
<file path=[Content_Types].xml><?xml version="1.0" encoding="utf-8"?>
<Types xmlns="http://schemas.openxmlformats.org/package/2006/content-types">
  <Override PartName="/ppt/slideMasters/slideMaster100.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Masters/slideMaster77.xml" ContentType="application/vnd.openxmlformats-officedocument.presentationml.slideMaster+xml"/>
  <Override PartName="/ppt/theme/theme98.xml" ContentType="application/vnd.openxmlformats-officedocument.them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Masters/slideMaster55.xml" ContentType="application/vnd.openxmlformats-officedocument.presentationml.slideMaster+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Masters/slideMaster138.xml" ContentType="application/vnd.openxmlformats-officedocument.presentationml.slideMaster+xml"/>
  <Override PartName="/ppt/slides/slide50.xml" ContentType="application/vnd.openxmlformats-officedocument.presentationml.slide+xml"/>
  <Override PartName="/ppt/theme/theme29.xml" ContentType="application/vnd.openxmlformats-officedocument.theme+xml"/>
  <Override PartName="/ppt/theme/theme76.xml" ContentType="application/vnd.openxmlformats-officedocument.theme+xml"/>
  <Override PartName="/ppt/theme/theme108.xml" ContentType="application/vnd.openxmlformats-officedocument.theme+xml"/>
  <Override PartName="/ppt/slideLayouts/slideLayout24.xml" ContentType="application/vnd.openxmlformats-officedocument.presentationml.slideLayout+xml"/>
  <Override PartName="/ppt/theme/theme155.xml" ContentType="application/vnd.openxmlformats-officedocument.theme+xml"/>
  <Override PartName="/ppt/notesSlides/notesSlide16.xml" ContentType="application/vnd.openxmlformats-officedocument.presentationml.notesSlide+xml"/>
  <Override PartName="/ppt/slideMasters/slideMaster33.xml" ContentType="application/vnd.openxmlformats-officedocument.presentationml.slideMaster+xml"/>
  <Override PartName="/ppt/slideMasters/slideMaster80.xml" ContentType="application/vnd.openxmlformats-officedocument.presentationml.slideMaster+xml"/>
  <Override PartName="/ppt/slideMasters/slideMaster116.xml" ContentType="application/vnd.openxmlformats-officedocument.presentationml.slideMaster+xml"/>
  <Override PartName="/ppt/theme/theme54.xml" ContentType="application/vnd.openxmlformats-officedocument.theme+xml"/>
  <Override PartName="/ppt/theme/theme133.xml" ContentType="application/vnd.openxmlformats-officedocument.theme+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141.xml" ContentType="application/vnd.openxmlformats-officedocument.presentationml.slideMaster+xml"/>
  <Override PartName="/ppt/theme/theme32.xml" ContentType="application/vnd.openxmlformats-officedocument.theme+xml"/>
  <Override PartName="/ppt/theme/theme111.xml" ContentType="application/vnd.openxmlformats-officedocument.theme+xml"/>
  <Override PartName="/ppt/notesSlides/notesSlide7.xml" ContentType="application/vnd.openxmlformats-officedocument.presentationml.notesSlide+xml"/>
  <Override PartName="/ppt/theme/theme10.xml" ContentType="application/vnd.openxmlformats-officedocument.theme+xml"/>
  <Override PartName="/ppt/slides/slide19.xml" ContentType="application/vnd.openxmlformats-officedocument.presentationml.slide+xml"/>
  <Override PartName="/ppt/slides/slide66.xml" ContentType="application/vnd.openxmlformats-officedocument.presentationml.slide+xml"/>
  <Default Extension="png" ContentType="image/png"/>
  <Override PartName="/ppt/slideMasters/slideMaster49.xml" ContentType="application/vnd.openxmlformats-officedocument.presentationml.slideMaster+xml"/>
  <Override PartName="/ppt/slideMasters/slideMaster96.xml" ContentType="application/vnd.openxmlformats-officedocument.presentationml.slideMaster+xml"/>
  <Override PartName="/ppt/theme/theme2.xml" ContentType="application/vnd.openxmlformats-officedocument.theme+xml"/>
  <Override PartName="/ppt/slideLayouts/slideLayout18.xml" ContentType="application/vnd.openxmlformats-officedocument.presentationml.slideLayout+xml"/>
  <Override PartName="/ppt/theme/theme149.xml" ContentType="application/vnd.openxmlformats-officedocument.theme+xml"/>
  <Override PartName="/ppt/slideMasters/slideMaster27.xml" ContentType="application/vnd.openxmlformats-officedocument.presentationml.slideMaster+xml"/>
  <Override PartName="/ppt/slideMasters/slideMaster74.xml" ContentType="application/vnd.openxmlformats-officedocument.presentationml.slideMaster+xml"/>
  <Override PartName="/ppt/slides/slide44.xml" ContentType="application/vnd.openxmlformats-officedocument.presentationml.slide+xml"/>
  <Override PartName="/ppt/slideLayouts/slideLayout43.xml" ContentType="application/vnd.openxmlformats-officedocument.presentationml.slideLayout+xml"/>
  <Override PartName="/ppt/slideMasters/slideMaster157.xml" ContentType="application/vnd.openxmlformats-officedocument.presentationml.slideMaster+xml"/>
  <Override PartName="/ppt/slides/slide22.xml" ContentType="application/vnd.openxmlformats-officedocument.presentationml.slide+xml"/>
  <Override PartName="/ppt/theme/theme48.xml" ContentType="application/vnd.openxmlformats-officedocument.theme+xml"/>
  <Override PartName="/ppt/theme/theme95.xml" ContentType="application/vnd.openxmlformats-officedocument.theme+xml"/>
  <Override PartName="/ppt/theme/theme127.xml" ContentType="application/vnd.openxmlformats-officedocument.theme+xml"/>
  <Override PartName="/ppt/notesSlides/notesSlide35.xml" ContentType="application/vnd.openxmlformats-officedocument.presentationml.notesSlide+xml"/>
  <Override PartName="/ppt/slideMasters/slideMaster52.xml" ContentType="application/vnd.openxmlformats-officedocument.presentationml.slideMaster+xml"/>
  <Override PartName="/ppt/slideMasters/slideMaster135.xml" ContentType="application/vnd.openxmlformats-officedocument.presentationml.slideMaster+xml"/>
  <Override PartName="/ppt/theme/theme26.xml" ContentType="application/vnd.openxmlformats-officedocument.theme+xml"/>
  <Override PartName="/ppt/theme/theme73.xml" ContentType="application/vnd.openxmlformats-officedocument.theme+xml"/>
  <Override PartName="/ppt/theme/theme105.xml" ContentType="application/vnd.openxmlformats-officedocument.theme+xml"/>
  <Override PartName="/ppt/slideLayouts/slideLayout21.xml" ContentType="application/vnd.openxmlformats-officedocument.presentationml.slideLayout+xml"/>
  <Override PartName="/ppt/theme/theme152.xml" ContentType="application/vnd.openxmlformats-officedocument.theme+xml"/>
  <Override PartName="/ppt/notesSlides/notesSlide13.xml" ContentType="application/vnd.openxmlformats-officedocument.presentationml.notesSlide+xml"/>
  <Override PartName="/ppt/slideMasters/slideMaster30.xml" ContentType="application/vnd.openxmlformats-officedocument.presentationml.slideMaster+xml"/>
  <Override PartName="/ppt/slideMasters/slideMaster113.xml" ContentType="application/vnd.openxmlformats-officedocument.presentationml.slideMaster+xml"/>
  <Override PartName="/ppt/slideMasters/slideMaster160.xml" ContentType="application/vnd.openxmlformats-officedocument.presentationml.slideMaster+xml"/>
  <Override PartName="/ppt/theme/theme51.xml" ContentType="application/vnd.openxmlformats-officedocument.theme+xml"/>
  <Override PartName="/ppt/theme/theme130.xml" ContentType="application/vnd.openxmlformats-officedocument.theme+xml"/>
  <Override PartName="/ppt/slideMasters/slideMaster5.xml" ContentType="application/vnd.openxmlformats-officedocument.presentationml.slideMaster+xml"/>
  <Override PartName="/ppt/notesSlides/notesSlide4.xml" ContentType="application/vnd.openxmlformats-officedocument.presentationml.notesSlide+xml"/>
  <Override PartName="/ppt/slides/slide38.xml" ContentType="application/vnd.openxmlformats-officedocument.presentationml.slide+xml"/>
  <Override PartName="/ppt/slideMasters/slideMaster68.xml" ContentType="application/vnd.openxmlformats-officedocument.presentationml.slideMaster+xml"/>
  <Override PartName="/ppt/theme/theme89.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Masters/slideMaster46.xml" ContentType="application/vnd.openxmlformats-officedocument.presentationml.slideMaster+xml"/>
  <Override PartName="/ppt/slideMasters/slideMaster93.xml" ContentType="application/vnd.openxmlformats-officedocument.presentationml.slideMaster+xml"/>
  <Override PartName="/ppt/slides/slide16.xml" ContentType="application/vnd.openxmlformats-officedocument.presentationml.slide+xml"/>
  <Override PartName="/ppt/slides/slide63.xml" ContentType="application/vnd.openxmlformats-officedocument.presentationml.slide+xml"/>
  <Override PartName="/ppt/theme/theme67.xml" ContentType="application/vnd.openxmlformats-officedocument.theme+xml"/>
  <Override PartName="/ppt/slideLayouts/slideLayout15.xml" ContentType="application/vnd.openxmlformats-officedocument.presentationml.slideLayout+xml"/>
  <Override PartName="/ppt/slideMasters/slideMaster129.xml" ContentType="application/vnd.openxmlformats-officedocument.presentationml.slideMaster+xml"/>
  <Override PartName="/ppt/slides/slide41.xml" ContentType="application/vnd.openxmlformats-officedocument.presentationml.slide+xml"/>
  <Override PartName="/ppt/theme/theme146.xml" ContentType="application/vnd.openxmlformats-officedocument.theme+xml"/>
  <Override PartName="/ppt/slideMasters/slideMaster24.xml" ContentType="application/vnd.openxmlformats-officedocument.presentationml.slideMaster+xml"/>
  <Override PartName="/ppt/slideMasters/slideMaster71.xml" ContentType="application/vnd.openxmlformats-officedocument.presentationml.slideMaster+xml"/>
  <Override PartName="/ppt/slideMasters/slideMaster107.xml" ContentType="application/vnd.openxmlformats-officedocument.presentationml.slideMaster+xml"/>
  <Override PartName="/ppt/slideMasters/slideMaster154.xml" ContentType="application/vnd.openxmlformats-officedocument.presentationml.slideMaster+xml"/>
  <Override PartName="/ppt/theme/theme45.xml" ContentType="application/vnd.openxmlformats-officedocument.theme+xml"/>
  <Override PartName="/ppt/theme/theme92.xml" ContentType="application/vnd.openxmlformats-officedocument.theme+xml"/>
  <Override PartName="/ppt/theme/theme124.xml" ContentType="application/vnd.openxmlformats-officedocument.them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theme/theme23.xml" ContentType="application/vnd.openxmlformats-officedocument.theme+xml"/>
  <Override PartName="/ppt/slideMasters/slideMaster132.xml" ContentType="application/vnd.openxmlformats-officedocument.presentationml.slideMaster+xml"/>
  <Override PartName="/ppt/theme/theme12.xml" ContentType="application/vnd.openxmlformats-officedocument.theme+xml"/>
  <Override PartName="/ppt/theme/theme70.xml" ContentType="application/vnd.openxmlformats-officedocument.theme+xml"/>
  <Override PartName="/ppt/theme/theme102.xml" ContentType="application/vnd.openxmlformats-officedocument.theme+xml"/>
  <Override PartName="/ppt/notesSlides/notesSlide10.xml" ContentType="application/vnd.openxmlformats-officedocument.presentationml.notesSlide+xml"/>
  <Override PartName="/ppt/slideMasters/slideMaster110.xml" ContentType="application/vnd.openxmlformats-officedocument.presentationml.slideMaster+xml"/>
  <Override PartName="/ppt/slideMasters/slideMaster121.xml" ContentType="application/vnd.openxmlformats-officedocument.presentationml.slideMaster+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Masters/slideMaster98.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Masters/slideMaster76.xml" ContentType="application/vnd.openxmlformats-officedocument.presentationml.slideMaster+xml"/>
  <Override PartName="/ppt/slideMasters/slideMaster87.xml" ContentType="application/vnd.openxmlformats-officedocument.presentationml.slideMaster+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Masters/slideMaster18.xml" ContentType="application/vnd.openxmlformats-officedocument.presentationml.slideMaster+xml"/>
  <Override PartName="/ppt/slideMasters/slideMaster65.xml" ContentType="application/vnd.openxmlformats-officedocument.presentationml.slideMaster+xml"/>
  <Override PartName="/ppt/slideMasters/slideMaster159.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theme/theme39.xml" ContentType="application/vnd.openxmlformats-officedocument.theme+xml"/>
  <Override PartName="/ppt/theme/theme86.xml" ContentType="application/vnd.openxmlformats-officedocument.theme+xml"/>
  <Override PartName="/ppt/theme/theme97.xml" ContentType="application/vnd.openxmlformats-officedocument.theme+xml"/>
  <Override PartName="/ppt/theme/theme129.xml" ContentType="application/vnd.openxmlformats-officedocument.theme+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slideMasters/slideMaster54.xml" ContentType="application/vnd.openxmlformats-officedocument.presentationml.slideMaster+xml"/>
  <Override PartName="/ppt/slideMasters/slideMaster137.xml" ContentType="application/vnd.openxmlformats-officedocument.presentationml.slideMaster+xml"/>
  <Override PartName="/ppt/slideMasters/slideMaster148.xml" ContentType="application/vnd.openxmlformats-officedocument.presentationml.slideMaster+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28.xml" ContentType="application/vnd.openxmlformats-officedocument.theme+xml"/>
  <Override PartName="/ppt/theme/theme75.xml" ContentType="application/vnd.openxmlformats-officedocument.theme+xml"/>
  <Override PartName="/ppt/theme/theme107.xml" ContentType="application/vnd.openxmlformats-officedocument.theme+xml"/>
  <Override PartName="/ppt/theme/theme118.xml" ContentType="application/vnd.openxmlformats-officedocument.theme+xml"/>
  <Override PartName="/ppt/slideLayouts/slideLayout23.xml" ContentType="application/vnd.openxmlformats-officedocument.presentationml.slideLayout+xml"/>
  <Override PartName="/ppt/theme/theme154.xml" ContentType="application/vnd.openxmlformats-officedocument.theme+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32.xml" ContentType="application/vnd.openxmlformats-officedocument.presentationml.slideMaster+xml"/>
  <Override PartName="/ppt/slideMasters/slideMaster43.xml" ContentType="application/vnd.openxmlformats-officedocument.presentationml.slideMaster+xml"/>
  <Override PartName="/ppt/slideMasters/slideMaster90.xml" ContentType="application/vnd.openxmlformats-officedocument.presentationml.slideMaster+xml"/>
  <Override PartName="/ppt/slideMasters/slideMaster126.xml" ContentType="application/vnd.openxmlformats-officedocument.presentationml.slideMaster+xml"/>
  <Override PartName="/ppt/theme/theme17.xml" ContentType="application/vnd.openxmlformats-officedocument.theme+xml"/>
  <Override PartName="/ppt/theme/theme64.xml" ContentType="application/vnd.openxmlformats-officedocument.theme+xml"/>
  <Override PartName="/ppt/slideLayouts/slideLayout12.xml" ContentType="application/vnd.openxmlformats-officedocument.presentationml.slideLayout+xml"/>
  <Override PartName="/ppt/theme/theme143.xml" ContentType="application/vnd.openxmlformats-officedocument.theme+xml"/>
  <Override PartName="/ppt/slideMasters/slideMaster21.xml" ContentType="application/vnd.openxmlformats-officedocument.presentationml.slideMaster+xml"/>
  <Override PartName="/ppt/slideMasters/slideMaster115.xml" ContentType="application/vnd.openxmlformats-officedocument.presentationml.slideMaster+xml"/>
  <Override PartName="/ppt/theme/theme42.xml" ContentType="application/vnd.openxmlformats-officedocument.theme+xml"/>
  <Override PartName="/ppt/theme/theme53.xml" ContentType="application/vnd.openxmlformats-officedocument.theme+xml"/>
  <Override PartName="/ppt/theme/theme132.xml" ContentType="application/vnd.openxmlformats-officedocument.them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Masters/slideMaster104.xml" ContentType="application/vnd.openxmlformats-officedocument.presentationml.slideMaster+xml"/>
  <Override PartName="/ppt/slideMasters/slideMaster140.xml" ContentType="application/vnd.openxmlformats-officedocument.presentationml.slideMaster+xml"/>
  <Override PartName="/ppt/slideMasters/slideMaster151.xml" ContentType="application/vnd.openxmlformats-officedocument.presentationml.slideMaster+xml"/>
  <Override PartName="/ppt/theme/theme9.xml" ContentType="application/vnd.openxmlformats-officedocument.theme+xml"/>
  <Override PartName="/ppt/theme/theme31.xml" ContentType="application/vnd.openxmlformats-officedocument.theme+xml"/>
  <Override PartName="/ppt/theme/theme110.xml" ContentType="application/vnd.openxmlformats-officedocument.theme+xml"/>
  <Override PartName="/ppt/theme/theme121.xml" ContentType="application/vnd.openxmlformats-officedocument.theme+xml"/>
  <Override PartName="/ppt/notesSlides/notesSlide6.xml" ContentType="application/vnd.openxmlformats-officedocument.presentationml.notesSlide+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Masters/slideMaster48.xml" ContentType="application/vnd.openxmlformats-officedocument.presentationml.slideMaster+xml"/>
  <Override PartName="/ppt/slideMasters/slideMaster59.xml" ContentType="application/vnd.openxmlformats-officedocument.presentationml.slideMaster+xml"/>
  <Override PartName="/ppt/slideMasters/slideMaster95.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heme/theme69.xml" ContentType="application/vnd.openxmlformats-officedocument.theme+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159.xml" ContentType="application/vnd.openxmlformats-officedocument.theme+xml"/>
  <Override PartName="/ppt/slideMasters/slideMaster37.xml" ContentType="application/vnd.openxmlformats-officedocument.presentationml.slideMaster+xml"/>
  <Override PartName="/ppt/slideMasters/slideMaster84.xml" ContentType="application/vnd.openxmlformats-officedocument.presentationml.slideMaster+xml"/>
  <Override PartName="/ppt/slides/slide43.xml" ContentType="application/vnd.openxmlformats-officedocument.presentationml.slide+xml"/>
  <Override PartName="/ppt/theme/theme1.xml" ContentType="application/vnd.openxmlformats-officedocument.theme+xml"/>
  <Override PartName="/ppt/theme/theme58.xml" ContentType="application/vnd.openxmlformats-officedocument.theme+xml"/>
  <Override PartName="/ppt/theme/theme137.xml" ContentType="application/vnd.openxmlformats-officedocument.theme+xml"/>
  <Override PartName="/ppt/theme/theme148.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slideMasters/slideMaster26.xml" ContentType="application/vnd.openxmlformats-officedocument.presentationml.slideMaster+xml"/>
  <Override PartName="/ppt/slideMasters/slideMaster73.xml" ContentType="application/vnd.openxmlformats-officedocument.presentationml.slideMaster+xml"/>
  <Override PartName="/ppt/slideMasters/slideMaster109.xml" ContentType="application/vnd.openxmlformats-officedocument.presentationml.slideMaster+xml"/>
  <Override PartName="/ppt/slideMasters/slideMaster156.xml" ContentType="application/vnd.openxmlformats-officedocument.presentationml.slideMaster+xml"/>
  <Override PartName="/ppt/slides/slide32.xml" ContentType="application/vnd.openxmlformats-officedocument.presentationml.slide+xml"/>
  <Override PartName="/ppt/theme/theme47.xml" ContentType="application/vnd.openxmlformats-officedocument.theme+xml"/>
  <Override PartName="/ppt/theme/theme94.xml" ContentType="application/vnd.openxmlformats-officedocument.theme+xml"/>
  <Override PartName="/ppt/theme/theme126.xml" ContentType="application/vnd.openxmlformats-officedocument.them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Masters/slideMaster51.xml" ContentType="application/vnd.openxmlformats-officedocument.presentationml.slideMaster+xml"/>
  <Override PartName="/ppt/slideMasters/slideMaster62.xml" ContentType="application/vnd.openxmlformats-officedocument.presentationml.slideMaster+xml"/>
  <Override PartName="/ppt/slideMasters/slideMaster14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heme/theme36.xml" ContentType="application/vnd.openxmlformats-officedocument.theme+xml"/>
  <Override PartName="/ppt/theme/theme83.xml" ContentType="application/vnd.openxmlformats-officedocument.theme+xml"/>
  <Override PartName="/ppt/theme/theme115.xml" ContentType="application/vnd.openxmlformats-officedocument.them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162.xml" ContentType="application/vnd.openxmlformats-officedocument.theme+xml"/>
  <Override PartName="/ppt/notesSlides/notesSlide23.xml" ContentType="application/vnd.openxmlformats-officedocument.presentationml.notesSlide+xml"/>
  <Override PartName="/ppt/slideMasters/slideMaster40.xml" ContentType="application/vnd.openxmlformats-officedocument.presentationml.slideMaster+xml"/>
  <Override PartName="/ppt/slideMasters/slideMaster134.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theme/theme61.xml" ContentType="application/vnd.openxmlformats-officedocument.theme+xml"/>
  <Override PartName="/ppt/theme/theme72.xml" ContentType="application/vnd.openxmlformats-officedocument.theme+xml"/>
  <Override PartName="/ppt/theme/theme104.xml" ContentType="application/vnd.openxmlformats-officedocument.theme+xml"/>
  <Override PartName="/ppt/theme/theme140.xml" ContentType="application/vnd.openxmlformats-officedocument.theme+xml"/>
  <Override PartName="/ppt/theme/theme151.xml" ContentType="application/vnd.openxmlformats-officedocument.theme+xml"/>
  <Override PartName="/ppt/notesSlides/notesSlide12.xml" ContentType="application/vnd.openxmlformats-officedocument.presentationml.notesSlide+xml"/>
  <Override PartName="/ppt/slideMasters/slideMaster112.xml" ContentType="application/vnd.openxmlformats-officedocument.presentationml.slideMaster+xml"/>
  <Override PartName="/ppt/slideMasters/slideMaster123.xml" ContentType="application/vnd.openxmlformats-officedocument.presentationml.slideMaster+xml"/>
  <Override PartName="/ppt/theme/theme50.xml" ContentType="application/vnd.openxmlformats-officedocument.theme+xml"/>
  <Override PartName="/ppt/slideMasters/slideMaster4.xml" ContentType="application/vnd.openxmlformats-officedocument.presentationml.slideMaster+xml"/>
  <Override PartName="/ppt/slideMasters/slideMaster101.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78.xml" ContentType="application/vnd.openxmlformats-officedocument.presentationml.slideMaster+xml"/>
  <Override PartName="/ppt/slideMasters/slideMaster89.xml" ContentType="application/vnd.openxmlformats-officedocument.presentationml.slideMaster+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Masters/slideMaster67.xml" ContentType="application/vnd.openxmlformats-officedocument.presentationml.slideMaster+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88.xml" ContentType="application/vnd.openxmlformats-officedocument.theme+xml"/>
  <Override PartName="/ppt/theme/theme99.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slideMasters/slideMaster56.xml" ContentType="application/vnd.openxmlformats-officedocument.presentationml.slideMaster+xml"/>
  <Override PartName="/ppt/slideMasters/slideMaster139.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theme/theme77.xml" ContentType="application/vnd.openxmlformats-officedocument.theme+xml"/>
  <Override PartName="/ppt/theme/theme109.xml" ContentType="application/vnd.openxmlformats-officedocument.theme+xml"/>
  <Override PartName="/ppt/slideLayouts/slideLayout25.xml" ContentType="application/vnd.openxmlformats-officedocument.presentationml.slideLayout+xml"/>
  <Override PartName="/ppt/theme/theme156.xml" ContentType="application/vnd.openxmlformats-officedocument.them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Masters/slideMaster34.xml" ContentType="application/vnd.openxmlformats-officedocument.presentationml.slideMaster+xml"/>
  <Override PartName="/ppt/slideMasters/slideMaster45.xml" ContentType="application/vnd.openxmlformats-officedocument.presentationml.slideMaster+xml"/>
  <Override PartName="/ppt/slideMasters/slideMaster81.xml" ContentType="application/vnd.openxmlformats-officedocument.presentationml.slideMaster+xml"/>
  <Override PartName="/ppt/slideMasters/slideMaster92.xml" ContentType="application/vnd.openxmlformats-officedocument.presentationml.slideMaster+xml"/>
  <Override PartName="/ppt/slideMasters/slideMaster128.xml" ContentType="application/vnd.openxmlformats-officedocument.presentationml.slideMaster+xml"/>
  <Override PartName="/ppt/slides/slide51.xml" ContentType="application/vnd.openxmlformats-officedocument.presentationml.slide+xml"/>
  <Override PartName="/ppt/theme/theme19.xml" ContentType="application/vnd.openxmlformats-officedocument.theme+xml"/>
  <Override PartName="/ppt/theme/theme66.xml" ContentType="application/vnd.openxmlformats-officedocument.theme+xml"/>
  <Override PartName="/ppt/slideLayouts/slideLayout14.xml" ContentType="application/vnd.openxmlformats-officedocument.presentationml.slideLayout+xml"/>
  <Override PartName="/ppt/theme/theme145.xml" ContentType="application/vnd.openxmlformats-officedocument.theme+xml"/>
  <Override PartName="/ppt/slideMasters/slideMaster23.xml" ContentType="application/vnd.openxmlformats-officedocument.presentationml.slideMaster+xml"/>
  <Override PartName="/ppt/slideMasters/slideMaster70.xml" ContentType="application/vnd.openxmlformats-officedocument.presentationml.slideMaster+xml"/>
  <Override PartName="/ppt/slideMasters/slideMaster117.xml" ContentType="application/vnd.openxmlformats-officedocument.presentationml.slideMaster+xml"/>
  <Override PartName="/ppt/slides/slide40.xml" ContentType="application/vnd.openxmlformats-officedocument.presentationml.slide+xml"/>
  <Override PartName="/ppt/theme/theme44.xml" ContentType="application/vnd.openxmlformats-officedocument.theme+xml"/>
  <Override PartName="/ppt/theme/theme55.xml" ContentType="application/vnd.openxmlformats-officedocument.theme+xml"/>
  <Override PartName="/ppt/theme/theme91.xml" ContentType="application/vnd.openxmlformats-officedocument.theme+xml"/>
  <Override PartName="/ppt/theme/theme134.xml" ContentType="application/vnd.openxmlformats-officedocument.them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106.xml" ContentType="application/vnd.openxmlformats-officedocument.presentationml.slideMaster+xml"/>
  <Override PartName="/ppt/slideMasters/slideMaster142.xml" ContentType="application/vnd.openxmlformats-officedocument.presentationml.slideMaster+xml"/>
  <Override PartName="/ppt/slideMasters/slideMaster153.xml" ContentType="application/vnd.openxmlformats-officedocument.presentationml.slideMaster+xml"/>
  <Override PartName="/ppt/theme/theme33.xml" ContentType="application/vnd.openxmlformats-officedocument.theme+xml"/>
  <Override PartName="/ppt/theme/theme80.xml" ContentType="application/vnd.openxmlformats-officedocument.theme+xml"/>
  <Override PartName="/ppt/theme/theme112.xml" ContentType="application/vnd.openxmlformats-officedocument.theme+xml"/>
  <Override PartName="/ppt/theme/theme123.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131.xml" ContentType="application/vnd.openxmlformats-officedocument.presentationml.slideMaster+xml"/>
  <Override PartName="/ppt/theme/theme22.xml" ContentType="application/vnd.openxmlformats-officedocument.theme+xml"/>
  <Override PartName="/ppt/theme/theme101.xml" ContentType="application/vnd.openxmlformats-officedocument.theme+xml"/>
  <Override PartName="/ppt/slideMasters/slideMaster120.xml" ContentType="application/vnd.openxmlformats-officedocument.presentationml.slideMaster+xml"/>
  <Override PartName="/ppt/handoutMasters/handoutMaster1.xml" ContentType="application/vnd.openxmlformats-officedocument.presentationml.handoutMaster+xml"/>
  <Override PartName="/ppt/theme/theme11.xml" ContentType="application/vnd.openxmlformats-officedocument.theme+xml"/>
  <Override PartName="/docProps/core.xml" ContentType="application/vnd.openxmlformats-package.core-properties+xml"/>
  <Override PartName="/ppt/slideMasters/slideMaster97.xml" ContentType="application/vnd.openxmlformats-officedocument.presentationml.slideMaster+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Masters/slideMaster86.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theme/theme139.xml" ContentType="application/vnd.openxmlformats-officedocument.theme+xml"/>
  <Override PartName="/ppt/slideLayouts/slideLayout55.xml" ContentType="application/vnd.openxmlformats-officedocument.presentationml.slideLayout+xml"/>
  <Override PartName="/ppt/slideMasters/slideMaster28.xml" ContentType="application/vnd.openxmlformats-officedocument.presentationml.slideMaster+xml"/>
  <Override PartName="/ppt/slideMasters/slideMaster75.xml" ContentType="application/vnd.openxmlformats-officedocument.presentationml.slideMaster+xml"/>
  <Override PartName="/ppt/slideMasters/slideMaster158.xml" ContentType="application/vnd.openxmlformats-officedocument.presentationml.slideMaster+xml"/>
  <Override PartName="/ppt/slides/slide34.xml" ContentType="application/vnd.openxmlformats-officedocument.presentationml.slide+xml"/>
  <Override PartName="/ppt/theme/theme49.xml" ContentType="application/vnd.openxmlformats-officedocument.theme+xml"/>
  <Override PartName="/ppt/theme/theme96.xml" ContentType="application/vnd.openxmlformats-officedocument.theme+xml"/>
  <Override PartName="/ppt/theme/theme128.xml" ContentType="application/vnd.openxmlformats-officedocument.theme+xml"/>
  <Override PartName="/ppt/slideLayouts/slideLayout44.xml" ContentType="application/vnd.openxmlformats-officedocument.presentationml.slideLayout+xm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Masters/slideMaster53.xml" ContentType="application/vnd.openxmlformats-officedocument.presentationml.slideMaster+xml"/>
  <Override PartName="/ppt/slideMasters/slideMaster64.xml" ContentType="application/vnd.openxmlformats-officedocument.presentationml.slideMaster+xml"/>
  <Override PartName="/ppt/slideMasters/slideMaster147.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theme/theme38.xml" ContentType="application/vnd.openxmlformats-officedocument.theme+xml"/>
  <Override PartName="/ppt/theme/theme85.xml" ContentType="application/vnd.openxmlformats-officedocument.theme+xml"/>
  <Override PartName="/ppt/theme/theme117.xml" ContentType="application/vnd.openxmlformats-officedocument.them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Masters/slideMaster42.xml" ContentType="application/vnd.openxmlformats-officedocument.presentationml.slideMaster+xml"/>
  <Override PartName="/ppt/slideMasters/slideMaster136.xml" ContentType="application/vnd.openxmlformats-officedocument.presentationml.slideMaster+xml"/>
  <Override PartName="/ppt/slides/slide12.xml" ContentType="application/vnd.openxmlformats-officedocument.presentationml.slide+xml"/>
  <Override PartName="/ppt/theme/theme16.xml" ContentType="application/vnd.openxmlformats-officedocument.theme+xml"/>
  <Override PartName="/ppt/theme/theme27.xml" ContentType="application/vnd.openxmlformats-officedocument.theme+xml"/>
  <Override PartName="/ppt/theme/theme63.xml" ContentType="application/vnd.openxmlformats-officedocument.theme+xml"/>
  <Override PartName="/ppt/slideLayouts/slideLayout11.xml" ContentType="application/vnd.openxmlformats-officedocument.presentationml.slideLayout+xml"/>
  <Override PartName="/ppt/theme/theme74.xml" ContentType="application/vnd.openxmlformats-officedocument.theme+xml"/>
  <Override PartName="/ppt/theme/theme106.xml" ContentType="application/vnd.openxmlformats-officedocument.theme+xml"/>
  <Override PartName="/ppt/theme/theme153.xml" ContentType="application/vnd.openxmlformats-officedocument.theme+xml"/>
  <Override PartName="/ppt/notesSlides/notesSlide14.xml" ContentType="application/vnd.openxmlformats-officedocument.presentationml.notesSlide+xml"/>
  <Override PartName="/ppt/slideMasters/slideMaster31.xml" ContentType="application/vnd.openxmlformats-officedocument.presentationml.slideMaster+xml"/>
  <Override PartName="/ppt/slideMasters/slideMaster114.xml" ContentType="application/vnd.openxmlformats-officedocument.presentationml.slideMaster+xml"/>
  <Override PartName="/ppt/slideMasters/slideMaster125.xml" ContentType="application/vnd.openxmlformats-officedocument.presentationml.slideMaster+xml"/>
  <Override PartName="/ppt/theme/theme52.xml" ContentType="application/vnd.openxmlformats-officedocument.theme+xml"/>
  <Override PartName="/ppt/theme/theme131.xml" ContentType="application/vnd.openxmlformats-officedocument.theme+xml"/>
  <Override PartName="/ppt/theme/theme142.xml" ContentType="application/vnd.openxmlformats-officedocument.them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slideMasters/slideMaster103.xml" ContentType="application/vnd.openxmlformats-officedocument.presentationml.slideMaster+xml"/>
  <Override PartName="/ppt/slideMasters/slideMaster150.xml" ContentType="application/vnd.openxmlformats-officedocument.presentationml.slideMaster+xml"/>
  <Override PartName="/ppt/theme/theme8.xml" ContentType="application/vnd.openxmlformats-officedocument.theme+xml"/>
  <Override PartName="/ppt/theme/theme41.xml" ContentType="application/vnd.openxmlformats-officedocument.theme+xml"/>
  <Override PartName="/ppt/theme/theme120.xml" ContentType="application/vnd.openxmlformats-officedocument.theme+xml"/>
  <Override PartName="/ppt/theme/theme30.xml" ContentType="application/vnd.openxmlformats-officedocument.theme+xml"/>
  <Override PartName="/ppt/notesSlides/notesSlide5.xml" ContentType="application/vnd.openxmlformats-officedocument.presentationml.notesSlide+xml"/>
  <Override PartName="/ppt/slideMasters/slideMaster69.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Masters/slideMaster58.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theme/theme79.xml" ContentType="application/vnd.openxmlformats-officedocument.theme+xml"/>
  <Override PartName="/ppt/slideLayouts/slideLayout27.xml" ContentType="application/vnd.openxmlformats-officedocument.presentationml.slideLayout+xml"/>
  <Override PartName="/ppt/theme/theme158.xml" ContentType="application/vnd.openxmlformats-officedocument.theme+xml"/>
  <Override PartName="/ppt/notesSlides/notesSlide19.xml" ContentType="application/vnd.openxmlformats-officedocument.presentationml.notesSlide+xml"/>
  <Override PartName="/ppt/slideMasters/slideMaster47.xml" ContentType="application/vnd.openxmlformats-officedocument.presentationml.slideMaster+xml"/>
  <Override PartName="/ppt/slideMasters/slideMaster94.xml" ContentType="application/vnd.openxmlformats-officedocument.presentationml.slideMaster+xml"/>
  <Override PartName="/ppt/slides/slide53.xml" ContentType="application/vnd.openxmlformats-officedocument.presentationml.slide+xml"/>
  <Default Extension="jpeg" ContentType="image/jpeg"/>
  <Override PartName="/ppt/theme/theme68.xml" ContentType="application/vnd.openxmlformats-officedocument.theme+xml"/>
  <Override PartName="/ppt/slideLayouts/slideLayout16.xml" ContentType="application/vnd.openxmlformats-officedocument.presentationml.slideLayout+xml"/>
  <Override PartName="/ppt/theme/theme147.xml" ContentType="application/vnd.openxmlformats-officedocument.theme+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Masters/slideMaster72.xml" ContentType="application/vnd.openxmlformats-officedocument.presentationml.slideMaster+xml"/>
  <Override PartName="/ppt/slideMasters/slideMaster83.xml" ContentType="application/vnd.openxmlformats-officedocument.presentationml.slideMaster+xml"/>
  <Override PartName="/ppt/slideMasters/slideMaster119.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theme/theme46.xml" ContentType="application/vnd.openxmlformats-officedocument.theme+xml"/>
  <Override PartName="/ppt/theme/theme57.xml" ContentType="application/vnd.openxmlformats-officedocument.theme+xml"/>
  <Override PartName="/ppt/theme/theme93.xml" ContentType="application/vnd.openxmlformats-officedocument.theme+xml"/>
  <Override PartName="/ppt/theme/theme136.xml" ContentType="application/vnd.openxmlformats-officedocument.them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Masters/slideMaster61.xml" ContentType="application/vnd.openxmlformats-officedocument.presentationml.slideMaster+xml"/>
  <Override PartName="/ppt/slideMasters/slideMaster108.xml" ContentType="application/vnd.openxmlformats-officedocument.presentationml.slideMaster+xml"/>
  <Override PartName="/ppt/slideMasters/slideMaster155.xml" ContentType="application/vnd.openxmlformats-officedocument.presentationml.slideMaster+xml"/>
  <Override PartName="/ppt/slides/slide20.xml" ContentType="application/vnd.openxmlformats-officedocument.presentationml.slide+xml"/>
  <Override PartName="/ppt/theme/theme35.xml" ContentType="application/vnd.openxmlformats-officedocument.theme+xml"/>
  <Override PartName="/ppt/theme/theme82.xml" ContentType="application/vnd.openxmlformats-officedocument.theme+xml"/>
  <Override PartName="/ppt/theme/theme114.xml" ContentType="application/vnd.openxmlformats-officedocument.theme+xml"/>
  <Override PartName="/ppt/theme/theme125.xml" ContentType="application/vnd.openxmlformats-officedocument.theme+xml"/>
  <Override PartName="/ppt/slideLayouts/slideLayout30.xml" ContentType="application/vnd.openxmlformats-officedocument.presentationml.slideLayout+xml"/>
  <Override PartName="/ppt/theme/theme161.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Masters/slideMaster50.xml" ContentType="application/vnd.openxmlformats-officedocument.presentationml.slideMaster+xml"/>
  <Override PartName="/ppt/slideMasters/slideMaster133.xml" ContentType="application/vnd.openxmlformats-officedocument.presentationml.slideMaster+xml"/>
  <Override PartName="/ppt/slideMasters/slideMaster144.xml" ContentType="application/vnd.openxmlformats-officedocument.presentationml.slideMaster+xml"/>
  <Override PartName="/ppt/theme/theme24.xml" ContentType="application/vnd.openxmlformats-officedocument.theme+xml"/>
  <Override PartName="/ppt/theme/theme71.xml" ContentType="application/vnd.openxmlformats-officedocument.theme+xml"/>
  <Override PartName="/ppt/theme/theme103.xml" ContentType="application/vnd.openxmlformats-officedocument.theme+xml"/>
  <Override PartName="/ppt/theme/theme150.xml" ContentType="application/vnd.openxmlformats-officedocument.theme+xml"/>
  <Override PartName="/ppt/notesSlides/notesSlide11.xml" ContentType="application/vnd.openxmlformats-officedocument.presentationml.notesSlide+xml"/>
  <Override PartName="/ppt/slideMasters/slideMaster122.xml" ContentType="application/vnd.openxmlformats-officedocument.presentationml.slideMaster+xml"/>
  <Override PartName="/ppt/theme/theme13.xml" ContentType="application/vnd.openxmlformats-officedocument.theme+xml"/>
  <Override PartName="/ppt/theme/theme60.xml" ContentType="application/vnd.openxmlformats-officedocument.theme+xml"/>
  <Override PartName="/ppt/slideMasters/slideMaster99.xml" ContentType="application/vnd.openxmlformats-officedocument.presentationml.slideMaster+xml"/>
  <Override PartName="/ppt/slideMasters/slideMaster111.xml" ContentType="application/vnd.openxmlformats-officedocument.presentationml.slideMaster+xml"/>
  <Override PartName="/ppt/slides/slide8.xml" ContentType="application/vnd.openxmlformats-officedocument.presentationml.slide+xml"/>
  <Override PartName="/ppt/slides/slide69.xml" ContentType="application/vnd.openxmlformats-officedocument.presentationml.slide+xml"/>
  <Override PartName="/ppt/slideMasters/slideMaster3.xml" ContentType="application/vnd.openxmlformats-officedocument.presentationml.slideMaster+xml"/>
  <Override PartName="/ppt/slideMasters/slideMaster88.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Masters/slideMaster19.xml" ContentType="application/vnd.openxmlformats-officedocument.presentationml.slideMaster+xml"/>
  <Override PartName="/ppt/slideMasters/slideMaster66.xml" ContentType="application/vnd.openxmlformats-officedocument.presentationml.slideMaster+xml"/>
  <Override PartName="/ppt/slideMasters/slideMaster149.xml" ContentType="application/vnd.openxmlformats-officedocument.presentationml.slideMaster+xml"/>
  <Override PartName="/ppt/theme/theme87.xml" ContentType="application/vnd.openxmlformats-officedocument.theme+xml"/>
  <Override PartName="/ppt/theme/theme119.xml" ContentType="application/vnd.openxmlformats-officedocument.theme+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slideMasters/slideMaster44.xml" ContentType="application/vnd.openxmlformats-officedocument.presentationml.slideMaster+xml"/>
  <Override PartName="/ppt/slideMasters/slideMaster91.xml" ContentType="application/vnd.openxmlformats-officedocument.presentationml.slideMaster+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18.xml" ContentType="application/vnd.openxmlformats-officedocument.theme+xml"/>
  <Override PartName="/ppt/theme/theme65.xml" ContentType="application/vnd.openxmlformats-officedocument.theme+xml"/>
  <Override PartName="/ppt/slideLayouts/slideLayout13.xml" ContentType="application/vnd.openxmlformats-officedocument.presentationml.slideLayout+xml"/>
  <Override PartName="/ppt/slideMasters/slideMaster127.xml" ContentType="application/vnd.openxmlformats-officedocument.presentationml.slideMaster+xml"/>
  <Override PartName="/ppt/tableStyles.xml" ContentType="application/vnd.openxmlformats-officedocument.presentationml.tableStyles+xml"/>
  <Override PartName="/ppt/theme/theme144.xml" ContentType="application/vnd.openxmlformats-officedocument.theme+xml"/>
  <Override PartName="/ppt/slideMasters/slideMaster22.xml" ContentType="application/vnd.openxmlformats-officedocument.presentationml.slideMaster+xml"/>
  <Override PartName="/ppt/slideMasters/slideMaster105.xml" ContentType="application/vnd.openxmlformats-officedocument.presentationml.slideMaster+xml"/>
  <Override PartName="/ppt/slideMasters/slideMaster152.xml" ContentType="application/vnd.openxmlformats-officedocument.presentationml.slideMaster+xml"/>
  <Override PartName="/ppt/theme/theme43.xml" ContentType="application/vnd.openxmlformats-officedocument.theme+xml"/>
  <Override PartName="/ppt/theme/theme90.xml" ContentType="application/vnd.openxmlformats-officedocument.theme+xml"/>
  <Override PartName="/ppt/theme/theme122.xml" ContentType="application/vnd.openxmlformats-officedocument.theme+xml"/>
  <Override PartName="/ppt/notesSlides/notesSlide30.xml" ContentType="application/vnd.openxmlformats-officedocument.presentationml.notesSlide+xml"/>
  <Override PartName="/ppt/theme/theme21.xml" ContentType="application/vnd.openxmlformats-officedocument.theme+xml"/>
  <Override PartName="/ppt/slideMasters/slideMaster130.xml" ContentType="application/vnd.openxmlformats-officedocument.presentationml.slideMaster+xml"/>
  <Override PartName="/ppt/theme/theme10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s/slide55.xml" ContentType="application/vnd.openxmlformats-officedocument.presentationml.slide+xml"/>
  <Override PartName="/ppt/slideMasters/slideMaster38.xml" ContentType="application/vnd.openxmlformats-officedocument.presentationml.slideMaster+xml"/>
  <Override PartName="/ppt/slideMasters/slideMaster85.xml" ContentType="application/vnd.openxmlformats-officedocument.presentationml.slideMaster+xml"/>
  <Override PartName="/ppt/slides/slide33.xml" ContentType="application/vnd.openxmlformats-officedocument.presentationml.slide+xml"/>
  <Override PartName="/ppt/theme/theme59.xml" ContentType="application/vnd.openxmlformats-officedocument.theme+xml"/>
  <Override PartName="/ppt/theme/theme138.xml" ContentType="application/vnd.openxmlformats-officedocument.theme+xml"/>
  <Override PartName="/ppt/slideLayouts/slideLayout54.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63.xml" ContentType="application/vnd.openxmlformats-officedocument.presentationml.slideMaster+xml"/>
  <Override PartName="/ppt/theme/theme37.xml" ContentType="application/vnd.openxmlformats-officedocument.theme+xml"/>
  <Override PartName="/ppt/theme/theme84.xml" ContentType="application/vnd.openxmlformats-officedocument.theme+xml"/>
  <Override PartName="/ppt/theme/theme116.xml" ContentType="application/vnd.openxmlformats-officedocument.them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Masters/slideMaster146.xml" ContentType="application/vnd.openxmlformats-officedocument.presentationml.slideMaster+xml"/>
  <Override PartName="/ppt/slides/slide11.xml" ContentType="application/vnd.openxmlformats-officedocument.presentationml.slide+xml"/>
  <Override PartName="/ppt/slideMasters/slideMaster41.xml" ContentType="application/vnd.openxmlformats-officedocument.presentationml.slideMaster+xml"/>
  <Override PartName="/ppt/slideMasters/slideMaster124.xml" ContentType="application/vnd.openxmlformats-officedocument.presentationml.slideMaster+xml"/>
  <Override PartName="/ppt/theme/theme15.xml" ContentType="application/vnd.openxmlformats-officedocument.theme+xml"/>
  <Override PartName="/ppt/slideLayouts/slideLayout10.xml" ContentType="application/vnd.openxmlformats-officedocument.presentationml.slideLayout+xml"/>
  <Override PartName="/ppt/theme/theme62.xml" ContentType="application/vnd.openxmlformats-officedocument.theme+xml"/>
  <Override PartName="/ppt/theme/theme141.xml" ContentType="application/vnd.openxmlformats-officedocument.theme+xml"/>
  <Override PartName="/ppt/theme/theme40.xml" ContentType="application/vnd.openxmlformats-officedocument.theme+xml"/>
  <Override PartName="/ppt/slideMasters/slideMaster102.xml" ContentType="application/vnd.openxmlformats-officedocument.presentationml.slideMaster+xml"/>
  <Override PartName="/ppt/slides/slide49.xml" ContentType="application/vnd.openxmlformats-officedocument.presentationml.slide+xml"/>
  <Override PartName="/ppt/theme/theme7.xml" ContentType="application/vnd.openxmlformats-officedocument.theme+xml"/>
  <Override PartName="/ppt/slideMasters/slideMaster79.xml" ContentType="application/vnd.openxmlformats-officedocument.presentationml.slideMaster+xml"/>
  <Override PartName="/ppt/slideLayouts/slideLayout48.xml" ContentType="application/vnd.openxmlformats-officedocument.presentationml.slideLayout+xml"/>
  <Override PartName="/ppt/slideMasters/slideMaster57.xml" ContentType="application/vnd.openxmlformats-officedocument.presentationml.slideMaster+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theme/theme78.xml" ContentType="application/vnd.openxmlformats-officedocument.theme+xml"/>
  <Override PartName="/ppt/slideLayouts/slideLayout26.xml" ContentType="application/vnd.openxmlformats-officedocument.presentationml.slideLayout+xml"/>
  <Override PartName="/ppt/theme/theme157.xml" ContentType="application/vnd.openxmlformats-officedocument.theme+xml"/>
  <Override PartName="/ppt/notesSlides/notesSlide18.xml" ContentType="application/vnd.openxmlformats-officedocument.presentationml.notesSlide+xml"/>
  <Override PartName="/ppt/slideMasters/slideMaster35.xml" ContentType="application/vnd.openxmlformats-officedocument.presentationml.slideMaster+xml"/>
  <Override PartName="/ppt/slideMasters/slideMaster82.xml" ContentType="application/vnd.openxmlformats-officedocument.presentationml.slideMaster+xml"/>
  <Override PartName="/ppt/slideMasters/slideMaster118.xml" ContentType="application/vnd.openxmlformats-officedocument.presentationml.slideMaster+xml"/>
  <Override PartName="/ppt/theme/theme56.xml" ContentType="application/vnd.openxmlformats-officedocument.theme+xml"/>
  <Override PartName="/ppt/theme/theme135.xml" ContentType="application/vnd.openxmlformats-officedocument.theme+xml"/>
  <Override PartName="/ppt/slideLayouts/slideLayout51.xml" ContentType="application/vnd.openxmlformats-officedocument.presentationml.slideLayout+xml"/>
  <Override PartName="/ppt/notesSlides/notesSlide43.xml" ContentType="application/vnd.openxmlformats-officedocument.presentationml.notesSlide+xml"/>
  <Override PartName="/ppt/slides/slide30.xml" ContentType="application/vnd.openxmlformats-officedocument.presentationml.slide+xml"/>
  <Override PartName="/ppt/slideMasters/slideMaster13.xml" ContentType="application/vnd.openxmlformats-officedocument.presentationml.slideMaster+xml"/>
  <Override PartName="/ppt/slideMasters/slideMaster60.xml" ContentType="application/vnd.openxmlformats-officedocument.presentationml.slideMaster+xml"/>
  <Override PartName="/ppt/slideMasters/slideMaster143.xml" ContentType="application/vnd.openxmlformats-officedocument.presentationml.slideMaster+xml"/>
  <Override PartName="/ppt/theme/theme34.xml" ContentType="application/vnd.openxmlformats-officedocument.theme+xml"/>
  <Override PartName="/ppt/theme/theme81.xml" ContentType="application/vnd.openxmlformats-officedocument.theme+xml"/>
  <Override PartName="/ppt/theme/theme113.xml" ContentType="application/vnd.openxmlformats-officedocument.theme+xml"/>
  <Override PartName="/ppt/theme/theme160.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898" r:id="rId1"/>
    <p:sldMasterId id="2147483904" r:id="rId2"/>
    <p:sldMasterId id="2147483906" r:id="rId3"/>
    <p:sldMasterId id="2147483914" r:id="rId4"/>
    <p:sldMasterId id="2147483916" r:id="rId5"/>
    <p:sldMasterId id="2147483918" r:id="rId6"/>
    <p:sldMasterId id="2147483920" r:id="rId7"/>
    <p:sldMasterId id="2147483922" r:id="rId8"/>
    <p:sldMasterId id="2147483924" r:id="rId9"/>
    <p:sldMasterId id="2147483926" r:id="rId10"/>
    <p:sldMasterId id="2147483928" r:id="rId11"/>
    <p:sldMasterId id="2147483930" r:id="rId12"/>
    <p:sldMasterId id="2147483932" r:id="rId13"/>
    <p:sldMasterId id="2147483934" r:id="rId14"/>
    <p:sldMasterId id="2147483936" r:id="rId15"/>
    <p:sldMasterId id="2147483938" r:id="rId16"/>
    <p:sldMasterId id="2147483940" r:id="rId17"/>
    <p:sldMasterId id="2147483942" r:id="rId18"/>
    <p:sldMasterId id="2147483944" r:id="rId19"/>
    <p:sldMasterId id="2147483946" r:id="rId20"/>
    <p:sldMasterId id="2147483948" r:id="rId21"/>
    <p:sldMasterId id="2147483950" r:id="rId22"/>
    <p:sldMasterId id="2147483962" r:id="rId23"/>
    <p:sldMasterId id="2147483966" r:id="rId24"/>
    <p:sldMasterId id="2147483968" r:id="rId25"/>
    <p:sldMasterId id="2147483970" r:id="rId26"/>
    <p:sldMasterId id="2147483972" r:id="rId27"/>
    <p:sldMasterId id="2147483974" r:id="rId28"/>
    <p:sldMasterId id="2147483976" r:id="rId29"/>
    <p:sldMasterId id="2147483978" r:id="rId30"/>
    <p:sldMasterId id="2147483979" r:id="rId31"/>
    <p:sldMasterId id="2147484014" r:id="rId32"/>
    <p:sldMasterId id="2147484016" r:id="rId33"/>
    <p:sldMasterId id="2147484018" r:id="rId34"/>
    <p:sldMasterId id="2147484020" r:id="rId35"/>
    <p:sldMasterId id="2147484022" r:id="rId36"/>
    <p:sldMasterId id="2147484024" r:id="rId37"/>
    <p:sldMasterId id="2147484026" r:id="rId38"/>
    <p:sldMasterId id="2147484028" r:id="rId39"/>
    <p:sldMasterId id="2147484030" r:id="rId40"/>
    <p:sldMasterId id="2147484032" r:id="rId41"/>
    <p:sldMasterId id="2147484034" r:id="rId42"/>
    <p:sldMasterId id="2147484036" r:id="rId43"/>
    <p:sldMasterId id="2147484038" r:id="rId44"/>
    <p:sldMasterId id="2147484041" r:id="rId45"/>
    <p:sldMasterId id="2147484048" r:id="rId46"/>
    <p:sldMasterId id="2147484050" r:id="rId47"/>
    <p:sldMasterId id="2147484052" r:id="rId48"/>
    <p:sldMasterId id="2147484059" r:id="rId49"/>
    <p:sldMasterId id="2147484061" r:id="rId50"/>
    <p:sldMasterId id="2147484065" r:id="rId51"/>
    <p:sldMasterId id="2147484095" r:id="rId52"/>
    <p:sldMasterId id="2147484102" r:id="rId53"/>
    <p:sldMasterId id="2147484105" r:id="rId54"/>
    <p:sldMasterId id="2147484115" r:id="rId55"/>
    <p:sldMasterId id="2147484117" r:id="rId56"/>
    <p:sldMasterId id="2147484119" r:id="rId57"/>
    <p:sldMasterId id="2147484121" r:id="rId58"/>
    <p:sldMasterId id="2147484123" r:id="rId59"/>
    <p:sldMasterId id="2147484125" r:id="rId60"/>
    <p:sldMasterId id="2147484127" r:id="rId61"/>
    <p:sldMasterId id="2147484129" r:id="rId62"/>
    <p:sldMasterId id="2147484131" r:id="rId63"/>
    <p:sldMasterId id="2147484133" r:id="rId64"/>
    <p:sldMasterId id="2147484135" r:id="rId65"/>
    <p:sldMasterId id="2147484137" r:id="rId66"/>
    <p:sldMasterId id="2147484139" r:id="rId67"/>
    <p:sldMasterId id="2147484141" r:id="rId68"/>
    <p:sldMasterId id="2147484143" r:id="rId69"/>
    <p:sldMasterId id="2147484145" r:id="rId70"/>
    <p:sldMasterId id="2147484147" r:id="rId71"/>
    <p:sldMasterId id="2147484157" r:id="rId72"/>
    <p:sldMasterId id="2147484162" r:id="rId73"/>
    <p:sldMasterId id="2147484168" r:id="rId74"/>
    <p:sldMasterId id="2147484171" r:id="rId75"/>
    <p:sldMasterId id="2147484173" r:id="rId76"/>
    <p:sldMasterId id="2147484175" r:id="rId77"/>
    <p:sldMasterId id="2147484177" r:id="rId78"/>
    <p:sldMasterId id="2147484179" r:id="rId79"/>
    <p:sldMasterId id="2147484181" r:id="rId80"/>
    <p:sldMasterId id="2147484188" r:id="rId81"/>
    <p:sldMasterId id="2147484190" r:id="rId82"/>
    <p:sldMasterId id="2147484192" r:id="rId83"/>
    <p:sldMasterId id="2147484199" r:id="rId84"/>
    <p:sldMasterId id="2147484201" r:id="rId85"/>
    <p:sldMasterId id="2147484203" r:id="rId86"/>
    <p:sldMasterId id="2147484205" r:id="rId87"/>
    <p:sldMasterId id="2147484207" r:id="rId88"/>
    <p:sldMasterId id="2147484208" r:id="rId89"/>
    <p:sldMasterId id="2147484228" r:id="rId90"/>
    <p:sldMasterId id="2147484230" r:id="rId91"/>
    <p:sldMasterId id="2147484232" r:id="rId92"/>
    <p:sldMasterId id="2147484234" r:id="rId93"/>
    <p:sldMasterId id="2147484236" r:id="rId94"/>
    <p:sldMasterId id="2147484238" r:id="rId95"/>
    <p:sldMasterId id="2147484241" r:id="rId96"/>
    <p:sldMasterId id="2147484252" r:id="rId97"/>
    <p:sldMasterId id="2147484254" r:id="rId98"/>
    <p:sldMasterId id="2147484256" r:id="rId99"/>
    <p:sldMasterId id="2147484258" r:id="rId100"/>
    <p:sldMasterId id="2147484269" r:id="rId101"/>
    <p:sldMasterId id="2147484271" r:id="rId102"/>
    <p:sldMasterId id="2147484274" r:id="rId103"/>
    <p:sldMasterId id="2147484304" r:id="rId104"/>
    <p:sldMasterId id="2147484306" r:id="rId105"/>
    <p:sldMasterId id="2147484308" r:id="rId106"/>
    <p:sldMasterId id="2147484310" r:id="rId107"/>
    <p:sldMasterId id="2147484319" r:id="rId108"/>
    <p:sldMasterId id="2147484321" r:id="rId109"/>
    <p:sldMasterId id="2147484325" r:id="rId110"/>
    <p:sldMasterId id="2147484328" r:id="rId111"/>
    <p:sldMasterId id="2147484330" r:id="rId112"/>
    <p:sldMasterId id="2147484332" r:id="rId113"/>
    <p:sldMasterId id="2147484334" r:id="rId114"/>
    <p:sldMasterId id="2147484336" r:id="rId115"/>
    <p:sldMasterId id="2147484338" r:id="rId116"/>
    <p:sldMasterId id="2147484340" r:id="rId117"/>
    <p:sldMasterId id="2147484342" r:id="rId118"/>
    <p:sldMasterId id="2147484344" r:id="rId119"/>
    <p:sldMasterId id="2147484346" r:id="rId120"/>
    <p:sldMasterId id="2147484350" r:id="rId121"/>
    <p:sldMasterId id="2147484352" r:id="rId122"/>
    <p:sldMasterId id="2147484354" r:id="rId123"/>
    <p:sldMasterId id="2147484356" r:id="rId124"/>
    <p:sldMasterId id="2147484362" r:id="rId125"/>
    <p:sldMasterId id="2147484364" r:id="rId126"/>
    <p:sldMasterId id="2147484366" r:id="rId127"/>
    <p:sldMasterId id="2147484368" r:id="rId128"/>
    <p:sldMasterId id="2147484370" r:id="rId129"/>
    <p:sldMasterId id="2147484372" r:id="rId130"/>
    <p:sldMasterId id="2147484376" r:id="rId131"/>
    <p:sldMasterId id="2147484380" r:id="rId132"/>
    <p:sldMasterId id="2147484382" r:id="rId133"/>
    <p:sldMasterId id="2147484384" r:id="rId134"/>
    <p:sldMasterId id="2147484386" r:id="rId135"/>
    <p:sldMasterId id="2147484388" r:id="rId136"/>
    <p:sldMasterId id="2147484390" r:id="rId137"/>
    <p:sldMasterId id="2147484394" r:id="rId138"/>
    <p:sldMasterId id="2147484396" r:id="rId139"/>
    <p:sldMasterId id="2147484398" r:id="rId140"/>
    <p:sldMasterId id="2147484400" r:id="rId141"/>
    <p:sldMasterId id="2147484402" r:id="rId142"/>
    <p:sldMasterId id="2147484404" r:id="rId143"/>
    <p:sldMasterId id="2147484406" r:id="rId144"/>
    <p:sldMasterId id="2147484408" r:id="rId145"/>
    <p:sldMasterId id="2147484438" r:id="rId146"/>
    <p:sldMasterId id="2147484440" r:id="rId147"/>
    <p:sldMasterId id="2147484442" r:id="rId148"/>
    <p:sldMasterId id="2147484444" r:id="rId149"/>
    <p:sldMasterId id="2147484447" r:id="rId150"/>
    <p:sldMasterId id="2147484449" r:id="rId151"/>
    <p:sldMasterId id="2147484453" r:id="rId152"/>
    <p:sldMasterId id="2147484457" r:id="rId153"/>
    <p:sldMasterId id="2147484459" r:id="rId154"/>
    <p:sldMasterId id="2147484461" r:id="rId155"/>
    <p:sldMasterId id="2147484463" r:id="rId156"/>
    <p:sldMasterId id="2147484465" r:id="rId157"/>
    <p:sldMasterId id="2147484467" r:id="rId158"/>
    <p:sldMasterId id="2147484469" r:id="rId159"/>
    <p:sldMasterId id="2147484473" r:id="rId160"/>
  </p:sldMasterIdLst>
  <p:notesMasterIdLst>
    <p:notesMasterId r:id="rId235"/>
  </p:notesMasterIdLst>
  <p:handoutMasterIdLst>
    <p:handoutMasterId r:id="rId236"/>
  </p:handoutMasterIdLst>
  <p:sldIdLst>
    <p:sldId id="1211" r:id="rId161"/>
    <p:sldId id="1576" r:id="rId162"/>
    <p:sldId id="1577" r:id="rId163"/>
    <p:sldId id="1578" r:id="rId164"/>
    <p:sldId id="1579" r:id="rId165"/>
    <p:sldId id="1580" r:id="rId166"/>
    <p:sldId id="1581" r:id="rId167"/>
    <p:sldId id="1583" r:id="rId168"/>
    <p:sldId id="1585" r:id="rId169"/>
    <p:sldId id="1586" r:id="rId170"/>
    <p:sldId id="1587" r:id="rId171"/>
    <p:sldId id="1588" r:id="rId172"/>
    <p:sldId id="1589" r:id="rId173"/>
    <p:sldId id="1590" r:id="rId174"/>
    <p:sldId id="1592" r:id="rId175"/>
    <p:sldId id="1593" r:id="rId176"/>
    <p:sldId id="1594" r:id="rId177"/>
    <p:sldId id="1595" r:id="rId178"/>
    <p:sldId id="1596" r:id="rId179"/>
    <p:sldId id="1597" r:id="rId180"/>
    <p:sldId id="1598" r:id="rId181"/>
    <p:sldId id="1599" r:id="rId182"/>
    <p:sldId id="1659" r:id="rId183"/>
    <p:sldId id="1649" r:id="rId184"/>
    <p:sldId id="1508" r:id="rId185"/>
    <p:sldId id="1412" r:id="rId186"/>
    <p:sldId id="1341" r:id="rId187"/>
    <p:sldId id="1556" r:id="rId188"/>
    <p:sldId id="1541" r:id="rId189"/>
    <p:sldId id="1542" r:id="rId190"/>
    <p:sldId id="1527" r:id="rId191"/>
    <p:sldId id="1559" r:id="rId192"/>
    <p:sldId id="1518" r:id="rId193"/>
    <p:sldId id="1650" r:id="rId194"/>
    <p:sldId id="1522" r:id="rId195"/>
    <p:sldId id="1523" r:id="rId196"/>
    <p:sldId id="1524" r:id="rId197"/>
    <p:sldId id="1525" r:id="rId198"/>
    <p:sldId id="1375" r:id="rId199"/>
    <p:sldId id="1624" r:id="rId200"/>
    <p:sldId id="1512" r:id="rId201"/>
    <p:sldId id="1513" r:id="rId202"/>
    <p:sldId id="1657" r:id="rId203"/>
    <p:sldId id="1571" r:id="rId204"/>
    <p:sldId id="1572" r:id="rId205"/>
    <p:sldId id="1573" r:id="rId206"/>
    <p:sldId id="1574" r:id="rId207"/>
    <p:sldId id="1376" r:id="rId208"/>
    <p:sldId id="1373" r:id="rId209"/>
    <p:sldId id="1627" r:id="rId210"/>
    <p:sldId id="1638" r:id="rId211"/>
    <p:sldId id="1639" r:id="rId212"/>
    <p:sldId id="1641" r:id="rId213"/>
    <p:sldId id="1642" r:id="rId214"/>
    <p:sldId id="1643" r:id="rId215"/>
    <p:sldId id="1557" r:id="rId216"/>
    <p:sldId id="1623" r:id="rId217"/>
    <p:sldId id="1616" r:id="rId218"/>
    <p:sldId id="1617" r:id="rId219"/>
    <p:sldId id="1618" r:id="rId220"/>
    <p:sldId id="1619" r:id="rId221"/>
    <p:sldId id="1620" r:id="rId222"/>
    <p:sldId id="1621" r:id="rId223"/>
    <p:sldId id="1622" r:id="rId224"/>
    <p:sldId id="1628" r:id="rId225"/>
    <p:sldId id="1629" r:id="rId226"/>
    <p:sldId id="1036" r:id="rId227"/>
    <p:sldId id="1644" r:id="rId228"/>
    <p:sldId id="1645" r:id="rId229"/>
    <p:sldId id="1646" r:id="rId230"/>
    <p:sldId id="1647" r:id="rId231"/>
    <p:sldId id="1648" r:id="rId232"/>
    <p:sldId id="1614" r:id="rId233"/>
    <p:sldId id="1615" r:id="rId234"/>
  </p:sldIdLst>
  <p:sldSz cx="9144000" cy="6858000" type="screen4x3"/>
  <p:notesSz cx="6858000" cy="9144000"/>
  <p:defaultTextStyle>
    <a:defPPr>
      <a:defRPr lang="en-US"/>
    </a:defPPr>
    <a:lvl1pPr algn="l" rtl="0" eaLnBrk="0" fontAlgn="base" hangingPunct="0">
      <a:spcBef>
        <a:spcPct val="0"/>
      </a:spcBef>
      <a:spcAft>
        <a:spcPct val="0"/>
      </a:spcAft>
      <a:defRPr sz="2800" b="1"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2800" b="1"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800" b="1"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800" b="1"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800" b="1" kern="1200">
        <a:solidFill>
          <a:schemeClr val="tx1"/>
        </a:solidFill>
        <a:latin typeface="Comic Sans MS" pitchFamily="66" charset="0"/>
        <a:ea typeface="+mn-ea"/>
        <a:cs typeface="+mn-cs"/>
      </a:defRPr>
    </a:lvl5pPr>
    <a:lvl6pPr marL="2286000" algn="l" defTabSz="914400" rtl="0" eaLnBrk="1" latinLnBrk="0" hangingPunct="1">
      <a:defRPr sz="2800" b="1" kern="1200">
        <a:solidFill>
          <a:schemeClr val="tx1"/>
        </a:solidFill>
        <a:latin typeface="Comic Sans MS" pitchFamily="66" charset="0"/>
        <a:ea typeface="+mn-ea"/>
        <a:cs typeface="+mn-cs"/>
      </a:defRPr>
    </a:lvl6pPr>
    <a:lvl7pPr marL="2743200" algn="l" defTabSz="914400" rtl="0" eaLnBrk="1" latinLnBrk="0" hangingPunct="1">
      <a:defRPr sz="2800" b="1" kern="1200">
        <a:solidFill>
          <a:schemeClr val="tx1"/>
        </a:solidFill>
        <a:latin typeface="Comic Sans MS" pitchFamily="66" charset="0"/>
        <a:ea typeface="+mn-ea"/>
        <a:cs typeface="+mn-cs"/>
      </a:defRPr>
    </a:lvl7pPr>
    <a:lvl8pPr marL="3200400" algn="l" defTabSz="914400" rtl="0" eaLnBrk="1" latinLnBrk="0" hangingPunct="1">
      <a:defRPr sz="2800" b="1" kern="1200">
        <a:solidFill>
          <a:schemeClr val="tx1"/>
        </a:solidFill>
        <a:latin typeface="Comic Sans MS" pitchFamily="66" charset="0"/>
        <a:ea typeface="+mn-ea"/>
        <a:cs typeface="+mn-cs"/>
      </a:defRPr>
    </a:lvl8pPr>
    <a:lvl9pPr marL="3657600" algn="l" defTabSz="914400" rtl="0" eaLnBrk="1" latinLnBrk="0" hangingPunct="1">
      <a:defRPr sz="2800" b="1"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8000"/>
    <a:srgbClr val="990000"/>
    <a:srgbClr val="FFFF00"/>
    <a:srgbClr val="FFFF99"/>
    <a:srgbClr val="000099"/>
    <a:srgbClr val="4F81BD"/>
    <a:srgbClr val="66FF66"/>
    <a:srgbClr val="FFCCCC"/>
    <a:srgbClr val="CC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8964" autoAdjust="0"/>
    <p:restoredTop sz="94500" autoAdjust="0"/>
  </p:normalViewPr>
  <p:slideViewPr>
    <p:cSldViewPr>
      <p:cViewPr>
        <p:scale>
          <a:sx n="50" d="100"/>
          <a:sy n="50" d="100"/>
        </p:scale>
        <p:origin x="-1482" y="-6"/>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sorterViewPr>
    <p:cViewPr>
      <p:scale>
        <a:sx n="100" d="100"/>
        <a:sy n="100" d="100"/>
      </p:scale>
      <p:origin x="0" y="30186"/>
    </p:cViewPr>
  </p:sorterViewPr>
  <p:notesViewPr>
    <p:cSldViewPr>
      <p:cViewPr varScale="1">
        <p:scale>
          <a:sx n="24" d="100"/>
          <a:sy n="24" d="100"/>
        </p:scale>
        <p:origin x="-1066" y="-77"/>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Master" Target="slideMasters/slideMaster159.xml"/><Relationship Id="rId170" Type="http://schemas.openxmlformats.org/officeDocument/2006/relationships/slide" Target="slides/slide10.xml"/><Relationship Id="rId191" Type="http://schemas.openxmlformats.org/officeDocument/2006/relationships/slide" Target="slides/slide31.xml"/><Relationship Id="rId205" Type="http://schemas.openxmlformats.org/officeDocument/2006/relationships/slide" Target="slides/slide45.xml"/><Relationship Id="rId226" Type="http://schemas.openxmlformats.org/officeDocument/2006/relationships/slide" Target="slides/slide66.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Master" Target="slideMasters/slideMaster149.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Master" Target="slideMasters/slideMaster160.xml"/><Relationship Id="rId181" Type="http://schemas.openxmlformats.org/officeDocument/2006/relationships/slide" Target="slides/slide21.xml"/><Relationship Id="rId216" Type="http://schemas.openxmlformats.org/officeDocument/2006/relationships/slide" Target="slides/slide56.xml"/><Relationship Id="rId237" Type="http://schemas.openxmlformats.org/officeDocument/2006/relationships/presProps" Target="presProps.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Master" Target="slideMasters/slideMaster139.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Master" Target="slideMasters/slideMaster150.xml"/><Relationship Id="rId155" Type="http://schemas.openxmlformats.org/officeDocument/2006/relationships/slideMaster" Target="slideMasters/slideMaster155.xml"/><Relationship Id="rId171" Type="http://schemas.openxmlformats.org/officeDocument/2006/relationships/slide" Target="slides/slide11.xml"/><Relationship Id="rId176" Type="http://schemas.openxmlformats.org/officeDocument/2006/relationships/slide" Target="slides/slide16.xml"/><Relationship Id="rId192" Type="http://schemas.openxmlformats.org/officeDocument/2006/relationships/slide" Target="slides/slide32.xml"/><Relationship Id="rId197" Type="http://schemas.openxmlformats.org/officeDocument/2006/relationships/slide" Target="slides/slide37.xml"/><Relationship Id="rId206" Type="http://schemas.openxmlformats.org/officeDocument/2006/relationships/slide" Target="slides/slide46.xml"/><Relationship Id="rId227" Type="http://schemas.openxmlformats.org/officeDocument/2006/relationships/slide" Target="slides/slide67.xml"/><Relationship Id="rId201" Type="http://schemas.openxmlformats.org/officeDocument/2006/relationships/slide" Target="slides/slide41.xml"/><Relationship Id="rId222" Type="http://schemas.openxmlformats.org/officeDocument/2006/relationships/slide" Target="slides/slide62.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08" Type="http://schemas.openxmlformats.org/officeDocument/2006/relationships/slideMaster" Target="slideMasters/slideMaster108.xml"/><Relationship Id="rId124" Type="http://schemas.openxmlformats.org/officeDocument/2006/relationships/slideMaster" Target="slideMasters/slideMaster124.xml"/><Relationship Id="rId129" Type="http://schemas.openxmlformats.org/officeDocument/2006/relationships/slideMaster" Target="slideMasters/slideMaster129.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45" Type="http://schemas.openxmlformats.org/officeDocument/2006/relationships/slideMaster" Target="slideMasters/slideMaster145.xml"/><Relationship Id="rId161" Type="http://schemas.openxmlformats.org/officeDocument/2006/relationships/slide" Target="slides/slide1.xml"/><Relationship Id="rId166" Type="http://schemas.openxmlformats.org/officeDocument/2006/relationships/slide" Target="slides/slide6.xml"/><Relationship Id="rId182" Type="http://schemas.openxmlformats.org/officeDocument/2006/relationships/slide" Target="slides/slide22.xml"/><Relationship Id="rId187" Type="http://schemas.openxmlformats.org/officeDocument/2006/relationships/slide" Target="slides/slide27.xml"/><Relationship Id="rId217" Type="http://schemas.openxmlformats.org/officeDocument/2006/relationships/slide" Target="slides/slide57.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52.xml"/><Relationship Id="rId233" Type="http://schemas.openxmlformats.org/officeDocument/2006/relationships/slide" Target="slides/slide73.xml"/><Relationship Id="rId238" Type="http://schemas.openxmlformats.org/officeDocument/2006/relationships/viewProps" Target="viewProps.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35" Type="http://schemas.openxmlformats.org/officeDocument/2006/relationships/slideMaster" Target="slideMasters/slideMaster135.xml"/><Relationship Id="rId151" Type="http://schemas.openxmlformats.org/officeDocument/2006/relationships/slideMaster" Target="slideMasters/slideMaster151.xml"/><Relationship Id="rId156" Type="http://schemas.openxmlformats.org/officeDocument/2006/relationships/slideMaster" Target="slideMasters/slideMaster156.xml"/><Relationship Id="rId177" Type="http://schemas.openxmlformats.org/officeDocument/2006/relationships/slide" Target="slides/slide17.xml"/><Relationship Id="rId198" Type="http://schemas.openxmlformats.org/officeDocument/2006/relationships/slide" Target="slides/slide38.xml"/><Relationship Id="rId172" Type="http://schemas.openxmlformats.org/officeDocument/2006/relationships/slide" Target="slides/slide12.xml"/><Relationship Id="rId193" Type="http://schemas.openxmlformats.org/officeDocument/2006/relationships/slide" Target="slides/slide33.xml"/><Relationship Id="rId202" Type="http://schemas.openxmlformats.org/officeDocument/2006/relationships/slide" Target="slides/slide42.xml"/><Relationship Id="rId207" Type="http://schemas.openxmlformats.org/officeDocument/2006/relationships/slide" Target="slides/slide47.xml"/><Relationship Id="rId223" Type="http://schemas.openxmlformats.org/officeDocument/2006/relationships/slide" Target="slides/slide63.xml"/><Relationship Id="rId228" Type="http://schemas.openxmlformats.org/officeDocument/2006/relationships/slide" Target="slides/slide6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Master" Target="slideMasters/slideMaster141.xml"/><Relationship Id="rId146" Type="http://schemas.openxmlformats.org/officeDocument/2006/relationships/slideMaster" Target="slideMasters/slideMaster146.xml"/><Relationship Id="rId167" Type="http://schemas.openxmlformats.org/officeDocument/2006/relationships/slide" Target="slides/slide7.xml"/><Relationship Id="rId188" Type="http://schemas.openxmlformats.org/officeDocument/2006/relationships/slide" Target="slides/slide28.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2.xml"/><Relationship Id="rId183" Type="http://schemas.openxmlformats.org/officeDocument/2006/relationships/slide" Target="slides/slide23.xml"/><Relationship Id="rId213" Type="http://schemas.openxmlformats.org/officeDocument/2006/relationships/slide" Target="slides/slide53.xml"/><Relationship Id="rId218" Type="http://schemas.openxmlformats.org/officeDocument/2006/relationships/slide" Target="slides/slide58.xml"/><Relationship Id="rId234" Type="http://schemas.openxmlformats.org/officeDocument/2006/relationships/slide" Target="slides/slide74.xml"/><Relationship Id="rId239"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Master" Target="slideMasters/slideMaster136.xml"/><Relationship Id="rId157" Type="http://schemas.openxmlformats.org/officeDocument/2006/relationships/slideMaster" Target="slideMasters/slideMaster157.xml"/><Relationship Id="rId178" Type="http://schemas.openxmlformats.org/officeDocument/2006/relationships/slide" Target="slides/slide18.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Master" Target="slideMasters/slideMaster152.xml"/><Relationship Id="rId173" Type="http://schemas.openxmlformats.org/officeDocument/2006/relationships/slide" Target="slides/slide13.xml"/><Relationship Id="rId194" Type="http://schemas.openxmlformats.org/officeDocument/2006/relationships/slide" Target="slides/slide34.xml"/><Relationship Id="rId199" Type="http://schemas.openxmlformats.org/officeDocument/2006/relationships/slide" Target="slides/slide39.xml"/><Relationship Id="rId203" Type="http://schemas.openxmlformats.org/officeDocument/2006/relationships/slide" Target="slides/slide43.xml"/><Relationship Id="rId208" Type="http://schemas.openxmlformats.org/officeDocument/2006/relationships/slide" Target="slides/slide48.xml"/><Relationship Id="rId229" Type="http://schemas.openxmlformats.org/officeDocument/2006/relationships/slide" Target="slides/slide69.xml"/><Relationship Id="rId19" Type="http://schemas.openxmlformats.org/officeDocument/2006/relationships/slideMaster" Target="slideMasters/slideMaster19.xml"/><Relationship Id="rId224" Type="http://schemas.openxmlformats.org/officeDocument/2006/relationships/slide" Target="slides/slide64.xml"/><Relationship Id="rId240" Type="http://schemas.openxmlformats.org/officeDocument/2006/relationships/tableStyles" Target="tableStyles.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Master" Target="slideMasters/slideMaster147.xml"/><Relationship Id="rId168" Type="http://schemas.openxmlformats.org/officeDocument/2006/relationships/slide" Target="slides/slide8.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 Target="slides/slide3.xml"/><Relationship Id="rId184" Type="http://schemas.openxmlformats.org/officeDocument/2006/relationships/slide" Target="slides/slide24.xml"/><Relationship Id="rId189" Type="http://schemas.openxmlformats.org/officeDocument/2006/relationships/slide" Target="slides/slide29.xml"/><Relationship Id="rId219" Type="http://schemas.openxmlformats.org/officeDocument/2006/relationships/slide" Target="slides/slide59.xml"/><Relationship Id="rId3" Type="http://schemas.openxmlformats.org/officeDocument/2006/relationships/slideMaster" Target="slideMasters/slideMaster3.xml"/><Relationship Id="rId214" Type="http://schemas.openxmlformats.org/officeDocument/2006/relationships/slide" Target="slides/slide54.xml"/><Relationship Id="rId230" Type="http://schemas.openxmlformats.org/officeDocument/2006/relationships/slide" Target="slides/slide70.xml"/><Relationship Id="rId235" Type="http://schemas.openxmlformats.org/officeDocument/2006/relationships/notesMaster" Target="notesMasters/notesMaster1.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Master" Target="slideMasters/slideMaster158.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Master" Target="slideMasters/slideMaster153.xml"/><Relationship Id="rId174" Type="http://schemas.openxmlformats.org/officeDocument/2006/relationships/slide" Target="slides/slide14.xml"/><Relationship Id="rId179" Type="http://schemas.openxmlformats.org/officeDocument/2006/relationships/slide" Target="slides/slide19.xml"/><Relationship Id="rId195" Type="http://schemas.openxmlformats.org/officeDocument/2006/relationships/slide" Target="slides/slide35.xml"/><Relationship Id="rId209" Type="http://schemas.openxmlformats.org/officeDocument/2006/relationships/slide" Target="slides/slide49.xml"/><Relationship Id="rId190" Type="http://schemas.openxmlformats.org/officeDocument/2006/relationships/slide" Target="slides/slide30.xml"/><Relationship Id="rId204" Type="http://schemas.openxmlformats.org/officeDocument/2006/relationships/slide" Target="slides/slide44.xml"/><Relationship Id="rId220" Type="http://schemas.openxmlformats.org/officeDocument/2006/relationships/slide" Target="slides/slide60.xml"/><Relationship Id="rId225" Type="http://schemas.openxmlformats.org/officeDocument/2006/relationships/slide" Target="slides/slide65.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48" Type="http://schemas.openxmlformats.org/officeDocument/2006/relationships/slideMaster" Target="slideMasters/slideMaster148.xml"/><Relationship Id="rId164" Type="http://schemas.openxmlformats.org/officeDocument/2006/relationships/slide" Target="slides/slide4.xml"/><Relationship Id="rId169" Type="http://schemas.openxmlformats.org/officeDocument/2006/relationships/slide" Target="slides/slide9.xml"/><Relationship Id="rId185"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20.xml"/><Relationship Id="rId210" Type="http://schemas.openxmlformats.org/officeDocument/2006/relationships/slide" Target="slides/slide50.xml"/><Relationship Id="rId215" Type="http://schemas.openxmlformats.org/officeDocument/2006/relationships/slide" Target="slides/slide55.xml"/><Relationship Id="rId236" Type="http://schemas.openxmlformats.org/officeDocument/2006/relationships/handoutMaster" Target="handoutMasters/handoutMaster1.xml"/><Relationship Id="rId26" Type="http://schemas.openxmlformats.org/officeDocument/2006/relationships/slideMaster" Target="slideMasters/slideMaster26.xml"/><Relationship Id="rId231" Type="http://schemas.openxmlformats.org/officeDocument/2006/relationships/slide" Target="slides/slide71.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Master" Target="slideMasters/slideMaster154.xml"/><Relationship Id="rId175" Type="http://schemas.openxmlformats.org/officeDocument/2006/relationships/slide" Target="slides/slide15.xml"/><Relationship Id="rId196" Type="http://schemas.openxmlformats.org/officeDocument/2006/relationships/slide" Target="slides/slide36.xml"/><Relationship Id="rId200" Type="http://schemas.openxmlformats.org/officeDocument/2006/relationships/slide" Target="slides/slide40.xml"/><Relationship Id="rId16" Type="http://schemas.openxmlformats.org/officeDocument/2006/relationships/slideMaster" Target="slideMasters/slideMaster16.xml"/><Relationship Id="rId221" Type="http://schemas.openxmlformats.org/officeDocument/2006/relationships/slide" Target="slides/slide61.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Master" Target="slideMasters/slideMaster144.xml"/><Relationship Id="rId90" Type="http://schemas.openxmlformats.org/officeDocument/2006/relationships/slideMaster" Target="slideMasters/slideMaster90.xml"/><Relationship Id="rId165" Type="http://schemas.openxmlformats.org/officeDocument/2006/relationships/slide" Target="slides/slide5.xml"/><Relationship Id="rId186" Type="http://schemas.openxmlformats.org/officeDocument/2006/relationships/slide" Target="slides/slide26.xml"/><Relationship Id="rId211" Type="http://schemas.openxmlformats.org/officeDocument/2006/relationships/slide" Target="slides/slide51.xml"/><Relationship Id="rId232" Type="http://schemas.openxmlformats.org/officeDocument/2006/relationships/slide" Target="slides/slide72.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Master" Target="slideMasters/slideMaster1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90152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b="0" i="1">
                <a:latin typeface="Times New Roman" pitchFamily="18" charset="0"/>
              </a:defRPr>
            </a:lvl1pPr>
          </a:lstStyle>
          <a:p>
            <a:endParaRPr lang="en-GB"/>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latin typeface="Times New Roman" pitchFamily="18" charset="0"/>
              </a:defRPr>
            </a:lvl1pPr>
          </a:lstStyle>
          <a:p>
            <a:endParaRPr lang="en-GB"/>
          </a:p>
        </p:txBody>
      </p:sp>
      <p:sp>
        <p:nvSpPr>
          <p:cNvPr id="2052" name="Rectangle 4"/>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b="0" i="1">
                <a:latin typeface="Times New Roman" pitchFamily="18" charset="0"/>
              </a:defRPr>
            </a:lvl1pPr>
          </a:lstStyle>
          <a:p>
            <a:endParaRPr lang="en-GB"/>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latin typeface="Times New Roman" pitchFamily="18" charset="0"/>
              </a:defRPr>
            </a:lvl1pPr>
          </a:lstStyle>
          <a:p>
            <a:fld id="{F46D71DA-5519-4470-853E-67BA4984C499}" type="slidenum">
              <a:rPr lang="en-GB"/>
              <a:pPr/>
              <a:t>‹#›</a:t>
            </a:fld>
            <a:endParaRPr lang="en-GB"/>
          </a:p>
        </p:txBody>
      </p:sp>
    </p:spTree>
    <p:extLst>
      <p:ext uri="{BB962C8B-B14F-4D97-AF65-F5344CB8AC3E}">
        <p14:creationId xmlns:p14="http://schemas.microsoft.com/office/powerpoint/2010/main" xmlns="" val="23855007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latin typeface="Calibri" pitchFamily="34" charset="0"/>
              </a:rPr>
              <a:pPr/>
              <a:t>1</a:t>
            </a:fld>
            <a:endParaRPr lang="en-GB" dirty="0">
              <a:solidFill>
                <a:srgbClr val="000000"/>
              </a:solidFill>
              <a:latin typeface="Calibri" pitchFamily="34" charset="0"/>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extLst>
      <p:ext uri="{BB962C8B-B14F-4D97-AF65-F5344CB8AC3E}">
        <p14:creationId xmlns:p14="http://schemas.microsoft.com/office/powerpoint/2010/main" xmlns="" val="730541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22</a:t>
            </a:fld>
            <a:endParaRPr lang="en-GB" dirty="0">
              <a:solidFill>
                <a:srgbClr val="000000"/>
              </a:solidFill>
            </a:endParaRPr>
          </a:p>
        </p:txBody>
      </p:sp>
    </p:spTree>
    <p:extLst>
      <p:ext uri="{BB962C8B-B14F-4D97-AF65-F5344CB8AC3E}">
        <p14:creationId xmlns="" xmlns:p14="http://schemas.microsoft.com/office/powerpoint/2010/main" val="665882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23</a:t>
            </a:fld>
            <a:endParaRPr lang="en-US" dirty="0">
              <a:solidFill>
                <a:srgbClr val="000000"/>
              </a:solidFill>
            </a:endParaRPr>
          </a:p>
        </p:txBody>
      </p:sp>
    </p:spTree>
    <p:extLst>
      <p:ext uri="{BB962C8B-B14F-4D97-AF65-F5344CB8AC3E}">
        <p14:creationId xmlns="" xmlns:p14="http://schemas.microsoft.com/office/powerpoint/2010/main" val="1434821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26</a:t>
            </a:fld>
            <a:endParaRPr lang="en-GB" dirty="0">
              <a:solidFill>
                <a:prstClr val="black"/>
              </a:solidFill>
            </a:endParaRPr>
          </a:p>
        </p:txBody>
      </p:sp>
    </p:spTree>
    <p:extLst>
      <p:ext uri="{BB962C8B-B14F-4D97-AF65-F5344CB8AC3E}">
        <p14:creationId xmlns:p14="http://schemas.microsoft.com/office/powerpoint/2010/main" xmlns="" val="516784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27</a:t>
            </a:fld>
            <a:endParaRPr lang="en-GB" dirty="0">
              <a:solidFill>
                <a:srgbClr val="000000"/>
              </a:solidFill>
            </a:endParaRPr>
          </a:p>
        </p:txBody>
      </p:sp>
    </p:spTree>
    <p:extLst>
      <p:ext uri="{BB962C8B-B14F-4D97-AF65-F5344CB8AC3E}">
        <p14:creationId xmlns:p14="http://schemas.microsoft.com/office/powerpoint/2010/main" xmlns="" val="3509223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29</a:t>
            </a:fld>
            <a:endParaRPr lang="en-GB" dirty="0">
              <a:solidFill>
                <a:srgbClr val="000000"/>
              </a:solidFill>
            </a:endParaRPr>
          </a:p>
        </p:txBody>
      </p:sp>
    </p:spTree>
    <p:extLst>
      <p:ext uri="{BB962C8B-B14F-4D97-AF65-F5344CB8AC3E}">
        <p14:creationId xmlns:p14="http://schemas.microsoft.com/office/powerpoint/2010/main" xmlns="" val="1852316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50938" y="692150"/>
            <a:ext cx="4556125" cy="3416300"/>
          </a:xfrm>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16365632-E40A-4911-AD4F-35C35BF3BBA4}" type="slidenum">
              <a:rPr lang="en-GB" smtClean="0">
                <a:solidFill>
                  <a:srgbClr val="000000"/>
                </a:solidFill>
              </a:rPr>
              <a:pPr/>
              <a:t>31</a:t>
            </a:fld>
            <a:endParaRPr lang="en-GB" smtClean="0">
              <a:solidFill>
                <a:srgbClr val="000000"/>
              </a:solidFill>
            </a:endParaRPr>
          </a:p>
        </p:txBody>
      </p:sp>
    </p:spTree>
    <p:extLst>
      <p:ext uri="{BB962C8B-B14F-4D97-AF65-F5344CB8AC3E}">
        <p14:creationId xmlns:p14="http://schemas.microsoft.com/office/powerpoint/2010/main" xmlns="" val="2702832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A65BBED-9B1F-4465-A277-E7E9FF67544E}" type="slidenum">
              <a:rPr lang="en-GB">
                <a:solidFill>
                  <a:srgbClr val="000000"/>
                </a:solidFill>
              </a:rPr>
              <a:pPr/>
              <a:t>32</a:t>
            </a:fld>
            <a:endParaRPr lang="en-GB" dirty="0">
              <a:solidFill>
                <a:srgbClr val="000000"/>
              </a:solidFill>
            </a:endParaRPr>
          </a:p>
        </p:txBody>
      </p:sp>
      <p:sp>
        <p:nvSpPr>
          <p:cNvPr id="38915" name="Rectangle 2"/>
          <p:cNvSpPr>
            <a:spLocks noGrp="1" noRot="1" noChangeAspect="1" noChangeArrowheads="1" noTextEdit="1"/>
          </p:cNvSpPr>
          <p:nvPr>
            <p:ph type="sldImg"/>
          </p:nvPr>
        </p:nvSpPr>
        <p:spPr>
          <a:xfrm>
            <a:off x="1150938" y="692150"/>
            <a:ext cx="4556125" cy="3416300"/>
          </a:xfrm>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xmlns="" val="1518156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33</a:t>
            </a:fld>
            <a:endParaRPr lang="en-GB" dirty="0" smtClean="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xmlns="" val="2809756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35</a:t>
            </a:fld>
            <a:endParaRPr lang="en-GB">
              <a:solidFill>
                <a:srgbClr val="000000"/>
              </a:solidFill>
            </a:endParaRPr>
          </a:p>
        </p:txBody>
      </p:sp>
    </p:spTree>
    <p:extLst>
      <p:ext uri="{BB962C8B-B14F-4D97-AF65-F5344CB8AC3E}">
        <p14:creationId xmlns:p14="http://schemas.microsoft.com/office/powerpoint/2010/main" xmlns="" val="1809754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smtClean="0"/>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36</a:t>
            </a:fld>
            <a:endParaRPr lang="en-US">
              <a:solidFill>
                <a:srgbClr val="000000"/>
              </a:solidFill>
            </a:endParaRPr>
          </a:p>
        </p:txBody>
      </p:sp>
    </p:spTree>
    <p:extLst>
      <p:ext uri="{BB962C8B-B14F-4D97-AF65-F5344CB8AC3E}">
        <p14:creationId xmlns:p14="http://schemas.microsoft.com/office/powerpoint/2010/main" xmlns="" val="3437181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 xmlns:p14="http://schemas.microsoft.com/office/powerpoint/2010/main" val="1434821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37</a:t>
            </a:fld>
            <a:endParaRPr lang="en-GB">
              <a:solidFill>
                <a:srgbClr val="000000"/>
              </a:solidFill>
            </a:endParaRPr>
          </a:p>
        </p:txBody>
      </p:sp>
    </p:spTree>
    <p:extLst>
      <p:ext uri="{BB962C8B-B14F-4D97-AF65-F5344CB8AC3E}">
        <p14:creationId xmlns:p14="http://schemas.microsoft.com/office/powerpoint/2010/main" xmlns="" val="2580256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38</a:t>
            </a:fld>
            <a:endParaRPr lang="en-GB" dirty="0">
              <a:solidFill>
                <a:srgbClr val="000000"/>
              </a:solidFill>
            </a:endParaRPr>
          </a:p>
        </p:txBody>
      </p:sp>
    </p:spTree>
    <p:extLst>
      <p:ext uri="{BB962C8B-B14F-4D97-AF65-F5344CB8AC3E}">
        <p14:creationId xmlns:p14="http://schemas.microsoft.com/office/powerpoint/2010/main" xmlns="" val="3218444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3FB56F1-60F1-488B-A081-8D7FD241E705}" type="slidenum">
              <a:rPr lang="en-GB" smtClean="0">
                <a:solidFill>
                  <a:prstClr val="black"/>
                </a:solidFill>
              </a:rPr>
              <a:pPr/>
              <a:t>39</a:t>
            </a:fld>
            <a:endParaRPr lang="en-GB">
              <a:solidFill>
                <a:prstClr val="black"/>
              </a:solidFill>
            </a:endParaRPr>
          </a:p>
        </p:txBody>
      </p:sp>
    </p:spTree>
    <p:extLst>
      <p:ext uri="{BB962C8B-B14F-4D97-AF65-F5344CB8AC3E}">
        <p14:creationId xmlns:p14="http://schemas.microsoft.com/office/powerpoint/2010/main" xmlns="" val="263361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91AFA20-F2FC-4542-8CA6-FA4D6B9003BC}" type="slidenum">
              <a:rPr lang="en-GB" smtClean="0">
                <a:solidFill>
                  <a:srgbClr val="000000"/>
                </a:solidFill>
              </a:rPr>
              <a:pPr/>
              <a:t>40</a:t>
            </a:fld>
            <a:endParaRPr lang="en-GB" smtClean="0">
              <a:solidFill>
                <a:srgbClr val="000000"/>
              </a:solidFill>
            </a:endParaRPr>
          </a:p>
        </p:txBody>
      </p:sp>
      <p:sp>
        <p:nvSpPr>
          <p:cNvPr id="27651" name="Rectangle 2"/>
          <p:cNvSpPr>
            <a:spLocks noGrp="1" noRot="1" noChangeAspect="1" noChangeArrowheads="1" noTextEdit="1"/>
          </p:cNvSpPr>
          <p:nvPr>
            <p:ph type="sldImg"/>
          </p:nvPr>
        </p:nvSpPr>
        <p:spPr>
          <a:xfrm>
            <a:off x="1150938" y="692150"/>
            <a:ext cx="4556125" cy="3416300"/>
          </a:xfrm>
          <a:ln/>
        </p:spPr>
      </p:sp>
      <p:sp>
        <p:nvSpPr>
          <p:cNvPr id="2765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75BC881-36EA-4748-B1FE-4985DDC5EDCC}" type="slidenum">
              <a:rPr lang="en-GB" smtClean="0">
                <a:solidFill>
                  <a:prstClr val="black"/>
                </a:solidFill>
              </a:rPr>
              <a:pPr/>
              <a:t>41</a:t>
            </a:fld>
            <a:endParaRPr lang="en-GB">
              <a:solidFill>
                <a:prstClr val="black"/>
              </a:solidFill>
            </a:endParaRPr>
          </a:p>
        </p:txBody>
      </p:sp>
    </p:spTree>
    <p:extLst>
      <p:ext uri="{BB962C8B-B14F-4D97-AF65-F5344CB8AC3E}">
        <p14:creationId xmlns:p14="http://schemas.microsoft.com/office/powerpoint/2010/main" xmlns="" val="2848339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45CA2E1A-5B39-463F-8C49-188F92FEA840}" type="slidenum">
              <a:rPr lang="en-GB" sz="1200" smtClean="0">
                <a:solidFill>
                  <a:srgbClr val="000000"/>
                </a:solidFill>
                <a:latin typeface="Arial" charset="0"/>
              </a:rPr>
              <a:pPr/>
              <a:t>43</a:t>
            </a:fld>
            <a:endParaRPr lang="en-GB" sz="1200" smtClean="0">
              <a:solidFill>
                <a:srgbClr val="000000"/>
              </a:solidFill>
              <a:latin typeface="Arial" charset="0"/>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EB4D23F-3F18-4B52-A131-26954D8723D1}" type="slidenum">
              <a:rPr lang="en-GB" smtClean="0">
                <a:solidFill>
                  <a:srgbClr val="000000"/>
                </a:solidFill>
              </a:rPr>
              <a:pPr/>
              <a:t>44</a:t>
            </a:fld>
            <a:endParaRPr lang="en-GB" dirty="0" smtClean="0">
              <a:solidFill>
                <a:srgbClr val="000000"/>
              </a:solidFill>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B43FF77-8B5E-45BF-B214-C86C644F6051}" type="slidenum">
              <a:rPr lang="en-GB" smtClean="0">
                <a:solidFill>
                  <a:srgbClr val="000000"/>
                </a:solidFill>
              </a:rPr>
              <a:pPr/>
              <a:t>45</a:t>
            </a:fld>
            <a:endParaRPr lang="en-GB" dirty="0" smtClean="0">
              <a:solidFill>
                <a:srgbClr val="000000"/>
              </a:solidFill>
            </a:endParaRPr>
          </a:p>
        </p:txBody>
      </p:sp>
      <p:sp>
        <p:nvSpPr>
          <p:cNvPr id="27651" name="Rectangle 2"/>
          <p:cNvSpPr>
            <a:spLocks noGrp="1" noRot="1" noChangeAspect="1" noChangeArrowheads="1" noTextEdit="1"/>
          </p:cNvSpPr>
          <p:nvPr>
            <p:ph type="sldImg"/>
          </p:nvPr>
        </p:nvSpPr>
        <p:spPr>
          <a:xfrm>
            <a:off x="1150938" y="692150"/>
            <a:ext cx="4556125" cy="3416300"/>
          </a:xfrm>
          <a:ln/>
        </p:spPr>
      </p:sp>
      <p:sp>
        <p:nvSpPr>
          <p:cNvPr id="2765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B3EF1C2-6057-4851-B6CA-63297B9649F6}" type="slidenum">
              <a:rPr lang="en-GB" smtClean="0">
                <a:solidFill>
                  <a:srgbClr val="000000"/>
                </a:solidFill>
              </a:rPr>
              <a:pPr/>
              <a:t>46</a:t>
            </a:fld>
            <a:endParaRPr lang="en-GB" dirty="0" smtClean="0">
              <a:solidFill>
                <a:srgbClr val="000000"/>
              </a:solidFill>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F08E08-4E57-474C-8023-CF278F0D587F}" type="slidenum">
              <a:rPr lang="en-GB" smtClean="0">
                <a:solidFill>
                  <a:srgbClr val="000000"/>
                </a:solidFill>
              </a:rPr>
              <a:pPr/>
              <a:t>47</a:t>
            </a:fld>
            <a:endParaRPr lang="en-GB" dirty="0" smtClean="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2FDC43D-8B8C-4858-B42E-A085FF346BF5}" type="slidenum">
              <a:rPr lang="en-GB" smtClean="0">
                <a:solidFill>
                  <a:srgbClr val="000000"/>
                </a:solidFill>
              </a:rPr>
              <a:pPr/>
              <a:t>15</a:t>
            </a:fld>
            <a:endParaRPr lang="en-GB">
              <a:solidFill>
                <a:srgbClr val="000000"/>
              </a:solidFill>
            </a:endParaRPr>
          </a:p>
        </p:txBody>
      </p:sp>
    </p:spTree>
    <p:extLst>
      <p:ext uri="{BB962C8B-B14F-4D97-AF65-F5344CB8AC3E}">
        <p14:creationId xmlns="" xmlns:p14="http://schemas.microsoft.com/office/powerpoint/2010/main" val="2982993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49</a:t>
            </a:fld>
            <a:endParaRPr lang="en-GB">
              <a:solidFill>
                <a:srgbClr val="000000"/>
              </a:solidFill>
            </a:endParaRPr>
          </a:p>
        </p:txBody>
      </p:sp>
    </p:spTree>
    <p:extLst>
      <p:ext uri="{BB962C8B-B14F-4D97-AF65-F5344CB8AC3E}">
        <p14:creationId xmlns:p14="http://schemas.microsoft.com/office/powerpoint/2010/main" xmlns="" val="19399592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50</a:t>
            </a:fld>
            <a:endParaRPr lang="en-GB">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56</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extLst>
      <p:ext uri="{BB962C8B-B14F-4D97-AF65-F5344CB8AC3E}">
        <p14:creationId xmlns:p14="http://schemas.microsoft.com/office/powerpoint/2010/main" xmlns="" val="38417948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57</a:t>
            </a:fld>
            <a:endParaRPr lang="en-GB">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p:spPr>
        <p:txBody>
          <a:bodyPr/>
          <a:lstStyle/>
          <a:p>
            <a:endParaRPr lang="en-US" smtClean="0">
              <a:latin typeface="Arial" charset="0"/>
            </a:endParaRPr>
          </a:p>
        </p:txBody>
      </p:sp>
      <p:sp>
        <p:nvSpPr>
          <p:cNvPr id="28676" name="Slide Number Placeholder 3"/>
          <p:cNvSpPr>
            <a:spLocks noGrp="1"/>
          </p:cNvSpPr>
          <p:nvPr>
            <p:ph type="sldNum" sz="quarter" idx="5"/>
          </p:nvPr>
        </p:nvSpPr>
        <p:spPr>
          <a:noFill/>
        </p:spPr>
        <p:txBody>
          <a:bodyPr/>
          <a:lstStyle/>
          <a:p>
            <a:fld id="{2CC0103D-919D-404D-A765-59DD853BCAE5}" type="slidenum">
              <a:rPr lang="en-GB" smtClean="0">
                <a:solidFill>
                  <a:srgbClr val="000000"/>
                </a:solidFill>
              </a:rPr>
              <a:pPr/>
              <a:t>58</a:t>
            </a:fld>
            <a:endParaRPr lang="en-GB" smtClean="0">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D469B74-8BEA-40BC-B706-02B0D27CA9D5}" type="slidenum">
              <a:rPr lang="en-GB" smtClean="0">
                <a:solidFill>
                  <a:srgbClr val="000000"/>
                </a:solidFill>
              </a:rPr>
              <a:pPr/>
              <a:t>59</a:t>
            </a:fld>
            <a:endParaRPr lang="en-GB" smtClean="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F8734BB-AB46-4229-9487-25B70724BB9E}" type="slidenum">
              <a:rPr lang="en-GB" smtClean="0">
                <a:solidFill>
                  <a:srgbClr val="000000"/>
                </a:solidFill>
              </a:rPr>
              <a:pPr/>
              <a:t>60</a:t>
            </a:fld>
            <a:endParaRPr lang="en-GB" smtClean="0">
              <a:solidFill>
                <a:srgbClr val="000000"/>
              </a:solidFill>
            </a:endParaRPr>
          </a:p>
        </p:txBody>
      </p:sp>
      <p:sp>
        <p:nvSpPr>
          <p:cNvPr id="32771" name="Rectangle 2"/>
          <p:cNvSpPr>
            <a:spLocks noGrp="1" noRot="1" noChangeAspect="1" noChangeArrowheads="1" noTextEdit="1"/>
          </p:cNvSpPr>
          <p:nvPr>
            <p:ph type="sldImg"/>
          </p:nvPr>
        </p:nvSpPr>
        <p:spPr>
          <a:xfrm>
            <a:off x="1150938" y="692150"/>
            <a:ext cx="4556125" cy="3416300"/>
          </a:xfrm>
          <a:ln/>
        </p:spPr>
      </p:sp>
      <p:sp>
        <p:nvSpPr>
          <p:cNvPr id="3277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AAB7911-E510-43FD-B5F5-C9A363608339}" type="slidenum">
              <a:rPr lang="en-GB" smtClean="0">
                <a:solidFill>
                  <a:srgbClr val="000000"/>
                </a:solidFill>
              </a:rPr>
              <a:pPr/>
              <a:t>61</a:t>
            </a:fld>
            <a:endParaRPr lang="en-GB" smtClean="0">
              <a:solidFill>
                <a:srgbClr val="000000"/>
              </a:solidFill>
            </a:endParaRPr>
          </a:p>
        </p:txBody>
      </p:sp>
      <p:sp>
        <p:nvSpPr>
          <p:cNvPr id="39939" name="Rectangle 2"/>
          <p:cNvSpPr>
            <a:spLocks noGrp="1" noRot="1" noChangeAspect="1" noChangeArrowheads="1" noTextEdit="1"/>
          </p:cNvSpPr>
          <p:nvPr>
            <p:ph type="sldImg"/>
          </p:nvPr>
        </p:nvSpPr>
        <p:spPr>
          <a:xfrm>
            <a:off x="1150938" y="692150"/>
            <a:ext cx="4556125" cy="3416300"/>
          </a:xfrm>
          <a:ln/>
        </p:spPr>
      </p:sp>
      <p:sp>
        <p:nvSpPr>
          <p:cNvPr id="3994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150938" y="692150"/>
            <a:ext cx="4556125" cy="3416300"/>
          </a:xfrm>
          <a:ln/>
        </p:spPr>
      </p:sp>
      <p:sp>
        <p:nvSpPr>
          <p:cNvPr id="40963" name="Notes Placeholder 2"/>
          <p:cNvSpPr>
            <a:spLocks noGrp="1"/>
          </p:cNvSpPr>
          <p:nvPr>
            <p:ph type="body" idx="1"/>
          </p:nvPr>
        </p:nvSpPr>
        <p:spPr>
          <a:noFill/>
          <a:ln/>
        </p:spPr>
        <p:txBody>
          <a:bodyPr/>
          <a:lstStyle/>
          <a:p>
            <a:endParaRPr lang="en-US" smtClean="0"/>
          </a:p>
        </p:txBody>
      </p:sp>
      <p:sp>
        <p:nvSpPr>
          <p:cNvPr id="40964" name="Slide Number Placeholder 3"/>
          <p:cNvSpPr>
            <a:spLocks noGrp="1"/>
          </p:cNvSpPr>
          <p:nvPr>
            <p:ph type="sldNum" sz="quarter" idx="5"/>
          </p:nvPr>
        </p:nvSpPr>
        <p:spPr>
          <a:noFill/>
        </p:spPr>
        <p:txBody>
          <a:bodyPr/>
          <a:lstStyle/>
          <a:p>
            <a:fld id="{1AE9A6F3-C633-4730-93FA-7624146951BA}" type="slidenum">
              <a:rPr lang="en-GB" smtClean="0">
                <a:solidFill>
                  <a:srgbClr val="000000"/>
                </a:solidFill>
              </a:rPr>
              <a:pPr/>
              <a:t>62</a:t>
            </a:fld>
            <a:endParaRPr lang="en-GB" smtClean="0">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1D4E526-42AF-4B1B-B371-2D523428B63B}" type="slidenum">
              <a:rPr lang="en-GB" smtClean="0">
                <a:solidFill>
                  <a:srgbClr val="000000"/>
                </a:solidFill>
              </a:rPr>
              <a:pPr/>
              <a:t>63</a:t>
            </a:fld>
            <a:endParaRPr lang="en-GB" smtClean="0">
              <a:solidFill>
                <a:srgbClr val="000000"/>
              </a:solidFill>
            </a:endParaRPr>
          </a:p>
        </p:txBody>
      </p:sp>
      <p:sp>
        <p:nvSpPr>
          <p:cNvPr id="41987" name="Rectangle 2"/>
          <p:cNvSpPr>
            <a:spLocks noGrp="1" noRot="1" noChangeAspect="1" noChangeArrowheads="1" noTextEdit="1"/>
          </p:cNvSpPr>
          <p:nvPr>
            <p:ph type="sldImg"/>
          </p:nvPr>
        </p:nvSpPr>
        <p:spPr>
          <a:xfrm>
            <a:off x="1150938" y="692150"/>
            <a:ext cx="4556125" cy="3416300"/>
          </a:xfrm>
          <a:ln/>
        </p:spPr>
      </p:sp>
      <p:sp>
        <p:nvSpPr>
          <p:cNvPr id="4198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2FDC43D-8B8C-4858-B42E-A085FF346BF5}" type="slidenum">
              <a:rPr lang="en-GB" smtClean="0">
                <a:solidFill>
                  <a:srgbClr val="000000"/>
                </a:solidFill>
              </a:rPr>
              <a:pPr/>
              <a:t>16</a:t>
            </a:fld>
            <a:endParaRPr lang="en-GB">
              <a:solidFill>
                <a:srgbClr val="000000"/>
              </a:solidFill>
            </a:endParaRPr>
          </a:p>
        </p:txBody>
      </p:sp>
    </p:spTree>
    <p:extLst>
      <p:ext uri="{BB962C8B-B14F-4D97-AF65-F5344CB8AC3E}">
        <p14:creationId xmlns="" xmlns:p14="http://schemas.microsoft.com/office/powerpoint/2010/main" val="6123712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83111D1-EAE3-467C-9B06-6ADA87062BA5}" type="slidenum">
              <a:rPr lang="en-GB" smtClean="0">
                <a:solidFill>
                  <a:srgbClr val="000000"/>
                </a:solidFill>
              </a:rPr>
              <a:pPr/>
              <a:t>64</a:t>
            </a:fld>
            <a:endParaRPr lang="en-GB" smtClean="0">
              <a:solidFill>
                <a:srgbClr val="000000"/>
              </a:solidFill>
            </a:endParaRPr>
          </a:p>
        </p:txBody>
      </p:sp>
      <p:sp>
        <p:nvSpPr>
          <p:cNvPr id="43011" name="Rectangle 2"/>
          <p:cNvSpPr>
            <a:spLocks noGrp="1" noRot="1" noChangeAspect="1" noChangeArrowheads="1" noTextEdit="1"/>
          </p:cNvSpPr>
          <p:nvPr>
            <p:ph type="sldImg"/>
          </p:nvPr>
        </p:nvSpPr>
        <p:spPr>
          <a:xfrm>
            <a:off x="1150938" y="692150"/>
            <a:ext cx="4556125" cy="3416300"/>
          </a:xfrm>
          <a:ln/>
        </p:spPr>
      </p:sp>
      <p:sp>
        <p:nvSpPr>
          <p:cNvPr id="4301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67</a:t>
            </a:fld>
            <a:endParaRPr lang="en-GB" smtClean="0">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xmlns="" val="25278934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68</a:t>
            </a:fld>
            <a:endParaRPr lang="en-US">
              <a:solidFill>
                <a:srgbClr val="000000"/>
              </a:solidFill>
            </a:endParaRPr>
          </a:p>
        </p:txBody>
      </p:sp>
    </p:spTree>
    <p:extLst>
      <p:ext uri="{BB962C8B-B14F-4D97-AF65-F5344CB8AC3E}">
        <p14:creationId xmlns="" xmlns:p14="http://schemas.microsoft.com/office/powerpoint/2010/main" val="40083882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69</a:t>
            </a:fld>
            <a:endParaRPr lang="en-US">
              <a:solidFill>
                <a:srgbClr val="000000"/>
              </a:solidFill>
            </a:endParaRPr>
          </a:p>
        </p:txBody>
      </p:sp>
    </p:spTree>
    <p:extLst>
      <p:ext uri="{BB962C8B-B14F-4D97-AF65-F5344CB8AC3E}">
        <p14:creationId xmlns="" xmlns:p14="http://schemas.microsoft.com/office/powerpoint/2010/main" val="35370386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70</a:t>
            </a:fld>
            <a:endParaRPr lang="en-US">
              <a:solidFill>
                <a:srgbClr val="000000"/>
              </a:solidFill>
            </a:endParaRPr>
          </a:p>
        </p:txBody>
      </p:sp>
    </p:spTree>
    <p:extLst>
      <p:ext uri="{BB962C8B-B14F-4D97-AF65-F5344CB8AC3E}">
        <p14:creationId xmlns="" xmlns:p14="http://schemas.microsoft.com/office/powerpoint/2010/main" val="1938834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71</a:t>
            </a:fld>
            <a:endParaRPr lang="en-US">
              <a:solidFill>
                <a:srgbClr val="000000"/>
              </a:solidFill>
            </a:endParaRPr>
          </a:p>
        </p:txBody>
      </p:sp>
    </p:spTree>
    <p:extLst>
      <p:ext uri="{BB962C8B-B14F-4D97-AF65-F5344CB8AC3E}">
        <p14:creationId xmlns="" xmlns:p14="http://schemas.microsoft.com/office/powerpoint/2010/main" val="13492613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74</a:t>
            </a:fld>
            <a:endParaRPr lang="en-GB" dirty="0">
              <a:solidFill>
                <a:srgbClr val="000000"/>
              </a:solidFill>
            </a:endParaRPr>
          </a:p>
        </p:txBody>
      </p:sp>
    </p:spTree>
    <p:extLst>
      <p:ext uri="{BB962C8B-B14F-4D97-AF65-F5344CB8AC3E}">
        <p14:creationId xmlns="" xmlns:p14="http://schemas.microsoft.com/office/powerpoint/2010/main" val="22327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A25E907-4B40-46EC-B452-37FCD5748AD6}" type="slidenum">
              <a:rPr lang="en-GB" smtClean="0">
                <a:solidFill>
                  <a:srgbClr val="000000"/>
                </a:solidFill>
              </a:rPr>
              <a:pPr/>
              <a:t>17</a:t>
            </a:fld>
            <a:endParaRPr lang="en-GB" dirty="0">
              <a:solidFill>
                <a:srgbClr val="000000"/>
              </a:solidFill>
            </a:endParaRPr>
          </a:p>
        </p:txBody>
      </p:sp>
    </p:spTree>
    <p:extLst>
      <p:ext uri="{BB962C8B-B14F-4D97-AF65-F5344CB8AC3E}">
        <p14:creationId xmlns="" xmlns:p14="http://schemas.microsoft.com/office/powerpoint/2010/main" val="1972763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A25E907-4B40-46EC-B452-37FCD5748AD6}" type="slidenum">
              <a:rPr lang="en-GB" smtClean="0">
                <a:solidFill>
                  <a:srgbClr val="000000"/>
                </a:solidFill>
              </a:rPr>
              <a:pPr/>
              <a:t>18</a:t>
            </a:fld>
            <a:endParaRPr lang="en-GB" dirty="0">
              <a:solidFill>
                <a:srgbClr val="000000"/>
              </a:solidFill>
            </a:endParaRPr>
          </a:p>
        </p:txBody>
      </p:sp>
    </p:spTree>
    <p:extLst>
      <p:ext uri="{BB962C8B-B14F-4D97-AF65-F5344CB8AC3E}">
        <p14:creationId xmlns="" xmlns:p14="http://schemas.microsoft.com/office/powerpoint/2010/main" val="1424806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A25E907-4B40-46EC-B452-37FCD5748AD6}" type="slidenum">
              <a:rPr lang="en-GB" smtClean="0">
                <a:solidFill>
                  <a:srgbClr val="000000"/>
                </a:solidFill>
              </a:rPr>
              <a:pPr/>
              <a:t>19</a:t>
            </a:fld>
            <a:endParaRPr lang="en-GB" dirty="0">
              <a:solidFill>
                <a:srgbClr val="000000"/>
              </a:solidFill>
            </a:endParaRPr>
          </a:p>
        </p:txBody>
      </p:sp>
    </p:spTree>
    <p:extLst>
      <p:ext uri="{BB962C8B-B14F-4D97-AF65-F5344CB8AC3E}">
        <p14:creationId xmlns="" xmlns:p14="http://schemas.microsoft.com/office/powerpoint/2010/main" val="1769379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2FDC43D-8B8C-4858-B42E-A085FF346BF5}" type="slidenum">
              <a:rPr lang="en-GB" smtClean="0">
                <a:solidFill>
                  <a:srgbClr val="000000"/>
                </a:solidFill>
              </a:rPr>
              <a:pPr/>
              <a:t>20</a:t>
            </a:fld>
            <a:endParaRPr lang="en-GB">
              <a:solidFill>
                <a:srgbClr val="000000"/>
              </a:solidFill>
            </a:endParaRPr>
          </a:p>
        </p:txBody>
      </p:sp>
    </p:spTree>
    <p:extLst>
      <p:ext uri="{BB962C8B-B14F-4D97-AF65-F5344CB8AC3E}">
        <p14:creationId xmlns="" xmlns:p14="http://schemas.microsoft.com/office/powerpoint/2010/main" val="2756012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2FDC43D-8B8C-4858-B42E-A085FF346BF5}" type="slidenum">
              <a:rPr lang="en-GB" smtClean="0">
                <a:solidFill>
                  <a:srgbClr val="000000"/>
                </a:solidFill>
              </a:rPr>
              <a:pPr/>
              <a:t>21</a:t>
            </a:fld>
            <a:endParaRPr lang="en-GB">
              <a:solidFill>
                <a:srgbClr val="000000"/>
              </a:solidFill>
            </a:endParaRPr>
          </a:p>
        </p:txBody>
      </p:sp>
    </p:spTree>
    <p:extLst>
      <p:ext uri="{BB962C8B-B14F-4D97-AF65-F5344CB8AC3E}">
        <p14:creationId xmlns="" xmlns:p14="http://schemas.microsoft.com/office/powerpoint/2010/main" val="4125926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5.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4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4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4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4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50.xml"/></Relationships>
</file>

<file path=ppt/slideLayouts/_rels/slideLayout51.xml.rels><?xml version="1.0" encoding="UTF-8" standalone="yes"?>
<Relationships xmlns="http://schemas.openxmlformats.org/package/2006/relationships"><Relationship Id="rId3" Type="http://schemas.openxmlformats.org/officeDocument/2006/relationships/hyperlink" Target="Choices&#8230;.ppt" TargetMode="External"/><Relationship Id="rId2" Type="http://schemas.openxmlformats.org/officeDocument/2006/relationships/image" Target="../media/image2.png"/><Relationship Id="rId1" Type="http://schemas.openxmlformats.org/officeDocument/2006/relationships/slideMaster" Target="../slideMasters/slideMaster15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5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5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5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5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5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6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Choices&#8230;.ppt" TargetMode="External"/><Relationship Id="rId1" Type="http://schemas.openxmlformats.org/officeDocument/2006/relationships/slideMaster" Target="../slideMasters/slideMaster5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1/20/2016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EB001800-297B-4005-8067-7248663263B0}"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white">
                    <a:tint val="75000"/>
                  </a:prstClr>
                </a:solidFill>
              </a:rPr>
              <a:pPr/>
              <a:t>1/20/2016</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sz="4000" b="0"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sz="4000" b="0"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D5C67E5A-8D21-44FB-97A5-CC0DAF78C67C}"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fld id="{D7D60709-E805-4CC4-A975-0CAC5AD3B47B}" type="datetime2">
              <a:rPr lang="en-GB">
                <a:solidFill>
                  <a:srgbClr val="FFFFFF"/>
                </a:solidFill>
              </a:rPr>
              <a:pPr>
                <a:defRPr/>
              </a:pPr>
              <a:t>Wednesday, 20 January 2016</a:t>
            </a:fld>
            <a:endParaRPr lang="en-GB">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B5EF43A-4B75-4FB8-AD73-F058845931D7}" type="slidenum">
              <a:rPr lang="en-GB">
                <a:solidFill>
                  <a:srgbClr val="FFFFFF"/>
                </a:solidFill>
              </a:rPr>
              <a:pPr>
                <a:defRPr/>
              </a:pPr>
              <a:t>‹#›</a:t>
            </a:fld>
            <a:endParaRPr lang="en-GB">
              <a:solidFill>
                <a:srgbClr val="FFFFFF"/>
              </a:solidFill>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2148920-819C-4DD1-A753-205F391DD998}" type="datetime2">
              <a:rPr lang="en-GB"/>
              <a:pPr>
                <a:defRPr/>
              </a:pPr>
              <a:t>Wednesday, 20 January 2016</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93D64B-E474-4769-A430-9CD8C486EAA9}"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3100" b="0">
              <a:solidFill>
                <a:srgbClr val="000000"/>
              </a:solidFill>
              <a:latin typeface="Arial" charset="0"/>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1" hangingPunct="1">
              <a:defRPr/>
            </a:pPr>
            <a:endParaRPr lang="en-GB" sz="3100" b="0">
              <a:solidFill>
                <a:srgbClr val="000000"/>
              </a:solidFill>
              <a:latin typeface="Arial" charset="0"/>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GB" altLang="en-US"/>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GB" altLang="en-US"/>
              <a:t>Click to edit Master subtitle style</a:t>
            </a:r>
          </a:p>
        </p:txBody>
      </p:sp>
      <p:sp>
        <p:nvSpPr>
          <p:cNvPr id="38" name="Rectangle 5"/>
          <p:cNvSpPr>
            <a:spLocks noGrp="1" noChangeArrowheads="1"/>
          </p:cNvSpPr>
          <p:nvPr>
            <p:ph type="dt" sz="half" idx="10"/>
          </p:nvPr>
        </p:nvSpPr>
        <p:spPr>
          <a:xfrm>
            <a:off x="457200" y="6248400"/>
            <a:ext cx="2133600" cy="457200"/>
          </a:xfrm>
        </p:spPr>
        <p:txBody>
          <a:bodyPr/>
          <a:lstStyle>
            <a:lvl1pPr>
              <a:defRPr/>
            </a:lvl1pPr>
          </a:lstStyle>
          <a:p>
            <a:pPr>
              <a:defRPr/>
            </a:pPr>
            <a:fld id="{6BF405E3-5FD4-429E-9303-BCB30466977A}" type="datetime1">
              <a:rPr lang="en-GB" smtClean="0">
                <a:solidFill>
                  <a:srgbClr val="000000"/>
                </a:solidFill>
              </a:rPr>
              <a:pPr>
                <a:defRPr/>
              </a:pPr>
              <a:t>20/01/2016</a:t>
            </a:fld>
            <a:endParaRPr lang="en-GB" altLang="en-US">
              <a:solidFill>
                <a:srgbClr val="000000"/>
              </a:solidFill>
            </a:endParaRPr>
          </a:p>
        </p:txBody>
      </p:sp>
      <p:sp>
        <p:nvSpPr>
          <p:cNvPr id="39" name="Rectangle 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eaLnBrk="1" hangingPunct="1">
              <a:defRPr/>
            </a:pPr>
            <a:endParaRPr lang="en-GB" altLang="en-US" b="0">
              <a:solidFill>
                <a:srgbClr val="000000"/>
              </a:solidFill>
            </a:endParaRPr>
          </a:p>
        </p:txBody>
      </p:sp>
      <p:sp>
        <p:nvSpPr>
          <p:cNvPr id="40" name="Rectangle 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eaLnBrk="1" hangingPunct="1">
              <a:defRPr/>
            </a:pPr>
            <a:fld id="{CF18B3D2-DCBE-4955-9C96-34A96C43EFEB}" type="slidenum">
              <a:rPr lang="en-GB" altLang="en-US" b="0">
                <a:solidFill>
                  <a:srgbClr val="000000"/>
                </a:solidFill>
              </a:rPr>
              <a:pPr eaLnBrk="1" hangingPunct="1">
                <a:defRPr/>
              </a:pPr>
              <a:t>‹#›</a:t>
            </a:fld>
            <a:endParaRPr lang="en-GB" altLang="en-US" b="0">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20/01/2016</a:t>
            </a:fld>
            <a:endParaRPr lang="en-GB" alt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20/01/2016</a:t>
            </a:fld>
            <a:endParaRPr lang="en-GB" alt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20/01/2016</a:t>
            </a:fld>
            <a:endParaRPr lang="en-GB" alt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20/01/2016</a:t>
            </a:fld>
            <a:endParaRPr lang="en-GB" alt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20/01/2016</a:t>
            </a:fld>
            <a:endParaRPr lang="en-GB" alt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a:defRPr/>
            </a:pPr>
            <a:fld id="{15D6DB75-0499-49DE-A5F6-2F76A0DD07EC}" type="datetime2">
              <a:rPr lang="en-GB" sz="2400" b="0">
                <a:solidFill>
                  <a:srgbClr val="FFFFFF"/>
                </a:solidFill>
                <a:latin typeface="Tahoma" pitchFamily="34" charset="0"/>
              </a:rPr>
              <a:pPr algn="ctr">
                <a:defRPr/>
              </a:pPr>
              <a:t>Wednesday, 20 January 2016</a:t>
            </a:fld>
            <a:endParaRPr lang="en-GB" sz="2400" b="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algn="ctr">
              <a:defRPr/>
            </a:pPr>
            <a:r>
              <a:rPr lang="en-GB" sz="2400" b="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a:defRPr/>
            </a:pPr>
            <a:fld id="{5AD808E0-68C8-4DE2-8472-D3274C1776DA}" type="slidenum">
              <a:rPr lang="en-GB" sz="2400" b="0">
                <a:solidFill>
                  <a:srgbClr val="FFFFFF"/>
                </a:solidFill>
                <a:latin typeface="Tahoma" pitchFamily="34" charset="0"/>
              </a:rPr>
              <a:pPr algn="ctr">
                <a:defRPr/>
              </a:pPr>
              <a:t>‹#›</a:t>
            </a:fld>
            <a:endParaRPr lang="en-GB" sz="2400" b="0">
              <a:solidFill>
                <a:srgbClr val="FFFFFF"/>
              </a:solidFill>
              <a:latin typeface="Tahoma"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20/01/2016</a:t>
            </a:fld>
            <a:endParaRPr lang="en-GB" alt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20/01/2016</a:t>
            </a:fld>
            <a:endParaRPr lang="en-GB" alt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20/01/2016</a:t>
            </a:fld>
            <a:endParaRPr lang="en-GB" alt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20/01/2016</a:t>
            </a:fld>
            <a:endParaRPr lang="en-GB" alt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20/01/2016</a:t>
            </a:fld>
            <a:endParaRPr lang="en-GB" alt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20/01/2016</a:t>
            </a:fld>
            <a:endParaRPr lang="en-GB" alt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20/01/2016</a:t>
            </a:fld>
            <a:endParaRPr lang="en-GB" alt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20/01/2016</a:t>
            </a:fld>
            <a:endParaRPr lang="en-GB" alt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20/01/2016</a:t>
            </a:fld>
            <a:endParaRPr lang="en-GB" alt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20/01/2016</a:t>
            </a:fld>
            <a:endParaRPr lang="en-GB" alt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smtClean="0">
                <a:solidFill>
                  <a:srgbClr val="FF0000"/>
                </a:solidFill>
                <a:latin typeface="Calibri" pitchFamily="34" charset="0"/>
              </a:rPr>
              <a:t>http://phil-race.co.uk</a:t>
            </a:r>
            <a:r>
              <a:rPr lang="en-GB" sz="1400" dirty="0" smtClean="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8A5DB57-8E66-4D15-A4B1-E11693BDEDF0}" type="datetime1">
              <a:rPr lang="en-GB" smtClean="0">
                <a:solidFill>
                  <a:srgbClr val="000000"/>
                </a:solidFill>
              </a:rPr>
              <a:pPr>
                <a:defRPr/>
              </a:pPr>
              <a:t>20/01/2016</a:t>
            </a:fld>
            <a:endParaRPr lang="en-GB" alt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8A5DB57-8E66-4D15-A4B1-E11693BDEDF0}" type="datetime1">
              <a:rPr lang="en-GB" smtClean="0">
                <a:solidFill>
                  <a:srgbClr val="000000"/>
                </a:solidFill>
              </a:rPr>
              <a:pPr>
                <a:defRPr/>
              </a:pPr>
              <a:t>20/01/2016</a:t>
            </a:fld>
            <a:endParaRPr lang="en-GB" alt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20/01/2016</a:t>
            </a:fld>
            <a:endParaRPr lang="en-GB" alt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20/01/2016</a:t>
            </a:fld>
            <a:endParaRPr lang="en-GB" alt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20/01/2016</a:t>
            </a:fld>
            <a:endParaRPr lang="en-GB" alt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20/01/2016</a:t>
            </a:fld>
            <a:endParaRPr lang="en-GB" alt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20/01/2016</a:t>
            </a:fld>
            <a:endParaRPr lang="en-GB" alt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lgn="ctr">
              <a:defRPr/>
            </a:pPr>
            <a:endParaRPr lang="en-GB" sz="400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lgn="ctr">
                <a:defRPr/>
              </a:pPr>
              <a:endParaRPr lang="en-GB" sz="400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lgn="ctr">
                <a:defRPr/>
              </a:pPr>
              <a:endParaRPr lang="en-GB" sz="400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lgn="ctr">
                <a:defRPr/>
              </a:pPr>
              <a:endParaRPr lang="en-GB" sz="400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lgn="ctr">
                <a:defRPr/>
              </a:pPr>
              <a:endParaRPr lang="en-GB" sz="400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lgn="ctr">
                <a:defRPr/>
              </a:pPr>
              <a:endParaRPr lang="en-GB" sz="400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lgn="ctr">
                <a:defRPr/>
              </a:pPr>
              <a:endParaRPr lang="en-GB" sz="400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lgn="ctr">
                <a:defRPr/>
              </a:pPr>
              <a:endParaRPr lang="en-GB" sz="400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lgn="ctr">
                <a:defRPr/>
              </a:pPr>
              <a:endParaRPr lang="en-GB" sz="400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lgn="ctr">
                <a:defRPr/>
              </a:pPr>
              <a:endParaRPr lang="en-GB" sz="400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lgn="ctr">
                <a:defRPr/>
              </a:pPr>
              <a:endParaRPr lang="en-GB" sz="400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lgn="ctr">
                <a:defRPr/>
              </a:pPr>
              <a:endParaRPr lang="en-GB" sz="400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lgn="ctr">
                <a:defRPr/>
              </a:pPr>
              <a:endParaRPr lang="en-GB" sz="400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lgn="ctr">
                <a:defRPr/>
              </a:pPr>
              <a:endParaRPr lang="en-GB" sz="400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lgn="ctr">
                <a:defRPr/>
              </a:pPr>
              <a:endParaRPr lang="en-GB" sz="400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lgn="ctr">
                <a:defRPr/>
              </a:pPr>
              <a:endParaRPr lang="en-GB" sz="400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lgn="ctr">
                <a:defRPr/>
              </a:pPr>
              <a:endParaRPr lang="en-GB" sz="400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lgn="ctr">
                <a:defRPr/>
              </a:pPr>
              <a:endParaRPr lang="en-GB" sz="400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lgn="ctr">
                <a:defRPr/>
              </a:pPr>
              <a:endParaRPr lang="en-GB" sz="400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lgn="ctr">
                <a:defRPr/>
              </a:pPr>
              <a:endParaRPr lang="en-GB" sz="400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lgn="ctr">
                <a:defRPr/>
              </a:pPr>
              <a:endParaRPr lang="en-GB" sz="400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lgn="ctr">
                <a:defRPr/>
              </a:pPr>
              <a:endParaRPr lang="en-GB" sz="400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lgn="ctr">
                <a:defRPr/>
              </a:pPr>
              <a:endParaRPr lang="en-GB" sz="400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lgn="ctr">
                <a:defRPr/>
              </a:pPr>
              <a:endParaRPr lang="en-GB" sz="400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lgn="ctr">
                <a:defRPr/>
              </a:pPr>
              <a:endParaRPr lang="en-GB" sz="400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lgn="ctr">
                <a:defRPr/>
              </a:pPr>
              <a:endParaRPr lang="en-GB" sz="400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lgn="ctr">
                <a:defRPr/>
              </a:pPr>
              <a:endParaRPr lang="en-GB" sz="400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lgn="ctr">
                <a:defRPr/>
              </a:pPr>
              <a:endParaRPr lang="en-GB" sz="400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lgn="ctr">
                <a:defRPr/>
              </a:pPr>
              <a:endParaRPr lang="en-GB" sz="400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lgn="ctr">
                <a:defRPr/>
              </a:pPr>
              <a:endParaRPr lang="en-GB" sz="400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lgn="ctr">
                <a:defRPr/>
              </a:pPr>
              <a:endParaRPr lang="en-GB" sz="400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lgn="ctr">
                <a:defRPr/>
              </a:pPr>
              <a:endParaRPr lang="en-GB" sz="400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lgn="ctr">
              <a:defRPr/>
            </a:pPr>
            <a:endParaRPr lang="en-GB" sz="400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sz="400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sz="400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
        <p:nvSpPr>
          <p:cNvPr id="46" name="AutoShape 4">
            <a:hlinkClick r:id="rId3"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a:solidFill>
                <a:srgbClr val="FFFF66"/>
              </a:solidFill>
            </a:endParaRPr>
          </a:p>
        </p:txBody>
      </p:sp>
      <p:sp>
        <p:nvSpPr>
          <p:cNvPr id="47" name="AutoShape 5">
            <a:hlinkClick r:id="rId3" action="ppaction://hlinkpres?slideindex=1&amp;slidetitle=" highlightClick="1"/>
          </p:cNvPr>
          <p:cNvSpPr>
            <a:spLocks noChangeArrowheads="1"/>
          </p:cNvSpPr>
          <p:nvPr userDrawn="1"/>
        </p:nvSpPr>
        <p:spPr bwMode="auto">
          <a:xfrm>
            <a:off x="8172450" y="5949950"/>
            <a:ext cx="1042988" cy="1042988"/>
          </a:xfrm>
          <a:prstGeom prst="actionButtonBlank">
            <a:avLst/>
          </a:prstGeom>
          <a:noFill/>
          <a:ln w="12700">
            <a:noFill/>
            <a:miter lim="800000"/>
            <a:headEnd type="none" w="sm" len="sm"/>
            <a:tailEnd type="none" w="sm" len="sm"/>
          </a:ln>
          <a:effectLst/>
        </p:spPr>
        <p:txBody>
          <a:bodyPr wrap="none" lIns="90000" tIns="46800" rIns="90000" bIns="46800" anchor="ctr">
            <a:spAutoFit/>
          </a:bodyPr>
          <a:lstStyle/>
          <a:p>
            <a:pPr algn="ctr">
              <a:defRPr/>
            </a:pPr>
            <a:endParaRPr lang="en-GB" sz="1800">
              <a:solidFill>
                <a:srgbClr val="FFFF66"/>
              </a:solidFill>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fontAlgn="auto" hangingPunct="1">
              <a:spcBef>
                <a:spcPts val="0"/>
              </a:spcBef>
              <a:spcAft>
                <a:spcPts val="0"/>
              </a:spcAft>
              <a:defRPr/>
            </a:pPr>
            <a:endParaRPr lang="en-GB" sz="1800" b="0">
              <a:solidFill>
                <a:srgbClr val="000000"/>
              </a:solidFill>
              <a:latin typeface="Aria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1" fontAlgn="auto" hangingPunct="1">
              <a:spcBef>
                <a:spcPts val="0"/>
              </a:spcBef>
              <a:spcAft>
                <a:spcPts val="0"/>
              </a:spcAft>
              <a:defRPr/>
            </a:pPr>
            <a:endParaRPr lang="en-GB" sz="1800" b="0">
              <a:solidFill>
                <a:srgbClr val="000000"/>
              </a:solidFill>
              <a:latin typeface="Aria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a:solidFill>
                <a:srgbClr val="000000"/>
              </a:solidFill>
              <a:latin typeface="Aria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a:solidFill>
                <a:srgbClr val="000000"/>
              </a:solidFill>
              <a:latin typeface="Aria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a:solidFill>
                <a:srgbClr val="000000"/>
              </a:solidFill>
              <a:latin typeface="Aria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a:solidFill>
                <a:srgbClr val="000000"/>
              </a:solidFill>
              <a:latin typeface="Aria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a:solidFill>
                <a:srgbClr val="000000"/>
              </a:solidFill>
              <a:latin typeface="Aria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Arial"/>
            </a:endParaRPr>
          </a:p>
        </p:txBody>
      </p:sp>
      <p:sp>
        <p:nvSpPr>
          <p:cNvPr id="44" name="TextBox 43"/>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www.phil-race.co.uk</a:t>
            </a:r>
          </a:p>
        </p:txBody>
      </p:sp>
      <p:pic>
        <p:nvPicPr>
          <p:cNvPr id="45" name="Picture 7" descr="Leeds Met 06" hidden="1"/>
          <p:cNvPicPr>
            <a:picLocks noChangeAspect="1" noChangeArrowheads="1"/>
          </p:cNvPicPr>
          <p:nvPr/>
        </p:nvPicPr>
        <p:blipFill>
          <a:blip r:embed="rId2" cstate="print"/>
          <a:srcRect/>
          <a:stretch>
            <a:fillRect/>
          </a:stretch>
        </p:blipFill>
        <p:spPr bwMode="auto">
          <a:xfrm>
            <a:off x="0" y="0"/>
            <a:ext cx="9144000" cy="6877050"/>
          </a:xfrm>
          <a:prstGeom prst="rect">
            <a:avLst/>
          </a:prstGeom>
          <a:noFill/>
          <a:ln w="9525">
            <a:noFill/>
            <a:miter lim="800000"/>
            <a:headEnd/>
            <a:tailEnd/>
          </a:ln>
        </p:spPr>
      </p:pic>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4455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381000" y="6323013"/>
            <a:ext cx="1905000" cy="457200"/>
          </a:xfrm>
          <a:prstGeom prst="rect">
            <a:avLst/>
          </a:prstGeom>
          <a:ln/>
        </p:spPr>
        <p:txBody>
          <a:bodyPr/>
          <a:lstStyle>
            <a:lvl1pPr>
              <a:defRPr/>
            </a:lvl1pPr>
          </a:lstStyle>
          <a:p>
            <a:pPr eaLnBrk="1" fontAlgn="auto" hangingPunct="1">
              <a:spcBef>
                <a:spcPts val="0"/>
              </a:spcBef>
              <a:spcAft>
                <a:spcPts val="0"/>
              </a:spcAft>
              <a:defRPr/>
            </a:pPr>
            <a:fld id="{8EDF7B6F-2004-4788-9F05-B9AC607002D6}" type="datetime2">
              <a:rPr lang="en-US" sz="1800" b="0" smtClean="0">
                <a:solidFill>
                  <a:srgbClr val="000000"/>
                </a:solidFill>
                <a:latin typeface="Arial"/>
              </a:rPr>
              <a:pPr eaLnBrk="1" fontAlgn="auto" hangingPunct="1">
                <a:spcBef>
                  <a:spcPts val="0"/>
                </a:spcBef>
                <a:spcAft>
                  <a:spcPts val="0"/>
                </a:spcAft>
                <a:defRPr/>
              </a:pPr>
              <a:t>Wednesday, January 20, 2016</a:t>
            </a:fld>
            <a:endParaRPr lang="en-GB" sz="1800" b="0">
              <a:solidFill>
                <a:srgbClr val="000000"/>
              </a:solidFill>
              <a:latin typeface="Arial"/>
            </a:endParaRPr>
          </a:p>
        </p:txBody>
      </p:sp>
      <p:sp>
        <p:nvSpPr>
          <p:cNvPr id="6" name="Footer Placeholder 5"/>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eaLnBrk="1" fontAlgn="auto" hangingPunct="1">
              <a:spcBef>
                <a:spcPts val="0"/>
              </a:spcBef>
              <a:spcAft>
                <a:spcPts val="0"/>
              </a:spcAft>
              <a:defRPr/>
            </a:pPr>
            <a:endParaRPr lang="en-US" sz="1800" b="0">
              <a:solidFill>
                <a:srgbClr val="000000"/>
              </a:solidFill>
              <a:latin typeface="Arial"/>
            </a:endParaRPr>
          </a:p>
        </p:txBody>
      </p:sp>
      <p:sp>
        <p:nvSpPr>
          <p:cNvPr id="7" name="Slide Number Placeholder 6"/>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eaLnBrk="1" fontAlgn="auto" hangingPunct="1">
              <a:spcBef>
                <a:spcPts val="0"/>
              </a:spcBef>
              <a:spcAft>
                <a:spcPts val="0"/>
              </a:spcAft>
              <a:defRPr/>
            </a:pPr>
            <a:endParaRPr lang="en-US" sz="1800" b="0">
              <a:solidFill>
                <a:srgbClr val="000000"/>
              </a:solidFill>
              <a:latin typeface="Aria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AutoShape 4">
            <a:hlinkClick r:id="rId2"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a:solidFill>
                <a:srgbClr val="FFFF66"/>
              </a:solidFill>
            </a:endParaRPr>
          </a:p>
        </p:txBody>
      </p:sp>
      <p:sp>
        <p:nvSpPr>
          <p:cNvPr id="5" name="AutoShape 5">
            <a:hlinkClick r:id="rId2" action="ppaction://hlinkpres?slideindex=1&amp;slidetitle=" highlightClick="1"/>
          </p:cNvPr>
          <p:cNvSpPr>
            <a:spLocks noChangeArrowheads="1"/>
          </p:cNvSpPr>
          <p:nvPr userDrawn="1"/>
        </p:nvSpPr>
        <p:spPr bwMode="auto">
          <a:xfrm>
            <a:off x="8172450" y="5949950"/>
            <a:ext cx="1042988" cy="1042988"/>
          </a:xfrm>
          <a:prstGeom prst="actionButtonBlank">
            <a:avLst/>
          </a:prstGeom>
          <a:noFill/>
          <a:ln w="12700">
            <a:noFill/>
            <a:miter lim="800000"/>
            <a:headEnd type="none" w="sm" len="sm"/>
            <a:tailEnd type="none" w="sm" len="sm"/>
          </a:ln>
          <a:effectLst/>
        </p:spPr>
        <p:txBody>
          <a:bodyPr wrap="none" lIns="90000" tIns="46800" rIns="90000" bIns="46800" anchor="ctr">
            <a:spAutoFit/>
          </a:bodyPr>
          <a:lstStyle/>
          <a:p>
            <a:pPr algn="ctr">
              <a:defRPr/>
            </a:pPr>
            <a:endParaRPr lang="en-GB" sz="1800">
              <a:solidFill>
                <a:srgbClr val="FFFF66"/>
              </a:solidFill>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1.xml"/><Relationship Id="rId1" Type="http://schemas.openxmlformats.org/officeDocument/2006/relationships/slideLayout" Target="../slideLayouts/slideLayout14.xml"/></Relationships>
</file>

<file path=ppt/slideMasters/_rels/slideMaster102.xml.rels><?xml version="1.0" encoding="UTF-8" standalone="yes"?>
<Relationships xmlns="http://schemas.openxmlformats.org/package/2006/relationships"><Relationship Id="rId1" Type="http://schemas.openxmlformats.org/officeDocument/2006/relationships/theme" Target="../theme/theme102.xml"/></Relationships>
</file>

<file path=ppt/slideMasters/_rels/slideMaster10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9.xml"/><Relationship Id="rId1" Type="http://schemas.openxmlformats.org/officeDocument/2006/relationships/slideLayout" Target="../slideLayouts/slideLayout1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xml"/></Relationships>
</file>

<file path=ppt/slideMasters/_rels/slideMaster11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0.xml"/><Relationship Id="rId1" Type="http://schemas.openxmlformats.org/officeDocument/2006/relationships/slideLayout" Target="../slideLayouts/slideLayout1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1.xml"/><Relationship Id="rId1" Type="http://schemas.openxmlformats.org/officeDocument/2006/relationships/slideLayout" Target="../slideLayouts/slideLayout17.xml"/></Relationships>
</file>

<file path=ppt/slideMasters/_rels/slideMaster11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3.xm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6.xml"/><Relationship Id="rId1" Type="http://schemas.openxmlformats.org/officeDocument/2006/relationships/slideLayout" Target="../slideLayouts/slideLayout1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7.xml"/><Relationship Id="rId1" Type="http://schemas.openxmlformats.org/officeDocument/2006/relationships/slideLayout" Target="../slideLayouts/slideLayout1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18.xml"/><Relationship Id="rId1" Type="http://schemas.openxmlformats.org/officeDocument/2006/relationships/slideLayout" Target="../slideLayouts/slideLayout20.xml"/></Relationships>
</file>

<file path=ppt/slideMasters/_rels/slideMaster11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2.xml"/></Relationships>
</file>

<file path=ppt/slideMasters/_rels/slideMaster12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2.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4.jpeg"/><Relationship Id="rId7" Type="http://schemas.openxmlformats.org/officeDocument/2006/relationships/hyperlink" Target="disruptive%20behaviour%20bradford.ppt" TargetMode="External"/><Relationship Id="rId2" Type="http://schemas.openxmlformats.org/officeDocument/2006/relationships/theme" Target="../theme/theme122.xml"/><Relationship Id="rId1" Type="http://schemas.openxmlformats.org/officeDocument/2006/relationships/slideLayout" Target="../slideLayouts/slideLayout21.xml"/><Relationship Id="rId6" Type="http://schemas.openxmlformats.org/officeDocument/2006/relationships/hyperlink" Target="lec%20book%20pic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3.xml.rels><?xml version="1.0" encoding="UTF-8" standalone="yes"?>
<Relationships xmlns="http://schemas.openxmlformats.org/package/2006/relationships"><Relationship Id="rId3" Type="http://schemas.openxmlformats.org/officeDocument/2006/relationships/hyperlink" Target="coffee.ppt" TargetMode="External"/><Relationship Id="rId7" Type="http://schemas.openxmlformats.org/officeDocument/2006/relationships/hyperlink" Target="name%20labels.ppt" TargetMode="External"/><Relationship Id="rId2" Type="http://schemas.openxmlformats.org/officeDocument/2006/relationships/theme" Target="../theme/theme123.xml"/><Relationship Id="rId1" Type="http://schemas.openxmlformats.org/officeDocument/2006/relationships/slideLayout" Target="../slideLayouts/slideLayout22.xml"/><Relationship Id="rId6" Type="http://schemas.openxmlformats.org/officeDocument/2006/relationships/hyperlink" Target="disruptive%20behaviour%20bradford.ppt" TargetMode="External"/><Relationship Id="rId5" Type="http://schemas.openxmlformats.org/officeDocument/2006/relationships/hyperlink" Target="lec%20book%20pics.ppt" TargetMode="External"/><Relationship Id="rId4" Type="http://schemas.openxmlformats.org/officeDocument/2006/relationships/hyperlink" Target="Choices&#8230;.ppt" TargetMode="External"/></Relationships>
</file>

<file path=ppt/slideMasters/_rels/slideMaster124.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 TargetMode="External"/><Relationship Id="rId2" Type="http://schemas.openxmlformats.org/officeDocument/2006/relationships/theme" Target="../theme/theme124.xml"/><Relationship Id="rId1" Type="http://schemas.openxmlformats.org/officeDocument/2006/relationships/slideLayout" Target="../slideLayouts/slideLayout23.xml"/><Relationship Id="rId6" Type="http://schemas.openxmlformats.org/officeDocument/2006/relationships/hyperlink" Target="../../../Phil/Desktop/brunel%20pieces%202/lec%20book%20pics.ppt"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125.xml.rels><?xml version="1.0" encoding="UTF-8" standalone="yes"?>
<Relationships xmlns="http://schemas.openxmlformats.org/package/2006/relationships"><Relationship Id="rId2" Type="http://schemas.openxmlformats.org/officeDocument/2006/relationships/theme" Target="../theme/theme125.xml"/><Relationship Id="rId1" Type="http://schemas.openxmlformats.org/officeDocument/2006/relationships/slideLayout" Target="../slideLayouts/slideLayout24.xml"/></Relationships>
</file>

<file path=ppt/slideMasters/_rels/slideMaster126.xml.rels><?xml version="1.0" encoding="UTF-8" standalone="yes"?>
<Relationships xmlns="http://schemas.openxmlformats.org/package/2006/relationships"><Relationship Id="rId2" Type="http://schemas.openxmlformats.org/officeDocument/2006/relationships/theme" Target="../theme/theme126.xml"/><Relationship Id="rId1" Type="http://schemas.openxmlformats.org/officeDocument/2006/relationships/slideLayout" Target="../slideLayouts/slideLayout25.xml"/></Relationships>
</file>

<file path=ppt/slideMasters/_rels/slideMaster127.xml.rels><?xml version="1.0" encoding="UTF-8" standalone="yes"?>
<Relationships xmlns="http://schemas.openxmlformats.org/package/2006/relationships"><Relationship Id="rId2" Type="http://schemas.openxmlformats.org/officeDocument/2006/relationships/theme" Target="../theme/theme127.xml"/><Relationship Id="rId1" Type="http://schemas.openxmlformats.org/officeDocument/2006/relationships/slideLayout" Target="../slideLayouts/slideLayout26.xml"/></Relationships>
</file>

<file path=ppt/slideMasters/_rels/slideMaster128.xml.rels><?xml version="1.0" encoding="UTF-8" standalone="yes"?>
<Relationships xmlns="http://schemas.openxmlformats.org/package/2006/relationships"><Relationship Id="rId2" Type="http://schemas.openxmlformats.org/officeDocument/2006/relationships/theme" Target="../theme/theme128.xml"/><Relationship Id="rId1" Type="http://schemas.openxmlformats.org/officeDocument/2006/relationships/slideLayout" Target="../slideLayouts/slideLayout27.xml"/></Relationships>
</file>

<file path=ppt/slideMasters/_rels/slideMaster129.xml.rels><?xml version="1.0" encoding="UTF-8" standalone="yes"?>
<Relationships xmlns="http://schemas.openxmlformats.org/package/2006/relationships"><Relationship Id="rId2" Type="http://schemas.openxmlformats.org/officeDocument/2006/relationships/theme" Target="../theme/theme129.xml"/><Relationship Id="rId1" Type="http://schemas.openxmlformats.org/officeDocument/2006/relationships/slideLayout" Target="../slideLayouts/slideLayout28.xml"/></Relationships>
</file>

<file path=ppt/slideMasters/_rels/slideMaster1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xml"/></Relationships>
</file>

<file path=ppt/slideMasters/_rels/slideMaster130.xml.rels><?xml version="1.0" encoding="UTF-8" standalone="yes"?>
<Relationships xmlns="http://schemas.openxmlformats.org/package/2006/relationships"><Relationship Id="rId2" Type="http://schemas.openxmlformats.org/officeDocument/2006/relationships/theme" Target="../theme/theme130.xml"/><Relationship Id="rId1" Type="http://schemas.openxmlformats.org/officeDocument/2006/relationships/slideLayout" Target="../slideLayouts/slideLayout29.xml"/></Relationships>
</file>

<file path=ppt/slideMasters/_rels/slideMaster131.xml.rels><?xml version="1.0" encoding="UTF-8" standalone="yes"?>
<Relationships xmlns="http://schemas.openxmlformats.org/package/2006/relationships"><Relationship Id="rId2" Type="http://schemas.openxmlformats.org/officeDocument/2006/relationships/theme" Target="../theme/theme131.xml"/><Relationship Id="rId1" Type="http://schemas.openxmlformats.org/officeDocument/2006/relationships/slideLayout" Target="../slideLayouts/slideLayout30.xml"/></Relationships>
</file>

<file path=ppt/slideMasters/_rels/slideMaster132.xml.rels><?xml version="1.0" encoding="UTF-8" standalone="yes"?>
<Relationships xmlns="http://schemas.openxmlformats.org/package/2006/relationships"><Relationship Id="rId2" Type="http://schemas.openxmlformats.org/officeDocument/2006/relationships/theme" Target="../theme/theme132.xml"/><Relationship Id="rId1" Type="http://schemas.openxmlformats.org/officeDocument/2006/relationships/slideLayout" Target="../slideLayouts/slideLayout31.xml"/></Relationships>
</file>

<file path=ppt/slideMasters/_rels/slideMaster133.xml.rels><?xml version="1.0" encoding="UTF-8" standalone="yes"?>
<Relationships xmlns="http://schemas.openxmlformats.org/package/2006/relationships"><Relationship Id="rId2" Type="http://schemas.openxmlformats.org/officeDocument/2006/relationships/theme" Target="../theme/theme133.xml"/><Relationship Id="rId1" Type="http://schemas.openxmlformats.org/officeDocument/2006/relationships/slideLayout" Target="../slideLayouts/slideLayout32.xml"/></Relationships>
</file>

<file path=ppt/slideMasters/_rels/slideMaster134.xml.rels><?xml version="1.0" encoding="UTF-8" standalone="yes"?>
<Relationships xmlns="http://schemas.openxmlformats.org/package/2006/relationships"><Relationship Id="rId2" Type="http://schemas.openxmlformats.org/officeDocument/2006/relationships/theme" Target="../theme/theme134.xml"/><Relationship Id="rId1" Type="http://schemas.openxmlformats.org/officeDocument/2006/relationships/slideLayout" Target="../slideLayouts/slideLayout33.xml"/></Relationships>
</file>

<file path=ppt/slideMasters/_rels/slideMaster135.xml.rels><?xml version="1.0" encoding="UTF-8" standalone="yes"?>
<Relationships xmlns="http://schemas.openxmlformats.org/package/2006/relationships"><Relationship Id="rId2" Type="http://schemas.openxmlformats.org/officeDocument/2006/relationships/theme" Target="../theme/theme135.xml"/><Relationship Id="rId1" Type="http://schemas.openxmlformats.org/officeDocument/2006/relationships/slideLayout" Target="../slideLayouts/slideLayout34.xml"/></Relationships>
</file>

<file path=ppt/slideMasters/_rels/slideMaster136.xml.rels><?xml version="1.0" encoding="UTF-8" standalone="yes"?>
<Relationships xmlns="http://schemas.openxmlformats.org/package/2006/relationships"><Relationship Id="rId2" Type="http://schemas.openxmlformats.org/officeDocument/2006/relationships/theme" Target="../theme/theme136.xml"/><Relationship Id="rId1" Type="http://schemas.openxmlformats.org/officeDocument/2006/relationships/slideLayout" Target="../slideLayouts/slideLayout35.xml"/></Relationships>
</file>

<file path=ppt/slideMasters/_rels/slideMaster137.xml.rels><?xml version="1.0" encoding="UTF-8" standalone="yes"?>
<Relationships xmlns="http://schemas.openxmlformats.org/package/2006/relationships"><Relationship Id="rId2" Type="http://schemas.openxmlformats.org/officeDocument/2006/relationships/theme" Target="../theme/theme137.xml"/><Relationship Id="rId1" Type="http://schemas.openxmlformats.org/officeDocument/2006/relationships/slideLayout" Target="../slideLayouts/slideLayout36.xml"/></Relationships>
</file>

<file path=ppt/slideMasters/_rels/slideMaster138.xml.rels><?xml version="1.0" encoding="UTF-8" standalone="yes"?>
<Relationships xmlns="http://schemas.openxmlformats.org/package/2006/relationships"><Relationship Id="rId2" Type="http://schemas.openxmlformats.org/officeDocument/2006/relationships/theme" Target="../theme/theme138.xml"/><Relationship Id="rId1" Type="http://schemas.openxmlformats.org/officeDocument/2006/relationships/slideLayout" Target="../slideLayouts/slideLayout37.xml"/></Relationships>
</file>

<file path=ppt/slideMasters/_rels/slideMaster139.xml.rels><?xml version="1.0" encoding="UTF-8" standalone="yes"?>
<Relationships xmlns="http://schemas.openxmlformats.org/package/2006/relationships"><Relationship Id="rId2" Type="http://schemas.openxmlformats.org/officeDocument/2006/relationships/theme" Target="../theme/theme139.xml"/><Relationship Id="rId1" Type="http://schemas.openxmlformats.org/officeDocument/2006/relationships/slideLayout" Target="../slideLayouts/slideLayout38.xml"/></Relationships>
</file>

<file path=ppt/slideMasters/_rels/slideMaster1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xml"/></Relationships>
</file>

<file path=ppt/slideMasters/_rels/slideMaster140.xml.rels><?xml version="1.0" encoding="UTF-8" standalone="yes"?>
<Relationships xmlns="http://schemas.openxmlformats.org/package/2006/relationships"><Relationship Id="rId2" Type="http://schemas.openxmlformats.org/officeDocument/2006/relationships/theme" Target="../theme/theme140.xml"/><Relationship Id="rId1" Type="http://schemas.openxmlformats.org/officeDocument/2006/relationships/slideLayout" Target="../slideLayouts/slideLayout39.xml"/></Relationships>
</file>

<file path=ppt/slideMasters/_rels/slideMaster141.xml.rels><?xml version="1.0" encoding="UTF-8" standalone="yes"?>
<Relationships xmlns="http://schemas.openxmlformats.org/package/2006/relationships"><Relationship Id="rId2" Type="http://schemas.openxmlformats.org/officeDocument/2006/relationships/theme" Target="../theme/theme141.xml"/><Relationship Id="rId1" Type="http://schemas.openxmlformats.org/officeDocument/2006/relationships/slideLayout" Target="../slideLayouts/slideLayout40.xml"/></Relationships>
</file>

<file path=ppt/slideMasters/_rels/slideMaster142.xml.rels><?xml version="1.0" encoding="UTF-8" standalone="yes"?>
<Relationships xmlns="http://schemas.openxmlformats.org/package/2006/relationships"><Relationship Id="rId2" Type="http://schemas.openxmlformats.org/officeDocument/2006/relationships/theme" Target="../theme/theme142.xml"/><Relationship Id="rId1" Type="http://schemas.openxmlformats.org/officeDocument/2006/relationships/slideLayout" Target="../slideLayouts/slideLayout41.xml"/></Relationships>
</file>

<file path=ppt/slideMasters/_rels/slideMaster143.xml.rels><?xml version="1.0" encoding="UTF-8" standalone="yes"?>
<Relationships xmlns="http://schemas.openxmlformats.org/package/2006/relationships"><Relationship Id="rId2" Type="http://schemas.openxmlformats.org/officeDocument/2006/relationships/theme" Target="../theme/theme143.xml"/><Relationship Id="rId1" Type="http://schemas.openxmlformats.org/officeDocument/2006/relationships/slideLayout" Target="../slideLayouts/slideLayout42.xml"/></Relationships>
</file>

<file path=ppt/slideMasters/_rels/slideMaster144.xml.rels><?xml version="1.0" encoding="UTF-8" standalone="yes"?>
<Relationships xmlns="http://schemas.openxmlformats.org/package/2006/relationships"><Relationship Id="rId2" Type="http://schemas.openxmlformats.org/officeDocument/2006/relationships/theme" Target="../theme/theme144.xml"/><Relationship Id="rId1" Type="http://schemas.openxmlformats.org/officeDocument/2006/relationships/slideLayout" Target="../slideLayouts/slideLayout43.xml"/></Relationships>
</file>

<file path=ppt/slideMasters/_rels/slideMaster145.xml.rels><?xml version="1.0" encoding="UTF-8" standalone="yes"?>
<Relationships xmlns="http://schemas.openxmlformats.org/package/2006/relationships"><Relationship Id="rId2" Type="http://schemas.openxmlformats.org/officeDocument/2006/relationships/theme" Target="../theme/theme145.xml"/><Relationship Id="rId1" Type="http://schemas.openxmlformats.org/officeDocument/2006/relationships/slideLayout" Target="../slideLayouts/slideLayout44.xml"/></Relationships>
</file>

<file path=ppt/slideMasters/_rels/slideMaster146.xml.rels><?xml version="1.0" encoding="UTF-8" standalone="yes"?>
<Relationships xmlns="http://schemas.openxmlformats.org/package/2006/relationships"><Relationship Id="rId2" Type="http://schemas.openxmlformats.org/officeDocument/2006/relationships/theme" Target="../theme/theme146.xml"/><Relationship Id="rId1" Type="http://schemas.openxmlformats.org/officeDocument/2006/relationships/slideLayout" Target="../slideLayouts/slideLayout45.xml"/></Relationships>
</file>

<file path=ppt/slideMasters/_rels/slideMaster147.xml.rels><?xml version="1.0" encoding="UTF-8" standalone="yes"?>
<Relationships xmlns="http://schemas.openxmlformats.org/package/2006/relationships"><Relationship Id="rId2" Type="http://schemas.openxmlformats.org/officeDocument/2006/relationships/theme" Target="../theme/theme147.xml"/><Relationship Id="rId1" Type="http://schemas.openxmlformats.org/officeDocument/2006/relationships/slideLayout" Target="../slideLayouts/slideLayout46.xml"/></Relationships>
</file>

<file path=ppt/slideMasters/_rels/slideMaster1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8.xml"/><Relationship Id="rId1" Type="http://schemas.openxmlformats.org/officeDocument/2006/relationships/slideLayout" Target="../slideLayouts/slideLayout4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49.xml.rels><?xml version="1.0" encoding="UTF-8" standalone="yes"?>
<Relationships xmlns="http://schemas.openxmlformats.org/package/2006/relationships"><Relationship Id="rId3" Type="http://schemas.openxmlformats.org/officeDocument/2006/relationships/theme" Target="../theme/theme149.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5.xml"/></Relationships>
</file>

<file path=ppt/slideMasters/_rels/slideMaster15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0.xml"/><Relationship Id="rId1" Type="http://schemas.openxmlformats.org/officeDocument/2006/relationships/slideLayout" Target="../slideLayouts/slideLayout5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51.xml"/><Relationship Id="rId1" Type="http://schemas.openxmlformats.org/officeDocument/2006/relationships/slideLayout" Target="../slideLayouts/slideLayout51.xml"/></Relationships>
</file>

<file path=ppt/slideMasters/_rels/slideMaster15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2.xml"/><Relationship Id="rId1" Type="http://schemas.openxmlformats.org/officeDocument/2006/relationships/slideLayout" Target="../slideLayouts/slideLayout52.xml"/></Relationships>
</file>

<file path=ppt/slideMasters/_rels/slideMaster15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54.xml"/><Relationship Id="rId1" Type="http://schemas.openxmlformats.org/officeDocument/2006/relationships/slideLayout" Target="../slideLayouts/slideLayout53.xml"/></Relationships>
</file>

<file path=ppt/slideMasters/_rels/slideMaster15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5.xml"/><Relationship Id="rId1" Type="http://schemas.openxmlformats.org/officeDocument/2006/relationships/slideLayout" Target="../slideLayouts/slideLayout5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5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7.xml"/><Relationship Id="rId1" Type="http://schemas.openxmlformats.org/officeDocument/2006/relationships/slideLayout" Target="../slideLayouts/slideLayout5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5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8.xml"/><Relationship Id="rId1" Type="http://schemas.openxmlformats.org/officeDocument/2006/relationships/slideLayout" Target="../slideLayouts/slideLayout5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5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9.xml"/><Relationship Id="rId1" Type="http://schemas.openxmlformats.org/officeDocument/2006/relationships/slideLayout" Target="../slideLayouts/slideLayout5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6.xml"/></Relationships>
</file>

<file path=ppt/slideMasters/_rels/slideMaster16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60.xml"/><Relationship Id="rId1" Type="http://schemas.openxmlformats.org/officeDocument/2006/relationships/slideLayout" Target="../slideLayouts/slideLayout58.xml"/></Relationships>
</file>

<file path=ppt/slideMasters/_rels/slideMaster1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4.xml"/><Relationship Id="rId1" Type="http://schemas.openxmlformats.org/officeDocument/2006/relationships/slideLayout" Target="../slideLayouts/slideLayout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5.xml"/><Relationship Id="rId1" Type="http://schemas.openxmlformats.org/officeDocument/2006/relationships/slideLayout" Target="../slideLayouts/slideLayout4.xml"/></Relationships>
</file>

<file path=ppt/slideMasters/_rels/slideMaster4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7.xml"/><Relationship Id="rId1" Type="http://schemas.openxmlformats.org/officeDocument/2006/relationships/slideLayout" Target="../slideLayouts/slideLayout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1.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slideLayout" Target="../slideLayouts/slideLayout8.xml"/><Relationship Id="rId7" Type="http://schemas.openxmlformats.org/officeDocument/2006/relationships/hyperlink" Target="coffee.ppt" TargetMode="Externa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hyperlink" Target="00%20main%20menu.ppt" TargetMode="External"/><Relationship Id="rId5" Type="http://schemas.openxmlformats.org/officeDocument/2006/relationships/theme" Target="../theme/theme51.xml"/><Relationship Id="rId4" Type="http://schemas.openxmlformats.org/officeDocument/2006/relationships/slideLayout" Target="../slideLayouts/slideLayout9.xml"/><Relationship Id="rId9" Type="http://schemas.openxmlformats.org/officeDocument/2006/relationships/hyperlink" Target="../Organising%20your%20studies/organising%20choices.ppt" TargetMode="External"/></Relationships>
</file>

<file path=ppt/slideMasters/_rels/slideMaster5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4.xml.rels><?xml version="1.0" encoding="UTF-8" standalone="yes"?>
<Relationships xmlns="http://schemas.openxmlformats.org/package/2006/relationships"><Relationship Id="rId2" Type="http://schemas.openxmlformats.org/officeDocument/2006/relationships/theme" Target="../theme/theme54.xml"/><Relationship Id="rId1" Type="http://schemas.openxmlformats.org/officeDocument/2006/relationships/slideLayout" Target="../slideLayouts/slideLayout10.xml"/></Relationships>
</file>

<file path=ppt/slideMasters/_rels/slideMaster5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xml"/></Relationships>
</file>

<file path=ppt/slideMasters/_rels/slideMaster6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2.xml"/></Relationships>
</file>

<file path=ppt/slideMasters/_rels/slideMaster7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3.xm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74.xml"/><Relationship Id="rId1" Type="http://schemas.openxmlformats.org/officeDocument/2006/relationships/slideLayout" Target="../slideLayouts/slideLayout1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75.xml"/><Relationship Id="rId1" Type="http://schemas.openxmlformats.org/officeDocument/2006/relationships/slideLayout" Target="../slideLayouts/slideLayout12.xm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specific%20pp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6" Type="http://schemas.openxmlformats.org/officeDocument/2006/relationships/hyperlink" Target="Choices&#8230;.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specific%20ppt/Choices&#8230;.ppt" TargetMode="External"/></Relationships>
</file>

<file path=ppt/slideMasters/_rels/slideMaster77.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77.xml"/><Relationship Id="rId6" Type="http://schemas.openxmlformats.org/officeDocument/2006/relationships/hyperlink" Target="../../../Phil/Desktop/brunel%20pieces%202/disruptive%20behaviour%20bradford.ppt" TargetMode="External"/><Relationship Id="rId5" Type="http://schemas.openxmlformats.org/officeDocument/2006/relationships/hyperlink" Target="../../../Phil/Desktop/brunel%20pieces%202/lec%20book%20pics.ppt" TargetMode="External"/><Relationship Id="rId4" Type="http://schemas.openxmlformats.org/officeDocument/2006/relationships/hyperlink" Target="../../../Phil/Desktop/brunel%20pieces%202/Choices&#8230;.ppt" TargetMode="External"/></Relationships>
</file>

<file path=ppt/slideMasters/_rels/slideMaster78.xml.rels><?xml version="1.0" encoding="UTF-8" standalone="yes"?>
<Relationships xmlns="http://schemas.openxmlformats.org/package/2006/relationships"><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xml"/></Relationships>
</file>

<file path=ppt/slideMasters/_rels/slideMaster8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2.xml"/><Relationship Id="rId6" Type="http://schemas.openxmlformats.org/officeDocument/2006/relationships/hyperlink" Target="meta.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8.xml"/><Relationship Id="rId1" Type="http://schemas.openxmlformats.org/officeDocument/2006/relationships/slideLayout" Target="../slideLayouts/slideLayout13.xm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400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4000">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400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400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400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lgn="l">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390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smtClean="0"/>
              <a:t>Click to edit Master title style</a:t>
            </a:r>
            <a:endParaRPr lang="en-GB" altLang="en-US" dirty="0"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b="0" dirty="0">
                <a:solidFill>
                  <a:srgbClr val="000000"/>
                </a:solidFill>
              </a:rPr>
              <a:t>Leeds Metropolitan University</a:t>
            </a:r>
          </a:p>
          <a:p>
            <a:pPr>
              <a:defRPr/>
            </a:pPr>
            <a:r>
              <a:rPr lang="en-GB" altLang="en-US" b="0"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4000" b="0"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270"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1800" b="0" dirty="0">
              <a:solidFill>
                <a:srgbClr val="000000"/>
              </a:solidFill>
              <a:latin typeface="Calibri" pitchFamily="34" charset="0"/>
              <a:cs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smtClean="0"/>
              <a:t>Click to edit Master title style</a:t>
            </a:r>
            <a:endParaRPr lang="en-GB" altLang="en-US" dirty="0" smtClean="0"/>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1800" b="0" dirty="0">
                <a:solidFill>
                  <a:srgbClr val="000000"/>
                </a:solidFill>
                <a:latin typeface="Calibri" pitchFamily="34" charset="0"/>
                <a:cs typeface="Arial" charset="0"/>
              </a:endParaRPr>
            </a:p>
          </p:txBody>
        </p:sp>
      </p:gr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Calibri" pitchFamily="34" charset="0"/>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smtClean="0">
                <a:solidFill>
                  <a:srgbClr val="FF0000"/>
                </a:solidFill>
                <a:latin typeface="Arial Rounded MT Bold"/>
              </a:rPr>
              <a:t>http://phil-race.co.uk/</a:t>
            </a:r>
            <a:endParaRPr lang="en-GB" sz="1400" b="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smtClean="0">
                <a:solidFill>
                  <a:srgbClr val="FF0000"/>
                </a:solidFill>
                <a:latin typeface="Arial Rounded MT Bold"/>
              </a:rPr>
              <a:t>http://phil-race.co.uk</a:t>
            </a:r>
            <a:endParaRPr lang="en-GB" sz="1400" b="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32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cSld>
  <p:clrMap bg1="lt1" tx1="dk1" bg2="lt2" tx2="dk2" accent1="accent1" accent2="accent2" accent3="accent3" accent4="accent4" accent5="accent5" accent6="accent6" hlink="hlink" folHlink="folHlink"/>
  <p:sldLayoutIdLst>
    <p:sldLayoutId id="214748432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4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4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4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32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4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4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4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33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34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a:defRPr/>
              </a:pPr>
              <a:endParaRPr lang="en-GB" sz="1800" b="0" dirty="0">
                <a:solidFill>
                  <a:srgbClr val="FFFF66"/>
                </a:solidFill>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lgn="ctr">
                <a:defRPr/>
              </a:pPr>
              <a:endParaRPr lang="en-GB" sz="1800" b="0" dirty="0">
                <a:solidFill>
                  <a:srgbClr val="FFFF66"/>
                </a:solidFill>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a:defRPr/>
              </a:pPr>
              <a:endParaRPr lang="en-GB" sz="1800" b="0" dirty="0">
                <a:solidFill>
                  <a:srgbClr val="FFFF66"/>
                </a:solidFill>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lgn="ctr">
                <a:defRPr/>
              </a:pPr>
              <a:endParaRPr lang="en-GB" sz="1800" b="0" dirty="0">
                <a:solidFill>
                  <a:srgbClr val="FFFF66"/>
                </a:solidFill>
              </a:endParaRPr>
            </a:p>
          </p:txBody>
        </p:sp>
      </p:grpSp>
      <p:sp>
        <p:nvSpPr>
          <p:cNvPr id="1027"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1028"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atin typeface="+mn-lt"/>
              </a:defRPr>
            </a:lvl1pPr>
          </a:lstStyle>
          <a:p>
            <a:pPr algn="ctr">
              <a:defRPr/>
            </a:pPr>
            <a:endParaRPr lang="en-GB" b="0" dirty="0">
              <a:solidFill>
                <a:srgbClr val="FFFF66"/>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mn-lt"/>
              </a:defRPr>
            </a:lvl1pPr>
          </a:lstStyle>
          <a:p>
            <a:pPr>
              <a:defRPr/>
            </a:pPr>
            <a:endParaRPr lang="en-GB" b="0" dirty="0">
              <a:solidFill>
                <a:srgbClr val="FFFF66"/>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atin typeface="+mn-lt"/>
              </a:defRPr>
            </a:lvl1pPr>
          </a:lstStyle>
          <a:p>
            <a:pPr>
              <a:defRPr/>
            </a:pPr>
            <a:fld id="{F0E10B11-C85F-48B6-85FA-27D679FD1912}" type="slidenum">
              <a:rPr lang="en-GB" b="0">
                <a:solidFill>
                  <a:srgbClr val="FFFF66"/>
                </a:solidFill>
              </a:rPr>
              <a:pPr>
                <a:defRPr/>
              </a:pPr>
              <a:t>‹#›</a:t>
            </a:fld>
            <a:endParaRPr lang="en-GB" b="0"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434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smtClean="0">
                <a:solidFill>
                  <a:srgbClr val="FF0000"/>
                </a:solidFill>
                <a:latin typeface="Arial Rounded MT Bold"/>
              </a:rPr>
              <a:t>http://phil-race.co.uk</a:t>
            </a:r>
            <a:endParaRPr lang="en-GB" sz="1400" b="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xmlns="" val="20175245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50627"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Wednesday, 20 January 2016</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a:defRPr/>
            </a:pPr>
            <a:endParaRPr lang="en-GB" sz="1800" b="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a:defRPr/>
            </a:pPr>
            <a:endParaRPr lang="en-GB" sz="1800" b="0"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435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cSld>
    <p:bg bwMode="ltGray">
      <p:bgPr shadeToTitle="1">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effectLst/>
      </p:bgPr>
    </p:bg>
    <p:spTree>
      <p:nvGrpSpPr>
        <p:cNvPr id="1" name=""/>
        <p:cNvGrpSpPr/>
        <p:nvPr/>
      </p:nvGrpSpPr>
      <p:grpSpPr>
        <a:xfrm>
          <a:off x="0" y="0"/>
          <a:ext cx="0" cy="0"/>
          <a:chOff x="0" y="0"/>
          <a:chExt cx="0" cy="0"/>
        </a:xfrm>
      </p:grpSpPr>
      <p:sp>
        <p:nvSpPr>
          <p:cNvPr id="1010690" name="Rectangle 2"/>
          <p:cNvSpPr>
            <a:spLocks noGrp="1" noChangeArrowheads="1"/>
          </p:cNvSpPr>
          <p:nvPr>
            <p:ph type="body" idx="1"/>
          </p:nvPr>
        </p:nvSpPr>
        <p:spPr bwMode="auto">
          <a:xfrm>
            <a:off x="0" y="1066800"/>
            <a:ext cx="9144000" cy="5791200"/>
          </a:xfrm>
          <a:prstGeom prst="rect">
            <a:avLst/>
          </a:prstGeom>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ln w="12700">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9" name="Rectangle 3"/>
          <p:cNvSpPr>
            <a:spLocks noGrp="1" noChangeArrowheads="1"/>
          </p:cNvSpPr>
          <p:nvPr>
            <p:ph type="title"/>
          </p:nvPr>
        </p:nvSpPr>
        <p:spPr bwMode="auto">
          <a:xfrm>
            <a:off x="0" y="0"/>
            <a:ext cx="9144000" cy="1066800"/>
          </a:xfrm>
          <a:prstGeom prst="rect">
            <a:avLst/>
          </a:prstGeom>
          <a:gradFill rotWithShape="0">
            <a:gsLst>
              <a:gs pos="0">
                <a:srgbClr val="FFBF00"/>
              </a:gs>
              <a:gs pos="10001">
                <a:srgbClr val="F27300"/>
              </a:gs>
              <a:gs pos="25000">
                <a:srgbClr val="8F0040"/>
              </a:gs>
              <a:gs pos="50000">
                <a:srgbClr val="400040"/>
              </a:gs>
              <a:gs pos="80000">
                <a:srgbClr val="000040"/>
              </a:gs>
              <a:gs pos="100000">
                <a:srgbClr val="000000"/>
              </a:gs>
            </a:gsLst>
            <a:path path="shape">
              <a:fillToRect l="50000" t="50000" r="50000" b="50000"/>
            </a:path>
          </a:gradFill>
          <a:ln w="12700">
            <a:noFill/>
            <a:miter lim="800000"/>
            <a:headEnd/>
            <a:tailEnd/>
          </a:ln>
        </p:spPr>
        <p:txBody>
          <a:bodyPr vert="horz" wrap="square" lIns="92075" tIns="46038" rIns="92075" bIns="46038" numCol="1" anchor="ctr" anchorCtr="0" compatLnSpc="1">
            <a:prstTxWarp prst="textNoShape">
              <a:avLst/>
            </a:prstTxWarp>
          </a:bodyPr>
          <a:lstStyle/>
          <a:p>
            <a:pPr lvl="0"/>
            <a:r>
              <a:rPr lang="en-US" smtClean="0"/>
              <a:t>Towards Active Learning</a:t>
            </a:r>
          </a:p>
        </p:txBody>
      </p:sp>
      <p:sp>
        <p:nvSpPr>
          <p:cNvPr id="1010692" name="Rectangle 4"/>
          <p:cNvSpPr>
            <a:spLocks noGrp="1" noChangeArrowheads="1"/>
          </p:cNvSpPr>
          <p:nvPr>
            <p:ph type="dt" sz="half" idx="2"/>
          </p:nvPr>
        </p:nvSpPr>
        <p:spPr bwMode="auto">
          <a:xfrm>
            <a:off x="457200" y="6413500"/>
            <a:ext cx="2355850" cy="4445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80000"/>
              </a:lnSpc>
              <a:defRPr sz="1200">
                <a:solidFill>
                  <a:srgbClr val="66FF33"/>
                </a:solidFill>
                <a:latin typeface="+mj-lt"/>
              </a:defRPr>
            </a:lvl1pPr>
          </a:lstStyle>
          <a:p>
            <a:pPr algn="ctr">
              <a:defRPr/>
            </a:pPr>
            <a:fld id="{60911A02-E2A4-48FA-9D6D-C6B67E2B53B0}" type="datetime2">
              <a:rPr lang="en-GB" b="0"/>
              <a:pPr algn="ctr">
                <a:defRPr/>
              </a:pPr>
              <a:t>Wednesday, 20 January 2016</a:t>
            </a:fld>
            <a:endParaRPr lang="en-GB" b="0" dirty="0"/>
          </a:p>
        </p:txBody>
      </p:sp>
      <p:sp>
        <p:nvSpPr>
          <p:cNvPr id="1010693" name="Rectangle 5"/>
          <p:cNvSpPr>
            <a:spLocks noGrp="1" noChangeArrowheads="1"/>
          </p:cNvSpPr>
          <p:nvPr>
            <p:ph type="ftr" sz="quarter" idx="3"/>
          </p:nvPr>
        </p:nvSpPr>
        <p:spPr bwMode="auto">
          <a:xfrm>
            <a:off x="3657600" y="6413500"/>
            <a:ext cx="4565650" cy="4445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80000"/>
              </a:lnSpc>
              <a:defRPr sz="1400">
                <a:solidFill>
                  <a:srgbClr val="CCCC00"/>
                </a:solidFill>
                <a:latin typeface="+mj-lt"/>
              </a:defRPr>
            </a:lvl1pPr>
          </a:lstStyle>
          <a:p>
            <a:pPr algn="ctr">
              <a:defRPr/>
            </a:pPr>
            <a:endParaRPr lang="en-US" b="0" dirty="0"/>
          </a:p>
        </p:txBody>
      </p:sp>
      <p:sp>
        <p:nvSpPr>
          <p:cNvPr id="1010694" name="Rectangle 6"/>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a:defRPr/>
            </a:pPr>
            <a:fld id="{05335A88-9A6F-485D-8EAE-85A7FCEF86C8}" type="slidenum">
              <a:rPr lang="en-GB" b="0">
                <a:solidFill>
                  <a:srgbClr val="FFFF66"/>
                </a:solidFill>
                <a:latin typeface="Comic Sans MS"/>
              </a:rPr>
              <a:pPr>
                <a:defRPr/>
              </a:pPr>
              <a:t>‹#›</a:t>
            </a:fld>
            <a:endParaRPr lang="en-GB" b="0" dirty="0">
              <a:solidFill>
                <a:srgbClr val="FFFF66"/>
              </a:solidFill>
              <a:latin typeface="Comic Sans MS"/>
            </a:endParaRPr>
          </a:p>
        </p:txBody>
      </p:sp>
      <p:sp>
        <p:nvSpPr>
          <p:cNvPr id="1010695"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latin typeface="Comic Sans MS"/>
            </a:endParaRPr>
          </a:p>
        </p:txBody>
      </p:sp>
      <p:sp>
        <p:nvSpPr>
          <p:cNvPr id="1010696"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latin typeface="Comic Sans MS"/>
            </a:endParaRPr>
          </a:p>
        </p:txBody>
      </p:sp>
      <p:sp>
        <p:nvSpPr>
          <p:cNvPr id="1010697"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latin typeface="Comic Sans MS"/>
            </a:endParaRPr>
          </a:p>
        </p:txBody>
      </p:sp>
      <p:sp>
        <p:nvSpPr>
          <p:cNvPr id="1010698"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a:defRPr/>
            </a:pPr>
            <a:endParaRPr lang="en-GB" sz="1800" b="0" dirty="0">
              <a:solidFill>
                <a:srgbClr val="FFFF66"/>
              </a:solidFill>
              <a:latin typeface="Comic Sans MS"/>
            </a:endParaRPr>
          </a:p>
        </p:txBody>
      </p:sp>
      <p:sp>
        <p:nvSpPr>
          <p:cNvPr id="1010699"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latin typeface="Comic Sans MS"/>
            </a:endParaRPr>
          </a:p>
        </p:txBody>
      </p:sp>
      <p:sp>
        <p:nvSpPr>
          <p:cNvPr id="1010700"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latin typeface="Comic Sans MS"/>
            </a:endParaRPr>
          </a:p>
        </p:txBody>
      </p:sp>
      <p:sp>
        <p:nvSpPr>
          <p:cNvPr id="1010701"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a:defRPr/>
            </a:pPr>
            <a:endParaRPr lang="en-GB" sz="1800" b="0" dirty="0">
              <a:solidFill>
                <a:srgbClr val="FFFF66"/>
              </a:solidFill>
              <a:latin typeface="Comic Sans MS"/>
            </a:endParaRPr>
          </a:p>
        </p:txBody>
      </p:sp>
    </p:spTree>
  </p:cSld>
  <p:clrMap bg1="lt1" tx1="dk1" bg2="lt2" tx2="dk2" accent1="accent1" accent2="accent2" accent3="accent3" accent4="accent4" accent5="accent5" accent6="accent6" hlink="hlink" folHlink="folHlink"/>
  <p:sldLayoutIdLst>
    <p:sldLayoutId id="2147484355"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10690">
                                            <p:txEl>
                                              <p:pRg st="0" end="0"/>
                                            </p:txEl>
                                          </p:spTgt>
                                        </p:tgtEl>
                                        <p:attrNameLst>
                                          <p:attrName>style.visibility</p:attrName>
                                        </p:attrNameLst>
                                      </p:cBhvr>
                                      <p:to>
                                        <p:strVal val="visible"/>
                                      </p:to>
                                    </p:set>
                                    <p:animEffect transition="in" filter="dissolve">
                                      <p:cBhvr>
                                        <p:cTn id="7" dur="500"/>
                                        <p:tgtEl>
                                          <p:spTgt spid="1010690">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10690">
                                            <p:txEl>
                                              <p:pRg st="1" end="1"/>
                                            </p:txEl>
                                          </p:spTgt>
                                        </p:tgtEl>
                                        <p:attrNameLst>
                                          <p:attrName>style.visibility</p:attrName>
                                        </p:attrNameLst>
                                      </p:cBhvr>
                                      <p:to>
                                        <p:strVal val="visible"/>
                                      </p:to>
                                    </p:set>
                                    <p:animEffect transition="in" filter="dissolve">
                                      <p:cBhvr>
                                        <p:cTn id="10" dur="500"/>
                                        <p:tgtEl>
                                          <p:spTgt spid="1010690">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10690">
                                            <p:txEl>
                                              <p:pRg st="2" end="2"/>
                                            </p:txEl>
                                          </p:spTgt>
                                        </p:tgtEl>
                                        <p:attrNameLst>
                                          <p:attrName>style.visibility</p:attrName>
                                        </p:attrNameLst>
                                      </p:cBhvr>
                                      <p:to>
                                        <p:strVal val="visible"/>
                                      </p:to>
                                    </p:set>
                                    <p:animEffect transition="in" filter="dissolve">
                                      <p:cBhvr>
                                        <p:cTn id="13" dur="500"/>
                                        <p:tgtEl>
                                          <p:spTgt spid="1010690">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10690">
                                            <p:txEl>
                                              <p:pRg st="3" end="3"/>
                                            </p:txEl>
                                          </p:spTgt>
                                        </p:tgtEl>
                                        <p:attrNameLst>
                                          <p:attrName>style.visibility</p:attrName>
                                        </p:attrNameLst>
                                      </p:cBhvr>
                                      <p:to>
                                        <p:strVal val="visible"/>
                                      </p:to>
                                    </p:set>
                                    <p:animEffect transition="in" filter="dissolve">
                                      <p:cBhvr>
                                        <p:cTn id="16" dur="500"/>
                                        <p:tgtEl>
                                          <p:spTgt spid="1010690">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10690">
                                            <p:txEl>
                                              <p:pRg st="4" end="4"/>
                                            </p:txEl>
                                          </p:spTgt>
                                        </p:tgtEl>
                                        <p:attrNameLst>
                                          <p:attrName>style.visibility</p:attrName>
                                        </p:attrNameLst>
                                      </p:cBhvr>
                                      <p:to>
                                        <p:strVal val="visible"/>
                                      </p:to>
                                    </p:set>
                                    <p:animEffect transition="in" filter="dissolve">
                                      <p:cBhvr>
                                        <p:cTn id="19" dur="500"/>
                                        <p:tgtEl>
                                          <p:spTgt spid="10106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0" grpId="0" build="p" autoUpdateAnimBg="0">
        <p:tmplLst>
          <p:tmpl lvl="1">
            <p:tnLst>
              <p:par>
                <p:cTn presetID="9" presetClass="entr" presetSubtype="0" fill="hold" nodeType="click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Lst>
      </p:bldP>
    </p:bldLst>
  </p:timing>
  <p:hf hdr="0" ftr="0"/>
  <p:txStyles>
    <p:titleStyle>
      <a:lvl1pPr algn="ctr" rtl="0" eaLnBrk="0" fontAlgn="base" hangingPunct="0">
        <a:lnSpc>
          <a:spcPct val="80000"/>
        </a:lnSpc>
        <a:spcBef>
          <a:spcPct val="0"/>
        </a:spcBef>
        <a:spcAft>
          <a:spcPct val="0"/>
        </a:spcAft>
        <a:defRPr sz="4800" b="1">
          <a:solidFill>
            <a:srgbClr val="FFFF00"/>
          </a:solidFill>
          <a:latin typeface="+mj-lt"/>
          <a:ea typeface="+mj-ea"/>
          <a:cs typeface="+mj-cs"/>
        </a:defRPr>
      </a:lvl1pPr>
      <a:lvl2pPr algn="ctr" rtl="0" eaLnBrk="0" fontAlgn="base" hangingPunct="0">
        <a:lnSpc>
          <a:spcPct val="80000"/>
        </a:lnSpc>
        <a:spcBef>
          <a:spcPct val="0"/>
        </a:spcBef>
        <a:spcAft>
          <a:spcPct val="0"/>
        </a:spcAft>
        <a:defRPr sz="4800" b="1">
          <a:solidFill>
            <a:srgbClr val="FFFF00"/>
          </a:solidFill>
          <a:latin typeface="Arial Rounded MT Bold" pitchFamily="34" charset="0"/>
        </a:defRPr>
      </a:lvl2pPr>
      <a:lvl3pPr algn="ctr" rtl="0" eaLnBrk="0" fontAlgn="base" hangingPunct="0">
        <a:lnSpc>
          <a:spcPct val="80000"/>
        </a:lnSpc>
        <a:spcBef>
          <a:spcPct val="0"/>
        </a:spcBef>
        <a:spcAft>
          <a:spcPct val="0"/>
        </a:spcAft>
        <a:defRPr sz="4800" b="1">
          <a:solidFill>
            <a:srgbClr val="FFFF00"/>
          </a:solidFill>
          <a:latin typeface="Arial Rounded MT Bold" pitchFamily="34" charset="0"/>
        </a:defRPr>
      </a:lvl3pPr>
      <a:lvl4pPr algn="ctr" rtl="0" eaLnBrk="0" fontAlgn="base" hangingPunct="0">
        <a:lnSpc>
          <a:spcPct val="80000"/>
        </a:lnSpc>
        <a:spcBef>
          <a:spcPct val="0"/>
        </a:spcBef>
        <a:spcAft>
          <a:spcPct val="0"/>
        </a:spcAft>
        <a:defRPr sz="4800" b="1">
          <a:solidFill>
            <a:srgbClr val="FFFF00"/>
          </a:solidFill>
          <a:latin typeface="Arial Rounded MT Bold" pitchFamily="34" charset="0"/>
        </a:defRPr>
      </a:lvl4pPr>
      <a:lvl5pPr algn="ctr" rtl="0" eaLnBrk="0" fontAlgn="base" hangingPunct="0">
        <a:lnSpc>
          <a:spcPct val="80000"/>
        </a:lnSpc>
        <a:spcBef>
          <a:spcPct val="0"/>
        </a:spcBef>
        <a:spcAft>
          <a:spcPct val="0"/>
        </a:spcAft>
        <a:defRPr sz="4800" b="1">
          <a:solidFill>
            <a:srgbClr val="FFFF00"/>
          </a:solidFill>
          <a:latin typeface="Arial Rounded MT Bold" pitchFamily="34" charset="0"/>
        </a:defRPr>
      </a:lvl5pPr>
      <a:lvl6pPr marL="457200" algn="ctr" rtl="0" fontAlgn="base">
        <a:lnSpc>
          <a:spcPct val="80000"/>
        </a:lnSpc>
        <a:spcBef>
          <a:spcPct val="0"/>
        </a:spcBef>
        <a:spcAft>
          <a:spcPct val="0"/>
        </a:spcAft>
        <a:defRPr sz="4800" b="1">
          <a:solidFill>
            <a:srgbClr val="FFFF00"/>
          </a:solidFill>
          <a:latin typeface="Arial Rounded MT Bold" pitchFamily="34" charset="0"/>
        </a:defRPr>
      </a:lvl6pPr>
      <a:lvl7pPr marL="914400" algn="ctr" rtl="0" fontAlgn="base">
        <a:lnSpc>
          <a:spcPct val="80000"/>
        </a:lnSpc>
        <a:spcBef>
          <a:spcPct val="0"/>
        </a:spcBef>
        <a:spcAft>
          <a:spcPct val="0"/>
        </a:spcAft>
        <a:defRPr sz="4800" b="1">
          <a:solidFill>
            <a:srgbClr val="FFFF00"/>
          </a:solidFill>
          <a:latin typeface="Arial Rounded MT Bold" pitchFamily="34" charset="0"/>
        </a:defRPr>
      </a:lvl7pPr>
      <a:lvl8pPr marL="1371600" algn="ctr" rtl="0" fontAlgn="base">
        <a:lnSpc>
          <a:spcPct val="80000"/>
        </a:lnSpc>
        <a:spcBef>
          <a:spcPct val="0"/>
        </a:spcBef>
        <a:spcAft>
          <a:spcPct val="0"/>
        </a:spcAft>
        <a:defRPr sz="4800" b="1">
          <a:solidFill>
            <a:srgbClr val="FFFF00"/>
          </a:solidFill>
          <a:latin typeface="Arial Rounded MT Bold" pitchFamily="34" charset="0"/>
        </a:defRPr>
      </a:lvl8pPr>
      <a:lvl9pPr marL="1828800" algn="ctr" rtl="0" fontAlgn="base">
        <a:lnSpc>
          <a:spcPct val="80000"/>
        </a:lnSpc>
        <a:spcBef>
          <a:spcPct val="0"/>
        </a:spcBef>
        <a:spcAft>
          <a:spcPct val="0"/>
        </a:spcAft>
        <a:defRPr sz="4800" b="1">
          <a:solidFill>
            <a:srgbClr val="FFFF00"/>
          </a:solidFill>
          <a:latin typeface="Arial Rounded MT Bold" pitchFamily="34" charset="0"/>
        </a:defRPr>
      </a:lvl9pPr>
    </p:titleStyle>
    <p:bodyStyle>
      <a:lvl1pPr marL="512763" indent="-512763" algn="l" rtl="0" eaLnBrk="0" fontAlgn="base" hangingPunct="0">
        <a:lnSpc>
          <a:spcPct val="90000"/>
        </a:lnSpc>
        <a:spcBef>
          <a:spcPct val="20000"/>
        </a:spcBef>
        <a:spcAft>
          <a:spcPct val="0"/>
        </a:spcAft>
        <a:buClr>
          <a:srgbClr val="CC0066"/>
        </a:buClr>
        <a:buFont typeface="Wingdings" pitchFamily="2" charset="2"/>
        <a:buChar char="v"/>
        <a:defRPr sz="4000" b="1">
          <a:solidFill>
            <a:schemeClr val="bg1"/>
          </a:solidFill>
          <a:latin typeface="+mn-lt"/>
          <a:ea typeface="+mn-ea"/>
          <a:cs typeface="+mn-cs"/>
        </a:defRPr>
      </a:lvl1pPr>
      <a:lvl2pPr marL="912813" indent="-285750" algn="l" rtl="0" eaLnBrk="0" fontAlgn="base" hangingPunct="0">
        <a:lnSpc>
          <a:spcPct val="90000"/>
        </a:lnSpc>
        <a:spcBef>
          <a:spcPct val="20000"/>
        </a:spcBef>
        <a:spcAft>
          <a:spcPct val="0"/>
        </a:spcAft>
        <a:buClr>
          <a:srgbClr val="CC0066"/>
        </a:buClr>
        <a:buFont typeface="Wingdings" pitchFamily="2" charset="2"/>
        <a:buChar char="v"/>
        <a:defRPr sz="3600" b="1">
          <a:solidFill>
            <a:schemeClr val="bg1"/>
          </a:solidFill>
          <a:latin typeface="+mn-lt"/>
        </a:defRPr>
      </a:lvl2pPr>
      <a:lvl3pPr marL="1255713" indent="-228600" algn="l" rtl="0" eaLnBrk="0" fontAlgn="base" hangingPunct="0">
        <a:lnSpc>
          <a:spcPct val="90000"/>
        </a:lnSpc>
        <a:spcBef>
          <a:spcPct val="20000"/>
        </a:spcBef>
        <a:spcAft>
          <a:spcPct val="0"/>
        </a:spcAft>
        <a:buClr>
          <a:srgbClr val="CC0066"/>
        </a:buClr>
        <a:buFont typeface="Wingdings" pitchFamily="2" charset="2"/>
        <a:buChar char="v"/>
        <a:defRPr sz="2800" b="1">
          <a:solidFill>
            <a:schemeClr val="bg1"/>
          </a:solidFill>
          <a:latin typeface="+mn-lt"/>
        </a:defRPr>
      </a:lvl3pPr>
      <a:lvl4pPr marL="1600200" indent="-228600" algn="l" rtl="0" eaLnBrk="0" fontAlgn="base" hangingPunct="0">
        <a:lnSpc>
          <a:spcPct val="90000"/>
        </a:lnSpc>
        <a:spcBef>
          <a:spcPct val="20000"/>
        </a:spcBef>
        <a:spcAft>
          <a:spcPct val="0"/>
        </a:spcAft>
        <a:buClr>
          <a:srgbClr val="CC0066"/>
        </a:buClr>
        <a:buFont typeface="Wingdings" pitchFamily="2" charset="2"/>
        <a:buChar char="v"/>
        <a:defRPr sz="2000">
          <a:solidFill>
            <a:schemeClr val="bg1"/>
          </a:solidFill>
          <a:latin typeface="+mn-lt"/>
        </a:defRPr>
      </a:lvl4pPr>
      <a:lvl5pPr marL="2057400" indent="-228600" algn="l" rtl="0" eaLnBrk="0" fontAlgn="base" hangingPunct="0">
        <a:lnSpc>
          <a:spcPct val="90000"/>
        </a:lnSpc>
        <a:spcBef>
          <a:spcPct val="20000"/>
        </a:spcBef>
        <a:spcAft>
          <a:spcPct val="0"/>
        </a:spcAft>
        <a:buClr>
          <a:srgbClr val="CC0066"/>
        </a:buClr>
        <a:buFont typeface="Wingdings" pitchFamily="2" charset="2"/>
        <a:buChar char="v"/>
        <a:defRPr sz="2000">
          <a:solidFill>
            <a:schemeClr val="bg1"/>
          </a:solidFill>
          <a:latin typeface="+mn-lt"/>
        </a:defRPr>
      </a:lvl5pPr>
      <a:lvl6pPr marL="2514600" indent="-228600" algn="l" rtl="0" fontAlgn="base">
        <a:lnSpc>
          <a:spcPct val="90000"/>
        </a:lnSpc>
        <a:spcBef>
          <a:spcPct val="20000"/>
        </a:spcBef>
        <a:spcAft>
          <a:spcPct val="0"/>
        </a:spcAft>
        <a:buClr>
          <a:srgbClr val="CC0066"/>
        </a:buClr>
        <a:buFont typeface="Wingdings" pitchFamily="2" charset="2"/>
        <a:buChar char="v"/>
        <a:defRPr sz="2000">
          <a:solidFill>
            <a:schemeClr val="bg1"/>
          </a:solidFill>
          <a:latin typeface="+mn-lt"/>
        </a:defRPr>
      </a:lvl6pPr>
      <a:lvl7pPr marL="2971800" indent="-228600" algn="l" rtl="0" fontAlgn="base">
        <a:lnSpc>
          <a:spcPct val="90000"/>
        </a:lnSpc>
        <a:spcBef>
          <a:spcPct val="20000"/>
        </a:spcBef>
        <a:spcAft>
          <a:spcPct val="0"/>
        </a:spcAft>
        <a:buClr>
          <a:srgbClr val="CC0066"/>
        </a:buClr>
        <a:buFont typeface="Wingdings" pitchFamily="2" charset="2"/>
        <a:buChar char="v"/>
        <a:defRPr sz="2000">
          <a:solidFill>
            <a:schemeClr val="bg1"/>
          </a:solidFill>
          <a:latin typeface="+mn-lt"/>
        </a:defRPr>
      </a:lvl7pPr>
      <a:lvl8pPr marL="3429000" indent="-228600" algn="l" rtl="0" fontAlgn="base">
        <a:lnSpc>
          <a:spcPct val="90000"/>
        </a:lnSpc>
        <a:spcBef>
          <a:spcPct val="20000"/>
        </a:spcBef>
        <a:spcAft>
          <a:spcPct val="0"/>
        </a:spcAft>
        <a:buClr>
          <a:srgbClr val="CC0066"/>
        </a:buClr>
        <a:buFont typeface="Wingdings" pitchFamily="2" charset="2"/>
        <a:buChar char="v"/>
        <a:defRPr sz="2000">
          <a:solidFill>
            <a:schemeClr val="bg1"/>
          </a:solidFill>
          <a:latin typeface="+mn-lt"/>
        </a:defRPr>
      </a:lvl8pPr>
      <a:lvl9pPr marL="3886200" indent="-228600" algn="l" rtl="0" fontAlgn="base">
        <a:lnSpc>
          <a:spcPct val="90000"/>
        </a:lnSpc>
        <a:spcBef>
          <a:spcPct val="20000"/>
        </a:spcBef>
        <a:spcAft>
          <a:spcPct val="0"/>
        </a:spcAft>
        <a:buClr>
          <a:srgbClr val="CC0066"/>
        </a:buClr>
        <a:buFont typeface="Wingdings" pitchFamily="2" charset="2"/>
        <a:buChar char="v"/>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b="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0" dirty="0" smtClean="0">
                <a:solidFill>
                  <a:srgbClr val="FF0000"/>
                </a:solidFill>
                <a:latin typeface="Arial Rounded MT Bold"/>
              </a:rPr>
              <a:t>http://phil-race.co.uk</a:t>
            </a:r>
            <a:endParaRPr lang="en-GB" sz="1400" b="0" dirty="0">
              <a:solidFill>
                <a:srgbClr val="FF0000"/>
              </a:solidFill>
              <a:latin typeface="Arial Rounded MT Bold"/>
            </a:endParaRP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a:defRPr/>
            </a:pPr>
            <a:endParaRPr lang="en-GB" sz="1800" b="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a:defRPr/>
            </a:pPr>
            <a:endParaRPr lang="en-GB" sz="1800" b="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35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3100" b="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eaLnBrk="1" hangingPunct="1">
              <a:defRPr/>
            </a:pPr>
            <a:fld id="{3AEC2ED1-CD7C-40D2-BE67-B885796E00F7}" type="datetime1">
              <a:rPr lang="en-GB" b="0" smtClean="0">
                <a:solidFill>
                  <a:srgbClr val="000000"/>
                </a:solidFill>
              </a:rPr>
              <a:pPr eaLnBrk="1" hangingPunct="1">
                <a:defRPr/>
              </a:pPr>
              <a:t>20/01/2016</a:t>
            </a:fld>
            <a:endParaRPr lang="en-GB" altLang="en-US" b="0">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363"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3100" b="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eaLnBrk="1" hangingPunct="1">
              <a:defRPr/>
            </a:pPr>
            <a:fld id="{3AEC2ED1-CD7C-40D2-BE67-B885796E00F7}" type="datetime1">
              <a:rPr lang="en-GB" b="0" smtClean="0">
                <a:solidFill>
                  <a:srgbClr val="000000"/>
                </a:solidFill>
              </a:rPr>
              <a:pPr eaLnBrk="1" hangingPunct="1">
                <a:defRPr/>
              </a:pPr>
              <a:t>20/01/2016</a:t>
            </a:fld>
            <a:endParaRPr lang="en-GB" altLang="en-US" b="0">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365"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3100" b="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eaLnBrk="1" hangingPunct="1">
              <a:defRPr/>
            </a:pPr>
            <a:fld id="{3AEC2ED1-CD7C-40D2-BE67-B885796E00F7}" type="datetime1">
              <a:rPr lang="en-GB" b="0" smtClean="0">
                <a:solidFill>
                  <a:srgbClr val="000000"/>
                </a:solidFill>
              </a:rPr>
              <a:pPr eaLnBrk="1" hangingPunct="1">
                <a:defRPr/>
              </a:pPr>
              <a:t>20/01/2016</a:t>
            </a:fld>
            <a:endParaRPr lang="en-GB" altLang="en-US" b="0">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367"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3100" b="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eaLnBrk="1" hangingPunct="1">
              <a:defRPr/>
            </a:pPr>
            <a:fld id="{3AEC2ED1-CD7C-40D2-BE67-B885796E00F7}" type="datetime1">
              <a:rPr lang="en-GB" b="0" smtClean="0">
                <a:solidFill>
                  <a:srgbClr val="000000"/>
                </a:solidFill>
              </a:rPr>
              <a:pPr eaLnBrk="1" hangingPunct="1">
                <a:defRPr/>
              </a:pPr>
              <a:t>20/01/2016</a:t>
            </a:fld>
            <a:endParaRPr lang="en-GB" altLang="en-US" b="0">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369"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3100" b="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eaLnBrk="1" hangingPunct="1">
              <a:defRPr/>
            </a:pPr>
            <a:fld id="{3AEC2ED1-CD7C-40D2-BE67-B885796E00F7}" type="datetime1">
              <a:rPr lang="en-GB" b="0" smtClean="0">
                <a:solidFill>
                  <a:srgbClr val="000000"/>
                </a:solidFill>
              </a:rPr>
              <a:pPr eaLnBrk="1" hangingPunct="1">
                <a:defRPr/>
              </a:pPr>
              <a:t>20/01/2016</a:t>
            </a:fld>
            <a:endParaRPr lang="en-GB" altLang="en-US" b="0">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371"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3100" b="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eaLnBrk="1" hangingPunct="1">
              <a:defRPr/>
            </a:pPr>
            <a:fld id="{3AEC2ED1-CD7C-40D2-BE67-B885796E00F7}" type="datetime1">
              <a:rPr lang="en-GB" b="0" smtClean="0">
                <a:solidFill>
                  <a:srgbClr val="000000"/>
                </a:solidFill>
              </a:rPr>
              <a:pPr eaLnBrk="1" hangingPunct="1">
                <a:defRPr/>
              </a:pPr>
              <a:t>20/01/2016</a:t>
            </a:fld>
            <a:endParaRPr lang="en-GB" altLang="en-US" b="0">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373"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3100" b="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eaLnBrk="1" hangingPunct="1">
              <a:defRPr/>
            </a:pPr>
            <a:fld id="{3AEC2ED1-CD7C-40D2-BE67-B885796E00F7}" type="datetime1">
              <a:rPr lang="en-GB" b="0" smtClean="0">
                <a:solidFill>
                  <a:srgbClr val="000000"/>
                </a:solidFill>
              </a:rPr>
              <a:pPr eaLnBrk="1" hangingPunct="1">
                <a:defRPr/>
              </a:pPr>
              <a:t>20/01/2016</a:t>
            </a:fld>
            <a:endParaRPr lang="en-GB" altLang="en-US" b="0">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377"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3100" b="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eaLnBrk="1" hangingPunct="1">
              <a:defRPr/>
            </a:pPr>
            <a:fld id="{3AEC2ED1-CD7C-40D2-BE67-B885796E00F7}" type="datetime1">
              <a:rPr lang="en-GB" b="0" smtClean="0">
                <a:solidFill>
                  <a:srgbClr val="000000"/>
                </a:solidFill>
              </a:rPr>
              <a:pPr eaLnBrk="1" hangingPunct="1">
                <a:defRPr/>
              </a:pPr>
              <a:t>20/01/2016</a:t>
            </a:fld>
            <a:endParaRPr lang="en-GB" altLang="en-US" b="0">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381"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3100" b="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eaLnBrk="1" hangingPunct="1">
              <a:defRPr/>
            </a:pPr>
            <a:fld id="{3AEC2ED1-CD7C-40D2-BE67-B885796E00F7}" type="datetime1">
              <a:rPr lang="en-GB" b="0" smtClean="0">
                <a:solidFill>
                  <a:srgbClr val="000000"/>
                </a:solidFill>
              </a:rPr>
              <a:pPr eaLnBrk="1" hangingPunct="1">
                <a:defRPr/>
              </a:pPr>
              <a:t>20/01/2016</a:t>
            </a:fld>
            <a:endParaRPr lang="en-GB" altLang="en-US" b="0">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383"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3100" b="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eaLnBrk="1" hangingPunct="1">
              <a:defRPr/>
            </a:pPr>
            <a:fld id="{3AEC2ED1-CD7C-40D2-BE67-B885796E00F7}" type="datetime1">
              <a:rPr lang="en-GB" b="0" smtClean="0">
                <a:solidFill>
                  <a:srgbClr val="000000"/>
                </a:solidFill>
              </a:rPr>
              <a:pPr eaLnBrk="1" hangingPunct="1">
                <a:defRPr/>
              </a:pPr>
              <a:t>20/01/2016</a:t>
            </a:fld>
            <a:endParaRPr lang="en-GB" altLang="en-US" b="0">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385"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3100" b="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eaLnBrk="1" hangingPunct="1">
              <a:defRPr/>
            </a:pPr>
            <a:fld id="{3AEC2ED1-CD7C-40D2-BE67-B885796E00F7}" type="datetime1">
              <a:rPr lang="en-GB" b="0" smtClean="0">
                <a:solidFill>
                  <a:srgbClr val="000000"/>
                </a:solidFill>
              </a:rPr>
              <a:pPr eaLnBrk="1" hangingPunct="1">
                <a:defRPr/>
              </a:pPr>
              <a:t>20/01/2016</a:t>
            </a:fld>
            <a:endParaRPr lang="en-GB" altLang="en-US" b="0">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387"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3100" b="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eaLnBrk="1" hangingPunct="1">
              <a:defRPr/>
            </a:pPr>
            <a:fld id="{3AEC2ED1-CD7C-40D2-BE67-B885796E00F7}" type="datetime1">
              <a:rPr lang="en-GB" b="0" smtClean="0">
                <a:solidFill>
                  <a:srgbClr val="000000"/>
                </a:solidFill>
              </a:rPr>
              <a:pPr eaLnBrk="1" hangingPunct="1">
                <a:defRPr/>
              </a:pPr>
              <a:t>20/01/2016</a:t>
            </a:fld>
            <a:endParaRPr lang="en-GB" altLang="en-US" b="0">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389"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3100" b="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eaLnBrk="1" hangingPunct="1">
              <a:defRPr/>
            </a:pPr>
            <a:fld id="{3AEC2ED1-CD7C-40D2-BE67-B885796E00F7}" type="datetime1">
              <a:rPr lang="en-GB" b="0" smtClean="0">
                <a:solidFill>
                  <a:srgbClr val="000000"/>
                </a:solidFill>
              </a:rPr>
              <a:pPr eaLnBrk="1" hangingPunct="1">
                <a:defRPr/>
              </a:pPr>
              <a:t>20/01/2016</a:t>
            </a:fld>
            <a:endParaRPr lang="en-GB" altLang="en-US" b="0">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391"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3100" b="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eaLnBrk="1" hangingPunct="1">
              <a:defRPr/>
            </a:pPr>
            <a:fld id="{3AEC2ED1-CD7C-40D2-BE67-B885796E00F7}" type="datetime1">
              <a:rPr lang="en-GB" b="0" smtClean="0">
                <a:solidFill>
                  <a:srgbClr val="000000"/>
                </a:solidFill>
              </a:rPr>
              <a:pPr eaLnBrk="1" hangingPunct="1">
                <a:defRPr/>
              </a:pPr>
              <a:t>20/01/2016</a:t>
            </a:fld>
            <a:endParaRPr lang="en-GB" altLang="en-US" b="0">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395"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3100" b="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eaLnBrk="1" hangingPunct="1">
              <a:defRPr/>
            </a:pPr>
            <a:fld id="{3AEC2ED1-CD7C-40D2-BE67-B885796E00F7}" type="datetime1">
              <a:rPr lang="en-GB" b="0" smtClean="0">
                <a:solidFill>
                  <a:srgbClr val="000000"/>
                </a:solidFill>
              </a:rPr>
              <a:pPr eaLnBrk="1" hangingPunct="1">
                <a:defRPr/>
              </a:pPr>
              <a:t>20/01/2016</a:t>
            </a:fld>
            <a:endParaRPr lang="en-GB" altLang="en-US" b="0">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397"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3100" b="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eaLnBrk="1" hangingPunct="1">
              <a:defRPr/>
            </a:pPr>
            <a:fld id="{3AEC2ED1-CD7C-40D2-BE67-B885796E00F7}" type="datetime1">
              <a:rPr lang="en-GB" b="0" smtClean="0">
                <a:solidFill>
                  <a:srgbClr val="000000"/>
                </a:solidFill>
              </a:rPr>
              <a:pPr eaLnBrk="1" hangingPunct="1">
                <a:defRPr/>
              </a:pPr>
              <a:t>20/01/2016</a:t>
            </a:fld>
            <a:endParaRPr lang="en-GB" altLang="en-US" b="0">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399"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3100" b="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eaLnBrk="1" hangingPunct="1">
              <a:defRPr/>
            </a:pPr>
            <a:fld id="{3AEC2ED1-CD7C-40D2-BE67-B885796E00F7}" type="datetime1">
              <a:rPr lang="en-GB" b="0" smtClean="0">
                <a:solidFill>
                  <a:srgbClr val="000000"/>
                </a:solidFill>
              </a:rPr>
              <a:pPr eaLnBrk="1" hangingPunct="1">
                <a:defRPr/>
              </a:pPr>
              <a:t>20/01/2016</a:t>
            </a:fld>
            <a:endParaRPr lang="en-GB" altLang="en-US" b="0">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401"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3100" b="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eaLnBrk="1" hangingPunct="1">
              <a:defRPr/>
            </a:pPr>
            <a:fld id="{3AEC2ED1-CD7C-40D2-BE67-B885796E00F7}" type="datetime1">
              <a:rPr lang="en-GB" b="0" smtClean="0">
                <a:solidFill>
                  <a:srgbClr val="000000"/>
                </a:solidFill>
              </a:rPr>
              <a:pPr eaLnBrk="1" hangingPunct="1">
                <a:defRPr/>
              </a:pPr>
              <a:t>20/01/2016</a:t>
            </a:fld>
            <a:endParaRPr lang="en-GB" altLang="en-US" b="0">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403"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3100" b="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eaLnBrk="1" hangingPunct="1">
              <a:defRPr/>
            </a:pPr>
            <a:fld id="{3AEC2ED1-CD7C-40D2-BE67-B885796E00F7}" type="datetime1">
              <a:rPr lang="en-GB" b="0" smtClean="0">
                <a:solidFill>
                  <a:srgbClr val="000000"/>
                </a:solidFill>
              </a:rPr>
              <a:pPr eaLnBrk="1" hangingPunct="1">
                <a:defRPr/>
              </a:pPr>
              <a:t>20/01/2016</a:t>
            </a:fld>
            <a:endParaRPr lang="en-GB" altLang="en-US" b="0">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405"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3100" b="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eaLnBrk="1" hangingPunct="1">
              <a:defRPr/>
            </a:pPr>
            <a:fld id="{3AEC2ED1-CD7C-40D2-BE67-B885796E00F7}" type="datetime1">
              <a:rPr lang="en-GB" b="0" smtClean="0">
                <a:solidFill>
                  <a:srgbClr val="000000"/>
                </a:solidFill>
              </a:rPr>
              <a:pPr eaLnBrk="1" hangingPunct="1">
                <a:defRPr/>
              </a:pPr>
              <a:t>20/01/2016</a:t>
            </a:fld>
            <a:endParaRPr lang="en-GB" altLang="en-US" b="0">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407"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3100" b="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eaLnBrk="1" hangingPunct="1">
              <a:defRPr/>
            </a:pPr>
            <a:fld id="{3AEC2ED1-CD7C-40D2-BE67-B885796E00F7}" type="datetime1">
              <a:rPr lang="en-GB" b="0" smtClean="0">
                <a:solidFill>
                  <a:srgbClr val="000000"/>
                </a:solidFill>
              </a:rPr>
              <a:pPr eaLnBrk="1" hangingPunct="1">
                <a:defRPr/>
              </a:pPr>
              <a:t>20/01/2016</a:t>
            </a:fld>
            <a:endParaRPr lang="en-GB" altLang="en-US" b="0">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409"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3100" b="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eaLnBrk="1" hangingPunct="1">
              <a:defRPr/>
            </a:pPr>
            <a:fld id="{3AEC2ED1-CD7C-40D2-BE67-B885796E00F7}" type="datetime1">
              <a:rPr lang="en-GB" b="0" smtClean="0">
                <a:solidFill>
                  <a:srgbClr val="000000"/>
                </a:solidFill>
              </a:rPr>
              <a:pPr eaLnBrk="1" hangingPunct="1">
                <a:defRPr/>
              </a:pPr>
              <a:t>20/01/2016</a:t>
            </a:fld>
            <a:endParaRPr lang="en-GB" altLang="en-US" b="0">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439"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3100" b="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eaLnBrk="1" hangingPunct="1">
              <a:defRPr/>
            </a:pPr>
            <a:fld id="{3AEC2ED1-CD7C-40D2-BE67-B885796E00F7}" type="datetime1">
              <a:rPr lang="en-GB" b="0" smtClean="0">
                <a:solidFill>
                  <a:srgbClr val="000000"/>
                </a:solidFill>
              </a:rPr>
              <a:pPr eaLnBrk="1" hangingPunct="1">
                <a:defRPr/>
              </a:pPr>
              <a:t>20/01/2016</a:t>
            </a:fld>
            <a:endParaRPr lang="en-GB" altLang="en-US" b="0">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3100" b="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441"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cs typeface="Arial" pitchFamily="34" charset="0"/>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cs typeface="Arial"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cs typeface="Arial"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cs typeface="Arial"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444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445" r:id="rId1"/>
    <p:sldLayoutId id="2147484446"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44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lgn="ctr">
              <a:defRPr/>
            </a:pPr>
            <a:endParaRPr lang="en-GB" sz="4000">
              <a:solidFill>
                <a:srgbClr val="000000"/>
              </a:solidFill>
            </a:endParaRPr>
          </a:p>
        </p:txBody>
      </p:sp>
      <p:sp>
        <p:nvSpPr>
          <p:cNvPr id="2051"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0000"/>
                </a:solidFill>
              </a:defRPr>
            </a:lvl1pPr>
          </a:lstStyle>
          <a:p>
            <a:pPr>
              <a:defRPr/>
            </a:pPr>
            <a:r>
              <a:rPr lang="en-GB" altLang="en-US"/>
              <a:t>Leeds Metropolitan University</a:t>
            </a:r>
          </a:p>
          <a:p>
            <a:pPr>
              <a:defRPr/>
            </a:pPr>
            <a:r>
              <a:rPr lang="en-GB" altLang="en-US"/>
              <a:t>Innovation North – Faculty Of Information And Technology</a:t>
            </a:r>
          </a:p>
        </p:txBody>
      </p:sp>
      <p:pic>
        <p:nvPicPr>
          <p:cNvPr id="2054"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lgn="ctr">
                <a:defRPr/>
              </a:pPr>
              <a:endParaRPr lang="en-GB" sz="400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lgn="ctr">
                <a:defRPr/>
              </a:pPr>
              <a:endParaRPr lang="en-GB" sz="400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lgn="ctr">
                <a:defRPr/>
              </a:pPr>
              <a:endParaRPr lang="en-GB" sz="400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lgn="ctr">
                <a:defRPr/>
              </a:pPr>
              <a:endParaRPr lang="en-GB" sz="400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lgn="ctr">
                <a:defRPr/>
              </a:pPr>
              <a:endParaRPr lang="en-GB" sz="400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lgn="ctr">
                <a:defRPr/>
              </a:pPr>
              <a:endParaRPr lang="en-GB" sz="400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lgn="ctr">
                <a:defRPr/>
              </a:pPr>
              <a:endParaRPr lang="en-GB" sz="400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lgn="ctr">
                <a:defRPr/>
              </a:pPr>
              <a:endParaRPr lang="en-GB" sz="400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lgn="ctr">
                <a:defRPr/>
              </a:pPr>
              <a:endParaRPr lang="en-GB" sz="400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lgn="ctr">
                <a:defRPr/>
              </a:pPr>
              <a:endParaRPr lang="en-GB" sz="400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lgn="ctr">
                <a:defRPr/>
              </a:pPr>
              <a:endParaRPr lang="en-GB" sz="400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lgn="ctr">
                <a:defRPr/>
              </a:pPr>
              <a:endParaRPr lang="en-GB" sz="400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lgn="ctr">
                <a:defRPr/>
              </a:pPr>
              <a:endParaRPr lang="en-GB" sz="400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lgn="ctr">
                <a:defRPr/>
              </a:pPr>
              <a:endParaRPr lang="en-GB" sz="400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lgn="ctr">
                <a:defRPr/>
              </a:pPr>
              <a:endParaRPr lang="en-GB" sz="400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lgn="ctr">
                <a:defRPr/>
              </a:pPr>
              <a:endParaRPr lang="en-GB" sz="400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lgn="ctr">
                <a:defRPr/>
              </a:pPr>
              <a:endParaRPr lang="en-GB" sz="400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lgn="ctr">
                <a:defRPr/>
              </a:pPr>
              <a:endParaRPr lang="en-GB" sz="400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lgn="ctr">
                <a:defRPr/>
              </a:pPr>
              <a:endParaRPr lang="en-GB" sz="400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lgn="ctr">
                <a:defRPr/>
              </a:pPr>
              <a:endParaRPr lang="en-GB" sz="400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lgn="ctr">
                <a:defRPr/>
              </a:pPr>
              <a:endParaRPr lang="en-GB" sz="400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lgn="ctr">
                <a:defRPr/>
              </a:pPr>
              <a:endParaRPr lang="en-GB" sz="400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lgn="ctr">
                <a:defRPr/>
              </a:pPr>
              <a:endParaRPr lang="en-GB" sz="400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lgn="ctr">
                <a:defRPr/>
              </a:pPr>
              <a:endParaRPr lang="en-GB" sz="400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lgn="ctr">
                <a:defRPr/>
              </a:pPr>
              <a:endParaRPr lang="en-GB" sz="400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lgn="ctr">
                <a:defRPr/>
              </a:pPr>
              <a:endParaRPr lang="en-GB" sz="400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lgn="ctr">
                <a:defRPr/>
              </a:pPr>
              <a:endParaRPr lang="en-GB" sz="400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lgn="ctr">
                <a:defRPr/>
              </a:pPr>
              <a:endParaRPr lang="en-GB" sz="400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lgn="ctr">
                <a:defRPr/>
              </a:pPr>
              <a:endParaRPr lang="en-GB" sz="400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lgn="ctr">
                <a:defRPr/>
              </a:pPr>
              <a:endParaRPr lang="en-GB" sz="400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lgn="ctr">
                <a:defRPr/>
              </a:pPr>
              <a:endParaRPr lang="en-GB" sz="400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450"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4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4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4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45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fontAlgn="auto" hangingPunct="1">
              <a:spcBef>
                <a:spcPts val="0"/>
              </a:spcBef>
              <a:spcAft>
                <a:spcPts val="0"/>
              </a:spcAft>
              <a:defRPr/>
            </a:pPr>
            <a:endParaRPr lang="en-GB" sz="1800" b="0">
              <a:solidFill>
                <a:srgbClr val="000000"/>
              </a:solidFill>
              <a:latin typeface="Arial"/>
            </a:endParaRPr>
          </a:p>
        </p:txBody>
      </p:sp>
      <p:sp>
        <p:nvSpPr>
          <p:cNvPr id="2051"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0000"/>
                </a:solidFill>
              </a:defRPr>
            </a:lvl1pPr>
          </a:lstStyle>
          <a:p>
            <a:pPr eaLnBrk="1" fontAlgn="auto" hangingPunct="1">
              <a:spcBef>
                <a:spcPts val="0"/>
              </a:spcBef>
              <a:spcAft>
                <a:spcPts val="0"/>
              </a:spcAft>
            </a:pPr>
            <a:endParaRPr lang="en-US" b="0">
              <a:latin typeface="Arial"/>
            </a:endParaRPr>
          </a:p>
        </p:txBody>
      </p:sp>
      <p:pic>
        <p:nvPicPr>
          <p:cNvPr id="2054" name="Picture 8" descr="LeedsMetRoseLogo"/>
          <p:cNvPicPr>
            <a:picLocks noChangeAspect="1" noChangeArrowheads="1"/>
          </p:cNvPicPr>
          <p:nvPr/>
        </p:nvPicPr>
        <p:blipFill>
          <a:blip r:embed="rId3" cstate="print"/>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fontAlgn="auto" hangingPunct="1">
                <a:spcBef>
                  <a:spcPts val="0"/>
                </a:spcBef>
                <a:spcAft>
                  <a:spcPts val="0"/>
                </a:spcAft>
                <a:defRPr/>
              </a:pPr>
              <a:endParaRPr lang="en-GB" sz="1800" b="0">
                <a:solidFill>
                  <a:srgbClr val="000000"/>
                </a:solidFill>
                <a:latin typeface="Arial"/>
              </a:endParaRPr>
            </a:p>
          </p:txBody>
        </p:sp>
      </p:grpSp>
    </p:spTree>
  </p:cSld>
  <p:clrMap bg1="lt1" tx1="dk1" bg2="lt2" tx2="dk2" accent1="accent1" accent2="accent2" accent3="accent3" accent4="accent4" accent5="accent5" accent6="accent6" hlink="hlink" folHlink="folHlink"/>
  <p:sldLayoutIdLst>
    <p:sldLayoutId id="2147484460"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46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46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46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47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47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cSld>
  <p:clrMap bg1="lt1" tx1="dk1" bg2="lt2" tx2="dk2" accent1="accent1" accent2="accent2" accent3="accent3" accent4="accent4" accent5="accent5" accent6="accent6" hlink="hlink" folHlink="folHlink"/>
  <p:sldLayoutIdLst>
    <p:sldLayoutId id="214748419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04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smtClean="0"/>
              <a:t>Click to edit Master title style</a:t>
            </a:r>
            <a:endParaRPr lang="en-GB" altLang="en-US" dirty="0"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1" hangingPunct="1">
              <a:defRPr/>
            </a:pPr>
            <a:r>
              <a:rPr lang="en-GB" altLang="en-US" b="0" dirty="0">
                <a:solidFill>
                  <a:srgbClr val="000000"/>
                </a:solidFill>
              </a:rPr>
              <a:t>Leeds Metropolitan University</a:t>
            </a:r>
          </a:p>
          <a:p>
            <a:pPr eaLnBrk="1" hangingPunct="1">
              <a:defRPr/>
            </a:pPr>
            <a:r>
              <a:rPr lang="en-GB" altLang="en-US" b="0"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0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25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cs typeface="Arial" pitchFamily="34" charset="0"/>
              </a:rPr>
              <a:t>http://phil-race.co.uk/</a:t>
            </a:r>
            <a:endParaRPr lang="en-GB" sz="1400"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6"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7"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4" name="AutoShape 39">
            <a:hlinkClick r:id="rId8"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5" name="AutoShape 40">
            <a:hlinkClick r:id="rId9"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6" name="AutoShape 41">
            <a:hlinkClick r:id="rId6"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31DC8AE-B192-402A-B14F-F0E519CCB1CE}" type="datetimeFigureOut">
              <a:rPr lang="en-US" b="0" smtClean="0">
                <a:solidFill>
                  <a:prstClr val="black">
                    <a:tint val="75000"/>
                  </a:prstClr>
                </a:solidFill>
                <a:latin typeface="Calibri"/>
              </a:rPr>
              <a:pPr eaLnBrk="1" fontAlgn="auto" hangingPunct="1">
                <a:spcBef>
                  <a:spcPts val="0"/>
                </a:spcBef>
                <a:spcAft>
                  <a:spcPts val="0"/>
                </a:spcAft>
              </a:pPr>
              <a:t>1/20/2016</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CBEBAEE5-C1FE-4140-965B-64058E2C0C83}" type="slidenum">
              <a:rPr lang="en-US" b="0" smtClean="0">
                <a:solidFill>
                  <a:prstClr val="black">
                    <a:tint val="75000"/>
                  </a:prstClr>
                </a:solidFill>
                <a:latin typeface="Calibri"/>
              </a:rPr>
              <a:pPr eaLnBrk="1" fontAlgn="auto" hangingPunct="1">
                <a:spcBef>
                  <a:spcPts val="0"/>
                </a:spcBef>
                <a:spcAft>
                  <a:spcPts val="0"/>
                </a:spcAft>
              </a:pPr>
              <a:t>‹#›</a:t>
            </a:fld>
            <a:endParaRPr lang="en-US" b="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10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4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4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4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4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4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4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4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4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400" b="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28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eaLnBrk="1" hangingPunct="1">
                <a:defRPr/>
              </a:pPr>
              <a:endParaRPr lang="en-GB" sz="2400" b="0">
                <a:solidFill>
                  <a:srgbClr val="FFFFFF"/>
                </a:solidFill>
                <a:latin typeface="Times New Roman" pitchFamily="18" charset="0"/>
              </a:endParaRPr>
            </a:p>
          </p:txBody>
        </p:sp>
      </p:grpSp>
      <p:sp>
        <p:nvSpPr>
          <p:cNvPr id="2051"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2052"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Calibri" pitchFamily="34" charset="0"/>
              </a:defRPr>
            </a:lvl1pPr>
          </a:lstStyle>
          <a:p>
            <a:pPr eaLnBrk="1" hangingPunct="1">
              <a:defRPr/>
            </a:pPr>
            <a:endParaRPr lang="en-GB" b="0" dirty="0">
              <a:solidFill>
                <a:srgbClr val="FFFFFF"/>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Calibri" pitchFamily="34" charset="0"/>
              </a:defRPr>
            </a:lvl1pPr>
          </a:lstStyle>
          <a:p>
            <a:pPr eaLnBrk="1" hangingPunct="1">
              <a:defRPr/>
            </a:pPr>
            <a:endParaRPr lang="en-GB" b="0" dirty="0">
              <a:solidFill>
                <a:srgbClr val="FFFFFF"/>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Calibri" pitchFamily="34" charset="0"/>
              </a:defRPr>
            </a:lvl1pPr>
          </a:lstStyle>
          <a:p>
            <a:pPr eaLnBrk="1" hangingPunct="1">
              <a:defRPr/>
            </a:pPr>
            <a:fld id="{63FDA21F-5B9E-47D6-A12F-A7C53918AC09}" type="slidenum">
              <a:rPr lang="en-GB" b="0" smtClean="0">
                <a:solidFill>
                  <a:srgbClr val="FFFFFF"/>
                </a:solidFill>
              </a:rPr>
              <a:pPr eaLnBrk="1" hangingPunct="1">
                <a:defRPr/>
              </a:pPr>
              <a:t>‹#›</a:t>
            </a:fld>
            <a:endParaRPr lang="en-GB" b="0" dirty="0">
              <a:solidFill>
                <a:srgbClr val="FFFFFF"/>
              </a:solidFill>
            </a:endParaRPr>
          </a:p>
        </p:txBody>
      </p:sp>
    </p:spTree>
  </p:cSld>
  <p:clrMap bg1="dk2" tx1="lt1" bg2="dk1" tx2="lt2" accent1="accent1" accent2="accent2" accent3="accent3" accent4="accent4" accent5="accent5" accent6="accent6" hlink="hlink" folHlink="folHlink"/>
  <p:sldLayoutIdLst>
    <p:sldLayoutId id="214748417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Calibri" pitchFamily="34" charset="0"/>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Calibri" pitchFamily="34" charset="0"/>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Calibri" pitchFamily="34" charset="0"/>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Calibri" pitchFamily="34" charset="0"/>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b="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0" dirty="0" smtClean="0">
                <a:solidFill>
                  <a:srgbClr val="FF0000"/>
                </a:solidFill>
                <a:latin typeface="Arial Rounded MT Bold"/>
              </a:rPr>
              <a:t>http://phil-race.co.uk/</a:t>
            </a:r>
            <a:endParaRPr lang="en-GB" sz="1400" b="0" dirty="0">
              <a:solidFill>
                <a:srgbClr val="FF0000"/>
              </a:solidFill>
              <a:latin typeface="Arial Rounded MT Bold"/>
            </a:endParaRPr>
          </a:p>
        </p:txBody>
      </p:sp>
      <p:sp>
        <p:nvSpPr>
          <p:cNvPr id="13" name="AutoShape 20">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21">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22">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23">
            <a:hlinkClick r:id="rId6"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b="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0" dirty="0" smtClean="0">
                <a:solidFill>
                  <a:srgbClr val="FF0000"/>
                </a:solidFill>
                <a:latin typeface="Arial Rounded MT Bold"/>
              </a:rPr>
              <a:t>http://phil-race.co.uk/</a:t>
            </a:r>
            <a:endParaRPr lang="en-GB" sz="1400" b="0" dirty="0">
              <a:solidFill>
                <a:srgbClr val="FF0000"/>
              </a:solidFill>
              <a:latin typeface="Arial Rounded MT Bold"/>
            </a:endParaRPr>
          </a:p>
        </p:txBody>
      </p:sp>
      <p:sp>
        <p:nvSpPr>
          <p:cNvPr id="13" name="AutoShape 7">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8">
            <a:hlinkClick r:id="rId4" action="ppaction://hlinkpres?slideindex=1&amp;slidetitle=" highlightClick="1"/>
          </p:cNvPr>
          <p:cNvSpPr>
            <a:spLocks noChangeArrowheads="1"/>
          </p:cNvSpPr>
          <p:nvPr/>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a:defRPr/>
            </a:pPr>
            <a:endParaRPr lang="en-GB" sz="1800" b="0" dirty="0">
              <a:solidFill>
                <a:srgbClr val="FFFF66"/>
              </a:solidFill>
            </a:endParaRPr>
          </a:p>
        </p:txBody>
      </p:sp>
      <p:sp>
        <p:nvSpPr>
          <p:cNvPr id="17" name="AutoShape 11">
            <a:hlinkClick r:id="rId4" action="ppaction://hlinkpres?slideindex=1&amp;slidetitle=" highlightClick="1"/>
          </p:cNvPr>
          <p:cNvSpPr>
            <a:spLocks noChangeArrowheads="1"/>
          </p:cNvSpPr>
          <p:nvPr/>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8" name="AutoShape 12">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9" name="AutoShape 13">
            <a:hlinkClick r:id="rId7" action="ppaction://hlinkpres?slideindex=1&amp;slidetitle=" highlightClick="1"/>
          </p:cNvPr>
          <p:cNvSpPr>
            <a:spLocks noChangeArrowheads="1"/>
          </p:cNvSpPr>
          <p:nvPr/>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a:defRPr/>
            </a:pPr>
            <a:endParaRPr lang="en-GB" sz="1800" b="0" dirty="0">
              <a:solidFill>
                <a:srgbClr val="FFFF66"/>
              </a:solidFill>
            </a:endParaRPr>
          </a:p>
        </p:txBody>
      </p:sp>
      <p:sp>
        <p:nvSpPr>
          <p:cNvPr id="20" name="AutoShape 14">
            <a:hlinkClick r:id="rId8" action="ppaction://hlinkpres?slideindex=1&amp;slidetitle=" highlightClick="1"/>
          </p:cNvPr>
          <p:cNvSpPr>
            <a:spLocks noChangeArrowheads="1"/>
          </p:cNvSpPr>
          <p:nvPr/>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eaLnBrk="1" hangingPunct="1">
              <a:defRPr/>
            </a:pPr>
            <a:fld id="{CA05AF16-4932-4EE1-938A-62E4C3C44C45}" type="datetimeFigureOut">
              <a:rPr lang="en-US" b="0">
                <a:solidFill>
                  <a:prstClr val="white">
                    <a:tint val="75000"/>
                  </a:prstClr>
                </a:solidFill>
              </a:rPr>
              <a:pPr eaLnBrk="1" hangingPunct="1">
                <a:defRPr/>
              </a:pPr>
              <a:t>1/20/2016</a:t>
            </a:fld>
            <a:endParaRPr lang="en-US" b="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b="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59244AFF-84A4-41D1-B6C9-F3B7007BF501}" type="slidenum">
              <a:rPr lang="en-US" b="0">
                <a:solidFill>
                  <a:prstClr val="white">
                    <a:tint val="75000"/>
                  </a:prstClr>
                </a:solidFill>
              </a:rPr>
              <a:pPr eaLnBrk="1" hangingPunct="1">
                <a:defRPr/>
              </a:pPr>
              <a:t>‹#›</a:t>
            </a:fld>
            <a:endParaRPr lang="en-US" b="0">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7" name="AutoShape 3">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8" name="AutoShape 4">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9" name="AutoShape 5">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0" name="AutoShape 6">
            <a:hlinkClick r:id="rId6" action="ppaction://hlinkpres?slideindex=1&amp;slidetitle=Metacognition " highlightClick="1"/>
          </p:cNvPr>
          <p:cNvSpPr>
            <a:spLocks noChangeArrowheads="1"/>
          </p:cNvSpPr>
          <p:nvPr/>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1" name="AutoShape 7">
            <a:hlinkClick r:id="rId4" action="ppaction://hlinkpres?slideindex=1&amp;slidetitle=" highlightClick="1"/>
          </p:cNvPr>
          <p:cNvSpPr>
            <a:spLocks noChangeArrowheads="1"/>
          </p:cNvSpPr>
          <p:nvPr/>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7"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8"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9"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20"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hangingPunct="1">
              <a:defRPr/>
            </a:pPr>
            <a:endParaRPr lang="en-GB" sz="4000" b="0"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hangingPunct="1">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28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400" b="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4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file:///C:\Users\Phil\Desktop\brunel%20pieces%203\Newcastle.pptx" TargetMode="External"/><Relationship Id="rId4" Type="http://schemas.openxmlformats.org/officeDocument/2006/relationships/hyperlink" Target="about%20phil%202.pp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www.heacademy.ac.uk/assets/documents/assessment/A_Marked_Improvement.pdf"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hyperlink" Target="http://pearsonblueskie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hyperlink" Target="http://tinyurl.com/l7yddya"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hyperlink" Target="http://tinyurl.com/oqfkkdc" TargetMode="External"/><Relationship Id="rId4" Type="http://schemas.openxmlformats.org/officeDocument/2006/relationships/hyperlink" Target="http://tinyurl.com/nxhohe3"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phil-race.co.uk/assessment-bits-new-editions/" TargetMode="External"/><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hyperlink" Target="http://phil-race.co.uk/national-student-survey/" TargetMode="Externa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cs.cmu.edu/~rgs/alice26a.gif" TargetMode="Externa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3.xml"/><Relationship Id="rId1" Type="http://schemas.openxmlformats.org/officeDocument/2006/relationships/slideLayout" Target="../slideLayouts/slideLayout50.xml"/></Relationships>
</file>

<file path=ppt/slides/_rels/slide5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4.xml"/><Relationship Id="rId1" Type="http://schemas.openxmlformats.org/officeDocument/2006/relationships/slideLayout" Target="../slideLayouts/slideLayout4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8.xml"/></Relationships>
</file>

<file path=ppt/slides/_rels/slide61.xml.rels><?xml version="1.0" encoding="UTF-8" standalone="yes"?>
<Relationships xmlns="http://schemas.openxmlformats.org/package/2006/relationships"><Relationship Id="rId3" Type="http://schemas.openxmlformats.org/officeDocument/2006/relationships/hyperlink" Target="../../../Phil/Desktop/brunel%20pieces%202/Choices&#8230;.ppt" TargetMode="External"/><Relationship Id="rId2" Type="http://schemas.openxmlformats.org/officeDocument/2006/relationships/notesSlide" Target="../notesSlides/notesSlide37.xml"/><Relationship Id="rId1" Type="http://schemas.openxmlformats.org/officeDocument/2006/relationships/slideLayout" Target="../slideLayouts/slideLayout4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8.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9.xml"/><Relationship Id="rId1" Type="http://schemas.openxmlformats.org/officeDocument/2006/relationships/audio" Target="file:///C:\Documents%20and%20Settings\user\Desktop\glass.mp3" TargetMode="External"/><Relationship Id="rId5" Type="http://schemas.openxmlformats.org/officeDocument/2006/relationships/image" Target="../media/image9.png"/><Relationship Id="rId4" Type="http://schemas.openxmlformats.org/officeDocument/2006/relationships/hyperlink" Target="../../../Phil/Desktop/brunel%20pieces%202/Choices&#8230;.ppt"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Phil/Desktop/brunel%20pieces%202/Choices&#8230;.ppt" TargetMode="External"/><Relationship Id="rId2" Type="http://schemas.openxmlformats.org/officeDocument/2006/relationships/notesSlide" Target="../notesSlides/notesSlide40.xml"/><Relationship Id="rId1" Type="http://schemas.openxmlformats.org/officeDocument/2006/relationships/slideLayout" Target="../slideLayouts/slideLayout4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3" Type="http://schemas.openxmlformats.org/officeDocument/2006/relationships/hyperlink" Target="http://www.tla.ed.ac.uk/interchange" TargetMode="External"/><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3" Type="http://schemas.openxmlformats.org/officeDocument/2006/relationships/hyperlink" Target="http://www.nusconnect.org.uk/asset/news/6010/FeedbackCharter-toview.pdf" TargetMode="External"/><Relationship Id="rId2" Type="http://schemas.openxmlformats.org/officeDocument/2006/relationships/notesSlide" Target="../notesSlides/notesSlide45.xml"/><Relationship Id="rId1" Type="http://schemas.openxmlformats.org/officeDocument/2006/relationships/slideLayout" Target="../slideLayouts/slideLayout25.xml"/><Relationship Id="rId5" Type="http://schemas.openxmlformats.org/officeDocument/2006/relationships/hyperlink" Target="http://www.qaa.ac.uk/" TargetMode="External"/><Relationship Id="rId4" Type="http://schemas.openxmlformats.org/officeDocument/2006/relationships/hyperlink" Target="http://www.pass.brad.ac.uk/"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179512" y="0"/>
            <a:ext cx="7121393" cy="4365104"/>
          </a:xfrm>
          <a:noFill/>
        </p:spPr>
        <p:txBody>
          <a:bodyPr lIns="92075" tIns="46038" rIns="92075" bIns="46038"/>
          <a:lstStyle/>
          <a:p>
            <a:pPr algn="ctr"/>
            <a:r>
              <a:rPr lang="en-US" sz="3600" dirty="0" smtClean="0">
                <a:solidFill>
                  <a:schemeClr val="tx1"/>
                </a:solidFill>
                <a:latin typeface="Calibri" pitchFamily="34" charset="0"/>
              </a:rPr>
              <a:t/>
            </a:r>
            <a:br>
              <a:rPr lang="en-US" sz="3600" dirty="0" smtClean="0">
                <a:solidFill>
                  <a:schemeClr val="tx1"/>
                </a:solidFill>
                <a:latin typeface="Calibri" pitchFamily="34" charset="0"/>
              </a:rPr>
            </a:br>
            <a:r>
              <a:rPr lang="en-US" dirty="0" smtClean="0">
                <a:solidFill>
                  <a:schemeClr val="tx1"/>
                </a:solidFill>
                <a:latin typeface="Calibri" pitchFamily="34" charset="0"/>
              </a:rPr>
              <a:t>Increasing student satisfaction with assessment and feedback</a:t>
            </a:r>
            <a:r>
              <a:rPr lang="en-US" sz="3600" dirty="0" smtClean="0">
                <a:latin typeface="Calibri" pitchFamily="34" charset="0"/>
              </a:rPr>
              <a:t/>
            </a:r>
            <a:br>
              <a:rPr lang="en-US" sz="3600" dirty="0" smtClean="0">
                <a:latin typeface="Calibri" pitchFamily="34" charset="0"/>
              </a:rPr>
            </a:br>
            <a:r>
              <a:rPr lang="en-US" sz="3600" dirty="0" smtClean="0">
                <a:solidFill>
                  <a:schemeClr val="bg2">
                    <a:lumMod val="20000"/>
                    <a:lumOff val="80000"/>
                  </a:schemeClr>
                </a:solidFill>
                <a:latin typeface="Calibri" pitchFamily="34" charset="0"/>
              </a:rPr>
              <a:t>University of Reading</a:t>
            </a:r>
            <a:r>
              <a:rPr lang="en-US" sz="3600" dirty="0" smtClean="0">
                <a:latin typeface="Calibri" pitchFamily="34" charset="0"/>
              </a:rPr>
              <a:t/>
            </a:r>
            <a:br>
              <a:rPr lang="en-US" sz="3600" dirty="0" smtClean="0">
                <a:latin typeface="Calibri" pitchFamily="34" charset="0"/>
              </a:rPr>
            </a:br>
            <a:r>
              <a:rPr lang="en-GB" sz="3200" dirty="0" smtClean="0">
                <a:solidFill>
                  <a:srgbClr val="00B0F0"/>
                </a:solidFill>
              </a:rPr>
              <a:t>20</a:t>
            </a:r>
            <a:r>
              <a:rPr lang="en-GB" sz="3200" baseline="30000" dirty="0" smtClean="0">
                <a:solidFill>
                  <a:srgbClr val="00B0F0"/>
                </a:solidFill>
              </a:rPr>
              <a:t>th</a:t>
            </a:r>
            <a:r>
              <a:rPr lang="en-GB" sz="3200" dirty="0" smtClean="0">
                <a:solidFill>
                  <a:srgbClr val="00B0F0"/>
                </a:solidFill>
              </a:rPr>
              <a:t>  January </a:t>
            </a:r>
            <a:r>
              <a:rPr lang="en-GB" sz="3200" dirty="0" smtClean="0">
                <a:solidFill>
                  <a:srgbClr val="00B0F0"/>
                </a:solidFill>
                <a:latin typeface="Calibri" pitchFamily="34" charset="0"/>
              </a:rPr>
              <a:t>2016</a:t>
            </a:r>
            <a:r>
              <a:rPr lang="en-GB" sz="3200" dirty="0" smtClean="0">
                <a:solidFill>
                  <a:srgbClr val="008000"/>
                </a:solidFill>
                <a:latin typeface="Calibri" pitchFamily="34" charset="0"/>
              </a:rPr>
              <a:t/>
            </a:r>
            <a:br>
              <a:rPr lang="en-GB" sz="3200" dirty="0" smtClean="0">
                <a:solidFill>
                  <a:srgbClr val="008000"/>
                </a:solidFill>
                <a:latin typeface="Calibri" pitchFamily="34" charset="0"/>
              </a:rPr>
            </a:br>
            <a:r>
              <a:rPr lang="en-GB" sz="2400" dirty="0" smtClean="0">
                <a:solidFill>
                  <a:srgbClr val="008000"/>
                </a:solidFill>
                <a:latin typeface="Calibri" pitchFamily="34" charset="0"/>
              </a:rPr>
              <a:t> </a:t>
            </a:r>
            <a:br>
              <a:rPr lang="en-GB" sz="2400" dirty="0" smtClean="0">
                <a:solidFill>
                  <a:srgbClr val="008000"/>
                </a:solidFill>
                <a:latin typeface="Calibri" pitchFamily="34" charset="0"/>
              </a:rPr>
            </a:br>
            <a:endParaRPr lang="en-GB" sz="4400" b="1" dirty="0" smtClean="0">
              <a:solidFill>
                <a:srgbClr val="008000"/>
              </a:solidFill>
              <a:latin typeface="Calibri" pitchFamily="34" charset="0"/>
            </a:endParaRP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1" hangingPunct="1"/>
            <a:endParaRPr lang="en-US" sz="4400" b="0" dirty="0">
              <a:solidFill>
                <a:srgbClr val="000000"/>
              </a:solidFill>
              <a:latin typeface="Calibri" pitchFamily="34" charset="0"/>
            </a:endParaRPr>
          </a:p>
        </p:txBody>
      </p:sp>
      <p:sp>
        <p:nvSpPr>
          <p:cNvPr id="6" name="Rectangle 8">
            <a:hlinkClick r:id="rId4" action="ppaction://hlinkpres?slideindex=1&amp;slidetitle="/>
          </p:cNvPr>
          <p:cNvSpPr>
            <a:spLocks noChangeArrowheads="1"/>
          </p:cNvSpPr>
          <p:nvPr/>
        </p:nvSpPr>
        <p:spPr bwMode="auto">
          <a:xfrm>
            <a:off x="251520" y="3645024"/>
            <a:ext cx="6912768" cy="2808312"/>
          </a:xfrm>
          <a:prstGeom prst="rect">
            <a:avLst/>
          </a:prstGeom>
          <a:solidFill>
            <a:schemeClr val="tx1"/>
          </a:solidFill>
          <a:ln w="12700">
            <a:noFill/>
            <a:miter lim="800000"/>
            <a:headEnd/>
            <a:tailEnd/>
          </a:ln>
        </p:spPr>
        <p:txBody>
          <a:bodyPr lIns="92075" tIns="46038" rIns="92075" bIns="46038" anchor="ctr"/>
          <a:lstStyle/>
          <a:p>
            <a:pPr marL="723900" indent="-723900" algn="ctr">
              <a:spcBef>
                <a:spcPct val="20000"/>
              </a:spcBef>
              <a:buClr>
                <a:srgbClr val="7E9CE8"/>
              </a:buClr>
              <a:buFont typeface="Wingdings" pitchFamily="2" charset="2"/>
              <a:buNone/>
            </a:pPr>
            <a:r>
              <a:rPr lang="en-GB" sz="3600" dirty="0" smtClean="0">
                <a:solidFill>
                  <a:srgbClr val="000000"/>
                </a:solidFill>
                <a:latin typeface="Calibri" pitchFamily="34" charset="0"/>
              </a:rPr>
              <a:t>Sally Brown and Phil Race</a:t>
            </a:r>
          </a:p>
        </p:txBody>
      </p:sp>
      <p:sp>
        <p:nvSpPr>
          <p:cNvPr id="7" name="Action Button: Custom 6">
            <a:hlinkClick r:id="rId5" action="ppaction://hlinkpres?slideindex=1&amp;slidetitle=Slide 1" highlightClick="1"/>
          </p:cNvPr>
          <p:cNvSpPr/>
          <p:nvPr/>
        </p:nvSpPr>
        <p:spPr>
          <a:xfrm>
            <a:off x="7164288" y="342900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GB" sz="4400" b="0">
              <a:solidFill>
                <a:srgbClr val="FFFFFF"/>
              </a:solidFill>
              <a:latin typeface="Calibri" pitchFamily="34" charset="0"/>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The necessity of dialogue </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0" indent="0">
              <a:buNone/>
            </a:pPr>
            <a:r>
              <a:rPr lang="en-GB" sz="2600" dirty="0"/>
              <a:t>Assessment standards are socially constructed so there must be a greater emphasis on assessment and feedback processes that actively engage both staff and students in dialogue about standards. It is when learners share an understanding of academic and professional standards in an atmosphere of mutual trust that learning works best. Active engagement with assessment standards needs to be an integral and seamless part of course design and the learning process in order to allow students to develop their own, internalised conceptions of standards, and to monitor and supervise their own learning.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Improving assessment improves learning</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0" indent="0">
              <a:buNone/>
            </a:pPr>
            <a:r>
              <a:rPr lang="en-GB" sz="2600" dirty="0"/>
              <a:t>Assessment is largely dependent upon professional judgement, and confidence in such judgement requires the establishment of appropriate forums for the development and sharing of standards within and between disciplinary and professional communities. Assessment shapes what students study, when they study, how much work they do and the approach they take to their learning. Consequently, assessment design is influential in determining the quality and amount of learning achieved by students, and if we wish to improve student learning, improving assessment should be our starting point. (p.9) </a:t>
            </a:r>
          </a:p>
          <a:p>
            <a:pPr marL="0" indent="0">
              <a:buNone/>
            </a:pPr>
            <a:endParaRPr lang="en-GB" sz="26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We need more formative, less summative</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0" indent="0">
              <a:buNone/>
            </a:pPr>
            <a:r>
              <a:rPr lang="en-GB" sz="2600" dirty="0"/>
              <a:t>The change that has the greatest potential to improve student learning is a shift in the balance of summative and formative assessment. Summative assessment has important purposes in selection, certification and institutional accountability, but its dominance has distorted the potential of assessment to promote learning (assessment for learning). (p.9) </a:t>
            </a:r>
          </a:p>
          <a:p>
            <a:pPr marL="0" indent="0">
              <a:buNone/>
            </a:pPr>
            <a:endParaRPr lang="en-GB" sz="26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Peer assessment has benefits</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0" indent="0">
              <a:buNone/>
            </a:pPr>
            <a:r>
              <a:rPr lang="en-GB" sz="2600" dirty="0"/>
              <a:t>While the use of peer assessment may cause alarm in some external examiners and those focusing on academic standards, the ability to assess self and others is an essential graduate attribute. Studies consistently report positive outcomes for well-designed peer marking, including claims from students that it makes them think more, become more critical, learn more and gain in confidence. (p.9) </a:t>
            </a:r>
          </a:p>
          <a:p>
            <a:pPr marL="0" indent="0">
              <a:buNone/>
            </a:pPr>
            <a:endParaRPr lang="en-GB" sz="26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Assessment is ‘resource heavy’</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0" indent="0">
              <a:buNone/>
            </a:pPr>
            <a:r>
              <a:rPr lang="en-GB" sz="2600" dirty="0"/>
              <a:t>Assessment is resource heavy in the modern higher education institution. Transforming assessment policy and practice can bring cost savings in administration and quality assurance. These savings are generated by reducing summative assessment, improving failure rates and retention, and reducing instances of malpractice, non-submissions, complaints and appeals. It is important to note that most of the quality assurance and other procedures discussed in this section make demands on staff time without any attendant benefit for student learning. (p.11) </a:t>
            </a:r>
          </a:p>
          <a:p>
            <a:pPr marL="0" indent="0">
              <a:buNone/>
            </a:pPr>
            <a:endParaRPr lang="en-GB" sz="26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UK Quality Code for Higher Education </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0" indent="0">
              <a:buNone/>
            </a:pPr>
            <a:r>
              <a:rPr lang="en-GB" sz="2600" dirty="0"/>
              <a:t>Assessment is a complex topic since it involves two distinct aspects. First, it forms an essential element of the learning process. Students learn both from assessment activities and from their interaction with staff about their performance in those activities. This interaction has two elements: a focus on their learning and the extent to which that has been demonstrated in the assessment, and a focus on furthering their learning, which may itself subsequently be assessed. The latter element is often referred to as 'feedforward'.</a:t>
            </a:r>
          </a:p>
          <a:p>
            <a:pPr marL="0" indent="0">
              <a:buNone/>
            </a:pPr>
            <a:endParaRPr lang="en-GB" sz="26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QAA, continued...</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0" indent="0">
              <a:buNone/>
            </a:pPr>
            <a:r>
              <a:rPr lang="en-GB" sz="2600" dirty="0"/>
              <a:t>Second, it is the means by which academic staff form judgements as to what extent students have achieved the intended learning outcomes of a programme, or of an element of a programme. These judgements form the basis for the grading of student performance through the allocation of marks, grades and (where applicable) classification, and (provided the learning outcomes have been met) for the award of the credit or qualification to which the programme leads. (QAA, 2013, p.3).</a:t>
            </a:r>
          </a:p>
          <a:p>
            <a:pPr marL="0" indent="0">
              <a:buNone/>
            </a:pPr>
            <a:endParaRPr lang="en-GB" sz="26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8472518" cy="620688"/>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Extracts from the QAA Code of Practice B6</a:t>
            </a:r>
          </a:p>
        </p:txBody>
      </p:sp>
      <p:sp>
        <p:nvSpPr>
          <p:cNvPr id="3" name="Content Placeholder 2"/>
          <p:cNvSpPr>
            <a:spLocks noGrp="1"/>
          </p:cNvSpPr>
          <p:nvPr>
            <p:ph idx="1"/>
          </p:nvPr>
        </p:nvSpPr>
        <p:spPr>
          <a:xfrm>
            <a:off x="228600" y="762000"/>
            <a:ext cx="8610600" cy="6096000"/>
          </a:xfrm>
        </p:spPr>
        <p:txBody>
          <a:bodyPr>
            <a:noAutofit/>
          </a:bodyPr>
          <a:lstStyle/>
          <a:p>
            <a:pPr marL="0" indent="0">
              <a:buNone/>
            </a:pPr>
            <a:r>
              <a:rPr lang="en-GB" sz="2600" dirty="0" smtClean="0"/>
              <a:t> Indicator 5 </a:t>
            </a:r>
          </a:p>
          <a:p>
            <a:pPr marL="0" indent="0">
              <a:buNone/>
            </a:pPr>
            <a:r>
              <a:rPr lang="en-GB" sz="2600" dirty="0" smtClean="0"/>
              <a:t>Assessment and feedback practices are </a:t>
            </a:r>
            <a:r>
              <a:rPr lang="en-GB" sz="2600" dirty="0" smtClean="0">
                <a:solidFill>
                  <a:srgbClr val="7030A0"/>
                </a:solidFill>
              </a:rPr>
              <a:t>informed </a:t>
            </a:r>
            <a:r>
              <a:rPr lang="en-GB" sz="2600" dirty="0" smtClean="0"/>
              <a:t>by reflection, consideration of professional practice, and subject-specific and educational scholarship.</a:t>
            </a:r>
          </a:p>
          <a:p>
            <a:pPr marL="0" indent="0">
              <a:buNone/>
            </a:pPr>
            <a:endParaRPr lang="en-GB" sz="2600" dirty="0" smtClean="0"/>
          </a:p>
          <a:p>
            <a:pPr marL="0" indent="0">
              <a:buNone/>
            </a:pPr>
            <a:r>
              <a:rPr lang="en-GB" sz="2600" dirty="0" smtClean="0"/>
              <a:t>Indicator 6 </a:t>
            </a:r>
          </a:p>
          <a:p>
            <a:pPr>
              <a:buNone/>
            </a:pPr>
            <a:r>
              <a:rPr lang="en-GB" sz="2600" dirty="0" smtClean="0"/>
              <a:t>Staff and students engage in </a:t>
            </a:r>
            <a:r>
              <a:rPr lang="en-GB" sz="2600" dirty="0" smtClean="0">
                <a:solidFill>
                  <a:srgbClr val="7030A0"/>
                </a:solidFill>
              </a:rPr>
              <a:t>dialogue </a:t>
            </a:r>
            <a:r>
              <a:rPr lang="en-GB" sz="2600" dirty="0" smtClean="0"/>
              <a:t>to promote a </a:t>
            </a:r>
            <a:r>
              <a:rPr lang="en-GB" sz="2600" dirty="0" smtClean="0">
                <a:solidFill>
                  <a:srgbClr val="7030A0"/>
                </a:solidFill>
              </a:rPr>
              <a:t>shared understanding</a:t>
            </a:r>
            <a:r>
              <a:rPr lang="en-GB" sz="2600" dirty="0" smtClean="0"/>
              <a:t> of the basis on which academic judgements are made.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defRPr sz="3200" b="1">
                <a:solidFill>
                  <a:schemeClr val="tx2"/>
                </a:solidFill>
                <a:latin typeface="+mj-lt"/>
                <a:ea typeface="+mj-ea"/>
                <a:cs typeface="+mj-cs"/>
              </a:defRPr>
            </a:lvl1pPr>
            <a:lvl2pPr eaLnBrk="0" hangingPunct="0">
              <a:defRPr sz="3900" b="1">
                <a:solidFill>
                  <a:schemeClr val="tx2"/>
                </a:solidFill>
              </a:defRPr>
            </a:lvl2pPr>
            <a:lvl3pPr eaLnBrk="0" hangingPunct="0">
              <a:defRPr sz="3900" b="1">
                <a:solidFill>
                  <a:schemeClr val="tx2"/>
                </a:solidFill>
              </a:defRPr>
            </a:lvl3pPr>
            <a:lvl4pPr eaLnBrk="0" hangingPunct="0">
              <a:defRPr sz="3900" b="1">
                <a:solidFill>
                  <a:schemeClr val="tx2"/>
                </a:solidFill>
              </a:defRPr>
            </a:lvl4pPr>
            <a:lvl5pPr eaLnBrk="0" hangingPunct="0">
              <a:defRPr sz="3900" b="1">
                <a:solidFill>
                  <a:schemeClr val="tx2"/>
                </a:solidFill>
              </a:defRPr>
            </a:lvl5pPr>
            <a:lvl6pPr marL="457200" fontAlgn="base">
              <a:spcBef>
                <a:spcPct val="0"/>
              </a:spcBef>
              <a:spcAft>
                <a:spcPct val="0"/>
              </a:spcAft>
              <a:defRPr sz="3900" b="1">
                <a:solidFill>
                  <a:schemeClr val="tx2"/>
                </a:solidFill>
              </a:defRPr>
            </a:lvl6pPr>
            <a:lvl7pPr marL="914400" fontAlgn="base">
              <a:spcBef>
                <a:spcPct val="0"/>
              </a:spcBef>
              <a:spcAft>
                <a:spcPct val="0"/>
              </a:spcAft>
              <a:defRPr sz="3900" b="1">
                <a:solidFill>
                  <a:schemeClr val="tx2"/>
                </a:solidFill>
              </a:defRPr>
            </a:lvl7pPr>
            <a:lvl8pPr marL="1371600" fontAlgn="base">
              <a:spcBef>
                <a:spcPct val="0"/>
              </a:spcBef>
              <a:spcAft>
                <a:spcPct val="0"/>
              </a:spcAft>
              <a:defRPr sz="3900" b="1">
                <a:solidFill>
                  <a:schemeClr val="tx2"/>
                </a:solidFill>
              </a:defRPr>
            </a:lvl8pPr>
            <a:lvl9pPr marL="1828800" fontAlgn="base">
              <a:spcBef>
                <a:spcPct val="0"/>
              </a:spcBef>
              <a:spcAft>
                <a:spcPct val="0"/>
              </a:spcAft>
              <a:defRPr sz="3900" b="1">
                <a:solidFill>
                  <a:schemeClr val="tx2"/>
                </a:solidFill>
              </a:defRPr>
            </a:lvl9pPr>
          </a:lstStyle>
          <a:p>
            <a:r>
              <a:rPr lang="en-GB" dirty="0">
                <a:solidFill>
                  <a:srgbClr val="330066"/>
                </a:solidFill>
              </a:rPr>
              <a:t>Designing assessment </a:t>
            </a:r>
          </a:p>
        </p:txBody>
      </p:sp>
      <p:sp>
        <p:nvSpPr>
          <p:cNvPr id="3" name="Content Placeholder 2"/>
          <p:cNvSpPr txBox="1">
            <a:spLocks/>
          </p:cNvSpPr>
          <p:nvPr/>
        </p:nvSpPr>
        <p:spPr>
          <a:xfrm>
            <a:off x="228600" y="762000"/>
            <a:ext cx="8610600" cy="6096000"/>
          </a:xfrm>
          <a:prstGeom prst="rect">
            <a:avLst/>
          </a:prstGeom>
        </p:spPr>
        <p:txBody>
          <a:bodyPr>
            <a:noAutofit/>
          </a:bodyPr>
          <a:lstStyle/>
          <a:p>
            <a:pPr eaLnBrk="1" hangingPunct="1"/>
            <a:r>
              <a:rPr lang="en-GB" sz="2600" dirty="0" smtClean="0">
                <a:solidFill>
                  <a:srgbClr val="000000"/>
                </a:solidFill>
                <a:latin typeface="Calibri"/>
              </a:rPr>
              <a:t>Indicator 8 </a:t>
            </a:r>
          </a:p>
          <a:p>
            <a:pPr eaLnBrk="1" hangingPunct="1"/>
            <a:r>
              <a:rPr lang="en-GB" sz="2600" dirty="0" smtClean="0">
                <a:solidFill>
                  <a:srgbClr val="000000"/>
                </a:solidFill>
                <a:latin typeface="Calibri"/>
              </a:rPr>
              <a:t>The </a:t>
            </a:r>
            <a:r>
              <a:rPr lang="en-GB" sz="2600" dirty="0" smtClean="0">
                <a:solidFill>
                  <a:srgbClr val="7030A0"/>
                </a:solidFill>
                <a:latin typeface="Calibri"/>
              </a:rPr>
              <a:t>volum</a:t>
            </a:r>
            <a:r>
              <a:rPr lang="en-GB" sz="2600" dirty="0" smtClean="0">
                <a:solidFill>
                  <a:srgbClr val="000000"/>
                </a:solidFill>
                <a:latin typeface="Calibri"/>
              </a:rPr>
              <a:t>e, </a:t>
            </a:r>
            <a:r>
              <a:rPr lang="en-GB" sz="2600" dirty="0" smtClean="0">
                <a:solidFill>
                  <a:srgbClr val="7030A0"/>
                </a:solidFill>
                <a:latin typeface="Calibri"/>
              </a:rPr>
              <a:t>timing</a:t>
            </a:r>
            <a:r>
              <a:rPr lang="en-GB" sz="2600" dirty="0" smtClean="0">
                <a:solidFill>
                  <a:srgbClr val="000000"/>
                </a:solidFill>
                <a:latin typeface="Calibri"/>
              </a:rPr>
              <a:t> and </a:t>
            </a:r>
            <a:r>
              <a:rPr lang="en-GB" sz="2600" dirty="0" smtClean="0">
                <a:solidFill>
                  <a:srgbClr val="7030A0"/>
                </a:solidFill>
                <a:latin typeface="Calibri"/>
              </a:rPr>
              <a:t>nature </a:t>
            </a:r>
            <a:r>
              <a:rPr lang="en-GB" sz="2600" dirty="0" smtClean="0">
                <a:solidFill>
                  <a:srgbClr val="000000"/>
                </a:solidFill>
                <a:latin typeface="Calibri"/>
              </a:rPr>
              <a:t>of assessment enable students to demonstrate the extent to which they have </a:t>
            </a:r>
            <a:r>
              <a:rPr lang="en-GB" sz="2600" dirty="0" smtClean="0">
                <a:solidFill>
                  <a:srgbClr val="7030A0"/>
                </a:solidFill>
                <a:latin typeface="Calibri"/>
              </a:rPr>
              <a:t>achieved</a:t>
            </a:r>
            <a:r>
              <a:rPr lang="en-GB" sz="2600" dirty="0" smtClean="0">
                <a:solidFill>
                  <a:srgbClr val="000000"/>
                </a:solidFill>
                <a:latin typeface="Calibri"/>
              </a:rPr>
              <a:t> the intended learning outcomes.</a:t>
            </a:r>
          </a:p>
          <a:p>
            <a:pPr eaLnBrk="1" hangingPunct="1"/>
            <a:r>
              <a:rPr lang="en-GB" sz="2600" dirty="0" smtClean="0">
                <a:solidFill>
                  <a:srgbClr val="000000"/>
                </a:solidFill>
                <a:latin typeface="Calibri"/>
              </a:rPr>
              <a:t> </a:t>
            </a:r>
          </a:p>
          <a:p>
            <a:pPr eaLnBrk="1" hangingPunct="1"/>
            <a:r>
              <a:rPr lang="en-GB" sz="2600" dirty="0" smtClean="0">
                <a:solidFill>
                  <a:srgbClr val="000000"/>
                </a:solidFill>
                <a:latin typeface="Calibri"/>
              </a:rPr>
              <a:t>Indicator 9 </a:t>
            </a:r>
          </a:p>
          <a:p>
            <a:pPr eaLnBrk="1" hangingPunct="1"/>
            <a:r>
              <a:rPr lang="en-GB" sz="2600" dirty="0" smtClean="0">
                <a:solidFill>
                  <a:srgbClr val="000000"/>
                </a:solidFill>
                <a:latin typeface="Calibri"/>
              </a:rPr>
              <a:t>Feedback on assessment is </a:t>
            </a:r>
            <a:r>
              <a:rPr lang="en-GB" sz="2600" dirty="0" smtClean="0">
                <a:solidFill>
                  <a:srgbClr val="7030A0"/>
                </a:solidFill>
                <a:latin typeface="Calibri"/>
              </a:rPr>
              <a:t>timely, constructive and developmental.</a:t>
            </a:r>
          </a:p>
          <a:p>
            <a:pPr eaLnBrk="1" hangingPunct="1"/>
            <a:r>
              <a:rPr lang="en-GB" sz="2600" dirty="0" smtClean="0">
                <a:solidFill>
                  <a:srgbClr val="000000"/>
                </a:solidFill>
                <a:latin typeface="Calibri"/>
              </a:rPr>
              <a:t> </a:t>
            </a:r>
          </a:p>
          <a:p>
            <a:pPr eaLnBrk="1" hangingPunct="1"/>
            <a:r>
              <a:rPr lang="en-GB" sz="2600" dirty="0" smtClean="0">
                <a:solidFill>
                  <a:srgbClr val="000000"/>
                </a:solidFill>
                <a:latin typeface="Calibri"/>
              </a:rPr>
              <a:t>Indicator 10 </a:t>
            </a:r>
          </a:p>
          <a:p>
            <a:pPr eaLnBrk="1" hangingPunct="1"/>
            <a:r>
              <a:rPr lang="en-GB" sz="2600" dirty="0" smtClean="0">
                <a:solidFill>
                  <a:srgbClr val="000000"/>
                </a:solidFill>
                <a:latin typeface="Calibri"/>
              </a:rPr>
              <a:t>Through </a:t>
            </a:r>
            <a:r>
              <a:rPr lang="en-GB" sz="2600" dirty="0" smtClean="0">
                <a:solidFill>
                  <a:srgbClr val="7030A0"/>
                </a:solidFill>
                <a:latin typeface="Calibri"/>
              </a:rPr>
              <a:t>inclusive</a:t>
            </a:r>
            <a:r>
              <a:rPr lang="en-GB" sz="2600" dirty="0" smtClean="0">
                <a:solidFill>
                  <a:srgbClr val="000000"/>
                </a:solidFill>
                <a:latin typeface="Calibri"/>
              </a:rPr>
              <a:t> design wherever possible, and through individual reasonable adjustments wherever required, assessment tasks provide every student with an </a:t>
            </a:r>
            <a:r>
              <a:rPr lang="en-GB" sz="2600" dirty="0" smtClean="0">
                <a:solidFill>
                  <a:srgbClr val="7030A0"/>
                </a:solidFill>
                <a:latin typeface="Calibri"/>
              </a:rPr>
              <a:t>equal opportunity</a:t>
            </a:r>
            <a:r>
              <a:rPr lang="en-GB" sz="2600" dirty="0" smtClean="0">
                <a:solidFill>
                  <a:srgbClr val="000000"/>
                </a:solidFill>
                <a:latin typeface="Calibri"/>
              </a:rPr>
              <a:t> to demonstrate their achievement.</a:t>
            </a:r>
            <a:endParaRPr lang="en-GB" sz="2600" dirty="0">
              <a:solidFill>
                <a:srgbClr val="000000"/>
              </a:solidFill>
              <a:latin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defRPr sz="3200" b="1">
                <a:solidFill>
                  <a:schemeClr val="tx2"/>
                </a:solidFill>
                <a:latin typeface="+mj-lt"/>
                <a:ea typeface="+mj-ea"/>
                <a:cs typeface="+mj-cs"/>
              </a:defRPr>
            </a:lvl1pPr>
            <a:lvl2pPr eaLnBrk="0" hangingPunct="0">
              <a:defRPr sz="3900" b="1">
                <a:solidFill>
                  <a:schemeClr val="tx2"/>
                </a:solidFill>
              </a:defRPr>
            </a:lvl2pPr>
            <a:lvl3pPr eaLnBrk="0" hangingPunct="0">
              <a:defRPr sz="3900" b="1">
                <a:solidFill>
                  <a:schemeClr val="tx2"/>
                </a:solidFill>
              </a:defRPr>
            </a:lvl3pPr>
            <a:lvl4pPr eaLnBrk="0" hangingPunct="0">
              <a:defRPr sz="3900" b="1">
                <a:solidFill>
                  <a:schemeClr val="tx2"/>
                </a:solidFill>
              </a:defRPr>
            </a:lvl4pPr>
            <a:lvl5pPr eaLnBrk="0" hangingPunct="0">
              <a:defRPr sz="3900" b="1">
                <a:solidFill>
                  <a:schemeClr val="tx2"/>
                </a:solidFill>
              </a:defRPr>
            </a:lvl5pPr>
            <a:lvl6pPr marL="457200" fontAlgn="base">
              <a:spcBef>
                <a:spcPct val="0"/>
              </a:spcBef>
              <a:spcAft>
                <a:spcPct val="0"/>
              </a:spcAft>
              <a:defRPr sz="3900" b="1">
                <a:solidFill>
                  <a:schemeClr val="tx2"/>
                </a:solidFill>
              </a:defRPr>
            </a:lvl6pPr>
            <a:lvl7pPr marL="914400" fontAlgn="base">
              <a:spcBef>
                <a:spcPct val="0"/>
              </a:spcBef>
              <a:spcAft>
                <a:spcPct val="0"/>
              </a:spcAft>
              <a:defRPr sz="3900" b="1">
                <a:solidFill>
                  <a:schemeClr val="tx2"/>
                </a:solidFill>
              </a:defRPr>
            </a:lvl7pPr>
            <a:lvl8pPr marL="1371600" fontAlgn="base">
              <a:spcBef>
                <a:spcPct val="0"/>
              </a:spcBef>
              <a:spcAft>
                <a:spcPct val="0"/>
              </a:spcAft>
              <a:defRPr sz="3900" b="1">
                <a:solidFill>
                  <a:schemeClr val="tx2"/>
                </a:solidFill>
              </a:defRPr>
            </a:lvl8pPr>
            <a:lvl9pPr marL="1828800" fontAlgn="base">
              <a:spcBef>
                <a:spcPct val="0"/>
              </a:spcBef>
              <a:spcAft>
                <a:spcPct val="0"/>
              </a:spcAft>
              <a:defRPr sz="3900" b="1">
                <a:solidFill>
                  <a:schemeClr val="tx2"/>
                </a:solidFill>
              </a:defRPr>
            </a:lvl9pPr>
          </a:lstStyle>
          <a:p>
            <a:r>
              <a:rPr lang="en-GB" dirty="0">
                <a:solidFill>
                  <a:srgbClr val="330066"/>
                </a:solidFill>
              </a:rPr>
              <a:t>Marking and moderation </a:t>
            </a:r>
          </a:p>
        </p:txBody>
      </p:sp>
      <p:sp>
        <p:nvSpPr>
          <p:cNvPr id="3" name="Content Placeholder 2"/>
          <p:cNvSpPr txBox="1">
            <a:spLocks/>
          </p:cNvSpPr>
          <p:nvPr/>
        </p:nvSpPr>
        <p:spPr>
          <a:xfrm>
            <a:off x="228600" y="784302"/>
            <a:ext cx="8610600" cy="6096000"/>
          </a:xfrm>
          <a:prstGeom prst="rect">
            <a:avLst/>
          </a:prstGeom>
        </p:spPr>
        <p:txBody>
          <a:bodyPr>
            <a:noAutofit/>
          </a:bodyPr>
          <a:lstStyle/>
          <a:p>
            <a:pPr eaLnBrk="1" hangingPunct="1"/>
            <a:r>
              <a:rPr lang="en-GB" sz="2600" dirty="0" smtClean="0">
                <a:solidFill>
                  <a:srgbClr val="000000"/>
                </a:solidFill>
                <a:latin typeface="Calibri"/>
              </a:rPr>
              <a:t>Indicator 13 </a:t>
            </a:r>
          </a:p>
          <a:p>
            <a:pPr eaLnBrk="1" hangingPunct="1"/>
            <a:r>
              <a:rPr lang="en-GB" sz="2600" dirty="0" smtClean="0">
                <a:solidFill>
                  <a:srgbClr val="000000"/>
                </a:solidFill>
                <a:latin typeface="Calibri"/>
              </a:rPr>
              <a:t>Processes for marking assessments and for moderating marks are </a:t>
            </a:r>
            <a:r>
              <a:rPr lang="en-GB" sz="2600" dirty="0" smtClean="0">
                <a:solidFill>
                  <a:srgbClr val="7030A0"/>
                </a:solidFill>
                <a:latin typeface="Calibri"/>
              </a:rPr>
              <a:t>clearly articulated and consistently operated </a:t>
            </a:r>
            <a:r>
              <a:rPr lang="en-GB" sz="2600" dirty="0" smtClean="0">
                <a:solidFill>
                  <a:srgbClr val="000000"/>
                </a:solidFill>
                <a:latin typeface="Calibri"/>
              </a:rPr>
              <a:t>by those involved in the assessment process.</a:t>
            </a:r>
          </a:p>
          <a:p>
            <a:pPr eaLnBrk="1" hangingPunct="1"/>
            <a:r>
              <a:rPr lang="en-GB" sz="2600" dirty="0" smtClean="0">
                <a:solidFill>
                  <a:srgbClr val="000000"/>
                </a:solidFill>
                <a:latin typeface="Calibri"/>
              </a:rPr>
              <a:t> </a:t>
            </a:r>
          </a:p>
          <a:p>
            <a:pPr eaLnBrk="1" hangingPunct="1"/>
            <a:r>
              <a:rPr lang="en-GB" sz="2600" dirty="0" smtClean="0">
                <a:solidFill>
                  <a:srgbClr val="000000"/>
                </a:solidFill>
                <a:latin typeface="Calibri"/>
              </a:rPr>
              <a:t>Indicator 14 </a:t>
            </a:r>
          </a:p>
          <a:p>
            <a:pPr eaLnBrk="1" hangingPunct="1"/>
            <a:r>
              <a:rPr lang="en-GB" sz="2600" dirty="0" smtClean="0">
                <a:solidFill>
                  <a:srgbClr val="000000"/>
                </a:solidFill>
                <a:latin typeface="Calibri"/>
              </a:rPr>
              <a:t>Higher education providers operate processes for preventing, identifying, investigating and responding to </a:t>
            </a:r>
            <a:r>
              <a:rPr lang="en-GB" sz="2600" dirty="0" smtClean="0">
                <a:solidFill>
                  <a:srgbClr val="7030A0"/>
                </a:solidFill>
                <a:latin typeface="Calibri"/>
              </a:rPr>
              <a:t>unacceptable academic practice</a:t>
            </a:r>
            <a:r>
              <a:rPr lang="en-GB" sz="2600" dirty="0" smtClean="0">
                <a:solidFill>
                  <a:srgbClr val="000000"/>
                </a:solidFill>
                <a:latin typeface="Calibri"/>
              </a:rPr>
              <a:t>.</a:t>
            </a:r>
          </a:p>
          <a:p>
            <a:pPr marL="342900" indent="-342900" eaLnBrk="1" fontAlgn="auto" hangingPunct="1">
              <a:spcBef>
                <a:spcPct val="20000"/>
              </a:spcBef>
              <a:spcAft>
                <a:spcPts val="0"/>
              </a:spcAft>
              <a:buFont typeface="Arial" pitchFamily="34" charset="0"/>
              <a:buNone/>
              <a:defRPr/>
            </a:pPr>
            <a:endParaRPr lang="en-GB" sz="2600" dirty="0">
              <a:solidFill>
                <a:srgbClr val="000000"/>
              </a:solidFill>
              <a:latin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3528" y="260350"/>
            <a:ext cx="7056784" cy="2520950"/>
          </a:xfrm>
          <a:noFill/>
        </p:spPr>
        <p:txBody>
          <a:bodyPr anchor="ctr"/>
          <a:lstStyle/>
          <a:p>
            <a:pPr algn="ctr" eaLnBrk="1" hangingPunct="1"/>
            <a:endParaRPr lang="en-GB" sz="4000" b="0" dirty="0" smtClean="0"/>
          </a:p>
        </p:txBody>
      </p:sp>
      <p:sp>
        <p:nvSpPr>
          <p:cNvPr id="3075" name="Rectangle 3"/>
          <p:cNvSpPr>
            <a:spLocks noGrp="1" noChangeArrowheads="1"/>
          </p:cNvSpPr>
          <p:nvPr>
            <p:ph type="subTitle" idx="1"/>
          </p:nvPr>
        </p:nvSpPr>
        <p:spPr>
          <a:xfrm>
            <a:off x="827088" y="2928934"/>
            <a:ext cx="6248400" cy="3429004"/>
          </a:xfrm>
        </p:spPr>
        <p:txBody>
          <a:bodyPr/>
          <a:lstStyle/>
          <a:p>
            <a:pPr algn="ctr" eaLnBrk="1" hangingPunct="1">
              <a:defRPr/>
            </a:pPr>
            <a:r>
              <a:rPr lang="en-GB" sz="3600" b="1" dirty="0" smtClean="0"/>
              <a:t>Sally Brown</a:t>
            </a:r>
          </a:p>
          <a:p>
            <a:pPr algn="ctr" eaLnBrk="1" hangingPunct="1">
              <a:defRPr/>
            </a:pPr>
            <a:r>
              <a:rPr lang="en-GB" sz="2800" dirty="0" smtClean="0"/>
              <a:t>Emerita Professor, Leeds Beckett University</a:t>
            </a:r>
          </a:p>
          <a:p>
            <a:pPr algn="ctr" eaLnBrk="1" hangingPunct="1">
              <a:defRPr/>
            </a:pPr>
            <a:r>
              <a:rPr lang="en-GB" sz="2800" dirty="0" smtClean="0"/>
              <a:t>Visiting Professor: University of Plymouth, University of South Wales &amp; Liverpool John Moores University.</a:t>
            </a:r>
          </a:p>
        </p:txBody>
      </p:sp>
      <p:sp>
        <p:nvSpPr>
          <p:cNvPr id="3076" name="Rectangle 5"/>
          <p:cNvSpPr>
            <a:spLocks noChangeArrowheads="1"/>
          </p:cNvSpPr>
          <p:nvPr/>
        </p:nvSpPr>
        <p:spPr bwMode="auto">
          <a:xfrm>
            <a:off x="2684463" y="3146425"/>
            <a:ext cx="184150" cy="565150"/>
          </a:xfrm>
          <a:prstGeom prst="rect">
            <a:avLst/>
          </a:prstGeom>
          <a:noFill/>
          <a:ln w="9525">
            <a:noFill/>
            <a:miter lim="800000"/>
            <a:headEnd/>
            <a:tailEnd/>
          </a:ln>
        </p:spPr>
        <p:txBody>
          <a:bodyPr wrap="none" anchor="ctr">
            <a:spAutoFit/>
          </a:bodyPr>
          <a:lstStyle/>
          <a:p>
            <a:pPr eaLnBrk="1" hangingPunct="1"/>
            <a:endParaRPr lang="en-US" sz="3100" b="0"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Competent to assess?</a:t>
            </a:r>
          </a:p>
        </p:txBody>
      </p:sp>
      <p:sp>
        <p:nvSpPr>
          <p:cNvPr id="3" name="Content Placeholder 2"/>
          <p:cNvSpPr>
            <a:spLocks noGrp="1"/>
          </p:cNvSpPr>
          <p:nvPr>
            <p:ph idx="1"/>
          </p:nvPr>
        </p:nvSpPr>
        <p:spPr/>
        <p:txBody>
          <a:bodyPr/>
          <a:lstStyle/>
          <a:p>
            <a:pPr marL="0" indent="0">
              <a:buNone/>
            </a:pPr>
            <a:r>
              <a:rPr lang="en-GB" sz="2600" dirty="0" smtClean="0"/>
              <a:t>Higher education providers assure themselves that everyone involved in the assessment of student work, including prior learning, and associated assessment processes is competent to undertake their roles and responsibilities’ (QAA, 2013, p.11)</a:t>
            </a:r>
          </a:p>
          <a:p>
            <a:pPr marL="0" indent="0">
              <a:buNone/>
            </a:pPr>
            <a:endParaRPr lang="en-GB" sz="26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Appropriate development or training?</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0" indent="0">
              <a:buNone/>
            </a:pPr>
            <a:r>
              <a:rPr lang="en-GB" sz="2600" dirty="0"/>
              <a:t>Assessment processes are implemented effectively when all staff involved have the necessary knowledge and skills, have received the appropriate development or training to fulfil their specific role, and are clear about their remit and responsibilities. Higher education providers identify what is appropriate for each role and how competence will be demonstrated, recognising that assessment involves different roles, each of which may be carried out by a variety of staff. (QAA, 2013, p.11).</a:t>
            </a:r>
          </a:p>
          <a:p>
            <a:pPr marL="0" indent="0">
              <a:buNone/>
            </a:pPr>
            <a:endParaRPr lang="en-GB" sz="26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13"/>
            <a:ext cx="8893175" cy="739757"/>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Boud et al 2010: ‘Assessment 2020’</a:t>
            </a:r>
            <a:endParaRPr lang="en-US" sz="3200" dirty="0"/>
          </a:p>
        </p:txBody>
      </p:sp>
      <p:sp>
        <p:nvSpPr>
          <p:cNvPr id="3" name="Content Placeholder 2"/>
          <p:cNvSpPr>
            <a:spLocks noGrp="1"/>
          </p:cNvSpPr>
          <p:nvPr>
            <p:ph idx="1"/>
          </p:nvPr>
        </p:nvSpPr>
        <p:spPr>
          <a:xfrm>
            <a:off x="0" y="785794"/>
            <a:ext cx="8964613" cy="6072205"/>
          </a:xfrm>
        </p:spPr>
        <p:txBody>
          <a:bodyPr/>
          <a:lstStyle/>
          <a:p>
            <a:pPr>
              <a:lnSpc>
                <a:spcPct val="100000"/>
              </a:lnSpc>
              <a:buNone/>
            </a:pPr>
            <a:r>
              <a:rPr lang="en-GB" sz="2800" dirty="0" smtClean="0"/>
              <a:t>Assessment has most effect when...:</a:t>
            </a:r>
          </a:p>
          <a:p>
            <a:pPr>
              <a:lnSpc>
                <a:spcPct val="100000"/>
              </a:lnSpc>
              <a:buSzPct val="100000"/>
              <a:buFont typeface="+mj-lt"/>
              <a:buAutoNum type="arabicPeriod"/>
            </a:pPr>
            <a:r>
              <a:rPr lang="en-GB" sz="2400" dirty="0" smtClean="0"/>
              <a:t>It is used to engage students in learning that is productive.</a:t>
            </a:r>
          </a:p>
          <a:p>
            <a:pPr>
              <a:lnSpc>
                <a:spcPct val="100000"/>
              </a:lnSpc>
              <a:buSzPct val="100000"/>
              <a:buFont typeface="+mj-lt"/>
              <a:buAutoNum type="arabicPeriod"/>
            </a:pPr>
            <a:r>
              <a:rPr lang="en-GB" sz="2400" dirty="0" smtClean="0"/>
              <a:t>Feedback is used to actively improve student learning.</a:t>
            </a:r>
          </a:p>
          <a:p>
            <a:pPr>
              <a:lnSpc>
                <a:spcPct val="100000"/>
              </a:lnSpc>
              <a:buSzPct val="100000"/>
              <a:buFont typeface="+mj-lt"/>
              <a:buAutoNum type="arabicPeriod"/>
            </a:pPr>
            <a:r>
              <a:rPr lang="en-US" sz="2400" dirty="0" smtClean="0"/>
              <a:t>Students and teachers become responsible partners in learning and assessment.</a:t>
            </a:r>
          </a:p>
          <a:p>
            <a:pPr>
              <a:lnSpc>
                <a:spcPct val="100000"/>
              </a:lnSpc>
              <a:buSzPct val="100000"/>
              <a:buFont typeface="+mj-lt"/>
              <a:buAutoNum type="arabicPeriod"/>
            </a:pPr>
            <a:r>
              <a:rPr lang="en-US" sz="2400" dirty="0" smtClean="0"/>
              <a:t>Students are inducted into the assessment practices and cultures of higher education.</a:t>
            </a:r>
          </a:p>
          <a:p>
            <a:pPr>
              <a:lnSpc>
                <a:spcPct val="100000"/>
              </a:lnSpc>
              <a:buSzPct val="100000"/>
              <a:buFont typeface="+mj-lt"/>
              <a:buAutoNum type="arabicPeriod"/>
            </a:pPr>
            <a:r>
              <a:rPr lang="en-US" sz="2400" dirty="0" smtClean="0"/>
              <a:t>Assessment for learning is placed at the centre of subject and program design.</a:t>
            </a:r>
          </a:p>
          <a:p>
            <a:pPr>
              <a:lnSpc>
                <a:spcPct val="100000"/>
              </a:lnSpc>
              <a:buSzPct val="100000"/>
              <a:buFont typeface="+mj-lt"/>
              <a:buAutoNum type="arabicPeriod"/>
            </a:pPr>
            <a:r>
              <a:rPr lang="en-US" sz="2400" dirty="0" smtClean="0"/>
              <a:t>Assessment for learning is a focus for staff and institutional development.</a:t>
            </a:r>
          </a:p>
          <a:p>
            <a:pPr>
              <a:lnSpc>
                <a:spcPct val="100000"/>
              </a:lnSpc>
              <a:buSzPct val="100000"/>
              <a:buFont typeface="+mj-lt"/>
              <a:buAutoNum type="arabicPeriod"/>
            </a:pPr>
            <a:r>
              <a:rPr lang="en-US" sz="2400" dirty="0" smtClean="0"/>
              <a:t>Assessment provides inclusive and trustworthy representation of student achievement.</a:t>
            </a:r>
          </a:p>
          <a:p>
            <a:pPr>
              <a:lnSpc>
                <a:spcPct val="100000"/>
              </a:lnSpc>
              <a:buFont typeface="+mj-lt"/>
              <a:buAutoNum type="arabicPeriod"/>
            </a:pP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3528" y="260350"/>
            <a:ext cx="7056784" cy="2520950"/>
          </a:xfrm>
          <a:noFill/>
        </p:spPr>
        <p:txBody>
          <a:bodyPr anchor="ctr"/>
          <a:lstStyle/>
          <a:p>
            <a:pPr algn="ctr" eaLnBrk="1" hangingPunct="1"/>
            <a:endParaRPr lang="en-GB" sz="4000" b="0" dirty="0" smtClean="0"/>
          </a:p>
        </p:txBody>
      </p:sp>
      <p:sp>
        <p:nvSpPr>
          <p:cNvPr id="3075" name="Rectangle 3"/>
          <p:cNvSpPr>
            <a:spLocks noGrp="1" noChangeArrowheads="1"/>
          </p:cNvSpPr>
          <p:nvPr>
            <p:ph type="subTitle" idx="1"/>
          </p:nvPr>
        </p:nvSpPr>
        <p:spPr>
          <a:xfrm>
            <a:off x="827088" y="2928934"/>
            <a:ext cx="6248400" cy="3429004"/>
          </a:xfrm>
        </p:spPr>
        <p:txBody>
          <a:bodyPr/>
          <a:lstStyle/>
          <a:p>
            <a:pPr algn="ctr" eaLnBrk="1" hangingPunct="1">
              <a:defRPr/>
            </a:pPr>
            <a:r>
              <a:rPr lang="en-GB" sz="3600" b="1" dirty="0" smtClean="0"/>
              <a:t>Phil Race</a:t>
            </a:r>
          </a:p>
          <a:p>
            <a:pPr algn="ctr" eaLnBrk="1" hangingPunct="1">
              <a:defRPr/>
            </a:pPr>
            <a:r>
              <a:rPr lang="en-GB" sz="2800" dirty="0" smtClean="0"/>
              <a:t>Emerita Professor, Leeds Beckett University</a:t>
            </a:r>
          </a:p>
          <a:p>
            <a:pPr algn="ctr" eaLnBrk="1" hangingPunct="1">
              <a:defRPr/>
            </a:pPr>
            <a:r>
              <a:rPr lang="en-GB" sz="2800" dirty="0" smtClean="0"/>
              <a:t>Visiting Professor: University of Plymouth, University Campus Suffolk.</a:t>
            </a:r>
          </a:p>
        </p:txBody>
      </p:sp>
      <p:sp>
        <p:nvSpPr>
          <p:cNvPr id="3076" name="Rectangle 5"/>
          <p:cNvSpPr>
            <a:spLocks noChangeArrowheads="1"/>
          </p:cNvSpPr>
          <p:nvPr/>
        </p:nvSpPr>
        <p:spPr bwMode="auto">
          <a:xfrm>
            <a:off x="2684463" y="3146425"/>
            <a:ext cx="184150" cy="565150"/>
          </a:xfrm>
          <a:prstGeom prst="rect">
            <a:avLst/>
          </a:prstGeom>
          <a:noFill/>
          <a:ln w="9525">
            <a:noFill/>
            <a:miter lim="800000"/>
            <a:headEnd/>
            <a:tailEnd/>
          </a:ln>
        </p:spPr>
        <p:txBody>
          <a:bodyPr wrap="none" anchor="ctr">
            <a:spAutoFit/>
          </a:bodyPr>
          <a:lstStyle/>
          <a:p>
            <a:pPr eaLnBrk="1" hangingPunct="1"/>
            <a:endParaRPr lang="en-US" sz="3100" b="0"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For the rest of this morning’s session, I’d like to add a few thoughts about linking assessment to how students </a:t>
            </a:r>
            <a:r>
              <a:rPr lang="en-GB" i="1" dirty="0" smtClean="0"/>
              <a:t>really</a:t>
            </a:r>
            <a:r>
              <a:rPr lang="en-GB" dirty="0" smtClean="0"/>
              <a:t> learn, and then focus our thinking on feedback and feed-forward.</a:t>
            </a:r>
            <a:endParaRPr lang="en-GB" dirty="0"/>
          </a:p>
        </p:txBody>
      </p:sp>
      <p:sp>
        <p:nvSpPr>
          <p:cNvPr id="4" name="Title 3"/>
          <p:cNvSpPr>
            <a:spLocks noGrp="1"/>
          </p:cNvSpPr>
          <p:nvPr>
            <p:ph type="title"/>
          </p:nvPr>
        </p:nvSpPr>
        <p:spPr/>
        <p:txBody>
          <a:bodyPr/>
          <a:lstStyle/>
          <a:p>
            <a:endParaRPr lang="en-GB"/>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smtClean="0">
                <a:latin typeface="Calibri" pitchFamily="34" charset="0"/>
              </a:rPr>
              <a:t>Announcement about mobile phones and laptops...</a:t>
            </a:r>
            <a:endParaRPr lang="en-GB" sz="3600" dirty="0">
              <a:latin typeface="Calibri" pitchFamily="34" charset="0"/>
            </a:endParaRPr>
          </a:p>
        </p:txBody>
      </p:sp>
      <p:sp>
        <p:nvSpPr>
          <p:cNvPr id="5" name="Content Placeholder 4"/>
          <p:cNvSpPr>
            <a:spLocks noGrp="1"/>
          </p:cNvSpPr>
          <p:nvPr>
            <p:ph idx="1"/>
          </p:nvPr>
        </p:nvSpPr>
        <p:spPr/>
        <p:txBody>
          <a:bodyPr/>
          <a:lstStyle/>
          <a:p>
            <a:r>
              <a:rPr lang="en-GB" sz="3600" i="1" dirty="0" smtClean="0">
                <a:latin typeface="Calibri" pitchFamily="34" charset="0"/>
              </a:rPr>
              <a:t>Good morning everyone – please turn </a:t>
            </a:r>
            <a:r>
              <a:rPr lang="en-GB" sz="4400" i="1" dirty="0" smtClean="0">
                <a:solidFill>
                  <a:srgbClr val="FF0000"/>
                </a:solidFill>
                <a:latin typeface="Calibri" pitchFamily="34" charset="0"/>
              </a:rPr>
              <a:t>on</a:t>
            </a:r>
            <a:r>
              <a:rPr lang="en-GB" sz="4400" i="1" dirty="0" smtClean="0">
                <a:latin typeface="Calibri" pitchFamily="34" charset="0"/>
              </a:rPr>
              <a:t> </a:t>
            </a:r>
            <a:r>
              <a:rPr lang="en-GB" sz="3600" i="1" dirty="0" smtClean="0">
                <a:latin typeface="Calibri" pitchFamily="34" charset="0"/>
              </a:rPr>
              <a:t>your ‘phones and computers.</a:t>
            </a:r>
            <a:endParaRPr lang="en-GB" sz="3600" dirty="0" smtClean="0">
              <a:latin typeface="Calibri" pitchFamily="34" charset="0"/>
            </a:endParaRPr>
          </a:p>
          <a:p>
            <a:r>
              <a:rPr lang="en-GB" sz="3600" i="1" dirty="0" smtClean="0">
                <a:latin typeface="Calibri" pitchFamily="34" charset="0"/>
              </a:rPr>
              <a:t>Please post your thoughts, comments and ideas to the </a:t>
            </a:r>
            <a:r>
              <a:rPr lang="en-GB" sz="3600" i="1" dirty="0" err="1" smtClean="0">
                <a:latin typeface="Calibri" pitchFamily="34" charset="0"/>
              </a:rPr>
              <a:t>hashtag</a:t>
            </a:r>
            <a:r>
              <a:rPr lang="en-GB" sz="3600" i="1" dirty="0" smtClean="0">
                <a:latin typeface="Calibri" pitchFamily="34" charset="0"/>
              </a:rPr>
              <a:t> </a:t>
            </a:r>
            <a:r>
              <a:rPr lang="en-GB" sz="3600" i="1" dirty="0" smtClean="0">
                <a:solidFill>
                  <a:srgbClr val="00B050"/>
                </a:solidFill>
                <a:latin typeface="Calibri" pitchFamily="34" charset="0"/>
              </a:rPr>
              <a:t>#</a:t>
            </a:r>
            <a:r>
              <a:rPr lang="en-GB" sz="3600" i="1" dirty="0" err="1" smtClean="0">
                <a:solidFill>
                  <a:srgbClr val="00B050"/>
                </a:solidFill>
              </a:rPr>
              <a:t>philatreading</a:t>
            </a:r>
            <a:r>
              <a:rPr lang="en-GB" sz="3600" i="1" dirty="0" smtClean="0">
                <a:solidFill>
                  <a:srgbClr val="00B050"/>
                </a:solidFill>
                <a:latin typeface="Calibri" pitchFamily="34" charset="0"/>
              </a:rPr>
              <a:t> </a:t>
            </a:r>
            <a:r>
              <a:rPr lang="en-GB" sz="3600" i="1" dirty="0" smtClean="0">
                <a:latin typeface="Calibri" pitchFamily="34" charset="0"/>
              </a:rPr>
              <a:t>. Thanks</a:t>
            </a:r>
            <a:r>
              <a:rPr lang="en-GB" sz="3600" dirty="0" smtClean="0">
                <a:latin typeface="Calibri" pitchFamily="34" charset="0"/>
              </a:rPr>
              <a:t>!</a:t>
            </a:r>
          </a:p>
          <a:p>
            <a:pPr>
              <a:buNone/>
            </a:pPr>
            <a:endParaRPr lang="en-GB" sz="3600" dirty="0">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dirty="0" smtClean="0">
                <a:latin typeface="Calibri" pitchFamily="34" charset="0"/>
              </a:rPr>
              <a:t>You don’t need to take notes.</a:t>
            </a:r>
          </a:p>
          <a:p>
            <a:r>
              <a:rPr lang="en-GB" dirty="0" smtClean="0">
                <a:latin typeface="Calibri" pitchFamily="34" charset="0"/>
              </a:rPr>
              <a:t>I’ll put the main slides up on my website this evening: </a:t>
            </a:r>
            <a:r>
              <a:rPr lang="en-GB" dirty="0" smtClean="0">
                <a:solidFill>
                  <a:srgbClr val="008000"/>
                </a:solidFill>
                <a:latin typeface="Calibri" pitchFamily="34" charset="0"/>
              </a:rPr>
              <a:t>(http://phil-race.co.uk/)</a:t>
            </a:r>
          </a:p>
          <a:p>
            <a:r>
              <a:rPr lang="en-GB" dirty="0" smtClean="0">
                <a:latin typeface="Calibri" pitchFamily="34" charset="0"/>
              </a:rPr>
              <a:t>I won’t include the pictures and video-clips, as this would make the file-size too large.</a:t>
            </a:r>
          </a:p>
          <a:p>
            <a:r>
              <a:rPr lang="en-GB" dirty="0" smtClean="0">
                <a:latin typeface="Calibri" pitchFamily="34" charset="0"/>
              </a:rPr>
              <a:t>I may sometimes go through slides quite fast, but you can study them as you wish at your leisure.</a:t>
            </a:r>
            <a:endParaRPr lang="en-US" dirty="0">
              <a:latin typeface="Calibri"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solidFill>
                  <a:srgbClr val="008000"/>
                </a:solidFill>
                <a:latin typeface="Calibri" pitchFamily="34" charset="0"/>
              </a:rPr>
              <a:t>Thanks to students</a:t>
            </a:r>
            <a:endParaRPr lang="en-US" sz="3600" dirty="0">
              <a:solidFill>
                <a:srgbClr val="008000"/>
              </a:solidFill>
              <a:latin typeface="Calibri" pitchFamily="34" charset="0"/>
            </a:endParaRPr>
          </a:p>
        </p:txBody>
      </p:sp>
      <p:sp>
        <p:nvSpPr>
          <p:cNvPr id="3" name="Content Placeholder 2"/>
          <p:cNvSpPr>
            <a:spLocks noGrp="1"/>
          </p:cNvSpPr>
          <p:nvPr>
            <p:ph idx="1"/>
          </p:nvPr>
        </p:nvSpPr>
        <p:spPr/>
        <p:txBody>
          <a:bodyPr/>
          <a:lstStyle/>
          <a:p>
            <a:pPr>
              <a:lnSpc>
                <a:spcPct val="100000"/>
              </a:lnSpc>
            </a:pPr>
            <a:r>
              <a:rPr lang="en-GB" sz="2800" dirty="0" smtClean="0"/>
              <a:t>I could not do what I do nowadays if I did not continue to spend a fair bit of my time working with </a:t>
            </a:r>
            <a:r>
              <a:rPr lang="en-GB" sz="2800" dirty="0" smtClean="0">
                <a:solidFill>
                  <a:srgbClr val="FF0000"/>
                </a:solidFill>
              </a:rPr>
              <a:t>students</a:t>
            </a:r>
            <a:r>
              <a:rPr lang="en-GB" sz="2800" dirty="0" smtClean="0"/>
              <a:t> – they’ve taught me most of what I know.</a:t>
            </a: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Evidence-based practice</a:t>
            </a:r>
            <a:endParaRPr lang="en-GB" sz="3600" dirty="0"/>
          </a:p>
        </p:txBody>
      </p:sp>
      <p:sp>
        <p:nvSpPr>
          <p:cNvPr id="3" name="Content Placeholder 2"/>
          <p:cNvSpPr>
            <a:spLocks noGrp="1"/>
          </p:cNvSpPr>
          <p:nvPr>
            <p:ph idx="1"/>
          </p:nvPr>
        </p:nvSpPr>
        <p:spPr/>
        <p:txBody>
          <a:bodyPr/>
          <a:lstStyle/>
          <a:p>
            <a:r>
              <a:rPr lang="en-GB" dirty="0" smtClean="0"/>
              <a:t>In the last decade, there’s been a great deal of </a:t>
            </a:r>
            <a:r>
              <a:rPr lang="en-GB" dirty="0" smtClean="0">
                <a:solidFill>
                  <a:srgbClr val="FF00FF"/>
                </a:solidFill>
              </a:rPr>
              <a:t>international evidence-based research</a:t>
            </a:r>
            <a:r>
              <a:rPr lang="en-GB" dirty="0" smtClean="0"/>
              <a:t> in assessment, feedback, learning and teaching. I’d like to alert you to how some of this can help us enhance students’ learning.</a:t>
            </a:r>
          </a:p>
          <a:p>
            <a:r>
              <a:rPr lang="en-GB" dirty="0" smtClean="0"/>
              <a:t>The next two slides show just some of the published evidence.</a:t>
            </a:r>
            <a:endParaRPr lang="en-GB"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03783"/>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smtClean="0">
                <a:latin typeface="Calibri" pitchFamily="34" charset="0"/>
              </a:rPr>
              <a:t>12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764704"/>
            <a:ext cx="8964613" cy="6093296"/>
          </a:xfrm>
        </p:spPr>
        <p:txBody>
          <a:bodyPr/>
          <a:lstStyle/>
          <a:p>
            <a:pPr marL="457200" indent="-457200">
              <a:lnSpc>
                <a:spcPct val="100000"/>
              </a:lnSpc>
              <a:spcBef>
                <a:spcPts val="0"/>
              </a:spcBef>
              <a:buFont typeface="+mj-lt"/>
              <a:buAutoNum type="arabicPeriod"/>
            </a:pPr>
            <a:r>
              <a:rPr lang="en-GB" sz="2400" dirty="0" smtClean="0">
                <a:latin typeface="Calibri" pitchFamily="34" charset="0"/>
              </a:rPr>
              <a:t>Knight, P. and Yorke, M. (2003) </a:t>
            </a:r>
            <a:r>
              <a:rPr lang="en-GB" sz="2400" i="1" dirty="0" smtClean="0">
                <a:solidFill>
                  <a:srgbClr val="FF0000"/>
                </a:solidFill>
                <a:latin typeface="Calibri" pitchFamily="34" charset="0"/>
              </a:rPr>
              <a:t>Assessment, learning and employability</a:t>
            </a:r>
            <a:r>
              <a:rPr lang="en-GB" sz="2400" dirty="0" smtClean="0">
                <a:solidFill>
                  <a:srgbClr val="FF0000"/>
                </a:solidFill>
                <a:latin typeface="Calibri" pitchFamily="34" charset="0"/>
              </a:rPr>
              <a:t> </a:t>
            </a:r>
            <a:r>
              <a:rPr lang="en-GB" sz="2400" dirty="0" smtClean="0">
                <a:latin typeface="Calibri" pitchFamily="34" charset="0"/>
              </a:rPr>
              <a:t>Maidenhead, UK SRHE/Open University Press.</a:t>
            </a:r>
          </a:p>
          <a:p>
            <a:pPr marL="457200" indent="-457200">
              <a:lnSpc>
                <a:spcPct val="100000"/>
              </a:lnSpc>
              <a:spcBef>
                <a:spcPts val="0"/>
              </a:spcBef>
              <a:buFont typeface="+mj-lt"/>
              <a:buAutoNum type="arabicPeriod"/>
            </a:pPr>
            <a:r>
              <a:rPr lang="en-GB" sz="2400" dirty="0" smtClean="0">
                <a:latin typeface="Calibri" pitchFamily="34" charset="0"/>
              </a:rPr>
              <a:t>Flint, N. R. and Johnson, B. (2011) </a:t>
            </a:r>
            <a:r>
              <a:rPr lang="en-GB" sz="2400" i="1" dirty="0" smtClean="0">
                <a:solidFill>
                  <a:srgbClr val="FF0000"/>
                </a:solidFill>
                <a:latin typeface="Calibri" pitchFamily="34" charset="0"/>
              </a:rPr>
              <a:t>Towards fairer university assessment – recognising the concerns of students</a:t>
            </a:r>
            <a:r>
              <a:rPr lang="en-GB" sz="2400" dirty="0" smtClean="0">
                <a:solidFill>
                  <a:srgbClr val="FF0000"/>
                </a:solidFill>
                <a:latin typeface="Calibri" pitchFamily="34" charset="0"/>
              </a:rPr>
              <a:t> </a:t>
            </a:r>
            <a:r>
              <a:rPr lang="en-GB" sz="2400" dirty="0" smtClean="0">
                <a:latin typeface="Calibri" pitchFamily="34" charset="0"/>
              </a:rPr>
              <a:t>London: Routledge.</a:t>
            </a:r>
          </a:p>
          <a:p>
            <a:pPr marL="457200" indent="-457200">
              <a:lnSpc>
                <a:spcPct val="100000"/>
              </a:lnSpc>
              <a:spcBef>
                <a:spcPts val="0"/>
              </a:spcBef>
              <a:buFont typeface="+mj-lt"/>
              <a:buAutoNum type="arabicPeriod"/>
            </a:pPr>
            <a:r>
              <a:rPr lang="en-GB" sz="2400" dirty="0" smtClean="0">
                <a:latin typeface="Calibri" pitchFamily="34" charset="0"/>
              </a:rPr>
              <a:t>HEA (2012) </a:t>
            </a:r>
            <a:r>
              <a:rPr lang="en-GB" sz="2400" i="1" dirty="0" smtClean="0">
                <a:solidFill>
                  <a:srgbClr val="FF0000"/>
                </a:solidFill>
                <a:latin typeface="Calibri" pitchFamily="34" charset="0"/>
              </a:rPr>
              <a:t>A Marked Improvement: transforming assessment in higher education </a:t>
            </a:r>
            <a:r>
              <a:rPr lang="en-GB" sz="2400" dirty="0" smtClean="0">
                <a:latin typeface="Calibri" pitchFamily="34" charset="0"/>
              </a:rPr>
              <a:t>York: Higher Education Academy (</a:t>
            </a:r>
            <a:r>
              <a:rPr lang="en-GB" sz="2400" dirty="0" smtClean="0">
                <a:latin typeface="Calibri" pitchFamily="34" charset="0"/>
                <a:hlinkClick r:id="rId3"/>
              </a:rPr>
              <a:t>http://www.heacademy.ac.uk/assets/documents/assessment/A_Marked_Improvement.pdf</a:t>
            </a:r>
            <a:r>
              <a:rPr lang="en-GB" sz="2400" dirty="0" smtClean="0">
                <a:latin typeface="Calibri" pitchFamily="34" charset="0"/>
              </a:rPr>
              <a:t> )</a:t>
            </a:r>
          </a:p>
          <a:p>
            <a:pPr marL="457200" lvl="0" indent="-457200">
              <a:lnSpc>
                <a:spcPct val="100000"/>
              </a:lnSpc>
              <a:spcBef>
                <a:spcPts val="0"/>
              </a:spcBef>
              <a:buFont typeface="+mj-lt"/>
              <a:buAutoNum type="arabicPeriod"/>
            </a:pPr>
            <a:r>
              <a:rPr lang="en-GB" sz="2400" dirty="0" smtClean="0">
                <a:latin typeface="Calibri" pitchFamily="34" charset="0"/>
              </a:rPr>
              <a:t>Boud, D. and Associates (2010) </a:t>
            </a:r>
            <a:r>
              <a:rPr lang="en-GB" sz="2400" i="1" dirty="0" smtClean="0">
                <a:solidFill>
                  <a:srgbClr val="FF0000"/>
                </a:solidFill>
                <a:latin typeface="Calibri" pitchFamily="34" charset="0"/>
              </a:rPr>
              <a:t>Assessment 2020: seven propositions for assessment reform in higher education </a:t>
            </a:r>
            <a:r>
              <a:rPr lang="en-GB" sz="2400" dirty="0" smtClean="0">
                <a:latin typeface="Calibri" pitchFamily="34" charset="0"/>
              </a:rPr>
              <a:t>Sydney: Australian Learning and Teaching Council.</a:t>
            </a:r>
          </a:p>
          <a:p>
            <a:pPr marL="457200" indent="-457200">
              <a:lnSpc>
                <a:spcPct val="100000"/>
              </a:lnSpc>
              <a:spcBef>
                <a:spcPts val="0"/>
              </a:spcBef>
              <a:buFont typeface="+mj-lt"/>
              <a:buAutoNum type="arabicPeriod"/>
            </a:pPr>
            <a:r>
              <a:rPr lang="en-GB" sz="2400" dirty="0" smtClean="0">
                <a:latin typeface="Calibri" pitchFamily="34" charset="0"/>
              </a:rPr>
              <a:t>Morgan, M. (2011) (ed.) </a:t>
            </a:r>
            <a:r>
              <a:rPr lang="en-US" sz="2400" i="1" dirty="0" smtClean="0">
                <a:solidFill>
                  <a:srgbClr val="FF0000"/>
                </a:solidFill>
                <a:latin typeface="Calibri" pitchFamily="34" charset="0"/>
              </a:rPr>
              <a:t>Improving the Student Experience: A practical guide for universities and colleges</a:t>
            </a:r>
            <a:r>
              <a:rPr lang="en-US" sz="2400" dirty="0" smtClean="0">
                <a:latin typeface="Calibri" pitchFamily="34" charset="0"/>
              </a:rPr>
              <a:t>, London: </a:t>
            </a:r>
            <a:r>
              <a:rPr lang="en-US" sz="2400" dirty="0" err="1" smtClean="0">
                <a:latin typeface="Calibri" pitchFamily="34" charset="0"/>
              </a:rPr>
              <a:t>Routledge</a:t>
            </a:r>
            <a:r>
              <a:rPr lang="en-US" sz="2400" dirty="0" smtClean="0">
                <a:latin typeface="Calibri" pitchFamily="34" charset="0"/>
              </a:rPr>
              <a:t>.</a:t>
            </a:r>
          </a:p>
          <a:p>
            <a:pPr marL="457200" lvl="0" indent="-457200">
              <a:lnSpc>
                <a:spcPct val="100000"/>
              </a:lnSpc>
              <a:spcBef>
                <a:spcPts val="0"/>
              </a:spcBef>
              <a:buFont typeface="+mj-lt"/>
              <a:buAutoNum type="arabicPeriod"/>
            </a:pPr>
            <a:r>
              <a:rPr lang="en-GB" sz="2400" dirty="0" smtClean="0">
                <a:latin typeface="Calibri" pitchFamily="34" charset="0"/>
              </a:rPr>
              <a:t>Blue Skies (2011) </a:t>
            </a:r>
            <a:r>
              <a:rPr lang="en-GB" sz="2400" i="1" dirty="0" smtClean="0">
                <a:solidFill>
                  <a:srgbClr val="FF0000"/>
                </a:solidFill>
                <a:latin typeface="Calibri" pitchFamily="34" charset="0"/>
              </a:rPr>
              <a:t>new thinking about the future of higher education</a:t>
            </a:r>
            <a:r>
              <a:rPr lang="en-GB" sz="2400" dirty="0" smtClean="0">
                <a:latin typeface="Calibri" pitchFamily="34" charset="0"/>
              </a:rPr>
              <a:t>: download free from </a:t>
            </a:r>
            <a:r>
              <a:rPr lang="en-GB" sz="2400" dirty="0" smtClean="0">
                <a:latin typeface="Calibri" pitchFamily="34" charset="0"/>
                <a:hlinkClick r:id="rId4"/>
              </a:rPr>
              <a:t>http://pearsonblueskies.com/</a:t>
            </a:r>
            <a:r>
              <a:rPr lang="en-GB" sz="2400" dirty="0" smtClean="0">
                <a:latin typeface="Calibri" pitchFamily="34" charset="0"/>
              </a:rPr>
              <a:t> </a:t>
            </a:r>
            <a:r>
              <a:rPr lang="en-US" sz="2400" dirty="0" smtClean="0">
                <a:latin typeface="Calibri" pitchFamily="34" charset="0"/>
              </a:rPr>
              <a:t/>
            </a:r>
            <a:br>
              <a:rPr lang="en-US" sz="2400" dirty="0" smtClean="0">
                <a:latin typeface="Calibri" pitchFamily="34" charset="0"/>
              </a:rPr>
            </a:br>
            <a:endParaRPr lang="en-GB" sz="2400" dirty="0" smtClean="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Rationale</a:t>
            </a:r>
          </a:p>
        </p:txBody>
      </p:sp>
      <p:sp>
        <p:nvSpPr>
          <p:cNvPr id="3" name="Content Placeholder 2"/>
          <p:cNvSpPr>
            <a:spLocks noGrp="1"/>
          </p:cNvSpPr>
          <p:nvPr>
            <p:ph idx="1"/>
          </p:nvPr>
        </p:nvSpPr>
        <p:spPr>
          <a:xfrm>
            <a:off x="214282" y="1412875"/>
            <a:ext cx="8483631" cy="4789488"/>
          </a:xfrm>
        </p:spPr>
        <p:txBody>
          <a:bodyPr/>
          <a:lstStyle/>
          <a:p>
            <a:r>
              <a:rPr lang="en-GB" sz="2600" dirty="0" smtClean="0"/>
              <a:t>Good assessment and feedback are crucial for engaging students fully in their own learning as is recognised by Reading’s strategic development in this area; </a:t>
            </a:r>
          </a:p>
          <a:p>
            <a:r>
              <a:rPr lang="en-GB" sz="2600" dirty="0" smtClean="0"/>
              <a:t>The NSS is regarded in UK universities as of high importance, and assessment and feedback normally score worse than other areas (and the TEF is likely to make NSS even more important);</a:t>
            </a:r>
          </a:p>
          <a:p>
            <a:r>
              <a:rPr lang="en-GB" sz="2600" dirty="0" smtClean="0"/>
              <a:t>Academics are keen to find ways not only of giving feedback efficiently and effectively, but also to ensure students do something positive with the feedback made available to them.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26" y="828048"/>
            <a:ext cx="9144000" cy="5697296"/>
          </a:xfrm>
        </p:spPr>
        <p:txBody>
          <a:bodyPr/>
          <a:lstStyle/>
          <a:p>
            <a:pPr marL="457200" indent="-457200">
              <a:lnSpc>
                <a:spcPct val="100000"/>
              </a:lnSpc>
              <a:spcBef>
                <a:spcPts val="0"/>
              </a:spcBef>
              <a:buFont typeface="+mj-lt"/>
              <a:buAutoNum type="arabicPeriod" startAt="7"/>
            </a:pPr>
            <a:r>
              <a:rPr lang="en-GB" sz="2400" dirty="0" smtClean="0">
                <a:latin typeface="Calibri" pitchFamily="34" charset="0"/>
              </a:rPr>
              <a:t>Race, P. (2014) </a:t>
            </a:r>
            <a:r>
              <a:rPr lang="en-GB" sz="2400" i="1" dirty="0" smtClean="0">
                <a:solidFill>
                  <a:srgbClr val="FF0000"/>
                </a:solidFill>
                <a:latin typeface="Calibri" pitchFamily="34" charset="0"/>
              </a:rPr>
              <a:t>Making learning happen: </a:t>
            </a:r>
            <a:r>
              <a:rPr lang="en-GB" sz="2400" i="1" dirty="0" smtClean="0">
                <a:solidFill>
                  <a:srgbClr val="FF0000"/>
                </a:solidFill>
              </a:rPr>
              <a:t>3</a:t>
            </a:r>
            <a:r>
              <a:rPr lang="en-GB" sz="2400" i="1" baseline="30000" dirty="0" smtClean="0">
                <a:solidFill>
                  <a:srgbClr val="FF0000"/>
                </a:solidFill>
              </a:rPr>
              <a:t>rd</a:t>
            </a:r>
            <a:r>
              <a:rPr lang="en-GB" sz="2400" i="1" dirty="0" smtClean="0">
                <a:solidFill>
                  <a:srgbClr val="FF0000"/>
                </a:solidFill>
                <a:latin typeface="Calibri" pitchFamily="34" charset="0"/>
              </a:rPr>
              <a:t> edition </a:t>
            </a:r>
            <a:r>
              <a:rPr lang="en-GB" sz="2400" dirty="0" smtClean="0">
                <a:latin typeface="Calibri" pitchFamily="34" charset="0"/>
              </a:rPr>
              <a:t>London: Sage Publications.</a:t>
            </a:r>
            <a:endParaRPr lang="en-GB" sz="2400" dirty="0" smtClean="0">
              <a:solidFill>
                <a:srgbClr val="00B050"/>
              </a:solidFill>
              <a:latin typeface="Calibri" pitchFamily="34" charset="0"/>
            </a:endParaRPr>
          </a:p>
          <a:p>
            <a:pPr marL="457200" lvl="0" indent="-457200">
              <a:lnSpc>
                <a:spcPct val="100000"/>
              </a:lnSpc>
              <a:spcBef>
                <a:spcPts val="0"/>
              </a:spcBef>
              <a:buFont typeface="+mj-lt"/>
              <a:buAutoNum type="arabicPeriod" startAt="7"/>
            </a:pPr>
            <a:r>
              <a:rPr lang="en-GB" sz="2400" dirty="0" smtClean="0">
                <a:latin typeface="Calibri" pitchFamily="34" charset="0"/>
              </a:rPr>
              <a:t>Hunt, D. and Chalmers, L. (eds) (2012) </a:t>
            </a:r>
            <a:r>
              <a:rPr lang="en-GB" sz="2400" i="1" dirty="0" smtClean="0">
                <a:solidFill>
                  <a:srgbClr val="FF0000"/>
                </a:solidFill>
                <a:latin typeface="Calibri" pitchFamily="34" charset="0"/>
              </a:rPr>
              <a:t>University Teaching in Focus: a learning-centred approach</a:t>
            </a:r>
            <a:r>
              <a:rPr lang="en-GB" sz="2400" i="1" dirty="0" smtClean="0">
                <a:latin typeface="Calibri" pitchFamily="34" charset="0"/>
              </a:rPr>
              <a:t> </a:t>
            </a:r>
            <a:r>
              <a:rPr lang="en-GB" sz="2400" dirty="0" smtClean="0">
                <a:latin typeface="Calibri" pitchFamily="34" charset="0"/>
              </a:rPr>
              <a:t>see </a:t>
            </a:r>
            <a:r>
              <a:rPr lang="en-US" sz="2400" dirty="0" smtClean="0">
                <a:solidFill>
                  <a:srgbClr val="009900"/>
                </a:solidFill>
                <a:latin typeface="Calibri" pitchFamily="34" charset="0"/>
              </a:rPr>
              <a:t>Chapter 5: Using effective assessment to promote learning, Sally Brown and Phil Race </a:t>
            </a:r>
            <a:r>
              <a:rPr lang="en-US" sz="2400" dirty="0" smtClean="0">
                <a:latin typeface="Calibri" pitchFamily="34" charset="0"/>
              </a:rPr>
              <a:t>Australia: ACER Press, and London: </a:t>
            </a:r>
            <a:r>
              <a:rPr lang="en-US" sz="2400" dirty="0" err="1" smtClean="0">
                <a:latin typeface="Calibri" pitchFamily="34" charset="0"/>
              </a:rPr>
              <a:t>Routledge</a:t>
            </a:r>
            <a:r>
              <a:rPr lang="en-US" sz="2400" dirty="0" smtClean="0">
                <a:latin typeface="Calibri" pitchFamily="34" charset="0"/>
              </a:rPr>
              <a:t>.</a:t>
            </a:r>
          </a:p>
          <a:p>
            <a:pPr marL="457200" indent="-457200">
              <a:lnSpc>
                <a:spcPct val="100000"/>
              </a:lnSpc>
              <a:spcBef>
                <a:spcPts val="0"/>
              </a:spcBef>
              <a:buFont typeface="+mj-lt"/>
              <a:buAutoNum type="arabicPeriod" startAt="7"/>
            </a:pPr>
            <a:r>
              <a:rPr lang="en-US" sz="2400" dirty="0" smtClean="0">
                <a:latin typeface="Calibri" pitchFamily="34" charset="0"/>
              </a:rPr>
              <a:t>Price, M., Rust, C., O’Donovan, B. and Handley, K. (2012) </a:t>
            </a:r>
            <a:r>
              <a:rPr lang="en-US" sz="2400" i="1" dirty="0" smtClean="0">
                <a:solidFill>
                  <a:srgbClr val="FF0000"/>
                </a:solidFill>
                <a:latin typeface="Calibri" pitchFamily="34" charset="0"/>
              </a:rPr>
              <a:t>Assessment Literacy</a:t>
            </a:r>
            <a:r>
              <a:rPr lang="en-US" sz="2400" dirty="0" smtClean="0">
                <a:solidFill>
                  <a:srgbClr val="FF0000"/>
                </a:solidFill>
                <a:latin typeface="Calibri" pitchFamily="34" charset="0"/>
              </a:rPr>
              <a:t>, </a:t>
            </a:r>
            <a:r>
              <a:rPr lang="en-US" sz="2400" dirty="0"/>
              <a:t>Oxford: the Oxford Centre for Staff and Learning Development (based on the ‘</a:t>
            </a:r>
            <a:r>
              <a:rPr lang="en-US" sz="2400" dirty="0" err="1"/>
              <a:t>ASKe</a:t>
            </a:r>
            <a:r>
              <a:rPr lang="en-US" sz="2400" dirty="0"/>
              <a:t>’ Project). </a:t>
            </a:r>
          </a:p>
          <a:p>
            <a:pPr marL="457200" indent="-457200">
              <a:lnSpc>
                <a:spcPct val="100000"/>
              </a:lnSpc>
              <a:spcBef>
                <a:spcPts val="0"/>
              </a:spcBef>
              <a:buFont typeface="+mj-lt"/>
              <a:buAutoNum type="arabicPeriod" startAt="7"/>
            </a:pPr>
            <a:r>
              <a:rPr lang="en-US" sz="2400" dirty="0" err="1" smtClean="0"/>
              <a:t>Sambell</a:t>
            </a:r>
            <a:r>
              <a:rPr lang="en-US" sz="2400" dirty="0" smtClean="0"/>
              <a:t>, K., McDowell, L. and Montgomery, C. (2013) </a:t>
            </a:r>
            <a:r>
              <a:rPr lang="en-US" sz="2400" dirty="0" smtClean="0">
                <a:solidFill>
                  <a:srgbClr val="FF0000"/>
                </a:solidFill>
              </a:rPr>
              <a:t>Assessment </a:t>
            </a:r>
            <a:r>
              <a:rPr lang="en-US" sz="2400" u="sng" dirty="0" smtClean="0">
                <a:solidFill>
                  <a:srgbClr val="FF0000"/>
                </a:solidFill>
              </a:rPr>
              <a:t>for</a:t>
            </a:r>
            <a:r>
              <a:rPr lang="en-US" sz="2400" dirty="0" smtClean="0">
                <a:solidFill>
                  <a:srgbClr val="FF0000"/>
                </a:solidFill>
              </a:rPr>
              <a:t> Learning in Higher Education, </a:t>
            </a:r>
            <a:r>
              <a:rPr lang="en-US" sz="2400" dirty="0"/>
              <a:t>London: </a:t>
            </a:r>
            <a:r>
              <a:rPr lang="en-US" sz="2400" dirty="0" err="1"/>
              <a:t>Routledge</a:t>
            </a:r>
            <a:r>
              <a:rPr lang="en-US" sz="2400" dirty="0"/>
              <a:t>.</a:t>
            </a:r>
          </a:p>
          <a:p>
            <a:pPr marL="457200" lvl="0" indent="-457200">
              <a:lnSpc>
                <a:spcPct val="100000"/>
              </a:lnSpc>
              <a:spcBef>
                <a:spcPts val="0"/>
              </a:spcBef>
              <a:buFont typeface="+mj-lt"/>
              <a:buAutoNum type="arabicPeriod" startAt="7"/>
            </a:pPr>
            <a:r>
              <a:rPr lang="en-US" sz="2400" dirty="0" smtClean="0">
                <a:latin typeface="Calibri" pitchFamily="34" charset="0"/>
              </a:rPr>
              <a:t>Brown, S. (2015) </a:t>
            </a:r>
            <a:r>
              <a:rPr lang="en-US" sz="2400" i="1" dirty="0" smtClean="0">
                <a:solidFill>
                  <a:srgbClr val="FF0000"/>
                </a:solidFill>
                <a:latin typeface="Calibri" pitchFamily="34" charset="0"/>
              </a:rPr>
              <a:t>Learning, teaching and assessment in higher education: global perspectives,</a:t>
            </a:r>
            <a:r>
              <a:rPr lang="en-US" sz="2400" i="1" dirty="0" smtClean="0">
                <a:latin typeface="Calibri" pitchFamily="34" charset="0"/>
              </a:rPr>
              <a:t> </a:t>
            </a:r>
            <a:r>
              <a:rPr lang="en-US" sz="2400" dirty="0" smtClean="0">
                <a:latin typeface="Calibri" pitchFamily="34" charset="0"/>
              </a:rPr>
              <a:t>Basingstoke: Palgrave-Macmillan.</a:t>
            </a:r>
          </a:p>
          <a:p>
            <a:pPr marL="457200" lvl="0" indent="-457200">
              <a:lnSpc>
                <a:spcPct val="100000"/>
              </a:lnSpc>
              <a:spcBef>
                <a:spcPts val="0"/>
              </a:spcBef>
              <a:buFont typeface="+mj-lt"/>
              <a:buAutoNum type="arabicPeriod" startAt="7"/>
            </a:pPr>
            <a:r>
              <a:rPr lang="en-US" sz="2400" dirty="0"/>
              <a:t>Race, P. (2015) </a:t>
            </a:r>
            <a:r>
              <a:rPr lang="en-US" sz="2400" i="1" dirty="0" smtClean="0">
                <a:solidFill>
                  <a:srgbClr val="FF0000"/>
                </a:solidFill>
              </a:rPr>
              <a:t>The Lecturer’s Toolkit: 4</a:t>
            </a:r>
            <a:r>
              <a:rPr lang="en-US" sz="2400" i="1" baseline="30000" dirty="0" smtClean="0">
                <a:solidFill>
                  <a:srgbClr val="FF0000"/>
                </a:solidFill>
              </a:rPr>
              <a:t>th</a:t>
            </a:r>
            <a:r>
              <a:rPr lang="en-US" sz="2400" i="1" dirty="0" smtClean="0">
                <a:solidFill>
                  <a:srgbClr val="FF0000"/>
                </a:solidFill>
              </a:rPr>
              <a:t> edition</a:t>
            </a:r>
            <a:r>
              <a:rPr lang="en-US" sz="2400" i="1" dirty="0" smtClean="0">
                <a:solidFill>
                  <a:srgbClr val="002060"/>
                </a:solidFill>
              </a:rPr>
              <a:t>, </a:t>
            </a:r>
            <a:r>
              <a:rPr lang="en-US" sz="2400" dirty="0"/>
              <a:t>London</a:t>
            </a:r>
            <a:r>
              <a:rPr lang="en-US" sz="2400" dirty="0" smtClean="0">
                <a:solidFill>
                  <a:srgbClr val="002060"/>
                </a:solidFill>
              </a:rPr>
              <a:t>, </a:t>
            </a:r>
            <a:r>
              <a:rPr lang="en-US" sz="2400" dirty="0" err="1"/>
              <a:t>Routledge</a:t>
            </a:r>
            <a:r>
              <a:rPr lang="en-US" sz="2400" dirty="0" smtClean="0">
                <a:solidFill>
                  <a:srgbClr val="002060"/>
                </a:solidFill>
              </a:rPr>
              <a:t>.</a:t>
            </a:r>
            <a:endParaRPr lang="en-US" sz="2400" dirty="0" smtClean="0">
              <a:solidFill>
                <a:srgbClr val="002060"/>
              </a:solidFill>
              <a:latin typeface="Calibri" pitchFamily="34" charset="0"/>
            </a:endParaRPr>
          </a:p>
        </p:txBody>
      </p:sp>
      <p:sp>
        <p:nvSpPr>
          <p:cNvPr id="4" name="Title 1"/>
          <p:cNvSpPr txBox="1">
            <a:spLocks/>
          </p:cNvSpPr>
          <p:nvPr/>
        </p:nvSpPr>
        <p:spPr bwMode="auto">
          <a:xfrm>
            <a:off x="250825" y="1"/>
            <a:ext cx="8713788" cy="828047"/>
          </a:xfrm>
          <a:prstGeom prst="rect">
            <a:avLst/>
          </a:prstGeom>
          <a:noFill/>
        </p:spPr>
        <p:txBody>
          <a:bodyPr wrap="square" rtlCol="0">
            <a:spAutoFit/>
          </a:bodyPr>
          <a:lstStyle/>
          <a:p>
            <a:pPr algn="ctr">
              <a:lnSpc>
                <a:spcPct val="85000"/>
              </a:lnSpc>
              <a:defRPr/>
            </a:pPr>
            <a:r>
              <a:rPr lang="en-GB" dirty="0" smtClean="0">
                <a:solidFill>
                  <a:srgbClr val="008000"/>
                </a:solidFill>
                <a:latin typeface="Calibri"/>
              </a:rPr>
              <a:t>12 sources about assessment, feedback and learning in higher education</a:t>
            </a:r>
            <a:endParaRPr lang="en-US" dirty="0">
              <a:solidFill>
                <a:srgbClr val="008000"/>
              </a:solidFill>
              <a:latin typeface="Calibri"/>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7"/>
          <p:cNvSpPr txBox="1">
            <a:spLocks noChangeArrowheads="1"/>
          </p:cNvSpPr>
          <p:nvPr/>
        </p:nvSpPr>
        <p:spPr bwMode="auto">
          <a:xfrm>
            <a:off x="4860032" y="0"/>
            <a:ext cx="4283968" cy="8125301"/>
          </a:xfrm>
          <a:prstGeom prst="rect">
            <a:avLst/>
          </a:prstGeom>
          <a:noFill/>
          <a:ln w="9525">
            <a:noFill/>
            <a:miter lim="800000"/>
            <a:headEnd/>
            <a:tailEnd/>
          </a:ln>
        </p:spPr>
        <p:txBody>
          <a:bodyPr wrap="square">
            <a:spAutoFit/>
          </a:bodyPr>
          <a:lstStyle/>
          <a:p>
            <a:pPr algn="ctr" eaLnBrk="1" hangingPunct="1">
              <a:spcBef>
                <a:spcPct val="50000"/>
              </a:spcBef>
            </a:pPr>
            <a:endParaRPr lang="en-GB" sz="2400" dirty="0" smtClean="0">
              <a:latin typeface="Calibri" pitchFamily="34" charset="0"/>
            </a:endParaRPr>
          </a:p>
          <a:p>
            <a:pPr algn="ctr" eaLnBrk="1" hangingPunct="1">
              <a:spcBef>
                <a:spcPct val="50000"/>
              </a:spcBef>
            </a:pPr>
            <a:r>
              <a:rPr lang="en-GB" sz="2400" dirty="0" smtClean="0">
                <a:latin typeface="Calibri" pitchFamily="34" charset="0"/>
              </a:rPr>
              <a:t>3rd edition</a:t>
            </a:r>
          </a:p>
          <a:p>
            <a:pPr algn="ctr" eaLnBrk="1" hangingPunct="1">
              <a:spcBef>
                <a:spcPct val="50000"/>
              </a:spcBef>
            </a:pPr>
            <a:r>
              <a:rPr lang="en-GB" sz="2400" dirty="0" smtClean="0">
                <a:latin typeface="Calibri" pitchFamily="34" charset="0"/>
              </a:rPr>
              <a:t>Phil Race</a:t>
            </a:r>
            <a:endParaRPr lang="en-GB" sz="2400" dirty="0">
              <a:latin typeface="Calibri" pitchFamily="34" charset="0"/>
            </a:endParaRPr>
          </a:p>
          <a:p>
            <a:pPr algn="ctr" eaLnBrk="1" hangingPunct="1">
              <a:spcBef>
                <a:spcPct val="50000"/>
              </a:spcBef>
            </a:pPr>
            <a:r>
              <a:rPr lang="en-GB" sz="2400" dirty="0" smtClean="0">
                <a:latin typeface="Calibri" pitchFamily="34" charset="0"/>
              </a:rPr>
              <a:t>2014: Sage: London</a:t>
            </a:r>
          </a:p>
          <a:p>
            <a:pPr algn="ctr" eaLnBrk="1" hangingPunct="1">
              <a:spcBef>
                <a:spcPct val="50000"/>
              </a:spcBef>
            </a:pPr>
            <a:endParaRPr lang="en-GB" sz="2400" dirty="0" smtClean="0">
              <a:latin typeface="Calibri" pitchFamily="34" charset="0"/>
            </a:endParaRPr>
          </a:p>
          <a:p>
            <a:pPr algn="ctr"/>
            <a:r>
              <a:rPr lang="en-GB" sz="2400" dirty="0" smtClean="0">
                <a:solidFill>
                  <a:srgbClr val="FFFF00"/>
                </a:solidFill>
                <a:latin typeface="Calibri" pitchFamily="34" charset="0"/>
              </a:rPr>
              <a:t>Three short videos</a:t>
            </a:r>
            <a:endParaRPr lang="en-GB" sz="2400" dirty="0" smtClean="0">
              <a:latin typeface="Calibri" pitchFamily="34" charset="0"/>
            </a:endParaRPr>
          </a:p>
          <a:p>
            <a:pPr algn="ctr"/>
            <a:r>
              <a:rPr lang="en-GB" sz="2400" dirty="0" smtClean="0">
                <a:latin typeface="Calibri" pitchFamily="34" charset="0"/>
              </a:rPr>
              <a:t> (1) About making learning happen in general: </a:t>
            </a:r>
            <a:r>
              <a:rPr lang="en-GB" sz="2400" u="sng" dirty="0" smtClean="0">
                <a:latin typeface="Calibri" pitchFamily="34" charset="0"/>
                <a:hlinkClick r:id="rId3"/>
              </a:rPr>
              <a:t>http://tinyurl.com/l7yddya</a:t>
            </a:r>
            <a:r>
              <a:rPr lang="en-GB" sz="2400" dirty="0" smtClean="0">
                <a:latin typeface="Calibri" pitchFamily="34" charset="0"/>
              </a:rPr>
              <a:t> </a:t>
            </a:r>
          </a:p>
          <a:p>
            <a:pPr algn="ctr"/>
            <a:endParaRPr lang="en-GB" sz="2400" dirty="0" smtClean="0">
              <a:latin typeface="Calibri" pitchFamily="34" charset="0"/>
            </a:endParaRPr>
          </a:p>
          <a:p>
            <a:pPr algn="ctr"/>
            <a:r>
              <a:rPr lang="en-GB" sz="2400" dirty="0" smtClean="0">
                <a:latin typeface="Calibri" pitchFamily="34" charset="0"/>
              </a:rPr>
              <a:t>(2) Five top tips for lecturers: </a:t>
            </a:r>
            <a:r>
              <a:rPr lang="en-GB" sz="2400" u="sng" dirty="0" smtClean="0">
                <a:latin typeface="Calibri" pitchFamily="34" charset="0"/>
                <a:hlinkClick r:id="rId4"/>
              </a:rPr>
              <a:t>http://tinyurl.com/nxhohe3</a:t>
            </a:r>
            <a:r>
              <a:rPr lang="en-GB" sz="2400" dirty="0" smtClean="0">
                <a:latin typeface="Calibri" pitchFamily="34" charset="0"/>
              </a:rPr>
              <a:t> </a:t>
            </a:r>
          </a:p>
          <a:p>
            <a:pPr algn="ctr"/>
            <a:endParaRPr lang="en-GB" sz="2400" dirty="0" smtClean="0">
              <a:latin typeface="Calibri" pitchFamily="34" charset="0"/>
            </a:endParaRPr>
          </a:p>
          <a:p>
            <a:pPr algn="ctr"/>
            <a:r>
              <a:rPr lang="en-GB" sz="2400" dirty="0" smtClean="0">
                <a:latin typeface="Calibri" pitchFamily="34" charset="0"/>
              </a:rPr>
              <a:t>(3) On being an author, and the changes in the 3</a:t>
            </a:r>
            <a:r>
              <a:rPr lang="en-GB" sz="2400" baseline="30000" dirty="0" smtClean="0">
                <a:latin typeface="Calibri" pitchFamily="34" charset="0"/>
              </a:rPr>
              <a:t>rd</a:t>
            </a:r>
            <a:r>
              <a:rPr lang="en-GB" sz="2400" dirty="0" smtClean="0">
                <a:latin typeface="Calibri" pitchFamily="34" charset="0"/>
              </a:rPr>
              <a:t> edition: </a:t>
            </a:r>
            <a:r>
              <a:rPr lang="en-GB" sz="2400" u="sng" dirty="0" smtClean="0">
                <a:latin typeface="Calibri" pitchFamily="34" charset="0"/>
                <a:hlinkClick r:id="rId5"/>
              </a:rPr>
              <a:t>http://tinyurl.com/oqfkkdc</a:t>
            </a:r>
            <a:r>
              <a:rPr lang="en-GB" sz="2400" dirty="0" smtClean="0">
                <a:latin typeface="Calibri" pitchFamily="34" charset="0"/>
              </a:rPr>
              <a:t> </a:t>
            </a:r>
          </a:p>
          <a:p>
            <a:pPr algn="ctr" eaLnBrk="1" hangingPunct="1">
              <a:spcBef>
                <a:spcPct val="50000"/>
              </a:spcBef>
            </a:pPr>
            <a:endParaRPr lang="en-GB" sz="2000" dirty="0" smtClean="0">
              <a:solidFill>
                <a:srgbClr val="FFFF00"/>
              </a:solidFill>
              <a:latin typeface="Calibri" pitchFamily="34" charset="0"/>
            </a:endParaRPr>
          </a:p>
          <a:p>
            <a:pPr algn="ctr" eaLnBrk="1" hangingPunct="1">
              <a:spcBef>
                <a:spcPct val="50000"/>
              </a:spcBef>
            </a:pPr>
            <a:endParaRPr lang="en-GB" sz="2000" dirty="0">
              <a:solidFill>
                <a:srgbClr val="FFFF00"/>
              </a:solidFill>
              <a:latin typeface="Calibri" pitchFamily="34" charset="0"/>
            </a:endParaRPr>
          </a:p>
          <a:p>
            <a:pPr algn="ctr" eaLnBrk="1" hangingPunct="1">
              <a:spcBef>
                <a:spcPct val="50000"/>
              </a:spcBef>
            </a:pPr>
            <a:endParaRPr lang="en-GB" sz="2000" dirty="0">
              <a:solidFill>
                <a:srgbClr val="FFFFFF"/>
              </a:solidFill>
              <a:latin typeface="Calibri" pitchFamily="34" charset="0"/>
            </a:endParaRPr>
          </a:p>
        </p:txBody>
      </p:sp>
      <p:pic>
        <p:nvPicPr>
          <p:cNvPr id="5" name="Picture 4" descr="mlh3e.jpg"/>
          <p:cNvPicPr>
            <a:picLocks noChangeAspect="1"/>
          </p:cNvPicPr>
          <p:nvPr/>
        </p:nvPicPr>
        <p:blipFill>
          <a:blip r:embed="rId6" cstate="email"/>
          <a:stretch>
            <a:fillRect/>
          </a:stretch>
        </p:blipFill>
        <p:spPr>
          <a:xfrm>
            <a:off x="0" y="0"/>
            <a:ext cx="4852737" cy="6858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5334000" y="260648"/>
            <a:ext cx="3810000" cy="6001643"/>
          </a:xfrm>
          <a:prstGeom prst="rect">
            <a:avLst/>
          </a:prstGeom>
          <a:noFill/>
          <a:ln w="9525">
            <a:noFill/>
            <a:miter lim="800000"/>
            <a:headEnd/>
            <a:tailEnd/>
          </a:ln>
        </p:spPr>
        <p:txBody>
          <a:bodyPr wrap="square">
            <a:spAutoFit/>
          </a:bodyPr>
          <a:lstStyle/>
          <a:p>
            <a:pPr algn="ctr">
              <a:spcBef>
                <a:spcPct val="50000"/>
              </a:spcBef>
            </a:pPr>
            <a:r>
              <a:rPr lang="en-GB" sz="3200" dirty="0" smtClean="0">
                <a:solidFill>
                  <a:srgbClr val="FFFFFF"/>
                </a:solidFill>
              </a:rPr>
              <a:t>The </a:t>
            </a:r>
            <a:r>
              <a:rPr lang="en-GB" sz="3200" dirty="0">
                <a:solidFill>
                  <a:srgbClr val="FFFFFF"/>
                </a:solidFill>
              </a:rPr>
              <a:t>Lecturer’s Toolkit</a:t>
            </a:r>
          </a:p>
          <a:p>
            <a:pPr algn="ctr">
              <a:spcBef>
                <a:spcPct val="50000"/>
              </a:spcBef>
            </a:pPr>
            <a:r>
              <a:rPr lang="en-GB" sz="3200" dirty="0" smtClean="0">
                <a:solidFill>
                  <a:srgbClr val="FFFFFF"/>
                </a:solidFill>
              </a:rPr>
              <a:t>4</a:t>
            </a:r>
            <a:r>
              <a:rPr lang="en-GB" sz="3200" baseline="30000" dirty="0" smtClean="0">
                <a:solidFill>
                  <a:srgbClr val="FFFFFF"/>
                </a:solidFill>
              </a:rPr>
              <a:t>th</a:t>
            </a:r>
            <a:r>
              <a:rPr lang="en-GB" sz="3200" dirty="0" smtClean="0">
                <a:solidFill>
                  <a:srgbClr val="FFFFFF"/>
                </a:solidFill>
              </a:rPr>
              <a:t> </a:t>
            </a:r>
            <a:r>
              <a:rPr lang="en-GB" sz="3200" dirty="0">
                <a:solidFill>
                  <a:srgbClr val="FFFFFF"/>
                </a:solidFill>
              </a:rPr>
              <a:t>Edition</a:t>
            </a:r>
          </a:p>
          <a:p>
            <a:pPr algn="ctr">
              <a:spcBef>
                <a:spcPct val="50000"/>
              </a:spcBef>
            </a:pPr>
            <a:r>
              <a:rPr lang="en-GB" sz="3200" dirty="0">
                <a:solidFill>
                  <a:srgbClr val="FFFF00"/>
                </a:solidFill>
              </a:rPr>
              <a:t>Phil Race</a:t>
            </a:r>
          </a:p>
          <a:p>
            <a:pPr algn="ctr">
              <a:spcBef>
                <a:spcPct val="50000"/>
              </a:spcBef>
            </a:pPr>
            <a:r>
              <a:rPr lang="en-GB" sz="3200" dirty="0">
                <a:solidFill>
                  <a:srgbClr val="FFFF00"/>
                </a:solidFill>
              </a:rPr>
              <a:t>Routledge, London, </a:t>
            </a:r>
            <a:r>
              <a:rPr lang="en-GB" sz="3200" dirty="0" smtClean="0">
                <a:solidFill>
                  <a:srgbClr val="FFFF00"/>
                </a:solidFill>
              </a:rPr>
              <a:t>2015.</a:t>
            </a:r>
          </a:p>
          <a:p>
            <a:pPr algn="ctr">
              <a:spcBef>
                <a:spcPct val="50000"/>
              </a:spcBef>
            </a:pPr>
            <a:r>
              <a:rPr lang="en-GB" sz="3200" dirty="0" smtClean="0">
                <a:solidFill>
                  <a:srgbClr val="FFFF00"/>
                </a:solidFill>
                <a:hlinkClick r:id="rId3"/>
              </a:rPr>
              <a:t>http://phil-race.co.uk/assessment-bits-new-editions/</a:t>
            </a:r>
            <a:r>
              <a:rPr lang="en-GB" sz="3200" dirty="0" smtClean="0">
                <a:solidFill>
                  <a:srgbClr val="FFFF00"/>
                </a:solidFill>
              </a:rPr>
              <a:t> </a:t>
            </a:r>
          </a:p>
        </p:txBody>
      </p:sp>
      <p:pic>
        <p:nvPicPr>
          <p:cNvPr id="6" name="Picture 5" descr="toolkit 4th edition.jpg"/>
          <p:cNvPicPr>
            <a:picLocks noChangeAspect="1"/>
          </p:cNvPicPr>
          <p:nvPr/>
        </p:nvPicPr>
        <p:blipFill>
          <a:blip r:embed="rId4" cstate="email"/>
          <a:stretch>
            <a:fillRect/>
          </a:stretch>
        </p:blipFill>
        <p:spPr>
          <a:xfrm>
            <a:off x="0" y="0"/>
            <a:ext cx="5270698" cy="68519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smtClean="0">
                <a:latin typeface="Calibri" pitchFamily="34" charset="0"/>
              </a:rPr>
              <a:t>Post-it exercise</a:t>
            </a:r>
          </a:p>
        </p:txBody>
      </p:sp>
      <p:sp>
        <p:nvSpPr>
          <p:cNvPr id="36868" name="Rectangle 3"/>
          <p:cNvSpPr>
            <a:spLocks noGrp="1" noChangeArrowheads="1"/>
          </p:cNvSpPr>
          <p:nvPr>
            <p:ph idx="1"/>
          </p:nvPr>
        </p:nvSpPr>
        <p:spPr/>
        <p:txBody>
          <a:bodyPr/>
          <a:lstStyle/>
          <a:p>
            <a:pPr>
              <a:lnSpc>
                <a:spcPct val="100000"/>
              </a:lnSpc>
            </a:pPr>
            <a:r>
              <a:rPr lang="en-GB" sz="2800" dirty="0" smtClean="0">
                <a:latin typeface="Calibri" pitchFamily="34" charset="0"/>
              </a:rPr>
              <a:t>On a post-it, </a:t>
            </a:r>
            <a:r>
              <a:rPr lang="en-GB" sz="2800" dirty="0" smtClean="0">
                <a:solidFill>
                  <a:srgbClr val="FF0000"/>
                </a:solidFill>
                <a:latin typeface="Calibri" pitchFamily="34" charset="0"/>
              </a:rPr>
              <a:t>in your best handwriting</a:t>
            </a:r>
            <a:r>
              <a:rPr lang="en-GB" sz="2800" dirty="0" smtClean="0">
                <a:latin typeface="Calibri" pitchFamily="34" charset="0"/>
              </a:rPr>
              <a:t>, please write your own completion of the starter:</a:t>
            </a:r>
          </a:p>
          <a:p>
            <a:pPr>
              <a:lnSpc>
                <a:spcPct val="100000"/>
              </a:lnSpc>
              <a:buFont typeface="Wingdings" pitchFamily="2" charset="2"/>
              <a:buNone/>
            </a:pPr>
            <a:r>
              <a:rPr lang="en-GB" sz="2800" dirty="0" smtClean="0">
                <a:latin typeface="Calibri" pitchFamily="34" charset="0"/>
              </a:rPr>
              <a:t>	</a:t>
            </a:r>
            <a:r>
              <a:rPr lang="en-GB" sz="3600" dirty="0" smtClean="0">
                <a:solidFill>
                  <a:srgbClr val="C00000"/>
                </a:solidFill>
                <a:latin typeface="Calibri" pitchFamily="34" charset="0"/>
              </a:rPr>
              <a:t>“Making students more satisfied with assessment and feedback would be much better if only I …”</a:t>
            </a:r>
            <a:endParaRPr lang="en-GB" dirty="0" smtClean="0">
              <a:solidFill>
                <a:srgbClr val="C00000"/>
              </a:solidFill>
              <a:latin typeface="Calibri" pitchFamily="34" charset="0"/>
            </a:endParaRPr>
          </a:p>
          <a:p>
            <a:pPr>
              <a:lnSpc>
                <a:spcPct val="100000"/>
              </a:lnSpc>
            </a:pPr>
            <a:r>
              <a:rPr lang="en-GB" sz="2800" dirty="0" smtClean="0">
                <a:latin typeface="Calibri" pitchFamily="34" charset="0"/>
              </a:rPr>
              <a:t>Please swap post-its so that you’ve no idea who has yours.</a:t>
            </a:r>
          </a:p>
          <a:p>
            <a:pPr>
              <a:lnSpc>
                <a:spcPct val="100000"/>
              </a:lnSpc>
            </a:pPr>
            <a:r>
              <a:rPr lang="en-GB" sz="2800" dirty="0" smtClean="0">
                <a:latin typeface="Calibri" pitchFamily="34" charset="0"/>
              </a:rPr>
              <a:t>If chosen, please read out with </a:t>
            </a:r>
            <a:r>
              <a:rPr lang="en-GB" sz="2800" dirty="0" smtClean="0">
                <a:solidFill>
                  <a:srgbClr val="FF0000"/>
                </a:solidFill>
                <a:latin typeface="Calibri" pitchFamily="34" charset="0"/>
              </a:rPr>
              <a:t>passion and drama </a:t>
            </a:r>
            <a:r>
              <a:rPr lang="en-GB" sz="2800" dirty="0" smtClean="0">
                <a:latin typeface="Calibri" pitchFamily="34" charset="0"/>
              </a:rPr>
              <a:t>the post-it you now have.</a:t>
            </a:r>
          </a:p>
          <a:p>
            <a:pPr>
              <a:lnSpc>
                <a:spcPct val="100000"/>
              </a:lnSpc>
            </a:pPr>
            <a:r>
              <a:rPr lang="en-GB" sz="2800" dirty="0" smtClean="0">
                <a:latin typeface="Calibri" pitchFamily="34" charset="0"/>
              </a:rPr>
              <a:t>Please place them all on the charts as directed.</a:t>
            </a:r>
          </a:p>
        </p:txBody>
      </p:sp>
    </p:spTree>
  </p:cSld>
  <p:clrMapOvr>
    <a:masterClrMapping/>
  </p:clrMapOvr>
  <p:timing>
    <p:tnLst>
      <p:par>
        <p:cTn id="1" dur="indefinite" restart="never" nodeType="tmRoot"/>
      </p:par>
    </p:tnLst>
    <p:bldLst>
      <p:bldP spid="36868" grpId="0" build="p">
        <p:tmplLst>
          <p:tmpl lvl="1">
            <p:tnLst>
              <p:par>
                <p:cTn presetID="1" presetClass="entr" presetSubtype="0" fill="hold" nodeType="click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Lst>
      </p:b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smtClean="0"/>
              <a:t>Addressing student satisfaction</a:t>
            </a:r>
            <a:endParaRPr lang="en-GB" b="1" dirty="0"/>
          </a:p>
        </p:txBody>
      </p:sp>
      <p:sp>
        <p:nvSpPr>
          <p:cNvPr id="4" name="Content Placeholder 3"/>
          <p:cNvSpPr>
            <a:spLocks noGrp="1"/>
          </p:cNvSpPr>
          <p:nvPr>
            <p:ph idx="1"/>
          </p:nvPr>
        </p:nvSpPr>
        <p:spPr/>
        <p:txBody>
          <a:bodyPr/>
          <a:lstStyle/>
          <a:p>
            <a:r>
              <a:rPr lang="en-GB" dirty="0" smtClean="0"/>
              <a:t>Some years ago, Ruth Pickford and I wrote a chapter on addressing each of the NSS statements, and this remains relevant now that the NSS is likely to be a metric of ‘teaching excellence’ in the forthcoming TEF.</a:t>
            </a:r>
          </a:p>
          <a:p>
            <a:r>
              <a:rPr lang="en-GB" dirty="0" smtClean="0"/>
              <a:t>You can download the chapter at the bottom of the web page </a:t>
            </a:r>
            <a:r>
              <a:rPr lang="en-GB" dirty="0" smtClean="0">
                <a:hlinkClick r:id="rId2"/>
              </a:rPr>
              <a:t>http://phil-race.co.uk/national-student-survey/</a:t>
            </a:r>
            <a:r>
              <a:rPr lang="en-GB" dirty="0" smtClean="0"/>
              <a:t> </a:t>
            </a:r>
            <a:endParaRPr lang="en-GB" dirty="0"/>
          </a:p>
        </p:txBody>
      </p:sp>
      <p:sp>
        <p:nvSpPr>
          <p:cNvPr id="2" name="Date Placeholder 1"/>
          <p:cNvSpPr>
            <a:spLocks noGrp="1"/>
          </p:cNvSpPr>
          <p:nvPr>
            <p:ph type="dt" sz="half" idx="4294967295"/>
          </p:nvPr>
        </p:nvSpPr>
        <p:spPr>
          <a:xfrm>
            <a:off x="0" y="6329363"/>
            <a:ext cx="1892300" cy="444500"/>
          </a:xfrm>
          <a:prstGeom prst="rect">
            <a:avLst/>
          </a:prstGeom>
        </p:spPr>
        <p:txBody>
          <a:bodyPr/>
          <a:lstStyle/>
          <a:p>
            <a:pPr algn="ctr">
              <a:defRPr/>
            </a:pPr>
            <a:fld id="{F3CF0AB6-600C-480C-A5E2-EE921F17FE8E}" type="datetime2">
              <a:rPr lang="en-GB" sz="1800" b="0" smtClean="0">
                <a:solidFill>
                  <a:srgbClr val="FFFF66"/>
                </a:solidFill>
              </a:rPr>
              <a:pPr algn="ctr">
                <a:defRPr/>
              </a:pPr>
              <a:t>Wednesday, 20 January 2016</a:t>
            </a:fld>
            <a:endParaRPr lang="en-GB" sz="1800" b="0" dirty="0">
              <a:solidFill>
                <a:srgbClr val="FFFF66"/>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400" dirty="0" smtClean="0">
                <a:solidFill>
                  <a:srgbClr val="FFFFFF"/>
                </a:solidFill>
              </a:rPr>
              <a:t>Now is the decade of Universities’ </a:t>
            </a:r>
            <a:r>
              <a:rPr lang="en-GB" sz="4400" dirty="0" err="1" smtClean="0">
                <a:solidFill>
                  <a:srgbClr val="FFFFFF"/>
                </a:solidFill>
              </a:rPr>
              <a:t>dis</a:t>
            </a:r>
            <a:r>
              <a:rPr lang="en-GB" sz="4400" dirty="0" smtClean="0">
                <a:solidFill>
                  <a:srgbClr val="FFFFFF"/>
                </a:solidFill>
              </a:rPr>
              <a:t>-content!</a:t>
            </a:r>
            <a:endParaRPr lang="en-GB" sz="4400" dirty="0">
              <a:solidFill>
                <a:srgbClr val="FFFFFF"/>
              </a:solidFill>
            </a:endParaRPr>
          </a:p>
        </p:txBody>
      </p:sp>
      <p:sp>
        <p:nvSpPr>
          <p:cNvPr id="5" name="Subtitle 4"/>
          <p:cNvSpPr>
            <a:spLocks noGrp="1"/>
          </p:cNvSpPr>
          <p:nvPr>
            <p:ph type="subTitle" idx="1"/>
          </p:nvPr>
        </p:nvSpPr>
        <p:spPr/>
        <p:txBody>
          <a:bodyPr/>
          <a:lstStyle/>
          <a:p>
            <a:r>
              <a:rPr lang="en-GB" sz="4400" b="1" dirty="0" smtClean="0">
                <a:solidFill>
                  <a:schemeClr val="accent1">
                    <a:lumMod val="60000"/>
                    <a:lumOff val="40000"/>
                  </a:schemeClr>
                </a:solidFill>
              </a:rPr>
              <a:t>Never mind the content – feel the learning</a:t>
            </a:r>
            <a:endParaRPr lang="en-GB" sz="4400" b="1" dirty="0">
              <a:solidFill>
                <a:schemeClr val="accent1">
                  <a:lumMod val="60000"/>
                  <a:lumOff val="40000"/>
                </a:schemeClr>
              </a:solidFill>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13"/>
            <a:ext cx="8713788" cy="1871935"/>
          </a:xfrm>
        </p:spPr>
        <p:txBody>
          <a:bodyPr/>
          <a:lstStyle/>
          <a:p>
            <a:pPr algn="l">
              <a:lnSpc>
                <a:spcPct val="100000"/>
              </a:lnSpc>
            </a:pPr>
            <a:r>
              <a:rPr lang="en-GB" sz="3200" dirty="0" smtClean="0">
                <a:latin typeface="Calibri" pitchFamily="34" charset="0"/>
              </a:rPr>
              <a:t>Sally and I predict a move of universities away from being the guardians of content, (where teaching was about ‘delivery’), towards two major functions: </a:t>
            </a:r>
          </a:p>
        </p:txBody>
      </p:sp>
      <p:sp>
        <p:nvSpPr>
          <p:cNvPr id="19459" name="Rectangle 3"/>
          <p:cNvSpPr>
            <a:spLocks noGrp="1" noChangeArrowheads="1"/>
          </p:cNvSpPr>
          <p:nvPr>
            <p:ph type="body" idx="1"/>
          </p:nvPr>
        </p:nvSpPr>
        <p:spPr>
          <a:xfrm>
            <a:off x="358775" y="2204864"/>
            <a:ext cx="8605838" cy="3662536"/>
          </a:xfrm>
        </p:spPr>
        <p:txBody>
          <a:bodyPr/>
          <a:lstStyle/>
          <a:p>
            <a:pPr eaLnBrk="1" hangingPunct="1">
              <a:buFont typeface="+mj-lt"/>
              <a:buAutoNum type="arabicPeriod"/>
            </a:pPr>
            <a:r>
              <a:rPr lang="en-GB" sz="3600" dirty="0" smtClean="0">
                <a:latin typeface="Calibri" pitchFamily="34" charset="0"/>
              </a:rPr>
              <a:t>Recognising and accrediting </a:t>
            </a:r>
            <a:r>
              <a:rPr lang="en-GB" sz="3600" dirty="0" smtClean="0">
                <a:solidFill>
                  <a:srgbClr val="FF0000"/>
                </a:solidFill>
                <a:latin typeface="Calibri" pitchFamily="34" charset="0"/>
              </a:rPr>
              <a:t>achievement</a:t>
            </a:r>
            <a:r>
              <a:rPr lang="en-GB" sz="3600" dirty="0" smtClean="0">
                <a:latin typeface="Calibri" pitchFamily="34" charset="0"/>
              </a:rPr>
              <a:t>, wherever learning has taken place (i.e. getting the </a:t>
            </a:r>
            <a:r>
              <a:rPr lang="en-GB" sz="3600" dirty="0" smtClean="0">
                <a:solidFill>
                  <a:schemeClr val="accent2">
                    <a:lumMod val="60000"/>
                    <a:lumOff val="40000"/>
                  </a:schemeClr>
                </a:solidFill>
                <a:latin typeface="Calibri" pitchFamily="34" charset="0"/>
              </a:rPr>
              <a:t>assessment</a:t>
            </a:r>
            <a:r>
              <a:rPr lang="en-GB" sz="3600" dirty="0" smtClean="0">
                <a:latin typeface="Calibri" pitchFamily="34" charset="0"/>
              </a:rPr>
              <a:t> right);</a:t>
            </a:r>
          </a:p>
          <a:p>
            <a:pPr eaLnBrk="1" hangingPunct="1">
              <a:buFont typeface="+mj-lt"/>
              <a:buAutoNum type="arabicPeriod"/>
            </a:pPr>
            <a:r>
              <a:rPr lang="en-GB" sz="3600" dirty="0" smtClean="0">
                <a:latin typeface="Calibri" pitchFamily="34" charset="0"/>
              </a:rPr>
              <a:t>Supporting student </a:t>
            </a:r>
            <a:r>
              <a:rPr lang="en-GB" sz="3600" dirty="0" smtClean="0">
                <a:solidFill>
                  <a:srgbClr val="FF0000"/>
                </a:solidFill>
                <a:latin typeface="Calibri" pitchFamily="34" charset="0"/>
              </a:rPr>
              <a:t>learning</a:t>
            </a:r>
            <a:r>
              <a:rPr lang="en-GB" sz="3600" dirty="0" smtClean="0">
                <a:latin typeface="Calibri" pitchFamily="34" charset="0"/>
              </a:rPr>
              <a:t> and </a:t>
            </a:r>
            <a:r>
              <a:rPr lang="en-GB" sz="3600" dirty="0" smtClean="0">
                <a:solidFill>
                  <a:srgbClr val="008000"/>
                </a:solidFill>
                <a:latin typeface="Calibri" pitchFamily="34" charset="0"/>
              </a:rPr>
              <a:t>engagement</a:t>
            </a:r>
            <a:r>
              <a:rPr lang="en-GB" sz="3600" dirty="0" smtClean="0">
                <a:latin typeface="Calibri" pitchFamily="34" charset="0"/>
              </a:rPr>
              <a:t> (not least by making </a:t>
            </a:r>
            <a:r>
              <a:rPr lang="en-GB" sz="3600" dirty="0" smtClean="0">
                <a:solidFill>
                  <a:schemeClr val="accent2">
                    <a:lumMod val="60000"/>
                    <a:lumOff val="40000"/>
                  </a:schemeClr>
                </a:solidFill>
                <a:latin typeface="Calibri" pitchFamily="34" charset="0"/>
              </a:rPr>
              <a:t>feedback</a:t>
            </a:r>
            <a:r>
              <a:rPr lang="en-GB" sz="3600" dirty="0" smtClean="0">
                <a:latin typeface="Calibri" pitchFamily="34" charset="0"/>
              </a:rPr>
              <a:t> work well for students).</a:t>
            </a:r>
          </a:p>
          <a:p>
            <a:pPr eaLnBrk="1" hangingPunct="1"/>
            <a:endParaRPr lang="en-GB" sz="3600" dirty="0" smtClean="0">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latin typeface="Calibri" pitchFamily="34" charset="0"/>
              </a:rPr>
              <a:t>One of my main worries...</a:t>
            </a:r>
            <a:endParaRPr lang="en-GB" sz="3600" dirty="0">
              <a:latin typeface="Calibri" pitchFamily="34" charset="0"/>
            </a:endParaRPr>
          </a:p>
        </p:txBody>
      </p:sp>
      <p:sp>
        <p:nvSpPr>
          <p:cNvPr id="3" name="Content Placeholder 2"/>
          <p:cNvSpPr>
            <a:spLocks noGrp="1"/>
          </p:cNvSpPr>
          <p:nvPr>
            <p:ph idx="1"/>
          </p:nvPr>
        </p:nvSpPr>
        <p:spPr/>
        <p:txBody>
          <a:bodyPr/>
          <a:lstStyle/>
          <a:p>
            <a:pPr>
              <a:buNone/>
            </a:pPr>
            <a:r>
              <a:rPr lang="en-GB" sz="3600" dirty="0" smtClean="0">
                <a:latin typeface="Calibri" pitchFamily="34" charset="0"/>
              </a:rPr>
              <a:t>We still tend to try to measure...</a:t>
            </a:r>
          </a:p>
          <a:p>
            <a:pPr>
              <a:buNone/>
            </a:pPr>
            <a:r>
              <a:rPr lang="en-GB" sz="3600" dirty="0" smtClean="0">
                <a:latin typeface="Calibri" pitchFamily="34" charset="0"/>
              </a:rPr>
              <a:t>	</a:t>
            </a:r>
            <a:r>
              <a:rPr lang="en-GB" sz="3600" dirty="0" smtClean="0">
                <a:solidFill>
                  <a:srgbClr val="FF00FF"/>
                </a:solidFill>
                <a:latin typeface="Calibri" pitchFamily="34" charset="0"/>
              </a:rPr>
              <a:t>...what’s in students’ heads, and what they can do with what’s there</a:t>
            </a:r>
          </a:p>
          <a:p>
            <a:pPr>
              <a:buNone/>
            </a:pPr>
            <a:r>
              <a:rPr lang="en-GB" sz="3600" dirty="0" smtClean="0">
                <a:latin typeface="Calibri" pitchFamily="34" charset="0"/>
              </a:rPr>
              <a:t>	in terms of two unsatisfactory proxies ... </a:t>
            </a:r>
          </a:p>
          <a:p>
            <a:pPr>
              <a:buAutoNum type="arabicPeriod"/>
            </a:pPr>
            <a:r>
              <a:rPr lang="en-GB" sz="3600" dirty="0" smtClean="0">
                <a:solidFill>
                  <a:srgbClr val="006600"/>
                </a:solidFill>
                <a:latin typeface="Calibri" pitchFamily="34" charset="0"/>
              </a:rPr>
              <a:t>what comes out of students’ </a:t>
            </a:r>
            <a:r>
              <a:rPr lang="en-GB" sz="3600" dirty="0" smtClean="0">
                <a:solidFill>
                  <a:srgbClr val="FF00FF"/>
                </a:solidFill>
                <a:latin typeface="Calibri" pitchFamily="34" charset="0"/>
              </a:rPr>
              <a:t>pens</a:t>
            </a:r>
            <a:r>
              <a:rPr lang="en-GB" sz="3600" dirty="0" smtClean="0">
                <a:solidFill>
                  <a:srgbClr val="006600"/>
                </a:solidFill>
                <a:latin typeface="Calibri" pitchFamily="34" charset="0"/>
              </a:rPr>
              <a:t> in exams;</a:t>
            </a:r>
            <a:endParaRPr lang="en-GB" sz="3600" dirty="0" smtClean="0">
              <a:solidFill>
                <a:srgbClr val="FF0000"/>
              </a:solidFill>
              <a:latin typeface="Creepy" pitchFamily="82" charset="0"/>
            </a:endParaRPr>
          </a:p>
          <a:p>
            <a:pPr>
              <a:buNone/>
            </a:pPr>
            <a:r>
              <a:rPr lang="en-GB" sz="3600" dirty="0" smtClean="0">
                <a:solidFill>
                  <a:srgbClr val="006600"/>
                </a:solidFill>
                <a:latin typeface="Calibri" pitchFamily="34" charset="0"/>
              </a:rPr>
              <a:t>2.	what comes out of their </a:t>
            </a:r>
            <a:r>
              <a:rPr lang="en-GB" sz="3600" dirty="0" smtClean="0">
                <a:solidFill>
                  <a:srgbClr val="FF00FF"/>
                </a:solidFill>
                <a:latin typeface="Calibri" pitchFamily="34" charset="0"/>
              </a:rPr>
              <a:t>keyboards</a:t>
            </a:r>
            <a:r>
              <a:rPr lang="en-GB" sz="3600" dirty="0" smtClean="0">
                <a:solidFill>
                  <a:srgbClr val="006600"/>
                </a:solidFill>
                <a:latin typeface="Calibri" pitchFamily="34" charset="0"/>
              </a:rPr>
              <a:t> in essays and reports</a:t>
            </a:r>
            <a:r>
              <a:rPr lang="en-GB" sz="3600" dirty="0" smtClean="0">
                <a:latin typeface="Calibri"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smtClean="0">
                <a:latin typeface="Calibri" pitchFamily="34" charset="0"/>
              </a:rPr>
              <a:t>Albert Einstein</a:t>
            </a:r>
            <a:endParaRPr lang="en-US" sz="3600" b="1" dirty="0">
              <a:latin typeface="Calibri" pitchFamily="34" charset="0"/>
            </a:endParaRPr>
          </a:p>
        </p:txBody>
      </p:sp>
      <p:sp>
        <p:nvSpPr>
          <p:cNvPr id="3" name="Content Placeholder 2"/>
          <p:cNvSpPr>
            <a:spLocks noGrp="1"/>
          </p:cNvSpPr>
          <p:nvPr>
            <p:ph idx="1"/>
          </p:nvPr>
        </p:nvSpPr>
        <p:spPr/>
        <p:txBody>
          <a:bodyPr/>
          <a:lstStyle/>
          <a:p>
            <a:pPr>
              <a:buNone/>
            </a:pPr>
            <a:r>
              <a:rPr lang="en-GB" dirty="0" smtClean="0">
                <a:latin typeface="Calibri" pitchFamily="34" charset="0"/>
              </a:rPr>
              <a:t>“It is simply madness to keep doing the same thing, and expect different results”</a:t>
            </a:r>
            <a:endParaRPr lang="en-US" dirty="0">
              <a:latin typeface="Calibri"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a:t>Why is assessment such a big issue?</a:t>
            </a:r>
          </a:p>
        </p:txBody>
      </p:sp>
      <p:sp>
        <p:nvSpPr>
          <p:cNvPr id="14339" name="Rectangle 3"/>
          <p:cNvSpPr>
            <a:spLocks noGrp="1" noChangeArrowheads="1"/>
          </p:cNvSpPr>
          <p:nvPr>
            <p:ph type="body" idx="4294967295"/>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Good feedback and assessment practices are essential to student learning;</a:t>
            </a:r>
          </a:p>
          <a:p>
            <a:r>
              <a:rPr lang="en-GB" sz="2600" dirty="0"/>
              <a:t>Student satisfaction surveys frequently highlight significant dissatisfaction around these issues;</a:t>
            </a:r>
          </a:p>
          <a:p>
            <a:r>
              <a:rPr lang="en-GB" sz="2600" dirty="0"/>
              <a:t>In tough times, staff often find the pressure of achieving fast and formative feedback a heavy chore, especially when cohorts are large.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pPr eaLnBrk="1" hangingPunct="1"/>
            <a:r>
              <a:rPr lang="en-GB" smtClean="0"/>
              <a:t>Feedback, and…</a:t>
            </a:r>
          </a:p>
        </p:txBody>
      </p:sp>
      <p:sp>
        <p:nvSpPr>
          <p:cNvPr id="7171" name="Rectangle 3"/>
          <p:cNvSpPr>
            <a:spLocks noGrp="1" noChangeArrowheads="1"/>
          </p:cNvSpPr>
          <p:nvPr>
            <p:ph type="subTitle" idx="1"/>
          </p:nvPr>
        </p:nvSpPr>
        <p:spPr>
          <a:xfrm>
            <a:off x="285750" y="2428875"/>
            <a:ext cx="6388100" cy="1739900"/>
          </a:xfrm>
        </p:spPr>
        <p:txBody>
          <a:bodyPr/>
          <a:lstStyle/>
          <a:p>
            <a:pPr eaLnBrk="1" hangingPunct="1"/>
            <a:endParaRPr lang="en-GB" sz="4800" smtClean="0"/>
          </a:p>
          <a:p>
            <a:pPr eaLnBrk="1" hangingPunct="1"/>
            <a:r>
              <a:rPr lang="en-GB" sz="4800" smtClean="0"/>
              <a:t>Feed-forward</a:t>
            </a:r>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nodeType="clickEffect">
                                  <p:stCondLst>
                                    <p:cond delay="0"/>
                                  </p:stCondLst>
                                  <p:iterate type="lt">
                                    <p:tmPct val="10000"/>
                                  </p:iterate>
                                  <p:childTnLst>
                                    <p:animMotion origin="layout" path="M 0 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  -0.071 0.01333  C -0.051 0.01867  -0.032 0.02133  -0.017 0.02  C -0.004 0.02  0.01 0.01733  0.025 0.01333  C 0.069 0  0.102 -0.028  0.098 -0.048  C 0.095 -0.068  0.057 -0.07333  0.013 -0.06  C -0.008 -0.05333  -0.027 -0.044  -0.04 -0.03333  C -0.051 -0.02533  -0.062 -0.016  -0.074 -0.004  C -0.109 0.03467  -0.13 0.07733  -0.12 0.09333  C -0.111 0.10933  -0.074 0.092  -0.039 0.05467  C -0.022 0.036  -0.008 0.01733  0 0  Z" pathEditMode="relative" ptsTypes="">
                                      <p:cBhvr>
                                        <p:cTn id="6" dur="2000" fill="hold"/>
                                        <p:tgtEl>
                                          <p:spTgt spid="7171">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solidFill>
                  <a:srgbClr val="008000"/>
                </a:solidFill>
                <a:latin typeface="Calibri" pitchFamily="34" charset="0"/>
              </a:rPr>
              <a:t>Royce Sadler on feedback:</a:t>
            </a:r>
            <a:endParaRPr lang="en-GB" sz="3600" dirty="0">
              <a:solidFill>
                <a:srgbClr val="008000"/>
              </a:solidFill>
              <a:latin typeface="Calibri" pitchFamily="34" charset="0"/>
            </a:endParaRPr>
          </a:p>
        </p:txBody>
      </p:sp>
      <p:sp>
        <p:nvSpPr>
          <p:cNvPr id="5" name="Content Placeholder 4"/>
          <p:cNvSpPr>
            <a:spLocks noGrp="1"/>
          </p:cNvSpPr>
          <p:nvPr>
            <p:ph idx="1"/>
          </p:nvPr>
        </p:nvSpPr>
        <p:spPr/>
        <p:txBody>
          <a:bodyPr/>
          <a:lstStyle/>
          <a:p>
            <a:pPr>
              <a:lnSpc>
                <a:spcPct val="100000"/>
              </a:lnSpc>
            </a:pPr>
            <a:r>
              <a:rPr lang="en-GB" sz="2800" dirty="0" smtClean="0">
                <a:latin typeface="Calibri" pitchFamily="34" charset="0"/>
              </a:rPr>
              <a:t>Higher education teachers are often frustrated by the modest impact feedback has in improving learning. The status of feedback deserves to be challenged on the grounds that it is essentially about telling. For students to become self-sustaining producers of high quality intellectual and professional goods, they must be equipped to </a:t>
            </a:r>
            <a:r>
              <a:rPr lang="en-GB" sz="2800" dirty="0" smtClean="0">
                <a:solidFill>
                  <a:srgbClr val="FF0000"/>
                </a:solidFill>
                <a:latin typeface="Calibri" pitchFamily="34" charset="0"/>
              </a:rPr>
              <a:t>take control of their own learning and performance</a:t>
            </a:r>
            <a:r>
              <a:rPr lang="en-GB" sz="2800" dirty="0" smtClean="0">
                <a:latin typeface="Calibri" pitchFamily="34" charset="0"/>
              </a:rPr>
              <a:t>. (Sadler, 2013)</a:t>
            </a:r>
          </a:p>
          <a:p>
            <a:pPr>
              <a:lnSpc>
                <a:spcPct val="100000"/>
              </a:lnSpc>
              <a:buNone/>
            </a:pPr>
            <a:r>
              <a:rPr lang="en-AU" sz="2000" dirty="0" smtClean="0">
                <a:solidFill>
                  <a:srgbClr val="008000"/>
                </a:solidFill>
              </a:rPr>
              <a:t>Sadler, D. R. (2013). Opening up feedback: Teaching learners to see. In Merry, S., Price, M., Carless, D., &amp; </a:t>
            </a:r>
            <a:r>
              <a:rPr lang="en-AU" sz="2000" dirty="0" err="1" smtClean="0">
                <a:solidFill>
                  <a:srgbClr val="008000"/>
                </a:solidFill>
              </a:rPr>
              <a:t>Taras</a:t>
            </a:r>
            <a:r>
              <a:rPr lang="en-AU" sz="2000" dirty="0" smtClean="0">
                <a:solidFill>
                  <a:srgbClr val="008000"/>
                </a:solidFill>
              </a:rPr>
              <a:t>, M. (Eds.) </a:t>
            </a:r>
            <a:r>
              <a:rPr lang="en-AU" sz="2000" i="1" dirty="0" smtClean="0">
                <a:solidFill>
                  <a:srgbClr val="008000"/>
                </a:solidFill>
              </a:rPr>
              <a:t>Reconceptualising feedback in higher education: Developing dialogue with students</a:t>
            </a:r>
            <a:r>
              <a:rPr lang="en-AU" sz="2000" dirty="0" smtClean="0">
                <a:solidFill>
                  <a:srgbClr val="008000"/>
                </a:solidFill>
              </a:rPr>
              <a:t>. (Ch. 5, 54‑63). London: </a:t>
            </a:r>
            <a:r>
              <a:rPr lang="en-AU" sz="2000" dirty="0" err="1" smtClean="0">
                <a:solidFill>
                  <a:srgbClr val="008000"/>
                </a:solidFill>
              </a:rPr>
              <a:t>Routledge</a:t>
            </a:r>
            <a:r>
              <a:rPr lang="en-AU" sz="2000" dirty="0" smtClean="0">
                <a:solidFill>
                  <a:srgbClr val="008000"/>
                </a:solidFill>
              </a:rPr>
              <a:t>.</a:t>
            </a:r>
            <a:endParaRPr lang="en-GB" sz="2000" dirty="0" smtClean="0">
              <a:solidFill>
                <a:srgbClr val="008000"/>
              </a:solidFill>
            </a:endParaRPr>
          </a:p>
          <a:p>
            <a:pPr>
              <a:lnSpc>
                <a:spcPct val="100000"/>
              </a:lnSpc>
            </a:pPr>
            <a:endParaRPr lang="en-GB" sz="2800" dirty="0" smtClean="0">
              <a:latin typeface="Calibri" pitchFamily="34" charset="0"/>
            </a:endParaRPr>
          </a:p>
          <a:p>
            <a:pPr>
              <a:lnSpc>
                <a:spcPct val="100000"/>
              </a:lnSpc>
            </a:pPr>
            <a:endParaRPr lang="en-GB" sz="28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smtClean="0">
                <a:solidFill>
                  <a:srgbClr val="008000"/>
                </a:solidFill>
                <a:latin typeface="Calibri" pitchFamily="34" charset="0"/>
              </a:rPr>
              <a:t>Dylan </a:t>
            </a:r>
            <a:r>
              <a:rPr lang="en-GB" sz="3600" dirty="0" err="1" smtClean="0">
                <a:solidFill>
                  <a:srgbClr val="008000"/>
                </a:solidFill>
                <a:latin typeface="Calibri" pitchFamily="34" charset="0"/>
              </a:rPr>
              <a:t>Wiliam</a:t>
            </a:r>
            <a:r>
              <a:rPr lang="en-GB" sz="3600" dirty="0" smtClean="0">
                <a:solidFill>
                  <a:srgbClr val="008000"/>
                </a:solidFill>
                <a:latin typeface="Calibri" pitchFamily="34" charset="0"/>
              </a:rPr>
              <a:t> on feedback April 2014 (online)</a:t>
            </a:r>
            <a:endParaRPr lang="en-GB" sz="3600" dirty="0">
              <a:solidFill>
                <a:srgbClr val="008000"/>
              </a:solidFill>
              <a:latin typeface="Calibri" pitchFamily="34" charset="0"/>
            </a:endParaRPr>
          </a:p>
        </p:txBody>
      </p:sp>
      <p:sp>
        <p:nvSpPr>
          <p:cNvPr id="3" name="Content Placeholder 2"/>
          <p:cNvSpPr>
            <a:spLocks noGrp="1"/>
          </p:cNvSpPr>
          <p:nvPr>
            <p:ph idx="1"/>
          </p:nvPr>
        </p:nvSpPr>
        <p:spPr>
          <a:xfrm>
            <a:off x="0" y="1196975"/>
            <a:ext cx="8964613" cy="4670425"/>
          </a:xfrm>
        </p:spPr>
        <p:txBody>
          <a:bodyPr/>
          <a:lstStyle/>
          <a:p>
            <a:r>
              <a:rPr lang="en-GB" sz="2600" dirty="0" smtClean="0">
                <a:latin typeface="Calibri" pitchFamily="34" charset="0"/>
              </a:rPr>
              <a:t>There really is a lot of rot talked about how feedback should and should not be given.</a:t>
            </a:r>
          </a:p>
          <a:p>
            <a:r>
              <a:rPr lang="en-GB" sz="2600" dirty="0" smtClean="0">
                <a:latin typeface="Calibri" pitchFamily="34" charset="0"/>
              </a:rPr>
              <a:t>...people forget that the only good feedback is that which is acted upon, which is why </a:t>
            </a:r>
            <a:r>
              <a:rPr lang="en-GB" sz="2600" dirty="0" smtClean="0">
                <a:solidFill>
                  <a:srgbClr val="FF00FF"/>
                </a:solidFill>
                <a:latin typeface="Calibri" pitchFamily="34" charset="0"/>
              </a:rPr>
              <a:t>the only thing that matters is the relationship between the teacher and the student</a:t>
            </a:r>
            <a:r>
              <a:rPr lang="en-GB" sz="2600" dirty="0" smtClean="0">
                <a:latin typeface="Calibri" pitchFamily="34" charset="0"/>
              </a:rPr>
              <a:t>. </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smtClean="0"/>
              <a:t>Fishing for feedback?</a:t>
            </a:r>
          </a:p>
        </p:txBody>
      </p:sp>
      <p:sp>
        <p:nvSpPr>
          <p:cNvPr id="249859" name="Rectangle 3"/>
          <p:cNvSpPr>
            <a:spLocks noGrp="1" noChangeArrowheads="1"/>
          </p:cNvSpPr>
          <p:nvPr>
            <p:ph idx="1"/>
          </p:nvPr>
        </p:nvSpPr>
        <p:spPr/>
        <p:txBody>
          <a:bodyPr/>
          <a:lstStyle/>
          <a:p>
            <a:pPr eaLnBrk="1" hangingPunct="1">
              <a:buFont typeface="Wingdings" pitchFamily="2" charset="2"/>
              <a:buNone/>
              <a:defRPr/>
            </a:pPr>
            <a:r>
              <a:rPr lang="en-GB" dirty="0" smtClean="0">
                <a:solidFill>
                  <a:srgbClr val="006600"/>
                </a:solidFill>
              </a:rPr>
              <a:t>Feedback is like fish.</a:t>
            </a:r>
          </a:p>
          <a:p>
            <a:pPr eaLnBrk="1" hangingPunct="1">
              <a:buFont typeface="Wingdings" pitchFamily="2" charset="2"/>
              <a:buNone/>
              <a:defRPr/>
            </a:pPr>
            <a:r>
              <a:rPr lang="en-GB" dirty="0" smtClean="0">
                <a:solidFill>
                  <a:srgbClr val="006600"/>
                </a:solidFill>
              </a:rPr>
              <a:t>If it is not used quickly, it becomes useless.</a:t>
            </a:r>
          </a:p>
          <a:p>
            <a:pPr eaLnBrk="1" hangingPunct="1">
              <a:buFont typeface="Wingdings" pitchFamily="2" charset="2"/>
              <a:buNone/>
              <a:defRPr/>
            </a:pPr>
            <a:r>
              <a:rPr lang="en-GB" dirty="0" smtClean="0">
                <a:solidFill>
                  <a:srgbClr val="006600"/>
                </a:solidFill>
              </a:rPr>
              <a:t>	(Sally Brown).</a:t>
            </a:r>
          </a:p>
          <a:p>
            <a:pPr eaLnBrk="1" hangingPunct="1">
              <a:buFont typeface="Wingdings" pitchFamily="2" charset="2"/>
              <a:buNone/>
              <a:defRPr/>
            </a:pPr>
            <a:r>
              <a:rPr lang="en-GB" dirty="0" smtClean="0">
                <a:solidFill>
                  <a:srgbClr val="0000CC"/>
                </a:solidFill>
              </a:rPr>
              <a:t>Give a man a fish,</a:t>
            </a:r>
          </a:p>
          <a:p>
            <a:pPr eaLnBrk="1" hangingPunct="1">
              <a:buFont typeface="Wingdings" pitchFamily="2" charset="2"/>
              <a:buNone/>
              <a:defRPr/>
            </a:pPr>
            <a:r>
              <a:rPr lang="en-GB" dirty="0" smtClean="0">
                <a:solidFill>
                  <a:srgbClr val="0000CC"/>
                </a:solidFill>
              </a:rPr>
              <a:t>Feed him for a day.</a:t>
            </a:r>
          </a:p>
          <a:p>
            <a:pPr eaLnBrk="1" hangingPunct="1">
              <a:buFont typeface="Wingdings" pitchFamily="2" charset="2"/>
              <a:buNone/>
              <a:defRPr/>
            </a:pPr>
            <a:r>
              <a:rPr lang="en-GB" dirty="0" smtClean="0">
                <a:solidFill>
                  <a:srgbClr val="0000CC"/>
                </a:solidFill>
              </a:rPr>
              <a:t>Teach a man to fish,</a:t>
            </a:r>
          </a:p>
          <a:p>
            <a:pPr eaLnBrk="1" hangingPunct="1">
              <a:buFont typeface="Wingdings" pitchFamily="2" charset="2"/>
              <a:buNone/>
              <a:defRPr/>
            </a:pPr>
            <a:r>
              <a:rPr lang="en-GB" dirty="0" smtClean="0">
                <a:solidFill>
                  <a:srgbClr val="0000CC"/>
                </a:solidFill>
              </a:rPr>
              <a:t>Feed him for a lifetime.</a:t>
            </a:r>
          </a:p>
          <a:p>
            <a:pPr eaLnBrk="1" hangingPunct="1">
              <a:buFont typeface="Wingdings" pitchFamily="2" charset="2"/>
              <a:buNone/>
              <a:defRPr/>
            </a:pPr>
            <a:r>
              <a:rPr lang="en-GB" dirty="0" smtClean="0">
                <a:solidFill>
                  <a:srgbClr val="0000CC"/>
                </a:solidFill>
              </a:rPr>
              <a:t>	</a:t>
            </a:r>
            <a:r>
              <a:rPr lang="en-GB" kern="1200" dirty="0" smtClean="0">
                <a:solidFill>
                  <a:srgbClr val="0000CC"/>
                </a:solidFill>
              </a:rPr>
              <a:t>(Maimonides: 1135-1204)</a:t>
            </a:r>
          </a:p>
          <a:p>
            <a:pPr eaLnBrk="1" hangingPunct="1">
              <a:buFont typeface="Wingdings" pitchFamily="2" charset="2"/>
              <a:buNone/>
              <a:defRPr/>
            </a:pPr>
            <a:endParaRPr lang="en-GB" dirty="0" smtClean="0">
              <a:solidFill>
                <a:srgbClr val="0000CC"/>
              </a:solidFill>
            </a:endParaRPr>
          </a:p>
        </p:txBody>
      </p:sp>
      <p:sp>
        <p:nvSpPr>
          <p:cNvPr id="6" name="TextBox 5"/>
          <p:cNvSpPr txBox="1">
            <a:spLocks noChangeArrowheads="1"/>
          </p:cNvSpPr>
          <p:nvPr/>
        </p:nvSpPr>
        <p:spPr bwMode="auto">
          <a:xfrm>
            <a:off x="395288" y="5229225"/>
            <a:ext cx="8748712" cy="1077913"/>
          </a:xfrm>
          <a:prstGeom prst="rect">
            <a:avLst/>
          </a:prstGeom>
          <a:solidFill>
            <a:schemeClr val="bg1"/>
          </a:solidFill>
          <a:ln w="9525">
            <a:noFill/>
            <a:miter lim="800000"/>
            <a:headEnd/>
            <a:tailEnd/>
          </a:ln>
        </p:spPr>
        <p:txBody>
          <a:bodyPr>
            <a:spAutoFit/>
          </a:bodyPr>
          <a:lstStyle/>
          <a:p>
            <a:r>
              <a:rPr lang="en-GB" sz="3200" smtClean="0">
                <a:solidFill>
                  <a:srgbClr val="0000CC"/>
                </a:solidFill>
                <a:latin typeface="Arial" charset="0"/>
              </a:rPr>
              <a:t>And he’ll learn to drink beer in boats</a:t>
            </a:r>
          </a:p>
          <a:p>
            <a:r>
              <a:rPr lang="en-GB" sz="3200" smtClean="0">
                <a:solidFill>
                  <a:srgbClr val="0000CC"/>
                </a:solidFill>
                <a:latin typeface="Arial" charset="0"/>
              </a:rPr>
              <a:t>And you won’t see him for weeks!</a:t>
            </a:r>
          </a:p>
        </p:txBody>
      </p:sp>
      <p:sp>
        <p:nvSpPr>
          <p:cNvPr id="7" name="Rectangle 6"/>
          <p:cNvSpPr/>
          <p:nvPr/>
        </p:nvSpPr>
        <p:spPr>
          <a:xfrm>
            <a:off x="827088" y="6321425"/>
            <a:ext cx="5184775" cy="536575"/>
          </a:xfrm>
          <a:prstGeom prst="rect">
            <a:avLst/>
          </a:prstGeom>
          <a:solidFill>
            <a:schemeClr val="bg1"/>
          </a:solidFill>
        </p:spPr>
        <p:txBody>
          <a:bodyPr>
            <a:spAutoFit/>
          </a:bodyPr>
          <a:lstStyle/>
          <a:p>
            <a:pPr marL="533400" indent="-533400" eaLnBrk="1" hangingPunct="1">
              <a:lnSpc>
                <a:spcPct val="90000"/>
              </a:lnSpc>
              <a:spcBef>
                <a:spcPct val="35000"/>
              </a:spcBef>
              <a:buClr>
                <a:srgbClr val="009900"/>
              </a:buClr>
              <a:defRPr/>
            </a:pPr>
            <a:r>
              <a:rPr lang="en-GB" sz="3200" kern="0" dirty="0">
                <a:solidFill>
                  <a:srgbClr val="0000CC"/>
                </a:solidFill>
                <a:latin typeface="Arial"/>
              </a:rPr>
              <a:t>(Australian proverb).</a:t>
            </a:r>
          </a:p>
        </p:txBody>
      </p:sp>
      <p:sp>
        <p:nvSpPr>
          <p:cNvPr id="9" name="TextBox 8"/>
          <p:cNvSpPr txBox="1"/>
          <p:nvPr/>
        </p:nvSpPr>
        <p:spPr>
          <a:xfrm>
            <a:off x="0" y="3500438"/>
            <a:ext cx="6156325" cy="3259137"/>
          </a:xfrm>
          <a:prstGeom prst="rect">
            <a:avLst/>
          </a:prstGeom>
          <a:solidFill>
            <a:schemeClr val="bg1"/>
          </a:solidFill>
          <a:ln>
            <a:solidFill>
              <a:schemeClr val="tx1"/>
            </a:solidFill>
          </a:ln>
        </p:spPr>
        <p:txBody>
          <a:bodyPr>
            <a:spAutoFit/>
          </a:bodyPr>
          <a:lstStyle/>
          <a:p>
            <a:pPr marL="533400" indent="-533400" eaLnBrk="1" hangingPunct="1">
              <a:spcBef>
                <a:spcPct val="35000"/>
              </a:spcBef>
              <a:buClr>
                <a:srgbClr val="009900"/>
              </a:buClr>
              <a:defRPr/>
            </a:pPr>
            <a:r>
              <a:rPr lang="en-GB" kern="0" dirty="0">
                <a:solidFill>
                  <a:srgbClr val="660066"/>
                </a:solidFill>
                <a:latin typeface="Arial"/>
              </a:rPr>
              <a:t>	Make feedback </a:t>
            </a:r>
            <a:r>
              <a:rPr lang="en-GB" kern="0" dirty="0">
                <a:solidFill>
                  <a:srgbClr val="FF0000"/>
                </a:solidFill>
                <a:latin typeface="Arial"/>
              </a:rPr>
              <a:t>timely</a:t>
            </a:r>
            <a:r>
              <a:rPr lang="en-GB" kern="0" dirty="0">
                <a:solidFill>
                  <a:srgbClr val="660066"/>
                </a:solidFill>
                <a:latin typeface="Arial"/>
              </a:rPr>
              <a:t>, while it still matters to students, in time for them to use it towards further learning, or to receive further assistance.</a:t>
            </a:r>
          </a:p>
          <a:p>
            <a:pPr marL="533400" indent="-533400" eaLnBrk="1" hangingPunct="1">
              <a:spcBef>
                <a:spcPct val="35000"/>
              </a:spcBef>
              <a:buClr>
                <a:srgbClr val="009900"/>
              </a:buClr>
              <a:defRPr/>
            </a:pPr>
            <a:r>
              <a:rPr lang="en-GB" kern="0" dirty="0">
                <a:solidFill>
                  <a:srgbClr val="660066"/>
                </a:solidFill>
                <a:latin typeface="Arial"/>
              </a:rPr>
              <a:t>	(Graham Gibbs)</a:t>
            </a:r>
          </a:p>
          <a:p>
            <a:pPr algn="ctr">
              <a:defRPr/>
            </a:pPr>
            <a:endParaRPr lang="en-GB" dirty="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autoUpdateAnimBg="0"/>
      <p:bldP spid="6" grpId="0" build="p" animBg="1"/>
      <p:bldP spid="7" grpId="0" animBg="1"/>
      <p:bldP spid="9" grpId="0" animBg="1"/>
      <p:bldP spid="9"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quarter" idx="10"/>
          </p:nvPr>
        </p:nvSpPr>
        <p:spPr/>
        <p:txBody>
          <a:bodyPr/>
          <a:lstStyle/>
          <a:p>
            <a:pPr>
              <a:defRPr/>
            </a:pPr>
            <a:fld id="{6D583A34-F902-4FC2-BCA9-AE262BC97A3E}" type="datetime2">
              <a:rPr lang="en-GB">
                <a:solidFill>
                  <a:srgbClr val="FFFFFF"/>
                </a:solidFill>
              </a:rPr>
              <a:pPr>
                <a:defRPr/>
              </a:pPr>
              <a:t>Wednesday, 20 January 2016</a:t>
            </a:fld>
            <a:endParaRPr lang="en-GB" dirty="0">
              <a:solidFill>
                <a:srgbClr val="FFFFFF"/>
              </a:solidFill>
            </a:endParaRPr>
          </a:p>
        </p:txBody>
      </p:sp>
      <p:sp>
        <p:nvSpPr>
          <p:cNvPr id="6" name="Rectangle 6"/>
          <p:cNvSpPr>
            <a:spLocks noGrp="1" noChangeArrowheads="1"/>
          </p:cNvSpPr>
          <p:nvPr>
            <p:ph type="sldNum" sz="quarter" idx="12"/>
          </p:nvPr>
        </p:nvSpPr>
        <p:spPr/>
        <p:txBody>
          <a:bodyPr/>
          <a:lstStyle/>
          <a:p>
            <a:pPr>
              <a:defRPr/>
            </a:pPr>
            <a:fld id="{9A740002-C61B-42CF-A46D-5E42B2B40B51}" type="slidenum">
              <a:rPr lang="en-GB">
                <a:solidFill>
                  <a:srgbClr val="FFFFFF"/>
                </a:solidFill>
              </a:rPr>
              <a:pPr>
                <a:defRPr/>
              </a:pPr>
              <a:t>44</a:t>
            </a:fld>
            <a:endParaRPr lang="en-GB" dirty="0">
              <a:solidFill>
                <a:srgbClr val="FFFFFF"/>
              </a:solidFill>
            </a:endParaRPr>
          </a:p>
        </p:txBody>
      </p:sp>
      <p:sp>
        <p:nvSpPr>
          <p:cNvPr id="1045508" name="Rectangle 4"/>
          <p:cNvSpPr>
            <a:spLocks noGrp="1" noRot="1" noChangeArrowheads="1"/>
          </p:cNvSpPr>
          <p:nvPr>
            <p:ph type="ctrTitle"/>
          </p:nvPr>
        </p:nvSpPr>
        <p:spPr/>
        <p:txBody>
          <a:bodyPr/>
          <a:lstStyle/>
          <a:p>
            <a:pPr eaLnBrk="1" hangingPunct="1">
              <a:defRPr/>
            </a:pPr>
            <a:r>
              <a:rPr lang="en-GB" dirty="0" smtClean="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smtClean="0"/>
              <a:t>Making all the channels work</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D411F38-D546-4819-B2EF-6DCE3DC34B22}" type="datetime2">
              <a:rPr lang="en-GB"/>
              <a:pPr>
                <a:defRPr/>
              </a:pPr>
              <a:t>Wednesday, 20 January 2016</a:t>
            </a:fld>
            <a:endParaRPr lang="en-GB" dirty="0"/>
          </a:p>
        </p:txBody>
      </p:sp>
      <p:sp>
        <p:nvSpPr>
          <p:cNvPr id="22531" name="Slide Number Placeholder 5"/>
          <p:cNvSpPr>
            <a:spLocks noGrp="1"/>
          </p:cNvSpPr>
          <p:nvPr>
            <p:ph type="sldNum" sz="quarter" idx="12"/>
          </p:nvPr>
        </p:nvSpPr>
        <p:spPr>
          <a:noFill/>
        </p:spPr>
        <p:txBody>
          <a:bodyPr/>
          <a:lstStyle/>
          <a:p>
            <a:fld id="{46DC32AF-1608-4502-B5F4-3BB91011CEAF}" type="slidenum">
              <a:rPr lang="en-GB" smtClean="0">
                <a:solidFill>
                  <a:srgbClr val="000000"/>
                </a:solidFill>
              </a:rPr>
              <a:pPr/>
              <a:t>45</a:t>
            </a:fld>
            <a:endParaRPr lang="en-GB" dirty="0" smtClean="0">
              <a:solidFill>
                <a:srgbClr val="000000"/>
              </a:solidFill>
            </a:endParaRPr>
          </a:p>
        </p:txBody>
      </p:sp>
      <p:sp>
        <p:nvSpPr>
          <p:cNvPr id="22532" name="Rectangle 2"/>
          <p:cNvSpPr>
            <a:spLocks noGrp="1" noChangeArrowheads="1"/>
          </p:cNvSpPr>
          <p:nvPr>
            <p:ph type="title"/>
          </p:nvPr>
        </p:nvSpPr>
        <p:spPr/>
        <p:txBody>
          <a:bodyPr/>
          <a:lstStyle/>
          <a:p>
            <a:pPr eaLnBrk="1" hangingPunct="1"/>
            <a:r>
              <a:rPr lang="en-GB" dirty="0" smtClean="0"/>
              <a:t>Thirty Second Theatre</a:t>
            </a:r>
          </a:p>
        </p:txBody>
      </p:sp>
      <p:sp>
        <p:nvSpPr>
          <p:cNvPr id="6" name="Content Placeholder 5"/>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smtClean="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smtClean="0"/>
              <a:t>Please work in pairs, moving around the room, talking to different people using the script which follows…</a:t>
            </a:r>
            <a:endParaRPr lang="en-GB" sz="2800" dirty="0" smtClean="0">
              <a:solidFill>
                <a:srgbClr val="66FF33"/>
              </a:solidFill>
            </a:endParaRPr>
          </a:p>
          <a:p>
            <a:pPr eaLnBrk="1" hangingPunct="1">
              <a:lnSpc>
                <a:spcPct val="100000"/>
              </a:lnSpc>
              <a:buFont typeface="Wingdings" pitchFamily="2" charset="2"/>
              <a:buNone/>
            </a:pPr>
            <a:r>
              <a:rPr lang="en-GB" sz="2800" dirty="0" smtClean="0"/>
              <a:t>The script:</a:t>
            </a:r>
          </a:p>
          <a:p>
            <a:pPr eaLnBrk="1" hangingPunct="1">
              <a:lnSpc>
                <a:spcPct val="100000"/>
              </a:lnSpc>
              <a:buFont typeface="Wingdings" pitchFamily="2" charset="2"/>
              <a:buNone/>
            </a:pPr>
            <a:r>
              <a:rPr lang="en-GB" sz="2800" dirty="0" smtClean="0">
                <a:solidFill>
                  <a:srgbClr val="009900"/>
                </a:solidFill>
              </a:rPr>
              <a:t>A		‘Hello’ (or equivalent).</a:t>
            </a:r>
          </a:p>
          <a:p>
            <a:pPr eaLnBrk="1" hangingPunct="1">
              <a:lnSpc>
                <a:spcPct val="100000"/>
              </a:lnSpc>
              <a:buFont typeface="Wingdings" pitchFamily="2" charset="2"/>
              <a:buNone/>
            </a:pPr>
            <a:r>
              <a:rPr lang="en-GB" sz="2800" dirty="0" smtClean="0">
                <a:solidFill>
                  <a:srgbClr val="0000CC"/>
                </a:solidFill>
              </a:rPr>
              <a:t>B 		‘Hello’ (or equivalent).</a:t>
            </a:r>
          </a:p>
          <a:p>
            <a:pPr eaLnBrk="1" hangingPunct="1">
              <a:lnSpc>
                <a:spcPct val="100000"/>
              </a:lnSpc>
              <a:buFont typeface="Wingdings" pitchFamily="2" charset="2"/>
              <a:buNone/>
            </a:pPr>
            <a:r>
              <a:rPr lang="en-GB" sz="2800" dirty="0" smtClean="0">
                <a:solidFill>
                  <a:srgbClr val="009900"/>
                </a:solidFill>
              </a:rPr>
              <a:t>A 		‘You are late’.</a:t>
            </a:r>
          </a:p>
          <a:p>
            <a:pPr eaLnBrk="1" hangingPunct="1">
              <a:lnSpc>
                <a:spcPct val="100000"/>
              </a:lnSpc>
              <a:buFont typeface="Wingdings" pitchFamily="2" charset="2"/>
              <a:buNone/>
            </a:pPr>
            <a:r>
              <a:rPr lang="en-GB" sz="2800" dirty="0" smtClean="0">
                <a:solidFill>
                  <a:srgbClr val="0000CC"/>
                </a:solidFill>
              </a:rPr>
              <a:t>B 		‘I know’.</a:t>
            </a:r>
          </a:p>
          <a:p>
            <a:pPr eaLnBrk="1" hangingPunct="1">
              <a:lnSpc>
                <a:spcPct val="100000"/>
              </a:lnSpc>
              <a:buFont typeface="Wingdings" pitchFamily="2" charset="2"/>
              <a:buNone/>
            </a:pPr>
            <a:r>
              <a:rPr lang="en-GB" sz="2800" dirty="0" smtClean="0">
                <a:solidFill>
                  <a:srgbClr val="FF0000"/>
                </a:solidFill>
              </a:rPr>
              <a:t>Try to do it completely differently each time.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p:txBody>
          <a:bodyPr/>
          <a:lstStyle/>
          <a:p>
            <a:pPr eaLnBrk="1" hangingPunct="1"/>
            <a:r>
              <a:rPr lang="en-GB" sz="3600" dirty="0" smtClean="0">
                <a:solidFill>
                  <a:schemeClr val="accent6">
                    <a:lumMod val="60000"/>
                    <a:lumOff val="40000"/>
                  </a:schemeClr>
                </a:solidFill>
              </a:rPr>
              <a:t>The power of face-to-face communication</a:t>
            </a:r>
            <a:endParaRPr lang="en-US" sz="3600" dirty="0" smtClean="0">
              <a:solidFill>
                <a:schemeClr val="accent6">
                  <a:lumMod val="60000"/>
                  <a:lumOff val="40000"/>
                </a:schemeClr>
              </a:solidFill>
            </a:endParaRPr>
          </a:p>
        </p:txBody>
      </p:sp>
      <p:sp>
        <p:nvSpPr>
          <p:cNvPr id="24582" name="Rectangle 3"/>
          <p:cNvSpPr>
            <a:spLocks noGrp="1" noChangeArrowheads="1"/>
          </p:cNvSpPr>
          <p:nvPr>
            <p:ph idx="1"/>
          </p:nvPr>
        </p:nvSpPr>
        <p:spPr>
          <a:xfrm>
            <a:off x="358775" y="980729"/>
            <a:ext cx="8605838" cy="4886672"/>
          </a:xfrm>
        </p:spPr>
        <p:txBody>
          <a:bodyPr/>
          <a:lstStyle/>
          <a:p>
            <a:pPr eaLnBrk="1" hangingPunct="1">
              <a:lnSpc>
                <a:spcPct val="100000"/>
              </a:lnSpc>
            </a:pPr>
            <a:r>
              <a:rPr lang="en-GB" sz="2800" dirty="0" smtClean="0"/>
              <a:t>When explaining </a:t>
            </a:r>
            <a:r>
              <a:rPr lang="en-GB" sz="2800" dirty="0" smtClean="0">
                <a:solidFill>
                  <a:srgbClr val="FF0000"/>
                </a:solidFill>
              </a:rPr>
              <a:t>assessment criteria </a:t>
            </a:r>
            <a:r>
              <a:rPr lang="en-GB" sz="2800" dirty="0" smtClean="0"/>
              <a:t>to students, and when linking these to </a:t>
            </a:r>
            <a:r>
              <a:rPr lang="en-GB" sz="2800" dirty="0" smtClean="0">
                <a:solidFill>
                  <a:srgbClr val="FF0000"/>
                </a:solidFill>
              </a:rPr>
              <a:t>evidence of achievement </a:t>
            </a:r>
            <a:r>
              <a:rPr lang="en-GB" sz="2800" dirty="0" smtClean="0"/>
              <a:t>of the </a:t>
            </a:r>
            <a:r>
              <a:rPr lang="en-GB" sz="2800" dirty="0" smtClean="0">
                <a:solidFill>
                  <a:srgbClr val="FF0000"/>
                </a:solidFill>
              </a:rPr>
              <a:t>intended learning outcomes</a:t>
            </a:r>
            <a:r>
              <a:rPr lang="en-GB" sz="2800" dirty="0" smtClean="0"/>
              <a:t>, we need to make the most of face-to-face whole group contexts and...</a:t>
            </a:r>
          </a:p>
          <a:p>
            <a:pPr lvl="1" eaLnBrk="1" hangingPunct="1">
              <a:lnSpc>
                <a:spcPct val="100000"/>
              </a:lnSpc>
            </a:pPr>
            <a:r>
              <a:rPr lang="en-GB" sz="2400" dirty="0" smtClean="0">
                <a:solidFill>
                  <a:srgbClr val="008000"/>
                </a:solidFill>
              </a:rPr>
              <a:t>Tone of voice</a:t>
            </a:r>
          </a:p>
          <a:p>
            <a:pPr lvl="1" eaLnBrk="1" hangingPunct="1">
              <a:lnSpc>
                <a:spcPct val="100000"/>
              </a:lnSpc>
            </a:pPr>
            <a:r>
              <a:rPr lang="en-GB" sz="2400" dirty="0" smtClean="0">
                <a:solidFill>
                  <a:srgbClr val="008000"/>
                </a:solidFill>
              </a:rPr>
              <a:t>Body language</a:t>
            </a:r>
          </a:p>
          <a:p>
            <a:pPr lvl="1" eaLnBrk="1" hangingPunct="1">
              <a:lnSpc>
                <a:spcPct val="100000"/>
              </a:lnSpc>
            </a:pPr>
            <a:r>
              <a:rPr lang="en-GB" sz="2400" dirty="0" smtClean="0">
                <a:solidFill>
                  <a:srgbClr val="008000"/>
                </a:solidFill>
              </a:rPr>
              <a:t>Facial expression</a:t>
            </a:r>
          </a:p>
          <a:p>
            <a:pPr lvl="1" eaLnBrk="1" hangingPunct="1">
              <a:lnSpc>
                <a:spcPct val="100000"/>
              </a:lnSpc>
            </a:pPr>
            <a:r>
              <a:rPr lang="en-GB" sz="2400" dirty="0" smtClean="0">
                <a:solidFill>
                  <a:srgbClr val="008000"/>
                </a:solidFill>
              </a:rPr>
              <a:t>Eye contact</a:t>
            </a:r>
          </a:p>
          <a:p>
            <a:pPr lvl="1" eaLnBrk="1" hangingPunct="1">
              <a:lnSpc>
                <a:spcPct val="100000"/>
              </a:lnSpc>
            </a:pPr>
            <a:r>
              <a:rPr lang="en-GB" sz="2400" dirty="0" smtClean="0">
                <a:solidFill>
                  <a:srgbClr val="008000"/>
                </a:solidFill>
              </a:rPr>
              <a:t>The chance to repeat things</a:t>
            </a:r>
          </a:p>
          <a:p>
            <a:pPr lvl="1" eaLnBrk="1" hangingPunct="1">
              <a:lnSpc>
                <a:spcPct val="100000"/>
              </a:lnSpc>
            </a:pPr>
            <a:r>
              <a:rPr lang="en-GB" sz="2400" dirty="0" smtClean="0">
                <a:solidFill>
                  <a:srgbClr val="008000"/>
                </a:solidFill>
              </a:rPr>
              <a:t>The chance to respond to puzzled looks</a:t>
            </a:r>
          </a:p>
          <a:p>
            <a:pPr eaLnBrk="1" hangingPunct="1">
              <a:lnSpc>
                <a:spcPct val="100000"/>
              </a:lnSpc>
            </a:pPr>
            <a:r>
              <a:rPr lang="en-GB" sz="2800" dirty="0" smtClean="0"/>
              <a:t>Some things can’t work nearly so well just on paper         or on screens.</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descr="alice26th">
            <a:hlinkClick r:id="rId2"/>
          </p:cNvPr>
          <p:cNvPicPr>
            <a:picLocks noChangeAspect="1" noChangeArrowheads="1"/>
          </p:cNvPicPr>
          <p:nvPr/>
        </p:nvPicPr>
        <p:blipFill>
          <a:blip r:embed="rId3" cstate="email"/>
          <a:srcRect/>
          <a:stretch>
            <a:fillRect/>
          </a:stretch>
        </p:blipFill>
        <p:spPr bwMode="auto">
          <a:xfrm>
            <a:off x="0" y="692696"/>
            <a:ext cx="3357586" cy="5634046"/>
          </a:xfrm>
          <a:prstGeom prst="rect">
            <a:avLst/>
          </a:prstGeom>
          <a:ln>
            <a:noFill/>
          </a:ln>
          <a:effectLst>
            <a:softEdge rad="112500"/>
          </a:effectLst>
        </p:spPr>
      </p:pic>
      <p:sp>
        <p:nvSpPr>
          <p:cNvPr id="9219" name="Rectangle 3"/>
          <p:cNvSpPr>
            <a:spLocks noGrp="1" noChangeArrowheads="1"/>
          </p:cNvSpPr>
          <p:nvPr>
            <p:ph type="body" idx="4294967295"/>
          </p:nvPr>
        </p:nvSpPr>
        <p:spPr>
          <a:xfrm>
            <a:off x="2699792" y="404664"/>
            <a:ext cx="6444208" cy="6120680"/>
          </a:xfrm>
          <a:solidFill>
            <a:schemeClr val="bg1"/>
          </a:solidFill>
        </p:spPr>
        <p:txBody>
          <a:bodyPr>
            <a:noAutofit/>
          </a:bodyPr>
          <a:lstStyle/>
          <a:p>
            <a:pPr marL="273050" indent="-273050" eaLnBrk="1" hangingPunct="1">
              <a:spcBef>
                <a:spcPts val="1200"/>
              </a:spcBef>
              <a:spcAft>
                <a:spcPts val="600"/>
              </a:spcAft>
              <a:buClr>
                <a:srgbClr val="EB641B"/>
              </a:buClr>
              <a:buFont typeface="Wingdings" pitchFamily="2" charset="2"/>
              <a:buNone/>
            </a:pPr>
            <a:r>
              <a:rPr lang="en-AU" b="1" i="1" dirty="0" smtClean="0"/>
              <a:t>	“[The] pupils got it all by heart; and, when Examination-time came, they wrote it down; and the Examiner said ‘Beautiful! What depth!’ </a:t>
            </a:r>
          </a:p>
          <a:p>
            <a:pPr marL="273050" indent="-273050" eaLnBrk="1" hangingPunct="1">
              <a:spcBef>
                <a:spcPts val="1200"/>
              </a:spcBef>
              <a:spcAft>
                <a:spcPts val="600"/>
              </a:spcAft>
              <a:buClr>
                <a:srgbClr val="EB641B"/>
              </a:buClr>
              <a:buFont typeface="Wingdings" pitchFamily="2" charset="2"/>
              <a:buNone/>
            </a:pPr>
            <a:r>
              <a:rPr lang="en-AU" b="1" i="1" dirty="0" smtClean="0"/>
              <a:t>	They became teachers in their turn, and they said all these things over again; and their pupils wrote it down, and the examiner accepted it; and </a:t>
            </a:r>
            <a:r>
              <a:rPr lang="en-AU" b="1" i="1" dirty="0" smtClean="0">
                <a:effectLst>
                  <a:glow rad="101600">
                    <a:srgbClr val="FFFF00">
                      <a:alpha val="60000"/>
                    </a:srgbClr>
                  </a:glow>
                </a:effectLst>
              </a:rPr>
              <a:t>nobody had the ghost of an idea what it meant</a:t>
            </a:r>
            <a:r>
              <a:rPr lang="en-AU" b="1" i="1" dirty="0" smtClean="0"/>
              <a:t>”</a:t>
            </a:r>
            <a:r>
              <a:rPr lang="en-AU" sz="4800" b="1" dirty="0" smtClean="0">
                <a:solidFill>
                  <a:srgbClr val="FF0000"/>
                </a:solidFill>
              </a:rPr>
              <a:t/>
            </a:r>
            <a:br>
              <a:rPr lang="en-AU" sz="4800" b="1" dirty="0" smtClean="0">
                <a:solidFill>
                  <a:srgbClr val="FF0000"/>
                </a:solidFill>
              </a:rPr>
            </a:br>
            <a:r>
              <a:rPr lang="en-AU" sz="4800" b="1" dirty="0" smtClean="0">
                <a:solidFill>
                  <a:srgbClr val="FF0000"/>
                </a:solidFill>
              </a:rPr>
              <a:t>Lewis Carroll, 1893</a:t>
            </a:r>
          </a:p>
        </p:txBody>
      </p:sp>
      <p:sp>
        <p:nvSpPr>
          <p:cNvPr id="4" name="Oval 3"/>
          <p:cNvSpPr>
            <a:spLocks noChangeArrowheads="1"/>
          </p:cNvSpPr>
          <p:nvPr/>
        </p:nvSpPr>
        <p:spPr bwMode="auto">
          <a:xfrm>
            <a:off x="2235200" y="2006600"/>
            <a:ext cx="4445000" cy="3987800"/>
          </a:xfrm>
          <a:prstGeom prst="ellipse">
            <a:avLst/>
          </a:prstGeom>
          <a:noFill/>
          <a:ln w="50800">
            <a:solidFill>
              <a:schemeClr val="tx1"/>
            </a:solidFill>
            <a:round/>
            <a:headEnd/>
            <a:tailEnd/>
          </a:ln>
        </p:spPr>
        <p:txBody>
          <a:bodyPr wrap="none" anchor="ctr"/>
          <a:lstStyle/>
          <a:p>
            <a:endParaRPr lang="en-US" sz="4000" b="0" dirty="0">
              <a:solidFill>
                <a:srgbClr val="000000"/>
              </a:solidFill>
            </a:endParaRPr>
          </a:p>
        </p:txBody>
      </p:sp>
      <p:sp>
        <p:nvSpPr>
          <p:cNvPr id="5"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a:lnSpc>
                <a:spcPct val="80000"/>
              </a:lnSpc>
            </a:pPr>
            <a:r>
              <a:rPr lang="en-US" sz="2400" dirty="0">
                <a:solidFill>
                  <a:srgbClr val="000000"/>
                </a:solidFill>
              </a:rPr>
              <a:t>Active</a:t>
            </a:r>
          </a:p>
          <a:p>
            <a:pPr algn="ctr">
              <a:lnSpc>
                <a:spcPct val="80000"/>
              </a:lnSpc>
            </a:pPr>
            <a:r>
              <a:rPr lang="en-US" sz="2400" dirty="0">
                <a:solidFill>
                  <a:srgbClr val="000000"/>
                </a:solidFill>
              </a:rPr>
              <a:t>Experimentation</a:t>
            </a:r>
          </a:p>
        </p:txBody>
      </p:sp>
      <p:sp>
        <p:nvSpPr>
          <p:cNvPr id="6"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a:lnSpc>
                <a:spcPct val="80000"/>
              </a:lnSpc>
            </a:pPr>
            <a:r>
              <a:rPr lang="en-US" sz="2400" dirty="0">
                <a:solidFill>
                  <a:srgbClr val="000000"/>
                </a:solidFill>
              </a:rPr>
              <a:t>Concrete</a:t>
            </a:r>
          </a:p>
          <a:p>
            <a:pPr algn="ctr">
              <a:lnSpc>
                <a:spcPct val="80000"/>
              </a:lnSpc>
            </a:pPr>
            <a:r>
              <a:rPr lang="en-US" sz="2400" dirty="0">
                <a:solidFill>
                  <a:srgbClr val="000000"/>
                </a:solidFill>
              </a:rPr>
              <a:t>Experience</a:t>
            </a:r>
          </a:p>
        </p:txBody>
      </p:sp>
      <p:sp>
        <p:nvSpPr>
          <p:cNvPr id="7"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a:lnSpc>
                <a:spcPct val="80000"/>
              </a:lnSpc>
            </a:pPr>
            <a:r>
              <a:rPr lang="en-US" sz="2400" dirty="0">
                <a:solidFill>
                  <a:srgbClr val="000000"/>
                </a:solidFill>
              </a:rPr>
              <a:t>Reflective</a:t>
            </a:r>
          </a:p>
          <a:p>
            <a:pPr algn="ctr">
              <a:lnSpc>
                <a:spcPct val="80000"/>
              </a:lnSpc>
            </a:pPr>
            <a:r>
              <a:rPr lang="en-US" sz="2400" dirty="0">
                <a:solidFill>
                  <a:srgbClr val="000000"/>
                </a:solidFill>
              </a:rPr>
              <a:t>Observation</a:t>
            </a:r>
          </a:p>
        </p:txBody>
      </p:sp>
      <p:sp>
        <p:nvSpPr>
          <p:cNvPr id="8"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a:lnSpc>
                <a:spcPct val="80000"/>
              </a:lnSpc>
            </a:pPr>
            <a:r>
              <a:rPr lang="en-US" sz="2400" dirty="0">
                <a:solidFill>
                  <a:srgbClr val="000000"/>
                </a:solidFill>
              </a:rPr>
              <a:t>Abstract</a:t>
            </a:r>
          </a:p>
          <a:p>
            <a:pPr algn="ctr">
              <a:lnSpc>
                <a:spcPct val="80000"/>
              </a:lnSpc>
            </a:pPr>
            <a:r>
              <a:rPr lang="en-US" sz="2400" dirty="0">
                <a:solidFill>
                  <a:srgbClr val="000000"/>
                </a:solidFill>
              </a:rPr>
              <a:t>Conceptualisation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remove"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style.rotation</p:attrName>
                                        </p:attrNameLst>
                                      </p:cBhvr>
                                      <p:tavLst>
                                        <p:tav tm="0">
                                          <p:val>
                                            <p:fltVal val="720"/>
                                          </p:val>
                                        </p:tav>
                                        <p:tav tm="100000">
                                          <p:val>
                                            <p:fltVal val="0"/>
                                          </p:val>
                                        </p:tav>
                                      </p:tavLst>
                                    </p:anim>
                                    <p:anim calcmode="lin" valueType="num">
                                      <p:cBhvr>
                                        <p:cTn id="9" dur="3000" fill="hold"/>
                                        <p:tgtEl>
                                          <p:spTgt spid="4"/>
                                        </p:tgtEl>
                                        <p:attrNameLst>
                                          <p:attrName>ppt_h</p:attrName>
                                        </p:attrNameLst>
                                      </p:cBhvr>
                                      <p:tavLst>
                                        <p:tav tm="0">
                                          <p:val>
                                            <p:fltVal val="0"/>
                                          </p:val>
                                        </p:tav>
                                        <p:tav tm="100000">
                                          <p:val>
                                            <p:strVal val="#ppt_h"/>
                                          </p:val>
                                        </p:tav>
                                      </p:tavLst>
                                    </p:anim>
                                    <p:anim calcmode="lin" valueType="num">
                                      <p:cBhvr>
                                        <p:cTn id="10" dur="3000" fill="hold"/>
                                        <p:tgtEl>
                                          <p:spTgt spid="4"/>
                                        </p:tgtEl>
                                        <p:attrNameLst>
                                          <p:attrName>ppt_w</p:attrName>
                                        </p:attrNameLst>
                                      </p:cBhvr>
                                      <p:tavLst>
                                        <p:tav tm="0">
                                          <p:val>
                                            <p:fltVal val="0"/>
                                          </p:val>
                                        </p:tav>
                                        <p:tav tm="100000">
                                          <p:val>
                                            <p:strVal val="#ppt_w"/>
                                          </p:val>
                                        </p:tav>
                                      </p:tavLst>
                                    </p:anim>
                                  </p:childTnLst>
                                </p:cTn>
                              </p:par>
                              <p:par>
                                <p:cTn id="11" presetID="35" presetClass="entr" presetSubtype="0" fill="remove"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000"/>
                                        <p:tgtEl>
                                          <p:spTgt spid="5"/>
                                        </p:tgtEl>
                                      </p:cBhvr>
                                    </p:animEffect>
                                    <p:anim calcmode="lin" valueType="num">
                                      <p:cBhvr>
                                        <p:cTn id="14" dur="3000" fill="hold"/>
                                        <p:tgtEl>
                                          <p:spTgt spid="5"/>
                                        </p:tgtEl>
                                        <p:attrNameLst>
                                          <p:attrName>style.rotation</p:attrName>
                                        </p:attrNameLst>
                                      </p:cBhvr>
                                      <p:tavLst>
                                        <p:tav tm="0">
                                          <p:val>
                                            <p:fltVal val="720"/>
                                          </p:val>
                                        </p:tav>
                                        <p:tav tm="100000">
                                          <p:val>
                                            <p:fltVal val="0"/>
                                          </p:val>
                                        </p:tav>
                                      </p:tavLst>
                                    </p:anim>
                                    <p:anim calcmode="lin" valueType="num">
                                      <p:cBhvr>
                                        <p:cTn id="15" dur="3000" fill="hold"/>
                                        <p:tgtEl>
                                          <p:spTgt spid="5"/>
                                        </p:tgtEl>
                                        <p:attrNameLst>
                                          <p:attrName>ppt_h</p:attrName>
                                        </p:attrNameLst>
                                      </p:cBhvr>
                                      <p:tavLst>
                                        <p:tav tm="0">
                                          <p:val>
                                            <p:fltVal val="0"/>
                                          </p:val>
                                        </p:tav>
                                        <p:tav tm="100000">
                                          <p:val>
                                            <p:strVal val="#ppt_h"/>
                                          </p:val>
                                        </p:tav>
                                      </p:tavLst>
                                    </p:anim>
                                    <p:anim calcmode="lin" valueType="num">
                                      <p:cBhvr>
                                        <p:cTn id="16" dur="3000" fill="hold"/>
                                        <p:tgtEl>
                                          <p:spTgt spid="5"/>
                                        </p:tgtEl>
                                        <p:attrNameLst>
                                          <p:attrName>ppt_w</p:attrName>
                                        </p:attrNameLst>
                                      </p:cBhvr>
                                      <p:tavLst>
                                        <p:tav tm="0">
                                          <p:val>
                                            <p:fltVal val="0"/>
                                          </p:val>
                                        </p:tav>
                                        <p:tav tm="100000">
                                          <p:val>
                                            <p:strVal val="#ppt_w"/>
                                          </p:val>
                                        </p:tav>
                                      </p:tavLst>
                                    </p:anim>
                                  </p:childTnLst>
                                </p:cTn>
                              </p:par>
                              <p:par>
                                <p:cTn id="17" presetID="35" presetClass="entr" presetSubtype="0" fill="remove"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anim calcmode="lin" valueType="num">
                                      <p:cBhvr>
                                        <p:cTn id="20" dur="3000" fill="hold"/>
                                        <p:tgtEl>
                                          <p:spTgt spid="6"/>
                                        </p:tgtEl>
                                        <p:attrNameLst>
                                          <p:attrName>style.rotation</p:attrName>
                                        </p:attrNameLst>
                                      </p:cBhvr>
                                      <p:tavLst>
                                        <p:tav tm="0">
                                          <p:val>
                                            <p:fltVal val="720"/>
                                          </p:val>
                                        </p:tav>
                                        <p:tav tm="100000">
                                          <p:val>
                                            <p:fltVal val="0"/>
                                          </p:val>
                                        </p:tav>
                                      </p:tavLst>
                                    </p:anim>
                                    <p:anim calcmode="lin" valueType="num">
                                      <p:cBhvr>
                                        <p:cTn id="21" dur="3000" fill="hold"/>
                                        <p:tgtEl>
                                          <p:spTgt spid="6"/>
                                        </p:tgtEl>
                                        <p:attrNameLst>
                                          <p:attrName>ppt_h</p:attrName>
                                        </p:attrNameLst>
                                      </p:cBhvr>
                                      <p:tavLst>
                                        <p:tav tm="0">
                                          <p:val>
                                            <p:fltVal val="0"/>
                                          </p:val>
                                        </p:tav>
                                        <p:tav tm="100000">
                                          <p:val>
                                            <p:strVal val="#ppt_h"/>
                                          </p:val>
                                        </p:tav>
                                      </p:tavLst>
                                    </p:anim>
                                    <p:anim calcmode="lin" valueType="num">
                                      <p:cBhvr>
                                        <p:cTn id="22" dur="3000" fill="hold"/>
                                        <p:tgtEl>
                                          <p:spTgt spid="6"/>
                                        </p:tgtEl>
                                        <p:attrNameLst>
                                          <p:attrName>ppt_w</p:attrName>
                                        </p:attrNameLst>
                                      </p:cBhvr>
                                      <p:tavLst>
                                        <p:tav tm="0">
                                          <p:val>
                                            <p:fltVal val="0"/>
                                          </p:val>
                                        </p:tav>
                                        <p:tav tm="100000">
                                          <p:val>
                                            <p:strVal val="#ppt_w"/>
                                          </p:val>
                                        </p:tav>
                                      </p:tavLst>
                                    </p:anim>
                                  </p:childTnLst>
                                </p:cTn>
                              </p:par>
                              <p:par>
                                <p:cTn id="23" presetID="35" presetClass="entr" presetSubtype="0" fill="remove"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3000"/>
                                        <p:tgtEl>
                                          <p:spTgt spid="7"/>
                                        </p:tgtEl>
                                      </p:cBhvr>
                                    </p:animEffect>
                                    <p:anim calcmode="lin" valueType="num">
                                      <p:cBhvr>
                                        <p:cTn id="26" dur="3000" fill="hold"/>
                                        <p:tgtEl>
                                          <p:spTgt spid="7"/>
                                        </p:tgtEl>
                                        <p:attrNameLst>
                                          <p:attrName>style.rotation</p:attrName>
                                        </p:attrNameLst>
                                      </p:cBhvr>
                                      <p:tavLst>
                                        <p:tav tm="0">
                                          <p:val>
                                            <p:fltVal val="720"/>
                                          </p:val>
                                        </p:tav>
                                        <p:tav tm="100000">
                                          <p:val>
                                            <p:fltVal val="0"/>
                                          </p:val>
                                        </p:tav>
                                      </p:tavLst>
                                    </p:anim>
                                    <p:anim calcmode="lin" valueType="num">
                                      <p:cBhvr>
                                        <p:cTn id="27" dur="3000" fill="hold"/>
                                        <p:tgtEl>
                                          <p:spTgt spid="7"/>
                                        </p:tgtEl>
                                        <p:attrNameLst>
                                          <p:attrName>ppt_h</p:attrName>
                                        </p:attrNameLst>
                                      </p:cBhvr>
                                      <p:tavLst>
                                        <p:tav tm="0">
                                          <p:val>
                                            <p:fltVal val="0"/>
                                          </p:val>
                                        </p:tav>
                                        <p:tav tm="100000">
                                          <p:val>
                                            <p:strVal val="#ppt_h"/>
                                          </p:val>
                                        </p:tav>
                                      </p:tavLst>
                                    </p:anim>
                                    <p:anim calcmode="lin" valueType="num">
                                      <p:cBhvr>
                                        <p:cTn id="28" dur="3000" fill="hold"/>
                                        <p:tgtEl>
                                          <p:spTgt spid="7"/>
                                        </p:tgtEl>
                                        <p:attrNameLst>
                                          <p:attrName>ppt_w</p:attrName>
                                        </p:attrNameLst>
                                      </p:cBhvr>
                                      <p:tavLst>
                                        <p:tav tm="0">
                                          <p:val>
                                            <p:fltVal val="0"/>
                                          </p:val>
                                        </p:tav>
                                        <p:tav tm="100000">
                                          <p:val>
                                            <p:strVal val="#ppt_w"/>
                                          </p:val>
                                        </p:tav>
                                      </p:tavLst>
                                    </p:anim>
                                  </p:childTnLst>
                                </p:cTn>
                              </p:par>
                              <p:par>
                                <p:cTn id="29" presetID="35" presetClass="entr" presetSubtype="0" fill="remove"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3000"/>
                                        <p:tgtEl>
                                          <p:spTgt spid="8"/>
                                        </p:tgtEl>
                                      </p:cBhvr>
                                    </p:animEffect>
                                    <p:anim calcmode="lin" valueType="num">
                                      <p:cBhvr>
                                        <p:cTn id="32" dur="3000" fill="hold"/>
                                        <p:tgtEl>
                                          <p:spTgt spid="8"/>
                                        </p:tgtEl>
                                        <p:attrNameLst>
                                          <p:attrName>style.rotation</p:attrName>
                                        </p:attrNameLst>
                                      </p:cBhvr>
                                      <p:tavLst>
                                        <p:tav tm="0">
                                          <p:val>
                                            <p:fltVal val="720"/>
                                          </p:val>
                                        </p:tav>
                                        <p:tav tm="100000">
                                          <p:val>
                                            <p:fltVal val="0"/>
                                          </p:val>
                                        </p:tav>
                                      </p:tavLst>
                                    </p:anim>
                                    <p:anim calcmode="lin" valueType="num">
                                      <p:cBhvr>
                                        <p:cTn id="33" dur="3000" fill="hold"/>
                                        <p:tgtEl>
                                          <p:spTgt spid="8"/>
                                        </p:tgtEl>
                                        <p:attrNameLst>
                                          <p:attrName>ppt_h</p:attrName>
                                        </p:attrNameLst>
                                      </p:cBhvr>
                                      <p:tavLst>
                                        <p:tav tm="0">
                                          <p:val>
                                            <p:fltVal val="0"/>
                                          </p:val>
                                        </p:tav>
                                        <p:tav tm="100000">
                                          <p:val>
                                            <p:strVal val="#ppt_h"/>
                                          </p:val>
                                        </p:tav>
                                      </p:tavLst>
                                    </p:anim>
                                    <p:anim calcmode="lin" valueType="num">
                                      <p:cBhvr>
                                        <p:cTn id="34"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00977"/>
            <a:ext cx="8713788" cy="510909"/>
          </a:xfrm>
          <a:noFill/>
        </p:spPr>
        <p:txBody>
          <a:bodyPr wrap="square" rtlCol="0">
            <a:spAutoFit/>
          </a:bodyPr>
          <a:lstStyle/>
          <a:p>
            <a:pPr eaLnBrk="0" hangingPunct="0"/>
            <a:r>
              <a:rPr lang="en-GB" sz="3200" kern="1200" dirty="0" smtClean="0">
                <a:latin typeface="Calibri" pitchFamily="34" charset="0"/>
                <a:ea typeface="+mn-ea"/>
                <a:cs typeface="+mn-cs"/>
              </a:rPr>
              <a:t>So now, it’s time to re-think:</a:t>
            </a:r>
            <a:endParaRPr lang="en-GB" sz="3200" kern="1200" dirty="0">
              <a:latin typeface="Calibri" pitchFamily="34" charset="0"/>
              <a:ea typeface="+mn-ea"/>
              <a:cs typeface="+mn-cs"/>
            </a:endParaRPr>
          </a:p>
        </p:txBody>
      </p:sp>
      <p:sp>
        <p:nvSpPr>
          <p:cNvPr id="3" name="Content Placeholder 2"/>
          <p:cNvSpPr>
            <a:spLocks noGrp="1"/>
          </p:cNvSpPr>
          <p:nvPr>
            <p:ph idx="1"/>
          </p:nvPr>
        </p:nvSpPr>
        <p:spPr/>
        <p:txBody>
          <a:bodyPr/>
          <a:lstStyle/>
          <a:p>
            <a:pPr>
              <a:lnSpc>
                <a:spcPct val="100000"/>
              </a:lnSpc>
              <a:buFont typeface="+mj-lt"/>
              <a:buAutoNum type="arabicPeriod"/>
            </a:pPr>
            <a:r>
              <a:rPr lang="en-GB" dirty="0" smtClean="0">
                <a:latin typeface="Calibri" pitchFamily="34" charset="0"/>
              </a:rPr>
              <a:t>How students </a:t>
            </a:r>
            <a:r>
              <a:rPr lang="en-GB" dirty="0" smtClean="0">
                <a:solidFill>
                  <a:srgbClr val="FF0000"/>
                </a:solidFill>
                <a:latin typeface="Calibri" pitchFamily="34" charset="0"/>
              </a:rPr>
              <a:t>really</a:t>
            </a:r>
            <a:r>
              <a:rPr lang="en-GB" dirty="0" smtClean="0">
                <a:latin typeface="Calibri" pitchFamily="34" charset="0"/>
              </a:rPr>
              <a:t> learn – and how we can help make learning happen for them;</a:t>
            </a:r>
          </a:p>
          <a:p>
            <a:pPr>
              <a:lnSpc>
                <a:spcPct val="100000"/>
              </a:lnSpc>
              <a:buFont typeface="+mj-lt"/>
              <a:buAutoNum type="arabicPeriod"/>
            </a:pPr>
            <a:r>
              <a:rPr lang="en-GB" dirty="0" smtClean="0">
                <a:latin typeface="Calibri" pitchFamily="34" charset="0"/>
              </a:rPr>
              <a:t>How to make </a:t>
            </a:r>
            <a:r>
              <a:rPr lang="en-GB" dirty="0" smtClean="0">
                <a:solidFill>
                  <a:srgbClr val="FF0000"/>
                </a:solidFill>
                <a:latin typeface="Calibri" pitchFamily="34" charset="0"/>
              </a:rPr>
              <a:t>feedback</a:t>
            </a:r>
            <a:r>
              <a:rPr lang="en-GB" dirty="0" smtClean="0">
                <a:latin typeface="Calibri" pitchFamily="34" charset="0"/>
              </a:rPr>
              <a:t> really work for students; - next...</a:t>
            </a:r>
          </a:p>
          <a:p>
            <a:pPr>
              <a:lnSpc>
                <a:spcPct val="100000"/>
              </a:lnSpc>
              <a:buFont typeface="+mj-lt"/>
              <a:buAutoNum type="arabicPeriod"/>
            </a:pPr>
            <a:r>
              <a:rPr lang="en-GB" dirty="0" smtClean="0">
                <a:latin typeface="Calibri" pitchFamily="34" charset="0"/>
              </a:rPr>
              <a:t>How best to </a:t>
            </a:r>
            <a:r>
              <a:rPr lang="en-GB" dirty="0" smtClean="0">
                <a:solidFill>
                  <a:srgbClr val="FF0000"/>
                </a:solidFill>
                <a:latin typeface="Calibri" pitchFamily="34" charset="0"/>
              </a:rPr>
              <a:t>measure</a:t>
            </a:r>
            <a:r>
              <a:rPr lang="en-GB" dirty="0" smtClean="0">
                <a:latin typeface="Calibri" pitchFamily="34" charset="0"/>
              </a:rPr>
              <a:t> and </a:t>
            </a:r>
            <a:r>
              <a:rPr lang="en-GB" dirty="0" smtClean="0">
                <a:solidFill>
                  <a:srgbClr val="FF0000"/>
                </a:solidFill>
                <a:latin typeface="Calibri" pitchFamily="34" charset="0"/>
              </a:rPr>
              <a:t>accredit</a:t>
            </a:r>
            <a:r>
              <a:rPr lang="en-GB" dirty="0" smtClean="0">
                <a:latin typeface="Calibri" pitchFamily="34" charset="0"/>
              </a:rPr>
              <a:t> students’ achievement (not just more of the same old tired methods) – this afternoon.</a:t>
            </a:r>
          </a:p>
          <a:p>
            <a:pPr>
              <a:lnSpc>
                <a:spcPct val="100000"/>
              </a:lnSpc>
              <a:buNone/>
            </a:pPr>
            <a:r>
              <a:rPr lang="en-GB" dirty="0" smtClean="0">
                <a:latin typeface="Calibri" pitchFamily="34" charset="0"/>
              </a:rPr>
              <a:t>	Today we’ll touch on all three of these areas.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Two major UK and one Australian initiatives inform my work:</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The HEA ‘A marked improvement’;</a:t>
            </a:r>
          </a:p>
          <a:p>
            <a:r>
              <a:rPr lang="en-GB" sz="2600" dirty="0"/>
              <a:t>The QAA code of practice B6;</a:t>
            </a:r>
          </a:p>
          <a:p>
            <a:r>
              <a:rPr lang="en-GB" sz="2600" dirty="0" err="1"/>
              <a:t>Boud</a:t>
            </a:r>
            <a:r>
              <a:rPr lang="en-GB" sz="2600" dirty="0"/>
              <a:t> et al (2010) ‘Assessment 2020’.</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4800" dirty="0" smtClean="0">
                <a:solidFill>
                  <a:prstClr val="black"/>
                </a:solidFill>
              </a:rPr>
              <a:t>Some feedback</a:t>
            </a:r>
          </a:p>
          <a:p>
            <a:pPr algn="ctr" eaLnBrk="1" fontAlgn="auto" hangingPunct="1">
              <a:spcBef>
                <a:spcPts val="0"/>
              </a:spcBef>
              <a:spcAft>
                <a:spcPts val="0"/>
              </a:spcAft>
            </a:pPr>
            <a:r>
              <a:rPr lang="en-GB" sz="4800" dirty="0" smtClean="0">
                <a:solidFill>
                  <a:prstClr val="black"/>
                </a:solidFill>
              </a:rPr>
              <a:t>issues</a:t>
            </a:r>
            <a:endParaRPr lang="en-GB" sz="4800" dirty="0">
              <a:solidFill>
                <a:prstClr val="black"/>
              </a:solidFill>
            </a:endParaRPr>
          </a:p>
        </p:txBody>
      </p:sp>
      <p:sp>
        <p:nvSpPr>
          <p:cNvPr id="2" name="Oval 1"/>
          <p:cNvSpPr>
            <a:spLocks noChangeArrowheads="1"/>
          </p:cNvSpPr>
          <p:nvPr/>
        </p:nvSpPr>
        <p:spPr bwMode="auto">
          <a:xfrm>
            <a:off x="5753100" y="3124200"/>
            <a:ext cx="3390900" cy="1641475"/>
          </a:xfrm>
          <a:prstGeom prst="ellipse">
            <a:avLst/>
          </a:prstGeom>
          <a:solidFill>
            <a:schemeClr val="accent2">
              <a:lumMod val="60000"/>
              <a:lumOff val="40000"/>
            </a:schemeClr>
          </a:solidFill>
          <a:ln w="57150" algn="ctr">
            <a:solidFill>
              <a:schemeClr val="tx1"/>
            </a:solidFill>
            <a:round/>
            <a:headEnd/>
            <a:tailEnd/>
          </a:ln>
        </p:spPr>
        <p:txBody>
          <a:bodyPr wrap="square" lIns="0" tIns="0" rIns="0" bIns="0" anchor="ctr" anchorCtr="0"/>
          <a:lstStyle/>
          <a:p>
            <a:pPr algn="ctr" eaLnBrk="1" hangingPunct="1"/>
            <a:endParaRPr lang="en-GB" sz="3200" dirty="0">
              <a:solidFill>
                <a:prstClr val="black"/>
              </a:solidFill>
              <a:latin typeface="Calibri"/>
            </a:endParaRPr>
          </a:p>
          <a:p>
            <a:pPr algn="ctr" eaLnBrk="1" hangingPunct="1"/>
            <a:r>
              <a:rPr lang="en-US" sz="3200" dirty="0">
                <a:solidFill>
                  <a:prstClr val="black"/>
                </a:solidFill>
                <a:latin typeface="Calibri"/>
              </a:rPr>
              <a:t>Written, printed, </a:t>
            </a:r>
          </a:p>
          <a:p>
            <a:pPr algn="ctr" eaLnBrk="1" hangingPunct="1"/>
            <a:r>
              <a:rPr lang="en-US" sz="3200" dirty="0">
                <a:solidFill>
                  <a:prstClr val="black"/>
                </a:solidFill>
                <a:latin typeface="Calibri"/>
              </a:rPr>
              <a:t>on-screen</a:t>
            </a:r>
          </a:p>
          <a:p>
            <a:pPr algn="ctr" eaLnBrk="1" hangingPunct="1"/>
            <a:endParaRPr lang="en-US" sz="3200" dirty="0">
              <a:solidFill>
                <a:prstClr val="black"/>
              </a:solidFill>
              <a:latin typeface="Calibri"/>
            </a:endParaRPr>
          </a:p>
        </p:txBody>
      </p:sp>
      <p:sp>
        <p:nvSpPr>
          <p:cNvPr id="4" name="Oval 3"/>
          <p:cNvSpPr>
            <a:spLocks noChangeArrowheads="1"/>
          </p:cNvSpPr>
          <p:nvPr/>
        </p:nvSpPr>
        <p:spPr bwMode="auto">
          <a:xfrm>
            <a:off x="228600" y="1371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eaLnBrk="1" hangingPunct="1"/>
            <a:endParaRPr lang="en-GB" sz="3200" dirty="0">
              <a:solidFill>
                <a:prstClr val="black"/>
              </a:solidFill>
              <a:latin typeface="Calibri"/>
            </a:endParaRPr>
          </a:p>
          <a:p>
            <a:pPr algn="ctr" eaLnBrk="1" hangingPunct="1"/>
            <a:r>
              <a:rPr lang="en-US" sz="3200" dirty="0">
                <a:solidFill>
                  <a:prstClr val="black"/>
                </a:solidFill>
                <a:latin typeface="Calibri"/>
              </a:rPr>
              <a:t>Language of feedback</a:t>
            </a:r>
          </a:p>
          <a:p>
            <a:pPr algn="ctr" eaLnBrk="1" hangingPunct="1"/>
            <a:endParaRPr lang="en-US" sz="3200" dirty="0">
              <a:solidFill>
                <a:prstClr val="black"/>
              </a:solidFill>
              <a:latin typeface="Calibri"/>
            </a:endParaRPr>
          </a:p>
        </p:txBody>
      </p:sp>
      <p:sp>
        <p:nvSpPr>
          <p:cNvPr id="5" name="Oval 4"/>
          <p:cNvSpPr>
            <a:spLocks noChangeArrowheads="1"/>
          </p:cNvSpPr>
          <p:nvPr/>
        </p:nvSpPr>
        <p:spPr bwMode="auto">
          <a:xfrm>
            <a:off x="5486400" y="13716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algn="ctr" eaLnBrk="1" hangingPunct="1"/>
            <a:endParaRPr lang="en-GB" sz="3200" dirty="0">
              <a:solidFill>
                <a:prstClr val="black"/>
              </a:solidFill>
              <a:latin typeface="Calibri"/>
            </a:endParaRPr>
          </a:p>
          <a:p>
            <a:pPr algn="ctr" eaLnBrk="1" hangingPunct="1"/>
            <a:r>
              <a:rPr lang="en-US" sz="3200" dirty="0">
                <a:solidFill>
                  <a:prstClr val="black"/>
                </a:solidFill>
                <a:latin typeface="Calibri"/>
              </a:rPr>
              <a:t>National Student Survey</a:t>
            </a:r>
          </a:p>
          <a:p>
            <a:pPr algn="ctr" eaLnBrk="1" hangingPunct="1"/>
            <a:endParaRPr lang="en-US" sz="3200" dirty="0">
              <a:solidFill>
                <a:prstClr val="black"/>
              </a:solidFill>
              <a:latin typeface="Calibri"/>
            </a:endParaRPr>
          </a:p>
        </p:txBody>
      </p:sp>
      <p:sp>
        <p:nvSpPr>
          <p:cNvPr id="6" name="Oval 5"/>
          <p:cNvSpPr>
            <a:spLocks noChangeArrowheads="1"/>
          </p:cNvSpPr>
          <p:nvPr/>
        </p:nvSpPr>
        <p:spPr bwMode="auto">
          <a:xfrm>
            <a:off x="0" y="3124200"/>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algn="ctr" eaLnBrk="1" hangingPunct="1"/>
            <a:endParaRPr lang="en-GB" sz="3200" dirty="0">
              <a:solidFill>
                <a:prstClr val="black"/>
              </a:solidFill>
              <a:latin typeface="Calibri"/>
            </a:endParaRPr>
          </a:p>
          <a:p>
            <a:pPr algn="ctr" eaLnBrk="1" hangingPunct="1"/>
            <a:r>
              <a:rPr lang="en-US" sz="3200" dirty="0">
                <a:solidFill>
                  <a:prstClr val="black"/>
                </a:solidFill>
                <a:latin typeface="Calibri"/>
              </a:rPr>
              <a:t>Timing: </a:t>
            </a:r>
          </a:p>
          <a:p>
            <a:pPr algn="ctr" eaLnBrk="1" hangingPunct="1"/>
            <a:r>
              <a:rPr lang="en-US" sz="3200" dirty="0">
                <a:solidFill>
                  <a:prstClr val="black"/>
                </a:solidFill>
                <a:latin typeface="Calibri"/>
              </a:rPr>
              <a:t>24-hours!</a:t>
            </a:r>
          </a:p>
          <a:p>
            <a:pPr algn="ctr" eaLnBrk="1" hangingPunct="1"/>
            <a:endParaRPr lang="en-US" sz="3200" dirty="0">
              <a:solidFill>
                <a:prstClr val="black"/>
              </a:solidFill>
              <a:latin typeface="Calibri"/>
            </a:endParaRPr>
          </a:p>
        </p:txBody>
      </p:sp>
      <p:sp>
        <p:nvSpPr>
          <p:cNvPr id="7" name="Oval 6"/>
          <p:cNvSpPr>
            <a:spLocks noChangeArrowheads="1"/>
          </p:cNvSpPr>
          <p:nvPr/>
        </p:nvSpPr>
        <p:spPr bwMode="auto">
          <a:xfrm>
            <a:off x="2819400" y="152400"/>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algn="ctr" eaLnBrk="1" hangingPunct="1"/>
            <a:endParaRPr lang="en-GB" sz="3200" dirty="0">
              <a:solidFill>
                <a:prstClr val="black"/>
              </a:solidFill>
              <a:latin typeface="Calibri"/>
            </a:endParaRPr>
          </a:p>
          <a:p>
            <a:pPr algn="ctr" eaLnBrk="1" hangingPunct="1"/>
            <a:endParaRPr lang="en-GB" sz="3200" dirty="0">
              <a:solidFill>
                <a:prstClr val="black"/>
              </a:solidFill>
              <a:latin typeface="Calibri"/>
            </a:endParaRPr>
          </a:p>
          <a:p>
            <a:pPr algn="ctr" eaLnBrk="1" hangingPunct="1"/>
            <a:r>
              <a:rPr lang="en-US" sz="3200" dirty="0">
                <a:solidFill>
                  <a:prstClr val="black"/>
                </a:solidFill>
                <a:latin typeface="Calibri"/>
              </a:rPr>
              <a:t>Feed-forward</a:t>
            </a:r>
          </a:p>
          <a:p>
            <a:pPr algn="ctr" eaLnBrk="1" hangingPunct="1"/>
            <a:endParaRPr lang="en-US" sz="3200" dirty="0">
              <a:solidFill>
                <a:prstClr val="black"/>
              </a:solidFill>
              <a:latin typeface="Calibri"/>
            </a:endParaRPr>
          </a:p>
          <a:p>
            <a:pPr algn="ctr" eaLnBrk="1" hangingPunct="1"/>
            <a:endParaRPr lang="en-US" sz="3200" dirty="0">
              <a:solidFill>
                <a:prstClr val="black"/>
              </a:solidFill>
              <a:latin typeface="Calibri"/>
            </a:endParaRPr>
          </a:p>
        </p:txBody>
      </p:sp>
      <p:sp>
        <p:nvSpPr>
          <p:cNvPr id="8" name="Oval 7"/>
          <p:cNvSpPr>
            <a:spLocks noChangeArrowheads="1"/>
          </p:cNvSpPr>
          <p:nvPr/>
        </p:nvSpPr>
        <p:spPr bwMode="auto">
          <a:xfrm>
            <a:off x="1143000" y="4800600"/>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algn="ctr" eaLnBrk="1" hangingPunct="1"/>
            <a:endParaRPr lang="en-GB" sz="3200" dirty="0">
              <a:solidFill>
                <a:prstClr val="black"/>
              </a:solidFill>
              <a:latin typeface="Calibri"/>
            </a:endParaRPr>
          </a:p>
          <a:p>
            <a:pPr algn="ctr" eaLnBrk="1" hangingPunct="1"/>
            <a:r>
              <a:rPr lang="en-US" sz="3200" dirty="0">
                <a:solidFill>
                  <a:prstClr val="black"/>
                </a:solidFill>
                <a:latin typeface="Calibri"/>
              </a:rPr>
              <a:t>Efficiency</a:t>
            </a:r>
          </a:p>
          <a:p>
            <a:pPr algn="ctr" eaLnBrk="1" hangingPunct="1"/>
            <a:endParaRPr lang="en-US" sz="3200" dirty="0">
              <a:solidFill>
                <a:prstClr val="black"/>
              </a:solidFill>
              <a:latin typeface="Calibri"/>
            </a:endParaRPr>
          </a:p>
        </p:txBody>
      </p:sp>
      <p:sp>
        <p:nvSpPr>
          <p:cNvPr id="9" name="Oval 8"/>
          <p:cNvSpPr>
            <a:spLocks noChangeArrowheads="1"/>
          </p:cNvSpPr>
          <p:nvPr/>
        </p:nvSpPr>
        <p:spPr bwMode="auto">
          <a:xfrm>
            <a:off x="4648200" y="4800600"/>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algn="ctr" eaLnBrk="1" hangingPunct="1"/>
            <a:endParaRPr lang="en-GB" sz="3200" dirty="0">
              <a:solidFill>
                <a:prstClr val="black"/>
              </a:solidFill>
              <a:latin typeface="Calibri"/>
            </a:endParaRPr>
          </a:p>
          <a:p>
            <a:pPr algn="ctr" eaLnBrk="1" hangingPunct="1"/>
            <a:r>
              <a:rPr lang="en-US" sz="3200" dirty="0">
                <a:solidFill>
                  <a:prstClr val="black"/>
                </a:solidFill>
                <a:latin typeface="Calibri"/>
              </a:rPr>
              <a:t>Face to face</a:t>
            </a:r>
          </a:p>
          <a:p>
            <a:pPr algn="ctr" eaLnBrk="1" hangingPunct="1"/>
            <a:r>
              <a:rPr lang="en-US" sz="3200" dirty="0">
                <a:solidFill>
                  <a:prstClr val="black"/>
                </a:solidFill>
                <a:latin typeface="Calibri"/>
              </a:rPr>
              <a:t>oral</a:t>
            </a:r>
          </a:p>
          <a:p>
            <a:pPr algn="ctr" eaLnBrk="1" hangingPunct="1"/>
            <a:endParaRPr lang="en-US" sz="3200"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Bridging the gap</a:t>
            </a:r>
            <a:endParaRPr lang="en-GB" dirty="0"/>
          </a:p>
        </p:txBody>
      </p:sp>
      <p:sp>
        <p:nvSpPr>
          <p:cNvPr id="3" name="Subtitle 2"/>
          <p:cNvSpPr>
            <a:spLocks noGrp="1"/>
          </p:cNvSpPr>
          <p:nvPr>
            <p:ph type="subTitle" idx="1"/>
          </p:nvPr>
        </p:nvSpPr>
        <p:spPr/>
        <p:txBody>
          <a:bodyPr/>
          <a:lstStyle/>
          <a:p>
            <a:r>
              <a:rPr lang="en-GB" b="1" dirty="0" smtClean="0"/>
              <a:t>Feedback and feed-forward on exams</a:t>
            </a:r>
            <a:endParaRPr lang="en-GB"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solidFill>
                  <a:srgbClr val="FF0000"/>
                </a:solidFill>
              </a:rPr>
              <a:t>The problem</a:t>
            </a:r>
            <a:endParaRPr lang="en-GB" b="1" dirty="0">
              <a:solidFill>
                <a:srgbClr val="FF0000"/>
              </a:solidFill>
            </a:endParaRPr>
          </a:p>
        </p:txBody>
      </p:sp>
      <p:sp>
        <p:nvSpPr>
          <p:cNvPr id="5" name="Content Placeholder 4"/>
          <p:cNvSpPr>
            <a:spLocks noGrp="1"/>
          </p:cNvSpPr>
          <p:nvPr>
            <p:ph idx="1"/>
          </p:nvPr>
        </p:nvSpPr>
        <p:spPr/>
        <p:txBody>
          <a:bodyPr/>
          <a:lstStyle/>
          <a:p>
            <a:r>
              <a:rPr lang="en-GB" dirty="0" smtClean="0">
                <a:latin typeface="Calibri" pitchFamily="34" charset="0"/>
              </a:rPr>
              <a:t>Even when students get a lot of good feedback on their coursework, this feedback doesn’t necessarily prove of much help regarding structuring exam answers.</a:t>
            </a:r>
            <a:endParaRPr lang="en-GB" dirty="0">
              <a:latin typeface="Calibri"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1639887"/>
          </a:xfrm>
        </p:spPr>
        <p:txBody>
          <a:bodyPr/>
          <a:lstStyle/>
          <a:p>
            <a:pPr algn="l"/>
            <a:r>
              <a:rPr lang="en-GB" sz="2800" b="1" dirty="0" err="1" smtClean="0">
                <a:latin typeface="Calibri" pitchFamily="34" charset="0"/>
              </a:rPr>
              <a:t>Hounsell</a:t>
            </a:r>
            <a:r>
              <a:rPr lang="en-GB" sz="2800" b="1" dirty="0" smtClean="0">
                <a:latin typeface="Calibri" pitchFamily="34" charset="0"/>
              </a:rPr>
              <a:t>, D. (2008). The trouble with feedback:  New challenges, emerging strategies. </a:t>
            </a:r>
            <a:r>
              <a:rPr lang="en-GB" sz="2800" b="1" i="1" dirty="0" smtClean="0">
                <a:latin typeface="Calibri" pitchFamily="34" charset="0"/>
              </a:rPr>
              <a:t>Interchange, Spring</a:t>
            </a:r>
            <a:r>
              <a:rPr lang="en-GB" sz="2800" b="1" dirty="0" smtClean="0">
                <a:latin typeface="Calibri" pitchFamily="34" charset="0"/>
              </a:rPr>
              <a:t>, Accessed at www.tla.ed.ac.uk/interchange.</a:t>
            </a:r>
            <a:br>
              <a:rPr lang="en-GB" sz="2800" b="1" dirty="0" smtClean="0">
                <a:latin typeface="Calibri" pitchFamily="34" charset="0"/>
              </a:rPr>
            </a:br>
            <a:endParaRPr lang="en-GB" sz="2800" b="1" dirty="0">
              <a:latin typeface="Calibri" pitchFamily="34" charset="0"/>
            </a:endParaRPr>
          </a:p>
        </p:txBody>
      </p:sp>
      <p:sp>
        <p:nvSpPr>
          <p:cNvPr id="5" name="Content Placeholder 4"/>
          <p:cNvSpPr>
            <a:spLocks noGrp="1"/>
          </p:cNvSpPr>
          <p:nvPr>
            <p:ph idx="1"/>
          </p:nvPr>
        </p:nvSpPr>
        <p:spPr>
          <a:xfrm>
            <a:off x="358775" y="1905000"/>
            <a:ext cx="8605838" cy="3962400"/>
          </a:xfrm>
        </p:spPr>
        <p:txBody>
          <a:bodyPr/>
          <a:lstStyle/>
          <a:p>
            <a:r>
              <a:rPr lang="en-GB" dirty="0" smtClean="0">
                <a:latin typeface="Calibri" pitchFamily="34" charset="0"/>
              </a:rPr>
              <a:t>Feed-forward is a strategy that aims to ‘increase the value of feedback to the students by focusing comments not only on the past and present… </a:t>
            </a:r>
            <a:r>
              <a:rPr lang="en-GB" dirty="0" smtClean="0">
                <a:solidFill>
                  <a:srgbClr val="FF00FF"/>
                </a:solidFill>
                <a:latin typeface="Calibri" pitchFamily="34" charset="0"/>
              </a:rPr>
              <a:t>but also on the future </a:t>
            </a:r>
            <a:r>
              <a:rPr lang="en-GB" dirty="0" smtClean="0">
                <a:latin typeface="Calibri" pitchFamily="34" charset="0"/>
              </a:rPr>
              <a:t>– what the student might aim to do, or do differently in the next assignment or assessment if they are to continue to do well or to do better’ (</a:t>
            </a:r>
            <a:r>
              <a:rPr lang="en-GB" dirty="0" err="1" smtClean="0">
                <a:latin typeface="Calibri" pitchFamily="34" charset="0"/>
              </a:rPr>
              <a:t>Hounsell</a:t>
            </a:r>
            <a:r>
              <a:rPr lang="en-GB" dirty="0" smtClean="0">
                <a:latin typeface="Calibri" pitchFamily="34" charset="0"/>
              </a:rPr>
              <a:t>, 2008, p. 5). </a:t>
            </a:r>
          </a:p>
          <a:p>
            <a:endParaRPr lang="en-GB" dirty="0">
              <a:latin typeface="Calibri"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1511895"/>
          </a:xfrm>
        </p:spPr>
        <p:txBody>
          <a:bodyPr/>
          <a:lstStyle/>
          <a:p>
            <a:pPr algn="l"/>
            <a:r>
              <a:rPr lang="en-GB" sz="2800" b="1" dirty="0" smtClean="0">
                <a:latin typeface="Calibri" pitchFamily="34" charset="0"/>
              </a:rPr>
              <a:t>Sadler, D. R. (2010). Beyond feedback:  Developing student capability in complex appraisal. </a:t>
            </a:r>
            <a:r>
              <a:rPr lang="en-GB" sz="2800" b="1" i="1" dirty="0" smtClean="0">
                <a:latin typeface="Calibri" pitchFamily="34" charset="0"/>
              </a:rPr>
              <a:t>Assessment &amp; Evaluation in Higher Education, 35</a:t>
            </a:r>
            <a:r>
              <a:rPr lang="en-GB" sz="2800" b="1" dirty="0" smtClean="0">
                <a:latin typeface="Calibri" pitchFamily="34" charset="0"/>
              </a:rPr>
              <a:t>(5), 535-550.</a:t>
            </a:r>
            <a:br>
              <a:rPr lang="en-GB" sz="2800" b="1" dirty="0" smtClean="0">
                <a:latin typeface="Calibri" pitchFamily="34" charset="0"/>
              </a:rPr>
            </a:br>
            <a:endParaRPr lang="en-GB" sz="2800" b="1" dirty="0">
              <a:latin typeface="Calibri" pitchFamily="34" charset="0"/>
            </a:endParaRPr>
          </a:p>
        </p:txBody>
      </p:sp>
      <p:sp>
        <p:nvSpPr>
          <p:cNvPr id="5" name="Content Placeholder 4"/>
          <p:cNvSpPr>
            <a:spLocks noGrp="1"/>
          </p:cNvSpPr>
          <p:nvPr>
            <p:ph idx="1"/>
          </p:nvPr>
        </p:nvSpPr>
        <p:spPr>
          <a:xfrm>
            <a:off x="358775" y="1340768"/>
            <a:ext cx="8605838" cy="5212432"/>
          </a:xfrm>
        </p:spPr>
        <p:txBody>
          <a:bodyPr/>
          <a:lstStyle/>
          <a:p>
            <a:pPr marL="0" indent="0">
              <a:buNone/>
            </a:pPr>
            <a:r>
              <a:rPr lang="en-GB" sz="2800" dirty="0" smtClean="0">
                <a:latin typeface="Calibri" pitchFamily="34" charset="0"/>
              </a:rPr>
              <a:t>Students need to be exposed to, and gain experience in making judgements about, </a:t>
            </a:r>
            <a:r>
              <a:rPr lang="en-GB" sz="2800" dirty="0" smtClean="0">
                <a:solidFill>
                  <a:srgbClr val="FF00FF"/>
                </a:solidFill>
                <a:latin typeface="Calibri" pitchFamily="34" charset="0"/>
              </a:rPr>
              <a:t>a variety of works of different quality…</a:t>
            </a:r>
            <a:r>
              <a:rPr lang="en-GB" sz="2800" dirty="0" smtClean="0">
                <a:latin typeface="Calibri" pitchFamily="34" charset="0"/>
              </a:rPr>
              <a:t>They need planned rather than random exposure to exemplars, and experience in making judgements about quality. They need to create </a:t>
            </a:r>
            <a:r>
              <a:rPr lang="en-GB" sz="2800" dirty="0" smtClean="0">
                <a:solidFill>
                  <a:srgbClr val="FF00FF"/>
                </a:solidFill>
                <a:latin typeface="Calibri" pitchFamily="34" charset="0"/>
              </a:rPr>
              <a:t>verbalised rationales </a:t>
            </a:r>
            <a:r>
              <a:rPr lang="en-GB" sz="2800" dirty="0" smtClean="0">
                <a:latin typeface="Calibri" pitchFamily="34" charset="0"/>
              </a:rPr>
              <a:t>and accounts of how various works could have been done better. Finally, they need to engage in </a:t>
            </a:r>
            <a:r>
              <a:rPr lang="en-GB" sz="2800" dirty="0" smtClean="0">
                <a:solidFill>
                  <a:srgbClr val="FF00FF"/>
                </a:solidFill>
                <a:latin typeface="Calibri" pitchFamily="34" charset="0"/>
              </a:rPr>
              <a:t>evaluative conversations with teachers and other students</a:t>
            </a:r>
            <a:r>
              <a:rPr lang="en-GB" sz="2800" dirty="0" smtClean="0">
                <a:latin typeface="Calibri" pitchFamily="34" charset="0"/>
              </a:rPr>
              <a:t>. Together, these three provide the means by which students can develop a concept of quality that is similar in essence to that which the teacher possesses, and in particular to understand what makes for high quality (p. 544).</a:t>
            </a:r>
          </a:p>
          <a:p>
            <a:endParaRPr lang="en-GB" sz="2800" dirty="0">
              <a:latin typeface="Calibri"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One solution</a:t>
            </a:r>
            <a:endParaRPr lang="en-GB" dirty="0"/>
          </a:p>
        </p:txBody>
      </p:sp>
      <p:sp>
        <p:nvSpPr>
          <p:cNvPr id="5" name="Content Placeholder 4"/>
          <p:cNvSpPr>
            <a:spLocks noGrp="1"/>
          </p:cNvSpPr>
          <p:nvPr>
            <p:ph idx="1"/>
          </p:nvPr>
        </p:nvSpPr>
        <p:spPr/>
        <p:txBody>
          <a:bodyPr/>
          <a:lstStyle/>
          <a:p>
            <a:r>
              <a:rPr lang="en-GB" dirty="0" smtClean="0"/>
              <a:t>Have (say) three typical exam answers typed up (with students’ permission), with ‘track changes’ comments added:</a:t>
            </a:r>
          </a:p>
          <a:p>
            <a:pPr>
              <a:buFont typeface="+mj-lt"/>
              <a:buAutoNum type="arabicPeriod"/>
            </a:pPr>
            <a:r>
              <a:rPr lang="en-GB" dirty="0" smtClean="0"/>
              <a:t>To the external examiner.</a:t>
            </a:r>
          </a:p>
          <a:p>
            <a:pPr>
              <a:buFont typeface="+mj-lt"/>
              <a:buAutoNum type="arabicPeriod"/>
            </a:pPr>
            <a:r>
              <a:rPr lang="en-GB" dirty="0" smtClean="0"/>
              <a:t>To (future) candidates.</a:t>
            </a:r>
          </a:p>
          <a:p>
            <a:pPr>
              <a:buNone/>
            </a:pPr>
            <a:r>
              <a:rPr lang="en-GB" dirty="0" smtClean="0"/>
              <a:t>Make these available to students in advance (but not too far in advance).</a:t>
            </a:r>
            <a:endParaRPr lang="en-GB"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r>
              <a:rPr lang="en-GB" b="1" dirty="0" smtClean="0">
                <a:latin typeface="Tahoma" pitchFamily="34" charset="0"/>
              </a:rPr>
              <a:t/>
            </a:r>
            <a:br>
              <a:rPr lang="en-GB" b="1" dirty="0" smtClean="0">
                <a:latin typeface="Tahoma" pitchFamily="34" charset="0"/>
              </a:rPr>
            </a:br>
            <a:r>
              <a:rPr lang="en-GB" dirty="0" smtClean="0">
                <a:latin typeface="Tahoma" pitchFamily="34" charset="0"/>
              </a:rPr>
              <a:t/>
            </a:r>
            <a:br>
              <a:rPr lang="en-GB" dirty="0" smtClean="0">
                <a:latin typeface="Tahoma" pitchFamily="34" charset="0"/>
              </a:rPr>
            </a:br>
            <a:r>
              <a:rPr lang="en-GB" b="1" dirty="0" smtClean="0">
                <a:solidFill>
                  <a:srgbClr val="FFFF00"/>
                </a:solidFill>
                <a:latin typeface="Tahoma" pitchFamily="34" charset="0"/>
              </a:rPr>
              <a:t>How students </a:t>
            </a:r>
            <a:r>
              <a:rPr lang="en-GB" b="1" i="1" dirty="0" smtClean="0">
                <a:solidFill>
                  <a:srgbClr val="FFFF00"/>
                </a:solidFill>
                <a:latin typeface="Tahoma" pitchFamily="34" charset="0"/>
              </a:rPr>
              <a:t>really</a:t>
            </a:r>
            <a:r>
              <a:rPr lang="en-GB" b="1" dirty="0" smtClean="0">
                <a:solidFill>
                  <a:srgbClr val="FFFF00"/>
                </a:solidFill>
                <a:latin typeface="Tahoma" pitchFamily="34" charset="0"/>
              </a:rPr>
              <a:t> learn</a:t>
            </a:r>
            <a:r>
              <a:rPr lang="en-GB" b="1" dirty="0" smtClean="0">
                <a:latin typeface="Tahoma" pitchFamily="34" charset="0"/>
              </a:rPr>
              <a:t/>
            </a:r>
            <a:br>
              <a:rPr lang="en-GB" b="1" dirty="0" smtClean="0">
                <a:latin typeface="Tahoma" pitchFamily="34" charset="0"/>
              </a:rPr>
            </a:br>
            <a:endParaRPr lang="en-GB" sz="4400" b="1" dirty="0" smtClean="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3600" b="1" dirty="0" smtClean="0"/>
              <a:t>Seven factors underpinning successful learning based on asking 200,000 people about their learning in the last 20 years</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sz="4000" b="0"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P spid="34819" grpI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a:lnSpc>
                <a:spcPct val="80000"/>
              </a:lnSpc>
            </a:pPr>
            <a:r>
              <a:rPr lang="en-US" sz="4400" dirty="0">
                <a:solidFill>
                  <a:srgbClr val="FF0000"/>
                </a:solidFill>
                <a:latin typeface="Calibri" pitchFamily="34" charset="0"/>
              </a:rPr>
              <a:t>Ripples on a </a:t>
            </a:r>
            <a:r>
              <a:rPr lang="en-US" sz="4400" dirty="0" smtClean="0">
                <a:solidFill>
                  <a:srgbClr val="FF0000"/>
                </a:solidFill>
                <a:latin typeface="Calibri" pitchFamily="34" charset="0"/>
              </a:rPr>
              <a:t>pond</a:t>
            </a:r>
            <a:endParaRPr lang="en-US" sz="4400" dirty="0">
              <a:solidFill>
                <a:srgbClr val="CCFF33"/>
              </a:solidFill>
              <a:latin typeface="Calibri" pitchFamily="34" charset="0"/>
            </a:endParaRPr>
          </a:p>
        </p:txBody>
      </p:sp>
      <p:sp>
        <p:nvSpPr>
          <p:cNvPr id="2" name="Rectangle 7"/>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algn="ctr"/>
            <a:r>
              <a:rPr lang="en-US" sz="3200">
                <a:solidFill>
                  <a:srgbClr val="FFFFFF"/>
                </a:solidFill>
                <a:latin typeface="Calibri" pitchFamily="34" charset="0"/>
              </a:rPr>
              <a:t>Doing</a:t>
            </a:r>
          </a:p>
        </p:txBody>
      </p:sp>
      <p:sp>
        <p:nvSpPr>
          <p:cNvPr id="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algn="ctr"/>
            <a:endParaRPr lang="en-US" sz="2000" b="0">
              <a:solidFill>
                <a:srgbClr val="000000"/>
              </a:solidFill>
              <a:latin typeface="Calibri" pitchFamily="34" charset="0"/>
            </a:endParaRPr>
          </a:p>
        </p:txBody>
      </p:sp>
      <p:sp>
        <p:nvSpPr>
          <p:cNvPr id="5"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algn="ctr"/>
            <a:endParaRPr lang="en-US" sz="2000" b="0">
              <a:solidFill>
                <a:srgbClr val="000000"/>
              </a:solidFill>
              <a:latin typeface="Calibri" pitchFamily="34" charset="0"/>
            </a:endParaRPr>
          </a:p>
        </p:txBody>
      </p:sp>
      <p:sp>
        <p:nvSpPr>
          <p:cNvPr id="6"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a:endParaRPr lang="en-US" sz="2000">
              <a:solidFill>
                <a:srgbClr val="000000"/>
              </a:solidFill>
              <a:latin typeface="Calibri" pitchFamily="34" charset="0"/>
            </a:endParaRPr>
          </a:p>
        </p:txBody>
      </p:sp>
      <p:sp>
        <p:nvSpPr>
          <p:cNvPr id="7"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endParaRPr lang="en-US" sz="2000" b="0">
              <a:solidFill>
                <a:srgbClr val="000000"/>
              </a:solidFill>
              <a:latin typeface="Calibri" pitchFamily="34" charset="0"/>
            </a:endParaRPr>
          </a:p>
        </p:txBody>
      </p:sp>
      <p:sp>
        <p:nvSpPr>
          <p:cNvPr id="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algn="ctr"/>
            <a:endParaRPr lang="en-US" sz="2000" b="0">
              <a:solidFill>
                <a:srgbClr val="000000"/>
              </a:solidFill>
              <a:latin typeface="Calibri" pitchFamily="34" charset="0"/>
            </a:endParaRPr>
          </a:p>
        </p:txBody>
      </p:sp>
      <p:sp>
        <p:nvSpPr>
          <p:cNvPr id="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algn="ctr"/>
            <a:endParaRPr lang="en-US" sz="2000" b="0">
              <a:solidFill>
                <a:srgbClr val="000000"/>
              </a:solidFill>
              <a:latin typeface="Calibri" pitchFamily="34" charset="0"/>
            </a:endParaRPr>
          </a:p>
        </p:txBody>
      </p:sp>
      <p:sp>
        <p:nvSpPr>
          <p:cNvPr id="1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a:r>
              <a:rPr lang="en-US" dirty="0">
                <a:solidFill>
                  <a:srgbClr val="000000"/>
                </a:solidFill>
                <a:latin typeface="Calibri" pitchFamily="34" charset="0"/>
              </a:rPr>
              <a:t>Wanting/</a:t>
            </a:r>
          </a:p>
          <a:p>
            <a:pPr algn="ctr"/>
            <a:r>
              <a:rPr lang="en-US" dirty="0">
                <a:solidFill>
                  <a:srgbClr val="000000"/>
                </a:solidFill>
                <a:latin typeface="Calibri" pitchFamily="34" charset="0"/>
              </a:rPr>
              <a:t>Needing</a:t>
            </a:r>
          </a:p>
        </p:txBody>
      </p:sp>
      <p:sp>
        <p:nvSpPr>
          <p:cNvPr id="11" name="Rectangle 10"/>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algn="ctr"/>
            <a:r>
              <a:rPr lang="en-US" sz="3200" dirty="0">
                <a:solidFill>
                  <a:srgbClr val="FFFFFF"/>
                </a:solidFill>
                <a:latin typeface="Calibri" pitchFamily="34" charset="0"/>
              </a:rPr>
              <a:t>Doing</a:t>
            </a:r>
          </a:p>
        </p:txBody>
      </p:sp>
      <p:sp>
        <p:nvSpPr>
          <p:cNvPr id="12" name="Rectangle 11"/>
          <p:cNvSpPr>
            <a:spLocks noChangeArrowheads="1"/>
          </p:cNvSpPr>
          <p:nvPr/>
        </p:nvSpPr>
        <p:spPr bwMode="auto">
          <a:xfrm>
            <a:off x="3505200" y="6065838"/>
            <a:ext cx="2514600" cy="585418"/>
          </a:xfrm>
          <a:prstGeom prst="rect">
            <a:avLst/>
          </a:prstGeom>
          <a:noFill/>
          <a:ln w="9525">
            <a:noFill/>
            <a:miter lim="800000"/>
            <a:headEnd/>
            <a:tailEnd/>
          </a:ln>
        </p:spPr>
        <p:txBody>
          <a:bodyPr lIns="92075" tIns="46038" rIns="92075" bIns="46038">
            <a:spAutoFit/>
          </a:bodyPr>
          <a:lstStyle/>
          <a:p>
            <a:pPr algn="ctr"/>
            <a:r>
              <a:rPr lang="en-US" sz="3200" dirty="0">
                <a:solidFill>
                  <a:srgbClr val="000000"/>
                </a:solidFill>
                <a:latin typeface="Calibri" pitchFamily="34" charset="0"/>
              </a:rPr>
              <a:t>Feedback</a:t>
            </a:r>
          </a:p>
        </p:txBody>
      </p:sp>
      <p:sp>
        <p:nvSpPr>
          <p:cNvPr id="13"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a:spcBef>
                <a:spcPct val="50000"/>
              </a:spcBef>
            </a:pPr>
            <a:r>
              <a:rPr lang="en-GB" sz="3200" dirty="0" smtClean="0">
                <a:latin typeface="Calibri" pitchFamily="34" charset="0"/>
              </a:rPr>
              <a:t>Assessing</a:t>
            </a:r>
          </a:p>
          <a:p>
            <a:pPr algn="ctr">
              <a:spcBef>
                <a:spcPct val="50000"/>
              </a:spcBef>
            </a:pPr>
            <a:r>
              <a:rPr lang="en-GB" sz="2000" dirty="0">
                <a:latin typeface="Calibri" pitchFamily="34" charset="0"/>
              </a:rPr>
              <a:t>m</a:t>
            </a:r>
            <a:r>
              <a:rPr lang="en-GB" sz="2000" dirty="0" smtClean="0">
                <a:latin typeface="Calibri" pitchFamily="34" charset="0"/>
              </a:rPr>
              <a:t>aking informed judgements</a:t>
            </a:r>
            <a:endParaRPr lang="en-GB" sz="2000" dirty="0">
              <a:latin typeface="Calibri" pitchFamily="34" charset="0"/>
            </a:endParaRPr>
          </a:p>
        </p:txBody>
      </p:sp>
      <p:sp>
        <p:nvSpPr>
          <p:cNvPr id="14"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algn="ctr"/>
            <a:endParaRPr lang="en-US" sz="2000" b="0">
              <a:solidFill>
                <a:srgbClr val="000000"/>
              </a:solidFill>
              <a:latin typeface="Calibri" pitchFamily="34" charset="0"/>
            </a:endParaRPr>
          </a:p>
        </p:txBody>
      </p:sp>
      <p:sp>
        <p:nvSpPr>
          <p:cNvPr id="15" name="Rectangle 17"/>
          <p:cNvSpPr>
            <a:spLocks noChangeArrowheads="1"/>
          </p:cNvSpPr>
          <p:nvPr/>
        </p:nvSpPr>
        <p:spPr bwMode="auto">
          <a:xfrm>
            <a:off x="2987675" y="5157788"/>
            <a:ext cx="2795588" cy="585418"/>
          </a:xfrm>
          <a:prstGeom prst="rect">
            <a:avLst/>
          </a:prstGeom>
          <a:noFill/>
          <a:ln w="9525">
            <a:noFill/>
            <a:miter lim="800000"/>
            <a:headEnd/>
            <a:tailEnd/>
          </a:ln>
        </p:spPr>
        <p:txBody>
          <a:bodyPr lIns="92075" tIns="46038" rIns="92075" bIns="46038">
            <a:spAutoFit/>
          </a:bodyPr>
          <a:lstStyle/>
          <a:p>
            <a:pPr algn="ctr"/>
            <a:r>
              <a:rPr lang="en-US" sz="3200" dirty="0">
                <a:solidFill>
                  <a:srgbClr val="000000"/>
                </a:solidFill>
                <a:latin typeface="Calibri" pitchFamily="34" charset="0"/>
              </a:rPr>
              <a:t>Making sense</a:t>
            </a:r>
          </a:p>
        </p:txBody>
      </p:sp>
      <p:sp>
        <p:nvSpPr>
          <p:cNvPr id="16" name="Text Box 12"/>
          <p:cNvSpPr txBox="1">
            <a:spLocks noChangeArrowheads="1"/>
          </p:cNvSpPr>
          <p:nvPr/>
        </p:nvSpPr>
        <p:spPr bwMode="auto">
          <a:xfrm>
            <a:off x="714348" y="142852"/>
            <a:ext cx="7494671" cy="584775"/>
          </a:xfrm>
          <a:prstGeom prst="rect">
            <a:avLst/>
          </a:prstGeom>
          <a:noFill/>
          <a:ln w="12700">
            <a:noFill/>
            <a:miter lim="800000"/>
            <a:headEnd type="none" w="sm" len="sm"/>
            <a:tailEnd type="none" w="sm" len="sm"/>
          </a:ln>
        </p:spPr>
        <p:txBody>
          <a:bodyPr wrap="square">
            <a:spAutoFit/>
          </a:bodyPr>
          <a:lstStyle/>
          <a:p>
            <a:pPr algn="ctr"/>
            <a:r>
              <a:rPr lang="en-GB" sz="3200" dirty="0" smtClean="0">
                <a:solidFill>
                  <a:srgbClr val="FFFFFF"/>
                </a:solidFill>
                <a:latin typeface="Calibri" pitchFamily="34" charset="0"/>
              </a:rPr>
              <a:t>Verbalising</a:t>
            </a:r>
            <a:endParaRPr lang="en-GB" sz="3200" dirty="0">
              <a:solidFill>
                <a:srgbClr val="FFFFFF"/>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nodePh="1">
                                  <p:stCondLst>
                                    <p:cond delay="0"/>
                                  </p:stCondLst>
                                  <p:endCondLst>
                                    <p:cond evt="begin" delay="0">
                                      <p:tn val="49"/>
                                    </p:cond>
                                  </p:end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bldP spid="12" grpId="0"/>
      <p:bldP spid="13" grpId="0" animBg="1"/>
      <p:bldP spid="14" grpId="0"/>
      <p:bldP spid="15" grpId="0"/>
      <p:bldP spid="1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ChangeArrowheads="1"/>
          </p:cNvSpPr>
          <p:nvPr/>
        </p:nvSpPr>
        <p:spPr bwMode="auto">
          <a:xfrm>
            <a:off x="3810000" y="4618038"/>
            <a:ext cx="1447800" cy="585787"/>
          </a:xfrm>
          <a:prstGeom prst="rect">
            <a:avLst/>
          </a:prstGeom>
          <a:noFill/>
          <a:ln w="9525">
            <a:noFill/>
            <a:miter lim="800000"/>
            <a:headEnd/>
            <a:tailEnd/>
          </a:ln>
        </p:spPr>
        <p:txBody>
          <a:bodyPr lIns="92075" tIns="46038" rIns="92075" bIns="46038">
            <a:spAutoFit/>
          </a:bodyPr>
          <a:lstStyle/>
          <a:p>
            <a:pPr algn="ctr"/>
            <a:r>
              <a:rPr lang="en-US" sz="3200" smtClean="0">
                <a:solidFill>
                  <a:srgbClr val="FFFFFF"/>
                </a:solidFill>
                <a:cs typeface="Arial" charset="0"/>
              </a:rPr>
              <a:t>Doing</a:t>
            </a:r>
          </a:p>
        </p:txBody>
      </p:sp>
      <p:sp>
        <p:nvSpPr>
          <p:cNvPr id="8195"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algn="ctr"/>
            <a:endParaRPr lang="en-US" sz="2000" b="0" smtClean="0">
              <a:solidFill>
                <a:srgbClr val="000000"/>
              </a:solidFill>
              <a:cs typeface="Arial" charset="0"/>
            </a:endParaRPr>
          </a:p>
        </p:txBody>
      </p:sp>
      <p:sp>
        <p:nvSpPr>
          <p:cNvPr id="8196"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a:lnSpc>
                <a:spcPct val="80000"/>
              </a:lnSpc>
            </a:pPr>
            <a:r>
              <a:rPr lang="en-US" sz="4400" smtClean="0">
                <a:solidFill>
                  <a:srgbClr val="CCFF33"/>
                </a:solidFill>
                <a:cs typeface="Arial" charset="0"/>
              </a:rPr>
              <a:t>Ripples on a pond….</a:t>
            </a:r>
          </a:p>
        </p:txBody>
      </p:sp>
      <p:sp>
        <p:nvSpPr>
          <p:cNvPr id="8197"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algn="ctr"/>
            <a:endParaRPr lang="en-US" sz="2000" b="0" smtClean="0">
              <a:solidFill>
                <a:srgbClr val="000000"/>
              </a:solidFill>
              <a:cs typeface="Arial" charset="0"/>
            </a:endParaRPr>
          </a:p>
        </p:txBody>
      </p:sp>
      <p:sp>
        <p:nvSpPr>
          <p:cNvPr id="8198"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a:endParaRPr lang="en-US" sz="2000" smtClean="0">
              <a:solidFill>
                <a:srgbClr val="000000"/>
              </a:solidFill>
              <a:cs typeface="Arial" charset="0"/>
            </a:endParaRPr>
          </a:p>
        </p:txBody>
      </p:sp>
      <p:sp>
        <p:nvSpPr>
          <p:cNvPr id="8199"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endParaRPr lang="en-US" sz="2000" b="0" smtClean="0">
              <a:solidFill>
                <a:srgbClr val="000000"/>
              </a:solidFill>
              <a:cs typeface="Arial" charset="0"/>
            </a:endParaRPr>
          </a:p>
        </p:txBody>
      </p:sp>
      <p:sp>
        <p:nvSpPr>
          <p:cNvPr id="8200"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algn="ctr"/>
            <a:endParaRPr lang="en-US" sz="2000" b="0" smtClean="0">
              <a:solidFill>
                <a:srgbClr val="000000"/>
              </a:solidFill>
              <a:cs typeface="Arial" charset="0"/>
            </a:endParaRPr>
          </a:p>
        </p:txBody>
      </p:sp>
      <p:sp>
        <p:nvSpPr>
          <p:cNvPr id="8201"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algn="ctr"/>
            <a:endParaRPr lang="en-US" sz="2000" b="0" smtClean="0">
              <a:solidFill>
                <a:srgbClr val="000000"/>
              </a:solidFill>
              <a:cs typeface="Arial" charset="0"/>
            </a:endParaRPr>
          </a:p>
        </p:txBody>
      </p:sp>
      <p:sp>
        <p:nvSpPr>
          <p:cNvPr id="8202"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a:r>
              <a:rPr lang="en-US" smtClean="0">
                <a:solidFill>
                  <a:srgbClr val="000000"/>
                </a:solidFill>
                <a:cs typeface="Arial" charset="0"/>
              </a:rPr>
              <a:t>Wanting/</a:t>
            </a:r>
          </a:p>
          <a:p>
            <a:pPr algn="ctr"/>
            <a:r>
              <a:rPr lang="en-US" smtClean="0">
                <a:solidFill>
                  <a:srgbClr val="000000"/>
                </a:solidFill>
                <a:cs typeface="Arial" charset="0"/>
              </a:rPr>
              <a:t>Needing</a:t>
            </a:r>
          </a:p>
        </p:txBody>
      </p:sp>
      <p:sp>
        <p:nvSpPr>
          <p:cNvPr id="8203" name="Rectangle 10"/>
          <p:cNvSpPr>
            <a:spLocks noChangeArrowheads="1"/>
          </p:cNvSpPr>
          <p:nvPr/>
        </p:nvSpPr>
        <p:spPr bwMode="auto">
          <a:xfrm>
            <a:off x="3810000" y="4618038"/>
            <a:ext cx="1447800" cy="585787"/>
          </a:xfrm>
          <a:prstGeom prst="rect">
            <a:avLst/>
          </a:prstGeom>
          <a:noFill/>
          <a:ln w="9525">
            <a:noFill/>
            <a:miter lim="800000"/>
            <a:headEnd/>
            <a:tailEnd/>
          </a:ln>
        </p:spPr>
        <p:txBody>
          <a:bodyPr lIns="92075" tIns="46038" rIns="92075" bIns="46038">
            <a:spAutoFit/>
          </a:bodyPr>
          <a:lstStyle/>
          <a:p>
            <a:pPr algn="ctr"/>
            <a:r>
              <a:rPr lang="en-US" sz="3200" smtClean="0">
                <a:solidFill>
                  <a:srgbClr val="FFFFFF"/>
                </a:solidFill>
                <a:cs typeface="Arial" charset="0"/>
              </a:rPr>
              <a:t>Doing</a:t>
            </a:r>
          </a:p>
        </p:txBody>
      </p:sp>
      <p:sp>
        <p:nvSpPr>
          <p:cNvPr id="8204" name="Rectangle 11"/>
          <p:cNvSpPr>
            <a:spLocks noChangeArrowheads="1"/>
          </p:cNvSpPr>
          <p:nvPr/>
        </p:nvSpPr>
        <p:spPr bwMode="auto">
          <a:xfrm>
            <a:off x="3505200" y="6065838"/>
            <a:ext cx="2514600" cy="585787"/>
          </a:xfrm>
          <a:prstGeom prst="rect">
            <a:avLst/>
          </a:prstGeom>
          <a:noFill/>
          <a:ln w="9525">
            <a:noFill/>
            <a:miter lim="800000"/>
            <a:headEnd/>
            <a:tailEnd/>
          </a:ln>
        </p:spPr>
        <p:txBody>
          <a:bodyPr lIns="92075" tIns="46038" rIns="92075" bIns="46038">
            <a:spAutoFit/>
          </a:bodyPr>
          <a:lstStyle/>
          <a:p>
            <a:pPr algn="ctr"/>
            <a:r>
              <a:rPr lang="en-US" sz="3200" smtClean="0">
                <a:solidFill>
                  <a:srgbClr val="000000"/>
                </a:solidFill>
                <a:cs typeface="Arial" charset="0"/>
              </a:rPr>
              <a:t>Feedback</a:t>
            </a:r>
          </a:p>
        </p:txBody>
      </p:sp>
      <p:sp>
        <p:nvSpPr>
          <p:cNvPr id="8205" name="Text Box 13"/>
          <p:cNvSpPr txBox="1">
            <a:spLocks noChangeArrowheads="1"/>
          </p:cNvSpPr>
          <p:nvPr/>
        </p:nvSpPr>
        <p:spPr bwMode="auto">
          <a:xfrm>
            <a:off x="6429375" y="571500"/>
            <a:ext cx="2438400" cy="1354138"/>
          </a:xfrm>
          <a:prstGeom prst="rect">
            <a:avLst/>
          </a:prstGeom>
          <a:solidFill>
            <a:srgbClr val="33CC33"/>
          </a:solidFill>
          <a:ln w="12700">
            <a:noFill/>
            <a:miter lim="800000"/>
            <a:headEnd type="none" w="sm" len="sm"/>
            <a:tailEnd type="none" w="sm" len="sm"/>
          </a:ln>
        </p:spPr>
        <p:txBody>
          <a:bodyPr>
            <a:spAutoFit/>
          </a:bodyPr>
          <a:lstStyle/>
          <a:p>
            <a:pPr algn="ctr">
              <a:spcBef>
                <a:spcPct val="50000"/>
              </a:spcBef>
            </a:pPr>
            <a:r>
              <a:rPr lang="en-GB" sz="3200" smtClean="0">
                <a:solidFill>
                  <a:srgbClr val="FFFF00"/>
                </a:solidFill>
                <a:cs typeface="Arial" charset="0"/>
              </a:rPr>
              <a:t>Assessing</a:t>
            </a:r>
          </a:p>
          <a:p>
            <a:pPr algn="ctr">
              <a:spcBef>
                <a:spcPct val="50000"/>
              </a:spcBef>
            </a:pPr>
            <a:r>
              <a:rPr lang="en-GB" sz="2000" smtClean="0">
                <a:solidFill>
                  <a:srgbClr val="FFFF00"/>
                </a:solidFill>
                <a:cs typeface="Arial" charset="0"/>
              </a:rPr>
              <a:t>making informed judgements</a:t>
            </a:r>
          </a:p>
        </p:txBody>
      </p:sp>
      <p:sp>
        <p:nvSpPr>
          <p:cNvPr id="8206"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algn="ctr"/>
            <a:endParaRPr lang="en-US" sz="2000" b="0" smtClean="0">
              <a:solidFill>
                <a:srgbClr val="000000"/>
              </a:solidFill>
              <a:cs typeface="Arial" charset="0"/>
            </a:endParaRPr>
          </a:p>
        </p:txBody>
      </p:sp>
      <p:sp>
        <p:nvSpPr>
          <p:cNvPr id="8207" name="Rectangle 17"/>
          <p:cNvSpPr>
            <a:spLocks noChangeArrowheads="1"/>
          </p:cNvSpPr>
          <p:nvPr/>
        </p:nvSpPr>
        <p:spPr bwMode="auto">
          <a:xfrm>
            <a:off x="2987675" y="5157788"/>
            <a:ext cx="2795588" cy="585787"/>
          </a:xfrm>
          <a:prstGeom prst="rect">
            <a:avLst/>
          </a:prstGeom>
          <a:noFill/>
          <a:ln w="9525">
            <a:noFill/>
            <a:miter lim="800000"/>
            <a:headEnd/>
            <a:tailEnd/>
          </a:ln>
        </p:spPr>
        <p:txBody>
          <a:bodyPr lIns="92075" tIns="46038" rIns="92075" bIns="46038">
            <a:spAutoFit/>
          </a:bodyPr>
          <a:lstStyle/>
          <a:p>
            <a:pPr algn="ctr"/>
            <a:r>
              <a:rPr lang="en-US" sz="3200" smtClean="0">
                <a:solidFill>
                  <a:srgbClr val="000000"/>
                </a:solidFill>
                <a:cs typeface="Arial" charset="0"/>
              </a:rPr>
              <a:t>Making sense</a:t>
            </a:r>
          </a:p>
        </p:txBody>
      </p:sp>
      <p:sp>
        <p:nvSpPr>
          <p:cNvPr id="8208" name="Text Box 12"/>
          <p:cNvSpPr txBox="1">
            <a:spLocks noChangeArrowheads="1"/>
          </p:cNvSpPr>
          <p:nvPr/>
        </p:nvSpPr>
        <p:spPr bwMode="auto">
          <a:xfrm>
            <a:off x="714375" y="142875"/>
            <a:ext cx="7494588" cy="584775"/>
          </a:xfrm>
          <a:prstGeom prst="rect">
            <a:avLst/>
          </a:prstGeom>
          <a:noFill/>
          <a:ln w="12700">
            <a:noFill/>
            <a:miter lim="800000"/>
            <a:headEnd type="none" w="sm" len="sm"/>
            <a:tailEnd type="none" w="sm" len="sm"/>
          </a:ln>
        </p:spPr>
        <p:txBody>
          <a:bodyPr>
            <a:spAutoFit/>
          </a:bodyPr>
          <a:lstStyle/>
          <a:p>
            <a:pPr algn="ctr"/>
            <a:r>
              <a:rPr lang="en-GB" sz="3200" dirty="0" smtClean="0">
                <a:solidFill>
                  <a:srgbClr val="FFFFFF"/>
                </a:solidFill>
                <a:cs typeface="Arial" charset="0"/>
              </a:rPr>
              <a:t>Verbalising</a:t>
            </a:r>
          </a:p>
        </p:txBody>
      </p:sp>
      <p:sp>
        <p:nvSpPr>
          <p:cNvPr id="18" name="Text Box 12"/>
          <p:cNvSpPr txBox="1">
            <a:spLocks noChangeArrowheads="1"/>
          </p:cNvSpPr>
          <p:nvPr/>
        </p:nvSpPr>
        <p:spPr bwMode="auto">
          <a:xfrm>
            <a:off x="0" y="0"/>
            <a:ext cx="9144000" cy="6942670"/>
          </a:xfrm>
          <a:prstGeom prst="rect">
            <a:avLst/>
          </a:prstGeom>
          <a:solidFill>
            <a:srgbClr val="FFFFCC">
              <a:alpha val="81176"/>
            </a:srgbClr>
          </a:solidFill>
          <a:ln w="9525">
            <a:noFill/>
            <a:miter lim="800000"/>
            <a:headEnd/>
            <a:tailEnd/>
          </a:ln>
        </p:spPr>
        <p:txBody>
          <a:bodyPr wrap="square">
            <a:spAutoFit/>
          </a:bodyPr>
          <a:lstStyle/>
          <a:p>
            <a:pPr marL="633413" indent="-633413">
              <a:lnSpc>
                <a:spcPct val="90000"/>
              </a:lnSpc>
              <a:spcBef>
                <a:spcPct val="30000"/>
              </a:spcBef>
              <a:buClr>
                <a:srgbClr val="009900"/>
              </a:buClr>
              <a:buFont typeface="+mj-lt"/>
              <a:buAutoNum type="arabicPeriod"/>
              <a:defRPr/>
            </a:pPr>
            <a:endParaRPr lang="en-GB" sz="2900" dirty="0">
              <a:solidFill>
                <a:srgbClr val="59178A"/>
              </a:solidFill>
              <a:latin typeface="+mn-lt"/>
              <a:cs typeface="Arial" pitchFamily="34" charset="0"/>
            </a:endParaRPr>
          </a:p>
          <a:p>
            <a:pPr marL="633413" indent="-633413">
              <a:lnSpc>
                <a:spcPct val="90000"/>
              </a:lnSpc>
              <a:spcBef>
                <a:spcPct val="30000"/>
              </a:spcBef>
              <a:buClr>
                <a:srgbClr val="009900"/>
              </a:buClr>
              <a:buFont typeface="+mj-lt"/>
              <a:buAutoNum type="arabicPeriod"/>
              <a:defRPr/>
            </a:pPr>
            <a:endParaRPr lang="en-GB" sz="2900" dirty="0">
              <a:solidFill>
                <a:srgbClr val="59178A"/>
              </a:solidFill>
              <a:latin typeface="+mn-lt"/>
              <a:cs typeface="Arial" pitchFamily="34" charset="0"/>
            </a:endParaRPr>
          </a:p>
          <a:p>
            <a:pPr marL="533400" indent="-533400" eaLnBrk="1" hangingPunct="1">
              <a:lnSpc>
                <a:spcPct val="90000"/>
              </a:lnSpc>
              <a:spcBef>
                <a:spcPct val="35000"/>
              </a:spcBef>
              <a:buClr>
                <a:srgbClr val="009900"/>
              </a:buClr>
              <a:buSzPct val="130000"/>
              <a:buFont typeface="Wingdings" pitchFamily="2" charset="2"/>
              <a:buChar char="ü"/>
              <a:defRPr/>
            </a:pPr>
            <a:r>
              <a:rPr lang="en-GB" sz="2900" kern="0" dirty="0">
                <a:solidFill>
                  <a:srgbClr val="660066"/>
                </a:solidFill>
                <a:latin typeface="+mn-lt"/>
              </a:rPr>
              <a:t>Motivates students – helps them to </a:t>
            </a:r>
            <a:r>
              <a:rPr lang="en-GB" sz="2900" kern="0" dirty="0">
                <a:solidFill>
                  <a:srgbClr val="CC0000"/>
                </a:solidFill>
                <a:latin typeface="+mn-lt"/>
              </a:rPr>
              <a:t>want</a:t>
            </a:r>
            <a:r>
              <a:rPr lang="en-GB" sz="2900" kern="0" dirty="0">
                <a:solidFill>
                  <a:srgbClr val="660066"/>
                </a:solidFill>
                <a:latin typeface="+mn-lt"/>
              </a:rPr>
              <a:t> to learn;</a:t>
            </a:r>
          </a:p>
          <a:p>
            <a:pPr marL="533400" indent="-533400" eaLnBrk="1" hangingPunct="1">
              <a:lnSpc>
                <a:spcPct val="90000"/>
              </a:lnSpc>
              <a:spcBef>
                <a:spcPct val="35000"/>
              </a:spcBef>
              <a:buClr>
                <a:srgbClr val="009900"/>
              </a:buClr>
              <a:buSzPct val="130000"/>
              <a:buFont typeface="Wingdings" pitchFamily="2" charset="2"/>
              <a:buChar char="ü"/>
              <a:defRPr/>
            </a:pPr>
            <a:r>
              <a:rPr lang="en-GB" sz="2900" kern="0" dirty="0">
                <a:solidFill>
                  <a:srgbClr val="660066"/>
                </a:solidFill>
                <a:latin typeface="+mn-lt"/>
              </a:rPr>
              <a:t>Helps students to identify what they </a:t>
            </a:r>
            <a:r>
              <a:rPr lang="en-GB" sz="2900" kern="0" dirty="0">
                <a:solidFill>
                  <a:srgbClr val="CC0000"/>
                </a:solidFill>
                <a:latin typeface="+mn-lt"/>
              </a:rPr>
              <a:t>need</a:t>
            </a:r>
            <a:r>
              <a:rPr lang="en-GB" sz="2900" kern="0" dirty="0">
                <a:solidFill>
                  <a:srgbClr val="660066"/>
                </a:solidFill>
                <a:latin typeface="+mn-lt"/>
              </a:rPr>
              <a:t> to do next;</a:t>
            </a:r>
          </a:p>
          <a:p>
            <a:pPr marL="533400" indent="-533400" eaLnBrk="1" hangingPunct="1">
              <a:lnSpc>
                <a:spcPct val="90000"/>
              </a:lnSpc>
              <a:spcBef>
                <a:spcPct val="35000"/>
              </a:spcBef>
              <a:buClr>
                <a:srgbClr val="009900"/>
              </a:buClr>
              <a:buSzPct val="130000"/>
              <a:buFont typeface="Wingdings" pitchFamily="2" charset="2"/>
              <a:buChar char="ü"/>
              <a:defRPr/>
            </a:pPr>
            <a:r>
              <a:rPr lang="en-GB" sz="2900" kern="0" dirty="0">
                <a:solidFill>
                  <a:srgbClr val="660066"/>
                </a:solidFill>
                <a:latin typeface="+mn-lt"/>
              </a:rPr>
              <a:t>Helps students to </a:t>
            </a:r>
            <a:r>
              <a:rPr lang="en-GB" sz="2900" kern="0" dirty="0">
                <a:solidFill>
                  <a:srgbClr val="CC0000"/>
                </a:solidFill>
                <a:latin typeface="+mn-lt"/>
              </a:rPr>
              <a:t>take action</a:t>
            </a:r>
            <a:r>
              <a:rPr lang="en-GB" sz="2900" kern="0" dirty="0">
                <a:solidFill>
                  <a:srgbClr val="660066"/>
                </a:solidFill>
                <a:latin typeface="+mn-lt"/>
              </a:rPr>
              <a:t> to improve their learning;</a:t>
            </a:r>
          </a:p>
          <a:p>
            <a:pPr marL="533400" indent="-533400" eaLnBrk="1" hangingPunct="1">
              <a:lnSpc>
                <a:spcPct val="90000"/>
              </a:lnSpc>
              <a:spcBef>
                <a:spcPct val="35000"/>
              </a:spcBef>
              <a:buClr>
                <a:srgbClr val="009900"/>
              </a:buClr>
              <a:buSzPct val="130000"/>
              <a:buFont typeface="Wingdings" pitchFamily="2" charset="2"/>
              <a:buChar char="ü"/>
              <a:defRPr/>
            </a:pPr>
            <a:r>
              <a:rPr lang="en-GB" sz="2900" kern="0" dirty="0">
                <a:solidFill>
                  <a:srgbClr val="660066"/>
                </a:solidFill>
                <a:latin typeface="+mn-lt"/>
              </a:rPr>
              <a:t>Helps students to </a:t>
            </a:r>
            <a:r>
              <a:rPr lang="en-GB" sz="2900" kern="0" dirty="0">
                <a:solidFill>
                  <a:srgbClr val="CC0000"/>
                </a:solidFill>
                <a:latin typeface="+mn-lt"/>
              </a:rPr>
              <a:t>make sense</a:t>
            </a:r>
            <a:r>
              <a:rPr lang="en-GB" sz="2900" kern="0" dirty="0">
                <a:solidFill>
                  <a:srgbClr val="660066"/>
                </a:solidFill>
                <a:latin typeface="+mn-lt"/>
              </a:rPr>
              <a:t> of what they are learning;</a:t>
            </a:r>
          </a:p>
          <a:p>
            <a:pPr marL="533400" indent="-533400" eaLnBrk="1" hangingPunct="1">
              <a:lnSpc>
                <a:spcPct val="90000"/>
              </a:lnSpc>
              <a:spcBef>
                <a:spcPct val="35000"/>
              </a:spcBef>
              <a:buClr>
                <a:srgbClr val="009900"/>
              </a:buClr>
              <a:buSzPct val="130000"/>
              <a:buFont typeface="Wingdings" pitchFamily="2" charset="2"/>
              <a:buChar char="ü"/>
              <a:defRPr/>
            </a:pPr>
            <a:r>
              <a:rPr lang="en-GB" sz="2900" kern="0" dirty="0">
                <a:solidFill>
                  <a:srgbClr val="660066"/>
                </a:solidFill>
                <a:latin typeface="+mn-lt"/>
              </a:rPr>
              <a:t>Helps them to further make sense of their learning by </a:t>
            </a:r>
            <a:r>
              <a:rPr lang="en-GB" sz="2900" kern="0" dirty="0">
                <a:solidFill>
                  <a:srgbClr val="CC0000"/>
                </a:solidFill>
                <a:latin typeface="+mn-lt"/>
              </a:rPr>
              <a:t>engaging in real dialogue</a:t>
            </a:r>
            <a:r>
              <a:rPr lang="en-GB" sz="2900" kern="0" dirty="0">
                <a:solidFill>
                  <a:srgbClr val="660066"/>
                </a:solidFill>
                <a:latin typeface="+mn-lt"/>
              </a:rPr>
              <a:t> with tutors and peers;</a:t>
            </a:r>
          </a:p>
          <a:p>
            <a:pPr marL="533400" indent="-533400" eaLnBrk="1" hangingPunct="1">
              <a:lnSpc>
                <a:spcPct val="90000"/>
              </a:lnSpc>
              <a:spcBef>
                <a:spcPct val="35000"/>
              </a:spcBef>
              <a:buClr>
                <a:srgbClr val="009900"/>
              </a:buClr>
              <a:buSzPct val="130000"/>
              <a:buFont typeface="Wingdings" pitchFamily="2" charset="2"/>
              <a:buChar char="ü"/>
              <a:defRPr/>
            </a:pPr>
            <a:r>
              <a:rPr lang="en-GB" sz="2900" kern="0" dirty="0">
                <a:solidFill>
                  <a:srgbClr val="660066"/>
                </a:solidFill>
                <a:latin typeface="+mn-lt"/>
              </a:rPr>
              <a:t>Helps them to </a:t>
            </a:r>
            <a:r>
              <a:rPr lang="en-GB" sz="2900" kern="0" dirty="0">
                <a:solidFill>
                  <a:srgbClr val="CC0000"/>
                </a:solidFill>
                <a:latin typeface="+mn-lt"/>
              </a:rPr>
              <a:t>make informed judgements </a:t>
            </a:r>
            <a:r>
              <a:rPr lang="en-GB" sz="2900" kern="0" dirty="0">
                <a:solidFill>
                  <a:srgbClr val="660066"/>
                </a:solidFill>
                <a:latin typeface="+mn-lt"/>
              </a:rPr>
              <a:t>on their own work, and each others’ work:</a:t>
            </a:r>
          </a:p>
          <a:p>
            <a:pPr marL="533400" indent="-533400" eaLnBrk="1" hangingPunct="1">
              <a:lnSpc>
                <a:spcPct val="90000"/>
              </a:lnSpc>
              <a:spcBef>
                <a:spcPct val="35000"/>
              </a:spcBef>
              <a:buClr>
                <a:srgbClr val="009900"/>
              </a:buClr>
              <a:buSzPct val="130000"/>
              <a:buFont typeface="Wingdings" pitchFamily="2" charset="2"/>
              <a:buChar char="ü"/>
              <a:defRPr/>
            </a:pPr>
            <a:r>
              <a:rPr lang="en-GB" sz="2900" kern="0" dirty="0">
                <a:solidFill>
                  <a:srgbClr val="660066"/>
                </a:solidFill>
                <a:latin typeface="+mn-lt"/>
              </a:rPr>
              <a:t>Helps them to reflect on their past work in ways they can use to improve their future work</a:t>
            </a:r>
            <a:r>
              <a:rPr lang="en-GB" sz="2900" kern="0" dirty="0" smtClean="0">
                <a:solidFill>
                  <a:srgbClr val="660066"/>
                </a:solidFill>
                <a:latin typeface="+mn-lt"/>
              </a:rPr>
              <a:t>.</a:t>
            </a:r>
            <a:endParaRPr lang="en-GB" sz="2900" dirty="0">
              <a:solidFill>
                <a:srgbClr val="59178A"/>
              </a:solidFill>
              <a:latin typeface="+mn-lt"/>
              <a:cs typeface="Arial" pitchFamily="34" charset="0"/>
            </a:endParaRPr>
          </a:p>
        </p:txBody>
      </p:sp>
      <p:sp>
        <p:nvSpPr>
          <p:cNvPr id="8210" name="Rectangle 2"/>
          <p:cNvSpPr>
            <a:spLocks noChangeArrowheads="1"/>
          </p:cNvSpPr>
          <p:nvPr/>
        </p:nvSpPr>
        <p:spPr bwMode="auto">
          <a:xfrm>
            <a:off x="0" y="0"/>
            <a:ext cx="9144000" cy="908719"/>
          </a:xfrm>
          <a:prstGeom prst="rect">
            <a:avLst/>
          </a:prstGeom>
          <a:solidFill>
            <a:srgbClr val="000000">
              <a:alpha val="58038"/>
            </a:srgbClr>
          </a:solidFill>
          <a:ln w="9525" algn="ctr">
            <a:noFill/>
            <a:miter lim="800000"/>
            <a:headEnd/>
            <a:tailEnd/>
          </a:ln>
        </p:spPr>
        <p:txBody>
          <a:bodyPr anchor="ctr"/>
          <a:lstStyle/>
          <a:p>
            <a:pPr algn="ctr">
              <a:lnSpc>
                <a:spcPct val="85000"/>
              </a:lnSpc>
            </a:pPr>
            <a:r>
              <a:rPr lang="en-GB" sz="3200" dirty="0" smtClean="0">
                <a:solidFill>
                  <a:srgbClr val="FFFF66"/>
                </a:solidFill>
                <a:latin typeface="Calibri" pitchFamily="34" charset="0"/>
              </a:rPr>
              <a:t>Feedback (including feed forward) works well when it:</a:t>
            </a:r>
            <a:endParaRPr lang="en-US" sz="3200" dirty="0" smtClean="0">
              <a:solidFill>
                <a:srgbClr val="FFFFFF"/>
              </a:solidFill>
              <a:latin typeface="Calibri" pitchFamily="34"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82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sz="3600" b="1" dirty="0" smtClean="0"/>
              <a:t>Feedback works badly when it…</a:t>
            </a:r>
            <a:endParaRPr lang="en-US" sz="3600" b="1" dirty="0" smtClean="0"/>
          </a:p>
        </p:txBody>
      </p:sp>
      <p:sp>
        <p:nvSpPr>
          <p:cNvPr id="9219" name="Rectangle 3"/>
          <p:cNvSpPr>
            <a:spLocks noGrp="1" noChangeArrowheads="1"/>
          </p:cNvSpPr>
          <p:nvPr>
            <p:ph idx="1"/>
          </p:nvPr>
        </p:nvSpPr>
        <p:spPr/>
        <p:txBody>
          <a:bodyPr/>
          <a:lstStyle/>
          <a:p>
            <a:pPr eaLnBrk="1" hangingPunct="1">
              <a:buFont typeface="Wingdings" pitchFamily="2" charset="2"/>
              <a:buChar char="x"/>
            </a:pPr>
            <a:r>
              <a:rPr lang="en-GB" sz="2400" smtClean="0"/>
              <a:t>Is just a monologue from tutors to students;</a:t>
            </a:r>
          </a:p>
          <a:p>
            <a:pPr eaLnBrk="1" hangingPunct="1">
              <a:buFont typeface="Wingdings" pitchFamily="2" charset="2"/>
              <a:buChar char="x"/>
            </a:pPr>
            <a:r>
              <a:rPr lang="en-GB" sz="2400" smtClean="0"/>
              <a:t>Saps students’ confidence;</a:t>
            </a:r>
          </a:p>
          <a:p>
            <a:pPr eaLnBrk="1" hangingPunct="1">
              <a:buFont typeface="Wingdings" pitchFamily="2" charset="2"/>
              <a:buChar char="x"/>
            </a:pPr>
            <a:r>
              <a:rPr lang="en-GB" sz="2400" smtClean="0"/>
              <a:t>Directs students’ activities in inappropriate directions;</a:t>
            </a:r>
          </a:p>
          <a:p>
            <a:pPr eaLnBrk="1" hangingPunct="1">
              <a:buFont typeface="Wingdings" pitchFamily="2" charset="2"/>
              <a:buChar char="x"/>
            </a:pPr>
            <a:r>
              <a:rPr lang="en-GB" sz="2400" smtClean="0"/>
              <a:t>Fails to articulate with learning outcomes;</a:t>
            </a:r>
          </a:p>
          <a:p>
            <a:pPr eaLnBrk="1" hangingPunct="1">
              <a:buFont typeface="Wingdings" pitchFamily="2" charset="2"/>
              <a:buChar char="x"/>
            </a:pPr>
            <a:r>
              <a:rPr lang="en-GB" sz="2400" smtClean="0"/>
              <a:t>Fails to relate clearly to evidence of achievement of the assessment criteria;</a:t>
            </a:r>
          </a:p>
          <a:p>
            <a:pPr eaLnBrk="1" hangingPunct="1">
              <a:buFont typeface="Wingdings" pitchFamily="2" charset="2"/>
              <a:buChar char="x"/>
            </a:pPr>
            <a:r>
              <a:rPr lang="en-GB" sz="2400" smtClean="0"/>
              <a:t>Relates only to what is easy to assess rather than what is at the heart of learning;</a:t>
            </a:r>
          </a:p>
          <a:p>
            <a:pPr eaLnBrk="1" hangingPunct="1">
              <a:buFont typeface="Wingdings" pitchFamily="2" charset="2"/>
              <a:buChar char="x"/>
            </a:pPr>
            <a:r>
              <a:rPr lang="en-GB" sz="2400" smtClean="0"/>
              <a:t>Focuses on failings rather than achievements.</a:t>
            </a:r>
          </a:p>
          <a:p>
            <a:pPr eaLnBrk="1" hangingPunct="1">
              <a:buFont typeface="Wingdings" pitchFamily="2" charset="2"/>
              <a:buChar char="x"/>
            </a:pPr>
            <a:endParaRPr lang="en-US" sz="24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From ‘A marked improvement’ (HEA, 2012)</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0" indent="0">
              <a:buNone/>
            </a:pPr>
            <a:r>
              <a:rPr lang="en-GB" sz="2600" dirty="0"/>
              <a:t>Assessment of student learning is a fundamental function of higher education. It is the means by which we assure and express academic standards and has a vital impact on student behaviour, staff time, university reputations, league tables and, most of all, students’ future lives. The National Student Survey, despite its limitations, has made more visible what researchers in the field have known for many years: assessment in our universities is far from perfect. (p.7) </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sz="4000" b="1" dirty="0" smtClean="0"/>
              <a:t>Evidencing our good practice</a:t>
            </a:r>
          </a:p>
        </p:txBody>
      </p:sp>
      <p:sp>
        <p:nvSpPr>
          <p:cNvPr id="12291" name="Rectangle 3"/>
          <p:cNvSpPr>
            <a:spLocks noGrp="1" noChangeArrowheads="1"/>
          </p:cNvSpPr>
          <p:nvPr>
            <p:ph idx="1"/>
          </p:nvPr>
        </p:nvSpPr>
        <p:spPr/>
        <p:txBody>
          <a:bodyPr/>
          <a:lstStyle/>
          <a:p>
            <a:pPr eaLnBrk="1" hangingPunct="1"/>
            <a:r>
              <a:rPr lang="en-GB" sz="2800" dirty="0" smtClean="0"/>
              <a:t>Feedback to students, when written (or word-processed) is one of the most accessible indicators of the quality of our teaching.</a:t>
            </a:r>
          </a:p>
          <a:p>
            <a:pPr eaLnBrk="1" hangingPunct="1"/>
            <a:r>
              <a:rPr lang="en-GB" sz="2800" dirty="0" smtClean="0"/>
              <a:t>Such evidence is looked at very thoroughly by external agencies, professional bodies, funding council, external examiners.</a:t>
            </a:r>
          </a:p>
          <a:p>
            <a:pPr eaLnBrk="1" hangingPunct="1"/>
            <a:r>
              <a:rPr lang="en-GB" sz="2800" dirty="0" smtClean="0"/>
              <a:t>And they usually </a:t>
            </a:r>
            <a:r>
              <a:rPr lang="en-GB" sz="2800" dirty="0" smtClean="0">
                <a:solidFill>
                  <a:srgbClr val="FF00FF"/>
                </a:solidFill>
              </a:rPr>
              <a:t>talk to students</a:t>
            </a:r>
            <a:r>
              <a:rPr lang="en-GB" sz="2800" dirty="0" smtClean="0"/>
              <a:t>, who know best how well (or badly) our feedback actually works</a:t>
            </a:r>
            <a:r>
              <a:rPr lang="en-GB" sz="2800" dirty="0" smtClean="0"/>
              <a:t>.</a:t>
            </a:r>
            <a:endParaRPr lang="en-GB" sz="28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lIns="92075" tIns="46038" rIns="92075" bIns="46038"/>
          <a:lstStyle/>
          <a:p>
            <a:pPr eaLnBrk="1" hangingPunct="1"/>
            <a:r>
              <a:rPr lang="en-GB" sz="3000" b="1" dirty="0" smtClean="0"/>
              <a:t>Individual task on ways of giving students feedback</a:t>
            </a:r>
          </a:p>
        </p:txBody>
      </p:sp>
      <p:sp>
        <p:nvSpPr>
          <p:cNvPr id="1808387" name="Rectangle 3"/>
          <p:cNvSpPr>
            <a:spLocks noGrp="1" noChangeArrowheads="1"/>
          </p:cNvSpPr>
          <p:nvPr>
            <p:ph idx="1"/>
          </p:nvPr>
        </p:nvSpPr>
        <p:spPr/>
        <p:txBody>
          <a:bodyPr lIns="92075" tIns="46038" rIns="92075" bIns="46038"/>
          <a:lstStyle/>
          <a:p>
            <a:pPr eaLnBrk="1" hangingPunct="1">
              <a:lnSpc>
                <a:spcPct val="100000"/>
              </a:lnSpc>
              <a:defRPr/>
            </a:pPr>
            <a:r>
              <a:rPr lang="en-GB" sz="2800" dirty="0" smtClean="0">
                <a:solidFill>
                  <a:schemeClr val="tx2">
                    <a:lumMod val="60000"/>
                    <a:lumOff val="40000"/>
                  </a:schemeClr>
                </a:solidFill>
              </a:rPr>
              <a:t>Think of the main ways you give feedback to your students. </a:t>
            </a:r>
            <a:r>
              <a:rPr lang="en-GB" sz="2800" dirty="0" smtClean="0">
                <a:solidFill>
                  <a:srgbClr val="008000"/>
                </a:solidFill>
              </a:rPr>
              <a:t>Think also of other ways they get feedback without you being involved.</a:t>
            </a:r>
          </a:p>
          <a:p>
            <a:pPr eaLnBrk="1" hangingPunct="1">
              <a:lnSpc>
                <a:spcPct val="100000"/>
              </a:lnSpc>
              <a:defRPr/>
            </a:pPr>
            <a:r>
              <a:rPr lang="en-GB" sz="2800" dirty="0" smtClean="0"/>
              <a:t>Privately, make a list of the ways your students get feedback on their learning</a:t>
            </a:r>
            <a:r>
              <a:rPr lang="en-GB" sz="2800" dirty="0" smtClean="0">
                <a:solidFill>
                  <a:srgbClr val="008000"/>
                </a:solidFill>
              </a:rPr>
              <a:t> (not just on their work) </a:t>
            </a:r>
            <a:r>
              <a:rPr lang="en-GB" sz="2800" dirty="0" smtClean="0"/>
              <a:t>– aim for ten or more different ways students get feedback.</a:t>
            </a:r>
          </a:p>
        </p:txBody>
      </p:sp>
      <p:sp>
        <p:nvSpPr>
          <p:cNvPr id="19460" name="AutoShape 4">
            <a:hlinkClick r:id="rId3" action="ppaction://hlinkpres?slideindex=1&amp;slidetitle=" highlightClick="1"/>
          </p:cNvPr>
          <p:cNvSpPr>
            <a:spLocks noChangeArrowheads="1"/>
          </p:cNvSpPr>
          <p:nvPr/>
        </p:nvSpPr>
        <p:spPr bwMode="auto">
          <a:xfrm>
            <a:off x="8316913" y="6308725"/>
            <a:ext cx="1042987" cy="1042988"/>
          </a:xfrm>
          <a:prstGeom prst="actionButtonBlank">
            <a:avLst/>
          </a:prstGeom>
          <a:noFill/>
          <a:ln w="12700">
            <a:noFill/>
            <a:miter lim="800000"/>
            <a:headEnd/>
            <a:tailEnd/>
          </a:ln>
        </p:spPr>
        <p:txBody>
          <a:bodyPr wrap="none" anchor="ctr">
            <a:spAutoFit/>
          </a:bodyPr>
          <a:lstStyle/>
          <a:p>
            <a:pPr algn="ctr"/>
            <a:endParaRPr lang="en-GB" sz="1800" smtClean="0">
              <a:solidFill>
                <a:srgbClr val="FFFF66"/>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p:txBody>
          <a:bodyPr/>
          <a:lstStyle/>
          <a:p>
            <a:r>
              <a:rPr lang="en-GB" b="1" dirty="0" smtClean="0"/>
              <a:t>Group task</a:t>
            </a:r>
            <a:endParaRPr lang="en-US" b="1" dirty="0" smtClean="0"/>
          </a:p>
        </p:txBody>
      </p:sp>
      <p:sp>
        <p:nvSpPr>
          <p:cNvPr id="20483" name="Content Placeholder 4"/>
          <p:cNvSpPr>
            <a:spLocks noGrp="1"/>
          </p:cNvSpPr>
          <p:nvPr>
            <p:ph idx="1"/>
          </p:nvPr>
        </p:nvSpPr>
        <p:spPr/>
        <p:txBody>
          <a:bodyPr/>
          <a:lstStyle/>
          <a:p>
            <a:r>
              <a:rPr lang="en-GB" dirty="0" smtClean="0"/>
              <a:t>Please go into groups as directed.</a:t>
            </a:r>
          </a:p>
          <a:p>
            <a:r>
              <a:rPr lang="en-GB" dirty="0" smtClean="0"/>
              <a:t>As a group, please write each feedback method on a separate post-it, and place the post-its in position on a flipchart as follows…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scaled="1"/>
        </a:gradFill>
        <a:effectLst/>
      </p:bgPr>
    </p:bg>
    <p:spTree>
      <p:nvGrpSpPr>
        <p:cNvPr id="1" name=""/>
        <p:cNvGrpSpPr/>
        <p:nvPr/>
      </p:nvGrpSpPr>
      <p:grpSpPr>
        <a:xfrm>
          <a:off x="0" y="0"/>
          <a:ext cx="0" cy="0"/>
          <a:chOff x="0" y="0"/>
          <a:chExt cx="0" cy="0"/>
        </a:xfrm>
      </p:grpSpPr>
      <p:sp>
        <p:nvSpPr>
          <p:cNvPr id="21506" name="Line 2"/>
          <p:cNvSpPr>
            <a:spLocks noChangeShapeType="1"/>
          </p:cNvSpPr>
          <p:nvPr/>
        </p:nvSpPr>
        <p:spPr bwMode="auto">
          <a:xfrm>
            <a:off x="0" y="3657600"/>
            <a:ext cx="9144000" cy="0"/>
          </a:xfrm>
          <a:prstGeom prst="line">
            <a:avLst/>
          </a:prstGeom>
          <a:noFill/>
          <a:ln w="57150">
            <a:solidFill>
              <a:schemeClr val="tx1"/>
            </a:solidFill>
            <a:round/>
            <a:headEnd type="triangle" w="med" len="med"/>
            <a:tailEnd type="triangle" w="med" len="med"/>
          </a:ln>
        </p:spPr>
        <p:txBody>
          <a:bodyPr/>
          <a:lstStyle/>
          <a:p>
            <a:pPr algn="ctr"/>
            <a:endParaRPr lang="en-GB" sz="1800" smtClean="0">
              <a:solidFill>
                <a:srgbClr val="FFFF66"/>
              </a:solidFill>
            </a:endParaRPr>
          </a:p>
        </p:txBody>
      </p:sp>
      <p:sp>
        <p:nvSpPr>
          <p:cNvPr id="21507" name="Line 3"/>
          <p:cNvSpPr>
            <a:spLocks noChangeShapeType="1"/>
          </p:cNvSpPr>
          <p:nvPr/>
        </p:nvSpPr>
        <p:spPr bwMode="auto">
          <a:xfrm flipH="1">
            <a:off x="4267200" y="0"/>
            <a:ext cx="0" cy="6858000"/>
          </a:xfrm>
          <a:prstGeom prst="line">
            <a:avLst/>
          </a:prstGeom>
          <a:noFill/>
          <a:ln w="57150">
            <a:solidFill>
              <a:schemeClr val="tx1"/>
            </a:solidFill>
            <a:round/>
            <a:headEnd type="triangle" w="med" len="med"/>
            <a:tailEnd type="triangle" w="med" len="med"/>
          </a:ln>
        </p:spPr>
        <p:txBody>
          <a:bodyPr/>
          <a:lstStyle/>
          <a:p>
            <a:pPr algn="ctr"/>
            <a:endParaRPr lang="en-GB" sz="1800" smtClean="0">
              <a:solidFill>
                <a:srgbClr val="FFFF66"/>
              </a:solidFill>
            </a:endParaRPr>
          </a:p>
        </p:txBody>
      </p:sp>
      <p:sp>
        <p:nvSpPr>
          <p:cNvPr id="21508" name="Text Box 4"/>
          <p:cNvSpPr txBox="1">
            <a:spLocks noChangeArrowheads="1"/>
          </p:cNvSpPr>
          <p:nvPr/>
        </p:nvSpPr>
        <p:spPr bwMode="auto">
          <a:xfrm>
            <a:off x="2514600" y="5638800"/>
            <a:ext cx="3575050" cy="946150"/>
          </a:xfrm>
          <a:prstGeom prst="rect">
            <a:avLst/>
          </a:prstGeom>
          <a:solidFill>
            <a:srgbClr val="0033CC"/>
          </a:solidFill>
          <a:ln w="12700">
            <a:noFill/>
            <a:miter lim="800000"/>
            <a:headEnd type="none" w="sm" len="sm"/>
            <a:tailEnd type="none" w="sm" len="sm"/>
          </a:ln>
        </p:spPr>
        <p:txBody>
          <a:bodyPr wrap="none">
            <a:spAutoFit/>
          </a:bodyPr>
          <a:lstStyle/>
          <a:p>
            <a:pPr algn="ctr"/>
            <a:r>
              <a:rPr lang="en-GB" smtClean="0">
                <a:solidFill>
                  <a:srgbClr val="FFFFFF"/>
                </a:solidFill>
              </a:rPr>
              <a:t>Low learning payoff</a:t>
            </a:r>
          </a:p>
          <a:p>
            <a:pPr algn="ctr"/>
            <a:r>
              <a:rPr lang="en-GB" smtClean="0">
                <a:solidFill>
                  <a:srgbClr val="FFFFFF"/>
                </a:solidFill>
              </a:rPr>
              <a:t>for students</a:t>
            </a:r>
          </a:p>
        </p:txBody>
      </p:sp>
      <p:sp>
        <p:nvSpPr>
          <p:cNvPr id="21509" name="Text Box 5"/>
          <p:cNvSpPr txBox="1">
            <a:spLocks noChangeArrowheads="1"/>
          </p:cNvSpPr>
          <p:nvPr/>
        </p:nvSpPr>
        <p:spPr bwMode="auto">
          <a:xfrm>
            <a:off x="5181600" y="3124200"/>
            <a:ext cx="3624263" cy="946150"/>
          </a:xfrm>
          <a:prstGeom prst="rect">
            <a:avLst/>
          </a:prstGeom>
          <a:solidFill>
            <a:srgbClr val="FF99FF"/>
          </a:solidFill>
          <a:ln w="12700">
            <a:noFill/>
            <a:miter lim="800000"/>
            <a:headEnd type="none" w="sm" len="sm"/>
            <a:tailEnd type="none" w="sm" len="sm"/>
          </a:ln>
        </p:spPr>
        <p:txBody>
          <a:bodyPr wrap="none">
            <a:spAutoFit/>
          </a:bodyPr>
          <a:lstStyle/>
          <a:p>
            <a:pPr algn="ctr"/>
            <a:r>
              <a:rPr lang="en-GB" smtClean="0">
                <a:solidFill>
                  <a:srgbClr val="000000"/>
                </a:solidFill>
              </a:rPr>
              <a:t>Not highly efficient</a:t>
            </a:r>
          </a:p>
          <a:p>
            <a:pPr algn="ctr"/>
            <a:r>
              <a:rPr lang="en-GB" smtClean="0">
                <a:solidFill>
                  <a:srgbClr val="000000"/>
                </a:solidFill>
              </a:rPr>
              <a:t>for us</a:t>
            </a:r>
          </a:p>
        </p:txBody>
      </p:sp>
      <p:sp>
        <p:nvSpPr>
          <p:cNvPr id="21510" name="Text Box 6"/>
          <p:cNvSpPr txBox="1">
            <a:spLocks noChangeArrowheads="1"/>
          </p:cNvSpPr>
          <p:nvPr/>
        </p:nvSpPr>
        <p:spPr bwMode="auto">
          <a:xfrm>
            <a:off x="304800" y="2955925"/>
            <a:ext cx="2894013" cy="946150"/>
          </a:xfrm>
          <a:prstGeom prst="rect">
            <a:avLst/>
          </a:prstGeom>
          <a:solidFill>
            <a:srgbClr val="99FF99"/>
          </a:solidFill>
          <a:ln w="12700">
            <a:noFill/>
            <a:miter lim="800000"/>
            <a:headEnd type="none" w="sm" len="sm"/>
            <a:tailEnd type="none" w="sm" len="sm"/>
          </a:ln>
        </p:spPr>
        <p:txBody>
          <a:bodyPr wrap="none">
            <a:spAutoFit/>
          </a:bodyPr>
          <a:lstStyle/>
          <a:p>
            <a:pPr algn="ctr"/>
            <a:r>
              <a:rPr lang="en-GB" smtClean="0">
                <a:solidFill>
                  <a:srgbClr val="000000"/>
                </a:solidFill>
              </a:rPr>
              <a:t>Highly efficient</a:t>
            </a:r>
          </a:p>
          <a:p>
            <a:pPr algn="ctr"/>
            <a:r>
              <a:rPr lang="en-GB" smtClean="0">
                <a:solidFill>
                  <a:srgbClr val="000000"/>
                </a:solidFill>
              </a:rPr>
              <a:t>for us</a:t>
            </a:r>
          </a:p>
        </p:txBody>
      </p:sp>
      <p:sp>
        <p:nvSpPr>
          <p:cNvPr id="21511" name="Text Box 7"/>
          <p:cNvSpPr txBox="1">
            <a:spLocks noChangeArrowheads="1"/>
          </p:cNvSpPr>
          <p:nvPr/>
        </p:nvSpPr>
        <p:spPr bwMode="auto">
          <a:xfrm>
            <a:off x="2406650" y="311150"/>
            <a:ext cx="3716338" cy="946150"/>
          </a:xfrm>
          <a:prstGeom prst="rect">
            <a:avLst/>
          </a:prstGeom>
          <a:solidFill>
            <a:srgbClr val="FFFF00"/>
          </a:solidFill>
          <a:ln w="12700">
            <a:noFill/>
            <a:miter lim="800000"/>
            <a:headEnd type="none" w="sm" len="sm"/>
            <a:tailEnd type="none" w="sm" len="sm"/>
          </a:ln>
        </p:spPr>
        <p:txBody>
          <a:bodyPr wrap="none">
            <a:spAutoFit/>
          </a:bodyPr>
          <a:lstStyle/>
          <a:p>
            <a:pPr algn="ctr"/>
            <a:r>
              <a:rPr lang="en-GB" smtClean="0">
                <a:solidFill>
                  <a:srgbClr val="000000"/>
                </a:solidFill>
              </a:rPr>
              <a:t>High learning payoff</a:t>
            </a:r>
          </a:p>
          <a:p>
            <a:pPr algn="ctr"/>
            <a:r>
              <a:rPr lang="en-GB" smtClean="0">
                <a:solidFill>
                  <a:srgbClr val="000000"/>
                </a:solidFill>
              </a:rPr>
              <a:t>for students</a:t>
            </a:r>
          </a:p>
        </p:txBody>
      </p:sp>
      <p:sp>
        <p:nvSpPr>
          <p:cNvPr id="21512" name="AutoShape 8">
            <a:hlinkClick r:id="rId4" action="ppaction://hlinkpres?slideindex=1&amp;slidetitle=" highlightClick="1"/>
          </p:cNvPr>
          <p:cNvSpPr>
            <a:spLocks noChangeArrowheads="1"/>
          </p:cNvSpPr>
          <p:nvPr/>
        </p:nvSpPr>
        <p:spPr bwMode="auto">
          <a:xfrm>
            <a:off x="8316913" y="6308725"/>
            <a:ext cx="1042987" cy="1042988"/>
          </a:xfrm>
          <a:prstGeom prst="actionButtonBlank">
            <a:avLst/>
          </a:prstGeom>
          <a:noFill/>
          <a:ln w="12700">
            <a:noFill/>
            <a:miter lim="800000"/>
            <a:headEnd/>
            <a:tailEnd/>
          </a:ln>
        </p:spPr>
        <p:txBody>
          <a:bodyPr wrap="none" anchor="ctr">
            <a:spAutoFit/>
          </a:bodyPr>
          <a:lstStyle/>
          <a:p>
            <a:pPr algn="ctr"/>
            <a:endParaRPr lang="en-GB" sz="1800" smtClean="0">
              <a:solidFill>
                <a:srgbClr val="FFFF66"/>
              </a:solidFill>
            </a:endParaRPr>
          </a:p>
        </p:txBody>
      </p:sp>
      <p:pic>
        <p:nvPicPr>
          <p:cNvPr id="11" name="glass.mp3">
            <a:hlinkClick r:id="" action="ppaction://media"/>
          </p:cNvPr>
          <p:cNvPicPr>
            <a:picLocks noRot="1" noChangeAspect="1"/>
          </p:cNvPicPr>
          <p:nvPr>
            <a:audioFile r:link="rId1"/>
          </p:nvPr>
        </p:nvPicPr>
        <p:blipFill>
          <a:blip r:embed="rId5" cstate="email"/>
          <a:srcRect/>
          <a:stretch>
            <a:fillRect/>
          </a:stretch>
        </p:blipFill>
        <p:spPr bwMode="auto">
          <a:xfrm>
            <a:off x="7143750" y="5929313"/>
            <a:ext cx="561975" cy="561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1003" fill="hold"/>
                                        <p:tgtEl>
                                          <p:spTgt spid="11"/>
                                        </p:tgtEl>
                                      </p:cBhvr>
                                    </p:cmd>
                                  </p:childTnLst>
                                </p:cTn>
                              </p:par>
                            </p:childTnLst>
                          </p:cTn>
                        </p:par>
                      </p:childTnLst>
                    </p:cTn>
                  </p:par>
                </p:childTnLst>
              </p:cTn>
              <p:nextCondLst>
                <p:cond evt="onClick" delay="0">
                  <p:tgtEl>
                    <p:spTgt spid="11"/>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488C4"/>
            </a:gs>
            <a:gs pos="53000">
              <a:srgbClr val="D4DEFF"/>
            </a:gs>
            <a:gs pos="83000">
              <a:srgbClr val="D4DEFF"/>
            </a:gs>
            <a:gs pos="100000">
              <a:srgbClr val="96AB94"/>
            </a:gs>
          </a:gsLst>
          <a:lin ang="5400000" scaled="1"/>
        </a:gradFill>
        <a:effectLst/>
      </p:bgPr>
    </p:bg>
    <p:spTree>
      <p:nvGrpSpPr>
        <p:cNvPr id="1" name=""/>
        <p:cNvGrpSpPr/>
        <p:nvPr/>
      </p:nvGrpSpPr>
      <p:grpSpPr>
        <a:xfrm>
          <a:off x="0" y="0"/>
          <a:ext cx="0" cy="0"/>
          <a:chOff x="0" y="0"/>
          <a:chExt cx="0" cy="0"/>
        </a:xfrm>
      </p:grpSpPr>
      <p:sp>
        <p:nvSpPr>
          <p:cNvPr id="22530" name="Line 2"/>
          <p:cNvSpPr>
            <a:spLocks noChangeShapeType="1"/>
          </p:cNvSpPr>
          <p:nvPr/>
        </p:nvSpPr>
        <p:spPr bwMode="auto">
          <a:xfrm flipH="1">
            <a:off x="4787900" y="0"/>
            <a:ext cx="0" cy="6858000"/>
          </a:xfrm>
          <a:prstGeom prst="line">
            <a:avLst/>
          </a:prstGeom>
          <a:noFill/>
          <a:ln w="57150">
            <a:solidFill>
              <a:schemeClr val="tx1"/>
            </a:solidFill>
            <a:round/>
            <a:headEnd type="triangle" w="med" len="med"/>
            <a:tailEnd type="triangle" w="med" len="med"/>
          </a:ln>
        </p:spPr>
        <p:txBody>
          <a:bodyPr/>
          <a:lstStyle/>
          <a:p>
            <a:pPr algn="ctr"/>
            <a:endParaRPr lang="en-GB" sz="1800" smtClean="0">
              <a:solidFill>
                <a:srgbClr val="FFFF66"/>
              </a:solidFill>
            </a:endParaRPr>
          </a:p>
        </p:txBody>
      </p:sp>
      <p:sp>
        <p:nvSpPr>
          <p:cNvPr id="22531" name="Line 3"/>
          <p:cNvSpPr>
            <a:spLocks noChangeShapeType="1"/>
          </p:cNvSpPr>
          <p:nvPr/>
        </p:nvSpPr>
        <p:spPr bwMode="auto">
          <a:xfrm>
            <a:off x="0" y="3644900"/>
            <a:ext cx="9144000" cy="0"/>
          </a:xfrm>
          <a:prstGeom prst="line">
            <a:avLst/>
          </a:prstGeom>
          <a:noFill/>
          <a:ln w="57150">
            <a:solidFill>
              <a:schemeClr val="tx1"/>
            </a:solidFill>
            <a:round/>
            <a:headEnd type="triangle" w="med" len="med"/>
            <a:tailEnd type="triangle" w="med" len="med"/>
          </a:ln>
        </p:spPr>
        <p:txBody>
          <a:bodyPr/>
          <a:lstStyle/>
          <a:p>
            <a:pPr algn="ctr"/>
            <a:endParaRPr lang="en-GB" sz="1800" smtClean="0">
              <a:solidFill>
                <a:srgbClr val="FFFF66"/>
              </a:solidFill>
            </a:endParaRPr>
          </a:p>
        </p:txBody>
      </p:sp>
      <p:sp>
        <p:nvSpPr>
          <p:cNvPr id="22532" name="Text Box 4"/>
          <p:cNvSpPr txBox="1">
            <a:spLocks noChangeArrowheads="1"/>
          </p:cNvSpPr>
          <p:nvPr/>
        </p:nvSpPr>
        <p:spPr bwMode="auto">
          <a:xfrm>
            <a:off x="2514600" y="609600"/>
            <a:ext cx="3716338" cy="519113"/>
          </a:xfrm>
          <a:prstGeom prst="rect">
            <a:avLst/>
          </a:prstGeom>
          <a:solidFill>
            <a:srgbClr val="FFFF00"/>
          </a:solidFill>
          <a:ln w="12700">
            <a:noFill/>
            <a:miter lim="800000"/>
            <a:headEnd type="none" w="sm" len="sm"/>
            <a:tailEnd type="none" w="sm" len="sm"/>
          </a:ln>
        </p:spPr>
        <p:txBody>
          <a:bodyPr wrap="none">
            <a:spAutoFit/>
          </a:bodyPr>
          <a:lstStyle/>
          <a:p>
            <a:pPr algn="ctr"/>
            <a:r>
              <a:rPr lang="en-GB" smtClean="0">
                <a:solidFill>
                  <a:srgbClr val="000000"/>
                </a:solidFill>
              </a:rPr>
              <a:t>High learning payoff</a:t>
            </a:r>
          </a:p>
        </p:txBody>
      </p:sp>
      <p:sp>
        <p:nvSpPr>
          <p:cNvPr id="22533" name="Text Box 5"/>
          <p:cNvSpPr txBox="1">
            <a:spLocks noChangeArrowheads="1"/>
          </p:cNvSpPr>
          <p:nvPr/>
        </p:nvSpPr>
        <p:spPr bwMode="auto">
          <a:xfrm>
            <a:off x="2513013" y="5492750"/>
            <a:ext cx="3575050" cy="519113"/>
          </a:xfrm>
          <a:prstGeom prst="rect">
            <a:avLst/>
          </a:prstGeom>
          <a:solidFill>
            <a:srgbClr val="0033CC"/>
          </a:solidFill>
          <a:ln w="12700">
            <a:noFill/>
            <a:miter lim="800000"/>
            <a:headEnd type="none" w="sm" len="sm"/>
            <a:tailEnd type="none" w="sm" len="sm"/>
          </a:ln>
        </p:spPr>
        <p:txBody>
          <a:bodyPr wrap="none">
            <a:spAutoFit/>
          </a:bodyPr>
          <a:lstStyle/>
          <a:p>
            <a:pPr algn="ctr"/>
            <a:r>
              <a:rPr lang="en-GB" smtClean="0">
                <a:solidFill>
                  <a:srgbClr val="FFFFFF"/>
                </a:solidFill>
              </a:rPr>
              <a:t>Low learning payoff</a:t>
            </a:r>
          </a:p>
        </p:txBody>
      </p:sp>
      <p:sp>
        <p:nvSpPr>
          <p:cNvPr id="22534" name="Text Box 6"/>
          <p:cNvSpPr txBox="1">
            <a:spLocks noChangeArrowheads="1"/>
          </p:cNvSpPr>
          <p:nvPr/>
        </p:nvSpPr>
        <p:spPr bwMode="auto">
          <a:xfrm>
            <a:off x="120650" y="3054350"/>
            <a:ext cx="2894013" cy="519113"/>
          </a:xfrm>
          <a:prstGeom prst="rect">
            <a:avLst/>
          </a:prstGeom>
          <a:solidFill>
            <a:srgbClr val="99FF99"/>
          </a:solidFill>
          <a:ln w="12700">
            <a:noFill/>
            <a:miter lim="800000"/>
            <a:headEnd type="none" w="sm" len="sm"/>
            <a:tailEnd type="none" w="sm" len="sm"/>
          </a:ln>
        </p:spPr>
        <p:txBody>
          <a:bodyPr wrap="none">
            <a:spAutoFit/>
          </a:bodyPr>
          <a:lstStyle/>
          <a:p>
            <a:pPr algn="ctr"/>
            <a:r>
              <a:rPr lang="en-GB" smtClean="0">
                <a:solidFill>
                  <a:srgbClr val="000000"/>
                </a:solidFill>
              </a:rPr>
              <a:t>Highly efficient</a:t>
            </a:r>
          </a:p>
        </p:txBody>
      </p:sp>
      <p:sp>
        <p:nvSpPr>
          <p:cNvPr id="22535" name="Text Box 7"/>
          <p:cNvSpPr txBox="1">
            <a:spLocks noChangeArrowheads="1"/>
          </p:cNvSpPr>
          <p:nvPr/>
        </p:nvSpPr>
        <p:spPr bwMode="auto">
          <a:xfrm>
            <a:off x="5600700" y="3054350"/>
            <a:ext cx="3624263" cy="519113"/>
          </a:xfrm>
          <a:prstGeom prst="rect">
            <a:avLst/>
          </a:prstGeom>
          <a:solidFill>
            <a:srgbClr val="FF99FF"/>
          </a:solidFill>
          <a:ln w="12700">
            <a:noFill/>
            <a:miter lim="800000"/>
            <a:headEnd type="none" w="sm" len="sm"/>
            <a:tailEnd type="none" w="sm" len="sm"/>
          </a:ln>
        </p:spPr>
        <p:txBody>
          <a:bodyPr wrap="none">
            <a:spAutoFit/>
          </a:bodyPr>
          <a:lstStyle/>
          <a:p>
            <a:pPr algn="ctr"/>
            <a:r>
              <a:rPr lang="en-GB" smtClean="0">
                <a:solidFill>
                  <a:srgbClr val="000000"/>
                </a:solidFill>
              </a:rPr>
              <a:t>Not highly efficient</a:t>
            </a:r>
          </a:p>
        </p:txBody>
      </p:sp>
      <p:sp>
        <p:nvSpPr>
          <p:cNvPr id="22536" name="Text Box 8"/>
          <p:cNvSpPr txBox="1">
            <a:spLocks noChangeArrowheads="1"/>
          </p:cNvSpPr>
          <p:nvPr/>
        </p:nvSpPr>
        <p:spPr bwMode="auto">
          <a:xfrm>
            <a:off x="6588125" y="3644900"/>
            <a:ext cx="304800" cy="519113"/>
          </a:xfrm>
          <a:prstGeom prst="rect">
            <a:avLst/>
          </a:prstGeom>
          <a:noFill/>
          <a:ln w="12700">
            <a:noFill/>
            <a:miter lim="800000"/>
            <a:headEnd type="none" w="sm" len="sm"/>
            <a:tailEnd type="none" w="sm" len="sm"/>
          </a:ln>
        </p:spPr>
        <p:txBody>
          <a:bodyPr>
            <a:spAutoFit/>
          </a:bodyPr>
          <a:lstStyle/>
          <a:p>
            <a:pPr algn="ctr">
              <a:spcBef>
                <a:spcPct val="50000"/>
              </a:spcBef>
            </a:pPr>
            <a:r>
              <a:rPr lang="en-GB" smtClean="0">
                <a:solidFill>
                  <a:srgbClr val="000000"/>
                </a:solidFill>
              </a:rPr>
              <a:t>2</a:t>
            </a:r>
          </a:p>
        </p:txBody>
      </p:sp>
      <p:sp>
        <p:nvSpPr>
          <p:cNvPr id="22537" name="Text Box 9"/>
          <p:cNvSpPr txBox="1">
            <a:spLocks noChangeArrowheads="1"/>
          </p:cNvSpPr>
          <p:nvPr/>
        </p:nvSpPr>
        <p:spPr bwMode="auto">
          <a:xfrm>
            <a:off x="2209800" y="3657600"/>
            <a:ext cx="533400" cy="519113"/>
          </a:xfrm>
          <a:prstGeom prst="rect">
            <a:avLst/>
          </a:prstGeom>
          <a:noFill/>
          <a:ln w="12700">
            <a:noFill/>
            <a:miter lim="800000"/>
            <a:headEnd type="none" w="sm" len="sm"/>
            <a:tailEnd type="none" w="sm" len="sm"/>
          </a:ln>
        </p:spPr>
        <p:txBody>
          <a:bodyPr>
            <a:spAutoFit/>
          </a:bodyPr>
          <a:lstStyle/>
          <a:p>
            <a:pPr algn="ctr"/>
            <a:r>
              <a:rPr lang="en-GB" smtClean="0">
                <a:solidFill>
                  <a:srgbClr val="000000"/>
                </a:solidFill>
              </a:rPr>
              <a:t>4</a:t>
            </a:r>
          </a:p>
        </p:txBody>
      </p:sp>
      <p:sp>
        <p:nvSpPr>
          <p:cNvPr id="22538" name="Text Box 10"/>
          <p:cNvSpPr txBox="1">
            <a:spLocks noChangeArrowheads="1"/>
          </p:cNvSpPr>
          <p:nvPr/>
        </p:nvSpPr>
        <p:spPr bwMode="auto">
          <a:xfrm>
            <a:off x="4427538" y="6338888"/>
            <a:ext cx="401637" cy="519112"/>
          </a:xfrm>
          <a:prstGeom prst="rect">
            <a:avLst/>
          </a:prstGeom>
          <a:noFill/>
          <a:ln w="12700">
            <a:noFill/>
            <a:miter lim="800000"/>
            <a:headEnd type="none" w="sm" len="sm"/>
            <a:tailEnd type="none" w="sm" len="sm"/>
          </a:ln>
        </p:spPr>
        <p:txBody>
          <a:bodyPr>
            <a:spAutoFit/>
          </a:bodyPr>
          <a:lstStyle/>
          <a:p>
            <a:pPr algn="ctr"/>
            <a:r>
              <a:rPr lang="en-GB" smtClean="0">
                <a:solidFill>
                  <a:srgbClr val="000000"/>
                </a:solidFill>
              </a:rPr>
              <a:t>1</a:t>
            </a:r>
          </a:p>
        </p:txBody>
      </p:sp>
      <p:sp>
        <p:nvSpPr>
          <p:cNvPr id="22539" name="Text Box 11"/>
          <p:cNvSpPr txBox="1">
            <a:spLocks noChangeArrowheads="1"/>
          </p:cNvSpPr>
          <p:nvPr/>
        </p:nvSpPr>
        <p:spPr bwMode="auto">
          <a:xfrm>
            <a:off x="4427538" y="4724400"/>
            <a:ext cx="401637" cy="519113"/>
          </a:xfrm>
          <a:prstGeom prst="rect">
            <a:avLst/>
          </a:prstGeom>
          <a:noFill/>
          <a:ln w="12700">
            <a:noFill/>
            <a:miter lim="800000"/>
            <a:headEnd type="none" w="sm" len="sm"/>
            <a:tailEnd type="none" w="sm" len="sm"/>
          </a:ln>
        </p:spPr>
        <p:txBody>
          <a:bodyPr wrap="none">
            <a:spAutoFit/>
          </a:bodyPr>
          <a:lstStyle/>
          <a:p>
            <a:pPr algn="ctr"/>
            <a:r>
              <a:rPr lang="en-GB" smtClean="0">
                <a:solidFill>
                  <a:srgbClr val="000000"/>
                </a:solidFill>
              </a:rPr>
              <a:t>2</a:t>
            </a:r>
          </a:p>
        </p:txBody>
      </p:sp>
      <p:sp>
        <p:nvSpPr>
          <p:cNvPr id="22540" name="Text Box 12"/>
          <p:cNvSpPr txBox="1">
            <a:spLocks noChangeArrowheads="1"/>
          </p:cNvSpPr>
          <p:nvPr/>
        </p:nvSpPr>
        <p:spPr bwMode="auto">
          <a:xfrm>
            <a:off x="4427538" y="1844675"/>
            <a:ext cx="431800" cy="519113"/>
          </a:xfrm>
          <a:prstGeom prst="rect">
            <a:avLst/>
          </a:prstGeom>
          <a:noFill/>
          <a:ln w="12700">
            <a:noFill/>
            <a:miter lim="800000"/>
            <a:headEnd type="none" w="sm" len="sm"/>
            <a:tailEnd type="none" w="sm" len="sm"/>
          </a:ln>
        </p:spPr>
        <p:txBody>
          <a:bodyPr>
            <a:spAutoFit/>
          </a:bodyPr>
          <a:lstStyle/>
          <a:p>
            <a:pPr algn="ctr"/>
            <a:r>
              <a:rPr lang="en-GB" smtClean="0">
                <a:solidFill>
                  <a:srgbClr val="000000"/>
                </a:solidFill>
              </a:rPr>
              <a:t>4</a:t>
            </a:r>
          </a:p>
        </p:txBody>
      </p:sp>
      <p:sp>
        <p:nvSpPr>
          <p:cNvPr id="22541" name="Text Box 13"/>
          <p:cNvSpPr txBox="1">
            <a:spLocks noChangeArrowheads="1"/>
          </p:cNvSpPr>
          <p:nvPr/>
        </p:nvSpPr>
        <p:spPr bwMode="auto">
          <a:xfrm>
            <a:off x="4356100" y="0"/>
            <a:ext cx="401638" cy="519113"/>
          </a:xfrm>
          <a:prstGeom prst="rect">
            <a:avLst/>
          </a:prstGeom>
          <a:noFill/>
          <a:ln w="12700">
            <a:noFill/>
            <a:miter lim="800000"/>
            <a:headEnd type="none" w="sm" len="sm"/>
            <a:tailEnd type="none" w="sm" len="sm"/>
          </a:ln>
        </p:spPr>
        <p:txBody>
          <a:bodyPr>
            <a:spAutoFit/>
          </a:bodyPr>
          <a:lstStyle/>
          <a:p>
            <a:pPr algn="ctr"/>
            <a:r>
              <a:rPr lang="en-GB" smtClean="0">
                <a:solidFill>
                  <a:srgbClr val="000000"/>
                </a:solidFill>
              </a:rPr>
              <a:t>5</a:t>
            </a:r>
          </a:p>
        </p:txBody>
      </p:sp>
      <p:sp>
        <p:nvSpPr>
          <p:cNvPr id="22542" name="Text Box 14"/>
          <p:cNvSpPr txBox="1">
            <a:spLocks noChangeArrowheads="1"/>
          </p:cNvSpPr>
          <p:nvPr/>
        </p:nvSpPr>
        <p:spPr bwMode="auto">
          <a:xfrm>
            <a:off x="0" y="3657600"/>
            <a:ext cx="401638" cy="519113"/>
          </a:xfrm>
          <a:prstGeom prst="rect">
            <a:avLst/>
          </a:prstGeom>
          <a:noFill/>
          <a:ln w="12700">
            <a:noFill/>
            <a:miter lim="800000"/>
            <a:headEnd type="none" w="sm" len="sm"/>
            <a:tailEnd type="none" w="sm" len="sm"/>
          </a:ln>
        </p:spPr>
        <p:txBody>
          <a:bodyPr>
            <a:spAutoFit/>
          </a:bodyPr>
          <a:lstStyle/>
          <a:p>
            <a:pPr algn="ctr"/>
            <a:r>
              <a:rPr lang="en-GB" smtClean="0">
                <a:solidFill>
                  <a:srgbClr val="000000"/>
                </a:solidFill>
              </a:rPr>
              <a:t>5</a:t>
            </a:r>
          </a:p>
        </p:txBody>
      </p:sp>
      <p:sp>
        <p:nvSpPr>
          <p:cNvPr id="22543" name="Text Box 15"/>
          <p:cNvSpPr txBox="1">
            <a:spLocks noChangeArrowheads="1"/>
          </p:cNvSpPr>
          <p:nvPr/>
        </p:nvSpPr>
        <p:spPr bwMode="auto">
          <a:xfrm>
            <a:off x="8742363" y="3733800"/>
            <a:ext cx="401637" cy="519113"/>
          </a:xfrm>
          <a:prstGeom prst="rect">
            <a:avLst/>
          </a:prstGeom>
          <a:noFill/>
          <a:ln w="12700">
            <a:noFill/>
            <a:miter lim="800000"/>
            <a:headEnd type="none" w="sm" len="sm"/>
            <a:tailEnd type="none" w="sm" len="sm"/>
          </a:ln>
        </p:spPr>
        <p:txBody>
          <a:bodyPr wrap="none">
            <a:spAutoFit/>
          </a:bodyPr>
          <a:lstStyle/>
          <a:p>
            <a:pPr algn="ctr"/>
            <a:r>
              <a:rPr lang="en-GB" smtClean="0">
                <a:solidFill>
                  <a:srgbClr val="000000"/>
                </a:solidFill>
              </a:rPr>
              <a:t>1</a:t>
            </a:r>
          </a:p>
        </p:txBody>
      </p:sp>
      <p:sp>
        <p:nvSpPr>
          <p:cNvPr id="22544" name="Text Box 16"/>
          <p:cNvSpPr txBox="1">
            <a:spLocks noChangeArrowheads="1"/>
          </p:cNvSpPr>
          <p:nvPr/>
        </p:nvSpPr>
        <p:spPr bwMode="auto">
          <a:xfrm>
            <a:off x="4643438" y="3429000"/>
            <a:ext cx="401637" cy="519113"/>
          </a:xfrm>
          <a:prstGeom prst="rect">
            <a:avLst/>
          </a:prstGeom>
          <a:solidFill>
            <a:schemeClr val="bg1"/>
          </a:solidFill>
          <a:ln w="12700">
            <a:noFill/>
            <a:miter lim="800000"/>
            <a:headEnd type="none" w="sm" len="sm"/>
            <a:tailEnd type="none" w="sm" len="sm"/>
          </a:ln>
        </p:spPr>
        <p:txBody>
          <a:bodyPr wrap="none">
            <a:spAutoFit/>
          </a:bodyPr>
          <a:lstStyle/>
          <a:p>
            <a:pPr algn="ctr"/>
            <a:r>
              <a:rPr lang="en-GB" smtClean="0">
                <a:solidFill>
                  <a:srgbClr val="000000"/>
                </a:solidFill>
              </a:rPr>
              <a:t>3</a:t>
            </a:r>
          </a:p>
        </p:txBody>
      </p:sp>
      <p:sp>
        <p:nvSpPr>
          <p:cNvPr id="22545" name="Text Box 17"/>
          <p:cNvSpPr txBox="1">
            <a:spLocks noChangeArrowheads="1"/>
          </p:cNvSpPr>
          <p:nvPr/>
        </p:nvSpPr>
        <p:spPr bwMode="auto">
          <a:xfrm>
            <a:off x="0" y="0"/>
            <a:ext cx="495300" cy="396875"/>
          </a:xfrm>
          <a:prstGeom prst="rect">
            <a:avLst/>
          </a:prstGeom>
          <a:noFill/>
          <a:ln w="12700">
            <a:noFill/>
            <a:miter lim="800000"/>
            <a:headEnd type="none" w="sm" len="sm"/>
            <a:tailEnd type="none" w="sm" len="sm"/>
          </a:ln>
        </p:spPr>
        <p:txBody>
          <a:bodyPr wrap="none">
            <a:spAutoFit/>
          </a:bodyPr>
          <a:lstStyle/>
          <a:p>
            <a:pPr algn="ctr"/>
            <a:r>
              <a:rPr lang="en-GB" sz="2000" smtClean="0">
                <a:solidFill>
                  <a:srgbClr val="FF0000"/>
                </a:solidFill>
              </a:rPr>
              <a:t>25</a:t>
            </a:r>
          </a:p>
        </p:txBody>
      </p:sp>
      <p:sp>
        <p:nvSpPr>
          <p:cNvPr id="22546" name="Text Box 18"/>
          <p:cNvSpPr txBox="1">
            <a:spLocks noChangeArrowheads="1"/>
          </p:cNvSpPr>
          <p:nvPr/>
        </p:nvSpPr>
        <p:spPr bwMode="auto">
          <a:xfrm>
            <a:off x="2339975" y="1817688"/>
            <a:ext cx="576263" cy="396875"/>
          </a:xfrm>
          <a:prstGeom prst="rect">
            <a:avLst/>
          </a:prstGeom>
          <a:noFill/>
          <a:ln w="12700">
            <a:noFill/>
            <a:miter lim="800000"/>
            <a:headEnd type="none" w="sm" len="sm"/>
            <a:tailEnd type="none" w="sm" len="sm"/>
          </a:ln>
        </p:spPr>
        <p:txBody>
          <a:bodyPr>
            <a:spAutoFit/>
          </a:bodyPr>
          <a:lstStyle/>
          <a:p>
            <a:pPr algn="ctr"/>
            <a:r>
              <a:rPr lang="en-GB" sz="2000" smtClean="0">
                <a:solidFill>
                  <a:srgbClr val="FF0000"/>
                </a:solidFill>
              </a:rPr>
              <a:t>16</a:t>
            </a:r>
          </a:p>
        </p:txBody>
      </p:sp>
      <p:sp>
        <p:nvSpPr>
          <p:cNvPr id="22547" name="Text Box 19"/>
          <p:cNvSpPr txBox="1">
            <a:spLocks noChangeArrowheads="1"/>
          </p:cNvSpPr>
          <p:nvPr/>
        </p:nvSpPr>
        <p:spPr bwMode="auto">
          <a:xfrm>
            <a:off x="6588125" y="4868863"/>
            <a:ext cx="339725" cy="396875"/>
          </a:xfrm>
          <a:prstGeom prst="rect">
            <a:avLst/>
          </a:prstGeom>
          <a:noFill/>
          <a:ln w="12700">
            <a:noFill/>
            <a:miter lim="800000"/>
            <a:headEnd type="none" w="sm" len="sm"/>
            <a:tailEnd type="none" w="sm" len="sm"/>
          </a:ln>
        </p:spPr>
        <p:txBody>
          <a:bodyPr wrap="none">
            <a:spAutoFit/>
          </a:bodyPr>
          <a:lstStyle/>
          <a:p>
            <a:pPr algn="ctr"/>
            <a:r>
              <a:rPr lang="en-GB" sz="2000" smtClean="0">
                <a:solidFill>
                  <a:srgbClr val="FF0000"/>
                </a:solidFill>
              </a:rPr>
              <a:t>4</a:t>
            </a:r>
          </a:p>
        </p:txBody>
      </p:sp>
      <p:sp>
        <p:nvSpPr>
          <p:cNvPr id="22548" name="Text Box 20"/>
          <p:cNvSpPr txBox="1">
            <a:spLocks noChangeArrowheads="1"/>
          </p:cNvSpPr>
          <p:nvPr/>
        </p:nvSpPr>
        <p:spPr bwMode="auto">
          <a:xfrm>
            <a:off x="8804275" y="6461125"/>
            <a:ext cx="339725" cy="396875"/>
          </a:xfrm>
          <a:prstGeom prst="rect">
            <a:avLst/>
          </a:prstGeom>
          <a:noFill/>
          <a:ln w="12700">
            <a:noFill/>
            <a:miter lim="800000"/>
            <a:headEnd type="none" w="sm" len="sm"/>
            <a:tailEnd type="none" w="sm" len="sm"/>
          </a:ln>
        </p:spPr>
        <p:txBody>
          <a:bodyPr wrap="none">
            <a:spAutoFit/>
          </a:bodyPr>
          <a:lstStyle/>
          <a:p>
            <a:pPr algn="ctr"/>
            <a:r>
              <a:rPr lang="en-GB" sz="2000" smtClean="0">
                <a:solidFill>
                  <a:srgbClr val="FF0000"/>
                </a:solidFill>
              </a:rPr>
              <a:t>1</a:t>
            </a:r>
          </a:p>
        </p:txBody>
      </p:sp>
      <p:sp>
        <p:nvSpPr>
          <p:cNvPr id="22549" name="Line 21"/>
          <p:cNvSpPr>
            <a:spLocks noChangeShapeType="1"/>
          </p:cNvSpPr>
          <p:nvPr/>
        </p:nvSpPr>
        <p:spPr bwMode="auto">
          <a:xfrm flipH="1" flipV="1">
            <a:off x="0" y="0"/>
            <a:ext cx="9144000" cy="6858000"/>
          </a:xfrm>
          <a:prstGeom prst="line">
            <a:avLst/>
          </a:prstGeom>
          <a:noFill/>
          <a:ln w="12700">
            <a:solidFill>
              <a:srgbClr val="FF0000"/>
            </a:solidFill>
            <a:round/>
            <a:headEnd type="none" w="sm" len="sm"/>
            <a:tailEnd type="none" w="sm" len="sm"/>
          </a:ln>
        </p:spPr>
        <p:txBody>
          <a:bodyPr/>
          <a:lstStyle/>
          <a:p>
            <a:pPr algn="ctr"/>
            <a:endParaRPr lang="en-GB" sz="1800" smtClean="0">
              <a:solidFill>
                <a:srgbClr val="FFFF66"/>
              </a:solidFill>
            </a:endParaRPr>
          </a:p>
        </p:txBody>
      </p:sp>
      <p:sp>
        <p:nvSpPr>
          <p:cNvPr id="22550" name="AutoShape 22">
            <a:hlinkClick r:id="rId3" action="ppaction://hlinkpres?slideindex=1&amp;slidetitle=" highlightClick="1"/>
          </p:cNvPr>
          <p:cNvSpPr>
            <a:spLocks noChangeArrowheads="1"/>
          </p:cNvSpPr>
          <p:nvPr/>
        </p:nvSpPr>
        <p:spPr bwMode="auto">
          <a:xfrm>
            <a:off x="8316913" y="6308725"/>
            <a:ext cx="1042987" cy="1042988"/>
          </a:xfrm>
          <a:prstGeom prst="actionButtonBlank">
            <a:avLst/>
          </a:prstGeom>
          <a:noFill/>
          <a:ln w="12700">
            <a:noFill/>
            <a:miter lim="800000"/>
            <a:headEnd/>
            <a:tailEnd/>
          </a:ln>
        </p:spPr>
        <p:txBody>
          <a:bodyPr wrap="none" anchor="ctr">
            <a:spAutoFit/>
          </a:bodyPr>
          <a:lstStyle/>
          <a:p>
            <a:pPr algn="ctr"/>
            <a:endParaRPr lang="en-GB" sz="1800" smtClean="0">
              <a:solidFill>
                <a:srgbClr val="FFFF66"/>
              </a:solidFill>
            </a:endParaRPr>
          </a:p>
        </p:txBody>
      </p:sp>
      <p:sp>
        <p:nvSpPr>
          <p:cNvPr id="1812503" name="Text Box 23"/>
          <p:cNvSpPr txBox="1">
            <a:spLocks noChangeArrowheads="1"/>
          </p:cNvSpPr>
          <p:nvPr/>
        </p:nvSpPr>
        <p:spPr bwMode="auto">
          <a:xfrm>
            <a:off x="179388" y="765175"/>
            <a:ext cx="3597275" cy="1006475"/>
          </a:xfrm>
          <a:prstGeom prst="rect">
            <a:avLst/>
          </a:prstGeom>
          <a:solidFill>
            <a:srgbClr val="FFFFFF">
              <a:alpha val="61176"/>
            </a:srgbClr>
          </a:solidFill>
          <a:ln w="12700">
            <a:noFill/>
            <a:miter lim="800000"/>
            <a:headEnd type="none" w="sm" len="sm"/>
            <a:tailEnd type="none" w="sm" len="sm"/>
          </a:ln>
        </p:spPr>
        <p:txBody>
          <a:bodyPr wrap="none" lIns="90000" tIns="46800" rIns="90000" bIns="46800">
            <a:spAutoFit/>
          </a:bodyPr>
          <a:lstStyle/>
          <a:p>
            <a:pPr algn="ctr"/>
            <a:r>
              <a:rPr lang="en-GB" sz="2000" smtClean="0">
                <a:solidFill>
                  <a:srgbClr val="000000"/>
                </a:solidFill>
              </a:rPr>
              <a:t>We need to be making </a:t>
            </a:r>
          </a:p>
          <a:p>
            <a:pPr algn="ctr"/>
            <a:r>
              <a:rPr lang="en-GB" sz="2000" smtClean="0">
                <a:solidFill>
                  <a:srgbClr val="000000"/>
                </a:solidFill>
              </a:rPr>
              <a:t>better use of the feedback</a:t>
            </a:r>
          </a:p>
          <a:p>
            <a:pPr algn="ctr"/>
            <a:r>
              <a:rPr lang="en-GB" sz="2000" smtClean="0">
                <a:solidFill>
                  <a:srgbClr val="000000"/>
                </a:solidFill>
              </a:rPr>
              <a:t>processes in this quadrant</a:t>
            </a:r>
            <a:endParaRPr lang="en-US" sz="2000" smtClean="0">
              <a:solidFill>
                <a:srgbClr val="000000"/>
              </a:solidFill>
            </a:endParaRPr>
          </a:p>
        </p:txBody>
      </p:sp>
      <p:sp>
        <p:nvSpPr>
          <p:cNvPr id="1812504" name="Text Box 24"/>
          <p:cNvSpPr txBox="1">
            <a:spLocks noChangeArrowheads="1"/>
          </p:cNvSpPr>
          <p:nvPr/>
        </p:nvSpPr>
        <p:spPr bwMode="auto">
          <a:xfrm>
            <a:off x="5030788" y="5516563"/>
            <a:ext cx="3976687" cy="1006475"/>
          </a:xfrm>
          <a:prstGeom prst="rect">
            <a:avLst/>
          </a:prstGeom>
          <a:solidFill>
            <a:srgbClr val="FFFFFF">
              <a:alpha val="61176"/>
            </a:srgbClr>
          </a:solidFill>
          <a:ln w="12700">
            <a:noFill/>
            <a:miter lim="800000"/>
            <a:headEnd type="none" w="sm" len="sm"/>
            <a:tailEnd type="none" w="sm" len="sm"/>
          </a:ln>
        </p:spPr>
        <p:txBody>
          <a:bodyPr wrap="none" lIns="90000" tIns="46800" rIns="90000" bIns="46800">
            <a:spAutoFit/>
          </a:bodyPr>
          <a:lstStyle/>
          <a:p>
            <a:pPr algn="ctr"/>
            <a:r>
              <a:rPr lang="en-GB" sz="2000" smtClean="0">
                <a:solidFill>
                  <a:srgbClr val="CC3300"/>
                </a:solidFill>
              </a:rPr>
              <a:t>We need to be making </a:t>
            </a:r>
          </a:p>
          <a:p>
            <a:pPr algn="ctr"/>
            <a:r>
              <a:rPr lang="en-GB" sz="2000" smtClean="0">
                <a:solidFill>
                  <a:srgbClr val="CC3300"/>
                </a:solidFill>
              </a:rPr>
              <a:t>much less use of the feedback</a:t>
            </a:r>
          </a:p>
          <a:p>
            <a:pPr algn="ctr"/>
            <a:r>
              <a:rPr lang="en-GB" sz="2000" smtClean="0">
                <a:solidFill>
                  <a:srgbClr val="CC3300"/>
                </a:solidFill>
              </a:rPr>
              <a:t>processes in this quadrant</a:t>
            </a:r>
            <a:endParaRPr lang="en-US" sz="2000" smtClean="0">
              <a:solidFill>
                <a:srgbClr val="CC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5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25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3" grpId="0" animBg="1"/>
      <p:bldP spid="181250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Five things students really hate about feedback </a:t>
            </a:r>
            <a:endParaRPr lang="en-GB" dirty="0">
              <a:solidFill>
                <a:srgbClr val="FF00FF"/>
              </a:solidFill>
            </a:endParaRPr>
          </a:p>
        </p:txBody>
      </p:sp>
      <p:sp>
        <p:nvSpPr>
          <p:cNvPr id="3" name="Content Placeholder 2"/>
          <p:cNvSpPr>
            <a:spLocks noGrp="1"/>
          </p:cNvSpPr>
          <p:nvPr>
            <p:ph idx="1"/>
          </p:nvPr>
        </p:nvSpPr>
        <p:spPr/>
        <p:txBody>
          <a:bodyPr/>
          <a:lstStyle/>
          <a:p>
            <a:pPr lvl="0"/>
            <a:r>
              <a:rPr lang="en-GB" dirty="0" smtClean="0"/>
              <a:t>Poorly written comments that are nigh on impossible to decode, especially when impenetrable acronyms or abbreviations are used, or where handwriting is in an unfamiliar alphabet and is illegible. </a:t>
            </a:r>
          </a:p>
          <a:p>
            <a:pPr lvl="0"/>
            <a:r>
              <a:rPr lang="en-GB" dirty="0" smtClean="0"/>
              <a:t>Cursory and derogatory remarks that leave them feeling demoralised ‘Weak argument’, ‘Shoddy work’, ‘Hopeless’, ‘Under-developed’, and so on. </a:t>
            </a:r>
          </a:p>
          <a:p>
            <a:pPr lvl="0"/>
            <a:r>
              <a:rPr lang="en-GB" dirty="0" smtClean="0"/>
              <a:t>Value judgements on them as people rather than on the work in hand.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Five things students really hate about feedback</a:t>
            </a:r>
            <a:endParaRPr lang="en-GB" dirty="0"/>
          </a:p>
        </p:txBody>
      </p:sp>
      <p:sp>
        <p:nvSpPr>
          <p:cNvPr id="3" name="Content Placeholder 2"/>
          <p:cNvSpPr>
            <a:spLocks noGrp="1"/>
          </p:cNvSpPr>
          <p:nvPr>
            <p:ph idx="1"/>
          </p:nvPr>
        </p:nvSpPr>
        <p:spPr/>
        <p:txBody>
          <a:bodyPr/>
          <a:lstStyle/>
          <a:p>
            <a:pPr lvl="0"/>
            <a:r>
              <a:rPr lang="en-GB" dirty="0" smtClean="0"/>
              <a:t>Vague comments which give few hints on how to improve or remediate errors: ‘OK as far as it goes’, ‘Needs greater depth of argument’, ‘Inappropriate methodology used’, ‘Not written at the right level’. </a:t>
            </a:r>
          </a:p>
          <a:p>
            <a:r>
              <a:rPr lang="en-GB" dirty="0" smtClean="0"/>
              <a:t>Feedback that arrives so late that there are no opportunities to put into practice any guidance suggested in time for the submission of the next assignment.</a:t>
            </a:r>
          </a:p>
          <a:p>
            <a:pPr>
              <a:buNone/>
            </a:pPr>
            <a:r>
              <a:rPr lang="en-GB" dirty="0" smtClean="0"/>
              <a:t>(Adapted from Brown, 2015)</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403648" y="642918"/>
            <a:ext cx="7200800" cy="5622925"/>
          </a:xfrm>
          <a:prstGeom prst="rect">
            <a:avLst/>
          </a:prstGeom>
          <a:noFill/>
          <a:ln w="12700">
            <a:noFill/>
            <a:miter lim="800000"/>
            <a:headEnd/>
            <a:tailEnd/>
          </a:ln>
        </p:spPr>
        <p:txBody>
          <a:bodyPr lIns="92075" tIns="46038" rIns="92075" bIns="46038" anchor="ctr"/>
          <a:lstStyle/>
          <a:p>
            <a:pPr algn="ctr">
              <a:lnSpc>
                <a:spcPct val="90000"/>
              </a:lnSpc>
              <a:buClr>
                <a:srgbClr val="FF3399"/>
              </a:buClr>
              <a:buSzPct val="75000"/>
              <a:buFont typeface="Monotype Sorts" pitchFamily="2" charset="2"/>
              <a:buNone/>
            </a:pPr>
            <a:endParaRPr lang="en-GB" sz="4400" dirty="0">
              <a:solidFill>
                <a:srgbClr val="CCFFFF"/>
              </a:solidFill>
              <a:latin typeface="Calibri" pitchFamily="34" charset="0"/>
            </a:endParaRPr>
          </a:p>
          <a:p>
            <a:pPr algn="ctr">
              <a:lnSpc>
                <a:spcPct val="90000"/>
              </a:lnSpc>
              <a:buClr>
                <a:srgbClr val="FF3399"/>
              </a:buClr>
              <a:buSzPct val="75000"/>
              <a:buFont typeface="Monotype Sorts" pitchFamily="2" charset="2"/>
              <a:buNone/>
            </a:pPr>
            <a:r>
              <a:rPr lang="en-GB" sz="6600" dirty="0">
                <a:solidFill>
                  <a:srgbClr val="CCFFFF"/>
                </a:solidFill>
                <a:latin typeface="Calibri" pitchFamily="34" charset="0"/>
              </a:rPr>
              <a:t>Thank you…</a:t>
            </a:r>
          </a:p>
          <a:p>
            <a:pPr algn="ctr">
              <a:lnSpc>
                <a:spcPct val="90000"/>
              </a:lnSpc>
              <a:buClr>
                <a:srgbClr val="FF3399"/>
              </a:buClr>
              <a:buSzPct val="75000"/>
              <a:buFont typeface="Monotype Sorts" pitchFamily="2" charset="2"/>
              <a:buNone/>
            </a:pPr>
            <a:endParaRPr lang="en-GB" sz="4400" dirty="0">
              <a:solidFill>
                <a:srgbClr val="FFFF00"/>
              </a:solidFill>
              <a:latin typeface="Calibri" pitchFamily="34" charset="0"/>
            </a:endParaRPr>
          </a:p>
          <a:p>
            <a:pPr algn="ctr">
              <a:lnSpc>
                <a:spcPct val="90000"/>
              </a:lnSpc>
              <a:buClr>
                <a:srgbClr val="FF3399"/>
              </a:buClr>
              <a:buSzPct val="75000"/>
              <a:buFont typeface="Monotype Sorts" pitchFamily="2" charset="2"/>
              <a:buNone/>
            </a:pPr>
            <a:r>
              <a:rPr lang="en-GB" sz="4400" dirty="0" smtClean="0">
                <a:solidFill>
                  <a:srgbClr val="FF66CC"/>
                </a:solidFill>
                <a:latin typeface="Calibri" pitchFamily="34" charset="0"/>
              </a:rPr>
              <a:t>http://phil-race.co.uk/</a:t>
            </a:r>
          </a:p>
          <a:p>
            <a:pPr algn="ctr">
              <a:lnSpc>
                <a:spcPct val="90000"/>
              </a:lnSpc>
              <a:buClr>
                <a:srgbClr val="FF3399"/>
              </a:buClr>
              <a:buSzPct val="75000"/>
              <a:buFont typeface="Monotype Sorts" pitchFamily="2" charset="2"/>
              <a:buNone/>
            </a:pPr>
            <a:endParaRPr lang="en-GB" sz="4400" dirty="0" smtClean="0">
              <a:solidFill>
                <a:srgbClr val="00B0F0"/>
              </a:solidFill>
              <a:latin typeface="Calibri" pitchFamily="34" charset="0"/>
            </a:endParaRPr>
          </a:p>
          <a:p>
            <a:pPr algn="ctr">
              <a:lnSpc>
                <a:spcPct val="90000"/>
              </a:lnSpc>
              <a:buClr>
                <a:srgbClr val="FF3399"/>
              </a:buClr>
              <a:buSzPct val="75000"/>
              <a:buFont typeface="Monotype Sorts" pitchFamily="2" charset="2"/>
              <a:buNone/>
            </a:pPr>
            <a:r>
              <a:rPr lang="en-GB" sz="4400" dirty="0" smtClean="0">
                <a:solidFill>
                  <a:srgbClr val="00B0F0"/>
                </a:solidFill>
                <a:latin typeface="Calibri" pitchFamily="34" charset="0"/>
              </a:rPr>
              <a:t>Follow Phil on Twitter</a:t>
            </a:r>
          </a:p>
          <a:p>
            <a:pPr algn="ctr">
              <a:lnSpc>
                <a:spcPct val="90000"/>
              </a:lnSpc>
              <a:buClr>
                <a:srgbClr val="FF3399"/>
              </a:buClr>
              <a:buSzPct val="75000"/>
              <a:buFont typeface="Monotype Sorts" pitchFamily="2" charset="2"/>
              <a:buNone/>
            </a:pPr>
            <a:r>
              <a:rPr lang="en-GB" sz="4400" dirty="0" smtClean="0">
                <a:solidFill>
                  <a:srgbClr val="00B0F0"/>
                </a:solidFill>
                <a:latin typeface="Calibri" pitchFamily="34" charset="0"/>
              </a:rPr>
              <a:t>@RacePhil </a:t>
            </a:r>
            <a:endParaRPr lang="en-GB" sz="4400" dirty="0">
              <a:solidFill>
                <a:srgbClr val="00B0F0"/>
              </a:solidFill>
              <a:latin typeface="Calibri" pitchFamily="34" charset="0"/>
            </a:endParaRPr>
          </a:p>
          <a:p>
            <a:pPr algn="ctr">
              <a:lnSpc>
                <a:spcPct val="90000"/>
              </a:lnSpc>
              <a:buClr>
                <a:srgbClr val="FF3399"/>
              </a:buClr>
              <a:buSzPct val="75000"/>
              <a:buFont typeface="Monotype Sorts" pitchFamily="2" charset="2"/>
              <a:buNone/>
            </a:pPr>
            <a:endParaRPr lang="en-GB" sz="4400" dirty="0">
              <a:solidFill>
                <a:srgbClr val="FF66CC"/>
              </a:solidFill>
              <a:latin typeface="Calibri" pitchFamily="34" charset="0"/>
            </a:endParaRPr>
          </a:p>
          <a:p>
            <a:pPr algn="ctr">
              <a:lnSpc>
                <a:spcPct val="90000"/>
              </a:lnSpc>
              <a:buClr>
                <a:srgbClr val="FF3399"/>
              </a:buClr>
              <a:buSzPct val="75000"/>
              <a:buFont typeface="Monotype Sorts" pitchFamily="2" charset="2"/>
              <a:buNone/>
            </a:pPr>
            <a:r>
              <a:rPr lang="en-GB" sz="4400" dirty="0">
                <a:solidFill>
                  <a:srgbClr val="CCCCFF"/>
                </a:solidFill>
                <a:latin typeface="Calibri" pitchFamily="34" charset="0"/>
              </a:rPr>
              <a:t>e-mail: </a:t>
            </a:r>
            <a:endParaRPr lang="en-GB" sz="4800" dirty="0">
              <a:solidFill>
                <a:srgbClr val="CCCCFF"/>
              </a:solidFill>
              <a:latin typeface="Calibri" pitchFamily="34" charset="0"/>
            </a:endParaRPr>
          </a:p>
          <a:p>
            <a:pPr algn="ctr">
              <a:lnSpc>
                <a:spcPct val="90000"/>
              </a:lnSpc>
              <a:buClr>
                <a:srgbClr val="FF3399"/>
              </a:buClr>
              <a:buSzPct val="75000"/>
              <a:buFont typeface="Monotype Sorts" pitchFamily="2" charset="2"/>
              <a:buNone/>
            </a:pPr>
            <a:r>
              <a:rPr lang="en-GB" sz="4400" dirty="0" smtClean="0">
                <a:solidFill>
                  <a:srgbClr val="FFFF00"/>
                </a:solidFill>
                <a:latin typeface="Calibri" pitchFamily="34" charset="0"/>
              </a:rPr>
              <a:t>phil@phil-race.co.uk</a:t>
            </a:r>
            <a:endParaRPr lang="en-GB" sz="4400" dirty="0">
              <a:solidFill>
                <a:srgbClr val="FFFF00"/>
              </a:solidFill>
              <a:latin typeface="Calibri" pitchFamily="34" charset="0"/>
            </a:endParaRPr>
          </a:p>
          <a:p>
            <a:pPr algn="ctr">
              <a:lnSpc>
                <a:spcPct val="90000"/>
              </a:lnSpc>
              <a:buClr>
                <a:srgbClr val="FF3399"/>
              </a:buClr>
              <a:buSzPct val="75000"/>
              <a:buFont typeface="Monotype Sorts" pitchFamily="2" charset="2"/>
              <a:buNone/>
            </a:pPr>
            <a:endParaRPr lang="en-GB" sz="4400" dirty="0">
              <a:solidFill>
                <a:srgbClr val="CCFFFF"/>
              </a:solidFill>
              <a:latin typeface="Calibri" pitchFamily="34" charset="0"/>
            </a:endParaRPr>
          </a:p>
          <a:p>
            <a:pPr algn="ctr">
              <a:lnSpc>
                <a:spcPct val="90000"/>
              </a:lnSpc>
              <a:buClr>
                <a:srgbClr val="FF3399"/>
              </a:buClr>
              <a:buSzPct val="75000"/>
              <a:buFont typeface="Monotype Sorts" pitchFamily="2" charset="2"/>
              <a:buNone/>
            </a:pPr>
            <a:endParaRPr lang="en-GB" sz="4400" dirty="0">
              <a:solidFill>
                <a:srgbClr val="CCFFFF"/>
              </a:solidFill>
              <a:latin typeface="Calibri"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6049" y="88784"/>
            <a:ext cx="7554951" cy="800100"/>
          </a:xfrm>
          <a:noFill/>
        </p:spPr>
        <p:txBody>
          <a:bodyPr anchor="ctr"/>
          <a:lstStyle/>
          <a:p>
            <a:pPr eaLnBrk="1" hangingPunct="1"/>
            <a:r>
              <a:rPr lang="en-GB" sz="3200" dirty="0" smtClean="0"/>
              <a:t>Useful references: 1</a:t>
            </a:r>
          </a:p>
        </p:txBody>
      </p:sp>
      <p:sp>
        <p:nvSpPr>
          <p:cNvPr id="207875" name="Rectangle 3"/>
          <p:cNvSpPr>
            <a:spLocks noGrp="1" noChangeArrowheads="1"/>
          </p:cNvSpPr>
          <p:nvPr>
            <p:ph type="body" idx="1"/>
          </p:nvPr>
        </p:nvSpPr>
        <p:spPr>
          <a:xfrm>
            <a:off x="250825" y="908720"/>
            <a:ext cx="8713788" cy="5615905"/>
          </a:xfrm>
        </p:spPr>
        <p:txBody>
          <a:bodyPr/>
          <a:lstStyle/>
          <a:p>
            <a:pPr marL="609600" indent="-609600" eaLnBrk="1" hangingPunct="1">
              <a:buFont typeface="Wingdings" pitchFamily="2" charset="2"/>
              <a:buNone/>
              <a:defRPr/>
            </a:pPr>
            <a:r>
              <a:rPr lang="en-GB" sz="2000" dirty="0" smtClean="0"/>
              <a:t>Assessment Reform Group (1999) </a:t>
            </a:r>
            <a:r>
              <a:rPr lang="en-GB" sz="2000" i="1" dirty="0" smtClean="0"/>
              <a:t>Assessment for Learning : Beyond the black box, </a:t>
            </a:r>
            <a:r>
              <a:rPr lang="en-GB" sz="2000" dirty="0" smtClean="0"/>
              <a:t>Cambridge UK, University of Cambridge School of Education.</a:t>
            </a:r>
            <a:r>
              <a:rPr lang="en-GB" sz="2000" dirty="0" smtClean="0">
                <a:cs typeface="Times New Roman" pitchFamily="18" charset="0"/>
              </a:rPr>
              <a:t> </a:t>
            </a:r>
          </a:p>
          <a:p>
            <a:pPr marL="609600" indent="-609600" eaLnBrk="1" hangingPunct="1">
              <a:buFont typeface="Wingdings" pitchFamily="2" charset="2"/>
              <a:buNone/>
              <a:defRPr/>
            </a:pPr>
            <a:r>
              <a:rPr lang="en-GB" sz="2000" dirty="0" smtClean="0">
                <a:cs typeface="Times New Roman" pitchFamily="18" charset="0"/>
              </a:rPr>
              <a:t>Biggs, J. and Tang, C. (2007) </a:t>
            </a:r>
            <a:r>
              <a:rPr lang="en-GB" sz="2000" i="1" dirty="0" smtClean="0">
                <a:cs typeface="Times New Roman" pitchFamily="18" charset="0"/>
              </a:rPr>
              <a:t>Teaching for Quality Learning at University, </a:t>
            </a:r>
            <a:r>
              <a:rPr lang="en-GB" sz="2000" dirty="0" smtClean="0">
                <a:cs typeface="Times New Roman" pitchFamily="18" charset="0"/>
              </a:rPr>
              <a:t>Maidenhead: Open University Press.</a:t>
            </a:r>
          </a:p>
          <a:p>
            <a:pPr marL="609600" indent="-609600" eaLnBrk="1" hangingPunct="1">
              <a:buFont typeface="Wingdings" pitchFamily="2" charset="2"/>
              <a:buNone/>
              <a:defRPr/>
            </a:pPr>
            <a:r>
              <a:rPr lang="en-GB" sz="2000" dirty="0" smtClean="0">
                <a:cs typeface="Times New Roman" pitchFamily="18" charset="0"/>
              </a:rPr>
              <a:t>Bloxham, S. and Boyd, P. (2007) </a:t>
            </a:r>
            <a:r>
              <a:rPr lang="en-GB" sz="2000" i="1" dirty="0" smtClean="0">
                <a:cs typeface="Times New Roman" pitchFamily="18" charset="0"/>
              </a:rPr>
              <a:t>Developing effective assessment in higher education: a practical guide</a:t>
            </a:r>
            <a:r>
              <a:rPr lang="en-GB" sz="2000" dirty="0" smtClean="0">
                <a:cs typeface="Times New Roman" pitchFamily="18" charset="0"/>
              </a:rPr>
              <a:t>, Maidenhead, Open University Press.</a:t>
            </a:r>
          </a:p>
          <a:p>
            <a:pPr marL="609600" indent="-609600" eaLnBrk="1" hangingPunct="1">
              <a:buFont typeface="Wingdings" pitchFamily="2" charset="2"/>
              <a:buNone/>
              <a:defRPr/>
            </a:pPr>
            <a:r>
              <a:rPr lang="en-GB" sz="2000" dirty="0" smtClean="0">
                <a:cs typeface="Times New Roman" pitchFamily="18" charset="0"/>
              </a:rPr>
              <a:t>Brown, S. Rust, C. &amp; Gibbs, G. (1994) </a:t>
            </a:r>
            <a:r>
              <a:rPr lang="en-GB" sz="2000" i="1" dirty="0" smtClean="0">
                <a:cs typeface="Times New Roman" pitchFamily="18" charset="0"/>
              </a:rPr>
              <a:t>Strategies for Diversifying Assessment,</a:t>
            </a:r>
            <a:r>
              <a:rPr lang="en-GB" sz="2000" dirty="0" smtClean="0">
                <a:cs typeface="Times New Roman" pitchFamily="18" charset="0"/>
              </a:rPr>
              <a:t> Oxford: Oxford Centre for Staff Development. </a:t>
            </a:r>
          </a:p>
          <a:p>
            <a:pPr marL="609600" indent="-609600" eaLnBrk="1" hangingPunct="1">
              <a:buFont typeface="Wingdings" pitchFamily="2" charset="2"/>
              <a:buNone/>
              <a:defRPr/>
            </a:pPr>
            <a:r>
              <a:rPr lang="en-GB" sz="2000" dirty="0" smtClean="0"/>
              <a:t>Boud, D. (1995) </a:t>
            </a:r>
            <a:r>
              <a:rPr lang="en-GB" sz="2000" i="1" dirty="0" smtClean="0"/>
              <a:t>Enhancing learning through self-assessment,</a:t>
            </a:r>
            <a:r>
              <a:rPr lang="en-GB" sz="2000" dirty="0" smtClean="0"/>
              <a:t> London: Routledge.</a:t>
            </a:r>
          </a:p>
          <a:p>
            <a:pPr marL="609600" indent="-609600" eaLnBrk="1" hangingPunct="1">
              <a:buNone/>
              <a:defRPr/>
            </a:pPr>
            <a:r>
              <a:rPr lang="en-GB" sz="2000" dirty="0" err="1" smtClean="0"/>
              <a:t>Boud</a:t>
            </a:r>
            <a:r>
              <a:rPr lang="en-GB" sz="2000" dirty="0" smtClean="0"/>
              <a:t>, D. and Associates (2010) </a:t>
            </a:r>
            <a:r>
              <a:rPr lang="en-GB" sz="2000" i="1" dirty="0" smtClean="0"/>
              <a:t>Assessment 2020: seven propositions for assessment reform in higher education </a:t>
            </a:r>
            <a:r>
              <a:rPr lang="en-GB" sz="2000" dirty="0" smtClean="0"/>
              <a:t>Sydney: Australian Learning and Teaching Council.</a:t>
            </a:r>
          </a:p>
          <a:p>
            <a:pPr marL="609600" indent="-609600" eaLnBrk="1" hangingPunct="1">
              <a:buFont typeface="Wingdings" pitchFamily="2" charset="2"/>
              <a:buNone/>
              <a:defRPr/>
            </a:pPr>
            <a:r>
              <a:rPr lang="en-GB" sz="2000" dirty="0" smtClean="0"/>
              <a:t>Brown, S. and </a:t>
            </a:r>
            <a:r>
              <a:rPr lang="en-GB" sz="2000" dirty="0" err="1" smtClean="0"/>
              <a:t>Glasner</a:t>
            </a:r>
            <a:r>
              <a:rPr lang="en-GB" sz="2000" dirty="0" smtClean="0"/>
              <a:t>, A. (eds.) (1999) </a:t>
            </a:r>
            <a:r>
              <a:rPr lang="en-GB" sz="2000" i="1" dirty="0" smtClean="0"/>
              <a:t>Assessment Matters in Higher Education, Choosing and Using Diverse Approaches</a:t>
            </a:r>
            <a:r>
              <a:rPr lang="en-GB" sz="2000" dirty="0" smtClean="0"/>
              <a:t>, Maidenhead: Open University Press.</a:t>
            </a:r>
          </a:p>
          <a:p>
            <a:pPr marL="609600" indent="-609600" eaLnBrk="1" hangingPunct="1">
              <a:buFont typeface="Wingdings" pitchFamily="2" charset="2"/>
              <a:buNone/>
              <a:defRPr/>
            </a:pPr>
            <a:r>
              <a:rPr lang="en-GB" sz="2000" dirty="0" smtClean="0"/>
              <a:t>Brown, S. and Knight, P. (1994) </a:t>
            </a:r>
            <a:r>
              <a:rPr lang="en-GB" sz="2000" i="1" dirty="0" smtClean="0"/>
              <a:t>Assessing Learners in Higher Education</a:t>
            </a:r>
            <a:r>
              <a:rPr lang="en-GB" sz="2000" dirty="0" smtClean="0"/>
              <a:t>, London: Kogan Page.</a:t>
            </a:r>
            <a:endParaRPr lang="en-US" sz="2000" dirty="0" smtClean="0"/>
          </a:p>
          <a:p>
            <a:pPr marL="609600" indent="-609600" eaLnBrk="1" hangingPunct="1">
              <a:defRPr/>
            </a:pPr>
            <a:endParaRPr lang="en-GB" sz="2000" dirty="0" smtClean="0"/>
          </a:p>
          <a:p>
            <a:pPr eaLnBrk="1" hangingPunct="1">
              <a:lnSpc>
                <a:spcPct val="90000"/>
              </a:lnSpc>
              <a:buNone/>
              <a:defRPr/>
            </a:pPr>
            <a:endParaRPr lang="en-GB" sz="2000"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None/>
              <a:defRPr/>
            </a:pPr>
            <a:r>
              <a:rPr lang="en-US" sz="2000" dirty="0" smtClean="0"/>
              <a:t>Brown, S. and Race, P. (2012) </a:t>
            </a:r>
            <a:r>
              <a:rPr lang="en-GB" sz="2000" i="1" dirty="0" smtClean="0"/>
              <a:t>Using effective assessment to promote learning </a:t>
            </a:r>
            <a:r>
              <a:rPr lang="en-GB" sz="2000" dirty="0" smtClean="0"/>
              <a:t>in Hunt, L. and Chambers, D. (2012) </a:t>
            </a:r>
            <a:r>
              <a:rPr lang="en-GB" sz="2000" i="1" dirty="0" smtClean="0"/>
              <a:t>University Teaching in Focus, Victoria, Australia, Acer Press. P74-91</a:t>
            </a:r>
            <a:endParaRPr lang="en-GB" sz="2000" dirty="0" smtClean="0"/>
          </a:p>
          <a:p>
            <a:pPr eaLnBrk="1" hangingPunct="1">
              <a:buNone/>
              <a:defRPr/>
            </a:pPr>
            <a:r>
              <a:rPr lang="en-GB" sz="2000" dirty="0" smtClean="0"/>
              <a:t>Brown, S. (2015) </a:t>
            </a:r>
            <a:r>
              <a:rPr lang="en-GB" sz="2000" i="1" dirty="0" smtClean="0"/>
              <a:t>Learning, teaching and assessment in higher education: global perspectives, </a:t>
            </a:r>
            <a:r>
              <a:rPr lang="en-GB" sz="2000" dirty="0" smtClean="0"/>
              <a:t>London: Palgrave-</a:t>
            </a:r>
            <a:r>
              <a:rPr lang="en-GB" sz="2000" dirty="0" err="1" smtClean="0"/>
              <a:t>MacMillan</a:t>
            </a:r>
            <a:r>
              <a:rPr lang="en-GB" sz="2000" dirty="0" smtClean="0"/>
              <a:t>.</a:t>
            </a:r>
          </a:p>
          <a:p>
            <a:pPr eaLnBrk="1" hangingPunct="1">
              <a:buFont typeface="Wingdings" pitchFamily="2" charset="2"/>
              <a:buNone/>
              <a:defRPr/>
            </a:pPr>
            <a:r>
              <a:rPr lang="en-US" sz="2000" dirty="0" smtClean="0"/>
              <a:t>Carless, D., Joughin, G., </a:t>
            </a:r>
            <a:r>
              <a:rPr lang="en-US" sz="2000" dirty="0" err="1" smtClean="0"/>
              <a:t>Ngar</a:t>
            </a:r>
            <a:r>
              <a:rPr lang="en-US" sz="2000" dirty="0" smtClean="0"/>
              <a:t>-Fun Liu </a:t>
            </a:r>
            <a:r>
              <a:rPr lang="en-US" sz="2000" i="1" dirty="0" smtClean="0"/>
              <a:t>et al</a:t>
            </a:r>
            <a:r>
              <a:rPr lang="en-US" sz="2000" dirty="0" smtClean="0"/>
              <a:t> (2006) </a:t>
            </a:r>
            <a:r>
              <a:rPr lang="en-US" sz="2000" i="1" dirty="0" smtClean="0"/>
              <a:t>How Assessment supports learning: Learning orientated assessment in action </a:t>
            </a:r>
            <a:r>
              <a:rPr lang="en-US" sz="2000" dirty="0" smtClean="0"/>
              <a:t>Hong Kong: Hong Kong University Press.</a:t>
            </a:r>
          </a:p>
          <a:p>
            <a:pPr eaLnBrk="1" hangingPunct="1">
              <a:buFont typeface="Wingdings" pitchFamily="2" charset="2"/>
              <a:buNone/>
              <a:defRPr/>
            </a:pPr>
            <a:r>
              <a:rPr lang="en-GB" sz="2000" dirty="0" smtClean="0"/>
              <a:t>Carroll, J. and Ryan, J. (2005) </a:t>
            </a:r>
            <a:r>
              <a:rPr lang="en-GB" sz="2000" i="1" dirty="0" smtClean="0"/>
              <a:t>Teaching International students: improving learning for all. </a:t>
            </a:r>
            <a:r>
              <a:rPr lang="en-GB" sz="2000" dirty="0" smtClean="0"/>
              <a:t>London: Routledge SEDA series.</a:t>
            </a:r>
          </a:p>
          <a:p>
            <a:pPr eaLnBrk="1" hangingPunct="1">
              <a:buNone/>
              <a:defRPr/>
            </a:pPr>
            <a:r>
              <a:rPr lang="en-GB" sz="2000" dirty="0" err="1" smtClean="0"/>
              <a:t>Crosling</a:t>
            </a:r>
            <a:r>
              <a:rPr lang="en-GB" sz="2000" dirty="0" smtClean="0"/>
              <a:t>, G., Thomas, L. and </a:t>
            </a:r>
            <a:r>
              <a:rPr lang="en-GB" sz="2000" dirty="0" err="1" smtClean="0"/>
              <a:t>Heagney</a:t>
            </a:r>
            <a:r>
              <a:rPr lang="en-GB" sz="2000" dirty="0" smtClean="0"/>
              <a:t>, M. (2008) </a:t>
            </a:r>
            <a:r>
              <a:rPr lang="en-GB" sz="2000" i="1" dirty="0" smtClean="0"/>
              <a:t>Improving student retention in Higher Education,</a:t>
            </a:r>
            <a:r>
              <a:rPr lang="en-GB" sz="2000" dirty="0" smtClean="0"/>
              <a:t> London and New York: Routledge </a:t>
            </a:r>
          </a:p>
          <a:p>
            <a:pPr marL="609600" indent="-609600" eaLnBrk="1" hangingPunct="1">
              <a:buFont typeface="Wingdings" pitchFamily="2" charset="2"/>
              <a:buNone/>
              <a:defRPr/>
            </a:pPr>
            <a:r>
              <a:rPr lang="en-GB" sz="2000" dirty="0" smtClean="0"/>
              <a:t>Crooks, T. (1988) </a:t>
            </a:r>
            <a:r>
              <a:rPr lang="en-GB" sz="2000" i="1" dirty="0" smtClean="0"/>
              <a:t>Assessing student performance, </a:t>
            </a:r>
            <a:r>
              <a:rPr lang="en-GB" sz="2000" dirty="0" smtClean="0"/>
              <a:t>HERDSA Green Guide No 8 HERDSA (reprinted 1994).</a:t>
            </a:r>
          </a:p>
          <a:p>
            <a:pPr marL="609600" indent="-609600" eaLnBrk="1" hangingPunct="1">
              <a:buFont typeface="Wingdings" pitchFamily="2" charset="2"/>
              <a:buNone/>
              <a:defRPr/>
            </a:pPr>
            <a:r>
              <a:rPr lang="en-GB" sz="2000" dirty="0" err="1" smtClean="0"/>
              <a:t>Falchikov</a:t>
            </a:r>
            <a:r>
              <a:rPr lang="en-GB" sz="2000" dirty="0" smtClean="0"/>
              <a:t>, N. (2004) </a:t>
            </a:r>
            <a:r>
              <a:rPr lang="en-GB" sz="2000" i="1" dirty="0" smtClean="0"/>
              <a:t>Improving Assessment through Student Involvement: Practical Solutions for Aiding Learning in Higher and Further Education,</a:t>
            </a:r>
            <a:r>
              <a:rPr lang="en-GB" sz="2000" dirty="0" smtClean="0"/>
              <a:t> London: Routledge.</a:t>
            </a:r>
          </a:p>
          <a:p>
            <a:pPr eaLnBrk="1" hangingPunct="1">
              <a:defRPr/>
            </a:pPr>
            <a:endParaRPr lang="en-GB" sz="2000" dirty="0" smtClean="0"/>
          </a:p>
          <a:p>
            <a:pPr eaLnBrk="1" hangingPunct="1">
              <a:defRPr/>
            </a:pPr>
            <a:endParaRPr lang="en-GB" sz="2000" dirty="0" smtClean="0"/>
          </a:p>
          <a:p>
            <a:pPr eaLnBrk="1" hangingPunct="1">
              <a:defRPr/>
            </a:pPr>
            <a:endParaRPr lang="en-GB" sz="2000" dirty="0" smtClean="0"/>
          </a:p>
          <a:p>
            <a:pPr eaLnBrk="1" hangingPunct="1">
              <a:defRPr/>
            </a:pPr>
            <a:endParaRPr lang="en-GB" sz="2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Assessment is lagging</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0" indent="0">
              <a:buNone/>
            </a:pPr>
            <a:r>
              <a:rPr lang="en-GB" sz="2600" dirty="0"/>
              <a:t>Assessment practices in most universities have not kept pace with the vast changes in the context, aims and structure of higher education. They can no longer do justice to the outcomes we expect from a university education in relation to wide-ranging knowledge, skills and employability. (p.7)</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3</a:t>
            </a:r>
          </a:p>
        </p:txBody>
      </p:sp>
      <p:sp>
        <p:nvSpPr>
          <p:cNvPr id="43011" name="Rectangle 3"/>
          <p:cNvSpPr>
            <a:spLocks noGrp="1" noChangeArrowheads="1"/>
          </p:cNvSpPr>
          <p:nvPr>
            <p:ph type="body" idx="1"/>
          </p:nvPr>
        </p:nvSpPr>
        <p:spPr>
          <a:xfrm>
            <a:off x="142844" y="1052737"/>
            <a:ext cx="8750331" cy="5329014"/>
          </a:xfrm>
        </p:spPr>
        <p:txBody>
          <a:bodyPr/>
          <a:lstStyle/>
          <a:p>
            <a:pPr marL="609600" indent="-609600" eaLnBrk="1" hangingPunct="1">
              <a:buNone/>
              <a:defRPr/>
            </a:pPr>
            <a:r>
              <a:rPr lang="en-GB" sz="2000" dirty="0" smtClean="0"/>
              <a:t>Gibbs, G. (1999) </a:t>
            </a:r>
            <a:r>
              <a:rPr lang="en-GB" sz="2000" i="1" dirty="0" smtClean="0"/>
              <a:t>Using assessment strategically to change the way students learn</a:t>
            </a:r>
            <a:r>
              <a:rPr lang="en-GB" sz="2000" dirty="0" smtClean="0"/>
              <a:t>, in Brown S. &amp; </a:t>
            </a:r>
            <a:r>
              <a:rPr lang="en-GB" sz="2000" dirty="0" err="1" smtClean="0"/>
              <a:t>Glasner</a:t>
            </a:r>
            <a:r>
              <a:rPr lang="en-GB" sz="2000" dirty="0" smtClean="0"/>
              <a:t>, A. (eds.), </a:t>
            </a:r>
            <a:r>
              <a:rPr lang="en-GB" sz="2000" i="1" dirty="0" smtClean="0"/>
              <a:t>Assessment Matters in Higher Education: Choosing and Using Diverse Approaches, </a:t>
            </a:r>
            <a:r>
              <a:rPr lang="en-GB" sz="2000" dirty="0" smtClean="0"/>
              <a:t>Maidenhead: SRHE/Open University Press.</a:t>
            </a:r>
          </a:p>
          <a:p>
            <a:pPr marL="609600" indent="-609600" eaLnBrk="1" hangingPunct="1">
              <a:buNone/>
              <a:defRPr/>
            </a:pPr>
            <a:r>
              <a:rPr lang="en-GB" sz="2000" dirty="0" smtClean="0"/>
              <a:t>Higher Education Academy (2012) </a:t>
            </a:r>
            <a:r>
              <a:rPr lang="en-GB" sz="2000" i="1" dirty="0" smtClean="0"/>
              <a:t>A marked improvement; transforming assessment in higher education</a:t>
            </a:r>
            <a:r>
              <a:rPr lang="en-GB" sz="2000" dirty="0" smtClean="0"/>
              <a:t>, York: HEA.</a:t>
            </a:r>
          </a:p>
          <a:p>
            <a:pPr marL="609600" indent="-609600" eaLnBrk="1" hangingPunct="1">
              <a:buNone/>
              <a:defRPr/>
            </a:pPr>
            <a:r>
              <a:rPr lang="en-GB" sz="2000" dirty="0" err="1" smtClean="0"/>
              <a:t>Hounsell</a:t>
            </a:r>
            <a:r>
              <a:rPr lang="en-GB" sz="2000" dirty="0" smtClean="0"/>
              <a:t>, D. (2008). The trouble with feedback: New challenges, emerging strategies, </a:t>
            </a:r>
            <a:r>
              <a:rPr lang="en-GB" sz="2000" i="1" dirty="0" smtClean="0"/>
              <a:t>Interchange, Spring</a:t>
            </a:r>
            <a:r>
              <a:rPr lang="en-GB" sz="2000" dirty="0" smtClean="0"/>
              <a:t>, Accessed at </a:t>
            </a:r>
            <a:r>
              <a:rPr lang="en-GB" sz="2000" dirty="0" smtClean="0">
                <a:hlinkClick r:id="rId3"/>
              </a:rPr>
              <a:t>www.tla.ed.ac.uk/interchange</a:t>
            </a:r>
            <a:r>
              <a:rPr lang="en-GB" sz="2000" dirty="0" smtClean="0"/>
              <a:t>.</a:t>
            </a:r>
          </a:p>
          <a:p>
            <a:pPr marL="609600" indent="-609600" eaLnBrk="1" hangingPunct="1">
              <a:buFont typeface="Wingdings" pitchFamily="2" charset="2"/>
              <a:buNone/>
              <a:defRPr/>
            </a:pPr>
            <a:r>
              <a:rPr lang="en-GB" sz="2000" dirty="0" smtClean="0"/>
              <a:t>Knight, P. and Yorke, M. (2003) </a:t>
            </a:r>
            <a:r>
              <a:rPr lang="en-GB" sz="2000" i="1" dirty="0" smtClean="0"/>
              <a:t>Assessment, learning and employability</a:t>
            </a:r>
            <a:r>
              <a:rPr lang="en-GB" sz="2000" dirty="0" smtClean="0"/>
              <a:t> Maidenhead, UK: SRHE/Open University Press.</a:t>
            </a:r>
          </a:p>
          <a:p>
            <a:pPr eaLnBrk="1" hangingPunct="1">
              <a:buFont typeface="Wingdings" pitchFamily="2" charset="2"/>
              <a:buNone/>
              <a:defRPr/>
            </a:pPr>
            <a:r>
              <a:rPr lang="en-GB" sz="2000" dirty="0" smtClean="0"/>
              <a:t>Mentkowski, M. and associates (2000) p.82 </a:t>
            </a:r>
            <a:r>
              <a:rPr lang="en-GB" sz="2000" i="1" dirty="0" smtClean="0"/>
              <a:t>Learning that lasts: integrating learning development and performance in college and beyond,</a:t>
            </a:r>
            <a:r>
              <a:rPr lang="en-GB" sz="2000" dirty="0" smtClean="0"/>
              <a:t> San Francisco: </a:t>
            </a:r>
            <a:r>
              <a:rPr lang="en-GB" sz="2000" dirty="0" err="1" smtClean="0"/>
              <a:t>Jossey</a:t>
            </a:r>
            <a:r>
              <a:rPr lang="en-GB" sz="2000" dirty="0" smtClean="0"/>
              <a:t>-Bass.</a:t>
            </a:r>
          </a:p>
          <a:p>
            <a:pPr eaLnBrk="1" hangingPunct="1">
              <a:buFont typeface="Wingdings" pitchFamily="2" charset="2"/>
              <a:buNone/>
              <a:defRPr/>
            </a:pPr>
            <a:r>
              <a:rPr lang="en-GB" sz="2000" dirty="0" smtClean="0"/>
              <a:t>McDowell, L. and Brown, S. (1998) </a:t>
            </a:r>
            <a:r>
              <a:rPr lang="en-GB" sz="2000" i="1" dirty="0" smtClean="0"/>
              <a:t>Assessing students: cheating and plagiarism</a:t>
            </a:r>
            <a:r>
              <a:rPr lang="en-GB" sz="2000" dirty="0" smtClean="0"/>
              <a:t>, Newcastle: Red Guide 10/11 University of Northumbria.</a:t>
            </a:r>
            <a:endParaRPr lang="en-US" sz="2000" dirty="0" smtClean="0"/>
          </a:p>
          <a:p>
            <a:pPr eaLnBrk="1" hangingPunct="1">
              <a:buNone/>
              <a:defRPr/>
            </a:pPr>
            <a:endParaRPr lang="en-GB" sz="2000" dirty="0" smtClean="0"/>
          </a:p>
          <a:p>
            <a:pPr eaLnBrk="1" hangingPunct="1">
              <a:lnSpc>
                <a:spcPct val="90000"/>
              </a:lnSpc>
              <a:buFont typeface="Wingdings" pitchFamily="2" charset="2"/>
              <a:buNone/>
              <a:defRPr/>
            </a:pPr>
            <a:endParaRPr lang="en-GB" sz="2000"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4</a:t>
            </a:r>
          </a:p>
        </p:txBody>
      </p:sp>
      <p:sp>
        <p:nvSpPr>
          <p:cNvPr id="48131" name="Content Placeholder 2"/>
          <p:cNvSpPr>
            <a:spLocks noGrp="1"/>
          </p:cNvSpPr>
          <p:nvPr>
            <p:ph idx="1"/>
          </p:nvPr>
        </p:nvSpPr>
        <p:spPr>
          <a:xfrm>
            <a:off x="468313" y="980728"/>
            <a:ext cx="8229600" cy="5221635"/>
          </a:xfrm>
        </p:spPr>
        <p:txBody>
          <a:bodyPr/>
          <a:lstStyle/>
          <a:p>
            <a:pPr eaLnBrk="1" hangingPunct="1">
              <a:buNone/>
              <a:defRPr/>
            </a:pPr>
            <a:r>
              <a:rPr lang="en-GB" sz="2000" dirty="0" err="1" smtClean="0"/>
              <a:t>Nicol</a:t>
            </a:r>
            <a:r>
              <a:rPr lang="en-GB" sz="2000" dirty="0" smtClean="0"/>
              <a:t>, D. J. and Macfarlane-Dick, D. (2006) Formative assessment and self-regulated learning: A model and seven principles of good feedback practice, </a:t>
            </a:r>
            <a:r>
              <a:rPr lang="en-GB" sz="2000" i="1" dirty="0" smtClean="0"/>
              <a:t>Studies in Higher Education </a:t>
            </a:r>
            <a:r>
              <a:rPr lang="en-GB" sz="2000" i="1" dirty="0" err="1" smtClean="0"/>
              <a:t>Vol</a:t>
            </a:r>
            <a:r>
              <a:rPr lang="en-GB" sz="2000" i="1" dirty="0" smtClean="0"/>
              <a:t> 31(2), 199-218.</a:t>
            </a:r>
          </a:p>
          <a:p>
            <a:pPr eaLnBrk="1" hangingPunct="1">
              <a:buNone/>
              <a:defRPr/>
            </a:pPr>
            <a:r>
              <a:rPr lang="en-GB" sz="2000" dirty="0" smtClean="0"/>
              <a:t>NUS (2010) </a:t>
            </a:r>
            <a:r>
              <a:rPr lang="en-GB" sz="2000" i="1" dirty="0" smtClean="0"/>
              <a:t>NUS Charter on Assessment and Feedback,</a:t>
            </a:r>
            <a:r>
              <a:rPr lang="en-GB" sz="2000" dirty="0" smtClean="0"/>
              <a:t> </a:t>
            </a:r>
            <a:r>
              <a:rPr lang="en-GB" sz="2000" u="sng" dirty="0" smtClean="0">
                <a:hlinkClick r:id="rId3"/>
              </a:rPr>
              <a:t>http://www.nusconnect.org.uk/asset/news/6010/FeedbackCharter-toview.pdf</a:t>
            </a:r>
            <a:r>
              <a:rPr lang="en-GB" sz="2000" dirty="0" smtClean="0"/>
              <a:t>).</a:t>
            </a:r>
          </a:p>
          <a:p>
            <a:pPr eaLnBrk="1" hangingPunct="1">
              <a:buNone/>
              <a:defRPr/>
            </a:pPr>
            <a:r>
              <a:rPr lang="en-GB" sz="2000" dirty="0" smtClean="0"/>
              <a:t>PASS project Bradford </a:t>
            </a:r>
            <a:r>
              <a:rPr lang="en-GB" sz="2000" dirty="0" smtClean="0">
                <a:hlinkClick r:id="rId4"/>
              </a:rPr>
              <a:t>http://www.pass.brad.ac.uk/</a:t>
            </a:r>
            <a:r>
              <a:rPr lang="en-GB" sz="2000" dirty="0" smtClean="0"/>
              <a:t> Accessed November 2013</a:t>
            </a:r>
          </a:p>
          <a:p>
            <a:pPr eaLnBrk="1" hangingPunct="1">
              <a:buNone/>
              <a:defRPr/>
            </a:pPr>
            <a:r>
              <a:rPr lang="en-GB" sz="2000" dirty="0" smtClean="0"/>
              <a:t>Pickford, R. and Brown, S. (2006) </a:t>
            </a:r>
            <a:r>
              <a:rPr lang="en-GB" sz="2000" i="1" dirty="0" smtClean="0"/>
              <a:t>Assessing skills and practice,</a:t>
            </a:r>
            <a:r>
              <a:rPr lang="en-GB" sz="2000" dirty="0" smtClean="0"/>
              <a:t> London: Routledge. </a:t>
            </a:r>
          </a:p>
          <a:p>
            <a:pPr eaLnBrk="1" hangingPunct="1">
              <a:buNone/>
            </a:pPr>
            <a:r>
              <a:rPr lang="en-GB" sz="2000" dirty="0" smtClean="0"/>
              <a:t>QAA (2013) UK Quality Code for Higher Education: Part B: Assuring and enhancing academic quality, accessed at </a:t>
            </a:r>
            <a:r>
              <a:rPr lang="en-GB" sz="2000" u="sng" dirty="0" err="1" smtClean="0">
                <a:hlinkClick r:id="rId5"/>
              </a:rPr>
              <a:t>www.qaa.ac.uk</a:t>
            </a:r>
            <a:r>
              <a:rPr lang="en-GB" sz="2000" dirty="0" smtClean="0"/>
              <a:t> (June 2014)</a:t>
            </a:r>
          </a:p>
          <a:p>
            <a:pPr eaLnBrk="1" hangingPunct="1">
              <a:buFont typeface="Wingdings" pitchFamily="2" charset="2"/>
              <a:buNone/>
            </a:pPr>
            <a:r>
              <a:rPr lang="en-GB" sz="2000" dirty="0" smtClean="0"/>
              <a:t>Race, P. (2001) </a:t>
            </a:r>
            <a:r>
              <a:rPr lang="en-GB" sz="2000" i="1" dirty="0" smtClean="0"/>
              <a:t>A Briefing on Self, Peer &amp; Group Assessment,</a:t>
            </a:r>
            <a:r>
              <a:rPr lang="en-GB" sz="2000" dirty="0" smtClean="0"/>
              <a:t> in LTSN Generic Centre Assessment Series No 9, LTSN York.</a:t>
            </a:r>
          </a:p>
          <a:p>
            <a:pPr eaLnBrk="1" hangingPunct="1">
              <a:buFont typeface="Wingdings" pitchFamily="2" charset="2"/>
              <a:buNone/>
            </a:pPr>
            <a:r>
              <a:rPr lang="en-GB" sz="2000" dirty="0" smtClean="0"/>
              <a:t>Race P. (2015) </a:t>
            </a:r>
            <a:r>
              <a:rPr lang="en-GB" sz="2000" i="1" dirty="0" smtClean="0"/>
              <a:t>The lecturer’s toolkit (4</a:t>
            </a:r>
            <a:r>
              <a:rPr lang="en-GB" sz="2000" i="1" baseline="30000" dirty="0" smtClean="0"/>
              <a:t>th</a:t>
            </a:r>
            <a:r>
              <a:rPr lang="en-GB" sz="2000" i="1" dirty="0" smtClean="0"/>
              <a:t> edition),</a:t>
            </a:r>
            <a:r>
              <a:rPr lang="en-GB" sz="2000" dirty="0" smtClean="0"/>
              <a:t> London: Routledge.</a:t>
            </a:r>
          </a:p>
          <a:p>
            <a:pPr eaLnBrk="1" hangingPunct="1">
              <a:buNone/>
            </a:pPr>
            <a:r>
              <a:rPr lang="en-GB" sz="2000" dirty="0" smtClean="0"/>
              <a:t>Ryan, J. (2000) </a:t>
            </a:r>
            <a:r>
              <a:rPr lang="en-GB" sz="2000" i="1" dirty="0" smtClean="0"/>
              <a:t>A Guide to Teaching International Students,</a:t>
            </a:r>
            <a:r>
              <a:rPr lang="en-GB" sz="2000" dirty="0" smtClean="0"/>
              <a:t> Oxford Centre for Staff and Learning Development</a:t>
            </a:r>
          </a:p>
          <a:p>
            <a:pPr eaLnBrk="1" hangingPunct="1">
              <a:buFont typeface="Wingdings" pitchFamily="2" charset="2"/>
              <a:buNone/>
            </a:pPr>
            <a:endParaRPr lang="en-GB" sz="2000" dirty="0" smtClean="0"/>
          </a:p>
          <a:p>
            <a:pPr eaLnBrk="1" hangingPunct="1">
              <a:buFont typeface="Wingdings" pitchFamily="2" charset="2"/>
              <a:buNone/>
            </a:pPr>
            <a:endParaRPr lang="en-GB" sz="2000" dirty="0" smtClean="0"/>
          </a:p>
          <a:p>
            <a:endParaRPr lang="en-GB" sz="2000"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620688"/>
            <a:ext cx="8605838" cy="5246713"/>
          </a:xfrm>
        </p:spPr>
        <p:txBody>
          <a:bodyPr/>
          <a:lstStyle/>
          <a:p>
            <a:pPr eaLnBrk="1" hangingPunct="1">
              <a:buNone/>
            </a:pPr>
            <a:r>
              <a:rPr lang="en-GB" sz="2000" dirty="0" smtClean="0"/>
              <a:t>Rust, C., Price, M. and O’Donovan, B. (2003) Improving students’ learning by developing their understanding of assessment criteria and processes</a:t>
            </a:r>
            <a:r>
              <a:rPr lang="en-GB" sz="2000" i="1" dirty="0" smtClean="0"/>
              <a:t>, Assessment and Evaluation in Higher Education. 28 (2), 147-164.</a:t>
            </a:r>
          </a:p>
          <a:p>
            <a:pPr eaLnBrk="1" hangingPunct="1">
              <a:buNone/>
            </a:pPr>
            <a:r>
              <a:rPr lang="en-GB" sz="2000" dirty="0" err="1" smtClean="0"/>
              <a:t>Stefani</a:t>
            </a:r>
            <a:r>
              <a:rPr lang="en-GB" sz="2000" dirty="0" smtClean="0"/>
              <a:t>, L. and Carroll, J. (2001) </a:t>
            </a:r>
            <a:r>
              <a:rPr lang="en-GB" sz="2000" i="1" dirty="0" smtClean="0"/>
              <a:t>A Briefing on Plagiarism </a:t>
            </a:r>
            <a:r>
              <a:rPr lang="en-GB" sz="2000" dirty="0" smtClean="0"/>
              <a:t>http://www.ltsn.ac.uk/application.asp?app=resources.asp&amp;process=full_record&amp;section=generic&amp;id=10</a:t>
            </a:r>
          </a:p>
          <a:p>
            <a:pPr>
              <a:buNone/>
            </a:pPr>
            <a:r>
              <a:rPr lang="en-GB" sz="2000" dirty="0" smtClean="0"/>
              <a:t>Sadler, D. R. (2010a). Beyond feedback: Developing student capability in complex appraisal. </a:t>
            </a:r>
            <a:r>
              <a:rPr lang="en-GB" sz="2000" i="1" dirty="0" smtClean="0"/>
              <a:t>Assessment &amp; Evaluation in Higher Education, 35</a:t>
            </a:r>
            <a:r>
              <a:rPr lang="en-GB" sz="2000" dirty="0" smtClean="0"/>
              <a:t>(5), 535-550.</a:t>
            </a:r>
          </a:p>
          <a:p>
            <a:pPr>
              <a:buNone/>
            </a:pPr>
            <a:r>
              <a:rPr lang="en-AU" sz="2000" dirty="0" smtClean="0"/>
              <a:t>Sadler, D. R. (2010b) Fidelity as a precondition for integrity in grading academic achievement. </a:t>
            </a:r>
            <a:r>
              <a:rPr lang="en-AU" sz="2000" i="1" dirty="0" smtClean="0"/>
              <a:t>Assessment and Evaluation in Higher Education</a:t>
            </a:r>
            <a:r>
              <a:rPr lang="en-AU" sz="2000" dirty="0" smtClean="0"/>
              <a:t>, 35, 727‑743.</a:t>
            </a:r>
            <a:endParaRPr lang="en-GB" sz="2000" dirty="0" smtClean="0"/>
          </a:p>
          <a:p>
            <a:pPr>
              <a:buNone/>
            </a:pPr>
            <a:r>
              <a:rPr lang="en-GB" sz="2000" dirty="0" smtClean="0"/>
              <a:t>Sadler, D. R. (2010c). Assessment in higher education. In P. Peterson, E. Baker, &amp; B. </a:t>
            </a:r>
            <a:r>
              <a:rPr lang="en-GB" sz="2000" dirty="0" err="1" smtClean="0"/>
              <a:t>McGaw</a:t>
            </a:r>
            <a:r>
              <a:rPr lang="en-GB" sz="2000" dirty="0" smtClean="0"/>
              <a:t> (</a:t>
            </a:r>
            <a:r>
              <a:rPr lang="en-GB" sz="2000" dirty="0" err="1" smtClean="0"/>
              <a:t>eds</a:t>
            </a:r>
            <a:r>
              <a:rPr lang="en-GB" sz="2000" dirty="0" smtClean="0"/>
              <a:t>). </a:t>
            </a:r>
            <a:r>
              <a:rPr lang="en-GB" sz="2000" i="1" dirty="0" smtClean="0"/>
              <a:t>International </a:t>
            </a:r>
            <a:r>
              <a:rPr lang="en-GB" sz="2000" i="1" dirty="0" err="1" smtClean="0"/>
              <a:t>encyclopedia</a:t>
            </a:r>
            <a:r>
              <a:rPr lang="en-GB" sz="2000" i="1" dirty="0" smtClean="0"/>
              <a:t> of education. </a:t>
            </a:r>
            <a:r>
              <a:rPr lang="en-GB" sz="2000" dirty="0" smtClean="0"/>
              <a:t>Vol. 3, 249‑255. Oxford: Elsevier. </a:t>
            </a:r>
          </a:p>
          <a:p>
            <a:pPr>
              <a:buNone/>
            </a:pPr>
            <a:r>
              <a:rPr lang="en-GB" sz="2000" dirty="0" smtClean="0"/>
              <a:t>Sadler, D. R. (2013b). Opening up feedback: Teaching learners to see. In Merry, S., Price, M., </a:t>
            </a:r>
            <a:r>
              <a:rPr lang="en-GB" sz="2000" dirty="0" err="1" smtClean="0"/>
              <a:t>Carless</a:t>
            </a:r>
            <a:r>
              <a:rPr lang="en-GB" sz="2000" dirty="0" smtClean="0"/>
              <a:t>, D., &amp; </a:t>
            </a:r>
            <a:r>
              <a:rPr lang="en-GB" sz="2000" dirty="0" err="1" smtClean="0"/>
              <a:t>Taras</a:t>
            </a:r>
            <a:r>
              <a:rPr lang="en-GB" sz="2000" dirty="0" smtClean="0"/>
              <a:t>, M. (Eds.) </a:t>
            </a:r>
            <a:r>
              <a:rPr lang="en-GB" sz="2000" i="1" dirty="0" err="1" smtClean="0"/>
              <a:t>Reconceptualising</a:t>
            </a:r>
            <a:r>
              <a:rPr lang="en-GB" sz="2000" i="1" dirty="0" smtClean="0"/>
              <a:t> feedback in higher education: Developing </a:t>
            </a:r>
            <a:r>
              <a:rPr lang="en-GB" sz="2000" dirty="0" smtClean="0"/>
              <a:t>Yorke, M. (1999) </a:t>
            </a:r>
            <a:r>
              <a:rPr lang="en-GB" sz="2000" i="1" dirty="0" smtClean="0"/>
              <a:t>Leaving Early: Undergraduate Non-completion in Higher Education,</a:t>
            </a:r>
            <a:r>
              <a:rPr lang="en-GB" sz="2000" dirty="0" smtClean="0"/>
              <a:t> London: Routledge.</a:t>
            </a:r>
          </a:p>
          <a:p>
            <a:pPr>
              <a:buNone/>
            </a:pPr>
            <a:endParaRPr lang="en-GB" sz="2200" dirty="0">
              <a:solidFill>
                <a:schemeClr val="tx1"/>
              </a:solidFill>
            </a:endParaRPr>
          </a:p>
        </p:txBody>
      </p:sp>
      <p:sp>
        <p:nvSpPr>
          <p:cNvPr id="4" name="Title 1"/>
          <p:cNvSpPr>
            <a:spLocks noGrp="1"/>
          </p:cNvSpPr>
          <p:nvPr>
            <p:ph type="title"/>
          </p:nvPr>
        </p:nvSpPr>
        <p:spPr>
          <a:xfrm>
            <a:off x="250825" y="1"/>
            <a:ext cx="8713788" cy="692696"/>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5</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431775"/>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A marked improvement: HEA, 2012</a:t>
            </a:r>
          </a:p>
        </p:txBody>
      </p:sp>
      <p:sp>
        <p:nvSpPr>
          <p:cNvPr id="5" name="Content Placeholder 4"/>
          <p:cNvSpPr>
            <a:spLocks noGrp="1"/>
          </p:cNvSpPr>
          <p:nvPr>
            <p:ph idx="1"/>
          </p:nvPr>
        </p:nvSpPr>
        <p:spPr>
          <a:xfrm>
            <a:off x="358775" y="836711"/>
            <a:ext cx="8605838" cy="5030689"/>
          </a:xfrm>
        </p:spPr>
        <p:txBody>
          <a:bodyPr/>
          <a:lstStyle/>
          <a:p>
            <a:pPr marL="0" indent="0">
              <a:lnSpc>
                <a:spcPct val="100000"/>
              </a:lnSpc>
              <a:buNone/>
            </a:pPr>
            <a:r>
              <a:rPr lang="en-US" sz="2400" dirty="0" smtClean="0"/>
              <a:t>This publication was developed through collaborative working and writing involving a group of experts in the field of higher education: Dr Simon Ball (JISC </a:t>
            </a:r>
            <a:r>
              <a:rPr lang="en-US" sz="2400" dirty="0" err="1" smtClean="0"/>
              <a:t>TechDis</a:t>
            </a:r>
            <a:r>
              <a:rPr lang="en-US" sz="2400" dirty="0" smtClean="0"/>
              <a:t>), Carolyn </a:t>
            </a:r>
            <a:r>
              <a:rPr lang="en-US" sz="2400" dirty="0" err="1" smtClean="0"/>
              <a:t>Bew</a:t>
            </a:r>
            <a:r>
              <a:rPr lang="en-US" sz="2400" dirty="0" smtClean="0"/>
              <a:t> (Higher Education Academy), Professor Sue </a:t>
            </a:r>
            <a:r>
              <a:rPr lang="en-US" sz="2400" dirty="0" err="1" smtClean="0"/>
              <a:t>Bloxham</a:t>
            </a:r>
            <a:r>
              <a:rPr lang="en-US" sz="2400" dirty="0" smtClean="0"/>
              <a:t> (University of </a:t>
            </a:r>
            <a:r>
              <a:rPr lang="en-US" sz="2400" dirty="0" err="1" smtClean="0"/>
              <a:t>Cumbria</a:t>
            </a:r>
            <a:r>
              <a:rPr lang="en-US" sz="2400" dirty="0" smtClean="0"/>
              <a:t>), Professor Sally Brown (Independent Consultant), Dr Paul </a:t>
            </a:r>
            <a:r>
              <a:rPr lang="en-US" sz="2400" dirty="0" err="1" smtClean="0"/>
              <a:t>Kleiman</a:t>
            </a:r>
            <a:r>
              <a:rPr lang="en-US" sz="2400" dirty="0" smtClean="0"/>
              <a:t> (Higher Education Academy), Dr Helen May (Higher Education Academy), Professor Liz McDowell (</a:t>
            </a:r>
            <a:r>
              <a:rPr lang="en-US" sz="2400" dirty="0" err="1" smtClean="0"/>
              <a:t>Northumbria</a:t>
            </a:r>
            <a:r>
              <a:rPr lang="en-US" sz="2400" dirty="0" smtClean="0"/>
              <a:t> University), Dr Erica Morris (Higher Education Academy), Professor Susan Orr (Sheffield </a:t>
            </a:r>
            <a:r>
              <a:rPr lang="en-US" sz="2400" dirty="0" err="1" smtClean="0"/>
              <a:t>Hallam</a:t>
            </a:r>
            <a:r>
              <a:rPr lang="en-US" sz="2400" dirty="0" smtClean="0"/>
              <a:t> University), Elaine Payne (Higher Education Academy), Professor Margaret Price (Oxford Brookes University), Professor Chris Rust (Oxford Brookes University), Professor Brenda Smith (Independent Consultant) and Judith </a:t>
            </a:r>
            <a:r>
              <a:rPr lang="en-US" sz="2400" dirty="0" err="1" smtClean="0"/>
              <a:t>Waterfield</a:t>
            </a:r>
            <a:r>
              <a:rPr lang="en-US" sz="2400" dirty="0" smtClean="0"/>
              <a:t> (Independent Consultant).</a:t>
            </a:r>
            <a:endParaRPr lang="en-GB" sz="24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96881"/>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Boud et al, 2010</a:t>
            </a:r>
            <a:endParaRPr lang="en-US" sz="3200" dirty="0"/>
          </a:p>
        </p:txBody>
      </p:sp>
      <p:sp>
        <p:nvSpPr>
          <p:cNvPr id="3" name="Content Placeholder 2"/>
          <p:cNvSpPr>
            <a:spLocks noGrp="1"/>
          </p:cNvSpPr>
          <p:nvPr>
            <p:ph idx="1"/>
          </p:nvPr>
        </p:nvSpPr>
        <p:spPr>
          <a:xfrm>
            <a:off x="358775" y="785795"/>
            <a:ext cx="8605838" cy="5857916"/>
          </a:xfrm>
          <a:ln>
            <a:solidFill>
              <a:schemeClr val="tx1"/>
            </a:solidFill>
          </a:ln>
        </p:spPr>
        <p:txBody>
          <a:bodyPr/>
          <a:lstStyle/>
          <a:p>
            <a:pPr marL="0" indent="0">
              <a:lnSpc>
                <a:spcPct val="100000"/>
              </a:lnSpc>
              <a:buNone/>
            </a:pPr>
            <a:r>
              <a:rPr lang="en-US" sz="1600" dirty="0" smtClean="0">
                <a:solidFill>
                  <a:schemeClr val="tx1"/>
                </a:solidFill>
              </a:rPr>
              <a:t>David </a:t>
            </a:r>
            <a:r>
              <a:rPr lang="en-US" sz="1600" dirty="0" err="1" smtClean="0">
                <a:solidFill>
                  <a:schemeClr val="tx1"/>
                </a:solidFill>
              </a:rPr>
              <a:t>Boud</a:t>
            </a:r>
            <a:r>
              <a:rPr lang="en-US" sz="1600" dirty="0" smtClean="0">
                <a:solidFill>
                  <a:schemeClr val="tx1"/>
                </a:solidFill>
              </a:rPr>
              <a:t> (University of Technology, Sydney), Royce Sadler (Griffith University), Gordon </a:t>
            </a:r>
            <a:r>
              <a:rPr lang="en-US" sz="1600" dirty="0" err="1" smtClean="0">
                <a:solidFill>
                  <a:schemeClr val="tx1"/>
                </a:solidFill>
              </a:rPr>
              <a:t>Joughin</a:t>
            </a:r>
            <a:r>
              <a:rPr lang="en-US" sz="1600" dirty="0" smtClean="0">
                <a:solidFill>
                  <a:schemeClr val="tx1"/>
                </a:solidFill>
              </a:rPr>
              <a:t> (University of Wollongong), Richard James (University of Melbourne), Mark Freeman (University of Sydney), Sally </a:t>
            </a:r>
            <a:r>
              <a:rPr lang="en-US" sz="1600" dirty="0" err="1" smtClean="0">
                <a:solidFill>
                  <a:schemeClr val="tx1"/>
                </a:solidFill>
              </a:rPr>
              <a:t>Kift</a:t>
            </a:r>
            <a:r>
              <a:rPr lang="en-US" sz="1600" dirty="0" smtClean="0">
                <a:solidFill>
                  <a:schemeClr val="tx1"/>
                </a:solidFill>
              </a:rPr>
              <a:t> (Queensland University of Technology), </a:t>
            </a:r>
            <a:r>
              <a:rPr lang="en-US" sz="1600" dirty="0" err="1" smtClean="0">
                <a:solidFill>
                  <a:schemeClr val="tx1"/>
                </a:solidFill>
              </a:rPr>
              <a:t>Filip</a:t>
            </a:r>
            <a:r>
              <a:rPr lang="en-US" sz="1600" dirty="0" smtClean="0">
                <a:solidFill>
                  <a:schemeClr val="tx1"/>
                </a:solidFill>
              </a:rPr>
              <a:t> </a:t>
            </a:r>
            <a:r>
              <a:rPr lang="en-US" sz="1600" dirty="0" err="1" smtClean="0">
                <a:solidFill>
                  <a:schemeClr val="tx1"/>
                </a:solidFill>
              </a:rPr>
              <a:t>Dochy</a:t>
            </a:r>
            <a:r>
              <a:rPr lang="en-US" sz="1600" dirty="0" smtClean="0">
                <a:solidFill>
                  <a:schemeClr val="tx1"/>
                </a:solidFill>
              </a:rPr>
              <a:t> (University of Leuven), Dai </a:t>
            </a:r>
            <a:r>
              <a:rPr lang="en-US" sz="1600" dirty="0" err="1" smtClean="0">
                <a:solidFill>
                  <a:schemeClr val="tx1"/>
                </a:solidFill>
              </a:rPr>
              <a:t>Hounsell</a:t>
            </a:r>
            <a:r>
              <a:rPr lang="en-US" sz="1600" dirty="0" smtClean="0">
                <a:solidFill>
                  <a:schemeClr val="tx1"/>
                </a:solidFill>
              </a:rPr>
              <a:t> (University of Edinburgh), Margaret Price (Oxford Brookes University), Tom Angelo (La Trobe University), Angela Brew (Macquarie University), Ian Cameron (University of Queensland), Denise Chalmers (University of Western Australia), Paul Hager (University of Technology, Sydney), Kerri-Lee Harris (University of Melbourne), Claire Hughes (University of Queensland), Peter Hutchings (Australian Learning and Teaching Council), Kerri-Lee Krause (Griffith University), Duncan </a:t>
            </a:r>
            <a:r>
              <a:rPr lang="en-US" sz="1600" dirty="0" err="1" smtClean="0">
                <a:solidFill>
                  <a:schemeClr val="tx1"/>
                </a:solidFill>
              </a:rPr>
              <a:t>Nulty</a:t>
            </a:r>
            <a:r>
              <a:rPr lang="en-US" sz="1600" dirty="0" smtClean="0">
                <a:solidFill>
                  <a:schemeClr val="tx1"/>
                </a:solidFill>
              </a:rPr>
              <a:t> (Griffith University), Ron Oliver (Edith Cowan University), Jon </a:t>
            </a:r>
            <a:r>
              <a:rPr lang="en-US" sz="1600" dirty="0" err="1" smtClean="0">
                <a:solidFill>
                  <a:schemeClr val="tx1"/>
                </a:solidFill>
              </a:rPr>
              <a:t>Yorke</a:t>
            </a:r>
            <a:r>
              <a:rPr lang="en-US" sz="1600" dirty="0" smtClean="0">
                <a:solidFill>
                  <a:schemeClr val="tx1"/>
                </a:solidFill>
              </a:rPr>
              <a:t> (Curtin University), </a:t>
            </a:r>
            <a:r>
              <a:rPr lang="en-US" sz="1600" dirty="0" err="1" smtClean="0">
                <a:solidFill>
                  <a:schemeClr val="tx1"/>
                </a:solidFill>
              </a:rPr>
              <a:t>Iouri</a:t>
            </a:r>
            <a:r>
              <a:rPr lang="en-US" sz="1600" dirty="0" smtClean="0">
                <a:solidFill>
                  <a:schemeClr val="tx1"/>
                </a:solidFill>
              </a:rPr>
              <a:t> </a:t>
            </a:r>
            <a:r>
              <a:rPr lang="en-US" sz="1600" dirty="0" err="1" smtClean="0">
                <a:solidFill>
                  <a:schemeClr val="tx1"/>
                </a:solidFill>
              </a:rPr>
              <a:t>Belski</a:t>
            </a:r>
            <a:r>
              <a:rPr lang="en-US" sz="1600" dirty="0" smtClean="0">
                <a:solidFill>
                  <a:schemeClr val="tx1"/>
                </a:solidFill>
              </a:rPr>
              <a:t> (RMIT University), Ben Bradley (Charles </a:t>
            </a:r>
            <a:r>
              <a:rPr lang="en-US" sz="1600" dirty="0" err="1" smtClean="0">
                <a:solidFill>
                  <a:schemeClr val="tx1"/>
                </a:solidFill>
              </a:rPr>
              <a:t>Sturt</a:t>
            </a:r>
            <a:r>
              <a:rPr lang="en-US" sz="1600" dirty="0" smtClean="0">
                <a:solidFill>
                  <a:schemeClr val="tx1"/>
                </a:solidFill>
              </a:rPr>
              <a:t> University), Simone </a:t>
            </a:r>
            <a:r>
              <a:rPr lang="en-US" sz="1600" dirty="0" err="1" smtClean="0">
                <a:solidFill>
                  <a:schemeClr val="tx1"/>
                </a:solidFill>
              </a:rPr>
              <a:t>Buzwell</a:t>
            </a:r>
            <a:r>
              <a:rPr lang="en-US" sz="1600" dirty="0" smtClean="0">
                <a:solidFill>
                  <a:schemeClr val="tx1"/>
                </a:solidFill>
              </a:rPr>
              <a:t> (Swinburne University of Technology), Stuart Campbell (University of Western Sydney), Philip Candy (University of Southern Queensland), Peter Cherry (Central Queensland University), Rick Cummings (Murdoch University), Anne Cummins (Australian Catholic University), Elizabeth Deane (Australian National University), Marcia Devlin (</a:t>
            </a:r>
            <a:r>
              <a:rPr lang="en-US" sz="1600" dirty="0" err="1" smtClean="0">
                <a:solidFill>
                  <a:schemeClr val="tx1"/>
                </a:solidFill>
              </a:rPr>
              <a:t>Deakin</a:t>
            </a:r>
            <a:r>
              <a:rPr lang="en-US" sz="1600" dirty="0" smtClean="0">
                <a:solidFill>
                  <a:schemeClr val="tx1"/>
                </a:solidFill>
              </a:rPr>
              <a:t> University), Christine Ewan (Australian Learning and Teaching Council), Paul </a:t>
            </a:r>
            <a:r>
              <a:rPr lang="en-US" sz="1600" dirty="0" err="1" smtClean="0">
                <a:solidFill>
                  <a:schemeClr val="tx1"/>
                </a:solidFill>
              </a:rPr>
              <a:t>Gadek</a:t>
            </a:r>
            <a:r>
              <a:rPr lang="en-US" sz="1600" dirty="0" smtClean="0">
                <a:solidFill>
                  <a:schemeClr val="tx1"/>
                </a:solidFill>
              </a:rPr>
              <a:t> (James Cook University), Susan Hamilton (University of Queensland), Margaret Hicks (University of South Australia), </a:t>
            </a:r>
            <a:r>
              <a:rPr lang="en-US" sz="1600" dirty="0" err="1" smtClean="0">
                <a:solidFill>
                  <a:schemeClr val="tx1"/>
                </a:solidFill>
              </a:rPr>
              <a:t>Marnie</a:t>
            </a:r>
            <a:r>
              <a:rPr lang="en-US" sz="1600" dirty="0" smtClean="0">
                <a:solidFill>
                  <a:schemeClr val="tx1"/>
                </a:solidFill>
              </a:rPr>
              <a:t> Hughes-Warrington (</a:t>
            </a:r>
            <a:r>
              <a:rPr lang="en-US" sz="1600" dirty="0" err="1" smtClean="0">
                <a:solidFill>
                  <a:schemeClr val="tx1"/>
                </a:solidFill>
              </a:rPr>
              <a:t>Monash</a:t>
            </a:r>
            <a:r>
              <a:rPr lang="en-US" sz="1600" dirty="0" smtClean="0">
                <a:solidFill>
                  <a:schemeClr val="tx1"/>
                </a:solidFill>
              </a:rPr>
              <a:t> University), Gail </a:t>
            </a:r>
            <a:r>
              <a:rPr lang="en-US" sz="1600" dirty="0" err="1" smtClean="0">
                <a:solidFill>
                  <a:schemeClr val="tx1"/>
                </a:solidFill>
              </a:rPr>
              <a:t>Huon</a:t>
            </a:r>
            <a:r>
              <a:rPr lang="en-US" sz="1600" dirty="0" smtClean="0">
                <a:solidFill>
                  <a:schemeClr val="tx1"/>
                </a:solidFill>
              </a:rPr>
              <a:t> (University of Newcastle), Margot Kearns (University of Notre Dame, Sydney), Don </a:t>
            </a:r>
            <a:r>
              <a:rPr lang="en-US" sz="1600" dirty="0" err="1" smtClean="0">
                <a:solidFill>
                  <a:schemeClr val="tx1"/>
                </a:solidFill>
              </a:rPr>
              <a:t>Maconachie</a:t>
            </a:r>
            <a:r>
              <a:rPr lang="en-US" sz="1600" dirty="0" smtClean="0">
                <a:solidFill>
                  <a:schemeClr val="tx1"/>
                </a:solidFill>
              </a:rPr>
              <a:t> (University of the Sunshine Coast), Vi McLean (Queensland University of Technology,) </a:t>
            </a:r>
            <a:r>
              <a:rPr lang="en-US" sz="1600" dirty="0" err="1" smtClean="0">
                <a:solidFill>
                  <a:schemeClr val="tx1"/>
                </a:solidFill>
              </a:rPr>
              <a:t>Raoul</a:t>
            </a:r>
            <a:r>
              <a:rPr lang="en-US" sz="1600" dirty="0" smtClean="0">
                <a:solidFill>
                  <a:schemeClr val="tx1"/>
                </a:solidFill>
              </a:rPr>
              <a:t> </a:t>
            </a:r>
            <a:r>
              <a:rPr lang="en-US" sz="1600" dirty="0" err="1" smtClean="0">
                <a:solidFill>
                  <a:schemeClr val="tx1"/>
                </a:solidFill>
              </a:rPr>
              <a:t>Mortley</a:t>
            </a:r>
            <a:r>
              <a:rPr lang="en-US" sz="1600" dirty="0" smtClean="0">
                <a:solidFill>
                  <a:schemeClr val="tx1"/>
                </a:solidFill>
              </a:rPr>
              <a:t> (Bond University), Kylie O’Brien (Victoria University), Gary O’Donovan (University of Tasmania), Beverley Oliver (Curtin University), Simon </a:t>
            </a:r>
            <a:r>
              <a:rPr lang="en-US" sz="1600" dirty="0" err="1" smtClean="0">
                <a:solidFill>
                  <a:schemeClr val="tx1"/>
                </a:solidFill>
              </a:rPr>
              <a:t>Pyke</a:t>
            </a:r>
            <a:r>
              <a:rPr lang="en-US" sz="1600" dirty="0" smtClean="0">
                <a:solidFill>
                  <a:schemeClr val="tx1"/>
                </a:solidFill>
              </a:rPr>
              <a:t> (University of Adelaide), Heather </a:t>
            </a:r>
            <a:r>
              <a:rPr lang="en-US" sz="1600" dirty="0" err="1" smtClean="0">
                <a:solidFill>
                  <a:schemeClr val="tx1"/>
                </a:solidFill>
              </a:rPr>
              <a:t>Smigiel</a:t>
            </a:r>
            <a:r>
              <a:rPr lang="en-US" sz="1600" dirty="0" smtClean="0">
                <a:solidFill>
                  <a:schemeClr val="tx1"/>
                </a:solidFill>
              </a:rPr>
              <a:t> (Flinders University), Janet Taylor (Southern Cross University), Keith </a:t>
            </a:r>
            <a:r>
              <a:rPr lang="en-US" sz="1600" dirty="0" err="1" smtClean="0">
                <a:solidFill>
                  <a:schemeClr val="tx1"/>
                </a:solidFill>
              </a:rPr>
              <a:t>Trigwell</a:t>
            </a:r>
            <a:r>
              <a:rPr lang="en-US" sz="1600" dirty="0" smtClean="0">
                <a:solidFill>
                  <a:schemeClr val="tx1"/>
                </a:solidFill>
              </a:rPr>
              <a:t> (University of Sydney), Neil </a:t>
            </a:r>
            <a:r>
              <a:rPr lang="en-US" sz="1600" dirty="0" err="1" smtClean="0">
                <a:solidFill>
                  <a:schemeClr val="tx1"/>
                </a:solidFill>
              </a:rPr>
              <a:t>Trivett</a:t>
            </a:r>
            <a:r>
              <a:rPr lang="en-US" sz="1600" dirty="0" smtClean="0">
                <a:solidFill>
                  <a:schemeClr val="tx1"/>
                </a:solidFill>
              </a:rPr>
              <a:t> (University of </a:t>
            </a:r>
            <a:r>
              <a:rPr lang="en-US" sz="1600" dirty="0" err="1" smtClean="0">
                <a:solidFill>
                  <a:schemeClr val="tx1"/>
                </a:solidFill>
              </a:rPr>
              <a:t>Ballarat</a:t>
            </a:r>
            <a:r>
              <a:rPr lang="en-US" sz="1600" dirty="0" smtClean="0">
                <a:solidFill>
                  <a:schemeClr val="tx1"/>
                </a:solidFill>
              </a:rPr>
              <a:t>), Graham Webb (University of New England). </a:t>
            </a:r>
          </a:p>
          <a:p>
            <a:pPr>
              <a:buNone/>
            </a:pP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It’s time to change assessment</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0" indent="0">
              <a:buNone/>
            </a:pPr>
            <a:r>
              <a:rPr lang="en-GB" sz="2600" dirty="0"/>
              <a:t>The rising demands of fee-paying students [in England] , the increasing financial pressures on institutions and the need to maintain the UK’s international reputation for high academic standards are going to place extra strain on already vulnerable assessment practices. It is time for a serious reappraisal, and the purpose of this publication is to support that reappraisal of assessment policy and practice in higher education through evidence-informed change. (p.7)</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Assessment </a:t>
            </a:r>
            <a:r>
              <a:rPr lang="en-GB" sz="3200" i="1" dirty="0"/>
              <a:t>for</a:t>
            </a:r>
            <a:r>
              <a:rPr lang="en-GB" sz="3200" dirty="0"/>
              <a:t> learning</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0" indent="0">
              <a:buNone/>
            </a:pPr>
            <a:r>
              <a:rPr lang="en-GB" sz="2600" dirty="0"/>
              <a:t>The debate on standards needs to focus on how high standards of learning can be achieved through assessment. This requires a greater emphasis on assessment for learning rather than assessment of learning. When it comes to the assessment of learning, we need to move beyond systems focused on marks and grades towards the valid assessment of the achievement of intended programme outcomes.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0.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10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10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10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0.xml><?xml version="1.0" encoding="utf-8"?>
<a:theme xmlns:a="http://schemas.openxmlformats.org/drawingml/2006/main" name="10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10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10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1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1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1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3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1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0.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6_Professional">
  <a:themeElements>
    <a:clrScheme name="4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4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4_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4_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4_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5.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7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0.xml><?xml version="1.0" encoding="utf-8"?>
<a:theme xmlns:a="http://schemas.openxmlformats.org/drawingml/2006/main" name="8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1.xml><?xml version="1.0" encoding="utf-8"?>
<a:theme xmlns:a="http://schemas.openxmlformats.org/drawingml/2006/main" name="10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2.xml><?xml version="1.0" encoding="utf-8"?>
<a:theme xmlns:a="http://schemas.openxmlformats.org/drawingml/2006/main" name="1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3.xml><?xml version="1.0" encoding="utf-8"?>
<a:theme xmlns:a="http://schemas.openxmlformats.org/drawingml/2006/main" name="1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4.xml><?xml version="1.0" encoding="utf-8"?>
<a:theme xmlns:a="http://schemas.openxmlformats.org/drawingml/2006/main" name="1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5.xml><?xml version="1.0" encoding="utf-8"?>
<a:theme xmlns:a="http://schemas.openxmlformats.org/drawingml/2006/main" name="1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6.xml><?xml version="1.0" encoding="utf-8"?>
<a:theme xmlns:a="http://schemas.openxmlformats.org/drawingml/2006/main" name="1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7.xml><?xml version="1.0" encoding="utf-8"?>
<a:theme xmlns:a="http://schemas.openxmlformats.org/drawingml/2006/main" name="17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8.xml><?xml version="1.0" encoding="utf-8"?>
<a:theme xmlns:a="http://schemas.openxmlformats.org/drawingml/2006/main" name="19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9.xml><?xml version="1.0" encoding="utf-8"?>
<a:theme xmlns:a="http://schemas.openxmlformats.org/drawingml/2006/main" name="20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0.xml><?xml version="1.0" encoding="utf-8"?>
<a:theme xmlns:a="http://schemas.openxmlformats.org/drawingml/2006/main" name="2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41.xml><?xml version="1.0" encoding="utf-8"?>
<a:theme xmlns:a="http://schemas.openxmlformats.org/drawingml/2006/main" name="2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42.xml><?xml version="1.0" encoding="utf-8"?>
<a:theme xmlns:a="http://schemas.openxmlformats.org/drawingml/2006/main" name="2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43.xml><?xml version="1.0" encoding="utf-8"?>
<a:theme xmlns:a="http://schemas.openxmlformats.org/drawingml/2006/main" name="2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44.xml><?xml version="1.0" encoding="utf-8"?>
<a:theme xmlns:a="http://schemas.openxmlformats.org/drawingml/2006/main" name="2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45.xml><?xml version="1.0" encoding="utf-8"?>
<a:theme xmlns:a="http://schemas.openxmlformats.org/drawingml/2006/main" name="2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46.xml><?xml version="1.0" encoding="utf-8"?>
<a:theme xmlns:a="http://schemas.openxmlformats.org/drawingml/2006/main" name="4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47.xml><?xml version="1.0" encoding="utf-8"?>
<a:theme xmlns:a="http://schemas.openxmlformats.org/drawingml/2006/main" name="4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48.xml><?xml version="1.0" encoding="utf-8"?>
<a:theme xmlns:a="http://schemas.openxmlformats.org/drawingml/2006/main" name="1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9.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0.xml><?xml version="1.0" encoding="utf-8"?>
<a:theme xmlns:a="http://schemas.openxmlformats.org/drawingml/2006/main" name="1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1.xml><?xml version="1.0" encoding="utf-8"?>
<a:theme xmlns:a="http://schemas.openxmlformats.org/drawingml/2006/main" name="3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52.xml><?xml version="1.0" encoding="utf-8"?>
<a:theme xmlns:a="http://schemas.openxmlformats.org/drawingml/2006/main" name="1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3.xml><?xml version="1.0" encoding="utf-8"?>
<a:theme xmlns:a="http://schemas.openxmlformats.org/drawingml/2006/main" name="1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4.xml><?xml version="1.0" encoding="utf-8"?>
<a:theme xmlns:a="http://schemas.openxmlformats.org/drawingml/2006/main" name="4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55.xml><?xml version="1.0" encoding="utf-8"?>
<a:theme xmlns:a="http://schemas.openxmlformats.org/drawingml/2006/main" name="1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6.xml><?xml version="1.0" encoding="utf-8"?>
<a:theme xmlns:a="http://schemas.openxmlformats.org/drawingml/2006/main" name="1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7.xml><?xml version="1.0" encoding="utf-8"?>
<a:theme xmlns:a="http://schemas.openxmlformats.org/drawingml/2006/main" name="1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8.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9.xml><?xml version="1.0" encoding="utf-8"?>
<a:theme xmlns:a="http://schemas.openxmlformats.org/drawingml/2006/main" name="1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0.xml><?xml version="1.0" encoding="utf-8"?>
<a:theme xmlns:a="http://schemas.openxmlformats.org/drawingml/2006/main" name="1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1.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5.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5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5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5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6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6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6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6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6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6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6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6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6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9.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0.xml><?xml version="1.0" encoding="utf-8"?>
<a:theme xmlns:a="http://schemas.openxmlformats.org/drawingml/2006/main" name="7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0.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9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ppt3B.tmp</Template>
  <TotalTime>0</TotalTime>
  <Words>5133</Words>
  <Application>Microsoft Office PowerPoint</Application>
  <PresentationFormat>On-screen Show (4:3)</PresentationFormat>
  <Paragraphs>431</Paragraphs>
  <Slides>74</Slides>
  <Notes>46</Notes>
  <HiddenSlides>0</HiddenSlides>
  <MMClips>1</MMClips>
  <ScaleCrop>false</ScaleCrop>
  <HeadingPairs>
    <vt:vector size="4" baseType="variant">
      <vt:variant>
        <vt:lpstr>Theme</vt:lpstr>
      </vt:variant>
      <vt:variant>
        <vt:i4>160</vt:i4>
      </vt:variant>
      <vt:variant>
        <vt:lpstr>Slide Titles</vt:lpstr>
      </vt:variant>
      <vt:variant>
        <vt:i4>74</vt:i4>
      </vt:variant>
    </vt:vector>
  </HeadingPairs>
  <TitlesOfParts>
    <vt:vector size="234" baseType="lpstr">
      <vt:lpstr>4_Custom Design</vt:lpstr>
      <vt:lpstr>7_Custom Design</vt:lpstr>
      <vt:lpstr>8_Custom Design</vt:lpstr>
      <vt:lpstr>3_Custom Design</vt:lpstr>
      <vt:lpstr>5_Custom Design</vt:lpstr>
      <vt:lpstr>6_Custom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21_Custom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32_Custom Design</vt:lpstr>
      <vt:lpstr>75_Custom Design</vt:lpstr>
      <vt:lpstr>33_Custom Design</vt:lpstr>
      <vt:lpstr>34_Custom Design</vt:lpstr>
      <vt:lpstr>35_Custom Design</vt:lpstr>
      <vt:lpstr>36_Custom Design</vt:lpstr>
      <vt:lpstr>37_Custom Design</vt:lpstr>
      <vt:lpstr>38_Custom Design</vt:lpstr>
      <vt:lpstr>39_Custom Design</vt:lpstr>
      <vt:lpstr>40_Custom Design</vt:lpstr>
      <vt:lpstr>41_Custom Design</vt:lpstr>
      <vt:lpstr>76_Custom Design</vt:lpstr>
      <vt:lpstr>42_Custom Design</vt:lpstr>
      <vt:lpstr>43_Custom Design</vt:lpstr>
      <vt:lpstr>44_Custom Design</vt:lpstr>
      <vt:lpstr>1_LeedsMet template</vt:lpstr>
      <vt:lpstr>45_Custom Design</vt:lpstr>
      <vt:lpstr>46_Custom Design</vt:lpstr>
      <vt:lpstr>47_Custom Design</vt:lpstr>
      <vt:lpstr>48_Custom Design</vt:lpstr>
      <vt:lpstr>49_Custom Design</vt:lpstr>
      <vt:lpstr>50_Custom Design</vt:lpstr>
      <vt:lpstr>51_Custom Design</vt:lpstr>
      <vt:lpstr>101_Custom Design</vt:lpstr>
      <vt:lpstr>Office Theme</vt:lpstr>
      <vt:lpstr>52_Custom Design</vt:lpstr>
      <vt:lpstr>53_Custom Design</vt:lpstr>
      <vt:lpstr>54_Custom Design</vt:lpstr>
      <vt:lpstr>55_Custom Design</vt:lpstr>
      <vt:lpstr>56_Custom Design</vt:lpstr>
      <vt:lpstr>57_Custom Design</vt:lpstr>
      <vt:lpstr>58_Custom Design</vt:lpstr>
      <vt:lpstr>59_Custom Design</vt:lpstr>
      <vt:lpstr>60_Custom Design</vt:lpstr>
      <vt:lpstr>61_Custom Design</vt:lpstr>
      <vt:lpstr>62_Custom Design</vt:lpstr>
      <vt:lpstr>63_Custom Design</vt:lpstr>
      <vt:lpstr>64_Custom Design</vt:lpstr>
      <vt:lpstr>65_Custom Design</vt:lpstr>
      <vt:lpstr>66_Custom Design</vt:lpstr>
      <vt:lpstr>67_Custom Design</vt:lpstr>
      <vt:lpstr>68_Custom Design</vt:lpstr>
      <vt:lpstr>95_Custom Design</vt:lpstr>
      <vt:lpstr>69_Custom Design</vt:lpstr>
      <vt:lpstr>81_Custom Design</vt:lpstr>
      <vt:lpstr>Network Blitz</vt:lpstr>
      <vt:lpstr>91_Custom Design</vt:lpstr>
      <vt:lpstr>94_Custom Design</vt:lpstr>
      <vt:lpstr>Theme1</vt:lpstr>
      <vt:lpstr>70_Custom Design</vt:lpstr>
      <vt:lpstr>71_Custom Design</vt:lpstr>
      <vt:lpstr>72_Custom Design</vt:lpstr>
      <vt:lpstr>93_Custom Design</vt:lpstr>
      <vt:lpstr>102_Custom Design</vt:lpstr>
      <vt:lpstr>73_Custom Design</vt:lpstr>
      <vt:lpstr>74_Custom Design</vt:lpstr>
      <vt:lpstr>77_Custom Design</vt:lpstr>
      <vt:lpstr>78_Custom Design</vt:lpstr>
      <vt:lpstr>79_Custom Design</vt:lpstr>
      <vt:lpstr>80_Custom Design</vt:lpstr>
      <vt:lpstr>82_Custom Design</vt:lpstr>
      <vt:lpstr>83_Custom Design</vt:lpstr>
      <vt:lpstr>84_Custom Design</vt:lpstr>
      <vt:lpstr>85_Custom Design</vt:lpstr>
      <vt:lpstr>86_Custom Design</vt:lpstr>
      <vt:lpstr>87_Custom Design</vt:lpstr>
      <vt:lpstr>88_Custom Design</vt:lpstr>
      <vt:lpstr>89_Custom Design</vt:lpstr>
      <vt:lpstr>92_Custom Design</vt:lpstr>
      <vt:lpstr>96_Custom Design</vt:lpstr>
      <vt:lpstr>97_Custom Design</vt:lpstr>
      <vt:lpstr>2_LeedsMet template</vt:lpstr>
      <vt:lpstr>3_LeedsMet template</vt:lpstr>
      <vt:lpstr>109_Custom Design</vt:lpstr>
      <vt:lpstr>98_Custom Design</vt:lpstr>
      <vt:lpstr>99_Custom Design</vt:lpstr>
      <vt:lpstr>100_Custom Design</vt:lpstr>
      <vt:lpstr>103_Custom Design</vt:lpstr>
      <vt:lpstr>104_Custom Design</vt:lpstr>
      <vt:lpstr>105_Custom Design</vt:lpstr>
      <vt:lpstr>106_Custom Design</vt:lpstr>
      <vt:lpstr>107_Custom Design</vt:lpstr>
      <vt:lpstr>108_Custom Design</vt:lpstr>
      <vt:lpstr>110_Custom Design</vt:lpstr>
      <vt:lpstr>111_Custom Design</vt:lpstr>
      <vt:lpstr>112_Custom Design</vt:lpstr>
      <vt:lpstr>113_Custom Design</vt:lpstr>
      <vt:lpstr>114_Custom Design</vt:lpstr>
      <vt:lpstr>3_Network Blitz</vt:lpstr>
      <vt:lpstr>115_Custom Design</vt:lpstr>
      <vt:lpstr>116_Custom Design</vt:lpstr>
      <vt:lpstr>118_Custom Design</vt:lpstr>
      <vt:lpstr>2_Clouds</vt:lpstr>
      <vt:lpstr>6_Professional</vt:lpstr>
      <vt:lpstr>117_Custom Design</vt:lpstr>
      <vt:lpstr>LeedsMet template</vt:lpstr>
      <vt:lpstr>4_LeedsMet template</vt:lpstr>
      <vt:lpstr>5_LeedsMet template</vt:lpstr>
      <vt:lpstr>6_LeedsMet template</vt:lpstr>
      <vt:lpstr>7_LeedsMet template</vt:lpstr>
      <vt:lpstr>8_LeedsMet template</vt:lpstr>
      <vt:lpstr>10_LeedsMet template</vt:lpstr>
      <vt:lpstr>12_LeedsMet template</vt:lpstr>
      <vt:lpstr>13_LeedsMet template</vt:lpstr>
      <vt:lpstr>14_LeedsMet template</vt:lpstr>
      <vt:lpstr>15_LeedsMet template</vt:lpstr>
      <vt:lpstr>16_LeedsMet template</vt:lpstr>
      <vt:lpstr>17_LeedsMet template</vt:lpstr>
      <vt:lpstr>19_LeedsMet template</vt:lpstr>
      <vt:lpstr>20_LeedsMet template</vt:lpstr>
      <vt:lpstr>21_LeedsMet template</vt:lpstr>
      <vt:lpstr>22_LeedsMet template</vt:lpstr>
      <vt:lpstr>23_LeedsMet template</vt:lpstr>
      <vt:lpstr>24_LeedsMet template</vt:lpstr>
      <vt:lpstr>25_LeedsMet template</vt:lpstr>
      <vt:lpstr>26_LeedsMet template</vt:lpstr>
      <vt:lpstr>41_LeedsMet template</vt:lpstr>
      <vt:lpstr>42_LeedsMet template</vt:lpstr>
      <vt:lpstr>119_Custom Design</vt:lpstr>
      <vt:lpstr>120_Custom Design</vt:lpstr>
      <vt:lpstr>121_Custom Design</vt:lpstr>
      <vt:lpstr>35_LeedsMet template</vt:lpstr>
      <vt:lpstr>125_Custom Design</vt:lpstr>
      <vt:lpstr>130_Custom Design</vt:lpstr>
      <vt:lpstr>44_LeedsMet template</vt:lpstr>
      <vt:lpstr>122_Custom Design</vt:lpstr>
      <vt:lpstr>123_Custom Design</vt:lpstr>
      <vt:lpstr>124_Custom Design</vt:lpstr>
      <vt:lpstr>126_Custom Design</vt:lpstr>
      <vt:lpstr>127_Custom Design</vt:lpstr>
      <vt:lpstr>128_Custom Design</vt:lpstr>
      <vt:lpstr> Increasing student satisfaction with assessment and feedback University of Reading 20th  January 2016   </vt:lpstr>
      <vt:lpstr>Slide 2</vt:lpstr>
      <vt:lpstr>Rationale</vt:lpstr>
      <vt:lpstr>Why is assessment such a big issue?</vt:lpstr>
      <vt:lpstr>Two major UK and one Australian initiatives inform my work:</vt:lpstr>
      <vt:lpstr>From ‘A marked improvement’ (HEA, 2012)</vt:lpstr>
      <vt:lpstr>Assessment is lagging</vt:lpstr>
      <vt:lpstr>It’s time to change assessment</vt:lpstr>
      <vt:lpstr>Assessment for learning</vt:lpstr>
      <vt:lpstr>The necessity of dialogue </vt:lpstr>
      <vt:lpstr>Improving assessment improves learning</vt:lpstr>
      <vt:lpstr>We need more formative, less summative</vt:lpstr>
      <vt:lpstr>Peer assessment has benefits</vt:lpstr>
      <vt:lpstr>Assessment is ‘resource heavy’</vt:lpstr>
      <vt:lpstr>UK Quality Code for Higher Education </vt:lpstr>
      <vt:lpstr>QAA, continued...</vt:lpstr>
      <vt:lpstr>Extracts from the QAA Code of Practice B6</vt:lpstr>
      <vt:lpstr>Slide 18</vt:lpstr>
      <vt:lpstr>Slide 19</vt:lpstr>
      <vt:lpstr>Competent to assess?</vt:lpstr>
      <vt:lpstr>Appropriate development or training?</vt:lpstr>
      <vt:lpstr>Boud et al 2010: ‘Assessment 2020’</vt:lpstr>
      <vt:lpstr>Slide 23</vt:lpstr>
      <vt:lpstr>Slide 24</vt:lpstr>
      <vt:lpstr>Announcement about mobile phones and laptops...</vt:lpstr>
      <vt:lpstr>You will be able to download my main slides</vt:lpstr>
      <vt:lpstr>Thanks to students</vt:lpstr>
      <vt:lpstr>Evidence-based practice</vt:lpstr>
      <vt:lpstr>12 sources about assessment, feedback and learning in higher education</vt:lpstr>
      <vt:lpstr>Slide 30</vt:lpstr>
      <vt:lpstr>Slide 31</vt:lpstr>
      <vt:lpstr>Slide 32</vt:lpstr>
      <vt:lpstr>Post-it exercise</vt:lpstr>
      <vt:lpstr>Addressing student satisfaction</vt:lpstr>
      <vt:lpstr>Now is the decade of Universities’ dis-content!</vt:lpstr>
      <vt:lpstr>Sally and I predict a move of universities away from being the guardians of content, (where teaching was about ‘delivery’), towards two major functions: </vt:lpstr>
      <vt:lpstr>One of my main worries...</vt:lpstr>
      <vt:lpstr>Albert Einstein</vt:lpstr>
      <vt:lpstr>Slide 39</vt:lpstr>
      <vt:lpstr>Feedback, and…</vt:lpstr>
      <vt:lpstr>Royce Sadler on feedback:</vt:lpstr>
      <vt:lpstr>Dylan Wiliam on feedback April 2014 (online)</vt:lpstr>
      <vt:lpstr>Fishing for feedback?</vt:lpstr>
      <vt:lpstr>Face-to-face communication</vt:lpstr>
      <vt:lpstr>Thirty Second Theatre</vt:lpstr>
      <vt:lpstr>Face-to-face one-to-one feedback activity</vt:lpstr>
      <vt:lpstr>The power of face-to-face communication</vt:lpstr>
      <vt:lpstr>Slide 48</vt:lpstr>
      <vt:lpstr>So now, it’s time to re-think:</vt:lpstr>
      <vt:lpstr>Slide 50</vt:lpstr>
      <vt:lpstr>Bridging the gap</vt:lpstr>
      <vt:lpstr>The problem</vt:lpstr>
      <vt:lpstr>Hounsell, D. (2008). The trouble with feedback:  New challenges, emerging strategies. Interchange, Spring, Accessed at www.tla.ed.ac.uk/interchange. </vt:lpstr>
      <vt:lpstr>Sadler, D. R. (2010). Beyond feedback:  Developing student capability in complex appraisal. Assessment &amp; Evaluation in Higher Education, 35(5), 535-550. </vt:lpstr>
      <vt:lpstr>One solution</vt:lpstr>
      <vt:lpstr>  How students really learn </vt:lpstr>
      <vt:lpstr>Slide 57</vt:lpstr>
      <vt:lpstr>Slide 58</vt:lpstr>
      <vt:lpstr>Feedback works badly when it…</vt:lpstr>
      <vt:lpstr>Evidencing our good practice</vt:lpstr>
      <vt:lpstr>Individual task on ways of giving students feedback</vt:lpstr>
      <vt:lpstr>Group task</vt:lpstr>
      <vt:lpstr>Slide 63</vt:lpstr>
      <vt:lpstr>Slide 64</vt:lpstr>
      <vt:lpstr>Five things students really hate about feedback </vt:lpstr>
      <vt:lpstr>Five things students really hate about feedback</vt:lpstr>
      <vt:lpstr>Slide 67</vt:lpstr>
      <vt:lpstr>Useful references: 1</vt:lpstr>
      <vt:lpstr>Useful references: 2</vt:lpstr>
      <vt:lpstr>Useful references: 3</vt:lpstr>
      <vt:lpstr>Useful references: 4</vt:lpstr>
      <vt:lpstr>Useful references: 5</vt:lpstr>
      <vt:lpstr>A marked improvement: HEA, 2012</vt:lpstr>
      <vt:lpstr>Boud et al, 2010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Active Learning</dc:title>
  <dc:creator/>
  <cp:lastModifiedBy/>
  <cp:revision>409</cp:revision>
  <dcterms:created xsi:type="dcterms:W3CDTF">1995-06-17T23:31:02Z</dcterms:created>
  <dcterms:modified xsi:type="dcterms:W3CDTF">2016-01-20T13:13:08Z</dcterms:modified>
</cp:coreProperties>
</file>