
<file path=[Content_Types].xml><?xml version="1.0" encoding="utf-8"?>
<Types xmlns="http://schemas.openxmlformats.org/package/2006/content-types">
  <Override PartName="/ppt/slideMasters/slideMaster100.xml" ContentType="application/vnd.openxmlformats-officedocument.presentationml.slideMaster+xml"/>
  <Override PartName="/ppt/theme/theme5.xml" ContentType="application/vnd.openxmlformats-officedocument.theme+xml"/>
  <Override PartName="/ppt/slideMasters/slideMaster77.xml" ContentType="application/vnd.openxmlformats-officedocument.presentationml.slideMaster+xml"/>
  <Override PartName="/ppt/theme/theme98.xml" ContentType="application/vnd.openxmlformats-officedocument.theme+xml"/>
  <Override PartName="/ppt/slideMasters/slideMaster55.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Masters/slideMaster138.xml" ContentType="application/vnd.openxmlformats-officedocument.presentationml.slideMaster+xml"/>
  <Override PartName="/ppt/theme/theme29.xml" ContentType="application/vnd.openxmlformats-officedocument.theme+xml"/>
  <Override PartName="/ppt/theme/theme76.xml" ContentType="application/vnd.openxmlformats-officedocument.theme+xml"/>
  <Override PartName="/ppt/theme/theme108.xml" ContentType="application/vnd.openxmlformats-officedocument.them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slideMasters/slideMaster127.xml" ContentType="application/vnd.openxmlformats-officedocument.presentationml.slideMaster+xml"/>
  <Override PartName="/ppt/tableStyles.xml" ContentType="application/vnd.openxmlformats-officedocument.presentationml.tableStyles+xml"/>
  <Override PartName="/ppt/theme/theme54.xml" ContentType="application/vnd.openxmlformats-officedocument.theme+xml"/>
  <Override PartName="/ppt/theme/theme133.xml" ContentType="application/vnd.openxmlformats-officedocument.theme+xml"/>
  <Override PartName="/ppt/theme/theme144.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122.xml" ContentType="application/vnd.openxmlformats-officedocument.theme+xml"/>
  <Override PartName="/ppt/notesSlides/notesSlide30.xml" ContentType="application/vnd.openxmlformats-officedocument.presentationml.notesSlide+xml"/>
  <Override PartName="/ppt/slideMasters/slideMaster141.xml" ContentType="application/vnd.openxmlformats-officedocument.presentationml.slideMaster+xml"/>
  <Override PartName="/ppt/theme/theme21.xml" ContentType="application/vnd.openxmlformats-officedocument.theme+xml"/>
  <Override PartName="/ppt/theme/theme32.xml" ContentType="application/vnd.openxmlformats-officedocument.theme+xml"/>
  <Override PartName="/ppt/theme/theme111.xml" ContentType="application/vnd.openxmlformats-officedocument.theme+xml"/>
  <Override PartName="/ppt/notesSlides/notesSlide7.xml" ContentType="application/vnd.openxmlformats-officedocument.presentationml.notesSlide+xml"/>
  <Override PartName="/ppt/slideMasters/slideMaster130.xml" ContentType="application/vnd.openxmlformats-officedocument.presentationml.slideMaster+xml"/>
  <Override PartName="/ppt/theme/theme10.xml" ContentType="application/vnd.openxmlformats-officedocument.theme+xml"/>
  <Override PartName="/ppt/theme/theme10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Masters/slideMaster74.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theme/theme59.xml" ContentType="application/vnd.openxmlformats-officedocument.theme+xml"/>
  <Override PartName="/ppt/theme/theme138.xml" ContentType="application/vnd.openxmlformats-officedocument.them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s/slide22.xml" ContentType="application/vnd.openxmlformats-officedocument.presentationml.slide+xml"/>
  <Override PartName="/ppt/theme/theme37.xml" ContentType="application/vnd.openxmlformats-officedocument.theme+xml"/>
  <Override PartName="/ppt/theme/theme48.xml" ContentType="application/vnd.openxmlformats-officedocument.theme+xml"/>
  <Override PartName="/ppt/theme/theme84.xml" ContentType="application/vnd.openxmlformats-officedocument.theme+xml"/>
  <Override PartName="/ppt/theme/theme95.xml" ContentType="application/vnd.openxmlformats-officedocument.theme+xml"/>
  <Override PartName="/ppt/theme/theme116.xml" ContentType="application/vnd.openxmlformats-officedocument.theme+xml"/>
  <Override PartName="/ppt/theme/theme127.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Masters/slideMaster52.xml" ContentType="application/vnd.openxmlformats-officedocument.presentationml.slideMaster+xml"/>
  <Override PartName="/ppt/slideMasters/slideMaster135.xml" ContentType="application/vnd.openxmlformats-officedocument.presentationml.slideMaster+xml"/>
  <Override PartName="/ppt/slideMasters/slideMaster146.xml" ContentType="application/vnd.openxmlformats-officedocument.presentationml.slideMaster+xml"/>
  <Override PartName="/ppt/slides/slide11.xml" ContentType="application/vnd.openxmlformats-officedocument.presentationml.slide+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theme/theme15.xml" ContentType="application/vnd.openxmlformats-officedocument.theme+xml"/>
  <Override PartName="/ppt/theme/theme62.xml" ContentType="application/vnd.openxmlformats-officedocument.theme+xml"/>
  <Override PartName="/ppt/slideLayouts/slideLayout10.xml" ContentType="application/vnd.openxmlformats-officedocument.presentationml.slideLayout+xml"/>
  <Override PartName="/ppt/theme/theme141.xml" ContentType="application/vnd.openxmlformats-officedocument.theme+xml"/>
  <Override PartName="/ppt/slideMasters/slideMaster113.xml" ContentType="application/vnd.openxmlformats-officedocument.presentationml.slideMaster+xml"/>
  <Override PartName="/ppt/theme/theme40.xml" ContentType="application/vnd.openxmlformats-officedocument.theme+xml"/>
  <Override PartName="/ppt/theme/theme51.xml" ContentType="application/vnd.openxmlformats-officedocument.theme+xml"/>
  <Override PartName="/ppt/theme/theme130.xml" ContentType="application/vnd.openxmlformats-officedocument.theme+xml"/>
  <Override PartName="/ppt/slideMasters/slideMaster5.xml" ContentType="application/vnd.openxmlformats-officedocument.presentationml.slideMaster+xml"/>
  <Override PartName="/ppt/slideMasters/slideMaster102.xml" ContentType="application/vnd.openxmlformats-officedocument.presentationml.slideMaster+xml"/>
  <Override PartName="/ppt/theme/theme7.xml" ContentType="application/vnd.openxmlformats-officedocument.theme+xml"/>
  <Override PartName="/ppt/notesSlides/notesSlide4.xml" ContentType="application/vnd.openxmlformats-officedocument.presentationml.notesSlide+xml"/>
  <Override PartName="/ppt/slideMasters/slideMaster79.xml" ContentType="application/vnd.openxmlformats-officedocument.presentationml.slideMaster+xml"/>
  <Override PartName="/ppt/slides/slide38.xml" ContentType="application/vnd.openxmlformats-officedocument.presentationml.slide+xml"/>
  <Override PartName="/ppt/slideMasters/slideMaster57.xml" ContentType="application/vnd.openxmlformats-officedocument.presentationml.slideMaster+xml"/>
  <Override PartName="/ppt/slideMasters/slideMaster68.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89.xml" ContentType="application/vnd.openxmlformats-officedocument.theme+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theme/theme67.xml" ContentType="application/vnd.openxmlformats-officedocument.theme+xml"/>
  <Override PartName="/ppt/theme/theme78.xml" ContentType="application/vnd.openxmlformats-officedocument.them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Masters/slideMaster118.xml" ContentType="application/vnd.openxmlformats-officedocument.presentationml.slideMaster+xml"/>
  <Override PartName="/ppt/slideMasters/slideMaster129.xml" ContentType="application/vnd.openxmlformats-officedocument.presentationml.slideMaster+xml"/>
  <Override PartName="/ppt/slides/slide41.xml" ContentType="application/vnd.openxmlformats-officedocument.presentationml.slide+xml"/>
  <Override PartName="/ppt/theme/theme56.xml" ContentType="application/vnd.openxmlformats-officedocument.theme+xml"/>
  <Override PartName="/ppt/theme/theme135.xml" ContentType="application/vnd.openxmlformats-officedocument.theme+xml"/>
  <Override PartName="/ppt/theme/theme146.xml" ContentType="application/vnd.openxmlformats-officedocument.them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s/slide30.xml" ContentType="application/vnd.openxmlformats-officedocument.presentationml.slide+xml"/>
  <Override PartName="/ppt/theme/theme45.xml" ContentType="application/vnd.openxmlformats-officedocument.theme+xml"/>
  <Override PartName="/ppt/theme/theme92.xml" ContentType="application/vnd.openxmlformats-officedocument.theme+xml"/>
  <Override PartName="/ppt/theme/theme124.xml" ContentType="application/vnd.openxmlformats-officedocument.them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Masters/slideMaster143.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132.xml" ContentType="application/vnd.openxmlformats-officedocument.presentationml.slideMaster+xml"/>
  <Override PartName="/ppt/theme/theme12.xml" ContentType="application/vnd.openxmlformats-officedocument.theme+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Masters/slideMaster121.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Masters/slideMaster98.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theme/theme39.xml" ContentType="application/vnd.openxmlformats-officedocument.theme+xml"/>
  <Override PartName="/ppt/theme/theme86.xml" ContentType="application/vnd.openxmlformats-officedocument.theme+xml"/>
  <Override PartName="/ppt/theme/theme97.xml" ContentType="application/vnd.openxmlformats-officedocument.theme+xml"/>
  <Override PartName="/ppt/theme/theme129.xml" ContentType="application/vnd.openxmlformats-officedocument.theme+xml"/>
  <Override PartName="/ppt/slideMasters/slideMaster54.xml" ContentType="application/vnd.openxmlformats-officedocument.presentationml.slideMaster+xml"/>
  <Override PartName="/ppt/slideMasters/slideMaster137.xml" ContentType="application/vnd.openxmlformats-officedocument.presentationml.slideMaster+xml"/>
  <Override PartName="/ppt/slides/slide13.xml" ContentType="application/vnd.openxmlformats-officedocument.presentationml.slide+xml"/>
  <Override PartName="/ppt/theme/theme28.xml" ContentType="application/vnd.openxmlformats-officedocument.theme+xml"/>
  <Override PartName="/ppt/slideLayouts/slideLayout1.xml" ContentType="application/vnd.openxmlformats-officedocument.presentationml.slideLayout+xml"/>
  <Override PartName="/ppt/theme/theme75.xml" ContentType="application/vnd.openxmlformats-officedocument.theme+xml"/>
  <Override PartName="/ppt/theme/theme107.xml" ContentType="application/vnd.openxmlformats-officedocument.theme+xml"/>
  <Override PartName="/ppt/theme/theme118.xml" ContentType="application/vnd.openxmlformats-officedocument.theme+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Masters/slideMaster126.xml" ContentType="application/vnd.openxmlformats-officedocument.presentationml.slideMaster+xml"/>
  <Override PartName="/ppt/theme/theme17.xml" ContentType="application/vnd.openxmlformats-officedocument.theme+xml"/>
  <Override PartName="/ppt/theme/theme64.xml" ContentType="application/vnd.openxmlformats-officedocument.theme+xml"/>
  <Override PartName="/ppt/slideLayouts/slideLayout12.xml" ContentType="application/vnd.openxmlformats-officedocument.presentationml.slideLayout+xml"/>
  <Override PartName="/ppt/theme/theme143.xml" ContentType="application/vnd.openxmlformats-officedocument.theme+xml"/>
  <Override PartName="/ppt/slideMasters/slideMaster21.xml" ContentType="application/vnd.openxmlformats-officedocument.presentationml.slideMaster+xml"/>
  <Override PartName="/ppt/slideMasters/slideMaster115.xml" ContentType="application/vnd.openxmlformats-officedocument.presentationml.slideMaster+xml"/>
  <Override PartName="/ppt/theme/theme42.xml" ContentType="application/vnd.openxmlformats-officedocument.theme+xml"/>
  <Override PartName="/ppt/theme/theme53.xml" ContentType="application/vnd.openxmlformats-officedocument.theme+xml"/>
  <Override PartName="/ppt/theme/theme132.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104.xml" ContentType="application/vnd.openxmlformats-officedocument.presentationml.slideMaster+xml"/>
  <Override PartName="/ppt/slideMasters/slideMaster140.xml" ContentType="application/vnd.openxmlformats-officedocument.presentationml.slideMaster+xml"/>
  <Override PartName="/ppt/theme/theme9.xml" ContentType="application/vnd.openxmlformats-officedocument.theme+xml"/>
  <Override PartName="/ppt/theme/theme31.xml" ContentType="application/vnd.openxmlformats-officedocument.theme+xml"/>
  <Override PartName="/ppt/theme/theme110.xml" ContentType="application/vnd.openxmlformats-officedocument.theme+xml"/>
  <Override PartName="/ppt/theme/theme121.xml" ContentType="application/vnd.openxmlformats-officedocument.theme+xml"/>
  <Override PartName="/ppt/notesSlides/notesSlide6.xml" ContentType="application/vnd.openxmlformats-officedocument.presentationml.notesSlide+xml"/>
  <Override PartName="/ppt/theme/theme20.xml" ContentType="application/vnd.openxmlformats-officedocument.theme+xml"/>
  <Override PartName="/ppt/slides/slide29.xml" ContentType="application/vnd.openxmlformats-officedocument.presentationml.slide+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69.xml" ContentType="application/vnd.openxmlformats-officedocument.theme+xml"/>
  <Override PartName="/ppt/slideLayouts/slideLayout17.xml" ContentType="application/vnd.openxmlformats-officedocument.presentationml.slideLayout+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theme/theme1.xml" ContentType="application/vnd.openxmlformats-officedocument.theme+xml"/>
  <Override PartName="/ppt/theme/theme58.xml" ContentType="application/vnd.openxmlformats-officedocument.theme+xml"/>
  <Override PartName="/ppt/theme/theme137.xml" ContentType="application/vnd.openxmlformats-officedocument.theme+xml"/>
  <Override PartName="/ppt/theme/theme148.xml" ContentType="application/vnd.openxmlformats-officedocument.them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s/slide32.xml" ContentType="application/vnd.openxmlformats-officedocument.presentationml.slide+xml"/>
  <Override PartName="/ppt/theme/theme47.xml" ContentType="application/vnd.openxmlformats-officedocument.theme+xml"/>
  <Override PartName="/ppt/theme/theme94.xml" ContentType="application/vnd.openxmlformats-officedocument.theme+xml"/>
  <Override PartName="/ppt/theme/theme126.xml" ContentType="application/vnd.openxmlformats-officedocument.them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Masters/slideMaster14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heme/theme36.xml" ContentType="application/vnd.openxmlformats-officedocument.theme+xml"/>
  <Override PartName="/ppt/theme/theme83.xml" ContentType="application/vnd.openxmlformats-officedocument.theme+xml"/>
  <Override PartName="/ppt/theme/theme115.xml" ContentType="application/vnd.openxmlformats-officedocument.them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slideMasters/slideMaster134.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theme/theme140.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slideMasters/slideMaster123.xml" ContentType="application/vnd.openxmlformats-officedocument.presentationml.slideMaster+xml"/>
  <Override PartName="/ppt/theme/theme50.xml" ContentType="application/vnd.openxmlformats-officedocument.theme+xml"/>
  <Override PartName="/ppt/slideMasters/slideMaster4.xml" ContentType="application/vnd.openxmlformats-officedocument.presentationml.slideMaster+xml"/>
  <Override PartName="/ppt/slideMasters/slideMaster101.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88.xml" ContentType="application/vnd.openxmlformats-officedocument.theme+xml"/>
  <Override PartName="/ppt/theme/theme99.xml" ContentType="application/vnd.openxmlformats-officedocument.theme+xml"/>
  <Override PartName="/ppt/slideMasters/slideMaster56.xml" ContentType="application/vnd.openxmlformats-officedocument.presentationml.slideMaster+xml"/>
  <Override PartName="/ppt/slideMasters/slideMaster139.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heme/theme77.xml" ContentType="application/vnd.openxmlformats-officedocument.theme+xml"/>
  <Override PartName="/ppt/theme/theme109.xml" ContentType="application/vnd.openxmlformats-officedocument.theme+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Masters/slideMaster128.xml" ContentType="application/vnd.openxmlformats-officedocument.presentationml.slideMaster+xml"/>
  <Override PartName="/ppt/theme/theme19.xml" ContentType="application/vnd.openxmlformats-officedocument.theme+xml"/>
  <Override PartName="/ppt/theme/theme66.xml" ContentType="application/vnd.openxmlformats-officedocument.theme+xml"/>
  <Override PartName="/ppt/slideLayouts/slideLayout14.xml" ContentType="application/vnd.openxmlformats-officedocument.presentationml.slideLayout+xml"/>
  <Override PartName="/ppt/theme/theme145.xml" ContentType="application/vnd.openxmlformats-officedocument.them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Masters/slideMaster117.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theme/theme55.xml" ContentType="application/vnd.openxmlformats-officedocument.theme+xml"/>
  <Override PartName="/ppt/theme/theme91.xml" ContentType="application/vnd.openxmlformats-officedocument.theme+xml"/>
  <Override PartName="/ppt/theme/theme134.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slideMasters/slideMaster142.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theme/theme112.xml" ContentType="application/vnd.openxmlformats-officedocument.theme+xml"/>
  <Override PartName="/ppt/theme/theme12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131.xml" ContentType="application/vnd.openxmlformats-officedocument.presentationml.slideMaster+xml"/>
  <Override PartName="/ppt/theme/theme22.xml" ContentType="application/vnd.openxmlformats-officedocument.theme+xml"/>
  <Override PartName="/ppt/theme/theme101.xml" ContentType="application/vnd.openxmlformats-officedocument.theme+xml"/>
  <Override PartName="/ppt/slideMasters/slideMaster120.xml" ContentType="application/vnd.openxmlformats-officedocument.presentationml.slideMaster+xml"/>
  <Override PartName="/ppt/handoutMasters/handoutMaster1.xml" ContentType="application/vnd.openxmlformats-officedocument.presentationml.handoutMaster+xml"/>
  <Override PartName="/ppt/theme/theme11.xml" ContentType="application/vnd.openxmlformats-officedocument.theme+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theme/theme3.xml" ContentType="application/vnd.openxmlformats-officedocument.theme+xml"/>
  <Override PartName="/ppt/theme/theme139.xml" ContentType="application/vnd.openxmlformats-officedocument.them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theme/theme49.xml" ContentType="application/vnd.openxmlformats-officedocument.theme+xml"/>
  <Override PartName="/ppt/theme/theme96.xml" ContentType="application/vnd.openxmlformats-officedocument.theme+xml"/>
  <Override PartName="/ppt/theme/theme128.xml" ContentType="application/vnd.openxmlformats-officedocument.them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theme/theme38.xml" ContentType="application/vnd.openxmlformats-officedocument.theme+xml"/>
  <Override PartName="/ppt/theme/theme85.xml" ContentType="application/vnd.openxmlformats-officedocument.theme+xml"/>
  <Override PartName="/ppt/theme/theme117.xml" ContentType="application/vnd.openxmlformats-officedocument.them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Masters/slideMaster136.xml" ContentType="application/vnd.openxmlformats-officedocument.presentationml.slideMaster+xml"/>
  <Override PartName="/ppt/slides/slide12.xml" ContentType="application/vnd.openxmlformats-officedocument.presentationml.slide+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theme/theme106.xml" ContentType="application/vnd.openxmlformats-officedocument.them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slideMasters/slideMaster125.xml" ContentType="application/vnd.openxmlformats-officedocument.presentationml.slideMaster+xml"/>
  <Override PartName="/ppt/theme/theme52.xml" ContentType="application/vnd.openxmlformats-officedocument.theme+xml"/>
  <Override PartName="/ppt/theme/theme131.xml" ContentType="application/vnd.openxmlformats-officedocument.theme+xml"/>
  <Override PartName="/ppt/theme/theme142.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120.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heme/theme79.xml" ContentType="application/vnd.openxmlformats-officedocument.theme+xml"/>
  <Override PartName="/ppt/notesSlides/notesSlide19.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theme/theme68.xml" ContentType="application/vnd.openxmlformats-officedocument.theme+xml"/>
  <Default Extension="jpeg" ContentType="image/jpeg"/>
  <Override PartName="/ppt/slideLayouts/slideLayout16.xml" ContentType="application/vnd.openxmlformats-officedocument.presentationml.slideLayout+xml"/>
  <Override PartName="/ppt/theme/theme147.xml" ContentType="application/vnd.openxmlformats-officedocument.them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s/slide31.xml" ContentType="application/vnd.openxmlformats-officedocument.presentationml.slide+xml"/>
  <Override PartName="/ppt/theme/theme46.xml" ContentType="application/vnd.openxmlformats-officedocument.theme+xml"/>
  <Override PartName="/ppt/theme/theme57.xml" ContentType="application/vnd.openxmlformats-officedocument.theme+xml"/>
  <Override PartName="/ppt/theme/theme93.xml" ContentType="application/vnd.openxmlformats-officedocument.theme+xml"/>
  <Override PartName="/ppt/theme/theme136.xml" ContentType="application/vnd.openxmlformats-officedocument.them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Masters/slideMaster108.xml" ContentType="application/vnd.openxmlformats-officedocument.presentationml.slideMaster+xml"/>
  <Override PartName="/ppt/slides/slide20.xml" ContentType="application/vnd.openxmlformats-officedocument.presentationml.slide+xml"/>
  <Override PartName="/ppt/theme/theme35.xml" ContentType="application/vnd.openxmlformats-officedocument.theme+xml"/>
  <Override PartName="/ppt/theme/theme82.xml" ContentType="application/vnd.openxmlformats-officedocument.theme+xml"/>
  <Override PartName="/ppt/theme/theme114.xml" ContentType="application/vnd.openxmlformats-officedocument.theme+xml"/>
  <Override PartName="/ppt/theme/theme12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slideMasters/slideMaster133.xml" ContentType="application/vnd.openxmlformats-officedocument.presentationml.slideMaster+xml"/>
  <Override PartName="/ppt/slideMasters/slideMaster144.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notesSlides/notesSlide11.xml" ContentType="application/vnd.openxmlformats-officedocument.presentationml.notesSlide+xml"/>
  <Override PartName="/ppt/slideMasters/slideMaster122.xml" ContentType="application/vnd.openxmlformats-officedocument.presentationml.slideMaster+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notesSlides/notesSlide2.xml" ContentType="application/vnd.openxmlformats-officedocument.presentationml.notesSlide+xml"/>
  <Override PartName="/ppt/slides/slide36.xml" ContentType="application/vnd.openxmlformats-officedocument.presentationml.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theme/theme87.xml" ContentType="application/vnd.openxmlformats-officedocument.theme+xml"/>
  <Override PartName="/ppt/theme/theme119.xml" ContentType="application/vnd.openxmlformats-officedocument.theme+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theme/theme18.xml" ContentType="application/vnd.openxmlformats-officedocument.theme+xml"/>
  <Override PartName="/ppt/theme/theme65.xml" ContentType="application/vnd.openxmlformats-officedocument.theme+xml"/>
  <Override PartName="/ppt/slideLayouts/slideLayout1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898" r:id="rId1"/>
    <p:sldMasterId id="2147483904" r:id="rId2"/>
    <p:sldMasterId id="2147483906" r:id="rId3"/>
    <p:sldMasterId id="2147483914" r:id="rId4"/>
    <p:sldMasterId id="2147483916" r:id="rId5"/>
    <p:sldMasterId id="2147483918" r:id="rId6"/>
    <p:sldMasterId id="2147483920" r:id="rId7"/>
    <p:sldMasterId id="2147483922" r:id="rId8"/>
    <p:sldMasterId id="2147483924" r:id="rId9"/>
    <p:sldMasterId id="2147483926" r:id="rId10"/>
    <p:sldMasterId id="2147483928" r:id="rId11"/>
    <p:sldMasterId id="2147483930" r:id="rId12"/>
    <p:sldMasterId id="2147483932" r:id="rId13"/>
    <p:sldMasterId id="2147483934" r:id="rId14"/>
    <p:sldMasterId id="2147483936" r:id="rId15"/>
    <p:sldMasterId id="2147483938" r:id="rId16"/>
    <p:sldMasterId id="2147483940" r:id="rId17"/>
    <p:sldMasterId id="2147483942" r:id="rId18"/>
    <p:sldMasterId id="2147483944" r:id="rId19"/>
    <p:sldMasterId id="2147483946" r:id="rId20"/>
    <p:sldMasterId id="2147483948" r:id="rId21"/>
    <p:sldMasterId id="2147483950" r:id="rId22"/>
    <p:sldMasterId id="2147483962" r:id="rId23"/>
    <p:sldMasterId id="2147483966" r:id="rId24"/>
    <p:sldMasterId id="2147483968" r:id="rId25"/>
    <p:sldMasterId id="2147483970" r:id="rId26"/>
    <p:sldMasterId id="2147483972" r:id="rId27"/>
    <p:sldMasterId id="2147483974" r:id="rId28"/>
    <p:sldMasterId id="2147483976" r:id="rId29"/>
    <p:sldMasterId id="2147483978" r:id="rId30"/>
    <p:sldMasterId id="2147483979" r:id="rId31"/>
    <p:sldMasterId id="2147484014" r:id="rId32"/>
    <p:sldMasterId id="2147484016" r:id="rId33"/>
    <p:sldMasterId id="2147484018" r:id="rId34"/>
    <p:sldMasterId id="2147484020" r:id="rId35"/>
    <p:sldMasterId id="2147484022" r:id="rId36"/>
    <p:sldMasterId id="2147484024" r:id="rId37"/>
    <p:sldMasterId id="2147484026" r:id="rId38"/>
    <p:sldMasterId id="2147484028" r:id="rId39"/>
    <p:sldMasterId id="2147484030" r:id="rId40"/>
    <p:sldMasterId id="2147484032" r:id="rId41"/>
    <p:sldMasterId id="2147484034" r:id="rId42"/>
    <p:sldMasterId id="2147484036" r:id="rId43"/>
    <p:sldMasterId id="2147484038" r:id="rId44"/>
    <p:sldMasterId id="2147484048" r:id="rId45"/>
    <p:sldMasterId id="2147484050" r:id="rId46"/>
    <p:sldMasterId id="2147484052" r:id="rId47"/>
    <p:sldMasterId id="2147484059" r:id="rId48"/>
    <p:sldMasterId id="2147484061" r:id="rId49"/>
    <p:sldMasterId id="2147484065" r:id="rId50"/>
    <p:sldMasterId id="2147484095" r:id="rId51"/>
    <p:sldMasterId id="2147484102" r:id="rId52"/>
    <p:sldMasterId id="2147484105" r:id="rId53"/>
    <p:sldMasterId id="2147484115" r:id="rId54"/>
    <p:sldMasterId id="2147484117" r:id="rId55"/>
    <p:sldMasterId id="2147484119" r:id="rId56"/>
    <p:sldMasterId id="2147484121" r:id="rId57"/>
    <p:sldMasterId id="2147484123" r:id="rId58"/>
    <p:sldMasterId id="2147484125" r:id="rId59"/>
    <p:sldMasterId id="2147484127" r:id="rId60"/>
    <p:sldMasterId id="2147484129" r:id="rId61"/>
    <p:sldMasterId id="2147484131" r:id="rId62"/>
    <p:sldMasterId id="2147484133" r:id="rId63"/>
    <p:sldMasterId id="2147484135" r:id="rId64"/>
    <p:sldMasterId id="2147484137" r:id="rId65"/>
    <p:sldMasterId id="2147484139" r:id="rId66"/>
    <p:sldMasterId id="2147484141" r:id="rId67"/>
    <p:sldMasterId id="2147484143" r:id="rId68"/>
    <p:sldMasterId id="2147484145" r:id="rId69"/>
    <p:sldMasterId id="2147484147" r:id="rId70"/>
    <p:sldMasterId id="2147484157" r:id="rId71"/>
    <p:sldMasterId id="2147484162" r:id="rId72"/>
    <p:sldMasterId id="2147484168" r:id="rId73"/>
    <p:sldMasterId id="2147484173" r:id="rId74"/>
    <p:sldMasterId id="2147484175" r:id="rId75"/>
    <p:sldMasterId id="2147484177" r:id="rId76"/>
    <p:sldMasterId id="2147484179" r:id="rId77"/>
    <p:sldMasterId id="2147484181" r:id="rId78"/>
    <p:sldMasterId id="2147484188" r:id="rId79"/>
    <p:sldMasterId id="2147484190" r:id="rId80"/>
    <p:sldMasterId id="2147484192" r:id="rId81"/>
    <p:sldMasterId id="2147484199" r:id="rId82"/>
    <p:sldMasterId id="2147484201" r:id="rId83"/>
    <p:sldMasterId id="2147484203" r:id="rId84"/>
    <p:sldMasterId id="2147484205" r:id="rId85"/>
    <p:sldMasterId id="2147484207" r:id="rId86"/>
    <p:sldMasterId id="2147484208" r:id="rId87"/>
    <p:sldMasterId id="2147484228" r:id="rId88"/>
    <p:sldMasterId id="2147484230" r:id="rId89"/>
    <p:sldMasterId id="2147484232" r:id="rId90"/>
    <p:sldMasterId id="2147484234" r:id="rId91"/>
    <p:sldMasterId id="2147484236" r:id="rId92"/>
    <p:sldMasterId id="2147484238" r:id="rId93"/>
    <p:sldMasterId id="2147484241" r:id="rId94"/>
    <p:sldMasterId id="2147484252" r:id="rId95"/>
    <p:sldMasterId id="2147484254" r:id="rId96"/>
    <p:sldMasterId id="2147484256" r:id="rId97"/>
    <p:sldMasterId id="2147484258" r:id="rId98"/>
    <p:sldMasterId id="2147484271" r:id="rId99"/>
    <p:sldMasterId id="2147484274" r:id="rId100"/>
    <p:sldMasterId id="2147484304" r:id="rId101"/>
    <p:sldMasterId id="2147484306" r:id="rId102"/>
    <p:sldMasterId id="2147484308" r:id="rId103"/>
    <p:sldMasterId id="2147484310" r:id="rId104"/>
    <p:sldMasterId id="2147484319" r:id="rId105"/>
    <p:sldMasterId id="2147484321" r:id="rId106"/>
    <p:sldMasterId id="2147484325" r:id="rId107"/>
    <p:sldMasterId id="2147484328" r:id="rId108"/>
    <p:sldMasterId id="2147484330" r:id="rId109"/>
    <p:sldMasterId id="2147484332" r:id="rId110"/>
    <p:sldMasterId id="2147484334" r:id="rId111"/>
    <p:sldMasterId id="2147484336" r:id="rId112"/>
    <p:sldMasterId id="2147484338" r:id="rId113"/>
    <p:sldMasterId id="2147484340" r:id="rId114"/>
    <p:sldMasterId id="2147484344" r:id="rId115"/>
    <p:sldMasterId id="2147484346" r:id="rId116"/>
    <p:sldMasterId id="2147484350" r:id="rId117"/>
    <p:sldMasterId id="2147484356" r:id="rId118"/>
    <p:sldMasterId id="2147484442" r:id="rId119"/>
    <p:sldMasterId id="2147484444" r:id="rId120"/>
    <p:sldMasterId id="2147484447" r:id="rId121"/>
    <p:sldMasterId id="2147484453" r:id="rId122"/>
    <p:sldMasterId id="2147484457" r:id="rId123"/>
    <p:sldMasterId id="2147484461" r:id="rId124"/>
    <p:sldMasterId id="2147484463" r:id="rId125"/>
    <p:sldMasterId id="2147484465" r:id="rId126"/>
    <p:sldMasterId id="2147484467" r:id="rId127"/>
    <p:sldMasterId id="2147484469" r:id="rId128"/>
    <p:sldMasterId id="2147484471" r:id="rId129"/>
    <p:sldMasterId id="2147484473" r:id="rId130"/>
    <p:sldMasterId id="2147484475" r:id="rId131"/>
    <p:sldMasterId id="2147484477" r:id="rId132"/>
    <p:sldMasterId id="2147484479" r:id="rId133"/>
    <p:sldMasterId id="2147484482" r:id="rId134"/>
    <p:sldMasterId id="2147484486" r:id="rId135"/>
    <p:sldMasterId id="2147484488" r:id="rId136"/>
    <p:sldMasterId id="2147484491" r:id="rId137"/>
    <p:sldMasterId id="2147484494" r:id="rId138"/>
    <p:sldMasterId id="2147484498" r:id="rId139"/>
    <p:sldMasterId id="2147484502" r:id="rId140"/>
    <p:sldMasterId id="2147484505" r:id="rId141"/>
    <p:sldMasterId id="2147484507" r:id="rId142"/>
    <p:sldMasterId id="2147484509" r:id="rId143"/>
    <p:sldMasterId id="2147484511" r:id="rId144"/>
    <p:sldMasterId id="2147484513" r:id="rId145"/>
    <p:sldMasterId id="2147484515" r:id="rId146"/>
  </p:sldMasterIdLst>
  <p:notesMasterIdLst>
    <p:notesMasterId r:id="rId188"/>
  </p:notesMasterIdLst>
  <p:handoutMasterIdLst>
    <p:handoutMasterId r:id="rId189"/>
  </p:handoutMasterIdLst>
  <p:sldIdLst>
    <p:sldId id="1651" r:id="rId147"/>
    <p:sldId id="1697" r:id="rId148"/>
    <p:sldId id="1577" r:id="rId149"/>
    <p:sldId id="1652" r:id="rId150"/>
    <p:sldId id="1706" r:id="rId151"/>
    <p:sldId id="1707" r:id="rId152"/>
    <p:sldId id="1708" r:id="rId153"/>
    <p:sldId id="1709" r:id="rId154"/>
    <p:sldId id="1710" r:id="rId155"/>
    <p:sldId id="1711" r:id="rId156"/>
    <p:sldId id="1712" r:id="rId157"/>
    <p:sldId id="1653" r:id="rId158"/>
    <p:sldId id="1654" r:id="rId159"/>
    <p:sldId id="1655" r:id="rId160"/>
    <p:sldId id="1696" r:id="rId161"/>
    <p:sldId id="1698" r:id="rId162"/>
    <p:sldId id="1699" r:id="rId163"/>
    <p:sldId id="1700" r:id="rId164"/>
    <p:sldId id="1701" r:id="rId165"/>
    <p:sldId id="1702" r:id="rId166"/>
    <p:sldId id="1703" r:id="rId167"/>
    <p:sldId id="1704" r:id="rId168"/>
    <p:sldId id="1705" r:id="rId169"/>
    <p:sldId id="1656" r:id="rId170"/>
    <p:sldId id="1657" r:id="rId171"/>
    <p:sldId id="1658" r:id="rId172"/>
    <p:sldId id="1659" r:id="rId173"/>
    <p:sldId id="1660" r:id="rId174"/>
    <p:sldId id="1661" r:id="rId175"/>
    <p:sldId id="1662" r:id="rId176"/>
    <p:sldId id="1663" r:id="rId177"/>
    <p:sldId id="1664" r:id="rId178"/>
    <p:sldId id="1665" r:id="rId179"/>
    <p:sldId id="1666" r:id="rId180"/>
    <p:sldId id="1667" r:id="rId181"/>
    <p:sldId id="1669" r:id="rId182"/>
    <p:sldId id="1670" r:id="rId183"/>
    <p:sldId id="1671" r:id="rId184"/>
    <p:sldId id="1672" r:id="rId185"/>
    <p:sldId id="1673" r:id="rId186"/>
    <p:sldId id="1036" r:id="rId187"/>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99"/>
    <a:srgbClr val="FFCCCC"/>
    <a:srgbClr val="990000"/>
    <a:srgbClr val="008000"/>
    <a:srgbClr val="FFFF00"/>
    <a:srgbClr val="FFFF99"/>
    <a:srgbClr val="4F81BD"/>
    <a:srgbClr val="66FF66"/>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8964" autoAdjust="0"/>
    <p:restoredTop sz="94500" autoAdjust="0"/>
  </p:normalViewPr>
  <p:slideViewPr>
    <p:cSldViewPr>
      <p:cViewPr>
        <p:scale>
          <a:sx n="50" d="100"/>
          <a:sy n="50" d="100"/>
        </p:scale>
        <p:origin x="-1482" y="-72"/>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100" d="100"/>
        <a:sy n="100" d="100"/>
      </p:scale>
      <p:origin x="0" y="15864"/>
    </p:cViewPr>
  </p:sorterViewPr>
  <p:notesViewPr>
    <p:cSldViewPr>
      <p:cViewPr varScale="1">
        <p:scale>
          <a:sx n="24" d="100"/>
          <a:sy n="24" d="100"/>
        </p:scale>
        <p:origin x="-1066" y="-77"/>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38" Type="http://schemas.openxmlformats.org/officeDocument/2006/relationships/slideMaster" Target="slideMasters/slideMaster138.xml"/><Relationship Id="rId154" Type="http://schemas.openxmlformats.org/officeDocument/2006/relationships/slide" Target="slides/slide8.xml"/><Relationship Id="rId159" Type="http://schemas.openxmlformats.org/officeDocument/2006/relationships/slide" Target="slides/slide13.xml"/><Relationship Id="rId175" Type="http://schemas.openxmlformats.org/officeDocument/2006/relationships/slide" Target="slides/slide29.xml"/><Relationship Id="rId170" Type="http://schemas.openxmlformats.org/officeDocument/2006/relationships/slide" Target="slides/slide24.xml"/><Relationship Id="rId191"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28" Type="http://schemas.openxmlformats.org/officeDocument/2006/relationships/slideMaster" Target="slideMasters/slideMaster128.xml"/><Relationship Id="rId144" Type="http://schemas.openxmlformats.org/officeDocument/2006/relationships/slideMaster" Target="slideMasters/slideMaster144.xml"/><Relationship Id="rId149" Type="http://schemas.openxmlformats.org/officeDocument/2006/relationships/slide" Target="slides/slide3.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14.xml"/><Relationship Id="rId165" Type="http://schemas.openxmlformats.org/officeDocument/2006/relationships/slide" Target="slides/slide19.xml"/><Relationship Id="rId181" Type="http://schemas.openxmlformats.org/officeDocument/2006/relationships/slide" Target="slides/slide35.xml"/><Relationship Id="rId186" Type="http://schemas.openxmlformats.org/officeDocument/2006/relationships/slide" Target="slides/slide40.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Master" Target="slideMasters/slideMaster134.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4.xml"/><Relationship Id="rId155" Type="http://schemas.openxmlformats.org/officeDocument/2006/relationships/slide" Target="slides/slide9.xml"/><Relationship Id="rId171" Type="http://schemas.openxmlformats.org/officeDocument/2006/relationships/slide" Target="slides/slide25.xml"/><Relationship Id="rId176" Type="http://schemas.openxmlformats.org/officeDocument/2006/relationships/slide" Target="slides/slide30.xml"/><Relationship Id="rId192" Type="http://schemas.openxmlformats.org/officeDocument/2006/relationships/theme" Target="theme/theme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 Target="slides/slide15.xml"/><Relationship Id="rId166" Type="http://schemas.openxmlformats.org/officeDocument/2006/relationships/slide" Target="slides/slide20.xml"/><Relationship Id="rId182" Type="http://schemas.openxmlformats.org/officeDocument/2006/relationships/slide" Target="slides/slide36.xml"/><Relationship Id="rId187" Type="http://schemas.openxmlformats.org/officeDocument/2006/relationships/slide" Target="slides/slide4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 Target="slides/slide5.xml"/><Relationship Id="rId156" Type="http://schemas.openxmlformats.org/officeDocument/2006/relationships/slide" Target="slides/slide10.xml"/><Relationship Id="rId177" Type="http://schemas.openxmlformats.org/officeDocument/2006/relationships/slide" Target="slides/slide31.xml"/><Relationship Id="rId172" Type="http://schemas.openxmlformats.org/officeDocument/2006/relationships/slide" Target="slides/slide26.xml"/><Relationship Id="rId193"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 Target="slides/slide21.xml"/><Relationship Id="rId18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16.xml"/><Relationship Id="rId183" Type="http://schemas.openxmlformats.org/officeDocument/2006/relationships/slide" Target="slides/slide3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 Target="slides/slide11.xml"/><Relationship Id="rId178" Type="http://schemas.openxmlformats.org/officeDocument/2006/relationships/slide" Target="slides/slide32.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6.xml"/><Relationship Id="rId173" Type="http://schemas.openxmlformats.org/officeDocument/2006/relationships/slide" Target="slides/slide2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1.xml"/><Relationship Id="rId168" Type="http://schemas.openxmlformats.org/officeDocument/2006/relationships/slide" Target="slides/slide22.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 Target="slides/slide17.xml"/><Relationship Id="rId184" Type="http://schemas.openxmlformats.org/officeDocument/2006/relationships/slide" Target="slides/slide38.xml"/><Relationship Id="rId189"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12.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 Target="slides/slide7.xml"/><Relationship Id="rId174" Type="http://schemas.openxmlformats.org/officeDocument/2006/relationships/slide" Target="slides/slide28.xml"/><Relationship Id="rId179" Type="http://schemas.openxmlformats.org/officeDocument/2006/relationships/slide" Target="slides/slide33.xml"/><Relationship Id="rId190" Type="http://schemas.openxmlformats.org/officeDocument/2006/relationships/presProps" Target="pres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 Target="slides/slide2.xml"/><Relationship Id="rId164" Type="http://schemas.openxmlformats.org/officeDocument/2006/relationships/slide" Target="slides/slide18.xml"/><Relationship Id="rId169" Type="http://schemas.openxmlformats.org/officeDocument/2006/relationships/slide" Target="slides/slide23.xml"/><Relationship Id="rId185"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34.xml"/><Relationship Id="rId26" Type="http://schemas.openxmlformats.org/officeDocument/2006/relationships/slideMaster" Target="slideMasters/slideMaster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0152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b="0" i="1">
                <a:latin typeface="Times New Roman" pitchFamily="18" charset="0"/>
              </a:defRPr>
            </a:lvl1pPr>
          </a:lstStyle>
          <a:p>
            <a:endParaRPr lang="en-GB"/>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latin typeface="Times New Roman" pitchFamily="18" charset="0"/>
              </a:defRPr>
            </a:lvl1pPr>
          </a:lstStyle>
          <a:p>
            <a:endParaRPr lang="en-GB"/>
          </a:p>
        </p:txBody>
      </p:sp>
      <p:sp>
        <p:nvSpPr>
          <p:cNvPr id="2052"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b="0" i="1">
                <a:latin typeface="Times New Roman" pitchFamily="18" charset="0"/>
              </a:defRPr>
            </a:lvl1pPr>
          </a:lstStyle>
          <a:p>
            <a:endParaRPr lang="en-GB"/>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latin typeface="Times New Roman" pitchFamily="18" charset="0"/>
              </a:defRPr>
            </a:lvl1pPr>
          </a:lstStyle>
          <a:p>
            <a:fld id="{F46D71DA-5519-4470-853E-67BA4984C499}" type="slidenum">
              <a:rPr lang="en-GB"/>
              <a:pPr/>
              <a:t>‹#›</a:t>
            </a:fld>
            <a:endParaRPr lang="en-GB"/>
          </a:p>
        </p:txBody>
      </p:sp>
    </p:spTree>
    <p:extLst>
      <p:ext uri="{BB962C8B-B14F-4D97-AF65-F5344CB8AC3E}">
        <p14:creationId xmlns:p14="http://schemas.microsoft.com/office/powerpoint/2010/main" xmlns="" val="23855007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latin typeface="Calibri" pitchFamily="34" charset="0"/>
              </a:rPr>
              <a:pPr/>
              <a:t>1</a:t>
            </a:fld>
            <a:endParaRPr lang="en-GB" dirty="0">
              <a:solidFill>
                <a:srgbClr val="000000"/>
              </a:solidFill>
              <a:latin typeface="Calibri" pitchFamily="34" charset="0"/>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xmlns="" val="730541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12</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F5A4F13-278D-41A4-A970-619E721755B9}" type="slidenum">
              <a:rPr lang="en-GB" smtClean="0">
                <a:solidFill>
                  <a:prstClr val="black"/>
                </a:solidFill>
              </a:rPr>
              <a:pPr/>
              <a:t>13</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6FE5-762C-46A8-9742-8BC77C01C0C7}" type="slidenum">
              <a:rPr lang="en-GB">
                <a:solidFill>
                  <a:srgbClr val="000000"/>
                </a:solidFill>
              </a:rPr>
              <a:pPr/>
              <a:t>16</a:t>
            </a:fld>
            <a:endParaRPr lang="en-GB">
              <a:solidFill>
                <a:srgbClr val="000000"/>
              </a:solidFill>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17</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18</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19</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20</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21</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22</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23</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4</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xmlns="" val="2809756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24</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25</a:t>
            </a:fld>
            <a:endParaRPr lang="en-GB">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02A58F2A-EDD1-4FA7-8123-4DAA9D4543A7}" type="slidenum">
              <a:rPr lang="en-US">
                <a:solidFill>
                  <a:srgbClr val="000000"/>
                </a:solidFill>
              </a:rPr>
              <a:pPr/>
              <a:t>28</a:t>
            </a:fld>
            <a:endParaRPr lang="en-US">
              <a:solidFill>
                <a:srgbClr val="000000"/>
              </a:solidFill>
            </a:endParaRPr>
          </a:p>
        </p:txBody>
      </p:sp>
      <p:sp>
        <p:nvSpPr>
          <p:cNvPr id="13315" name="Rectangle 2"/>
          <p:cNvSpPr>
            <a:spLocks noGrp="1" noRot="1" noChangeAspect="1" noChangeArrowheads="1" noTextEdit="1"/>
          </p:cNvSpPr>
          <p:nvPr>
            <p:ph type="sldImg"/>
          </p:nvPr>
        </p:nvSpPr>
        <p:spPr>
          <a:xfrm>
            <a:off x="1150938" y="692150"/>
            <a:ext cx="4556125" cy="3416300"/>
          </a:xfrm>
          <a:ln/>
        </p:spPr>
      </p:sp>
      <p:sp>
        <p:nvSpPr>
          <p:cNvPr id="1331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D424E265-3E93-4D1B-8287-0A5E74595BE7}" type="slidenum">
              <a:rPr lang="en-US">
                <a:solidFill>
                  <a:srgbClr val="000000"/>
                </a:solidFill>
              </a:rPr>
              <a:pPr/>
              <a:t>29</a:t>
            </a:fld>
            <a:endParaRPr lang="en-US">
              <a:solidFill>
                <a:srgbClr val="000000"/>
              </a:solidFill>
            </a:endParaRPr>
          </a:p>
        </p:txBody>
      </p:sp>
      <p:sp>
        <p:nvSpPr>
          <p:cNvPr id="14339" name="Rectangle 2"/>
          <p:cNvSpPr>
            <a:spLocks noGrp="1" noRot="1" noChangeAspect="1" noChangeArrowheads="1" noTextEdit="1"/>
          </p:cNvSpPr>
          <p:nvPr>
            <p:ph type="sldImg"/>
          </p:nvPr>
        </p:nvSpPr>
        <p:spPr>
          <a:xfrm>
            <a:off x="1150938" y="692150"/>
            <a:ext cx="4556125" cy="3416300"/>
          </a:xfrm>
          <a:ln/>
        </p:spPr>
      </p:sp>
      <p:sp>
        <p:nvSpPr>
          <p:cNvPr id="1434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6D8831A-EA4D-4871-A569-8C61AAB9E93D}" type="slidenum">
              <a:rPr lang="en-US">
                <a:solidFill>
                  <a:srgbClr val="000000"/>
                </a:solidFill>
              </a:rPr>
              <a:pPr/>
              <a:t>30</a:t>
            </a:fld>
            <a:endParaRPr lang="en-US">
              <a:solidFill>
                <a:srgbClr val="000000"/>
              </a:solidFill>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5B9BCD4C-924E-4E90-B268-3535D6B5828E}" type="slidenum">
              <a:rPr lang="en-US">
                <a:solidFill>
                  <a:srgbClr val="000000"/>
                </a:solidFill>
              </a:rPr>
              <a:pPr/>
              <a:t>31</a:t>
            </a:fld>
            <a:endParaRPr lang="en-US">
              <a:solidFill>
                <a:srgbClr val="000000"/>
              </a:solidFill>
            </a:endParaRPr>
          </a:p>
        </p:txBody>
      </p:sp>
      <p:sp>
        <p:nvSpPr>
          <p:cNvPr id="16387" name="Rectangle 2"/>
          <p:cNvSpPr>
            <a:spLocks noGrp="1" noRot="1" noChangeAspect="1" noChangeArrowheads="1" noTextEdit="1"/>
          </p:cNvSpPr>
          <p:nvPr>
            <p:ph type="sldImg"/>
          </p:nvPr>
        </p:nvSpPr>
        <p:spPr>
          <a:xfrm>
            <a:off x="1150938" y="692150"/>
            <a:ext cx="4556125" cy="3416300"/>
          </a:xfrm>
          <a:ln/>
        </p:spPr>
      </p:sp>
      <p:sp>
        <p:nvSpPr>
          <p:cNvPr id="1638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7DD8C18-2C5A-445A-BB42-15A0D4184C78}" type="slidenum">
              <a:rPr lang="en-US">
                <a:solidFill>
                  <a:srgbClr val="000000"/>
                </a:solidFill>
              </a:rPr>
              <a:pPr/>
              <a:t>32</a:t>
            </a:fld>
            <a:endParaRPr lang="en-US">
              <a:solidFill>
                <a:srgbClr val="000000"/>
              </a:solidFill>
            </a:endParaRPr>
          </a:p>
        </p:txBody>
      </p:sp>
      <p:sp>
        <p:nvSpPr>
          <p:cNvPr id="17411" name="Rectangle 2"/>
          <p:cNvSpPr>
            <a:spLocks noGrp="1" noRot="1" noChangeAspect="1" noChangeArrowheads="1" noTextEdit="1"/>
          </p:cNvSpPr>
          <p:nvPr>
            <p:ph type="sldImg"/>
          </p:nvPr>
        </p:nvSpPr>
        <p:spPr>
          <a:xfrm>
            <a:off x="1150938" y="692150"/>
            <a:ext cx="4556125" cy="3416300"/>
          </a:xfrm>
          <a:ln/>
        </p:spPr>
      </p:sp>
      <p:sp>
        <p:nvSpPr>
          <p:cNvPr id="1741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7EA639F-9C9F-46DC-9006-24AB22C2EFAB}" type="slidenum">
              <a:rPr lang="en-US">
                <a:solidFill>
                  <a:srgbClr val="000000"/>
                </a:solidFill>
              </a:rPr>
              <a:pPr/>
              <a:t>33</a:t>
            </a:fld>
            <a:endParaRPr lang="en-US">
              <a:solidFill>
                <a:srgbClr val="000000"/>
              </a:solidFill>
            </a:endParaRPr>
          </a:p>
        </p:txBody>
      </p:sp>
      <p:sp>
        <p:nvSpPr>
          <p:cNvPr id="18435" name="Rectangle 2"/>
          <p:cNvSpPr>
            <a:spLocks noGrp="1" noRot="1" noChangeAspect="1" noChangeArrowheads="1" noTextEdit="1"/>
          </p:cNvSpPr>
          <p:nvPr>
            <p:ph type="sldImg"/>
          </p:nvPr>
        </p:nvSpPr>
        <p:spPr>
          <a:xfrm>
            <a:off x="1150938" y="692150"/>
            <a:ext cx="4556125" cy="3416300"/>
          </a:xfrm>
          <a:ln/>
        </p:spPr>
      </p:sp>
      <p:sp>
        <p:nvSpPr>
          <p:cNvPr id="1843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59518B2-2A24-47E7-9FAF-9A6A4B65606A}" type="slidenum">
              <a:rPr lang="en-US">
                <a:solidFill>
                  <a:srgbClr val="000000"/>
                </a:solidFill>
              </a:rPr>
              <a:pPr/>
              <a:t>34</a:t>
            </a:fld>
            <a:endParaRPr lang="en-US">
              <a:solidFill>
                <a:srgbClr val="000000"/>
              </a:solidFill>
            </a:endParaRPr>
          </a:p>
        </p:txBody>
      </p:sp>
      <p:sp>
        <p:nvSpPr>
          <p:cNvPr id="19459" name="Rectangle 2"/>
          <p:cNvSpPr>
            <a:spLocks noGrp="1" noRot="1" noChangeAspect="1" noChangeArrowheads="1" noTextEdit="1"/>
          </p:cNvSpPr>
          <p:nvPr>
            <p:ph type="sldImg"/>
          </p:nvPr>
        </p:nvSpPr>
        <p:spPr>
          <a:xfrm>
            <a:off x="1150938" y="692150"/>
            <a:ext cx="4556125" cy="3416300"/>
          </a:xfrm>
          <a:ln/>
        </p:spPr>
      </p:sp>
      <p:sp>
        <p:nvSpPr>
          <p:cNvPr id="1946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C5BBBAA-2A88-4729-9A84-B60A6F193628}" type="slidenum">
              <a:rPr lang="en-US">
                <a:solidFill>
                  <a:srgbClr val="000000"/>
                </a:solidFill>
              </a:rPr>
              <a:pPr/>
              <a:t>35</a:t>
            </a:fld>
            <a:endParaRPr lang="en-US">
              <a:solidFill>
                <a:srgbClr val="000000"/>
              </a:solidFill>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B3567388-F409-41B6-AB8E-95637425330D}" type="slidenum">
              <a:rPr lang="en-GB" smtClean="0">
                <a:solidFill>
                  <a:srgbClr val="000000"/>
                </a:solidFill>
              </a:rPr>
              <a:pPr/>
              <a:t>5</a:t>
            </a:fld>
            <a:endParaRPr lang="en-GB"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36</a:t>
            </a:fld>
            <a:endParaRPr lang="en-GB" dirty="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38</a:t>
            </a:fld>
            <a:endParaRPr lang="en-GB" dirty="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39</a:t>
            </a:fld>
            <a:endParaRPr lang="en-GB" dirty="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41</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252789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62AF663B-F626-4AD2-890E-FC289F6A2BBB}" type="slidenum">
              <a:rPr lang="en-GB" smtClean="0">
                <a:solidFill>
                  <a:srgbClr val="000000"/>
                </a:solidFill>
              </a:rPr>
              <a:pPr/>
              <a:t>6</a:t>
            </a:fld>
            <a:endParaRPr lang="en-GB"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smtClean="0"/>
          </a:p>
        </p:txBody>
      </p:sp>
      <p:sp>
        <p:nvSpPr>
          <p:cNvPr id="18436" name="Slide Number Placeholder 3"/>
          <p:cNvSpPr>
            <a:spLocks noGrp="1"/>
          </p:cNvSpPr>
          <p:nvPr>
            <p:ph type="sldNum" sz="quarter" idx="5"/>
          </p:nvPr>
        </p:nvSpPr>
        <p:spPr>
          <a:noFill/>
        </p:spPr>
        <p:txBody>
          <a:bodyPr/>
          <a:lstStyle/>
          <a:p>
            <a:fld id="{9F75FE8E-37E0-4BB5-AAEE-1666AC0AA105}" type="slidenum">
              <a:rPr lang="en-GB" smtClean="0">
                <a:solidFill>
                  <a:srgbClr val="000000"/>
                </a:solidFill>
              </a:rPr>
              <a:pPr/>
              <a:t>7</a:t>
            </a:fld>
            <a:endParaRPr lang="en-GB"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smtClean="0"/>
          </a:p>
        </p:txBody>
      </p:sp>
      <p:sp>
        <p:nvSpPr>
          <p:cNvPr id="19460" name="Slide Number Placeholder 3"/>
          <p:cNvSpPr>
            <a:spLocks noGrp="1"/>
          </p:cNvSpPr>
          <p:nvPr>
            <p:ph type="sldNum" sz="quarter" idx="5"/>
          </p:nvPr>
        </p:nvSpPr>
        <p:spPr>
          <a:noFill/>
        </p:spPr>
        <p:txBody>
          <a:bodyPr/>
          <a:lstStyle/>
          <a:p>
            <a:fld id="{3B428ACA-3F75-4853-9DD2-319C6023D241}" type="slidenum">
              <a:rPr lang="en-GB" smtClean="0">
                <a:solidFill>
                  <a:srgbClr val="000000"/>
                </a:solidFill>
              </a:rPr>
              <a:pPr/>
              <a:t>8</a:t>
            </a:fld>
            <a:endParaRPr lang="en-GB"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CBD90CAA-EACB-40B3-97C3-F91D37D4B9EC}" type="slidenum">
              <a:rPr lang="en-GB" smtClean="0">
                <a:solidFill>
                  <a:srgbClr val="000000"/>
                </a:solidFill>
              </a:rPr>
              <a:pPr/>
              <a:t>9</a:t>
            </a:fld>
            <a:endParaRPr lang="en-GB"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smtClean="0"/>
          </a:p>
        </p:txBody>
      </p:sp>
      <p:sp>
        <p:nvSpPr>
          <p:cNvPr id="21508" name="Slide Number Placeholder 3"/>
          <p:cNvSpPr>
            <a:spLocks noGrp="1"/>
          </p:cNvSpPr>
          <p:nvPr>
            <p:ph type="sldNum" sz="quarter" idx="5"/>
          </p:nvPr>
        </p:nvSpPr>
        <p:spPr>
          <a:noFill/>
        </p:spPr>
        <p:txBody>
          <a:bodyPr/>
          <a:lstStyle/>
          <a:p>
            <a:fld id="{6AF56166-9BB5-4710-9E8F-4332DFA45B20}" type="slidenum">
              <a:rPr lang="en-GB" smtClean="0">
                <a:solidFill>
                  <a:srgbClr val="000000"/>
                </a:solidFill>
              </a:rPr>
              <a:pPr/>
              <a:t>10</a:t>
            </a:fld>
            <a:endParaRPr lang="en-GB"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50938" y="692150"/>
            <a:ext cx="4556125" cy="3416300"/>
          </a:xfrm>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fld id="{27C7CDEB-89D3-42CD-8344-ED8465B6B518}" type="slidenum">
              <a:rPr lang="en-GB" smtClean="0">
                <a:solidFill>
                  <a:srgbClr val="000000"/>
                </a:solidFill>
              </a:rPr>
              <a:pPr/>
              <a:t>11</a:t>
            </a:fld>
            <a:endParaRPr lang="en-GB"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Choices&#8230;.ppt" TargetMode="External"/><Relationship Id="rId1" Type="http://schemas.openxmlformats.org/officeDocument/2006/relationships/slideMaster" Target="../slideMasters/slideMaster5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a:defRPr/>
            </a:pPr>
            <a:fld id="{15D6DB75-0499-49DE-A5F6-2F76A0DD07EC}" type="datetime2">
              <a:rPr lang="en-GB" sz="2400" b="0">
                <a:solidFill>
                  <a:srgbClr val="FFFFFF"/>
                </a:solidFill>
                <a:latin typeface="Tahoma" pitchFamily="34" charset="0"/>
              </a:rPr>
              <a:pPr algn="ctr">
                <a:defRPr/>
              </a:pPr>
              <a:t>Wednesday, 20 January 2016</a:t>
            </a:fld>
            <a:endParaRPr lang="en-GB" sz="2400" b="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a:defRPr/>
            </a:pPr>
            <a:r>
              <a:rPr lang="en-GB" sz="2400" b="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a:defRPr/>
            </a:pPr>
            <a:fld id="{5AD808E0-68C8-4DE2-8472-D3274C1776DA}" type="slidenum">
              <a:rPr lang="en-GB" sz="2400" b="0">
                <a:solidFill>
                  <a:srgbClr val="FFFFFF"/>
                </a:solidFill>
                <a:latin typeface="Tahoma" pitchFamily="34" charset="0"/>
              </a:rPr>
              <a:pPr algn="ctr">
                <a:defRPr/>
              </a:pPr>
              <a:t>‹#›</a:t>
            </a:fld>
            <a:endParaRPr lang="en-GB" sz="2400" b="0">
              <a:solidFill>
                <a:srgbClr val="FFFFFF"/>
              </a:solidFill>
              <a:latin typeface="Tahoma"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886C1-BA04-4084-9C87-044657D381CB}" type="datetimeFigureOut">
              <a:rPr lang="en-GB" smtClean="0">
                <a:solidFill>
                  <a:prstClr val="black">
                    <a:tint val="75000"/>
                  </a:prstClr>
                </a:solidFill>
              </a:rPr>
              <a:pPr/>
              <a:t>20/01/2016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38C19EF-BB6B-47DE-91AE-58E8BAD78B05}"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20/01/2016</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xmlns="" val="2358040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a:defRPr/>
            </a:pPr>
            <a:fld id="{228CF369-82FA-4368-AB88-5AC739833D3F}" type="datetime2">
              <a:rPr lang="en-GB" sz="2400" b="0">
                <a:solidFill>
                  <a:srgbClr val="000000"/>
                </a:solidFill>
                <a:latin typeface="Times New Roman" pitchFamily="18" charset="0"/>
              </a:rPr>
              <a:pPr>
                <a:defRPr/>
              </a:pPr>
              <a:t>Wednesday, 20 January 2016</a:t>
            </a:fld>
            <a:endParaRPr lang="en-US" sz="2400" b="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a:defRPr/>
            </a:pPr>
            <a:r>
              <a:rPr lang="en-US" sz="2400" b="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a:defRPr/>
            </a:pPr>
            <a:endParaRPr lang="en-GB" sz="2400" b="0">
              <a:solidFill>
                <a:srgbClr val="000000"/>
              </a:solidFill>
              <a:latin typeface="Times New Roman"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eaLnBrk="1" fontAlgn="auto" hangingPunct="1">
              <a:spcBef>
                <a:spcPts val="0"/>
              </a:spcBef>
              <a:spcAft>
                <a:spcPts val="0"/>
              </a:spcAft>
            </a:pPr>
            <a:fld id="{527625AB-FC97-490A-8656-5AA518A81A15}" type="datetimeFigureOut">
              <a:rPr lang="en-GB" sz="1800" b="0" smtClean="0">
                <a:solidFill>
                  <a:srgbClr val="FFFFFF"/>
                </a:solidFill>
                <a:latin typeface="Calibri"/>
              </a:rPr>
              <a:pPr eaLnBrk="1" fontAlgn="auto" hangingPunct="1">
                <a:spcBef>
                  <a:spcPts val="0"/>
                </a:spcBef>
                <a:spcAft>
                  <a:spcPts val="0"/>
                </a:spcAft>
              </a:pPr>
              <a:t>20/01/2016</a:t>
            </a:fld>
            <a:endParaRPr lang="en-GB" sz="1800" b="0">
              <a:solidFill>
                <a:srgbClr val="FFFFFF"/>
              </a:solidFill>
              <a:latin typeface="Calibri"/>
            </a:endParaRPr>
          </a:p>
        </p:txBody>
      </p:sp>
      <p:sp>
        <p:nvSpPr>
          <p:cNvPr id="3" name="Footer Placeholder 2"/>
          <p:cNvSpPr>
            <a:spLocks noGrp="1"/>
          </p:cNvSpPr>
          <p:nvPr>
            <p:ph type="ftr" sz="quarter" idx="11"/>
          </p:nvPr>
        </p:nvSpPr>
        <p:spPr/>
        <p:txBody>
          <a:bodyPr/>
          <a:lstStyle/>
          <a:p>
            <a:endParaRPr lang="en-GB">
              <a:solidFill>
                <a:srgbClr val="FFFFFF"/>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eaLnBrk="1" fontAlgn="auto" hangingPunct="1">
              <a:spcBef>
                <a:spcPts val="0"/>
              </a:spcBef>
              <a:spcAft>
                <a:spcPts val="0"/>
              </a:spcAft>
            </a:pPr>
            <a:fld id="{BB7BDDB8-C93E-4FB8-B9AD-85962E08A833}" type="slidenum">
              <a:rPr lang="en-GB" sz="1800" b="0" smtClean="0">
                <a:solidFill>
                  <a:srgbClr val="FFFFFF"/>
                </a:solidFill>
                <a:latin typeface="Calibri"/>
              </a:rPr>
              <a:pPr eaLnBrk="1" fontAlgn="auto" hangingPunct="1">
                <a:spcBef>
                  <a:spcPts val="0"/>
                </a:spcBef>
                <a:spcAft>
                  <a:spcPts val="0"/>
                </a:spcAft>
              </a:pPr>
              <a:t>‹#›</a:t>
            </a:fld>
            <a:endParaRPr lang="en-GB" sz="1800" b="0">
              <a:solidFill>
                <a:srgbClr val="FFFFFF"/>
              </a:solidFill>
              <a:latin typeface="Calibri"/>
            </a:endParaRPr>
          </a:p>
        </p:txBody>
      </p:sp>
    </p:spTree>
    <p:extLst>
      <p:ext uri="{BB962C8B-B14F-4D97-AF65-F5344CB8AC3E}">
        <p14:creationId xmlns:p14="http://schemas.microsoft.com/office/powerpoint/2010/main" xmlns="" val="2358040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20/01/2016</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xmlns="" val="2358040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1" hangingPunct="1">
              <a:defRPr/>
            </a:pPr>
            <a:endParaRPr lang="en-GB" sz="4000" b="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smtClean="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44B3EAA5-F296-4400-924D-BC37445168EB}" type="datetimeFigureOut">
              <a:rPr lang="en-GB"/>
              <a:pPr>
                <a:defRPr/>
              </a:pPr>
              <a:t>20/01/2016</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a:defRPr/>
            </a:pPr>
            <a:fld id="{F0631B03-404E-4A5B-8AA5-5DC60ED32BC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a:lstStyle>
            <a:lvl1pPr>
              <a:defRPr/>
            </a:lvl1pPr>
          </a:lstStyle>
          <a:p>
            <a:pPr eaLnBrk="1" fontAlgn="auto" hangingPunct="1">
              <a:spcBef>
                <a:spcPts val="0"/>
              </a:spcBef>
              <a:spcAft>
                <a:spcPts val="0"/>
              </a:spcAft>
              <a:defRPr/>
            </a:pPr>
            <a:fld id="{8EDF7B6F-2004-4788-9F05-B9AC607002D6}" type="datetime2">
              <a:rPr lang="en-US" sz="1800" b="0" smtClean="0">
                <a:solidFill>
                  <a:srgbClr val="000000"/>
                </a:solidFill>
                <a:latin typeface="Arial"/>
              </a:rPr>
              <a:pPr eaLnBrk="1" fontAlgn="auto" hangingPunct="1">
                <a:spcBef>
                  <a:spcPts val="0"/>
                </a:spcBef>
                <a:spcAft>
                  <a:spcPts val="0"/>
                </a:spcAft>
                <a:defRPr/>
              </a:pPr>
              <a:t>Wednesday, January 20, 2016</a:t>
            </a:fld>
            <a:endParaRPr lang="en-GB" sz="1800" b="0">
              <a:solidFill>
                <a:srgbClr val="000000"/>
              </a:solidFill>
              <a:latin typeface="Arial"/>
            </a:endParaRPr>
          </a:p>
        </p:txBody>
      </p:sp>
      <p:sp>
        <p:nvSpPr>
          <p:cNvPr id="6" name="Footer Placeholder 5"/>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eaLnBrk="1" fontAlgn="auto" hangingPunct="1">
              <a:spcBef>
                <a:spcPts val="0"/>
              </a:spcBef>
              <a:spcAft>
                <a:spcPts val="0"/>
              </a:spcAft>
              <a:defRPr/>
            </a:pPr>
            <a:endParaRPr lang="en-US" sz="1800" b="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eaLnBrk="1" fontAlgn="auto" hangingPunct="1">
              <a:spcBef>
                <a:spcPts val="0"/>
              </a:spcBef>
              <a:spcAft>
                <a:spcPts val="0"/>
              </a:spcAft>
              <a:defRPr/>
            </a:pPr>
            <a:endParaRPr lang="en-US" sz="1800" b="0">
              <a:solidFill>
                <a:srgbClr val="000000"/>
              </a:solidFill>
              <a:latin typeface="Aria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4">
            <a:hlinkClick r:id="rId2"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a:solidFill>
                <a:srgbClr val="FFFF66"/>
              </a:solidFill>
            </a:endParaRPr>
          </a:p>
        </p:txBody>
      </p:sp>
      <p:sp>
        <p:nvSpPr>
          <p:cNvPr id="5" name="AutoShape 5">
            <a:hlinkClick r:id="rId2" action="ppaction://hlinkpres?slideindex=1&amp;slidetitle=" highlightClick="1"/>
          </p:cNvPr>
          <p:cNvSpPr>
            <a:spLocks noChangeArrowheads="1"/>
          </p:cNvSpPr>
          <p:nvPr userDrawn="1"/>
        </p:nvSpPr>
        <p:spPr bwMode="auto">
          <a:xfrm>
            <a:off x="8172450" y="5949950"/>
            <a:ext cx="1042988" cy="1042988"/>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algn="ctr">
              <a:defRPr/>
            </a:pPr>
            <a:endParaRPr lang="en-GB" sz="1800">
              <a:solidFill>
                <a:srgbClr val="FFFF66"/>
              </a:solidFill>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1/20/2016</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6751DC7-5031-4DDB-A0CD-4C8EBB6F1F0E}" type="datetimeFigureOut">
              <a:rPr lang="en-GB" smtClean="0">
                <a:solidFill>
                  <a:srgbClr val="000000"/>
                </a:solidFill>
              </a:rPr>
              <a:pPr/>
              <a:t>20/01/2016</a:t>
            </a:fld>
            <a:endParaRPr lang="en-GB">
              <a:solidFill>
                <a:srgbClr val="000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srgbClr val="0000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5BE4E7A-8A76-43CC-926F-AC85E28A47C5}" type="slidenum">
              <a:rPr lang="en-GB" smtClean="0">
                <a:solidFill>
                  <a:srgbClr val="000000"/>
                </a:solidFill>
              </a:rPr>
              <a:pPr/>
              <a:t>‹#›</a:t>
            </a:fld>
            <a:endParaRPr lang="en-GB">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eaLnBrk="1" hangingPunct="1">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8.xm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xml"/></Relationships>
</file>

<file path=ppt/slideMasters/_rels/slideMaster11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0.xm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118.xml"/><Relationship Id="rId1" Type="http://schemas.openxmlformats.org/officeDocument/2006/relationships/slideLayout" Target="../slideLayouts/slideLayout8.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2.xm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9.xml"/><Relationship Id="rId1" Type="http://schemas.openxmlformats.org/officeDocument/2006/relationships/slideLayout" Target="../slideLayouts/slideLayout9.xml"/></Relationships>
</file>

<file path=ppt/slideMasters/_rels/slideMaster1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xml"/></Relationships>
</file>

<file path=ppt/slideMasters/_rels/slideMaster13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0.xml"/><Relationship Id="rId1" Type="http://schemas.openxmlformats.org/officeDocument/2006/relationships/slideLayout" Target="../slideLayouts/slideLayout1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1.xml"/><Relationship Id="rId1" Type="http://schemas.openxmlformats.org/officeDocument/2006/relationships/slideLayout" Target="../slideLayouts/slideLayout1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2.xml.rels><?xml version="1.0" encoding="UTF-8" standalone="yes"?>
<Relationships xmlns="http://schemas.openxmlformats.org/package/2006/relationships"><Relationship Id="rId2" Type="http://schemas.openxmlformats.org/officeDocument/2006/relationships/theme" Target="../theme/theme132.xml"/><Relationship Id="rId1" Type="http://schemas.openxmlformats.org/officeDocument/2006/relationships/slideLayout" Target="../slideLayouts/slideLayout12.xml"/></Relationships>
</file>

<file path=ppt/slideMasters/_rels/slideMaster133.xml.rels><?xml version="1.0" encoding="UTF-8" standalone="yes"?>
<Relationships xmlns="http://schemas.openxmlformats.org/package/2006/relationships"><Relationship Id="rId2" Type="http://schemas.openxmlformats.org/officeDocument/2006/relationships/theme" Target="../theme/theme133.xml"/><Relationship Id="rId1" Type="http://schemas.openxmlformats.org/officeDocument/2006/relationships/slideLayout" Target="../slideLayouts/slideLayout13.xml"/></Relationships>
</file>

<file path=ppt/slideMasters/_rels/slideMaster134.xml.rels><?xml version="1.0" encoding="UTF-8" standalone="yes"?>
<Relationships xmlns="http://schemas.openxmlformats.org/package/2006/relationships"><Relationship Id="rId8" Type="http://schemas.openxmlformats.org/officeDocument/2006/relationships/hyperlink" Target="delphi%201.ppt" TargetMode="External"/><Relationship Id="rId3" Type="http://schemas.openxmlformats.org/officeDocument/2006/relationships/theme" Target="../theme/theme13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5.xml.rels><?xml version="1.0" encoding="UTF-8" standalone="yes"?>
<Relationships xmlns="http://schemas.openxmlformats.org/package/2006/relationships"><Relationship Id="rId3" Type="http://schemas.openxmlformats.org/officeDocument/2006/relationships/theme" Target="../theme/theme1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1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7.xml.rels><?xml version="1.0" encoding="UTF-8" standalone="yes"?>
<Relationships xmlns="http://schemas.openxmlformats.org/package/2006/relationships"><Relationship Id="rId2" Type="http://schemas.openxmlformats.org/officeDocument/2006/relationships/theme" Target="../theme/theme137.xml"/><Relationship Id="rId1" Type="http://schemas.openxmlformats.org/officeDocument/2006/relationships/slideLayout" Target="../slideLayouts/slideLayout19.xml"/></Relationships>
</file>

<file path=ppt/slideMasters/_rels/slideMaster13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8.xml"/></Relationships>
</file>

<file path=ppt/slideMasters/_rels/slideMaster13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9.xml"/></Relationships>
</file>

<file path=ppt/slideMasters/_rels/slideMaster1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1.xml"/><Relationship Id="rId1" Type="http://schemas.openxmlformats.org/officeDocument/2006/relationships/slideLayout" Target="../slideLayouts/slideLayout20.xml"/></Relationships>
</file>

<file path=ppt/slideMasters/_rels/slideMaster142.xml.rels><?xml version="1.0" encoding="UTF-8" standalone="yes"?>
<Relationships xmlns="http://schemas.openxmlformats.org/package/2006/relationships"><Relationship Id="rId2" Type="http://schemas.openxmlformats.org/officeDocument/2006/relationships/theme" Target="../theme/theme142.xml"/><Relationship Id="rId1" Type="http://schemas.openxmlformats.org/officeDocument/2006/relationships/slideLayout" Target="../slideLayouts/slideLayout21.xml"/></Relationships>
</file>

<file path=ppt/slideMasters/_rels/slideMaster143.xml.rels><?xml version="1.0" encoding="UTF-8" standalone="yes"?>
<Relationships xmlns="http://schemas.openxmlformats.org/package/2006/relationships"><Relationship Id="rId2" Type="http://schemas.openxmlformats.org/officeDocument/2006/relationships/theme" Target="../theme/theme143.xml"/><Relationship Id="rId1" Type="http://schemas.openxmlformats.org/officeDocument/2006/relationships/slideLayout" Target="../slideLayouts/slideLayout22.xml"/></Relationships>
</file>

<file path=ppt/slideMasters/_rels/slideMaster14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4.xml"/><Relationship Id="rId1" Type="http://schemas.openxmlformats.org/officeDocument/2006/relationships/slideLayout" Target="../slideLayouts/slideLayout2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5.xml"/><Relationship Id="rId1" Type="http://schemas.openxmlformats.org/officeDocument/2006/relationships/slideLayout" Target="../slideLayouts/slideLayout24.xml"/></Relationships>
</file>

<file path=ppt/slideMasters/_rels/slideMaster146.xml.rels><?xml version="1.0" encoding="UTF-8" standalone="yes"?>
<Relationships xmlns="http://schemas.openxmlformats.org/package/2006/relationships"><Relationship Id="rId2" Type="http://schemas.openxmlformats.org/officeDocument/2006/relationships/theme" Target="../theme/theme146.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4.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slideLayout" Target="../slideLayouts/slideLayout4.xml"/><Relationship Id="rId7" Type="http://schemas.openxmlformats.org/officeDocument/2006/relationships/hyperlink" Target="coffee.ppt" TargetMode="Externa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hyperlink" Target="00%20main%20menu.ppt" TargetMode="External"/><Relationship Id="rId5" Type="http://schemas.openxmlformats.org/officeDocument/2006/relationships/theme" Target="../theme/theme50.xml"/><Relationship Id="rId4" Type="http://schemas.openxmlformats.org/officeDocument/2006/relationships/slideLayout" Target="../slideLayouts/slideLayout5.xml"/><Relationship Id="rId9" Type="http://schemas.openxmlformats.org/officeDocument/2006/relationships/hyperlink" Target="../Organising%20your%20studies/organising%20choices.ppt" TargetMode="External"/></Relationships>
</file>

<file path=ppt/slideMasters/_rels/slideMaster5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6.xml"/></Relationships>
</file>

<file path=ppt/slideMasters/_rels/slideMaster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specific%20pp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Choices&#8230;.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specific%20ppt/Choices&#8230;.ppt" TargetMode="External"/></Relationships>
</file>

<file path=ppt/slideMasters/_rels/slideMaster75.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76.xml.rels><?xml version="1.0" encoding="UTF-8" standalone="yes"?>
<Relationships xmlns="http://schemas.openxmlformats.org/package/2006/relationships"><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0.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6.xml"/><Relationship Id="rId1" Type="http://schemas.openxmlformats.org/officeDocument/2006/relationships/slideLayout" Target="../slideLayouts/slideLayout7.xm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1" Type="http://schemas.openxmlformats.org/officeDocument/2006/relationships/theme" Target="../theme/theme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l">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xmlns="" val="20175245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4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1" hangingPunct="1">
              <a:defRPr/>
            </a:pPr>
            <a:r>
              <a:rPr lang="en-GB" altLang="en-US" b="0" dirty="0">
                <a:solidFill>
                  <a:srgbClr val="000000"/>
                </a:solidFill>
              </a:rPr>
              <a:t>Leeds Metropolitan University</a:t>
            </a:r>
          </a:p>
          <a:p>
            <a:pPr eaLnBrk="1" hangingPunct="1">
              <a:defRPr/>
            </a:pPr>
            <a:r>
              <a:rPr lang="en-GB" altLang="en-US" b="0"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47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4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sldLayoutIdLst>
    <p:sldLayoutId id="214748447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976886C1-BA04-4084-9C87-044657D381CB}" type="datetimeFigureOut">
              <a:rPr lang="en-GB" b="0" smtClean="0">
                <a:solidFill>
                  <a:prstClr val="black">
                    <a:tint val="75000"/>
                  </a:prstClr>
                </a:solidFill>
                <a:latin typeface="Calibri"/>
              </a:rPr>
              <a:pPr eaLnBrk="1" fontAlgn="auto" hangingPunct="1">
                <a:spcBef>
                  <a:spcPts val="0"/>
                </a:spcBef>
                <a:spcAft>
                  <a:spcPts val="0"/>
                </a:spcAft>
              </a:pPr>
              <a:t>20/01/2016</a:t>
            </a:fld>
            <a:endParaRPr lang="en-GB"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38C19EF-BB6B-47DE-91AE-58E8BAD78B05}"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4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27625AB-FC97-490A-8656-5AA518A81A15}" type="datetimeFigureOut">
              <a:rPr lang="en-GB" b="0" smtClean="0">
                <a:solidFill>
                  <a:prstClr val="white">
                    <a:tint val="75000"/>
                  </a:prstClr>
                </a:solidFill>
                <a:latin typeface="Calibri"/>
              </a:rPr>
              <a:pPr eaLnBrk="1" fontAlgn="auto" hangingPunct="1">
                <a:spcBef>
                  <a:spcPts val="0"/>
                </a:spcBef>
                <a:spcAft>
                  <a:spcPts val="0"/>
                </a:spcAft>
              </a:pPr>
              <a:t>20/01/2016</a:t>
            </a:fld>
            <a:endParaRPr lang="en-GB" b="0">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b="0">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B7BDDB8-C93E-4FB8-B9AD-85962E08A833}" type="slidenum">
              <a:rPr lang="en-GB" b="0" smtClean="0">
                <a:solidFill>
                  <a:prstClr val="white">
                    <a:tint val="75000"/>
                  </a:prstClr>
                </a:solidFill>
                <a:latin typeface="Calibri"/>
              </a:rPr>
              <a:pPr eaLnBrk="1" fontAlgn="auto" hangingPunct="1">
                <a:spcBef>
                  <a:spcPts val="0"/>
                </a:spcBef>
                <a:spcAft>
                  <a:spcPts val="0"/>
                </a:spcAft>
              </a:pPr>
              <a:t>‹#›</a:t>
            </a:fld>
            <a:endParaRPr lang="en-GB" b="0">
              <a:solidFill>
                <a:prstClr val="white">
                  <a:tint val="75000"/>
                </a:prstClr>
              </a:solidFill>
              <a:latin typeface="Calibri"/>
            </a:endParaRPr>
          </a:p>
        </p:txBody>
      </p:sp>
    </p:spTree>
    <p:extLst>
      <p:ext uri="{BB962C8B-B14F-4D97-AF65-F5344CB8AC3E}">
        <p14:creationId xmlns:p14="http://schemas.microsoft.com/office/powerpoint/2010/main" xmlns="" val="155454504"/>
      </p:ext>
    </p:extLst>
  </p:cSld>
  <p:clrMap bg1="dk1" tx1="lt1" bg2="dk2" tx2="lt2" accent1="accent1" accent2="accent2" accent3="accent3" accent4="accent4" accent5="accent5" accent6="accent6" hlink="hlink" folHlink="folHlink"/>
  <p:sldLayoutIdLst>
    <p:sldLayoutId id="21474844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7" name="AutoShape 7">
            <a:hlinkClick r:id="rId8"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400" b="0">
              <a:solidFill>
                <a:srgbClr val="000000"/>
              </a:solidFill>
              <a:latin typeface="Times New Roman" pitchFamily="18" charset="0"/>
            </a:endParaRPr>
          </a:p>
        </p:txBody>
      </p:sp>
      <p:sp>
        <p:nvSpPr>
          <p:cNvPr id="18" name="AutoShape 8">
            <a:hlinkClick r:id="rId6"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4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483" r:id="rId1"/>
    <p:sldLayoutId id="214748448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487" r:id="rId1"/>
    <p:sldLayoutId id="214748449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48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CA05AF16-4932-4EE1-938A-62E4C3C44C45}" type="datetimeFigureOut">
              <a:rPr lang="en-US" b="0">
                <a:solidFill>
                  <a:prstClr val="white">
                    <a:tint val="75000"/>
                  </a:prstClr>
                </a:solidFill>
              </a:rPr>
              <a:pPr eaLnBrk="1" hangingPunct="1">
                <a:defRPr/>
              </a:pPr>
              <a:t>1/20/2016</a:t>
            </a:fld>
            <a:endParaRPr lang="en-US" b="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b="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59244AFF-84A4-41D1-B6C9-F3B7007BF501}" type="slidenum">
              <a:rPr lang="en-US" b="0">
                <a:solidFill>
                  <a:prstClr val="white">
                    <a:tint val="75000"/>
                  </a:prstClr>
                </a:solidFill>
              </a:rPr>
              <a:pPr eaLnBrk="1" hangingPunct="1">
                <a:defRPr/>
              </a:pPr>
              <a:t>‹#›</a:t>
            </a:fld>
            <a:endParaRPr lang="en-US" b="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449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1" hangingPunct="1">
              <a:defRPr/>
            </a:pPr>
            <a:r>
              <a:rPr lang="en-GB" altLang="en-US" b="0" dirty="0">
                <a:solidFill>
                  <a:srgbClr val="000000"/>
                </a:solidFill>
              </a:rPr>
              <a:t>Leeds Metropolitan University</a:t>
            </a:r>
          </a:p>
          <a:p>
            <a:pPr eaLnBrk="1" hangingPunct="1">
              <a:defRPr/>
            </a:pPr>
            <a:r>
              <a:rPr lang="en-GB" altLang="en-US" b="0"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50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27625AB-FC97-490A-8656-5AA518A81A15}" type="datetimeFigureOut">
              <a:rPr lang="en-GB" b="0" smtClean="0">
                <a:solidFill>
                  <a:prstClr val="white">
                    <a:tint val="75000"/>
                  </a:prstClr>
                </a:solidFill>
                <a:latin typeface="Calibri"/>
              </a:rPr>
              <a:pPr eaLnBrk="1" fontAlgn="auto" hangingPunct="1">
                <a:spcBef>
                  <a:spcPts val="0"/>
                </a:spcBef>
                <a:spcAft>
                  <a:spcPts val="0"/>
                </a:spcAft>
              </a:pPr>
              <a:t>20/01/2016</a:t>
            </a:fld>
            <a:endParaRPr lang="en-GB" b="0">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b="0">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B7BDDB8-C93E-4FB8-B9AD-85962E08A833}" type="slidenum">
              <a:rPr lang="en-GB" b="0" smtClean="0">
                <a:solidFill>
                  <a:prstClr val="white">
                    <a:tint val="75000"/>
                  </a:prstClr>
                </a:solidFill>
                <a:latin typeface="Calibri"/>
              </a:rPr>
              <a:pPr eaLnBrk="1" fontAlgn="auto" hangingPunct="1">
                <a:spcBef>
                  <a:spcPts val="0"/>
                </a:spcBef>
                <a:spcAft>
                  <a:spcPts val="0"/>
                </a:spcAft>
              </a:pPr>
              <a:t>‹#›</a:t>
            </a:fld>
            <a:endParaRPr lang="en-GB" b="0">
              <a:solidFill>
                <a:prstClr val="white">
                  <a:tint val="75000"/>
                </a:prstClr>
              </a:solidFill>
              <a:latin typeface="Calibri"/>
            </a:endParaRPr>
          </a:p>
        </p:txBody>
      </p:sp>
    </p:spTree>
    <p:extLst>
      <p:ext uri="{BB962C8B-B14F-4D97-AF65-F5344CB8AC3E}">
        <p14:creationId xmlns:p14="http://schemas.microsoft.com/office/powerpoint/2010/main" xmlns="" val="155454504"/>
      </p:ext>
    </p:extLst>
  </p:cSld>
  <p:clrMap bg1="dk1" tx1="lt1" bg2="dk2" tx2="lt2" accent1="accent1" accent2="accent2" accent3="accent3" accent4="accent4" accent5="accent5" accent6="accent6" hlink="hlink" folHlink="folHlink"/>
  <p:sldLayoutIdLst>
    <p:sldLayoutId id="21474845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51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5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5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FA7DE092-A2F9-4BF1-91D3-FBAF90958C52}" type="datetimeFigureOut">
              <a:rPr lang="en-GB"/>
              <a:pPr>
                <a:defRPr/>
              </a:pPr>
              <a:t>20/01/2016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defRPr>
            </a:lvl1pPr>
          </a:lstStyle>
          <a:p>
            <a:pPr>
              <a:defRPr/>
            </a:pPr>
            <a:fld id="{7A36C638-A902-4AF0-894E-07D008FBFB1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51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04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6"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7"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8"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9"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6"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31DC8AE-B192-402A-B14F-F0E519CCB1CE}" type="datetimeFigureOut">
              <a:rPr lang="en-US" b="0" smtClean="0">
                <a:solidFill>
                  <a:prstClr val="black">
                    <a:tint val="75000"/>
                  </a:prstClr>
                </a:solidFill>
                <a:latin typeface="Calibri"/>
              </a:rPr>
              <a:pPr eaLnBrk="1" fontAlgn="auto" hangingPunct="1">
                <a:spcBef>
                  <a:spcPts val="0"/>
                </a:spcBef>
                <a:spcAft>
                  <a:spcPts val="0"/>
                </a:spcAft>
              </a:pPr>
              <a:t>1/20/2016</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BEBAEE5-C1FE-4140-965B-64058E2C0C83}"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1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20">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21">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22">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23">
            <a:hlinkClick r:id="rId6"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8">
            <a:hlinkClick r:id="rId4" action="ppaction://hlinkpres?slideindex=1&amp;slidetitle=" highlightClick="1"/>
          </p:cNvPr>
          <p:cNvSpPr>
            <a:spLocks noChangeArrowheads="1"/>
          </p:cNvSpPr>
          <p:nvPr/>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17" name="AutoShape 11">
            <a:hlinkClick r:id="rId4" action="ppaction://hlinkpres?slideindex=1&amp;slidetitle=" highlightClick="1"/>
          </p:cNvPr>
          <p:cNvSpPr>
            <a:spLocks noChangeArrowheads="1"/>
          </p:cNvSpPr>
          <p:nvPr/>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12">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13">
            <a:hlinkClick r:id="rId7" action="ppaction://hlinkpres?slideindex=1&amp;slidetitle=" highlightClick="1"/>
          </p:cNvPr>
          <p:cNvSpPr>
            <a:spLocks noChangeArrowheads="1"/>
          </p:cNvSpPr>
          <p:nvPr/>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20" name="AutoShape 14">
            <a:hlinkClick r:id="rId8" action="ppaction://hlinkpres?slideindex=1&amp;slidetitle=" highlightClick="1"/>
          </p:cNvPr>
          <p:cNvSpPr>
            <a:spLocks noChangeArrowheads="1"/>
          </p:cNvSpPr>
          <p:nvPr/>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CA05AF16-4932-4EE1-938A-62E4C3C44C45}" type="datetimeFigureOut">
              <a:rPr lang="en-US" b="0">
                <a:solidFill>
                  <a:prstClr val="white">
                    <a:tint val="75000"/>
                  </a:prstClr>
                </a:solidFill>
              </a:rPr>
              <a:pPr eaLnBrk="1" hangingPunct="1">
                <a:defRPr/>
              </a:pPr>
              <a:t>1/20/2016</a:t>
            </a:fld>
            <a:endParaRPr lang="en-US" b="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b="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59244AFF-84A4-41D1-B6C9-F3B7007BF501}" type="slidenum">
              <a:rPr lang="en-US" b="0">
                <a:solidFill>
                  <a:prstClr val="white">
                    <a:tint val="75000"/>
                  </a:prstClr>
                </a:solidFill>
              </a:rPr>
              <a:pPr eaLnBrk="1" hangingPunct="1">
                <a:defRPr/>
              </a:pPr>
              <a:t>‹#›</a:t>
            </a:fld>
            <a:endParaRPr lang="en-US" b="0">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2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400" b="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4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1800" b="0" dirty="0">
              <a:solidFill>
                <a:srgbClr val="000000"/>
              </a:solidFill>
              <a:latin typeface="Calibri" pitchFamily="34"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Calibri" pitchFamily="34" charset="0"/>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file:///C:\Users\Phil\Desktop\brunel%20pieces%203\Newcastle.pptx" TargetMode="External"/><Relationship Id="rId4" Type="http://schemas.openxmlformats.org/officeDocument/2006/relationships/hyperlink" Target="about%20phil%202.pp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18.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179512" y="0"/>
            <a:ext cx="7121393" cy="4365104"/>
          </a:xfrm>
          <a:noFill/>
        </p:spPr>
        <p:txBody>
          <a:bodyPr lIns="92075" tIns="46038" rIns="92075" bIns="46038"/>
          <a:lstStyle/>
          <a:p>
            <a:pPr algn="ctr"/>
            <a:r>
              <a:rPr lang="en-US" sz="5400" dirty="0" smtClean="0">
                <a:solidFill>
                  <a:schemeClr val="tx1"/>
                </a:solidFill>
                <a:latin typeface="Calibri" pitchFamily="34" charset="0"/>
              </a:rPr>
              <a:t>Assessing large groups</a:t>
            </a:r>
            <a:br>
              <a:rPr lang="en-US" sz="5400" dirty="0" smtClean="0">
                <a:solidFill>
                  <a:schemeClr val="tx1"/>
                </a:solidFill>
                <a:latin typeface="Calibri" pitchFamily="34" charset="0"/>
              </a:rPr>
            </a:br>
            <a:r>
              <a:rPr lang="en-US" sz="3600" dirty="0" smtClean="0">
                <a:latin typeface="Calibri" pitchFamily="34" charset="0"/>
              </a:rPr>
              <a:t/>
            </a:r>
            <a:br>
              <a:rPr lang="en-US" sz="3600" dirty="0" smtClean="0">
                <a:latin typeface="Calibri" pitchFamily="34" charset="0"/>
              </a:rPr>
            </a:br>
            <a:r>
              <a:rPr lang="en-US" sz="3600" dirty="0" smtClean="0">
                <a:solidFill>
                  <a:schemeClr val="bg2">
                    <a:lumMod val="20000"/>
                    <a:lumOff val="80000"/>
                  </a:schemeClr>
                </a:solidFill>
                <a:latin typeface="Calibri" pitchFamily="34" charset="0"/>
              </a:rPr>
              <a:t>University of Reading</a:t>
            </a:r>
            <a:r>
              <a:rPr lang="en-US" sz="3600" dirty="0" smtClean="0">
                <a:latin typeface="Calibri" pitchFamily="34" charset="0"/>
              </a:rPr>
              <a:t/>
            </a:r>
            <a:br>
              <a:rPr lang="en-US" sz="3600" dirty="0" smtClean="0">
                <a:latin typeface="Calibri" pitchFamily="34" charset="0"/>
              </a:rPr>
            </a:br>
            <a:r>
              <a:rPr lang="en-GB" sz="3200" dirty="0" smtClean="0">
                <a:solidFill>
                  <a:srgbClr val="00B0F0"/>
                </a:solidFill>
              </a:rPr>
              <a:t>20</a:t>
            </a:r>
            <a:r>
              <a:rPr lang="en-GB" sz="3200" baseline="30000" dirty="0" smtClean="0">
                <a:solidFill>
                  <a:srgbClr val="00B0F0"/>
                </a:solidFill>
              </a:rPr>
              <a:t>th</a:t>
            </a:r>
            <a:r>
              <a:rPr lang="en-GB" sz="3200" dirty="0" smtClean="0">
                <a:solidFill>
                  <a:srgbClr val="00B0F0"/>
                </a:solidFill>
              </a:rPr>
              <a:t>  January </a:t>
            </a:r>
            <a:r>
              <a:rPr lang="en-GB" sz="3200" dirty="0" smtClean="0">
                <a:solidFill>
                  <a:srgbClr val="00B0F0"/>
                </a:solidFill>
                <a:latin typeface="Calibri" pitchFamily="34" charset="0"/>
              </a:rPr>
              <a:t>2016</a:t>
            </a:r>
            <a:r>
              <a:rPr lang="en-GB" sz="3200" dirty="0" smtClean="0">
                <a:solidFill>
                  <a:srgbClr val="008000"/>
                </a:solidFill>
                <a:latin typeface="Calibri" pitchFamily="34" charset="0"/>
              </a:rPr>
              <a:t/>
            </a:r>
            <a:br>
              <a:rPr lang="en-GB" sz="3200" dirty="0" smtClean="0">
                <a:solidFill>
                  <a:srgbClr val="008000"/>
                </a:solidFill>
                <a:latin typeface="Calibri" pitchFamily="34" charset="0"/>
              </a:rPr>
            </a:br>
            <a:r>
              <a:rPr lang="en-GB" sz="2400" dirty="0" smtClean="0">
                <a:solidFill>
                  <a:srgbClr val="008000"/>
                </a:solidFill>
                <a:latin typeface="Calibri" pitchFamily="34" charset="0"/>
              </a:rPr>
              <a:t> </a:t>
            </a:r>
            <a:br>
              <a:rPr lang="en-GB" sz="2400" dirty="0" smtClean="0">
                <a:solidFill>
                  <a:srgbClr val="008000"/>
                </a:solidFill>
                <a:latin typeface="Calibri" pitchFamily="34" charset="0"/>
              </a:rPr>
            </a:br>
            <a:endParaRPr lang="en-GB" sz="4400" b="1" dirty="0" smtClean="0">
              <a:solidFill>
                <a:srgbClr val="008000"/>
              </a:solidFill>
              <a:latin typeface="Calibri"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1" hangingPunct="1"/>
            <a:endParaRPr lang="en-US" sz="4400" b="0" dirty="0">
              <a:solidFill>
                <a:srgbClr val="000000"/>
              </a:solidFill>
              <a:latin typeface="Calibri" pitchFamily="34" charset="0"/>
            </a:endParaRPr>
          </a:p>
        </p:txBody>
      </p:sp>
      <p:sp>
        <p:nvSpPr>
          <p:cNvPr id="6" name="Rectangle 8">
            <a:hlinkClick r:id="rId4" action="ppaction://hlinkpres?slideindex=1&amp;slidetitle="/>
          </p:cNvPr>
          <p:cNvSpPr>
            <a:spLocks noChangeArrowheads="1"/>
          </p:cNvSpPr>
          <p:nvPr/>
        </p:nvSpPr>
        <p:spPr bwMode="auto">
          <a:xfrm>
            <a:off x="251520" y="3645024"/>
            <a:ext cx="6912768" cy="2808312"/>
          </a:xfrm>
          <a:prstGeom prst="rect">
            <a:avLst/>
          </a:prstGeom>
          <a:solidFill>
            <a:schemeClr val="tx1"/>
          </a:solidFill>
          <a:ln w="12700">
            <a:noFill/>
            <a:miter lim="800000"/>
            <a:headEnd/>
            <a:tailEnd/>
          </a:ln>
        </p:spPr>
        <p:txBody>
          <a:bodyPr lIns="92075" tIns="46038" rIns="92075" bIns="46038" anchor="ctr"/>
          <a:lstStyle/>
          <a:p>
            <a:pPr marL="723900" indent="-723900" algn="ctr">
              <a:spcBef>
                <a:spcPct val="20000"/>
              </a:spcBef>
              <a:buClr>
                <a:srgbClr val="7E9CE8"/>
              </a:buClr>
              <a:buFont typeface="Wingdings" pitchFamily="2" charset="2"/>
              <a:buNone/>
            </a:pPr>
            <a:r>
              <a:rPr lang="en-GB" sz="3600" dirty="0">
                <a:solidFill>
                  <a:srgbClr val="000000"/>
                </a:solidFill>
                <a:latin typeface="Calibri" pitchFamily="34" charset="0"/>
              </a:rPr>
              <a:t>Phil </a:t>
            </a:r>
            <a:r>
              <a:rPr lang="en-GB" sz="3600" dirty="0" smtClean="0">
                <a:solidFill>
                  <a:srgbClr val="000000"/>
                </a:solidFill>
                <a:latin typeface="Calibri" pitchFamily="34" charset="0"/>
              </a:rPr>
              <a:t>Race</a:t>
            </a:r>
          </a:p>
          <a:p>
            <a:pPr marL="723900" indent="-723900" algn="ctr">
              <a:spcBef>
                <a:spcPct val="20000"/>
              </a:spcBef>
              <a:buClr>
                <a:srgbClr val="7E9CE8"/>
              </a:buClr>
            </a:pPr>
            <a:r>
              <a:rPr lang="en-GB" sz="1600" dirty="0" smtClean="0">
                <a:solidFill>
                  <a:srgbClr val="000000"/>
                </a:solidFill>
                <a:latin typeface="Calibri" pitchFamily="34" charset="0"/>
              </a:rPr>
              <a:t>BSc  PhD  PGCE  FCIPD  PFHEA   NTF</a:t>
            </a:r>
          </a:p>
          <a:p>
            <a:pPr marL="723900" indent="-723900" algn="ctr">
              <a:spcBef>
                <a:spcPct val="20000"/>
              </a:spcBef>
              <a:buClr>
                <a:srgbClr val="7E9CE8"/>
              </a:buClr>
            </a:pPr>
            <a:r>
              <a:rPr lang="en-GB" sz="2400" dirty="0" smtClean="0">
                <a:solidFill>
                  <a:srgbClr val="008000"/>
                </a:solidFill>
                <a:latin typeface="Calibri" pitchFamily="34" charset="0"/>
              </a:rPr>
              <a:t>(from Newcastle-upon-Tyne)</a:t>
            </a:r>
            <a:endParaRPr lang="en-GB" sz="1600" dirty="0" smtClean="0">
              <a:solidFill>
                <a:srgbClr val="000000"/>
              </a:solidFill>
              <a:latin typeface="Calibri" pitchFamily="34" charset="0"/>
            </a:endParaRPr>
          </a:p>
          <a:p>
            <a:pPr algn="ctr">
              <a:lnSpc>
                <a:spcPct val="90000"/>
              </a:lnSpc>
              <a:buClr>
                <a:srgbClr val="FF3399"/>
              </a:buClr>
              <a:buSzPct val="75000"/>
              <a:buFont typeface="Monotype Sorts" pitchFamily="2" charset="2"/>
              <a:buNone/>
            </a:pPr>
            <a:r>
              <a:rPr lang="en-GB" sz="2400" dirty="0" smtClean="0">
                <a:solidFill>
                  <a:srgbClr val="002060"/>
                </a:solidFill>
                <a:latin typeface="Calibri" pitchFamily="34" charset="0"/>
              </a:rPr>
              <a:t>Follow Phil on Twitter:   @RacePhil</a:t>
            </a:r>
            <a:r>
              <a:rPr lang="en-GB" sz="2000" dirty="0" smtClean="0">
                <a:solidFill>
                  <a:srgbClr val="4F81BD"/>
                </a:solidFill>
                <a:latin typeface="Calibri" pitchFamily="34" charset="0"/>
              </a:rPr>
              <a:t> </a:t>
            </a:r>
            <a:endParaRPr lang="en-GB" sz="2000" dirty="0">
              <a:solidFill>
                <a:srgbClr val="4F81BD"/>
              </a:solidFill>
              <a:latin typeface="Calibri" pitchFamily="34" charset="0"/>
            </a:endParaRPr>
          </a:p>
          <a:p>
            <a:pPr marL="723900" indent="-723900" algn="ctr">
              <a:spcBef>
                <a:spcPct val="20000"/>
              </a:spcBef>
              <a:buClr>
                <a:srgbClr val="7E9CE8"/>
              </a:buClr>
              <a:buFont typeface="Wingdings" pitchFamily="2" charset="2"/>
              <a:buNone/>
            </a:pPr>
            <a:r>
              <a:rPr lang="en-GB" sz="1800" dirty="0">
                <a:solidFill>
                  <a:srgbClr val="000000"/>
                </a:solidFill>
                <a:latin typeface="Calibri" pitchFamily="34" charset="0"/>
              </a:rPr>
              <a:t>Visiting Professor:  University of </a:t>
            </a:r>
            <a:r>
              <a:rPr lang="en-GB" sz="1800" dirty="0" smtClean="0">
                <a:solidFill>
                  <a:srgbClr val="000000"/>
                </a:solidFill>
                <a:latin typeface="Calibri" pitchFamily="34" charset="0"/>
              </a:rPr>
              <a:t>Plymouth and University Campus Suffolk</a:t>
            </a:r>
          </a:p>
          <a:p>
            <a:pPr marL="723900" indent="-723900" algn="ctr">
              <a:spcBef>
                <a:spcPct val="20000"/>
              </a:spcBef>
              <a:buClr>
                <a:srgbClr val="7E9CE8"/>
              </a:buClr>
              <a:buFont typeface="Wingdings" pitchFamily="2" charset="2"/>
              <a:buNone/>
            </a:pPr>
            <a:r>
              <a:rPr lang="en-GB" sz="1800" dirty="0" smtClean="0">
                <a:solidFill>
                  <a:srgbClr val="000000"/>
                </a:solidFill>
                <a:latin typeface="Calibri" pitchFamily="34" charset="0"/>
              </a:rPr>
              <a:t>Emeritus </a:t>
            </a:r>
            <a:r>
              <a:rPr lang="en-GB" sz="1800" dirty="0">
                <a:solidFill>
                  <a:srgbClr val="000000"/>
                </a:solidFill>
                <a:latin typeface="Calibri" pitchFamily="34" charset="0"/>
              </a:rPr>
              <a:t>Professor, Leeds </a:t>
            </a:r>
            <a:r>
              <a:rPr lang="en-GB" sz="1800" dirty="0" smtClean="0">
                <a:solidFill>
                  <a:srgbClr val="000000"/>
                </a:solidFill>
                <a:latin typeface="Calibri" pitchFamily="34" charset="0"/>
              </a:rPr>
              <a:t>Beckett University</a:t>
            </a:r>
            <a:endParaRPr lang="en-GB" sz="1800" dirty="0">
              <a:solidFill>
                <a:srgbClr val="000000"/>
              </a:solidFill>
              <a:latin typeface="Calibri" pitchFamily="34" charset="0"/>
            </a:endParaRPr>
          </a:p>
        </p:txBody>
      </p:sp>
      <p:sp>
        <p:nvSpPr>
          <p:cNvPr id="7" name="Action Button: Custom 6">
            <a:hlinkClick r:id="rId5" action="ppaction://hlinkpres?slideindex=1&amp;slidetitle=Slide 1" highlightClick="1"/>
          </p:cNvPr>
          <p:cNvSpPr/>
          <p:nvPr/>
        </p:nvSpPr>
        <p:spPr>
          <a:xfrm>
            <a:off x="7164288" y="342900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GB" sz="4400" b="0">
              <a:solidFill>
                <a:srgbClr val="FFFFFF"/>
              </a:solidFill>
              <a:latin typeface="Calibri" pitchFamily="34" charset="0"/>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smtClean="0"/>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600" smtClean="0"/>
              <a:t>You waste far less writing the </a:t>
            </a:r>
            <a:r>
              <a:rPr lang="en-GB" sz="2600" smtClean="0">
                <a:solidFill>
                  <a:srgbClr val="FF0000"/>
                </a:solidFill>
              </a:rPr>
              <a:t>same old things </a:t>
            </a:r>
            <a:r>
              <a:rPr lang="en-GB" sz="2600" smtClean="0"/>
              <a:t>on one piece of work after another, regarding frequently occurring mistakes;</a:t>
            </a:r>
          </a:p>
          <a:p>
            <a:pPr eaLnBrk="1" hangingPunct="1">
              <a:lnSpc>
                <a:spcPct val="100000"/>
              </a:lnSpc>
            </a:pPr>
            <a:r>
              <a:rPr lang="en-GB" sz="2600" smtClean="0"/>
              <a:t>Instead, you need just to write ‘</a:t>
            </a:r>
            <a:r>
              <a:rPr lang="en-GB" sz="2600" smtClean="0">
                <a:solidFill>
                  <a:srgbClr val="008000"/>
                </a:solidFill>
              </a:rPr>
              <a:t>please see point 4, blue sheet</a:t>
            </a:r>
            <a:r>
              <a:rPr lang="en-GB" sz="2600" smtClean="0"/>
              <a:t>’ (which takes seconds).</a:t>
            </a:r>
          </a:p>
          <a:p>
            <a:pPr eaLnBrk="1" hangingPunct="1">
              <a:lnSpc>
                <a:spcPct val="100000"/>
              </a:lnSpc>
            </a:pPr>
            <a:r>
              <a:rPr lang="en-GB" sz="2600" smtClean="0"/>
              <a:t>You can now make your comments relate more to each individual piece of work;</a:t>
            </a:r>
          </a:p>
          <a:p>
            <a:pPr eaLnBrk="1" hangingPunct="1">
              <a:lnSpc>
                <a:spcPct val="100000"/>
              </a:lnSpc>
            </a:pPr>
            <a:r>
              <a:rPr lang="en-GB" sz="2600" smtClean="0"/>
              <a:t>This means when students get their marked work back with feedback, they are more likely to use it, as it’s personal to them.</a:t>
            </a:r>
          </a:p>
          <a:p>
            <a:pPr eaLnBrk="1" hangingPunct="1">
              <a:lnSpc>
                <a:spcPct val="100000"/>
              </a:lnSpc>
            </a:pPr>
            <a:endParaRPr lang="en-GB" sz="260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09800" y="12954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1</a:t>
            </a:r>
          </a:p>
          <a:p>
            <a:pPr algn="ctr" eaLnBrk="1" fontAlgn="auto" hangingPunct="1">
              <a:lnSpc>
                <a:spcPts val="2000"/>
              </a:lnSpc>
              <a:spcBef>
                <a:spcPts val="0"/>
              </a:spcBef>
              <a:spcAft>
                <a:spcPts val="0"/>
              </a:spcAft>
              <a:defRPr/>
            </a:pPr>
            <a:r>
              <a:rPr lang="en-GB" sz="1800" dirty="0">
                <a:solidFill>
                  <a:prstClr val="black"/>
                </a:solidFill>
              </a:rPr>
              <a:t>Prepare ‘blue sheet’ with anticipated</a:t>
            </a:r>
          </a:p>
          <a:p>
            <a:pPr algn="ctr" eaLnBrk="1" fontAlgn="auto" hangingPunct="1">
              <a:lnSpc>
                <a:spcPts val="2000"/>
              </a:lnSpc>
              <a:spcBef>
                <a:spcPts val="0"/>
              </a:spcBef>
              <a:spcAft>
                <a:spcPts val="0"/>
              </a:spcAft>
              <a:defRPr/>
            </a:pPr>
            <a:r>
              <a:rPr lang="en-GB" sz="1800" dirty="0">
                <a:solidFill>
                  <a:prstClr val="black"/>
                </a:solidFill>
              </a:rPr>
              <a:t>generic feedback</a:t>
            </a:r>
          </a:p>
        </p:txBody>
      </p:sp>
      <p:sp>
        <p:nvSpPr>
          <p:cNvPr id="3" name="Oval 2"/>
          <p:cNvSpPr/>
          <p:nvPr/>
        </p:nvSpPr>
        <p:spPr>
          <a:xfrm>
            <a:off x="3505200" y="2286000"/>
            <a:ext cx="2819400" cy="2743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dirty="0">
                <a:solidFill>
                  <a:prstClr val="black"/>
                </a:solidFill>
              </a:rPr>
              <a:t>Summary: providing feedback within 24 hours</a:t>
            </a:r>
          </a:p>
        </p:txBody>
      </p:sp>
      <p:sp>
        <p:nvSpPr>
          <p:cNvPr id="4" name="Oval 3"/>
          <p:cNvSpPr/>
          <p:nvPr/>
        </p:nvSpPr>
        <p:spPr>
          <a:xfrm>
            <a:off x="5791200" y="12954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3</a:t>
            </a:r>
            <a:endParaRPr lang="en-GB" sz="2000" dirty="0">
              <a:solidFill>
                <a:prstClr val="black"/>
              </a:solidFill>
            </a:endParaRPr>
          </a:p>
          <a:p>
            <a:pPr algn="ctr" eaLnBrk="1" fontAlgn="auto" hangingPunct="1">
              <a:lnSpc>
                <a:spcPts val="2000"/>
              </a:lnSpc>
              <a:spcBef>
                <a:spcPts val="0"/>
              </a:spcBef>
              <a:spcAft>
                <a:spcPts val="0"/>
              </a:spcAft>
              <a:defRPr/>
            </a:pPr>
            <a:r>
              <a:rPr lang="en-GB" sz="2000" dirty="0">
                <a:solidFill>
                  <a:prstClr val="black"/>
                </a:solidFill>
              </a:rPr>
              <a:t>Collect students’ work at start of lecture</a:t>
            </a:r>
          </a:p>
        </p:txBody>
      </p:sp>
      <p:sp>
        <p:nvSpPr>
          <p:cNvPr id="5" name="Oval 4"/>
          <p:cNvSpPr/>
          <p:nvPr/>
        </p:nvSpPr>
        <p:spPr>
          <a:xfrm>
            <a:off x="3962400" y="4572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2</a:t>
            </a:r>
          </a:p>
          <a:p>
            <a:pPr algn="ctr" eaLnBrk="1" fontAlgn="auto" hangingPunct="1">
              <a:lnSpc>
                <a:spcPts val="2000"/>
              </a:lnSpc>
              <a:spcBef>
                <a:spcPts val="0"/>
              </a:spcBef>
              <a:spcAft>
                <a:spcPts val="0"/>
              </a:spcAft>
              <a:defRPr/>
            </a:pPr>
            <a:r>
              <a:rPr lang="en-GB" sz="2000" dirty="0">
                <a:solidFill>
                  <a:prstClr val="black"/>
                </a:solidFill>
              </a:rPr>
              <a:t>Set </a:t>
            </a:r>
          </a:p>
          <a:p>
            <a:pPr algn="ctr" eaLnBrk="1" fontAlgn="auto" hangingPunct="1">
              <a:lnSpc>
                <a:spcPts val="2000"/>
              </a:lnSpc>
              <a:spcBef>
                <a:spcPts val="0"/>
              </a:spcBef>
              <a:spcAft>
                <a:spcPts val="0"/>
              </a:spcAft>
              <a:defRPr/>
            </a:pPr>
            <a:r>
              <a:rPr lang="en-GB" sz="2000" dirty="0">
                <a:solidFill>
                  <a:prstClr val="black"/>
                </a:solidFill>
              </a:rPr>
              <a:t>hand-in deadline to be at lecture</a:t>
            </a:r>
          </a:p>
        </p:txBody>
      </p:sp>
      <p:sp>
        <p:nvSpPr>
          <p:cNvPr id="6" name="Oval 5"/>
          <p:cNvSpPr/>
          <p:nvPr/>
        </p:nvSpPr>
        <p:spPr>
          <a:xfrm>
            <a:off x="1752600" y="3276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7</a:t>
            </a:r>
            <a:endParaRPr lang="en-GB" sz="2000" dirty="0">
              <a:solidFill>
                <a:prstClr val="black"/>
              </a:solidFill>
            </a:endParaRPr>
          </a:p>
          <a:p>
            <a:pPr algn="ctr" eaLnBrk="1" fontAlgn="auto" hangingPunct="1">
              <a:lnSpc>
                <a:spcPts val="2000"/>
              </a:lnSpc>
              <a:spcBef>
                <a:spcPts val="0"/>
              </a:spcBef>
              <a:spcAft>
                <a:spcPts val="0"/>
              </a:spcAft>
              <a:defRPr/>
            </a:pPr>
            <a:r>
              <a:rPr lang="en-GB" sz="2000" dirty="0">
                <a:solidFill>
                  <a:prstClr val="black"/>
                </a:solidFill>
              </a:rPr>
              <a:t>Take away work to mark in a third of the time</a:t>
            </a:r>
          </a:p>
        </p:txBody>
      </p:sp>
      <p:sp>
        <p:nvSpPr>
          <p:cNvPr id="7" name="Oval 6"/>
          <p:cNvSpPr/>
          <p:nvPr/>
        </p:nvSpPr>
        <p:spPr>
          <a:xfrm>
            <a:off x="3048000" y="4800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6</a:t>
            </a:r>
          </a:p>
          <a:p>
            <a:pPr algn="ctr" eaLnBrk="1" fontAlgn="auto" hangingPunct="1">
              <a:lnSpc>
                <a:spcPts val="2000"/>
              </a:lnSpc>
              <a:spcBef>
                <a:spcPts val="0"/>
              </a:spcBef>
              <a:spcAft>
                <a:spcPts val="0"/>
              </a:spcAft>
              <a:defRPr/>
            </a:pPr>
            <a:r>
              <a:rPr lang="en-GB" sz="2000" dirty="0">
                <a:solidFill>
                  <a:prstClr val="black"/>
                </a:solidFill>
              </a:rPr>
              <a:t>Talk class through one important point</a:t>
            </a:r>
          </a:p>
        </p:txBody>
      </p:sp>
      <p:sp>
        <p:nvSpPr>
          <p:cNvPr id="8" name="Oval 7"/>
          <p:cNvSpPr/>
          <p:nvPr/>
        </p:nvSpPr>
        <p:spPr>
          <a:xfrm>
            <a:off x="6248400" y="3276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4</a:t>
            </a:r>
            <a:endParaRPr lang="en-GB" sz="2000" dirty="0">
              <a:solidFill>
                <a:prstClr val="black"/>
              </a:solidFill>
            </a:endParaRPr>
          </a:p>
          <a:p>
            <a:pPr algn="ctr" eaLnBrk="1" fontAlgn="auto" hangingPunct="1">
              <a:lnSpc>
                <a:spcPts val="2000"/>
              </a:lnSpc>
              <a:spcBef>
                <a:spcPts val="0"/>
              </a:spcBef>
              <a:spcAft>
                <a:spcPts val="0"/>
              </a:spcAft>
              <a:defRPr/>
            </a:pPr>
            <a:r>
              <a:rPr lang="en-GB" sz="2000" dirty="0">
                <a:solidFill>
                  <a:prstClr val="black"/>
                </a:solidFill>
              </a:rPr>
              <a:t>Hand out ‘blue sheet’</a:t>
            </a:r>
          </a:p>
        </p:txBody>
      </p:sp>
      <p:sp>
        <p:nvSpPr>
          <p:cNvPr id="9" name="Oval 8"/>
          <p:cNvSpPr/>
          <p:nvPr/>
        </p:nvSpPr>
        <p:spPr>
          <a:xfrm>
            <a:off x="5029200" y="4800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5</a:t>
            </a:r>
            <a:endParaRPr lang="en-GB" sz="2000" dirty="0">
              <a:solidFill>
                <a:prstClr val="black"/>
              </a:solidFill>
            </a:endParaRPr>
          </a:p>
          <a:p>
            <a:pPr algn="ctr" eaLnBrk="1" fontAlgn="auto" hangingPunct="1">
              <a:lnSpc>
                <a:spcPts val="2000"/>
              </a:lnSpc>
              <a:spcBef>
                <a:spcPts val="0"/>
              </a:spcBef>
              <a:spcAft>
                <a:spcPts val="0"/>
              </a:spcAft>
              <a:defRPr/>
            </a:pPr>
            <a:r>
              <a:rPr lang="en-GB" sz="2000" dirty="0">
                <a:solidFill>
                  <a:prstClr val="black"/>
                </a:solidFill>
              </a:rPr>
              <a:t>Let students read blue sheet for short while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3600" dirty="0" smtClean="0">
                <a:solidFill>
                  <a:schemeClr val="bg1"/>
                </a:solidFill>
              </a:rPr>
              <a:t>Some large groups assessment</a:t>
            </a:r>
          </a:p>
          <a:p>
            <a:pPr algn="ctr" eaLnBrk="1" fontAlgn="auto" hangingPunct="1">
              <a:spcBef>
                <a:spcPts val="0"/>
              </a:spcBef>
              <a:spcAft>
                <a:spcPts val="0"/>
              </a:spcAft>
            </a:pPr>
            <a:r>
              <a:rPr lang="en-GB" sz="3600" dirty="0" smtClean="0">
                <a:solidFill>
                  <a:schemeClr val="bg1"/>
                </a:solidFill>
              </a:rPr>
              <a:t>issues</a:t>
            </a:r>
          </a:p>
          <a:p>
            <a:pPr algn="ctr" eaLnBrk="1" fontAlgn="auto" hangingPunct="1">
              <a:spcBef>
                <a:spcPts val="0"/>
              </a:spcBef>
              <a:spcAft>
                <a:spcPts val="0"/>
              </a:spcAft>
            </a:pPr>
            <a:r>
              <a:rPr lang="en-GB" sz="3600" dirty="0" smtClean="0">
                <a:solidFill>
                  <a:schemeClr val="bg1"/>
                </a:solidFill>
              </a:rPr>
              <a:t> </a:t>
            </a:r>
            <a:endParaRPr lang="en-GB" sz="3600" dirty="0">
              <a:solidFill>
                <a:schemeClr val="bg1"/>
              </a:solidFill>
            </a:endParaRP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eaLnBrk="1" hangingPunct="1"/>
            <a:endParaRPr lang="en-GB" sz="3200" dirty="0">
              <a:solidFill>
                <a:schemeClr val="bg1"/>
              </a:solidFill>
              <a:latin typeface="Calibri"/>
            </a:endParaRPr>
          </a:p>
          <a:p>
            <a:pPr algn="ctr" eaLnBrk="1" hangingPunct="1"/>
            <a:r>
              <a:rPr lang="en-US" sz="3200" dirty="0">
                <a:solidFill>
                  <a:schemeClr val="bg1"/>
                </a:solidFill>
                <a:latin typeface="Calibri"/>
              </a:rPr>
              <a:t>Validity</a:t>
            </a:r>
          </a:p>
          <a:p>
            <a:pPr algn="ctr" eaLnBrk="1" hangingPunct="1"/>
            <a:r>
              <a:rPr lang="en-US" sz="3200" dirty="0">
                <a:solidFill>
                  <a:schemeClr val="bg1"/>
                </a:solidFill>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chemeClr val="tx2"/>
            </a:solidFill>
            <a:round/>
            <a:headEnd/>
            <a:tailEnd/>
          </a:ln>
        </p:spPr>
        <p:txBody>
          <a:bodyPr wrap="square" lIns="0" tIns="0" rIns="0" bIns="0" anchor="ctr" anchorCtr="0"/>
          <a:lstStyle/>
          <a:p>
            <a:pPr algn="ctr" eaLnBrk="1" hangingPunct="1"/>
            <a:endParaRPr lang="en-GB" sz="3200" dirty="0">
              <a:solidFill>
                <a:schemeClr val="bg1"/>
              </a:solidFill>
              <a:latin typeface="Calibri"/>
            </a:endParaRPr>
          </a:p>
          <a:p>
            <a:pPr algn="ctr" eaLnBrk="1" hangingPunct="1"/>
            <a:r>
              <a:rPr lang="en-US" sz="3200" dirty="0">
                <a:solidFill>
                  <a:schemeClr val="bg1"/>
                </a:solidFill>
                <a:latin typeface="Calibri"/>
              </a:rPr>
              <a:t>Is assessment broken?</a:t>
            </a:r>
          </a:p>
          <a:p>
            <a:pPr algn="ctr" eaLnBrk="1" hangingPunct="1"/>
            <a:endParaRPr lang="en-US" sz="3200" dirty="0">
              <a:solidFill>
                <a:schemeClr val="bg1"/>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sz="3200" dirty="0">
              <a:solidFill>
                <a:schemeClr val="bg1"/>
              </a:solidFill>
              <a:latin typeface="Calibri"/>
            </a:endParaRPr>
          </a:p>
          <a:p>
            <a:pPr algn="ctr" eaLnBrk="1" hangingPunct="1"/>
            <a:r>
              <a:rPr lang="en-US" sz="3200" dirty="0">
                <a:solidFill>
                  <a:schemeClr val="bg1"/>
                </a:solidFill>
                <a:latin typeface="Calibri"/>
              </a:rPr>
              <a:t>What students think</a:t>
            </a:r>
          </a:p>
          <a:p>
            <a:pPr algn="ctr" eaLnBrk="1" hangingPunct="1"/>
            <a:endParaRPr lang="en-US" sz="3200" dirty="0">
              <a:solidFill>
                <a:schemeClr val="bg1"/>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black"/>
              </a:solidFill>
              <a:latin typeface="Calibri"/>
            </a:endParaRPr>
          </a:p>
          <a:p>
            <a:pPr algn="ctr" eaLnBrk="1" hangingPunct="1"/>
            <a:r>
              <a:rPr lang="en-US" sz="3200" dirty="0">
                <a:solidFill>
                  <a:prstClr val="black"/>
                </a:solidFill>
                <a:latin typeface="Calibri"/>
              </a:rPr>
              <a:t>Assessment as learning</a:t>
            </a:r>
          </a:p>
          <a:p>
            <a:pPr algn="ctr" eaLnBrk="1" hangingPunct="1"/>
            <a:endParaRPr lang="en-US" sz="3200"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black"/>
              </a:solidFill>
              <a:latin typeface="Calibri"/>
            </a:endParaRPr>
          </a:p>
          <a:p>
            <a:pPr algn="ctr" eaLnBrk="1" hangingPunct="1"/>
            <a:endParaRPr lang="en-GB" sz="3200" dirty="0">
              <a:solidFill>
                <a:prstClr val="black"/>
              </a:solidFill>
              <a:latin typeface="Calibri"/>
            </a:endParaRPr>
          </a:p>
          <a:p>
            <a:pPr algn="ctr" eaLnBrk="1" hangingPunct="1"/>
            <a:r>
              <a:rPr lang="en-US" sz="3200" dirty="0">
                <a:solidFill>
                  <a:prstClr val="black"/>
                </a:solidFill>
                <a:latin typeface="Calibri"/>
              </a:rPr>
              <a:t>Drives most learning</a:t>
            </a:r>
          </a:p>
          <a:p>
            <a:pPr algn="ctr" eaLnBrk="1" hangingPunct="1"/>
            <a:endParaRPr lang="en-US" sz="3200" dirty="0">
              <a:solidFill>
                <a:prstClr val="black"/>
              </a:solidFill>
              <a:latin typeface="Calibri"/>
            </a:endParaRPr>
          </a:p>
          <a:p>
            <a:pPr algn="ctr" eaLnBrk="1" hangingPunct="1"/>
            <a:endParaRPr lang="en-US" sz="3200"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black"/>
              </a:solidFill>
              <a:latin typeface="Calibri"/>
            </a:endParaRPr>
          </a:p>
          <a:p>
            <a:pPr algn="ctr" eaLnBrk="1" hangingPunct="1"/>
            <a:r>
              <a:rPr lang="en-US" sz="3200" dirty="0">
                <a:solidFill>
                  <a:prstClr val="black"/>
                </a:solidFill>
                <a:latin typeface="Calibri"/>
              </a:rPr>
              <a:t>Whodunit?</a:t>
            </a:r>
          </a:p>
          <a:p>
            <a:pPr algn="ctr" eaLnBrk="1" hangingPunct="1"/>
            <a:endParaRPr lang="en-US" sz="3200"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black"/>
              </a:solidFill>
              <a:latin typeface="Calibri"/>
            </a:endParaRPr>
          </a:p>
          <a:p>
            <a:pPr algn="ctr" eaLnBrk="1" hangingPunct="1"/>
            <a:r>
              <a:rPr lang="en-US" sz="3200" dirty="0">
                <a:solidFill>
                  <a:prstClr val="black"/>
                </a:solidFill>
                <a:latin typeface="Calibri"/>
              </a:rPr>
              <a:t>Fairness </a:t>
            </a:r>
          </a:p>
          <a:p>
            <a:pPr algn="ctr" eaLnBrk="1" hangingPunct="1"/>
            <a:endParaRPr lang="en-US" sz="3200"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ounded Rectangle 4"/>
          <p:cNvSpPr/>
          <p:nvPr/>
        </p:nvSpPr>
        <p:spPr>
          <a:xfrm>
            <a:off x="685800" y="228600"/>
            <a:ext cx="2286000" cy="1524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2400" dirty="0" smtClean="0">
                <a:solidFill>
                  <a:srgbClr val="FFFF00"/>
                </a:solidFill>
              </a:rPr>
              <a:t>Using what comes out of their pens?</a:t>
            </a:r>
            <a:endParaRPr lang="en-GB" sz="1700" dirty="0">
              <a:solidFill>
                <a:srgbClr val="FFFF00"/>
              </a:solidFill>
            </a:endParaRPr>
          </a:p>
        </p:txBody>
      </p:sp>
      <p:sp>
        <p:nvSpPr>
          <p:cNvPr id="6" name="Rounded Rectangle 5"/>
          <p:cNvSpPr/>
          <p:nvPr/>
        </p:nvSpPr>
        <p:spPr>
          <a:xfrm>
            <a:off x="685800" y="1905000"/>
            <a:ext cx="2286000" cy="13716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2400" dirty="0" smtClean="0">
                <a:solidFill>
                  <a:srgbClr val="FFFF00"/>
                </a:solidFill>
              </a:rPr>
              <a:t>Using what they say?</a:t>
            </a:r>
            <a:endParaRPr lang="en-GB" sz="1700" dirty="0">
              <a:solidFill>
                <a:srgbClr val="FFFF00"/>
              </a:solidFill>
            </a:endParaRPr>
          </a:p>
        </p:txBody>
      </p:sp>
      <p:sp>
        <p:nvSpPr>
          <p:cNvPr id="7" name="Rounded Rectangle 6"/>
          <p:cNvSpPr/>
          <p:nvPr/>
        </p:nvSpPr>
        <p:spPr>
          <a:xfrm>
            <a:off x="685800" y="5181600"/>
            <a:ext cx="2286000" cy="16764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2400" dirty="0" smtClean="0">
                <a:solidFill>
                  <a:srgbClr val="FFFF00"/>
                </a:solidFill>
              </a:rPr>
              <a:t>Using how they work with each other?</a:t>
            </a:r>
            <a:endParaRPr lang="en-GB" sz="1700" dirty="0">
              <a:solidFill>
                <a:srgbClr val="FFFF00"/>
              </a:solidFill>
            </a:endParaRPr>
          </a:p>
        </p:txBody>
      </p:sp>
      <p:sp>
        <p:nvSpPr>
          <p:cNvPr id="8" name="Rounded Rectangle 7"/>
          <p:cNvSpPr/>
          <p:nvPr/>
        </p:nvSpPr>
        <p:spPr>
          <a:xfrm>
            <a:off x="3733800" y="52578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2400" dirty="0" smtClean="0">
                <a:solidFill>
                  <a:srgbClr val="FFFF00"/>
                </a:solidFill>
              </a:rPr>
              <a:t>Using how they do practical things?</a:t>
            </a:r>
            <a:endParaRPr lang="en-GB" sz="1700" dirty="0">
              <a:solidFill>
                <a:srgbClr val="FFFF00"/>
              </a:solidFill>
            </a:endParaRPr>
          </a:p>
        </p:txBody>
      </p:sp>
      <p:sp>
        <p:nvSpPr>
          <p:cNvPr id="9" name="Rounded Rectangle 8"/>
          <p:cNvSpPr/>
          <p:nvPr/>
        </p:nvSpPr>
        <p:spPr>
          <a:xfrm>
            <a:off x="6553200" y="52578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2400" dirty="0" smtClean="0">
                <a:solidFill>
                  <a:srgbClr val="FFFF00"/>
                </a:solidFill>
              </a:rPr>
              <a:t>Using what they put online?</a:t>
            </a:r>
            <a:endParaRPr lang="en-GB" sz="1700" dirty="0">
              <a:solidFill>
                <a:srgbClr val="FFFF00"/>
              </a:solidFill>
            </a:endParaRPr>
          </a:p>
        </p:txBody>
      </p:sp>
      <p:sp>
        <p:nvSpPr>
          <p:cNvPr id="10" name="Rounded Rectangle 9"/>
          <p:cNvSpPr/>
          <p:nvPr/>
        </p:nvSpPr>
        <p:spPr>
          <a:xfrm>
            <a:off x="6553200" y="3657600"/>
            <a:ext cx="2286000" cy="12954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2400" dirty="0" smtClean="0">
                <a:solidFill>
                  <a:srgbClr val="FFFF00"/>
                </a:solidFill>
              </a:rPr>
              <a:t>Using how they answer our questions?</a:t>
            </a:r>
            <a:endParaRPr lang="en-GB" sz="1700" dirty="0">
              <a:solidFill>
                <a:srgbClr val="FFFF00"/>
              </a:solidFill>
            </a:endParaRPr>
          </a:p>
        </p:txBody>
      </p:sp>
      <p:sp>
        <p:nvSpPr>
          <p:cNvPr id="11" name="Rounded Rectangle 10"/>
          <p:cNvSpPr/>
          <p:nvPr/>
        </p:nvSpPr>
        <p:spPr>
          <a:xfrm>
            <a:off x="6553200" y="2057400"/>
            <a:ext cx="2286000" cy="13716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2400" dirty="0" smtClean="0">
                <a:solidFill>
                  <a:srgbClr val="FFFF00"/>
                </a:solidFill>
              </a:rPr>
              <a:t>Using how they solve problems?</a:t>
            </a:r>
            <a:endParaRPr lang="en-GB" sz="1700" dirty="0">
              <a:solidFill>
                <a:srgbClr val="FFFF00"/>
              </a:solidFill>
            </a:endParaRPr>
          </a:p>
        </p:txBody>
      </p:sp>
      <p:sp>
        <p:nvSpPr>
          <p:cNvPr id="12" name="Rounded Rectangle 11"/>
          <p:cNvSpPr/>
          <p:nvPr/>
        </p:nvSpPr>
        <p:spPr>
          <a:xfrm>
            <a:off x="6553200" y="2286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2400" dirty="0" smtClean="0">
                <a:solidFill>
                  <a:srgbClr val="FFFF00"/>
                </a:solidFill>
              </a:rPr>
              <a:t>Using how they assess their own learning?</a:t>
            </a:r>
            <a:endParaRPr lang="en-GB" sz="1700" dirty="0">
              <a:solidFill>
                <a:srgbClr val="FFFF00"/>
              </a:solidFill>
            </a:endParaRPr>
          </a:p>
        </p:txBody>
      </p:sp>
      <p:sp>
        <p:nvSpPr>
          <p:cNvPr id="13" name="Rounded Rectangle 12"/>
          <p:cNvSpPr/>
          <p:nvPr/>
        </p:nvSpPr>
        <p:spPr>
          <a:xfrm>
            <a:off x="685800" y="3505200"/>
            <a:ext cx="2286000" cy="1524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2400" dirty="0" smtClean="0">
                <a:solidFill>
                  <a:srgbClr val="FFFF00"/>
                </a:solidFill>
              </a:rPr>
              <a:t>Using things they make?</a:t>
            </a:r>
            <a:endParaRPr lang="en-GB" sz="1700" dirty="0">
              <a:solidFill>
                <a:srgbClr val="FFFF00"/>
              </a:solidFill>
            </a:endParaRPr>
          </a:p>
        </p:txBody>
      </p:sp>
      <p:sp>
        <p:nvSpPr>
          <p:cNvPr id="14" name="Rounded Rectangle 13"/>
          <p:cNvSpPr/>
          <p:nvPr/>
        </p:nvSpPr>
        <p:spPr>
          <a:xfrm>
            <a:off x="3733800" y="3048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2400" dirty="0" smtClean="0">
                <a:solidFill>
                  <a:srgbClr val="FFFF00"/>
                </a:solidFill>
              </a:rPr>
              <a:t>Using how they assess each others’</a:t>
            </a:r>
          </a:p>
          <a:p>
            <a:pPr algn="ctr" eaLnBrk="1" fontAlgn="auto" hangingPunct="1">
              <a:spcBef>
                <a:spcPts val="0"/>
              </a:spcBef>
              <a:spcAft>
                <a:spcPts val="0"/>
              </a:spcAft>
            </a:pPr>
            <a:r>
              <a:rPr lang="en-GB" sz="2400" dirty="0" smtClean="0">
                <a:solidFill>
                  <a:srgbClr val="FFFF00"/>
                </a:solidFill>
              </a:rPr>
              <a:t>learning?</a:t>
            </a:r>
            <a:endParaRPr lang="en-GB" sz="1700" dirty="0">
              <a:solidFill>
                <a:srgbClr val="FFFF00"/>
              </a:solidFill>
            </a:endParaRPr>
          </a:p>
        </p:txBody>
      </p:sp>
      <p:sp>
        <p:nvSpPr>
          <p:cNvPr id="15" name="Oval 14"/>
          <p:cNvSpPr/>
          <p:nvPr/>
        </p:nvSpPr>
        <p:spPr>
          <a:xfrm>
            <a:off x="3352800" y="2133600"/>
            <a:ext cx="2819400" cy="2743200"/>
          </a:xfrm>
          <a:prstGeom prst="ellipse">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dirty="0" smtClean="0">
                <a:solidFill>
                  <a:prstClr val="black"/>
                </a:solidFill>
              </a:rPr>
              <a:t>How can we assess what students have learned?</a:t>
            </a:r>
            <a:endParaRPr lang="en-GB" dirty="0">
              <a:solidFill>
                <a:prstClr val="black"/>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eaLnBrk="1" fontAlgn="auto" hangingPunct="1">
              <a:spcBef>
                <a:spcPts val="0"/>
              </a:spcBef>
              <a:spcAft>
                <a:spcPts val="0"/>
              </a:spcAft>
            </a:pPr>
            <a:r>
              <a:rPr lang="en-GB" sz="3600" dirty="0" smtClean="0">
                <a:solidFill>
                  <a:srgbClr val="FFFF00"/>
                </a:solidFill>
                <a:latin typeface="Calibri"/>
              </a:rPr>
              <a:t>In the exam room you’re on your own</a:t>
            </a:r>
            <a:endParaRPr lang="en-GB" sz="3600" dirty="0">
              <a:solidFill>
                <a:srgbClr val="FFFF00"/>
              </a:solidFill>
              <a:latin typeface="Calibri"/>
            </a:endParaRPr>
          </a:p>
        </p:txBody>
      </p:sp>
    </p:spTree>
    <p:extLst>
      <p:ext uri="{BB962C8B-B14F-4D97-AF65-F5344CB8AC3E}">
        <p14:creationId xmlns:p14="http://schemas.microsoft.com/office/powerpoint/2010/main" xmlns="" val="1093354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keep calm.png"/>
          <p:cNvPicPr>
            <a:picLocks noChangeAspect="1"/>
          </p:cNvPicPr>
          <p:nvPr/>
        </p:nvPicPr>
        <p:blipFill>
          <a:blip r:embed="rId2" cstate="email"/>
          <a:stretch>
            <a:fillRect/>
          </a:stretch>
        </p:blipFill>
        <p:spPr>
          <a:xfrm>
            <a:off x="2195736" y="28920"/>
            <a:ext cx="4752528" cy="680015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a:t>Feedback without marks</a:t>
            </a:r>
          </a:p>
        </p:txBody>
      </p:sp>
      <p:sp>
        <p:nvSpPr>
          <p:cNvPr id="184325" name="Rectangle 5"/>
          <p:cNvSpPr>
            <a:spLocks noGrp="1" noRot="1" noChangeArrowheads="1"/>
          </p:cNvSpPr>
          <p:nvPr>
            <p:ph type="subTitle" idx="1"/>
          </p:nvPr>
        </p:nvSpPr>
        <p:spPr/>
        <p:txBody>
          <a:bodyPr/>
          <a:lstStyle/>
          <a:p>
            <a:r>
              <a:rPr lang="en-GB" b="1" dirty="0"/>
              <a:t>Marks often destroy the value of our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algn="ctr"/>
            <a:fld id="{A3250E62-AEFB-4DA1-8618-FF43FB1DCA0A}" type="datetime2">
              <a:rPr lang="en-US" sz="1800" b="0">
                <a:solidFill>
                  <a:srgbClr val="FFFFFF"/>
                </a:solidFill>
              </a:rPr>
              <a:pPr algn="ctr"/>
              <a:t>Wednesday, January 20, 2016</a:t>
            </a:fld>
            <a:endParaRPr lang="en-GB" sz="1800" b="0">
              <a:solidFill>
                <a:srgbClr val="FFFFFF"/>
              </a:solidFill>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algn="ctr"/>
            <a:fld id="{E292ADCE-322B-4869-B47E-2AA8AF94DFCB}" type="slidenum">
              <a:rPr lang="en-GB" sz="1800" b="0">
                <a:solidFill>
                  <a:srgbClr val="FFFFFF"/>
                </a:solidFill>
              </a:rPr>
              <a:pPr algn="ctr"/>
              <a:t>16</a:t>
            </a:fld>
            <a:endParaRPr lang="en-GB" sz="1800" b="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Feedback versus marks or grades</a:t>
            </a:r>
          </a:p>
        </p:txBody>
      </p:sp>
      <p:sp>
        <p:nvSpPr>
          <p:cNvPr id="40963" name="Rectangle 3"/>
          <p:cNvSpPr>
            <a:spLocks noGrp="1" noChangeArrowheads="1"/>
          </p:cNvSpPr>
          <p:nvPr>
            <p:ph idx="1"/>
          </p:nvPr>
        </p:nvSpPr>
        <p:spPr>
          <a:noFill/>
          <a:ln/>
        </p:spPr>
        <p:txBody>
          <a:bodyPr/>
          <a:lstStyle/>
          <a:p>
            <a:r>
              <a:rPr lang="en-GB" sz="3200"/>
              <a:t>Feedback may be eclipsed by marks or grades.</a:t>
            </a:r>
          </a:p>
          <a:p>
            <a:r>
              <a:rPr lang="en-GB" sz="3200"/>
              <a:t>Students may be blinded by the mark or grade, and not even try to make sense of the feedback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sz="3200"/>
              <a:t>Just a mark (or grade) is the least effective form of feedback!</a:t>
            </a:r>
          </a:p>
        </p:txBody>
      </p:sp>
      <p:sp>
        <p:nvSpPr>
          <p:cNvPr id="172035" name="Rectangle 3"/>
          <p:cNvSpPr>
            <a:spLocks noGrp="1" noChangeArrowheads="1"/>
          </p:cNvSpPr>
          <p:nvPr>
            <p:ph idx="1"/>
          </p:nvPr>
        </p:nvSpPr>
        <p:spPr>
          <a:noFill/>
          <a:ln/>
        </p:spPr>
        <p:txBody>
          <a:bodyPr/>
          <a:lstStyle/>
          <a:p>
            <a:r>
              <a:rPr lang="en-GB" sz="3200" dirty="0"/>
              <a:t>It’s what students look at first.</a:t>
            </a:r>
          </a:p>
          <a:p>
            <a:r>
              <a:rPr lang="en-GB" sz="3200" dirty="0"/>
              <a:t>If the mark is good, they smile and file – quite often they don’t even read the feedback.</a:t>
            </a:r>
          </a:p>
          <a:p>
            <a:r>
              <a:rPr lang="en-GB" sz="3200" dirty="0"/>
              <a:t>If it’s low, they frown and bin it – very often without reading the feedback.</a:t>
            </a:r>
          </a:p>
          <a:p>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But there are ways round this...</a:t>
            </a:r>
          </a:p>
        </p:txBody>
      </p:sp>
      <p:sp>
        <p:nvSpPr>
          <p:cNvPr id="41987" name="Rectangle 3"/>
          <p:cNvSpPr>
            <a:spLocks noGrp="1" noChangeArrowheads="1"/>
          </p:cNvSpPr>
          <p:nvPr>
            <p:ph idx="1"/>
          </p:nvPr>
        </p:nvSpPr>
        <p:spPr>
          <a:noFill/>
          <a:ln/>
        </p:spPr>
        <p:txBody>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403648" y="0"/>
            <a:ext cx="6858000" cy="6858000"/>
          </a:xfrm>
          <a:prstGeom prst="rect">
            <a:avLst/>
          </a:prstGeom>
        </p:spPr>
      </p:pic>
    </p:spTree>
    <p:extLst>
      <p:ext uri="{BB962C8B-B14F-4D97-AF65-F5344CB8AC3E}">
        <p14:creationId xmlns:p14="http://schemas.microsoft.com/office/powerpoint/2010/main" xmlns="" val="1470579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Suggest that their marks will count!</a:t>
            </a:r>
          </a:p>
        </p:txBody>
      </p:sp>
      <p:sp>
        <p:nvSpPr>
          <p:cNvPr id="174083" name="Rectangle 3"/>
          <p:cNvSpPr>
            <a:spLocks noGrp="1" noChangeArrowheads="1"/>
          </p:cNvSpPr>
          <p:nvPr>
            <p:ph idx="1"/>
          </p:nvPr>
        </p:nvSpPr>
        <p:spPr>
          <a:noFill/>
          <a:ln/>
        </p:spPr>
        <p:txBody>
          <a:bodyPr/>
          <a:lstStyle/>
          <a:p>
            <a:pPr>
              <a:spcBef>
                <a:spcPct val="25000"/>
              </a:spcBef>
            </a:pPr>
            <a:r>
              <a:rPr lang="en-GB" sz="2800" dirty="0"/>
              <a:t>Tell them that if their self-assessment scores are within (say) 5% of your own scores, the </a:t>
            </a:r>
            <a:r>
              <a:rPr lang="en-GB" sz="2800" dirty="0">
                <a:solidFill>
                  <a:srgbClr val="FF6699"/>
                </a:solidFill>
                <a:effectLst>
                  <a:outerShdw blurRad="38100" dist="38100" dir="2700000" algn="tl">
                    <a:srgbClr val="000000"/>
                  </a:outerShdw>
                </a:effectLst>
              </a:rPr>
              <a:t>higher</a:t>
            </a:r>
            <a:r>
              <a:rPr lang="en-GB" sz="2800" dirty="0"/>
              <a:t> number will go forward into their assessment record.</a:t>
            </a:r>
          </a:p>
          <a:p>
            <a:pPr>
              <a:spcBef>
                <a:spcPct val="25000"/>
              </a:spcBef>
            </a:pPr>
            <a:r>
              <a:rPr lang="en-GB" sz="2800" dirty="0"/>
              <a:t>But explain that you will talk individually to those students whose score is different by more than 5% from yours.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Get them to self-assess...</a:t>
            </a:r>
          </a:p>
        </p:txBody>
      </p:sp>
      <p:sp>
        <p:nvSpPr>
          <p:cNvPr id="43011" name="Rectangle 3"/>
          <p:cNvSpPr>
            <a:spLocks noGrp="1" noChangeArrowheads="1"/>
          </p:cNvSpPr>
          <p:nvPr>
            <p:ph idx="1"/>
          </p:nvPr>
        </p:nvSpPr>
        <p:spPr>
          <a:noFill/>
          <a:ln/>
        </p:spPr>
        <p:txBody>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These students often need their esteem boosted.</a:t>
            </a:r>
          </a:p>
          <a:p>
            <a:r>
              <a:rPr lang="en-GB" sz="2600"/>
              <a:t>Remind them about the assessment criteria, and how these illustrate the intended standards associated with the learning outcomes.</a:t>
            </a:r>
          </a:p>
          <a:p>
            <a:r>
              <a:rPr lang="en-GB" sz="2600"/>
              <a:t>Check that they weren’t just trying not to be seen as over-confident.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This usually indicates they’ve got a blind spot.</a:t>
            </a:r>
          </a:p>
          <a:p>
            <a:r>
              <a:rPr lang="en-GB" sz="2600" dirty="0"/>
              <a:t>Talk them through their work, and find out exactly where they’ve lost marks which they thought they had gained.</a:t>
            </a:r>
          </a:p>
          <a:p>
            <a:r>
              <a:rPr lang="en-GB" sz="2600" dirty="0"/>
              <a:t>Check with them that they can now see what was being looked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9" name="Oval 18"/>
          <p:cNvSpPr/>
          <p:nvPr/>
        </p:nvSpPr>
        <p:spPr>
          <a:xfrm>
            <a:off x="2590800" y="1447800"/>
            <a:ext cx="3886200" cy="44196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3200" dirty="0" smtClean="0">
              <a:solidFill>
                <a:srgbClr val="000000"/>
              </a:solidFill>
            </a:endParaRPr>
          </a:p>
          <a:p>
            <a:pPr algn="ctr" eaLnBrk="1" fontAlgn="auto" hangingPunct="1">
              <a:spcBef>
                <a:spcPts val="0"/>
              </a:spcBef>
              <a:spcAft>
                <a:spcPts val="0"/>
              </a:spcAft>
            </a:pPr>
            <a:r>
              <a:rPr lang="en-GB" sz="3200" dirty="0" smtClean="0">
                <a:solidFill>
                  <a:srgbClr val="000000"/>
                </a:solidFill>
              </a:rPr>
              <a:t>Seven </a:t>
            </a:r>
          </a:p>
          <a:p>
            <a:pPr algn="ctr" eaLnBrk="1" fontAlgn="auto" hangingPunct="1">
              <a:spcBef>
                <a:spcPts val="0"/>
              </a:spcBef>
              <a:spcAft>
                <a:spcPts val="0"/>
              </a:spcAft>
            </a:pPr>
            <a:r>
              <a:rPr lang="en-GB" sz="3200" dirty="0" smtClean="0">
                <a:solidFill>
                  <a:srgbClr val="000000"/>
                </a:solidFill>
              </a:rPr>
              <a:t>factors underpinning learning</a:t>
            </a:r>
          </a:p>
          <a:p>
            <a:pPr algn="ctr" eaLnBrk="1" fontAlgn="auto" hangingPunct="1">
              <a:spcBef>
                <a:spcPts val="0"/>
              </a:spcBef>
              <a:spcAft>
                <a:spcPts val="0"/>
              </a:spcAft>
            </a:pPr>
            <a:r>
              <a:rPr lang="en-GB" sz="1600" dirty="0" smtClean="0">
                <a:solidFill>
                  <a:srgbClr val="000000"/>
                </a:solidFill>
              </a:rPr>
              <a:t>The Lecturer’s Toolkit</a:t>
            </a:r>
          </a:p>
          <a:p>
            <a:pPr algn="ctr" eaLnBrk="1" fontAlgn="auto" hangingPunct="1">
              <a:spcBef>
                <a:spcPts val="0"/>
              </a:spcBef>
              <a:spcAft>
                <a:spcPts val="0"/>
              </a:spcAft>
            </a:pPr>
            <a:r>
              <a:rPr lang="en-GB" sz="1600" dirty="0" smtClean="0">
                <a:solidFill>
                  <a:srgbClr val="000000"/>
                </a:solidFill>
              </a:rPr>
              <a:t>Chapter 1 available on my website</a:t>
            </a:r>
          </a:p>
          <a:p>
            <a:pPr algn="ctr" eaLnBrk="1" fontAlgn="auto" hangingPunct="1">
              <a:spcBef>
                <a:spcPts val="0"/>
              </a:spcBef>
              <a:spcAft>
                <a:spcPts val="0"/>
              </a:spcAft>
            </a:pPr>
            <a:r>
              <a:rPr lang="en-GB" sz="1600" dirty="0" smtClean="0">
                <a:solidFill>
                  <a:srgbClr val="000000"/>
                </a:solidFill>
              </a:rPr>
              <a:t>See also ‘Making Learning Happen’</a:t>
            </a:r>
          </a:p>
          <a:p>
            <a:pPr algn="ctr" eaLnBrk="1" fontAlgn="auto" hangingPunct="1">
              <a:spcBef>
                <a:spcPts val="0"/>
              </a:spcBef>
              <a:spcAft>
                <a:spcPts val="0"/>
              </a:spcAft>
            </a:pPr>
            <a:endParaRPr lang="en-GB" sz="3600" dirty="0" smtClean="0">
              <a:solidFill>
                <a:srgbClr val="000000"/>
              </a:solidFill>
            </a:endParaRPr>
          </a:p>
          <a:p>
            <a:pPr algn="ctr" eaLnBrk="1" fontAlgn="auto" hangingPunct="1">
              <a:spcBef>
                <a:spcPts val="0"/>
              </a:spcBef>
              <a:spcAft>
                <a:spcPts val="0"/>
              </a:spcAft>
            </a:pPr>
            <a:endParaRPr lang="en-GB" sz="3600" dirty="0">
              <a:solidFill>
                <a:srgbClr val="000000"/>
              </a:solidFill>
            </a:endParaRPr>
          </a:p>
        </p:txBody>
      </p:sp>
      <p:sp>
        <p:nvSpPr>
          <p:cNvPr id="4" name="Oval 3"/>
          <p:cNvSpPr>
            <a:spLocks noChangeArrowheads="1"/>
          </p:cNvSpPr>
          <p:nvPr/>
        </p:nvSpPr>
        <p:spPr bwMode="auto">
          <a:xfrm>
            <a:off x="5753100" y="3124200"/>
            <a:ext cx="3390900" cy="1641475"/>
          </a:xfrm>
          <a:prstGeom prst="ellipse">
            <a:avLst/>
          </a:prstGeom>
          <a:solidFill>
            <a:srgbClr val="FF0000"/>
          </a:solidFill>
          <a:ln w="57150" algn="ctr">
            <a:solidFill>
              <a:schemeClr val="tx1"/>
            </a:solidFill>
            <a:round/>
            <a:headEnd/>
            <a:tailEnd/>
          </a:ln>
        </p:spPr>
        <p:txBody>
          <a:bodyPr wrap="square" lIns="0" tIns="0" rIns="0" bIns="0" anchor="ctr" anchorCtr="0"/>
          <a:lstStyle/>
          <a:p>
            <a:pPr algn="ctr" eaLnBrk="1" hangingPunct="1"/>
            <a:endParaRPr lang="en-GB" dirty="0" smtClean="0">
              <a:solidFill>
                <a:srgbClr val="FFFFFF"/>
              </a:solidFill>
              <a:latin typeface="Calibri"/>
            </a:endParaRPr>
          </a:p>
          <a:p>
            <a:pPr algn="ctr" eaLnBrk="1" hangingPunct="1"/>
            <a:r>
              <a:rPr lang="en-GB" dirty="0" smtClean="0">
                <a:solidFill>
                  <a:srgbClr val="FFFFFF"/>
                </a:solidFill>
                <a:latin typeface="Calibri"/>
              </a:rPr>
              <a:t>Learning by doing</a:t>
            </a:r>
          </a:p>
          <a:p>
            <a:pPr algn="ctr" eaLnBrk="1" hangingPunct="1"/>
            <a:endParaRPr lang="en-US" dirty="0" smtClean="0">
              <a:solidFill>
                <a:srgbClr val="FFFFFF"/>
              </a:solidFill>
              <a:latin typeface="Calibri"/>
            </a:endParaRPr>
          </a:p>
        </p:txBody>
      </p:sp>
      <p:sp>
        <p:nvSpPr>
          <p:cNvPr id="12" name="Oval 11"/>
          <p:cNvSpPr>
            <a:spLocks noChangeArrowheads="1"/>
          </p:cNvSpPr>
          <p:nvPr/>
        </p:nvSpPr>
        <p:spPr bwMode="auto">
          <a:xfrm>
            <a:off x="228600" y="1371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dirty="0" smtClean="0">
              <a:solidFill>
                <a:srgbClr val="000000"/>
              </a:solidFill>
              <a:latin typeface="Calibri"/>
            </a:endParaRPr>
          </a:p>
          <a:p>
            <a:pPr algn="ctr" eaLnBrk="1" hangingPunct="1"/>
            <a:r>
              <a:rPr lang="en-GB" dirty="0" smtClean="0">
                <a:solidFill>
                  <a:srgbClr val="000000"/>
                </a:solidFill>
                <a:latin typeface="Calibri"/>
              </a:rPr>
              <a:t>Assessing: making judgements</a:t>
            </a:r>
          </a:p>
          <a:p>
            <a:pPr algn="ctr" eaLnBrk="1" hangingPunct="1"/>
            <a:endParaRPr lang="en-US" dirty="0" smtClean="0">
              <a:solidFill>
                <a:srgbClr val="000000"/>
              </a:solidFill>
              <a:latin typeface="Calibri"/>
            </a:endParaRPr>
          </a:p>
        </p:txBody>
      </p:sp>
      <p:sp>
        <p:nvSpPr>
          <p:cNvPr id="13" name="Oval 12"/>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dirty="0" smtClean="0">
              <a:solidFill>
                <a:srgbClr val="FFFFFF"/>
              </a:solidFill>
              <a:latin typeface="Calibri"/>
            </a:endParaRPr>
          </a:p>
          <a:p>
            <a:pPr algn="ctr" eaLnBrk="1" hangingPunct="1"/>
            <a:r>
              <a:rPr lang="en-GB" dirty="0" smtClean="0">
                <a:solidFill>
                  <a:srgbClr val="FFFFFF"/>
                </a:solidFill>
                <a:latin typeface="Calibri"/>
              </a:rPr>
              <a:t>Needing to</a:t>
            </a:r>
          </a:p>
          <a:p>
            <a:pPr algn="ctr" eaLnBrk="1" hangingPunct="1"/>
            <a:r>
              <a:rPr lang="en-GB" dirty="0" smtClean="0">
                <a:solidFill>
                  <a:srgbClr val="FFFFFF"/>
                </a:solidFill>
                <a:latin typeface="Calibri"/>
              </a:rPr>
              <a:t>Learn</a:t>
            </a:r>
          </a:p>
          <a:p>
            <a:pPr algn="ctr" eaLnBrk="1" hangingPunct="1"/>
            <a:endParaRPr lang="en-US" dirty="0" smtClean="0">
              <a:solidFill>
                <a:srgbClr val="FFFFFF"/>
              </a:solidFill>
              <a:latin typeface="Calibri"/>
            </a:endParaRPr>
          </a:p>
        </p:txBody>
      </p:sp>
      <p:sp>
        <p:nvSpPr>
          <p:cNvPr id="14" name="Oval 13"/>
          <p:cNvSpPr>
            <a:spLocks noChangeArrowheads="1"/>
          </p:cNvSpPr>
          <p:nvPr/>
        </p:nvSpPr>
        <p:spPr bwMode="auto">
          <a:xfrm>
            <a:off x="0" y="3124200"/>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eaLnBrk="1" hangingPunct="1"/>
            <a:endParaRPr lang="en-GB" dirty="0" smtClean="0">
              <a:solidFill>
                <a:srgbClr val="000000"/>
              </a:solidFill>
              <a:latin typeface="Calibri"/>
            </a:endParaRPr>
          </a:p>
          <a:p>
            <a:pPr algn="ctr" eaLnBrk="1" hangingPunct="1"/>
            <a:r>
              <a:rPr lang="en-GB" dirty="0" smtClean="0">
                <a:solidFill>
                  <a:srgbClr val="000000"/>
                </a:solidFill>
                <a:latin typeface="Calibri"/>
              </a:rPr>
              <a:t>Verbalising orally</a:t>
            </a:r>
          </a:p>
          <a:p>
            <a:pPr algn="ctr" eaLnBrk="1" hangingPunct="1"/>
            <a:endParaRPr lang="en-US" dirty="0" smtClean="0">
              <a:solidFill>
                <a:srgbClr val="000000"/>
              </a:solidFill>
              <a:latin typeface="Calibri"/>
            </a:endParaRPr>
          </a:p>
        </p:txBody>
      </p:sp>
      <p:sp>
        <p:nvSpPr>
          <p:cNvPr id="15" name="Oval 14"/>
          <p:cNvSpPr>
            <a:spLocks noChangeArrowheads="1"/>
          </p:cNvSpPr>
          <p:nvPr/>
        </p:nvSpPr>
        <p:spPr bwMode="auto">
          <a:xfrm>
            <a:off x="2819400" y="152400"/>
            <a:ext cx="3390900" cy="1641475"/>
          </a:xfrm>
          <a:prstGeom prst="ellipse">
            <a:avLst/>
          </a:prstGeom>
          <a:solidFill>
            <a:schemeClr val="accent2"/>
          </a:solidFill>
          <a:ln w="57150" algn="ctr">
            <a:solidFill>
              <a:schemeClr val="tx1"/>
            </a:solidFill>
            <a:round/>
            <a:headEnd/>
            <a:tailEnd/>
          </a:ln>
        </p:spPr>
        <p:txBody>
          <a:bodyPr wrap="square" lIns="0" tIns="0" rIns="0" bIns="0" anchor="ctr" anchorCtr="0"/>
          <a:lstStyle/>
          <a:p>
            <a:pPr algn="ctr" eaLnBrk="1" hangingPunct="1"/>
            <a:endParaRPr lang="en-GB" dirty="0" smtClean="0">
              <a:solidFill>
                <a:srgbClr val="FFFFFF"/>
              </a:solidFill>
              <a:latin typeface="Calibri"/>
            </a:endParaRPr>
          </a:p>
          <a:p>
            <a:pPr algn="ctr" eaLnBrk="1" hangingPunct="1"/>
            <a:r>
              <a:rPr lang="en-GB" dirty="0" smtClean="0">
                <a:solidFill>
                  <a:srgbClr val="FFFFFF"/>
                </a:solidFill>
                <a:latin typeface="Calibri"/>
              </a:rPr>
              <a:t>Wanting to </a:t>
            </a:r>
          </a:p>
          <a:p>
            <a:pPr algn="ctr" eaLnBrk="1" hangingPunct="1"/>
            <a:r>
              <a:rPr lang="en-GB" dirty="0" smtClean="0">
                <a:solidFill>
                  <a:srgbClr val="FFFFFF"/>
                </a:solidFill>
                <a:latin typeface="Calibri"/>
              </a:rPr>
              <a:t>Learn</a:t>
            </a:r>
          </a:p>
          <a:p>
            <a:pPr algn="ctr" eaLnBrk="1" hangingPunct="1"/>
            <a:endParaRPr lang="en-US" dirty="0" smtClean="0">
              <a:solidFill>
                <a:srgbClr val="FFFFFF"/>
              </a:solidFill>
              <a:latin typeface="Calibri"/>
            </a:endParaRPr>
          </a:p>
        </p:txBody>
      </p:sp>
      <p:sp>
        <p:nvSpPr>
          <p:cNvPr id="16" name="Oval 15"/>
          <p:cNvSpPr>
            <a:spLocks noChangeArrowheads="1"/>
          </p:cNvSpPr>
          <p:nvPr/>
        </p:nvSpPr>
        <p:spPr bwMode="auto">
          <a:xfrm>
            <a:off x="1143000" y="4800600"/>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eaLnBrk="1" hangingPunct="1"/>
            <a:endParaRPr lang="en-GB" dirty="0" smtClean="0">
              <a:solidFill>
                <a:srgbClr val="000000"/>
              </a:solidFill>
              <a:latin typeface="Calibri"/>
            </a:endParaRPr>
          </a:p>
          <a:p>
            <a:pPr algn="ctr" eaLnBrk="1" hangingPunct="1"/>
            <a:r>
              <a:rPr lang="en-GB" dirty="0" smtClean="0">
                <a:solidFill>
                  <a:srgbClr val="000000"/>
                </a:solidFill>
                <a:latin typeface="Calibri"/>
              </a:rPr>
              <a:t>Learning through feedback</a:t>
            </a:r>
          </a:p>
          <a:p>
            <a:pPr algn="ctr" eaLnBrk="1" hangingPunct="1"/>
            <a:endParaRPr lang="en-US" dirty="0" smtClean="0">
              <a:solidFill>
                <a:srgbClr val="000000"/>
              </a:solidFill>
              <a:latin typeface="Calibri"/>
            </a:endParaRPr>
          </a:p>
        </p:txBody>
      </p:sp>
      <p:sp>
        <p:nvSpPr>
          <p:cNvPr id="17" name="Oval 16"/>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dirty="0" smtClean="0">
              <a:solidFill>
                <a:srgbClr val="000000"/>
              </a:solidFill>
              <a:latin typeface="Calibri"/>
            </a:endParaRPr>
          </a:p>
          <a:p>
            <a:pPr algn="ctr" eaLnBrk="1" hangingPunct="1"/>
            <a:r>
              <a:rPr lang="en-GB" dirty="0" smtClean="0">
                <a:solidFill>
                  <a:srgbClr val="000000"/>
                </a:solidFill>
                <a:latin typeface="Calibri"/>
              </a:rPr>
              <a:t>Making sense</a:t>
            </a:r>
          </a:p>
          <a:p>
            <a:pPr algn="ctr" eaLnBrk="1" hangingPunct="1"/>
            <a:endParaRPr lang="en-US" dirty="0" smtClean="0">
              <a:solidFill>
                <a:srgbClr val="000000"/>
              </a:solidFill>
              <a:latin typeface="Calibri"/>
            </a:endParaRPr>
          </a:p>
        </p:txBody>
      </p:sp>
      <p:sp>
        <p:nvSpPr>
          <p:cNvPr id="10" name="TextBox 9"/>
          <p:cNvSpPr txBox="1"/>
          <p:nvPr/>
        </p:nvSpPr>
        <p:spPr>
          <a:xfrm>
            <a:off x="0" y="6027003"/>
            <a:ext cx="2825774" cy="707886"/>
          </a:xfrm>
          <a:prstGeom prst="rect">
            <a:avLst/>
          </a:prstGeom>
          <a:solidFill>
            <a:srgbClr val="FFFF99"/>
          </a:solidFill>
        </p:spPr>
        <p:txBody>
          <a:bodyPr wrap="none" rtlCol="0">
            <a:spAutoFit/>
          </a:bodyPr>
          <a:lstStyle/>
          <a:p>
            <a:r>
              <a:rPr lang="en-GB" sz="2000" dirty="0" smtClean="0">
                <a:solidFill>
                  <a:srgbClr val="000000"/>
                </a:solidFill>
                <a:latin typeface="Calibri" pitchFamily="34" charset="0"/>
              </a:rPr>
              <a:t>See work of David </a:t>
            </a:r>
            <a:r>
              <a:rPr lang="en-GB" sz="2000" dirty="0" err="1" smtClean="0">
                <a:solidFill>
                  <a:srgbClr val="000000"/>
                </a:solidFill>
                <a:latin typeface="Calibri" pitchFamily="34" charset="0"/>
              </a:rPr>
              <a:t>Nicol</a:t>
            </a:r>
            <a:r>
              <a:rPr lang="en-GB" sz="2000" dirty="0" smtClean="0">
                <a:solidFill>
                  <a:srgbClr val="000000"/>
                </a:solidFill>
                <a:latin typeface="Calibri" pitchFamily="34" charset="0"/>
              </a:rPr>
              <a:t>, </a:t>
            </a:r>
          </a:p>
          <a:p>
            <a:r>
              <a:rPr lang="en-GB" sz="2000" dirty="0" smtClean="0">
                <a:solidFill>
                  <a:srgbClr val="000000"/>
                </a:solidFill>
                <a:latin typeface="Calibri" pitchFamily="34" charset="0"/>
              </a:rPr>
              <a:t>and Royce Sadler</a:t>
            </a:r>
            <a:endParaRPr lang="en-GB" sz="2000" dirty="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prstClr val="black"/>
                </a:solidFill>
              </a:rPr>
              <a:t>Evidence</a:t>
            </a:r>
            <a:endParaRPr lang="en-GB" sz="4800" dirty="0">
              <a:solidFill>
                <a:prstClr val="black"/>
              </a:solidFill>
            </a:endParaRPr>
          </a:p>
        </p:txBody>
      </p:sp>
      <p:sp>
        <p:nvSpPr>
          <p:cNvPr id="2" name="Oval 1"/>
          <p:cNvSpPr>
            <a:spLocks noChangeArrowheads="1"/>
          </p:cNvSpPr>
          <p:nvPr/>
        </p:nvSpPr>
        <p:spPr bwMode="auto">
          <a:xfrm>
            <a:off x="5753100" y="31242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r>
              <a:rPr lang="en-US" dirty="0" smtClean="0">
                <a:solidFill>
                  <a:prstClr val="black"/>
                </a:solidFill>
                <a:latin typeface="Calibri"/>
              </a:rPr>
              <a:t>Reliability</a:t>
            </a:r>
          </a:p>
          <a:p>
            <a:pPr algn="ctr"/>
            <a:r>
              <a:rPr lang="en-US" sz="2400" dirty="0" smtClean="0">
                <a:solidFill>
                  <a:prstClr val="black"/>
                </a:solidFill>
                <a:latin typeface="Calibri"/>
              </a:rPr>
              <a:t>(can we agree how to measure it?)</a:t>
            </a:r>
          </a:p>
        </p:txBody>
      </p:sp>
      <p:sp>
        <p:nvSpPr>
          <p:cNvPr id="4" name="Oval 3"/>
          <p:cNvSpPr>
            <a:spLocks noChangeArrowheads="1"/>
          </p:cNvSpPr>
          <p:nvPr/>
        </p:nvSpPr>
        <p:spPr bwMode="auto">
          <a:xfrm>
            <a:off x="228600" y="1371600"/>
            <a:ext cx="3390900" cy="1641475"/>
          </a:xfrm>
          <a:prstGeom prst="ellipse">
            <a:avLst/>
          </a:prstGeom>
          <a:solidFill>
            <a:srgbClr val="FFFF99"/>
          </a:solidFill>
          <a:ln w="57150" algn="ctr">
            <a:solidFill>
              <a:schemeClr val="tx1"/>
            </a:solidFill>
            <a:round/>
            <a:headEnd/>
            <a:tailEnd/>
          </a:ln>
        </p:spPr>
        <p:txBody>
          <a:bodyPr wrap="square" lIns="0" tIns="0" rIns="0" bIns="0" anchor="ctr" anchorCtr="0"/>
          <a:lstStyle/>
          <a:p>
            <a:pPr algn="ctr"/>
            <a:r>
              <a:rPr lang="en-US" sz="3600" dirty="0" smtClean="0">
                <a:solidFill>
                  <a:prstClr val="black"/>
                </a:solidFill>
                <a:latin typeface="Calibri"/>
              </a:rPr>
              <a:t>?</a:t>
            </a:r>
          </a:p>
        </p:txBody>
      </p:sp>
      <p:sp>
        <p:nvSpPr>
          <p:cNvPr id="5" name="Oval 4"/>
          <p:cNvSpPr>
            <a:spLocks noChangeArrowheads="1"/>
          </p:cNvSpPr>
          <p:nvPr/>
        </p:nvSpPr>
        <p:spPr bwMode="auto">
          <a:xfrm>
            <a:off x="5486400" y="1371600"/>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algn="ctr"/>
            <a:r>
              <a:rPr lang="en-US" dirty="0" smtClean="0">
                <a:solidFill>
                  <a:prstClr val="black"/>
                </a:solidFill>
                <a:latin typeface="Calibri"/>
              </a:rPr>
              <a:t>Validity</a:t>
            </a:r>
          </a:p>
          <a:p>
            <a:pPr algn="ctr"/>
            <a:r>
              <a:rPr lang="en-US" sz="2400" dirty="0" smtClean="0">
                <a:solidFill>
                  <a:prstClr val="black"/>
                </a:solidFill>
                <a:latin typeface="Calibri"/>
              </a:rPr>
              <a:t>(Is it the best evidence?)</a:t>
            </a:r>
          </a:p>
        </p:txBody>
      </p:sp>
      <p:sp>
        <p:nvSpPr>
          <p:cNvPr id="6" name="Oval 5"/>
          <p:cNvSpPr>
            <a:spLocks noChangeArrowheads="1"/>
          </p:cNvSpPr>
          <p:nvPr/>
        </p:nvSpPr>
        <p:spPr bwMode="auto">
          <a:xfrm>
            <a:off x="0" y="3124200"/>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a:r>
              <a:rPr lang="en-US" dirty="0" smtClean="0">
                <a:solidFill>
                  <a:prstClr val="black"/>
                </a:solidFill>
                <a:latin typeface="Calibri"/>
              </a:rPr>
              <a:t>Integrated</a:t>
            </a:r>
          </a:p>
          <a:p>
            <a:pPr algn="ctr"/>
            <a:r>
              <a:rPr lang="en-US" sz="2400" dirty="0" smtClean="0">
                <a:solidFill>
                  <a:prstClr val="black"/>
                </a:solidFill>
                <a:latin typeface="Calibri"/>
              </a:rPr>
              <a:t>(joined up)</a:t>
            </a:r>
          </a:p>
        </p:txBody>
      </p:sp>
      <p:sp>
        <p:nvSpPr>
          <p:cNvPr id="7" name="Oval 6"/>
          <p:cNvSpPr>
            <a:spLocks noChangeArrowheads="1"/>
          </p:cNvSpPr>
          <p:nvPr/>
        </p:nvSpPr>
        <p:spPr bwMode="auto">
          <a:xfrm>
            <a:off x="2819400" y="1524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r>
              <a:rPr lang="en-US" dirty="0" smtClean="0">
                <a:solidFill>
                  <a:srgbClr val="000000"/>
                </a:solidFill>
                <a:latin typeface="Calibri"/>
              </a:rPr>
              <a:t>Authenticity</a:t>
            </a:r>
          </a:p>
          <a:p>
            <a:pPr algn="ctr"/>
            <a:r>
              <a:rPr lang="en-US" sz="2400" dirty="0" smtClean="0">
                <a:solidFill>
                  <a:srgbClr val="000000"/>
                </a:solidFill>
                <a:latin typeface="Calibri"/>
              </a:rPr>
              <a:t>(whodunit?)</a:t>
            </a:r>
            <a:endParaRPr lang="en-GB" sz="2400" dirty="0" smtClean="0">
              <a:solidFill>
                <a:srgbClr val="000000"/>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algn="ctr"/>
            <a:r>
              <a:rPr lang="en-US" dirty="0" smtClean="0">
                <a:solidFill>
                  <a:prstClr val="black"/>
                </a:solidFill>
                <a:latin typeface="Calibri"/>
              </a:rPr>
              <a:t>Real world?</a:t>
            </a:r>
            <a:endParaRPr lang="en-GB" dirty="0" smtClean="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0000"/>
          </a:solidFill>
          <a:ln w="57150" algn="ctr">
            <a:solidFill>
              <a:schemeClr val="tx1"/>
            </a:solidFill>
            <a:round/>
            <a:headEnd/>
            <a:tailEnd/>
          </a:ln>
        </p:spPr>
        <p:txBody>
          <a:bodyPr wrap="square" lIns="0" tIns="0" rIns="0" bIns="0" anchor="ctr" anchorCtr="0"/>
          <a:lstStyle/>
          <a:p>
            <a:pPr algn="ctr"/>
            <a:r>
              <a:rPr lang="en-US" dirty="0" smtClean="0">
                <a:solidFill>
                  <a:prstClr val="black"/>
                </a:solidFill>
                <a:latin typeface="Calibri"/>
              </a:rPr>
              <a:t>Transparency</a:t>
            </a:r>
          </a:p>
          <a:p>
            <a:pPr algn="ctr"/>
            <a:r>
              <a:rPr lang="en-US" sz="2400" dirty="0" smtClean="0">
                <a:solidFill>
                  <a:prstClr val="black"/>
                </a:solidFill>
                <a:latin typeface="Calibri"/>
              </a:rPr>
              <a:t>(do students know how it works?)</a:t>
            </a:r>
          </a:p>
        </p:txBody>
      </p:sp>
      <p:sp>
        <p:nvSpPr>
          <p:cNvPr id="10" name="TextBox 9"/>
          <p:cNvSpPr txBox="1"/>
          <p:nvPr/>
        </p:nvSpPr>
        <p:spPr>
          <a:xfrm>
            <a:off x="827584" y="980728"/>
            <a:ext cx="3528392" cy="3108543"/>
          </a:xfrm>
          <a:prstGeom prst="rect">
            <a:avLst/>
          </a:prstGeom>
          <a:solidFill>
            <a:srgbClr val="FFC000"/>
          </a:solidFill>
        </p:spPr>
        <p:txBody>
          <a:bodyPr wrap="square" rtlCol="0">
            <a:spAutoFit/>
          </a:bodyPr>
          <a:lstStyle/>
          <a:p>
            <a:r>
              <a:rPr lang="en-GB" dirty="0" smtClean="0"/>
              <a:t>Reproducible</a:t>
            </a:r>
          </a:p>
          <a:p>
            <a:r>
              <a:rPr lang="en-GB" dirty="0" smtClean="0"/>
              <a:t>Developmental..,</a:t>
            </a:r>
          </a:p>
          <a:p>
            <a:r>
              <a:rPr lang="en-GB" dirty="0" smtClean="0"/>
              <a:t>Progression [learning gain]</a:t>
            </a:r>
          </a:p>
          <a:p>
            <a:r>
              <a:rPr lang="en-GB" dirty="0" smtClean="0"/>
              <a:t>Repeatable, </a:t>
            </a:r>
            <a:r>
              <a:rPr lang="en-GB" dirty="0" err="1" smtClean="0"/>
              <a:t>spiralisable</a:t>
            </a:r>
            <a:r>
              <a:rPr lang="en-GB" dirty="0" smtClean="0"/>
              <a:t> </a:t>
            </a:r>
          </a:p>
          <a:p>
            <a:r>
              <a:rPr lang="en-GB" dirty="0" smtClean="0"/>
              <a:t>Timely</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3" name="Oval 2"/>
          <p:cNvSpPr/>
          <p:nvPr/>
        </p:nvSpPr>
        <p:spPr>
          <a:xfrm>
            <a:off x="2590800" y="1447800"/>
            <a:ext cx="3886200" cy="44196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prstClr val="black"/>
                </a:solidFill>
              </a:rPr>
              <a:t>Kinds </a:t>
            </a:r>
          </a:p>
          <a:p>
            <a:pPr algn="ctr"/>
            <a:r>
              <a:rPr lang="en-GB" sz="4400" dirty="0" smtClean="0">
                <a:solidFill>
                  <a:prstClr val="black"/>
                </a:solidFill>
              </a:rPr>
              <a:t>of</a:t>
            </a:r>
          </a:p>
          <a:p>
            <a:pPr algn="ctr"/>
            <a:r>
              <a:rPr lang="en-GB" sz="4400" dirty="0" smtClean="0">
                <a:solidFill>
                  <a:prstClr val="black"/>
                </a:solidFill>
              </a:rPr>
              <a:t>evidence</a:t>
            </a:r>
            <a:endParaRPr lang="en-GB" sz="4400" dirty="0">
              <a:solidFill>
                <a:prstClr val="black"/>
              </a:solidFill>
            </a:endParaRPr>
          </a:p>
        </p:txBody>
      </p:sp>
      <p:sp>
        <p:nvSpPr>
          <p:cNvPr id="4" name="Oval 3"/>
          <p:cNvSpPr>
            <a:spLocks noChangeArrowheads="1"/>
          </p:cNvSpPr>
          <p:nvPr/>
        </p:nvSpPr>
        <p:spPr bwMode="auto">
          <a:xfrm>
            <a:off x="5753100" y="31242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r>
              <a:rPr lang="en-US" dirty="0" smtClean="0">
                <a:solidFill>
                  <a:prstClr val="black"/>
                </a:solidFill>
                <a:latin typeface="Calibri"/>
              </a:rPr>
              <a:t>Visual</a:t>
            </a:r>
          </a:p>
          <a:p>
            <a:pPr algn="ctr"/>
            <a:r>
              <a:rPr lang="en-US" sz="2400" dirty="0" smtClean="0">
                <a:solidFill>
                  <a:prstClr val="black"/>
                </a:solidFill>
                <a:latin typeface="Calibri"/>
              </a:rPr>
              <a:t>(graphics, photos</a:t>
            </a:r>
          </a:p>
          <a:p>
            <a:pPr algn="ctr"/>
            <a:r>
              <a:rPr lang="en-US" sz="2400" dirty="0" smtClean="0">
                <a:solidFill>
                  <a:prstClr val="black"/>
                </a:solidFill>
                <a:latin typeface="Calibri"/>
              </a:rPr>
              <a:t>drawings…)</a:t>
            </a:r>
          </a:p>
        </p:txBody>
      </p:sp>
      <p:sp>
        <p:nvSpPr>
          <p:cNvPr id="5" name="Oval 4"/>
          <p:cNvSpPr>
            <a:spLocks noChangeArrowheads="1"/>
          </p:cNvSpPr>
          <p:nvPr/>
        </p:nvSpPr>
        <p:spPr bwMode="auto">
          <a:xfrm>
            <a:off x="228600" y="1371600"/>
            <a:ext cx="3390900" cy="1641475"/>
          </a:xfrm>
          <a:prstGeom prst="ellipse">
            <a:avLst/>
          </a:prstGeom>
          <a:solidFill>
            <a:srgbClr val="FFFF99"/>
          </a:solidFill>
          <a:ln w="57150" algn="ctr">
            <a:solidFill>
              <a:schemeClr val="tx1"/>
            </a:solidFill>
            <a:round/>
            <a:headEnd/>
            <a:tailEnd/>
          </a:ln>
        </p:spPr>
        <p:txBody>
          <a:bodyPr wrap="square" lIns="0" tIns="0" rIns="0" bIns="0" anchor="ctr" anchorCtr="0"/>
          <a:lstStyle/>
          <a:p>
            <a:pPr algn="ctr"/>
            <a:r>
              <a:rPr lang="en-US" dirty="0" smtClean="0">
                <a:solidFill>
                  <a:prstClr val="black"/>
                </a:solidFill>
                <a:latin typeface="Calibri"/>
              </a:rPr>
              <a:t>?</a:t>
            </a:r>
          </a:p>
        </p:txBody>
      </p:sp>
      <p:sp>
        <p:nvSpPr>
          <p:cNvPr id="6" name="Oval 5"/>
          <p:cNvSpPr>
            <a:spLocks noChangeArrowheads="1"/>
          </p:cNvSpPr>
          <p:nvPr/>
        </p:nvSpPr>
        <p:spPr bwMode="auto">
          <a:xfrm>
            <a:off x="5486400" y="1371600"/>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algn="ctr"/>
            <a:r>
              <a:rPr lang="en-US" dirty="0" smtClean="0">
                <a:solidFill>
                  <a:prstClr val="black"/>
                </a:solidFill>
                <a:latin typeface="Calibri"/>
              </a:rPr>
              <a:t>Word-processed</a:t>
            </a:r>
          </a:p>
        </p:txBody>
      </p:sp>
      <p:sp>
        <p:nvSpPr>
          <p:cNvPr id="7" name="Oval 6"/>
          <p:cNvSpPr>
            <a:spLocks noChangeArrowheads="1"/>
          </p:cNvSpPr>
          <p:nvPr/>
        </p:nvSpPr>
        <p:spPr bwMode="auto">
          <a:xfrm>
            <a:off x="0" y="3124200"/>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a:r>
              <a:rPr lang="en-US" dirty="0" smtClean="0">
                <a:solidFill>
                  <a:prstClr val="black"/>
                </a:solidFill>
                <a:latin typeface="Calibri"/>
              </a:rPr>
              <a:t>Individual</a:t>
            </a:r>
          </a:p>
        </p:txBody>
      </p:sp>
      <p:sp>
        <p:nvSpPr>
          <p:cNvPr id="8" name="Oval 7"/>
          <p:cNvSpPr>
            <a:spLocks noChangeArrowheads="1"/>
          </p:cNvSpPr>
          <p:nvPr/>
        </p:nvSpPr>
        <p:spPr bwMode="auto">
          <a:xfrm>
            <a:off x="2819400" y="1524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r>
              <a:rPr lang="en-US" dirty="0" smtClean="0">
                <a:solidFill>
                  <a:srgbClr val="000000"/>
                </a:solidFill>
                <a:latin typeface="Calibri"/>
              </a:rPr>
              <a:t>Handwritten</a:t>
            </a:r>
          </a:p>
        </p:txBody>
      </p:sp>
      <p:sp>
        <p:nvSpPr>
          <p:cNvPr id="9" name="Oval 8"/>
          <p:cNvSpPr>
            <a:spLocks noChangeArrowheads="1"/>
          </p:cNvSpPr>
          <p:nvPr/>
        </p:nvSpPr>
        <p:spPr bwMode="auto">
          <a:xfrm>
            <a:off x="1143000" y="4800600"/>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algn="ctr"/>
            <a:r>
              <a:rPr lang="en-US" dirty="0" smtClean="0">
                <a:solidFill>
                  <a:prstClr val="black"/>
                </a:solidFill>
                <a:latin typeface="Calibri"/>
              </a:rPr>
              <a:t>Collaborative</a:t>
            </a:r>
          </a:p>
        </p:txBody>
      </p:sp>
      <p:sp>
        <p:nvSpPr>
          <p:cNvPr id="10" name="Oval 9"/>
          <p:cNvSpPr>
            <a:spLocks noChangeArrowheads="1"/>
          </p:cNvSpPr>
          <p:nvPr/>
        </p:nvSpPr>
        <p:spPr bwMode="auto">
          <a:xfrm>
            <a:off x="4648200" y="4800600"/>
            <a:ext cx="3390900" cy="1641475"/>
          </a:xfrm>
          <a:prstGeom prst="ellipse">
            <a:avLst/>
          </a:prstGeom>
          <a:solidFill>
            <a:srgbClr val="FF0000"/>
          </a:solidFill>
          <a:ln w="57150" algn="ctr">
            <a:solidFill>
              <a:schemeClr val="tx1"/>
            </a:solidFill>
            <a:round/>
            <a:headEnd/>
            <a:tailEnd/>
          </a:ln>
        </p:spPr>
        <p:txBody>
          <a:bodyPr wrap="square" lIns="0" tIns="0" rIns="0" bIns="0" anchor="ctr" anchorCtr="0"/>
          <a:lstStyle/>
          <a:p>
            <a:pPr algn="ctr"/>
            <a:r>
              <a:rPr lang="en-US" dirty="0" smtClean="0">
                <a:solidFill>
                  <a:prstClr val="black"/>
                </a:solidFill>
                <a:latin typeface="Calibri"/>
              </a:rPr>
              <a:t>Oral</a:t>
            </a:r>
          </a:p>
          <a:p>
            <a:pPr algn="ctr"/>
            <a:r>
              <a:rPr lang="en-US" sz="2400" dirty="0" smtClean="0">
                <a:solidFill>
                  <a:prstClr val="black"/>
                </a:solidFill>
                <a:latin typeface="Calibri"/>
              </a:rPr>
              <a:t>(voice, music, recordings…)</a:t>
            </a:r>
          </a:p>
        </p:txBody>
      </p:sp>
      <p:sp>
        <p:nvSpPr>
          <p:cNvPr id="11" name="TextBox 10"/>
          <p:cNvSpPr txBox="1"/>
          <p:nvPr/>
        </p:nvSpPr>
        <p:spPr>
          <a:xfrm>
            <a:off x="3851920" y="2204864"/>
            <a:ext cx="3096344" cy="3108543"/>
          </a:xfrm>
          <a:prstGeom prst="rect">
            <a:avLst/>
          </a:prstGeom>
          <a:solidFill>
            <a:srgbClr val="FFC000"/>
          </a:solidFill>
        </p:spPr>
        <p:txBody>
          <a:bodyPr wrap="square" rtlCol="0">
            <a:spAutoFit/>
          </a:bodyPr>
          <a:lstStyle/>
          <a:p>
            <a:r>
              <a:rPr lang="en-GB" dirty="0" smtClean="0"/>
              <a:t>Physical</a:t>
            </a:r>
          </a:p>
          <a:p>
            <a:r>
              <a:rPr lang="en-GB" dirty="0" smtClean="0"/>
              <a:t>Role-play</a:t>
            </a:r>
          </a:p>
          <a:p>
            <a:r>
              <a:rPr lang="en-GB" dirty="0" smtClean="0"/>
              <a:t>Using e.g. wikis</a:t>
            </a:r>
          </a:p>
          <a:p>
            <a:r>
              <a:rPr lang="en-GB" dirty="0" smtClean="0"/>
              <a:t>Preparing videos</a:t>
            </a:r>
          </a:p>
          <a:p>
            <a:r>
              <a:rPr lang="en-GB" dirty="0" smtClean="0"/>
              <a:t>(portfolios)</a:t>
            </a:r>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3" name="Oval 2"/>
          <p:cNvSpPr/>
          <p:nvPr/>
        </p:nvSpPr>
        <p:spPr>
          <a:xfrm>
            <a:off x="2590800" y="1447800"/>
            <a:ext cx="3886200" cy="44196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smtClean="0">
              <a:solidFill>
                <a:prstClr val="black"/>
              </a:solidFill>
            </a:endParaRPr>
          </a:p>
          <a:p>
            <a:pPr algn="ctr"/>
            <a:r>
              <a:rPr lang="en-GB" sz="4000" dirty="0" smtClean="0">
                <a:solidFill>
                  <a:prstClr val="black"/>
                </a:solidFill>
              </a:rPr>
              <a:t>Learning </a:t>
            </a:r>
          </a:p>
          <a:p>
            <a:pPr algn="ctr"/>
            <a:r>
              <a:rPr lang="en-GB" sz="4000" dirty="0" smtClean="0">
                <a:solidFill>
                  <a:prstClr val="black"/>
                </a:solidFill>
              </a:rPr>
              <a:t>outcomes</a:t>
            </a:r>
          </a:p>
          <a:p>
            <a:pPr algn="ctr"/>
            <a:r>
              <a:rPr lang="en-GB" sz="4000" dirty="0" smtClean="0">
                <a:solidFill>
                  <a:prstClr val="black"/>
                </a:solidFill>
              </a:rPr>
              <a:t>as</a:t>
            </a:r>
          </a:p>
          <a:p>
            <a:pPr algn="ctr"/>
            <a:r>
              <a:rPr lang="en-GB" sz="4000" dirty="0" smtClean="0">
                <a:solidFill>
                  <a:prstClr val="black"/>
                </a:solidFill>
              </a:rPr>
              <a:t>targets</a:t>
            </a:r>
          </a:p>
          <a:p>
            <a:pPr algn="ctr"/>
            <a:endParaRPr lang="en-GB" sz="4000" dirty="0" smtClean="0">
              <a:solidFill>
                <a:prstClr val="black"/>
              </a:solidFill>
            </a:endParaRPr>
          </a:p>
        </p:txBody>
      </p:sp>
      <p:sp>
        <p:nvSpPr>
          <p:cNvPr id="4" name="Oval 3"/>
          <p:cNvSpPr>
            <a:spLocks noChangeArrowheads="1"/>
          </p:cNvSpPr>
          <p:nvPr/>
        </p:nvSpPr>
        <p:spPr bwMode="auto">
          <a:xfrm>
            <a:off x="5753100" y="31242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r>
              <a:rPr lang="en-US" sz="3200" dirty="0" smtClean="0">
                <a:solidFill>
                  <a:prstClr val="black"/>
                </a:solidFill>
                <a:latin typeface="Calibri"/>
              </a:rPr>
              <a:t>Evidence</a:t>
            </a:r>
          </a:p>
        </p:txBody>
      </p:sp>
      <p:sp>
        <p:nvSpPr>
          <p:cNvPr id="5" name="Oval 4"/>
          <p:cNvSpPr>
            <a:spLocks noChangeArrowheads="1"/>
          </p:cNvSpPr>
          <p:nvPr/>
        </p:nvSpPr>
        <p:spPr bwMode="auto">
          <a:xfrm>
            <a:off x="228600" y="1371600"/>
            <a:ext cx="3390900" cy="1641475"/>
          </a:xfrm>
          <a:prstGeom prst="ellipse">
            <a:avLst/>
          </a:prstGeom>
          <a:solidFill>
            <a:srgbClr val="FFFF99"/>
          </a:solidFill>
          <a:ln w="57150" algn="ctr">
            <a:solidFill>
              <a:schemeClr val="tx1"/>
            </a:solidFill>
            <a:round/>
            <a:headEnd/>
            <a:tailEnd/>
          </a:ln>
        </p:spPr>
        <p:txBody>
          <a:bodyPr wrap="square" lIns="0" tIns="0" rIns="0" bIns="0" anchor="ctr" anchorCtr="0"/>
          <a:lstStyle/>
          <a:p>
            <a:pPr algn="ctr"/>
            <a:r>
              <a:rPr lang="en-US" sz="3200" dirty="0" smtClean="0">
                <a:solidFill>
                  <a:prstClr val="black"/>
                </a:solidFill>
                <a:latin typeface="Calibri"/>
              </a:rPr>
              <a:t>Self/peer-assessment</a:t>
            </a:r>
          </a:p>
        </p:txBody>
      </p:sp>
      <p:sp>
        <p:nvSpPr>
          <p:cNvPr id="6" name="Oval 5"/>
          <p:cNvSpPr>
            <a:spLocks noChangeArrowheads="1"/>
          </p:cNvSpPr>
          <p:nvPr/>
        </p:nvSpPr>
        <p:spPr bwMode="auto">
          <a:xfrm>
            <a:off x="5486400" y="1371600"/>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algn="ctr"/>
            <a:r>
              <a:rPr lang="en-US" sz="3200" dirty="0" smtClean="0">
                <a:solidFill>
                  <a:prstClr val="black"/>
                </a:solidFill>
                <a:latin typeface="Calibri"/>
              </a:rPr>
              <a:t>Clarity</a:t>
            </a:r>
          </a:p>
        </p:txBody>
      </p:sp>
      <p:sp>
        <p:nvSpPr>
          <p:cNvPr id="7" name="Oval 6"/>
          <p:cNvSpPr>
            <a:spLocks noChangeArrowheads="1"/>
          </p:cNvSpPr>
          <p:nvPr/>
        </p:nvSpPr>
        <p:spPr bwMode="auto">
          <a:xfrm>
            <a:off x="0" y="3124200"/>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a:r>
              <a:rPr lang="en-US" sz="3200" dirty="0" smtClean="0">
                <a:solidFill>
                  <a:prstClr val="black"/>
                </a:solidFill>
                <a:latin typeface="Calibri"/>
              </a:rPr>
              <a:t>Teacher-assessment?</a:t>
            </a:r>
          </a:p>
        </p:txBody>
      </p:sp>
      <p:sp>
        <p:nvSpPr>
          <p:cNvPr id="8" name="Oval 7"/>
          <p:cNvSpPr>
            <a:spLocks noChangeArrowheads="1"/>
          </p:cNvSpPr>
          <p:nvPr/>
        </p:nvSpPr>
        <p:spPr bwMode="auto">
          <a:xfrm>
            <a:off x="2819400" y="1524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r>
              <a:rPr lang="en-US" sz="3200" dirty="0" smtClean="0">
                <a:solidFill>
                  <a:srgbClr val="000000"/>
                </a:solidFill>
                <a:latin typeface="Calibri"/>
              </a:rPr>
              <a:t>Ownership</a:t>
            </a:r>
            <a:endParaRPr lang="en-GB" sz="3200" dirty="0" smtClean="0">
              <a:solidFill>
                <a:srgbClr val="000000"/>
              </a:solidFill>
              <a:latin typeface="Calibri"/>
            </a:endParaRPr>
          </a:p>
        </p:txBody>
      </p:sp>
      <p:sp>
        <p:nvSpPr>
          <p:cNvPr id="9" name="Oval 8"/>
          <p:cNvSpPr>
            <a:spLocks noChangeArrowheads="1"/>
          </p:cNvSpPr>
          <p:nvPr/>
        </p:nvSpPr>
        <p:spPr bwMode="auto">
          <a:xfrm>
            <a:off x="1143000" y="4800600"/>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algn="ctr"/>
            <a:r>
              <a:rPr lang="en-US" sz="3200" dirty="0" smtClean="0">
                <a:solidFill>
                  <a:prstClr val="black"/>
                </a:solidFill>
                <a:latin typeface="Calibri"/>
              </a:rPr>
              <a:t>Criteria</a:t>
            </a:r>
          </a:p>
        </p:txBody>
      </p:sp>
      <p:sp>
        <p:nvSpPr>
          <p:cNvPr id="10" name="Oval 9"/>
          <p:cNvSpPr>
            <a:spLocks noChangeArrowheads="1"/>
          </p:cNvSpPr>
          <p:nvPr/>
        </p:nvSpPr>
        <p:spPr bwMode="auto">
          <a:xfrm>
            <a:off x="4648200" y="4800600"/>
            <a:ext cx="3390900" cy="1641475"/>
          </a:xfrm>
          <a:prstGeom prst="ellipse">
            <a:avLst/>
          </a:prstGeom>
          <a:solidFill>
            <a:srgbClr val="FF0000"/>
          </a:solidFill>
          <a:ln w="57150" algn="ctr">
            <a:solidFill>
              <a:schemeClr val="tx1"/>
            </a:solidFill>
            <a:round/>
            <a:headEnd/>
            <a:tailEnd/>
          </a:ln>
        </p:spPr>
        <p:txBody>
          <a:bodyPr wrap="square" lIns="0" tIns="0" rIns="0" bIns="0" anchor="ctr" anchorCtr="0"/>
          <a:lstStyle/>
          <a:p>
            <a:pPr algn="ctr"/>
            <a:r>
              <a:rPr lang="en-GB" sz="3200" dirty="0" smtClean="0">
                <a:solidFill>
                  <a:prstClr val="black"/>
                </a:solidFill>
                <a:latin typeface="Calibri"/>
              </a:rPr>
              <a:t>Standards</a:t>
            </a:r>
            <a:endParaRPr lang="en-US" sz="3200" dirty="0" smtClean="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349250"/>
            <a:ext cx="9296400" cy="1092200"/>
          </a:xfrm>
        </p:spPr>
        <p:txBody>
          <a:bodyPr/>
          <a:lstStyle/>
          <a:p>
            <a:r>
              <a:rPr lang="en-US" b="1" dirty="0" smtClean="0">
                <a:solidFill>
                  <a:srgbClr val="FF0000"/>
                </a:solidFill>
              </a:rPr>
              <a:t> ‘</a:t>
            </a:r>
            <a:r>
              <a:rPr lang="en-US" b="1" dirty="0" smtClean="0"/>
              <a:t>Musts</a:t>
            </a:r>
            <a:r>
              <a:rPr lang="en-US" b="1" dirty="0" smtClean="0">
                <a:solidFill>
                  <a:srgbClr val="FF0000"/>
                </a:solidFill>
              </a:rPr>
              <a:t>’ for assessment</a:t>
            </a:r>
          </a:p>
        </p:txBody>
      </p:sp>
      <p:sp>
        <p:nvSpPr>
          <p:cNvPr id="278531" name="Rectangle 3"/>
          <p:cNvSpPr>
            <a:spLocks noGrp="1" noChangeArrowheads="1"/>
          </p:cNvSpPr>
          <p:nvPr>
            <p:ph idx="1"/>
          </p:nvPr>
        </p:nvSpPr>
        <p:spPr>
          <a:xfrm>
            <a:off x="990600" y="1447800"/>
            <a:ext cx="8153400" cy="5410200"/>
          </a:xfrm>
        </p:spPr>
        <p:txBody>
          <a:bodyPr/>
          <a:lstStyle/>
          <a:p>
            <a:pPr>
              <a:buFont typeface="Wingdings" pitchFamily="2" charset="2"/>
              <a:buNone/>
              <a:defRPr/>
            </a:pPr>
            <a:r>
              <a:rPr lang="en-US" sz="2400" dirty="0"/>
              <a:t>Assessment must be:</a:t>
            </a:r>
          </a:p>
          <a:p>
            <a:pPr>
              <a:buFont typeface="Wingdings" pitchFamily="2" charset="2"/>
              <a:buNone/>
              <a:defRPr/>
            </a:pPr>
            <a:r>
              <a:rPr lang="en-US" sz="4400" b="0" dirty="0">
                <a:solidFill>
                  <a:srgbClr val="CC0000"/>
                </a:solidFill>
                <a:effectLst>
                  <a:outerShdw blurRad="38100" dist="38100" dir="2700000" algn="tl">
                    <a:srgbClr val="000000"/>
                  </a:outerShdw>
                </a:effectLst>
                <a:latin typeface="Berlin Sans FB" pitchFamily="34" charset="0"/>
              </a:rPr>
              <a:t>Valid</a:t>
            </a:r>
          </a:p>
          <a:p>
            <a:pPr>
              <a:buFont typeface="Wingdings" pitchFamily="2" charset="2"/>
              <a:buNone/>
              <a:defRPr/>
            </a:pPr>
            <a:r>
              <a:rPr lang="en-US" sz="4800" dirty="0">
                <a:solidFill>
                  <a:srgbClr val="0033CC"/>
                </a:solidFill>
                <a:effectLst>
                  <a:outerShdw blurRad="38100" dist="38100" dir="2700000" algn="tl">
                    <a:srgbClr val="000000"/>
                  </a:outerShdw>
                </a:effectLst>
                <a:latin typeface="Schindler Small Caps" pitchFamily="34" charset="0"/>
              </a:rPr>
              <a:t>Reliable</a:t>
            </a:r>
            <a:r>
              <a:rPr lang="en-US" sz="2400" dirty="0"/>
              <a:t> </a:t>
            </a:r>
          </a:p>
          <a:p>
            <a:pPr>
              <a:buFontTx/>
              <a:buChar char="-"/>
              <a:defRPr/>
            </a:pPr>
            <a:r>
              <a:rPr lang="en-US" sz="2400" dirty="0"/>
              <a:t>fair, consistent;</a:t>
            </a:r>
          </a:p>
          <a:p>
            <a:pPr>
              <a:buFont typeface="Wingdings" pitchFamily="2" charset="2"/>
              <a:buNone/>
              <a:defRPr/>
            </a:pPr>
            <a:r>
              <a:rPr lang="en-US" sz="3600" dirty="0">
                <a:solidFill>
                  <a:schemeClr val="hlink"/>
                </a:solidFill>
                <a:effectLst>
                  <a:outerShdw blurRad="38100" dist="38100" dir="2700000" algn="tl">
                    <a:srgbClr val="000000"/>
                  </a:outerShdw>
                </a:effectLst>
                <a:latin typeface="Castellar" pitchFamily="18" charset="0"/>
              </a:rPr>
              <a:t>Transparent</a:t>
            </a:r>
          </a:p>
          <a:p>
            <a:pPr>
              <a:buFont typeface="Wingdings" pitchFamily="2" charset="2"/>
              <a:buNone/>
              <a:defRPr/>
            </a:pPr>
            <a:r>
              <a:rPr lang="en-US" sz="5400" dirty="0">
                <a:effectLst>
                  <a:outerShdw blurRad="38100" dist="38100" dir="2700000" algn="tl">
                    <a:srgbClr val="000000"/>
                  </a:outerShdw>
                </a:effectLst>
                <a:latin typeface="Bradley Hand ITC" pitchFamily="66" charset="0"/>
              </a:rPr>
              <a:t>Authentic</a:t>
            </a:r>
          </a:p>
          <a:p>
            <a:pPr>
              <a:buFont typeface="Wingdings" pitchFamily="2" charset="2"/>
              <a:buNone/>
              <a:defRPr/>
            </a:pPr>
            <a:r>
              <a:rPr lang="en-US" sz="5400" b="0" dirty="0">
                <a:solidFill>
                  <a:srgbClr val="663300"/>
                </a:solidFill>
                <a:effectLst>
                  <a:outerShdw blurRad="38100" dist="38100" dir="2700000" algn="tl">
                    <a:srgbClr val="000000"/>
                  </a:outerShdw>
                </a:effectLst>
                <a:latin typeface="Arial Rounded MT Bold" pitchFamily="34" charset="0"/>
              </a:rPr>
              <a:t>Manageable</a:t>
            </a:r>
          </a:p>
        </p:txBody>
      </p:sp>
      <p:sp>
        <p:nvSpPr>
          <p:cNvPr id="278533" name="Rectangle 5"/>
          <p:cNvSpPr>
            <a:spLocks noChangeArrowheads="1"/>
          </p:cNvSpPr>
          <p:nvPr/>
        </p:nvSpPr>
        <p:spPr bwMode="auto">
          <a:xfrm>
            <a:off x="395288" y="2060575"/>
            <a:ext cx="7921625" cy="4797425"/>
          </a:xfrm>
          <a:prstGeom prst="rect">
            <a:avLst/>
          </a:prstGeom>
          <a:solidFill>
            <a:srgbClr val="6600FF">
              <a:alpha val="23137"/>
            </a:srgbClr>
          </a:solidFill>
          <a:ln w="12700">
            <a:noFill/>
            <a:miter lim="800000"/>
            <a:headEnd type="none" w="sm" len="sm"/>
            <a:tailEnd type="none" w="sm" len="sm"/>
          </a:ln>
        </p:spPr>
        <p:txBody>
          <a:bodyPr wrap="none" lIns="90000" tIns="46800" rIns="90000" bIns="46800" anchor="ctr"/>
          <a:lstStyle/>
          <a:p>
            <a:pPr algn="ctr"/>
            <a:r>
              <a:rPr lang="en-GB" sz="14200" smtClean="0">
                <a:solidFill>
                  <a:srgbClr val="000000"/>
                </a:solidFill>
              </a:rPr>
              <a:t>Inclusive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additive="base">
                                        <p:cTn id="7" dur="500" fill="hold"/>
                                        <p:tgtEl>
                                          <p:spTgt spid="278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8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8531">
                                            <p:txEl>
                                              <p:pRg st="1" end="1"/>
                                            </p:txEl>
                                          </p:spTgt>
                                        </p:tgtEl>
                                        <p:attrNameLst>
                                          <p:attrName>style.visibility</p:attrName>
                                        </p:attrNameLst>
                                      </p:cBhvr>
                                      <p:to>
                                        <p:strVal val="visible"/>
                                      </p:to>
                                    </p:set>
                                    <p:anim calcmode="lin" valueType="num">
                                      <p:cBhvr additive="base">
                                        <p:cTn id="13" dur="500" fill="hold"/>
                                        <p:tgtEl>
                                          <p:spTgt spid="278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8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8531">
                                            <p:txEl>
                                              <p:pRg st="2" end="2"/>
                                            </p:txEl>
                                          </p:spTgt>
                                        </p:tgtEl>
                                        <p:attrNameLst>
                                          <p:attrName>style.visibility</p:attrName>
                                        </p:attrNameLst>
                                      </p:cBhvr>
                                      <p:to>
                                        <p:strVal val="visible"/>
                                      </p:to>
                                    </p:set>
                                    <p:anim calcmode="lin" valueType="num">
                                      <p:cBhvr additive="base">
                                        <p:cTn id="19" dur="500" fill="hold"/>
                                        <p:tgtEl>
                                          <p:spTgt spid="278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8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8531">
                                            <p:txEl>
                                              <p:pRg st="4" end="4"/>
                                            </p:txEl>
                                          </p:spTgt>
                                        </p:tgtEl>
                                        <p:attrNameLst>
                                          <p:attrName>style.visibility</p:attrName>
                                        </p:attrNameLst>
                                      </p:cBhvr>
                                      <p:to>
                                        <p:strVal val="visible"/>
                                      </p:to>
                                    </p:set>
                                    <p:anim calcmode="lin" valueType="num">
                                      <p:cBhvr additive="base">
                                        <p:cTn id="25" dur="500" fill="hold"/>
                                        <p:tgtEl>
                                          <p:spTgt spid="2785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8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8531">
                                            <p:txEl>
                                              <p:pRg st="5" end="5"/>
                                            </p:txEl>
                                          </p:spTgt>
                                        </p:tgtEl>
                                        <p:attrNameLst>
                                          <p:attrName>style.visibility</p:attrName>
                                        </p:attrNameLst>
                                      </p:cBhvr>
                                      <p:to>
                                        <p:strVal val="visible"/>
                                      </p:to>
                                    </p:set>
                                    <p:anim calcmode="lin" valueType="num">
                                      <p:cBhvr additive="base">
                                        <p:cTn id="31" dur="500" fill="hold"/>
                                        <p:tgtEl>
                                          <p:spTgt spid="27853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8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8531">
                                            <p:txEl>
                                              <p:pRg st="6" end="6"/>
                                            </p:txEl>
                                          </p:spTgt>
                                        </p:tgtEl>
                                        <p:attrNameLst>
                                          <p:attrName>style.visibility</p:attrName>
                                        </p:attrNameLst>
                                      </p:cBhvr>
                                      <p:to>
                                        <p:strVal val="visible"/>
                                      </p:to>
                                    </p:set>
                                    <p:anim calcmode="lin" valueType="num">
                                      <p:cBhvr additive="base">
                                        <p:cTn id="37" dur="500" fill="hold"/>
                                        <p:tgtEl>
                                          <p:spTgt spid="27853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85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autoUpdateAnimBg="0"/>
      <p:bldP spid="27853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lstStyle/>
          <a:p>
            <a:r>
              <a:rPr lang="en-US" b="1" dirty="0" smtClean="0"/>
              <a:t>Assessment must be </a:t>
            </a:r>
            <a:r>
              <a:rPr lang="en-US" b="1" dirty="0" smtClean="0">
                <a:solidFill>
                  <a:srgbClr val="FF0000"/>
                </a:solidFill>
              </a:rPr>
              <a:t>valid</a:t>
            </a:r>
          </a:p>
        </p:txBody>
      </p:sp>
      <p:sp>
        <p:nvSpPr>
          <p:cNvPr id="280579" name="Rectangle 3"/>
          <p:cNvSpPr>
            <a:spLocks noGrp="1" noChangeArrowheads="1"/>
          </p:cNvSpPr>
          <p:nvPr>
            <p:ph idx="1"/>
          </p:nvPr>
        </p:nvSpPr>
        <p:spPr/>
        <p:txBody>
          <a:bodyPr/>
          <a:lstStyle/>
          <a:p>
            <a:r>
              <a:rPr lang="en-US" sz="2400" dirty="0" smtClean="0"/>
              <a:t>Are we measuring what we set out to measure?</a:t>
            </a:r>
          </a:p>
          <a:p>
            <a:r>
              <a:rPr lang="en-US" sz="2400" dirty="0" smtClean="0"/>
              <a:t>Or are we measuring other things that are less important?</a:t>
            </a:r>
          </a:p>
          <a:p>
            <a:r>
              <a:rPr lang="en-US" sz="2400" dirty="0" smtClean="0"/>
              <a:t>…such as what students can write about what they can remember about what they learned...</a:t>
            </a:r>
          </a:p>
          <a:p>
            <a:r>
              <a:rPr lang="en-US" sz="2400" dirty="0" smtClean="0"/>
              <a:t>For example, most traditional time-constrained exams may be quite reliable, quite transparent, but not at all valid. </a:t>
            </a:r>
          </a:p>
          <a:p>
            <a:r>
              <a:rPr lang="en-US" sz="2400" dirty="0" smtClean="0"/>
              <a:t>i.e. not really measuring in the most sensible possible way students’ achievement of the published intended learning outcomes.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0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0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0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0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0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dirty="0" smtClean="0"/>
              <a:t>Context</a:t>
            </a:r>
            <a:endParaRPr lang="en-GB" sz="3200" dirty="0"/>
          </a:p>
        </p:txBody>
      </p:sp>
      <p:sp>
        <p:nvSpPr>
          <p:cNvPr id="3" name="Content Placeholder 2"/>
          <p:cNvSpPr>
            <a:spLocks noGrp="1"/>
          </p:cNvSpPr>
          <p:nvPr>
            <p:ph idx="1"/>
          </p:nvPr>
        </p:nvSpPr>
        <p:spPr>
          <a:xfrm>
            <a:off x="214282" y="908720"/>
            <a:ext cx="8483631" cy="5293643"/>
          </a:xfrm>
        </p:spPr>
        <p:txBody>
          <a:bodyPr/>
          <a:lstStyle/>
          <a:p>
            <a:pPr marL="0" indent="0">
              <a:buNone/>
            </a:pPr>
            <a:r>
              <a:rPr lang="en-GB" sz="2800" dirty="0" smtClean="0"/>
              <a:t>In many ways, assessment is both the hardest – </a:t>
            </a:r>
            <a:r>
              <a:rPr lang="en-GB" sz="2800" dirty="0" smtClean="0">
                <a:solidFill>
                  <a:srgbClr val="FF00FF"/>
                </a:solidFill>
              </a:rPr>
              <a:t>and most time-consuming </a:t>
            </a:r>
            <a:r>
              <a:rPr lang="en-GB" sz="2800" dirty="0" smtClean="0"/>
              <a:t>– part of the teaching-related work of university staff nowadays, and of course assessment is the most vital part of students' progress towards their degrees. </a:t>
            </a:r>
          </a:p>
          <a:p>
            <a:pPr marL="0" indent="0">
              <a:buNone/>
            </a:pPr>
            <a:r>
              <a:rPr lang="en-GB" sz="2800" dirty="0" smtClean="0"/>
              <a:t>With large groups, assessment is foregrounded by the part it plays in shaping the student experience, and related satisfaction measures such as NSS. </a:t>
            </a:r>
          </a:p>
          <a:p>
            <a:pPr marL="0" indent="0">
              <a:buNone/>
            </a:pPr>
            <a:r>
              <a:rPr lang="en-GB" sz="2800" dirty="0" smtClean="0"/>
              <a:t>In this workshop, we will explore the need to make assessment </a:t>
            </a:r>
            <a:r>
              <a:rPr lang="en-GB" sz="2800" dirty="0" smtClean="0">
                <a:solidFill>
                  <a:srgbClr val="FF00FF"/>
                </a:solidFill>
              </a:rPr>
              <a:t>valid, reliable, fair, transparent and inclusive</a:t>
            </a:r>
            <a:r>
              <a:rPr lang="en-GB" sz="2800" dirty="0" smtClean="0"/>
              <a:t> – but above all at the same time to keep it </a:t>
            </a:r>
            <a:r>
              <a:rPr lang="en-GB" sz="2800" dirty="0" smtClean="0">
                <a:solidFill>
                  <a:srgbClr val="FF00FF"/>
                </a:solidFill>
              </a:rPr>
              <a:t>manageable</a:t>
            </a:r>
            <a:r>
              <a:rPr lang="en-GB" sz="2800" dirty="0" smtClean="0"/>
              <a:t> for ourselves as well as for students.</a:t>
            </a:r>
            <a:endParaRPr lang="en-GB"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a:lnSpc>
                <a:spcPct val="80000"/>
              </a:lnSpc>
            </a:pPr>
            <a:r>
              <a:rPr lang="en-US" sz="4000" dirty="0" smtClean="0">
                <a:solidFill>
                  <a:srgbClr val="800080"/>
                </a:solidFill>
                <a:latin typeface="Calibri"/>
              </a:rPr>
              <a:t>Assessment must be </a:t>
            </a:r>
            <a:r>
              <a:rPr lang="en-US" sz="4000" dirty="0" smtClean="0">
                <a:solidFill>
                  <a:srgbClr val="FF0000"/>
                </a:solidFill>
                <a:latin typeface="Calibri"/>
              </a:rPr>
              <a:t>reliable</a:t>
            </a:r>
          </a:p>
        </p:txBody>
      </p:sp>
      <p:sp>
        <p:nvSpPr>
          <p:cNvPr id="282627" name="Rectangle 3"/>
          <p:cNvSpPr>
            <a:spLocks noChangeArrowheads="1"/>
          </p:cNvSpPr>
          <p:nvPr/>
        </p:nvSpPr>
        <p:spPr bwMode="auto">
          <a:xfrm>
            <a:off x="0" y="1484313"/>
            <a:ext cx="9144000" cy="4337050"/>
          </a:xfrm>
          <a:prstGeom prst="rect">
            <a:avLst/>
          </a:prstGeom>
          <a:noFill/>
          <a:ln w="12700">
            <a:noFill/>
            <a:miter lim="800000"/>
            <a:headEnd/>
            <a:tailEnd/>
          </a:ln>
          <a:effectLst/>
        </p:spPr>
        <p:txBody>
          <a:bodyPr lIns="92075" tIns="46038" rIns="92075" bIns="46038"/>
          <a:lstStyle/>
          <a:p>
            <a:pPr marL="342900" indent="-342900">
              <a:spcBef>
                <a:spcPct val="20000"/>
              </a:spcBef>
              <a:buClr>
                <a:srgbClr val="CC0000"/>
              </a:buClr>
              <a:buFont typeface="Wingdings" pitchFamily="2" charset="2"/>
              <a:buChar char="v"/>
              <a:defRPr/>
            </a:pPr>
            <a:r>
              <a:rPr lang="en-US" dirty="0">
                <a:solidFill>
                  <a:srgbClr val="660066"/>
                </a:solidFill>
                <a:latin typeface="Calibri"/>
              </a:rPr>
              <a:t>Are we getting away from ‘putting down the number we first thought of’?</a:t>
            </a:r>
          </a:p>
          <a:p>
            <a:pPr marL="342900" indent="-342900">
              <a:spcBef>
                <a:spcPct val="20000"/>
              </a:spcBef>
              <a:buClr>
                <a:srgbClr val="CC0000"/>
              </a:buClr>
              <a:buFont typeface="Wingdings" pitchFamily="2" charset="2"/>
              <a:buChar char="v"/>
              <a:defRPr/>
            </a:pPr>
            <a:r>
              <a:rPr lang="en-US" dirty="0">
                <a:solidFill>
                  <a:srgbClr val="660066"/>
                </a:solidFill>
                <a:latin typeface="Calibri"/>
              </a:rPr>
              <a:t>Would double-marking reveal serious inconsistencies?</a:t>
            </a:r>
          </a:p>
          <a:p>
            <a:pPr marL="342900" indent="-342900">
              <a:spcBef>
                <a:spcPct val="20000"/>
              </a:spcBef>
              <a:buClr>
                <a:srgbClr val="CC0000"/>
              </a:buClr>
              <a:buFont typeface="Wingdings" pitchFamily="2" charset="2"/>
              <a:buChar char="v"/>
              <a:defRPr/>
            </a:pPr>
            <a:r>
              <a:rPr lang="en-US" dirty="0">
                <a:solidFill>
                  <a:srgbClr val="660066"/>
                </a:solidFill>
                <a:latin typeface="Calibri"/>
              </a:rPr>
              <a:t>I </a:t>
            </a:r>
            <a:r>
              <a:rPr lang="en-US" dirty="0" smtClean="0">
                <a:solidFill>
                  <a:srgbClr val="660066"/>
                </a:solidFill>
                <a:latin typeface="Calibri"/>
              </a:rPr>
              <a:t>mean blind </a:t>
            </a:r>
            <a:r>
              <a:rPr lang="en-US" dirty="0">
                <a:solidFill>
                  <a:srgbClr val="660066"/>
                </a:solidFill>
                <a:latin typeface="Calibri"/>
              </a:rPr>
              <a:t>anonymous double marking – but this is not always possible (not to mention not manageable).</a:t>
            </a:r>
          </a:p>
          <a:p>
            <a:pPr marL="342900" indent="-342900">
              <a:spcBef>
                <a:spcPct val="20000"/>
              </a:spcBef>
              <a:buClr>
                <a:srgbClr val="CC0000"/>
              </a:buClr>
              <a:buFont typeface="Wingdings" pitchFamily="2" charset="2"/>
              <a:buChar char="v"/>
              <a:defRPr/>
            </a:pPr>
            <a:r>
              <a:rPr lang="en-US" dirty="0">
                <a:solidFill>
                  <a:srgbClr val="660066"/>
                </a:solidFill>
                <a:latin typeface="Calibri"/>
              </a:rPr>
              <a:t>Can we justify our marks or grades to students?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2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2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2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2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1196975"/>
          </a:xfrm>
          <a:prstGeom prst="rect">
            <a:avLst/>
          </a:prstGeom>
          <a:noFill/>
          <a:ln w="12700">
            <a:noFill/>
            <a:miter lim="800000"/>
            <a:headEnd/>
            <a:tailEnd/>
          </a:ln>
        </p:spPr>
        <p:txBody>
          <a:bodyPr lIns="92075" tIns="46038" rIns="92075" bIns="46038" anchor="ctr"/>
          <a:lstStyle/>
          <a:p>
            <a:pPr algn="ctr">
              <a:lnSpc>
                <a:spcPct val="80000"/>
              </a:lnSpc>
              <a:tabLst>
                <a:tab pos="4400550" algn="l"/>
              </a:tabLst>
            </a:pPr>
            <a:r>
              <a:rPr lang="en-US" sz="4000" dirty="0" smtClean="0">
                <a:solidFill>
                  <a:srgbClr val="800080"/>
                </a:solidFill>
                <a:latin typeface="Calibri"/>
              </a:rPr>
              <a:t>Assessment must be </a:t>
            </a:r>
            <a:r>
              <a:rPr lang="en-US" sz="4000" dirty="0" smtClean="0">
                <a:solidFill>
                  <a:srgbClr val="FF0000"/>
                </a:solidFill>
                <a:latin typeface="Calibri"/>
              </a:rPr>
              <a:t>transparent</a:t>
            </a:r>
          </a:p>
        </p:txBody>
      </p:sp>
      <p:sp>
        <p:nvSpPr>
          <p:cNvPr id="284675" name="Rectangle 3"/>
          <p:cNvSpPr>
            <a:spLocks noChangeArrowheads="1"/>
          </p:cNvSpPr>
          <p:nvPr/>
        </p:nvSpPr>
        <p:spPr bwMode="auto">
          <a:xfrm>
            <a:off x="0" y="1371600"/>
            <a:ext cx="9144000" cy="4489450"/>
          </a:xfrm>
          <a:prstGeom prst="rect">
            <a:avLst/>
          </a:prstGeom>
          <a:noFill/>
          <a:ln w="12700">
            <a:noFill/>
            <a:miter lim="800000"/>
            <a:headEnd/>
            <a:tailEnd/>
          </a:ln>
          <a:effectLst/>
        </p:spPr>
        <p:txBody>
          <a:bodyPr lIns="92075" tIns="46038" rIns="92075" bIns="46038"/>
          <a:lstStyle/>
          <a:p>
            <a:pPr marL="342900" indent="-342900">
              <a:spcBef>
                <a:spcPct val="20000"/>
              </a:spcBef>
              <a:buClr>
                <a:srgbClr val="CC0000"/>
              </a:buClr>
              <a:buFont typeface="Wingdings" pitchFamily="2" charset="2"/>
              <a:buChar char="v"/>
              <a:defRPr/>
            </a:pPr>
            <a:r>
              <a:rPr lang="en-US" sz="2600" dirty="0">
                <a:solidFill>
                  <a:srgbClr val="660066"/>
                </a:solidFill>
                <a:latin typeface="Arial"/>
              </a:rPr>
              <a:t>There </a:t>
            </a:r>
            <a:r>
              <a:rPr lang="en-US" sz="2600" dirty="0">
                <a:solidFill>
                  <a:srgbClr val="660066"/>
                </a:solidFill>
                <a:latin typeface="Calibri"/>
              </a:rPr>
              <a:t>should</a:t>
            </a:r>
            <a:r>
              <a:rPr lang="en-US" sz="2600" dirty="0">
                <a:solidFill>
                  <a:srgbClr val="660066"/>
                </a:solidFill>
                <a:latin typeface="Arial"/>
              </a:rPr>
              <a:t> be no hidden agendas.</a:t>
            </a:r>
          </a:p>
          <a:p>
            <a:pPr marL="342900" indent="-342900">
              <a:spcBef>
                <a:spcPct val="20000"/>
              </a:spcBef>
              <a:buClr>
                <a:srgbClr val="CC0000"/>
              </a:buClr>
              <a:buFont typeface="Wingdings" pitchFamily="2" charset="2"/>
              <a:buChar char="v"/>
              <a:defRPr/>
            </a:pPr>
            <a:r>
              <a:rPr lang="en-US" sz="2600" dirty="0">
                <a:solidFill>
                  <a:srgbClr val="660066"/>
                </a:solidFill>
                <a:latin typeface="Arial"/>
              </a:rPr>
              <a:t>Criteria should be open and understandable to all.</a:t>
            </a:r>
          </a:p>
          <a:p>
            <a:pPr marL="342900" indent="-342900">
              <a:spcBef>
                <a:spcPct val="20000"/>
              </a:spcBef>
              <a:buClr>
                <a:srgbClr val="CC0000"/>
              </a:buClr>
              <a:buFont typeface="Wingdings" pitchFamily="2" charset="2"/>
              <a:buChar char="v"/>
              <a:defRPr/>
            </a:pPr>
            <a:r>
              <a:rPr lang="en-US" sz="2600" dirty="0">
                <a:solidFill>
                  <a:srgbClr val="660066"/>
                </a:solidFill>
                <a:latin typeface="Arial"/>
              </a:rPr>
              <a:t>Students should no longer be playing the game of ‘guess what’s in teacher’s mind’ when they prepare to answer our questions or do our coursework.</a:t>
            </a:r>
          </a:p>
          <a:p>
            <a:pPr marL="342900" indent="-342900">
              <a:spcBef>
                <a:spcPct val="20000"/>
              </a:spcBef>
              <a:buClr>
                <a:srgbClr val="CC0000"/>
              </a:buClr>
              <a:buFont typeface="Wingdings" pitchFamily="2" charset="2"/>
              <a:buChar char="v"/>
              <a:defRPr/>
            </a:pPr>
            <a:r>
              <a:rPr lang="en-US" sz="2600" dirty="0">
                <a:solidFill>
                  <a:srgbClr val="660066"/>
                </a:solidFill>
                <a:latin typeface="Arial"/>
              </a:rPr>
              <a:t>Assessment should reflect strongly that which students are intended to learn</a:t>
            </a:r>
            <a:r>
              <a:rPr lang="en-US" sz="2600" dirty="0" smtClean="0">
                <a:solidFill>
                  <a:srgbClr val="660066"/>
                </a:solidFill>
                <a:latin typeface="Arial"/>
              </a:rPr>
              <a:t>.</a:t>
            </a:r>
            <a:endParaRPr lang="en-US" sz="2600" dirty="0">
              <a:solidFill>
                <a:srgbClr val="660066"/>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4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4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4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4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a:lnSpc>
                <a:spcPct val="80000"/>
              </a:lnSpc>
            </a:pPr>
            <a:r>
              <a:rPr lang="en-US" sz="4000" dirty="0" smtClean="0">
                <a:solidFill>
                  <a:srgbClr val="800080"/>
                </a:solidFill>
                <a:latin typeface="Calibri"/>
              </a:rPr>
              <a:t>Assessment must be </a:t>
            </a:r>
            <a:r>
              <a:rPr lang="en-US" sz="4000" dirty="0" smtClean="0">
                <a:solidFill>
                  <a:srgbClr val="FF0000"/>
                </a:solidFill>
                <a:latin typeface="Calibri"/>
              </a:rPr>
              <a:t>authentic</a:t>
            </a:r>
          </a:p>
          <a:p>
            <a:pPr algn="ctr">
              <a:lnSpc>
                <a:spcPct val="80000"/>
              </a:lnSpc>
            </a:pPr>
            <a:r>
              <a:rPr lang="en-US" sz="4000" dirty="0" smtClean="0">
                <a:solidFill>
                  <a:srgbClr val="FF0000"/>
                </a:solidFill>
                <a:latin typeface="Calibri"/>
              </a:rPr>
              <a:t>(‘whodunit?’)</a:t>
            </a:r>
          </a:p>
        </p:txBody>
      </p:sp>
      <p:sp>
        <p:nvSpPr>
          <p:cNvPr id="286723"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a:spcBef>
                <a:spcPct val="20000"/>
              </a:spcBef>
              <a:buClr>
                <a:srgbClr val="CC0000"/>
              </a:buClr>
              <a:buFont typeface="Wingdings" pitchFamily="2" charset="2"/>
              <a:buNone/>
              <a:defRPr/>
            </a:pPr>
            <a:r>
              <a:rPr lang="en-US" dirty="0">
                <a:solidFill>
                  <a:srgbClr val="00B050"/>
                </a:solidFill>
                <a:latin typeface="Calibri"/>
              </a:rPr>
              <a:t>(1) ‘self’ authenticity</a:t>
            </a:r>
          </a:p>
          <a:p>
            <a:pPr marL="342900" indent="-342900">
              <a:spcBef>
                <a:spcPct val="20000"/>
              </a:spcBef>
              <a:buClr>
                <a:srgbClr val="CC0000"/>
              </a:buClr>
              <a:buFont typeface="Wingdings" pitchFamily="2" charset="2"/>
              <a:buChar char="v"/>
              <a:defRPr/>
            </a:pPr>
            <a:r>
              <a:rPr lang="en-US" dirty="0">
                <a:solidFill>
                  <a:srgbClr val="660066"/>
                </a:solidFill>
                <a:latin typeface="Calibri"/>
              </a:rPr>
              <a:t>We need to know that we are assessing the work of the candidate – their own work rather than that of others.</a:t>
            </a:r>
          </a:p>
          <a:p>
            <a:pPr marL="342900" indent="-342900">
              <a:spcBef>
                <a:spcPct val="20000"/>
              </a:spcBef>
              <a:buClr>
                <a:srgbClr val="CC0000"/>
              </a:buClr>
              <a:buFont typeface="Wingdings" pitchFamily="2" charset="2"/>
              <a:buChar char="v"/>
              <a:defRPr/>
            </a:pPr>
            <a:r>
              <a:rPr lang="en-US" dirty="0">
                <a:solidFill>
                  <a:srgbClr val="660066"/>
                </a:solidFill>
                <a:latin typeface="Calibri"/>
              </a:rPr>
              <a:t>This has caused some institutions to move back towards the use of unseen time-constrained written exams</a:t>
            </a:r>
            <a:r>
              <a:rPr lang="en-US" dirty="0" smtClean="0">
                <a:solidFill>
                  <a:srgbClr val="660066"/>
                </a:solidFill>
                <a:latin typeface="Calibri"/>
              </a:rPr>
              <a:t>.</a:t>
            </a:r>
            <a:endParaRPr lang="en-US" dirty="0">
              <a:solidFill>
                <a:srgbClr val="660066"/>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lstStyle/>
          <a:p>
            <a:pPr marL="528638" indent="-528638">
              <a:lnSpc>
                <a:spcPct val="80000"/>
              </a:lnSpc>
              <a:spcBef>
                <a:spcPct val="20000"/>
              </a:spcBef>
              <a:buClr>
                <a:srgbClr val="CC0000"/>
              </a:buClr>
              <a:defRPr/>
            </a:pPr>
            <a:endParaRPr lang="en-US" dirty="0">
              <a:solidFill>
                <a:srgbClr val="660066"/>
              </a:solidFill>
              <a:latin typeface="Arial"/>
            </a:endParaRPr>
          </a:p>
        </p:txBody>
      </p:sp>
      <p:sp>
        <p:nvSpPr>
          <p:cNvPr id="288771"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a:spcBef>
                <a:spcPct val="20000"/>
              </a:spcBef>
              <a:buClr>
                <a:srgbClr val="CC0000"/>
              </a:buClr>
              <a:buFont typeface="Wingdings" pitchFamily="2" charset="2"/>
              <a:buNone/>
              <a:defRPr/>
            </a:pPr>
            <a:r>
              <a:rPr lang="en-US" dirty="0">
                <a:solidFill>
                  <a:srgbClr val="00B050"/>
                </a:solidFill>
                <a:latin typeface="Calibri"/>
              </a:rPr>
              <a:t>(2) ‘real-world’ authenticity</a:t>
            </a:r>
          </a:p>
          <a:p>
            <a:pPr marL="342900" indent="-342900">
              <a:spcBef>
                <a:spcPct val="20000"/>
              </a:spcBef>
              <a:buClr>
                <a:srgbClr val="CC0000"/>
              </a:buClr>
              <a:buFont typeface="Wingdings" pitchFamily="2" charset="2"/>
              <a:buChar char="v"/>
              <a:defRPr/>
            </a:pPr>
            <a:r>
              <a:rPr lang="en-US" dirty="0">
                <a:solidFill>
                  <a:srgbClr val="660066"/>
                </a:solidFill>
                <a:latin typeface="Calibri"/>
              </a:rPr>
              <a:t>Assessment needs to be closer to the real-world that students are heading towards.</a:t>
            </a:r>
          </a:p>
          <a:p>
            <a:pPr marL="342900" indent="-342900">
              <a:spcBef>
                <a:spcPct val="20000"/>
              </a:spcBef>
              <a:buClr>
                <a:srgbClr val="CC0000"/>
              </a:buClr>
              <a:buFont typeface="Wingdings" pitchFamily="2" charset="2"/>
              <a:buChar char="v"/>
              <a:defRPr/>
            </a:pPr>
            <a:r>
              <a:rPr lang="en-US" dirty="0">
                <a:solidFill>
                  <a:srgbClr val="660066"/>
                </a:solidFill>
                <a:latin typeface="Calibri"/>
              </a:rPr>
              <a:t>For example, lawyers, accountants, managers, doctors don’t often write about models and theories.</a:t>
            </a:r>
          </a:p>
          <a:p>
            <a:pPr marL="342900" indent="-342900">
              <a:spcBef>
                <a:spcPct val="20000"/>
              </a:spcBef>
              <a:buClr>
                <a:srgbClr val="CC0000"/>
              </a:buClr>
              <a:buFont typeface="Wingdings" pitchFamily="2" charset="2"/>
              <a:buChar char="v"/>
              <a:defRPr/>
            </a:pPr>
            <a:r>
              <a:rPr lang="en-US" dirty="0">
                <a:solidFill>
                  <a:srgbClr val="660066"/>
                </a:solidFill>
                <a:latin typeface="Calibri"/>
              </a:rPr>
              <a:t>In medical education, OSCEs (objective, structured clinical exams) aim to replicate the things doctors need to do every day.</a:t>
            </a:r>
          </a:p>
        </p:txBody>
      </p:sp>
      <p:sp>
        <p:nvSpPr>
          <p:cNvPr id="8196"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a:lnSpc>
                <a:spcPct val="80000"/>
              </a:lnSpc>
            </a:pPr>
            <a:r>
              <a:rPr lang="en-US" sz="4000" dirty="0" smtClean="0">
                <a:solidFill>
                  <a:srgbClr val="800080"/>
                </a:solidFill>
                <a:latin typeface="Calibri"/>
              </a:rPr>
              <a:t>Assessment must be </a:t>
            </a:r>
            <a:r>
              <a:rPr lang="en-US" sz="4000" dirty="0" smtClean="0">
                <a:solidFill>
                  <a:srgbClr val="FF0000"/>
                </a:solidFill>
                <a:latin typeface="Calibri"/>
              </a:rPr>
              <a:t>authentic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8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8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8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8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a:lnSpc>
                <a:spcPct val="80000"/>
              </a:lnSpc>
            </a:pPr>
            <a:r>
              <a:rPr lang="en-US" sz="4000" dirty="0" smtClean="0">
                <a:solidFill>
                  <a:srgbClr val="800080"/>
                </a:solidFill>
                <a:latin typeface="Calibri"/>
              </a:rPr>
              <a:t>Assessment must be </a:t>
            </a:r>
            <a:r>
              <a:rPr lang="en-US" sz="4000" dirty="0" smtClean="0">
                <a:solidFill>
                  <a:srgbClr val="FF0000"/>
                </a:solidFill>
                <a:latin typeface="Calibri"/>
              </a:rPr>
              <a:t>manageable</a:t>
            </a:r>
          </a:p>
        </p:txBody>
      </p:sp>
      <p:sp>
        <p:nvSpPr>
          <p:cNvPr id="290819"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528638" indent="-528638">
              <a:spcBef>
                <a:spcPct val="20000"/>
              </a:spcBef>
              <a:buClr>
                <a:srgbClr val="CC0000"/>
              </a:buClr>
              <a:buFont typeface="Wingdings" pitchFamily="2" charset="2"/>
              <a:buChar char="v"/>
              <a:defRPr/>
            </a:pPr>
            <a:r>
              <a:rPr lang="en-US" dirty="0">
                <a:solidFill>
                  <a:srgbClr val="660066"/>
                </a:solidFill>
                <a:latin typeface="Calibri"/>
              </a:rPr>
              <a:t>Manageable for us, and manageable for students.</a:t>
            </a:r>
          </a:p>
          <a:p>
            <a:pPr marL="528638" indent="-528638">
              <a:spcBef>
                <a:spcPct val="20000"/>
              </a:spcBef>
              <a:buClr>
                <a:srgbClr val="CC0000"/>
              </a:buClr>
              <a:buFont typeface="Wingdings" pitchFamily="2" charset="2"/>
              <a:buChar char="v"/>
              <a:defRPr/>
            </a:pPr>
            <a:r>
              <a:rPr lang="en-US" dirty="0">
                <a:solidFill>
                  <a:srgbClr val="660066"/>
                </a:solidFill>
                <a:latin typeface="Calibri"/>
              </a:rPr>
              <a:t>We don’t want to drive them (further) towards surface learning, nor do we want to diminish our reliability or validity.</a:t>
            </a:r>
          </a:p>
          <a:p>
            <a:pPr marL="528638" indent="-528638">
              <a:spcBef>
                <a:spcPct val="20000"/>
              </a:spcBef>
              <a:buClr>
                <a:srgbClr val="CC0000"/>
              </a:buClr>
              <a:buFont typeface="Wingdings" pitchFamily="2" charset="2"/>
              <a:buChar char="v"/>
              <a:defRPr/>
            </a:pPr>
            <a:r>
              <a:rPr lang="en-US" dirty="0">
                <a:solidFill>
                  <a:srgbClr val="660066"/>
                </a:solidFill>
                <a:latin typeface="Calibri"/>
              </a:rPr>
              <a:t>In particular, the time spent on assessment needs to deliver rich harvests of feedback to students, which they use – feed-ahead in particular.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0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0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0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825" y="0"/>
            <a:ext cx="8713788" cy="1123950"/>
          </a:xfrm>
          <a:noFill/>
        </p:spPr>
        <p:txBody>
          <a:bodyPr/>
          <a:lstStyle/>
          <a:p>
            <a:r>
              <a:rPr lang="en-GB" b="1" dirty="0" smtClean="0">
                <a:solidFill>
                  <a:srgbClr val="FF0000"/>
                </a:solidFill>
              </a:rPr>
              <a:t>Why diversify assessment?</a:t>
            </a:r>
          </a:p>
        </p:txBody>
      </p:sp>
      <p:sp>
        <p:nvSpPr>
          <p:cNvPr id="307203" name="Rectangle 3"/>
          <p:cNvSpPr>
            <a:spLocks noGrp="1" noChangeArrowheads="1"/>
          </p:cNvSpPr>
          <p:nvPr>
            <p:ph idx="1"/>
          </p:nvPr>
        </p:nvSpPr>
        <p:spPr/>
        <p:txBody>
          <a:bodyPr/>
          <a:lstStyle/>
          <a:p>
            <a:pPr>
              <a:lnSpc>
                <a:spcPct val="100000"/>
              </a:lnSpc>
            </a:pPr>
            <a:r>
              <a:rPr lang="en-GB" sz="2800" dirty="0" smtClean="0">
                <a:solidFill>
                  <a:srgbClr val="FF0000"/>
                </a:solidFill>
              </a:rPr>
              <a:t>All</a:t>
            </a:r>
            <a:r>
              <a:rPr lang="en-GB" sz="2800" dirty="0" smtClean="0"/>
              <a:t> assessment formats disadvantage some students.</a:t>
            </a:r>
          </a:p>
          <a:p>
            <a:pPr>
              <a:lnSpc>
                <a:spcPct val="100000"/>
              </a:lnSpc>
            </a:pPr>
            <a:r>
              <a:rPr lang="en-GB" sz="2800" dirty="0" smtClean="0"/>
              <a:t>We need to ensure that we don’t disadvantage the same students time after time, and that all students have opportunities to demonstrate their optimum potential.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smtClean="0">
                <a:solidFill>
                  <a:srgbClr val="FF0000"/>
                </a:solidFill>
              </a:rPr>
              <a:t>Teaching – and research – and reflection:</a:t>
            </a:r>
            <a:br>
              <a:rPr lang="en-GB" sz="3200" b="1" dirty="0" smtClean="0">
                <a:solidFill>
                  <a:srgbClr val="FF0000"/>
                </a:solidFill>
              </a:rPr>
            </a:br>
            <a:r>
              <a:rPr lang="en-GB" sz="3200" b="1" dirty="0" smtClean="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smtClean="0">
                <a:latin typeface="Calibri" pitchFamily="34" charset="0"/>
              </a:rPr>
              <a:t>Why?</a:t>
            </a:r>
          </a:p>
          <a:p>
            <a:r>
              <a:rPr lang="en-GB" dirty="0" smtClean="0">
                <a:latin typeface="Calibri" pitchFamily="34" charset="0"/>
              </a:rPr>
              <a:t>What?</a:t>
            </a:r>
          </a:p>
          <a:p>
            <a:r>
              <a:rPr lang="en-GB" dirty="0" smtClean="0">
                <a:latin typeface="Calibri" pitchFamily="34" charset="0"/>
              </a:rPr>
              <a:t>Who?</a:t>
            </a:r>
          </a:p>
          <a:p>
            <a:r>
              <a:rPr lang="en-GB" dirty="0" smtClean="0">
                <a:latin typeface="Calibri" pitchFamily="34" charset="0"/>
              </a:rPr>
              <a:t>Where?</a:t>
            </a:r>
          </a:p>
          <a:p>
            <a:r>
              <a:rPr lang="en-GB" dirty="0" smtClean="0">
                <a:latin typeface="Calibri" pitchFamily="34" charset="0"/>
              </a:rPr>
              <a:t>When?</a:t>
            </a:r>
          </a:p>
          <a:p>
            <a:r>
              <a:rPr lang="en-GB" dirty="0" smtClean="0">
                <a:latin typeface="Calibri" pitchFamily="34" charset="0"/>
              </a:rPr>
              <a:t>How?</a:t>
            </a:r>
          </a:p>
        </p:txBody>
      </p:sp>
      <p:sp>
        <p:nvSpPr>
          <p:cNvPr id="23556" name="Content Placeholder 3"/>
          <p:cNvSpPr>
            <a:spLocks noGrp="1"/>
          </p:cNvSpPr>
          <p:nvPr>
            <p:ph sz="half" idx="2"/>
          </p:nvPr>
        </p:nvSpPr>
        <p:spPr>
          <a:xfrm>
            <a:off x="3714744" y="1714488"/>
            <a:ext cx="4227513" cy="3509970"/>
          </a:xfrm>
        </p:spPr>
        <p:txBody>
          <a:bodyPr/>
          <a:lstStyle/>
          <a:p>
            <a:r>
              <a:rPr lang="en-GB" dirty="0" smtClean="0">
                <a:latin typeface="Calibri" pitchFamily="34" charset="0"/>
              </a:rPr>
              <a:t>Which?</a:t>
            </a:r>
          </a:p>
          <a:p>
            <a:r>
              <a:rPr lang="en-GB" dirty="0" smtClean="0">
                <a:latin typeface="Calibri" pitchFamily="34" charset="0"/>
              </a:rPr>
              <a:t>So what?</a:t>
            </a:r>
          </a:p>
          <a:p>
            <a:r>
              <a:rPr lang="en-GB" dirty="0" smtClean="0">
                <a:latin typeface="Calibri" pitchFamily="34" charset="0"/>
              </a:rPr>
              <a:t>Wow?</a:t>
            </a:r>
          </a:p>
          <a:p>
            <a:pPr>
              <a:buNone/>
            </a:pPr>
            <a:r>
              <a:rPr lang="en-GB" dirty="0" smtClean="0">
                <a:latin typeface="Calibri" pitchFamily="34" charset="0"/>
              </a:rPr>
              <a:t>And the most powerful four-letter word in the English language...</a:t>
            </a:r>
          </a:p>
          <a:p>
            <a:pPr>
              <a:buNone/>
            </a:pPr>
            <a:r>
              <a:rPr lang="en-GB" sz="4000" dirty="0" smtClean="0">
                <a:solidFill>
                  <a:srgbClr val="CC0000"/>
                </a:solidFill>
                <a:latin typeface="Calibri" pitchFamily="34" charset="0"/>
              </a:rPr>
              <a:t>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‘what’ </a:t>
            </a:r>
            <a:r>
              <a:rPr lang="en-GB" sz="3600" dirty="0" smtClean="0">
                <a:solidFill>
                  <a:srgbClr val="00B050"/>
                </a:solidFill>
              </a:rPr>
              <a:t>is getting ever less important</a:t>
            </a:r>
            <a:endParaRPr lang="en-GB" sz="3600" dirty="0">
              <a:solidFill>
                <a:srgbClr val="00B050"/>
              </a:solidFill>
            </a:endParaRPr>
          </a:p>
        </p:txBody>
      </p:sp>
      <p:sp>
        <p:nvSpPr>
          <p:cNvPr id="3" name="Content Placeholder 2"/>
          <p:cNvSpPr>
            <a:spLocks noGrp="1"/>
          </p:cNvSpPr>
          <p:nvPr>
            <p:ph idx="1"/>
          </p:nvPr>
        </p:nvSpPr>
        <p:spPr/>
        <p:txBody>
          <a:bodyPr/>
          <a:lstStyle/>
          <a:p>
            <a:pPr>
              <a:lnSpc>
                <a:spcPct val="100000"/>
              </a:lnSpc>
            </a:pPr>
            <a:r>
              <a:rPr lang="en-GB" sz="2000" dirty="0" smtClean="0"/>
              <a:t>Columbia University research published recently (2011)  in Science magazine shows that people are much less prepared to remember ‘</a:t>
            </a:r>
            <a:r>
              <a:rPr lang="en-GB" sz="2000" dirty="0" smtClean="0">
                <a:solidFill>
                  <a:srgbClr val="FF0000"/>
                </a:solidFill>
              </a:rPr>
              <a:t>what</a:t>
            </a:r>
            <a:r>
              <a:rPr lang="en-GB" sz="2000" dirty="0" smtClean="0"/>
              <a:t>’, but better at remembering </a:t>
            </a:r>
            <a:r>
              <a:rPr lang="en-GB" sz="2000" dirty="0" smtClean="0">
                <a:solidFill>
                  <a:srgbClr val="FF0000"/>
                </a:solidFill>
              </a:rPr>
              <a:t>where</a:t>
            </a:r>
            <a:r>
              <a:rPr lang="en-GB" sz="2000" dirty="0" smtClean="0"/>
              <a:t> to access information, and </a:t>
            </a:r>
            <a:r>
              <a:rPr lang="en-GB" sz="2000" dirty="0" smtClean="0">
                <a:solidFill>
                  <a:srgbClr val="FF0000"/>
                </a:solidFill>
              </a:rPr>
              <a:t>how</a:t>
            </a:r>
            <a:r>
              <a:rPr lang="en-GB" sz="2000" dirty="0" smtClean="0"/>
              <a:t> to do so.</a:t>
            </a:r>
          </a:p>
          <a:p>
            <a:pPr>
              <a:lnSpc>
                <a:spcPct val="100000"/>
              </a:lnSpc>
            </a:pPr>
            <a:r>
              <a:rPr lang="en-GB" sz="2000" dirty="0" smtClean="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smtClean="0">
                <a:solidFill>
                  <a:schemeClr val="tx1"/>
                </a:solidFill>
              </a:rPr>
              <a:t>Published Online July 14 2011 </a:t>
            </a:r>
            <a:r>
              <a:rPr lang="en-US" sz="1800" i="1" dirty="0" smtClean="0">
                <a:solidFill>
                  <a:schemeClr val="tx1"/>
                </a:solidFill>
                <a:hlinkClick r:id="rId2" action="ppaction://hlinkfile"/>
              </a:rPr>
              <a:t>&lt; Science Express Index</a:t>
            </a:r>
            <a:r>
              <a:rPr lang="en-US" sz="1800" i="1" dirty="0" smtClean="0">
                <a:solidFill>
                  <a:schemeClr val="tx1"/>
                </a:solidFill>
              </a:rPr>
              <a:t>  Science DOI: 10.1126/science.1207745 </a:t>
            </a:r>
            <a:endParaRPr lang="en-US" sz="1800" dirty="0" smtClean="0">
              <a:solidFill>
                <a:schemeClr val="tx1"/>
              </a:solidFill>
            </a:endParaRPr>
          </a:p>
          <a:p>
            <a:pPr>
              <a:buNone/>
            </a:pPr>
            <a:r>
              <a:rPr lang="en-US" sz="1800" dirty="0" smtClean="0">
                <a:solidFill>
                  <a:schemeClr val="tx1"/>
                </a:solidFill>
              </a:rPr>
              <a:t>Report: Google Effects on Memory: Cognitive Consequences of Having Information at Our Fingertips </a:t>
            </a:r>
            <a:r>
              <a:rPr lang="en-US" sz="1800" dirty="0" smtClean="0">
                <a:solidFill>
                  <a:schemeClr val="tx1"/>
                </a:solidFill>
                <a:hlinkClick r:id="rId3" action="ppaction://hlinkfile"/>
              </a:rPr>
              <a:t>Betsy Sparrow</a:t>
            </a:r>
            <a:r>
              <a:rPr lang="en-US" sz="1800" dirty="0" smtClean="0">
                <a:solidFill>
                  <a:schemeClr val="tx1"/>
                </a:solidFill>
              </a:rPr>
              <a:t>,</a:t>
            </a:r>
            <a:r>
              <a:rPr lang="en-US" sz="1800" dirty="0" smtClean="0">
                <a:solidFill>
                  <a:schemeClr val="tx1"/>
                </a:solidFill>
                <a:hlinkClick r:id="" action="ppaction://hlinkfile"/>
              </a:rPr>
              <a:t>*</a:t>
            </a:r>
            <a:r>
              <a:rPr lang="en-US" sz="1800" dirty="0" smtClean="0">
                <a:solidFill>
                  <a:schemeClr val="tx1"/>
                </a:solidFill>
              </a:rPr>
              <a:t>, </a:t>
            </a:r>
            <a:r>
              <a:rPr lang="en-US" sz="1800" dirty="0" smtClean="0">
                <a:solidFill>
                  <a:schemeClr val="tx1"/>
                </a:solidFill>
                <a:hlinkClick r:id="rId4" action="ppaction://hlinkfile"/>
              </a:rPr>
              <a:t>Jenny Liu</a:t>
            </a:r>
            <a:r>
              <a:rPr lang="en-US" sz="1800" dirty="0" smtClean="0">
                <a:solidFill>
                  <a:schemeClr val="tx1"/>
                </a:solidFill>
              </a:rPr>
              <a:t>,  </a:t>
            </a:r>
            <a:r>
              <a:rPr lang="en-US" sz="1800" dirty="0" smtClean="0">
                <a:solidFill>
                  <a:schemeClr val="tx1"/>
                </a:solidFill>
                <a:hlinkClick r:id="rId5" action="ppaction://hlinkfile"/>
              </a:rPr>
              <a:t>Daniel M. Wegner</a:t>
            </a:r>
            <a:endParaRPr lang="en-US" sz="1800" dirty="0" smtClean="0">
              <a:solidFill>
                <a:schemeClr val="tx1"/>
              </a:solidFill>
            </a:endParaRPr>
          </a:p>
          <a:p>
            <a:pPr>
              <a:lnSpc>
                <a:spcPct val="100000"/>
              </a:lnSpc>
            </a:pPr>
            <a:endParaRPr lang="en-GB" sz="20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Why? </a:t>
            </a:r>
            <a:r>
              <a:rPr lang="en-GB" kern="0" dirty="0" smtClean="0">
                <a:solidFill>
                  <a:srgbClr val="C00000"/>
                </a:solidFill>
                <a:latin typeface="Calibri" pitchFamily="34" charset="0"/>
              </a:rPr>
              <a:t>(rationale)</a:t>
            </a:r>
          </a:p>
          <a:p>
            <a:pPr marL="533400" indent="-533400" eaLnBrk="1" hangingPunct="1">
              <a:lnSpc>
                <a:spcPct val="90000"/>
              </a:lnSpc>
              <a:spcBef>
                <a:spcPct val="35000"/>
              </a:spcBef>
              <a:buClr>
                <a:srgbClr val="009900"/>
              </a:buClr>
              <a:buFont typeface="Wingdings" pitchFamily="2" charset="2"/>
              <a:buChar char="v"/>
              <a:defRPr/>
            </a:pPr>
            <a:r>
              <a:rPr lang="en-GB" sz="1800" kern="0" dirty="0" smtClean="0">
                <a:solidFill>
                  <a:srgbClr val="660066"/>
                </a:solidFill>
                <a:latin typeface="Calibri" pitchFamily="34" charset="0"/>
              </a:rPr>
              <a:t>What? </a:t>
            </a:r>
            <a:r>
              <a:rPr lang="en-GB" sz="1800" kern="0" dirty="0" smtClean="0">
                <a:solidFill>
                  <a:srgbClr val="C00000"/>
                </a:solidFill>
                <a:latin typeface="Calibri" pitchFamily="34" charset="0"/>
              </a:rPr>
              <a:t>(content)</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Who? </a:t>
            </a:r>
            <a:r>
              <a:rPr lang="en-GB" kern="0" dirty="0" smtClean="0">
                <a:solidFill>
                  <a:srgbClr val="C00000"/>
                </a:solidFill>
                <a:latin typeface="Calibri" pitchFamily="34" charset="0"/>
              </a:rPr>
              <a:t>(people, you, me, them)</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Where? </a:t>
            </a:r>
            <a:r>
              <a:rPr lang="en-GB" kern="0" dirty="0" smtClean="0">
                <a:solidFill>
                  <a:srgbClr val="C00000"/>
                </a:solidFill>
                <a:latin typeface="Calibri" pitchFamily="34" charset="0"/>
              </a:rPr>
              <a:t>(locations)</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When? </a:t>
            </a:r>
            <a:r>
              <a:rPr lang="en-GB" kern="0" dirty="0" smtClean="0">
                <a:solidFill>
                  <a:srgbClr val="C00000"/>
                </a:solidFill>
                <a:latin typeface="Calibri" pitchFamily="34" charset="0"/>
              </a:rPr>
              <a:t>(times)</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How? </a:t>
            </a:r>
            <a:r>
              <a:rPr lang="en-GB" kern="0" dirty="0" smtClean="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Which? </a:t>
            </a:r>
            <a:r>
              <a:rPr lang="en-GB" kern="0" dirty="0" smtClean="0">
                <a:solidFill>
                  <a:srgbClr val="C00000"/>
                </a:solidFill>
                <a:latin typeface="Calibri" pitchFamily="34" charset="0"/>
              </a:rPr>
              <a:t>(decisions)</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So what? </a:t>
            </a:r>
            <a:r>
              <a:rPr lang="en-GB" kern="0" dirty="0" smtClean="0">
                <a:solidFill>
                  <a:srgbClr val="C00000"/>
                </a:solidFill>
                <a:latin typeface="Calibri" pitchFamily="34" charset="0"/>
              </a:rPr>
              <a:t>(importance?)</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Wow? </a:t>
            </a:r>
            <a:r>
              <a:rPr lang="en-GB" kern="0" dirty="0" smtClean="0">
                <a:solidFill>
                  <a:srgbClr val="C00000"/>
                </a:solidFill>
                <a:latin typeface="Calibri" pitchFamily="34" charset="0"/>
              </a:rPr>
              <a:t>(impact?)</a:t>
            </a:r>
          </a:p>
          <a:p>
            <a:pPr marL="533400" indent="-533400" eaLnBrk="1" hangingPunct="1">
              <a:lnSpc>
                <a:spcPct val="90000"/>
              </a:lnSpc>
              <a:spcBef>
                <a:spcPct val="35000"/>
              </a:spcBef>
              <a:buClr>
                <a:srgbClr val="009900"/>
              </a:buClr>
              <a:buFont typeface="Wingdings" pitchFamily="2" charset="2"/>
              <a:buNone/>
              <a:defRPr/>
            </a:pPr>
            <a:r>
              <a:rPr lang="en-GB" kern="0" dirty="0" smtClean="0">
                <a:solidFill>
                  <a:srgbClr val="660066"/>
                </a:solidFill>
                <a:latin typeface="Calibri" pitchFamily="34" charset="0"/>
              </a:rPr>
              <a:t>And the most powerful four-letter word in the English language...</a:t>
            </a:r>
          </a:p>
          <a:p>
            <a:pPr marL="533400" indent="-533400" eaLnBrk="1" hangingPunct="1">
              <a:lnSpc>
                <a:spcPct val="90000"/>
              </a:lnSpc>
              <a:spcBef>
                <a:spcPct val="35000"/>
              </a:spcBef>
              <a:buClr>
                <a:srgbClr val="009900"/>
              </a:buClr>
              <a:buFont typeface="Wingdings" pitchFamily="2" charset="2"/>
              <a:buNone/>
              <a:defRPr/>
            </a:pPr>
            <a:r>
              <a:rPr lang="en-GB" sz="3600" kern="0" dirty="0" smtClean="0">
                <a:solidFill>
                  <a:srgbClr val="CC0000"/>
                </a:solidFill>
                <a:latin typeface="Calibri" pitchFamily="34" charset="0"/>
              </a:rPr>
              <a:t>	????</a:t>
            </a:r>
          </a:p>
        </p:txBody>
      </p:sp>
      <p:sp>
        <p:nvSpPr>
          <p:cNvPr id="5" name="Title 1"/>
          <p:cNvSpPr txBox="1">
            <a:spLocks/>
          </p:cNvSpPr>
          <p:nvPr/>
        </p:nvSpPr>
        <p:spPr>
          <a:xfrm>
            <a:off x="0" y="1"/>
            <a:ext cx="9144000" cy="1124679"/>
          </a:xfrm>
          <a:prstGeom prst="rect">
            <a:avLst/>
          </a:prstGeom>
        </p:spPr>
        <p:txBody>
          <a:bodyPr/>
          <a:lstStyle/>
          <a:p>
            <a:pPr algn="ctr" eaLnBrk="1" hangingPunct="1">
              <a:lnSpc>
                <a:spcPct val="85000"/>
              </a:lnSpc>
              <a:defRPr/>
            </a:pPr>
            <a:r>
              <a:rPr lang="en-GB" sz="3200" kern="0" smtClean="0">
                <a:solidFill>
                  <a:srgbClr val="FF0000"/>
                </a:solidFill>
                <a:latin typeface="Arial Rounded MT Bold"/>
              </a:rPr>
              <a:t>Teaching – and research – and reflection:</a:t>
            </a:r>
            <a:br>
              <a:rPr lang="en-GB" sz="3200" kern="0" smtClean="0">
                <a:solidFill>
                  <a:srgbClr val="FF0000"/>
                </a:solidFill>
                <a:latin typeface="Arial Rounded MT Bold"/>
              </a:rPr>
            </a:br>
            <a:r>
              <a:rPr lang="en-GB" sz="3200" kern="0" smtClean="0">
                <a:solidFill>
                  <a:srgbClr val="FF0000"/>
                </a:solidFill>
                <a:latin typeface="Arial Rounded MT Bold"/>
              </a:rPr>
              <a:t>the ten most important words</a:t>
            </a:r>
            <a:endParaRPr lang="en-GB" sz="3200" kern="0" dirty="0" smtClean="0">
              <a:solidFill>
                <a:srgbClr val="FF0000"/>
              </a:solidFill>
              <a:latin typeface="Arial Rounded MT Bol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Why? </a:t>
            </a:r>
            <a:r>
              <a:rPr lang="en-GB" kern="0" dirty="0" smtClean="0">
                <a:solidFill>
                  <a:srgbClr val="C00000"/>
                </a:solidFill>
                <a:latin typeface="Calibri" pitchFamily="34" charset="0"/>
              </a:rPr>
              <a:t>(rationale)</a:t>
            </a:r>
          </a:p>
          <a:p>
            <a:pPr marL="533400" indent="-533400" eaLnBrk="1" hangingPunct="1">
              <a:lnSpc>
                <a:spcPct val="90000"/>
              </a:lnSpc>
              <a:spcBef>
                <a:spcPct val="35000"/>
              </a:spcBef>
              <a:buClr>
                <a:srgbClr val="009900"/>
              </a:buClr>
              <a:buFont typeface="Wingdings" pitchFamily="2" charset="2"/>
              <a:buChar char="v"/>
              <a:defRPr/>
            </a:pPr>
            <a:r>
              <a:rPr lang="en-GB" sz="1800" kern="0" dirty="0" smtClean="0">
                <a:solidFill>
                  <a:srgbClr val="660066"/>
                </a:solidFill>
                <a:latin typeface="Calibri" pitchFamily="34" charset="0"/>
              </a:rPr>
              <a:t>What? </a:t>
            </a:r>
            <a:r>
              <a:rPr lang="en-GB" sz="1800" kern="0" dirty="0" smtClean="0">
                <a:solidFill>
                  <a:srgbClr val="C00000"/>
                </a:solidFill>
                <a:latin typeface="Calibri" pitchFamily="34" charset="0"/>
              </a:rPr>
              <a:t>(content)</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Who? </a:t>
            </a:r>
            <a:r>
              <a:rPr lang="en-GB" kern="0" dirty="0" smtClean="0">
                <a:solidFill>
                  <a:srgbClr val="C00000"/>
                </a:solidFill>
                <a:latin typeface="Calibri" pitchFamily="34" charset="0"/>
              </a:rPr>
              <a:t>(people, you, me, them)</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Where? </a:t>
            </a:r>
            <a:r>
              <a:rPr lang="en-GB" kern="0" dirty="0" smtClean="0">
                <a:solidFill>
                  <a:srgbClr val="C00000"/>
                </a:solidFill>
                <a:latin typeface="Calibri" pitchFamily="34" charset="0"/>
              </a:rPr>
              <a:t>(locations)</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When? </a:t>
            </a:r>
            <a:r>
              <a:rPr lang="en-GB" kern="0" dirty="0" smtClean="0">
                <a:solidFill>
                  <a:srgbClr val="C00000"/>
                </a:solidFill>
                <a:latin typeface="Calibri" pitchFamily="34" charset="0"/>
              </a:rPr>
              <a:t>(times)</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How? </a:t>
            </a:r>
            <a:r>
              <a:rPr lang="en-GB" kern="0" dirty="0" smtClean="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Which? </a:t>
            </a:r>
            <a:r>
              <a:rPr lang="en-GB" kern="0" dirty="0" smtClean="0">
                <a:solidFill>
                  <a:srgbClr val="C00000"/>
                </a:solidFill>
                <a:latin typeface="Calibri" pitchFamily="34" charset="0"/>
              </a:rPr>
              <a:t>(decisions)</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So what? </a:t>
            </a:r>
            <a:r>
              <a:rPr lang="en-GB" kern="0" dirty="0" smtClean="0">
                <a:solidFill>
                  <a:srgbClr val="C00000"/>
                </a:solidFill>
                <a:latin typeface="Calibri" pitchFamily="34" charset="0"/>
              </a:rPr>
              <a:t>(importance?)</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Calibri" pitchFamily="34" charset="0"/>
              </a:rPr>
              <a:t>Wow? </a:t>
            </a:r>
            <a:r>
              <a:rPr lang="en-GB" kern="0" dirty="0" smtClean="0">
                <a:solidFill>
                  <a:srgbClr val="C00000"/>
                </a:solidFill>
                <a:latin typeface="Calibri" pitchFamily="34" charset="0"/>
              </a:rPr>
              <a:t>(impact?)</a:t>
            </a:r>
          </a:p>
          <a:p>
            <a:pPr marL="533400" indent="-533400" eaLnBrk="1" hangingPunct="1">
              <a:lnSpc>
                <a:spcPct val="90000"/>
              </a:lnSpc>
              <a:spcBef>
                <a:spcPct val="35000"/>
              </a:spcBef>
              <a:buClr>
                <a:srgbClr val="009900"/>
              </a:buClr>
              <a:buFont typeface="Wingdings" pitchFamily="2" charset="2"/>
              <a:buNone/>
              <a:defRPr/>
            </a:pPr>
            <a:r>
              <a:rPr lang="en-GB" kern="0" dirty="0" smtClean="0">
                <a:solidFill>
                  <a:srgbClr val="660066"/>
                </a:solidFill>
                <a:latin typeface="Calibri" pitchFamily="34" charset="0"/>
              </a:rPr>
              <a:t>And the most powerful four-letter word in the English language...</a:t>
            </a:r>
          </a:p>
          <a:p>
            <a:pPr marL="533400" indent="-533400" eaLnBrk="1" hangingPunct="1">
              <a:lnSpc>
                <a:spcPct val="90000"/>
              </a:lnSpc>
              <a:spcBef>
                <a:spcPct val="35000"/>
              </a:spcBef>
              <a:buClr>
                <a:srgbClr val="009900"/>
              </a:buClr>
              <a:buFont typeface="Wingdings" pitchFamily="2" charset="2"/>
              <a:buNone/>
              <a:defRPr/>
            </a:pPr>
            <a:r>
              <a:rPr lang="en-GB" sz="3600" kern="0" dirty="0" smtClean="0">
                <a:solidFill>
                  <a:srgbClr val="CC0000"/>
                </a:solidFill>
                <a:latin typeface="Calibri" pitchFamily="34" charset="0"/>
              </a:rPr>
              <a:t>	</a:t>
            </a:r>
            <a:r>
              <a:rPr lang="en-GB" sz="6000" kern="0" dirty="0" smtClean="0">
                <a:solidFill>
                  <a:srgbClr val="CC0000"/>
                </a:solidFill>
                <a:latin typeface="Calibri" pitchFamily="34" charset="0"/>
              </a:rPr>
              <a:t>else</a:t>
            </a:r>
            <a:endParaRPr lang="en-GB" sz="3600" kern="0" dirty="0" smtClean="0">
              <a:solidFill>
                <a:srgbClr val="CC0000"/>
              </a:solidFill>
              <a:latin typeface="Calibri" pitchFamily="34" charset="0"/>
            </a:endParaRPr>
          </a:p>
        </p:txBody>
      </p:sp>
      <p:sp>
        <p:nvSpPr>
          <p:cNvPr id="5" name="Title 1"/>
          <p:cNvSpPr txBox="1">
            <a:spLocks/>
          </p:cNvSpPr>
          <p:nvPr/>
        </p:nvSpPr>
        <p:spPr>
          <a:xfrm>
            <a:off x="0" y="1"/>
            <a:ext cx="9144000" cy="1124679"/>
          </a:xfrm>
          <a:prstGeom prst="rect">
            <a:avLst/>
          </a:prstGeom>
        </p:spPr>
        <p:txBody>
          <a:bodyPr/>
          <a:lstStyle/>
          <a:p>
            <a:pPr algn="ctr" eaLnBrk="1" hangingPunct="1">
              <a:lnSpc>
                <a:spcPct val="85000"/>
              </a:lnSpc>
              <a:defRPr/>
            </a:pPr>
            <a:r>
              <a:rPr lang="en-GB" sz="3200" kern="0" smtClean="0">
                <a:solidFill>
                  <a:srgbClr val="FF0000"/>
                </a:solidFill>
                <a:latin typeface="Arial Rounded MT Bold"/>
              </a:rPr>
              <a:t>Teaching – and research – and reflection:</a:t>
            </a:r>
            <a:br>
              <a:rPr lang="en-GB" sz="3200" kern="0" smtClean="0">
                <a:solidFill>
                  <a:srgbClr val="FF0000"/>
                </a:solidFill>
                <a:latin typeface="Arial Rounded MT Bold"/>
              </a:rPr>
            </a:br>
            <a:r>
              <a:rPr lang="en-GB" sz="3200" kern="0" smtClean="0">
                <a:solidFill>
                  <a:srgbClr val="FF0000"/>
                </a:solidFill>
                <a:latin typeface="Arial Rounded MT Bold"/>
              </a:rPr>
              <a:t>the ten most important words</a:t>
            </a:r>
            <a:endParaRPr lang="en-GB" sz="3200" kern="0" dirty="0" smtClean="0">
              <a:solidFill>
                <a:srgbClr val="FF0000"/>
              </a:solidFill>
              <a:latin typeface="Arial Rounded MT Bol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Post-it exercise</a:t>
            </a:r>
          </a:p>
        </p:txBody>
      </p:sp>
      <p:sp>
        <p:nvSpPr>
          <p:cNvPr id="36868" name="Rectangle 3"/>
          <p:cNvSpPr>
            <a:spLocks noGrp="1" noChangeArrowheads="1"/>
          </p:cNvSpPr>
          <p:nvPr>
            <p:ph idx="1"/>
          </p:nvPr>
        </p:nvSpPr>
        <p:spPr/>
        <p:txBody>
          <a:bodyPr/>
          <a:lstStyle/>
          <a:p>
            <a:pPr>
              <a:lnSpc>
                <a:spcPct val="100000"/>
              </a:lnSpc>
            </a:pPr>
            <a:r>
              <a:rPr lang="en-GB" sz="2800" dirty="0" smtClean="0">
                <a:latin typeface="Calibri" pitchFamily="34" charset="0"/>
              </a:rPr>
              <a:t>On a post-it, </a:t>
            </a:r>
            <a:r>
              <a:rPr lang="en-GB" sz="2800" dirty="0" smtClean="0">
                <a:solidFill>
                  <a:srgbClr val="FF0000"/>
                </a:solidFill>
                <a:latin typeface="Calibri" pitchFamily="34" charset="0"/>
              </a:rPr>
              <a:t>in your best handwriting</a:t>
            </a:r>
            <a:r>
              <a:rPr lang="en-GB" sz="2800" dirty="0" smtClean="0">
                <a:latin typeface="Calibri" pitchFamily="34" charset="0"/>
              </a:rPr>
              <a:t>, please write your own completion of the starter:</a:t>
            </a:r>
          </a:p>
          <a:p>
            <a:pPr>
              <a:lnSpc>
                <a:spcPct val="100000"/>
              </a:lnSpc>
              <a:buFont typeface="Wingdings" pitchFamily="2" charset="2"/>
              <a:buNone/>
            </a:pPr>
            <a:r>
              <a:rPr lang="en-GB" sz="2800" dirty="0" smtClean="0">
                <a:latin typeface="Calibri" pitchFamily="34" charset="0"/>
              </a:rPr>
              <a:t>	</a:t>
            </a:r>
            <a:r>
              <a:rPr lang="en-GB" sz="3600" dirty="0" smtClean="0">
                <a:solidFill>
                  <a:srgbClr val="C00000"/>
                </a:solidFill>
                <a:latin typeface="Calibri" pitchFamily="34" charset="0"/>
              </a:rPr>
              <a:t>“Assessing large groups would be much better if only I …”</a:t>
            </a:r>
            <a:endParaRPr lang="en-GB" dirty="0" smtClean="0">
              <a:solidFill>
                <a:srgbClr val="C00000"/>
              </a:solidFill>
              <a:latin typeface="Calibri" pitchFamily="34" charset="0"/>
            </a:endParaRPr>
          </a:p>
          <a:p>
            <a:pPr>
              <a:lnSpc>
                <a:spcPct val="100000"/>
              </a:lnSpc>
            </a:pPr>
            <a:r>
              <a:rPr lang="en-GB" sz="2800" dirty="0" smtClean="0">
                <a:latin typeface="Calibri" pitchFamily="34" charset="0"/>
              </a:rPr>
              <a:t>If </a:t>
            </a:r>
            <a:r>
              <a:rPr lang="en-GB" sz="2800" dirty="0" smtClean="0">
                <a:latin typeface="Calibri" pitchFamily="34" charset="0"/>
              </a:rPr>
              <a:t>chosen, please read out with </a:t>
            </a:r>
            <a:r>
              <a:rPr lang="en-GB" sz="2800" dirty="0" smtClean="0">
                <a:solidFill>
                  <a:srgbClr val="FF0000"/>
                </a:solidFill>
                <a:latin typeface="Calibri" pitchFamily="34" charset="0"/>
              </a:rPr>
              <a:t>passion and drama </a:t>
            </a:r>
            <a:r>
              <a:rPr lang="en-GB" sz="2800" dirty="0" smtClean="0">
                <a:latin typeface="Calibri" pitchFamily="34" charset="0"/>
              </a:rPr>
              <a:t>the post-it you </a:t>
            </a:r>
            <a:r>
              <a:rPr lang="en-GB" sz="2800" dirty="0" smtClean="0">
                <a:latin typeface="Calibri" pitchFamily="34" charset="0"/>
              </a:rPr>
              <a:t>wrote.</a:t>
            </a:r>
            <a:endParaRPr lang="en-GB" sz="2800" dirty="0" smtClean="0">
              <a:latin typeface="Calibri" pitchFamily="34" charset="0"/>
            </a:endParaRPr>
          </a:p>
          <a:p>
            <a:pPr>
              <a:lnSpc>
                <a:spcPct val="100000"/>
              </a:lnSpc>
            </a:pPr>
            <a:r>
              <a:rPr lang="en-GB" sz="2800" dirty="0" smtClean="0">
                <a:latin typeface="Calibri" pitchFamily="34" charset="0"/>
              </a:rPr>
              <a:t>Please place them all on the chart as directed.</a:t>
            </a: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sz="6600" dirty="0" smtClean="0">
                <a:solidFill>
                  <a:srgbClr val="FFFF00"/>
                </a:solidFill>
              </a:rPr>
              <a:t>Go forth and </a:t>
            </a:r>
          </a:p>
          <a:p>
            <a:pPr algn="ctr">
              <a:buNone/>
            </a:pPr>
            <a:r>
              <a:rPr lang="en-GB" sz="13800" dirty="0" err="1" smtClean="0">
                <a:solidFill>
                  <a:srgbClr val="FFFF00"/>
                </a:solidFill>
              </a:rPr>
              <a:t>elsify</a:t>
            </a:r>
            <a:r>
              <a:rPr lang="en-GB" sz="13800" dirty="0" smtClean="0">
                <a:solidFill>
                  <a:srgbClr val="FFFF00"/>
                </a:solidFill>
              </a:rPr>
              <a:t>!</a:t>
            </a:r>
            <a:endParaRPr lang="en-GB" sz="13800" dirty="0">
              <a:solidFill>
                <a:srgbClr val="FFFF0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a:p>
            <a:pPr algn="ctr">
              <a:lnSpc>
                <a:spcPct val="90000"/>
              </a:lnSpc>
              <a:buClr>
                <a:srgbClr val="FF3399"/>
              </a:buClr>
              <a:buSzPct val="75000"/>
              <a:buFont typeface="Monotype Sorts" pitchFamily="2" charset="2"/>
              <a:buNone/>
            </a:pPr>
            <a:r>
              <a:rPr lang="en-GB" sz="6600" dirty="0">
                <a:solidFill>
                  <a:srgbClr val="CCFFFF"/>
                </a:solidFill>
                <a:latin typeface="Calibri" pitchFamily="34" charset="0"/>
              </a:rPr>
              <a:t>Thank you…</a:t>
            </a:r>
          </a:p>
          <a:p>
            <a:pPr algn="ctr">
              <a:lnSpc>
                <a:spcPct val="90000"/>
              </a:lnSpc>
              <a:buClr>
                <a:srgbClr val="FF3399"/>
              </a:buClr>
              <a:buSzPct val="75000"/>
              <a:buFont typeface="Monotype Sorts" pitchFamily="2" charset="2"/>
              <a:buNone/>
            </a:pPr>
            <a:endParaRPr lang="en-GB" sz="4400" dirty="0">
              <a:solidFill>
                <a:srgbClr val="FFFF00"/>
              </a:solidFill>
              <a:latin typeface="Calibri" pitchFamily="34" charset="0"/>
            </a:endParaRPr>
          </a:p>
          <a:p>
            <a:pPr algn="ctr">
              <a:lnSpc>
                <a:spcPct val="90000"/>
              </a:lnSpc>
              <a:buClr>
                <a:srgbClr val="FF3399"/>
              </a:buClr>
              <a:buSzPct val="75000"/>
              <a:buFont typeface="Monotype Sorts" pitchFamily="2" charset="2"/>
              <a:buNone/>
            </a:pPr>
            <a:r>
              <a:rPr lang="en-GB" sz="4400" dirty="0" smtClean="0">
                <a:solidFill>
                  <a:srgbClr val="FF66CC"/>
                </a:solidFill>
                <a:latin typeface="Calibri" pitchFamily="34" charset="0"/>
              </a:rPr>
              <a:t>http://phil-race.co.uk/</a:t>
            </a:r>
          </a:p>
          <a:p>
            <a:pPr algn="ctr">
              <a:lnSpc>
                <a:spcPct val="90000"/>
              </a:lnSpc>
              <a:buClr>
                <a:srgbClr val="FF3399"/>
              </a:buClr>
              <a:buSzPct val="75000"/>
              <a:buFont typeface="Monotype Sorts" pitchFamily="2" charset="2"/>
              <a:buNone/>
            </a:pPr>
            <a:endParaRPr lang="en-GB" sz="4400" dirty="0" smtClean="0">
              <a:solidFill>
                <a:srgbClr val="00B0F0"/>
              </a:solidFill>
              <a:latin typeface="Calibri" pitchFamily="34" charset="0"/>
            </a:endParaRPr>
          </a:p>
          <a:p>
            <a:pPr algn="ctr">
              <a:lnSpc>
                <a:spcPct val="90000"/>
              </a:lnSpc>
              <a:buClr>
                <a:srgbClr val="FF3399"/>
              </a:buClr>
              <a:buSzPct val="75000"/>
              <a:buFont typeface="Monotype Sorts" pitchFamily="2" charset="2"/>
              <a:buNone/>
            </a:pPr>
            <a:r>
              <a:rPr lang="en-GB" sz="4400" dirty="0" smtClean="0">
                <a:solidFill>
                  <a:srgbClr val="00B0F0"/>
                </a:solidFill>
                <a:latin typeface="Calibri" pitchFamily="34" charset="0"/>
              </a:rPr>
              <a:t>Follow Phil on Twitter</a:t>
            </a:r>
          </a:p>
          <a:p>
            <a:pPr algn="ctr">
              <a:lnSpc>
                <a:spcPct val="90000"/>
              </a:lnSpc>
              <a:buClr>
                <a:srgbClr val="FF3399"/>
              </a:buClr>
              <a:buSzPct val="75000"/>
              <a:buFont typeface="Monotype Sorts" pitchFamily="2" charset="2"/>
              <a:buNone/>
            </a:pPr>
            <a:r>
              <a:rPr lang="en-GB" sz="4400" dirty="0" smtClean="0">
                <a:solidFill>
                  <a:srgbClr val="00B0F0"/>
                </a:solidFill>
                <a:latin typeface="Calibri" pitchFamily="34" charset="0"/>
              </a:rPr>
              <a:t>@RacePhil </a:t>
            </a:r>
            <a:endParaRPr lang="en-GB" sz="4400" dirty="0">
              <a:solidFill>
                <a:srgbClr val="00B0F0"/>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FF66CC"/>
              </a:solidFill>
              <a:latin typeface="Calibri" pitchFamily="34" charset="0"/>
            </a:endParaRPr>
          </a:p>
          <a:p>
            <a:pPr algn="ctr">
              <a:lnSpc>
                <a:spcPct val="90000"/>
              </a:lnSpc>
              <a:buClr>
                <a:srgbClr val="FF3399"/>
              </a:buClr>
              <a:buSzPct val="75000"/>
              <a:buFont typeface="Monotype Sorts" pitchFamily="2" charset="2"/>
              <a:buNone/>
            </a:pPr>
            <a:r>
              <a:rPr lang="en-GB" sz="4400" dirty="0">
                <a:solidFill>
                  <a:srgbClr val="CCCCFF"/>
                </a:solidFill>
                <a:latin typeface="Calibri" pitchFamily="34" charset="0"/>
              </a:rPr>
              <a:t>e-mail: </a:t>
            </a:r>
            <a:endParaRPr lang="en-GB" sz="4800" dirty="0">
              <a:solidFill>
                <a:srgbClr val="CCCCFF"/>
              </a:solidFill>
              <a:latin typeface="Calibri" pitchFamily="34" charset="0"/>
            </a:endParaRPr>
          </a:p>
          <a:p>
            <a:pPr algn="ctr">
              <a:lnSpc>
                <a:spcPct val="90000"/>
              </a:lnSpc>
              <a:buClr>
                <a:srgbClr val="FF3399"/>
              </a:buClr>
              <a:buSzPct val="75000"/>
              <a:buFont typeface="Monotype Sorts" pitchFamily="2" charset="2"/>
              <a:buNone/>
            </a:pPr>
            <a:r>
              <a:rPr lang="en-GB" sz="4400" dirty="0" smtClean="0">
                <a:solidFill>
                  <a:srgbClr val="FFFF00"/>
                </a:solidFill>
                <a:latin typeface="Calibri" pitchFamily="34" charset="0"/>
              </a:rPr>
              <a:t>phil@phil-race.co.uk</a:t>
            </a:r>
            <a:endParaRPr lang="en-GB" sz="4400" dirty="0">
              <a:solidFill>
                <a:srgbClr val="FFFF00"/>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200" b="1" smtClean="0">
                <a:solidFill>
                  <a:srgbClr val="FF0000"/>
                </a:solidFill>
              </a:rPr>
              <a:t>How to get feedback to a large group of students within 24 hours</a:t>
            </a:r>
            <a:endParaRPr lang="en-US" sz="3200" b="1" smtClean="0">
              <a:solidFill>
                <a:srgbClr val="FF0000"/>
              </a:solidFill>
            </a:endParaRPr>
          </a:p>
        </p:txBody>
      </p:sp>
      <p:sp>
        <p:nvSpPr>
          <p:cNvPr id="6147" name="Content Placeholder 4"/>
          <p:cNvSpPr>
            <a:spLocks noGrp="1"/>
          </p:cNvSpPr>
          <p:nvPr>
            <p:ph idx="1"/>
          </p:nvPr>
        </p:nvSpPr>
        <p:spPr/>
        <p:txBody>
          <a:bodyPr/>
          <a:lstStyle/>
          <a:p>
            <a:pPr eaLnBrk="1" hangingPunct="1">
              <a:lnSpc>
                <a:spcPct val="100000"/>
              </a:lnSpc>
            </a:pPr>
            <a:r>
              <a:rPr lang="en-GB" sz="2600" smtClean="0"/>
              <a:t>There are serious reservations about written feedback, but we can make even this work much better than it did.</a:t>
            </a:r>
          </a:p>
          <a:p>
            <a:pPr eaLnBrk="1" hangingPunct="1">
              <a:lnSpc>
                <a:spcPct val="100000"/>
              </a:lnSpc>
            </a:pPr>
            <a:r>
              <a:rPr lang="en-GB" sz="2600" smtClean="0"/>
              <a:t>The next few slides are about a way of giving students feedback on their work within 24 hours of them doing it.</a:t>
            </a:r>
          </a:p>
          <a:p>
            <a:pPr eaLnBrk="1" hangingPunct="1">
              <a:lnSpc>
                <a:spcPct val="100000"/>
              </a:lnSpc>
            </a:pPr>
            <a:r>
              <a:rPr lang="en-GB" sz="2600" smtClean="0"/>
              <a:t>There are three or more </a:t>
            </a:r>
            <a:r>
              <a:rPr lang="en-GB" sz="2600" smtClean="0">
                <a:solidFill>
                  <a:srgbClr val="CC0000"/>
                </a:solidFill>
              </a:rPr>
              <a:t>‘yes, but...’</a:t>
            </a:r>
            <a:r>
              <a:rPr lang="en-GB" sz="2600" smtClean="0"/>
              <a:t>s with this idea, but please hold these for around four minutes.</a:t>
            </a:r>
          </a:p>
          <a:p>
            <a:pPr eaLnBrk="1" hangingPunct="1">
              <a:lnSpc>
                <a:spcPct val="100000"/>
              </a:lnSpc>
            </a:pPr>
            <a:endParaRPr lang="en-US" sz="26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smtClean="0"/>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sz="2600" smtClean="0"/>
              <a:t>E.g. next Tuesday’s 10-11 lecture,</a:t>
            </a:r>
          </a:p>
          <a:p>
            <a:pPr eaLnBrk="1" hangingPunct="1">
              <a:lnSpc>
                <a:spcPct val="100000"/>
              </a:lnSpc>
            </a:pPr>
            <a:r>
              <a:rPr lang="en-GB" sz="2600" smtClean="0"/>
              <a:t>Deadline = 1003.</a:t>
            </a:r>
          </a:p>
          <a:p>
            <a:pPr eaLnBrk="1" hangingPunct="1">
              <a:lnSpc>
                <a:spcPct val="100000"/>
              </a:lnSpc>
            </a:pPr>
            <a:r>
              <a:rPr lang="en-GB" sz="2600" smtClean="0"/>
              <a:t>Let them pile up all their work at the  front.</a:t>
            </a:r>
          </a:p>
          <a:p>
            <a:pPr eaLnBrk="1" hangingPunct="1">
              <a:lnSpc>
                <a:spcPct val="100000"/>
              </a:lnSpc>
            </a:pPr>
            <a:r>
              <a:rPr lang="en-GB" sz="2600" smtClean="0"/>
              <a:t>At 1003, hand out to everyone a coloured sheet, containing numbered points. </a:t>
            </a:r>
          </a:p>
          <a:p>
            <a:pPr eaLnBrk="1" hangingPunct="1">
              <a:lnSpc>
                <a:spcPct val="100000"/>
              </a:lnSpc>
            </a:pPr>
            <a:r>
              <a:rPr lang="en-GB" sz="2600" smtClean="0"/>
              <a:t>(so you can say in feedback ‘</a:t>
            </a:r>
            <a:r>
              <a:rPr lang="en-GB" sz="2600" smtClean="0">
                <a:solidFill>
                  <a:srgbClr val="008000"/>
                </a:solidFill>
              </a:rPr>
              <a:t>please see point 3, blue sheet</a:t>
            </a:r>
            <a:r>
              <a:rPr lang="en-GB" sz="2600" smtClean="0"/>
              <a:t>’ and so on).</a:t>
            </a:r>
          </a:p>
          <a:p>
            <a:pPr eaLnBrk="1" hangingPunct="1">
              <a:lnSpc>
                <a:spcPct val="100000"/>
              </a:lnSpc>
            </a:pPr>
            <a:endParaRPr lang="en-GB" sz="260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smtClean="0"/>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sz="2600" dirty="0" smtClean="0">
                <a:ea typeface="+mn-ea"/>
                <a:cs typeface="+mn-cs"/>
              </a:rPr>
              <a:t>Illustration of what is expected as evidence of achievement of each of the intended learning outcomes</a:t>
            </a:r>
          </a:p>
          <a:p>
            <a:pPr marL="533400" lvl="1" indent="-533400" eaLnBrk="1" hangingPunct="1">
              <a:lnSpc>
                <a:spcPct val="100000"/>
              </a:lnSpc>
              <a:defRPr/>
            </a:pPr>
            <a:r>
              <a:rPr lang="en-GB" sz="2600" dirty="0" smtClean="0">
                <a:ea typeface="+mn-ea"/>
                <a:cs typeface="+mn-cs"/>
              </a:rPr>
              <a:t>Likely mistakes</a:t>
            </a:r>
          </a:p>
          <a:p>
            <a:pPr marL="533400" lvl="1" indent="-533400" eaLnBrk="1" hangingPunct="1">
              <a:lnSpc>
                <a:spcPct val="100000"/>
              </a:lnSpc>
              <a:defRPr/>
            </a:pPr>
            <a:r>
              <a:rPr lang="en-GB" sz="2600" dirty="0" smtClean="0">
                <a:ea typeface="+mn-ea"/>
                <a:cs typeface="+mn-cs"/>
              </a:rPr>
              <a:t>Features of a good answer</a:t>
            </a:r>
          </a:p>
          <a:p>
            <a:pPr marL="533400" lvl="1" indent="-533400" eaLnBrk="1" hangingPunct="1">
              <a:lnSpc>
                <a:spcPct val="100000"/>
              </a:lnSpc>
              <a:defRPr/>
            </a:pPr>
            <a:r>
              <a:rPr lang="en-GB" sz="2600" dirty="0" smtClean="0">
                <a:ea typeface="+mn-ea"/>
                <a:cs typeface="+mn-cs"/>
              </a:rPr>
              <a:t>Frequently needed explanations</a:t>
            </a:r>
          </a:p>
          <a:p>
            <a:pPr marL="533400" lvl="1" indent="-533400" eaLnBrk="1" hangingPunct="1">
              <a:lnSpc>
                <a:spcPct val="100000"/>
              </a:lnSpc>
              <a:defRPr/>
            </a:pPr>
            <a:r>
              <a:rPr lang="en-GB" sz="2600" dirty="0" smtClean="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sz="2600" dirty="0" smtClean="0">
                <a:ea typeface="+mn-ea"/>
                <a:cs typeface="+mn-cs"/>
              </a:rPr>
              <a:t>Let the students study this for 3 minutes until 1006 – it goes rather quiet!</a:t>
            </a:r>
          </a:p>
          <a:p>
            <a:pPr eaLnBrk="1" hangingPunct="1">
              <a:lnSpc>
                <a:spcPct val="100000"/>
              </a:lnSpc>
              <a:defRPr/>
            </a:pPr>
            <a:endParaRPr lang="en-GB"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smtClean="0"/>
              <a:t>At 1006...</a:t>
            </a:r>
          </a:p>
        </p:txBody>
      </p:sp>
      <p:sp>
        <p:nvSpPr>
          <p:cNvPr id="9219" name="Content Placeholder 2"/>
          <p:cNvSpPr>
            <a:spLocks noGrp="1"/>
          </p:cNvSpPr>
          <p:nvPr>
            <p:ph idx="1"/>
          </p:nvPr>
        </p:nvSpPr>
        <p:spPr/>
        <p:txBody>
          <a:bodyPr/>
          <a:lstStyle/>
          <a:p>
            <a:pPr eaLnBrk="1" hangingPunct="1"/>
            <a:r>
              <a:rPr lang="en-GB" sz="2600" smtClean="0"/>
              <a:t>Go into face-to-face </a:t>
            </a:r>
            <a:r>
              <a:rPr lang="en-GB" sz="2600" smtClean="0">
                <a:solidFill>
                  <a:srgbClr val="FF0000"/>
                </a:solidFill>
              </a:rPr>
              <a:t>oral</a:t>
            </a:r>
            <a:r>
              <a:rPr lang="en-GB" sz="2600" smtClean="0"/>
              <a:t> mode, until 1009....</a:t>
            </a:r>
          </a:p>
          <a:p>
            <a:pPr eaLnBrk="1" hangingPunct="1"/>
            <a:r>
              <a:rPr lang="en-GB" sz="2600" smtClean="0"/>
              <a:t>Spend a few minutes de-briefing the whole group and talking them through </a:t>
            </a:r>
            <a:r>
              <a:rPr lang="en-GB" sz="2600" smtClean="0">
                <a:solidFill>
                  <a:srgbClr val="FF0000"/>
                </a:solidFill>
              </a:rPr>
              <a:t>one</a:t>
            </a:r>
            <a:r>
              <a:rPr lang="en-GB" sz="2600" smtClean="0"/>
              <a:t> point on the handout…</a:t>
            </a:r>
          </a:p>
          <a:p>
            <a:pPr eaLnBrk="1" hangingPunct="1"/>
            <a:r>
              <a:rPr lang="en-GB" sz="2600" smtClean="0"/>
              <a:t>	…</a:t>
            </a:r>
            <a:r>
              <a:rPr lang="en-GB" sz="2600" smtClean="0">
                <a:solidFill>
                  <a:srgbClr val="008000"/>
                </a:solidFill>
              </a:rPr>
              <a:t>adding tone-of-voice, facial expression, body language, emphasis, and so on to the feedback.</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smtClean="0"/>
              <a:t>The rationale...</a:t>
            </a:r>
          </a:p>
        </p:txBody>
      </p:sp>
      <p:sp>
        <p:nvSpPr>
          <p:cNvPr id="10243" name="Content Placeholder 2"/>
          <p:cNvSpPr>
            <a:spLocks noGrp="1"/>
          </p:cNvSpPr>
          <p:nvPr>
            <p:ph idx="1"/>
          </p:nvPr>
        </p:nvSpPr>
        <p:spPr/>
        <p:txBody>
          <a:bodyPr/>
          <a:lstStyle/>
          <a:p>
            <a:pPr eaLnBrk="1" hangingPunct="1">
              <a:lnSpc>
                <a:spcPct val="100000"/>
              </a:lnSpc>
            </a:pPr>
            <a:r>
              <a:rPr lang="en-GB" sz="2600" smtClean="0"/>
              <a:t>Since </a:t>
            </a:r>
            <a:r>
              <a:rPr lang="en-GB" sz="2600" smtClean="0">
                <a:solidFill>
                  <a:srgbClr val="FF0000"/>
                </a:solidFill>
              </a:rPr>
              <a:t>most of the students will still have been doing the work in the last 24 hours </a:t>
            </a:r>
            <a:r>
              <a:rPr lang="en-GB" sz="2600" smtClean="0"/>
              <a:t>before handing it in, you’re giving them feedback while they still remember what they were doing.</a:t>
            </a:r>
          </a:p>
          <a:p>
            <a:pPr eaLnBrk="1" hangingPunct="1">
              <a:lnSpc>
                <a:spcPct val="100000"/>
              </a:lnSpc>
            </a:pPr>
            <a:r>
              <a:rPr lang="en-GB" sz="2600" smtClean="0"/>
              <a:t>They know what they didn’t do.</a:t>
            </a:r>
          </a:p>
          <a:p>
            <a:pPr eaLnBrk="1" hangingPunct="1">
              <a:lnSpc>
                <a:spcPct val="100000"/>
              </a:lnSpc>
            </a:pPr>
            <a:r>
              <a:rPr lang="en-GB" sz="2600" smtClean="0"/>
              <a:t>They know what they missed out because they couldn’t understand it.</a:t>
            </a:r>
          </a:p>
          <a:p>
            <a:pPr eaLnBrk="1" hangingPunct="1">
              <a:lnSpc>
                <a:spcPct val="100000"/>
              </a:lnSpc>
            </a:pPr>
            <a:endParaRPr lang="en-GB" sz="2600" smtClean="0"/>
          </a:p>
          <a:p>
            <a:pPr eaLnBrk="1" hangingPunct="1">
              <a:lnSpc>
                <a:spcPct val="100000"/>
              </a:lnSpc>
            </a:pPr>
            <a:endParaRPr lang="en-GB" sz="260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0.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0.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3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0.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4.xml><?xml version="1.0" encoding="utf-8"?>
<a:theme xmlns:a="http://schemas.openxmlformats.org/drawingml/2006/main" name="1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1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1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8.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1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0.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3.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7.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7.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ppt3B.tmp</Template>
  <TotalTime>0</TotalTime>
  <Words>2109</Words>
  <Application>Microsoft Office PowerPoint</Application>
  <PresentationFormat>On-screen Show (4:3)</PresentationFormat>
  <Paragraphs>324</Paragraphs>
  <Slides>41</Slides>
  <Notes>33</Notes>
  <HiddenSlides>0</HiddenSlides>
  <MMClips>0</MMClips>
  <ScaleCrop>false</ScaleCrop>
  <HeadingPairs>
    <vt:vector size="4" baseType="variant">
      <vt:variant>
        <vt:lpstr>Theme</vt:lpstr>
      </vt:variant>
      <vt:variant>
        <vt:i4>146</vt:i4>
      </vt:variant>
      <vt:variant>
        <vt:lpstr>Slide Titles</vt:lpstr>
      </vt:variant>
      <vt:variant>
        <vt:i4>41</vt:i4>
      </vt:variant>
    </vt:vector>
  </HeadingPairs>
  <TitlesOfParts>
    <vt:vector size="187" baseType="lpstr">
      <vt:lpstr>4_Custom Design</vt:lpstr>
      <vt:lpstr>7_Custom Design</vt:lpstr>
      <vt:lpstr>8_Custom Design</vt:lpstr>
      <vt:lpstr>3_Custom Design</vt:lpstr>
      <vt:lpstr>5_Custom Design</vt:lpstr>
      <vt:lpstr>6_Custom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75_Custom Design</vt:lpstr>
      <vt:lpstr>33_Custom Design</vt:lpstr>
      <vt:lpstr>34_Custom Design</vt:lpstr>
      <vt:lpstr>35_Custom Design</vt:lpstr>
      <vt:lpstr>36_Custom Design</vt:lpstr>
      <vt:lpstr>37_Custom Design</vt:lpstr>
      <vt:lpstr>38_Custom Design</vt:lpstr>
      <vt:lpstr>39_Custom Design</vt:lpstr>
      <vt:lpstr>40_Custom Design</vt:lpstr>
      <vt:lpstr>41_Custom Design</vt:lpstr>
      <vt:lpstr>76_Custom Design</vt:lpstr>
      <vt:lpstr>42_Custom Design</vt:lpstr>
      <vt:lpstr>43_Custom Design</vt:lpstr>
      <vt:lpstr>44_Custom Design</vt:lpstr>
      <vt:lpstr>45_Custom Design</vt:lpstr>
      <vt:lpstr>46_Custom Design</vt:lpstr>
      <vt:lpstr>47_Custom Design</vt:lpstr>
      <vt:lpstr>48_Custom Design</vt:lpstr>
      <vt:lpstr>49_Custom Design</vt:lpstr>
      <vt:lpstr>50_Custom Design</vt:lpstr>
      <vt:lpstr>51_Custom Design</vt:lpstr>
      <vt:lpstr>101_Custom Design</vt:lpstr>
      <vt:lpstr>Office Theme</vt:lpstr>
      <vt:lpstr>52_Custom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63_Custom Design</vt:lpstr>
      <vt:lpstr>64_Custom Design</vt:lpstr>
      <vt:lpstr>65_Custom Design</vt:lpstr>
      <vt:lpstr>66_Custom Design</vt:lpstr>
      <vt:lpstr>67_Custom Design</vt:lpstr>
      <vt:lpstr>68_Custom Design</vt:lpstr>
      <vt:lpstr>95_Custom Design</vt:lpstr>
      <vt:lpstr>69_Custom Design</vt:lpstr>
      <vt:lpstr>81_Custom Design</vt:lpstr>
      <vt:lpstr>91_Custom Design</vt:lpstr>
      <vt:lpstr>94_Custom Design</vt:lpstr>
      <vt:lpstr>Theme1</vt:lpstr>
      <vt:lpstr>70_Custom Design</vt:lpstr>
      <vt:lpstr>71_Custom Design</vt:lpstr>
      <vt:lpstr>72_Custom Design</vt:lpstr>
      <vt:lpstr>93_Custom Design</vt:lpstr>
      <vt:lpstr>102_Custom Design</vt:lpstr>
      <vt:lpstr>73_Custom Design</vt:lpstr>
      <vt:lpstr>74_Custom Design</vt:lpstr>
      <vt:lpstr>77_Custom Design</vt:lpstr>
      <vt:lpstr>78_Custom Design</vt:lpstr>
      <vt:lpstr>79_Custom Design</vt:lpstr>
      <vt:lpstr>80_Custom Design</vt:lpstr>
      <vt:lpstr>82_Custom Design</vt:lpstr>
      <vt:lpstr>83_Custom Design</vt:lpstr>
      <vt:lpstr>84_Custom Design</vt:lpstr>
      <vt:lpstr>85_Custom Design</vt:lpstr>
      <vt:lpstr>86_Custom Design</vt:lpstr>
      <vt:lpstr>87_Custom Design</vt:lpstr>
      <vt:lpstr>88_Custom Design</vt:lpstr>
      <vt:lpstr>89_Custom Design</vt:lpstr>
      <vt:lpstr>92_Custom Design</vt:lpstr>
      <vt:lpstr>96_Custom Design</vt:lpstr>
      <vt:lpstr>97_Custom Design</vt:lpstr>
      <vt:lpstr>3_LeedsMet template</vt:lpstr>
      <vt:lpstr>109_Custom Design</vt:lpstr>
      <vt:lpstr>98_Custom Design</vt:lpstr>
      <vt:lpstr>99_Custom Design</vt:lpstr>
      <vt:lpstr>100_Custom Design</vt:lpstr>
      <vt:lpstr>103_Custom Design</vt:lpstr>
      <vt:lpstr>104_Custom Design</vt:lpstr>
      <vt:lpstr>105_Custom Design</vt:lpstr>
      <vt:lpstr>106_Custom Design</vt:lpstr>
      <vt:lpstr>107_Custom Design</vt:lpstr>
      <vt:lpstr>108_Custom Design</vt:lpstr>
      <vt:lpstr>110_Custom Design</vt:lpstr>
      <vt:lpstr>111_Custom Design</vt:lpstr>
      <vt:lpstr>112_Custom Design</vt:lpstr>
      <vt:lpstr>113_Custom Design</vt:lpstr>
      <vt:lpstr>114_Custom Design</vt:lpstr>
      <vt:lpstr>115_Custom Design</vt:lpstr>
      <vt:lpstr>116_Custom Design</vt:lpstr>
      <vt:lpstr>118_Custom Design</vt:lpstr>
      <vt:lpstr>117_Custom Design</vt:lpstr>
      <vt:lpstr>119_Custom Design</vt:lpstr>
      <vt:lpstr>120_Custom Design</vt:lpstr>
      <vt:lpstr>121_Custom Design</vt:lpstr>
      <vt:lpstr>125_Custom Design</vt:lpstr>
      <vt:lpstr>130_Custom Design</vt:lpstr>
      <vt:lpstr>122_Custom Design</vt:lpstr>
      <vt:lpstr>123_Custom Design</vt:lpstr>
      <vt:lpstr>124_Custom Design</vt:lpstr>
      <vt:lpstr>126_Custom Design</vt:lpstr>
      <vt:lpstr>127_Custom Design</vt:lpstr>
      <vt:lpstr>36_LeedsMet template</vt:lpstr>
      <vt:lpstr>128_Custom Design</vt:lpstr>
      <vt:lpstr>129_Custom Design</vt:lpstr>
      <vt:lpstr>1_Office Theme</vt:lpstr>
      <vt:lpstr>2_Office Theme</vt:lpstr>
      <vt:lpstr>131_Custom Design</vt:lpstr>
      <vt:lpstr>132_Custom Design</vt:lpstr>
      <vt:lpstr>133_Custom Design</vt:lpstr>
      <vt:lpstr>1_Theme1</vt:lpstr>
      <vt:lpstr>134_Custom Design</vt:lpstr>
      <vt:lpstr>135_Custom Design</vt:lpstr>
      <vt:lpstr>136_Custom Design</vt:lpstr>
      <vt:lpstr>5_LeedsMet template</vt:lpstr>
      <vt:lpstr>10_Office Theme</vt:lpstr>
      <vt:lpstr>2_LeedsMet template</vt:lpstr>
      <vt:lpstr>137_Custom Design</vt:lpstr>
      <vt:lpstr>90_Custom Design</vt:lpstr>
      <vt:lpstr>3_Office Theme</vt:lpstr>
      <vt:lpstr>Assessing large groups  University of Reading 20th  January 2016   </vt:lpstr>
      <vt:lpstr>Slide 2</vt:lpstr>
      <vt:lpstr>Context</vt:lpstr>
      <vt:lpstr>Post-it exercise</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Slide 11</vt:lpstr>
      <vt:lpstr>Slide 12</vt:lpstr>
      <vt:lpstr>Slide 13</vt:lpstr>
      <vt:lpstr>Slide 14</vt:lpstr>
      <vt:lpstr>Slide 15</vt:lpstr>
      <vt:lpstr>Feedback without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Slide 24</vt:lpstr>
      <vt:lpstr>Slide 25</vt:lpstr>
      <vt:lpstr>Slide 26</vt:lpstr>
      <vt:lpstr>Slide 27</vt:lpstr>
      <vt:lpstr> ‘Musts’ for assessment</vt:lpstr>
      <vt:lpstr>Assessment must be valid</vt:lpstr>
      <vt:lpstr>Slide 30</vt:lpstr>
      <vt:lpstr>Slide 31</vt:lpstr>
      <vt:lpstr>Slide 32</vt:lpstr>
      <vt:lpstr>Slide 33</vt:lpstr>
      <vt:lpstr>Slide 34</vt:lpstr>
      <vt:lpstr>Why diversify assessment?</vt:lpstr>
      <vt:lpstr>Teaching – and research – and reflection: the ten most important words</vt:lpstr>
      <vt:lpstr>‘what’ is getting ever less important</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Active Learning</dc:title>
  <dc:creator/>
  <cp:lastModifiedBy/>
  <cp:revision>409</cp:revision>
  <dcterms:created xsi:type="dcterms:W3CDTF">1995-06-17T23:31:02Z</dcterms:created>
  <dcterms:modified xsi:type="dcterms:W3CDTF">2016-01-20T21:42:45Z</dcterms:modified>
</cp:coreProperties>
</file>