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s/slide120.xml" ContentType="application/vnd.openxmlformats-officedocument.presentationml.slide+xml"/>
  <Override PartName="/ppt/theme/theme98.xml" ContentType="application/vnd.openxmlformats-officedocument.them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s/slide50.xml" ContentType="application/vnd.openxmlformats-officedocument.presentationml.slide+xml"/>
  <Override PartName="/ppt/theme/theme29.xml" ContentType="application/vnd.openxmlformats-officedocument.theme+xml"/>
  <Override PartName="/ppt/theme/theme76.xml" ContentType="application/vnd.openxmlformats-officedocument.theme+xml"/>
  <Override PartName="/ppt/slideLayouts/slideLayout24.xml" ContentType="application/vnd.openxmlformats-officedocument.presentationml.slideLayout+xml"/>
  <Override PartName="/ppt/theme/theme108.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theme/theme133.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4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theme/theme26.xml" ContentType="application/vnd.openxmlformats-officedocument.theme+xml"/>
  <Override PartName="/ppt/theme/theme73.xml" ContentType="application/vnd.openxmlformats-officedocument.theme+xml"/>
  <Override PartName="/ppt/slideLayouts/slideLayout21.xml" ContentType="application/vnd.openxmlformats-officedocument.presentationml.slideLayout+xml"/>
  <Override PartName="/ppt/theme/theme105.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slides/slide108.xml" ContentType="application/vnd.openxmlformats-officedocument.presentationml.slide+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Masters/slideMaster68.xml" ContentType="application/vnd.openxmlformats-officedocument.presentationml.slideMaster+xml"/>
  <Override PartName="/ppt/slides/slide111.xml" ContentType="application/vnd.openxmlformats-officedocument.presentationml.slide+xml"/>
  <Override PartName="/ppt/theme/theme89.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67.xml" ContentType="application/vnd.openxmlformats-officedocument.theme+xml"/>
  <Override PartName="/ppt/slideMasters/slideMaster129.xml" ContentType="application/vnd.openxmlformats-officedocument.presentationml.slideMaster+xml"/>
  <Override PartName="/ppt/slides/slide41.xml" ContentType="application/vnd.openxmlformats-officedocument.presentationml.slide+xml"/>
  <Override PartName="/ppt/theme/theme146.xml" ContentType="application/vnd.openxmlformats-officedocument.them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theme/theme23.xml" ContentType="application/vnd.openxmlformats-officedocument.theme+xml"/>
  <Override PartName="/ppt/slideMasters/slideMaster132.xml" ContentType="application/vnd.openxmlformats-officedocument.presentationml.slideMaster+xml"/>
  <Override PartName="/ppt/slides/slide79.xml" ContentType="application/vnd.openxmlformats-officedocument.presentationml.slide+xml"/>
  <Override PartName="/ppt/slides/slide127.xml" ContentType="application/vnd.openxmlformats-officedocument.presentationml.slid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s/slide130.xml" ContentType="application/vnd.openxmlformats-officedocument.presentationml.slide+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theme/theme39.xml" ContentType="application/vnd.openxmlformats-officedocument.theme+xml"/>
  <Override PartName="/ppt/theme/theme86.xml" ContentType="application/vnd.openxmlformats-officedocument.theme+xml"/>
  <Override PartName="/ppt/slideLayouts/slideLayout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theme/theme118.xml" ContentType="application/vnd.openxmlformats-officedocument.them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theme/theme17.xml" ContentType="application/vnd.openxmlformats-officedocument.theme+xml"/>
  <Override PartName="/ppt/slideLayouts/slideLayout12.xml" ContentType="application/vnd.openxmlformats-officedocument.presentationml.slideLayout+xml"/>
  <Override PartName="/ppt/theme/theme64.xml" ContentType="application/vnd.openxmlformats-officedocument.theme+xml"/>
  <Override PartName="/ppt/theme/theme143.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slideMasters/slideMaster104.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theme/theme121.xml" ContentType="application/vnd.openxmlformats-officedocument.theme+xml"/>
  <Override PartName="/ppt/slides/slide124.xml" ContentType="application/vnd.openxmlformats-officedocument.presentationml.slide+xml"/>
  <Override PartName="/ppt/theme/theme20.xml" ContentType="application/vnd.openxmlformats-officedocument.them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Masters/slideMaster59.xml" ContentType="application/vnd.openxmlformats-officedocument.presentationml.slideMaster+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theme/theme137.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heme/theme36.xml" ContentType="application/vnd.openxmlformats-officedocument.theme+xml"/>
  <Override PartName="/ppt/slideLayouts/slideLayout20.xml" ContentType="application/vnd.openxmlformats-officedocument.presentationml.slideLayout+xml"/>
  <Override PartName="/ppt/theme/theme83.xml" ContentType="application/vnd.openxmlformats-officedocument.theme+xml"/>
  <Override PartName="/ppt/slideLayouts/slideLayout31.xml" ContentType="application/vnd.openxmlformats-officedocument.presentationml.slideLayout+xml"/>
  <Override PartName="/ppt/theme/theme115.xml" ContentType="application/vnd.openxmlformats-officedocument.them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slides/slide129.xml" ContentType="application/vnd.openxmlformats-officedocument.presentationml.slide+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40.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slides/slide118.xml" ContentType="application/vnd.openxmlformats-officedocument.presentationml.slide+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88.xml" ContentType="application/vnd.openxmlformats-officedocument.theme+xml"/>
  <Override PartName="/ppt/theme/theme99.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heme/theme77.xml" ContentType="application/vnd.openxmlformats-officedocument.theme+xml"/>
  <Override PartName="/ppt/slideLayouts/slideLayout25.xml" ContentType="application/vnd.openxmlformats-officedocument.presentationml.slideLayout+xml"/>
  <Override PartName="/ppt/theme/theme109.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theme/theme19.xml" ContentType="application/vnd.openxmlformats-officedocument.theme+xml"/>
  <Override PartName="/ppt/slideLayouts/slideLayout14.xml" ContentType="application/vnd.openxmlformats-officedocument.presentationml.slideLayout+xml"/>
  <Override PartName="/ppt/theme/theme66.xml" ContentType="application/vnd.openxmlformats-officedocument.theme+xml"/>
  <Override PartName="/ppt/theme/theme145.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theme/theme91.xml" ContentType="application/vnd.openxmlformats-officedocument.theme+xml"/>
  <Override PartName="/ppt/theme/theme134.xml" ContentType="application/vnd.openxmlformats-officedocument.them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slideMasters/slideMaster14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slides/slide89.xml" ContentType="application/vnd.openxmlformats-officedocument.presentationml.slide+xml"/>
  <Override PartName="/ppt/slides/slide126.xml" ContentType="application/vnd.openxmlformats-officedocument.presentationml.slide+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heme/theme139.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theme/theme49.xml" ContentType="application/vnd.openxmlformats-officedocument.theme+xml"/>
  <Override PartName="/ppt/theme/theme96.xml" ContentType="application/vnd.openxmlformats-officedocument.theme+xml"/>
  <Override PartName="/ppt/theme/theme128.xml" ContentType="application/vnd.openxmlformats-officedocument.them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theme/theme38.xml" ContentType="application/vnd.openxmlformats-officedocument.theme+xml"/>
  <Override PartName="/ppt/slideLayouts/slideLayout22.xml" ContentType="application/vnd.openxmlformats-officedocument.presentationml.slideLayout+xml"/>
  <Override PartName="/ppt/theme/theme85.xml" ContentType="application/vnd.openxmlformats-officedocument.theme+xml"/>
  <Override PartName="/ppt/slideLayouts/slideLayout33.xml" ContentType="application/vnd.openxmlformats-officedocument.presentationml.slideLayout+xml"/>
  <Override PartName="/ppt/theme/theme117.xml" ContentType="application/vnd.openxmlformats-officedocument.them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Masters/slideMaster42.xml" ContentType="application/vnd.openxmlformats-officedocument.presentationml.slideMaster+xml"/>
  <Override PartName="/ppt/slideMasters/slideMaster136.xml" ContentType="application/vnd.openxmlformats-officedocument.presentationml.slideMaster+xml"/>
  <Override PartName="/ppt/slides/slide12.xml" ContentType="application/vnd.openxmlformats-officedocument.presentationml.slide+xml"/>
  <Override PartName="/ppt/theme/theme16.xml" ContentType="application/vnd.openxmlformats-officedocument.theme+xml"/>
  <Override PartName="/ppt/theme/theme27.xml" ContentType="application/vnd.openxmlformats-officedocument.theme+xml"/>
  <Override PartName="/ppt/slideLayouts/slideLayout11.xml" ContentType="application/vnd.openxmlformats-officedocument.presentationml.slideLayout+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theme/theme142.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slides/slide97.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88.xml" ContentType="application/vnd.openxmlformats-officedocument.presentationml.notesSlide+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theme/theme79.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68.xml" ContentType="application/vnd.openxmlformats-officedocument.theme+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theme/theme46.xml" ContentType="application/vnd.openxmlformats-officedocument.theme+xml"/>
  <Override PartName="/ppt/theme/theme57.xml" ContentType="application/vnd.openxmlformats-officedocument.theme+xml"/>
  <Override PartName="/ppt/theme/theme93.xml" ContentType="application/vnd.openxmlformats-officedocument.theme+xml"/>
  <Override PartName="/ppt/slideLayouts/slideLayout41.xml" ContentType="application/vnd.openxmlformats-officedocument.presentationml.slideLayout+xml"/>
  <Override PartName="/ppt/theme/theme136.xml" ContentType="application/vnd.openxmlformats-officedocument.theme+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theme/theme35.xml" ContentType="application/vnd.openxmlformats-officedocument.theme+xml"/>
  <Override PartName="/ppt/theme/theme82.xml" ContentType="application/vnd.openxmlformats-officedocument.theme+xml"/>
  <Override PartName="/ppt/slideLayouts/slideLayout30.xml" ContentType="application/vnd.openxmlformats-officedocument.presentationml.slideLayout+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slideMasters/slideMaster144.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theme/theme87.xml" ContentType="application/vnd.openxmlformats-officedocument.theme+xml"/>
  <Override PartName="/ppt/theme/theme119.xml" ContentType="application/vnd.openxmlformats-officedocument.them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slideLayouts/slideLayout13.xml" ContentType="application/vnd.openxmlformats-officedocument.presentationml.slideLayout+xml"/>
  <Override PartName="/ppt/theme/theme65.xml" ContentType="application/vnd.openxmlformats-officedocument.theme+xml"/>
  <Override PartName="/ppt/slideMasters/slideMaster127.xml" ContentType="application/vnd.openxmlformats-officedocument.presentationml.slideMaster+xml"/>
  <Override PartName="/ppt/tableStyles.xml" ContentType="application/vnd.openxmlformats-officedocument.presentationml.tableStyles+xml"/>
  <Override PartName="/ppt/theme/theme144.xml" ContentType="application/vnd.openxmlformats-officedocument.theme+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Override PartName="/ppt/slideMasters/slideMaster130.xml" ContentType="application/vnd.openxmlformats-officedocument.presentationml.slideMaster+xml"/>
  <Override PartName="/ppt/slides/slide77.xml" ContentType="application/vnd.openxmlformats-officedocument.presentationml.slide+xml"/>
  <Override PartName="/ppt/slides/slide125.xml" ContentType="application/vnd.openxmlformats-officedocument.presentationml.slide+xml"/>
  <Override PartName="/ppt/theme/theme100.xml" ContentType="application/vnd.openxmlformats-officedocument.theme+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theme/theme59.xml" ContentType="application/vnd.openxmlformats-officedocument.theme+xml"/>
  <Override PartName="/ppt/theme/theme138.xml" ContentType="application/vnd.openxmlformats-officedocument.theme+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theme/theme37.xml" ContentType="application/vnd.openxmlformats-officedocument.theme+xml"/>
  <Override PartName="/ppt/theme/theme84.xml" ContentType="application/vnd.openxmlformats-officedocument.theme+xml"/>
  <Override PartName="/ppt/slideLayouts/slideLayout32.xml" ContentType="application/vnd.openxmlformats-officedocument.presentationml.slideLayout+xml"/>
  <Override PartName="/ppt/theme/theme116.xml" ContentType="application/vnd.openxmlformats-officedocument.them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s/slide119.xml" ContentType="application/vnd.openxmlformats-officedocument.presentationml.slide+xml"/>
  <Override PartName="/ppt/theme/theme15.xml" ContentType="application/vnd.openxmlformats-officedocument.theme+xml"/>
  <Override PartName="/ppt/slideLayouts/slideLayout10.xml" ContentType="application/vnd.openxmlformats-officedocument.presentationml.slideLayout+xml"/>
  <Override PartName="/ppt/theme/theme62.xml" ContentType="application/vnd.openxmlformats-officedocument.theme+xml"/>
  <Override PartName="/ppt/theme/theme141.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s/slide122.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theme/theme78.xml" ContentType="application/vnd.openxmlformats-officedocument.theme+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theme/theme56.xml" ContentType="application/vnd.openxmlformats-officedocument.theme+xml"/>
  <Override PartName="/ppt/theme/theme135.xml" ContentType="application/vnd.openxmlformats-officedocument.them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Masters/slideMaster143.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Masters/slideMaster121.xml" ContentType="application/vnd.openxmlformats-officedocument.presentationml.slideMaster+xml"/>
  <Override PartName="/ppt/slides/slide68.xml" ContentType="application/vnd.openxmlformats-officedocument.presentationml.slide+xml"/>
  <Override PartName="/ppt/slides/slide116.xml" ContentType="application/vnd.openxmlformats-officedocument.presentationml.slide+xml"/>
  <Override PartName="/ppt/slideMasters/slideMaster98.xml" ContentType="application/vnd.openxmlformats-officedocument.presentationml.slideMaster+xml"/>
  <Override PartName="/ppt/theme/theme4.xml" ContentType="application/vnd.openxmlformats-officedocument.theme+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theme/theme97.xml" ContentType="application/vnd.openxmlformats-officedocument.theme+xml"/>
  <Override PartName="/ppt/theme/theme129.xml" ContentType="application/vnd.openxmlformats-officedocument.them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Layouts/slideLayout1.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slideLayouts/slideLayout23.xml" ContentType="application/vnd.openxmlformats-officedocument.presentationml.slideLayout+xml"/>
  <Override PartName="/ppt/theme/theme107.xml" ContentType="application/vnd.openxmlformats-officedocument.theme+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Masters/slideMaster115.xml" ContentType="application/vnd.openxmlformats-officedocument.presentationml.slideMaster+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40.xml" ContentType="application/vnd.openxmlformats-officedocument.presentationml.slideMaster+xml"/>
  <Override PartName="/ppt/theme/theme31.xml" ContentType="application/vnd.openxmlformats-officedocument.theme+xml"/>
  <Override PartName="/ppt/theme/theme110.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Masters/slideMaster48.xml" ContentType="application/vnd.openxmlformats-officedocument.presentationml.slideMaster+xml"/>
  <Override PartName="/ppt/slideMasters/slideMaster95.xml" ContentType="application/vnd.openxmlformats-officedocument.presentationml.slideMaster+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theme/theme6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98" r:id="rId1"/>
    <p:sldMasterId id="2147483904" r:id="rId2"/>
    <p:sldMasterId id="2147483906" r:id="rId3"/>
    <p:sldMasterId id="2147483914" r:id="rId4"/>
    <p:sldMasterId id="2147483916" r:id="rId5"/>
    <p:sldMasterId id="2147483918" r:id="rId6"/>
    <p:sldMasterId id="2147483920" r:id="rId7"/>
    <p:sldMasterId id="2147483922" r:id="rId8"/>
    <p:sldMasterId id="2147483924" r:id="rId9"/>
    <p:sldMasterId id="2147483926" r:id="rId10"/>
    <p:sldMasterId id="2147483928" r:id="rId11"/>
    <p:sldMasterId id="2147483930" r:id="rId12"/>
    <p:sldMasterId id="2147483932" r:id="rId13"/>
    <p:sldMasterId id="2147483934" r:id="rId14"/>
    <p:sldMasterId id="2147483936" r:id="rId15"/>
    <p:sldMasterId id="2147483938" r:id="rId16"/>
    <p:sldMasterId id="2147483940" r:id="rId17"/>
    <p:sldMasterId id="2147483942" r:id="rId18"/>
    <p:sldMasterId id="2147483944" r:id="rId19"/>
    <p:sldMasterId id="2147483946" r:id="rId20"/>
    <p:sldMasterId id="2147483948" r:id="rId21"/>
    <p:sldMasterId id="2147483950" r:id="rId22"/>
    <p:sldMasterId id="2147483962" r:id="rId23"/>
    <p:sldMasterId id="2147483966" r:id="rId24"/>
    <p:sldMasterId id="2147483968" r:id="rId25"/>
    <p:sldMasterId id="2147483970" r:id="rId26"/>
    <p:sldMasterId id="2147483972" r:id="rId27"/>
    <p:sldMasterId id="2147483974" r:id="rId28"/>
    <p:sldMasterId id="2147483976" r:id="rId29"/>
    <p:sldMasterId id="2147483978" r:id="rId30"/>
    <p:sldMasterId id="2147483979" r:id="rId31"/>
    <p:sldMasterId id="2147484014" r:id="rId32"/>
    <p:sldMasterId id="2147484016" r:id="rId33"/>
    <p:sldMasterId id="2147484018" r:id="rId34"/>
    <p:sldMasterId id="2147484020" r:id="rId35"/>
    <p:sldMasterId id="2147484022" r:id="rId36"/>
    <p:sldMasterId id="2147484024" r:id="rId37"/>
    <p:sldMasterId id="2147484026" r:id="rId38"/>
    <p:sldMasterId id="2147484028" r:id="rId39"/>
    <p:sldMasterId id="2147484030" r:id="rId40"/>
    <p:sldMasterId id="2147484032" r:id="rId41"/>
    <p:sldMasterId id="2147484034" r:id="rId42"/>
    <p:sldMasterId id="2147484036" r:id="rId43"/>
    <p:sldMasterId id="2147484038" r:id="rId44"/>
    <p:sldMasterId id="2147484041" r:id="rId45"/>
    <p:sldMasterId id="2147484048" r:id="rId46"/>
    <p:sldMasterId id="2147484050" r:id="rId47"/>
    <p:sldMasterId id="2147484052" r:id="rId48"/>
    <p:sldMasterId id="2147484059" r:id="rId49"/>
    <p:sldMasterId id="2147484061" r:id="rId50"/>
    <p:sldMasterId id="2147484065" r:id="rId51"/>
    <p:sldMasterId id="2147484095" r:id="rId52"/>
    <p:sldMasterId id="2147484102" r:id="rId53"/>
    <p:sldMasterId id="2147484105" r:id="rId54"/>
    <p:sldMasterId id="2147484115" r:id="rId55"/>
    <p:sldMasterId id="2147484117" r:id="rId56"/>
    <p:sldMasterId id="2147484119" r:id="rId57"/>
    <p:sldMasterId id="2147484121" r:id="rId58"/>
    <p:sldMasterId id="2147484123" r:id="rId59"/>
    <p:sldMasterId id="2147484125" r:id="rId60"/>
    <p:sldMasterId id="2147484127" r:id="rId61"/>
    <p:sldMasterId id="2147484129" r:id="rId62"/>
    <p:sldMasterId id="2147484131" r:id="rId63"/>
    <p:sldMasterId id="2147484133" r:id="rId64"/>
    <p:sldMasterId id="2147484135" r:id="rId65"/>
    <p:sldMasterId id="2147484137" r:id="rId66"/>
    <p:sldMasterId id="2147484139" r:id="rId67"/>
    <p:sldMasterId id="2147484141" r:id="rId68"/>
    <p:sldMasterId id="2147484143" r:id="rId69"/>
    <p:sldMasterId id="2147484145" r:id="rId70"/>
    <p:sldMasterId id="2147484147" r:id="rId71"/>
    <p:sldMasterId id="2147484157" r:id="rId72"/>
    <p:sldMasterId id="2147484162" r:id="rId73"/>
    <p:sldMasterId id="2147484168" r:id="rId74"/>
    <p:sldMasterId id="2147484171" r:id="rId75"/>
    <p:sldMasterId id="2147484173" r:id="rId76"/>
    <p:sldMasterId id="2147484175" r:id="rId77"/>
    <p:sldMasterId id="2147484177" r:id="rId78"/>
    <p:sldMasterId id="2147484179" r:id="rId79"/>
    <p:sldMasterId id="2147484181" r:id="rId80"/>
    <p:sldMasterId id="2147484188" r:id="rId81"/>
    <p:sldMasterId id="2147484190" r:id="rId82"/>
    <p:sldMasterId id="2147484192" r:id="rId83"/>
    <p:sldMasterId id="2147484199" r:id="rId84"/>
    <p:sldMasterId id="2147484201" r:id="rId85"/>
    <p:sldMasterId id="2147484203" r:id="rId86"/>
    <p:sldMasterId id="2147484205" r:id="rId87"/>
    <p:sldMasterId id="2147484207" r:id="rId88"/>
    <p:sldMasterId id="2147484208" r:id="rId89"/>
    <p:sldMasterId id="2147484228" r:id="rId90"/>
    <p:sldMasterId id="2147484230" r:id="rId91"/>
    <p:sldMasterId id="2147484232" r:id="rId92"/>
    <p:sldMasterId id="2147484234" r:id="rId93"/>
    <p:sldMasterId id="2147484236" r:id="rId94"/>
    <p:sldMasterId id="2147484238" r:id="rId95"/>
    <p:sldMasterId id="2147484241" r:id="rId96"/>
    <p:sldMasterId id="2147484249" r:id="rId97"/>
    <p:sldMasterId id="2147484252" r:id="rId98"/>
    <p:sldMasterId id="2147484254" r:id="rId99"/>
    <p:sldMasterId id="2147484256" r:id="rId100"/>
    <p:sldMasterId id="2147484258" r:id="rId101"/>
    <p:sldMasterId id="2147484269" r:id="rId102"/>
    <p:sldMasterId id="2147484271" r:id="rId103"/>
    <p:sldMasterId id="2147484274" r:id="rId104"/>
    <p:sldMasterId id="2147484304" r:id="rId105"/>
    <p:sldMasterId id="2147484306" r:id="rId106"/>
    <p:sldMasterId id="2147484308" r:id="rId107"/>
    <p:sldMasterId id="2147484310" r:id="rId108"/>
    <p:sldMasterId id="2147484312" r:id="rId109"/>
    <p:sldMasterId id="2147484319" r:id="rId110"/>
    <p:sldMasterId id="2147484321" r:id="rId111"/>
    <p:sldMasterId id="2147484323" r:id="rId112"/>
    <p:sldMasterId id="2147484325" r:id="rId113"/>
    <p:sldMasterId id="2147484328" r:id="rId114"/>
    <p:sldMasterId id="2147484330" r:id="rId115"/>
    <p:sldMasterId id="2147484332" r:id="rId116"/>
    <p:sldMasterId id="2147484334" r:id="rId117"/>
    <p:sldMasterId id="2147484336" r:id="rId118"/>
    <p:sldMasterId id="2147484338" r:id="rId119"/>
    <p:sldMasterId id="2147484340" r:id="rId120"/>
    <p:sldMasterId id="2147484342" r:id="rId121"/>
    <p:sldMasterId id="2147484344" r:id="rId122"/>
    <p:sldMasterId id="2147484346" r:id="rId123"/>
    <p:sldMasterId id="2147484350" r:id="rId124"/>
    <p:sldMasterId id="2147484352" r:id="rId125"/>
    <p:sldMasterId id="2147484356" r:id="rId126"/>
    <p:sldMasterId id="2147484368" r:id="rId127"/>
    <p:sldMasterId id="2147484370" r:id="rId128"/>
    <p:sldMasterId id="2147484375" r:id="rId129"/>
    <p:sldMasterId id="2147484378" r:id="rId130"/>
    <p:sldMasterId id="2147484380" r:id="rId131"/>
    <p:sldMasterId id="2147484382" r:id="rId132"/>
    <p:sldMasterId id="2147484385" r:id="rId133"/>
    <p:sldMasterId id="2147484387" r:id="rId134"/>
    <p:sldMasterId id="2147484389" r:id="rId135"/>
    <p:sldMasterId id="2147484391" r:id="rId136"/>
    <p:sldMasterId id="2147484393" r:id="rId137"/>
    <p:sldMasterId id="2147484395" r:id="rId138"/>
    <p:sldMasterId id="2147484397" r:id="rId139"/>
    <p:sldMasterId id="2147484399" r:id="rId140"/>
    <p:sldMasterId id="2147484401" r:id="rId141"/>
    <p:sldMasterId id="2147484404" r:id="rId142"/>
    <p:sldMasterId id="2147484406" r:id="rId143"/>
    <p:sldMasterId id="2147484408" r:id="rId144"/>
  </p:sldMasterIdLst>
  <p:notesMasterIdLst>
    <p:notesMasterId r:id="rId278"/>
  </p:notesMasterIdLst>
  <p:handoutMasterIdLst>
    <p:handoutMasterId r:id="rId279"/>
  </p:handoutMasterIdLst>
  <p:sldIdLst>
    <p:sldId id="1211" r:id="rId145"/>
    <p:sldId id="1339" r:id="rId146"/>
    <p:sldId id="1340" r:id="rId147"/>
    <p:sldId id="1508" r:id="rId148"/>
    <p:sldId id="1412" r:id="rId149"/>
    <p:sldId id="1341" r:id="rId150"/>
    <p:sldId id="1576" r:id="rId151"/>
    <p:sldId id="1672" r:id="rId152"/>
    <p:sldId id="1556" r:id="rId153"/>
    <p:sldId id="1541" r:id="rId154"/>
    <p:sldId id="1542" r:id="rId155"/>
    <p:sldId id="1527" r:id="rId156"/>
    <p:sldId id="1559" r:id="rId157"/>
    <p:sldId id="1536" r:id="rId158"/>
    <p:sldId id="1516" r:id="rId159"/>
    <p:sldId id="1517" r:id="rId160"/>
    <p:sldId id="1518" r:id="rId161"/>
    <p:sldId id="1519" r:id="rId162"/>
    <p:sldId id="1520" r:id="rId163"/>
    <p:sldId id="1522" r:id="rId164"/>
    <p:sldId id="1523" r:id="rId165"/>
    <p:sldId id="1524" r:id="rId166"/>
    <p:sldId id="1525" r:id="rId167"/>
    <p:sldId id="1492" r:id="rId168"/>
    <p:sldId id="1511" r:id="rId169"/>
    <p:sldId id="1512" r:id="rId170"/>
    <p:sldId id="1513" r:id="rId171"/>
    <p:sldId id="1514" r:id="rId172"/>
    <p:sldId id="1509" r:id="rId173"/>
    <p:sldId id="1571" r:id="rId174"/>
    <p:sldId id="1573" r:id="rId175"/>
    <p:sldId id="1574" r:id="rId176"/>
    <p:sldId id="1500" r:id="rId177"/>
    <p:sldId id="1501" r:id="rId178"/>
    <p:sldId id="1503" r:id="rId179"/>
    <p:sldId id="1504" r:id="rId180"/>
    <p:sldId id="1376" r:id="rId181"/>
    <p:sldId id="1373" r:id="rId182"/>
    <p:sldId id="1557" r:id="rId183"/>
    <p:sldId id="1578" r:id="rId184"/>
    <p:sldId id="1583" r:id="rId185"/>
    <p:sldId id="1630" r:id="rId186"/>
    <p:sldId id="1631" r:id="rId187"/>
    <p:sldId id="1632" r:id="rId188"/>
    <p:sldId id="1584" r:id="rId189"/>
    <p:sldId id="1602" r:id="rId190"/>
    <p:sldId id="1605" r:id="rId191"/>
    <p:sldId id="1606" r:id="rId192"/>
    <p:sldId id="1607" r:id="rId193"/>
    <p:sldId id="1608" r:id="rId194"/>
    <p:sldId id="1610" r:id="rId195"/>
    <p:sldId id="1611" r:id="rId196"/>
    <p:sldId id="1612" r:id="rId197"/>
    <p:sldId id="1613" r:id="rId198"/>
    <p:sldId id="1614" r:id="rId199"/>
    <p:sldId id="1615" r:id="rId200"/>
    <p:sldId id="1616" r:id="rId201"/>
    <p:sldId id="1617" r:id="rId202"/>
    <p:sldId id="1618" r:id="rId203"/>
    <p:sldId id="1619" r:id="rId204"/>
    <p:sldId id="1620" r:id="rId205"/>
    <p:sldId id="1621" r:id="rId206"/>
    <p:sldId id="1622" r:id="rId207"/>
    <p:sldId id="1623" r:id="rId208"/>
    <p:sldId id="1624" r:id="rId209"/>
    <p:sldId id="1625" r:id="rId210"/>
    <p:sldId id="1626" r:id="rId211"/>
    <p:sldId id="1627" r:id="rId212"/>
    <p:sldId id="1537" r:id="rId213"/>
    <p:sldId id="1635" r:id="rId214"/>
    <p:sldId id="1655" r:id="rId215"/>
    <p:sldId id="1651" r:id="rId216"/>
    <p:sldId id="1652" r:id="rId217"/>
    <p:sldId id="1653" r:id="rId218"/>
    <p:sldId id="1654" r:id="rId219"/>
    <p:sldId id="1636" r:id="rId220"/>
    <p:sldId id="1637" r:id="rId221"/>
    <p:sldId id="1638" r:id="rId222"/>
    <p:sldId id="1639" r:id="rId223"/>
    <p:sldId id="1645" r:id="rId224"/>
    <p:sldId id="1646" r:id="rId225"/>
    <p:sldId id="1647" r:id="rId226"/>
    <p:sldId id="1648" r:id="rId227"/>
    <p:sldId id="1649" r:id="rId228"/>
    <p:sldId id="1650" r:id="rId229"/>
    <p:sldId id="1673" r:id="rId230"/>
    <p:sldId id="1674" r:id="rId231"/>
    <p:sldId id="1675" r:id="rId232"/>
    <p:sldId id="1676" r:id="rId233"/>
    <p:sldId id="1677" r:id="rId234"/>
    <p:sldId id="1678" r:id="rId235"/>
    <p:sldId id="1679" r:id="rId236"/>
    <p:sldId id="1680" r:id="rId237"/>
    <p:sldId id="1681" r:id="rId238"/>
    <p:sldId id="1682" r:id="rId239"/>
    <p:sldId id="1683" r:id="rId240"/>
    <p:sldId id="1684" r:id="rId241"/>
    <p:sldId id="1685" r:id="rId242"/>
    <p:sldId id="1686" r:id="rId243"/>
    <p:sldId id="1687" r:id="rId244"/>
    <p:sldId id="1688" r:id="rId245"/>
    <p:sldId id="1689" r:id="rId246"/>
    <p:sldId id="1690" r:id="rId247"/>
    <p:sldId id="1691" r:id="rId248"/>
    <p:sldId id="1692" r:id="rId249"/>
    <p:sldId id="1693" r:id="rId250"/>
    <p:sldId id="1694" r:id="rId251"/>
    <p:sldId id="1695" r:id="rId252"/>
    <p:sldId id="1696" r:id="rId253"/>
    <p:sldId id="1697" r:id="rId254"/>
    <p:sldId id="1698" r:id="rId255"/>
    <p:sldId id="1699" r:id="rId256"/>
    <p:sldId id="1700" r:id="rId257"/>
    <p:sldId id="1701" r:id="rId258"/>
    <p:sldId id="1656" r:id="rId259"/>
    <p:sldId id="1657" r:id="rId260"/>
    <p:sldId id="1658" r:id="rId261"/>
    <p:sldId id="1659" r:id="rId262"/>
    <p:sldId id="1660" r:id="rId263"/>
    <p:sldId id="1661" r:id="rId264"/>
    <p:sldId id="1662" r:id="rId265"/>
    <p:sldId id="1663" r:id="rId266"/>
    <p:sldId id="1664" r:id="rId267"/>
    <p:sldId id="1665" r:id="rId268"/>
    <p:sldId id="1666" r:id="rId269"/>
    <p:sldId id="1667" r:id="rId270"/>
    <p:sldId id="1668" r:id="rId271"/>
    <p:sldId id="1669" r:id="rId272"/>
    <p:sldId id="1670" r:id="rId273"/>
    <p:sldId id="1671" r:id="rId274"/>
    <p:sldId id="1035" r:id="rId275"/>
    <p:sldId id="1202" r:id="rId276"/>
    <p:sldId id="1036" r:id="rId277"/>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CC"/>
    <a:srgbClr val="008000"/>
    <a:srgbClr val="990000"/>
    <a:srgbClr val="FFFF00"/>
    <a:srgbClr val="FFFF99"/>
    <a:srgbClr val="000099"/>
    <a:srgbClr val="4F81BD"/>
    <a:srgbClr val="66FF66"/>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964" autoAdjust="0"/>
    <p:restoredTop sz="94500" autoAdjust="0"/>
  </p:normalViewPr>
  <p:slideViewPr>
    <p:cSldViewPr>
      <p:cViewPr>
        <p:scale>
          <a:sx n="50" d="100"/>
          <a:sy n="50" d="100"/>
        </p:scale>
        <p:origin x="-1482" y="3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80" d="100"/>
        <a:sy n="80" d="100"/>
      </p:scale>
      <p:origin x="0" y="34560"/>
    </p:cViewPr>
  </p:sorterViewPr>
  <p:notesViewPr>
    <p:cSldViewPr>
      <p:cViewPr varScale="1">
        <p:scale>
          <a:sx n="24" d="100"/>
          <a:sy n="24" d="100"/>
        </p:scale>
        <p:origin x="-1066" y="-77"/>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5.xml"/><Relationship Id="rId170" Type="http://schemas.openxmlformats.org/officeDocument/2006/relationships/slide" Target="slides/slide26.xml"/><Relationship Id="rId191" Type="http://schemas.openxmlformats.org/officeDocument/2006/relationships/slide" Target="slides/slide47.xml"/><Relationship Id="rId205" Type="http://schemas.openxmlformats.org/officeDocument/2006/relationships/slide" Target="slides/slide61.xml"/><Relationship Id="rId226" Type="http://schemas.openxmlformats.org/officeDocument/2006/relationships/slide" Target="slides/slide82.xml"/><Relationship Id="rId247" Type="http://schemas.openxmlformats.org/officeDocument/2006/relationships/slide" Target="slides/slide103.xml"/><Relationship Id="rId107" Type="http://schemas.openxmlformats.org/officeDocument/2006/relationships/slideMaster" Target="slideMasters/slideMaster107.xml"/><Relationship Id="rId268" Type="http://schemas.openxmlformats.org/officeDocument/2006/relationships/slide" Target="slides/slide12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5.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16.xml"/><Relationship Id="rId181" Type="http://schemas.openxmlformats.org/officeDocument/2006/relationships/slide" Target="slides/slide37.xml"/><Relationship Id="rId216" Type="http://schemas.openxmlformats.org/officeDocument/2006/relationships/slide" Target="slides/slide72.xml"/><Relationship Id="rId237" Type="http://schemas.openxmlformats.org/officeDocument/2006/relationships/slide" Target="slides/slide93.xml"/><Relationship Id="rId258" Type="http://schemas.openxmlformats.org/officeDocument/2006/relationships/slide" Target="slides/slide114.xml"/><Relationship Id="rId279" Type="http://schemas.openxmlformats.org/officeDocument/2006/relationships/handoutMaster" Target="handoutMasters/handoutMaster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 Target="slides/slide6.xml"/><Relationship Id="rId171" Type="http://schemas.openxmlformats.org/officeDocument/2006/relationships/slide" Target="slides/slide27.xml"/><Relationship Id="rId192" Type="http://schemas.openxmlformats.org/officeDocument/2006/relationships/slide" Target="slides/slide48.xml"/><Relationship Id="rId206" Type="http://schemas.openxmlformats.org/officeDocument/2006/relationships/slide" Target="slides/slide62.xml"/><Relationship Id="rId227" Type="http://schemas.openxmlformats.org/officeDocument/2006/relationships/slide" Target="slides/slide83.xml"/><Relationship Id="rId248" Type="http://schemas.openxmlformats.org/officeDocument/2006/relationships/slide" Target="slides/slide104.xml"/><Relationship Id="rId269" Type="http://schemas.openxmlformats.org/officeDocument/2006/relationships/slide" Target="slides/slide125.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presProps" Target="presProps.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 Target="slides/slide17.xml"/><Relationship Id="rId182" Type="http://schemas.openxmlformats.org/officeDocument/2006/relationships/slide" Target="slides/slide38.xml"/><Relationship Id="rId217" Type="http://schemas.openxmlformats.org/officeDocument/2006/relationships/slide" Target="slides/slide73.xml"/><Relationship Id="rId6" Type="http://schemas.openxmlformats.org/officeDocument/2006/relationships/slideMaster" Target="slideMasters/slideMaster6.xml"/><Relationship Id="rId238" Type="http://schemas.openxmlformats.org/officeDocument/2006/relationships/slide" Target="slides/slide94.xml"/><Relationship Id="rId259" Type="http://schemas.openxmlformats.org/officeDocument/2006/relationships/slide" Target="slides/slide115.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26.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 Target="slides/slide7.xml"/><Relationship Id="rId172" Type="http://schemas.openxmlformats.org/officeDocument/2006/relationships/slide" Target="slides/slide28.xml"/><Relationship Id="rId193" Type="http://schemas.openxmlformats.org/officeDocument/2006/relationships/slide" Target="slides/slide49.xml"/><Relationship Id="rId207" Type="http://schemas.openxmlformats.org/officeDocument/2006/relationships/slide" Target="slides/slide63.xml"/><Relationship Id="rId228" Type="http://schemas.openxmlformats.org/officeDocument/2006/relationships/slide" Target="slides/slide84.xml"/><Relationship Id="rId249" Type="http://schemas.openxmlformats.org/officeDocument/2006/relationships/slide" Target="slides/slide10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116.xml"/><Relationship Id="rId265" Type="http://schemas.openxmlformats.org/officeDocument/2006/relationships/slide" Target="slides/slide121.xml"/><Relationship Id="rId281" Type="http://schemas.openxmlformats.org/officeDocument/2006/relationships/viewProps" Target="view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 Target="slides/slide2.xml"/><Relationship Id="rId167" Type="http://schemas.openxmlformats.org/officeDocument/2006/relationships/slide" Target="slides/slide23.xml"/><Relationship Id="rId188"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18.xml"/><Relationship Id="rId183" Type="http://schemas.openxmlformats.org/officeDocument/2006/relationships/slide" Target="slides/slide39.xml"/><Relationship Id="rId213" Type="http://schemas.openxmlformats.org/officeDocument/2006/relationships/slide" Target="slides/slide69.xml"/><Relationship Id="rId218" Type="http://schemas.openxmlformats.org/officeDocument/2006/relationships/slide" Target="slides/slide74.xml"/><Relationship Id="rId234" Type="http://schemas.openxmlformats.org/officeDocument/2006/relationships/slide" Target="slides/slide90.xml"/><Relationship Id="rId239" Type="http://schemas.openxmlformats.org/officeDocument/2006/relationships/slide" Target="slides/slide9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06.xml"/><Relationship Id="rId255" Type="http://schemas.openxmlformats.org/officeDocument/2006/relationships/slide" Target="slides/slide111.xml"/><Relationship Id="rId271" Type="http://schemas.openxmlformats.org/officeDocument/2006/relationships/slide" Target="slides/slide127.xml"/><Relationship Id="rId276" Type="http://schemas.openxmlformats.org/officeDocument/2006/relationships/slide" Target="slides/slide132.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3.xml"/><Relationship Id="rId178" Type="http://schemas.openxmlformats.org/officeDocument/2006/relationships/slide" Target="slides/slide34.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8.xml"/><Relationship Id="rId173" Type="http://schemas.openxmlformats.org/officeDocument/2006/relationships/slide" Target="slides/slide29.xml"/><Relationship Id="rId194" Type="http://schemas.openxmlformats.org/officeDocument/2006/relationships/slide" Target="slides/slide50.xml"/><Relationship Id="rId199" Type="http://schemas.openxmlformats.org/officeDocument/2006/relationships/slide" Target="slides/slide55.xml"/><Relationship Id="rId203" Type="http://schemas.openxmlformats.org/officeDocument/2006/relationships/slide" Target="slides/slide59.xml"/><Relationship Id="rId208" Type="http://schemas.openxmlformats.org/officeDocument/2006/relationships/slide" Target="slides/slide64.xml"/><Relationship Id="rId229" Type="http://schemas.openxmlformats.org/officeDocument/2006/relationships/slide" Target="slides/slide85.xml"/><Relationship Id="rId19" Type="http://schemas.openxmlformats.org/officeDocument/2006/relationships/slideMaster" Target="slideMasters/slideMaster19.xml"/><Relationship Id="rId224" Type="http://schemas.openxmlformats.org/officeDocument/2006/relationships/slide" Target="slides/slide80.xml"/><Relationship Id="rId240" Type="http://schemas.openxmlformats.org/officeDocument/2006/relationships/slide" Target="slides/slide96.xml"/><Relationship Id="rId245" Type="http://schemas.openxmlformats.org/officeDocument/2006/relationships/slide" Target="slides/slide101.xml"/><Relationship Id="rId261" Type="http://schemas.openxmlformats.org/officeDocument/2006/relationships/slide" Target="slides/slide117.xml"/><Relationship Id="rId266" Type="http://schemas.openxmlformats.org/officeDocument/2006/relationships/slide" Target="slides/slide122.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3.xml"/><Relationship Id="rId168" Type="http://schemas.openxmlformats.org/officeDocument/2006/relationships/slide" Target="slides/slide24.xml"/><Relationship Id="rId282"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19.xml"/><Relationship Id="rId184" Type="http://schemas.openxmlformats.org/officeDocument/2006/relationships/slide" Target="slides/slide40.xml"/><Relationship Id="rId189" Type="http://schemas.openxmlformats.org/officeDocument/2006/relationships/slide" Target="slides/slide45.xml"/><Relationship Id="rId219" Type="http://schemas.openxmlformats.org/officeDocument/2006/relationships/slide" Target="slides/slide75.xml"/><Relationship Id="rId3" Type="http://schemas.openxmlformats.org/officeDocument/2006/relationships/slideMaster" Target="slideMasters/slideMaster3.xml"/><Relationship Id="rId214" Type="http://schemas.openxmlformats.org/officeDocument/2006/relationships/slide" Target="slides/slide70.xml"/><Relationship Id="rId230" Type="http://schemas.openxmlformats.org/officeDocument/2006/relationships/slide" Target="slides/slide86.xml"/><Relationship Id="rId235" Type="http://schemas.openxmlformats.org/officeDocument/2006/relationships/slide" Target="slides/slide91.xml"/><Relationship Id="rId251" Type="http://schemas.openxmlformats.org/officeDocument/2006/relationships/slide" Target="slides/slide107.xml"/><Relationship Id="rId256" Type="http://schemas.openxmlformats.org/officeDocument/2006/relationships/slide" Target="slides/slide112.xml"/><Relationship Id="rId277" Type="http://schemas.openxmlformats.org/officeDocument/2006/relationships/slide" Target="slides/slide13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14.xml"/><Relationship Id="rId272" Type="http://schemas.openxmlformats.org/officeDocument/2006/relationships/slide" Target="slides/slide12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9.xml"/><Relationship Id="rId174" Type="http://schemas.openxmlformats.org/officeDocument/2006/relationships/slide" Target="slides/slide30.xml"/><Relationship Id="rId179" Type="http://schemas.openxmlformats.org/officeDocument/2006/relationships/slide" Target="slides/slide35.xml"/><Relationship Id="rId195" Type="http://schemas.openxmlformats.org/officeDocument/2006/relationships/slide" Target="slides/slide51.xml"/><Relationship Id="rId209" Type="http://schemas.openxmlformats.org/officeDocument/2006/relationships/slide" Target="slides/slide65.xml"/><Relationship Id="rId190" Type="http://schemas.openxmlformats.org/officeDocument/2006/relationships/slide" Target="slides/slide46.xml"/><Relationship Id="rId204" Type="http://schemas.openxmlformats.org/officeDocument/2006/relationships/slide" Target="slides/slide60.xml"/><Relationship Id="rId220" Type="http://schemas.openxmlformats.org/officeDocument/2006/relationships/slide" Target="slides/slide76.xml"/><Relationship Id="rId225" Type="http://schemas.openxmlformats.org/officeDocument/2006/relationships/slide" Target="slides/slide81.xml"/><Relationship Id="rId241" Type="http://schemas.openxmlformats.org/officeDocument/2006/relationships/slide" Target="slides/slide97.xml"/><Relationship Id="rId246" Type="http://schemas.openxmlformats.org/officeDocument/2006/relationships/slide" Target="slides/slide102.xml"/><Relationship Id="rId267" Type="http://schemas.openxmlformats.org/officeDocument/2006/relationships/slide" Target="slides/slide12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18.xml"/><Relationship Id="rId283"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 Target="slides/slide4.xml"/><Relationship Id="rId164" Type="http://schemas.openxmlformats.org/officeDocument/2006/relationships/slide" Target="slides/slide20.xml"/><Relationship Id="rId169" Type="http://schemas.openxmlformats.org/officeDocument/2006/relationships/slide" Target="slides/slide25.xml"/><Relationship Id="rId185"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6.xml"/><Relationship Id="rId210" Type="http://schemas.openxmlformats.org/officeDocument/2006/relationships/slide" Target="slides/slide66.xml"/><Relationship Id="rId215" Type="http://schemas.openxmlformats.org/officeDocument/2006/relationships/slide" Target="slides/slide71.xml"/><Relationship Id="rId236" Type="http://schemas.openxmlformats.org/officeDocument/2006/relationships/slide" Target="slides/slide92.xml"/><Relationship Id="rId257" Type="http://schemas.openxmlformats.org/officeDocument/2006/relationships/slide" Target="slides/slide113.xml"/><Relationship Id="rId278" Type="http://schemas.openxmlformats.org/officeDocument/2006/relationships/notesMaster" Target="notesMasters/notesMaster1.xml"/><Relationship Id="rId26" Type="http://schemas.openxmlformats.org/officeDocument/2006/relationships/slideMaster" Target="slideMasters/slideMaster26.xml"/><Relationship Id="rId231" Type="http://schemas.openxmlformats.org/officeDocument/2006/relationships/slide" Target="slides/slide87.xml"/><Relationship Id="rId252" Type="http://schemas.openxmlformats.org/officeDocument/2006/relationships/slide" Target="slides/slide108.xml"/><Relationship Id="rId273" Type="http://schemas.openxmlformats.org/officeDocument/2006/relationships/slide" Target="slides/slide129.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10.xml"/><Relationship Id="rId175" Type="http://schemas.openxmlformats.org/officeDocument/2006/relationships/slide" Target="slides/slide31.xml"/><Relationship Id="rId196" Type="http://schemas.openxmlformats.org/officeDocument/2006/relationships/slide" Target="slides/slide52.xml"/><Relationship Id="rId200" Type="http://schemas.openxmlformats.org/officeDocument/2006/relationships/slide" Target="slides/slide56.xml"/><Relationship Id="rId16" Type="http://schemas.openxmlformats.org/officeDocument/2006/relationships/slideMaster" Target="slideMasters/slideMaster16.xml"/><Relationship Id="rId221" Type="http://schemas.openxmlformats.org/officeDocument/2006/relationships/slide" Target="slides/slide77.xml"/><Relationship Id="rId242" Type="http://schemas.openxmlformats.org/officeDocument/2006/relationships/slide" Target="slides/slide98.xml"/><Relationship Id="rId263" Type="http://schemas.openxmlformats.org/officeDocument/2006/relationships/slide" Target="slides/slide119.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21.xml"/><Relationship Id="rId186" Type="http://schemas.openxmlformats.org/officeDocument/2006/relationships/slide" Target="slides/slide42.xml"/><Relationship Id="rId211" Type="http://schemas.openxmlformats.org/officeDocument/2006/relationships/slide" Target="slides/slide67.xml"/><Relationship Id="rId232" Type="http://schemas.openxmlformats.org/officeDocument/2006/relationships/slide" Target="slides/slide88.xml"/><Relationship Id="rId253" Type="http://schemas.openxmlformats.org/officeDocument/2006/relationships/slide" Target="slides/slide109.xml"/><Relationship Id="rId274" Type="http://schemas.openxmlformats.org/officeDocument/2006/relationships/slide" Target="slides/slide130.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 Target="slides/slide11.xml"/><Relationship Id="rId176" Type="http://schemas.openxmlformats.org/officeDocument/2006/relationships/slide" Target="slides/slide32.xml"/><Relationship Id="rId197" Type="http://schemas.openxmlformats.org/officeDocument/2006/relationships/slide" Target="slides/slide53.xml"/><Relationship Id="rId201" Type="http://schemas.openxmlformats.org/officeDocument/2006/relationships/slide" Target="slides/slide57.xml"/><Relationship Id="rId222" Type="http://schemas.openxmlformats.org/officeDocument/2006/relationships/slide" Target="slides/slide78.xml"/><Relationship Id="rId243" Type="http://schemas.openxmlformats.org/officeDocument/2006/relationships/slide" Target="slides/slide99.xml"/><Relationship Id="rId264" Type="http://schemas.openxmlformats.org/officeDocument/2006/relationships/slide" Target="slides/slide120.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1.xml"/><Relationship Id="rId166" Type="http://schemas.openxmlformats.org/officeDocument/2006/relationships/slide" Target="slides/slide22.xml"/><Relationship Id="rId187" Type="http://schemas.openxmlformats.org/officeDocument/2006/relationships/slide" Target="slides/slide43.xml"/><Relationship Id="rId1" Type="http://schemas.openxmlformats.org/officeDocument/2006/relationships/slideMaster" Target="slideMasters/slideMaster1.xml"/><Relationship Id="rId212" Type="http://schemas.openxmlformats.org/officeDocument/2006/relationships/slide" Target="slides/slide68.xml"/><Relationship Id="rId233" Type="http://schemas.openxmlformats.org/officeDocument/2006/relationships/slide" Target="slides/slide89.xml"/><Relationship Id="rId254" Type="http://schemas.openxmlformats.org/officeDocument/2006/relationships/slide" Target="slides/slide110.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31.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 Target="slides/slide12.xml"/><Relationship Id="rId177" Type="http://schemas.openxmlformats.org/officeDocument/2006/relationships/slide" Target="slides/slide33.xml"/><Relationship Id="rId198" Type="http://schemas.openxmlformats.org/officeDocument/2006/relationships/slide" Target="slides/slide54.xml"/><Relationship Id="rId202" Type="http://schemas.openxmlformats.org/officeDocument/2006/relationships/slide" Target="slides/slide58.xml"/><Relationship Id="rId223" Type="http://schemas.openxmlformats.org/officeDocument/2006/relationships/slide" Target="slides/slide79.xml"/><Relationship Id="rId244"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01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GB"/>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GB"/>
          </a:p>
        </p:txBody>
      </p:sp>
      <p:sp>
        <p:nvSpPr>
          <p:cNvPr id="205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F46D71DA-5519-4470-853E-67BA4984C499}" type="slidenum">
              <a:rPr lang="en-GB"/>
              <a:pPr/>
              <a:t>‹#›</a:t>
            </a:fld>
            <a:endParaRPr lang="en-GB"/>
          </a:p>
        </p:txBody>
      </p:sp>
    </p:spTree>
    <p:extLst>
      <p:ext uri="{BB962C8B-B14F-4D97-AF65-F5344CB8AC3E}">
        <p14:creationId xmlns:p14="http://schemas.microsoft.com/office/powerpoint/2010/main" xmlns="" val="23855007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latin typeface="Calibri" pitchFamily="34" charset="0"/>
              </a:rPr>
              <a:pPr/>
              <a:t>1</a:t>
            </a:fld>
            <a:endParaRPr lang="en-GB" dirty="0">
              <a:solidFill>
                <a:srgbClr val="000000"/>
              </a:solidFill>
              <a:latin typeface="Calibri" pitchFamily="34"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xmlns="" val="73054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smtClean="0"/>
          </a:p>
        </p:txBody>
      </p:sp>
      <p:sp>
        <p:nvSpPr>
          <p:cNvPr id="8196" name="Slide Number Placeholder 3"/>
          <p:cNvSpPr>
            <a:spLocks noGrp="1"/>
          </p:cNvSpPr>
          <p:nvPr>
            <p:ph type="sldNum" sz="quarter" idx="5"/>
          </p:nvPr>
        </p:nvSpPr>
        <p:spPr>
          <a:noFill/>
        </p:spPr>
        <p:txBody>
          <a:bodyPr/>
          <a:lstStyle/>
          <a:p>
            <a:fld id="{9859335E-5C97-44D9-8E4E-206C8DAF788F}" type="slidenum">
              <a:rPr lang="en-GB" smtClean="0">
                <a:solidFill>
                  <a:srgbClr val="000000"/>
                </a:solidFill>
              </a:rPr>
              <a:pPr/>
              <a:t>15</a:t>
            </a:fld>
            <a:endParaRPr lang="en-GB" smtClean="0">
              <a:solidFill>
                <a:srgbClr val="000000"/>
              </a:solidFill>
            </a:endParaRPr>
          </a:p>
        </p:txBody>
      </p:sp>
    </p:spTree>
    <p:extLst>
      <p:ext uri="{BB962C8B-B14F-4D97-AF65-F5344CB8AC3E}">
        <p14:creationId xmlns:p14="http://schemas.microsoft.com/office/powerpoint/2010/main" xmlns="" val="364514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17</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xmlns="" val="280975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EB7C21-AE44-4F0C-850D-FBE33DF5E7C2}" type="slidenum">
              <a:rPr lang="en-GB" smtClean="0">
                <a:solidFill>
                  <a:srgbClr val="000000"/>
                </a:solidFill>
              </a:rPr>
              <a:pPr/>
              <a:t>18</a:t>
            </a:fld>
            <a:endParaRPr lang="en-GB" dirty="0" smtClean="0">
              <a:solidFill>
                <a:srgbClr val="000000"/>
              </a:solidFill>
            </a:endParaRPr>
          </a:p>
        </p:txBody>
      </p:sp>
      <p:sp>
        <p:nvSpPr>
          <p:cNvPr id="53251" name="Rectangle 2"/>
          <p:cNvSpPr>
            <a:spLocks noGrp="1" noRot="1" noChangeAspect="1" noChangeArrowheads="1" noTextEdit="1"/>
          </p:cNvSpPr>
          <p:nvPr>
            <p:ph type="sldImg"/>
          </p:nvPr>
        </p:nvSpPr>
        <p:spPr>
          <a:xfrm>
            <a:off x="1150938" y="692150"/>
            <a:ext cx="4556125" cy="3416300"/>
          </a:xfrm>
          <a:ln/>
        </p:spPr>
      </p:sp>
      <p:sp>
        <p:nvSpPr>
          <p:cNvPr id="53252"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xmlns="" val="1367593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61EC269-9874-4172-AD16-A20F6232218B}" type="slidenum">
              <a:rPr lang="en-GB" smtClean="0">
                <a:solidFill>
                  <a:srgbClr val="000000"/>
                </a:solidFill>
              </a:rPr>
              <a:pPr/>
              <a:t>19</a:t>
            </a:fld>
            <a:endParaRPr lang="en-GB" dirty="0" smtClean="0">
              <a:solidFill>
                <a:srgbClr val="000000"/>
              </a:solidFill>
            </a:endParaRPr>
          </a:p>
        </p:txBody>
      </p:sp>
      <p:sp>
        <p:nvSpPr>
          <p:cNvPr id="54275" name="Rectangle 2"/>
          <p:cNvSpPr>
            <a:spLocks noGrp="1" noRot="1" noChangeAspect="1" noChangeArrowheads="1" noTextEdit="1"/>
          </p:cNvSpPr>
          <p:nvPr>
            <p:ph type="sldImg"/>
          </p:nvPr>
        </p:nvSpPr>
        <p:spPr>
          <a:xfrm>
            <a:off x="1150938" y="692150"/>
            <a:ext cx="4556125" cy="3416300"/>
          </a:xfrm>
          <a:ln/>
        </p:spPr>
      </p:sp>
      <p:sp>
        <p:nvSpPr>
          <p:cNvPr id="5427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xmlns="" val="146132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20</a:t>
            </a:fld>
            <a:endParaRPr lang="en-GB">
              <a:solidFill>
                <a:srgbClr val="000000"/>
              </a:solidFill>
            </a:endParaRPr>
          </a:p>
        </p:txBody>
      </p:sp>
    </p:spTree>
    <p:extLst>
      <p:ext uri="{BB962C8B-B14F-4D97-AF65-F5344CB8AC3E}">
        <p14:creationId xmlns:p14="http://schemas.microsoft.com/office/powerpoint/2010/main" xmlns="" val="180975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xmlns="" val="343718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22</a:t>
            </a:fld>
            <a:endParaRPr lang="en-GB">
              <a:solidFill>
                <a:srgbClr val="000000"/>
              </a:solidFill>
            </a:endParaRPr>
          </a:p>
        </p:txBody>
      </p:sp>
    </p:spTree>
    <p:extLst>
      <p:ext uri="{BB962C8B-B14F-4D97-AF65-F5344CB8AC3E}">
        <p14:creationId xmlns:p14="http://schemas.microsoft.com/office/powerpoint/2010/main" xmlns="" val="2580256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23</a:t>
            </a:fld>
            <a:endParaRPr lang="en-GB" dirty="0">
              <a:solidFill>
                <a:srgbClr val="000000"/>
              </a:solidFill>
            </a:endParaRPr>
          </a:p>
        </p:txBody>
      </p:sp>
    </p:spTree>
    <p:extLst>
      <p:ext uri="{BB962C8B-B14F-4D97-AF65-F5344CB8AC3E}">
        <p14:creationId xmlns:p14="http://schemas.microsoft.com/office/powerpoint/2010/main" xmlns="" val="321844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xmlns="" val="2199090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xmlns="" val="284833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extLst>
      <p:ext uri="{BB962C8B-B14F-4D97-AF65-F5344CB8AC3E}">
        <p14:creationId xmlns:p14="http://schemas.microsoft.com/office/powerpoint/2010/main" xmlns="" val="46808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30</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31</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32</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85436-79B7-4A40-9472-CC1F85078964}" type="slidenum">
              <a:rPr lang="en-GB">
                <a:solidFill>
                  <a:srgbClr val="000000"/>
                </a:solidFill>
              </a:rPr>
              <a:pPr/>
              <a:t>33</a:t>
            </a:fld>
            <a:endParaRPr lang="en-GB">
              <a:solidFill>
                <a:srgbClr val="000000"/>
              </a:solidFill>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1661879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1F242-1178-45BC-9221-60C1FB4A5378}" type="slidenum">
              <a:rPr lang="en-GB">
                <a:solidFill>
                  <a:srgbClr val="000000"/>
                </a:solidFill>
              </a:rPr>
              <a:pPr/>
              <a:t>34</a:t>
            </a:fld>
            <a:endParaRPr lang="en-GB">
              <a:solidFill>
                <a:srgbClr val="000000"/>
              </a:solidFill>
            </a:endParaRPr>
          </a:p>
        </p:txBody>
      </p:sp>
      <p:sp>
        <p:nvSpPr>
          <p:cNvPr id="1444866" name="Rectangle 2"/>
          <p:cNvSpPr>
            <a:spLocks noGrp="1" noRot="1" noChangeAspect="1" noChangeArrowheads="1" noTextEdit="1"/>
          </p:cNvSpPr>
          <p:nvPr>
            <p:ph type="sldImg"/>
          </p:nvPr>
        </p:nvSpPr>
        <p:spPr>
          <a:xfrm>
            <a:off x="1150938" y="692150"/>
            <a:ext cx="4556125" cy="3416300"/>
          </a:xfrm>
          <a:ln/>
        </p:spPr>
      </p:sp>
      <p:sp>
        <p:nvSpPr>
          <p:cNvPr id="14448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1519188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034E5B6-7B1B-419C-83FF-C98D360FAA3F}"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xmlns="" val="3395509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034E5B6-7B1B-419C-83FF-C98D360FAA3F}"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xmlns="" val="2384152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38</a:t>
            </a:fld>
            <a:endParaRPr lang="en-GB">
              <a:solidFill>
                <a:srgbClr val="000000"/>
              </a:solidFill>
            </a:endParaRPr>
          </a:p>
        </p:txBody>
      </p:sp>
    </p:spTree>
    <p:extLst>
      <p:ext uri="{BB962C8B-B14F-4D97-AF65-F5344CB8AC3E}">
        <p14:creationId xmlns:p14="http://schemas.microsoft.com/office/powerpoint/2010/main" xmlns="" val="193995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39</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xmlns="" val="3841794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40</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GB" sz="1000" b="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GB" sz="1000" b="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xmlns=""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A84F6FC-F1A9-4AA2-BD6E-CDC931BB8E88}" type="slidenum">
              <a:rPr lang="en-GB">
                <a:solidFill>
                  <a:srgbClr val="000000"/>
                </a:solidFill>
              </a:rPr>
              <a:pPr/>
              <a:t>41</a:t>
            </a:fld>
            <a:endParaRPr lang="en-GB">
              <a:solidFill>
                <a:srgbClr val="000000"/>
              </a:solidFill>
            </a:endParaRPr>
          </a:p>
        </p:txBody>
      </p:sp>
      <p:sp>
        <p:nvSpPr>
          <p:cNvPr id="95235" name="Rectangle 2"/>
          <p:cNvSpPr>
            <a:spLocks noGrp="1" noRot="1" noChangeAspect="1" noChangeArrowheads="1" noTextEdit="1"/>
          </p:cNvSpPr>
          <p:nvPr>
            <p:ph type="sldImg"/>
          </p:nvPr>
        </p:nvSpPr>
        <p:spPr>
          <a:xfrm>
            <a:off x="1150938" y="692150"/>
            <a:ext cx="4556125" cy="3416300"/>
          </a:xfrm>
          <a:ln/>
        </p:spPr>
      </p:sp>
      <p:sp>
        <p:nvSpPr>
          <p:cNvPr id="952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42</a:t>
            </a:fld>
            <a:endParaRPr lang="en-GB"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44</a:t>
            </a:fld>
            <a:endParaRPr lang="en-GB"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45</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46</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47</a:t>
            </a:fld>
            <a:endParaRPr lang="en-GB"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48</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49</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50</a:t>
            </a:fld>
            <a:endParaRPr lang="en-GB">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AC486EE-3642-4806-B267-C39764D222CC}" type="slidenum">
              <a:rPr lang="en-GB">
                <a:solidFill>
                  <a:srgbClr val="000000"/>
                </a:solidFill>
              </a:rPr>
              <a:pPr/>
              <a:t>51</a:t>
            </a:fld>
            <a:endParaRPr lang="en-GB">
              <a:solidFill>
                <a:srgbClr val="000000"/>
              </a:solidFill>
            </a:endParaRPr>
          </a:p>
        </p:txBody>
      </p:sp>
      <p:sp>
        <p:nvSpPr>
          <p:cNvPr id="121859" name="Rectangle 2"/>
          <p:cNvSpPr>
            <a:spLocks noGrp="1" noRot="1" noChangeAspect="1" noChangeArrowheads="1" noTextEdit="1"/>
          </p:cNvSpPr>
          <p:nvPr>
            <p:ph type="sldImg"/>
          </p:nvPr>
        </p:nvSpPr>
        <p:spPr>
          <a:xfrm>
            <a:off x="1150938" y="692150"/>
            <a:ext cx="4556125" cy="3416300"/>
          </a:xfrm>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9B8B44E-CA31-47EF-BE21-85E50BEF8DF8}" type="slidenum">
              <a:rPr lang="en-GB">
                <a:solidFill>
                  <a:srgbClr val="000000"/>
                </a:solidFill>
              </a:rPr>
              <a:pPr/>
              <a:t>52</a:t>
            </a:fld>
            <a:endParaRPr lang="en-GB">
              <a:solidFill>
                <a:srgbClr val="000000"/>
              </a:solidFill>
            </a:endParaRPr>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53</a:t>
            </a:fld>
            <a:endParaRPr lang="en-GB">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54</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55</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56</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57</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58</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59</a:t>
            </a:fld>
            <a:endParaRPr lang="en-GB">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60</a:t>
            </a:fld>
            <a:endParaRPr lang="en-GB" dirty="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61</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6</a:t>
            </a:fld>
            <a:endParaRPr lang="en-GB" dirty="0">
              <a:solidFill>
                <a:srgbClr val="000000"/>
              </a:solidFill>
            </a:endParaRPr>
          </a:p>
        </p:txBody>
      </p:sp>
    </p:spTree>
    <p:extLst>
      <p:ext uri="{BB962C8B-B14F-4D97-AF65-F5344CB8AC3E}">
        <p14:creationId xmlns:p14="http://schemas.microsoft.com/office/powerpoint/2010/main" xmlns="" val="3509223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62</a:t>
            </a:fld>
            <a:endParaRPr lang="en-GB" dirty="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63</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64</a:t>
            </a:fld>
            <a:endParaRPr 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50938" y="692150"/>
            <a:ext cx="4556125" cy="3416300"/>
          </a:xfrm>
          <a:ln/>
        </p:spPr>
      </p:sp>
      <p:sp>
        <p:nvSpPr>
          <p:cNvPr id="106499" name="Notes Placeholder 2"/>
          <p:cNvSpPr>
            <a:spLocks noGrp="1"/>
          </p:cNvSpPr>
          <p:nvPr>
            <p:ph type="body" idx="1"/>
          </p:nvPr>
        </p:nvSpPr>
        <p:spPr>
          <a:noFill/>
          <a:ln/>
        </p:spPr>
        <p:txBody>
          <a:bodyPr/>
          <a:lstStyle/>
          <a:p>
            <a:endParaRPr lang="en-US" dirty="0"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47CCDDF6-662C-4CD8-9AAB-E92353894D62}" type="slidenum">
              <a:rPr lang="en-GB">
                <a:solidFill>
                  <a:srgbClr val="000000"/>
                </a:solidFill>
              </a:rPr>
              <a:pPr>
                <a:defRPr/>
              </a:pPr>
              <a:t>65</a:t>
            </a:fld>
            <a:endParaRPr lang="en-GB" dirty="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67</a:t>
            </a:fld>
            <a:endParaRPr lang="en-GB" dirty="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69</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xmlns="" val="3999911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70</a:t>
            </a:fld>
            <a:endParaRPr lang="en-GB">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72</a:t>
            </a:fld>
            <a:endParaRPr lang="en-GB" smtClean="0">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74</a:t>
            </a:fld>
            <a:endParaRPr lang="en-GB" dirty="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75</a:t>
            </a:fld>
            <a:endParaRPr lang="en-GB"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a:t>
            </a:fld>
            <a:endParaRPr lang="en-GB" dirty="0">
              <a:solidFill>
                <a:srgbClr val="000000"/>
              </a:solidFill>
            </a:endParaRPr>
          </a:p>
        </p:txBody>
      </p:sp>
    </p:spTree>
    <p:extLst>
      <p:ext uri="{BB962C8B-B14F-4D97-AF65-F5344CB8AC3E}">
        <p14:creationId xmlns:p14="http://schemas.microsoft.com/office/powerpoint/2010/main" xmlns="" val="1852316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86</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87</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88</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89</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90</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91</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92</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93</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F20E1-69FF-4C2D-AE00-6C2615E75137}" type="slidenum">
              <a:rPr lang="en-GB">
                <a:solidFill>
                  <a:srgbClr val="000000"/>
                </a:solidFill>
              </a:rPr>
              <a:pPr/>
              <a:t>94</a:t>
            </a:fld>
            <a:endParaRPr lang="en-GB">
              <a:solidFill>
                <a:srgbClr val="000000"/>
              </a:solidFill>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E06A77-A93E-4731-B4DC-9B34AF830837}" type="slidenum">
              <a:rPr lang="en-GB" smtClean="0">
                <a:solidFill>
                  <a:srgbClr val="000000"/>
                </a:solidFill>
              </a:rPr>
              <a:pPr/>
              <a:t>95</a:t>
            </a:fld>
            <a:endParaRPr lang="en-GB" smtClean="0">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12</a:t>
            </a:fld>
            <a:endParaRPr lang="en-GB" smtClean="0">
              <a:solidFill>
                <a:srgbClr val="000000"/>
              </a:solidFill>
            </a:endParaRPr>
          </a:p>
        </p:txBody>
      </p:sp>
    </p:spTree>
    <p:extLst>
      <p:ext uri="{BB962C8B-B14F-4D97-AF65-F5344CB8AC3E}">
        <p14:creationId xmlns:p14="http://schemas.microsoft.com/office/powerpoint/2010/main" xmlns="" val="27028321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2A5B99-32DD-4D24-9FEB-6DD82B9BABF5}" type="slidenum">
              <a:rPr lang="en-GB" smtClean="0">
                <a:solidFill>
                  <a:srgbClr val="000000"/>
                </a:solidFill>
              </a:rPr>
              <a:pPr/>
              <a:t>96</a:t>
            </a:fld>
            <a:endParaRPr lang="en-GB" smtClean="0">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1076430-7C16-43CC-BC32-80D3D501646F}" type="slidenum">
              <a:rPr lang="en-GB" smtClean="0">
                <a:solidFill>
                  <a:srgbClr val="000000"/>
                </a:solidFill>
              </a:rPr>
              <a:pPr/>
              <a:t>98</a:t>
            </a:fld>
            <a:endParaRPr lang="en-GB" smtClean="0">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AACB-64DC-4BA3-AEDD-24D7F62EF2D3}" type="slidenum">
              <a:rPr lang="en-GB" smtClean="0">
                <a:solidFill>
                  <a:srgbClr val="000000"/>
                </a:solidFill>
              </a:rPr>
              <a:pPr/>
              <a:t>99</a:t>
            </a:fld>
            <a:endParaRPr lang="en-GB" smtClean="0">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B73D0-33EF-45D9-8D1C-17C187866E96}" type="slidenum">
              <a:rPr lang="en-GB" smtClean="0">
                <a:solidFill>
                  <a:srgbClr val="000000"/>
                </a:solidFill>
              </a:rPr>
              <a:pPr/>
              <a:t>100</a:t>
            </a:fld>
            <a:endParaRPr lang="en-GB" smtClean="0">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BCEED63-E161-4E93-A362-28F36F9892E6}" type="slidenum">
              <a:rPr lang="en-GB" smtClean="0">
                <a:solidFill>
                  <a:srgbClr val="000000"/>
                </a:solidFill>
              </a:rPr>
              <a:pPr/>
              <a:t>101</a:t>
            </a:fld>
            <a:endParaRPr lang="en-GB"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AE1917-049A-48FF-B49A-8125B6E16A49}" type="slidenum">
              <a:rPr lang="en-GB" smtClean="0">
                <a:solidFill>
                  <a:srgbClr val="000000"/>
                </a:solidFill>
              </a:rPr>
              <a:pPr/>
              <a:t>102</a:t>
            </a:fld>
            <a:endParaRPr lang="en-GB"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8EAE72F0-1F5C-4E90-9ABD-D20E6E4C340C}" type="slidenum">
              <a:rPr lang="en-GB" smtClean="0">
                <a:solidFill>
                  <a:srgbClr val="000000"/>
                </a:solidFill>
              </a:rPr>
              <a:pPr/>
              <a:t>103</a:t>
            </a:fld>
            <a:endParaRPr lang="en-GB" smtClean="0">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B6A7871-E9EA-4797-BC3B-71A062328576}" type="slidenum">
              <a:rPr lang="en-GB" smtClean="0">
                <a:solidFill>
                  <a:srgbClr val="000000"/>
                </a:solidFill>
              </a:rPr>
              <a:pPr/>
              <a:t>104</a:t>
            </a:fld>
            <a:endParaRPr lang="en-GB"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C25ECE1-BB9F-4ED9-B382-AFCCE2CAE3B7}" type="slidenum">
              <a:rPr lang="en-GB" smtClean="0">
                <a:solidFill>
                  <a:srgbClr val="000000"/>
                </a:solidFill>
              </a:rPr>
              <a:pPr/>
              <a:t>105</a:t>
            </a:fld>
            <a:endParaRPr lang="en-GB" smtClean="0">
              <a:solidFill>
                <a:srgbClr val="000000"/>
              </a:solidFill>
            </a:endParaRPr>
          </a:p>
        </p:txBody>
      </p:sp>
      <p:sp>
        <p:nvSpPr>
          <p:cNvPr id="30723" name="Rectangle 2"/>
          <p:cNvSpPr>
            <a:spLocks noGrp="1" noRot="1" noChangeAspect="1" noChangeArrowheads="1" noTextEdit="1"/>
          </p:cNvSpPr>
          <p:nvPr>
            <p:ph type="sldImg"/>
          </p:nvPr>
        </p:nvSpPr>
        <p:spPr>
          <a:xfrm>
            <a:off x="1150938" y="692150"/>
            <a:ext cx="4556125" cy="3416300"/>
          </a:xfrm>
          <a:ln/>
        </p:spPr>
      </p:sp>
      <p:sp>
        <p:nvSpPr>
          <p:cNvPr id="307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556037F-4840-4717-9D29-9677F1771A62}" type="slidenum">
              <a:rPr lang="en-GB" sz="1200" smtClean="0">
                <a:solidFill>
                  <a:srgbClr val="000000"/>
                </a:solidFill>
                <a:latin typeface="Arial" charset="0"/>
              </a:rPr>
              <a:pPr/>
              <a:t>106</a:t>
            </a:fld>
            <a:endParaRPr lang="en-GB" sz="1200" smtClean="0">
              <a:solidFill>
                <a:srgbClr val="000000"/>
              </a:solidFill>
              <a:latin typeface="Arial"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13</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5181566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022004F-3ACD-4100-848E-A195102B1BD1}" type="slidenum">
              <a:rPr lang="en-GB" smtClean="0">
                <a:solidFill>
                  <a:srgbClr val="000000"/>
                </a:solidFill>
              </a:rPr>
              <a:pPr/>
              <a:t>107</a:t>
            </a:fld>
            <a:endParaRPr lang="en-GB" smtClean="0">
              <a:solidFill>
                <a:srgbClr val="00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FCFDA4ED-B5E2-4AF7-BE59-A75EB2302B27}" type="slidenum">
              <a:rPr lang="en-GB" smtClean="0">
                <a:solidFill>
                  <a:srgbClr val="000000"/>
                </a:solidFill>
              </a:rPr>
              <a:pPr/>
              <a:t>108</a:t>
            </a:fld>
            <a:endParaRPr lang="en-GB" smtClean="0">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0A002B96-A6E7-4395-AF39-3145783AB4E8}" type="slidenum">
              <a:rPr lang="en-GB" smtClean="0">
                <a:solidFill>
                  <a:srgbClr val="000000"/>
                </a:solidFill>
              </a:rPr>
              <a:pPr/>
              <a:t>109</a:t>
            </a:fld>
            <a:endParaRPr lang="en-GB" smtClean="0">
              <a:solidFill>
                <a:srgbClr val="000000"/>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E1534BC4-C682-4A93-B1C5-0740A120BFA5}" type="slidenum">
              <a:rPr lang="en-GB" smtClean="0">
                <a:solidFill>
                  <a:srgbClr val="000000"/>
                </a:solidFill>
              </a:rPr>
              <a:pPr/>
              <a:t>110</a:t>
            </a:fld>
            <a:endParaRPr lang="en-GB" smtClean="0">
              <a:solidFill>
                <a:srgbClr val="000000"/>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7C06C39C-8EF3-4DA6-BE2E-74257CF9162E}" type="slidenum">
              <a:rPr lang="en-GB" smtClean="0">
                <a:solidFill>
                  <a:srgbClr val="000000"/>
                </a:solidFill>
              </a:rPr>
              <a:pPr/>
              <a:t>111</a:t>
            </a:fld>
            <a:endParaRPr lang="en-GB" smtClean="0">
              <a:solidFill>
                <a:srgbClr val="000000"/>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E3EB1198-3A78-406A-9D40-886E896AD95E}" type="slidenum">
              <a:rPr lang="en-GB" smtClean="0">
                <a:solidFill>
                  <a:srgbClr val="000000"/>
                </a:solidFill>
              </a:rPr>
              <a:pPr/>
              <a:t>112</a:t>
            </a:fld>
            <a:endParaRPr lang="en-GB" smtClean="0">
              <a:solidFill>
                <a:srgbClr val="000000"/>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0938" y="692150"/>
            <a:ext cx="4556125" cy="3416300"/>
          </a:xfrm>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B592C889-52F4-4B57-B81E-F52B9178A00D}" type="slidenum">
              <a:rPr lang="en-GB" smtClean="0">
                <a:solidFill>
                  <a:srgbClr val="000000"/>
                </a:solidFill>
              </a:rPr>
              <a:pPr/>
              <a:t>113</a:t>
            </a:fld>
            <a:endParaRPr lang="en-GB" smtClean="0">
              <a:solidFill>
                <a:srgbClr val="000000"/>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0938" y="692150"/>
            <a:ext cx="4556125" cy="3416300"/>
          </a:xfrm>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fld id="{46CAA9E1-9422-458F-BBB6-000CA035FF75}" type="slidenum">
              <a:rPr lang="en-GB" smtClean="0">
                <a:solidFill>
                  <a:srgbClr val="000000"/>
                </a:solidFill>
              </a:rPr>
              <a:pPr/>
              <a:t>114</a:t>
            </a:fld>
            <a:endParaRPr lang="en-GB" smtClean="0">
              <a:solidFill>
                <a:srgbClr val="000000"/>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115</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116</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14</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xmlns="" val="19305054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130</a:t>
            </a:fld>
            <a:endParaRPr lang="en-GB">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B494576A-CC0D-4BE3-8B19-81C754F05362}" type="slidenum">
              <a:rPr lang="en-GB" smtClean="0">
                <a:solidFill>
                  <a:srgbClr val="000000"/>
                </a:solidFill>
              </a:rPr>
              <a:pPr/>
              <a:t>131</a:t>
            </a:fld>
            <a:endParaRPr lang="en-GB" smtClean="0">
              <a:solidFill>
                <a:srgbClr val="000000"/>
              </a:solidFill>
            </a:endParaRPr>
          </a:p>
        </p:txBody>
      </p:sp>
      <p:sp>
        <p:nvSpPr>
          <p:cNvPr id="6147" name="Rectangle 2"/>
          <p:cNvSpPr>
            <a:spLocks noGrp="1" noRot="1" noChangeAspect="1" noChangeArrowheads="1" noTextEdit="1"/>
          </p:cNvSpPr>
          <p:nvPr>
            <p:ph type="sldImg"/>
          </p:nvPr>
        </p:nvSpPr>
        <p:spPr>
          <a:xfrm>
            <a:off x="1150938" y="692150"/>
            <a:ext cx="4556125" cy="3416300"/>
          </a:xfrm>
          <a:ln cap="flat"/>
        </p:spPr>
      </p:sp>
      <p:sp>
        <p:nvSpPr>
          <p:cNvPr id="61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8312148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85566-3495-40E2-88A7-A58D975FD3F6}" type="slidenum">
              <a:rPr lang="en-GB">
                <a:solidFill>
                  <a:srgbClr val="000000"/>
                </a:solidFill>
              </a:rPr>
              <a:pPr/>
              <a:t>132</a:t>
            </a:fld>
            <a:endParaRPr lang="en-GB">
              <a:solidFill>
                <a:srgbClr val="000000"/>
              </a:solidFill>
            </a:endParaRPr>
          </a:p>
        </p:txBody>
      </p:sp>
      <p:sp>
        <p:nvSpPr>
          <p:cNvPr id="1208322" name="Rectangle 2"/>
          <p:cNvSpPr>
            <a:spLocks noGrp="1" noRot="1" noChangeAspect="1" noChangeArrowheads="1" noTextEdit="1"/>
          </p:cNvSpPr>
          <p:nvPr>
            <p:ph type="sldImg"/>
          </p:nvPr>
        </p:nvSpPr>
        <p:spPr>
          <a:xfrm>
            <a:off x="1150938" y="692150"/>
            <a:ext cx="4556125" cy="3416300"/>
          </a:xfrm>
          <a:ln/>
        </p:spPr>
      </p:sp>
      <p:sp>
        <p:nvSpPr>
          <p:cNvPr id="12083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27853554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133</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52789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Choices&#8230;.ppt" TargetMode="External"/><Relationship Id="rId1" Type="http://schemas.openxmlformats.org/officeDocument/2006/relationships/slideMaster" Target="../slideMasters/slideMaster5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a:defRPr/>
            </a:pPr>
            <a:fld id="{15D6DB75-0499-49DE-A5F6-2F76A0DD07EC}" type="datetime2">
              <a:rPr lang="en-GB" sz="2400" b="0">
                <a:solidFill>
                  <a:srgbClr val="FFFFFF"/>
                </a:solidFill>
                <a:latin typeface="Tahoma" pitchFamily="34" charset="0"/>
              </a:rPr>
              <a:pPr algn="ctr">
                <a:defRPr/>
              </a:pPr>
              <a:t>Monday, 22 February 2016</a:t>
            </a:fld>
            <a:endParaRPr lang="en-GB" sz="2400" b="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a:defRPr/>
            </a:pPr>
            <a:r>
              <a:rPr lang="en-GB" sz="2400" b="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a:defRPr/>
            </a:pPr>
            <a:fld id="{5AD808E0-68C8-4DE2-8472-D3274C1776DA}" type="slidenum">
              <a:rPr lang="en-GB" sz="2400" b="0">
                <a:solidFill>
                  <a:srgbClr val="FFFFFF"/>
                </a:solidFill>
                <a:latin typeface="Tahoma" pitchFamily="34" charset="0"/>
              </a:rPr>
              <a:pPr algn="ctr">
                <a:defRPr/>
              </a:pPr>
              <a:t>‹#›</a:t>
            </a:fld>
            <a:endParaRPr lang="en-GB" sz="2400" b="0">
              <a:solidFill>
                <a:srgbClr val="FFFFFF"/>
              </a:solidFill>
              <a:latin typeface="Tahoma"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eaLnBrk="1" fontAlgn="auto" hangingPunct="1">
              <a:spcBef>
                <a:spcPts val="0"/>
              </a:spcBef>
              <a:spcAft>
                <a:spcPts val="0"/>
              </a:spcAft>
              <a:defRPr/>
            </a:pPr>
            <a:fld id="{8EDF7B6F-2004-4788-9F05-B9AC607002D6}" type="datetime2">
              <a:rPr lang="en-US" sz="1800" b="0" smtClean="0">
                <a:solidFill>
                  <a:srgbClr val="000000"/>
                </a:solidFill>
                <a:latin typeface="Arial"/>
              </a:rPr>
              <a:pPr eaLnBrk="1" fontAlgn="auto" hangingPunct="1">
                <a:spcBef>
                  <a:spcPts val="0"/>
                </a:spcBef>
                <a:spcAft>
                  <a:spcPts val="0"/>
                </a:spcAft>
                <a:defRPr/>
              </a:pPr>
              <a:t>Monday, February 22, 2016</a:t>
            </a:fld>
            <a:endParaRPr lang="en-GB" sz="1800" b="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4">
            <a:hlinkClick r:id="rId2"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a:solidFill>
                <a:srgbClr val="FFFF66"/>
              </a:solidFill>
            </a:endParaRPr>
          </a:p>
        </p:txBody>
      </p:sp>
      <p:sp>
        <p:nvSpPr>
          <p:cNvPr id="5" name="AutoShape 5">
            <a:hlinkClick r:id="rId2"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a:defRPr/>
            </a:pPr>
            <a:endParaRPr lang="en-GB" sz="1800">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a:defRPr/>
            </a:pPr>
            <a:fld id="{F3CF0AB6-600C-480C-A5E2-EE921F17FE8E}" type="datetime2">
              <a:rPr lang="en-GB" sz="1800" b="0" smtClean="0">
                <a:solidFill>
                  <a:srgbClr val="FFFF66"/>
                </a:solidFill>
              </a:rPr>
              <a:pPr algn="ctr">
                <a:defRPr/>
              </a:pPr>
              <a:t>Monday, 22 February 2016</a:t>
            </a:fld>
            <a:endParaRPr lang="en-GB" sz="1800" b="0" dirty="0">
              <a:solidFill>
                <a:srgbClr val="FFFF6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2/22/2016</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GB" sz="4000" b="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1" hangingPunct="1">
              <a:defRPr/>
            </a:pPr>
            <a:endParaRPr lang="en-US" sz="4000" b="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1" hangingPunct="1">
              <a:defRPr/>
            </a:pPr>
            <a:endParaRPr lang="en-US" sz="4000" b="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hangingPunct="1">
              <a:defRPr/>
            </a:pPr>
            <a:endParaRPr lang="en-US" sz="4000" b="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1" hangingPunct="1">
              <a:defRPr/>
            </a:pPr>
            <a:endParaRPr lang="en-US" sz="4000" b="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1" hangingPunct="1">
              <a:defRPr/>
            </a:pPr>
            <a:endParaRPr lang="en-US" sz="4000" b="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1" hangingPunct="1">
              <a:defRPr/>
            </a:pPr>
            <a:endParaRPr lang="en-US" sz="4000" b="0"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1" hangingPunct="1">
              <a:defRPr/>
            </a:pPr>
            <a:r>
              <a:rPr lang="en-GB" sz="1400" b="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2/22/2016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Monday, 22 February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712BFDB6-5EB2-4EAD-B635-5741753271E7}" type="datetime2">
              <a:rPr lang="en-GB" sz="1800" b="0" smtClean="0">
                <a:solidFill>
                  <a:srgbClr val="000000"/>
                </a:solidFill>
                <a:latin typeface="Arial"/>
                <a:cs typeface="Arial" pitchFamily="34" charset="0"/>
              </a:rPr>
              <a:pPr eaLnBrk="1" fontAlgn="auto" hangingPunct="1">
                <a:spcBef>
                  <a:spcPts val="0"/>
                </a:spcBef>
                <a:spcAft>
                  <a:spcPts val="0"/>
                </a:spcAft>
              </a:pPr>
              <a:t>Monday, 22 February 2016</a:t>
            </a:fld>
            <a:endParaRPr lang="en-GB" sz="1800" b="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GB" sz="1800" b="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7F7E5A3-CF98-4D9F-9B34-F4AE9FD14BF6}" type="slidenum">
              <a:rPr lang="en-GB" sz="1800" b="0" smtClean="0">
                <a:solidFill>
                  <a:srgbClr val="000000"/>
                </a:solidFill>
                <a:latin typeface="Arial"/>
                <a:cs typeface="Arial" pitchFamily="34" charset="0"/>
              </a:rPr>
              <a:pPr eaLnBrk="1" fontAlgn="auto" hangingPunct="1">
                <a:spcBef>
                  <a:spcPts val="0"/>
                </a:spcBef>
                <a:spcAft>
                  <a:spcPts val="0"/>
                </a:spcAft>
              </a:pPr>
              <a:t>‹#›</a:t>
            </a:fld>
            <a:endParaRPr lang="en-GB" sz="1800" b="0" dirty="0">
              <a:solidFill>
                <a:srgbClr val="000000"/>
              </a:solidFill>
              <a:latin typeface="Arial"/>
              <a:cs typeface="Arial"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eaLnBrk="1" hangingPunct="1">
              <a:defRPr/>
            </a:pPr>
            <a:endParaRPr lang="en-GB" altLang="en-US" sz="4000" b="0">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eaLnBrk="1" hangingPunct="1">
              <a:defRPr/>
            </a:pPr>
            <a:endParaRPr lang="en-GB" altLang="en-US" sz="4000" b="0">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eaLnBrk="1" hangingPunct="1">
              <a:defRPr/>
            </a:pPr>
            <a:endParaRPr lang="en-GB" altLang="en-US" sz="4000" b="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GB" sz="4000" b="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4A896-AEBC-45F7-BDDF-664620CF3620}" type="datetimeFigureOut">
              <a:rPr lang="en-GB" smtClean="0">
                <a:solidFill>
                  <a:prstClr val="black">
                    <a:tint val="75000"/>
                  </a:prstClr>
                </a:solidFill>
              </a:rPr>
              <a:pPr/>
              <a:t>22/02/2016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751200B-38BD-4771-859B-8F134E21364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GB" sz="4000" b="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smtClean="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D1886216-FC7A-4343-948A-138A8C912A90}" type="datetimeFigureOut">
              <a:rPr lang="en-GB"/>
              <a:pPr>
                <a:defRPr/>
              </a:pPr>
              <a:t>22/02/2016</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7C114AED-54D2-430C-A6BF-6E4C7BA3A0B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2.xml"/><Relationship Id="rId1" Type="http://schemas.openxmlformats.org/officeDocument/2006/relationships/slideLayout" Target="../slideLayouts/slideLayout26.xml"/></Relationships>
</file>

<file path=ppt/slideMasters/_rels/slideMaster103.xml.rels><?xml version="1.0" encoding="UTF-8" standalone="yes"?>
<Relationships xmlns="http://schemas.openxmlformats.org/package/2006/relationships"><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2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2" Type="http://schemas.openxmlformats.org/officeDocument/2006/relationships/theme" Target="../theme/theme109.xml"/><Relationship Id="rId1"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12.xml"/><Relationship Id="rId1" Type="http://schemas.openxmlformats.org/officeDocument/2006/relationships/slideLayout" Target="../slideLayouts/slideLayout31.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3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4.xml"/><Relationship Id="rId1" Type="http://schemas.openxmlformats.org/officeDocument/2006/relationships/slideLayout" Target="../slideLayouts/slideLayout33.xm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6.xm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9.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1.xml"/><Relationship Id="rId1" Type="http://schemas.openxmlformats.org/officeDocument/2006/relationships/slideLayout" Target="../slideLayouts/slideLayout36.xm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 TargetMode="External"/><Relationship Id="rId2" Type="http://schemas.openxmlformats.org/officeDocument/2006/relationships/theme" Target="../theme/theme125.xml"/><Relationship Id="rId1" Type="http://schemas.openxmlformats.org/officeDocument/2006/relationships/slideLayout" Target="../slideLayouts/slideLayout37.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6.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126.xml"/><Relationship Id="rId1" Type="http://schemas.openxmlformats.org/officeDocument/2006/relationships/slideLayout" Target="../slideLayouts/slideLayout38.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3" Type="http://schemas.openxmlformats.org/officeDocument/2006/relationships/theme" Target="../theme/theme12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9.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2.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3.xml.rels><?xml version="1.0" encoding="UTF-8" standalone="yes"?>
<Relationships xmlns="http://schemas.openxmlformats.org/package/2006/relationships"><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46.xml"/></Relationships>
</file>

<file path=ppt/slideMasters/_rels/slideMaster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5.xml"/><Relationship Id="rId1" Type="http://schemas.openxmlformats.org/officeDocument/2006/relationships/slideLayout" Target="../slideLayouts/slideLayout47.xm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50.xm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39.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52.xml"/></Relationships>
</file>

<file path=ppt/slideMasters/_rels/slideMaster141.xml.rels><?xml version="1.0" encoding="UTF-8" standalone="yes"?>
<Relationships xmlns="http://schemas.openxmlformats.org/package/2006/relationships"><Relationship Id="rId3" Type="http://schemas.openxmlformats.org/officeDocument/2006/relationships/theme" Target="../theme/theme14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2.xml"/><Relationship Id="rId1" Type="http://schemas.openxmlformats.org/officeDocument/2006/relationships/slideLayout" Target="../slideLayouts/slideLayout55.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3.xml"/><Relationship Id="rId1" Type="http://schemas.openxmlformats.org/officeDocument/2006/relationships/slideLayout" Target="../slideLayouts/slideLayout56.xml"/></Relationships>
</file>

<file path=ppt/slideMasters/_rels/slideMaster144.xml.rels><?xml version="1.0" encoding="UTF-8" standalone="yes"?>
<Relationships xmlns="http://schemas.openxmlformats.org/package/2006/relationships"><Relationship Id="rId2" Type="http://schemas.openxmlformats.org/officeDocument/2006/relationships/theme" Target="../theme/theme144.xml"/><Relationship Id="rId1" Type="http://schemas.openxmlformats.org/officeDocument/2006/relationships/slideLayout" Target="../slideLayouts/slideLayout57.xml"/></Relationships>
</file>

<file path=ppt/slideMasters/_rels/slideMaster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00%20main%20menu.ppt" TargetMode="External"/><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theme" Target="../theme/theme3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hyperlink" Target="00%20main%20menu.ppt" TargetMode="External"/></Relationships>
</file>

<file path=ppt/slideMasters/_rels/slideMaster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theme" Target="../theme/theme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12.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slideLayout" Target="../slideLayouts/slideLayout16.xml"/><Relationship Id="rId7" Type="http://schemas.openxmlformats.org/officeDocument/2006/relationships/hyperlink" Target="coffee.ppt" TargetMode="Externa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hyperlink" Target="00%20main%20menu.ppt" TargetMode="External"/><Relationship Id="rId5" Type="http://schemas.openxmlformats.org/officeDocument/2006/relationships/theme" Target="../theme/theme51.xml"/><Relationship Id="rId4" Type="http://schemas.openxmlformats.org/officeDocument/2006/relationships/slideLayout" Target="../slideLayouts/slideLayout17.xml"/><Relationship Id="rId9" Type="http://schemas.openxmlformats.org/officeDocument/2006/relationships/hyperlink" Target="../Organising%20your%20studies/organising%20choices.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18.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4.xml"/><Relationship Id="rId1" Type="http://schemas.openxmlformats.org/officeDocument/2006/relationships/slideLayout" Target="../slideLayouts/slideLayout1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5.xml"/><Relationship Id="rId1" Type="http://schemas.openxmlformats.org/officeDocument/2006/relationships/slideLayout" Target="../slideLayouts/slideLayout20.xm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specific%20pp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Choices&#8230;.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specific%20ppt/Choices&#8230;.ppt" TargetMode="External"/></Relationships>
</file>

<file path=ppt/slideMasters/_rels/slideMaster77.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meta.ppt" TargetMode="External"/><Relationship Id="rId2" Type="http://schemas.openxmlformats.org/officeDocument/2006/relationships/theme" Target="../theme/theme82.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3.xml"/><Relationship Id="rId1" Type="http://schemas.openxmlformats.org/officeDocument/2006/relationships/slideLayout" Target="../slideLayouts/slideLayout2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theme" Target="../theme/theme8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hyperlink" Target="00%20main%20menu.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7.xml"/><Relationship Id="rId1" Type="http://schemas.openxmlformats.org/officeDocument/2006/relationships/slideLayout" Target="../slideLayouts/slideLayout25.xm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l">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39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b="0" dirty="0">
                <a:solidFill>
                  <a:srgbClr val="000000"/>
                </a:solidFill>
              </a:rPr>
              <a:t>Leeds Metropolitan University</a:t>
            </a:r>
          </a:p>
          <a:p>
            <a:pPr>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27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1800" b="0" dirty="0">
              <a:solidFill>
                <a:srgbClr val="000000"/>
              </a:solidFill>
              <a:latin typeface="Calibri" pitchFamily="34"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Calibri"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2/22/2016</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3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2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sldLayoutIdLst>
    <p:sldLayoutId id="21474843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32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3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lang="en-GB" sz="1800" b="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a:defRPr/>
              </a:pPr>
              <a:endParaRPr lang="en-GB" sz="1800" b="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a:defRPr/>
              </a:pPr>
              <a:endParaRPr lang="en-GB" sz="1800" b="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a:defRPr/>
            </a:pPr>
            <a:endParaRPr lang="en-GB" b="0"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en-GB" b="0"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fld id="{F0E10B11-C85F-48B6-85FA-27D679FD1912}" type="slidenum">
              <a:rPr lang="en-GB" b="0">
                <a:solidFill>
                  <a:srgbClr val="FFFF66"/>
                </a:solidFill>
              </a:rPr>
              <a:pPr>
                <a:defRPr/>
              </a:pPr>
              <a:t>‹#›</a:t>
            </a:fld>
            <a:endParaRPr lang="en-GB" b="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34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xmlns="" val="20175245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Monday, 22 February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35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37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7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81" r:id="rId1"/>
    <p:sldLayoutId id="214748438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38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2/22/2016</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3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a:solidFill>
                  <a:srgbClr val="000000"/>
                </a:solidFill>
              </a:rPr>
              <a:t>Leeds Metropolitan University</a:t>
            </a:r>
          </a:p>
          <a:p>
            <a:pPr eaLnBrk="1" hangingPunct="1">
              <a:defRPr/>
            </a:pPr>
            <a:r>
              <a:rPr lang="en-GB" altLang="en-US" b="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39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9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3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FA4A896-AEBC-45F7-BDDF-664620CF3620}" type="datetimeFigureOut">
              <a:rPr lang="en-GB" b="0" smtClean="0">
                <a:solidFill>
                  <a:prstClr val="black">
                    <a:tint val="75000"/>
                  </a:prstClr>
                </a:solidFill>
                <a:latin typeface="Calibri"/>
              </a:rPr>
              <a:pPr eaLnBrk="1" fontAlgn="auto" hangingPunct="1">
                <a:spcBef>
                  <a:spcPts val="0"/>
                </a:spcBef>
                <a:spcAft>
                  <a:spcPts val="0"/>
                </a:spcAft>
              </a:pPr>
              <a:t>22/02/2016</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751200B-38BD-4771-859B-8F134E21364B}"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39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sldLayoutIdLst>
    <p:sldLayoutId id="214748439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40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4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4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80020C96-915D-450C-A409-338F212B8BC7}" type="datetimeFigureOut">
              <a:rPr lang="en-GB"/>
              <a:pPr>
                <a:defRPr/>
              </a:pPr>
              <a:t>22/02/2016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76501AE1-5223-4A30-8394-99613FBE506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0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043" r:id="rId1"/>
    <p:sldLayoutId id="214748419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362" r:id="rId1"/>
    <p:sldLayoutId id="2147484366" r:id="rId2"/>
    <p:sldLayoutId id="2147484367"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sldLayoutIdLst>
    <p:sldLayoutId id="2147484373" r:id="rId1"/>
    <p:sldLayoutId id="214748437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3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039" r:id="rId1"/>
    <p:sldLayoutId id="214748404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0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6"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7"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8"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9"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31DC8AE-B192-402A-B14F-F0E519CCB1CE}" type="datetimeFigureOut">
              <a:rPr lang="en-US" b="0" smtClean="0">
                <a:solidFill>
                  <a:prstClr val="black">
                    <a:tint val="75000"/>
                  </a:prstClr>
                </a:solidFill>
                <a:latin typeface="Calibri"/>
              </a:rPr>
              <a:pPr eaLnBrk="1" fontAlgn="auto" hangingPunct="1">
                <a:spcBef>
                  <a:spcPts val="0"/>
                </a:spcBef>
                <a:spcAft>
                  <a:spcPts val="0"/>
                </a:spcAft>
              </a:pPr>
              <a:t>2/22/2016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BEBAEE5-C1FE-4140-965B-64058E2C0C83}"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2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eaLnBrk="1" hangingPunct="1">
              <a:defRPr/>
            </a:pPr>
            <a:endParaRPr lang="en-GB" b="0"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eaLnBrk="1" hangingPunct="1">
              <a:defRPr/>
            </a:pPr>
            <a:endParaRPr lang="en-GB" b="0"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eaLnBrk="1" hangingPunct="1">
              <a:defRPr/>
            </a:pPr>
            <a:fld id="{63FDA21F-5B9E-47D6-A12F-A7C53918AC09}" type="slidenum">
              <a:rPr lang="en-GB" b="0" smtClean="0">
                <a:solidFill>
                  <a:srgbClr val="FFFFFF"/>
                </a:solidFill>
              </a:rPr>
              <a:pPr eaLnBrk="1" hangingPunct="1">
                <a:defRPr/>
              </a:pPr>
              <a:t>‹#›</a:t>
            </a:fld>
            <a:endParaRPr lang="en-GB" b="0"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1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20">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21">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22">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23">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4" action="ppaction://hlinkpres?slideindex=1&amp;slidetitle=" highlightClick="1"/>
          </p:cNvPr>
          <p:cNvSpPr>
            <a:spLocks noChangeArrowheads="1"/>
          </p:cNvSpPr>
          <p:nvPr/>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4" action="ppaction://hlinkpres?slideindex=1&amp;slidetitle=" highlightClick="1"/>
          </p:cNvPr>
          <p:cNvSpPr>
            <a:spLocks noChangeArrowheads="1"/>
          </p:cNvSpPr>
          <p:nvPr/>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7" action="ppaction://hlinkpres?slideindex=1&amp;slidetitle=" highlightClick="1"/>
          </p:cNvPr>
          <p:cNvSpPr>
            <a:spLocks noChangeArrowheads="1"/>
          </p:cNvSpPr>
          <p:nvPr/>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8" action="ppaction://hlinkpres?slideindex=1&amp;slidetitle=" highlightClick="1"/>
          </p:cNvPr>
          <p:cNvSpPr>
            <a:spLocks noChangeArrowheads="1"/>
          </p:cNvSpPr>
          <p:nvPr/>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2/22/2016</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7"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5"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3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281" r:id="rId1"/>
    <p:sldLayoutId id="214748436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endParaRPr lang="en-US"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50"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file:///C:\Documents%20and%20Settings\user\Desktop\brunel%20pieces%203\Newcastle.pptx" TargetMode="External"/><Relationship Id="rId4" Type="http://schemas.openxmlformats.org/officeDocument/2006/relationships/hyperlink" Target="about%20phil%202.pp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heacademy.ac.uk/assets/documents/assessment/A_Marked_Improvement.pdf"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hyperlink" Target="http://pearsonblueskies.com/"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6.xml"/></Relationships>
</file>

<file path=ppt/slides/_rels/slide11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88.xml"/><Relationship Id="rId1" Type="http://schemas.openxmlformats.org/officeDocument/2006/relationships/slideLayout" Target="../slideLayouts/slideLayout12.xml"/><Relationship Id="rId5" Type="http://schemas.openxmlformats.org/officeDocument/2006/relationships/hyperlink" Target="file:///C:\Documents%20and%20Settings\user\Desktop\brunel%20pieces%203\Newcastle.pptx" TargetMode="External"/><Relationship Id="rId4" Type="http://schemas.openxmlformats.org/officeDocument/2006/relationships/hyperlink" Target="about%20phil%202.ppt"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s.cmu.edu/~rgs/alice26a.gif"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hyperlink" Target="file:///C:\Documents%20and%20Settings\user\Desktop\brunel%20pieces%203\t,%20r%20and%20r.ppt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4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5085184"/>
          </a:xfrm>
          <a:noFill/>
        </p:spPr>
        <p:txBody>
          <a:bodyPr lIns="92075" tIns="46038" rIns="92075" bIns="46038"/>
          <a:lstStyle/>
          <a:p>
            <a:pPr algn="ctr"/>
            <a:r>
              <a:rPr lang="en-US" sz="3600" dirty="0" smtClean="0">
                <a:solidFill>
                  <a:schemeClr val="tx1"/>
                </a:solidFill>
                <a:latin typeface="Calibri" pitchFamily="34" charset="0"/>
              </a:rPr>
              <a:t/>
            </a:r>
            <a:br>
              <a:rPr lang="en-US" sz="3600" dirty="0" smtClean="0">
                <a:solidFill>
                  <a:schemeClr val="tx1"/>
                </a:solidFill>
                <a:latin typeface="Calibri" pitchFamily="34" charset="0"/>
              </a:rPr>
            </a:br>
            <a:r>
              <a:rPr lang="en-US" sz="5400" dirty="0" smtClean="0">
                <a:solidFill>
                  <a:schemeClr val="tx1"/>
                </a:solidFill>
                <a:latin typeface="Calibri" pitchFamily="34" charset="0"/>
              </a:rPr>
              <a:t>Making </a:t>
            </a:r>
            <a:r>
              <a:rPr lang="en-US" sz="5400" dirty="0" smtClean="0">
                <a:solidFill>
                  <a:srgbClr val="92D050"/>
                </a:solidFill>
                <a:latin typeface="Calibri" pitchFamily="34" charset="0"/>
              </a:rPr>
              <a:t>learning</a:t>
            </a:r>
            <a:r>
              <a:rPr lang="en-US" sz="5400" dirty="0" smtClean="0">
                <a:solidFill>
                  <a:schemeClr val="tx1"/>
                </a:solidFill>
                <a:latin typeface="Calibri" pitchFamily="34" charset="0"/>
              </a:rPr>
              <a:t>, </a:t>
            </a:r>
            <a:r>
              <a:rPr lang="en-US" sz="5400" dirty="0" smtClean="0">
                <a:solidFill>
                  <a:srgbClr val="FFC000"/>
                </a:solidFill>
                <a:latin typeface="Calibri" pitchFamily="34" charset="0"/>
              </a:rPr>
              <a:t>teaching</a:t>
            </a:r>
            <a:r>
              <a:rPr lang="en-US" sz="5400" dirty="0" smtClean="0">
                <a:solidFill>
                  <a:schemeClr val="tx1"/>
                </a:solidFill>
                <a:latin typeface="Calibri" pitchFamily="34" charset="0"/>
              </a:rPr>
              <a:t> and </a:t>
            </a:r>
            <a:r>
              <a:rPr lang="en-US" sz="5400" dirty="0" smtClean="0">
                <a:solidFill>
                  <a:srgbClr val="FFCCCC"/>
                </a:solidFill>
                <a:latin typeface="Calibri" pitchFamily="34" charset="0"/>
              </a:rPr>
              <a:t>feedback</a:t>
            </a:r>
            <a:r>
              <a:rPr lang="en-US" sz="5400" dirty="0" smtClean="0">
                <a:solidFill>
                  <a:schemeClr val="tx1"/>
                </a:solidFill>
                <a:latin typeface="Calibri" pitchFamily="34" charset="0"/>
              </a:rPr>
              <a:t> </a:t>
            </a:r>
            <a:r>
              <a:rPr lang="en-US" sz="6600" dirty="0" smtClean="0">
                <a:solidFill>
                  <a:srgbClr val="FF0000"/>
                </a:solidFill>
                <a:latin typeface="Bradley Hand ITC" pitchFamily="66" charset="0"/>
              </a:rPr>
              <a:t>interactive</a:t>
            </a:r>
            <a:r>
              <a:rPr lang="en-US" sz="3600" dirty="0" smtClean="0">
                <a:latin typeface="Calibri" pitchFamily="34" charset="0"/>
              </a:rPr>
              <a:t/>
            </a:r>
            <a:br>
              <a:rPr lang="en-US" sz="3600" dirty="0" smtClean="0">
                <a:latin typeface="Calibri" pitchFamily="34" charset="0"/>
              </a:rPr>
            </a:br>
            <a:r>
              <a:rPr lang="en-GB" sz="3600" dirty="0" smtClean="0">
                <a:solidFill>
                  <a:srgbClr val="92D050"/>
                </a:solidFill>
              </a:rPr>
              <a:t>City and Islington College</a:t>
            </a:r>
            <a:r>
              <a:rPr lang="en-US" sz="3600" dirty="0" smtClean="0">
                <a:latin typeface="Calibri" pitchFamily="34" charset="0"/>
              </a:rPr>
              <a:t/>
            </a:r>
            <a:br>
              <a:rPr lang="en-US" sz="3600" dirty="0" smtClean="0">
                <a:latin typeface="Calibri" pitchFamily="34" charset="0"/>
              </a:rPr>
            </a:br>
            <a:r>
              <a:rPr lang="en-GB" sz="3200" dirty="0" smtClean="0">
                <a:solidFill>
                  <a:srgbClr val="00B0F0"/>
                </a:solidFill>
              </a:rPr>
              <a:t>22</a:t>
            </a:r>
            <a:r>
              <a:rPr lang="en-GB" sz="3200" baseline="30000" dirty="0" smtClean="0">
                <a:solidFill>
                  <a:srgbClr val="00B0F0"/>
                </a:solidFill>
              </a:rPr>
              <a:t>nd</a:t>
            </a:r>
            <a:r>
              <a:rPr lang="en-GB" sz="3200" dirty="0" smtClean="0">
                <a:solidFill>
                  <a:srgbClr val="00B0F0"/>
                </a:solidFill>
              </a:rPr>
              <a:t> February </a:t>
            </a:r>
            <a:r>
              <a:rPr lang="en-GB" sz="3200" dirty="0" smtClean="0">
                <a:solidFill>
                  <a:srgbClr val="00B0F0"/>
                </a:solidFill>
                <a:latin typeface="Calibri" pitchFamily="34" charset="0"/>
              </a:rPr>
              <a:t>2016</a:t>
            </a:r>
            <a:r>
              <a:rPr lang="en-GB" sz="3200" dirty="0" smtClean="0">
                <a:solidFill>
                  <a:srgbClr val="008000"/>
                </a:solidFill>
                <a:latin typeface="Calibri" pitchFamily="34" charset="0"/>
              </a:rPr>
              <a:t/>
            </a:r>
            <a:br>
              <a:rPr lang="en-GB" sz="3200" dirty="0" smtClean="0">
                <a:solidFill>
                  <a:srgbClr val="008000"/>
                </a:solidFill>
                <a:latin typeface="Calibri" pitchFamily="34" charset="0"/>
              </a:rPr>
            </a:br>
            <a:r>
              <a:rPr lang="en-GB" sz="2400" dirty="0" smtClean="0">
                <a:solidFill>
                  <a:srgbClr val="008000"/>
                </a:solidFill>
                <a:latin typeface="Calibri" pitchFamily="34" charset="0"/>
              </a:rPr>
              <a:t> </a:t>
            </a:r>
            <a:br>
              <a:rPr lang="en-GB" sz="2400" dirty="0" smtClean="0">
                <a:solidFill>
                  <a:srgbClr val="008000"/>
                </a:solidFill>
                <a:latin typeface="Calibri" pitchFamily="34" charset="0"/>
              </a:rPr>
            </a:br>
            <a:endParaRPr lang="en-GB" sz="4400" b="1" dirty="0" smtClean="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400" b="0" dirty="0">
              <a:solidFill>
                <a:srgbClr val="000000"/>
              </a:solidFill>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4149080"/>
            <a:ext cx="6912768" cy="2708920"/>
          </a:xfrm>
          <a:prstGeom prst="rect">
            <a:avLst/>
          </a:prstGeom>
          <a:solidFill>
            <a:schemeClr val="tx1"/>
          </a:solid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sz="3600" dirty="0">
                <a:solidFill>
                  <a:srgbClr val="000000"/>
                </a:solidFill>
                <a:latin typeface="Calibri" pitchFamily="34" charset="0"/>
              </a:rPr>
              <a:t>Phil </a:t>
            </a:r>
            <a:r>
              <a:rPr lang="en-GB" sz="3600" dirty="0" smtClean="0">
                <a:solidFill>
                  <a:srgbClr val="000000"/>
                </a:solidFill>
                <a:latin typeface="Calibri" pitchFamily="34" charset="0"/>
              </a:rPr>
              <a:t>Race</a:t>
            </a:r>
          </a:p>
          <a:p>
            <a:pPr marL="723900" indent="-723900" algn="ctr">
              <a:spcBef>
                <a:spcPct val="20000"/>
              </a:spcBef>
              <a:buClr>
                <a:srgbClr val="7E9CE8"/>
              </a:buClr>
            </a:pPr>
            <a:r>
              <a:rPr lang="en-GB" sz="1600" dirty="0" smtClean="0">
                <a:solidFill>
                  <a:srgbClr val="000000"/>
                </a:solidFill>
                <a:latin typeface="Calibri" pitchFamily="34" charset="0"/>
              </a:rPr>
              <a:t>BSc  PhD  PGCE  FCIPD  PFHEA   NTF</a:t>
            </a:r>
          </a:p>
          <a:p>
            <a:pPr marL="723900" indent="-723900" algn="ctr">
              <a:spcBef>
                <a:spcPct val="20000"/>
              </a:spcBef>
              <a:buClr>
                <a:srgbClr val="7E9CE8"/>
              </a:buClr>
            </a:pPr>
            <a:r>
              <a:rPr lang="en-GB" sz="2400" dirty="0" smtClean="0">
                <a:solidFill>
                  <a:srgbClr val="008000"/>
                </a:solidFill>
                <a:latin typeface="Calibri" pitchFamily="34" charset="0"/>
              </a:rPr>
              <a:t>(from Newcastle-upon-Tyne)</a:t>
            </a:r>
            <a:endParaRPr lang="en-GB" sz="1600" dirty="0" smtClean="0">
              <a:solidFill>
                <a:srgbClr val="000000"/>
              </a:solidFill>
              <a:latin typeface="Calibri" pitchFamily="34" charset="0"/>
            </a:endParaRPr>
          </a:p>
          <a:p>
            <a:pPr algn="ctr">
              <a:lnSpc>
                <a:spcPct val="90000"/>
              </a:lnSpc>
              <a:buClr>
                <a:srgbClr val="FF3399"/>
              </a:buClr>
              <a:buSzPct val="75000"/>
              <a:buFont typeface="Monotype Sorts" pitchFamily="2" charset="2"/>
              <a:buNone/>
            </a:pPr>
            <a:r>
              <a:rPr lang="en-GB" sz="2400" dirty="0" smtClean="0">
                <a:solidFill>
                  <a:srgbClr val="002060"/>
                </a:solidFill>
                <a:latin typeface="Calibri" pitchFamily="34" charset="0"/>
              </a:rPr>
              <a:t>Follow Phil on Twitter:   @RacePhil</a:t>
            </a:r>
            <a:r>
              <a:rPr lang="en-GB" sz="2000" dirty="0" smtClean="0">
                <a:solidFill>
                  <a:srgbClr val="4F81BD"/>
                </a:solidFill>
                <a:latin typeface="Calibri" pitchFamily="34" charset="0"/>
              </a:rPr>
              <a:t> </a:t>
            </a:r>
            <a:endParaRPr lang="en-GB" sz="2000" dirty="0">
              <a:solidFill>
                <a:srgbClr val="4F81BD"/>
              </a:solidFill>
              <a:latin typeface="Calibri" pitchFamily="34" charset="0"/>
            </a:endParaRPr>
          </a:p>
          <a:p>
            <a:pPr marL="723900" indent="-723900" algn="ctr">
              <a:spcBef>
                <a:spcPct val="20000"/>
              </a:spcBef>
              <a:buClr>
                <a:srgbClr val="7E9CE8"/>
              </a:buClr>
              <a:buFont typeface="Wingdings" pitchFamily="2" charset="2"/>
              <a:buNone/>
            </a:pPr>
            <a:r>
              <a:rPr lang="en-GB" sz="1800" dirty="0">
                <a:solidFill>
                  <a:srgbClr val="000000"/>
                </a:solidFill>
                <a:latin typeface="Calibri" pitchFamily="34" charset="0"/>
              </a:rPr>
              <a:t>Visiting Professor:  University of </a:t>
            </a:r>
            <a:r>
              <a:rPr lang="en-GB" sz="1800" dirty="0" smtClean="0">
                <a:solidFill>
                  <a:srgbClr val="000000"/>
                </a:solidFill>
                <a:latin typeface="Calibri" pitchFamily="34" charset="0"/>
              </a:rPr>
              <a:t>Plymouth and University Campus Suffolk</a:t>
            </a:r>
          </a:p>
          <a:p>
            <a:pPr marL="723900" indent="-723900" algn="ctr">
              <a:spcBef>
                <a:spcPct val="20000"/>
              </a:spcBef>
              <a:buClr>
                <a:srgbClr val="7E9CE8"/>
              </a:buClr>
              <a:buFont typeface="Wingdings" pitchFamily="2" charset="2"/>
              <a:buNone/>
            </a:pPr>
            <a:r>
              <a:rPr lang="en-GB" sz="1800" dirty="0" smtClean="0">
                <a:solidFill>
                  <a:srgbClr val="000000"/>
                </a:solidFill>
                <a:latin typeface="Calibri" pitchFamily="34" charset="0"/>
              </a:rPr>
              <a:t>Emeritus </a:t>
            </a:r>
            <a:r>
              <a:rPr lang="en-GB" sz="1800" dirty="0">
                <a:solidFill>
                  <a:srgbClr val="000000"/>
                </a:solidFill>
                <a:latin typeface="Calibri" pitchFamily="34" charset="0"/>
              </a:rPr>
              <a:t>Professor, Leeds </a:t>
            </a:r>
            <a:r>
              <a:rPr lang="en-GB" sz="1800" dirty="0" smtClean="0">
                <a:solidFill>
                  <a:srgbClr val="000000"/>
                </a:solidFill>
                <a:latin typeface="Calibri" pitchFamily="34" charset="0"/>
              </a:rPr>
              <a:t>Beckett University</a:t>
            </a:r>
            <a:endParaRPr lang="en-GB" sz="1800" dirty="0">
              <a:solidFill>
                <a:srgbClr val="000000"/>
              </a:solidFill>
              <a:latin typeface="Calibri" pitchFamily="34" charset="0"/>
            </a:endParaRP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sz="4400" b="0">
              <a:solidFill>
                <a:srgbClr val="FFFFFF"/>
              </a:solidFill>
              <a:latin typeface="Calibri" pitchFamily="34" charset="0"/>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8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12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764704"/>
            <a:ext cx="8964613" cy="6093296"/>
          </a:xfrm>
        </p:spPr>
        <p:txBody>
          <a:bodyPr/>
          <a:lstStyle/>
          <a:p>
            <a:pPr marL="457200" indent="-457200">
              <a:lnSpc>
                <a:spcPct val="100000"/>
              </a:lnSpc>
              <a:spcBef>
                <a:spcPts val="0"/>
              </a:spcBef>
              <a:buFont typeface="+mj-lt"/>
              <a:buAutoNum type="arabicPeriod"/>
            </a:pPr>
            <a:r>
              <a:rPr lang="en-GB" sz="2400" dirty="0" smtClean="0">
                <a:latin typeface="Calibri" pitchFamily="34" charset="0"/>
              </a:rPr>
              <a:t>Knight, P. and Yorke, M. (2003) </a:t>
            </a:r>
            <a:r>
              <a:rPr lang="en-GB" sz="2400" i="1" dirty="0" smtClean="0">
                <a:solidFill>
                  <a:srgbClr val="FF0000"/>
                </a:solidFill>
                <a:latin typeface="Calibri" pitchFamily="34" charset="0"/>
              </a:rPr>
              <a:t>Assessment, learning and employability</a:t>
            </a:r>
            <a:r>
              <a:rPr lang="en-GB" sz="2400" dirty="0" smtClean="0">
                <a:solidFill>
                  <a:srgbClr val="FF0000"/>
                </a:solidFill>
                <a:latin typeface="Calibri" pitchFamily="34" charset="0"/>
              </a:rPr>
              <a:t> </a:t>
            </a:r>
            <a:r>
              <a:rPr lang="en-GB" sz="2400" dirty="0" smtClean="0">
                <a:latin typeface="Calibri" pitchFamily="34" charset="0"/>
              </a:rPr>
              <a:t>Maidenhead, UK SRHE/Open University Press.</a:t>
            </a:r>
          </a:p>
          <a:p>
            <a:pPr marL="457200" indent="-457200">
              <a:lnSpc>
                <a:spcPct val="100000"/>
              </a:lnSpc>
              <a:spcBef>
                <a:spcPts val="0"/>
              </a:spcBef>
              <a:buFont typeface="+mj-lt"/>
              <a:buAutoNum type="arabicPeriod"/>
            </a:pPr>
            <a:r>
              <a:rPr lang="en-GB" sz="2400" dirty="0" smtClean="0">
                <a:latin typeface="Calibri" pitchFamily="34" charset="0"/>
              </a:rPr>
              <a:t>Flint, N. R. and Johnson, B. (2011) </a:t>
            </a:r>
            <a:r>
              <a:rPr lang="en-GB" sz="2400" i="1" dirty="0" smtClean="0">
                <a:solidFill>
                  <a:srgbClr val="FF0000"/>
                </a:solidFill>
                <a:latin typeface="Calibri" pitchFamily="34" charset="0"/>
              </a:rPr>
              <a:t>Towards fairer university assessment – recognising the concerns of students</a:t>
            </a:r>
            <a:r>
              <a:rPr lang="en-GB" sz="2400" dirty="0" smtClean="0">
                <a:solidFill>
                  <a:srgbClr val="FF0000"/>
                </a:solidFill>
                <a:latin typeface="Calibri" pitchFamily="34" charset="0"/>
              </a:rPr>
              <a:t> </a:t>
            </a:r>
            <a:r>
              <a:rPr lang="en-GB" sz="2400" dirty="0" smtClean="0">
                <a:latin typeface="Calibri" pitchFamily="34" charset="0"/>
              </a:rPr>
              <a:t>London: Routledge.</a:t>
            </a:r>
          </a:p>
          <a:p>
            <a:pPr marL="457200" indent="-457200">
              <a:lnSpc>
                <a:spcPct val="100000"/>
              </a:lnSpc>
              <a:spcBef>
                <a:spcPts val="0"/>
              </a:spcBef>
              <a:buFont typeface="+mj-lt"/>
              <a:buAutoNum type="arabicPeriod"/>
            </a:pPr>
            <a:r>
              <a:rPr lang="en-GB" sz="2400" dirty="0" smtClean="0">
                <a:latin typeface="Calibri" pitchFamily="34" charset="0"/>
              </a:rPr>
              <a:t>HEA (2012) </a:t>
            </a:r>
            <a:r>
              <a:rPr lang="en-GB" sz="2400" i="1" dirty="0" smtClean="0">
                <a:solidFill>
                  <a:srgbClr val="FF0000"/>
                </a:solidFill>
                <a:latin typeface="Calibri" pitchFamily="34" charset="0"/>
              </a:rPr>
              <a:t>A Marked Improvement: transforming assessment in higher education </a:t>
            </a:r>
            <a:r>
              <a:rPr lang="en-GB" sz="2400" dirty="0" smtClean="0">
                <a:latin typeface="Calibri" pitchFamily="34" charset="0"/>
              </a:rPr>
              <a:t>York: Higher Education Academy (</a:t>
            </a:r>
            <a:r>
              <a:rPr lang="en-GB" sz="2400" dirty="0" smtClean="0">
                <a:latin typeface="Calibri" pitchFamily="34" charset="0"/>
                <a:hlinkClick r:id="rId3"/>
              </a:rPr>
              <a:t>http://www.heacademy.ac.uk/assets/documents/assessment/A_Marked_Improvement.pdf</a:t>
            </a:r>
            <a:r>
              <a:rPr lang="en-GB" sz="2400" dirty="0" smtClean="0">
                <a:latin typeface="Calibri" pitchFamily="34" charset="0"/>
              </a:rPr>
              <a:t> )</a:t>
            </a:r>
          </a:p>
          <a:p>
            <a:pPr marL="457200" lvl="0" indent="-457200">
              <a:lnSpc>
                <a:spcPct val="100000"/>
              </a:lnSpc>
              <a:spcBef>
                <a:spcPts val="0"/>
              </a:spcBef>
              <a:buFont typeface="+mj-lt"/>
              <a:buAutoNum type="arabicPeriod"/>
            </a:pPr>
            <a:r>
              <a:rPr lang="en-GB" sz="2400" dirty="0" smtClean="0">
                <a:latin typeface="Calibri" pitchFamily="34" charset="0"/>
              </a:rPr>
              <a:t>Boud, D. and Associates (2010) </a:t>
            </a:r>
            <a:r>
              <a:rPr lang="en-GB" sz="2400" i="1" dirty="0" smtClean="0">
                <a:solidFill>
                  <a:srgbClr val="FF0000"/>
                </a:solidFill>
                <a:latin typeface="Calibri" pitchFamily="34" charset="0"/>
              </a:rPr>
              <a:t>Assessment 2020: seven propositions for assessment reform in higher education </a:t>
            </a:r>
            <a:r>
              <a:rPr lang="en-GB" sz="2400" dirty="0" smtClean="0">
                <a:latin typeface="Calibri" pitchFamily="34" charset="0"/>
              </a:rPr>
              <a:t>Sydney: Australian Learning and Teaching Council.</a:t>
            </a:r>
          </a:p>
          <a:p>
            <a:pPr marL="457200" indent="-457200">
              <a:lnSpc>
                <a:spcPct val="100000"/>
              </a:lnSpc>
              <a:spcBef>
                <a:spcPts val="0"/>
              </a:spcBef>
              <a:buFont typeface="+mj-lt"/>
              <a:buAutoNum type="arabicPeriod"/>
            </a:pPr>
            <a:r>
              <a:rPr lang="en-GB" sz="2400" dirty="0" smtClean="0">
                <a:latin typeface="Calibri" pitchFamily="34" charset="0"/>
              </a:rPr>
              <a:t>Morgan, M. (2011) (ed.) </a:t>
            </a:r>
            <a:r>
              <a:rPr lang="en-US" sz="2400" i="1" dirty="0" smtClean="0">
                <a:solidFill>
                  <a:srgbClr val="FF0000"/>
                </a:solidFill>
                <a:latin typeface="Calibri" pitchFamily="34" charset="0"/>
              </a:rPr>
              <a:t>Improving the Student Experience: A practical guide for universities and colleges</a:t>
            </a:r>
            <a:r>
              <a:rPr lang="en-US" sz="2400" dirty="0" smtClean="0">
                <a:latin typeface="Calibri" pitchFamily="34" charset="0"/>
              </a:rPr>
              <a:t>, London: </a:t>
            </a:r>
            <a:r>
              <a:rPr lang="en-US" sz="2400" dirty="0" err="1" smtClean="0">
                <a:latin typeface="Calibri" pitchFamily="34" charset="0"/>
              </a:rPr>
              <a:t>Routledge</a:t>
            </a:r>
            <a:r>
              <a:rPr lang="en-US" sz="2400" dirty="0" smtClean="0">
                <a:latin typeface="Calibri" pitchFamily="34" charset="0"/>
              </a:rPr>
              <a:t>.</a:t>
            </a:r>
          </a:p>
          <a:p>
            <a:pPr marL="457200" lvl="0" indent="-457200">
              <a:lnSpc>
                <a:spcPct val="100000"/>
              </a:lnSpc>
              <a:spcBef>
                <a:spcPts val="0"/>
              </a:spcBef>
              <a:buFont typeface="+mj-lt"/>
              <a:buAutoNum type="arabicPeriod"/>
            </a:pPr>
            <a:r>
              <a:rPr lang="en-GB" sz="2400" dirty="0" smtClean="0">
                <a:latin typeface="Calibri" pitchFamily="34" charset="0"/>
              </a:rPr>
              <a:t>Blue Skies (2011) </a:t>
            </a:r>
            <a:r>
              <a:rPr lang="en-GB" sz="2400" i="1" dirty="0" smtClean="0">
                <a:solidFill>
                  <a:srgbClr val="FF0000"/>
                </a:solidFill>
                <a:latin typeface="Calibri" pitchFamily="34" charset="0"/>
              </a:rPr>
              <a:t>new thinking about the future of higher education</a:t>
            </a:r>
            <a:r>
              <a:rPr lang="en-GB" sz="2400" dirty="0" smtClean="0">
                <a:latin typeface="Calibri" pitchFamily="34" charset="0"/>
              </a:rPr>
              <a:t>: download free from </a:t>
            </a:r>
            <a:r>
              <a:rPr lang="en-GB" sz="2400" dirty="0" smtClean="0">
                <a:latin typeface="Calibri" pitchFamily="34" charset="0"/>
                <a:hlinkClick r:id="rId4"/>
              </a:rPr>
              <a:t>http://pearsonblueskies.com/</a:t>
            </a:r>
            <a:r>
              <a:rPr lang="en-GB" sz="2400" dirty="0" smtClean="0">
                <a:latin typeface="Calibri" pitchFamily="34" charset="0"/>
              </a:rPr>
              <a:t> </a:t>
            </a:r>
            <a:r>
              <a:rPr lang="en-US" sz="2400" dirty="0" smtClean="0">
                <a:latin typeface="Calibri" pitchFamily="34" charset="0"/>
              </a:rPr>
              <a:t/>
            </a:r>
            <a:br>
              <a:rPr lang="en-US" sz="2400" dirty="0" smtClean="0">
                <a:latin typeface="Calibri" pitchFamily="34" charset="0"/>
              </a:rPr>
            </a:br>
            <a:endParaRPr lang="en-GB" sz="2400" dirty="0" smtClean="0">
              <a:latin typeface="Calibri"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a:lnSpc>
                <a:spcPct val="90000"/>
              </a:lnSpc>
              <a:buClr>
                <a:srgbClr val="FF3399"/>
              </a:buClr>
              <a:buSzPct val="75000"/>
            </a:pPr>
            <a:r>
              <a:rPr lang="en-GB" sz="3200" smtClean="0">
                <a:solidFill>
                  <a:srgbClr val="660066"/>
                </a:solidFill>
                <a:latin typeface="Arial"/>
              </a:rPr>
              <a:t>2	What do you think was the thing you did best in this assignment?</a:t>
            </a:r>
          </a:p>
          <a:p>
            <a:pPr marL="635000" indent="-635000">
              <a:lnSpc>
                <a:spcPct val="90000"/>
              </a:lnSpc>
              <a:buClr>
                <a:srgbClr val="FF3399"/>
              </a:buClr>
              <a:buSzPct val="75000"/>
            </a:pPr>
            <a:endParaRPr lang="en-GB" sz="3200" smtClean="0">
              <a:solidFill>
                <a:srgbClr val="660066"/>
              </a:solidFill>
              <a:latin typeface="Arial"/>
            </a:endParaRPr>
          </a:p>
          <a:p>
            <a:pPr marL="635000" indent="-635000">
              <a:lnSpc>
                <a:spcPct val="90000"/>
              </a:lnSpc>
              <a:buClr>
                <a:srgbClr val="FF3399"/>
              </a:buClr>
              <a:buSzPct val="75000"/>
            </a:pPr>
            <a:endParaRPr lang="en-GB" sz="3200" smtClean="0">
              <a:solidFill>
                <a:srgbClr val="660066"/>
              </a:solidFill>
              <a:latin typeface="Arial"/>
            </a:endParaRPr>
          </a:p>
          <a:p>
            <a:pPr marL="635000" indent="-635000">
              <a:lnSpc>
                <a:spcPct val="90000"/>
              </a:lnSpc>
              <a:buClr>
                <a:srgbClr val="FF3399"/>
              </a:buClr>
              <a:buSzPct val="75000"/>
            </a:pPr>
            <a:endParaRPr lang="en-GB" sz="3200" smtClean="0">
              <a:solidFill>
                <a:srgbClr val="660066"/>
              </a:solidFill>
              <a:latin typeface="Arial"/>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200" smtClean="0">
                <a:solidFill>
                  <a:srgbClr val="FF0000"/>
                </a:solidFill>
                <a:latin typeface="Arial Rounded MT Bold"/>
              </a:rPr>
              <a:t>Some questions to consider for self-assessment-tutor dialogues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a:lnSpc>
                <a:spcPct val="90000"/>
              </a:lnSpc>
              <a:buClr>
                <a:srgbClr val="FF3399"/>
              </a:buClr>
              <a:buSzPct val="75000"/>
            </a:pPr>
            <a:r>
              <a:rPr lang="en-GB" sz="3200" dirty="0" smtClean="0">
                <a:solidFill>
                  <a:srgbClr val="660066"/>
                </a:solidFill>
                <a:latin typeface="Arial"/>
              </a:rPr>
              <a:t>3	If you had the chance to do the assignment again from scratch, how (if at all) might you decide to go about it differently?</a:t>
            </a:r>
          </a:p>
          <a:p>
            <a:pPr marL="635000" indent="-635000">
              <a:lnSpc>
                <a:spcPct val="90000"/>
              </a:lnSpc>
              <a:buClr>
                <a:srgbClr val="FF3399"/>
              </a:buClr>
              <a:buSzPct val="75000"/>
            </a:pPr>
            <a:endParaRPr lang="en-GB" sz="3200" dirty="0" smtClean="0">
              <a:solidFill>
                <a:srgbClr val="660066"/>
              </a:solidFill>
              <a:latin typeface="Arial"/>
            </a:endParaRPr>
          </a:p>
          <a:p>
            <a:pPr marL="635000" indent="-635000">
              <a:lnSpc>
                <a:spcPct val="90000"/>
              </a:lnSpc>
              <a:buClr>
                <a:srgbClr val="FF3399"/>
              </a:buClr>
              <a:buSzPct val="75000"/>
            </a:pPr>
            <a:endParaRPr lang="en-GB" sz="3200" dirty="0" smtClean="0">
              <a:solidFill>
                <a:srgbClr val="660066"/>
              </a:solidFill>
              <a:latin typeface="Arial"/>
            </a:endParaRPr>
          </a:p>
          <a:p>
            <a:pPr marL="635000" indent="-635000">
              <a:lnSpc>
                <a:spcPct val="90000"/>
              </a:lnSpc>
              <a:buClr>
                <a:srgbClr val="FF3399"/>
              </a:buClr>
              <a:buSzPct val="75000"/>
            </a:pPr>
            <a:endParaRPr lang="en-GB" sz="3200" dirty="0" smtClean="0">
              <a:solidFill>
                <a:srgbClr val="660066"/>
              </a:solidFill>
              <a:latin typeface="Arial"/>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200" dirty="0" smtClean="0">
                <a:solidFill>
                  <a:srgbClr val="FF0000"/>
                </a:solidFill>
                <a:latin typeface="Arial Rounded MT Bold"/>
              </a:rPr>
              <a:t>Some questions to consider for self-assessment-tutor dialogues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a:lnSpc>
                <a:spcPct val="90000"/>
              </a:lnSpc>
              <a:buClr>
                <a:srgbClr val="FF3399"/>
              </a:buClr>
              <a:buSzPct val="75000"/>
              <a:buFont typeface="Monotype Sorts" pitchFamily="2" charset="2"/>
              <a:buNone/>
            </a:pPr>
            <a:r>
              <a:rPr lang="en-GB" sz="3200" dirty="0" smtClean="0">
                <a:solidFill>
                  <a:srgbClr val="660066"/>
                </a:solidFill>
                <a:latin typeface="Arial"/>
              </a:rPr>
              <a:t>4	What did you find the hardest aspect of this assignment?</a:t>
            </a:r>
          </a:p>
          <a:p>
            <a:pPr marL="635000" indent="-635000">
              <a:lnSpc>
                <a:spcPct val="90000"/>
              </a:lnSpc>
              <a:buClr>
                <a:srgbClr val="FF3399"/>
              </a:buClr>
              <a:buSzPct val="75000"/>
              <a:buFont typeface="Monotype Sorts" pitchFamily="2" charset="2"/>
              <a:buNone/>
            </a:pPr>
            <a:endParaRPr lang="en-GB" sz="3200" dirty="0" smtClean="0">
              <a:solidFill>
                <a:srgbClr val="660066"/>
              </a:solidFill>
              <a:latin typeface="Arial"/>
            </a:endParaRPr>
          </a:p>
          <a:p>
            <a:pPr marL="635000" indent="-635000">
              <a:lnSpc>
                <a:spcPct val="90000"/>
              </a:lnSpc>
              <a:buClr>
                <a:srgbClr val="FF3399"/>
              </a:buClr>
              <a:buSzPct val="75000"/>
              <a:buFont typeface="Monotype Sorts" pitchFamily="2" charset="2"/>
              <a:buNone/>
            </a:pPr>
            <a:endParaRPr lang="en-GB" sz="3200" dirty="0" smtClean="0">
              <a:solidFill>
                <a:srgbClr val="660066"/>
              </a:solidFill>
              <a:latin typeface="Arial"/>
            </a:endParaRPr>
          </a:p>
          <a:p>
            <a:pPr marL="635000" indent="-635000">
              <a:lnSpc>
                <a:spcPct val="90000"/>
              </a:lnSpc>
              <a:buClr>
                <a:srgbClr val="FF3399"/>
              </a:buClr>
              <a:buSzPct val="75000"/>
              <a:buFont typeface="Monotype Sorts" pitchFamily="2" charset="2"/>
              <a:buNone/>
            </a:pPr>
            <a:endParaRPr lang="en-GB" sz="3200" dirty="0" smtClean="0">
              <a:solidFill>
                <a:srgbClr val="660066"/>
              </a:solidFill>
              <a:latin typeface="Arial"/>
            </a:endParaRPr>
          </a:p>
          <a:p>
            <a:pPr marL="635000" indent="-635000">
              <a:lnSpc>
                <a:spcPct val="90000"/>
              </a:lnSpc>
              <a:buClr>
                <a:srgbClr val="FF3399"/>
              </a:buClr>
              <a:buSzPct val="75000"/>
              <a:buFont typeface="Monotype Sorts" pitchFamily="2" charset="2"/>
              <a:buNone/>
            </a:pPr>
            <a:endParaRPr lang="en-GB" sz="3200" dirty="0" smtClean="0">
              <a:solidFill>
                <a:srgbClr val="660066"/>
              </a:solidFill>
              <a:latin typeface="Arial"/>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200" dirty="0" smtClean="0">
                <a:solidFill>
                  <a:srgbClr val="FF0000"/>
                </a:solidFill>
                <a:latin typeface="Arial Rounded MT Bold"/>
              </a:rPr>
              <a:t>Some questions to consider for self-assessment-tutor dialogues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smtClean="0"/>
              <a:t>Some questions to consider for self-assessment-tutor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smtClean="0"/>
              <a:t>5 Please jot down three short questions you would like me to answer about this example of your work:</a:t>
            </a:r>
          </a:p>
          <a:p>
            <a:pPr>
              <a:buFont typeface="Monotype Sorts" pitchFamily="2" charset="2"/>
              <a:buNone/>
            </a:pPr>
            <a:r>
              <a:rPr lang="en-GB" sz="3200" dirty="0" smtClean="0"/>
              <a:t>(1)</a:t>
            </a:r>
          </a:p>
          <a:p>
            <a:pPr>
              <a:buFont typeface="Monotype Sorts" pitchFamily="2" charset="2"/>
              <a:buNone/>
            </a:pPr>
            <a:endParaRPr lang="en-GB" sz="3200" dirty="0" smtClean="0"/>
          </a:p>
          <a:p>
            <a:pPr>
              <a:buFont typeface="Monotype Sorts" pitchFamily="2" charset="2"/>
              <a:buNone/>
            </a:pPr>
            <a:r>
              <a:rPr lang="en-GB" sz="3200" dirty="0" smtClean="0"/>
              <a:t>(2)</a:t>
            </a:r>
          </a:p>
          <a:p>
            <a:pPr>
              <a:buFont typeface="Monotype Sorts" pitchFamily="2" charset="2"/>
              <a:buNone/>
            </a:pPr>
            <a:endParaRPr lang="en-GB" sz="3200" dirty="0" smtClean="0"/>
          </a:p>
          <a:p>
            <a:pPr>
              <a:buFont typeface="Monotype Sorts" pitchFamily="2" charset="2"/>
              <a:buNone/>
            </a:pPr>
            <a:r>
              <a:rPr lang="en-GB" sz="3200" dirty="0" smtClean="0"/>
              <a:t>(3)</a:t>
            </a:r>
            <a:endParaRPr lang="en-US" sz="3200"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a:lnSpc>
                <a:spcPct val="90000"/>
              </a:lnSpc>
              <a:spcBef>
                <a:spcPct val="40000"/>
              </a:spcBef>
              <a:buClr>
                <a:srgbClr val="FF3399"/>
              </a:buClr>
              <a:buSzPct val="75000"/>
              <a:buFont typeface="Monotype Sorts" pitchFamily="2" charset="2"/>
              <a:buNone/>
            </a:pPr>
            <a:r>
              <a:rPr lang="en-GB" sz="3200" dirty="0" smtClean="0">
                <a:solidFill>
                  <a:srgbClr val="660066"/>
                </a:solidFill>
                <a:latin typeface="Arial"/>
              </a:rPr>
              <a:t>Students would soon get bored if they were to answer the same questions for several successive assignments.</a:t>
            </a:r>
          </a:p>
          <a:p>
            <a:pPr marL="635000" indent="-635000">
              <a:lnSpc>
                <a:spcPct val="90000"/>
              </a:lnSpc>
              <a:spcBef>
                <a:spcPct val="40000"/>
              </a:spcBef>
              <a:buClr>
                <a:srgbClr val="FF3399"/>
              </a:buClr>
              <a:buSzPct val="75000"/>
              <a:buFont typeface="Monotype Sorts" pitchFamily="2" charset="2"/>
              <a:buNone/>
            </a:pPr>
            <a:r>
              <a:rPr lang="en-GB" sz="3200" dirty="0" smtClean="0">
                <a:solidFill>
                  <a:srgbClr val="660066"/>
                </a:solidFill>
                <a:latin typeface="Arial"/>
              </a:rPr>
              <a:t>It is best to make the dialogue specific to the subject-matter of the assignment.</a:t>
            </a:r>
          </a:p>
          <a:p>
            <a:pPr marL="635000" indent="-635000">
              <a:lnSpc>
                <a:spcPct val="90000"/>
              </a:lnSpc>
              <a:spcBef>
                <a:spcPct val="40000"/>
              </a:spcBef>
              <a:buClr>
                <a:srgbClr val="FF3399"/>
              </a:buClr>
              <a:buSzPct val="75000"/>
              <a:buFont typeface="Monotype Sorts" pitchFamily="2" charset="2"/>
              <a:buNone/>
            </a:pPr>
            <a:endParaRPr lang="en-GB" sz="3200" dirty="0" smtClean="0">
              <a:solidFill>
                <a:srgbClr val="660066"/>
              </a:solidFill>
              <a:latin typeface="Arial"/>
            </a:endParaRPr>
          </a:p>
          <a:p>
            <a:pPr marL="635000" indent="-635000">
              <a:lnSpc>
                <a:spcPct val="90000"/>
              </a:lnSpc>
              <a:spcBef>
                <a:spcPct val="40000"/>
              </a:spcBef>
              <a:buClr>
                <a:srgbClr val="FF3399"/>
              </a:buClr>
              <a:buSzPct val="75000"/>
              <a:buFont typeface="Monotype Sorts" pitchFamily="2" charset="2"/>
              <a:buNone/>
            </a:pPr>
            <a:endParaRPr lang="en-GB" sz="3200" dirty="0" smtClean="0">
              <a:solidFill>
                <a:srgbClr val="660066"/>
              </a:solidFill>
              <a:latin typeface="Arial"/>
            </a:endParaRPr>
          </a:p>
          <a:p>
            <a:pPr marL="635000" indent="-635000">
              <a:lnSpc>
                <a:spcPct val="90000"/>
              </a:lnSpc>
              <a:spcBef>
                <a:spcPct val="40000"/>
              </a:spcBef>
              <a:buClr>
                <a:srgbClr val="FF3399"/>
              </a:buClr>
              <a:buSzPct val="75000"/>
              <a:buFont typeface="Monotype Sorts" pitchFamily="2" charset="2"/>
              <a:buNone/>
            </a:pPr>
            <a:endParaRPr lang="en-GB" sz="3200" dirty="0" smtClean="0">
              <a:solidFill>
                <a:srgbClr val="660066"/>
              </a:solidFill>
              <a:latin typeface="Arial"/>
            </a:endParaRPr>
          </a:p>
        </p:txBody>
      </p:sp>
      <p:sp>
        <p:nvSpPr>
          <p:cNvPr id="17411" name="Rectangle 3"/>
          <p:cNvSpPr>
            <a:spLocks noChangeArrowheads="1"/>
          </p:cNvSpPr>
          <p:nvPr/>
        </p:nvSpPr>
        <p:spPr bwMode="auto">
          <a:xfrm>
            <a:off x="844550" y="349250"/>
            <a:ext cx="7759700" cy="1092200"/>
          </a:xfrm>
          <a:prstGeom prst="rect">
            <a:avLst/>
          </a:prstGeom>
          <a:noFill/>
          <a:ln w="12700">
            <a:noFill/>
            <a:miter lim="800000"/>
            <a:headEnd/>
            <a:tailEnd/>
          </a:ln>
        </p:spPr>
        <p:txBody>
          <a:bodyPr lIns="92075" tIns="46038" rIns="92075" bIns="46038" anchor="ctr"/>
          <a:lstStyle/>
          <a:p>
            <a:pPr algn="ctr">
              <a:lnSpc>
                <a:spcPct val="75000"/>
              </a:lnSpc>
            </a:pPr>
            <a:r>
              <a:rPr lang="en-GB" sz="3600" smtClean="0">
                <a:solidFill>
                  <a:srgbClr val="660066"/>
                </a:solidFill>
                <a:latin typeface="Arial Rounded MT Bold" pitchFamily="34" charset="0"/>
              </a:rPr>
              <a:t>But this is just a 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44550" y="1758950"/>
            <a:ext cx="7759700" cy="4406900"/>
          </a:xfrm>
          <a:prstGeom prst="rect">
            <a:avLst/>
          </a:prstGeom>
          <a:noFill/>
          <a:ln w="12700">
            <a:noFill/>
            <a:miter lim="800000"/>
            <a:headEnd/>
            <a:tailEnd/>
          </a:ln>
          <a:effectLst/>
        </p:spPr>
        <p:txBody>
          <a:bodyPr lIns="92075" tIns="46038" rIns="92075" bIns="46038"/>
          <a:lstStyle/>
          <a:p>
            <a:pPr marL="342900" indent="-342900">
              <a:lnSpc>
                <a:spcPct val="90000"/>
              </a:lnSpc>
              <a:spcBef>
                <a:spcPct val="40000"/>
              </a:spcBef>
              <a:buClr>
                <a:srgbClr val="FF3399"/>
              </a:buClr>
              <a:buSzPct val="75000"/>
              <a:buFont typeface="Monotype Sorts" pitchFamily="2" charset="2"/>
              <a:buChar char="u"/>
              <a:defRPr/>
            </a:pPr>
            <a:r>
              <a:rPr lang="en-GB" sz="3200" dirty="0">
                <a:solidFill>
                  <a:srgbClr val="660066"/>
                </a:solidFill>
                <a:latin typeface="Arial"/>
              </a:rPr>
              <a:t>Please write questions which could be part of </a:t>
            </a:r>
            <a:r>
              <a:rPr lang="en-GB" sz="3200" u="sng" dirty="0">
                <a:solidFill>
                  <a:srgbClr val="660066"/>
                </a:solidFill>
                <a:latin typeface="Arial"/>
              </a:rPr>
              <a:t>your</a:t>
            </a:r>
            <a:r>
              <a:rPr lang="en-GB" sz="3200" dirty="0">
                <a:solidFill>
                  <a:srgbClr val="660066"/>
                </a:solidFill>
                <a:latin typeface="Arial"/>
              </a:rPr>
              <a:t> self-assessment-tutor dialogues.</a:t>
            </a:r>
          </a:p>
          <a:p>
            <a:pPr marL="342900" indent="-342900">
              <a:lnSpc>
                <a:spcPct val="90000"/>
              </a:lnSpc>
              <a:spcBef>
                <a:spcPct val="40000"/>
              </a:spcBef>
              <a:buClr>
                <a:srgbClr val="FF3399"/>
              </a:buClr>
              <a:buSzPct val="75000"/>
              <a:buFont typeface="Monotype Sorts" pitchFamily="2" charset="2"/>
              <a:buChar char="u"/>
              <a:defRPr/>
            </a:pPr>
            <a:r>
              <a:rPr lang="en-GB" sz="3200" dirty="0">
                <a:solidFill>
                  <a:srgbClr val="660066"/>
                </a:solidFill>
                <a:latin typeface="Arial"/>
              </a:rPr>
              <a:t>Apply ‘WIRMI…’ to adjust your questions…</a:t>
            </a:r>
          </a:p>
          <a:p>
            <a:pPr marL="342900" indent="-342900">
              <a:lnSpc>
                <a:spcPct val="90000"/>
              </a:lnSpc>
              <a:spcBef>
                <a:spcPct val="40000"/>
              </a:spcBef>
              <a:buClr>
                <a:srgbClr val="FF3399"/>
              </a:buClr>
              <a:buSzPct val="75000"/>
              <a:buFont typeface="Monotype Sorts" pitchFamily="2" charset="2"/>
              <a:buNone/>
              <a:defRPr/>
            </a:pPr>
            <a:r>
              <a:rPr lang="en-GB" sz="3200" dirty="0">
                <a:solidFill>
                  <a:srgbClr val="FF0000"/>
                </a:solidFill>
                <a:latin typeface="Arial"/>
              </a:rPr>
              <a:t>	</a:t>
            </a:r>
            <a:r>
              <a:rPr lang="en-GB" sz="3600" dirty="0">
                <a:solidFill>
                  <a:srgbClr val="FF0000"/>
                </a:solidFill>
                <a:effectLst>
                  <a:outerShdw blurRad="38100" dist="38100" dir="2700000" algn="tl">
                    <a:srgbClr val="FFFFFF"/>
                  </a:outerShdw>
                </a:effectLst>
                <a:latin typeface="Arial"/>
              </a:rPr>
              <a:t>“what </a:t>
            </a:r>
            <a:r>
              <a:rPr lang="en-GB" sz="3600" dirty="0" smtClean="0">
                <a:solidFill>
                  <a:srgbClr val="FF0000"/>
                </a:solidFill>
                <a:effectLst>
                  <a:outerShdw blurRad="38100" dist="38100" dir="2700000" algn="tl">
                    <a:srgbClr val="FFFFFF"/>
                  </a:outerShdw>
                </a:effectLst>
                <a:latin typeface="Arial"/>
              </a:rPr>
              <a:t>I really </a:t>
            </a:r>
            <a:r>
              <a:rPr lang="en-GB" sz="3600" dirty="0">
                <a:solidFill>
                  <a:srgbClr val="FF0000"/>
                </a:solidFill>
                <a:effectLst>
                  <a:outerShdw blurRad="38100" dist="38100" dir="2700000" algn="tl">
                    <a:srgbClr val="FFFFFF"/>
                  </a:outerShdw>
                </a:effectLst>
                <a:latin typeface="Arial"/>
              </a:rPr>
              <a:t>mean is….”</a:t>
            </a:r>
          </a:p>
        </p:txBody>
      </p:sp>
      <p:sp>
        <p:nvSpPr>
          <p:cNvPr id="18435" name="Rectangle 3"/>
          <p:cNvSpPr>
            <a:spLocks noChangeArrowheads="1"/>
          </p:cNvSpPr>
          <p:nvPr/>
        </p:nvSpPr>
        <p:spPr bwMode="auto">
          <a:xfrm>
            <a:off x="844550" y="349250"/>
            <a:ext cx="7759700" cy="1092200"/>
          </a:xfrm>
          <a:prstGeom prst="rect">
            <a:avLst/>
          </a:prstGeom>
          <a:noFill/>
          <a:ln w="12700">
            <a:noFill/>
            <a:miter lim="800000"/>
            <a:headEnd/>
            <a:tailEnd/>
          </a:ln>
        </p:spPr>
        <p:txBody>
          <a:bodyPr lIns="92075" tIns="46038" rIns="92075" bIns="46038" anchor="ctr"/>
          <a:lstStyle/>
          <a:p>
            <a:pPr algn="ctr">
              <a:lnSpc>
                <a:spcPct val="75000"/>
              </a:lnSpc>
            </a:pPr>
            <a:r>
              <a:rPr lang="en-GB" sz="3600" dirty="0" smtClean="0">
                <a:solidFill>
                  <a:srgbClr val="FF0000"/>
                </a:solidFill>
                <a:latin typeface="Arial Rounded MT Bold" pitchFamily="34" charset="0"/>
              </a:rPr>
              <a:t>Task...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r>
              <a:rPr lang="en-GB" sz="3200" smtClean="0">
                <a:solidFill>
                  <a:srgbClr val="0000CC"/>
                </a:solidFill>
                <a:latin typeface="Arial" charset="0"/>
              </a:rPr>
              <a:t>And he’ll learn to drink beer in boats</a:t>
            </a:r>
          </a:p>
          <a:p>
            <a:r>
              <a:rPr lang="en-GB" sz="3200" smtClean="0">
                <a:solidFill>
                  <a:srgbClr val="0000CC"/>
                </a:solidFill>
                <a:latin typeface="Arial"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eaLnBrk="1" hangingPunct="1">
              <a:lnSpc>
                <a:spcPct val="90000"/>
              </a:lnSpc>
              <a:spcBef>
                <a:spcPct val="35000"/>
              </a:spcBef>
              <a:buClr>
                <a:srgbClr val="009900"/>
              </a:buClr>
              <a:defRPr/>
            </a:pPr>
            <a:r>
              <a:rPr lang="en-GB" sz="3200"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eaLnBrk="1" hangingPunct="1">
              <a:spcBef>
                <a:spcPct val="35000"/>
              </a:spcBef>
              <a:buClr>
                <a:srgbClr val="009900"/>
              </a:buClr>
              <a:defRPr/>
            </a:pPr>
            <a:r>
              <a:rPr lang="en-GB" kern="0" dirty="0">
                <a:solidFill>
                  <a:srgbClr val="660066"/>
                </a:solidFill>
                <a:latin typeface="Arial"/>
              </a:rPr>
              <a:t>	Make feedback </a:t>
            </a:r>
            <a:r>
              <a:rPr lang="en-GB" kern="0" dirty="0">
                <a:solidFill>
                  <a:srgbClr val="FF0000"/>
                </a:solidFill>
                <a:latin typeface="Arial"/>
              </a:rPr>
              <a:t>timely</a:t>
            </a:r>
            <a:r>
              <a:rPr lang="en-GB" kern="0" dirty="0">
                <a:solidFill>
                  <a:srgbClr val="660066"/>
                </a:solidFill>
                <a:latin typeface="Arial"/>
              </a:rPr>
              <a:t>, while it still matters to students, in time for them to use it towards further learning, or to receive further assistance.</a:t>
            </a:r>
          </a:p>
          <a:p>
            <a:pPr marL="533400" indent="-533400" eaLnBrk="1" hangingPunct="1">
              <a:spcBef>
                <a:spcPct val="35000"/>
              </a:spcBef>
              <a:buClr>
                <a:srgbClr val="009900"/>
              </a:buClr>
              <a:defRPr/>
            </a:pPr>
            <a:r>
              <a:rPr lang="en-GB" kern="0" dirty="0">
                <a:solidFill>
                  <a:srgbClr val="660066"/>
                </a:solidFill>
                <a:latin typeface="Arial"/>
              </a:rPr>
              <a:t>	(Graham Gibbs)</a:t>
            </a:r>
          </a:p>
          <a:p>
            <a:pPr algn="ctr">
              <a:defRPr/>
            </a:pPr>
            <a:endParaRPr lang="en-GB"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smtClean="0">
                <a:solidFill>
                  <a:srgbClr val="FF0000"/>
                </a:solidFill>
              </a:rPr>
              <a:t>How to get feedback to a large group of students within 24 hours</a:t>
            </a:r>
            <a:endParaRPr lang="en-US" sz="3200" b="1" smtClean="0">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600" smtClean="0"/>
              <a:t>There are serious reservations about written feedback, but we can make even this work much better than it did.</a:t>
            </a:r>
          </a:p>
          <a:p>
            <a:pPr eaLnBrk="1" hangingPunct="1">
              <a:lnSpc>
                <a:spcPct val="100000"/>
              </a:lnSpc>
            </a:pPr>
            <a:r>
              <a:rPr lang="en-GB" sz="2600" smtClean="0"/>
              <a:t>The next few slides are about a way of giving students feedback on their work within 24 hours of them doing it.</a:t>
            </a:r>
          </a:p>
          <a:p>
            <a:pPr eaLnBrk="1" hangingPunct="1">
              <a:lnSpc>
                <a:spcPct val="100000"/>
              </a:lnSpc>
            </a:pPr>
            <a:r>
              <a:rPr lang="en-GB" sz="2600" smtClean="0"/>
              <a:t>There are three or more </a:t>
            </a:r>
            <a:r>
              <a:rPr lang="en-GB" sz="2600" smtClean="0">
                <a:solidFill>
                  <a:srgbClr val="CC0000"/>
                </a:solidFill>
              </a:rPr>
              <a:t>‘yes, but...’</a:t>
            </a:r>
            <a:r>
              <a:rPr lang="en-GB" sz="2600" smtClean="0"/>
              <a:t>s with this idea, but please hold these for around four minutes.</a:t>
            </a:r>
          </a:p>
          <a:p>
            <a:pPr eaLnBrk="1" hangingPunct="1">
              <a:lnSpc>
                <a:spcPct val="100000"/>
              </a:lnSpc>
            </a:pPr>
            <a:endParaRPr lang="en-US" sz="2600"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smtClean="0"/>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sz="2600" smtClean="0"/>
              <a:t>E.g. next Tuesday’s 10-11 lecture,</a:t>
            </a:r>
          </a:p>
          <a:p>
            <a:pPr eaLnBrk="1" hangingPunct="1">
              <a:lnSpc>
                <a:spcPct val="100000"/>
              </a:lnSpc>
            </a:pPr>
            <a:r>
              <a:rPr lang="en-GB" sz="2600" smtClean="0"/>
              <a:t>Deadline = 1003.</a:t>
            </a:r>
          </a:p>
          <a:p>
            <a:pPr eaLnBrk="1" hangingPunct="1">
              <a:lnSpc>
                <a:spcPct val="100000"/>
              </a:lnSpc>
            </a:pPr>
            <a:r>
              <a:rPr lang="en-GB" sz="2600" smtClean="0"/>
              <a:t>Let them pile up all their work at the  front.</a:t>
            </a:r>
          </a:p>
          <a:p>
            <a:pPr eaLnBrk="1" hangingPunct="1">
              <a:lnSpc>
                <a:spcPct val="100000"/>
              </a:lnSpc>
            </a:pPr>
            <a:r>
              <a:rPr lang="en-GB" sz="2600" smtClean="0"/>
              <a:t>At 1003, hand out to everyone a coloured sheet, containing numbered points. </a:t>
            </a:r>
          </a:p>
          <a:p>
            <a:pPr eaLnBrk="1" hangingPunct="1">
              <a:lnSpc>
                <a:spcPct val="100000"/>
              </a:lnSpc>
            </a:pPr>
            <a:r>
              <a:rPr lang="en-GB" sz="2600" smtClean="0"/>
              <a:t>(so you can say in feedback ‘</a:t>
            </a:r>
            <a:r>
              <a:rPr lang="en-GB" sz="2600" smtClean="0">
                <a:solidFill>
                  <a:srgbClr val="008000"/>
                </a:solidFill>
              </a:rPr>
              <a:t>please see point 3, blue sheet</a:t>
            </a:r>
            <a:r>
              <a:rPr lang="en-GB" sz="2600" smtClean="0"/>
              <a:t>’ and so on).</a:t>
            </a:r>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smtClean="0"/>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sz="2600" dirty="0" smtClean="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smtClean="0">
                <a:ea typeface="+mn-ea"/>
                <a:cs typeface="+mn-cs"/>
              </a:rPr>
              <a:t>Likely mistakes</a:t>
            </a:r>
          </a:p>
          <a:p>
            <a:pPr marL="533400" lvl="1" indent="-533400" eaLnBrk="1" hangingPunct="1">
              <a:lnSpc>
                <a:spcPct val="100000"/>
              </a:lnSpc>
              <a:defRPr/>
            </a:pPr>
            <a:r>
              <a:rPr lang="en-GB" sz="2600" dirty="0" smtClean="0">
                <a:ea typeface="+mn-ea"/>
                <a:cs typeface="+mn-cs"/>
              </a:rPr>
              <a:t>Features of a good answer</a:t>
            </a:r>
          </a:p>
          <a:p>
            <a:pPr marL="533400" lvl="1" indent="-533400" eaLnBrk="1" hangingPunct="1">
              <a:lnSpc>
                <a:spcPct val="100000"/>
              </a:lnSpc>
              <a:defRPr/>
            </a:pPr>
            <a:r>
              <a:rPr lang="en-GB" sz="2600" dirty="0" smtClean="0">
                <a:ea typeface="+mn-ea"/>
                <a:cs typeface="+mn-cs"/>
              </a:rPr>
              <a:t>Frequently needed explanations</a:t>
            </a:r>
          </a:p>
          <a:p>
            <a:pPr marL="533400" lvl="1" indent="-533400" eaLnBrk="1" hangingPunct="1">
              <a:lnSpc>
                <a:spcPct val="100000"/>
              </a:lnSpc>
              <a:defRPr/>
            </a:pPr>
            <a:r>
              <a:rPr lang="en-GB" sz="2600" dirty="0" smtClean="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sz="2600" dirty="0" smtClean="0">
                <a:ea typeface="+mn-ea"/>
                <a:cs typeface="+mn-cs"/>
              </a:rPr>
              <a:t>Let the students study this for 3 minutes until 1006 – it goes rather quiet!</a:t>
            </a:r>
          </a:p>
          <a:p>
            <a:pPr eaLnBrk="1" hangingPunct="1">
              <a:lnSpc>
                <a:spcPct val="100000"/>
              </a:lnSpc>
              <a:defRPr/>
            </a:pPr>
            <a:endParaRPr lang="en-GB"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6" y="828048"/>
            <a:ext cx="9144000" cy="5697296"/>
          </a:xfrm>
        </p:spPr>
        <p:txBody>
          <a:bodyPr/>
          <a:lstStyle/>
          <a:p>
            <a:pPr marL="457200" indent="-457200">
              <a:lnSpc>
                <a:spcPct val="100000"/>
              </a:lnSpc>
              <a:spcBef>
                <a:spcPts val="0"/>
              </a:spcBef>
              <a:buFont typeface="+mj-lt"/>
              <a:buAutoNum type="arabicPeriod" startAt="7"/>
            </a:pPr>
            <a:r>
              <a:rPr lang="en-GB" sz="2400" dirty="0" smtClean="0">
                <a:latin typeface="Calibri" pitchFamily="34" charset="0"/>
              </a:rPr>
              <a:t>Race, P. (2014) </a:t>
            </a:r>
            <a:r>
              <a:rPr lang="en-GB" sz="2400" i="1" dirty="0" smtClean="0">
                <a:solidFill>
                  <a:srgbClr val="FF0000"/>
                </a:solidFill>
                <a:latin typeface="Calibri" pitchFamily="34" charset="0"/>
              </a:rPr>
              <a:t>Making learning happen: </a:t>
            </a:r>
            <a:r>
              <a:rPr lang="en-GB" sz="2400" i="1" dirty="0" smtClean="0">
                <a:solidFill>
                  <a:srgbClr val="FF0000"/>
                </a:solidFill>
              </a:rPr>
              <a:t>3</a:t>
            </a:r>
            <a:r>
              <a:rPr lang="en-GB" sz="2400" i="1" baseline="30000" dirty="0" smtClean="0">
                <a:solidFill>
                  <a:srgbClr val="FF0000"/>
                </a:solidFill>
              </a:rPr>
              <a:t>rd</a:t>
            </a:r>
            <a:r>
              <a:rPr lang="en-GB" sz="2400" i="1" dirty="0" smtClean="0">
                <a:solidFill>
                  <a:srgbClr val="FF0000"/>
                </a:solidFill>
                <a:latin typeface="Calibri" pitchFamily="34" charset="0"/>
              </a:rPr>
              <a:t> edition </a:t>
            </a:r>
            <a:r>
              <a:rPr lang="en-GB" sz="2400" dirty="0" smtClean="0">
                <a:latin typeface="Calibri" pitchFamily="34" charset="0"/>
              </a:rPr>
              <a:t>London: Sage Publications.</a:t>
            </a:r>
            <a:endParaRPr lang="en-GB" sz="2400" dirty="0" smtClean="0">
              <a:solidFill>
                <a:srgbClr val="00B050"/>
              </a:solidFill>
              <a:latin typeface="Calibri" pitchFamily="34" charset="0"/>
            </a:endParaRPr>
          </a:p>
          <a:p>
            <a:pPr marL="457200" lvl="0" indent="-457200">
              <a:lnSpc>
                <a:spcPct val="100000"/>
              </a:lnSpc>
              <a:spcBef>
                <a:spcPts val="0"/>
              </a:spcBef>
              <a:buFont typeface="+mj-lt"/>
              <a:buAutoNum type="arabicPeriod" startAt="7"/>
            </a:pPr>
            <a:r>
              <a:rPr lang="en-GB" sz="2400" dirty="0" smtClean="0">
                <a:latin typeface="Calibri" pitchFamily="34" charset="0"/>
              </a:rPr>
              <a:t>Hunt, D. and Chalmers, L. (eds) (2012) </a:t>
            </a:r>
            <a:r>
              <a:rPr lang="en-GB" sz="2400" i="1" dirty="0" smtClean="0">
                <a:solidFill>
                  <a:srgbClr val="FF0000"/>
                </a:solidFill>
                <a:latin typeface="Calibri" pitchFamily="34" charset="0"/>
              </a:rPr>
              <a:t>University Teaching in Focus: a learning-centred approach</a:t>
            </a:r>
            <a:r>
              <a:rPr lang="en-GB" sz="2400" i="1" dirty="0" smtClean="0">
                <a:latin typeface="Calibri" pitchFamily="34" charset="0"/>
              </a:rPr>
              <a:t> </a:t>
            </a:r>
            <a:r>
              <a:rPr lang="en-GB" sz="2400" dirty="0" smtClean="0">
                <a:latin typeface="Calibri" pitchFamily="34" charset="0"/>
              </a:rPr>
              <a:t>see </a:t>
            </a:r>
            <a:r>
              <a:rPr lang="en-US" sz="2400" dirty="0" smtClean="0">
                <a:solidFill>
                  <a:srgbClr val="009900"/>
                </a:solidFill>
                <a:latin typeface="Calibri" pitchFamily="34" charset="0"/>
              </a:rPr>
              <a:t>Chapter 5: Using effective assessment to promote learning, Sally Brown and Phil Race </a:t>
            </a:r>
            <a:r>
              <a:rPr lang="en-US" sz="2400" dirty="0" smtClean="0">
                <a:latin typeface="Calibri" pitchFamily="34" charset="0"/>
              </a:rPr>
              <a:t>Australia: ACER Press, and London: </a:t>
            </a:r>
            <a:r>
              <a:rPr lang="en-US" sz="2400" dirty="0" err="1" smtClean="0">
                <a:latin typeface="Calibri" pitchFamily="34" charset="0"/>
              </a:rPr>
              <a:t>Routledge</a:t>
            </a:r>
            <a:r>
              <a:rPr lang="en-US" sz="2400" dirty="0" smtClean="0">
                <a:latin typeface="Calibri" pitchFamily="34" charset="0"/>
              </a:rPr>
              <a:t>.</a:t>
            </a:r>
          </a:p>
          <a:p>
            <a:pPr marL="457200" indent="-457200">
              <a:lnSpc>
                <a:spcPct val="100000"/>
              </a:lnSpc>
              <a:spcBef>
                <a:spcPts val="0"/>
              </a:spcBef>
              <a:buFont typeface="+mj-lt"/>
              <a:buAutoNum type="arabicPeriod" startAt="7"/>
            </a:pPr>
            <a:r>
              <a:rPr lang="en-US" sz="2400" dirty="0" smtClean="0">
                <a:latin typeface="Calibri" pitchFamily="34" charset="0"/>
              </a:rPr>
              <a:t>Price, M., Rust, C., O’Donovan, B. and Handley, K. (2012) </a:t>
            </a:r>
            <a:r>
              <a:rPr lang="en-US" sz="2400" i="1" dirty="0" smtClean="0">
                <a:solidFill>
                  <a:srgbClr val="FF0000"/>
                </a:solidFill>
                <a:latin typeface="Calibri" pitchFamily="34" charset="0"/>
              </a:rPr>
              <a:t>Assessment Literacy</a:t>
            </a:r>
            <a:r>
              <a:rPr lang="en-US" sz="2400" dirty="0" smtClean="0">
                <a:solidFill>
                  <a:srgbClr val="FF0000"/>
                </a:solidFill>
                <a:latin typeface="Calibri" pitchFamily="34" charset="0"/>
              </a:rPr>
              <a:t>, </a:t>
            </a:r>
            <a:r>
              <a:rPr lang="en-US" sz="2400" dirty="0"/>
              <a:t>Oxford: the Oxford Centre for Staff and Learning Development (based on the ‘</a:t>
            </a:r>
            <a:r>
              <a:rPr lang="en-US" sz="2400" dirty="0" err="1"/>
              <a:t>ASKe</a:t>
            </a:r>
            <a:r>
              <a:rPr lang="en-US" sz="2400" dirty="0"/>
              <a:t>’ Project). </a:t>
            </a:r>
          </a:p>
          <a:p>
            <a:pPr marL="457200" indent="-457200">
              <a:lnSpc>
                <a:spcPct val="100000"/>
              </a:lnSpc>
              <a:spcBef>
                <a:spcPts val="0"/>
              </a:spcBef>
              <a:buFont typeface="+mj-lt"/>
              <a:buAutoNum type="arabicPeriod" startAt="7"/>
            </a:pPr>
            <a:r>
              <a:rPr lang="en-US" sz="2400" dirty="0" err="1" smtClean="0"/>
              <a:t>Sambell</a:t>
            </a:r>
            <a:r>
              <a:rPr lang="en-US" sz="2400" dirty="0" smtClean="0"/>
              <a:t>, K., McDowell, L. and Montgomery, C. (2013) </a:t>
            </a:r>
            <a:r>
              <a:rPr lang="en-US" sz="2400" dirty="0" smtClean="0">
                <a:solidFill>
                  <a:srgbClr val="FF0000"/>
                </a:solidFill>
              </a:rPr>
              <a:t>Assessment </a:t>
            </a:r>
            <a:r>
              <a:rPr lang="en-US" sz="2400" u="sng" dirty="0" smtClean="0">
                <a:solidFill>
                  <a:srgbClr val="FF0000"/>
                </a:solidFill>
              </a:rPr>
              <a:t>for</a:t>
            </a:r>
            <a:r>
              <a:rPr lang="en-US" sz="2400" dirty="0" smtClean="0">
                <a:solidFill>
                  <a:srgbClr val="FF0000"/>
                </a:solidFill>
              </a:rPr>
              <a:t> Learning in Higher Education, </a:t>
            </a:r>
            <a:r>
              <a:rPr lang="en-US" sz="2400" dirty="0"/>
              <a:t>London: </a:t>
            </a:r>
            <a:r>
              <a:rPr lang="en-US" sz="2400" dirty="0" err="1"/>
              <a:t>Routledge</a:t>
            </a:r>
            <a:r>
              <a:rPr lang="en-US" sz="2400" dirty="0"/>
              <a:t>.</a:t>
            </a:r>
          </a:p>
          <a:p>
            <a:pPr marL="457200" lvl="0" indent="-457200">
              <a:lnSpc>
                <a:spcPct val="100000"/>
              </a:lnSpc>
              <a:spcBef>
                <a:spcPts val="0"/>
              </a:spcBef>
              <a:buFont typeface="+mj-lt"/>
              <a:buAutoNum type="arabicPeriod" startAt="7"/>
            </a:pPr>
            <a:r>
              <a:rPr lang="en-US" sz="2400" dirty="0" smtClean="0">
                <a:latin typeface="Calibri" pitchFamily="34" charset="0"/>
              </a:rPr>
              <a:t>Brown, S. (2015) </a:t>
            </a:r>
            <a:r>
              <a:rPr lang="en-US" sz="2400" i="1" dirty="0" smtClean="0">
                <a:solidFill>
                  <a:srgbClr val="FF0000"/>
                </a:solidFill>
                <a:latin typeface="Calibri" pitchFamily="34" charset="0"/>
              </a:rPr>
              <a:t>Learning, teaching and assessment in higher education: global perspectives,</a:t>
            </a:r>
            <a:r>
              <a:rPr lang="en-US" sz="2400" i="1" dirty="0" smtClean="0">
                <a:latin typeface="Calibri" pitchFamily="34" charset="0"/>
              </a:rPr>
              <a:t> </a:t>
            </a:r>
            <a:r>
              <a:rPr lang="en-US" sz="2400" dirty="0" smtClean="0">
                <a:latin typeface="Calibri" pitchFamily="34" charset="0"/>
              </a:rPr>
              <a:t>Basingstoke: Palgrave-Macmillan.</a:t>
            </a:r>
          </a:p>
          <a:p>
            <a:pPr marL="457200" lvl="0" indent="-457200">
              <a:lnSpc>
                <a:spcPct val="100000"/>
              </a:lnSpc>
              <a:spcBef>
                <a:spcPts val="0"/>
              </a:spcBef>
              <a:buFont typeface="+mj-lt"/>
              <a:buAutoNum type="arabicPeriod" startAt="7"/>
            </a:pPr>
            <a:r>
              <a:rPr lang="en-US" sz="2400" dirty="0"/>
              <a:t>Race, P. (2015) </a:t>
            </a:r>
            <a:r>
              <a:rPr lang="en-US" sz="2400" i="1" dirty="0" smtClean="0">
                <a:solidFill>
                  <a:srgbClr val="FF0000"/>
                </a:solidFill>
              </a:rPr>
              <a:t>The Lecturer’s Toolkit: 4</a:t>
            </a:r>
            <a:r>
              <a:rPr lang="en-US" sz="2400" i="1" baseline="30000" dirty="0" smtClean="0">
                <a:solidFill>
                  <a:srgbClr val="FF0000"/>
                </a:solidFill>
              </a:rPr>
              <a:t>th</a:t>
            </a:r>
            <a:r>
              <a:rPr lang="en-US" sz="2400" i="1" dirty="0" smtClean="0">
                <a:solidFill>
                  <a:srgbClr val="FF0000"/>
                </a:solidFill>
              </a:rPr>
              <a:t> edition</a:t>
            </a:r>
            <a:r>
              <a:rPr lang="en-US" sz="2400" i="1" dirty="0" smtClean="0">
                <a:solidFill>
                  <a:srgbClr val="002060"/>
                </a:solidFill>
              </a:rPr>
              <a:t>, </a:t>
            </a:r>
            <a:r>
              <a:rPr lang="en-US" sz="2400" dirty="0"/>
              <a:t>London</a:t>
            </a:r>
            <a:r>
              <a:rPr lang="en-US" sz="2400" dirty="0" smtClean="0">
                <a:solidFill>
                  <a:srgbClr val="002060"/>
                </a:solidFill>
              </a:rPr>
              <a:t>, </a:t>
            </a:r>
            <a:r>
              <a:rPr lang="en-US" sz="2400" dirty="0" err="1"/>
              <a:t>Routledge</a:t>
            </a:r>
            <a:r>
              <a:rPr lang="en-US" sz="2400" dirty="0" smtClean="0">
                <a:solidFill>
                  <a:srgbClr val="002060"/>
                </a:solidFill>
              </a:rPr>
              <a:t>.</a:t>
            </a:r>
            <a:endParaRPr lang="en-US" sz="2400" dirty="0" smtClean="0">
              <a:solidFill>
                <a:srgbClr val="002060"/>
              </a:solidFill>
              <a:latin typeface="Calibri" pitchFamily="34" charset="0"/>
            </a:endParaRPr>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a:lnSpc>
                <a:spcPct val="85000"/>
              </a:lnSpc>
              <a:defRPr/>
            </a:pPr>
            <a:r>
              <a:rPr lang="en-GB" dirty="0" smtClean="0">
                <a:solidFill>
                  <a:srgbClr val="008000"/>
                </a:solidFill>
                <a:latin typeface="Calibri"/>
              </a:rPr>
              <a:t>12 sources about assessment, feedback and learning in higher education</a:t>
            </a:r>
            <a:endParaRPr lang="en-US"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smtClean="0"/>
              <a:t>At 1006...</a:t>
            </a:r>
          </a:p>
        </p:txBody>
      </p:sp>
      <p:sp>
        <p:nvSpPr>
          <p:cNvPr id="9219" name="Content Placeholder 2"/>
          <p:cNvSpPr>
            <a:spLocks noGrp="1"/>
          </p:cNvSpPr>
          <p:nvPr>
            <p:ph idx="1"/>
          </p:nvPr>
        </p:nvSpPr>
        <p:spPr/>
        <p:txBody>
          <a:bodyPr/>
          <a:lstStyle/>
          <a:p>
            <a:pPr eaLnBrk="1" hangingPunct="1"/>
            <a:r>
              <a:rPr lang="en-GB" sz="2600" smtClean="0"/>
              <a:t>Go into face-to-face </a:t>
            </a:r>
            <a:r>
              <a:rPr lang="en-GB" sz="2600" smtClean="0">
                <a:solidFill>
                  <a:srgbClr val="FF0000"/>
                </a:solidFill>
              </a:rPr>
              <a:t>oral</a:t>
            </a:r>
            <a:r>
              <a:rPr lang="en-GB" sz="2600" smtClean="0"/>
              <a:t> mode, until 1009....</a:t>
            </a:r>
          </a:p>
          <a:p>
            <a:pPr eaLnBrk="1" hangingPunct="1"/>
            <a:r>
              <a:rPr lang="en-GB" sz="2600" smtClean="0"/>
              <a:t>Spend a few minutes de-briefing the whole group and talking them through </a:t>
            </a:r>
            <a:r>
              <a:rPr lang="en-GB" sz="2600" smtClean="0">
                <a:solidFill>
                  <a:srgbClr val="FF0000"/>
                </a:solidFill>
              </a:rPr>
              <a:t>one</a:t>
            </a:r>
            <a:r>
              <a:rPr lang="en-GB" sz="2600" smtClean="0"/>
              <a:t> point on the handout…</a:t>
            </a:r>
          </a:p>
          <a:p>
            <a:pPr eaLnBrk="1" hangingPunct="1"/>
            <a:r>
              <a:rPr lang="en-GB" sz="2600" smtClean="0"/>
              <a:t>	…</a:t>
            </a:r>
            <a:r>
              <a:rPr lang="en-GB" sz="2600" smtClean="0">
                <a:solidFill>
                  <a:srgbClr val="008000"/>
                </a:solidFill>
              </a:rPr>
              <a:t>adding tone-of-voice, facial expression, body language, emphasis, and so on to the feedback.</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smtClean="0"/>
              <a:t>The rationale...</a:t>
            </a:r>
          </a:p>
        </p:txBody>
      </p:sp>
      <p:sp>
        <p:nvSpPr>
          <p:cNvPr id="10243" name="Content Placeholder 2"/>
          <p:cNvSpPr>
            <a:spLocks noGrp="1"/>
          </p:cNvSpPr>
          <p:nvPr>
            <p:ph idx="1"/>
          </p:nvPr>
        </p:nvSpPr>
        <p:spPr/>
        <p:txBody>
          <a:bodyPr/>
          <a:lstStyle/>
          <a:p>
            <a:pPr eaLnBrk="1" hangingPunct="1">
              <a:lnSpc>
                <a:spcPct val="100000"/>
              </a:lnSpc>
            </a:pPr>
            <a:r>
              <a:rPr lang="en-GB" sz="2600" smtClean="0"/>
              <a:t>Since </a:t>
            </a:r>
            <a:r>
              <a:rPr lang="en-GB" sz="2600" smtClean="0">
                <a:solidFill>
                  <a:srgbClr val="FF0000"/>
                </a:solidFill>
              </a:rPr>
              <a:t>most of the students will still have been doing the work in the last 24 hours </a:t>
            </a:r>
            <a:r>
              <a:rPr lang="en-GB" sz="2600" smtClean="0"/>
              <a:t>before handing it in, you’re giving them feedback while they still remember what they were doing.</a:t>
            </a:r>
          </a:p>
          <a:p>
            <a:pPr eaLnBrk="1" hangingPunct="1">
              <a:lnSpc>
                <a:spcPct val="100000"/>
              </a:lnSpc>
            </a:pPr>
            <a:r>
              <a:rPr lang="en-GB" sz="2600" smtClean="0"/>
              <a:t>They know what they didn’t do.</a:t>
            </a:r>
          </a:p>
          <a:p>
            <a:pPr eaLnBrk="1" hangingPunct="1">
              <a:lnSpc>
                <a:spcPct val="100000"/>
              </a:lnSpc>
            </a:pPr>
            <a:r>
              <a:rPr lang="en-GB" sz="2600" smtClean="0"/>
              <a:t>They know what they missed out because they couldn’t understand it.</a:t>
            </a:r>
          </a:p>
          <a:p>
            <a:pPr eaLnBrk="1" hangingPunct="1">
              <a:lnSpc>
                <a:spcPct val="100000"/>
              </a:lnSpc>
            </a:pPr>
            <a:endParaRPr lang="en-GB" sz="2600" smtClean="0"/>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smtClean="0"/>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600" smtClean="0"/>
              <a:t>You waste far less writing the </a:t>
            </a:r>
            <a:r>
              <a:rPr lang="en-GB" sz="2600" smtClean="0">
                <a:solidFill>
                  <a:srgbClr val="FF0000"/>
                </a:solidFill>
              </a:rPr>
              <a:t>same old things </a:t>
            </a:r>
            <a:r>
              <a:rPr lang="en-GB" sz="2600" smtClean="0"/>
              <a:t>on one piece of work after another, regarding frequently occurring mistakes;</a:t>
            </a:r>
          </a:p>
          <a:p>
            <a:pPr eaLnBrk="1" hangingPunct="1">
              <a:lnSpc>
                <a:spcPct val="100000"/>
              </a:lnSpc>
            </a:pPr>
            <a:r>
              <a:rPr lang="en-GB" sz="2600" smtClean="0"/>
              <a:t>Instead, you need just to write ‘</a:t>
            </a:r>
            <a:r>
              <a:rPr lang="en-GB" sz="2600" smtClean="0">
                <a:solidFill>
                  <a:srgbClr val="008000"/>
                </a:solidFill>
              </a:rPr>
              <a:t>please see point 4, blue sheet</a:t>
            </a:r>
            <a:r>
              <a:rPr lang="en-GB" sz="2600" smtClean="0"/>
              <a:t>’ (which takes seconds).</a:t>
            </a:r>
          </a:p>
          <a:p>
            <a:pPr eaLnBrk="1" hangingPunct="1">
              <a:lnSpc>
                <a:spcPct val="100000"/>
              </a:lnSpc>
            </a:pPr>
            <a:r>
              <a:rPr lang="en-GB" sz="2600" smtClean="0"/>
              <a:t>You can now make your comments relate more to each individual piece of work;</a:t>
            </a:r>
          </a:p>
          <a:p>
            <a:pPr eaLnBrk="1" hangingPunct="1">
              <a:lnSpc>
                <a:spcPct val="100000"/>
              </a:lnSpc>
            </a:pPr>
            <a:r>
              <a:rPr lang="en-GB" sz="2600" smtClean="0"/>
              <a:t>This means when students get their marked work back with feedback, they are more likely to use it, as it’s personal to them.</a:t>
            </a:r>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1</a:t>
            </a:r>
          </a:p>
          <a:p>
            <a:pPr algn="ctr" eaLnBrk="1" fontAlgn="auto" hangingPunct="1">
              <a:lnSpc>
                <a:spcPts val="2000"/>
              </a:lnSpc>
              <a:spcBef>
                <a:spcPts val="0"/>
              </a:spcBef>
              <a:spcAft>
                <a:spcPts val="0"/>
              </a:spcAft>
              <a:defRPr/>
            </a:pPr>
            <a:r>
              <a:rPr lang="en-GB" sz="1800" dirty="0">
                <a:solidFill>
                  <a:prstClr val="black"/>
                </a:solidFill>
              </a:rPr>
              <a:t>Prepare ‘blue sheet’ with anticipated</a:t>
            </a:r>
          </a:p>
          <a:p>
            <a:pPr algn="ctr" eaLnBrk="1" fontAlgn="auto" hangingPunct="1">
              <a:lnSpc>
                <a:spcPts val="2000"/>
              </a:lnSpc>
              <a:spcBef>
                <a:spcPts val="0"/>
              </a:spcBef>
              <a:spcAft>
                <a:spcPts val="0"/>
              </a:spcAft>
              <a:defRPr/>
            </a:pPr>
            <a:r>
              <a:rPr lang="en-GB" sz="1800" dirty="0">
                <a:solidFill>
                  <a:prstClr val="black"/>
                </a:solidFill>
              </a:rPr>
              <a:t>generic feedback</a:t>
            </a:r>
          </a:p>
        </p:txBody>
      </p:sp>
      <p:sp>
        <p:nvSpPr>
          <p:cNvPr id="3" name="Oval 2"/>
          <p:cNvSpPr/>
          <p:nvPr/>
        </p:nvSpPr>
        <p:spPr>
          <a:xfrm>
            <a:off x="3505200" y="2286000"/>
            <a:ext cx="2819400" cy="2743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dirty="0">
                <a:solidFill>
                  <a:prstClr val="black"/>
                </a:solidFill>
              </a:rPr>
              <a:t>Summary: providing feedback within 24 hours</a:t>
            </a:r>
          </a:p>
        </p:txBody>
      </p:sp>
      <p:sp>
        <p:nvSpPr>
          <p:cNvPr id="4" name="Oval 3"/>
          <p:cNvSpPr/>
          <p:nvPr/>
        </p:nvSpPr>
        <p:spPr>
          <a:xfrm>
            <a:off x="57912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3</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Collect students’ work at start of lecture</a:t>
            </a:r>
          </a:p>
        </p:txBody>
      </p:sp>
      <p:sp>
        <p:nvSpPr>
          <p:cNvPr id="5" name="Oval 4"/>
          <p:cNvSpPr/>
          <p:nvPr/>
        </p:nvSpPr>
        <p:spPr>
          <a:xfrm>
            <a:off x="3962400" y="4572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2</a:t>
            </a:r>
          </a:p>
          <a:p>
            <a:pPr algn="ctr" eaLnBrk="1" fontAlgn="auto" hangingPunct="1">
              <a:lnSpc>
                <a:spcPts val="2000"/>
              </a:lnSpc>
              <a:spcBef>
                <a:spcPts val="0"/>
              </a:spcBef>
              <a:spcAft>
                <a:spcPts val="0"/>
              </a:spcAft>
              <a:defRPr/>
            </a:pPr>
            <a:r>
              <a:rPr lang="en-GB" sz="2000" dirty="0">
                <a:solidFill>
                  <a:prstClr val="black"/>
                </a:solidFill>
              </a:rPr>
              <a:t>Set </a:t>
            </a:r>
          </a:p>
          <a:p>
            <a:pPr algn="ctr" eaLnBrk="1" fontAlgn="auto" hangingPunct="1">
              <a:lnSpc>
                <a:spcPts val="2000"/>
              </a:lnSpc>
              <a:spcBef>
                <a:spcPts val="0"/>
              </a:spcBef>
              <a:spcAft>
                <a:spcPts val="0"/>
              </a:spcAft>
              <a:defRPr/>
            </a:pPr>
            <a:r>
              <a:rPr lang="en-GB" sz="2000" dirty="0">
                <a:solidFill>
                  <a:prstClr val="black"/>
                </a:solidFill>
              </a:rPr>
              <a:t>hand-in deadline to be at lecture</a:t>
            </a:r>
          </a:p>
        </p:txBody>
      </p:sp>
      <p:sp>
        <p:nvSpPr>
          <p:cNvPr id="6" name="Oval 5"/>
          <p:cNvSpPr/>
          <p:nvPr/>
        </p:nvSpPr>
        <p:spPr>
          <a:xfrm>
            <a:off x="17526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7</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Take away work to mark in a third of the time</a:t>
            </a:r>
          </a:p>
        </p:txBody>
      </p:sp>
      <p:sp>
        <p:nvSpPr>
          <p:cNvPr id="7" name="Oval 6"/>
          <p:cNvSpPr/>
          <p:nvPr/>
        </p:nvSpPr>
        <p:spPr>
          <a:xfrm>
            <a:off x="30480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6</a:t>
            </a:r>
          </a:p>
          <a:p>
            <a:pPr algn="ctr" eaLnBrk="1" fontAlgn="auto" hangingPunct="1">
              <a:lnSpc>
                <a:spcPts val="2000"/>
              </a:lnSpc>
              <a:spcBef>
                <a:spcPts val="0"/>
              </a:spcBef>
              <a:spcAft>
                <a:spcPts val="0"/>
              </a:spcAft>
              <a:defRPr/>
            </a:pPr>
            <a:r>
              <a:rPr lang="en-GB" sz="2000" dirty="0">
                <a:solidFill>
                  <a:prstClr val="black"/>
                </a:solidFill>
              </a:rPr>
              <a:t>Talk class through one important point</a:t>
            </a:r>
          </a:p>
        </p:txBody>
      </p:sp>
      <p:sp>
        <p:nvSpPr>
          <p:cNvPr id="8" name="Oval 7"/>
          <p:cNvSpPr/>
          <p:nvPr/>
        </p:nvSpPr>
        <p:spPr>
          <a:xfrm>
            <a:off x="62484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4</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Hand out ‘blue sheet’</a:t>
            </a:r>
          </a:p>
        </p:txBody>
      </p:sp>
      <p:sp>
        <p:nvSpPr>
          <p:cNvPr id="9" name="Oval 8"/>
          <p:cNvSpPr/>
          <p:nvPr/>
        </p:nvSpPr>
        <p:spPr>
          <a:xfrm>
            <a:off x="50292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5</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Let students read blue sheet for short while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b="1" smtClean="0"/>
              <a:t>Furthermore...</a:t>
            </a:r>
          </a:p>
        </p:txBody>
      </p:sp>
      <p:sp>
        <p:nvSpPr>
          <p:cNvPr id="13315" name="Content Placeholder 2"/>
          <p:cNvSpPr>
            <a:spLocks noGrp="1"/>
          </p:cNvSpPr>
          <p:nvPr>
            <p:ph idx="1"/>
          </p:nvPr>
        </p:nvSpPr>
        <p:spPr/>
        <p:txBody>
          <a:bodyPr/>
          <a:lstStyle/>
          <a:p>
            <a:pPr eaLnBrk="1" hangingPunct="1">
              <a:lnSpc>
                <a:spcPct val="100000"/>
              </a:lnSpc>
            </a:pPr>
            <a:r>
              <a:rPr lang="en-GB" sz="2600" smtClean="0"/>
              <a:t>When they get their marked work back, they’ve already had the chance to make sense of their own piece of work in the light of the generic feedback you gave them when they handed it in, and the additional oral ‘deepening’ of one important point.</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221088"/>
          </a:xfrm>
          <a:noFill/>
        </p:spPr>
        <p:txBody>
          <a:bodyPr lIns="92075" tIns="46038" rIns="92075" bIns="46038"/>
          <a:lstStyle/>
          <a:p>
            <a:pPr algn="ctr"/>
            <a:r>
              <a:rPr lang="en-US" sz="3600" dirty="0" smtClean="0">
                <a:solidFill>
                  <a:schemeClr val="tx1"/>
                </a:solidFill>
                <a:latin typeface="Calibri" pitchFamily="34" charset="0"/>
              </a:rPr>
              <a:t/>
            </a:r>
            <a:br>
              <a:rPr lang="en-US" sz="3600" dirty="0" smtClean="0">
                <a:solidFill>
                  <a:schemeClr val="tx1"/>
                </a:solidFill>
                <a:latin typeface="Calibri" pitchFamily="34" charset="0"/>
              </a:rPr>
            </a:br>
            <a:r>
              <a:rPr lang="en-US" sz="5400" dirty="0" smtClean="0">
                <a:solidFill>
                  <a:schemeClr val="tx1"/>
                </a:solidFill>
                <a:latin typeface="Calibri" pitchFamily="34" charset="0"/>
              </a:rPr>
              <a:t>Seven practical things</a:t>
            </a:r>
            <a:r>
              <a:rPr lang="en-US" sz="4000" dirty="0" smtClean="0">
                <a:solidFill>
                  <a:srgbClr val="FF0000"/>
                </a:solidFill>
                <a:latin typeface="Calibri" pitchFamily="34" charset="0"/>
              </a:rPr>
              <a:t/>
            </a:r>
            <a:br>
              <a:rPr lang="en-US" sz="4000" dirty="0" smtClean="0">
                <a:solidFill>
                  <a:srgbClr val="FF0000"/>
                </a:solidFill>
                <a:latin typeface="Calibri" pitchFamily="34" charset="0"/>
              </a:rPr>
            </a:br>
            <a:r>
              <a:rPr lang="en-US" sz="4000" dirty="0" smtClean="0">
                <a:solidFill>
                  <a:srgbClr val="FFFF00"/>
                </a:solidFill>
                <a:latin typeface="Calibri" pitchFamily="34" charset="0"/>
              </a:rPr>
              <a:t>you can do to make learning happen</a:t>
            </a:r>
            <a:br>
              <a:rPr lang="en-US" sz="4000" dirty="0" smtClean="0">
                <a:solidFill>
                  <a:srgbClr val="FFFF00"/>
                </a:solidFill>
                <a:latin typeface="Calibri" pitchFamily="34" charset="0"/>
              </a:rPr>
            </a:br>
            <a:r>
              <a:rPr lang="en-GB" sz="3200" dirty="0" smtClean="0">
                <a:solidFill>
                  <a:srgbClr val="008000"/>
                </a:solidFill>
                <a:latin typeface="Calibri" pitchFamily="34" charset="0"/>
              </a:rPr>
              <a:t/>
            </a:r>
            <a:br>
              <a:rPr lang="en-GB" sz="3200" dirty="0" smtClean="0">
                <a:solidFill>
                  <a:srgbClr val="008000"/>
                </a:solidFill>
                <a:latin typeface="Calibri" pitchFamily="34" charset="0"/>
              </a:rPr>
            </a:br>
            <a:r>
              <a:rPr lang="en-GB" sz="2400" dirty="0" smtClean="0">
                <a:solidFill>
                  <a:srgbClr val="008000"/>
                </a:solidFill>
                <a:latin typeface="Calibri" pitchFamily="34" charset="0"/>
              </a:rPr>
              <a:t> </a:t>
            </a:r>
            <a:br>
              <a:rPr lang="en-GB" sz="2400" dirty="0" smtClean="0">
                <a:solidFill>
                  <a:srgbClr val="008000"/>
                </a:solidFill>
                <a:latin typeface="Calibri" pitchFamily="34" charset="0"/>
              </a:rPr>
            </a:br>
            <a:endParaRPr lang="en-GB" sz="4400" b="1" dirty="0" smtClean="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400" b="0" dirty="0">
              <a:solidFill>
                <a:srgbClr val="000000"/>
              </a:solidFill>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3645024"/>
            <a:ext cx="6912768" cy="2808312"/>
          </a:xfrm>
          <a:prstGeom prst="rect">
            <a:avLst/>
          </a:prstGeom>
          <a:solidFill>
            <a:schemeClr val="tx1"/>
          </a:solid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sz="3600" dirty="0">
                <a:solidFill>
                  <a:srgbClr val="000000"/>
                </a:solidFill>
                <a:latin typeface="Calibri" pitchFamily="34" charset="0"/>
              </a:rPr>
              <a:t>Phil Race</a:t>
            </a:r>
          </a:p>
          <a:p>
            <a:pPr marL="723900" indent="-723900" algn="ctr">
              <a:spcBef>
                <a:spcPct val="20000"/>
              </a:spcBef>
              <a:buClr>
                <a:srgbClr val="7E9CE8"/>
              </a:buClr>
            </a:pPr>
            <a:r>
              <a:rPr lang="en-GB" sz="1600" dirty="0">
                <a:solidFill>
                  <a:srgbClr val="000000"/>
                </a:solidFill>
                <a:latin typeface="Calibri" pitchFamily="34" charset="0"/>
              </a:rPr>
              <a:t>BSc  PhD  PGCE  FCIPD  PFHEA   NTF</a:t>
            </a:r>
          </a:p>
          <a:p>
            <a:pPr marL="723900" indent="-723900" algn="ctr">
              <a:spcBef>
                <a:spcPct val="20000"/>
              </a:spcBef>
              <a:buClr>
                <a:srgbClr val="7E9CE8"/>
              </a:buClr>
            </a:pPr>
            <a:r>
              <a:rPr lang="en-GB" sz="2400" dirty="0">
                <a:solidFill>
                  <a:srgbClr val="008000"/>
                </a:solidFill>
                <a:latin typeface="Calibri" pitchFamily="34" charset="0"/>
              </a:rPr>
              <a:t>(from Newcastle-upon-Tyne)</a:t>
            </a:r>
            <a:endParaRPr lang="en-GB" sz="1600" dirty="0">
              <a:solidFill>
                <a:srgbClr val="000000"/>
              </a:solidFill>
              <a:latin typeface="Calibri" pitchFamily="34" charset="0"/>
            </a:endParaRPr>
          </a:p>
          <a:p>
            <a:pPr algn="ctr">
              <a:lnSpc>
                <a:spcPct val="90000"/>
              </a:lnSpc>
              <a:buClr>
                <a:srgbClr val="FF3399"/>
              </a:buClr>
              <a:buSzPct val="75000"/>
              <a:buFont typeface="Monotype Sorts" pitchFamily="2" charset="2"/>
              <a:buNone/>
            </a:pPr>
            <a:r>
              <a:rPr lang="en-GB" sz="2400" dirty="0">
                <a:solidFill>
                  <a:srgbClr val="002060"/>
                </a:solidFill>
                <a:latin typeface="Calibri" pitchFamily="34" charset="0"/>
              </a:rPr>
              <a:t>Follow Phil on Twitter:   @RacePhil</a:t>
            </a:r>
            <a:r>
              <a:rPr lang="en-GB" sz="2000" dirty="0">
                <a:solidFill>
                  <a:srgbClr val="4F81BD"/>
                </a:solidFill>
                <a:latin typeface="Calibri" pitchFamily="34" charset="0"/>
              </a:rPr>
              <a:t> </a:t>
            </a:r>
          </a:p>
          <a:p>
            <a:pPr marL="723900" indent="-723900" algn="ctr">
              <a:spcBef>
                <a:spcPct val="20000"/>
              </a:spcBef>
              <a:buClr>
                <a:srgbClr val="7E9CE8"/>
              </a:buClr>
              <a:buFont typeface="Wingdings" pitchFamily="2" charset="2"/>
              <a:buNone/>
            </a:pPr>
            <a:r>
              <a:rPr lang="en-GB" sz="1800" dirty="0">
                <a:solidFill>
                  <a:srgbClr val="000000"/>
                </a:solidFill>
                <a:latin typeface="Calibri" pitchFamily="34" charset="0"/>
              </a:rPr>
              <a:t>Visiting Professor:  University of Plymouth and University Campus Suffolk</a:t>
            </a:r>
          </a:p>
          <a:p>
            <a:pPr marL="723900" indent="-723900" algn="ctr">
              <a:spcBef>
                <a:spcPct val="20000"/>
              </a:spcBef>
              <a:buClr>
                <a:srgbClr val="7E9CE8"/>
              </a:buClr>
              <a:buFont typeface="Wingdings" pitchFamily="2" charset="2"/>
              <a:buNone/>
            </a:pPr>
            <a:r>
              <a:rPr lang="en-GB" sz="1800" dirty="0">
                <a:solidFill>
                  <a:srgbClr val="000000"/>
                </a:solidFill>
                <a:latin typeface="Calibri" pitchFamily="34" charset="0"/>
              </a:rPr>
              <a:t>Emeritus Professor, Leeds </a:t>
            </a:r>
            <a:r>
              <a:rPr lang="en-GB" sz="1800" dirty="0" smtClean="0">
                <a:solidFill>
                  <a:srgbClr val="000000"/>
                </a:solidFill>
                <a:latin typeface="Calibri" pitchFamily="34" charset="0"/>
              </a:rPr>
              <a:t>Beckett University</a:t>
            </a:r>
            <a:endParaRPr lang="en-GB" sz="1800" dirty="0">
              <a:solidFill>
                <a:srgbClr val="000000"/>
              </a:solidFill>
              <a:latin typeface="Calibri" pitchFamily="34" charset="0"/>
            </a:endParaRP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sz="4400" b="0">
              <a:solidFill>
                <a:srgbClr val="FFFFFF"/>
              </a:solidFill>
              <a:latin typeface="Calibri" pitchFamily="34" charset="0"/>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200" dirty="0">
                <a:solidFill>
                  <a:prstClr val="black"/>
                </a:solidFill>
              </a:rPr>
              <a:t>Seven </a:t>
            </a:r>
          </a:p>
          <a:p>
            <a:pPr algn="ctr" eaLnBrk="1" fontAlgn="auto" hangingPunct="1">
              <a:spcBef>
                <a:spcPts val="0"/>
              </a:spcBef>
              <a:spcAft>
                <a:spcPts val="0"/>
              </a:spcAft>
            </a:pPr>
            <a:r>
              <a:rPr lang="en-GB" sz="3200" dirty="0">
                <a:solidFill>
                  <a:prstClr val="black"/>
                </a:solidFill>
              </a:rPr>
              <a:t>practical </a:t>
            </a:r>
          </a:p>
          <a:p>
            <a:pPr algn="ctr" eaLnBrk="1" fontAlgn="auto" hangingPunct="1">
              <a:spcBef>
                <a:spcPts val="0"/>
              </a:spcBef>
              <a:spcAft>
                <a:spcPts val="0"/>
              </a:spcAft>
            </a:pPr>
            <a:r>
              <a:rPr lang="en-GB" sz="3200" dirty="0">
                <a:solidFill>
                  <a:prstClr val="black"/>
                </a:solidFill>
              </a:rPr>
              <a:t>things </a:t>
            </a:r>
          </a:p>
          <a:p>
            <a:pPr algn="ctr" eaLnBrk="1" fontAlgn="auto" hangingPunct="1">
              <a:spcBef>
                <a:spcPts val="0"/>
              </a:spcBef>
              <a:spcAft>
                <a:spcPts val="0"/>
              </a:spcAft>
            </a:pPr>
            <a:r>
              <a:rPr lang="en-GB" sz="3200" dirty="0">
                <a:solidFill>
                  <a:prstClr val="black"/>
                </a:solidFill>
              </a:rPr>
              <a:t>you can </a:t>
            </a:r>
          </a:p>
          <a:p>
            <a:pPr algn="ctr" eaLnBrk="1" fontAlgn="auto" hangingPunct="1">
              <a:spcBef>
                <a:spcPts val="0"/>
              </a:spcBef>
              <a:spcAft>
                <a:spcPts val="0"/>
              </a:spcAft>
            </a:pPr>
            <a:r>
              <a:rPr lang="en-GB" sz="3200" dirty="0" smtClean="0">
                <a:solidFill>
                  <a:prstClr val="black"/>
                </a:solidFill>
              </a:rPr>
              <a:t>do</a:t>
            </a:r>
            <a:endParaRPr lang="en-GB" sz="3200" dirty="0">
              <a:solidFill>
                <a:prstClr val="black"/>
              </a:solidFill>
            </a:endParaRPr>
          </a:p>
        </p:txBody>
      </p:sp>
      <p:sp>
        <p:nvSpPr>
          <p:cNvPr id="15" name="Oval 14"/>
          <p:cNvSpPr>
            <a:spLocks noChangeArrowheads="1"/>
          </p:cNvSpPr>
          <p:nvPr/>
        </p:nvSpPr>
        <p:spPr bwMode="auto">
          <a:xfrm>
            <a:off x="2819400" y="1524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a:solidFill>
                  <a:prstClr val="black"/>
                </a:solidFill>
                <a:latin typeface="Calibri"/>
              </a:rPr>
              <a:t>1 Capture your reflections</a:t>
            </a:r>
          </a:p>
          <a:p>
            <a:pPr algn="ctr" eaLnBrk="1" hangingPunct="1"/>
            <a:endParaRPr lang="en-US" dirty="0">
              <a:solidFill>
                <a:prstClr val="black"/>
              </a:solidFill>
              <a:latin typeface="Calibri"/>
            </a:endParaRPr>
          </a:p>
        </p:txBody>
      </p:sp>
      <p:sp>
        <p:nvSpPr>
          <p:cNvPr id="13" name="Oval 12"/>
          <p:cNvSpPr>
            <a:spLocks noChangeArrowheads="1"/>
          </p:cNvSpPr>
          <p:nvPr/>
        </p:nvSpPr>
        <p:spPr bwMode="auto">
          <a:xfrm>
            <a:off x="5486400" y="13716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a:solidFill>
                  <a:prstClr val="black"/>
                </a:solidFill>
                <a:latin typeface="Calibri"/>
              </a:rPr>
              <a:t>2 Find out where your learners are at</a:t>
            </a:r>
          </a:p>
          <a:p>
            <a:pPr algn="ctr" eaLnBrk="1" hangingPunct="1"/>
            <a:endParaRPr lang="en-US" dirty="0">
              <a:solidFill>
                <a:prstClr val="black"/>
              </a:solidFill>
              <a:latin typeface="Calibri"/>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3 Keep </a:t>
            </a:r>
            <a:r>
              <a:rPr lang="en-GB" dirty="0">
                <a:solidFill>
                  <a:prstClr val="black"/>
                </a:solidFill>
                <a:latin typeface="Calibri"/>
              </a:rPr>
              <a:t>watching how others teach</a:t>
            </a:r>
          </a:p>
          <a:p>
            <a:pPr algn="ctr" eaLnBrk="1" hangingPunct="1"/>
            <a:endParaRPr lang="en-US" dirty="0">
              <a:solidFill>
                <a:prstClr val="black"/>
              </a:solidFill>
              <a:latin typeface="Calibri"/>
            </a:endParaRPr>
          </a:p>
        </p:txBody>
      </p:sp>
      <p:sp>
        <p:nvSpPr>
          <p:cNvPr id="17" name="Oval 16"/>
          <p:cNvSpPr>
            <a:spLocks noChangeArrowheads="1"/>
          </p:cNvSpPr>
          <p:nvPr/>
        </p:nvSpPr>
        <p:spPr bwMode="auto">
          <a:xfrm>
            <a:off x="4648200" y="4800600"/>
            <a:ext cx="3452192" cy="1641475"/>
          </a:xfrm>
          <a:prstGeom prst="ellipse">
            <a:avLst/>
          </a:prstGeom>
          <a:solidFill>
            <a:schemeClr val="accent2">
              <a:lumMod val="40000"/>
              <a:lumOff val="60000"/>
            </a:schemeClr>
          </a:solidFill>
          <a:ln w="57150" algn="ctr">
            <a:solidFill>
              <a:schemeClr val="tx1"/>
            </a:solidFill>
            <a:round/>
            <a:headEnd/>
            <a:tailEnd/>
          </a:ln>
        </p:spPr>
        <p:txBody>
          <a:bodyPr wrap="square" lIns="0" tIns="0" rIns="0" bIns="0" anchor="ctr" anchorCtr="0"/>
          <a:lstStyle/>
          <a:p>
            <a:pPr algn="ctr" eaLnBrk="1" hangingPunct="1"/>
            <a:endParaRPr lang="en-GB" sz="2700" dirty="0">
              <a:solidFill>
                <a:prstClr val="black"/>
              </a:solidFill>
              <a:latin typeface="Calibri"/>
            </a:endParaRPr>
          </a:p>
          <a:p>
            <a:pPr algn="ctr" eaLnBrk="1" fontAlgn="auto" hangingPunct="1">
              <a:spcBef>
                <a:spcPts val="0"/>
              </a:spcBef>
              <a:spcAft>
                <a:spcPts val="0"/>
              </a:spcAft>
            </a:pPr>
            <a:r>
              <a:rPr lang="en-GB" sz="2700" dirty="0" smtClean="0">
                <a:solidFill>
                  <a:prstClr val="black"/>
                </a:solidFill>
                <a:latin typeface="Calibri"/>
              </a:rPr>
              <a:t>4 Make students’ targets </a:t>
            </a:r>
            <a:r>
              <a:rPr lang="en-GB" sz="2700" dirty="0">
                <a:solidFill>
                  <a:prstClr val="black"/>
                </a:solidFill>
                <a:latin typeface="Calibri"/>
              </a:rPr>
              <a:t>clear and interesting</a:t>
            </a:r>
          </a:p>
          <a:p>
            <a:pPr algn="ctr" eaLnBrk="1" hangingPunct="1"/>
            <a:endParaRPr lang="en-US" sz="2700" dirty="0">
              <a:solidFill>
                <a:prstClr val="black"/>
              </a:solidFill>
              <a:latin typeface="Calibri"/>
            </a:endParaRPr>
          </a:p>
        </p:txBody>
      </p:sp>
      <p:sp>
        <p:nvSpPr>
          <p:cNvPr id="16" name="Oval 15"/>
          <p:cNvSpPr>
            <a:spLocks noChangeArrowheads="1"/>
          </p:cNvSpPr>
          <p:nvPr/>
        </p:nvSpPr>
        <p:spPr bwMode="auto">
          <a:xfrm>
            <a:off x="1143000" y="4800600"/>
            <a:ext cx="3390900" cy="1641475"/>
          </a:xfrm>
          <a:prstGeom prst="ellipse">
            <a:avLst/>
          </a:prstGeom>
          <a:solidFill>
            <a:srgbClr val="66FFFF"/>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5 Get </a:t>
            </a:r>
            <a:r>
              <a:rPr lang="en-GB" dirty="0">
                <a:solidFill>
                  <a:prstClr val="black"/>
                </a:solidFill>
                <a:latin typeface="Calibri"/>
              </a:rPr>
              <a:t>learners talking</a:t>
            </a:r>
          </a:p>
          <a:p>
            <a:pPr algn="ctr" eaLnBrk="1" hangingPunct="1"/>
            <a:endParaRPr lang="en-US" dirty="0">
              <a:solidFill>
                <a:prstClr val="black"/>
              </a:solidFill>
              <a:latin typeface="Calibri"/>
            </a:endParaRPr>
          </a:p>
        </p:txBody>
      </p:sp>
      <p:sp>
        <p:nvSpPr>
          <p:cNvPr id="14" name="Oval 13"/>
          <p:cNvSpPr>
            <a:spLocks noChangeArrowheads="1"/>
          </p:cNvSpPr>
          <p:nvPr/>
        </p:nvSpPr>
        <p:spPr bwMode="auto">
          <a:xfrm>
            <a:off x="0" y="3124200"/>
            <a:ext cx="3390900" cy="1641475"/>
          </a:xfrm>
          <a:prstGeom prst="ellipse">
            <a:avLst/>
          </a:prstGeom>
          <a:solidFill>
            <a:schemeClr val="tx2">
              <a:lumMod val="60000"/>
              <a:lumOff val="40000"/>
            </a:schemeClr>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6 Keep </a:t>
            </a:r>
            <a:r>
              <a:rPr lang="en-GB" dirty="0">
                <a:solidFill>
                  <a:prstClr val="black"/>
                </a:solidFill>
                <a:latin typeface="Calibri"/>
              </a:rPr>
              <a:t>talking about links to assessment</a:t>
            </a:r>
          </a:p>
          <a:p>
            <a:pPr algn="ctr" eaLnBrk="1" hangingPunct="1"/>
            <a:endParaRPr lang="en-US" dirty="0">
              <a:solidFill>
                <a:prstClr val="black"/>
              </a:solidFill>
              <a:latin typeface="Calibri"/>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7 Make </a:t>
            </a:r>
            <a:r>
              <a:rPr lang="en-GB" dirty="0">
                <a:solidFill>
                  <a:prstClr val="black"/>
                </a:solidFill>
                <a:latin typeface="Calibri"/>
              </a:rPr>
              <a:t>good use of praise</a:t>
            </a:r>
          </a:p>
          <a:p>
            <a:pPr algn="ctr" eaLnBrk="1" hangingPunct="1"/>
            <a:endParaRPr lang="en-US"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4" grpId="0" animBg="1"/>
      <p:bldP spid="17" grpId="0" animBg="1"/>
      <p:bldP spid="16" grpId="0" animBg="1"/>
      <p:bldP spid="14"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smtClean="0">
                <a:latin typeface="Calibri" pitchFamily="34" charset="0"/>
              </a:rPr>
              <a:t>1 	Capture your reflections</a:t>
            </a:r>
            <a:endParaRPr lang="en-GB"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After every teaching session, give yourself five minutes to jot down the following:</a:t>
            </a:r>
          </a:p>
          <a:p>
            <a:pPr>
              <a:buFont typeface="+mj-lt"/>
              <a:buAutoNum type="arabicPeriod"/>
            </a:pPr>
            <a:r>
              <a:rPr lang="en-GB" dirty="0" smtClean="0"/>
              <a:t>Date, time, place, title of session (to help you keep track of how your teaching develops).</a:t>
            </a:r>
          </a:p>
          <a:p>
            <a:pPr>
              <a:buFont typeface="+mj-lt"/>
              <a:buAutoNum type="arabicPeriod"/>
            </a:pPr>
            <a:r>
              <a:rPr lang="en-GB" dirty="0" smtClean="0"/>
              <a:t>The thing that went </a:t>
            </a:r>
            <a:r>
              <a:rPr lang="en-GB" dirty="0" smtClean="0">
                <a:solidFill>
                  <a:schemeClr val="accent6">
                    <a:lumMod val="60000"/>
                    <a:lumOff val="40000"/>
                  </a:schemeClr>
                </a:solidFill>
              </a:rPr>
              <a:t>best</a:t>
            </a:r>
            <a:r>
              <a:rPr lang="en-GB" dirty="0" smtClean="0"/>
              <a:t> about this particular session, and that you’ll do again.</a:t>
            </a:r>
          </a:p>
          <a:p>
            <a:pPr>
              <a:buFont typeface="+mj-lt"/>
              <a:buAutoNum type="arabicPeriod"/>
            </a:pPr>
            <a:r>
              <a:rPr lang="en-GB" dirty="0" smtClean="0"/>
              <a:t>One thing you would do </a:t>
            </a:r>
            <a:r>
              <a:rPr lang="en-GB" dirty="0" smtClean="0">
                <a:solidFill>
                  <a:schemeClr val="accent6">
                    <a:lumMod val="60000"/>
                    <a:lumOff val="40000"/>
                  </a:schemeClr>
                </a:solidFill>
              </a:rPr>
              <a:t>differently</a:t>
            </a:r>
            <a:r>
              <a:rPr lang="en-GB" dirty="0" smtClean="0"/>
              <a:t> if you were able to rewind the tape.</a:t>
            </a:r>
          </a:p>
          <a:p>
            <a:pPr>
              <a:buFont typeface="+mj-lt"/>
              <a:buAutoNum type="arabicPeriod"/>
            </a:pPr>
            <a:r>
              <a:rPr lang="en-GB" dirty="0" smtClean="0"/>
              <a:t>Something </a:t>
            </a:r>
            <a:r>
              <a:rPr lang="en-GB" dirty="0" smtClean="0">
                <a:solidFill>
                  <a:schemeClr val="accent6">
                    <a:lumMod val="60000"/>
                    <a:lumOff val="40000"/>
                  </a:schemeClr>
                </a:solidFill>
              </a:rPr>
              <a:t>else </a:t>
            </a:r>
            <a:r>
              <a:rPr lang="en-GB" dirty="0" smtClean="0"/>
              <a:t>you may want to think about</a:t>
            </a:r>
            <a:r>
              <a:rPr lang="en-GB" dirty="0" smtClean="0">
                <a:solidFill>
                  <a:schemeClr val="accent6">
                    <a:lumMod val="60000"/>
                    <a:lumOff val="40000"/>
                  </a:schemeClr>
                </a:solidFill>
              </a:rPr>
              <a:t> </a:t>
            </a:r>
            <a:r>
              <a:rPr lang="en-GB" dirty="0" smtClean="0"/>
              <a:t>!</a:t>
            </a:r>
            <a:endParaRPr lang="en-GB"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1 Capture your reflections</a:t>
            </a:r>
          </a:p>
          <a:p>
            <a:pPr algn="ctr" eaLnBrk="1" hangingPunct="1"/>
            <a:endParaRPr lang="en-US" dirty="0">
              <a:solidFill>
                <a:srgbClr val="FFFFFF"/>
              </a:solidFill>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200" dirty="0" smtClean="0">
                <a:solidFill>
                  <a:prstClr val="black"/>
                </a:solidFill>
                <a:latin typeface="Calibri"/>
              </a:rPr>
              <a:t>Seven </a:t>
            </a:r>
          </a:p>
          <a:p>
            <a:pPr algn="ctr" eaLnBrk="1" fontAlgn="auto" hangingPunct="1">
              <a:spcBef>
                <a:spcPts val="0"/>
              </a:spcBef>
              <a:spcAft>
                <a:spcPts val="0"/>
              </a:spcAft>
            </a:pPr>
            <a:r>
              <a:rPr lang="en-GB" sz="3200" dirty="0" smtClean="0">
                <a:solidFill>
                  <a:prstClr val="black"/>
                </a:solidFill>
                <a:latin typeface="Calibri"/>
              </a:rPr>
              <a:t>practical </a:t>
            </a:r>
          </a:p>
          <a:p>
            <a:pPr algn="ctr" eaLnBrk="1" fontAlgn="auto" hangingPunct="1">
              <a:spcBef>
                <a:spcPts val="0"/>
              </a:spcBef>
              <a:spcAft>
                <a:spcPts val="0"/>
              </a:spcAft>
            </a:pPr>
            <a:r>
              <a:rPr lang="en-GB" sz="3200" dirty="0" smtClean="0">
                <a:solidFill>
                  <a:prstClr val="black"/>
                </a:solidFill>
                <a:latin typeface="Calibri"/>
              </a:rPr>
              <a:t>things </a:t>
            </a:r>
          </a:p>
          <a:p>
            <a:pPr algn="ctr" eaLnBrk="1" fontAlgn="auto" hangingPunct="1">
              <a:spcBef>
                <a:spcPts val="0"/>
              </a:spcBef>
              <a:spcAft>
                <a:spcPts val="0"/>
              </a:spcAft>
            </a:pPr>
            <a:r>
              <a:rPr lang="en-GB" sz="3200" dirty="0" smtClean="0">
                <a:solidFill>
                  <a:prstClr val="black"/>
                </a:solidFill>
                <a:latin typeface="Calibri"/>
              </a:rPr>
              <a:t>you can </a:t>
            </a:r>
          </a:p>
          <a:p>
            <a:pPr algn="ctr" eaLnBrk="1" fontAlgn="auto" hangingPunct="1">
              <a:spcBef>
                <a:spcPts val="0"/>
              </a:spcBef>
              <a:spcAft>
                <a:spcPts val="0"/>
              </a:spcAft>
            </a:pPr>
            <a:r>
              <a:rPr lang="en-GB" sz="3200" dirty="0" smtClean="0">
                <a:solidFill>
                  <a:prstClr val="black"/>
                </a:solidFill>
                <a:latin typeface="Calibri"/>
              </a:rPr>
              <a:t>do</a:t>
            </a:r>
            <a:endParaRPr lang="en-GB" sz="3200" dirty="0">
              <a:solidFill>
                <a:prstClr val="black"/>
              </a:solidFill>
              <a:latin typeface="Calibri"/>
            </a:endParaRPr>
          </a:p>
        </p:txBody>
      </p:sp>
      <p:sp>
        <p:nvSpPr>
          <p:cNvPr id="6" name="Oval 5"/>
          <p:cNvSpPr>
            <a:spLocks noChangeArrowheads="1"/>
          </p:cNvSpPr>
          <p:nvPr/>
        </p:nvSpPr>
        <p:spPr bwMode="auto">
          <a:xfrm>
            <a:off x="5486400" y="13716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a:solidFill>
                  <a:prstClr val="black"/>
                </a:solidFill>
                <a:latin typeface="Calibri"/>
              </a:rPr>
              <a:t>2 Find out where your learners are at</a:t>
            </a:r>
          </a:p>
          <a:p>
            <a:pPr algn="ctr" eaLnBrk="1" hangingPunct="1"/>
            <a:endParaRPr lang="en-US" dirty="0">
              <a:solidFill>
                <a:prstClr val="black"/>
              </a:solidFill>
              <a:latin typeface="Calibri"/>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2   Find out where your learners are at</a:t>
            </a:r>
            <a:endParaRPr lang="en-GB" sz="3600" b="1" dirty="0"/>
          </a:p>
        </p:txBody>
      </p:sp>
      <p:sp>
        <p:nvSpPr>
          <p:cNvPr id="3" name="Content Placeholder 2"/>
          <p:cNvSpPr>
            <a:spLocks noGrp="1"/>
          </p:cNvSpPr>
          <p:nvPr>
            <p:ph idx="1"/>
          </p:nvPr>
        </p:nvSpPr>
        <p:spPr/>
        <p:txBody>
          <a:bodyPr/>
          <a:lstStyle/>
          <a:p>
            <a:pPr>
              <a:buNone/>
            </a:pPr>
            <a:r>
              <a:rPr lang="en-GB" dirty="0" smtClean="0"/>
              <a:t>Try different ways at different sessions</a:t>
            </a:r>
          </a:p>
          <a:p>
            <a:r>
              <a:rPr lang="en-GB" dirty="0" smtClean="0"/>
              <a:t>Chat to a few of them before you start.</a:t>
            </a:r>
          </a:p>
          <a:p>
            <a:r>
              <a:rPr lang="en-GB" dirty="0" smtClean="0"/>
              <a:t>Use a ‘smiley-face’ round to find out about the mood.</a:t>
            </a:r>
          </a:p>
          <a:p>
            <a:r>
              <a:rPr lang="en-GB" dirty="0" smtClean="0"/>
              <a:t>Use post-its for ‘so-and-so would be much better for me if only I ...’.</a:t>
            </a:r>
          </a:p>
          <a:p>
            <a:r>
              <a:rPr lang="en-GB" dirty="0" smtClean="0"/>
              <a:t>Give them a quick quiz on last week’s session using show of hands, clickers, coloured cards, mobile phone apps, and so on.</a:t>
            </a:r>
          </a:p>
          <a:p>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eaLnBrk="1" hangingPunct="1">
              <a:spcBef>
                <a:spcPct val="50000"/>
              </a:spcBef>
            </a:pPr>
            <a:endParaRPr lang="en-GB" sz="2400" dirty="0" smtClean="0">
              <a:latin typeface="Calibri" pitchFamily="34" charset="0"/>
            </a:endParaRPr>
          </a:p>
          <a:p>
            <a:pPr algn="ctr" eaLnBrk="1" hangingPunct="1">
              <a:spcBef>
                <a:spcPct val="50000"/>
              </a:spcBef>
            </a:pPr>
            <a:r>
              <a:rPr lang="en-GB" sz="2400" dirty="0" smtClean="0">
                <a:latin typeface="Calibri" pitchFamily="34" charset="0"/>
              </a:rPr>
              <a:t>3rd edition</a:t>
            </a:r>
          </a:p>
          <a:p>
            <a:pPr algn="ctr" eaLnBrk="1" hangingPunct="1">
              <a:spcBef>
                <a:spcPct val="50000"/>
              </a:spcBef>
            </a:pPr>
            <a:r>
              <a:rPr lang="en-GB" sz="2400" dirty="0" smtClean="0">
                <a:latin typeface="Calibri" pitchFamily="34" charset="0"/>
              </a:rPr>
              <a:t>Phil Race</a:t>
            </a:r>
            <a:endParaRPr lang="en-GB" sz="2400" dirty="0">
              <a:latin typeface="Calibri" pitchFamily="34" charset="0"/>
            </a:endParaRPr>
          </a:p>
          <a:p>
            <a:pPr algn="ctr" eaLnBrk="1" hangingPunct="1">
              <a:spcBef>
                <a:spcPct val="50000"/>
              </a:spcBef>
            </a:pPr>
            <a:r>
              <a:rPr lang="en-GB" sz="2400" dirty="0" smtClean="0">
                <a:latin typeface="Calibri" pitchFamily="34" charset="0"/>
              </a:rPr>
              <a:t>2014: Sage: London</a:t>
            </a:r>
          </a:p>
          <a:p>
            <a:pPr algn="ctr" eaLnBrk="1" hangingPunct="1">
              <a:spcBef>
                <a:spcPct val="50000"/>
              </a:spcBef>
            </a:pPr>
            <a:endParaRPr lang="en-GB" sz="2400" dirty="0" smtClean="0">
              <a:latin typeface="Calibri" pitchFamily="34" charset="0"/>
            </a:endParaRPr>
          </a:p>
          <a:p>
            <a:pPr algn="ctr"/>
            <a:r>
              <a:rPr lang="en-GB" sz="2400" dirty="0" smtClean="0">
                <a:solidFill>
                  <a:srgbClr val="FFFF00"/>
                </a:solidFill>
                <a:latin typeface="Calibri" pitchFamily="34" charset="0"/>
              </a:rPr>
              <a:t>Three short videos</a:t>
            </a:r>
            <a:endParaRPr lang="en-GB" sz="2400" dirty="0" smtClean="0">
              <a:latin typeface="Calibri" pitchFamily="34" charset="0"/>
            </a:endParaRPr>
          </a:p>
          <a:p>
            <a:pPr algn="ctr"/>
            <a:r>
              <a:rPr lang="en-GB" sz="2400" dirty="0" smtClean="0">
                <a:latin typeface="Calibri" pitchFamily="34" charset="0"/>
              </a:rPr>
              <a:t> (1) About making learning happen in general: </a:t>
            </a:r>
            <a:r>
              <a:rPr lang="en-GB" sz="2400" u="sng" dirty="0" smtClean="0">
                <a:latin typeface="Calibri" pitchFamily="34" charset="0"/>
                <a:hlinkClick r:id="rId3"/>
              </a:rPr>
              <a:t>http://tinyurl.com/l7yddya</a:t>
            </a:r>
            <a:r>
              <a:rPr lang="en-GB" sz="2400" dirty="0" smtClean="0">
                <a:latin typeface="Calibri" pitchFamily="34" charset="0"/>
              </a:rPr>
              <a:t> </a:t>
            </a:r>
          </a:p>
          <a:p>
            <a:pPr algn="ctr"/>
            <a:endParaRPr lang="en-GB" sz="2400" dirty="0" smtClean="0">
              <a:latin typeface="Calibri" pitchFamily="34" charset="0"/>
            </a:endParaRPr>
          </a:p>
          <a:p>
            <a:pPr algn="ctr"/>
            <a:r>
              <a:rPr lang="en-GB" sz="2400" dirty="0" smtClean="0">
                <a:latin typeface="Calibri" pitchFamily="34" charset="0"/>
              </a:rPr>
              <a:t>(2) Five top tips for lecturers: </a:t>
            </a:r>
            <a:r>
              <a:rPr lang="en-GB" sz="2400" u="sng" dirty="0" smtClean="0">
                <a:latin typeface="Calibri" pitchFamily="34" charset="0"/>
                <a:hlinkClick r:id="rId4"/>
              </a:rPr>
              <a:t>http://tinyurl.com/nxhohe3</a:t>
            </a:r>
            <a:r>
              <a:rPr lang="en-GB" sz="2400" dirty="0" smtClean="0">
                <a:latin typeface="Calibri" pitchFamily="34" charset="0"/>
              </a:rPr>
              <a:t> </a:t>
            </a:r>
          </a:p>
          <a:p>
            <a:pPr algn="ctr"/>
            <a:endParaRPr lang="en-GB" sz="2400" dirty="0" smtClean="0">
              <a:latin typeface="Calibri" pitchFamily="34" charset="0"/>
            </a:endParaRPr>
          </a:p>
          <a:p>
            <a:pPr algn="ctr"/>
            <a:r>
              <a:rPr lang="en-GB" sz="2400" dirty="0" smtClean="0">
                <a:latin typeface="Calibri" pitchFamily="34" charset="0"/>
              </a:rPr>
              <a:t>(3) On being an author, and the changes in the 3</a:t>
            </a:r>
            <a:r>
              <a:rPr lang="en-GB" sz="2400" baseline="30000" dirty="0" smtClean="0">
                <a:latin typeface="Calibri" pitchFamily="34" charset="0"/>
              </a:rPr>
              <a:t>rd</a:t>
            </a:r>
            <a:r>
              <a:rPr lang="en-GB" sz="2400" dirty="0" smtClean="0">
                <a:latin typeface="Calibri" pitchFamily="34" charset="0"/>
              </a:rPr>
              <a:t> edition: </a:t>
            </a:r>
            <a:r>
              <a:rPr lang="en-GB" sz="2400" u="sng" dirty="0" smtClean="0">
                <a:latin typeface="Calibri" pitchFamily="34" charset="0"/>
                <a:hlinkClick r:id="rId5"/>
              </a:rPr>
              <a:t>http://tinyurl.com/oqfkkdc</a:t>
            </a:r>
            <a:r>
              <a:rPr lang="en-GB" sz="2400" dirty="0" smtClean="0">
                <a:latin typeface="Calibri" pitchFamily="34" charset="0"/>
              </a:rPr>
              <a:t> </a:t>
            </a:r>
          </a:p>
          <a:p>
            <a:pPr algn="ctr" eaLnBrk="1" hangingPunct="1">
              <a:spcBef>
                <a:spcPct val="50000"/>
              </a:spcBef>
            </a:pPr>
            <a:endParaRPr lang="en-GB" sz="2000" dirty="0" smtClean="0">
              <a:solidFill>
                <a:srgbClr val="FFFF00"/>
              </a:solidFill>
              <a:latin typeface="Calibri" pitchFamily="34" charset="0"/>
            </a:endParaRPr>
          </a:p>
          <a:p>
            <a:pPr algn="ctr" eaLnBrk="1" hangingPunct="1">
              <a:spcBef>
                <a:spcPct val="50000"/>
              </a:spcBef>
            </a:pPr>
            <a:endParaRPr lang="en-GB" sz="2000" dirty="0">
              <a:solidFill>
                <a:srgbClr val="FFFF00"/>
              </a:solidFill>
              <a:latin typeface="Calibri" pitchFamily="34" charset="0"/>
            </a:endParaRPr>
          </a:p>
          <a:p>
            <a:pPr algn="ctr" eaLnBrk="1" hangingPunct="1">
              <a:spcBef>
                <a:spcPct val="50000"/>
              </a:spcBef>
            </a:pPr>
            <a:endParaRPr lang="en-GB" sz="2000"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2 Find out where your learners are at</a:t>
            </a:r>
          </a:p>
          <a:p>
            <a:pPr algn="ctr" eaLnBrk="1" hangingPunct="1"/>
            <a:endParaRPr lang="en-US" dirty="0">
              <a:solidFill>
                <a:srgbClr val="FFFFFF"/>
              </a:solidFill>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1 Capture your reflections</a:t>
            </a:r>
          </a:p>
          <a:p>
            <a:pPr algn="ctr" eaLnBrk="1" hangingPunct="1"/>
            <a:endParaRPr lang="en-US" dirty="0">
              <a:solidFill>
                <a:srgbClr val="FFFFFF"/>
              </a:solidFill>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200" dirty="0" smtClean="0">
                <a:solidFill>
                  <a:prstClr val="black"/>
                </a:solidFill>
                <a:latin typeface="Calibri"/>
              </a:rPr>
              <a:t>Seven </a:t>
            </a:r>
          </a:p>
          <a:p>
            <a:pPr algn="ctr" eaLnBrk="1" fontAlgn="auto" hangingPunct="1">
              <a:spcBef>
                <a:spcPts val="0"/>
              </a:spcBef>
              <a:spcAft>
                <a:spcPts val="0"/>
              </a:spcAft>
            </a:pPr>
            <a:r>
              <a:rPr lang="en-GB" sz="3200" dirty="0" smtClean="0">
                <a:solidFill>
                  <a:prstClr val="black"/>
                </a:solidFill>
                <a:latin typeface="Calibri"/>
              </a:rPr>
              <a:t>practical </a:t>
            </a:r>
          </a:p>
          <a:p>
            <a:pPr algn="ctr" eaLnBrk="1" fontAlgn="auto" hangingPunct="1">
              <a:spcBef>
                <a:spcPts val="0"/>
              </a:spcBef>
              <a:spcAft>
                <a:spcPts val="0"/>
              </a:spcAft>
            </a:pPr>
            <a:r>
              <a:rPr lang="en-GB" sz="3200" dirty="0" smtClean="0">
                <a:solidFill>
                  <a:prstClr val="black"/>
                </a:solidFill>
                <a:latin typeface="Calibri"/>
              </a:rPr>
              <a:t>things </a:t>
            </a:r>
          </a:p>
          <a:p>
            <a:pPr algn="ctr" eaLnBrk="1" fontAlgn="auto" hangingPunct="1">
              <a:spcBef>
                <a:spcPts val="0"/>
              </a:spcBef>
              <a:spcAft>
                <a:spcPts val="0"/>
              </a:spcAft>
            </a:pPr>
            <a:r>
              <a:rPr lang="en-GB" sz="3200" dirty="0" smtClean="0">
                <a:solidFill>
                  <a:prstClr val="black"/>
                </a:solidFill>
                <a:latin typeface="Calibri"/>
              </a:rPr>
              <a:t>you can </a:t>
            </a:r>
          </a:p>
          <a:p>
            <a:pPr algn="ctr" eaLnBrk="1" fontAlgn="auto" hangingPunct="1">
              <a:spcBef>
                <a:spcPts val="0"/>
              </a:spcBef>
              <a:spcAft>
                <a:spcPts val="0"/>
              </a:spcAft>
            </a:pPr>
            <a:r>
              <a:rPr lang="en-GB" sz="3200" dirty="0" smtClean="0">
                <a:solidFill>
                  <a:prstClr val="black"/>
                </a:solidFill>
                <a:latin typeface="Calibri"/>
              </a:rPr>
              <a:t>do</a:t>
            </a:r>
          </a:p>
          <a:p>
            <a:pPr algn="ctr" eaLnBrk="1" fontAlgn="auto" hangingPunct="1">
              <a:spcBef>
                <a:spcPts val="0"/>
              </a:spcBef>
              <a:spcAft>
                <a:spcPts val="0"/>
              </a:spcAft>
            </a:pPr>
            <a:endParaRPr lang="en-GB" sz="3200" dirty="0">
              <a:solidFill>
                <a:prstClr val="black"/>
              </a:solidFill>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3 Keep </a:t>
            </a:r>
            <a:r>
              <a:rPr lang="en-GB" dirty="0">
                <a:solidFill>
                  <a:prstClr val="black"/>
                </a:solidFill>
                <a:latin typeface="Calibri"/>
              </a:rPr>
              <a:t>watching how others teach</a:t>
            </a:r>
          </a:p>
          <a:p>
            <a:pPr algn="ctr" eaLnBrk="1" hangingPunct="1"/>
            <a:endParaRPr lang="en-US" dirty="0">
              <a:solidFill>
                <a:prstClr val="black"/>
              </a:solidFill>
              <a:latin typeface="Calibri"/>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3 	Keep watching how others teach</a:t>
            </a:r>
            <a:endParaRPr lang="en-GB" sz="3600" b="1" dirty="0"/>
          </a:p>
        </p:txBody>
      </p:sp>
      <p:sp>
        <p:nvSpPr>
          <p:cNvPr id="3" name="Content Placeholder 2"/>
          <p:cNvSpPr>
            <a:spLocks noGrp="1"/>
          </p:cNvSpPr>
          <p:nvPr>
            <p:ph idx="1"/>
          </p:nvPr>
        </p:nvSpPr>
        <p:spPr/>
        <p:txBody>
          <a:bodyPr/>
          <a:lstStyle/>
          <a:p>
            <a:pPr>
              <a:buNone/>
            </a:pPr>
            <a:r>
              <a:rPr lang="en-GB" dirty="0" smtClean="0"/>
              <a:t>Make the most of peer-observation, for example by:</a:t>
            </a:r>
          </a:p>
          <a:p>
            <a:pPr>
              <a:buFont typeface="+mj-lt"/>
              <a:buAutoNum type="arabicPeriod"/>
            </a:pPr>
            <a:r>
              <a:rPr lang="en-GB" dirty="0" smtClean="0"/>
              <a:t>Seeing things colleagues do, that work well, and which you could try out yourself.</a:t>
            </a:r>
          </a:p>
          <a:p>
            <a:pPr>
              <a:buFont typeface="+mj-lt"/>
              <a:buAutoNum type="arabicPeriod"/>
            </a:pPr>
            <a:r>
              <a:rPr lang="en-GB" dirty="0" smtClean="0"/>
              <a:t>Watching things that don’t work, and which you can avoid yourself.</a:t>
            </a:r>
          </a:p>
          <a:p>
            <a:pPr>
              <a:buFont typeface="+mj-lt"/>
              <a:buAutoNum type="arabicPeriod"/>
            </a:pPr>
            <a:r>
              <a:rPr lang="en-GB" dirty="0" smtClean="0"/>
              <a:t>Taking time to watch the </a:t>
            </a:r>
            <a:r>
              <a:rPr lang="en-GB" dirty="0" smtClean="0">
                <a:solidFill>
                  <a:schemeClr val="accent6">
                    <a:lumMod val="60000"/>
                    <a:lumOff val="40000"/>
                  </a:schemeClr>
                </a:solidFill>
              </a:rPr>
              <a:t>students</a:t>
            </a:r>
            <a:r>
              <a:rPr lang="en-GB" dirty="0" smtClean="0"/>
              <a:t>, and see what works for them, and what doesn’t.</a:t>
            </a:r>
          </a:p>
          <a:p>
            <a:pPr>
              <a:buFont typeface="+mj-lt"/>
              <a:buAutoNum type="arabicPeriod"/>
            </a:pPr>
            <a:r>
              <a:rPr lang="en-GB" dirty="0" smtClean="0"/>
              <a:t>Benefit from an </a:t>
            </a:r>
            <a:r>
              <a:rPr lang="en-GB" dirty="0" smtClean="0">
                <a:solidFill>
                  <a:schemeClr val="accent6">
                    <a:lumMod val="60000"/>
                    <a:lumOff val="40000"/>
                  </a:schemeClr>
                </a:solidFill>
              </a:rPr>
              <a:t>informal</a:t>
            </a:r>
            <a:r>
              <a:rPr lang="en-GB" dirty="0" smtClean="0"/>
              <a:t> chat with the colleague observing your sessions.</a:t>
            </a:r>
            <a:endParaRPr lang="en-GB"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75310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3 Keep </a:t>
            </a:r>
            <a:r>
              <a:rPr lang="en-GB" dirty="0">
                <a:solidFill>
                  <a:srgbClr val="FFFFFF"/>
                </a:solidFill>
                <a:latin typeface="Calibri"/>
              </a:rPr>
              <a:t>watching how others teach</a:t>
            </a:r>
          </a:p>
          <a:p>
            <a:pPr algn="ctr" eaLnBrk="1" hangingPunct="1"/>
            <a:endParaRPr lang="en-US" dirty="0">
              <a:solidFill>
                <a:srgbClr val="FFFFFF"/>
              </a:solidFill>
              <a:latin typeface="Calibri"/>
            </a:endParaRPr>
          </a:p>
        </p:txBody>
      </p:sp>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2 Find out where your learners are at</a:t>
            </a:r>
          </a:p>
          <a:p>
            <a:pPr algn="ctr" eaLnBrk="1" hangingPunct="1"/>
            <a:endParaRPr lang="en-US" dirty="0">
              <a:solidFill>
                <a:srgbClr val="FFFFFF"/>
              </a:solidFill>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1 Capture your reflections</a:t>
            </a:r>
          </a:p>
          <a:p>
            <a:pPr algn="ctr" eaLnBrk="1" hangingPunct="1"/>
            <a:endParaRPr lang="en-US" dirty="0">
              <a:solidFill>
                <a:srgbClr val="FFFFFF"/>
              </a:solidFill>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200" dirty="0" smtClean="0">
                <a:solidFill>
                  <a:prstClr val="black"/>
                </a:solidFill>
                <a:latin typeface="Calibri"/>
              </a:rPr>
              <a:t>Seven </a:t>
            </a:r>
          </a:p>
          <a:p>
            <a:pPr algn="ctr" eaLnBrk="1" fontAlgn="auto" hangingPunct="1">
              <a:spcBef>
                <a:spcPts val="0"/>
              </a:spcBef>
              <a:spcAft>
                <a:spcPts val="0"/>
              </a:spcAft>
            </a:pPr>
            <a:r>
              <a:rPr lang="en-GB" sz="3200" dirty="0" smtClean="0">
                <a:solidFill>
                  <a:prstClr val="black"/>
                </a:solidFill>
                <a:latin typeface="Calibri"/>
              </a:rPr>
              <a:t>practical </a:t>
            </a:r>
          </a:p>
          <a:p>
            <a:pPr algn="ctr" eaLnBrk="1" fontAlgn="auto" hangingPunct="1">
              <a:spcBef>
                <a:spcPts val="0"/>
              </a:spcBef>
              <a:spcAft>
                <a:spcPts val="0"/>
              </a:spcAft>
            </a:pPr>
            <a:r>
              <a:rPr lang="en-GB" sz="3200" dirty="0" smtClean="0">
                <a:solidFill>
                  <a:prstClr val="black"/>
                </a:solidFill>
                <a:latin typeface="Calibri"/>
              </a:rPr>
              <a:t>things </a:t>
            </a:r>
          </a:p>
          <a:p>
            <a:pPr algn="ctr" eaLnBrk="1" fontAlgn="auto" hangingPunct="1">
              <a:spcBef>
                <a:spcPts val="0"/>
              </a:spcBef>
              <a:spcAft>
                <a:spcPts val="0"/>
              </a:spcAft>
            </a:pPr>
            <a:r>
              <a:rPr lang="en-GB" sz="3200" dirty="0" smtClean="0">
                <a:solidFill>
                  <a:prstClr val="black"/>
                </a:solidFill>
                <a:latin typeface="Calibri"/>
              </a:rPr>
              <a:t>you can </a:t>
            </a:r>
          </a:p>
          <a:p>
            <a:pPr algn="ctr" eaLnBrk="1" fontAlgn="auto" hangingPunct="1">
              <a:spcBef>
                <a:spcPts val="0"/>
              </a:spcBef>
              <a:spcAft>
                <a:spcPts val="0"/>
              </a:spcAft>
            </a:pPr>
            <a:r>
              <a:rPr lang="en-GB" sz="3200" dirty="0" smtClean="0">
                <a:solidFill>
                  <a:prstClr val="black"/>
                </a:solidFill>
                <a:latin typeface="Calibri"/>
              </a:rPr>
              <a:t>do</a:t>
            </a:r>
            <a:endParaRPr lang="en-GB" sz="3200" dirty="0">
              <a:solidFill>
                <a:prstClr val="black"/>
              </a:solidFill>
              <a:latin typeface="Calibri"/>
            </a:endParaRPr>
          </a:p>
        </p:txBody>
      </p:sp>
      <p:sp>
        <p:nvSpPr>
          <p:cNvPr id="10" name="Oval 9"/>
          <p:cNvSpPr>
            <a:spLocks noChangeArrowheads="1"/>
          </p:cNvSpPr>
          <p:nvPr/>
        </p:nvSpPr>
        <p:spPr bwMode="auto">
          <a:xfrm>
            <a:off x="4648200" y="4800600"/>
            <a:ext cx="3452192" cy="1641475"/>
          </a:xfrm>
          <a:prstGeom prst="ellipse">
            <a:avLst/>
          </a:prstGeom>
          <a:solidFill>
            <a:srgbClr val="E6B9B8"/>
          </a:solidFill>
          <a:ln w="57150" algn="ctr">
            <a:solidFill>
              <a:schemeClr val="tx1"/>
            </a:solidFill>
            <a:round/>
            <a:headEnd/>
            <a:tailEnd/>
          </a:ln>
        </p:spPr>
        <p:txBody>
          <a:bodyPr wrap="square" lIns="0" tIns="0" rIns="0" bIns="0" anchor="ctr" anchorCtr="0"/>
          <a:lstStyle/>
          <a:p>
            <a:pPr algn="ctr" eaLnBrk="1" hangingPunct="1"/>
            <a:endParaRPr lang="en-GB" sz="2700" dirty="0">
              <a:solidFill>
                <a:prstClr val="black"/>
              </a:solidFill>
              <a:latin typeface="Calibri"/>
            </a:endParaRPr>
          </a:p>
          <a:p>
            <a:pPr algn="ctr" eaLnBrk="1" fontAlgn="auto" hangingPunct="1">
              <a:spcBef>
                <a:spcPts val="0"/>
              </a:spcBef>
              <a:spcAft>
                <a:spcPts val="0"/>
              </a:spcAft>
            </a:pPr>
            <a:r>
              <a:rPr lang="en-GB" sz="2700" dirty="0" smtClean="0">
                <a:solidFill>
                  <a:prstClr val="black"/>
                </a:solidFill>
                <a:latin typeface="Calibri"/>
              </a:rPr>
              <a:t>4 Make students’ targets </a:t>
            </a:r>
            <a:r>
              <a:rPr lang="en-GB" sz="2700" dirty="0">
                <a:solidFill>
                  <a:prstClr val="black"/>
                </a:solidFill>
                <a:latin typeface="Calibri"/>
              </a:rPr>
              <a:t>clear and interesting</a:t>
            </a:r>
          </a:p>
          <a:p>
            <a:pPr algn="ctr" eaLnBrk="1" hangingPunct="1"/>
            <a:endParaRPr lang="en-US" sz="2700" dirty="0">
              <a:solidFill>
                <a:prstClr val="black"/>
              </a:solidFill>
              <a:latin typeface="Calibri"/>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4 	Make students’ targets clear and interesting</a:t>
            </a:r>
            <a:endParaRPr lang="en-GB" sz="3600" b="1" dirty="0"/>
          </a:p>
        </p:txBody>
      </p:sp>
      <p:sp>
        <p:nvSpPr>
          <p:cNvPr id="3" name="Content Placeholder 2"/>
          <p:cNvSpPr>
            <a:spLocks noGrp="1"/>
          </p:cNvSpPr>
          <p:nvPr>
            <p:ph idx="1"/>
          </p:nvPr>
        </p:nvSpPr>
        <p:spPr/>
        <p:txBody>
          <a:bodyPr/>
          <a:lstStyle/>
          <a:p>
            <a:r>
              <a:rPr lang="en-GB" dirty="0" smtClean="0"/>
              <a:t>Show intended outcomes of </a:t>
            </a:r>
            <a:r>
              <a:rPr lang="en-GB" dirty="0" smtClean="0">
                <a:solidFill>
                  <a:srgbClr val="6B6BCF"/>
                </a:solidFill>
              </a:rPr>
              <a:t>this</a:t>
            </a:r>
            <a:r>
              <a:rPr lang="en-GB" dirty="0" smtClean="0"/>
              <a:t> particular session on a slide.</a:t>
            </a:r>
          </a:p>
          <a:p>
            <a:r>
              <a:rPr lang="en-GB" dirty="0" smtClean="0">
                <a:solidFill>
                  <a:srgbClr val="6B6BCF"/>
                </a:solidFill>
              </a:rPr>
              <a:t>Talk</a:t>
            </a:r>
            <a:r>
              <a:rPr lang="en-GB" dirty="0" smtClean="0"/>
              <a:t> through them, adding tone-of-voice and body language to make them clearer to learners.</a:t>
            </a:r>
          </a:p>
          <a:p>
            <a:r>
              <a:rPr lang="en-GB" dirty="0" smtClean="0"/>
              <a:t>At the end, show them again, asking:</a:t>
            </a:r>
          </a:p>
          <a:p>
            <a:pPr lvl="1"/>
            <a:r>
              <a:rPr lang="en-GB" dirty="0" smtClean="0"/>
              <a:t>Raise two hands if you know you’ve achieved this one’;</a:t>
            </a:r>
          </a:p>
          <a:p>
            <a:pPr lvl="1"/>
            <a:r>
              <a:rPr lang="en-GB" dirty="0" smtClean="0"/>
              <a:t>Raise one hand if you think you’ve partly achieved this one’;</a:t>
            </a:r>
          </a:p>
          <a:p>
            <a:pPr lvl="1"/>
            <a:r>
              <a:rPr lang="en-GB" dirty="0" smtClean="0"/>
              <a:t>Raise no hands if you’re still at sea.</a:t>
            </a:r>
          </a:p>
          <a:p>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75310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3 Keep </a:t>
            </a:r>
            <a:r>
              <a:rPr lang="en-GB" dirty="0">
                <a:solidFill>
                  <a:srgbClr val="FFFFFF"/>
                </a:solidFill>
                <a:latin typeface="Calibri"/>
              </a:rPr>
              <a:t>watching how others teach</a:t>
            </a:r>
          </a:p>
          <a:p>
            <a:pPr algn="ctr" eaLnBrk="1" hangingPunct="1"/>
            <a:endParaRPr lang="en-US" dirty="0">
              <a:solidFill>
                <a:srgbClr val="FFFFFF"/>
              </a:solidFill>
              <a:latin typeface="Calibri"/>
            </a:endParaRPr>
          </a:p>
        </p:txBody>
      </p:sp>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2 Find out where your learners are at</a:t>
            </a:r>
          </a:p>
          <a:p>
            <a:pPr algn="ctr" eaLnBrk="1" hangingPunct="1"/>
            <a:endParaRPr lang="en-US" dirty="0">
              <a:solidFill>
                <a:srgbClr val="FFFFFF"/>
              </a:solidFill>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1 Capture your reflections</a:t>
            </a:r>
          </a:p>
          <a:p>
            <a:pPr algn="ctr" eaLnBrk="1" hangingPunct="1"/>
            <a:endParaRPr lang="en-US" dirty="0">
              <a:solidFill>
                <a:srgbClr val="FFFFFF"/>
              </a:solidFill>
              <a:latin typeface="Calibri"/>
            </a:endParaRPr>
          </a:p>
        </p:txBody>
      </p:sp>
      <p:sp>
        <p:nvSpPr>
          <p:cNvPr id="10" name="Oval 9"/>
          <p:cNvSpPr>
            <a:spLocks noChangeArrowheads="1"/>
          </p:cNvSpPr>
          <p:nvPr/>
        </p:nvSpPr>
        <p:spPr bwMode="auto">
          <a:xfrm>
            <a:off x="4648200" y="4800600"/>
            <a:ext cx="3452192"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4 Make students’ targets </a:t>
            </a:r>
            <a:r>
              <a:rPr lang="en-GB" dirty="0">
                <a:solidFill>
                  <a:srgbClr val="FFFFFF"/>
                </a:solidFill>
                <a:latin typeface="Calibri"/>
              </a:rPr>
              <a:t>clear and interesting</a:t>
            </a:r>
          </a:p>
          <a:p>
            <a:pPr algn="ctr" eaLnBrk="1" hangingPunct="1"/>
            <a:endParaRPr lang="en-US" dirty="0">
              <a:solidFill>
                <a:srgbClr val="FFFFFF"/>
              </a:solidFill>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200" dirty="0" smtClean="0">
                <a:solidFill>
                  <a:prstClr val="black"/>
                </a:solidFill>
                <a:latin typeface="Calibri"/>
              </a:rPr>
              <a:t>Seven </a:t>
            </a:r>
          </a:p>
          <a:p>
            <a:pPr algn="ctr" eaLnBrk="1" fontAlgn="auto" hangingPunct="1">
              <a:spcBef>
                <a:spcPts val="0"/>
              </a:spcBef>
              <a:spcAft>
                <a:spcPts val="0"/>
              </a:spcAft>
            </a:pPr>
            <a:r>
              <a:rPr lang="en-GB" sz="3200" dirty="0" smtClean="0">
                <a:solidFill>
                  <a:prstClr val="black"/>
                </a:solidFill>
                <a:latin typeface="Calibri"/>
              </a:rPr>
              <a:t>practical </a:t>
            </a:r>
          </a:p>
          <a:p>
            <a:pPr algn="ctr" eaLnBrk="1" fontAlgn="auto" hangingPunct="1">
              <a:spcBef>
                <a:spcPts val="0"/>
              </a:spcBef>
              <a:spcAft>
                <a:spcPts val="0"/>
              </a:spcAft>
            </a:pPr>
            <a:r>
              <a:rPr lang="en-GB" sz="3200" dirty="0" smtClean="0">
                <a:solidFill>
                  <a:prstClr val="black"/>
                </a:solidFill>
                <a:latin typeface="Calibri"/>
              </a:rPr>
              <a:t>things </a:t>
            </a:r>
          </a:p>
          <a:p>
            <a:pPr algn="ctr" eaLnBrk="1" fontAlgn="auto" hangingPunct="1">
              <a:spcBef>
                <a:spcPts val="0"/>
              </a:spcBef>
              <a:spcAft>
                <a:spcPts val="0"/>
              </a:spcAft>
            </a:pPr>
            <a:r>
              <a:rPr lang="en-GB" sz="3200" dirty="0" smtClean="0">
                <a:solidFill>
                  <a:prstClr val="black"/>
                </a:solidFill>
                <a:latin typeface="Calibri"/>
              </a:rPr>
              <a:t>you can </a:t>
            </a:r>
          </a:p>
          <a:p>
            <a:pPr algn="ctr" eaLnBrk="1" fontAlgn="auto" hangingPunct="1">
              <a:spcBef>
                <a:spcPts val="0"/>
              </a:spcBef>
              <a:spcAft>
                <a:spcPts val="0"/>
              </a:spcAft>
            </a:pPr>
            <a:r>
              <a:rPr lang="en-GB" sz="3200" dirty="0" smtClean="0">
                <a:solidFill>
                  <a:prstClr val="black"/>
                </a:solidFill>
                <a:latin typeface="Calibri"/>
              </a:rPr>
              <a:t>do</a:t>
            </a:r>
            <a:endParaRPr lang="en-GB" sz="3200" dirty="0">
              <a:solidFill>
                <a:prstClr val="black"/>
              </a:solidFill>
              <a:latin typeface="Calibri"/>
            </a:endParaRPr>
          </a:p>
        </p:txBody>
      </p:sp>
      <p:sp>
        <p:nvSpPr>
          <p:cNvPr id="9" name="Oval 8"/>
          <p:cNvSpPr>
            <a:spLocks noChangeArrowheads="1"/>
          </p:cNvSpPr>
          <p:nvPr/>
        </p:nvSpPr>
        <p:spPr bwMode="auto">
          <a:xfrm>
            <a:off x="1143000" y="4800600"/>
            <a:ext cx="3390900" cy="1641475"/>
          </a:xfrm>
          <a:prstGeom prst="ellipse">
            <a:avLst/>
          </a:prstGeom>
          <a:solidFill>
            <a:srgbClr val="66FFFF"/>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5 Get </a:t>
            </a:r>
            <a:r>
              <a:rPr lang="en-GB" dirty="0">
                <a:solidFill>
                  <a:prstClr val="black"/>
                </a:solidFill>
                <a:latin typeface="Calibri"/>
              </a:rPr>
              <a:t>learners talking</a:t>
            </a:r>
          </a:p>
          <a:p>
            <a:pPr algn="ctr" eaLnBrk="1" hangingPunct="1"/>
            <a:endParaRPr lang="en-US" dirty="0">
              <a:solidFill>
                <a:prstClr val="black"/>
              </a:solidFill>
              <a:latin typeface="Calibri"/>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5 	Get learners talking</a:t>
            </a:r>
            <a:endParaRPr lang="en-GB" sz="3600" b="1" dirty="0"/>
          </a:p>
        </p:txBody>
      </p:sp>
      <p:sp>
        <p:nvSpPr>
          <p:cNvPr id="3" name="Content Placeholder 2"/>
          <p:cNvSpPr>
            <a:spLocks noGrp="1"/>
          </p:cNvSpPr>
          <p:nvPr>
            <p:ph idx="1"/>
          </p:nvPr>
        </p:nvSpPr>
        <p:spPr/>
        <p:txBody>
          <a:bodyPr/>
          <a:lstStyle/>
          <a:p>
            <a:r>
              <a:rPr lang="en-GB" dirty="0" smtClean="0"/>
              <a:t>Get them talking to each other, rather than just listening to you or just watching you.</a:t>
            </a:r>
          </a:p>
          <a:p>
            <a:r>
              <a:rPr lang="en-GB" dirty="0" smtClean="0"/>
              <a:t>Make it </a:t>
            </a:r>
            <a:r>
              <a:rPr lang="en-GB" dirty="0" smtClean="0">
                <a:solidFill>
                  <a:srgbClr val="6B6BCF"/>
                </a:solidFill>
              </a:rPr>
              <a:t>comfortable</a:t>
            </a:r>
            <a:r>
              <a:rPr lang="en-GB" dirty="0" smtClean="0"/>
              <a:t> for learners to talk.</a:t>
            </a:r>
          </a:p>
          <a:p>
            <a:r>
              <a:rPr lang="en-GB" dirty="0" smtClean="0"/>
              <a:t>Putting things into their own words, orally’ is really good for helping them to crystallise their thinking.   </a:t>
            </a:r>
            <a:endParaRPr lang="en-GB"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75310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3 Keep </a:t>
            </a:r>
            <a:r>
              <a:rPr lang="en-GB" dirty="0">
                <a:solidFill>
                  <a:srgbClr val="FFFFFF"/>
                </a:solidFill>
                <a:latin typeface="Calibri"/>
              </a:rPr>
              <a:t>watching how others teach</a:t>
            </a:r>
          </a:p>
          <a:p>
            <a:pPr algn="ctr" eaLnBrk="1" hangingPunct="1"/>
            <a:endParaRPr lang="en-US" dirty="0">
              <a:solidFill>
                <a:srgbClr val="FFFFFF"/>
              </a:solidFill>
              <a:latin typeface="Calibri"/>
            </a:endParaRPr>
          </a:p>
        </p:txBody>
      </p:sp>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2 Find out where your learners are at</a:t>
            </a:r>
          </a:p>
          <a:p>
            <a:pPr algn="ctr" eaLnBrk="1" hangingPunct="1"/>
            <a:endParaRPr lang="en-US" dirty="0">
              <a:solidFill>
                <a:srgbClr val="FFFFFF"/>
              </a:solidFill>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1 Capture your reflections</a:t>
            </a:r>
          </a:p>
          <a:p>
            <a:pPr algn="ctr" eaLnBrk="1" hangingPunct="1"/>
            <a:endParaRPr lang="en-US" dirty="0">
              <a:solidFill>
                <a:srgbClr val="FFFFFF"/>
              </a:solidFill>
              <a:latin typeface="Calibri"/>
            </a:endParaRPr>
          </a:p>
        </p:txBody>
      </p:sp>
      <p:sp>
        <p:nvSpPr>
          <p:cNvPr id="10" name="Oval 9"/>
          <p:cNvSpPr>
            <a:spLocks noChangeArrowheads="1"/>
          </p:cNvSpPr>
          <p:nvPr/>
        </p:nvSpPr>
        <p:spPr bwMode="auto">
          <a:xfrm>
            <a:off x="4648200" y="4800600"/>
            <a:ext cx="3452192"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4 Make students’ targets </a:t>
            </a:r>
            <a:r>
              <a:rPr lang="en-GB" dirty="0">
                <a:solidFill>
                  <a:srgbClr val="FFFFFF"/>
                </a:solidFill>
                <a:latin typeface="Calibri"/>
              </a:rPr>
              <a:t>clear and interesting</a:t>
            </a:r>
          </a:p>
          <a:p>
            <a:pPr algn="ctr" eaLnBrk="1" hangingPunct="1"/>
            <a:endParaRPr lang="en-US" dirty="0">
              <a:solidFill>
                <a:srgbClr val="FFFFFF"/>
              </a:solidFill>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200" dirty="0" smtClean="0">
                <a:solidFill>
                  <a:prstClr val="black"/>
                </a:solidFill>
                <a:latin typeface="Calibri"/>
              </a:rPr>
              <a:t>Seven </a:t>
            </a:r>
          </a:p>
          <a:p>
            <a:pPr algn="ctr" eaLnBrk="1" fontAlgn="auto" hangingPunct="1">
              <a:spcBef>
                <a:spcPts val="0"/>
              </a:spcBef>
              <a:spcAft>
                <a:spcPts val="0"/>
              </a:spcAft>
            </a:pPr>
            <a:r>
              <a:rPr lang="en-GB" sz="3200" dirty="0" smtClean="0">
                <a:solidFill>
                  <a:prstClr val="black"/>
                </a:solidFill>
                <a:latin typeface="Calibri"/>
              </a:rPr>
              <a:t>practical </a:t>
            </a:r>
          </a:p>
          <a:p>
            <a:pPr algn="ctr" eaLnBrk="1" fontAlgn="auto" hangingPunct="1">
              <a:spcBef>
                <a:spcPts val="0"/>
              </a:spcBef>
              <a:spcAft>
                <a:spcPts val="0"/>
              </a:spcAft>
            </a:pPr>
            <a:r>
              <a:rPr lang="en-GB" sz="3200" dirty="0" smtClean="0">
                <a:solidFill>
                  <a:prstClr val="black"/>
                </a:solidFill>
                <a:latin typeface="Calibri"/>
              </a:rPr>
              <a:t>things </a:t>
            </a:r>
          </a:p>
          <a:p>
            <a:pPr algn="ctr" eaLnBrk="1" fontAlgn="auto" hangingPunct="1">
              <a:spcBef>
                <a:spcPts val="0"/>
              </a:spcBef>
              <a:spcAft>
                <a:spcPts val="0"/>
              </a:spcAft>
            </a:pPr>
            <a:r>
              <a:rPr lang="en-GB" sz="3200" dirty="0" smtClean="0">
                <a:solidFill>
                  <a:prstClr val="black"/>
                </a:solidFill>
                <a:latin typeface="Calibri"/>
              </a:rPr>
              <a:t>you can </a:t>
            </a:r>
          </a:p>
          <a:p>
            <a:pPr algn="ctr" eaLnBrk="1" fontAlgn="auto" hangingPunct="1">
              <a:spcBef>
                <a:spcPts val="0"/>
              </a:spcBef>
              <a:spcAft>
                <a:spcPts val="0"/>
              </a:spcAft>
            </a:pPr>
            <a:r>
              <a:rPr lang="en-GB" sz="3200" dirty="0" smtClean="0">
                <a:solidFill>
                  <a:prstClr val="black"/>
                </a:solidFill>
                <a:latin typeface="Calibri"/>
              </a:rPr>
              <a:t>do</a:t>
            </a:r>
            <a:endParaRPr lang="en-GB" sz="3200" dirty="0">
              <a:solidFill>
                <a:prstClr val="black"/>
              </a:solidFill>
              <a:latin typeface="Calibri"/>
            </a:endParaRPr>
          </a:p>
        </p:txBody>
      </p:sp>
      <p:sp>
        <p:nvSpPr>
          <p:cNvPr id="7" name="Oval 6"/>
          <p:cNvSpPr>
            <a:spLocks noChangeArrowheads="1"/>
          </p:cNvSpPr>
          <p:nvPr/>
        </p:nvSpPr>
        <p:spPr bwMode="auto">
          <a:xfrm>
            <a:off x="0" y="31242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6 Keep </a:t>
            </a:r>
            <a:r>
              <a:rPr lang="en-GB" dirty="0">
                <a:solidFill>
                  <a:prstClr val="black"/>
                </a:solidFill>
                <a:latin typeface="Calibri"/>
              </a:rPr>
              <a:t>talking about links to assessment</a:t>
            </a:r>
          </a:p>
          <a:p>
            <a:pPr algn="ctr" eaLnBrk="1" hangingPunct="1"/>
            <a:endParaRPr lang="en-US" dirty="0">
              <a:solidFill>
                <a:prstClr val="black"/>
              </a:solidFill>
              <a:latin typeface="Calibri"/>
            </a:endParaRPr>
          </a:p>
        </p:txBody>
      </p:sp>
      <p:sp>
        <p:nvSpPr>
          <p:cNvPr id="9" name="Oval 8"/>
          <p:cNvSpPr>
            <a:spLocks noChangeArrowheads="1"/>
          </p:cNvSpPr>
          <p:nvPr/>
        </p:nvSpPr>
        <p:spPr bwMode="auto">
          <a:xfrm>
            <a:off x="1143000" y="4800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5 Get </a:t>
            </a:r>
            <a:r>
              <a:rPr lang="en-GB" dirty="0">
                <a:solidFill>
                  <a:srgbClr val="FFFFFF"/>
                </a:solidFill>
                <a:latin typeface="Calibri"/>
              </a:rPr>
              <a:t>learners talking</a:t>
            </a:r>
          </a:p>
          <a:p>
            <a:pPr algn="ctr" eaLnBrk="1" hangingPunct="1"/>
            <a:endParaRPr lang="en-US" dirty="0">
              <a:solidFill>
                <a:srgbClr val="FFFFFF"/>
              </a:solidFill>
              <a:latin typeface="Calibri"/>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6 	Keep talking about links to assessment</a:t>
            </a:r>
            <a:endParaRPr lang="en-GB" sz="3600" b="1" dirty="0"/>
          </a:p>
        </p:txBody>
      </p:sp>
      <p:sp>
        <p:nvSpPr>
          <p:cNvPr id="3" name="Content Placeholder 2"/>
          <p:cNvSpPr>
            <a:spLocks noGrp="1"/>
          </p:cNvSpPr>
          <p:nvPr>
            <p:ph idx="1"/>
          </p:nvPr>
        </p:nvSpPr>
        <p:spPr/>
        <p:txBody>
          <a:bodyPr/>
          <a:lstStyle/>
          <a:p>
            <a:r>
              <a:rPr lang="en-GB" dirty="0" smtClean="0"/>
              <a:t>Clarify to learners what they’ll need to become able to do.</a:t>
            </a:r>
          </a:p>
          <a:p>
            <a:r>
              <a:rPr lang="en-GB" dirty="0" smtClean="0"/>
              <a:t>Illustrate the </a:t>
            </a:r>
            <a:r>
              <a:rPr lang="en-GB" dirty="0" smtClean="0">
                <a:solidFill>
                  <a:schemeClr val="accent6">
                    <a:lumMod val="60000"/>
                    <a:lumOff val="40000"/>
                  </a:schemeClr>
                </a:solidFill>
              </a:rPr>
              <a:t>range</a:t>
            </a:r>
            <a:r>
              <a:rPr lang="en-GB" dirty="0" smtClean="0"/>
              <a:t> of evidence of achievement – ‘a good one’, ‘a poor one’, and ‘in-between one’, and one that’s really difficult to </a:t>
            </a:r>
            <a:r>
              <a:rPr lang="en-GB" dirty="0" smtClean="0">
                <a:solidFill>
                  <a:srgbClr val="6B6BCF"/>
                </a:solidFill>
              </a:rPr>
              <a:t>judge</a:t>
            </a:r>
            <a:r>
              <a:rPr lang="en-GB" dirty="0" smtClean="0"/>
              <a:t>.</a:t>
            </a:r>
          </a:p>
          <a:p>
            <a:r>
              <a:rPr lang="en-GB" dirty="0" smtClean="0"/>
              <a:t>Use your </a:t>
            </a:r>
            <a:r>
              <a:rPr lang="en-GB" dirty="0" smtClean="0">
                <a:solidFill>
                  <a:srgbClr val="6B6BCF"/>
                </a:solidFill>
              </a:rPr>
              <a:t>warm</a:t>
            </a:r>
            <a:r>
              <a:rPr lang="en-GB" dirty="0" smtClean="0"/>
              <a:t> tone of voice, body-language, facial expression, gesture, and dialogue to help learners get a real grip on what they’re intended to </a:t>
            </a:r>
            <a:r>
              <a:rPr lang="en-GB" dirty="0" smtClean="0">
                <a:solidFill>
                  <a:schemeClr val="accent6">
                    <a:lumMod val="60000"/>
                    <a:lumOff val="40000"/>
                  </a:schemeClr>
                </a:solidFill>
              </a:rPr>
              <a:t>show</a:t>
            </a:r>
            <a:r>
              <a:rPr lang="en-GB" dirty="0" smtClean="0"/>
              <a:t> for their learning.</a:t>
            </a:r>
          </a:p>
          <a:p>
            <a:endParaRPr lang="en-GB"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75310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3 Keep </a:t>
            </a:r>
            <a:r>
              <a:rPr lang="en-GB" dirty="0">
                <a:solidFill>
                  <a:srgbClr val="FFFFFF"/>
                </a:solidFill>
                <a:latin typeface="Calibri"/>
              </a:rPr>
              <a:t>watching how others teach</a:t>
            </a:r>
          </a:p>
          <a:p>
            <a:pPr algn="ctr" eaLnBrk="1" hangingPunct="1"/>
            <a:endParaRPr lang="en-US" dirty="0">
              <a:solidFill>
                <a:srgbClr val="FFFFFF"/>
              </a:solidFill>
              <a:latin typeface="Calibri"/>
            </a:endParaRPr>
          </a:p>
        </p:txBody>
      </p:sp>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2 Find out where your learners are at</a:t>
            </a:r>
          </a:p>
          <a:p>
            <a:pPr algn="ctr" eaLnBrk="1" hangingPunct="1"/>
            <a:endParaRPr lang="en-US" dirty="0">
              <a:solidFill>
                <a:srgbClr val="FFFFFF"/>
              </a:solidFill>
              <a:latin typeface="Calibri"/>
            </a:endParaRPr>
          </a:p>
        </p:txBody>
      </p:sp>
      <p:sp>
        <p:nvSpPr>
          <p:cNvPr id="7" name="Oval 6"/>
          <p:cNvSpPr>
            <a:spLocks noChangeArrowheads="1"/>
          </p:cNvSpPr>
          <p:nvPr/>
        </p:nvSpPr>
        <p:spPr bwMode="auto">
          <a:xfrm>
            <a:off x="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6 Keep </a:t>
            </a:r>
            <a:r>
              <a:rPr lang="en-GB" dirty="0">
                <a:solidFill>
                  <a:srgbClr val="FFFFFF"/>
                </a:solidFill>
                <a:latin typeface="Calibri"/>
              </a:rPr>
              <a:t>talking about links to assessment</a:t>
            </a:r>
          </a:p>
          <a:p>
            <a:pPr algn="ctr" eaLnBrk="1" hangingPunct="1"/>
            <a:endParaRPr lang="en-US" dirty="0">
              <a:solidFill>
                <a:srgbClr val="FFFFFF"/>
              </a:solidFill>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a:solidFill>
                  <a:srgbClr val="FFFFFF"/>
                </a:solidFill>
                <a:latin typeface="Calibri"/>
              </a:rPr>
              <a:t>1 Capture your reflections</a:t>
            </a:r>
          </a:p>
          <a:p>
            <a:pPr algn="ctr" eaLnBrk="1" hangingPunct="1"/>
            <a:endParaRPr lang="en-US" dirty="0">
              <a:solidFill>
                <a:srgbClr val="FFFFFF"/>
              </a:solidFill>
              <a:latin typeface="Calibri"/>
            </a:endParaRPr>
          </a:p>
        </p:txBody>
      </p:sp>
      <p:sp>
        <p:nvSpPr>
          <p:cNvPr id="9" name="Oval 8"/>
          <p:cNvSpPr>
            <a:spLocks noChangeArrowheads="1"/>
          </p:cNvSpPr>
          <p:nvPr/>
        </p:nvSpPr>
        <p:spPr bwMode="auto">
          <a:xfrm>
            <a:off x="1143000" y="4800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5 Get </a:t>
            </a:r>
            <a:r>
              <a:rPr lang="en-GB" dirty="0">
                <a:solidFill>
                  <a:srgbClr val="FFFFFF"/>
                </a:solidFill>
                <a:latin typeface="Calibri"/>
              </a:rPr>
              <a:t>learners talking</a:t>
            </a:r>
          </a:p>
          <a:p>
            <a:pPr algn="ctr" eaLnBrk="1" hangingPunct="1"/>
            <a:endParaRPr lang="en-US" dirty="0">
              <a:solidFill>
                <a:srgbClr val="FFFFFF"/>
              </a:solidFill>
              <a:latin typeface="Calibri"/>
            </a:endParaRPr>
          </a:p>
        </p:txBody>
      </p:sp>
      <p:sp>
        <p:nvSpPr>
          <p:cNvPr id="10" name="Oval 9"/>
          <p:cNvSpPr>
            <a:spLocks noChangeArrowheads="1"/>
          </p:cNvSpPr>
          <p:nvPr/>
        </p:nvSpPr>
        <p:spPr bwMode="auto">
          <a:xfrm>
            <a:off x="4648200" y="4800600"/>
            <a:ext cx="3452192"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algn="ctr" eaLnBrk="1" hangingPunct="1"/>
            <a:endParaRPr lang="en-GB" dirty="0">
              <a:solidFill>
                <a:srgbClr val="FFFFFF"/>
              </a:solidFill>
              <a:latin typeface="Calibri"/>
            </a:endParaRPr>
          </a:p>
          <a:p>
            <a:pPr algn="ctr" eaLnBrk="1" fontAlgn="auto" hangingPunct="1">
              <a:spcBef>
                <a:spcPts val="0"/>
              </a:spcBef>
              <a:spcAft>
                <a:spcPts val="0"/>
              </a:spcAft>
            </a:pPr>
            <a:r>
              <a:rPr lang="en-GB" dirty="0" smtClean="0">
                <a:solidFill>
                  <a:srgbClr val="FFFFFF"/>
                </a:solidFill>
                <a:latin typeface="Calibri"/>
              </a:rPr>
              <a:t>4 Make students’ targets </a:t>
            </a:r>
            <a:r>
              <a:rPr lang="en-GB" dirty="0">
                <a:solidFill>
                  <a:srgbClr val="FFFFFF"/>
                </a:solidFill>
                <a:latin typeface="Calibri"/>
              </a:rPr>
              <a:t>clear and interesting</a:t>
            </a:r>
          </a:p>
          <a:p>
            <a:pPr algn="ctr" eaLnBrk="1" hangingPunct="1"/>
            <a:endParaRPr lang="en-US" dirty="0">
              <a:solidFill>
                <a:srgbClr val="FFFFFF"/>
              </a:solidFill>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200" dirty="0" smtClean="0">
                <a:solidFill>
                  <a:prstClr val="black"/>
                </a:solidFill>
                <a:latin typeface="Calibri"/>
              </a:rPr>
              <a:t>Seven </a:t>
            </a:r>
          </a:p>
          <a:p>
            <a:pPr algn="ctr" eaLnBrk="1" fontAlgn="auto" hangingPunct="1">
              <a:spcBef>
                <a:spcPts val="0"/>
              </a:spcBef>
              <a:spcAft>
                <a:spcPts val="0"/>
              </a:spcAft>
            </a:pPr>
            <a:r>
              <a:rPr lang="en-GB" sz="3200" dirty="0" smtClean="0">
                <a:solidFill>
                  <a:prstClr val="black"/>
                </a:solidFill>
                <a:latin typeface="Calibri"/>
              </a:rPr>
              <a:t>practical </a:t>
            </a:r>
          </a:p>
          <a:p>
            <a:pPr algn="ctr" eaLnBrk="1" fontAlgn="auto" hangingPunct="1">
              <a:spcBef>
                <a:spcPts val="0"/>
              </a:spcBef>
              <a:spcAft>
                <a:spcPts val="0"/>
              </a:spcAft>
            </a:pPr>
            <a:r>
              <a:rPr lang="en-GB" sz="3200" dirty="0" smtClean="0">
                <a:solidFill>
                  <a:prstClr val="black"/>
                </a:solidFill>
                <a:latin typeface="Calibri"/>
              </a:rPr>
              <a:t>things </a:t>
            </a:r>
          </a:p>
          <a:p>
            <a:pPr algn="ctr" eaLnBrk="1" fontAlgn="auto" hangingPunct="1">
              <a:spcBef>
                <a:spcPts val="0"/>
              </a:spcBef>
              <a:spcAft>
                <a:spcPts val="0"/>
              </a:spcAft>
            </a:pPr>
            <a:r>
              <a:rPr lang="en-GB" sz="3200" dirty="0" smtClean="0">
                <a:solidFill>
                  <a:prstClr val="black"/>
                </a:solidFill>
                <a:latin typeface="Calibri"/>
              </a:rPr>
              <a:t>you can </a:t>
            </a:r>
          </a:p>
          <a:p>
            <a:pPr algn="ctr" eaLnBrk="1" fontAlgn="auto" hangingPunct="1">
              <a:spcBef>
                <a:spcPts val="0"/>
              </a:spcBef>
              <a:spcAft>
                <a:spcPts val="0"/>
              </a:spcAft>
            </a:pPr>
            <a:r>
              <a:rPr lang="en-GB" sz="3200" dirty="0" smtClean="0">
                <a:solidFill>
                  <a:prstClr val="black"/>
                </a:solidFill>
                <a:latin typeface="Calibri"/>
              </a:rPr>
              <a:t>do</a:t>
            </a:r>
          </a:p>
          <a:p>
            <a:pPr algn="ctr" eaLnBrk="1" fontAlgn="auto" hangingPunct="1">
              <a:spcBef>
                <a:spcPts val="0"/>
              </a:spcBef>
              <a:spcAft>
                <a:spcPts val="0"/>
              </a:spcAft>
            </a:pPr>
            <a:endParaRPr lang="en-GB" sz="3200" dirty="0">
              <a:solidFill>
                <a:prstClr val="black"/>
              </a:solidFill>
            </a:endParaRPr>
          </a:p>
        </p:txBody>
      </p:sp>
      <p:sp>
        <p:nvSpPr>
          <p:cNvPr id="5" name="Oval 4"/>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7 Make </a:t>
            </a:r>
            <a:r>
              <a:rPr lang="en-GB" dirty="0">
                <a:solidFill>
                  <a:prstClr val="black"/>
                </a:solidFill>
                <a:latin typeface="Calibri"/>
              </a:rPr>
              <a:t>good use of praise</a:t>
            </a:r>
          </a:p>
          <a:p>
            <a:pPr algn="ctr" eaLnBrk="1" hangingPunct="1"/>
            <a:endParaRPr lang="en-US" dirty="0">
              <a:solidFill>
                <a:prstClr val="black"/>
              </a:solidFill>
              <a:latin typeface="Calibri"/>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7 	Make good use of praise</a:t>
            </a:r>
            <a:endParaRPr lang="en-GB" sz="3600" b="1" dirty="0"/>
          </a:p>
        </p:txBody>
      </p:sp>
      <p:sp>
        <p:nvSpPr>
          <p:cNvPr id="3" name="Content Placeholder 2"/>
          <p:cNvSpPr>
            <a:spLocks noGrp="1"/>
          </p:cNvSpPr>
          <p:nvPr>
            <p:ph idx="1"/>
          </p:nvPr>
        </p:nvSpPr>
        <p:spPr/>
        <p:txBody>
          <a:bodyPr/>
          <a:lstStyle/>
          <a:p>
            <a:r>
              <a:rPr lang="en-GB" dirty="0" smtClean="0"/>
              <a:t>‘That’s a really good point, thanks’</a:t>
            </a:r>
          </a:p>
          <a:p>
            <a:r>
              <a:rPr lang="en-GB" dirty="0" smtClean="0"/>
              <a:t>‘I really like what you’ve done here, keep doing this’</a:t>
            </a:r>
          </a:p>
          <a:p>
            <a:r>
              <a:rPr lang="en-GB" dirty="0" smtClean="0"/>
              <a:t>‘The best thing about this is...’</a:t>
            </a:r>
          </a:p>
          <a:p>
            <a:r>
              <a:rPr lang="en-GB" dirty="0" smtClean="0"/>
              <a:t>‘That’s a great step forward’</a:t>
            </a:r>
          </a:p>
          <a:p>
            <a:r>
              <a:rPr lang="en-GB" dirty="0" smtClean="0"/>
              <a:t>‘That’s a really good answer’</a:t>
            </a:r>
          </a:p>
          <a:p>
            <a:r>
              <a:rPr lang="en-GB" dirty="0" smtClean="0"/>
              <a:t>‘This is one of the best I’ve seen’</a:t>
            </a:r>
          </a:p>
          <a:p>
            <a:r>
              <a:rPr lang="en-GB" dirty="0" smtClean="0"/>
              <a:t>‘That’s exactly what we’re looking for’</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3785652"/>
          </a:xfrm>
          <a:prstGeom prst="rect">
            <a:avLst/>
          </a:prstGeom>
          <a:noFill/>
          <a:ln w="9525">
            <a:noFill/>
            <a:miter lim="800000"/>
            <a:headEnd/>
            <a:tailEnd/>
          </a:ln>
        </p:spPr>
        <p:txBody>
          <a:bodyPr wrap="square">
            <a:spAutoFit/>
          </a:bodyPr>
          <a:lstStyle/>
          <a:p>
            <a:pPr algn="ctr">
              <a:spcBef>
                <a:spcPct val="50000"/>
              </a:spcBef>
            </a:pPr>
            <a:r>
              <a:rPr lang="en-GB" sz="3200" dirty="0" smtClean="0">
                <a:solidFill>
                  <a:srgbClr val="FFFFFF"/>
                </a:solidFill>
              </a:rPr>
              <a:t>The </a:t>
            </a:r>
            <a:r>
              <a:rPr lang="en-GB" sz="3200" dirty="0">
                <a:solidFill>
                  <a:srgbClr val="FFFFFF"/>
                </a:solidFill>
              </a:rPr>
              <a:t>Lecturer’s Toolkit</a:t>
            </a:r>
          </a:p>
          <a:p>
            <a:pPr algn="ctr">
              <a:spcBef>
                <a:spcPct val="50000"/>
              </a:spcBef>
            </a:pPr>
            <a:r>
              <a:rPr lang="en-GB" sz="3200" dirty="0" smtClean="0">
                <a:solidFill>
                  <a:srgbClr val="FFFFFF"/>
                </a:solidFill>
              </a:rPr>
              <a:t>4</a:t>
            </a:r>
            <a:r>
              <a:rPr lang="en-GB" sz="3200" baseline="30000" dirty="0" smtClean="0">
                <a:solidFill>
                  <a:srgbClr val="FFFFFF"/>
                </a:solidFill>
              </a:rPr>
              <a:t>th</a:t>
            </a:r>
            <a:r>
              <a:rPr lang="en-GB" sz="3200" dirty="0" smtClean="0">
                <a:solidFill>
                  <a:srgbClr val="FFFFFF"/>
                </a:solidFill>
              </a:rPr>
              <a:t> </a:t>
            </a:r>
            <a:r>
              <a:rPr lang="en-GB" sz="3200" dirty="0">
                <a:solidFill>
                  <a:srgbClr val="FFFFFF"/>
                </a:solidFill>
              </a:rPr>
              <a:t>Edition</a:t>
            </a:r>
          </a:p>
          <a:p>
            <a:pPr algn="ctr">
              <a:spcBef>
                <a:spcPct val="50000"/>
              </a:spcBef>
            </a:pPr>
            <a:r>
              <a:rPr lang="en-GB" sz="3200" dirty="0">
                <a:solidFill>
                  <a:srgbClr val="FFFF00"/>
                </a:solidFill>
              </a:rPr>
              <a:t>Phil Race</a:t>
            </a:r>
          </a:p>
          <a:p>
            <a:pPr algn="ctr">
              <a:spcBef>
                <a:spcPct val="50000"/>
              </a:spcBef>
            </a:pPr>
            <a:r>
              <a:rPr lang="en-GB" sz="3200" dirty="0">
                <a:solidFill>
                  <a:srgbClr val="FFFF00"/>
                </a:solidFill>
              </a:rPr>
              <a:t>Routledge, London, </a:t>
            </a:r>
            <a:r>
              <a:rPr lang="en-GB" sz="3200"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Oval 18"/>
          <p:cNvSpPr/>
          <p:nvPr/>
        </p:nvSpPr>
        <p:spPr>
          <a:xfrm>
            <a:off x="3059832" y="1447800"/>
            <a:ext cx="3024336" cy="421344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200" dirty="0" smtClean="0">
                <a:solidFill>
                  <a:srgbClr val="FFFF00"/>
                </a:solidFill>
              </a:rPr>
              <a:t>Make </a:t>
            </a:r>
          </a:p>
          <a:p>
            <a:pPr algn="ctr" eaLnBrk="1" fontAlgn="auto" hangingPunct="1">
              <a:spcBef>
                <a:spcPts val="0"/>
              </a:spcBef>
              <a:spcAft>
                <a:spcPts val="0"/>
              </a:spcAft>
            </a:pPr>
            <a:r>
              <a:rPr lang="en-GB" sz="3200" dirty="0" smtClean="0">
                <a:solidFill>
                  <a:srgbClr val="FFFF00"/>
                </a:solidFill>
              </a:rPr>
              <a:t>Learning</a:t>
            </a:r>
          </a:p>
          <a:p>
            <a:pPr algn="ctr" eaLnBrk="1" fontAlgn="auto" hangingPunct="1">
              <a:spcBef>
                <a:spcPts val="0"/>
              </a:spcBef>
              <a:spcAft>
                <a:spcPts val="0"/>
              </a:spcAft>
            </a:pPr>
            <a:r>
              <a:rPr lang="en-GB" sz="3200" dirty="0" smtClean="0">
                <a:solidFill>
                  <a:srgbClr val="FFFF00"/>
                </a:solidFill>
              </a:rPr>
              <a:t>Happen</a:t>
            </a:r>
            <a:endParaRPr lang="en-GB" sz="3200" dirty="0">
              <a:solidFill>
                <a:srgbClr val="FFFF00"/>
              </a:solidFill>
            </a:endParaRPr>
          </a:p>
        </p:txBody>
      </p:sp>
      <p:sp>
        <p:nvSpPr>
          <p:cNvPr id="15" name="Oval 14"/>
          <p:cNvSpPr>
            <a:spLocks noChangeArrowheads="1"/>
          </p:cNvSpPr>
          <p:nvPr/>
        </p:nvSpPr>
        <p:spPr bwMode="auto">
          <a:xfrm>
            <a:off x="2819400" y="152400"/>
            <a:ext cx="3390900" cy="1641475"/>
          </a:xfrm>
          <a:prstGeom prst="ellipse">
            <a:avLst/>
          </a:prstGeom>
          <a:solidFill>
            <a:srgbClr val="FFFF00"/>
          </a:solidFill>
          <a:ln w="57150" algn="ctr">
            <a:solidFill>
              <a:schemeClr val="bg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a:solidFill>
                  <a:prstClr val="black"/>
                </a:solidFill>
                <a:latin typeface="Calibri"/>
              </a:rPr>
              <a:t>1 Capture your reflections</a:t>
            </a:r>
          </a:p>
          <a:p>
            <a:pPr algn="ctr" eaLnBrk="1" hangingPunct="1"/>
            <a:endParaRPr lang="en-US" dirty="0">
              <a:solidFill>
                <a:prstClr val="black"/>
              </a:solidFill>
              <a:latin typeface="Calibri"/>
            </a:endParaRPr>
          </a:p>
        </p:txBody>
      </p:sp>
      <p:sp>
        <p:nvSpPr>
          <p:cNvPr id="13" name="Oval 12"/>
          <p:cNvSpPr>
            <a:spLocks noChangeArrowheads="1"/>
          </p:cNvSpPr>
          <p:nvPr/>
        </p:nvSpPr>
        <p:spPr bwMode="auto">
          <a:xfrm>
            <a:off x="5486400" y="1371600"/>
            <a:ext cx="3390900" cy="1641475"/>
          </a:xfrm>
          <a:prstGeom prst="ellipse">
            <a:avLst/>
          </a:prstGeom>
          <a:solidFill>
            <a:srgbClr val="FFC000"/>
          </a:solidFill>
          <a:ln w="57150" algn="ctr">
            <a:solidFill>
              <a:schemeClr val="bg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a:solidFill>
                  <a:prstClr val="black"/>
                </a:solidFill>
                <a:latin typeface="Calibri"/>
              </a:rPr>
              <a:t>2 Find out where your learners are at</a:t>
            </a:r>
          </a:p>
          <a:p>
            <a:pPr algn="ctr" eaLnBrk="1" hangingPunct="1"/>
            <a:endParaRPr lang="en-US" dirty="0">
              <a:solidFill>
                <a:prstClr val="black"/>
              </a:solidFill>
              <a:latin typeface="Calibri"/>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bg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3 Keep </a:t>
            </a:r>
            <a:r>
              <a:rPr lang="en-GB" dirty="0">
                <a:solidFill>
                  <a:prstClr val="black"/>
                </a:solidFill>
                <a:latin typeface="Calibri"/>
              </a:rPr>
              <a:t>watching how others teach</a:t>
            </a:r>
          </a:p>
          <a:p>
            <a:pPr algn="ctr" eaLnBrk="1" hangingPunct="1"/>
            <a:endParaRPr lang="en-US" dirty="0">
              <a:solidFill>
                <a:prstClr val="black"/>
              </a:solidFill>
              <a:latin typeface="Calibri"/>
            </a:endParaRPr>
          </a:p>
        </p:txBody>
      </p:sp>
      <p:sp>
        <p:nvSpPr>
          <p:cNvPr id="17" name="Oval 16"/>
          <p:cNvSpPr>
            <a:spLocks noChangeArrowheads="1"/>
          </p:cNvSpPr>
          <p:nvPr/>
        </p:nvSpPr>
        <p:spPr bwMode="auto">
          <a:xfrm>
            <a:off x="4648200" y="4800600"/>
            <a:ext cx="3452192" cy="1641475"/>
          </a:xfrm>
          <a:prstGeom prst="ellipse">
            <a:avLst/>
          </a:prstGeom>
          <a:solidFill>
            <a:srgbClr val="E6B9B8"/>
          </a:solidFill>
          <a:ln w="57150" algn="ctr">
            <a:solidFill>
              <a:schemeClr val="bg1"/>
            </a:solidFill>
            <a:round/>
            <a:headEnd/>
            <a:tailEnd/>
          </a:ln>
        </p:spPr>
        <p:txBody>
          <a:bodyPr wrap="square" lIns="0" tIns="0" rIns="0" bIns="0" anchor="ctr" anchorCtr="0"/>
          <a:lstStyle/>
          <a:p>
            <a:pPr algn="ctr" eaLnBrk="1" hangingPunct="1"/>
            <a:endParaRPr lang="en-GB" sz="2700" dirty="0">
              <a:solidFill>
                <a:prstClr val="black"/>
              </a:solidFill>
              <a:latin typeface="Calibri"/>
            </a:endParaRPr>
          </a:p>
          <a:p>
            <a:pPr algn="ctr" eaLnBrk="1" fontAlgn="auto" hangingPunct="1">
              <a:spcBef>
                <a:spcPts val="0"/>
              </a:spcBef>
              <a:spcAft>
                <a:spcPts val="0"/>
              </a:spcAft>
            </a:pPr>
            <a:r>
              <a:rPr lang="en-GB" sz="2700" dirty="0" smtClean="0">
                <a:solidFill>
                  <a:prstClr val="black"/>
                </a:solidFill>
                <a:latin typeface="Calibri"/>
              </a:rPr>
              <a:t>4 Make students’ targets </a:t>
            </a:r>
            <a:r>
              <a:rPr lang="en-GB" sz="2700" dirty="0">
                <a:solidFill>
                  <a:prstClr val="black"/>
                </a:solidFill>
                <a:latin typeface="Calibri"/>
              </a:rPr>
              <a:t>clear and interesting</a:t>
            </a:r>
          </a:p>
          <a:p>
            <a:pPr algn="ctr" eaLnBrk="1" hangingPunct="1"/>
            <a:endParaRPr lang="en-US" sz="2700" dirty="0">
              <a:solidFill>
                <a:prstClr val="black"/>
              </a:solidFill>
              <a:latin typeface="Calibri"/>
            </a:endParaRPr>
          </a:p>
        </p:txBody>
      </p:sp>
      <p:sp>
        <p:nvSpPr>
          <p:cNvPr id="16" name="Oval 15"/>
          <p:cNvSpPr>
            <a:spLocks noChangeArrowheads="1"/>
          </p:cNvSpPr>
          <p:nvPr/>
        </p:nvSpPr>
        <p:spPr bwMode="auto">
          <a:xfrm>
            <a:off x="1143000" y="4800600"/>
            <a:ext cx="3390900" cy="1641475"/>
          </a:xfrm>
          <a:prstGeom prst="ellipse">
            <a:avLst/>
          </a:prstGeom>
          <a:solidFill>
            <a:srgbClr val="66FFFF"/>
          </a:solidFill>
          <a:ln w="57150" algn="ctr">
            <a:solidFill>
              <a:schemeClr val="bg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5 Get </a:t>
            </a:r>
            <a:r>
              <a:rPr lang="en-GB" dirty="0">
                <a:solidFill>
                  <a:prstClr val="black"/>
                </a:solidFill>
                <a:latin typeface="Calibri"/>
              </a:rPr>
              <a:t>learners talking</a:t>
            </a:r>
          </a:p>
          <a:p>
            <a:pPr algn="ctr" eaLnBrk="1" hangingPunct="1"/>
            <a:endParaRPr lang="en-US" dirty="0">
              <a:solidFill>
                <a:prstClr val="black"/>
              </a:solidFill>
              <a:latin typeface="Calibri"/>
            </a:endParaRPr>
          </a:p>
        </p:txBody>
      </p:sp>
      <p:sp>
        <p:nvSpPr>
          <p:cNvPr id="14" name="Oval 13"/>
          <p:cNvSpPr>
            <a:spLocks noChangeArrowheads="1"/>
          </p:cNvSpPr>
          <p:nvPr/>
        </p:nvSpPr>
        <p:spPr bwMode="auto">
          <a:xfrm>
            <a:off x="0" y="3124200"/>
            <a:ext cx="3390900" cy="1641475"/>
          </a:xfrm>
          <a:prstGeom prst="ellipse">
            <a:avLst/>
          </a:prstGeom>
          <a:solidFill>
            <a:schemeClr val="tx2">
              <a:lumMod val="60000"/>
              <a:lumOff val="40000"/>
            </a:schemeClr>
          </a:solidFill>
          <a:ln w="57150" algn="ctr">
            <a:solidFill>
              <a:schemeClr val="bg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6 Keep </a:t>
            </a:r>
            <a:r>
              <a:rPr lang="en-GB" dirty="0">
                <a:solidFill>
                  <a:prstClr val="black"/>
                </a:solidFill>
                <a:latin typeface="Calibri"/>
              </a:rPr>
              <a:t>talking about links to assessment</a:t>
            </a:r>
          </a:p>
          <a:p>
            <a:pPr algn="ctr" eaLnBrk="1" hangingPunct="1"/>
            <a:endParaRPr lang="en-US" dirty="0">
              <a:solidFill>
                <a:prstClr val="black"/>
              </a:solidFill>
              <a:latin typeface="Calibri"/>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bg1"/>
            </a:solidFill>
            <a:round/>
            <a:headEnd/>
            <a:tailEnd/>
          </a:ln>
        </p:spPr>
        <p:txBody>
          <a:bodyPr wrap="square" lIns="0" tIns="0" rIns="0" bIns="0" anchor="ctr" anchorCtr="0"/>
          <a:lstStyle/>
          <a:p>
            <a:pPr algn="ctr" eaLnBrk="1" hangingPunct="1"/>
            <a:endParaRPr lang="en-GB" dirty="0">
              <a:solidFill>
                <a:prstClr val="black"/>
              </a:solidFill>
              <a:latin typeface="Calibri"/>
            </a:endParaRPr>
          </a:p>
          <a:p>
            <a:pPr algn="ctr" eaLnBrk="1" fontAlgn="auto" hangingPunct="1">
              <a:spcBef>
                <a:spcPts val="0"/>
              </a:spcBef>
              <a:spcAft>
                <a:spcPts val="0"/>
              </a:spcAft>
            </a:pPr>
            <a:r>
              <a:rPr lang="en-GB" dirty="0" smtClean="0">
                <a:solidFill>
                  <a:prstClr val="black"/>
                </a:solidFill>
                <a:latin typeface="Calibri"/>
              </a:rPr>
              <a:t>7 Make </a:t>
            </a:r>
            <a:r>
              <a:rPr lang="en-GB" dirty="0">
                <a:solidFill>
                  <a:prstClr val="black"/>
                </a:solidFill>
                <a:latin typeface="Calibri"/>
              </a:rPr>
              <a:t>good use of praise</a:t>
            </a:r>
          </a:p>
          <a:p>
            <a:pPr algn="ctr" eaLnBrk="1" hangingPunct="1"/>
            <a:endParaRPr lang="en-US" dirty="0">
              <a:solidFill>
                <a:prstClr val="black"/>
              </a:solidFill>
              <a:latin typeface="Calibri"/>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par>
                                <p:cTn id="8" presetID="9" presetClass="entr" presetSubtype="0" fill="hold" nodeType="withEffect">
                                  <p:stCondLst>
                                    <p:cond delay="0"/>
                                  </p:stCondLst>
                                  <p:iterate type="lt">
                                    <p:tmPct val="10000"/>
                                  </p:iterate>
                                  <p:childTnLst>
                                    <p:set>
                                      <p:cBhvr>
                                        <p:cTn id="9" dur="1" fill="hold">
                                          <p:stCondLst>
                                            <p:cond delay="0"/>
                                          </p:stCondLst>
                                        </p:cTn>
                                        <p:tgtEl>
                                          <p:spTgt spid="19">
                                            <p:txEl>
                                              <p:pRg st="1" end="1"/>
                                            </p:txEl>
                                          </p:spTgt>
                                        </p:tgtEl>
                                        <p:attrNameLst>
                                          <p:attrName>style.visibility</p:attrName>
                                        </p:attrNameLst>
                                      </p:cBhvr>
                                      <p:to>
                                        <p:strVal val="visible"/>
                                      </p:to>
                                    </p:set>
                                    <p:animEffect transition="in" filter="dissolve">
                                      <p:cBhvr>
                                        <p:cTn id="10" dur="500"/>
                                        <p:tgtEl>
                                          <p:spTgt spid="19">
                                            <p:txEl>
                                              <p:pRg st="1" end="1"/>
                                            </p:txEl>
                                          </p:spTgt>
                                        </p:tgtEl>
                                      </p:cBhvr>
                                    </p:animEffect>
                                  </p:childTnLst>
                                </p:cTn>
                              </p:par>
                              <p:par>
                                <p:cTn id="11" presetID="9" presetClass="entr" presetSubtype="0" fill="hold" nodeType="withEffect">
                                  <p:stCondLst>
                                    <p:cond delay="0"/>
                                  </p:stCondLst>
                                  <p:iterate type="lt">
                                    <p:tmPct val="10000"/>
                                  </p:iterate>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dissolve">
                                      <p:cBhvr>
                                        <p:cTn id="1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a:noFill/>
          </a:ln>
        </p:spPr>
        <p:txBody>
          <a:bodyPr/>
          <a:lstStyle/>
          <a:p>
            <a:pPr>
              <a:defRPr/>
            </a:pPr>
            <a:r>
              <a:rPr lang="en-US" smtClean="0">
                <a:solidFill>
                  <a:srgbClr val="FFFF00"/>
                </a:solidFill>
              </a:rPr>
              <a:t>Action planning statements</a:t>
            </a:r>
          </a:p>
        </p:txBody>
      </p:sp>
      <p:sp>
        <p:nvSpPr>
          <p:cNvPr id="132099" name="Rectangle 3"/>
          <p:cNvSpPr>
            <a:spLocks noGrp="1" noChangeArrowheads="1"/>
          </p:cNvSpPr>
          <p:nvPr>
            <p:ph idx="1"/>
          </p:nvPr>
        </p:nvSpPr>
        <p:spPr>
          <a:noFill/>
          <a:ln>
            <a:noFill/>
          </a:ln>
        </p:spPr>
        <p:txBody>
          <a:bodyPr/>
          <a:lstStyle/>
          <a:p>
            <a:pPr marL="571500" indent="-571500">
              <a:spcBef>
                <a:spcPct val="20000"/>
              </a:spcBef>
            </a:pPr>
            <a:r>
              <a:rPr lang="en-US" sz="3600" dirty="0" smtClean="0">
                <a:solidFill>
                  <a:srgbClr val="FFFF00"/>
                </a:solidFill>
                <a:latin typeface="Comic Sans MS" pitchFamily="66" charset="0"/>
              </a:rPr>
              <a:t>One thing I’m going to do is…</a:t>
            </a:r>
          </a:p>
          <a:p>
            <a:pPr marL="571500" indent="-571500">
              <a:spcBef>
                <a:spcPct val="20000"/>
              </a:spcBef>
            </a:pPr>
            <a:r>
              <a:rPr lang="en-US" sz="3600" dirty="0" smtClean="0">
                <a:solidFill>
                  <a:srgbClr val="FFFF00"/>
                </a:solidFill>
                <a:latin typeface="Comic Sans MS" pitchFamily="66" charset="0"/>
              </a:rPr>
              <a:t>One idea I’m taking away is…</a:t>
            </a:r>
          </a:p>
          <a:p>
            <a:pPr marL="571500" indent="-571500">
              <a:spcBef>
                <a:spcPct val="20000"/>
              </a:spcBef>
            </a:pPr>
            <a:r>
              <a:rPr lang="en-US" sz="3600" dirty="0" smtClean="0">
                <a:solidFill>
                  <a:srgbClr val="FFFF00"/>
                </a:solidFill>
                <a:latin typeface="Comic Sans MS" pitchFamily="66" charset="0"/>
              </a:rPr>
              <a:t>I’m going to think more about…</a:t>
            </a:r>
          </a:p>
          <a:p>
            <a:pPr marL="571500" indent="-571500">
              <a:spcBef>
                <a:spcPct val="20000"/>
              </a:spcBef>
            </a:pPr>
            <a:r>
              <a:rPr lang="en-US" sz="3600" dirty="0" smtClean="0">
                <a:solidFill>
                  <a:srgbClr val="FFFF00"/>
                </a:solidFill>
                <a:latin typeface="Comic Sans MS" pitchFamily="66" charset="0"/>
              </a:rPr>
              <a:t>I have found out that …</a:t>
            </a:r>
          </a:p>
          <a:p>
            <a:pPr marL="571500" indent="-571500">
              <a:spcBef>
                <a:spcPct val="20000"/>
              </a:spcBef>
            </a:pPr>
            <a:r>
              <a:rPr lang="en-US" sz="3600" dirty="0" smtClean="0">
                <a:solidFill>
                  <a:srgbClr val="FFFF00"/>
                </a:solidFill>
                <a:latin typeface="Comic Sans MS" pitchFamily="66" charset="0"/>
              </a:rPr>
              <a:t>I’d like to know …</a:t>
            </a:r>
          </a:p>
          <a:p>
            <a:pPr marL="571500" indent="-571500">
              <a:spcBef>
                <a:spcPct val="20000"/>
              </a:spcBef>
            </a:pPr>
            <a:r>
              <a:rPr lang="en-US" sz="3600" dirty="0" smtClean="0">
                <a:solidFill>
                  <a:srgbClr val="FFFF00"/>
                </a:solidFill>
                <a:latin typeface="Comic Sans MS" pitchFamily="66" charset="0"/>
              </a:rPr>
              <a:t>In future, I’m not going to…</a:t>
            </a:r>
          </a:p>
        </p:txBody>
      </p:sp>
      <p:sp>
        <p:nvSpPr>
          <p:cNvPr id="3076" name="Text Box 4"/>
          <p:cNvSpPr txBox="1">
            <a:spLocks noChangeArrowheads="1"/>
          </p:cNvSpPr>
          <p:nvPr/>
        </p:nvSpPr>
        <p:spPr bwMode="auto">
          <a:xfrm>
            <a:off x="684213" y="6165850"/>
            <a:ext cx="3959225" cy="396875"/>
          </a:xfrm>
          <a:prstGeom prst="rect">
            <a:avLst/>
          </a:prstGeom>
          <a:noFill/>
          <a:ln w="12700">
            <a:noFill/>
            <a:miter lim="800000"/>
            <a:headEnd type="none" w="sm" len="sm"/>
            <a:tailEnd type="none" w="sm" len="sm"/>
          </a:ln>
        </p:spPr>
        <p:txBody>
          <a:bodyPr>
            <a:spAutoFit/>
          </a:bodyPr>
          <a:lstStyle/>
          <a:p>
            <a:pPr algn="ctr">
              <a:spcBef>
                <a:spcPct val="50000"/>
              </a:spcBef>
            </a:pPr>
            <a:fld id="{568C3A45-657D-4618-97E9-DFF72C677128}" type="datetime2">
              <a:rPr lang="en-GB" sz="2000" b="0">
                <a:solidFill>
                  <a:srgbClr val="000000"/>
                </a:solidFill>
                <a:latin typeface="Tahoma" pitchFamily="34" charset="0"/>
              </a:rPr>
              <a:pPr algn="ctr">
                <a:spcBef>
                  <a:spcPct val="50000"/>
                </a:spcBef>
              </a:pPr>
              <a:t>Monday, 22 February 2016</a:t>
            </a:fld>
            <a:endParaRPr lang="en-GB" sz="2000" b="0">
              <a:solidFill>
                <a:srgbClr val="00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0" y="0"/>
            <a:ext cx="9144000" cy="836613"/>
          </a:xfrm>
          <a:ln/>
        </p:spPr>
        <p:txBody>
          <a:bodyPr/>
          <a:lstStyle/>
          <a:p>
            <a:r>
              <a:rPr lang="en-GB" sz="3600" b="1" dirty="0">
                <a:solidFill>
                  <a:srgbClr val="FFFF00"/>
                </a:solidFill>
              </a:rPr>
              <a:t>Back to our </a:t>
            </a:r>
            <a:r>
              <a:rPr lang="en-GB" sz="3600" b="1" dirty="0" smtClean="0">
                <a:solidFill>
                  <a:srgbClr val="FFFF00"/>
                </a:solidFill>
              </a:rPr>
              <a:t>intended outcomes</a:t>
            </a:r>
            <a:endParaRPr lang="en-GB" sz="3600" b="1" dirty="0">
              <a:solidFill>
                <a:srgbClr val="FFFF00"/>
              </a:solidFill>
            </a:endParaRPr>
          </a:p>
        </p:txBody>
      </p:sp>
      <p:sp>
        <p:nvSpPr>
          <p:cNvPr id="656387" name="Rectangle 3"/>
          <p:cNvSpPr>
            <a:spLocks noGrp="1" noChangeArrowheads="1"/>
          </p:cNvSpPr>
          <p:nvPr>
            <p:ph idx="1"/>
          </p:nvPr>
        </p:nvSpPr>
        <p:spPr>
          <a:xfrm>
            <a:off x="0" y="692697"/>
            <a:ext cx="9144000" cy="5760492"/>
          </a:xfrm>
        </p:spPr>
        <p:txBody>
          <a:bodyPr/>
          <a:lstStyle/>
          <a:p>
            <a:pPr>
              <a:lnSpc>
                <a:spcPct val="100000"/>
              </a:lnSpc>
              <a:spcBef>
                <a:spcPts val="600"/>
              </a:spcBef>
              <a:buClr>
                <a:srgbClr val="FFFF00"/>
              </a:buClr>
              <a:buFont typeface="Wingdings" pitchFamily="2" charset="2"/>
              <a:buNone/>
            </a:pPr>
            <a:r>
              <a:rPr lang="en-GB" sz="2800" dirty="0" smtClean="0">
                <a:solidFill>
                  <a:srgbClr val="FFFF00"/>
                </a:solidFill>
                <a:latin typeface="Calibri" pitchFamily="34" charset="0"/>
              </a:rPr>
              <a:t>Do </a:t>
            </a:r>
            <a:r>
              <a:rPr lang="en-GB" sz="2800" dirty="0">
                <a:solidFill>
                  <a:srgbClr val="FFFF00"/>
                </a:solidFill>
                <a:latin typeface="Calibri" pitchFamily="34" charset="0"/>
              </a:rPr>
              <a:t>you now feel enabled to…</a:t>
            </a:r>
          </a:p>
          <a:p>
            <a:pPr>
              <a:lnSpc>
                <a:spcPct val="100000"/>
              </a:lnSpc>
              <a:spcBef>
                <a:spcPts val="600"/>
              </a:spcBef>
              <a:buClr>
                <a:srgbClr val="FFFF00"/>
              </a:buClr>
              <a:buFont typeface="Wingdings" pitchFamily="2" charset="2"/>
              <a:buNone/>
            </a:pPr>
            <a:r>
              <a:rPr lang="en-GB" sz="2800" dirty="0">
                <a:latin typeface="Calibri" pitchFamily="34" charset="0"/>
              </a:rPr>
              <a:t>	</a:t>
            </a:r>
            <a:r>
              <a:rPr lang="en-GB" sz="2800" dirty="0">
                <a:solidFill>
                  <a:srgbClr val="00FF00"/>
                </a:solidFill>
                <a:latin typeface="Calibri" pitchFamily="34" charset="0"/>
              </a:rPr>
              <a:t>two hands = very much better</a:t>
            </a:r>
            <a:r>
              <a:rPr lang="en-GB" sz="2800" dirty="0" smtClean="0">
                <a:solidFill>
                  <a:srgbClr val="00FF00"/>
                </a:solidFill>
                <a:latin typeface="Calibri" pitchFamily="34" charset="0"/>
              </a:rPr>
              <a:t>,</a:t>
            </a:r>
            <a:r>
              <a:rPr lang="en-GB" sz="2800" dirty="0" smtClean="0">
                <a:latin typeface="Calibri" pitchFamily="34" charset="0"/>
              </a:rPr>
              <a:t> </a:t>
            </a:r>
            <a:r>
              <a:rPr lang="en-GB" sz="2800" dirty="0" smtClean="0">
                <a:solidFill>
                  <a:srgbClr val="FF9900"/>
                </a:solidFill>
                <a:latin typeface="Calibri" pitchFamily="34" charset="0"/>
              </a:rPr>
              <a:t>one </a:t>
            </a:r>
            <a:r>
              <a:rPr lang="en-GB" sz="2800" dirty="0">
                <a:solidFill>
                  <a:srgbClr val="FF9900"/>
                </a:solidFill>
                <a:latin typeface="Calibri" pitchFamily="34" charset="0"/>
              </a:rPr>
              <a:t>hand = somewhat </a:t>
            </a:r>
            <a:r>
              <a:rPr lang="en-GB" sz="2800" dirty="0" smtClean="0">
                <a:solidFill>
                  <a:srgbClr val="FF9900"/>
                </a:solidFill>
                <a:latin typeface="Calibri" pitchFamily="34" charset="0"/>
              </a:rPr>
              <a:t>better, </a:t>
            </a:r>
            <a:r>
              <a:rPr lang="en-GB" sz="2800" dirty="0" smtClean="0">
                <a:solidFill>
                  <a:srgbClr val="FF0066"/>
                </a:solidFill>
                <a:latin typeface="Calibri" pitchFamily="34" charset="0"/>
              </a:rPr>
              <a:t>no </a:t>
            </a:r>
            <a:r>
              <a:rPr lang="en-GB" sz="2800" dirty="0">
                <a:solidFill>
                  <a:srgbClr val="FF0066"/>
                </a:solidFill>
                <a:latin typeface="Calibri" pitchFamily="34" charset="0"/>
              </a:rPr>
              <a:t>hands = no </a:t>
            </a:r>
            <a:r>
              <a:rPr lang="en-GB" sz="2800" dirty="0" smtClean="0">
                <a:solidFill>
                  <a:srgbClr val="FF0066"/>
                </a:solidFill>
                <a:latin typeface="Calibri" pitchFamily="34" charset="0"/>
              </a:rPr>
              <a:t>better</a:t>
            </a:r>
            <a:endParaRPr lang="en-GB" sz="2800" dirty="0">
              <a:latin typeface="Calibri" pitchFamily="34" charset="0"/>
            </a:endParaRPr>
          </a:p>
          <a:p>
            <a:pPr lvl="0">
              <a:buFont typeface="+mj-lt"/>
              <a:buAutoNum type="arabicPeriod"/>
            </a:pPr>
            <a:r>
              <a:rPr lang="en-GB" dirty="0" smtClean="0">
                <a:solidFill>
                  <a:schemeClr val="bg1"/>
                </a:solidFill>
              </a:rPr>
              <a:t>Identify and address seven factors underpinning successful student learning;</a:t>
            </a:r>
          </a:p>
          <a:p>
            <a:pPr lvl="0">
              <a:buFont typeface="+mj-lt"/>
              <a:buAutoNum type="arabicPeriod"/>
            </a:pPr>
            <a:r>
              <a:rPr lang="en-GB" dirty="0" smtClean="0">
                <a:solidFill>
                  <a:schemeClr val="bg1"/>
                </a:solidFill>
              </a:rPr>
              <a:t>Make teaching and learning increasingly interactive;</a:t>
            </a:r>
          </a:p>
          <a:p>
            <a:pPr lvl="0">
              <a:buFont typeface="+mj-lt"/>
              <a:buAutoNum type="arabicPeriod"/>
            </a:pPr>
            <a:r>
              <a:rPr lang="en-GB" dirty="0" smtClean="0">
                <a:solidFill>
                  <a:schemeClr val="bg1"/>
                </a:solidFill>
              </a:rPr>
              <a:t>Give better feedback to more students in less time!</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r>
              <a:rPr lang="en-GB" sz="6600" dirty="0">
                <a:solidFill>
                  <a:srgbClr val="CCFFFF"/>
                </a:solidFill>
                <a:latin typeface="Calibri" pitchFamily="34" charset="0"/>
              </a:rPr>
              <a:t>Thank you…</a:t>
            </a:r>
          </a:p>
          <a:p>
            <a:pPr algn="ctr">
              <a:lnSpc>
                <a:spcPct val="90000"/>
              </a:lnSpc>
              <a:buClr>
                <a:srgbClr val="FF3399"/>
              </a:buClr>
              <a:buSzPct val="75000"/>
              <a:buFont typeface="Monotype Sorts" pitchFamily="2" charset="2"/>
              <a:buNone/>
            </a:pP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66CC"/>
                </a:solidFill>
                <a:latin typeface="Calibri" pitchFamily="34" charset="0"/>
              </a:rPr>
              <a:t>http://phil-race.co.uk/</a:t>
            </a:r>
          </a:p>
          <a:p>
            <a:pPr algn="ctr">
              <a:lnSpc>
                <a:spcPct val="90000"/>
              </a:lnSpc>
              <a:buClr>
                <a:srgbClr val="FF3399"/>
              </a:buClr>
              <a:buSzPct val="75000"/>
              <a:buFont typeface="Monotype Sorts" pitchFamily="2" charset="2"/>
              <a:buNone/>
            </a:pPr>
            <a:endParaRPr lang="en-GB" sz="4400" dirty="0" smtClean="0">
              <a:solidFill>
                <a:srgbClr val="00B0F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Follow Phil on Twitter</a:t>
            </a: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@RacePhil </a:t>
            </a:r>
            <a:endParaRPr lang="en-GB" sz="4400" dirty="0">
              <a:solidFill>
                <a:srgbClr val="00B0F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FF66CC"/>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CCCCFF"/>
                </a:solidFill>
                <a:latin typeface="Calibri" pitchFamily="34" charset="0"/>
              </a:rPr>
              <a:t>e-mail: </a:t>
            </a:r>
            <a:endParaRPr lang="en-GB" sz="4800" dirty="0">
              <a:solidFill>
                <a:srgbClr val="CCCCFF"/>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FF00"/>
                </a:solidFill>
                <a:latin typeface="Calibri" pitchFamily="34" charset="0"/>
              </a:rPr>
              <a:t>phil@phil-race.co.uk</a:t>
            </a: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b="1" dirty="0" smtClean="0">
                <a:latin typeface="Tahoma" pitchFamily="34" charset="0"/>
              </a:rPr>
              <a:t/>
            </a:r>
            <a:br>
              <a:rPr lang="en-GB" b="1" dirty="0" smtClean="0">
                <a:latin typeface="Tahoma" pitchFamily="34" charset="0"/>
              </a:rPr>
            </a:br>
            <a:r>
              <a:rPr lang="en-GB" dirty="0" smtClean="0">
                <a:latin typeface="Tahoma" pitchFamily="34" charset="0"/>
              </a:rPr>
              <a:t/>
            </a:r>
            <a:br>
              <a:rPr lang="en-GB" dirty="0" smtClean="0">
                <a:latin typeface="Tahoma" pitchFamily="34" charset="0"/>
              </a:rPr>
            </a:br>
            <a:r>
              <a:rPr lang="en-GB" b="1" dirty="0" smtClean="0">
                <a:solidFill>
                  <a:srgbClr val="FFFF00"/>
                </a:solidFill>
                <a:latin typeface="Tahoma" pitchFamily="34" charset="0"/>
              </a:rPr>
              <a:t>Where we’re at in 2016</a:t>
            </a:r>
            <a:r>
              <a:rPr lang="en-GB" b="1" dirty="0" smtClean="0">
                <a:latin typeface="Tahoma" pitchFamily="34" charset="0"/>
              </a:rPr>
              <a:t/>
            </a:r>
            <a:br>
              <a:rPr lang="en-GB" b="1" dirty="0" smtClean="0">
                <a:latin typeface="Tahoma" pitchFamily="34" charset="0"/>
              </a:rPr>
            </a:br>
            <a:endParaRPr lang="en-GB" sz="4400" b="1" dirty="0" smtClean="0">
              <a:latin typeface="Tahoma" pitchFamily="34" charset="0"/>
            </a:endParaRPr>
          </a:p>
        </p:txBody>
      </p:sp>
      <p:sp>
        <p:nvSpPr>
          <p:cNvPr id="34819" name="Rectangle 3"/>
          <p:cNvSpPr>
            <a:spLocks noGrp="1" noRot="1" noChangeArrowheads="1"/>
          </p:cNvSpPr>
          <p:nvPr>
            <p:ph type="subTitle" idx="1"/>
          </p:nvPr>
        </p:nvSpPr>
        <p:spPr>
          <a:xfrm>
            <a:off x="323528" y="3048000"/>
            <a:ext cx="6820240" cy="3810000"/>
          </a:xfrm>
          <a:noFill/>
        </p:spPr>
        <p:txBody>
          <a:bodyPr lIns="92075" tIns="46038" rIns="92075" bIns="46038" anchor="ctr"/>
          <a:lstStyle/>
          <a:p>
            <a:pPr lvl="3" algn="ctr">
              <a:buNone/>
            </a:pPr>
            <a:r>
              <a:rPr lang="en-GB" sz="3200" b="1" dirty="0" smtClean="0"/>
              <a:t>Adjusting teaching to the digital age of online learning, MOOCs and social media to make learning happen</a:t>
            </a:r>
            <a:endParaRPr lang="en-GB" sz="4800" b="1" dirty="0"/>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3600" b="1" dirty="0" smtClean="0">
                <a:latin typeface="Calibri" pitchFamily="34" charset="0"/>
              </a:rPr>
              <a:t>Name labels…</a:t>
            </a:r>
          </a:p>
        </p:txBody>
      </p:sp>
      <p:sp>
        <p:nvSpPr>
          <p:cNvPr id="4099" name="Rectangle 3"/>
          <p:cNvSpPr>
            <a:spLocks noGrp="1" noChangeArrowheads="1"/>
          </p:cNvSpPr>
          <p:nvPr>
            <p:ph type="body" idx="1"/>
          </p:nvPr>
        </p:nvSpPr>
        <p:spPr/>
        <p:txBody>
          <a:bodyPr/>
          <a:lstStyle/>
          <a:p>
            <a:r>
              <a:rPr lang="en-GB" sz="3200" dirty="0" smtClean="0">
                <a:latin typeface="Calibri" pitchFamily="34" charset="0"/>
              </a:rPr>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solidFill>
                <a:srgbClr val="000000"/>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dirty="0">
                <a:solidFill>
                  <a:srgbClr val="000000"/>
                </a:solidFill>
              </a:rPr>
              <a:t>Phil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a:buFont typeface="+mj-lt"/>
              <a:buAutoNum type="arabicPeriod"/>
            </a:pPr>
            <a:r>
              <a:rPr lang="en-GB" dirty="0" smtClean="0">
                <a:solidFill>
                  <a:srgbClr val="FF0000"/>
                </a:solidFill>
              </a:rPr>
              <a:t>(Optional)</a:t>
            </a:r>
            <a:r>
              <a:rPr lang="en-GB" dirty="0" smtClean="0"/>
              <a:t> Share with us one thing that not many people know about you!</a:t>
            </a:r>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latin typeface="Calibri" pitchFamily="34" charset="0"/>
              </a:rPr>
              <a:t>On a post-it, </a:t>
            </a:r>
            <a:r>
              <a:rPr lang="en-GB" sz="2800" dirty="0" smtClean="0">
                <a:solidFill>
                  <a:srgbClr val="FF0000"/>
                </a:solidFill>
                <a:latin typeface="Calibri" pitchFamily="34" charset="0"/>
              </a:rPr>
              <a:t>in your best handwriting</a:t>
            </a:r>
            <a:r>
              <a:rPr lang="en-GB" sz="2800" dirty="0" smtClean="0">
                <a:latin typeface="Calibri" pitchFamily="34" charset="0"/>
              </a:rPr>
              <a:t>, please write your own completion of the starter:</a:t>
            </a:r>
          </a:p>
          <a:p>
            <a:pPr>
              <a:lnSpc>
                <a:spcPct val="100000"/>
              </a:lnSpc>
              <a:buFont typeface="Wingdings" pitchFamily="2" charset="2"/>
              <a:buNone/>
            </a:pPr>
            <a:r>
              <a:rPr lang="en-GB" sz="2800" dirty="0" smtClean="0">
                <a:latin typeface="Calibri" pitchFamily="34" charset="0"/>
              </a:rPr>
              <a:t>	</a:t>
            </a:r>
            <a:r>
              <a:rPr lang="en-GB" sz="3600" dirty="0" smtClean="0">
                <a:solidFill>
                  <a:srgbClr val="C00000"/>
                </a:solidFill>
                <a:latin typeface="Calibri" pitchFamily="34" charset="0"/>
              </a:rPr>
              <a:t>“Making student learning happen would be much better if only I …”</a:t>
            </a:r>
            <a:endParaRPr lang="en-GB" dirty="0" smtClean="0">
              <a:solidFill>
                <a:srgbClr val="C00000"/>
              </a:solidFill>
              <a:latin typeface="Calibri" pitchFamily="34" charset="0"/>
            </a:endParaRPr>
          </a:p>
          <a:p>
            <a:pPr>
              <a:lnSpc>
                <a:spcPct val="100000"/>
              </a:lnSpc>
            </a:pPr>
            <a:r>
              <a:rPr lang="en-GB" sz="2800" dirty="0" smtClean="0">
                <a:latin typeface="Calibri" pitchFamily="34" charset="0"/>
              </a:rPr>
              <a:t>Please swap post-its so that you’ve no idea who has yours.</a:t>
            </a:r>
          </a:p>
          <a:p>
            <a:pPr>
              <a:lnSpc>
                <a:spcPct val="100000"/>
              </a:lnSpc>
            </a:pPr>
            <a:r>
              <a:rPr lang="en-GB" sz="2800" dirty="0" smtClean="0">
                <a:latin typeface="Calibri" pitchFamily="34" charset="0"/>
              </a:rPr>
              <a:t>If chosen, please read out with </a:t>
            </a:r>
            <a:r>
              <a:rPr lang="en-GB" sz="2800" dirty="0" smtClean="0">
                <a:solidFill>
                  <a:srgbClr val="FF0000"/>
                </a:solidFill>
                <a:latin typeface="Calibri" pitchFamily="34" charset="0"/>
              </a:rPr>
              <a:t>passion and drama </a:t>
            </a:r>
            <a:r>
              <a:rPr lang="en-GB" sz="2800" dirty="0" smtClean="0">
                <a:latin typeface="Calibri" pitchFamily="34" charset="0"/>
              </a:rPr>
              <a:t>the post-it you now have.</a:t>
            </a:r>
          </a:p>
          <a:p>
            <a:pPr>
              <a:lnSpc>
                <a:spcPct val="100000"/>
              </a:lnSpc>
            </a:pPr>
            <a:r>
              <a:rPr lang="en-GB" sz="2800" dirty="0" smtClean="0">
                <a:latin typeface="Calibri" pitchFamily="34" charset="0"/>
              </a:rPr>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3600" b="1" dirty="0" smtClean="0">
                <a:latin typeface="Calibri" pitchFamily="34" charset="0"/>
              </a:rPr>
              <a:t>Post-its…</a:t>
            </a:r>
          </a:p>
        </p:txBody>
      </p:sp>
      <p:sp>
        <p:nvSpPr>
          <p:cNvPr id="37891" name="Rectangle 3"/>
          <p:cNvSpPr>
            <a:spLocks noGrp="1" noChangeArrowheads="1"/>
          </p:cNvSpPr>
          <p:nvPr>
            <p:ph idx="1"/>
          </p:nvPr>
        </p:nvSpPr>
        <p:spPr>
          <a:xfrm>
            <a:off x="538162" y="1412776"/>
            <a:ext cx="8605838" cy="4257757"/>
          </a:xfrm>
          <a:noFill/>
          <a:ln cap="flat"/>
        </p:spPr>
        <p:txBody>
          <a:bodyPr/>
          <a:lstStyle/>
          <a:p>
            <a:pPr>
              <a:lnSpc>
                <a:spcPct val="100000"/>
              </a:lnSpc>
            </a:pPr>
            <a:r>
              <a:rPr lang="en-GB" sz="2600" dirty="0" smtClean="0">
                <a:latin typeface="Calibri" pitchFamily="34" charset="0"/>
              </a:rPr>
              <a:t>A small, equal opportunities, non-threatening space.</a:t>
            </a:r>
          </a:p>
          <a:p>
            <a:pPr>
              <a:lnSpc>
                <a:spcPct val="100000"/>
              </a:lnSpc>
            </a:pPr>
            <a:r>
              <a:rPr lang="en-GB" sz="2600" dirty="0" smtClean="0">
                <a:latin typeface="Calibri" pitchFamily="34" charset="0"/>
              </a:rPr>
              <a:t>Just about everyone is willing to jot something down on a post-it in answer to a question, whereas they may not offer a spoken answer to a question, or write responses on a blank sheet of paper.</a:t>
            </a:r>
          </a:p>
          <a:p>
            <a:pPr>
              <a:lnSpc>
                <a:spcPct val="100000"/>
              </a:lnSpc>
            </a:pPr>
            <a:r>
              <a:rPr lang="en-GB" sz="2600" dirty="0" smtClean="0">
                <a:latin typeface="Calibri" pitchFamily="34" charset="0"/>
              </a:rPr>
              <a:t>Post-its allow everyone the same opportunity to respond, including the quiet or shy students.</a:t>
            </a:r>
          </a:p>
          <a:p>
            <a:pPr>
              <a:lnSpc>
                <a:spcPct val="100000"/>
              </a:lnSpc>
            </a:pPr>
            <a:r>
              <a:rPr lang="en-GB" sz="2600" dirty="0" smtClean="0">
                <a:latin typeface="Calibri" pitchFamily="34" charset="0"/>
              </a:rPr>
              <a:t>Post-its can be swapped, and students can read out someone else’s ideas, in the relative comfort of anonymity.</a:t>
            </a:r>
          </a:p>
          <a:p>
            <a:pPr>
              <a:lnSpc>
                <a:spcPct val="100000"/>
              </a:lnSpc>
            </a:pPr>
            <a:endParaRPr lang="en-GB" sz="2600" dirty="0" smtClean="0">
              <a:latin typeface="Calibri" pitchFamily="34" charset="0"/>
            </a:endParaRPr>
          </a:p>
        </p:txBody>
      </p:sp>
      <p:sp>
        <p:nvSpPr>
          <p:cNvPr id="1164292" name="Rectangle 4"/>
          <p:cNvSpPr>
            <a:spLocks noChangeArrowheads="1"/>
          </p:cNvSpPr>
          <p:nvPr/>
        </p:nvSpPr>
        <p:spPr bwMode="auto">
          <a:xfrm>
            <a:off x="6934200" y="0"/>
            <a:ext cx="2209800" cy="1143000"/>
          </a:xfrm>
          <a:prstGeom prst="rect">
            <a:avLst/>
          </a:prstGeom>
          <a:solidFill>
            <a:srgbClr val="FFFF00"/>
          </a:solidFill>
          <a:ln w="12700">
            <a:solidFill>
              <a:schemeClr val="tx1"/>
            </a:solidFill>
            <a:miter lim="800000"/>
            <a:headEnd type="none" w="sm" len="sm"/>
            <a:tailEnd type="none" w="sm" len="sm"/>
          </a:ln>
          <a:effectLst>
            <a:outerShdw dist="117088" dir="2436078" algn="ctr" rotWithShape="0">
              <a:srgbClr val="000000"/>
            </a:outerShdw>
          </a:effectLst>
        </p:spPr>
        <p:txBody>
          <a:bodyPr wrap="none" anchor="ctr"/>
          <a:lstStyle/>
          <a:p>
            <a:pPr algn="ctr">
              <a:defRPr/>
            </a:pPr>
            <a:endParaRPr lang="en-GB" sz="2000" dirty="0">
              <a:solidFill>
                <a:srgbClr val="FFFF00"/>
              </a:solidFill>
              <a:latin typeface="Times New Roman" pitchFamily="18" charset="0"/>
            </a:endParaRPr>
          </a:p>
        </p:txBody>
      </p:sp>
    </p:spTree>
  </p:cSld>
  <p:clrMapOvr>
    <a:masterClrMapping/>
  </p:clrMapOvr>
  <p:timing>
    <p:tnLst>
      <p:par>
        <p:cTn id="1" dur="indefinite" restart="never" nodeType="tmRoot"/>
      </p:par>
    </p:tnLst>
    <p:bldLst>
      <p:bldP spid="37891" grpId="0" build="p" autoUpdateAnimBg="0">
        <p:tmplLst>
          <p:tmpl lvl="1">
            <p:tnLst>
              <p:par>
                <p:cTn presetID="1" presetClass="entr" presetSubtype="0" fill="hold" nodeType="click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3600" b="1" dirty="0" smtClean="0">
                <a:latin typeface="Calibri" pitchFamily="34" charset="0"/>
              </a:rPr>
              <a:t>Finding out where a group is starting from…</a:t>
            </a:r>
          </a:p>
        </p:txBody>
      </p:sp>
      <p:sp>
        <p:nvSpPr>
          <p:cNvPr id="1165315" name="Rectangle 3"/>
          <p:cNvSpPr>
            <a:spLocks noGrp="1" noChangeArrowheads="1"/>
          </p:cNvSpPr>
          <p:nvPr>
            <p:ph idx="1"/>
          </p:nvPr>
        </p:nvSpPr>
        <p:spPr/>
        <p:txBody>
          <a:bodyPr/>
          <a:lstStyle/>
          <a:p>
            <a:pPr>
              <a:lnSpc>
                <a:spcPct val="100000"/>
              </a:lnSpc>
              <a:defRPr/>
            </a:pPr>
            <a:r>
              <a:rPr lang="en-GB" sz="2600" dirty="0" smtClean="0">
                <a:latin typeface="Calibri" pitchFamily="34" charset="0"/>
              </a:rPr>
              <a:t>Post-its are particularly useful for open-ended questions, such as </a:t>
            </a:r>
            <a:r>
              <a:rPr lang="en-GB" sz="2600" dirty="0" smtClean="0">
                <a:solidFill>
                  <a:srgbClr val="0000CC"/>
                </a:solidFill>
                <a:latin typeface="Calibri" pitchFamily="34" charset="0"/>
              </a:rPr>
              <a:t>‘economics would be much better for me if only I …’</a:t>
            </a:r>
          </a:p>
          <a:p>
            <a:pPr>
              <a:lnSpc>
                <a:spcPct val="100000"/>
              </a:lnSpc>
              <a:defRPr/>
            </a:pPr>
            <a:r>
              <a:rPr lang="en-GB" sz="2600" dirty="0" smtClean="0">
                <a:latin typeface="Calibri" pitchFamily="34" charset="0"/>
              </a:rPr>
              <a:t>Responses can be posted on a flipchart or wall, and used as an exhibit.</a:t>
            </a:r>
          </a:p>
          <a:p>
            <a:pPr>
              <a:lnSpc>
                <a:spcPct val="100000"/>
              </a:lnSpc>
              <a:defRPr/>
            </a:pPr>
            <a:r>
              <a:rPr lang="en-GB" sz="2600" dirty="0" smtClean="0">
                <a:latin typeface="Calibri" pitchFamily="34" charset="0"/>
              </a:rPr>
              <a:t>Post-its can be a fast way of finding out what the real intended learning outcomes are for a group.</a:t>
            </a:r>
          </a:p>
          <a:p>
            <a:pPr>
              <a:lnSpc>
                <a:spcPct val="100000"/>
              </a:lnSpc>
              <a:defRPr/>
            </a:pPr>
            <a:r>
              <a:rPr lang="en-GB" sz="2600" dirty="0" smtClean="0">
                <a:latin typeface="Calibri" pitchFamily="34" charset="0"/>
              </a:rPr>
              <a:t>They can also provide a measure of the learning </a:t>
            </a:r>
            <a:r>
              <a:rPr lang="en-GB" sz="2600" dirty="0" smtClean="0">
                <a:solidFill>
                  <a:srgbClr val="FF0000"/>
                </a:solidFill>
                <a:latin typeface="Calibri" pitchFamily="34" charset="0"/>
              </a:rPr>
              <a:t>incomes</a:t>
            </a:r>
            <a:r>
              <a:rPr lang="en-GB" sz="2600" dirty="0" smtClean="0">
                <a:latin typeface="Calibri" pitchFamily="34" charset="0"/>
              </a:rPr>
              <a:t> of the group.</a:t>
            </a:r>
          </a:p>
        </p:txBody>
      </p:sp>
    </p:spTree>
  </p:cSld>
  <p:clrMapOvr>
    <a:masterClrMapping/>
  </p:clrMapOvr>
  <p:timing>
    <p:tnLst>
      <p:par>
        <p:cTn id="1" dur="indefinite" restart="never" nodeType="tmRoot"/>
      </p:par>
    </p:tnLst>
    <p:bldLst>
      <p:bldP spid="1165315" grpId="0" build="p" autoUpdateAnimBg="0">
        <p:tmplLst>
          <p:tmpl lvl="1">
            <p:tnLst>
              <p:par>
                <p:cTn presetID="1" presetClass="entr" presetSubtype="0" fill="hold" nodeType="click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This slide has two purposes….</a:t>
            </a:r>
          </a:p>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To focus the data projector, when necessary, and…</a:t>
            </a:r>
          </a:p>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Colleges’</a:t>
            </a:r>
            <a:br>
              <a:rPr lang="en-GB" sz="4400" dirty="0" smtClean="0">
                <a:solidFill>
                  <a:srgbClr val="FFFFFF"/>
                </a:solidFill>
              </a:rPr>
            </a:br>
            <a:r>
              <a:rPr lang="en-GB" sz="4400" dirty="0" smtClean="0">
                <a:solidFill>
                  <a:srgbClr val="FFFFFF"/>
                </a:solidFill>
              </a:rPr>
              <a:t>dis-content!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3200" dirty="0" smtClean="0">
                <a:latin typeface="Calibri" pitchFamily="34" charset="0"/>
              </a:rPr>
              <a:t>I predict a move of institutions away from being the guardians of content, (where everything was about ‘delivery’), towards two major functions: </a:t>
            </a:r>
          </a:p>
        </p:txBody>
      </p:sp>
      <p:sp>
        <p:nvSpPr>
          <p:cNvPr id="19459" name="Rectangle 3"/>
          <p:cNvSpPr>
            <a:spLocks noGrp="1" noChangeArrowheads="1"/>
          </p:cNvSpPr>
          <p:nvPr>
            <p:ph type="body" idx="1"/>
          </p:nvPr>
        </p:nvSpPr>
        <p:spPr>
          <a:xfrm>
            <a:off x="358775" y="2204864"/>
            <a:ext cx="8605838" cy="3662536"/>
          </a:xfrm>
        </p:spPr>
        <p:txBody>
          <a:bodyPr/>
          <a:lstStyle/>
          <a:p>
            <a:pPr eaLnBrk="1" hangingPunct="1">
              <a:buFont typeface="+mj-lt"/>
              <a:buAutoNum type="arabicPeriod"/>
            </a:pPr>
            <a:r>
              <a:rPr lang="en-GB" sz="3600" dirty="0" smtClean="0">
                <a:latin typeface="Calibri" pitchFamily="34" charset="0"/>
              </a:rPr>
              <a:t>Recognising and accrediting </a:t>
            </a:r>
            <a:r>
              <a:rPr lang="en-GB" sz="3600" dirty="0" smtClean="0">
                <a:solidFill>
                  <a:srgbClr val="FF0000"/>
                </a:solidFill>
                <a:latin typeface="Calibri" pitchFamily="34" charset="0"/>
              </a:rPr>
              <a:t>achievement</a:t>
            </a:r>
            <a:r>
              <a:rPr lang="en-GB" sz="3600" dirty="0" smtClean="0">
                <a:latin typeface="Calibri" pitchFamily="34" charset="0"/>
              </a:rPr>
              <a:t>, wherever learning has taken place (i.e. getting the </a:t>
            </a:r>
            <a:r>
              <a:rPr lang="en-GB" sz="3600" dirty="0" smtClean="0">
                <a:solidFill>
                  <a:schemeClr val="accent2">
                    <a:lumMod val="60000"/>
                    <a:lumOff val="40000"/>
                  </a:schemeClr>
                </a:solidFill>
                <a:latin typeface="Calibri" pitchFamily="34" charset="0"/>
              </a:rPr>
              <a:t>assessment</a:t>
            </a:r>
            <a:r>
              <a:rPr lang="en-GB" sz="3600" dirty="0" smtClean="0">
                <a:latin typeface="Calibri" pitchFamily="34" charset="0"/>
              </a:rPr>
              <a:t> right);</a:t>
            </a:r>
          </a:p>
          <a:p>
            <a:pPr eaLnBrk="1" hangingPunct="1">
              <a:buFont typeface="+mj-lt"/>
              <a:buAutoNum type="arabicPeriod"/>
            </a:pPr>
            <a:r>
              <a:rPr lang="en-GB" sz="3600" dirty="0" smtClean="0">
                <a:latin typeface="Calibri" pitchFamily="34" charset="0"/>
              </a:rPr>
              <a:t>Supporting student </a:t>
            </a:r>
            <a:r>
              <a:rPr lang="en-GB" sz="3600" dirty="0" smtClean="0">
                <a:solidFill>
                  <a:srgbClr val="FF0000"/>
                </a:solidFill>
                <a:latin typeface="Calibri" pitchFamily="34" charset="0"/>
              </a:rPr>
              <a:t>learning</a:t>
            </a:r>
            <a:r>
              <a:rPr lang="en-GB" sz="3600" dirty="0" smtClean="0">
                <a:latin typeface="Calibri" pitchFamily="34" charset="0"/>
              </a:rPr>
              <a:t> and </a:t>
            </a:r>
            <a:r>
              <a:rPr lang="en-GB" sz="3600" dirty="0" smtClean="0">
                <a:solidFill>
                  <a:srgbClr val="008000"/>
                </a:solidFill>
                <a:latin typeface="Calibri" pitchFamily="34" charset="0"/>
              </a:rPr>
              <a:t>engagement</a:t>
            </a:r>
            <a:r>
              <a:rPr lang="en-GB" sz="3600" dirty="0" smtClean="0">
                <a:latin typeface="Calibri" pitchFamily="34" charset="0"/>
              </a:rPr>
              <a:t> (not least by making </a:t>
            </a:r>
            <a:r>
              <a:rPr lang="en-GB" sz="3600" dirty="0" smtClean="0">
                <a:solidFill>
                  <a:schemeClr val="accent2">
                    <a:lumMod val="60000"/>
                    <a:lumOff val="40000"/>
                  </a:schemeClr>
                </a:solidFill>
                <a:latin typeface="Calibri" pitchFamily="34" charset="0"/>
              </a:rPr>
              <a:t>feedback</a:t>
            </a:r>
            <a:r>
              <a:rPr lang="en-GB" sz="3600" dirty="0" smtClean="0">
                <a:latin typeface="Calibri" pitchFamily="34" charset="0"/>
              </a:rPr>
              <a:t> work well for students).</a:t>
            </a:r>
          </a:p>
          <a:p>
            <a:pPr eaLnBrk="1" hangingPunct="1"/>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One of my main worries...</a:t>
            </a:r>
            <a:endParaRPr lang="en-GB" sz="3600"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latin typeface="Calibri" pitchFamily="34" charset="0"/>
              </a:rPr>
              <a:t>We still tend to try to measure...</a:t>
            </a:r>
          </a:p>
          <a:p>
            <a:pPr>
              <a:buNone/>
            </a:pPr>
            <a:r>
              <a:rPr lang="en-GB" dirty="0" smtClean="0">
                <a:latin typeface="Calibri" pitchFamily="34" charset="0"/>
              </a:rPr>
              <a:t>	</a:t>
            </a:r>
            <a:r>
              <a:rPr lang="en-GB" dirty="0" smtClean="0">
                <a:solidFill>
                  <a:srgbClr val="FF00FF"/>
                </a:solidFill>
                <a:latin typeface="Calibri" pitchFamily="34" charset="0"/>
              </a:rPr>
              <a:t>...what’s in students’ heads, and what they can do with what’s there</a:t>
            </a:r>
          </a:p>
          <a:p>
            <a:pPr>
              <a:buNone/>
            </a:pPr>
            <a:r>
              <a:rPr lang="en-GB" dirty="0" smtClean="0">
                <a:latin typeface="Calibri" pitchFamily="34" charset="0"/>
              </a:rPr>
              <a:t>	in terms of two unsatisfactory proxies ... </a:t>
            </a:r>
          </a:p>
          <a:p>
            <a:pPr>
              <a:buAutoNum type="arabicPeriod"/>
            </a:pPr>
            <a:r>
              <a:rPr lang="en-GB" dirty="0" smtClean="0">
                <a:solidFill>
                  <a:srgbClr val="006600"/>
                </a:solidFill>
                <a:latin typeface="Calibri" pitchFamily="34" charset="0"/>
              </a:rPr>
              <a:t>what comes out of students’ </a:t>
            </a:r>
            <a:r>
              <a:rPr lang="en-GB" dirty="0" smtClean="0">
                <a:solidFill>
                  <a:srgbClr val="FF00FF"/>
                </a:solidFill>
                <a:latin typeface="Calibri" pitchFamily="34" charset="0"/>
              </a:rPr>
              <a:t>pens</a:t>
            </a:r>
            <a:r>
              <a:rPr lang="en-GB" dirty="0" smtClean="0">
                <a:solidFill>
                  <a:srgbClr val="006600"/>
                </a:solidFill>
                <a:latin typeface="Calibri" pitchFamily="34" charset="0"/>
              </a:rPr>
              <a:t> in exams;</a:t>
            </a:r>
            <a:endParaRPr lang="en-GB" dirty="0" smtClean="0">
              <a:solidFill>
                <a:srgbClr val="FF0000"/>
              </a:solidFill>
              <a:latin typeface="Creepy" pitchFamily="82" charset="0"/>
            </a:endParaRPr>
          </a:p>
          <a:p>
            <a:pPr>
              <a:buNone/>
            </a:pPr>
            <a:r>
              <a:rPr lang="en-GB" dirty="0" smtClean="0">
                <a:solidFill>
                  <a:srgbClr val="006600"/>
                </a:solidFill>
                <a:latin typeface="Calibri" pitchFamily="34" charset="0"/>
              </a:rPr>
              <a:t>2.	what comes out of their </a:t>
            </a:r>
            <a:r>
              <a:rPr lang="en-GB" dirty="0" smtClean="0">
                <a:solidFill>
                  <a:srgbClr val="FF00FF"/>
                </a:solidFill>
                <a:latin typeface="Calibri" pitchFamily="34" charset="0"/>
              </a:rPr>
              <a:t>keyboards</a:t>
            </a:r>
            <a:r>
              <a:rPr lang="en-GB" dirty="0" smtClean="0">
                <a:solidFill>
                  <a:srgbClr val="006600"/>
                </a:solidFill>
                <a:latin typeface="Calibri" pitchFamily="34" charset="0"/>
              </a:rPr>
              <a:t> in essays and reports</a:t>
            </a:r>
            <a:r>
              <a:rPr lang="en-GB" dirty="0" smtClean="0">
                <a:latin typeface="Calibri"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Albert Einstein</a:t>
            </a:r>
            <a:endParaRPr lang="en-US"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latin typeface="Calibri" pitchFamily="34" charset="0"/>
              </a:rPr>
              <a:t>“It is simply madness to keep doing the same thing, and expect different results”</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Some recent thoughts on lectures, feedback and assessment</a:t>
            </a:r>
            <a:endParaRPr lang="en-GB" dirty="0"/>
          </a:p>
        </p:txBody>
      </p:sp>
      <p:sp>
        <p:nvSpPr>
          <p:cNvPr id="5" name="Subtitle 4"/>
          <p:cNvSpPr>
            <a:spLocks noGrp="1"/>
          </p:cNvSpPr>
          <p:nvPr>
            <p:ph type="subTitle" idx="1"/>
          </p:nvPr>
        </p:nvSpPr>
        <p:spPr>
          <a:xfrm>
            <a:off x="0" y="3789040"/>
            <a:ext cx="7003976" cy="2362200"/>
          </a:xfrm>
        </p:spPr>
        <p:txBody>
          <a:bodyPr/>
          <a:lstStyle/>
          <a:p>
            <a:r>
              <a:rPr lang="en-GB" sz="3600" b="1" dirty="0" smtClean="0"/>
              <a:t>What the gurus </a:t>
            </a:r>
          </a:p>
          <a:p>
            <a:r>
              <a:rPr lang="en-GB" sz="3600" b="1" dirty="0" smtClean="0"/>
              <a:t>(and others) say</a:t>
            </a:r>
            <a:endParaRPr lang="en-GB" sz="36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Boud et al on assessment</a:t>
            </a:r>
            <a:endParaRPr lang="en-GB" sz="3600" dirty="0">
              <a:solidFill>
                <a:srgbClr val="008000"/>
              </a:solidFill>
              <a:latin typeface="Calibri" pitchFamily="34" charset="0"/>
            </a:endParaRPr>
          </a:p>
        </p:txBody>
      </p:sp>
      <p:sp>
        <p:nvSpPr>
          <p:cNvPr id="5" name="Content Placeholder 4"/>
          <p:cNvSpPr>
            <a:spLocks noGrp="1"/>
          </p:cNvSpPr>
          <p:nvPr>
            <p:ph idx="1"/>
          </p:nvPr>
        </p:nvSpPr>
        <p:spPr>
          <a:xfrm>
            <a:off x="0" y="1196975"/>
            <a:ext cx="8964613" cy="4670425"/>
          </a:xfrm>
        </p:spPr>
        <p:txBody>
          <a:bodyPr/>
          <a:lstStyle/>
          <a:p>
            <a:pPr>
              <a:lnSpc>
                <a:spcPct val="100000"/>
              </a:lnSpc>
            </a:pPr>
            <a:r>
              <a:rPr lang="en-GB" sz="2800" dirty="0" smtClean="0">
                <a:latin typeface="Calibri" pitchFamily="34" charset="0"/>
              </a:rPr>
              <a:t>Assessment is a central feature of teaching and the curriculum. It powerfully frames how students learn and what students achieve. It is one of the most significant influences on students’ experience of higher education and all that they gain from it. The reason for an explicit focus on improving assessment practice is the </a:t>
            </a:r>
            <a:r>
              <a:rPr lang="en-GB" sz="2800" dirty="0" smtClean="0">
                <a:solidFill>
                  <a:srgbClr val="FF0000"/>
                </a:solidFill>
                <a:latin typeface="Calibri" pitchFamily="34" charset="0"/>
              </a:rPr>
              <a:t>huge impact it has on the quality of learning. </a:t>
            </a:r>
            <a:r>
              <a:rPr lang="en-GB" sz="2800" dirty="0" smtClean="0">
                <a:latin typeface="Calibri" pitchFamily="34" charset="0"/>
              </a:rPr>
              <a:t>(Boud and Associates, 2010, p.1)</a:t>
            </a: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Royce Sadler on feedback:</a:t>
            </a:r>
            <a:endParaRPr lang="en-GB" sz="3600" dirty="0">
              <a:solidFill>
                <a:srgbClr val="008000"/>
              </a:solidFill>
              <a:latin typeface="Calibri" pitchFamily="34" charset="0"/>
            </a:endParaRPr>
          </a:p>
        </p:txBody>
      </p:sp>
      <p:sp>
        <p:nvSpPr>
          <p:cNvPr id="5" name="Content Placeholder 4"/>
          <p:cNvSpPr>
            <a:spLocks noGrp="1"/>
          </p:cNvSpPr>
          <p:nvPr>
            <p:ph idx="1"/>
          </p:nvPr>
        </p:nvSpPr>
        <p:spPr/>
        <p:txBody>
          <a:bodyPr/>
          <a:lstStyle/>
          <a:p>
            <a:pPr>
              <a:lnSpc>
                <a:spcPct val="100000"/>
              </a:lnSpc>
            </a:pPr>
            <a:r>
              <a:rPr lang="en-GB" sz="2800" dirty="0" smtClean="0">
                <a:latin typeface="Calibri" pitchFamily="34" charset="0"/>
              </a:rPr>
              <a:t>Higher education teachers are often frustrated by the modest impact 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smtClean="0">
                <a:solidFill>
                  <a:srgbClr val="FF0000"/>
                </a:solidFill>
                <a:latin typeface="Calibri" pitchFamily="34" charset="0"/>
              </a:rPr>
              <a:t>take control of their own learning and performance</a:t>
            </a:r>
            <a:r>
              <a:rPr lang="en-GB" sz="2800" dirty="0" smtClean="0">
                <a:latin typeface="Calibri" pitchFamily="34" charset="0"/>
              </a:rPr>
              <a:t>. (Sadler, 2013)</a:t>
            </a:r>
          </a:p>
          <a:p>
            <a:pPr>
              <a:lnSpc>
                <a:spcPct val="100000"/>
              </a:lnSpc>
              <a:buNone/>
            </a:pPr>
            <a:r>
              <a:rPr lang="en-AU" sz="2000" dirty="0" smtClean="0">
                <a:solidFill>
                  <a:srgbClr val="008000"/>
                </a:solidFill>
              </a:rPr>
              <a:t>Sadler, D. R. (2013). Opening up feedback: Teaching learners to see. In Merry, S., Price, M., Carless, D., &amp; </a:t>
            </a:r>
            <a:r>
              <a:rPr lang="en-AU" sz="2000" dirty="0" err="1" smtClean="0">
                <a:solidFill>
                  <a:srgbClr val="008000"/>
                </a:solidFill>
              </a:rPr>
              <a:t>Taras</a:t>
            </a:r>
            <a:r>
              <a:rPr lang="en-AU" sz="2000" dirty="0" smtClean="0">
                <a:solidFill>
                  <a:srgbClr val="008000"/>
                </a:solidFill>
              </a:rPr>
              <a:t>, M. (Eds.) </a:t>
            </a:r>
            <a:r>
              <a:rPr lang="en-AU" sz="2000" i="1" dirty="0" smtClean="0">
                <a:solidFill>
                  <a:srgbClr val="008000"/>
                </a:solidFill>
              </a:rPr>
              <a:t>Reconceptualising feedback in higher education: Developing dialogue with students</a:t>
            </a:r>
            <a:r>
              <a:rPr lang="en-AU" sz="2000" dirty="0" smtClean="0">
                <a:solidFill>
                  <a:srgbClr val="008000"/>
                </a:solidFill>
              </a:rPr>
              <a:t>. (Ch. 5, 54‑63). London: </a:t>
            </a:r>
            <a:r>
              <a:rPr lang="en-AU" sz="2000" dirty="0" err="1" smtClean="0">
                <a:solidFill>
                  <a:srgbClr val="008000"/>
                </a:solidFill>
              </a:rPr>
              <a:t>Routledge</a:t>
            </a:r>
            <a:r>
              <a:rPr lang="en-AU" sz="2000" dirty="0" smtClean="0">
                <a:solidFill>
                  <a:srgbClr val="008000"/>
                </a:solidFill>
              </a:rPr>
              <a:t>.</a:t>
            </a:r>
            <a:endParaRPr lang="en-GB" sz="2000" dirty="0" smtClean="0">
              <a:solidFill>
                <a:srgbClr val="008000"/>
              </a:solidFill>
            </a:endParaRPr>
          </a:p>
          <a:p>
            <a:pPr>
              <a:lnSpc>
                <a:spcPct val="100000"/>
              </a:lnSpc>
            </a:pPr>
            <a:endParaRPr lang="en-GB" sz="2800" dirty="0" smtClean="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Dylan </a:t>
            </a:r>
            <a:r>
              <a:rPr lang="en-GB" sz="3600" dirty="0" err="1" smtClean="0">
                <a:solidFill>
                  <a:srgbClr val="008000"/>
                </a:solidFill>
                <a:latin typeface="Calibri" pitchFamily="34" charset="0"/>
              </a:rPr>
              <a:t>Wiliam</a:t>
            </a:r>
            <a:r>
              <a:rPr lang="en-GB" sz="3600" dirty="0" smtClean="0">
                <a:solidFill>
                  <a:srgbClr val="008000"/>
                </a:solidFill>
                <a:latin typeface="Calibri" pitchFamily="34" charset="0"/>
              </a:rPr>
              <a:t> on feedback April 2014 (online)</a:t>
            </a:r>
            <a:endParaRPr lang="en-GB" sz="3600" dirty="0">
              <a:solidFill>
                <a:srgbClr val="008000"/>
              </a:solidFill>
              <a:latin typeface="Calibri" pitchFamily="34" charset="0"/>
            </a:endParaRPr>
          </a:p>
        </p:txBody>
      </p:sp>
      <p:sp>
        <p:nvSpPr>
          <p:cNvPr id="3" name="Content Placeholder 2"/>
          <p:cNvSpPr>
            <a:spLocks noGrp="1"/>
          </p:cNvSpPr>
          <p:nvPr>
            <p:ph idx="1"/>
          </p:nvPr>
        </p:nvSpPr>
        <p:spPr>
          <a:xfrm>
            <a:off x="0" y="1196975"/>
            <a:ext cx="8964613" cy="4670425"/>
          </a:xfrm>
        </p:spPr>
        <p:txBody>
          <a:bodyPr/>
          <a:lstStyle/>
          <a:p>
            <a:r>
              <a:rPr lang="en-GB" sz="2600" dirty="0" smtClean="0">
                <a:latin typeface="Calibri" pitchFamily="34" charset="0"/>
              </a:rPr>
              <a:t>There really is a lot of rot talked about how feedback should and should not be given.</a:t>
            </a:r>
          </a:p>
          <a:p>
            <a:r>
              <a:rPr lang="en-GB" sz="2600" dirty="0" smtClean="0">
                <a:latin typeface="Calibri" pitchFamily="34" charset="0"/>
              </a:rPr>
              <a:t>...people forget that the only good feedback is that which is acted upon, which is why </a:t>
            </a:r>
            <a:r>
              <a:rPr lang="en-GB" sz="2600" dirty="0" smtClean="0">
                <a:solidFill>
                  <a:srgbClr val="FF00FF"/>
                </a:solidFill>
                <a:latin typeface="Calibri" pitchFamily="34" charset="0"/>
              </a:rPr>
              <a:t>the only thing that matters is the relationship between the teacher and the student</a:t>
            </a:r>
            <a:r>
              <a:rPr lang="en-GB" sz="2600" dirty="0" smtClean="0">
                <a:latin typeface="Calibri" pitchFamily="34" charset="0"/>
              </a:rPr>
              <a:t>. </a:t>
            </a:r>
          </a:p>
          <a:p>
            <a:r>
              <a:rPr lang="en-GB" sz="2600" dirty="0" smtClean="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Sally Brown (2015)</a:t>
            </a:r>
            <a:endParaRPr lang="en-GB" sz="3600" dirty="0">
              <a:solidFill>
                <a:srgbClr val="008000"/>
              </a:solidFill>
              <a:latin typeface="Calibri" pitchFamily="34" charset="0"/>
            </a:endParaRPr>
          </a:p>
        </p:txBody>
      </p:sp>
      <p:sp>
        <p:nvSpPr>
          <p:cNvPr id="5" name="Content Placeholder 4"/>
          <p:cNvSpPr>
            <a:spLocks noGrp="1"/>
          </p:cNvSpPr>
          <p:nvPr>
            <p:ph idx="1"/>
          </p:nvPr>
        </p:nvSpPr>
        <p:spPr/>
        <p:txBody>
          <a:bodyPr/>
          <a:lstStyle/>
          <a:p>
            <a:pPr>
              <a:lnSpc>
                <a:spcPct val="100000"/>
              </a:lnSpc>
            </a:pPr>
            <a:r>
              <a:rPr lang="en-GB" sz="2800" dirty="0" smtClean="0">
                <a:latin typeface="Calibri" pitchFamily="34" charset="0"/>
              </a:rPr>
              <a:t>Many argue that the era of lectures has passed, that it is archaic to expect students to sit physically present in the same room as the lecturer, passively listening to and noting what is said, and thereby absorbing content.</a:t>
            </a:r>
          </a:p>
          <a:p>
            <a:pPr>
              <a:lnSpc>
                <a:spcPct val="100000"/>
              </a:lnSpc>
            </a:pPr>
            <a:r>
              <a:rPr lang="en-GB" sz="2800" dirty="0" smtClean="0">
                <a:latin typeface="Calibri" pitchFamily="34" charset="0"/>
              </a:rPr>
              <a:t> If you sit at the back of the lecture theatre and watch what students are actually doing on their laptops and mobile devices, </a:t>
            </a:r>
            <a:r>
              <a:rPr lang="en-GB" sz="2800" dirty="0" smtClean="0">
                <a:solidFill>
                  <a:schemeClr val="accent2">
                    <a:lumMod val="60000"/>
                    <a:lumOff val="40000"/>
                  </a:schemeClr>
                </a:solidFill>
                <a:latin typeface="Calibri" pitchFamily="34" charset="0"/>
              </a:rPr>
              <a:t>it is evident that few students nowadays simply sit and make traditional lecture notes with pens and paper.</a:t>
            </a:r>
            <a:r>
              <a:rPr lang="en-GB" sz="2800" dirty="0" smtClean="0">
                <a:latin typeface="Calibri" pitchFamily="34" charset="0"/>
              </a:rPr>
              <a:t> </a:t>
            </a: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b="1" kern="1200" dirty="0" smtClean="0">
                <a:latin typeface="Calibri" pitchFamily="34" charset="0"/>
                <a:ea typeface="+mn-ea"/>
                <a:cs typeface="+mn-cs"/>
              </a:rPr>
              <a:t>Lectures</a:t>
            </a:r>
            <a:endParaRPr lang="en-GB" sz="3200" b="1" kern="1200" dirty="0">
              <a:latin typeface="Calibri" pitchFamily="34" charset="0"/>
              <a:ea typeface="+mn-ea"/>
              <a:cs typeface="+mn-cs"/>
            </a:endParaRPr>
          </a:p>
        </p:txBody>
      </p:sp>
      <p:sp>
        <p:nvSpPr>
          <p:cNvPr id="3" name="Content Placeholder 2"/>
          <p:cNvSpPr>
            <a:spLocks noGrp="1"/>
          </p:cNvSpPr>
          <p:nvPr>
            <p:ph idx="1"/>
          </p:nvPr>
        </p:nvSpPr>
        <p:spPr/>
        <p:txBody>
          <a:bodyPr/>
          <a:lstStyle/>
          <a:p>
            <a:r>
              <a:rPr lang="en-GB" dirty="0" smtClean="0">
                <a:solidFill>
                  <a:srgbClr val="002060"/>
                </a:solidFill>
              </a:rPr>
              <a:t>Lectures were once useful, but now, when all can read, and books are so numerous, lectures are unnecessary.</a:t>
            </a:r>
          </a:p>
          <a:p>
            <a:r>
              <a:rPr lang="en-GB" dirty="0" smtClean="0">
                <a:solidFill>
                  <a:srgbClr val="002060"/>
                </a:solidFill>
              </a:rPr>
              <a:t>(Samuel Johnson, 1709-1784)</a:t>
            </a:r>
            <a:endParaRPr lang="en-GB"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None/>
            </a:pPr>
            <a:r>
              <a:rPr lang="en-GB" sz="2400" dirty="0" smtClean="0">
                <a:solidFill>
                  <a:schemeClr val="bg1"/>
                </a:solidFill>
                <a:latin typeface="Calibri" pitchFamily="34" charset="0"/>
              </a:rPr>
              <a:t>	 (1995, 2009, 2016!)</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Travelling around as usual!</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a:endParaRPr lang="en-US" sz="2400" b="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a:spcBef>
                <a:spcPct val="50000"/>
              </a:spcBef>
            </a:pPr>
            <a:endParaRPr lang="en-US" sz="2400" b="0" dirty="0" smtClean="0">
              <a:solidFill>
                <a:srgbClr val="000000"/>
              </a:solidFill>
              <a:latin typeface="Tahoma" pitchFamily="34" charset="0"/>
            </a:endParaRPr>
          </a:p>
        </p:txBody>
      </p:sp>
      <p:sp>
        <p:nvSpPr>
          <p:cNvPr id="164878" name="Text Box 14"/>
          <p:cNvSpPr txBox="1">
            <a:spLocks noChangeArrowheads="1"/>
          </p:cNvSpPr>
          <p:nvPr/>
        </p:nvSpPr>
        <p:spPr bwMode="auto">
          <a:xfrm>
            <a:off x="2627784" y="5733256"/>
            <a:ext cx="5832475" cy="830997"/>
          </a:xfrm>
          <a:prstGeom prst="rect">
            <a:avLst/>
          </a:prstGeom>
          <a:noFill/>
          <a:ln w="12700">
            <a:noFill/>
            <a:miter lim="800000"/>
            <a:headEnd type="none" w="sm" len="sm"/>
            <a:tailEnd type="none" w="sm" len="sm"/>
          </a:ln>
        </p:spPr>
        <p:txBody>
          <a:bodyPr>
            <a:spAutoFit/>
          </a:bodyPr>
          <a:lstStyle/>
          <a:p>
            <a:pPr algn="ctr"/>
            <a:r>
              <a:rPr lang="en-GB" sz="2400" dirty="0" smtClean="0">
                <a:solidFill>
                  <a:srgbClr val="FFFF00"/>
                </a:solidFill>
                <a:latin typeface="Calibri" pitchFamily="34" charset="0"/>
              </a:rPr>
              <a:t>And an expert…</a:t>
            </a:r>
          </a:p>
          <a:p>
            <a:pPr algn="ctr"/>
            <a:r>
              <a:rPr lang="en-GB" sz="2400"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Monday, 22 February 2016</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30</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t>Please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lvl="1" eaLnBrk="1" hangingPunct="1">
              <a:lnSpc>
                <a:spcPct val="100000"/>
              </a:lnSpc>
            </a:pPr>
            <a:r>
              <a:rPr lang="en-GB" sz="2400" dirty="0" smtClean="0">
                <a:solidFill>
                  <a:srgbClr val="008000"/>
                </a:solidFill>
              </a:rPr>
              <a:t>Tone of voice</a:t>
            </a:r>
          </a:p>
          <a:p>
            <a:pPr lvl="1" eaLnBrk="1" hangingPunct="1">
              <a:lnSpc>
                <a:spcPct val="100000"/>
              </a:lnSpc>
            </a:pPr>
            <a:r>
              <a:rPr lang="en-GB" sz="2400" dirty="0" smtClean="0">
                <a:solidFill>
                  <a:srgbClr val="008000"/>
                </a:solidFill>
              </a:rPr>
              <a:t>Body language</a:t>
            </a:r>
          </a:p>
          <a:p>
            <a:pPr lvl="1" eaLnBrk="1" hangingPunct="1">
              <a:lnSpc>
                <a:spcPct val="100000"/>
              </a:lnSpc>
            </a:pPr>
            <a:r>
              <a:rPr lang="en-GB" sz="2400" dirty="0" smtClean="0">
                <a:solidFill>
                  <a:srgbClr val="008000"/>
                </a:solidFill>
              </a:rPr>
              <a:t>Facial expression</a:t>
            </a:r>
          </a:p>
          <a:p>
            <a:pPr lvl="1" eaLnBrk="1" hangingPunct="1">
              <a:lnSpc>
                <a:spcPct val="100000"/>
              </a:lnSpc>
            </a:pPr>
            <a:r>
              <a:rPr lang="en-GB" sz="2400" dirty="0" smtClean="0">
                <a:solidFill>
                  <a:srgbClr val="008000"/>
                </a:solidFill>
              </a:rPr>
              <a:t>Eye contact</a:t>
            </a:r>
          </a:p>
          <a:p>
            <a:pPr lvl="1" eaLnBrk="1" hangingPunct="1">
              <a:lnSpc>
                <a:spcPct val="100000"/>
              </a:lnSpc>
            </a:pPr>
            <a:r>
              <a:rPr lang="en-GB" sz="2400" dirty="0" smtClean="0">
                <a:solidFill>
                  <a:srgbClr val="008000"/>
                </a:solidFill>
              </a:rPr>
              <a:t>The chance to repeat things</a:t>
            </a:r>
          </a:p>
          <a:p>
            <a:pPr lvl="1"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can’t work nearly so well just on paper         or on screens.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Start reasonably punctually. </a:t>
            </a:r>
            <a:r>
              <a:rPr lang="en-GB" sz="2600" dirty="0" smtClean="0">
                <a:solidFill>
                  <a:srgbClr val="000000"/>
                </a:solidFill>
                <a:latin typeface="Calibri" pitchFamily="34" charset="0"/>
                <a:cs typeface="Times New Roman" pitchFamily="18" charset="0"/>
              </a:rPr>
              <a:t>(Punctuality is about respect).</a:t>
            </a:r>
            <a:endParaRPr lang="en-GB" sz="2600" dirty="0">
              <a:solidFill>
                <a:srgbClr val="000000"/>
              </a:solidFill>
              <a:latin typeface="Calibri" pitchFamily="34" charset="0"/>
              <a:cs typeface="Times New Roman" pitchFamily="18" charset="0"/>
            </a:endParaRP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Make good use of </a:t>
            </a:r>
            <a:r>
              <a:rPr lang="en-GB" sz="2600" dirty="0">
                <a:solidFill>
                  <a:srgbClr val="FF00FF"/>
                </a:solidFill>
                <a:latin typeface="Calibri" pitchFamily="34" charset="0"/>
                <a:cs typeface="Times New Roman" pitchFamily="18" charset="0"/>
              </a:rPr>
              <a:t>intended learning outcomes</a:t>
            </a:r>
            <a:r>
              <a:rPr lang="en-GB" sz="2600" dirty="0" smtClean="0">
                <a:solidFill>
                  <a:srgbClr val="000000"/>
                </a:solidFill>
                <a:latin typeface="Calibri" pitchFamily="34" charset="0"/>
                <a:cs typeface="Times New Roman" pitchFamily="18" charset="0"/>
              </a:rPr>
              <a:t>. (Targets).</a:t>
            </a:r>
            <a:endParaRPr lang="en-GB" sz="2600" dirty="0">
              <a:solidFill>
                <a:srgbClr val="000000"/>
              </a:solidFill>
              <a:latin typeface="Calibri" pitchFamily="34" charset="0"/>
              <a:cs typeface="Times New Roman" pitchFamily="18" charset="0"/>
            </a:endParaRP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Always link lectures to </a:t>
            </a:r>
            <a:r>
              <a:rPr lang="en-GB" sz="2600" dirty="0">
                <a:solidFill>
                  <a:srgbClr val="FF00FF"/>
                </a:solidFill>
                <a:latin typeface="Calibri" pitchFamily="34" charset="0"/>
                <a:cs typeface="Times New Roman" pitchFamily="18" charset="0"/>
              </a:rPr>
              <a:t>assessment</a:t>
            </a:r>
            <a:r>
              <a:rPr lang="en-GB" sz="2600" dirty="0">
                <a:solidFill>
                  <a:srgbClr val="000000"/>
                </a:solidFill>
                <a:latin typeface="Calibri" pitchFamily="34" charset="0"/>
                <a:cs typeface="Times New Roman" pitchFamily="18" charset="0"/>
              </a:rPr>
              <a:t>. </a:t>
            </a:r>
            <a:r>
              <a:rPr lang="en-GB" sz="2600" dirty="0" smtClean="0">
                <a:solidFill>
                  <a:srgbClr val="000000"/>
                </a:solidFill>
                <a:latin typeface="Calibri" pitchFamily="34" charset="0"/>
                <a:cs typeface="Times New Roman" pitchFamily="18" charset="0"/>
              </a:rPr>
              <a:t>(That’s what they need)</a:t>
            </a:r>
            <a:endParaRPr lang="en-GB" sz="2600" dirty="0">
              <a:solidFill>
                <a:srgbClr val="000000"/>
              </a:solidFill>
              <a:latin typeface="Calibri" pitchFamily="34" charset="0"/>
              <a:cs typeface="Times New Roman" pitchFamily="18" charset="0"/>
            </a:endParaRP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Lecturers should be </a:t>
            </a:r>
            <a:r>
              <a:rPr lang="en-GB" sz="2600" dirty="0">
                <a:solidFill>
                  <a:srgbClr val="FF00FF"/>
                </a:solidFill>
                <a:latin typeface="Calibri" pitchFamily="34" charset="0"/>
                <a:cs typeface="Times New Roman" pitchFamily="18" charset="0"/>
              </a:rPr>
              <a:t>seen and heard</a:t>
            </a:r>
            <a:r>
              <a:rPr lang="en-GB" sz="2600" dirty="0">
                <a:solidFill>
                  <a:srgbClr val="000000"/>
                </a:solidFill>
                <a:latin typeface="Calibri" pitchFamily="34" charset="0"/>
                <a:cs typeface="Times New Roman" pitchFamily="18" charset="0"/>
              </a:rPr>
              <a: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keep slides up </a:t>
            </a:r>
            <a:r>
              <a:rPr lang="en-GB" sz="2600" dirty="0">
                <a:solidFill>
                  <a:srgbClr val="FF00FF"/>
                </a:solidFill>
                <a:latin typeface="Calibri" pitchFamily="34" charset="0"/>
                <a:cs typeface="Times New Roman" pitchFamily="18" charset="0"/>
              </a:rPr>
              <a:t>too long</a:t>
            </a:r>
            <a:r>
              <a:rPr lang="en-GB" sz="2600" dirty="0">
                <a:solidFill>
                  <a:srgbClr val="000000"/>
                </a:solidFill>
                <a:latin typeface="Calibri" pitchFamily="34" charset="0"/>
                <a:cs typeface="Times New Roman" pitchFamily="18" charset="0"/>
              </a:rPr>
              <a:t>. </a:t>
            </a:r>
            <a:r>
              <a:rPr lang="en-GB" sz="2600" dirty="0" smtClean="0">
                <a:solidFill>
                  <a:srgbClr val="000000"/>
                </a:solidFill>
                <a:latin typeface="Calibri" pitchFamily="34" charset="0"/>
                <a:cs typeface="Times New Roman" pitchFamily="18" charset="0"/>
              </a:rPr>
              <a:t>(Use ‘B’)</a:t>
            </a:r>
            <a:endParaRPr lang="en-GB" sz="2600" dirty="0">
              <a:solidFill>
                <a:srgbClr val="000000"/>
              </a:solidFill>
              <a:latin typeface="Calibri" pitchFamily="34" charset="0"/>
              <a:cs typeface="Times New Roman" pitchFamily="18" charset="0"/>
            </a:endParaRP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Avoid death by bullet point.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Try to cause the learners to </a:t>
            </a:r>
            <a:r>
              <a:rPr lang="en-GB" sz="2600" i="1" dirty="0">
                <a:solidFill>
                  <a:srgbClr val="FF00FF"/>
                </a:solidFill>
                <a:latin typeface="Calibri" pitchFamily="34" charset="0"/>
                <a:cs typeface="Times New Roman" pitchFamily="18" charset="0"/>
              </a:rPr>
              <a:t>like</a:t>
            </a:r>
            <a:r>
              <a:rPr lang="en-GB" sz="2600" dirty="0">
                <a:solidFill>
                  <a:srgbClr val="000000"/>
                </a:solidFill>
                <a:latin typeface="Calibri" pitchFamily="34" charset="0"/>
                <a:cs typeface="Times New Roman" pitchFamily="18" charset="0"/>
              </a:rPr>
              <a:t> you. </a:t>
            </a:r>
            <a:r>
              <a:rPr lang="en-GB" sz="2600" dirty="0" smtClean="0">
                <a:solidFill>
                  <a:srgbClr val="000000"/>
                </a:solidFill>
                <a:latin typeface="Calibri" pitchFamily="34" charset="0"/>
                <a:cs typeface="Times New Roman" pitchFamily="18" charset="0"/>
              </a:rPr>
              <a:t>(Smile).</a:t>
            </a:r>
            <a:endParaRPr lang="en-GB" sz="2600" dirty="0">
              <a:solidFill>
                <a:srgbClr val="000000"/>
              </a:solidFill>
              <a:latin typeface="Calibri" pitchFamily="34" charset="0"/>
              <a:cs typeface="Times New Roman" pitchFamily="18" charset="0"/>
            </a:endParaRP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Think of what learners will be </a:t>
            </a:r>
            <a:r>
              <a:rPr lang="en-GB" sz="2600" i="1" dirty="0">
                <a:solidFill>
                  <a:srgbClr val="FF00FF"/>
                </a:solidFill>
                <a:latin typeface="Calibri" pitchFamily="34" charset="0"/>
                <a:cs typeface="Times New Roman" pitchFamily="18" charset="0"/>
              </a:rPr>
              <a:t>doing</a:t>
            </a:r>
            <a:r>
              <a:rPr lang="en-GB" sz="2600" dirty="0">
                <a:solidFill>
                  <a:srgbClr val="000000"/>
                </a:solidFill>
                <a:latin typeface="Calibri" pitchFamily="34" charset="0"/>
                <a:cs typeface="Times New Roman" pitchFamily="18" charset="0"/>
              </a:rPr>
              <a:t> during the lecture.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Get learners </a:t>
            </a:r>
            <a:r>
              <a:rPr lang="en-GB" sz="2600" dirty="0">
                <a:solidFill>
                  <a:srgbClr val="FF00FF"/>
                </a:solidFill>
                <a:latin typeface="Calibri" pitchFamily="34" charset="0"/>
                <a:cs typeface="Times New Roman" pitchFamily="18" charset="0"/>
              </a:rPr>
              <a:t>note-making</a:t>
            </a:r>
            <a:r>
              <a:rPr lang="en-GB" sz="2600" dirty="0">
                <a:solidFill>
                  <a:srgbClr val="000000"/>
                </a:solidFill>
                <a:latin typeface="Calibri" pitchFamily="34" charset="0"/>
                <a:cs typeface="Times New Roman" pitchFamily="18" charset="0"/>
              </a:rPr>
              <a:t>, not just note-taking.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put too much into that </a:t>
            </a:r>
            <a:r>
              <a:rPr lang="en-GB" sz="2600" dirty="0">
                <a:solidFill>
                  <a:srgbClr val="FF00FF"/>
                </a:solidFill>
                <a:latin typeface="Calibri" pitchFamily="34" charset="0"/>
                <a:cs typeface="Times New Roman" pitchFamily="18" charset="0"/>
              </a:rPr>
              <a:t>first</a:t>
            </a:r>
            <a:r>
              <a:rPr lang="en-GB" sz="2600" dirty="0">
                <a:solidFill>
                  <a:srgbClr val="000000"/>
                </a:solidFill>
                <a:latin typeface="Calibri" pitchFamily="34" charset="0"/>
                <a:cs typeface="Times New Roman" pitchFamily="18" charset="0"/>
              </a:rPr>
              <a:t> lecture. </a:t>
            </a:r>
            <a:r>
              <a:rPr lang="en-GB" sz="2600" dirty="0" smtClean="0">
                <a:solidFill>
                  <a:srgbClr val="000000"/>
                </a:solidFill>
                <a:latin typeface="Calibri" pitchFamily="34" charset="0"/>
                <a:cs typeface="Times New Roman" pitchFamily="18" charset="0"/>
              </a:rPr>
              <a:t>(No second chance to make the right first impression).</a:t>
            </a:r>
            <a:endParaRPr lang="en-GB" sz="2600" dirty="0">
              <a:solidFill>
                <a:srgbClr val="000000"/>
              </a:solidFill>
              <a:latin typeface="Calibri" pitchFamily="34" charset="0"/>
              <a:cs typeface="Times New Roman" pitchFamily="18" charset="0"/>
            </a:endParaRPr>
          </a:p>
        </p:txBody>
      </p:sp>
      <p:sp>
        <p:nvSpPr>
          <p:cNvPr id="4" name="TextBox 3"/>
          <p:cNvSpPr txBox="1"/>
          <p:nvPr/>
        </p:nvSpPr>
        <p:spPr>
          <a:xfrm>
            <a:off x="251520" y="0"/>
            <a:ext cx="8352928" cy="584775"/>
          </a:xfrm>
          <a:prstGeom prst="rect">
            <a:avLst/>
          </a:prstGeom>
          <a:noFill/>
        </p:spPr>
        <p:txBody>
          <a:bodyPr wrap="square" rtlCol="0">
            <a:spAutoFit/>
          </a:bodyPr>
          <a:lstStyle/>
          <a:p>
            <a:pPr algn="ctr"/>
            <a:r>
              <a:rPr lang="en-GB" sz="3200" dirty="0" smtClean="0">
                <a:solidFill>
                  <a:srgbClr val="008000"/>
                </a:solidFill>
                <a:latin typeface="Calibri" pitchFamily="34" charset="0"/>
              </a:rPr>
              <a:t>Making Sessions </a:t>
            </a:r>
            <a:r>
              <a:rPr lang="en-GB" sz="3200" dirty="0" err="1" smtClean="0">
                <a:solidFill>
                  <a:srgbClr val="008000"/>
                </a:solidFill>
                <a:latin typeface="Calibri" pitchFamily="34" charset="0"/>
              </a:rPr>
              <a:t>Unmissable</a:t>
            </a:r>
            <a:endParaRPr lang="en-GB" sz="3200" dirty="0">
              <a:solidFill>
                <a:srgbClr val="008000"/>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idx="1"/>
          </p:nvPr>
        </p:nvSpPr>
        <p:spPr>
          <a:xfrm>
            <a:off x="0" y="620689"/>
            <a:ext cx="8964613" cy="5246712"/>
          </a:xfrm>
        </p:spPr>
        <p:txBody>
          <a:bodyPr/>
          <a:lstStyle/>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Be kind to learners’ brains. </a:t>
            </a:r>
            <a:r>
              <a:rPr lang="en-GB" sz="2600" dirty="0" smtClean="0">
                <a:solidFill>
                  <a:srgbClr val="000000"/>
                </a:solidFill>
                <a:latin typeface="Calibri" pitchFamily="34" charset="0"/>
                <a:cs typeface="Times New Roman" pitchFamily="18" charset="0"/>
              </a:rPr>
              <a:t>(Concentration spans minutes)</a:t>
            </a:r>
            <a:endParaRPr lang="en-GB" sz="2600" dirty="0">
              <a:solidFill>
                <a:srgbClr val="000000"/>
              </a:solidFill>
              <a:latin typeface="Calibri" pitchFamily="34" charset="0"/>
              <a:cs typeface="Times New Roman" pitchFamily="18" charset="0"/>
            </a:endParaRP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Bring in some appropriate </a:t>
            </a:r>
            <a:r>
              <a:rPr lang="en-GB" sz="2600" dirty="0">
                <a:solidFill>
                  <a:srgbClr val="FF00FF"/>
                </a:solidFill>
                <a:latin typeface="Calibri" pitchFamily="34" charset="0"/>
                <a:cs typeface="Times New Roman" pitchFamily="18" charset="0"/>
              </a:rPr>
              <a:t>humour</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But don’t use humour if it’s </a:t>
            </a:r>
            <a:r>
              <a:rPr lang="en-GB" sz="2600" dirty="0">
                <a:solidFill>
                  <a:srgbClr val="FF00FF"/>
                </a:solidFill>
                <a:latin typeface="Calibri" pitchFamily="34" charset="0"/>
                <a:cs typeface="Times New Roman" pitchFamily="18" charset="0"/>
              </a:rPr>
              <a:t>not</a:t>
            </a:r>
            <a:r>
              <a:rPr lang="en-GB" sz="2600" dirty="0">
                <a:solidFill>
                  <a:srgbClr val="000000"/>
                </a:solidFill>
                <a:latin typeface="Calibri" pitchFamily="34" charset="0"/>
                <a:cs typeface="Times New Roman" pitchFamily="18" charset="0"/>
              </a:rPr>
              <a:t> working!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Give learners something to take away.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Flag up related sessions.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Think twice about giving out handout copies of your PowerPoint slides.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Keep yourself tuned into </a:t>
            </a:r>
            <a:r>
              <a:rPr lang="en-GB" sz="2600" dirty="0">
                <a:solidFill>
                  <a:srgbClr val="FF00FF"/>
                </a:solidFill>
                <a:latin typeface="Calibri" pitchFamily="34" charset="0"/>
                <a:cs typeface="Times New Roman" pitchFamily="18" charset="0"/>
              </a:rPr>
              <a:t>WIIFM</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be unkind to learners who missed your </a:t>
            </a:r>
            <a:r>
              <a:rPr lang="en-GB" sz="2600" i="1" dirty="0">
                <a:solidFill>
                  <a:srgbClr val="FF00FF"/>
                </a:solidFill>
                <a:latin typeface="Calibri" pitchFamily="34" charset="0"/>
                <a:cs typeface="Times New Roman" pitchFamily="18" charset="0"/>
              </a:rPr>
              <a:t>last</a:t>
            </a:r>
            <a:r>
              <a:rPr lang="en-GB" sz="2600" dirty="0">
                <a:solidFill>
                  <a:srgbClr val="000000"/>
                </a:solidFill>
                <a:latin typeface="Calibri" pitchFamily="34" charset="0"/>
                <a:cs typeface="Times New Roman" pitchFamily="18" charset="0"/>
              </a:rPr>
              <a:t> lecture.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over-run. </a:t>
            </a:r>
            <a:r>
              <a:rPr lang="en-GB" sz="2600" dirty="0" smtClean="0">
                <a:solidFill>
                  <a:srgbClr val="000000"/>
                </a:solidFill>
                <a:latin typeface="Calibri" pitchFamily="34" charset="0"/>
                <a:cs typeface="Times New Roman" pitchFamily="18" charset="0"/>
              </a:rPr>
              <a:t>(</a:t>
            </a:r>
            <a:r>
              <a:rPr lang="en-GB" sz="2600" i="1" dirty="0" smtClean="0">
                <a:solidFill>
                  <a:srgbClr val="000000"/>
                </a:solidFill>
                <a:latin typeface="Calibri" pitchFamily="34" charset="0"/>
                <a:cs typeface="Times New Roman" pitchFamily="18" charset="0"/>
              </a:rPr>
              <a:t>You </a:t>
            </a:r>
            <a:r>
              <a:rPr lang="en-GB" sz="2600" dirty="0" smtClean="0">
                <a:solidFill>
                  <a:srgbClr val="000000"/>
                </a:solidFill>
                <a:latin typeface="Calibri" pitchFamily="34" charset="0"/>
                <a:cs typeface="Times New Roman" pitchFamily="18" charset="0"/>
              </a:rPr>
              <a:t>might over-ru</a:t>
            </a:r>
            <a:r>
              <a:rPr lang="en-GB" sz="2600" dirty="0" smtClean="0">
                <a:solidFill>
                  <a:srgbClr val="000000"/>
                </a:solidFill>
                <a:cs typeface="Times New Roman" pitchFamily="18" charset="0"/>
              </a:rPr>
              <a:t>n, but </a:t>
            </a:r>
            <a:r>
              <a:rPr lang="en-GB" sz="2600" i="1" dirty="0" smtClean="0">
                <a:solidFill>
                  <a:srgbClr val="000000"/>
                </a:solidFill>
                <a:cs typeface="Times New Roman" pitchFamily="18" charset="0"/>
              </a:rPr>
              <a:t>they</a:t>
            </a:r>
            <a:r>
              <a:rPr lang="en-GB" sz="2600" dirty="0" smtClean="0">
                <a:solidFill>
                  <a:srgbClr val="000000"/>
                </a:solidFill>
                <a:cs typeface="Times New Roman" pitchFamily="18" charset="0"/>
              </a:rPr>
              <a:t> won’t).</a:t>
            </a:r>
            <a:endParaRPr lang="en-GB" sz="2600" dirty="0">
              <a:solidFill>
                <a:srgbClr val="000000"/>
              </a:solidFill>
              <a:latin typeface="Calibri" pitchFamily="34" charset="0"/>
              <a:cs typeface="Times New Roman" pitchFamily="18" charset="0"/>
            </a:endParaRP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Pave the way towards your </a:t>
            </a:r>
            <a:r>
              <a:rPr lang="en-GB" sz="2600" dirty="0">
                <a:solidFill>
                  <a:srgbClr val="FF00FF"/>
                </a:solidFill>
                <a:latin typeface="Calibri" pitchFamily="34" charset="0"/>
                <a:cs typeface="Times New Roman" pitchFamily="18" charset="0"/>
              </a:rPr>
              <a:t>next</a:t>
            </a:r>
            <a:r>
              <a:rPr lang="en-GB" sz="2600" dirty="0">
                <a:solidFill>
                  <a:srgbClr val="000000"/>
                </a:solidFill>
                <a:latin typeface="Calibri" pitchFamily="34" charset="0"/>
                <a:cs typeface="Times New Roman" pitchFamily="18" charset="0"/>
              </a:rPr>
              <a:t> lecture. </a:t>
            </a:r>
          </a:p>
        </p:txBody>
      </p:sp>
      <p:sp>
        <p:nvSpPr>
          <p:cNvPr id="3" name="TextBox 2"/>
          <p:cNvSpPr txBox="1"/>
          <p:nvPr/>
        </p:nvSpPr>
        <p:spPr>
          <a:xfrm>
            <a:off x="251520" y="0"/>
            <a:ext cx="8352928" cy="584775"/>
          </a:xfrm>
          <a:prstGeom prst="rect">
            <a:avLst/>
          </a:prstGeom>
          <a:noFill/>
        </p:spPr>
        <p:txBody>
          <a:bodyPr wrap="square" rtlCol="0">
            <a:spAutoFit/>
          </a:bodyPr>
          <a:lstStyle/>
          <a:p>
            <a:pPr algn="ctr"/>
            <a:r>
              <a:rPr lang="en-GB" sz="3200" dirty="0" smtClean="0">
                <a:solidFill>
                  <a:srgbClr val="008000"/>
                </a:solidFill>
                <a:latin typeface="Calibri" pitchFamily="34" charset="0"/>
              </a:rPr>
              <a:t>Making Sessions </a:t>
            </a:r>
            <a:r>
              <a:rPr lang="en-GB" sz="3200" dirty="0" err="1" smtClean="0">
                <a:solidFill>
                  <a:srgbClr val="008000"/>
                </a:solidFill>
                <a:latin typeface="Calibri" pitchFamily="34" charset="0"/>
              </a:rPr>
              <a:t>Unmissable</a:t>
            </a:r>
            <a:endParaRPr lang="en-GB" sz="3200" dirty="0">
              <a:solidFill>
                <a:srgbClr val="008000"/>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eaLnBrk="1" fontAlgn="auto" hangingPunct="1">
              <a:spcBef>
                <a:spcPts val="0"/>
              </a:spcBef>
              <a:spcAft>
                <a:spcPts val="0"/>
              </a:spcAft>
            </a:pPr>
            <a:r>
              <a:rPr lang="en-GB" sz="1800" b="0" dirty="0" smtClean="0">
                <a:solidFill>
                  <a:prstClr val="white"/>
                </a:solidFill>
                <a:latin typeface="Calibri"/>
              </a:rPr>
              <a:t>Laurentius de Voltolina </a:t>
            </a:r>
          </a:p>
          <a:p>
            <a:pPr eaLnBrk="1" fontAlgn="auto" hangingPunct="1">
              <a:spcBef>
                <a:spcPts val="0"/>
              </a:spcBef>
              <a:spcAft>
                <a:spcPts val="0"/>
              </a:spcAft>
            </a:pPr>
            <a:r>
              <a:rPr lang="en-GB" sz="1800" b="0" dirty="0" smtClean="0">
                <a:solidFill>
                  <a:prstClr val="white"/>
                </a:solidFill>
                <a:latin typeface="Calibri"/>
              </a:rPr>
              <a:t>2</a:t>
            </a:r>
            <a:r>
              <a:rPr lang="en-GB" sz="1800" b="0" baseline="30000" dirty="0" smtClean="0">
                <a:solidFill>
                  <a:prstClr val="white"/>
                </a:solidFill>
                <a:latin typeface="Calibri"/>
              </a:rPr>
              <a:t>nd</a:t>
            </a:r>
            <a:r>
              <a:rPr lang="en-GB" sz="1800" b="0" dirty="0" smtClean="0">
                <a:solidFill>
                  <a:prstClr val="white"/>
                </a:solidFill>
                <a:latin typeface="Calibri"/>
              </a:rPr>
              <a:t> half of 14</a:t>
            </a:r>
            <a:r>
              <a:rPr lang="en-GB" sz="1800" b="0" baseline="30000" dirty="0" smtClean="0">
                <a:solidFill>
                  <a:prstClr val="white"/>
                </a:solidFill>
                <a:latin typeface="Calibri"/>
              </a:rPr>
              <a:t>th</a:t>
            </a:r>
            <a:r>
              <a:rPr lang="en-GB" sz="1800" b="0" dirty="0" smtClean="0">
                <a:solidFill>
                  <a:prstClr val="white"/>
                </a:solidFill>
                <a:latin typeface="Calibri"/>
              </a:rPr>
              <a:t> Century</a:t>
            </a:r>
          </a:p>
          <a:p>
            <a:pPr eaLnBrk="1" fontAlgn="auto" hangingPunct="1">
              <a:spcBef>
                <a:spcPts val="0"/>
              </a:spcBef>
              <a:spcAft>
                <a:spcPts val="0"/>
              </a:spcAft>
            </a:pPr>
            <a:r>
              <a:rPr lang="en-GB" sz="1800" b="0" dirty="0" smtClean="0">
                <a:solidFill>
                  <a:prstClr val="white"/>
                </a:solidFill>
                <a:latin typeface="Calibri"/>
              </a:rPr>
              <a:t>Italian Painter</a:t>
            </a:r>
            <a:endParaRPr lang="en-GB" sz="1800" b="0" dirty="0">
              <a:solidFill>
                <a:prstClr val="white"/>
              </a:solidFill>
              <a:latin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garth_lecture_1736.jpg"/>
          <p:cNvPicPr>
            <a:picLocks noChangeAspect="1"/>
          </p:cNvPicPr>
          <p:nvPr/>
        </p:nvPicPr>
        <p:blipFill>
          <a:blip r:embed="rId3" cstate="email"/>
          <a:stretch>
            <a:fillRect/>
          </a:stretch>
        </p:blipFill>
        <p:spPr>
          <a:xfrm>
            <a:off x="0" y="0"/>
            <a:ext cx="5549050" cy="6857999"/>
          </a:xfrm>
          <a:prstGeom prst="rect">
            <a:avLst/>
          </a:prstGeom>
        </p:spPr>
      </p:pic>
      <p:sp>
        <p:nvSpPr>
          <p:cNvPr id="3" name="TextBox 2"/>
          <p:cNvSpPr txBox="1"/>
          <p:nvPr/>
        </p:nvSpPr>
        <p:spPr>
          <a:xfrm>
            <a:off x="5791201" y="1524000"/>
            <a:ext cx="3464126" cy="1384995"/>
          </a:xfrm>
          <a:prstGeom prst="rect">
            <a:avLst/>
          </a:prstGeom>
          <a:noFill/>
        </p:spPr>
        <p:txBody>
          <a:bodyPr wrap="square" rtlCol="0">
            <a:spAutoFit/>
          </a:bodyPr>
          <a:lstStyle/>
          <a:p>
            <a:pPr algn="ctr" eaLnBrk="1" fontAlgn="auto" hangingPunct="1">
              <a:spcBef>
                <a:spcPts val="0"/>
              </a:spcBef>
              <a:spcAft>
                <a:spcPts val="0"/>
              </a:spcAft>
            </a:pPr>
            <a:r>
              <a:rPr lang="en-GB" dirty="0" smtClean="0">
                <a:solidFill>
                  <a:prstClr val="white"/>
                </a:solidFill>
                <a:latin typeface="Calibri"/>
              </a:rPr>
              <a:t>William Hogarth</a:t>
            </a:r>
          </a:p>
          <a:p>
            <a:pPr algn="ctr" eaLnBrk="1" fontAlgn="auto" hangingPunct="1">
              <a:spcBef>
                <a:spcPts val="0"/>
              </a:spcBef>
              <a:spcAft>
                <a:spcPts val="0"/>
              </a:spcAft>
            </a:pPr>
            <a:r>
              <a:rPr lang="en-GB" dirty="0" smtClean="0">
                <a:solidFill>
                  <a:prstClr val="white"/>
                </a:solidFill>
                <a:latin typeface="Calibri"/>
              </a:rPr>
              <a:t>1736</a:t>
            </a:r>
          </a:p>
          <a:p>
            <a:pPr algn="ctr" eaLnBrk="1" fontAlgn="auto" hangingPunct="1">
              <a:spcBef>
                <a:spcPts val="0"/>
              </a:spcBef>
              <a:spcAft>
                <a:spcPts val="0"/>
              </a:spcAft>
            </a:pPr>
            <a:r>
              <a:rPr lang="en-GB" dirty="0" smtClean="0">
                <a:solidFill>
                  <a:prstClr val="white"/>
                </a:solidFill>
                <a:latin typeface="Calibri"/>
              </a:rPr>
              <a:t>‘Scholars at a lecture’</a:t>
            </a:r>
            <a:endParaRPr lang="en-GB" dirty="0">
              <a:solidFill>
                <a:prstClr val="white"/>
              </a:solidFill>
              <a:latin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endParaRPr lang="en-US" sz="4000" b="0"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Active</a:t>
            </a:r>
          </a:p>
          <a:p>
            <a:pPr algn="ctr">
              <a:lnSpc>
                <a:spcPct val="80000"/>
              </a:lnSpc>
            </a:pPr>
            <a:r>
              <a:rPr lang="en-US" sz="2400"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Concrete</a:t>
            </a:r>
          </a:p>
          <a:p>
            <a:pPr algn="ctr">
              <a:lnSpc>
                <a:spcPct val="80000"/>
              </a:lnSpc>
            </a:pPr>
            <a:r>
              <a:rPr lang="en-US" sz="2400"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Reflective</a:t>
            </a:r>
          </a:p>
          <a:p>
            <a:pPr algn="ctr">
              <a:lnSpc>
                <a:spcPct val="80000"/>
              </a:lnSpc>
            </a:pPr>
            <a:r>
              <a:rPr lang="en-US" sz="2400"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Abstract</a:t>
            </a:r>
          </a:p>
          <a:p>
            <a:pPr algn="ctr">
              <a:lnSpc>
                <a:spcPct val="80000"/>
              </a:lnSpc>
            </a:pPr>
            <a:r>
              <a:rPr lang="en-US" sz="2400"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kern="1200" dirty="0" smtClean="0">
                <a:latin typeface="Calibri" pitchFamily="34" charset="0"/>
                <a:ea typeface="+mn-ea"/>
                <a:cs typeface="+mn-cs"/>
              </a:rPr>
              <a:t>So now, it’s time to re-think:</a:t>
            </a:r>
            <a:endParaRPr lang="en-GB" sz="3200" kern="1200" dirty="0">
              <a:latin typeface="Calibri" pitchFamily="34" charset="0"/>
              <a:ea typeface="+mn-ea"/>
              <a:cs typeface="+mn-cs"/>
            </a:endParaRPr>
          </a:p>
        </p:txBody>
      </p:sp>
      <p:sp>
        <p:nvSpPr>
          <p:cNvPr id="3" name="Content Placeholder 2"/>
          <p:cNvSpPr>
            <a:spLocks noGrp="1"/>
          </p:cNvSpPr>
          <p:nvPr>
            <p:ph idx="1"/>
          </p:nvPr>
        </p:nvSpPr>
        <p:spPr/>
        <p:txBody>
          <a:bodyPr/>
          <a:lstStyle/>
          <a:p>
            <a:pPr>
              <a:lnSpc>
                <a:spcPct val="100000"/>
              </a:lnSpc>
              <a:buFont typeface="+mj-lt"/>
              <a:buAutoNum type="arabicPeriod"/>
            </a:pPr>
            <a:r>
              <a:rPr lang="en-GB" dirty="0" smtClean="0">
                <a:latin typeface="Calibri" pitchFamily="34" charset="0"/>
              </a:rPr>
              <a:t>How students </a:t>
            </a:r>
            <a:r>
              <a:rPr lang="en-GB" dirty="0" smtClean="0">
                <a:solidFill>
                  <a:srgbClr val="FF0000"/>
                </a:solidFill>
                <a:latin typeface="Calibri" pitchFamily="34" charset="0"/>
              </a:rPr>
              <a:t>really</a:t>
            </a:r>
            <a:r>
              <a:rPr lang="en-GB" dirty="0" smtClean="0">
                <a:latin typeface="Calibri" pitchFamily="34" charset="0"/>
              </a:rPr>
              <a:t> learn – and how we can help make learning happen for them;</a:t>
            </a:r>
          </a:p>
          <a:p>
            <a:pPr>
              <a:lnSpc>
                <a:spcPct val="100000"/>
              </a:lnSpc>
              <a:buFont typeface="+mj-lt"/>
              <a:buAutoNum type="arabicPeriod"/>
            </a:pPr>
            <a:r>
              <a:rPr lang="en-GB" dirty="0" smtClean="0">
                <a:latin typeface="Calibri" pitchFamily="34" charset="0"/>
              </a:rPr>
              <a:t>How to make </a:t>
            </a:r>
            <a:r>
              <a:rPr lang="en-GB" dirty="0" smtClean="0">
                <a:solidFill>
                  <a:srgbClr val="FF0000"/>
                </a:solidFill>
                <a:latin typeface="Calibri" pitchFamily="34" charset="0"/>
              </a:rPr>
              <a:t>feedback</a:t>
            </a:r>
            <a:r>
              <a:rPr lang="en-GB" dirty="0" smtClean="0">
                <a:latin typeface="Calibri" pitchFamily="34" charset="0"/>
              </a:rPr>
              <a:t> really work for students;</a:t>
            </a:r>
          </a:p>
          <a:p>
            <a:pPr>
              <a:lnSpc>
                <a:spcPct val="100000"/>
              </a:lnSpc>
              <a:buNone/>
            </a:pPr>
            <a:r>
              <a:rPr lang="en-GB" dirty="0" smtClean="0">
                <a:latin typeface="Calibri" pitchFamily="34" charset="0"/>
              </a:rPr>
              <a:t>	Today we’ll touch on </a:t>
            </a:r>
            <a:r>
              <a:rPr lang="en-GB" dirty="0" smtClean="0"/>
              <a:t>both</a:t>
            </a:r>
            <a:r>
              <a:rPr lang="en-GB" dirty="0" smtClean="0">
                <a:latin typeface="Calibri" pitchFamily="34" charset="0"/>
              </a:rPr>
              <a:t> of these areas.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smtClean="0">
                <a:latin typeface="Tahoma" pitchFamily="34" charset="0"/>
              </a:rPr>
              <a:t/>
            </a:r>
            <a:br>
              <a:rPr lang="en-GB" dirty="0" smtClean="0">
                <a:latin typeface="Tahoma" pitchFamily="34" charset="0"/>
              </a:rPr>
            </a:br>
            <a:r>
              <a:rPr lang="en-GB" b="1" dirty="0" smtClean="0">
                <a:solidFill>
                  <a:srgbClr val="FFFF00"/>
                </a:solidFill>
                <a:latin typeface="Tahoma" pitchFamily="34" charset="0"/>
              </a:rPr>
              <a:t>How students </a:t>
            </a:r>
            <a:r>
              <a:rPr lang="en-GB" b="1" i="1" dirty="0" smtClean="0">
                <a:solidFill>
                  <a:srgbClr val="FFFF00"/>
                </a:solidFill>
                <a:latin typeface="Tahoma" pitchFamily="34" charset="0"/>
              </a:rPr>
              <a:t>really</a:t>
            </a:r>
            <a:r>
              <a:rPr lang="en-GB" b="1" dirty="0" smtClean="0">
                <a:solidFill>
                  <a:srgbClr val="FFFF00"/>
                </a:solidFill>
                <a:latin typeface="Tahoma" pitchFamily="34" charset="0"/>
              </a:rPr>
              <a:t> learn</a:t>
            </a:r>
            <a:r>
              <a:rPr lang="en-GB" b="1" dirty="0" smtClean="0">
                <a:latin typeface="Tahoma" pitchFamily="34" charset="0"/>
              </a:rPr>
              <a:t/>
            </a:r>
            <a:br>
              <a:rPr lang="en-GB" b="1" dirty="0" smtClean="0">
                <a:latin typeface="Tahoma" pitchFamily="34" charset="0"/>
              </a:rPr>
            </a:br>
            <a:endParaRPr lang="en-GB" sz="4400" b="1" dirty="0" smtClean="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smtClean="0"/>
              <a:t>Seven factors underpinning successful learning based on asking 200,000 people about their learning in the last 20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19"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p:txBody>
          <a:bodyPr/>
          <a:lstStyle/>
          <a:p>
            <a:r>
              <a:rPr lang="en-GB" sz="3600" i="1" dirty="0" smtClean="0">
                <a:latin typeface="Calibri" pitchFamily="34" charset="0"/>
              </a:rPr>
              <a:t>Good day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philatislington</a:t>
            </a:r>
            <a:r>
              <a:rPr lang="en-GB" sz="3600" i="1" dirty="0" smtClean="0">
                <a:latin typeface="Calibri" pitchFamily="34" charset="0"/>
              </a:rPr>
              <a:t> Thanks</a:t>
            </a:r>
            <a:r>
              <a:rPr lang="en-GB" sz="3600" dirty="0" smtClean="0">
                <a:latin typeface="Calibri" pitchFamily="34" charset="0"/>
              </a:rPr>
              <a:t>!</a:t>
            </a:r>
          </a:p>
          <a:p>
            <a:pPr>
              <a:buNone/>
            </a:pPr>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sz="4000" b="0"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endParaRPr lang="en-US"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a:spcBef>
                <a:spcPct val="20000"/>
              </a:spcBef>
              <a:buClr>
                <a:srgbClr val="009999"/>
              </a:buClr>
              <a:buFont typeface="Wingdings" pitchFamily="2" charset="2"/>
              <a:buNone/>
            </a:pPr>
            <a:r>
              <a:rPr lang="en-GB" dirty="0">
                <a:solidFill>
                  <a:srgbClr val="000000"/>
                </a:solidFill>
                <a:latin typeface="Calibri" pitchFamily="34" charset="0"/>
              </a:rPr>
              <a:t>Phil </a:t>
            </a:r>
            <a:r>
              <a:rPr lang="en-GB" dirty="0" smtClean="0">
                <a:solidFill>
                  <a:srgbClr val="000000"/>
                </a:solidFill>
                <a:latin typeface="Calibri" pitchFamily="34" charset="0"/>
              </a:rPr>
              <a:t>Race</a:t>
            </a:r>
            <a:endParaRPr lang="en-GB" dirty="0">
              <a:solidFill>
                <a:srgbClr val="000000"/>
              </a:solidFill>
              <a:latin typeface="Calibri" pitchFamily="34"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smtClean="0">
                <a:latin typeface="Calibri" pitchFamily="34" charset="0"/>
              </a:rPr>
              <a:t>Teaching…</a:t>
            </a:r>
          </a:p>
        </p:txBody>
      </p:sp>
      <p:sp>
        <p:nvSpPr>
          <p:cNvPr id="39939"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000" smtClean="0"/>
              <a:t>Other people’s knowledge is just information.</a:t>
            </a:r>
          </a:p>
          <a:p>
            <a:pPr eaLnBrk="1" hangingPunct="1">
              <a:spcBef>
                <a:spcPct val="30000"/>
              </a:spcBef>
              <a:buFont typeface="Wingdings" pitchFamily="2" charset="2"/>
              <a:buNone/>
            </a:pPr>
            <a:r>
              <a:rPr lang="en-GB" sz="3000" smtClean="0"/>
              <a:t>Teaching is helping people to turn information into knowledge…</a:t>
            </a:r>
          </a:p>
          <a:p>
            <a:pPr eaLnBrk="1" hangingPunct="1">
              <a:spcBef>
                <a:spcPct val="30000"/>
              </a:spcBef>
              <a:buFont typeface="Wingdings" pitchFamily="2" charset="2"/>
              <a:buNone/>
            </a:pPr>
            <a:r>
              <a:rPr lang="en-GB" sz="3000" smtClean="0"/>
              <a:t>…by getting them to </a:t>
            </a:r>
            <a:r>
              <a:rPr lang="en-GB" sz="3000" smtClean="0">
                <a:solidFill>
                  <a:srgbClr val="FF0000"/>
                </a:solidFill>
              </a:rPr>
              <a:t>do</a:t>
            </a:r>
            <a:r>
              <a:rPr lang="en-GB" sz="3000" smtClean="0"/>
              <a:t> things with the information…</a:t>
            </a:r>
          </a:p>
          <a:p>
            <a:pPr eaLnBrk="1" hangingPunct="1">
              <a:spcBef>
                <a:spcPct val="30000"/>
              </a:spcBef>
              <a:buFont typeface="Wingdings" pitchFamily="2" charset="2"/>
              <a:buNone/>
            </a:pPr>
            <a:r>
              <a:rPr lang="en-GB" sz="3000" smtClean="0"/>
              <a:t>…and giving them </a:t>
            </a:r>
            <a:r>
              <a:rPr lang="en-GB" sz="3000" smtClean="0">
                <a:solidFill>
                  <a:srgbClr val="FF0000"/>
                </a:solidFill>
              </a:rPr>
              <a:t>feedback</a:t>
            </a:r>
            <a:r>
              <a:rPr lang="en-GB" sz="3000" smtClean="0"/>
              <a:t> about their attempts.</a:t>
            </a:r>
          </a:p>
        </p:txBody>
      </p:sp>
      <p:sp>
        <p:nvSpPr>
          <p:cNvPr id="3994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000" b="0">
              <a:solidFill>
                <a:srgbClr val="000000"/>
              </a:solidFill>
            </a:endParaRPr>
          </a:p>
        </p:txBody>
      </p:sp>
      <p:sp>
        <p:nvSpPr>
          <p:cNvPr id="5" name="Action Button: Custom 47">
            <a:hlinkClick r:id="rId4" action="ppaction://hlinkpres?slideindex=1&amp;slidetitle=Teaching – and research – and reflection: the ten most important words" highlightClick="1"/>
          </p:cNvPr>
          <p:cNvSpPr>
            <a:spLocks noChangeArrowheads="1"/>
          </p:cNvSpPr>
          <p:nvPr/>
        </p:nvSpPr>
        <p:spPr bwMode="auto">
          <a:xfrm flipH="1">
            <a:off x="3203848" y="4232702"/>
            <a:ext cx="4032448" cy="2556727"/>
          </a:xfrm>
          <a:prstGeom prst="actionButtonBlank">
            <a:avLst/>
          </a:prstGeom>
          <a:solidFill>
            <a:srgbClr val="FF0000"/>
          </a:solidFill>
          <a:ln w="9525" algn="ctr">
            <a:noFill/>
            <a:round/>
            <a:headEnd/>
            <a:tailEnd/>
          </a:ln>
        </p:spPr>
        <p:txBody>
          <a:bodyPr wrap="square" lIns="90000" tIns="46800" rIns="90000" bIns="46800" anchor="ctr">
            <a:spAutoFit/>
          </a:bodyPr>
          <a:lstStyle/>
          <a:p>
            <a:pPr eaLnBrk="1" hangingPunct="1"/>
            <a:r>
              <a:rPr lang="en-GB" sz="3200" b="0" dirty="0" smtClean="0">
                <a:solidFill>
                  <a:srgbClr val="FFFFFF"/>
                </a:solidFill>
              </a:rPr>
              <a:t>The ten most important words in teaching – and research – and reflection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FF0000"/>
                </a:solidFill>
              </a:rPr>
              <a:t>Teaching – and research – and reflection:</a:t>
            </a:r>
            <a:br>
              <a:rPr lang="en-GB" sz="3200" b="1" dirty="0" smtClean="0">
                <a:solidFill>
                  <a:srgbClr val="FF0000"/>
                </a:solidFill>
              </a:rPr>
            </a:br>
            <a:r>
              <a:rPr lang="en-GB" sz="3200" b="1" dirty="0" smtClean="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t>
            </a:r>
            <a:r>
              <a:rPr lang="en-GB" sz="3600" dirty="0" smtClean="0">
                <a:solidFill>
                  <a:srgbClr val="00B050"/>
                </a:solidFill>
              </a:rPr>
              <a:t>is getting ever less important</a:t>
            </a:r>
            <a:endParaRPr lang="en-GB" sz="3600" dirty="0">
              <a:solidFill>
                <a:srgbClr val="00B050"/>
              </a:solidFill>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Why? </a:t>
            </a:r>
            <a:r>
              <a:rPr lang="en-GB" kern="0" dirty="0" smtClean="0">
                <a:solidFill>
                  <a:srgbClr val="C00000"/>
                </a:solidFill>
                <a:latin typeface="Arial"/>
              </a:rPr>
              <a:t>(rationale)</a:t>
            </a:r>
          </a:p>
          <a:p>
            <a:pPr marL="533400" indent="-533400" eaLnBrk="1" hangingPunct="1">
              <a:lnSpc>
                <a:spcPct val="90000"/>
              </a:lnSpc>
              <a:spcBef>
                <a:spcPct val="35000"/>
              </a:spcBef>
              <a:buClr>
                <a:srgbClr val="009900"/>
              </a:buClr>
              <a:buFont typeface="Wingdings" pitchFamily="2" charset="2"/>
              <a:buChar char="v"/>
              <a:defRPr/>
            </a:pPr>
            <a:r>
              <a:rPr lang="en-GB" sz="1800" kern="0" dirty="0" smtClean="0">
                <a:solidFill>
                  <a:srgbClr val="660066"/>
                </a:solidFill>
                <a:latin typeface="Arial"/>
              </a:rPr>
              <a:t>What? </a:t>
            </a:r>
            <a:r>
              <a:rPr lang="en-GB" sz="1800" kern="0" dirty="0" smtClean="0">
                <a:solidFill>
                  <a:srgbClr val="C00000"/>
                </a:solidFill>
                <a:latin typeface="Arial"/>
              </a:rPr>
              <a:t>(content)</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Who? </a:t>
            </a:r>
            <a:r>
              <a:rPr lang="en-GB" kern="0" dirty="0" smtClean="0">
                <a:solidFill>
                  <a:srgbClr val="C00000"/>
                </a:solidFill>
                <a:latin typeface="Arial"/>
              </a:rPr>
              <a:t>(people, you, me, them)</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Where? </a:t>
            </a:r>
            <a:r>
              <a:rPr lang="en-GB" kern="0" dirty="0" smtClean="0">
                <a:solidFill>
                  <a:srgbClr val="C00000"/>
                </a:solidFill>
                <a:latin typeface="Arial"/>
              </a:rPr>
              <a:t>(locations)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When? </a:t>
            </a:r>
            <a:r>
              <a:rPr lang="en-GB" kern="0" dirty="0" smtClean="0">
                <a:solidFill>
                  <a:srgbClr val="C00000"/>
                </a:solidFill>
                <a:latin typeface="Arial"/>
              </a:rPr>
              <a:t>(times)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How? </a:t>
            </a:r>
            <a:r>
              <a:rPr lang="en-GB" kern="0" dirty="0" smtClean="0">
                <a:solidFill>
                  <a:srgbClr val="C00000"/>
                </a:solidFill>
                <a:latin typeface="Arial"/>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Which? </a:t>
            </a:r>
            <a:r>
              <a:rPr lang="en-GB" kern="0" dirty="0" smtClean="0">
                <a:solidFill>
                  <a:srgbClr val="C00000"/>
                </a:solidFill>
                <a:latin typeface="Arial"/>
              </a:rPr>
              <a:t>(decisions)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So what? </a:t>
            </a:r>
            <a:r>
              <a:rPr lang="en-GB" kern="0" dirty="0" smtClean="0">
                <a:solidFill>
                  <a:srgbClr val="C00000"/>
                </a:solidFill>
                <a:latin typeface="Arial"/>
              </a:rPr>
              <a:t>(importance?)</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Wow? </a:t>
            </a:r>
            <a:r>
              <a:rPr lang="en-GB" kern="0" dirty="0" smtClean="0">
                <a:solidFill>
                  <a:srgbClr val="C00000"/>
                </a:solidFill>
                <a:latin typeface="Arial"/>
              </a:rPr>
              <a:t>(impact?)</a:t>
            </a:r>
          </a:p>
          <a:p>
            <a:pPr marL="533400" indent="-533400" eaLnBrk="1" hangingPunct="1">
              <a:lnSpc>
                <a:spcPct val="90000"/>
              </a:lnSpc>
              <a:spcBef>
                <a:spcPct val="35000"/>
              </a:spcBef>
              <a:buClr>
                <a:srgbClr val="009900"/>
              </a:buClr>
              <a:buFont typeface="Wingdings" pitchFamily="2" charset="2"/>
              <a:buNone/>
              <a:defRPr/>
            </a:pPr>
            <a:r>
              <a:rPr lang="en-GB" kern="0" dirty="0" smtClean="0">
                <a:solidFill>
                  <a:srgbClr val="660066"/>
                </a:solidFill>
                <a:latin typeface="Arial"/>
              </a:rPr>
              <a:t>And the most powerful four-letter word in the English language...</a:t>
            </a:r>
          </a:p>
          <a:p>
            <a:pPr marL="533400" indent="-533400" eaLnBrk="1" hangingPunct="1">
              <a:lnSpc>
                <a:spcPct val="90000"/>
              </a:lnSpc>
              <a:spcBef>
                <a:spcPct val="35000"/>
              </a:spcBef>
              <a:buClr>
                <a:srgbClr val="009900"/>
              </a:buClr>
              <a:buFont typeface="Wingdings" pitchFamily="2" charset="2"/>
              <a:buNone/>
              <a:defRPr/>
            </a:pPr>
            <a:r>
              <a:rPr lang="en-GB" sz="3600" kern="0" dirty="0" smtClean="0">
                <a:solidFill>
                  <a:srgbClr val="CC0000"/>
                </a:solidFill>
                <a:latin typeface="Arial"/>
              </a:rPr>
              <a:t>	????</a:t>
            </a:r>
          </a:p>
        </p:txBody>
      </p:sp>
      <p:sp>
        <p:nvSpPr>
          <p:cNvPr id="5" name="Title 1"/>
          <p:cNvSpPr txBox="1">
            <a:spLocks/>
          </p:cNvSpPr>
          <p:nvPr/>
        </p:nvSpPr>
        <p:spPr>
          <a:xfrm>
            <a:off x="0" y="1"/>
            <a:ext cx="9144000" cy="1124679"/>
          </a:xfrm>
          <a:prstGeom prst="rect">
            <a:avLst/>
          </a:prstGeom>
        </p:spPr>
        <p:txBody>
          <a:bodyPr/>
          <a:lstStyle/>
          <a:p>
            <a:pPr algn="ctr" eaLnBrk="1" hangingPunct="1">
              <a:lnSpc>
                <a:spcPct val="85000"/>
              </a:lnSpc>
              <a:defRPr/>
            </a:pPr>
            <a:r>
              <a:rPr lang="en-GB" sz="3200" kern="0" smtClean="0">
                <a:solidFill>
                  <a:srgbClr val="FF0000"/>
                </a:solidFill>
                <a:latin typeface="Arial Rounded MT Bold"/>
              </a:rPr>
              <a:t>Teaching – and research – and reflection:</a:t>
            </a:r>
            <a:br>
              <a:rPr lang="en-GB" sz="3200" kern="0" smtClean="0">
                <a:solidFill>
                  <a:srgbClr val="FF0000"/>
                </a:solidFill>
                <a:latin typeface="Arial Rounded MT Bold"/>
              </a:rPr>
            </a:br>
            <a:r>
              <a:rPr lang="en-GB" sz="3200" kern="0" smtClean="0">
                <a:solidFill>
                  <a:srgbClr val="FF0000"/>
                </a:solidFill>
                <a:latin typeface="Arial Rounded MT Bold"/>
              </a:rPr>
              <a:t>the ten most important words</a:t>
            </a:r>
            <a:endParaRPr lang="en-GB" sz="3200" kern="0" dirty="0" smtClean="0">
              <a:solidFill>
                <a:srgbClr val="FF0000"/>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r>
              <a:rPr lang="en-GB" sz="5400" dirty="0" smtClean="0">
                <a:solidFill>
                  <a:srgbClr val="008000"/>
                </a:solidFill>
                <a:latin typeface="Calibri" pitchFamily="34" charset="0"/>
              </a:rPr>
              <a:t>Seven factors underpinning successful learning</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000" b="0" dirty="0">
              <a:solidFill>
                <a:srgbClr val="0000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anchor="ctr"/>
          <a:lstStyle/>
          <a:p>
            <a:pPr eaLnBrk="0" hangingPunct="0"/>
            <a:r>
              <a:rPr lang="en-GB" b="1" kern="1200" dirty="0" smtClean="0">
                <a:latin typeface="Calibri" pitchFamily="34" charset="0"/>
                <a:ea typeface="+mn-ea"/>
                <a:cs typeface="+mn-cs"/>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smtClean="0"/>
              <a:t>learning by </a:t>
            </a:r>
            <a:r>
              <a:rPr lang="en-GB" sz="3600" dirty="0" smtClean="0">
                <a:solidFill>
                  <a:srgbClr val="FF0000"/>
                </a:solidFill>
              </a:rPr>
              <a:t>doing</a:t>
            </a:r>
          </a:p>
          <a:p>
            <a:pPr eaLnBrk="1" hangingPunct="1">
              <a:lnSpc>
                <a:spcPct val="100000"/>
              </a:lnSpc>
            </a:pPr>
            <a:r>
              <a:rPr lang="en-GB" sz="3600" dirty="0" smtClean="0"/>
              <a:t>learning from </a:t>
            </a:r>
            <a:r>
              <a:rPr lang="en-GB" sz="3600" dirty="0" smtClean="0">
                <a:solidFill>
                  <a:srgbClr val="FF0000"/>
                </a:solidFill>
              </a:rPr>
              <a:t>feedback</a:t>
            </a:r>
          </a:p>
          <a:p>
            <a:pPr eaLnBrk="1" hangingPunct="1">
              <a:lnSpc>
                <a:spcPct val="100000"/>
              </a:lnSpc>
            </a:pPr>
            <a:r>
              <a:rPr lang="en-GB" sz="3600" dirty="0" smtClean="0">
                <a:solidFill>
                  <a:srgbClr val="FF0000"/>
                </a:solidFill>
              </a:rPr>
              <a:t>wanting</a:t>
            </a:r>
            <a:r>
              <a:rPr lang="en-GB" sz="3600" dirty="0" smtClean="0"/>
              <a:t> to learn</a:t>
            </a:r>
          </a:p>
          <a:p>
            <a:pPr eaLnBrk="1" hangingPunct="1">
              <a:lnSpc>
                <a:spcPct val="100000"/>
              </a:lnSpc>
            </a:pPr>
            <a:r>
              <a:rPr lang="en-GB" sz="3600" dirty="0" smtClean="0">
                <a:solidFill>
                  <a:srgbClr val="FF0000"/>
                </a:solidFill>
              </a:rPr>
              <a:t>needing</a:t>
            </a:r>
            <a:r>
              <a:rPr lang="en-GB" sz="3600" dirty="0" smtClean="0"/>
              <a:t> to learn</a:t>
            </a:r>
          </a:p>
          <a:p>
            <a:pPr eaLnBrk="1" hangingPunct="1">
              <a:lnSpc>
                <a:spcPct val="100000"/>
              </a:lnSpc>
            </a:pPr>
            <a:r>
              <a:rPr lang="en-GB" sz="3600" dirty="0" smtClean="0">
                <a:solidFill>
                  <a:srgbClr val="FF0000"/>
                </a:solidFill>
              </a:rPr>
              <a:t>...</a:t>
            </a:r>
            <a:endParaRPr lang="en-GB" sz="3600" dirty="0" smtClean="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000" b="0"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85000"/>
              </a:lnSpc>
              <a:defRPr/>
            </a:pPr>
            <a:r>
              <a:rPr lang="en-GB" sz="4000" kern="0" dirty="0" smtClean="0">
                <a:solidFill>
                  <a:srgbClr val="008000"/>
                </a:solidFill>
                <a:latin typeface="Calibri" pitchFamily="34" charset="0"/>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spcBef>
                <a:spcPct val="35000"/>
              </a:spcBef>
              <a:buClr>
                <a:srgbClr val="009900"/>
              </a:buClr>
              <a:buFont typeface="Wingdings" pitchFamily="2" charset="2"/>
              <a:buChar char="v"/>
              <a:defRPr/>
            </a:pPr>
            <a:r>
              <a:rPr lang="en-GB" sz="4000" kern="0" dirty="0" smtClean="0">
                <a:solidFill>
                  <a:srgbClr val="660066"/>
                </a:solidFill>
                <a:latin typeface="Calibri" pitchFamily="34" charset="0"/>
                <a:cs typeface="Arial" pitchFamily="34" charset="0"/>
              </a:rPr>
              <a:t>learning by </a:t>
            </a:r>
            <a:r>
              <a:rPr lang="en-GB" sz="4000" kern="0" dirty="0" smtClean="0">
                <a:solidFill>
                  <a:srgbClr val="FF0000"/>
                </a:solidFill>
                <a:latin typeface="Calibri" pitchFamily="34" charset="0"/>
                <a:cs typeface="Arial" pitchFamily="34" charset="0"/>
              </a:rPr>
              <a:t>doing</a:t>
            </a:r>
          </a:p>
          <a:p>
            <a:pPr marL="533400" indent="-533400" eaLnBrk="1" hangingPunct="1">
              <a:spcBef>
                <a:spcPct val="35000"/>
              </a:spcBef>
              <a:buClr>
                <a:srgbClr val="009900"/>
              </a:buClr>
              <a:buFont typeface="Wingdings" pitchFamily="2" charset="2"/>
              <a:buChar char="v"/>
              <a:defRPr/>
            </a:pPr>
            <a:r>
              <a:rPr lang="en-GB" sz="4000" kern="0" dirty="0" smtClean="0">
                <a:solidFill>
                  <a:srgbClr val="660066"/>
                </a:solidFill>
                <a:latin typeface="Calibri" pitchFamily="34" charset="0"/>
                <a:cs typeface="Arial" pitchFamily="34" charset="0"/>
              </a:rPr>
              <a:t>learning from </a:t>
            </a:r>
            <a:r>
              <a:rPr lang="en-GB" sz="4000" kern="0" dirty="0" smtClean="0">
                <a:solidFill>
                  <a:srgbClr val="FF0000"/>
                </a:solidFill>
                <a:latin typeface="Calibri" pitchFamily="34" charset="0"/>
                <a:cs typeface="Arial" pitchFamily="34" charset="0"/>
              </a:rPr>
              <a:t>feedback</a:t>
            </a:r>
          </a:p>
          <a:p>
            <a:pPr marL="533400" indent="-533400" eaLnBrk="1" hangingPunct="1">
              <a:spcBef>
                <a:spcPct val="35000"/>
              </a:spcBef>
              <a:buClr>
                <a:srgbClr val="009900"/>
              </a:buClr>
              <a:buFont typeface="Wingdings" pitchFamily="2" charset="2"/>
              <a:buChar char="v"/>
              <a:defRPr/>
            </a:pPr>
            <a:r>
              <a:rPr lang="en-GB" sz="4000" kern="0" dirty="0" smtClean="0">
                <a:solidFill>
                  <a:srgbClr val="FF0000"/>
                </a:solidFill>
                <a:latin typeface="Calibri" pitchFamily="34" charset="0"/>
                <a:cs typeface="Arial" pitchFamily="34" charset="0"/>
              </a:rPr>
              <a:t>wanting</a:t>
            </a:r>
            <a:r>
              <a:rPr lang="en-GB" sz="4000" kern="0" dirty="0" smtClean="0">
                <a:solidFill>
                  <a:srgbClr val="660066"/>
                </a:solidFill>
                <a:latin typeface="Calibri" pitchFamily="34" charset="0"/>
                <a:cs typeface="Arial" pitchFamily="34" charset="0"/>
              </a:rPr>
              <a:t> to learn</a:t>
            </a:r>
          </a:p>
          <a:p>
            <a:pPr marL="533400" indent="-533400" eaLnBrk="1" hangingPunct="1">
              <a:spcBef>
                <a:spcPct val="35000"/>
              </a:spcBef>
              <a:buClr>
                <a:srgbClr val="009900"/>
              </a:buClr>
              <a:buFont typeface="Wingdings" pitchFamily="2" charset="2"/>
              <a:buChar char="v"/>
              <a:defRPr/>
            </a:pPr>
            <a:r>
              <a:rPr lang="en-GB" sz="4000" kern="0" dirty="0" smtClean="0">
                <a:solidFill>
                  <a:srgbClr val="FF0000"/>
                </a:solidFill>
                <a:latin typeface="Calibri" pitchFamily="34" charset="0"/>
                <a:cs typeface="Arial" pitchFamily="34" charset="0"/>
              </a:rPr>
              <a:t>needing</a:t>
            </a:r>
            <a:r>
              <a:rPr lang="en-GB" sz="4000" kern="0" dirty="0" smtClean="0">
                <a:solidFill>
                  <a:srgbClr val="660066"/>
                </a:solidFill>
                <a:latin typeface="Calibri" pitchFamily="34" charset="0"/>
                <a:cs typeface="Arial" pitchFamily="34" charset="0"/>
              </a:rPr>
              <a:t> to learn</a:t>
            </a:r>
          </a:p>
          <a:p>
            <a:pPr marL="533400" indent="-533400" eaLnBrk="1" hangingPunct="1">
              <a:spcBef>
                <a:spcPct val="35000"/>
              </a:spcBef>
              <a:buClr>
                <a:srgbClr val="009900"/>
              </a:buClr>
              <a:buFont typeface="Wingdings" pitchFamily="2" charset="2"/>
              <a:buChar char="v"/>
              <a:defRPr/>
            </a:pPr>
            <a:r>
              <a:rPr lang="en-GB" sz="4000" kern="0" dirty="0" smtClean="0">
                <a:solidFill>
                  <a:srgbClr val="FF0000"/>
                </a:solidFill>
                <a:latin typeface="Calibri" pitchFamily="34" charset="0"/>
                <a:cs typeface="Arial" pitchFamily="34" charset="0"/>
              </a:rPr>
              <a:t>making</a:t>
            </a:r>
            <a:r>
              <a:rPr lang="en-GB" sz="4000" kern="0" dirty="0" smtClean="0">
                <a:solidFill>
                  <a:srgbClr val="660066"/>
                </a:solidFill>
                <a:latin typeface="Calibri" pitchFamily="34" charset="0"/>
                <a:cs typeface="Arial" pitchFamily="34" charset="0"/>
              </a:rPr>
              <a:t> </a:t>
            </a:r>
            <a:r>
              <a:rPr lang="en-GB" sz="4000" kern="0" dirty="0" smtClean="0">
                <a:solidFill>
                  <a:srgbClr val="FF0000"/>
                </a:solidFill>
                <a:latin typeface="Calibri" pitchFamily="34" charset="0"/>
                <a:cs typeface="Arial" pitchFamily="34" charset="0"/>
              </a:rPr>
              <a:t>sense</a:t>
            </a:r>
            <a:r>
              <a:rPr lang="en-GB" sz="4000" kern="0" dirty="0" smtClean="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000" b="0"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smtClean="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smtClean="0">
                <a:latin typeface="Old English Text MT" pitchFamily="66" charset="0"/>
              </a:rPr>
              <a:t>active experimentation</a:t>
            </a:r>
          </a:p>
          <a:p>
            <a:pPr marL="812800" indent="-812800" eaLnBrk="1" hangingPunct="1">
              <a:buFont typeface="Wingdings" pitchFamily="2" charset="2"/>
              <a:buAutoNum type="alphaUcPeriod"/>
            </a:pPr>
            <a:r>
              <a:rPr lang="en-US" sz="4400" dirty="0" smtClean="0">
                <a:latin typeface="Old English Text MT" pitchFamily="66" charset="0"/>
              </a:rPr>
              <a:t>concrete experience</a:t>
            </a:r>
          </a:p>
          <a:p>
            <a:pPr marL="812800" indent="-812800" eaLnBrk="1" hangingPunct="1">
              <a:buFont typeface="Wingdings" pitchFamily="2" charset="2"/>
              <a:buAutoNum type="alphaUcPeriod"/>
            </a:pPr>
            <a:r>
              <a:rPr lang="en-US" sz="4400" dirty="0" smtClean="0">
                <a:latin typeface="Old English Text MT" pitchFamily="66" charset="0"/>
              </a:rPr>
              <a:t>reflective observation</a:t>
            </a:r>
          </a:p>
          <a:p>
            <a:pPr marL="812800" indent="-812800" eaLnBrk="1" hangingPunct="1">
              <a:buFont typeface="Wingdings" pitchFamily="2" charset="2"/>
              <a:buAutoNum type="alphaUcPeriod"/>
            </a:pPr>
            <a:r>
              <a:rPr lang="en-US" sz="4400" dirty="0" smtClean="0">
                <a:latin typeface="Old English Text MT" pitchFamily="66" charset="0"/>
              </a:rPr>
              <a:t>abstract conceptualisation</a:t>
            </a:r>
            <a:endParaRPr lang="en-GB" sz="4400" dirty="0" smtClean="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sz="4000" b="0"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Active</a:t>
            </a:r>
          </a:p>
          <a:p>
            <a:pPr algn="ctr">
              <a:lnSpc>
                <a:spcPct val="80000"/>
              </a:lnSpc>
            </a:pPr>
            <a:r>
              <a:rPr lang="en-US" sz="2400"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Concrete</a:t>
            </a:r>
          </a:p>
          <a:p>
            <a:pPr algn="ctr">
              <a:lnSpc>
                <a:spcPct val="80000"/>
              </a:lnSpc>
            </a:pPr>
            <a:r>
              <a:rPr lang="en-US" sz="2400"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Reflective</a:t>
            </a:r>
          </a:p>
          <a:p>
            <a:pPr algn="ctr">
              <a:lnSpc>
                <a:spcPct val="80000"/>
              </a:lnSpc>
            </a:pPr>
            <a:r>
              <a:rPr lang="en-US" sz="2400"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Abstract</a:t>
            </a:r>
          </a:p>
          <a:p>
            <a:pPr algn="ctr">
              <a:lnSpc>
                <a:spcPct val="80000"/>
              </a:lnSpc>
            </a:pPr>
            <a:r>
              <a:rPr lang="en-US" sz="2400"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smtClean="0">
                <a:latin typeface="Calibri" pitchFamily="34" charset="0"/>
              </a:rPr>
              <a:t>You don’t need to take notes.</a:t>
            </a:r>
          </a:p>
          <a:p>
            <a:r>
              <a:rPr lang="en-GB" dirty="0" smtClean="0">
                <a:latin typeface="Calibri" pitchFamily="34" charset="0"/>
              </a:rPr>
              <a:t>I’ll put the main slides up on my website this evening: </a:t>
            </a:r>
            <a:r>
              <a:rPr lang="en-GB" dirty="0" smtClean="0">
                <a:solidFill>
                  <a:srgbClr val="008000"/>
                </a:solidFill>
                <a:latin typeface="Calibri" pitchFamily="34" charset="0"/>
              </a:rPr>
              <a:t>(http://phil-race.co.uk/)</a:t>
            </a:r>
          </a:p>
          <a:p>
            <a:r>
              <a:rPr lang="en-GB" dirty="0" smtClean="0">
                <a:latin typeface="Calibri" pitchFamily="34" charset="0"/>
              </a:rPr>
              <a:t>I won’t include the pictures and video-clips, as this would make the file-size too large.</a:t>
            </a:r>
          </a:p>
          <a:p>
            <a:r>
              <a:rPr lang="en-GB" dirty="0" smtClean="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anchor="ctr"/>
          <a:lstStyle/>
          <a:p>
            <a:pPr algn="ctr" eaLnBrk="1" hangingPunct="1">
              <a:lnSpc>
                <a:spcPct val="85000"/>
              </a:lnSpc>
            </a:pPr>
            <a:r>
              <a:rPr lang="en-US" sz="4000" dirty="0" smtClean="0">
                <a:solidFill>
                  <a:srgbClr val="008000"/>
                </a:solidFill>
                <a:latin typeface="Calibri" pitchFamily="34" charset="0"/>
                <a:cs typeface="Arial" pitchFamily="34" charset="0"/>
              </a:rPr>
              <a:t>What’s missing?</a:t>
            </a:r>
            <a:endParaRPr lang="en-US" sz="4000" dirty="0">
              <a:solidFill>
                <a:srgbClr val="008000"/>
              </a:solidFill>
              <a:latin typeface="Calibri" pitchFamily="34" charset="0"/>
              <a:cs typeface="Arial" pitchFamily="34" charset="0"/>
            </a:endParaRP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1" hangingPunct="1"/>
            <a:endParaRPr lang="en-US" sz="4000" b="0"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cs typeface="Arial" pitchFamily="34" charset="0"/>
              </a:rPr>
              <a:t>Active</a:t>
            </a:r>
          </a:p>
          <a:p>
            <a:pPr algn="ctr">
              <a:lnSpc>
                <a:spcPct val="80000"/>
              </a:lnSpc>
            </a:pPr>
            <a:r>
              <a:rPr lang="en-US" sz="2400"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cs typeface="Arial" pitchFamily="34" charset="0"/>
              </a:rPr>
              <a:t>Concrete</a:t>
            </a:r>
          </a:p>
          <a:p>
            <a:pPr algn="ctr">
              <a:lnSpc>
                <a:spcPct val="80000"/>
              </a:lnSpc>
            </a:pPr>
            <a:r>
              <a:rPr lang="en-US" sz="2400"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cs typeface="Arial" pitchFamily="34" charset="0"/>
              </a:rPr>
              <a:t>Reflective</a:t>
            </a:r>
          </a:p>
          <a:p>
            <a:pPr algn="ctr">
              <a:lnSpc>
                <a:spcPct val="80000"/>
              </a:lnSpc>
            </a:pPr>
            <a:r>
              <a:rPr lang="en-US" sz="2400"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cs typeface="Arial" pitchFamily="34" charset="0"/>
              </a:rPr>
              <a:t>Abstract</a:t>
            </a:r>
          </a:p>
          <a:p>
            <a:pPr algn="ctr">
              <a:lnSpc>
                <a:spcPct val="80000"/>
              </a:lnSpc>
            </a:pPr>
            <a:r>
              <a:rPr lang="en-US" sz="2400" dirty="0" err="1">
                <a:solidFill>
                  <a:srgbClr val="000000"/>
                </a:solidFill>
                <a:cs typeface="Arial" pitchFamily="34" charset="0"/>
              </a:rPr>
              <a:t>Conceptualisation</a:t>
            </a:r>
            <a:endParaRPr lang="en-US" sz="2400"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000" b="0"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Feelings?</a:t>
            </a:r>
            <a:endParaRPr lang="en-US" dirty="0">
              <a:solidFill>
                <a:srgbClr val="FFFF00"/>
              </a:solidFill>
              <a:cs typeface="Arial" pitchFamily="34" charset="0"/>
            </a:endParaRP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Emotions?</a:t>
            </a:r>
            <a:endParaRPr lang="en-US" dirty="0">
              <a:solidFill>
                <a:srgbClr val="FFFF00"/>
              </a:solidFill>
              <a:cs typeface="Arial" pitchFamily="34" charset="0"/>
            </a:endParaRP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People?</a:t>
            </a:r>
            <a:endParaRPr lang="en-US" dirty="0">
              <a:solidFill>
                <a:srgbClr val="FFFF00"/>
              </a:solidFill>
              <a:cs typeface="Arial" pitchFamily="34" charset="0"/>
            </a:endParaRP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a:lnSpc>
                <a:spcPct val="80000"/>
              </a:lnSpc>
            </a:pPr>
            <a:r>
              <a:rPr lang="en-US" dirty="0" smtClean="0">
                <a:solidFill>
                  <a:srgbClr val="FFFF00"/>
                </a:solidFill>
                <a:cs typeface="Arial" pitchFamily="34" charset="0"/>
              </a:rPr>
              <a:t>Communication?</a:t>
            </a:r>
            <a:endParaRPr lang="en-US" dirty="0">
              <a:solidFill>
                <a:srgbClr val="FFFF00"/>
              </a:solidFill>
              <a:cs typeface="Arial" pitchFamily="34" charset="0"/>
            </a:endParaRP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Judgments?</a:t>
            </a:r>
            <a:endParaRPr lang="en-US" dirty="0">
              <a:solidFill>
                <a:srgbClr val="FFFF00"/>
              </a:solidFill>
              <a:cs typeface="Arial" pitchFamily="34" charset="0"/>
            </a:endParaRP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Desire?</a:t>
            </a:r>
            <a:endParaRPr lang="en-US" dirty="0">
              <a:solidFill>
                <a:srgbClr val="FFFF00"/>
              </a:solidFill>
              <a:cs typeface="Arial" pitchFamily="34" charset="0"/>
            </a:endParaRP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Engagement?</a:t>
            </a:r>
            <a:endParaRPr lang="en-US" dirty="0">
              <a:solidFill>
                <a:srgbClr val="FFFF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0825" y="188913"/>
            <a:ext cx="8713788" cy="676275"/>
          </a:xfrm>
          <a:noFill/>
          <a:ln w="9525" algn="ctr">
            <a:noFill/>
            <a:miter lim="800000"/>
            <a:headEnd/>
            <a:tailEnd/>
          </a:ln>
        </p:spPr>
        <p:txBody>
          <a:bodyPr anchor="ctr"/>
          <a:lstStyle/>
          <a:p>
            <a:pPr>
              <a:defRPr/>
            </a:pPr>
            <a:r>
              <a:rPr lang="en-GB" kern="1200" dirty="0" smtClean="0">
                <a:latin typeface="Calibri" pitchFamily="34" charset="0"/>
                <a:ea typeface="+mn-ea"/>
                <a:cs typeface="Arial" pitchFamily="34" charset="0"/>
              </a:rPr>
              <a:t>Coffield et al on Kolb…</a:t>
            </a:r>
          </a:p>
        </p:txBody>
      </p:sp>
      <p:sp>
        <p:nvSpPr>
          <p:cNvPr id="66563" name="Rectangle 3"/>
          <p:cNvSpPr>
            <a:spLocks noGrp="1" noChangeArrowheads="1"/>
          </p:cNvSpPr>
          <p:nvPr>
            <p:ph idx="1"/>
          </p:nvPr>
        </p:nvSpPr>
        <p:spPr>
          <a:xfrm>
            <a:off x="0" y="1268413"/>
            <a:ext cx="9144000" cy="5811837"/>
          </a:xfrm>
          <a:noFill/>
        </p:spPr>
        <p:txBody>
          <a:bodyPr/>
          <a:lstStyle/>
          <a:p>
            <a:pPr eaLnBrk="1" hangingPunct="1">
              <a:lnSpc>
                <a:spcPct val="100000"/>
              </a:lnSpc>
              <a:buFont typeface="Wingdings" pitchFamily="2" charset="2"/>
              <a:buNone/>
            </a:pPr>
            <a:r>
              <a:rPr lang="en-GB" sz="2800" dirty="0" smtClean="0"/>
              <a:t>	“Kolb clearly believes that learning takes place in a cycle and that learners should use all four phases of that cycle to become effective...  But if Wierstra and de Jong’s (2002) analysis, which reduces Kolb’s model to a one-dimensional bipolar structure of reflection versus doing, proves to be accurate, then </a:t>
            </a:r>
            <a:r>
              <a:rPr lang="en-GB" sz="2800" dirty="0" smtClean="0">
                <a:solidFill>
                  <a:srgbClr val="CC0000"/>
                </a:solidFill>
              </a:rPr>
              <a:t>the notion of a learning cycle may be seriously flawed</a:t>
            </a:r>
            <a:r>
              <a:rPr lang="en-GB" sz="2800" dirty="0" smtClean="0"/>
              <a: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w="9525" algn="ctr">
            <a:noFill/>
            <a:miter lim="800000"/>
            <a:headEnd/>
            <a:tailEnd/>
          </a:ln>
        </p:spPr>
        <p:txBody>
          <a:bodyPr anchor="ctr"/>
          <a:lstStyle/>
          <a:p>
            <a:pPr>
              <a:defRPr/>
            </a:pPr>
            <a:r>
              <a:rPr lang="en-GB" kern="1200" dirty="0" smtClean="0">
                <a:latin typeface="Calibri" pitchFamily="34" charset="0"/>
                <a:ea typeface="+mn-ea"/>
                <a:cs typeface="Arial" pitchFamily="34" charset="0"/>
              </a:rPr>
              <a:t>Coffield et al on Kolb</a:t>
            </a:r>
          </a:p>
        </p:txBody>
      </p:sp>
      <p:sp>
        <p:nvSpPr>
          <p:cNvPr id="67587" name="Rectangle 3"/>
          <p:cNvSpPr>
            <a:spLocks noGrp="1" noChangeArrowheads="1"/>
          </p:cNvSpPr>
          <p:nvPr>
            <p:ph idx="1"/>
          </p:nvPr>
        </p:nvSpPr>
        <p:spPr>
          <a:noFill/>
        </p:spPr>
        <p:txBody>
          <a:bodyPr/>
          <a:lstStyle/>
          <a:p>
            <a:pPr marL="216000" indent="0" eaLnBrk="1" hangingPunct="1">
              <a:lnSpc>
                <a:spcPct val="100000"/>
              </a:lnSpc>
              <a:buFont typeface="Wingdings" pitchFamily="2" charset="2"/>
              <a:buNone/>
            </a:pPr>
            <a:r>
              <a:rPr lang="en-GB" sz="2800" dirty="0" smtClean="0"/>
              <a:t>“Finally, it may be asked if too much is being expected of a relatively simple test which consists of nine (1976) or 12 (1985 and 1999) sets of four words to choose from. What is indisputable is that such simplicity has generated complexity, controversy and an </a:t>
            </a:r>
            <a:r>
              <a:rPr lang="en-GB" sz="2800" dirty="0" smtClean="0">
                <a:solidFill>
                  <a:srgbClr val="FF0000"/>
                </a:solidFill>
              </a:rPr>
              <a:t>enduring and frustrating lack of clarity</a:t>
            </a:r>
            <a:r>
              <a:rPr lang="en-GB" sz="2800" dirty="0" smtClean="0"/>
              <a:t>”.</a:t>
            </a:r>
            <a:endParaRPr lang="en-GB" dirty="0" smtClean="0"/>
          </a:p>
          <a:p>
            <a:pPr marL="182563" indent="-182563" eaLnBrk="1" hangingPunct="1">
              <a:lnSpc>
                <a:spcPct val="100000"/>
              </a:lnSpc>
              <a:buFont typeface="Wingdings" pitchFamily="2" charset="2"/>
              <a:buNone/>
            </a:pPr>
            <a:r>
              <a:rPr lang="en-GB" sz="2000" dirty="0" smtClean="0"/>
              <a:t>	</a:t>
            </a:r>
            <a:r>
              <a:rPr lang="en-GB" sz="2000" dirty="0" smtClean="0">
                <a:solidFill>
                  <a:srgbClr val="006600"/>
                </a:solidFill>
              </a:rPr>
              <a:t>Frank Coffield, David Moseley, Elaine Hall and Kathryn Ecclestone (2004) </a:t>
            </a:r>
            <a:r>
              <a:rPr lang="en-GB" sz="2000" i="1" dirty="0" smtClean="0">
                <a:solidFill>
                  <a:srgbClr val="006600"/>
                </a:solidFill>
              </a:rPr>
              <a:t>‘Learning styles and pedagogy in post-16 learning: a systematic and critical review’</a:t>
            </a:r>
            <a:r>
              <a:rPr lang="en-GB" sz="2000" dirty="0" smtClean="0">
                <a:solidFill>
                  <a:srgbClr val="006600"/>
                </a:solidFill>
              </a:rPr>
              <a:t> London, Learning Skills Research Centre, now LSN.</a:t>
            </a:r>
            <a:endParaRPr lang="en-GB" dirty="0" smtClean="0">
              <a:solidFill>
                <a:srgbClr val="006600"/>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w="9525" algn="ctr">
            <a:noFill/>
            <a:miter lim="800000"/>
            <a:headEnd/>
            <a:tailEnd/>
          </a:ln>
        </p:spPr>
        <p:txBody>
          <a:bodyPr anchor="ctr"/>
          <a:lstStyle/>
          <a:p>
            <a:pPr eaLnBrk="1" hangingPunct="1">
              <a:defRPr/>
            </a:pPr>
            <a:r>
              <a:rPr lang="en-GB" b="1" kern="1200" dirty="0" smtClean="0">
                <a:latin typeface="Calibri" pitchFamily="34" charset="0"/>
                <a:ea typeface="+mn-ea"/>
                <a:cs typeface="Arial" pitchFamily="34" charset="0"/>
              </a:rPr>
              <a:t>And on learning styles....</a:t>
            </a:r>
            <a:endParaRPr lang="en-GB" b="1" kern="1200" dirty="0">
              <a:latin typeface="Calibri" pitchFamily="34" charset="0"/>
              <a:ea typeface="+mn-ea"/>
              <a:cs typeface="Arial" pitchFamily="34" charset="0"/>
            </a:endParaRPr>
          </a:p>
        </p:txBody>
      </p:sp>
      <p:sp>
        <p:nvSpPr>
          <p:cNvPr id="4" name="Content Placeholder 3"/>
          <p:cNvSpPr>
            <a:spLocks noGrp="1"/>
          </p:cNvSpPr>
          <p:nvPr>
            <p:ph idx="1"/>
          </p:nvPr>
        </p:nvSpPr>
        <p:spPr/>
        <p:txBody>
          <a:bodyPr/>
          <a:lstStyle/>
          <a:p>
            <a:pPr>
              <a:lnSpc>
                <a:spcPct val="100000"/>
              </a:lnSpc>
              <a:buNone/>
            </a:pPr>
            <a:r>
              <a:rPr lang="en-US" sz="2600" dirty="0" smtClean="0"/>
              <a:t>The most telling argument, however, against any large-scale adoption of matching is that it is simply ‘unrealistic, given the demands for flexibility it would make on teachers and trainers’ (Reynolds 1997, 121). It is hard to imagine teachers routinely changing their teaching style to accommodate up to 30 different learning styles in each class, or even to accommodate </a:t>
            </a:r>
            <a:r>
              <a:rPr lang="en-GB" sz="2600" dirty="0" smtClean="0"/>
              <a:t>four...</a:t>
            </a:r>
          </a:p>
          <a:p>
            <a:pPr>
              <a:lnSpc>
                <a:spcPct val="100000"/>
              </a:lnSpc>
            </a:pPr>
            <a:r>
              <a:rPr lang="en-GB" sz="2600" dirty="0" smtClean="0"/>
              <a:t>... </a:t>
            </a:r>
            <a:r>
              <a:rPr lang="en-GB" sz="2600" dirty="0" smtClean="0">
                <a:solidFill>
                  <a:srgbClr val="FF0000"/>
                </a:solidFill>
              </a:rPr>
              <a:t>Should </a:t>
            </a:r>
            <a:r>
              <a:rPr lang="en-US" sz="2600" dirty="0" smtClean="0">
                <a:solidFill>
                  <a:srgbClr val="FF0000"/>
                </a:solidFill>
              </a:rPr>
              <a:t>research into learning styles be discontinued</a:t>
            </a:r>
            <a:r>
              <a:rPr lang="en-US" sz="2600" dirty="0" smtClean="0"/>
              <a:t>, as </a:t>
            </a:r>
            <a:r>
              <a:rPr lang="en-GB" sz="2600" dirty="0" smtClean="0"/>
              <a:t>Reynolds has argued?</a:t>
            </a:r>
            <a:endParaRPr lang="en-GB" sz="26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Is </a:t>
            </a:r>
            <a:r>
              <a:rPr lang="en-US" sz="4000" i="1" dirty="0">
                <a:solidFill>
                  <a:srgbClr val="008000"/>
                </a:solidFill>
                <a:latin typeface="Calibri" pitchFamily="34" charset="0"/>
              </a:rPr>
              <a:t>this</a:t>
            </a:r>
            <a:r>
              <a:rPr lang="en-US" sz="4000" dirty="0">
                <a:solidFill>
                  <a:srgbClr val="008000"/>
                </a:solidFill>
                <a:latin typeface="Calibri" pitchFamily="34" charset="0"/>
              </a:rPr>
              <a:t>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endParaRPr lang="en-US" sz="4000" b="0"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a:lnSpc>
                <a:spcPct val="80000"/>
              </a:lnSpc>
              <a:defRPr/>
            </a:pPr>
            <a:r>
              <a:rPr lang="en-US" sz="3000"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a:lnSpc>
                <a:spcPct val="80000"/>
              </a:lnSpc>
              <a:defRPr/>
            </a:pPr>
            <a:r>
              <a:rPr lang="en-US" sz="3000"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a:lnSpc>
                <a:spcPct val="80000"/>
              </a:lnSpc>
              <a:defRPr/>
            </a:pPr>
            <a:r>
              <a:rPr lang="en-US" sz="3000"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a:lnSpc>
                <a:spcPct val="80000"/>
              </a:lnSpc>
              <a:defRPr/>
            </a:pPr>
            <a:r>
              <a:rPr lang="en-US" sz="3000"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r>
              <a:rPr lang="en-GB" dirty="0">
                <a:solidFill>
                  <a:srgbClr val="C00000"/>
                </a:solidFill>
                <a:latin typeface="Verdana" pitchFamily="34" charset="0"/>
              </a:rPr>
              <a:t>- No!</a:t>
            </a:r>
            <a:r>
              <a:rPr lang="en-GB" sz="3200" b="0" dirty="0">
                <a:solidFill>
                  <a:srgbClr val="C00000"/>
                </a:solidFill>
              </a:rPr>
              <a:t> </a:t>
            </a:r>
            <a:r>
              <a:rPr lang="en-GB" dirty="0" smtClean="0">
                <a:solidFill>
                  <a:srgbClr val="C00000"/>
                </a:solidFill>
                <a:latin typeface="Verdana" pitchFamily="34" charset="0"/>
              </a:rPr>
              <a:t>It’s not a cycle</a:t>
            </a:r>
            <a:endParaRPr lang="en-GB" dirty="0">
              <a:solidFill>
                <a:srgbClr val="C000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anchor="ctr"/>
          <a:lstStyle/>
          <a:p>
            <a:pPr eaLnBrk="0" hangingPunct="0"/>
            <a:r>
              <a:rPr lang="en-US" b="1" kern="1200" dirty="0" smtClean="0">
                <a:latin typeface="Calibri" pitchFamily="34" charset="0"/>
                <a:ea typeface="+mn-ea"/>
                <a:cs typeface="+mn-cs"/>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But there are still two things missing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r>
              <a:rPr lang="en-GB" dirty="0" smtClean="0"/>
              <a:t>One has never really ‘got’ something until one has done both of two more things...</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Thanks to students</a:t>
            </a:r>
            <a:endParaRPr lang="en-US" sz="3600" dirty="0">
              <a:solidFill>
                <a:srgbClr val="00800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5: Think back to your own teaching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pPr>
              <a:lnSpc>
                <a:spcPct val="100000"/>
              </a:lnSpc>
            </a:pPr>
            <a:r>
              <a:rPr lang="en-GB" sz="2600" dirty="0" smtClean="0"/>
              <a:t>Think of something you’ve taught for some time. Think back particularly to the </a:t>
            </a:r>
            <a:r>
              <a:rPr lang="en-GB" sz="2600" dirty="0" smtClean="0">
                <a:solidFill>
                  <a:srgbClr val="FF0000"/>
                </a:solidFill>
              </a:rPr>
              <a:t>first</a:t>
            </a:r>
            <a:r>
              <a:rPr lang="en-GB" sz="2600" dirty="0" smtClean="0"/>
              <a:t> time you taught it.</a:t>
            </a:r>
          </a:p>
          <a:p>
            <a:pPr>
              <a:lnSpc>
                <a:spcPct val="100000"/>
              </a:lnSpc>
            </a:pPr>
            <a:r>
              <a:rPr lang="en-GB" sz="2600" dirty="0" smtClean="0"/>
              <a:t>To what extent did you find that you ‘had your head around it’ </a:t>
            </a:r>
            <a:r>
              <a:rPr lang="en-GB" sz="2600" dirty="0" smtClean="0">
                <a:solidFill>
                  <a:srgbClr val="FF0000"/>
                </a:solidFill>
              </a:rPr>
              <a:t>much</a:t>
            </a:r>
            <a:r>
              <a:rPr lang="en-GB" sz="2600" dirty="0" smtClean="0"/>
              <a:t> </a:t>
            </a:r>
            <a:r>
              <a:rPr lang="en-GB" sz="2600" dirty="0" smtClean="0">
                <a:solidFill>
                  <a:srgbClr val="FF0000"/>
                </a:solidFill>
              </a:rPr>
              <a:t>better</a:t>
            </a:r>
            <a:r>
              <a:rPr lang="en-GB" sz="2600" dirty="0" smtClean="0"/>
              <a:t> after teaching it for the first time?</a:t>
            </a:r>
          </a:p>
          <a:p>
            <a:pPr lvl="1">
              <a:lnSpc>
                <a:spcPct val="100000"/>
              </a:lnSpc>
            </a:pPr>
            <a:r>
              <a:rPr lang="en-GB" sz="2600" dirty="0" smtClean="0">
                <a:solidFill>
                  <a:srgbClr val="FF0000"/>
                </a:solidFill>
              </a:rPr>
              <a:t>Very much better: raise two hands</a:t>
            </a:r>
          </a:p>
          <a:p>
            <a:pPr lvl="1">
              <a:lnSpc>
                <a:spcPct val="100000"/>
              </a:lnSpc>
            </a:pPr>
            <a:r>
              <a:rPr lang="en-GB" sz="2600" dirty="0" smtClean="0">
                <a:solidFill>
                  <a:srgbClr val="333399"/>
                </a:solidFill>
              </a:rPr>
              <a:t>Somewhat better: raise one hand</a:t>
            </a:r>
          </a:p>
          <a:p>
            <a:pPr lvl="1">
              <a:lnSpc>
                <a:spcPct val="100000"/>
              </a:lnSpc>
            </a:pPr>
            <a:r>
              <a:rPr lang="en-GB" sz="2600" dirty="0" smtClean="0">
                <a:solidFill>
                  <a:schemeClr val="bg2">
                    <a:lumMod val="75000"/>
                  </a:schemeClr>
                </a:solidFill>
              </a:rPr>
              <a:t>No better: raise no hand</a:t>
            </a:r>
            <a:endParaRPr lang="en-GB" sz="2600"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000"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a:r>
              <a:rPr lang="en-GB" dirty="0" smtClean="0">
                <a:solidFill>
                  <a:srgbClr val="FFFFFF"/>
                </a:solidFill>
              </a:rPr>
              <a:t>Verbalising</a:t>
            </a:r>
            <a:endParaRPr lang="en-GB" dirty="0">
              <a:solidFill>
                <a:srgbClr val="FFFFFF"/>
              </a:solidFill>
            </a:endParaRP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6: Now think about assessing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pPr>
              <a:lnSpc>
                <a:spcPct val="100000"/>
              </a:lnSpc>
            </a:pPr>
            <a:r>
              <a:rPr lang="en-GB" sz="2600" dirty="0" smtClean="0"/>
              <a:t>Still thinking of the first time you taught that particular topic, think back to the first time you </a:t>
            </a:r>
            <a:r>
              <a:rPr lang="en-GB" sz="2600" dirty="0" smtClean="0">
                <a:solidFill>
                  <a:srgbClr val="FF0000"/>
                </a:solidFill>
              </a:rPr>
              <a:t>measured </a:t>
            </a:r>
            <a:r>
              <a:rPr lang="en-GB" sz="2600" dirty="0" smtClean="0"/>
              <a:t>students’ learning of the topic.</a:t>
            </a:r>
          </a:p>
          <a:p>
            <a:pPr>
              <a:lnSpc>
                <a:spcPct val="100000"/>
              </a:lnSpc>
            </a:pPr>
            <a:r>
              <a:rPr lang="en-GB" sz="2600" dirty="0" smtClean="0"/>
              <a:t>To what extent did you find that after </a:t>
            </a:r>
            <a:r>
              <a:rPr lang="en-GB" sz="2600" dirty="0" smtClean="0">
                <a:solidFill>
                  <a:srgbClr val="FF0000"/>
                </a:solidFill>
              </a:rPr>
              <a:t>assessing</a:t>
            </a:r>
            <a:r>
              <a:rPr lang="en-GB" sz="2600" dirty="0" smtClean="0"/>
              <a:t> students work, you yourself had ‘made sense’ of the topic even more deeply?</a:t>
            </a:r>
          </a:p>
          <a:p>
            <a:pPr lvl="1">
              <a:lnSpc>
                <a:spcPct val="100000"/>
              </a:lnSpc>
            </a:pPr>
            <a:r>
              <a:rPr lang="en-GB" sz="2600" dirty="0" smtClean="0">
                <a:solidFill>
                  <a:srgbClr val="FF0000"/>
                </a:solidFill>
              </a:rPr>
              <a:t>Very much better: raise two hands</a:t>
            </a:r>
          </a:p>
          <a:p>
            <a:pPr lvl="1">
              <a:lnSpc>
                <a:spcPct val="100000"/>
              </a:lnSpc>
            </a:pPr>
            <a:r>
              <a:rPr lang="en-GB" sz="2600" dirty="0" smtClean="0">
                <a:solidFill>
                  <a:srgbClr val="333399"/>
                </a:solidFill>
              </a:rPr>
              <a:t>Somewhat better: raise one hand</a:t>
            </a:r>
          </a:p>
          <a:p>
            <a:pPr lvl="1">
              <a:lnSpc>
                <a:spcPct val="100000"/>
              </a:lnSpc>
            </a:pPr>
            <a:r>
              <a:rPr lang="en-GB" sz="2600" dirty="0" smtClean="0">
                <a:solidFill>
                  <a:schemeClr val="bg2">
                    <a:lumMod val="75000"/>
                  </a:schemeClr>
                </a:solidFill>
              </a:rPr>
              <a:t>No better: raise no hand</a:t>
            </a:r>
          </a:p>
          <a:p>
            <a:pPr lvl="1">
              <a:lnSpc>
                <a:spcPct val="100000"/>
              </a:lnSpc>
            </a:pP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400"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sz="4000" b="0"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a:spcBef>
                <a:spcPct val="50000"/>
              </a:spcBef>
            </a:pPr>
            <a:r>
              <a:rPr lang="en-GB" sz="3200" dirty="0">
                <a:solidFill>
                  <a:srgbClr val="000000"/>
                </a:solidFill>
              </a:rPr>
              <a:t>Assessing</a:t>
            </a:r>
          </a:p>
          <a:p>
            <a:pPr algn="ctr">
              <a:spcBef>
                <a:spcPct val="50000"/>
              </a:spcBef>
            </a:pPr>
            <a:r>
              <a:rPr lang="en-GB" sz="2000"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a:r>
              <a:rPr lang="en-GB" dirty="0" smtClean="0">
                <a:solidFill>
                  <a:srgbClr val="FFFFFF"/>
                </a:solidFill>
              </a:rPr>
              <a:t>Verbalising</a:t>
            </a:r>
            <a:endParaRPr lang="en-GB"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b="1" dirty="0" smtClean="0">
                <a:latin typeface="Calibri" pitchFamily="34" charset="0"/>
                <a:ea typeface="+mn-ea"/>
                <a:cs typeface="Arial" pitchFamily="34" charset="0"/>
              </a:rPr>
              <a:t>The guru Royce Sadler</a:t>
            </a:r>
            <a:br>
              <a:rPr lang="en-GB" b="1" dirty="0" smtClean="0">
                <a:latin typeface="Calibri" pitchFamily="34" charset="0"/>
                <a:ea typeface="+mn-ea"/>
                <a:cs typeface="Arial" pitchFamily="34" charset="0"/>
              </a:rPr>
            </a:br>
            <a:endParaRPr lang="en-GB" b="1" dirty="0" smtClean="0">
              <a:latin typeface="Calibri" pitchFamily="34" charset="0"/>
              <a:ea typeface="+mn-ea"/>
              <a:cs typeface="Arial"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600" dirty="0" smtClean="0"/>
              <a:t>“The indispensable conditions for improvement are that the student comes to hold a concept of quality roughly similar to that held by the teacher, is able to monitor continuously the quality of what is being produced </a:t>
            </a:r>
            <a:r>
              <a:rPr lang="en-AU" sz="2600" b="1" i="1" dirty="0" smtClean="0">
                <a:solidFill>
                  <a:srgbClr val="FF0000"/>
                </a:solidFill>
              </a:rPr>
              <a:t>during the act of production itself</a:t>
            </a:r>
            <a:r>
              <a:rPr lang="en-AU" sz="2600" dirty="0" smtClean="0"/>
              <a:t>, and has a repertoire of alternative moves or strategies from which to draw at any given point. In other words, students have to be able to judge the quality of what they are producing and be able to regulate what they are doing </a:t>
            </a:r>
            <a:r>
              <a:rPr lang="en-AU" sz="2600" b="1" i="1" dirty="0" smtClean="0">
                <a:solidFill>
                  <a:srgbClr val="FF0000"/>
                </a:solidFill>
              </a:rPr>
              <a:t>during the doing of it</a:t>
            </a:r>
            <a:r>
              <a:rPr lang="en-AU" sz="2600" dirty="0" smtClean="0"/>
              <a:t>”. (Sadler 1989). (my italics)</a:t>
            </a:r>
            <a:endParaRPr lang="en-GB"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b="1" dirty="0" smtClean="0">
                <a:latin typeface="Calibri" pitchFamily="34" charset="0"/>
                <a:ea typeface="+mn-ea"/>
                <a:cs typeface="Arial" pitchFamily="34" charset="0"/>
              </a:rPr>
              <a:t>Royce Sadler...</a:t>
            </a:r>
          </a:p>
        </p:txBody>
      </p:sp>
      <p:sp>
        <p:nvSpPr>
          <p:cNvPr id="3" name="Content Placeholder 2"/>
          <p:cNvSpPr>
            <a:spLocks noGrp="1"/>
          </p:cNvSpPr>
          <p:nvPr>
            <p:ph idx="1"/>
          </p:nvPr>
        </p:nvSpPr>
        <p:spPr>
          <a:xfrm>
            <a:off x="358775" y="1071563"/>
            <a:ext cx="8605838" cy="4795837"/>
          </a:xfrm>
        </p:spPr>
        <p:txBody>
          <a:bodyPr/>
          <a:lstStyle/>
          <a:p>
            <a:pPr>
              <a:buFont typeface="Wingdings" pitchFamily="2" charset="2"/>
              <a:buNone/>
              <a:defRPr/>
            </a:pPr>
            <a:r>
              <a:rPr lang="en-GB" sz="2800" dirty="0" smtClean="0"/>
              <a:t>...is now the most cited author on formative feedback, writing about it since the mid-1980s. He is doing his absolute best work now. Here’s some of it...</a:t>
            </a:r>
          </a:p>
          <a:p>
            <a:pPr marL="450850" indent="-450850"/>
            <a:r>
              <a:rPr lang="en-GB" sz="1800" dirty="0" smtClean="0"/>
              <a:t>Sadler, D R (2009) </a:t>
            </a:r>
            <a:r>
              <a:rPr lang="en-GB" sz="1800" dirty="0" smtClean="0">
                <a:solidFill>
                  <a:srgbClr val="C00000"/>
                </a:solidFill>
              </a:rPr>
              <a:t>Indeterminacy in the use of preset criteria for assessment and grading</a:t>
            </a:r>
            <a:r>
              <a:rPr lang="en-GB" sz="1800" dirty="0" smtClean="0"/>
              <a:t> </a:t>
            </a:r>
            <a:r>
              <a:rPr lang="en-GB" sz="1800" i="1" dirty="0" smtClean="0"/>
              <a:t>Assessment and Evaluation in Higher Education </a:t>
            </a:r>
            <a:r>
              <a:rPr lang="en-GB" sz="1800" dirty="0" smtClean="0"/>
              <a:t>34:2 159-179</a:t>
            </a:r>
          </a:p>
          <a:p>
            <a:pPr marL="450850" lvl="0" indent="-450850"/>
            <a:r>
              <a:rPr lang="en-GB" sz="1800" dirty="0" smtClean="0"/>
              <a:t>Sadler, D R (2009) </a:t>
            </a:r>
            <a:r>
              <a:rPr lang="en-GB" sz="1800" dirty="0" smtClean="0">
                <a:solidFill>
                  <a:srgbClr val="C00000"/>
                </a:solidFill>
              </a:rPr>
              <a:t>Grade integrity and the representation of academic achievement </a:t>
            </a:r>
            <a:r>
              <a:rPr lang="en-US" sz="1800" i="1" dirty="0" smtClean="0"/>
              <a:t>Studies in Higher Education,</a:t>
            </a:r>
            <a:r>
              <a:rPr lang="en-US" sz="1800" dirty="0" smtClean="0"/>
              <a:t> 34:7, 807-826</a:t>
            </a:r>
            <a:endParaRPr lang="en-GB" sz="1800" i="1" dirty="0" smtClean="0"/>
          </a:p>
          <a:p>
            <a:pPr marL="450850" indent="-450850"/>
            <a:r>
              <a:rPr lang="en-GB" sz="1800" dirty="0" smtClean="0"/>
              <a:t>Sadler, D R (2007) </a:t>
            </a:r>
            <a:r>
              <a:rPr lang="en-GB" sz="1800" dirty="0" smtClean="0">
                <a:solidFill>
                  <a:srgbClr val="FF0000"/>
                </a:solidFill>
              </a:rPr>
              <a:t>Perils in the meticulous specification of goals and assessment criteria </a:t>
            </a:r>
            <a:r>
              <a:rPr lang="en-GB" sz="1800" i="1" dirty="0" smtClean="0"/>
              <a:t>Assessment in Education: Principles, Policy and Practice </a:t>
            </a:r>
            <a:r>
              <a:rPr lang="en-GB" sz="1800" dirty="0" smtClean="0"/>
              <a:t>14 387-392.</a:t>
            </a:r>
          </a:p>
          <a:p>
            <a:pPr marL="450850" indent="-450850"/>
            <a:r>
              <a:rPr lang="en-GB" sz="1800" dirty="0" smtClean="0"/>
              <a:t>Sadler, D R (2005) </a:t>
            </a:r>
            <a:r>
              <a:rPr lang="en-GB" sz="1800" dirty="0" smtClean="0">
                <a:solidFill>
                  <a:srgbClr val="C00000"/>
                </a:solidFill>
              </a:rPr>
              <a:t>Interpretations of criteria-based assessment and grading in higher education </a:t>
            </a:r>
            <a:r>
              <a:rPr lang="en-GB" sz="1800" i="1" dirty="0" smtClean="0"/>
              <a:t>Assessment and Evaluation in Higher Education </a:t>
            </a:r>
            <a:r>
              <a:rPr lang="en-GB" sz="1800" dirty="0" smtClean="0"/>
              <a:t>30 175-194.</a:t>
            </a:r>
          </a:p>
          <a:p>
            <a:pPr marL="450850" indent="-450850"/>
            <a:r>
              <a:rPr lang="en-GB" sz="1800" dirty="0" smtClean="0"/>
              <a:t>Sadler, D R (2002) </a:t>
            </a:r>
            <a:r>
              <a:rPr lang="en-GB" sz="1800" dirty="0" smtClean="0">
                <a:solidFill>
                  <a:srgbClr val="C00000"/>
                </a:solidFill>
              </a:rPr>
              <a:t>Ah! ... So that’s ‘Quality’  </a:t>
            </a:r>
            <a:r>
              <a:rPr lang="en-GB" sz="1800" dirty="0" smtClean="0"/>
              <a:t>In Schartz, P and Webb, G (</a:t>
            </a:r>
            <a:r>
              <a:rPr lang="en-GB" sz="1800" dirty="0" err="1" smtClean="0"/>
              <a:t>eds</a:t>
            </a:r>
            <a:r>
              <a:rPr lang="en-GB" sz="1800" dirty="0" smtClean="0"/>
              <a:t>) </a:t>
            </a:r>
            <a:r>
              <a:rPr lang="en-GB" sz="1800" i="1" dirty="0" smtClean="0"/>
              <a:t>Assessment Case Studies: experience and practice from higher education </a:t>
            </a:r>
            <a:r>
              <a:rPr lang="en-GB" sz="1800" dirty="0" smtClean="0"/>
              <a:t> London, Kogan Page.</a:t>
            </a:r>
            <a:endParaRPr lang="en-GB" sz="1800"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88640"/>
            <a:ext cx="8605838" cy="6984775"/>
          </a:xfrm>
        </p:spPr>
        <p:txBody>
          <a:bodyPr/>
          <a:lstStyle/>
          <a:p>
            <a:pPr>
              <a:buNone/>
            </a:pPr>
            <a:r>
              <a:rPr lang="en-AU" sz="1400" dirty="0" smtClean="0"/>
              <a:t>Sadler, D. R. (2013). Opening up feedback: Teaching learners to see. In Merry, S., Price, M., Carless, D., &amp; </a:t>
            </a:r>
            <a:r>
              <a:rPr lang="en-AU" sz="1400" dirty="0" err="1" smtClean="0"/>
              <a:t>Taras</a:t>
            </a:r>
            <a:r>
              <a:rPr lang="en-AU" sz="1400" dirty="0" smtClean="0"/>
              <a:t>, M. (Eds.) </a:t>
            </a:r>
            <a:r>
              <a:rPr lang="en-AU" sz="1400" i="1" dirty="0" smtClean="0"/>
              <a:t>Reconceptualising feedback in higher education: Developing dialogue with students</a:t>
            </a:r>
            <a:r>
              <a:rPr lang="en-AU" sz="1400" dirty="0" smtClean="0"/>
              <a:t>. (Ch. 5, 54‑63). London: </a:t>
            </a:r>
            <a:r>
              <a:rPr lang="en-AU" sz="1400" dirty="0" err="1" smtClean="0"/>
              <a:t>Routledge</a:t>
            </a:r>
            <a:r>
              <a:rPr lang="en-AU" sz="1400" dirty="0" smtClean="0"/>
              <a:t>..</a:t>
            </a:r>
            <a:endParaRPr lang="en-GB" sz="1400" dirty="0" smtClean="0"/>
          </a:p>
          <a:p>
            <a:pPr>
              <a:buNone/>
            </a:pPr>
            <a:r>
              <a:rPr lang="en-AU" sz="1400" dirty="0" smtClean="0"/>
              <a:t>Sadler, D. R. (2013). Assuring academic achievement standards: From moderation to calibration. </a:t>
            </a:r>
            <a:r>
              <a:rPr lang="en-AU" sz="1400" i="1" dirty="0" smtClean="0"/>
              <a:t>Assessment in Education: Principles, Policy and Practice</a:t>
            </a:r>
            <a:r>
              <a:rPr lang="en-AU" sz="1400" dirty="0" smtClean="0"/>
              <a:t>, 20, 5‑19.</a:t>
            </a:r>
            <a:endParaRPr lang="en-GB" sz="1400" dirty="0" smtClean="0"/>
          </a:p>
          <a:p>
            <a:pPr>
              <a:buNone/>
            </a:pPr>
            <a:r>
              <a:rPr lang="en-AU" sz="1400" dirty="0" smtClean="0"/>
              <a:t>Sadler, D. R. (2013). Making competent judgments of competence. In </a:t>
            </a:r>
            <a:r>
              <a:rPr lang="en-US" sz="1400" dirty="0" err="1" smtClean="0"/>
              <a:t>Blömeke</a:t>
            </a:r>
            <a:r>
              <a:rPr lang="en-US" sz="1400" dirty="0" smtClean="0"/>
              <a:t>, S., </a:t>
            </a:r>
            <a:r>
              <a:rPr lang="en-US" sz="1400" dirty="0" err="1" smtClean="0"/>
              <a:t>Zlatkin</a:t>
            </a:r>
            <a:r>
              <a:rPr lang="en-US" sz="1400" dirty="0" smtClean="0"/>
              <a:t>-</a:t>
            </a:r>
            <a:r>
              <a:rPr lang="en-AU" sz="1400" dirty="0" err="1" smtClean="0"/>
              <a:t>Troitschanskaia</a:t>
            </a:r>
            <a:r>
              <a:rPr lang="en-US" sz="1400" dirty="0" smtClean="0"/>
              <a:t>, O., Kuhn, C. &amp; </a:t>
            </a:r>
            <a:r>
              <a:rPr lang="en-US" sz="1400" dirty="0" err="1" smtClean="0"/>
              <a:t>Fege</a:t>
            </a:r>
            <a:r>
              <a:rPr lang="en-US" sz="1400" dirty="0" smtClean="0"/>
              <a:t>, J. (Eds.) </a:t>
            </a:r>
            <a:r>
              <a:rPr lang="en-US" sz="1400" i="1" dirty="0" smtClean="0"/>
              <a:t>Modeling and measuring competencies in </a:t>
            </a:r>
            <a:r>
              <a:rPr lang="en-AU" sz="1400" i="1" dirty="0" smtClean="0"/>
              <a:t>higher </a:t>
            </a:r>
            <a:r>
              <a:rPr lang="en-US" sz="1400" i="1" dirty="0" smtClean="0"/>
              <a:t>education: Tasks and challenges</a:t>
            </a:r>
            <a:r>
              <a:rPr lang="en-US" sz="1400" dirty="0" smtClean="0"/>
              <a:t>. Rotterdam: Sense Publishers. </a:t>
            </a:r>
            <a:r>
              <a:rPr lang="en-AU" sz="1400" dirty="0" smtClean="0"/>
              <a:t>(Ch. 1, 13‑27).</a:t>
            </a:r>
            <a:endParaRPr lang="en-GB" sz="1400" dirty="0" smtClean="0"/>
          </a:p>
          <a:p>
            <a:pPr>
              <a:buNone/>
            </a:pPr>
            <a:r>
              <a:rPr lang="en-AU" sz="1400" dirty="0" smtClean="0"/>
              <a:t>Sadler, D. R. (2012). Assessment, evaluation and quality assurance: Implications for integrity in reporting academic achievement in higher education. </a:t>
            </a:r>
            <a:r>
              <a:rPr lang="en-AU" sz="1400" i="1" dirty="0" smtClean="0"/>
              <a:t>Education Inquiry, </a:t>
            </a:r>
            <a:r>
              <a:rPr lang="en-AU" sz="1400" dirty="0" smtClean="0"/>
              <a:t>3, </a:t>
            </a:r>
            <a:r>
              <a:rPr lang="en-GB" sz="1400" dirty="0" smtClean="0"/>
              <a:t>201</a:t>
            </a:r>
            <a:r>
              <a:rPr lang="en-AU" sz="1400" dirty="0" smtClean="0"/>
              <a:t>‑216.  </a:t>
            </a:r>
            <a:endParaRPr lang="en-GB" sz="1400" dirty="0" smtClean="0"/>
          </a:p>
          <a:p>
            <a:pPr>
              <a:buNone/>
            </a:pPr>
            <a:r>
              <a:rPr lang="en-AU" sz="1400" dirty="0" smtClean="0"/>
              <a:t>Sadler, D. R. (2011). Academic freedom, achievement standards and professional identity. </a:t>
            </a:r>
            <a:r>
              <a:rPr lang="en-AU" sz="1400" i="1" dirty="0" smtClean="0"/>
              <a:t>Quality in Higher Education, </a:t>
            </a:r>
            <a:r>
              <a:rPr lang="en-AU" sz="1400" dirty="0" smtClean="0"/>
              <a:t>17, 103-118.</a:t>
            </a:r>
            <a:endParaRPr lang="en-GB" sz="1400" dirty="0" smtClean="0"/>
          </a:p>
          <a:p>
            <a:pPr>
              <a:buNone/>
            </a:pPr>
            <a:r>
              <a:rPr lang="en-AU" sz="1400" dirty="0" smtClean="0"/>
              <a:t>Sadler, D. R. (2010). Fidelity as a precondition for integrity in grading academic achievement. </a:t>
            </a:r>
            <a:r>
              <a:rPr lang="en-AU" sz="1400" i="1" dirty="0" smtClean="0"/>
              <a:t>Assessment and Evaluation in Higher Education</a:t>
            </a:r>
            <a:r>
              <a:rPr lang="en-AU" sz="1400" dirty="0" smtClean="0"/>
              <a:t>, 35, 727‑743. </a:t>
            </a:r>
            <a:endParaRPr lang="en-GB" sz="1400" dirty="0" smtClean="0"/>
          </a:p>
          <a:p>
            <a:pPr>
              <a:buNone/>
            </a:pPr>
            <a:r>
              <a:rPr lang="en-AU" sz="1400" dirty="0" smtClean="0"/>
              <a:t>Sadler, D. R. (2010). Beyond feedback: Developing student capability in complex appraisal. </a:t>
            </a:r>
            <a:r>
              <a:rPr lang="en-AU" sz="1400" i="1" dirty="0" smtClean="0"/>
              <a:t>Assessment &amp; Evaluation in Higher Education</a:t>
            </a:r>
            <a:r>
              <a:rPr lang="en-AU" sz="1400" dirty="0" smtClean="0"/>
              <a:t>, 35, 535‑550.</a:t>
            </a:r>
            <a:endParaRPr lang="en-GB" sz="1400" dirty="0" smtClean="0"/>
          </a:p>
          <a:p>
            <a:pPr>
              <a:buNone/>
            </a:pPr>
            <a:r>
              <a:rPr lang="en-AU" sz="1400" dirty="0" smtClean="0"/>
              <a:t>Sadler, D. R. (2010). Assessment in higher education. In P. Peterson, E. Baker, &amp; B. </a:t>
            </a:r>
            <a:r>
              <a:rPr lang="en-AU" sz="1400" dirty="0" err="1" smtClean="0"/>
              <a:t>McGaw</a:t>
            </a:r>
            <a:r>
              <a:rPr lang="en-AU" sz="1400" dirty="0" smtClean="0"/>
              <a:t> (</a:t>
            </a:r>
            <a:r>
              <a:rPr lang="en-AU" sz="1400" dirty="0" err="1" smtClean="0"/>
              <a:t>eds</a:t>
            </a:r>
            <a:r>
              <a:rPr lang="en-AU" sz="1400" dirty="0" smtClean="0"/>
              <a:t>,)</a:t>
            </a:r>
            <a:endParaRPr lang="en-GB" sz="1400" dirty="0" smtClean="0"/>
          </a:p>
          <a:p>
            <a:pPr>
              <a:buNone/>
            </a:pPr>
            <a:r>
              <a:rPr lang="en-AU" sz="1400" dirty="0" smtClean="0"/>
              <a:t>Sadler, D. R. (2009). Grade integrity and the representation of academic achievement. </a:t>
            </a:r>
            <a:r>
              <a:rPr lang="en-AU" sz="1400" i="1" dirty="0" smtClean="0"/>
              <a:t>Studies in Higher Education</a:t>
            </a:r>
            <a:r>
              <a:rPr lang="en-AU" sz="1400" dirty="0" smtClean="0"/>
              <a:t>, 34, 807‑826.</a:t>
            </a:r>
            <a:endParaRPr lang="en-GB" sz="1400" dirty="0" smtClean="0"/>
          </a:p>
          <a:p>
            <a:pPr>
              <a:buNone/>
            </a:pPr>
            <a:r>
              <a:rPr lang="en-AU" sz="1400" dirty="0" smtClean="0"/>
              <a:t>Sadler, D. R. (2009). Transforming holistic assessment and grading into a vehicle for complex learning. In G. </a:t>
            </a:r>
            <a:r>
              <a:rPr lang="en-AU" sz="1400" dirty="0" err="1" smtClean="0"/>
              <a:t>Joughin</a:t>
            </a:r>
            <a:r>
              <a:rPr lang="en-AU" sz="1400" dirty="0" smtClean="0"/>
              <a:t> (ed.) </a:t>
            </a:r>
            <a:r>
              <a:rPr lang="en-AU" sz="1400" i="1" dirty="0" smtClean="0"/>
              <a:t>Assessment, learning and judgement in higher education</a:t>
            </a:r>
            <a:r>
              <a:rPr lang="en-AU" sz="1400" dirty="0" smtClean="0"/>
              <a:t>. Dordrecht: Springer. (Ch. 4, 45-63) </a:t>
            </a:r>
            <a:endParaRPr lang="en-GB" sz="1400" dirty="0" smtClean="0"/>
          </a:p>
          <a:p>
            <a:pPr>
              <a:buNone/>
            </a:pPr>
            <a:r>
              <a:rPr lang="en-AU" sz="1400" dirty="0" smtClean="0"/>
              <a:t>Sadler, D. R. (2009). Indeterminacy in the use of preset criteria for assessment and grading in higher education. </a:t>
            </a:r>
            <a:r>
              <a:rPr lang="en-AU" sz="1400" i="1" dirty="0" smtClean="0"/>
              <a:t>Assessment and Evaluation in Higher Education</a:t>
            </a:r>
            <a:r>
              <a:rPr lang="en-AU" sz="1400" dirty="0" smtClean="0"/>
              <a:t>, 34, 159-179.</a:t>
            </a:r>
            <a:endParaRPr lang="en-GB" sz="1400" dirty="0" smtClean="0"/>
          </a:p>
          <a:p>
            <a:pPr>
              <a:buNone/>
            </a:pPr>
            <a:r>
              <a:rPr lang="en-AU" sz="1400" dirty="0" smtClean="0"/>
              <a:t>Sadler, D. R. (2007). Perils in the meticulous specification of goals and assessment criteria. </a:t>
            </a:r>
            <a:r>
              <a:rPr lang="en-AU" sz="1400" i="1" dirty="0" smtClean="0"/>
              <a:t>Assessment in Education: Principles, Policy &amp; Practice</a:t>
            </a:r>
            <a:r>
              <a:rPr lang="en-AU" sz="1400" dirty="0" smtClean="0"/>
              <a:t>. 14, 387‑392.</a:t>
            </a:r>
            <a:endParaRPr lang="en-GB" sz="1400" dirty="0" smtClean="0"/>
          </a:p>
          <a:p>
            <a:pPr>
              <a:buNone/>
            </a:pPr>
            <a:r>
              <a:rPr lang="en-AU" sz="1400" dirty="0" smtClean="0"/>
              <a:t>Sadler, D. R. (2005). Interpretations of criteria‑</a:t>
            </a:r>
            <a:r>
              <a:rPr lang="en-AU" sz="1400" dirty="0" err="1" smtClean="0"/>
              <a:t>based</a:t>
            </a:r>
            <a:r>
              <a:rPr lang="en-AU" sz="1400" dirty="0" smtClean="0"/>
              <a:t> assessment and grading in higher education. </a:t>
            </a:r>
            <a:r>
              <a:rPr lang="en-AU" sz="1400" i="1" dirty="0" smtClean="0"/>
              <a:t>Assessment and Evaluation in Higher Education</a:t>
            </a:r>
            <a:r>
              <a:rPr lang="en-AU" sz="1400" dirty="0" smtClean="0"/>
              <a:t>, 30, 175‑194.</a:t>
            </a:r>
            <a:endParaRPr lang="en-GB" sz="1400" dirty="0" smtClean="0"/>
          </a:p>
          <a:p>
            <a:pPr>
              <a:buNone/>
            </a:pPr>
            <a:endParaRPr lang="en-GB" sz="14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400"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sz="4000" b="0"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a:spcBef>
                <a:spcPct val="50000"/>
              </a:spcBef>
            </a:pPr>
            <a:r>
              <a:rPr lang="en-GB" sz="3200" dirty="0">
                <a:solidFill>
                  <a:srgbClr val="FFFF00"/>
                </a:solidFill>
              </a:rPr>
              <a:t>Assessing</a:t>
            </a:r>
          </a:p>
          <a:p>
            <a:pPr algn="ctr">
              <a:spcBef>
                <a:spcPct val="50000"/>
              </a:spcBef>
            </a:pPr>
            <a:r>
              <a:rPr lang="en-GB" sz="2000"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a:r>
              <a:rPr lang="en-GB" sz="3600" dirty="0" smtClean="0">
                <a:solidFill>
                  <a:srgbClr val="FFFFFF"/>
                </a:solidFill>
              </a:rPr>
              <a:t>Verbalising</a:t>
            </a:r>
            <a:endParaRPr lang="en-GB" sz="3600" dirty="0">
              <a:solidFill>
                <a:srgbClr val="FFFFFF"/>
              </a:solidFill>
            </a:endParaRP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Striving </a:t>
            </a:r>
            <a:r>
              <a:rPr lang="en-GB" dirty="0">
                <a:solidFill>
                  <a:srgbClr val="59178A"/>
                </a:solidFill>
                <a:latin typeface="Calibri"/>
              </a:rPr>
              <a:t>to enhance our students’ </a:t>
            </a:r>
            <a:r>
              <a:rPr lang="en-GB" dirty="0">
                <a:solidFill>
                  <a:srgbClr val="CC0000"/>
                </a:solidFill>
                <a:latin typeface="Calibri"/>
              </a:rPr>
              <a:t>want</a:t>
            </a:r>
            <a:r>
              <a:rPr lang="en-GB" dirty="0">
                <a:solidFill>
                  <a:srgbClr val="59178A"/>
                </a:solidFill>
                <a:latin typeface="Calibri"/>
              </a:rPr>
              <a:t> to learn;</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Helping </a:t>
            </a:r>
            <a:r>
              <a:rPr lang="en-GB" dirty="0">
                <a:solidFill>
                  <a:srgbClr val="59178A"/>
                </a:solidFill>
                <a:latin typeface="Calibri"/>
              </a:rPr>
              <a:t>students to develop ownership of the </a:t>
            </a:r>
            <a:r>
              <a:rPr lang="en-GB" dirty="0">
                <a:solidFill>
                  <a:srgbClr val="CC0000"/>
                </a:solidFill>
                <a:latin typeface="Calibri"/>
              </a:rPr>
              <a:t>need</a:t>
            </a:r>
            <a:r>
              <a:rPr lang="en-GB" dirty="0">
                <a:solidFill>
                  <a:srgbClr val="59178A"/>
                </a:solidFill>
                <a:latin typeface="Calibri"/>
              </a:rPr>
              <a:t> to learn;</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Keeping </a:t>
            </a:r>
            <a:r>
              <a:rPr lang="en-GB" dirty="0">
                <a:solidFill>
                  <a:srgbClr val="59178A"/>
                </a:solidFill>
                <a:latin typeface="Calibri"/>
              </a:rPr>
              <a:t>students </a:t>
            </a:r>
            <a:r>
              <a:rPr lang="en-GB" dirty="0" smtClean="0">
                <a:solidFill>
                  <a:srgbClr val="59178A"/>
                </a:solidFill>
                <a:latin typeface="Calibri"/>
              </a:rPr>
              <a:t>learning </a:t>
            </a:r>
            <a:r>
              <a:rPr lang="en-GB" dirty="0">
                <a:solidFill>
                  <a:srgbClr val="59178A"/>
                </a:solidFill>
                <a:latin typeface="Calibri"/>
              </a:rPr>
              <a:t>by </a:t>
            </a:r>
            <a:r>
              <a:rPr lang="en-GB" dirty="0">
                <a:solidFill>
                  <a:srgbClr val="CC0000"/>
                </a:solidFill>
                <a:latin typeface="Calibri"/>
              </a:rPr>
              <a:t>doing</a:t>
            </a:r>
            <a:r>
              <a:rPr lang="en-GB" dirty="0">
                <a:solidFill>
                  <a:srgbClr val="59178A"/>
                </a:solidFill>
                <a:latin typeface="Calibri"/>
              </a:rPr>
              <a:t>, practice, trial-and-error, repetition;</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Ensuring </a:t>
            </a:r>
            <a:r>
              <a:rPr lang="en-GB" dirty="0">
                <a:solidFill>
                  <a:srgbClr val="59178A"/>
                </a:solidFill>
                <a:latin typeface="Calibri"/>
              </a:rPr>
              <a:t>students get quick and useful </a:t>
            </a:r>
            <a:r>
              <a:rPr lang="en-GB" dirty="0">
                <a:solidFill>
                  <a:srgbClr val="CC0000"/>
                </a:solidFill>
                <a:latin typeface="Calibri"/>
              </a:rPr>
              <a:t>feedback</a:t>
            </a:r>
            <a:r>
              <a:rPr lang="en-GB" dirty="0">
                <a:solidFill>
                  <a:srgbClr val="59178A"/>
                </a:solidFill>
                <a:latin typeface="Calibri"/>
              </a:rPr>
              <a:t> – from us and from each other;</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Helping </a:t>
            </a:r>
            <a:r>
              <a:rPr lang="en-GB" dirty="0">
                <a:solidFill>
                  <a:srgbClr val="59178A"/>
                </a:solidFill>
                <a:latin typeface="Calibri"/>
              </a:rPr>
              <a:t>students to </a:t>
            </a:r>
            <a:r>
              <a:rPr lang="en-GB" dirty="0">
                <a:solidFill>
                  <a:srgbClr val="CC0000"/>
                </a:solidFill>
                <a:latin typeface="Calibri"/>
              </a:rPr>
              <a:t>make sense</a:t>
            </a:r>
            <a:r>
              <a:rPr lang="en-GB" dirty="0">
                <a:solidFill>
                  <a:srgbClr val="59178A"/>
                </a:solidFill>
                <a:latin typeface="Calibri"/>
              </a:rPr>
              <a:t> of what they learn.</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Getting </a:t>
            </a:r>
            <a:r>
              <a:rPr lang="en-GB" dirty="0">
                <a:solidFill>
                  <a:srgbClr val="59178A"/>
                </a:solidFill>
                <a:latin typeface="Calibri"/>
              </a:rPr>
              <a:t>students deepening their learning by </a:t>
            </a:r>
            <a:r>
              <a:rPr lang="en-GB" dirty="0">
                <a:solidFill>
                  <a:srgbClr val="FF0000"/>
                </a:solidFill>
                <a:latin typeface="Calibri"/>
              </a:rPr>
              <a:t>coaching</a:t>
            </a:r>
            <a:r>
              <a:rPr lang="en-GB" dirty="0">
                <a:solidFill>
                  <a:srgbClr val="59178A"/>
                </a:solidFill>
                <a:latin typeface="Calibri"/>
              </a:rPr>
              <a:t> other students, explaining things to </a:t>
            </a:r>
            <a:r>
              <a:rPr lang="en-GB" dirty="0" smtClean="0">
                <a:solidFill>
                  <a:srgbClr val="59178A"/>
                </a:solidFill>
                <a:latin typeface="Calibri"/>
              </a:rPr>
              <a:t>each other.</a:t>
            </a: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Allowing </a:t>
            </a:r>
            <a:r>
              <a:rPr lang="en-GB" dirty="0">
                <a:solidFill>
                  <a:srgbClr val="59178A"/>
                </a:solidFill>
                <a:latin typeface="Calibri"/>
              </a:rPr>
              <a:t>students to further deepen their learning by </a:t>
            </a:r>
            <a:r>
              <a:rPr lang="en-GB" dirty="0">
                <a:solidFill>
                  <a:srgbClr val="FF0000"/>
                </a:solidFill>
                <a:latin typeface="Calibri"/>
              </a:rPr>
              <a:t>assessing</a:t>
            </a:r>
            <a:r>
              <a:rPr lang="en-GB" dirty="0">
                <a:solidFill>
                  <a:srgbClr val="59178A"/>
                </a:solidFill>
                <a:latin typeface="Calibri"/>
              </a:rPr>
              <a:t> their own learning, and assessing others’ learning – </a:t>
            </a:r>
            <a:r>
              <a:rPr lang="en-GB" dirty="0">
                <a:solidFill>
                  <a:srgbClr val="FF0000"/>
                </a:solidFill>
                <a:latin typeface="Calibri"/>
              </a:rPr>
              <a:t>making informed judgements</a:t>
            </a:r>
            <a:r>
              <a:rPr lang="en-GB" dirty="0">
                <a:solidFill>
                  <a:srgbClr val="59178A"/>
                </a:solidFill>
                <a:latin typeface="Calibri"/>
              </a:rPr>
              <a:t>.</a:t>
            </a: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solidFill>
            <a:srgbClr val="CCFFFF">
              <a:alpha val="27843"/>
            </a:srgbClr>
          </a:solidFill>
          <a:ln w="9525" algn="ctr">
            <a:noFill/>
            <a:miter lim="800000"/>
            <a:headEnd/>
            <a:tailEnd/>
          </a:ln>
        </p:spPr>
        <p:txBody>
          <a:bodyPr anchor="ctr"/>
          <a:lstStyle/>
          <a:p>
            <a:pPr algn="ctr">
              <a:lnSpc>
                <a:spcPct val="85000"/>
              </a:lnSpc>
            </a:pPr>
            <a:r>
              <a:rPr lang="en-US" sz="3600" dirty="0" smtClean="0">
                <a:solidFill>
                  <a:srgbClr val="008000"/>
                </a:solidFill>
                <a:latin typeface="Verdana" pitchFamily="34" charset="0"/>
              </a:rPr>
              <a:t>We can make learning happen by:</a:t>
            </a:r>
            <a:endParaRPr lang="en-US" sz="3600" dirty="0">
              <a:solidFill>
                <a:srgbClr val="0080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itchFamily="34" charset="0"/>
              </a:rPr>
              <a:t>Seven things we can try to do</a:t>
            </a:r>
            <a:endParaRPr lang="en-GB" b="1" dirty="0">
              <a:latin typeface="Calibri" pitchFamily="34" charset="0"/>
            </a:endParaRPr>
          </a:p>
        </p:txBody>
      </p:sp>
      <p:sp>
        <p:nvSpPr>
          <p:cNvPr id="3" name="Content Placeholder 2"/>
          <p:cNvSpPr>
            <a:spLocks noGrp="1"/>
          </p:cNvSpPr>
          <p:nvPr>
            <p:ph idx="1"/>
          </p:nvPr>
        </p:nvSpPr>
        <p:spPr/>
        <p:txBody>
          <a:bodyPr/>
          <a:lstStyle/>
          <a:p>
            <a:pPr>
              <a:buNone/>
            </a:pPr>
            <a:r>
              <a:rPr lang="en-GB" sz="2800" dirty="0" smtClean="0">
                <a:solidFill>
                  <a:srgbClr val="FF0000"/>
                </a:solidFill>
                <a:latin typeface="Calibri" pitchFamily="34" charset="0"/>
              </a:rPr>
              <a:t>Intent</a:t>
            </a:r>
            <a:r>
              <a:rPr lang="en-GB" sz="2800" dirty="0" smtClean="0">
                <a:latin typeface="Calibri" pitchFamily="34" charset="0"/>
              </a:rPr>
              <a:t> – make the intended outcomes really clear. </a:t>
            </a:r>
          </a:p>
          <a:p>
            <a:pPr>
              <a:buNone/>
            </a:pPr>
            <a:r>
              <a:rPr lang="en-GB" sz="2800" dirty="0" smtClean="0">
                <a:solidFill>
                  <a:srgbClr val="FF0000"/>
                </a:solidFill>
                <a:latin typeface="Calibri" pitchFamily="34" charset="0"/>
              </a:rPr>
              <a:t>Need</a:t>
            </a:r>
            <a:r>
              <a:rPr lang="en-GB" sz="2800" dirty="0" smtClean="0">
                <a:latin typeface="Calibri" pitchFamily="34" charset="0"/>
              </a:rPr>
              <a:t> – find out what students think they need, and respond to this.	</a:t>
            </a:r>
          </a:p>
          <a:p>
            <a:pPr>
              <a:buNone/>
            </a:pPr>
            <a:r>
              <a:rPr lang="en-GB" sz="2800" dirty="0" smtClean="0">
                <a:solidFill>
                  <a:srgbClr val="FF0000"/>
                </a:solidFill>
                <a:latin typeface="Calibri" pitchFamily="34" charset="0"/>
              </a:rPr>
              <a:t>Support</a:t>
            </a:r>
            <a:r>
              <a:rPr lang="en-GB" sz="2800" dirty="0" smtClean="0">
                <a:latin typeface="Calibri" pitchFamily="34" charset="0"/>
              </a:rPr>
              <a:t> students in every way possible.</a:t>
            </a:r>
          </a:p>
          <a:p>
            <a:pPr>
              <a:buNone/>
            </a:pPr>
            <a:r>
              <a:rPr lang="en-GB" sz="2800" dirty="0" smtClean="0">
                <a:solidFill>
                  <a:srgbClr val="FF0000"/>
                </a:solidFill>
                <a:latin typeface="Calibri" pitchFamily="34" charset="0"/>
              </a:rPr>
              <a:t>People</a:t>
            </a:r>
            <a:r>
              <a:rPr lang="en-GB" sz="2800" dirty="0" smtClean="0">
                <a:latin typeface="Calibri" pitchFamily="34" charset="0"/>
              </a:rPr>
              <a:t>: students are people, they’re human, like us.</a:t>
            </a:r>
          </a:p>
          <a:p>
            <a:pPr>
              <a:buNone/>
            </a:pPr>
            <a:r>
              <a:rPr lang="en-GB" sz="2800" dirty="0" smtClean="0">
                <a:solidFill>
                  <a:srgbClr val="FF0000"/>
                </a:solidFill>
                <a:latin typeface="Calibri" pitchFamily="34" charset="0"/>
              </a:rPr>
              <a:t>Interact</a:t>
            </a:r>
            <a:r>
              <a:rPr lang="en-GB" sz="2800" dirty="0" smtClean="0">
                <a:latin typeface="Calibri" pitchFamily="34" charset="0"/>
              </a:rPr>
              <a:t> with students in large groups, small groups, online and one-to-one.</a:t>
            </a:r>
          </a:p>
          <a:p>
            <a:pPr>
              <a:buNone/>
            </a:pPr>
            <a:r>
              <a:rPr lang="en-GB" sz="2800" dirty="0" smtClean="0">
                <a:solidFill>
                  <a:srgbClr val="FF0000"/>
                </a:solidFill>
                <a:latin typeface="Calibri" pitchFamily="34" charset="0"/>
              </a:rPr>
              <a:t>Remember</a:t>
            </a:r>
            <a:r>
              <a:rPr lang="en-GB" sz="2800" dirty="0" smtClean="0">
                <a:latin typeface="Calibri" pitchFamily="34" charset="0"/>
              </a:rPr>
              <a:t> names, faces, what you said to each student last time, ...</a:t>
            </a:r>
          </a:p>
          <a:p>
            <a:pPr>
              <a:buNone/>
            </a:pPr>
            <a:r>
              <a:rPr lang="en-GB" sz="2800" dirty="0" smtClean="0">
                <a:solidFill>
                  <a:srgbClr val="FF0000"/>
                </a:solidFill>
                <a:latin typeface="Calibri" pitchFamily="34" charset="0"/>
              </a:rPr>
              <a:t>Evidence</a:t>
            </a:r>
            <a:r>
              <a:rPr lang="en-GB" sz="2800" dirty="0" smtClean="0">
                <a:latin typeface="Calibri" pitchFamily="34" charset="0"/>
              </a:rPr>
              <a:t>: keep students aware of the evidence which will lead to their success.</a:t>
            </a:r>
            <a:endParaRPr lang="en-GB" sz="2800" dirty="0">
              <a:latin typeface="Calibri" pitchFamily="34" charset="0"/>
            </a:endParaRP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eaLnBrk="1" hangingPunct="1"/>
            <a:endParaRPr lang="en-GB" sz="4000" b="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241178"/>
          </a:xfrm>
          <a:noFill/>
        </p:spPr>
        <p:txBody>
          <a:bodyPr lIns="92075" tIns="46038" rIns="92075" bIns="46038"/>
          <a:lstStyle/>
          <a:p>
            <a:pPr lvl="3" algn="ctr"/>
            <a:r>
              <a:rPr lang="en-GB" dirty="0" smtClean="0">
                <a:latin typeface="Tahoma" pitchFamily="34" charset="0"/>
              </a:rPr>
              <a:t/>
            </a:r>
            <a:br>
              <a:rPr lang="en-GB" dirty="0" smtClean="0">
                <a:latin typeface="Tahoma" pitchFamily="34" charset="0"/>
              </a:rPr>
            </a:br>
            <a:r>
              <a:rPr lang="en-GB" sz="4400" dirty="0" smtClean="0">
                <a:solidFill>
                  <a:srgbClr val="FFFF00"/>
                </a:solidFill>
              </a:rPr>
              <a:t>Getting better feedback to more students in less time </a:t>
            </a:r>
            <a:endParaRPr lang="en-GB" sz="9600" b="1" dirty="0" smtClean="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400" b="1" dirty="0" smtClean="0"/>
              <a:t>– </a:t>
            </a:r>
            <a:r>
              <a:rPr lang="en-GB" sz="4800" b="1" dirty="0" smtClean="0">
                <a:latin typeface="Brush Script MT" pitchFamily="66" charset="0"/>
              </a:rPr>
              <a:t>not just written comments! </a:t>
            </a:r>
            <a:endParaRPr lang="en-GB" sz="4400" b="1" dirty="0" smtClean="0">
              <a:latin typeface="Brush Script MT" pitchFamily="66"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19"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Intended learning outcomes</a:t>
            </a:r>
            <a:endParaRPr lang="en-GB" dirty="0"/>
          </a:p>
        </p:txBody>
      </p:sp>
      <p:sp>
        <p:nvSpPr>
          <p:cNvPr id="3" name="Content Placeholder 2"/>
          <p:cNvSpPr>
            <a:spLocks noGrp="1"/>
          </p:cNvSpPr>
          <p:nvPr>
            <p:ph idx="1"/>
          </p:nvPr>
        </p:nvSpPr>
        <p:spPr/>
        <p:txBody>
          <a:bodyPr/>
          <a:lstStyle/>
          <a:p>
            <a:pPr>
              <a:buNone/>
            </a:pPr>
            <a:r>
              <a:rPr lang="en-GB" dirty="0" smtClean="0"/>
              <a:t>After participating in this session, you should be better able to:</a:t>
            </a:r>
          </a:p>
          <a:p>
            <a:pPr>
              <a:buFont typeface="+mj-lt"/>
              <a:buAutoNum type="arabicPeriod"/>
            </a:pPr>
            <a:r>
              <a:rPr lang="en-GB" dirty="0" smtClean="0"/>
              <a:t>Identify and address seven factors underpinning successful student learning;</a:t>
            </a:r>
          </a:p>
          <a:p>
            <a:pPr>
              <a:buFont typeface="+mj-lt"/>
              <a:buAutoNum type="arabicPeriod"/>
            </a:pPr>
            <a:r>
              <a:rPr lang="en-GB" dirty="0" smtClean="0"/>
              <a:t>Make teaching and learning increasingly interactive;</a:t>
            </a:r>
          </a:p>
          <a:p>
            <a:pPr>
              <a:buFont typeface="+mj-lt"/>
              <a:buAutoNum type="arabicPeriod"/>
            </a:pPr>
            <a:r>
              <a:rPr lang="en-GB" dirty="0" smtClean="0"/>
              <a:t>Give better feedback to more students in less time!</a:t>
            </a:r>
            <a:endParaRPr lang="en-GB"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4800" dirty="0" smtClean="0">
                <a:solidFill>
                  <a:prstClr val="black"/>
                </a:solidFill>
              </a:rPr>
              <a:t>Some feedback</a:t>
            </a:r>
          </a:p>
          <a:p>
            <a:pPr algn="ctr" eaLnBrk="1" fontAlgn="auto" hangingPunct="1">
              <a:spcBef>
                <a:spcPts val="0"/>
              </a:spcBef>
              <a:spcAft>
                <a:spcPts val="0"/>
              </a:spcAft>
            </a:pPr>
            <a:r>
              <a:rPr lang="en-GB" sz="4800" dirty="0" smtClean="0">
                <a:solidFill>
                  <a:prstClr val="black"/>
                </a:solidFill>
              </a:rPr>
              <a:t>issues</a:t>
            </a:r>
            <a:endParaRPr lang="en-GB" sz="4800" dirty="0">
              <a:solidFill>
                <a:prstClr val="black"/>
              </a:solidFill>
            </a:endParaRPr>
          </a:p>
        </p:txBody>
      </p:sp>
      <p:sp>
        <p:nvSpPr>
          <p:cNvPr id="2" name="Oval 1"/>
          <p:cNvSpPr>
            <a:spLocks noChangeArrowheads="1"/>
          </p:cNvSpPr>
          <p:nvPr/>
        </p:nvSpPr>
        <p:spPr bwMode="auto">
          <a:xfrm>
            <a:off x="5753100" y="3124200"/>
            <a:ext cx="3390900" cy="1641475"/>
          </a:xfrm>
          <a:prstGeom prst="ellipse">
            <a:avLst/>
          </a:prstGeom>
          <a:solidFill>
            <a:schemeClr val="tx2">
              <a:lumMod val="75000"/>
            </a:schemeClr>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white"/>
              </a:solidFill>
              <a:latin typeface="Calibri"/>
            </a:endParaRPr>
          </a:p>
          <a:p>
            <a:pPr algn="ctr" eaLnBrk="1" hangingPunct="1"/>
            <a:r>
              <a:rPr lang="en-US" sz="3200" dirty="0">
                <a:solidFill>
                  <a:prstClr val="white"/>
                </a:solidFill>
                <a:latin typeface="Calibri"/>
              </a:rPr>
              <a:t>Written, printed, </a:t>
            </a:r>
          </a:p>
          <a:p>
            <a:pPr algn="ctr" eaLnBrk="1" hangingPunct="1"/>
            <a:r>
              <a:rPr lang="en-US" sz="3200" dirty="0">
                <a:solidFill>
                  <a:prstClr val="white"/>
                </a:solidFill>
                <a:latin typeface="Calibri"/>
              </a:rPr>
              <a:t>on-screen</a:t>
            </a:r>
          </a:p>
          <a:p>
            <a:pPr algn="ctr" eaLnBrk="1" hangingPunct="1"/>
            <a:endParaRPr lang="en-US" sz="3200" dirty="0">
              <a:solidFill>
                <a:prstClr val="white"/>
              </a:solidFill>
              <a:latin typeface="Calibri"/>
            </a:endParaRPr>
          </a:p>
        </p:txBody>
      </p:sp>
      <p:sp>
        <p:nvSpPr>
          <p:cNvPr id="4" name="Oval 3"/>
          <p:cNvSpPr>
            <a:spLocks noChangeArrowheads="1"/>
          </p:cNvSpPr>
          <p:nvPr/>
        </p:nvSpPr>
        <p:spPr bwMode="auto">
          <a:xfrm>
            <a:off x="2286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white"/>
              </a:solidFill>
              <a:latin typeface="Calibri"/>
            </a:endParaRPr>
          </a:p>
          <a:p>
            <a:pPr algn="ctr" eaLnBrk="1" hangingPunct="1"/>
            <a:r>
              <a:rPr lang="en-US" sz="3200" dirty="0">
                <a:solidFill>
                  <a:prstClr val="white"/>
                </a:solidFill>
                <a:latin typeface="Calibri"/>
              </a:rPr>
              <a:t>Language of feedback</a:t>
            </a:r>
          </a:p>
          <a:p>
            <a:pPr algn="ctr" eaLnBrk="1" hangingPunct="1"/>
            <a:endParaRPr lang="en-US" sz="3200" dirty="0">
              <a:solidFill>
                <a:prstClr val="white"/>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C0000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white"/>
              </a:solidFill>
              <a:latin typeface="Calibri"/>
            </a:endParaRPr>
          </a:p>
          <a:p>
            <a:pPr algn="ctr" eaLnBrk="1" hangingPunct="1"/>
            <a:r>
              <a:rPr lang="en-US" sz="3200" dirty="0">
                <a:solidFill>
                  <a:prstClr val="white"/>
                </a:solidFill>
                <a:latin typeface="Calibri"/>
              </a:rPr>
              <a:t>National Student Survey</a:t>
            </a:r>
          </a:p>
          <a:p>
            <a:pPr algn="ctr" eaLnBrk="1" hangingPunct="1"/>
            <a:endParaRPr lang="en-US" sz="3200" dirty="0">
              <a:solidFill>
                <a:prstClr val="white"/>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Timing: </a:t>
            </a:r>
          </a:p>
          <a:p>
            <a:pPr algn="ctr" eaLnBrk="1" hangingPunct="1"/>
            <a:r>
              <a:rPr lang="en-US" sz="3200" dirty="0">
                <a:solidFill>
                  <a:prstClr val="black"/>
                </a:solidFill>
                <a:latin typeface="Calibri"/>
              </a:rPr>
              <a:t>24-hours!</a:t>
            </a:r>
          </a:p>
          <a:p>
            <a:pPr algn="ctr" eaLnBrk="1" hangingPunct="1"/>
            <a:endParaRPr lang="en-US" sz="3200"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Feed-forward</a:t>
            </a:r>
          </a:p>
          <a:p>
            <a:pPr algn="ctr" eaLnBrk="1" hangingPunct="1"/>
            <a:endParaRPr lang="en-US" sz="3200" dirty="0">
              <a:solidFill>
                <a:prstClr val="black"/>
              </a:solidFill>
              <a:latin typeface="Calibri"/>
            </a:endParaRPr>
          </a:p>
          <a:p>
            <a:pPr algn="ctr" eaLnBrk="1" hangingPunct="1"/>
            <a:endParaRPr lang="en-US" sz="3200"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chemeClr val="tx2">
              <a:lumMod val="60000"/>
              <a:lumOff val="40000"/>
            </a:schemeClr>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Efficiency</a:t>
            </a:r>
          </a:p>
          <a:p>
            <a:pPr algn="ctr" eaLnBrk="1" hangingPunct="1"/>
            <a:endParaRPr lang="en-US" sz="3200"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Face to face</a:t>
            </a:r>
          </a:p>
          <a:p>
            <a:pPr algn="ctr" eaLnBrk="1" hangingPunct="1"/>
            <a:r>
              <a:rPr lang="en-US" sz="3200" dirty="0">
                <a:solidFill>
                  <a:prstClr val="black"/>
                </a:solidFill>
                <a:latin typeface="Calibri"/>
              </a:rPr>
              <a:t>oral</a:t>
            </a:r>
          </a:p>
          <a:p>
            <a:pPr algn="ctr" eaLnBrk="1" hangingPunct="1"/>
            <a:endParaRPr lang="en-US" sz="32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lstStyle/>
          <a:p>
            <a:pPr algn="l"/>
            <a:r>
              <a:rPr lang="en-GB" sz="2800" b="1" dirty="0" err="1" smtClean="0">
                <a:latin typeface="Calibri" pitchFamily="34" charset="0"/>
              </a:rPr>
              <a:t>Hounsell</a:t>
            </a:r>
            <a:r>
              <a:rPr lang="en-GB" sz="2800" b="1" dirty="0" smtClean="0">
                <a:latin typeface="Calibri" pitchFamily="34" charset="0"/>
              </a:rPr>
              <a:t>, D. (2008). The trouble with feedback:  New challenges, emerging strategies. </a:t>
            </a:r>
            <a:r>
              <a:rPr lang="en-GB" sz="2800" b="1" i="1" dirty="0" smtClean="0">
                <a:latin typeface="Calibri" pitchFamily="34" charset="0"/>
              </a:rPr>
              <a:t>Interchange, Spring</a:t>
            </a:r>
            <a:r>
              <a:rPr lang="en-GB" sz="2800" b="1" dirty="0" smtClean="0">
                <a:latin typeface="Calibri" pitchFamily="34" charset="0"/>
              </a:rPr>
              <a:t>, Accessed at www.tla.ed.ac.uk/interchange.</a:t>
            </a:r>
            <a:br>
              <a:rPr lang="en-GB" sz="2800" b="1" dirty="0" smtClean="0">
                <a:latin typeface="Calibri" pitchFamily="34" charset="0"/>
              </a:rPr>
            </a:br>
            <a:endParaRPr lang="en-GB" sz="2800" b="1" dirty="0">
              <a:latin typeface="Calibri" pitchFamily="34" charset="0"/>
            </a:endParaRPr>
          </a:p>
        </p:txBody>
      </p:sp>
      <p:sp>
        <p:nvSpPr>
          <p:cNvPr id="5" name="Content Placeholder 4"/>
          <p:cNvSpPr>
            <a:spLocks noGrp="1"/>
          </p:cNvSpPr>
          <p:nvPr>
            <p:ph idx="1"/>
          </p:nvPr>
        </p:nvSpPr>
        <p:spPr>
          <a:xfrm>
            <a:off x="358775" y="1905000"/>
            <a:ext cx="8605838" cy="3962400"/>
          </a:xfrm>
        </p:spPr>
        <p:txBody>
          <a:bodyPr/>
          <a:lstStyle/>
          <a:p>
            <a:r>
              <a:rPr lang="en-GB" dirty="0" err="1" smtClean="0">
                <a:latin typeface="Calibri" pitchFamily="34" charset="0"/>
              </a:rPr>
              <a:t>Feedforward</a:t>
            </a:r>
            <a:r>
              <a:rPr lang="en-GB" dirty="0" smtClean="0">
                <a:latin typeface="Calibri" pitchFamily="34" charset="0"/>
              </a:rPr>
              <a:t> is a strategy that aims to ‘increase the value of feedback to the students by focusing comments not only on the past and present…</a:t>
            </a:r>
            <a:r>
              <a:rPr lang="en-GB" dirty="0" smtClean="0">
                <a:solidFill>
                  <a:srgbClr val="FF00FF"/>
                </a:solidFill>
                <a:latin typeface="Calibri" pitchFamily="34" charset="0"/>
              </a:rPr>
              <a:t>but also on the future</a:t>
            </a:r>
            <a:r>
              <a:rPr lang="en-GB" dirty="0" smtClean="0">
                <a:latin typeface="Calibri" pitchFamily="34" charset="0"/>
              </a:rPr>
              <a:t> – what the student might aim to do, or do differently in the next assignment or assessment if they are to continue to do well or to do better’ (</a:t>
            </a:r>
            <a:r>
              <a:rPr lang="en-GB" dirty="0" err="1" smtClean="0">
                <a:latin typeface="Calibri" pitchFamily="34" charset="0"/>
              </a:rPr>
              <a:t>Hounsell</a:t>
            </a:r>
            <a:r>
              <a:rPr lang="en-GB" dirty="0" smtClean="0">
                <a:latin typeface="Calibri" pitchFamily="34" charset="0"/>
              </a:rPr>
              <a:t>, 2008, p. 5). </a:t>
            </a:r>
          </a:p>
          <a:p>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584" y="476672"/>
            <a:ext cx="6480720" cy="2314203"/>
          </a:xfrm>
        </p:spPr>
        <p:txBody>
          <a:bodyPr/>
          <a:lstStyle/>
          <a:p>
            <a:pPr algn="ctr">
              <a:defRPr/>
            </a:pPr>
            <a:r>
              <a:rPr lang="en-US" i="1" dirty="0" smtClean="0">
                <a:solidFill>
                  <a:schemeClr val="tx2">
                    <a:lumMod val="40000"/>
                    <a:lumOff val="60000"/>
                  </a:schemeClr>
                </a:solidFill>
              </a:rPr>
              <a:t/>
            </a:r>
            <a:br>
              <a:rPr lang="en-US" i="1" dirty="0" smtClean="0">
                <a:solidFill>
                  <a:schemeClr val="tx2">
                    <a:lumMod val="40000"/>
                    <a:lumOff val="60000"/>
                  </a:schemeClr>
                </a:solidFill>
              </a:rPr>
            </a:br>
            <a:r>
              <a:rPr lang="en-US" i="1" dirty="0" smtClean="0">
                <a:solidFill>
                  <a:srgbClr val="660066"/>
                </a:solidFill>
              </a:rPr>
              <a:t>Assessment and feedback are </a:t>
            </a:r>
            <a:r>
              <a:rPr lang="en-US" i="1" dirty="0" smtClean="0">
                <a:solidFill>
                  <a:srgbClr val="FF0000"/>
                </a:solidFill>
              </a:rPr>
              <a:t>broken</a:t>
            </a:r>
            <a:r>
              <a:rPr lang="en-US" i="1" dirty="0" smtClean="0">
                <a:solidFill>
                  <a:srgbClr val="660066"/>
                </a:solidFill>
              </a:rPr>
              <a:t>!</a:t>
            </a:r>
            <a:endParaRPr lang="en-GB" sz="6600" dirty="0" smtClean="0">
              <a:solidFill>
                <a:srgbClr val="660066"/>
              </a:solidFill>
            </a:endParaRPr>
          </a:p>
        </p:txBody>
      </p:sp>
      <p:sp>
        <p:nvSpPr>
          <p:cNvPr id="58371" name="Rectangle 3"/>
          <p:cNvSpPr>
            <a:spLocks noGrp="1" noChangeArrowheads="1"/>
          </p:cNvSpPr>
          <p:nvPr>
            <p:ph type="subTitle" idx="1"/>
          </p:nvPr>
        </p:nvSpPr>
        <p:spPr>
          <a:xfrm>
            <a:off x="1115616" y="3212976"/>
            <a:ext cx="6192688" cy="2558852"/>
          </a:xfrm>
        </p:spPr>
        <p:txBody>
          <a:bodyPr/>
          <a:lstStyle/>
          <a:p>
            <a:pPr algn="ctr"/>
            <a:r>
              <a:rPr lang="en-GB" sz="2800" b="1" dirty="0" smtClean="0">
                <a:solidFill>
                  <a:srgbClr val="FF0000"/>
                </a:solidFill>
              </a:rPr>
              <a:t>The status quo is not an option</a:t>
            </a:r>
          </a:p>
        </p:txBody>
      </p:sp>
      <p:sp>
        <p:nvSpPr>
          <p:cNvPr id="4" name="Rectangle 8">
            <a:hlinkClick r:id="rId3" action="ppaction://hlinkpres?slideindex=1&amp;slidetitle="/>
          </p:cNvPr>
          <p:cNvSpPr>
            <a:spLocks noChangeArrowheads="1"/>
          </p:cNvSpPr>
          <p:nvPr/>
        </p:nvSpPr>
        <p:spPr bwMode="auto">
          <a:xfrm>
            <a:off x="899592" y="4581128"/>
            <a:ext cx="6388100" cy="1697608"/>
          </a:xfrm>
          <a:prstGeom prst="rect">
            <a:avLst/>
          </a:prstGeom>
          <a:no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dirty="0">
                <a:solidFill>
                  <a:srgbClr val="000000"/>
                </a:solidFill>
                <a:latin typeface="Arial" pitchFamily="34" charset="0"/>
              </a:rPr>
              <a:t>Phil </a:t>
            </a:r>
            <a:r>
              <a:rPr lang="en-GB" dirty="0" smtClean="0">
                <a:solidFill>
                  <a:srgbClr val="000000"/>
                </a:solidFill>
                <a:latin typeface="Arial" pitchFamily="34" charset="0"/>
              </a:rPr>
              <a:t>Race</a:t>
            </a:r>
            <a:endParaRPr lang="en-GB"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rgbClr val="FF0000"/>
                </a:solidFill>
              </a:rPr>
              <a:t>The five NSS statements in the UK:</a:t>
            </a:r>
            <a:endParaRPr lang="en-GB" sz="3600" b="1" dirty="0">
              <a:solidFill>
                <a:srgbClr val="FF0000"/>
              </a:solidFill>
            </a:endParaRPr>
          </a:p>
        </p:txBody>
      </p:sp>
      <p:sp>
        <p:nvSpPr>
          <p:cNvPr id="3" name="Content Placeholder 2"/>
          <p:cNvSpPr>
            <a:spLocks noGrp="1"/>
          </p:cNvSpPr>
          <p:nvPr>
            <p:ph idx="1"/>
          </p:nvPr>
        </p:nvSpPr>
        <p:spPr/>
        <p:txBody>
          <a:bodyPr/>
          <a:lstStyle/>
          <a:p>
            <a:pPr>
              <a:lnSpc>
                <a:spcPct val="100000"/>
              </a:lnSpc>
              <a:buFont typeface="Wingdings" pitchFamily="2" charset="2"/>
              <a:buAutoNum type="arabicPeriod" startAt="5"/>
              <a:tabLst>
                <a:tab pos="571500" algn="l"/>
              </a:tabLst>
            </a:pPr>
            <a:r>
              <a:rPr lang="en-GB" sz="2600" dirty="0" smtClean="0"/>
              <a:t>The criteria used in marking have been clear in advance.</a:t>
            </a:r>
          </a:p>
          <a:p>
            <a:pPr>
              <a:lnSpc>
                <a:spcPct val="100000"/>
              </a:lnSpc>
              <a:buFont typeface="Wingdings" pitchFamily="2" charset="2"/>
              <a:buAutoNum type="arabicPeriod" startAt="5"/>
              <a:tabLst>
                <a:tab pos="571500" algn="l"/>
              </a:tabLst>
            </a:pPr>
            <a:r>
              <a:rPr lang="en-GB" sz="2600" dirty="0" smtClean="0"/>
              <a:t>Assessment arrangements and marking have been fair.</a:t>
            </a:r>
          </a:p>
          <a:p>
            <a:pPr>
              <a:lnSpc>
                <a:spcPct val="100000"/>
              </a:lnSpc>
              <a:buFont typeface="Wingdings" pitchFamily="2" charset="2"/>
              <a:buAutoNum type="arabicPeriod" startAt="5"/>
              <a:tabLst>
                <a:tab pos="571500" algn="l"/>
              </a:tabLst>
            </a:pPr>
            <a:r>
              <a:rPr lang="en-GB" sz="2600" dirty="0" smtClean="0"/>
              <a:t>Feedback on my work has been prompt.</a:t>
            </a:r>
          </a:p>
          <a:p>
            <a:pPr>
              <a:lnSpc>
                <a:spcPct val="100000"/>
              </a:lnSpc>
              <a:buFont typeface="Wingdings" pitchFamily="2" charset="2"/>
              <a:buAutoNum type="arabicPeriod" startAt="5"/>
              <a:tabLst>
                <a:tab pos="571500" algn="l"/>
              </a:tabLst>
            </a:pPr>
            <a:r>
              <a:rPr lang="en-GB" sz="2600" dirty="0" smtClean="0"/>
              <a:t>I have received detailed comments on my work.</a:t>
            </a:r>
          </a:p>
          <a:p>
            <a:pPr>
              <a:lnSpc>
                <a:spcPct val="100000"/>
              </a:lnSpc>
              <a:buFont typeface="Wingdings" pitchFamily="2" charset="2"/>
              <a:buAutoNum type="arabicPeriod" startAt="5"/>
              <a:tabLst>
                <a:tab pos="571500" algn="l"/>
              </a:tabLst>
            </a:pPr>
            <a:r>
              <a:rPr lang="en-GB" sz="2600" dirty="0" smtClean="0"/>
              <a:t>Feedback on my work has helped me to clarify things I did not understand.</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smtClean="0">
                <a:latin typeface="Calibri" pitchFamily="34" charset="0"/>
              </a:rPr>
              <a:t>Students get it too late.</a:t>
            </a:r>
          </a:p>
          <a:p>
            <a:r>
              <a:rPr lang="en-GB" dirty="0" smtClean="0">
                <a:latin typeface="Calibri" pitchFamily="34" charset="0"/>
              </a:rPr>
              <a:t>And too often, it’s just words on paper.</a:t>
            </a:r>
          </a:p>
          <a:p>
            <a:r>
              <a:rPr lang="en-GB" dirty="0" smtClean="0">
                <a:latin typeface="Calibri" pitchFamily="34" charset="0"/>
              </a:rPr>
              <a:t>It doesn’t help them enough.</a:t>
            </a:r>
          </a:p>
          <a:p>
            <a:r>
              <a:rPr lang="en-GB" dirty="0" smtClean="0">
                <a:latin typeface="Calibri" pitchFamily="34" charset="0"/>
              </a:rPr>
              <a:t>They often don’t take enough notice of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latin typeface="Calibri" pitchFamily="34" charset="0"/>
              </a:rPr>
              <a:t>But what’s </a:t>
            </a:r>
            <a:r>
              <a:rPr lang="en-GB" sz="3200" b="1" dirty="0" smtClean="0">
                <a:solidFill>
                  <a:srgbClr val="FF0000"/>
                </a:solidFill>
                <a:latin typeface="Calibri" pitchFamily="34" charset="0"/>
              </a:rPr>
              <a:t>really</a:t>
            </a:r>
            <a:r>
              <a:rPr lang="en-GB" sz="3200" b="1" dirty="0" smtClean="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smtClean="0">
                <a:latin typeface="Calibri" pitchFamily="34" charset="0"/>
              </a:rPr>
              <a:t>Too often it’s one-way – monologic.</a:t>
            </a:r>
          </a:p>
          <a:p>
            <a:r>
              <a:rPr lang="en-GB" dirty="0" smtClean="0">
                <a:latin typeface="Calibri" pitchFamily="34" charset="0"/>
              </a:rPr>
              <a:t>What students want is </a:t>
            </a:r>
            <a:r>
              <a:rPr lang="en-GB" dirty="0" smtClean="0">
                <a:solidFill>
                  <a:srgbClr val="FF0000"/>
                </a:solidFill>
                <a:latin typeface="Calibri" pitchFamily="34" charset="0"/>
              </a:rPr>
              <a:t>dialogue</a:t>
            </a:r>
            <a:r>
              <a:rPr lang="en-GB" dirty="0" smtClean="0">
                <a:latin typeface="Calibri" pitchFamily="34" charset="0"/>
              </a:rPr>
              <a:t>.</a:t>
            </a:r>
          </a:p>
          <a:p>
            <a:r>
              <a:rPr lang="en-GB" dirty="0" smtClean="0">
                <a:latin typeface="Calibri" pitchFamily="34" charset="0"/>
              </a:rPr>
              <a:t>They want to talk to us about their work.</a:t>
            </a:r>
          </a:p>
          <a:p>
            <a:r>
              <a:rPr lang="en-GB" dirty="0" smtClean="0">
                <a:latin typeface="Calibri" pitchFamily="34" charset="0"/>
              </a:rPr>
              <a:t>But they’re </a:t>
            </a:r>
            <a:r>
              <a:rPr lang="en-GB" dirty="0" smtClean="0">
                <a:solidFill>
                  <a:srgbClr val="FF0000"/>
                </a:solidFill>
                <a:latin typeface="Calibri" pitchFamily="34" charset="0"/>
              </a:rPr>
              <a:t>scared</a:t>
            </a:r>
            <a:r>
              <a:rPr lang="en-GB" dirty="0" smtClean="0">
                <a:latin typeface="Calibri" pitchFamily="34" charset="0"/>
              </a:rPr>
              <a:t> to talk to us, for various reasons:</a:t>
            </a:r>
          </a:p>
          <a:p>
            <a:pPr lvl="1"/>
            <a:r>
              <a:rPr lang="en-GB" dirty="0" smtClean="0">
                <a:latin typeface="Calibri" pitchFamily="34" charset="0"/>
              </a:rPr>
              <a:t>In case it leads to lower marks;</a:t>
            </a:r>
          </a:p>
          <a:p>
            <a:pPr lvl="1"/>
            <a:r>
              <a:rPr lang="en-GB" dirty="0" smtClean="0">
                <a:latin typeface="Calibri" pitchFamily="34" charset="0"/>
              </a:rPr>
              <a:t>In case they’re ‘found out’;</a:t>
            </a:r>
          </a:p>
          <a:p>
            <a:pPr lvl="1"/>
            <a:r>
              <a:rPr lang="en-GB" dirty="0" smtClean="0">
                <a:latin typeface="Calibri" pitchFamily="34" charset="0"/>
              </a:rPr>
              <a:t>In case they feel stupid.</a:t>
            </a: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7200" dirty="0" smtClean="0"/>
              <a:t>Evidence of feedback</a:t>
            </a:r>
            <a:endParaRPr lang="en-GB" sz="7200" dirty="0"/>
          </a:p>
        </p:txBody>
      </p:sp>
      <p:sp>
        <p:nvSpPr>
          <p:cNvPr id="3" name="Subtitle 2"/>
          <p:cNvSpPr>
            <a:spLocks noGrp="1"/>
          </p:cNvSpPr>
          <p:nvPr>
            <p:ph type="subTitle" idx="1"/>
          </p:nvPr>
        </p:nvSpPr>
        <p:spPr/>
        <p:txBody>
          <a:bodyPr/>
          <a:lstStyle/>
          <a:p>
            <a:r>
              <a:rPr lang="en-GB" sz="3600" b="1" dirty="0" smtClean="0"/>
              <a:t>In our evidence-based practice world nowadays, we need to be able to prove that what we’ve done has worked</a:t>
            </a:r>
            <a:endParaRPr lang="en-GB" sz="36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Evidence from whom, and to whom?</a:t>
            </a:r>
            <a:endParaRPr lang="en-GB" sz="3600" dirty="0">
              <a:latin typeface="Calibri" pitchFamily="34" charset="0"/>
            </a:endParaRPr>
          </a:p>
        </p:txBody>
      </p:sp>
      <p:sp>
        <p:nvSpPr>
          <p:cNvPr id="5" name="Content Placeholder 4"/>
          <p:cNvSpPr>
            <a:spLocks noGrp="1"/>
          </p:cNvSpPr>
          <p:nvPr>
            <p:ph idx="1"/>
          </p:nvPr>
        </p:nvSpPr>
        <p:spPr/>
        <p:txBody>
          <a:bodyPr/>
          <a:lstStyle/>
          <a:p>
            <a:r>
              <a:rPr lang="en-GB" dirty="0" smtClean="0">
                <a:solidFill>
                  <a:srgbClr val="FF00FF"/>
                </a:solidFill>
              </a:rPr>
              <a:t>Students themselves: </a:t>
            </a:r>
            <a:r>
              <a:rPr lang="en-GB" dirty="0" smtClean="0"/>
              <a:t>they need evidence of feedback so they can use it, and to remind them that they had it.</a:t>
            </a:r>
          </a:p>
          <a:p>
            <a:r>
              <a:rPr lang="en-GB" dirty="0" smtClean="0">
                <a:solidFill>
                  <a:srgbClr val="FF00FF"/>
                </a:solidFill>
              </a:rPr>
              <a:t>Prospective students: </a:t>
            </a:r>
            <a:r>
              <a:rPr lang="en-GB" dirty="0" smtClean="0"/>
              <a:t>they need to be able to choose a place which does feedback well.</a:t>
            </a:r>
          </a:p>
          <a:p>
            <a:r>
              <a:rPr lang="en-GB" dirty="0" smtClean="0">
                <a:solidFill>
                  <a:srgbClr val="FF00FF"/>
                </a:solidFill>
              </a:rPr>
              <a:t>‘The System’: </a:t>
            </a:r>
            <a:r>
              <a:rPr lang="en-GB" dirty="0" smtClean="0"/>
              <a:t>QAA, funding bodies, the press, league tables, NSS, Governors, appraisal, promotion....</a:t>
            </a:r>
          </a:p>
          <a:p>
            <a:r>
              <a:rPr lang="en-GB" dirty="0" smtClean="0">
                <a:solidFill>
                  <a:srgbClr val="FF00FF"/>
                </a:solidFill>
              </a:rPr>
              <a:t>Ourselves: </a:t>
            </a:r>
            <a:r>
              <a:rPr lang="en-GB" dirty="0" smtClean="0"/>
              <a:t>we need to be able to see what’s working well, and what needs attention.</a:t>
            </a:r>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Kinds of evidence</a:t>
            </a:r>
            <a:endParaRPr lang="en-GB" sz="3600" dirty="0">
              <a:latin typeface="Calibri" pitchFamily="34" charset="0"/>
            </a:endParaRPr>
          </a:p>
        </p:txBody>
      </p:sp>
      <p:sp>
        <p:nvSpPr>
          <p:cNvPr id="3" name="Content Placeholder 2"/>
          <p:cNvSpPr>
            <a:spLocks noGrp="1"/>
          </p:cNvSpPr>
          <p:nvPr>
            <p:ph idx="1"/>
          </p:nvPr>
        </p:nvSpPr>
        <p:spPr/>
        <p:txBody>
          <a:bodyPr/>
          <a:lstStyle/>
          <a:p>
            <a:r>
              <a:rPr lang="en-GB" dirty="0" smtClean="0"/>
              <a:t>Written: comments on work, summary sheets, the work itself, ...</a:t>
            </a:r>
          </a:p>
          <a:p>
            <a:r>
              <a:rPr lang="en-GB" dirty="0" smtClean="0"/>
              <a:t>Oral: records of face-to-face comments...</a:t>
            </a:r>
          </a:p>
          <a:p>
            <a:r>
              <a:rPr lang="en-GB" dirty="0" smtClean="0"/>
              <a:t>Digital: track-changes comments on work, email feedback, computer conferences, podcasts, mp3 audio files, ...</a:t>
            </a:r>
            <a:endParaRPr lang="en-GB"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Possibly the strongest evidence...</a:t>
            </a:r>
            <a:endParaRPr lang="en-GB" sz="3600" dirty="0">
              <a:latin typeface="Calibri" pitchFamily="34" charset="0"/>
            </a:endParaRPr>
          </a:p>
        </p:txBody>
      </p:sp>
      <p:sp>
        <p:nvSpPr>
          <p:cNvPr id="3" name="Content Placeholder 2"/>
          <p:cNvSpPr>
            <a:spLocks noGrp="1"/>
          </p:cNvSpPr>
          <p:nvPr>
            <p:ph idx="1"/>
          </p:nvPr>
        </p:nvSpPr>
        <p:spPr/>
        <p:txBody>
          <a:bodyPr/>
          <a:lstStyle/>
          <a:p>
            <a:r>
              <a:rPr lang="en-GB" dirty="0" smtClean="0"/>
              <a:t>Feedback </a:t>
            </a:r>
            <a:r>
              <a:rPr lang="en-GB" dirty="0" smtClean="0">
                <a:solidFill>
                  <a:srgbClr val="FF00FF"/>
                </a:solidFill>
              </a:rPr>
              <a:t>from students </a:t>
            </a:r>
            <a:r>
              <a:rPr lang="en-GB" dirty="0" smtClean="0"/>
              <a:t>that feedback has really worked for them.</a:t>
            </a:r>
          </a:p>
          <a:p>
            <a:r>
              <a:rPr lang="en-GB" dirty="0" smtClean="0"/>
              <a:t>They know.</a:t>
            </a:r>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different sessions</a:t>
            </a:r>
            <a:endParaRPr lang="en-GB" dirty="0"/>
          </a:p>
        </p:txBody>
      </p:sp>
      <p:sp>
        <p:nvSpPr>
          <p:cNvPr id="3" name="Content Placeholder 2"/>
          <p:cNvSpPr>
            <a:spLocks noGrp="1"/>
          </p:cNvSpPr>
          <p:nvPr>
            <p:ph idx="1"/>
          </p:nvPr>
        </p:nvSpPr>
        <p:spPr/>
        <p:txBody>
          <a:bodyPr/>
          <a:lstStyle/>
          <a:p>
            <a:r>
              <a:rPr lang="en-GB" dirty="0" smtClean="0"/>
              <a:t>My morning 3-hr workshop went into much more detail on feedback, and all the main slides are included here.</a:t>
            </a:r>
          </a:p>
          <a:p>
            <a:r>
              <a:rPr lang="en-GB" dirty="0" smtClean="0"/>
              <a:t>My afternoon workshop was much shorter, and in it I discussed in greater depth the factors underpinning successful learning, but participants may benefit from the slides of the discussion on feedback.</a:t>
            </a:r>
            <a:endParaRPr lang="en-GB" dirty="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Five things students really hate about feedback</a:t>
            </a:r>
            <a:endParaRPr lang="en-GB" sz="3600" dirty="0">
              <a:latin typeface="Calibri" pitchFamily="34" charset="0"/>
            </a:endParaRPr>
          </a:p>
        </p:txBody>
      </p:sp>
      <p:sp>
        <p:nvSpPr>
          <p:cNvPr id="3" name="Content Placeholder 2"/>
          <p:cNvSpPr>
            <a:spLocks noGrp="1"/>
          </p:cNvSpPr>
          <p:nvPr>
            <p:ph idx="1"/>
          </p:nvPr>
        </p:nvSpPr>
        <p:spPr/>
        <p:txBody>
          <a:bodyPr/>
          <a:lstStyle/>
          <a:p>
            <a:pPr lvl="0"/>
            <a:r>
              <a:rPr lang="en-GB" dirty="0" smtClean="0"/>
              <a:t>Poorly written comments that are nigh on impossible to decode, especially when impenetrable acronyms or abbreviations are used, or where handwriting is in an unfamiliar alphabet and is illegible. </a:t>
            </a:r>
          </a:p>
          <a:p>
            <a:pPr lvl="0"/>
            <a:r>
              <a:rPr lang="en-GB" dirty="0" smtClean="0"/>
              <a:t>Cursory and derogatory remarks that leave them feeling demoralised ‘Weak argument’, ‘Shoddy work’, ‘Hopeless’, ‘Under-developed’, and so on. </a:t>
            </a:r>
          </a:p>
          <a:p>
            <a:pPr lvl="0"/>
            <a:r>
              <a:rPr lang="en-GB" dirty="0" smtClean="0"/>
              <a:t>Value judgements on them as people rather than on the work in hand.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Five things students really hate about feedback</a:t>
            </a:r>
            <a:endParaRPr lang="en-GB" sz="3600" dirty="0">
              <a:latin typeface="Calibri" pitchFamily="34" charset="0"/>
            </a:endParaRPr>
          </a:p>
        </p:txBody>
      </p:sp>
      <p:sp>
        <p:nvSpPr>
          <p:cNvPr id="3" name="Content Placeholder 2"/>
          <p:cNvSpPr>
            <a:spLocks noGrp="1"/>
          </p:cNvSpPr>
          <p:nvPr>
            <p:ph idx="1"/>
          </p:nvPr>
        </p:nvSpPr>
        <p:spPr/>
        <p:txBody>
          <a:bodyPr/>
          <a:lstStyle/>
          <a:p>
            <a:pPr lvl="0"/>
            <a:r>
              <a:rPr lang="en-GB" dirty="0" smtClean="0"/>
              <a:t>Vague comments which give few hints on how to improve or remediate errors: ‘OK as far as it goes’, ‘Needs greater depth of argument’, ‘Inappropriate methodology used’, ‘Not written at the right level’. </a:t>
            </a:r>
          </a:p>
          <a:p>
            <a:r>
              <a:rPr lang="en-GB" dirty="0" smtClean="0"/>
              <a:t>Feedback that arrives so late that there are no opportunities to put into practice any guidance suggested in time for the submission of the next assignment.</a:t>
            </a:r>
          </a:p>
          <a:p>
            <a:pPr>
              <a:buNone/>
            </a:pPr>
            <a:r>
              <a:rPr lang="en-GB" dirty="0" smtClean="0"/>
              <a:t>(Adapted from Brown, 2015)</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Good feedback: </a:t>
            </a:r>
            <a:endParaRPr lang="en-GB" sz="3600" dirty="0">
              <a:latin typeface="Calibri" pitchFamily="34" charset="0"/>
            </a:endParaRPr>
          </a:p>
        </p:txBody>
      </p:sp>
      <p:sp>
        <p:nvSpPr>
          <p:cNvPr id="3" name="Content Placeholder 2"/>
          <p:cNvSpPr>
            <a:spLocks noGrp="1"/>
          </p:cNvSpPr>
          <p:nvPr>
            <p:ph idx="1"/>
          </p:nvPr>
        </p:nvSpPr>
        <p:spPr/>
        <p:txBody>
          <a:bodyPr/>
          <a:lstStyle/>
          <a:p>
            <a:pPr lvl="0">
              <a:buNone/>
            </a:pPr>
            <a:r>
              <a:rPr lang="en-GB" dirty="0" smtClean="0"/>
              <a:t>Brown (2015) suggests seven principles of good feedback:</a:t>
            </a:r>
          </a:p>
          <a:p>
            <a:pPr lvl="0">
              <a:buFont typeface="+mj-lt"/>
              <a:buAutoNum type="arabicPeriod"/>
            </a:pPr>
            <a:r>
              <a:rPr lang="en-GB" dirty="0" smtClean="0"/>
              <a:t>Is dialogic, rather than mono-directional, giving students chances to respond to comments from their markers and seek clarification where necessary. </a:t>
            </a:r>
          </a:p>
          <a:p>
            <a:pPr lvl="0">
              <a:buFont typeface="+mj-lt"/>
              <a:buAutoNum type="arabicPeriod"/>
            </a:pPr>
            <a:r>
              <a:rPr lang="en-GB" dirty="0" smtClean="0"/>
              <a:t>Helps clarify what good work looks like, so students are really clear about goals, criteria and expected standards, and provides opportunities to close the gap between current and desired performance.</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Good feedback:</a:t>
            </a:r>
            <a:endParaRPr lang="en-GB" sz="3600" dirty="0">
              <a:latin typeface="Calibri" pitchFamily="34" charset="0"/>
            </a:endParaRPr>
          </a:p>
        </p:txBody>
      </p:sp>
      <p:sp>
        <p:nvSpPr>
          <p:cNvPr id="3" name="Content Placeholder 2"/>
          <p:cNvSpPr>
            <a:spLocks noGrp="1"/>
          </p:cNvSpPr>
          <p:nvPr>
            <p:ph idx="1"/>
          </p:nvPr>
        </p:nvSpPr>
        <p:spPr/>
        <p:txBody>
          <a:bodyPr/>
          <a:lstStyle/>
          <a:p>
            <a:pPr lvl="0">
              <a:buFont typeface="+mj-lt"/>
              <a:buAutoNum type="arabicPeriod" startAt="3"/>
            </a:pPr>
            <a:r>
              <a:rPr lang="en-GB" dirty="0" smtClean="0"/>
              <a:t>Actively facilitates students reviewing their own work and reflecting on it, so that they become good judges of the quality of their own work. </a:t>
            </a:r>
          </a:p>
          <a:p>
            <a:pPr>
              <a:buFont typeface="+mj-lt"/>
              <a:buAutoNum type="arabicPeriod" startAt="3"/>
            </a:pPr>
            <a:r>
              <a:rPr lang="en-GB" dirty="0" smtClean="0"/>
              <a:t>Doesn’t just correct errors and indicate problems, potentially leaving students discouraged and demotivated, but also highlights good work and encourages them to believe they can improve and succeed.</a:t>
            </a:r>
          </a:p>
          <a:p>
            <a:pPr>
              <a:buFont typeface="+mj-lt"/>
              <a:buAutoNum type="arabicPeriod" startAt="3"/>
            </a:pPr>
            <a:endParaRPr lang="en-GB"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Good feedback:</a:t>
            </a:r>
            <a:endParaRPr lang="en-GB" sz="3600" dirty="0">
              <a:latin typeface="Calibri" pitchFamily="34" charset="0"/>
            </a:endParaRPr>
          </a:p>
        </p:txBody>
      </p:sp>
      <p:sp>
        <p:nvSpPr>
          <p:cNvPr id="3" name="Content Placeholder 2"/>
          <p:cNvSpPr>
            <a:spLocks noGrp="1"/>
          </p:cNvSpPr>
          <p:nvPr>
            <p:ph idx="1"/>
          </p:nvPr>
        </p:nvSpPr>
        <p:spPr/>
        <p:txBody>
          <a:bodyPr/>
          <a:lstStyle/>
          <a:p>
            <a:pPr lvl="0">
              <a:buFont typeface="+mj-lt"/>
              <a:buAutoNum type="arabicPeriod" startAt="5"/>
            </a:pPr>
            <a:r>
              <a:rPr lang="en-GB" dirty="0" smtClean="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Good feedback:</a:t>
            </a:r>
            <a:endParaRPr lang="en-GB" sz="3600" dirty="0">
              <a:latin typeface="Calibri" pitchFamily="34" charset="0"/>
            </a:endParaRPr>
          </a:p>
        </p:txBody>
      </p:sp>
      <p:sp>
        <p:nvSpPr>
          <p:cNvPr id="3" name="Content Placeholder 2"/>
          <p:cNvSpPr>
            <a:spLocks noGrp="1"/>
          </p:cNvSpPr>
          <p:nvPr>
            <p:ph idx="1"/>
          </p:nvPr>
        </p:nvSpPr>
        <p:spPr>
          <a:xfrm>
            <a:off x="358775" y="908721"/>
            <a:ext cx="8605838" cy="4958680"/>
          </a:xfrm>
        </p:spPr>
        <p:txBody>
          <a:bodyPr/>
          <a:lstStyle/>
          <a:p>
            <a:pPr>
              <a:buFont typeface="+mj-lt"/>
              <a:buAutoNum type="arabicPeriod" startAt="6"/>
            </a:pPr>
            <a:r>
              <a:rPr lang="en-GB" dirty="0" smtClean="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a:t>
            </a:r>
            <a:r>
              <a:rPr lang="en-GB" dirty="0" err="1" smtClean="0"/>
              <a:t>Hounsell</a:t>
            </a:r>
            <a:r>
              <a:rPr lang="en-GB" dirty="0" smtClean="0"/>
              <a:t>, 2008, p. 5).</a:t>
            </a:r>
          </a:p>
          <a:p>
            <a:pPr lvl="0">
              <a:buFont typeface="+mj-lt"/>
              <a:buAutoNum type="arabicPeriod" startAt="6"/>
            </a:pPr>
            <a:r>
              <a:rPr lang="en-GB" dirty="0" smtClean="0"/>
              <a:t>Ensures that the mark isn’t the only thing that students take note of when work is returned, but that they are encouraged to read and use the advice given in feedback and apply it to future assignments. </a:t>
            </a:r>
          </a:p>
          <a:p>
            <a:pPr>
              <a:buFont typeface="+mj-lt"/>
              <a:buAutoNum type="arabicPeriod" startAt="6"/>
            </a:pPr>
            <a:endParaRPr lang="en-GB"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a:fld id="{A3250E62-AEFB-4DA1-8618-FF43FB1DCA0A}" type="datetime2">
              <a:rPr lang="en-US" sz="1800" b="0">
                <a:solidFill>
                  <a:srgbClr val="FFFFFF"/>
                </a:solidFill>
              </a:rPr>
              <a:pPr algn="ctr"/>
              <a:t>Monday, February 22, 2016</a:t>
            </a:fld>
            <a:endParaRPr lang="en-GB" sz="1800" b="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a:fld id="{E292ADCE-322B-4869-B47E-2AA8AF94DFCB}" type="slidenum">
              <a:rPr lang="en-GB" sz="1800" b="0">
                <a:solidFill>
                  <a:srgbClr val="FFFFFF"/>
                </a:solidFill>
              </a:rPr>
              <a:pPr algn="ctr"/>
              <a:t>86</a:t>
            </a:fld>
            <a:endParaRPr lang="en-GB" sz="1800" b="0">
              <a:solidFill>
                <a:srgbClr val="FFFFFF"/>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a:t>Feedback may be eclipsed by marks or grades.</a:t>
            </a:r>
          </a:p>
          <a:p>
            <a:r>
              <a:rPr lang="en-GB" sz="320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two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Think about getting students to indicate their expected score or grade at the point of handing their work in – for example on a self-assessment </a:t>
            </a:r>
            <a:r>
              <a:rPr lang="en-GB" sz="2600" dirty="0" err="1"/>
              <a:t>proforma</a:t>
            </a:r>
            <a:r>
              <a:rPr lang="en-GB" sz="2600" dirty="0"/>
              <a:t>.</a:t>
            </a:r>
          </a:p>
          <a:p>
            <a:r>
              <a:rPr lang="en-GB" sz="2600" dirty="0"/>
              <a:t>Think about getting students to work out how well they believe they have achieved each of the intended learning outcomes for the work concerned…</a:t>
            </a:r>
          </a:p>
          <a:p>
            <a:r>
              <a:rPr lang="en-GB" sz="2600" dirty="0"/>
              <a:t>Or how well they believe they have met each of the assessment criteria for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smtClean="0"/>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smtClean="0"/>
              <a:t>At the point of handing it in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smtClean="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smtClean="0"/>
              <a:t>…and to make tutor-marking more effective, and efficient – and to start tutor-student dialogues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smtClean="0">
                <a:latin typeface="Comic Sans MS"/>
                <a:ea typeface="Times New Roman"/>
              </a:rPr>
              <a:t>Self-Assessment of your Assignment </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r>
              <a:rPr lang="en-GB" sz="1800" dirty="0" smtClean="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gridCol w="2874985"/>
                <a:gridCol w="2367138"/>
                <a:gridCol w="2194441"/>
                <a:gridCol w="1311900"/>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1</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2</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3</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19574">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4</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31959">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5</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smtClean="0"/>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smtClean="0"/>
              <a:t>Getting students to really reflect:</a:t>
            </a:r>
          </a:p>
          <a:p>
            <a:r>
              <a:rPr lang="en-GB" sz="2600" dirty="0" smtClean="0"/>
              <a:t>A way of evidencing good feedback practice for inspection purposes;</a:t>
            </a:r>
          </a:p>
          <a:p>
            <a:r>
              <a:rPr lang="en-GB" sz="2600" dirty="0" smtClean="0"/>
              <a:t>Avoiding wasting your time – and students’ time;</a:t>
            </a:r>
          </a:p>
          <a:p>
            <a:r>
              <a:rPr lang="en-GB" sz="2600" dirty="0" smtClean="0"/>
              <a:t>Making sure students actually read your feedback;</a:t>
            </a:r>
          </a:p>
          <a:p>
            <a:r>
              <a:rPr lang="en-GB" sz="2600" dirty="0" smtClean="0"/>
              <a:t>Making sure you give your students the feedback they want as well as the feedback they need;</a:t>
            </a:r>
          </a:p>
          <a:p>
            <a:r>
              <a:rPr lang="en-GB" sz="2600" dirty="0" smtClean="0"/>
              <a:t>Finding out more about your students;</a:t>
            </a:r>
          </a:p>
          <a:p>
            <a:r>
              <a:rPr lang="en-GB" sz="2600" dirty="0" smtClean="0"/>
              <a:t>…and much more.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200" dirty="0" smtClean="0">
                <a:solidFill>
                  <a:srgbClr val="FF0000"/>
                </a:solidFill>
                <a:latin typeface="Arial Rounded MT Bold"/>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a:lnSpc>
                <a:spcPct val="90000"/>
              </a:lnSpc>
              <a:buClr>
                <a:srgbClr val="FF3399"/>
              </a:buClr>
              <a:buSzPct val="75000"/>
              <a:buFont typeface="Monotype Sorts" pitchFamily="2" charset="2"/>
              <a:buNone/>
            </a:pPr>
            <a:r>
              <a:rPr lang="en-GB" sz="3200" dirty="0" smtClean="0">
                <a:solidFill>
                  <a:srgbClr val="660066"/>
                </a:solidFill>
                <a:latin typeface="Arial"/>
              </a:rPr>
              <a:t>1	What do you honestly consider will be a fair score or grade for the work you are handing in?</a:t>
            </a:r>
          </a:p>
          <a:p>
            <a:pPr marL="635000" indent="-635000">
              <a:lnSpc>
                <a:spcPct val="90000"/>
              </a:lnSpc>
              <a:buClr>
                <a:srgbClr val="FF3399"/>
              </a:buClr>
              <a:buSzPct val="75000"/>
              <a:buFont typeface="Monotype Sorts" pitchFamily="2" charset="2"/>
              <a:buNone/>
            </a:pPr>
            <a:endParaRPr lang="en-GB" sz="3200" dirty="0" smtClean="0">
              <a:solidFill>
                <a:srgbClr val="660066"/>
              </a:solidFill>
              <a:latin typeface="Arial"/>
            </a:endParaRPr>
          </a:p>
          <a:p>
            <a:pPr marL="635000" indent="-635000">
              <a:lnSpc>
                <a:spcPct val="90000"/>
              </a:lnSpc>
              <a:buClr>
                <a:srgbClr val="FF3399"/>
              </a:buClr>
              <a:buSzPct val="75000"/>
              <a:buFont typeface="Monotype Sorts" pitchFamily="2" charset="2"/>
              <a:buNone/>
            </a:pPr>
            <a:endParaRPr lang="en-GB" sz="3200" dirty="0" smtClean="0">
              <a:solidFill>
                <a:srgbClr val="660066"/>
              </a:solidFill>
              <a:latin typeface="Arial"/>
            </a:endParaRPr>
          </a:p>
          <a:p>
            <a:pPr marL="635000" indent="-635000">
              <a:lnSpc>
                <a:spcPct val="90000"/>
              </a:lnSpc>
              <a:buClr>
                <a:srgbClr val="FF3399"/>
              </a:buClr>
              <a:buSzPct val="75000"/>
              <a:buFont typeface="Monotype Sorts" pitchFamily="2" charset="2"/>
              <a:buNone/>
            </a:pPr>
            <a:endParaRPr lang="en-GB" sz="3200" dirty="0" smtClean="0">
              <a:solidFill>
                <a:srgbClr val="660066"/>
              </a:solidFill>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4.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9.xml><?xml version="1.0" encoding="utf-8"?>
<a:theme xmlns:a="http://schemas.openxmlformats.org/drawingml/2006/main" name="128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3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ppt3B.tmp</Template>
  <TotalTime>0</TotalTime>
  <Words>6720</Words>
  <Application>Microsoft Office PowerPoint</Application>
  <PresentationFormat>On-screen Show (4:3)</PresentationFormat>
  <Paragraphs>918</Paragraphs>
  <Slides>133</Slides>
  <Notes>93</Notes>
  <HiddenSlides>0</HiddenSlides>
  <MMClips>0</MMClips>
  <ScaleCrop>false</ScaleCrop>
  <HeadingPairs>
    <vt:vector size="4" baseType="variant">
      <vt:variant>
        <vt:lpstr>Theme</vt:lpstr>
      </vt:variant>
      <vt:variant>
        <vt:i4>144</vt:i4>
      </vt:variant>
      <vt:variant>
        <vt:lpstr>Slide Titles</vt:lpstr>
      </vt:variant>
      <vt:variant>
        <vt:i4>133</vt:i4>
      </vt:variant>
    </vt:vector>
  </HeadingPairs>
  <TitlesOfParts>
    <vt:vector size="277" baseType="lpstr">
      <vt:lpstr>4_Custom Design</vt:lpstr>
      <vt:lpstr>7_Custom Design</vt:lpstr>
      <vt:lpstr>8_Custom Design</vt:lpstr>
      <vt:lpstr>3_Custom Design</vt:lpstr>
      <vt:lpstr>5_Custom Design</vt:lpstr>
      <vt:lpstr>6_Custom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75_Custom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76_Custom Design</vt:lpstr>
      <vt:lpstr>42_Custom Design</vt:lpstr>
      <vt:lpstr>43_Custom Design</vt:lpstr>
      <vt:lpstr>44_Custom Design</vt:lpstr>
      <vt:lpstr>1_LeedsMet template</vt:lpstr>
      <vt:lpstr>45_Custom Design</vt:lpstr>
      <vt:lpstr>46_Custom Design</vt:lpstr>
      <vt:lpstr>47_Custom Design</vt:lpstr>
      <vt:lpstr>48_Custom Design</vt:lpstr>
      <vt:lpstr>49_Custom Design</vt:lpstr>
      <vt:lpstr>50_Custom Design</vt:lpstr>
      <vt:lpstr>51_Custom Design</vt:lpstr>
      <vt:lpstr>101_Custom Design</vt:lpstr>
      <vt:lpstr>Office Theme</vt:lpstr>
      <vt:lpstr>52_Custom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63_Custom Design</vt:lpstr>
      <vt:lpstr>64_Custom Design</vt:lpstr>
      <vt:lpstr>65_Custom Design</vt:lpstr>
      <vt:lpstr>66_Custom Design</vt:lpstr>
      <vt:lpstr>67_Custom Design</vt:lpstr>
      <vt:lpstr>68_Custom Design</vt:lpstr>
      <vt:lpstr>95_Custom Design</vt:lpstr>
      <vt:lpstr>69_Custom Design</vt:lpstr>
      <vt:lpstr>81_Custom Design</vt:lpstr>
      <vt:lpstr>Network Blitz</vt:lpstr>
      <vt:lpstr>91_Custom Design</vt:lpstr>
      <vt:lpstr>94_Custom Design</vt:lpstr>
      <vt:lpstr>Theme1</vt:lpstr>
      <vt:lpstr>70_Custom Design</vt:lpstr>
      <vt:lpstr>71_Custom Design</vt:lpstr>
      <vt:lpstr>72_Custom Design</vt:lpstr>
      <vt:lpstr>93_Custom Design</vt:lpstr>
      <vt:lpstr>102_Custom Design</vt:lpstr>
      <vt:lpstr>73_Custom Design</vt:lpstr>
      <vt:lpstr>74_Custom Design</vt:lpstr>
      <vt:lpstr>77_Custom Design</vt:lpstr>
      <vt:lpstr>78_Custom Design</vt:lpstr>
      <vt:lpstr>79_Custom Design</vt:lpstr>
      <vt:lpstr>80_Custom Design</vt:lpstr>
      <vt:lpstr>82_Custom Design</vt:lpstr>
      <vt:lpstr>83_Custom Design</vt:lpstr>
      <vt:lpstr>84_Custom Design</vt:lpstr>
      <vt:lpstr>85_Custom Design</vt:lpstr>
      <vt:lpstr>86_Custom Design</vt:lpstr>
      <vt:lpstr>87_Custom Design</vt:lpstr>
      <vt:lpstr>88_Custom Design</vt:lpstr>
      <vt:lpstr>3_Professional</vt:lpstr>
      <vt:lpstr>89_Custom Design</vt:lpstr>
      <vt:lpstr>92_Custom Design</vt:lpstr>
      <vt:lpstr>96_Custom Design</vt:lpstr>
      <vt:lpstr>97_Custom Design</vt:lpstr>
      <vt:lpstr>2_LeedsMet template</vt:lpstr>
      <vt:lpstr>3_LeedsMet template</vt:lpstr>
      <vt:lpstr>109_Custom Design</vt:lpstr>
      <vt:lpstr>98_Custom Design</vt:lpstr>
      <vt:lpstr>99_Custom Design</vt:lpstr>
      <vt:lpstr>100_Custom Design</vt:lpstr>
      <vt:lpstr>103_Custom Design</vt:lpstr>
      <vt:lpstr>4_Office Theme</vt:lpstr>
      <vt:lpstr>104_Custom Design</vt:lpstr>
      <vt:lpstr>105_Custom Design</vt:lpstr>
      <vt:lpstr>90_Custom Design</vt:lpstr>
      <vt:lpstr>106_Custom Design</vt:lpstr>
      <vt:lpstr>107_Custom Design</vt:lpstr>
      <vt:lpstr>108_Custom Design</vt:lpstr>
      <vt:lpstr>110_Custom Design</vt:lpstr>
      <vt:lpstr>111_Custom Design</vt:lpstr>
      <vt:lpstr>112_Custom Design</vt:lpstr>
      <vt:lpstr>113_Custom Design</vt:lpstr>
      <vt:lpstr>114_Custom Design</vt:lpstr>
      <vt:lpstr>3_Network Blitz</vt:lpstr>
      <vt:lpstr>115_Custom Design</vt:lpstr>
      <vt:lpstr>116_Custom Design</vt:lpstr>
      <vt:lpstr>118_Custom Design</vt:lpstr>
      <vt:lpstr>2_Clouds</vt:lpstr>
      <vt:lpstr>117_Custom Design</vt:lpstr>
      <vt:lpstr>119_Custom Design</vt:lpstr>
      <vt:lpstr>120_Custom Design</vt:lpstr>
      <vt:lpstr>121_Custom Design</vt:lpstr>
      <vt:lpstr>122_Custom Design</vt:lpstr>
      <vt:lpstr>123_Custom Design</vt:lpstr>
      <vt:lpstr>124_Custom Design</vt:lpstr>
      <vt:lpstr>1_Theme1</vt:lpstr>
      <vt:lpstr>125_Custom Design</vt:lpstr>
      <vt:lpstr>4_LeedsMet template</vt:lpstr>
      <vt:lpstr>126_Custom Design</vt:lpstr>
      <vt:lpstr>127_Custom Design</vt:lpstr>
      <vt:lpstr>1_Office Theme</vt:lpstr>
      <vt:lpstr>128_Custom Design</vt:lpstr>
      <vt:lpstr>5_LeedsMet template</vt:lpstr>
      <vt:lpstr>129_Custom Design</vt:lpstr>
      <vt:lpstr>130_Custom Design</vt:lpstr>
      <vt:lpstr>131_Custom Design</vt:lpstr>
      <vt:lpstr>2_Office Theme</vt:lpstr>
      <vt:lpstr> Making learning, teaching and feedback interactive City and Islington College 22nd February 2016   </vt:lpstr>
      <vt:lpstr>Slide 2</vt:lpstr>
      <vt:lpstr> About Phil…</vt:lpstr>
      <vt:lpstr>Announcement about mobile phones and laptops...</vt:lpstr>
      <vt:lpstr>You will be able to download my main slides</vt:lpstr>
      <vt:lpstr>Thanks to students</vt:lpstr>
      <vt:lpstr>Intended learning outcomes</vt:lpstr>
      <vt:lpstr>Two different sessions</vt:lpstr>
      <vt:lpstr>Evidence-based practice</vt:lpstr>
      <vt:lpstr>12 sources about assessment, feedback and learning in higher education</vt:lpstr>
      <vt:lpstr>Slide 11</vt:lpstr>
      <vt:lpstr>Slide 12</vt:lpstr>
      <vt:lpstr>Slide 13</vt:lpstr>
      <vt:lpstr>  Where we’re at in 2016 </vt:lpstr>
      <vt:lpstr>Name labels…</vt:lpstr>
      <vt:lpstr>Getting to know each other</vt:lpstr>
      <vt:lpstr>Post-it exercise</vt:lpstr>
      <vt:lpstr>Post-its…</vt:lpstr>
      <vt:lpstr>Finding out where a group is starting from…</vt:lpstr>
      <vt:lpstr>Now is the decade of Colleges’ dis-content!</vt:lpstr>
      <vt:lpstr>I predict a move of institutions away from being the guardians of content, (where everything was about ‘delivery’), towards two major functions: </vt:lpstr>
      <vt:lpstr>One of my main worries...</vt:lpstr>
      <vt:lpstr>Albert Einstein</vt:lpstr>
      <vt:lpstr>Some recent thoughts on lectures, feedback and assessment</vt:lpstr>
      <vt:lpstr>Boud et al on assessment</vt:lpstr>
      <vt:lpstr>Royce Sadler on feedback:</vt:lpstr>
      <vt:lpstr>Dylan Wiliam on feedback April 2014 (online)</vt:lpstr>
      <vt:lpstr>Sally Brown (2015)</vt:lpstr>
      <vt:lpstr>Lectures</vt:lpstr>
      <vt:lpstr>Face-to-face communication</vt:lpstr>
      <vt:lpstr>Face-to-face one-to-one feedback activity</vt:lpstr>
      <vt:lpstr>The power of face-to-face communication</vt:lpstr>
      <vt:lpstr> </vt:lpstr>
      <vt:lpstr>Slide 34</vt:lpstr>
      <vt:lpstr>Slide 35</vt:lpstr>
      <vt:lpstr>Slide 36</vt:lpstr>
      <vt:lpstr>Slide 37</vt:lpstr>
      <vt:lpstr>So now, it’s time to re-think:</vt:lpstr>
      <vt:lpstr> How students really learn </vt:lpstr>
      <vt:lpstr> How Students Really Learn ‘Ripples’ model of learning</vt:lpstr>
      <vt:lpstr>Teaching…</vt:lpstr>
      <vt:lpstr>Teaching – and research – and reflection: the ten most important words</vt:lpstr>
      <vt:lpstr>‘what’ is getting ever less important</vt:lpstr>
      <vt:lpstr>Slide 44</vt:lpstr>
      <vt:lpstr>Seven factors underpinning successful learning</vt:lpstr>
      <vt:lpstr>Five of the seven factors underpinning successful learning</vt:lpstr>
      <vt:lpstr>Slide 47</vt:lpstr>
      <vt:lpstr>Traditional views...</vt:lpstr>
      <vt:lpstr>Slide 49</vt:lpstr>
      <vt:lpstr>Slide 50</vt:lpstr>
      <vt:lpstr>Coffield et al on Kolb…</vt:lpstr>
      <vt:lpstr>Coffield et al on Kolb</vt:lpstr>
      <vt:lpstr>And on learning styles....</vt:lpstr>
      <vt:lpstr>Slide 54</vt:lpstr>
      <vt:lpstr>Ripples on a pond….</vt:lpstr>
      <vt:lpstr>Slide 56</vt:lpstr>
      <vt:lpstr>Slide 57</vt:lpstr>
      <vt:lpstr>Slide 58</vt:lpstr>
      <vt:lpstr>But there are still two things missing</vt:lpstr>
      <vt:lpstr>5: Think back to your own teaching</vt:lpstr>
      <vt:lpstr>Slide 61</vt:lpstr>
      <vt:lpstr>6: Now think about assessing</vt:lpstr>
      <vt:lpstr>Slide 63</vt:lpstr>
      <vt:lpstr>The guru Royce Sadler </vt:lpstr>
      <vt:lpstr>Royce Sadler...</vt:lpstr>
      <vt:lpstr>Slide 66</vt:lpstr>
      <vt:lpstr>Slide 67</vt:lpstr>
      <vt:lpstr>Seven things we can try to do</vt:lpstr>
      <vt:lpstr> Getting better feedback to more students in less time </vt:lpstr>
      <vt:lpstr>Slide 70</vt:lpstr>
      <vt:lpstr>Hounsell, D. (2008). The trouble with feedback:  New challenges, emerging strategies. Interchange, Spring, Accessed at www.tla.ed.ac.uk/interchange. </vt:lpstr>
      <vt:lpstr> Assessment and feedback are broken!</vt:lpstr>
      <vt:lpstr>The five NSS statements in the UK:</vt:lpstr>
      <vt:lpstr>What’s wrong with feedback?</vt:lpstr>
      <vt:lpstr>But what’s really wrong with feedback?</vt:lpstr>
      <vt:lpstr>Evidence of feedback</vt:lpstr>
      <vt:lpstr>Evidence from whom, and to whom?</vt:lpstr>
      <vt:lpstr>Kinds of evidence</vt:lpstr>
      <vt:lpstr>Possibly the strongest evidence...</vt:lpstr>
      <vt:lpstr>Five things students really hate about feedback</vt:lpstr>
      <vt:lpstr>Five things students really hate about feedback</vt:lpstr>
      <vt:lpstr>Good feedback: </vt:lpstr>
      <vt:lpstr>Good feedback:</vt:lpstr>
      <vt:lpstr>Good feedback:</vt:lpstr>
      <vt:lpstr>Good feedback:</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Slide 99</vt:lpstr>
      <vt:lpstr>Slide 100</vt:lpstr>
      <vt:lpstr>Slide 101</vt:lpstr>
      <vt:lpstr>Slide 102</vt:lpstr>
      <vt:lpstr>Some questions to consider for self-assessment-tutor dialogues</vt:lpstr>
      <vt:lpstr>Slide 104</vt:lpstr>
      <vt:lpstr>Slide 105</vt:lpstr>
      <vt:lpstr>Fishing for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113</vt:lpstr>
      <vt:lpstr>Furthermore...</vt:lpstr>
      <vt:lpstr> Seven practical things you can do to make learning happen    </vt:lpstr>
      <vt:lpstr>Slide 116</vt:lpstr>
      <vt:lpstr>1  Capture your reflections</vt:lpstr>
      <vt:lpstr>Slide 118</vt:lpstr>
      <vt:lpstr>2   Find out where your learners are at</vt:lpstr>
      <vt:lpstr>Slide 120</vt:lpstr>
      <vt:lpstr>3  Keep watching how others teach</vt:lpstr>
      <vt:lpstr>Slide 122</vt:lpstr>
      <vt:lpstr>4  Make students’ targets clear and interesting</vt:lpstr>
      <vt:lpstr>Slide 124</vt:lpstr>
      <vt:lpstr>5  Get learners talking</vt:lpstr>
      <vt:lpstr>Slide 126</vt:lpstr>
      <vt:lpstr>6  Keep talking about links to assessment</vt:lpstr>
      <vt:lpstr>Slide 128</vt:lpstr>
      <vt:lpstr>7  Make good use of praise</vt:lpstr>
      <vt:lpstr>Slide 130</vt:lpstr>
      <vt:lpstr>Action planning statements</vt:lpstr>
      <vt:lpstr>Back to our intended outcomes</vt:lpstr>
      <vt:lpstr>Slide 133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Active Learning</dc:title>
  <dc:creator/>
  <cp:lastModifiedBy/>
  <cp:revision>409</cp:revision>
  <dcterms:created xsi:type="dcterms:W3CDTF">1995-06-17T23:31:02Z</dcterms:created>
  <dcterms:modified xsi:type="dcterms:W3CDTF">2016-02-22T17:54:30Z</dcterms:modified>
</cp:coreProperties>
</file>