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56" r:id="rId2"/>
    <p:sldId id="277" r:id="rId3"/>
    <p:sldId id="260" r:id="rId4"/>
    <p:sldId id="257" r:id="rId5"/>
    <p:sldId id="278" r:id="rId6"/>
    <p:sldId id="279" r:id="rId7"/>
    <p:sldId id="280" r:id="rId8"/>
    <p:sldId id="281" r:id="rId9"/>
    <p:sldId id="265" r:id="rId10"/>
    <p:sldId id="263" r:id="rId11"/>
    <p:sldId id="264" r:id="rId12"/>
    <p:sldId id="269" r:id="rId13"/>
    <p:sldId id="270" r:id="rId14"/>
    <p:sldId id="271" r:id="rId15"/>
    <p:sldId id="273" r:id="rId16"/>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19/03/2016</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19/03/2016</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19/03/2016</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19/03/2016</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19/03/2016</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19/03/2016</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19/03/2016</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19/03/2016</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19/03/2016</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19/03/2016</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19/03/2016</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heacademy.ac.uk/assets/documents/ntfs/individual/NTFS-2013/NTFS_2013_applicationform.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heacademy.ac.uk/ntfs/submitting-nomin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71500" y="260649"/>
            <a:ext cx="6715125" cy="2520280"/>
          </a:xfrm>
        </p:spPr>
        <p:txBody>
          <a:bodyPr/>
          <a:lstStyle/>
          <a:p>
            <a:pPr algn="ctr" eaLnBrk="1" hangingPunct="1"/>
            <a:r>
              <a:rPr lang="en-GB" sz="3200" dirty="0"/>
              <a:t>Thinking about applying for a National Teaching Fellowship?</a:t>
            </a:r>
            <a:br>
              <a:rPr lang="en-GB" sz="3200" dirty="0"/>
            </a:br>
            <a:br>
              <a:rPr lang="en-GB" sz="3200" dirty="0"/>
            </a:br>
            <a:endParaRPr lang="en-GB" sz="3600" dirty="0"/>
          </a:p>
        </p:txBody>
      </p:sp>
      <p:sp>
        <p:nvSpPr>
          <p:cNvPr id="4099" name="Rectangle 3"/>
          <p:cNvSpPr>
            <a:spLocks noGrp="1" noChangeArrowheads="1"/>
          </p:cNvSpPr>
          <p:nvPr>
            <p:ph type="subTitle" idx="1"/>
          </p:nvPr>
        </p:nvSpPr>
        <p:spPr/>
        <p:txBody>
          <a:bodyPr/>
          <a:lstStyle/>
          <a:p>
            <a:pPr eaLnBrk="1" hangingPunct="1"/>
            <a:r>
              <a:rPr lang="en-GB" dirty="0"/>
              <a:t>Peter Hartley, Sally Brown, </a:t>
            </a:r>
          </a:p>
          <a:p>
            <a:pPr eaLnBrk="1" hangingPunct="1"/>
            <a:r>
              <a:rPr lang="en-GB" dirty="0"/>
              <a:t>Phil Race</a:t>
            </a:r>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must your HEI do?</a:t>
            </a:r>
          </a:p>
        </p:txBody>
      </p:sp>
      <p:sp>
        <p:nvSpPr>
          <p:cNvPr id="1229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a:t>Choose from those who put themselves forward the approved candidates for that year;</a:t>
            </a:r>
          </a:p>
          <a:p>
            <a:r>
              <a:rPr lang="en-US" sz="2600" b="1" dirty="0"/>
              <a:t>Provide a supportive institutional statement that helps to make the case for the submission.</a:t>
            </a:r>
          </a:p>
          <a:p>
            <a:pPr>
              <a:buNone/>
            </a:pPr>
            <a:r>
              <a:rPr lang="en-US" sz="2600" b="1" dirty="0"/>
              <a:t>Many HEIs also provide support for applicants to get the most out of the process.</a:t>
            </a:r>
          </a:p>
          <a:p>
            <a:pPr>
              <a:buNone/>
            </a:pPr>
            <a:endParaRPr lang="en-US" sz="2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kinds of evidence are convincing?</a:t>
            </a:r>
          </a:p>
        </p:txBody>
      </p:sp>
      <p:sp>
        <p:nvSpPr>
          <p:cNvPr id="13315" name="Content Placeholder 2"/>
          <p:cNvSpPr>
            <a:spLocks noGrp="1"/>
          </p:cNvSpPr>
          <p:nvPr>
            <p:ph idx="1"/>
          </p:nvPr>
        </p:nvSpPr>
        <p:spPr>
          <a:xfrm>
            <a:off x="251520" y="1268760"/>
            <a:ext cx="8712968" cy="4933603"/>
          </a:xfrm>
        </p:spPr>
        <p:txBody>
          <a:bodyPr/>
          <a:lstStyle/>
          <a:p>
            <a:r>
              <a:rPr lang="en-US" sz="2400" b="1" dirty="0"/>
              <a:t>Anything that gives external validation to your claim, so that it is supported rather than being mere assertion;</a:t>
            </a:r>
          </a:p>
          <a:p>
            <a:r>
              <a:rPr lang="en-US" sz="2400" b="1" dirty="0"/>
              <a:t>This is likely to involve raiding your ‘plaudits file’ for verbatim quotes demonstrating your excellence;</a:t>
            </a:r>
          </a:p>
          <a:p>
            <a:r>
              <a:rPr lang="en-US" sz="2400" b="1" dirty="0"/>
              <a:t>These can be from module evaluations, feedback forums, student comments, letters and emails;</a:t>
            </a:r>
          </a:p>
          <a:p>
            <a:r>
              <a:rPr lang="en-US" sz="2400" b="1" dirty="0"/>
              <a:t>Aim to collect a range of quotes from current and past </a:t>
            </a:r>
            <a:r>
              <a:rPr lang="en-US" sz="2400" b="1" dirty="0">
                <a:solidFill>
                  <a:srgbClr val="800080"/>
                </a:solidFill>
              </a:rPr>
              <a:t>students</a:t>
            </a:r>
            <a:r>
              <a:rPr lang="en-US" sz="2400" b="1" dirty="0"/>
              <a:t> at different levels, past and current </a:t>
            </a:r>
            <a:r>
              <a:rPr lang="en-US" sz="2400" b="1" dirty="0">
                <a:solidFill>
                  <a:srgbClr val="800080"/>
                </a:solidFill>
              </a:rPr>
              <a:t>colleagues</a:t>
            </a:r>
            <a:r>
              <a:rPr lang="en-US" sz="2400" b="1" dirty="0"/>
              <a:t>, </a:t>
            </a:r>
            <a:r>
              <a:rPr lang="en-US" sz="2400" b="1" dirty="0">
                <a:solidFill>
                  <a:srgbClr val="800080"/>
                </a:solidFill>
              </a:rPr>
              <a:t>managers</a:t>
            </a:r>
            <a:r>
              <a:rPr lang="en-US" sz="2400" b="1" dirty="0"/>
              <a:t>, </a:t>
            </a:r>
            <a:r>
              <a:rPr lang="en-US" sz="2400" b="1" dirty="0">
                <a:solidFill>
                  <a:srgbClr val="800080"/>
                </a:solidFill>
              </a:rPr>
              <a:t>employers</a:t>
            </a:r>
            <a:r>
              <a:rPr lang="en-US" sz="2400" b="1" dirty="0"/>
              <a:t> who take your students on placement, </a:t>
            </a:r>
            <a:r>
              <a:rPr lang="en-US" sz="2400" b="1" dirty="0">
                <a:solidFill>
                  <a:srgbClr val="800080"/>
                </a:solidFill>
              </a:rPr>
              <a:t>external</a:t>
            </a:r>
            <a:r>
              <a:rPr lang="en-US" sz="2400" b="1" dirty="0"/>
              <a:t> </a:t>
            </a:r>
            <a:r>
              <a:rPr lang="en-US" sz="2400" b="1" dirty="0">
                <a:solidFill>
                  <a:srgbClr val="800080"/>
                </a:solidFill>
              </a:rPr>
              <a:t>examiners</a:t>
            </a:r>
            <a:r>
              <a:rPr lang="en-US" sz="2400" b="1" dirty="0"/>
              <a:t> etc.</a:t>
            </a:r>
          </a:p>
          <a:p>
            <a:r>
              <a:rPr lang="en-US" sz="2400" b="1" dirty="0"/>
              <a:t>You don’t need to provide full detail of each originator of quotes: ‘former 2</a:t>
            </a:r>
            <a:r>
              <a:rPr lang="en-US" sz="2400" b="1" baseline="30000" dirty="0"/>
              <a:t>nd</a:t>
            </a:r>
            <a:r>
              <a:rPr lang="en-US" sz="2400" b="1" dirty="0"/>
              <a:t>-year student’ ‘previous line-manager’, ‘employer of our graduates’ etc is sufficient detail.</a:t>
            </a:r>
          </a:p>
          <a:p>
            <a:endParaRPr lang="en-US"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Collecting and using evidence</a:t>
            </a:r>
          </a:p>
        </p:txBody>
      </p:sp>
      <p:sp>
        <p:nvSpPr>
          <p:cNvPr id="14339" name="Content Placeholder 2"/>
          <p:cNvSpPr>
            <a:spLocks noGrp="1"/>
          </p:cNvSpPr>
          <p:nvPr>
            <p:ph idx="1"/>
          </p:nvPr>
        </p:nvSpPr>
        <p:spPr/>
        <p:txBody>
          <a:bodyPr/>
          <a:lstStyle/>
          <a:p>
            <a:r>
              <a:rPr lang="en-US" sz="2600" b="1" dirty="0"/>
              <a:t>Qualitative data can be really useful: it’s helpful to include statements such as ‘Over the past five years my student evaluations have averaged 80+ who said I was good or excellent, and this is higher than average within my department’;</a:t>
            </a:r>
          </a:p>
          <a:p>
            <a:r>
              <a:rPr lang="en-US" sz="2600" b="1" dirty="0"/>
              <a:t>You are not expected (or allowed) to provide supporting documentation but your own HEI is expected to assure the validity of your application;</a:t>
            </a:r>
          </a:p>
          <a:p>
            <a:r>
              <a:rPr lang="en-US" sz="2600" b="1" dirty="0"/>
              <a:t>You should aim to match your evidence with the three criteria, so you can add quotes and data to each section.</a:t>
            </a:r>
          </a:p>
          <a:p>
            <a:endParaRPr lang="en-GB" sz="2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The HEA application process must be strictly adhered to:</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In particular, you (and the supplier of your institutional statement of support) must stick strictly to the word limits, formatting, deadlines etc;</a:t>
            </a:r>
          </a:p>
          <a:p>
            <a:r>
              <a:rPr lang="en-GB" sz="2600" b="1" dirty="0"/>
              <a:t>All references must be included in your word counts; </a:t>
            </a:r>
          </a:p>
          <a:p>
            <a:r>
              <a:rPr lang="en-GB" sz="2600" b="1" dirty="0"/>
              <a:t>You may not supply any additional information;</a:t>
            </a:r>
          </a:p>
          <a:p>
            <a:r>
              <a:rPr lang="en-GB" sz="2600" b="1" dirty="0"/>
              <a:t>Don’t refer the reviewers to websites to view examples of your work: they won’t go!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7858125"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You need to demonstrate scholarship and commitment to reflection</a:t>
            </a:r>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Your application should include reference to a handful of texts (books, journal articles etc) from which your educational philosophy and teaching approaches have derived;</a:t>
            </a:r>
          </a:p>
          <a:p>
            <a:r>
              <a:rPr lang="en-GB" sz="2600" b="1" dirty="0"/>
              <a:t>The application, however, is all about </a:t>
            </a:r>
            <a:r>
              <a:rPr lang="en-GB" sz="2600" b="1" i="1" dirty="0">
                <a:solidFill>
                  <a:srgbClr val="800080"/>
                </a:solidFill>
              </a:rPr>
              <a:t>you</a:t>
            </a:r>
            <a:r>
              <a:rPr lang="en-GB" sz="2600" b="1" dirty="0"/>
              <a:t>, so you need to use the first person singular and refer to your achievements rather than your teams’, (‘Shy </a:t>
            </a:r>
            <a:r>
              <a:rPr lang="en-GB" sz="2600" b="1" dirty="0" err="1"/>
              <a:t>bairns</a:t>
            </a:r>
            <a:r>
              <a:rPr lang="en-GB" sz="2600" b="1" dirty="0"/>
              <a:t> get </a:t>
            </a:r>
            <a:r>
              <a:rPr lang="en-GB" sz="2600" b="1" dirty="0" err="1"/>
              <a:t>nowt</a:t>
            </a:r>
            <a:r>
              <a:rPr lang="en-GB" sz="2600" b="1" dirty="0"/>
              <a:t>!’);</a:t>
            </a:r>
          </a:p>
          <a:p>
            <a:r>
              <a:rPr lang="en-GB" sz="2600" b="1" dirty="0"/>
              <a:t>It’s helpful to include examples of where you’ve changed your practices in the light of experience or where your scholarship has guided you to change.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3600" dirty="0"/>
              <a:t>In summary: what some people say:</a:t>
            </a:r>
          </a:p>
        </p:txBody>
      </p:sp>
      <p:sp>
        <p:nvSpPr>
          <p:cNvPr id="2048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‘Being a National Teaching Fellow has changed my life, my career, everything!’</a:t>
            </a:r>
          </a:p>
          <a:p>
            <a:r>
              <a:rPr lang="en-GB" sz="2600" b="1" dirty="0"/>
              <a:t>‘I am certain my NTFS directly contributed to me getting my promotion and my professorship!’</a:t>
            </a:r>
          </a:p>
          <a:p>
            <a:r>
              <a:rPr lang="en-GB" sz="2600" b="1" dirty="0"/>
              <a:t>‘I’ve just loved the travel, the networking and the opportunities being an NTFS has given me!’</a:t>
            </a:r>
          </a:p>
          <a:p>
            <a:r>
              <a:rPr lang="en-GB" sz="2600" b="1" dirty="0"/>
              <a:t>‘[The celebratory dinner was] the best occasion (other than my wedding) in my life!’ </a:t>
            </a:r>
          </a:p>
          <a:p>
            <a:r>
              <a:rPr lang="en-GB" sz="2600" b="1" dirty="0"/>
              <a:t>‘It’s been fantastic to have my teaching recognised as much as my research!’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History and background</a:t>
            </a:r>
          </a:p>
        </p:txBody>
      </p:sp>
      <p:sp>
        <p:nvSpPr>
          <p:cNvPr id="3" name="Content Placeholder 2"/>
          <p:cNvSpPr>
            <a:spLocks noGrp="1"/>
          </p:cNvSpPr>
          <p:nvPr>
            <p:ph idx="1"/>
          </p:nvPr>
        </p:nvSpPr>
        <p:spPr/>
        <p:txBody>
          <a:bodyPr/>
          <a:lstStyle/>
          <a:p>
            <a:r>
              <a:rPr lang="en-GB" dirty="0"/>
              <a:t>It’s been running since 2000;</a:t>
            </a:r>
          </a:p>
          <a:p>
            <a:r>
              <a:rPr lang="en-GB" dirty="0"/>
              <a:t>There are now almost 700 NTFs across all disciplines and types of HEI, about 10% of whom are at this symposium;</a:t>
            </a:r>
          </a:p>
          <a:p>
            <a:r>
              <a:rPr lang="en-GB" dirty="0"/>
              <a:t>The scheme has changed over the years and is changing further now;</a:t>
            </a:r>
          </a:p>
          <a:p>
            <a:r>
              <a:rPr lang="en-GB" dirty="0"/>
              <a:t>The very substantial cash reward has been reduced over the years;</a:t>
            </a:r>
          </a:p>
          <a:p>
            <a:r>
              <a:rPr lang="en-GB" dirty="0"/>
              <a:t>It’s still really worth doing!</a:t>
            </a:r>
          </a:p>
        </p:txBody>
      </p:sp>
    </p:spTree>
    <p:extLst>
      <p:ext uri="{BB962C8B-B14F-4D97-AF65-F5344CB8AC3E}">
        <p14:creationId xmlns:p14="http://schemas.microsoft.com/office/powerpoint/2010/main" val="2190748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are the benefits?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a:t>Being an NTFS may well have benefits in terms of career advancement and professional development;</a:t>
            </a:r>
          </a:p>
          <a:p>
            <a:r>
              <a:rPr lang="en-US" sz="2600" b="1" dirty="0"/>
              <a:t>The ANTF network is a fantastically supportive community of learning and their annual symposium is an enjoyable networking event;</a:t>
            </a:r>
          </a:p>
          <a:p>
            <a:r>
              <a:rPr lang="en-US" sz="2600" b="1" dirty="0"/>
              <a:t>The cash element ( if available this year) can give you the flexibility to attend conferences and to travel where institutional budgets are constrained.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The 3 (equally weighted) criteria </a:t>
            </a:r>
            <a:r>
              <a:rPr lang="en-GB" sz="2800" dirty="0"/>
              <a:t>(section 3 is often the least </a:t>
            </a:r>
            <a:r>
              <a:rPr lang="en-GB" sz="2800"/>
              <a:t>well done)</a:t>
            </a:r>
            <a:endParaRPr lang="en-GB" sz="2800" dirty="0"/>
          </a:p>
        </p:txBody>
      </p:sp>
      <p:sp>
        <p:nvSpPr>
          <p:cNvPr id="10243" name="Content Placeholder 2"/>
          <p:cNvSpPr>
            <a:spLocks noGrp="1"/>
          </p:cNvSpPr>
          <p:nvPr>
            <p:ph idx="1"/>
          </p:nvPr>
        </p:nvSpPr>
        <p:spPr/>
        <p:txBody>
          <a:bodyPr/>
          <a:lstStyle/>
          <a:p>
            <a:pPr marL="514350" indent="-514350">
              <a:buSzPct val="100000"/>
              <a:buFont typeface="Arial" charset="0"/>
              <a:buAutoNum type="arabicPeriod"/>
            </a:pPr>
            <a:r>
              <a:rPr lang="en-GB" sz="2400" b="1" dirty="0">
                <a:solidFill>
                  <a:srgbClr val="800080"/>
                </a:solidFill>
              </a:rPr>
              <a:t>Individual excellence</a:t>
            </a:r>
            <a:r>
              <a:rPr lang="en-GB" sz="2400" b="1" dirty="0"/>
              <a:t>: evidence of enhancing and transforming the student learning experience commensurate with the individual’s context and the opportunities afforded by it.</a:t>
            </a:r>
          </a:p>
          <a:p>
            <a:pPr marL="514350" indent="-514350">
              <a:buSzPct val="100000"/>
              <a:buFont typeface="Arial" charset="0"/>
              <a:buAutoNum type="arabicPeriod"/>
            </a:pPr>
            <a:r>
              <a:rPr lang="en-GB" sz="2400" b="1" dirty="0">
                <a:solidFill>
                  <a:srgbClr val="800080"/>
                </a:solidFill>
              </a:rPr>
              <a:t>Raising the profile of excellence</a:t>
            </a:r>
            <a:r>
              <a:rPr lang="en-GB" sz="2400" b="1" dirty="0"/>
              <a:t>: evidence of supporting colleagues and influencing support for student learning; demonstrating impact and engagement beyond the nominee’s immediate academic or professional role.</a:t>
            </a:r>
          </a:p>
          <a:p>
            <a:pPr marL="514350" indent="-514350">
              <a:buSzPct val="100000"/>
              <a:buFont typeface="Arial" charset="0"/>
              <a:buAutoNum type="arabicPeriod"/>
            </a:pPr>
            <a:r>
              <a:rPr lang="en-GB" sz="2400" b="1" dirty="0">
                <a:solidFill>
                  <a:srgbClr val="800080"/>
                </a:solidFill>
              </a:rPr>
              <a:t>Developing excellence</a:t>
            </a:r>
            <a:r>
              <a:rPr lang="en-GB" sz="2400" b="1" dirty="0"/>
              <a:t>: evidence of the nominee’s commitment to her/his ongoing professional development with regard to teaching and learning and/or learning support.</a:t>
            </a:r>
          </a:p>
          <a:p>
            <a:pPr marL="514350" indent="-514350">
              <a:buSzPct val="100000"/>
              <a:buFont typeface="Arial" charset="0"/>
              <a:buAutoNum type="arabicPeriod"/>
            </a:pPr>
            <a:endParaRPr lang="en-GB" sz="2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Criterion one </a:t>
            </a:r>
          </a:p>
        </p:txBody>
      </p:sp>
      <p:sp>
        <p:nvSpPr>
          <p:cNvPr id="3" name="Content Placeholder 2"/>
          <p:cNvSpPr>
            <a:spLocks noGrp="1"/>
          </p:cNvSpPr>
          <p:nvPr>
            <p:ph idx="1"/>
          </p:nvPr>
        </p:nvSpPr>
        <p:spPr>
          <a:xfrm>
            <a:off x="285720" y="1285860"/>
            <a:ext cx="8643998" cy="4916503"/>
          </a:xfrm>
        </p:spPr>
        <p:txBody>
          <a:bodyPr/>
          <a:lstStyle/>
          <a:p>
            <a:pPr>
              <a:buNone/>
            </a:pPr>
            <a:r>
              <a:rPr lang="en-GB" sz="2800" b="1" dirty="0"/>
              <a:t>Successful nominations were able to clearly demonstrate </a:t>
            </a:r>
            <a:r>
              <a:rPr lang="en-GB" sz="2800" b="1" dirty="0">
                <a:solidFill>
                  <a:schemeClr val="tx2">
                    <a:lumMod val="60000"/>
                    <a:lumOff val="40000"/>
                  </a:schemeClr>
                </a:solidFill>
              </a:rPr>
              <a:t>engagement of students </a:t>
            </a:r>
            <a:r>
              <a:rPr lang="en-GB" sz="2800" b="1" dirty="0"/>
              <a:t>and a </a:t>
            </a:r>
            <a:r>
              <a:rPr lang="en-GB" sz="2800" b="1" dirty="0">
                <a:solidFill>
                  <a:schemeClr val="tx2">
                    <a:lumMod val="60000"/>
                    <a:lumOff val="40000"/>
                  </a:schemeClr>
                </a:solidFill>
              </a:rPr>
              <a:t>transformative impact </a:t>
            </a:r>
            <a:r>
              <a:rPr lang="en-GB" sz="2800" b="1" dirty="0"/>
              <a:t>on their learning, the evidence to support this criterion was </a:t>
            </a:r>
            <a:r>
              <a:rPr lang="en-GB" sz="2800" b="1" dirty="0">
                <a:solidFill>
                  <a:schemeClr val="tx2">
                    <a:lumMod val="60000"/>
                    <a:lumOff val="40000"/>
                  </a:schemeClr>
                </a:solidFill>
              </a:rPr>
              <a:t>wide ranging </a:t>
            </a:r>
            <a:r>
              <a:rPr lang="en-GB" sz="2800" b="1" dirty="0"/>
              <a:t>and </a:t>
            </a:r>
            <a:r>
              <a:rPr lang="en-GB" sz="2800" b="1" dirty="0">
                <a:solidFill>
                  <a:schemeClr val="tx2">
                    <a:lumMod val="60000"/>
                    <a:lumOff val="40000"/>
                  </a:schemeClr>
                </a:solidFill>
              </a:rPr>
              <a:t>outstanding</a:t>
            </a:r>
            <a:r>
              <a:rPr lang="en-GB" sz="2800" b="1" dirty="0"/>
              <a:t>, and it was clear that the nominees’ teaching was not only </a:t>
            </a:r>
            <a:r>
              <a:rPr lang="en-GB" sz="2800" b="1" dirty="0">
                <a:solidFill>
                  <a:schemeClr val="tx2">
                    <a:lumMod val="60000"/>
                    <a:lumOff val="40000"/>
                  </a:schemeClr>
                </a:solidFill>
              </a:rPr>
              <a:t>informed by pedagogy</a:t>
            </a:r>
            <a:r>
              <a:rPr lang="en-GB" sz="2800" b="1" dirty="0"/>
              <a:t> but that they further shaped these theories with their </a:t>
            </a:r>
            <a:r>
              <a:rPr lang="en-GB" sz="2800" b="1" dirty="0">
                <a:solidFill>
                  <a:schemeClr val="tx2">
                    <a:lumMod val="60000"/>
                    <a:lumOff val="40000"/>
                  </a:schemeClr>
                </a:solidFill>
              </a:rPr>
              <a:t>own research</a:t>
            </a:r>
            <a:r>
              <a:rPr lang="en-GB" sz="2800" b="1" dirty="0"/>
              <a:t>. The key words most often used by reviewers when describing successful nominees/nominations in this criterion were: </a:t>
            </a:r>
            <a:r>
              <a:rPr lang="en-GB" sz="2800" b="1" dirty="0">
                <a:solidFill>
                  <a:schemeClr val="tx2">
                    <a:lumMod val="60000"/>
                    <a:lumOff val="40000"/>
                  </a:schemeClr>
                </a:solidFill>
              </a:rPr>
              <a:t>innovative, creative, impact, transformative, and inclusive. </a:t>
            </a:r>
          </a:p>
        </p:txBody>
      </p:sp>
    </p:spTree>
    <p:extLst>
      <p:ext uri="{BB962C8B-B14F-4D97-AF65-F5344CB8AC3E}">
        <p14:creationId xmlns:p14="http://schemas.microsoft.com/office/powerpoint/2010/main" val="1587855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Criterion two</a:t>
            </a:r>
          </a:p>
        </p:txBody>
      </p:sp>
      <p:sp>
        <p:nvSpPr>
          <p:cNvPr id="3" name="Content Placeholder 2"/>
          <p:cNvSpPr>
            <a:spLocks noGrp="1"/>
          </p:cNvSpPr>
          <p:nvPr>
            <p:ph idx="1"/>
          </p:nvPr>
        </p:nvSpPr>
        <p:spPr>
          <a:xfrm>
            <a:off x="214282" y="1196975"/>
            <a:ext cx="8715435" cy="5005388"/>
          </a:xfrm>
        </p:spPr>
        <p:txBody>
          <a:bodyPr/>
          <a:lstStyle/>
          <a:p>
            <a:pPr>
              <a:buNone/>
            </a:pPr>
            <a:r>
              <a:rPr lang="en-GB" sz="2400" b="1" dirty="0"/>
              <a:t>Reviewers commented on successful nominees being able to evidence how they have </a:t>
            </a:r>
            <a:r>
              <a:rPr lang="en-GB" sz="2400" b="1" dirty="0">
                <a:solidFill>
                  <a:schemeClr val="tx2">
                    <a:lumMod val="60000"/>
                    <a:lumOff val="40000"/>
                  </a:schemeClr>
                </a:solidFill>
              </a:rPr>
              <a:t>supported student learning </a:t>
            </a:r>
            <a:r>
              <a:rPr lang="en-GB" sz="2400" b="1" dirty="0"/>
              <a:t>and </a:t>
            </a:r>
            <a:r>
              <a:rPr lang="en-GB" sz="2400" b="1" dirty="0">
                <a:solidFill>
                  <a:schemeClr val="tx2">
                    <a:lumMod val="60000"/>
                    <a:lumOff val="40000"/>
                  </a:schemeClr>
                </a:solidFill>
              </a:rPr>
              <a:t>influenced change </a:t>
            </a:r>
            <a:r>
              <a:rPr lang="en-GB" sz="2400" b="1" dirty="0"/>
              <a:t>not only amongst colleagues within their institution but also nationally and internationally, and even within their local communities. The examples given by successful nominees were </a:t>
            </a:r>
            <a:r>
              <a:rPr lang="en-GB" sz="2400" b="1" dirty="0">
                <a:solidFill>
                  <a:schemeClr val="tx2">
                    <a:lumMod val="60000"/>
                    <a:lumOff val="40000"/>
                  </a:schemeClr>
                </a:solidFill>
              </a:rPr>
              <a:t>well evidenced </a:t>
            </a:r>
            <a:r>
              <a:rPr lang="en-GB" sz="2400" b="1" dirty="0"/>
              <a:t>and underpinned by </a:t>
            </a:r>
            <a:r>
              <a:rPr lang="en-GB" sz="2400" b="1" dirty="0">
                <a:solidFill>
                  <a:schemeClr val="tx2">
                    <a:lumMod val="60000"/>
                    <a:lumOff val="40000"/>
                  </a:schemeClr>
                </a:solidFill>
              </a:rPr>
              <a:t>scholarship</a:t>
            </a:r>
            <a:r>
              <a:rPr lang="en-GB" sz="2400" b="1" dirty="0"/>
              <a:t>. The initiatives they put in place within their institutions were </a:t>
            </a:r>
            <a:r>
              <a:rPr lang="en-GB" sz="2400" b="1" dirty="0">
                <a:solidFill>
                  <a:schemeClr val="tx2">
                    <a:lumMod val="60000"/>
                    <a:lumOff val="40000"/>
                  </a:schemeClr>
                </a:solidFill>
              </a:rPr>
              <a:t>well-developed</a:t>
            </a:r>
            <a:r>
              <a:rPr lang="en-GB" sz="2400" b="1" dirty="0"/>
              <a:t> and </a:t>
            </a:r>
            <a:r>
              <a:rPr lang="en-GB" sz="2400" b="1" dirty="0">
                <a:solidFill>
                  <a:schemeClr val="tx2">
                    <a:lumMod val="60000"/>
                    <a:lumOff val="40000"/>
                  </a:schemeClr>
                </a:solidFill>
              </a:rPr>
              <a:t>evaluated</a:t>
            </a:r>
            <a:r>
              <a:rPr lang="en-GB" sz="2400" b="1" dirty="0"/>
              <a:t> in terms of their impact and disseminated both nationally and internationally through shared practice, education/teaching and learning committees, and at conferences. The key words and phrases most often used by reviewers when commenting on nominees/nominations successful in this criterion were: </a:t>
            </a:r>
            <a:r>
              <a:rPr lang="en-GB" sz="2400" b="1" dirty="0">
                <a:solidFill>
                  <a:schemeClr val="tx2">
                    <a:lumMod val="60000"/>
                    <a:lumOff val="40000"/>
                  </a:schemeClr>
                </a:solidFill>
              </a:rPr>
              <a:t>leadership, mentor, influence, impact, and national and international dissemination of practice.</a:t>
            </a:r>
          </a:p>
        </p:txBody>
      </p:sp>
    </p:spTree>
    <p:extLst>
      <p:ext uri="{BB962C8B-B14F-4D97-AF65-F5344CB8AC3E}">
        <p14:creationId xmlns:p14="http://schemas.microsoft.com/office/powerpoint/2010/main" val="3562566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Characteristics of successful nominations: Criterion three</a:t>
            </a:r>
          </a:p>
        </p:txBody>
      </p:sp>
      <p:sp>
        <p:nvSpPr>
          <p:cNvPr id="3" name="Content Placeholder 2"/>
          <p:cNvSpPr>
            <a:spLocks noGrp="1"/>
          </p:cNvSpPr>
          <p:nvPr>
            <p:ph idx="1"/>
          </p:nvPr>
        </p:nvSpPr>
        <p:spPr/>
        <p:txBody>
          <a:bodyPr/>
          <a:lstStyle/>
          <a:p>
            <a:pPr>
              <a:buNone/>
            </a:pPr>
            <a:r>
              <a:rPr lang="en-GB" sz="2400" b="1" dirty="0"/>
              <a:t>Successful nominees demonstrated a </a:t>
            </a:r>
            <a:r>
              <a:rPr lang="en-GB" sz="2400" b="1" dirty="0">
                <a:solidFill>
                  <a:schemeClr val="tx2">
                    <a:lumMod val="60000"/>
                    <a:lumOff val="40000"/>
                  </a:schemeClr>
                </a:solidFill>
              </a:rPr>
              <a:t>continuous development of personal and professional practice</a:t>
            </a:r>
            <a:r>
              <a:rPr lang="en-GB" sz="2400" b="1" dirty="0"/>
              <a:t> and looked to the future as well as the past, using a </a:t>
            </a:r>
            <a:r>
              <a:rPr lang="en-GB" sz="2400" b="1" dirty="0">
                <a:solidFill>
                  <a:schemeClr val="tx2">
                    <a:lumMod val="60000"/>
                    <a:lumOff val="40000"/>
                  </a:schemeClr>
                </a:solidFill>
              </a:rPr>
              <a:t>wide range of evidence </a:t>
            </a:r>
            <a:r>
              <a:rPr lang="en-GB" sz="2400" b="1" dirty="0"/>
              <a:t>to underpin their claims. Moreover, these nominees also </a:t>
            </a:r>
            <a:r>
              <a:rPr lang="en-GB" sz="2400" b="1" dirty="0">
                <a:solidFill>
                  <a:schemeClr val="tx2">
                    <a:lumMod val="60000"/>
                    <a:lumOff val="40000"/>
                  </a:schemeClr>
                </a:solidFill>
              </a:rPr>
              <a:t>linked</a:t>
            </a:r>
            <a:r>
              <a:rPr lang="en-GB" sz="2400" b="1" dirty="0"/>
              <a:t> this development </a:t>
            </a:r>
            <a:r>
              <a:rPr lang="en-GB" sz="2400" b="1" dirty="0">
                <a:solidFill>
                  <a:schemeClr val="tx2">
                    <a:lumMod val="60000"/>
                    <a:lumOff val="40000"/>
                  </a:schemeClr>
                </a:solidFill>
              </a:rPr>
              <a:t>to their practice </a:t>
            </a:r>
            <a:r>
              <a:rPr lang="en-GB" sz="2400" b="1" dirty="0"/>
              <a:t>in the classroom/learning environment. It is difficult to identify any key words associated with this section of the nomination as each submission is very personal. However, reviewers did comment that successful nominees were </a:t>
            </a:r>
            <a:r>
              <a:rPr lang="en-GB" sz="2400" b="1" dirty="0">
                <a:solidFill>
                  <a:schemeClr val="tx2">
                    <a:lumMod val="60000"/>
                    <a:lumOff val="40000"/>
                  </a:schemeClr>
                </a:solidFill>
              </a:rPr>
              <a:t>engaged in reflective practice</a:t>
            </a:r>
            <a:r>
              <a:rPr lang="en-GB" sz="2400" b="1" dirty="0"/>
              <a:t>, demonstrated a </a:t>
            </a:r>
            <a:r>
              <a:rPr lang="en-GB" sz="2400" b="1" dirty="0">
                <a:solidFill>
                  <a:schemeClr val="tx2">
                    <a:lumMod val="60000"/>
                    <a:lumOff val="40000"/>
                  </a:schemeClr>
                </a:solidFill>
              </a:rPr>
              <a:t>breadth and depth </a:t>
            </a:r>
            <a:r>
              <a:rPr lang="en-GB" sz="2400" b="1" dirty="0"/>
              <a:t>of engagement with CPD and often took advantage of both </a:t>
            </a:r>
            <a:r>
              <a:rPr lang="en-GB" sz="2400" b="1" dirty="0">
                <a:solidFill>
                  <a:schemeClr val="tx2">
                    <a:lumMod val="60000"/>
                    <a:lumOff val="40000"/>
                  </a:schemeClr>
                </a:solidFill>
              </a:rPr>
              <a:t>formal and informal </a:t>
            </a:r>
            <a:r>
              <a:rPr lang="en-GB" sz="2400" b="1" dirty="0"/>
              <a:t>learning and development opportunities.</a:t>
            </a:r>
          </a:p>
        </p:txBody>
      </p:sp>
    </p:spTree>
    <p:extLst>
      <p:ext uri="{BB962C8B-B14F-4D97-AF65-F5344CB8AC3E}">
        <p14:creationId xmlns:p14="http://schemas.microsoft.com/office/powerpoint/2010/main" val="3221818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Unsuccessful nominations often:</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t>were not explicit in terms of addressing the criteria; </a:t>
            </a:r>
          </a:p>
          <a:p>
            <a:r>
              <a:rPr lang="en-GB" sz="2400" b="1" dirty="0"/>
              <a:t>offered little in the way of evidence to underpin claims of excellence;</a:t>
            </a:r>
          </a:p>
          <a:p>
            <a:r>
              <a:rPr lang="en-GB" sz="2400" b="1" dirty="0"/>
              <a:t>lacked breadth or depth; </a:t>
            </a:r>
          </a:p>
          <a:p>
            <a:r>
              <a:rPr lang="en-GB" sz="2400" b="1" dirty="0"/>
              <a:t>failed to make clear how the nominee’s practice was excellent and/or transformative;</a:t>
            </a:r>
          </a:p>
          <a:p>
            <a:r>
              <a:rPr lang="en-GB" sz="2400" b="1" dirty="0"/>
              <a:t>focused on research rather than teaching and learning;</a:t>
            </a:r>
          </a:p>
          <a:p>
            <a:r>
              <a:rPr lang="en-GB" sz="2400" b="1" dirty="0"/>
              <a:t>included details of work or projects that were in the early stages of implementation with little detail of evaluation or impact;</a:t>
            </a:r>
          </a:p>
          <a:p>
            <a:r>
              <a:rPr lang="en-GB" sz="2400" b="1" dirty="0"/>
              <a:t>failed to give equal weighting to each of the three criteria or combined elements of different criteria into a single section.</a:t>
            </a:r>
          </a:p>
        </p:txBody>
      </p:sp>
    </p:spTree>
    <p:extLst>
      <p:ext uri="{BB962C8B-B14F-4D97-AF65-F5344CB8AC3E}">
        <p14:creationId xmlns:p14="http://schemas.microsoft.com/office/powerpoint/2010/main" val="1874105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In the past you’ve needed to submit:</a:t>
            </a:r>
          </a:p>
        </p:txBody>
      </p:sp>
      <p:sp>
        <p:nvSpPr>
          <p:cNvPr id="11267" name="Content Placeholder 2"/>
          <p:cNvSpPr>
            <a:spLocks noGrp="1"/>
          </p:cNvSpPr>
          <p:nvPr>
            <p:ph idx="1"/>
          </p:nvPr>
        </p:nvSpPr>
        <p:spPr>
          <a:xfrm>
            <a:off x="179512" y="1196752"/>
            <a:ext cx="8712968" cy="5005611"/>
          </a:xfrm>
        </p:spPr>
        <p:txBody>
          <a:bodyPr/>
          <a:lstStyle/>
          <a:p>
            <a:r>
              <a:rPr lang="en-GB" sz="2400" b="1" dirty="0"/>
              <a:t>A claim for NT Fellowship: a statement of how the individual demonstrates excellence relevant to each of the three headline individual award criteria (maximum 5000 words).</a:t>
            </a:r>
          </a:p>
          <a:p>
            <a:r>
              <a:rPr lang="en-GB" sz="2400" b="1" dirty="0"/>
              <a:t>A signed Statement of Support from the institution’s senior manager (maximum 1,000 words).</a:t>
            </a:r>
          </a:p>
          <a:p>
            <a:r>
              <a:rPr lang="en-GB" sz="2400" b="1" dirty="0"/>
              <a:t>A brief Curriculum Vitae (maximum 1,500 words).</a:t>
            </a:r>
          </a:p>
          <a:p>
            <a:r>
              <a:rPr lang="en-GB" sz="2400" b="1" dirty="0"/>
              <a:t>The </a:t>
            </a:r>
            <a:r>
              <a:rPr lang="en-GB" sz="2400" b="1" dirty="0">
                <a:hlinkClick r:id="rId3" action="ppaction://hlinkfile" tooltip="Application form"/>
              </a:rPr>
              <a:t>Application Form</a:t>
            </a:r>
            <a:r>
              <a:rPr lang="en-GB" sz="2400" b="1" dirty="0"/>
              <a:t> including 350 word personal profile (for internal administration only).</a:t>
            </a:r>
          </a:p>
          <a:p>
            <a:r>
              <a:rPr lang="en-GB" sz="2400" b="1" dirty="0"/>
              <a:t>The equal opportunities form.</a:t>
            </a:r>
          </a:p>
          <a:p>
            <a:pPr>
              <a:buFont typeface="Wingdings" pitchFamily="2" charset="2"/>
              <a:buNone/>
            </a:pPr>
            <a:r>
              <a:rPr lang="en-GB" sz="2400" b="1" dirty="0"/>
              <a:t>There is a strict format for each of these: see </a:t>
            </a:r>
            <a:r>
              <a:rPr lang="en-GB" sz="2400" b="1" dirty="0">
                <a:hlinkClick r:id="rId4"/>
              </a:rPr>
              <a:t>http://www.heacademy.ac.uk/ntfs/submitting-nomination</a:t>
            </a:r>
            <a:endParaRPr lang="en-GB" sz="2400" b="1" dirty="0"/>
          </a:p>
          <a:p>
            <a:pPr>
              <a:buFont typeface="Wingdings" pitchFamily="2" charset="2"/>
              <a:buNone/>
            </a:pPr>
            <a:r>
              <a:rPr lang="en-GB" sz="2400" b="1" dirty="0"/>
              <a:t>(but note the system can alter slightly from year to year)</a:t>
            </a:r>
          </a:p>
          <a:p>
            <a:pPr>
              <a:buFont typeface="Wingdings" pitchFamily="2" charset="2"/>
              <a:buNone/>
            </a:pPr>
            <a:endParaRPr lang="en-GB" sz="2400" b="1" dirty="0"/>
          </a:p>
          <a:p>
            <a:endParaRPr lang="en-GB" b="1"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828</TotalTime>
  <Words>1302</Words>
  <Application>Microsoft Office PowerPoint</Application>
  <PresentationFormat>On-screen Show (4:3)</PresentationFormat>
  <Paragraphs>78</Paragraphs>
  <Slides>15</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Wingdings</vt:lpstr>
      <vt:lpstr>LeedsMet template</vt:lpstr>
      <vt:lpstr>Thinking about applying for a National Teaching Fellowship?  </vt:lpstr>
      <vt:lpstr>History and background</vt:lpstr>
      <vt:lpstr>What are the benefits?</vt:lpstr>
      <vt:lpstr>The 3 (equally weighted) criteria (section 3 is often the least well done)</vt:lpstr>
      <vt:lpstr>Characteristics of successful nominations: Criterion one </vt:lpstr>
      <vt:lpstr>Characteristics of successful nominations: Criterion two</vt:lpstr>
      <vt:lpstr>Characteristics of successful nominations: Criterion three</vt:lpstr>
      <vt:lpstr>Unsuccessful nominations often:</vt:lpstr>
      <vt:lpstr>In the past you’ve needed to submit:</vt:lpstr>
      <vt:lpstr>What must your HEI do?</vt:lpstr>
      <vt:lpstr>What kinds of evidence are convincing?</vt:lpstr>
      <vt:lpstr>Collecting and using evidence</vt:lpstr>
      <vt:lpstr>The HEA application process must be strictly adhered to:</vt:lpstr>
      <vt:lpstr>You need to demonstrate scholarship and commitment to reflection</vt:lpstr>
      <vt:lpstr>In summary: what some people say:</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90</cp:revision>
  <dcterms:created xsi:type="dcterms:W3CDTF">2007-03-06T12:05:28Z</dcterms:created>
  <dcterms:modified xsi:type="dcterms:W3CDTF">2016-03-19T16:52:31Z</dcterms:modified>
</cp:coreProperties>
</file>