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slideLayouts/slideLayout21.xml" ContentType="application/vnd.openxmlformats-officedocument.presentationml.slideLayout+xml"/>
  <Override PartName="/ppt/theme/theme19.xml" ContentType="application/vnd.openxmlformats-officedocument.theme+xml"/>
  <Override PartName="/ppt/slideLayouts/slideLayout22.xml" ContentType="application/vnd.openxmlformats-officedocument.presentationml.slideLayout+xml"/>
  <Override PartName="/ppt/theme/theme20.xml" ContentType="application/vnd.openxmlformats-officedocument.theme+xml"/>
  <Override PartName="/ppt/slideLayouts/slideLayout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slideLayouts/slideLayout27.xml" ContentType="application/vnd.openxmlformats-officedocument.presentationml.slideLayout+xml"/>
  <Override PartName="/ppt/theme/theme26.xml" ContentType="application/vnd.openxmlformats-officedocument.theme+xml"/>
  <Override PartName="/ppt/slideLayouts/slideLayout28.xml" ContentType="application/vnd.openxmlformats-officedocument.presentationml.slideLayout+xml"/>
  <Override PartName="/ppt/theme/theme27.xml" ContentType="application/vnd.openxmlformats-officedocument.theme+xml"/>
  <Override PartName="/ppt/slideLayouts/slideLayout29.xml" ContentType="application/vnd.openxmlformats-officedocument.presentationml.slideLayout+xml"/>
  <Override PartName="/ppt/theme/theme28.xml" ContentType="application/vnd.openxmlformats-officedocument.theme+xml"/>
  <Override PartName="/ppt/slideLayouts/slideLayout30.xml" ContentType="application/vnd.openxmlformats-officedocument.presentationml.slideLayout+xml"/>
  <Override PartName="/ppt/theme/theme29.xml" ContentType="application/vnd.openxmlformats-officedocument.theme+xml"/>
  <Override PartName="/ppt/slideLayouts/slideLayout31.xml" ContentType="application/vnd.openxmlformats-officedocument.presentationml.slideLayout+xml"/>
  <Override PartName="/ppt/theme/theme30.xml" ContentType="application/vnd.openxmlformats-officedocument.theme+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slideLayouts/slideLayout43.xml" ContentType="application/vnd.openxmlformats-officedocument.presentationml.slideLayout+xml"/>
  <Override PartName="/ppt/theme/theme42.xml" ContentType="application/vnd.openxmlformats-officedocument.theme+xml"/>
  <Override PartName="/ppt/slideLayouts/slideLayout44.xml" ContentType="application/vnd.openxmlformats-officedocument.presentationml.slideLayout+xml"/>
  <Override PartName="/ppt/theme/theme43.xml" ContentType="application/vnd.openxmlformats-officedocument.theme+xml"/>
  <Override PartName="/ppt/slideLayouts/slideLayout45.xml" ContentType="application/vnd.openxmlformats-officedocument.presentationml.slideLayout+xml"/>
  <Override PartName="/ppt/theme/theme44.xml" ContentType="application/vnd.openxmlformats-officedocument.theme+xml"/>
  <Override PartName="/ppt/slideLayouts/slideLayout46.xml" ContentType="application/vnd.openxmlformats-officedocument.presentationml.slideLayout+xml"/>
  <Override PartName="/ppt/theme/theme45.xml" ContentType="application/vnd.openxmlformats-officedocument.theme+xml"/>
  <Override PartName="/ppt/slideLayouts/slideLayout47.xml" ContentType="application/vnd.openxmlformats-officedocument.presentationml.slideLayout+xml"/>
  <Override PartName="/ppt/theme/theme46.xml" ContentType="application/vnd.openxmlformats-officedocument.theme+xml"/>
  <Override PartName="/ppt/slideLayouts/slideLayout48.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6" r:id="rId1"/>
    <p:sldMasterId id="2147484057" r:id="rId2"/>
    <p:sldMasterId id="2147484059" r:id="rId3"/>
    <p:sldMasterId id="2147484063" r:id="rId4"/>
    <p:sldMasterId id="2147484065" r:id="rId5"/>
    <p:sldMasterId id="2147484067" r:id="rId6"/>
    <p:sldMasterId id="2147484069" r:id="rId7"/>
    <p:sldMasterId id="2147484071" r:id="rId8"/>
    <p:sldMasterId id="2147484073" r:id="rId9"/>
    <p:sldMasterId id="2147484075" r:id="rId10"/>
    <p:sldMasterId id="2147484077" r:id="rId11"/>
    <p:sldMasterId id="2147484079" r:id="rId12"/>
    <p:sldMasterId id="2147484081" r:id="rId13"/>
    <p:sldMasterId id="2147484084" r:id="rId14"/>
    <p:sldMasterId id="2147484088" r:id="rId15"/>
    <p:sldMasterId id="2147484090" r:id="rId16"/>
    <p:sldMasterId id="2147484092" r:id="rId17"/>
    <p:sldMasterId id="2147484094" r:id="rId18"/>
    <p:sldMasterId id="2147484096" r:id="rId19"/>
    <p:sldMasterId id="2147484098" r:id="rId20"/>
    <p:sldMasterId id="2147484100" r:id="rId21"/>
    <p:sldMasterId id="2147484102" r:id="rId22"/>
    <p:sldMasterId id="2147484104" r:id="rId23"/>
    <p:sldMasterId id="2147484106" r:id="rId24"/>
    <p:sldMasterId id="2147484108" r:id="rId25"/>
    <p:sldMasterId id="2147484110" r:id="rId26"/>
    <p:sldMasterId id="2147484112" r:id="rId27"/>
    <p:sldMasterId id="2147484114" r:id="rId28"/>
    <p:sldMasterId id="2147484116" r:id="rId29"/>
    <p:sldMasterId id="2147484118" r:id="rId30"/>
    <p:sldMasterId id="2147484120" r:id="rId31"/>
    <p:sldMasterId id="2147484122" r:id="rId32"/>
    <p:sldMasterId id="2147484124" r:id="rId33"/>
    <p:sldMasterId id="2147484126" r:id="rId34"/>
    <p:sldMasterId id="2147484128" r:id="rId35"/>
    <p:sldMasterId id="2147484130" r:id="rId36"/>
    <p:sldMasterId id="2147484132" r:id="rId37"/>
    <p:sldMasterId id="2147484134" r:id="rId38"/>
    <p:sldMasterId id="2147484136" r:id="rId39"/>
    <p:sldMasterId id="2147484138" r:id="rId40"/>
    <p:sldMasterId id="2147484140" r:id="rId41"/>
    <p:sldMasterId id="2147484142" r:id="rId42"/>
    <p:sldMasterId id="2147484144" r:id="rId43"/>
    <p:sldMasterId id="2147484146" r:id="rId44"/>
    <p:sldMasterId id="2147484148" r:id="rId45"/>
    <p:sldMasterId id="2147484150" r:id="rId46"/>
    <p:sldMasterId id="2147484152" r:id="rId47"/>
    <p:sldMasterId id="2147484154" r:id="rId48"/>
    <p:sldMasterId id="2147484155" r:id="rId49"/>
  </p:sldMasterIdLst>
  <p:notesMasterIdLst>
    <p:notesMasterId r:id="rId146"/>
  </p:notesMasterIdLst>
  <p:sldIdLst>
    <p:sldId id="586" r:id="rId50"/>
    <p:sldId id="560" r:id="rId51"/>
    <p:sldId id="562" r:id="rId52"/>
    <p:sldId id="563" r:id="rId53"/>
    <p:sldId id="564" r:id="rId54"/>
    <p:sldId id="498" r:id="rId55"/>
    <p:sldId id="499" r:id="rId56"/>
    <p:sldId id="500" r:id="rId57"/>
    <p:sldId id="565" r:id="rId58"/>
    <p:sldId id="566" r:id="rId59"/>
    <p:sldId id="541" r:id="rId60"/>
    <p:sldId id="542" r:id="rId61"/>
    <p:sldId id="538" r:id="rId62"/>
    <p:sldId id="543" r:id="rId63"/>
    <p:sldId id="544" r:id="rId64"/>
    <p:sldId id="545" r:id="rId65"/>
    <p:sldId id="567" r:id="rId66"/>
    <p:sldId id="568" r:id="rId67"/>
    <p:sldId id="548" r:id="rId68"/>
    <p:sldId id="549" r:id="rId69"/>
    <p:sldId id="550" r:id="rId70"/>
    <p:sldId id="501" r:id="rId71"/>
    <p:sldId id="264" r:id="rId72"/>
    <p:sldId id="502" r:id="rId73"/>
    <p:sldId id="557" r:id="rId74"/>
    <p:sldId id="555" r:id="rId75"/>
    <p:sldId id="551" r:id="rId76"/>
    <p:sldId id="552" r:id="rId77"/>
    <p:sldId id="553" r:id="rId78"/>
    <p:sldId id="554" r:id="rId79"/>
    <p:sldId id="503" r:id="rId80"/>
    <p:sldId id="268" r:id="rId81"/>
    <p:sldId id="504" r:id="rId82"/>
    <p:sldId id="505" r:id="rId83"/>
    <p:sldId id="506" r:id="rId84"/>
    <p:sldId id="270" r:id="rId85"/>
    <p:sldId id="507" r:id="rId86"/>
    <p:sldId id="272" r:id="rId87"/>
    <p:sldId id="509" r:id="rId88"/>
    <p:sldId id="508" r:id="rId89"/>
    <p:sldId id="276" r:id="rId90"/>
    <p:sldId id="496" r:id="rId91"/>
    <p:sldId id="510" r:id="rId92"/>
    <p:sldId id="278" r:id="rId93"/>
    <p:sldId id="569" r:id="rId94"/>
    <p:sldId id="279" r:id="rId95"/>
    <p:sldId id="280" r:id="rId96"/>
    <p:sldId id="511" r:id="rId97"/>
    <p:sldId id="512" r:id="rId98"/>
    <p:sldId id="513" r:id="rId99"/>
    <p:sldId id="282" r:id="rId100"/>
    <p:sldId id="514" r:id="rId101"/>
    <p:sldId id="515" r:id="rId102"/>
    <p:sldId id="516" r:id="rId103"/>
    <p:sldId id="517" r:id="rId104"/>
    <p:sldId id="284" r:id="rId105"/>
    <p:sldId id="285" r:id="rId106"/>
    <p:sldId id="493" r:id="rId107"/>
    <p:sldId id="352" r:id="rId108"/>
    <p:sldId id="518" r:id="rId109"/>
    <p:sldId id="519" r:id="rId110"/>
    <p:sldId id="494" r:id="rId111"/>
    <p:sldId id="520" r:id="rId112"/>
    <p:sldId id="495" r:id="rId113"/>
    <p:sldId id="521" r:id="rId114"/>
    <p:sldId id="522" r:id="rId115"/>
    <p:sldId id="523" r:id="rId116"/>
    <p:sldId id="524" r:id="rId117"/>
    <p:sldId id="525" r:id="rId118"/>
    <p:sldId id="526" r:id="rId119"/>
    <p:sldId id="527" r:id="rId120"/>
    <p:sldId id="528" r:id="rId121"/>
    <p:sldId id="479" r:id="rId122"/>
    <p:sldId id="529" r:id="rId123"/>
    <p:sldId id="490" r:id="rId124"/>
    <p:sldId id="531" r:id="rId125"/>
    <p:sldId id="532" r:id="rId126"/>
    <p:sldId id="533" r:id="rId127"/>
    <p:sldId id="559" r:id="rId128"/>
    <p:sldId id="570" r:id="rId129"/>
    <p:sldId id="571" r:id="rId130"/>
    <p:sldId id="572" r:id="rId131"/>
    <p:sldId id="573" r:id="rId132"/>
    <p:sldId id="574" r:id="rId133"/>
    <p:sldId id="575" r:id="rId134"/>
    <p:sldId id="576" r:id="rId135"/>
    <p:sldId id="577" r:id="rId136"/>
    <p:sldId id="578" r:id="rId137"/>
    <p:sldId id="579" r:id="rId138"/>
    <p:sldId id="580" r:id="rId139"/>
    <p:sldId id="581" r:id="rId140"/>
    <p:sldId id="582" r:id="rId141"/>
    <p:sldId id="583" r:id="rId142"/>
    <p:sldId id="584" r:id="rId143"/>
    <p:sldId id="585" r:id="rId144"/>
    <p:sldId id="561" r:id="rId145"/>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6CCFF"/>
    <a:srgbClr val="000066"/>
    <a:srgbClr val="FFFFFF"/>
    <a:srgbClr val="FFFFCC"/>
    <a:srgbClr val="CCFFFF"/>
    <a:srgbClr val="FFFF66"/>
    <a:srgbClr val="000000"/>
    <a:srgbClr val="FF66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autoAdjust="0"/>
    <p:restoredTop sz="99824" autoAdjust="0"/>
  </p:normalViewPr>
  <p:slideViewPr>
    <p:cSldViewPr>
      <p:cViewPr varScale="1">
        <p:scale>
          <a:sx n="70" d="100"/>
          <a:sy n="70"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94"/>
    </p:cViewPr>
  </p:sorterViewPr>
  <p:notesViewPr>
    <p:cSldViewPr>
      <p:cViewPr varScale="1">
        <p:scale>
          <a:sx n="53" d="100"/>
          <a:sy n="53" d="100"/>
        </p:scale>
        <p:origin x="-2814"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33" Type="http://schemas.openxmlformats.org/officeDocument/2006/relationships/slide" Target="slides/slide84.xml"/><Relationship Id="rId138"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slide" Target="slides/slide53.xml"/><Relationship Id="rId123" Type="http://schemas.openxmlformats.org/officeDocument/2006/relationships/slide" Target="slides/slide74.xml"/><Relationship Id="rId128" Type="http://schemas.openxmlformats.org/officeDocument/2006/relationships/slide" Target="slides/slide79.xml"/><Relationship Id="rId144" Type="http://schemas.openxmlformats.org/officeDocument/2006/relationships/slide" Target="slides/slide95.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41.xml"/><Relationship Id="rId95" Type="http://schemas.openxmlformats.org/officeDocument/2006/relationships/slide" Target="slides/slide4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5.xml"/><Relationship Id="rId69" Type="http://schemas.openxmlformats.org/officeDocument/2006/relationships/slide" Target="slides/slide20.xml"/><Relationship Id="rId113" Type="http://schemas.openxmlformats.org/officeDocument/2006/relationships/slide" Target="slides/slide64.xml"/><Relationship Id="rId118" Type="http://schemas.openxmlformats.org/officeDocument/2006/relationships/slide" Target="slides/slide69.xml"/><Relationship Id="rId134" Type="http://schemas.openxmlformats.org/officeDocument/2006/relationships/slide" Target="slides/slide85.xml"/><Relationship Id="rId139" Type="http://schemas.openxmlformats.org/officeDocument/2006/relationships/slide" Target="slides/slide90.xml"/><Relationship Id="rId80" Type="http://schemas.openxmlformats.org/officeDocument/2006/relationships/slide" Target="slides/slide31.xml"/><Relationship Id="rId85" Type="http://schemas.openxmlformats.org/officeDocument/2006/relationships/slide" Target="slides/slide36.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slide" Target="slides/slide67.xml"/><Relationship Id="rId124" Type="http://schemas.openxmlformats.org/officeDocument/2006/relationships/slide" Target="slides/slide75.xml"/><Relationship Id="rId129" Type="http://schemas.openxmlformats.org/officeDocument/2006/relationships/slide" Target="slides/slide80.xml"/><Relationship Id="rId137" Type="http://schemas.openxmlformats.org/officeDocument/2006/relationships/slide" Target="slides/slide8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32" Type="http://schemas.openxmlformats.org/officeDocument/2006/relationships/slide" Target="slides/slide83.xml"/><Relationship Id="rId140" Type="http://schemas.openxmlformats.org/officeDocument/2006/relationships/slide" Target="slides/slide91.xml"/><Relationship Id="rId145" Type="http://schemas.openxmlformats.org/officeDocument/2006/relationships/slide" Target="slides/slide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slide" Target="slides/slide70.xml"/><Relationship Id="rId127" Type="http://schemas.openxmlformats.org/officeDocument/2006/relationships/slide" Target="slides/slide7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122" Type="http://schemas.openxmlformats.org/officeDocument/2006/relationships/slide" Target="slides/slide73.xml"/><Relationship Id="rId130" Type="http://schemas.openxmlformats.org/officeDocument/2006/relationships/slide" Target="slides/slide81.xml"/><Relationship Id="rId135" Type="http://schemas.openxmlformats.org/officeDocument/2006/relationships/slide" Target="slides/slide86.xml"/><Relationship Id="rId143" Type="http://schemas.openxmlformats.org/officeDocument/2006/relationships/slide" Target="slides/slide94.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120" Type="http://schemas.openxmlformats.org/officeDocument/2006/relationships/slide" Target="slides/slide71.xml"/><Relationship Id="rId125" Type="http://schemas.openxmlformats.org/officeDocument/2006/relationships/slide" Target="slides/slide76.xml"/><Relationship Id="rId141" Type="http://schemas.openxmlformats.org/officeDocument/2006/relationships/slide" Target="slides/slide92.xml"/><Relationship Id="rId14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7.xml"/><Relationship Id="rId87" Type="http://schemas.openxmlformats.org/officeDocument/2006/relationships/slide" Target="slides/slide38.xml"/><Relationship Id="rId110" Type="http://schemas.openxmlformats.org/officeDocument/2006/relationships/slide" Target="slides/slide61.xml"/><Relationship Id="rId115" Type="http://schemas.openxmlformats.org/officeDocument/2006/relationships/slide" Target="slides/slide66.xml"/><Relationship Id="rId131" Type="http://schemas.openxmlformats.org/officeDocument/2006/relationships/slide" Target="slides/slide82.xml"/><Relationship Id="rId136" Type="http://schemas.openxmlformats.org/officeDocument/2006/relationships/slide" Target="slides/slide87.xml"/><Relationship Id="rId61" Type="http://schemas.openxmlformats.org/officeDocument/2006/relationships/slide" Target="slides/slide12.xml"/><Relationship Id="rId82"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7.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26" Type="http://schemas.openxmlformats.org/officeDocument/2006/relationships/slide" Target="slides/slide77.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93" Type="http://schemas.openxmlformats.org/officeDocument/2006/relationships/slide" Target="slides/slide44.xml"/><Relationship Id="rId98" Type="http://schemas.openxmlformats.org/officeDocument/2006/relationships/slide" Target="slides/slide49.xml"/><Relationship Id="rId121" Type="http://schemas.openxmlformats.org/officeDocument/2006/relationships/slide" Target="slides/slide72.xml"/><Relationship Id="rId142" Type="http://schemas.openxmlformats.org/officeDocument/2006/relationships/slide" Target="slides/slide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C7A561C-9FD9-4C4C-8580-77C3C3ECC807}" type="slidenum">
              <a:rPr lang="en-GB"/>
              <a:pPr>
                <a:defRPr/>
              </a:pPr>
              <a:t>‹#›</a:t>
            </a:fld>
            <a:endParaRPr lang="en-GB"/>
          </a:p>
        </p:txBody>
      </p:sp>
    </p:spTree>
    <p:extLst>
      <p:ext uri="{BB962C8B-B14F-4D97-AF65-F5344CB8AC3E}">
        <p14:creationId xmlns:p14="http://schemas.microsoft.com/office/powerpoint/2010/main" val="3572788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0278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78706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13</a:t>
            </a:fld>
            <a:endParaRPr lang="en-GB">
              <a:solidFill>
                <a:srgbClr val="000000"/>
              </a:solidFill>
            </a:endParaRPr>
          </a:p>
        </p:txBody>
      </p:sp>
    </p:spTree>
    <p:extLst>
      <p:ext uri="{BB962C8B-B14F-4D97-AF65-F5344CB8AC3E}">
        <p14:creationId xmlns:p14="http://schemas.microsoft.com/office/powerpoint/2010/main" val="151373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14</a:t>
            </a:fld>
            <a:endParaRPr lang="en-GB">
              <a:solidFill>
                <a:srgbClr val="000000"/>
              </a:solidFill>
            </a:endParaRPr>
          </a:p>
        </p:txBody>
      </p:sp>
    </p:spTree>
    <p:extLst>
      <p:ext uri="{BB962C8B-B14F-4D97-AF65-F5344CB8AC3E}">
        <p14:creationId xmlns:p14="http://schemas.microsoft.com/office/powerpoint/2010/main" val="90874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8343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9220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36688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DD2CE13-999B-400D-984C-D611C0C1BA95}" type="slidenum">
              <a:rPr lang="en-GB" sz="1200">
                <a:solidFill>
                  <a:srgbClr val="000000"/>
                </a:solidFill>
                <a:latin typeface="Arial" charset="0"/>
              </a:rPr>
              <a:pPr/>
              <a:t>22</a:t>
            </a:fld>
            <a:endParaRPr lang="en-GB" sz="1200">
              <a:solidFill>
                <a:srgbClr val="000000"/>
              </a:solidFill>
              <a:latin typeface="Arial" charset="0"/>
            </a:endParaRPr>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0444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CB9B029-5887-4858-85E7-F404A9D3BCDA}" type="slidenum">
              <a:rPr lang="en-GB" smtClean="0"/>
              <a:pPr/>
              <a:t>23</a:t>
            </a:fld>
            <a:endParaRPr lang="en-GB"/>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66892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D4160AA-06FD-40C9-9DD5-E0EA57B84F6E}" type="slidenum">
              <a:rPr lang="en-GB" sz="1200">
                <a:solidFill>
                  <a:srgbClr val="000000"/>
                </a:solidFill>
                <a:latin typeface="Arial" charset="0"/>
              </a:rPr>
              <a:pPr/>
              <a:t>24</a:t>
            </a:fld>
            <a:endParaRPr lang="en-GB" sz="1200" dirty="0">
              <a:solidFill>
                <a:srgbClr val="000000"/>
              </a:solidFill>
              <a:latin typeface="Arial" charset="0"/>
            </a:endParaRPr>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2394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Arial" charset="0"/>
              </a:rPr>
              <a:pPr/>
              <a:t>2</a:t>
            </a:fld>
            <a:endParaRPr lang="en-GB" dirty="0">
              <a:solidFill>
                <a:srgbClr val="000000"/>
              </a:solidFill>
              <a:latin typeface="Arial"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29716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A84F6FC-F1A9-4AA2-BD6E-CDC931BB8E88}" type="slidenum">
              <a:rPr lang="en-GB">
                <a:solidFill>
                  <a:srgbClr val="000000"/>
                </a:solidFill>
              </a:rPr>
              <a:pPr/>
              <a:t>25</a:t>
            </a:fld>
            <a:endParaRPr lang="en-GB">
              <a:solidFill>
                <a:srgbClr val="000000"/>
              </a:solidFill>
            </a:endParaRPr>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95548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95846CD-5A8D-4AA9-965C-227AA551F7BA}" type="slidenum">
              <a:rPr lang="en-GB" smtClean="0">
                <a:solidFill>
                  <a:srgbClr val="000000"/>
                </a:solidFill>
              </a:rPr>
              <a:pPr/>
              <a:t>26</a:t>
            </a:fld>
            <a:endParaRPr lang="en-GB">
              <a:solidFill>
                <a:srgbClr val="000000"/>
              </a:solidFill>
            </a:endParaRPr>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93648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27</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9223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28</a:t>
            </a:fld>
            <a:endParaRPr lang="en-GB" dirty="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42124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29</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74699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386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1EEA962-2A37-4487-ACCC-7C1A694E77D1}" type="slidenum">
              <a:rPr lang="en-GB" sz="1200">
                <a:solidFill>
                  <a:srgbClr val="000000"/>
                </a:solidFill>
                <a:latin typeface="Arial" charset="0"/>
              </a:rPr>
              <a:pPr/>
              <a:t>31</a:t>
            </a:fld>
            <a:endParaRPr lang="en-GB" sz="1200" dirty="0">
              <a:solidFill>
                <a:srgbClr val="000000"/>
              </a:solidFill>
              <a:latin typeface="Arial" charset="0"/>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04487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7AD941E-8CEC-4F5C-B42D-2F9FD5ABCDE7}" type="slidenum">
              <a:rPr lang="en-GB" smtClean="0"/>
              <a:pPr/>
              <a:t>32</a:t>
            </a:fld>
            <a:endParaRPr lang="en-GB"/>
          </a:p>
        </p:txBody>
      </p:sp>
      <p:sp>
        <p:nvSpPr>
          <p:cNvPr id="98307" name="Rectangle 2"/>
          <p:cNvSpPr>
            <a:spLocks noGrp="1" noRot="1" noChangeAspect="1" noChangeArrowheads="1" noTextEdit="1"/>
          </p:cNvSpPr>
          <p:nvPr>
            <p:ph type="sldImg"/>
          </p:nvPr>
        </p:nvSpPr>
        <p:spPr>
          <a:xfrm>
            <a:off x="1150938" y="692150"/>
            <a:ext cx="4556125" cy="3416300"/>
          </a:xfrm>
          <a:ln/>
        </p:spPr>
      </p:sp>
      <p:sp>
        <p:nvSpPr>
          <p:cNvPr id="983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28021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sz="1200">
                <a:solidFill>
                  <a:srgbClr val="000000"/>
                </a:solidFill>
                <a:latin typeface="Arial" charset="0"/>
              </a:rPr>
              <a:pPr/>
              <a:t>33</a:t>
            </a:fld>
            <a:endParaRPr lang="en-GB" sz="1200" dirty="0">
              <a:solidFill>
                <a:srgbClr val="000000"/>
              </a:solidFill>
              <a:latin typeface="Arial"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709713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EF22751-2A38-41A5-AAD0-FF2065E8C0DB}" type="slidenum">
              <a:rPr lang="en-GB" sz="1200">
                <a:solidFill>
                  <a:srgbClr val="000000"/>
                </a:solidFill>
                <a:latin typeface="Arial" charset="0"/>
              </a:rPr>
              <a:pPr/>
              <a:t>34</a:t>
            </a:fld>
            <a:endParaRPr lang="en-GB" sz="1200" dirty="0">
              <a:solidFill>
                <a:srgbClr val="000000"/>
              </a:solidFill>
              <a:latin typeface="Arial" charset="0"/>
            </a:endParaRPr>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7661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49197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sz="1200">
                <a:solidFill>
                  <a:srgbClr val="000000"/>
                </a:solidFill>
                <a:latin typeface="Arial" charset="0"/>
              </a:rPr>
              <a:pPr/>
              <a:t>35</a:t>
            </a:fld>
            <a:endParaRPr lang="en-GB" sz="1200" dirty="0">
              <a:solidFill>
                <a:srgbClr val="000000"/>
              </a:solidFill>
              <a:latin typeface="Arial" charset="0"/>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151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smtClean="0"/>
              <a:pPr/>
              <a:t>36</a:t>
            </a:fld>
            <a:endParaRPr lang="en-GB"/>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570060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sz="1200">
                <a:solidFill>
                  <a:srgbClr val="000000"/>
                </a:solidFill>
                <a:latin typeface="Arial" charset="0"/>
              </a:rPr>
              <a:pPr/>
              <a:t>37</a:t>
            </a:fld>
            <a:endParaRPr lang="en-GB" sz="1200">
              <a:solidFill>
                <a:srgbClr val="000000"/>
              </a:solidFill>
              <a:latin typeface="Arial" charset="0"/>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401330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smtClean="0"/>
              <a:pPr/>
              <a:t>38</a:t>
            </a:fld>
            <a:endParaRPr lang="en-GB"/>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75500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sz="1200">
                <a:solidFill>
                  <a:srgbClr val="000000"/>
                </a:solidFill>
                <a:latin typeface="Arial" charset="0"/>
              </a:rPr>
              <a:pPr/>
              <a:t>39</a:t>
            </a:fld>
            <a:endParaRPr lang="en-GB" sz="1200">
              <a:solidFill>
                <a:srgbClr val="000000"/>
              </a:solidFill>
              <a:latin typeface="Arial" charset="0"/>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767652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E90CF653-DB42-4C38-97FA-B5477765EFDD}" type="slidenum">
              <a:rPr lang="en-GB" smtClean="0">
                <a:solidFill>
                  <a:srgbClr val="000000"/>
                </a:solidFill>
                <a:latin typeface="Arial" pitchFamily="34" charset="0"/>
              </a:rPr>
              <a:pPr>
                <a:defRPr/>
              </a:pPr>
              <a:t>40</a:t>
            </a:fld>
            <a:endParaRPr lang="en-GB">
              <a:solidFill>
                <a:srgbClr val="000000"/>
              </a:solidFill>
              <a:latin typeface="Arial" pitchFamily="34" charset="0"/>
            </a:endParaRPr>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47339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pPr/>
              <a:t>41</a:t>
            </a:fld>
            <a:endParaRPr lang="en-GB"/>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569658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42</a:t>
            </a:fld>
            <a:endParaRPr lang="en-GB" dirty="0">
              <a:solidFill>
                <a:srgbClr val="000000"/>
              </a:solidFill>
            </a:endParaRPr>
          </a:p>
        </p:txBody>
      </p:sp>
    </p:spTree>
    <p:extLst>
      <p:ext uri="{BB962C8B-B14F-4D97-AF65-F5344CB8AC3E}">
        <p14:creationId xmlns:p14="http://schemas.microsoft.com/office/powerpoint/2010/main" val="1273553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sz="1200">
                <a:solidFill>
                  <a:srgbClr val="000000"/>
                </a:solidFill>
                <a:latin typeface="Arial" charset="0"/>
              </a:rPr>
              <a:pPr/>
              <a:t>43</a:t>
            </a:fld>
            <a:endParaRPr lang="en-GB" sz="1200" dirty="0">
              <a:solidFill>
                <a:srgbClr val="000000"/>
              </a:solidFill>
              <a:latin typeface="Arial" charset="0"/>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857760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smtClean="0"/>
              <a:pPr/>
              <a:t>44</a:t>
            </a:fld>
            <a:endParaRPr lang="en-GB"/>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83607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4</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r"/>
            <a:fld id="{61346E0C-4167-4304-BD30-0A53C392214D}" type="slidenum">
              <a:rPr lang="en-GB" altLang="en-US" sz="1200" b="0">
                <a:solidFill>
                  <a:srgbClr val="000000"/>
                </a:solidFill>
                <a:latin typeface="Arial" panose="020B0604020202020204" pitchFamily="34" charset="0"/>
              </a:rPr>
              <a:pPr algn="r"/>
              <a:t>45</a:t>
            </a:fld>
            <a:endParaRPr lang="en-GB" altLang="en-US" sz="1200" b="0">
              <a:solidFill>
                <a:srgbClr val="000000"/>
              </a:solidFill>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2685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smtClean="0"/>
              <a:pPr/>
              <a:t>46</a:t>
            </a:fld>
            <a:endParaRPr lang="en-GB"/>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617132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smtClean="0"/>
              <a:pPr/>
              <a:t>47</a:t>
            </a:fld>
            <a:endParaRPr lang="en-GB"/>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709382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z="1200">
                <a:solidFill>
                  <a:srgbClr val="000000"/>
                </a:solidFill>
                <a:latin typeface="Arial" charset="0"/>
              </a:rPr>
              <a:pPr/>
              <a:t>48</a:t>
            </a:fld>
            <a:endParaRPr lang="en-GB" sz="1200">
              <a:solidFill>
                <a:srgbClr val="000000"/>
              </a:solidFill>
              <a:latin typeface="Arial" charset="0"/>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1280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sz="1200">
                <a:solidFill>
                  <a:srgbClr val="000000"/>
                </a:solidFill>
                <a:latin typeface="Arial" charset="0"/>
              </a:rPr>
              <a:pPr/>
              <a:t>49</a:t>
            </a:fld>
            <a:endParaRPr lang="en-GB" sz="1200">
              <a:solidFill>
                <a:srgbClr val="000000"/>
              </a:solidFill>
              <a:latin typeface="Arial" charset="0"/>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1698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sz="1200">
                <a:solidFill>
                  <a:srgbClr val="000000"/>
                </a:solidFill>
                <a:latin typeface="Arial" charset="0"/>
              </a:rPr>
              <a:pPr/>
              <a:t>50</a:t>
            </a:fld>
            <a:endParaRPr lang="en-GB" sz="1200" dirty="0">
              <a:solidFill>
                <a:srgbClr val="000000"/>
              </a:solidFill>
              <a:latin typeface="Arial" charset="0"/>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597797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smtClean="0"/>
              <a:pPr/>
              <a:t>51</a:t>
            </a:fld>
            <a:endParaRPr lang="en-GB"/>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95345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52</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440186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57618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6870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5</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55</a:t>
            </a:fld>
            <a:endParaRPr lang="en-GB" dirty="0">
              <a:solidFill>
                <a:prstClr val="black"/>
              </a:solidFill>
            </a:endParaRPr>
          </a:p>
        </p:txBody>
      </p:sp>
    </p:spTree>
    <p:extLst>
      <p:ext uri="{BB962C8B-B14F-4D97-AF65-F5344CB8AC3E}">
        <p14:creationId xmlns:p14="http://schemas.microsoft.com/office/powerpoint/2010/main" val="2010786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smtClean="0"/>
              <a:pPr/>
              <a:t>56</a:t>
            </a:fld>
            <a:endParaRPr lang="en-GB"/>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227885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smtClean="0"/>
              <a:pPr/>
              <a:t>57</a:t>
            </a:fld>
            <a:endParaRPr lang="en-GB"/>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134106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58</a:t>
            </a:fld>
            <a:endParaRPr lang="en-GB">
              <a:solidFill>
                <a:srgbClr val="000000"/>
              </a:solidFill>
            </a:endParaRPr>
          </a:p>
        </p:txBody>
      </p:sp>
    </p:spTree>
    <p:extLst>
      <p:ext uri="{BB962C8B-B14F-4D97-AF65-F5344CB8AC3E}">
        <p14:creationId xmlns:p14="http://schemas.microsoft.com/office/powerpoint/2010/main" val="1856392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3701D0C-317D-4E5E-9E6C-0C4A1BC3526A}" type="slidenum">
              <a:rPr lang="en-GB" smtClean="0"/>
              <a:pPr/>
              <a:t>59</a:t>
            </a:fld>
            <a:endParaRPr lang="en-GB"/>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1740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AC486EE-3642-4806-B267-C39764D222CC}" type="slidenum">
              <a:rPr lang="en-GB" sz="1200">
                <a:solidFill>
                  <a:srgbClr val="000000"/>
                </a:solidFill>
                <a:latin typeface="Arial" charset="0"/>
              </a:rPr>
              <a:pPr/>
              <a:t>60</a:t>
            </a:fld>
            <a:endParaRPr lang="en-GB" sz="1200">
              <a:solidFill>
                <a:srgbClr val="000000"/>
              </a:solidFill>
              <a:latin typeface="Arial" charset="0"/>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51972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9B8B44E-CA31-47EF-BE21-85E50BEF8DF8}" type="slidenum">
              <a:rPr lang="en-GB" sz="1200">
                <a:solidFill>
                  <a:srgbClr val="000000"/>
                </a:solidFill>
                <a:latin typeface="Arial" charset="0"/>
              </a:rPr>
              <a:pPr/>
              <a:t>61</a:t>
            </a:fld>
            <a:endParaRPr lang="en-GB" sz="1200">
              <a:solidFill>
                <a:srgbClr val="000000"/>
              </a:solidFill>
              <a:latin typeface="Arial" charset="0"/>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42028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62</a:t>
            </a:fld>
            <a:endParaRPr lang="en-GB">
              <a:solidFill>
                <a:srgbClr val="000000"/>
              </a:solidFill>
            </a:endParaRPr>
          </a:p>
        </p:txBody>
      </p:sp>
    </p:spTree>
    <p:extLst>
      <p:ext uri="{BB962C8B-B14F-4D97-AF65-F5344CB8AC3E}">
        <p14:creationId xmlns:p14="http://schemas.microsoft.com/office/powerpoint/2010/main" val="3098854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63</a:t>
            </a:fld>
            <a:endParaRPr lang="en-GB" dirty="0">
              <a:solidFill>
                <a:srgbClr val="000000"/>
              </a:solidFill>
            </a:endParaRPr>
          </a:p>
        </p:txBody>
      </p:sp>
    </p:spTree>
    <p:extLst>
      <p:ext uri="{BB962C8B-B14F-4D97-AF65-F5344CB8AC3E}">
        <p14:creationId xmlns:p14="http://schemas.microsoft.com/office/powerpoint/2010/main" val="3744492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F02331B6-171F-43E7-80EC-B7FF19C05344}" type="slidenum">
              <a:rPr lang="en-GB" smtClean="0">
                <a:solidFill>
                  <a:srgbClr val="000000"/>
                </a:solidFill>
                <a:latin typeface="Arial" pitchFamily="34" charset="0"/>
              </a:rPr>
              <a:pPr>
                <a:defRPr/>
              </a:pPr>
              <a:t>64</a:t>
            </a:fld>
            <a:endParaRPr lang="en-GB">
              <a:solidFill>
                <a:srgbClr val="000000"/>
              </a:solidFill>
              <a:latin typeface="Arial" pitchFamily="34" charset="0"/>
            </a:endParaRPr>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2284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CDBF622-854A-4EAF-B0CD-D6EEB532DE41}" type="slidenum">
              <a:rPr lang="en-GB" sz="1200">
                <a:solidFill>
                  <a:srgbClr val="000000"/>
                </a:solidFill>
                <a:latin typeface="Arial" charset="0"/>
              </a:rPr>
              <a:pPr/>
              <a:t>6</a:t>
            </a:fld>
            <a:endParaRPr lang="en-GB" sz="1200">
              <a:solidFill>
                <a:srgbClr val="000000"/>
              </a:solidFill>
              <a:latin typeface="Arial" charset="0"/>
            </a:endParaRPr>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2347427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sz="1200">
                <a:solidFill>
                  <a:srgbClr val="000000"/>
                </a:solidFill>
                <a:latin typeface="Arial" charset="0"/>
              </a:rPr>
              <a:pPr/>
              <a:t>65</a:t>
            </a:fld>
            <a:endParaRPr lang="en-GB" sz="1200" dirty="0">
              <a:solidFill>
                <a:srgbClr val="000000"/>
              </a:solidFill>
              <a:latin typeface="Arial" charset="0"/>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44999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sz="1200">
                <a:solidFill>
                  <a:srgbClr val="000000"/>
                </a:solidFill>
                <a:latin typeface="Arial" charset="0"/>
              </a:rPr>
              <a:pPr/>
              <a:t>66</a:t>
            </a:fld>
            <a:endParaRPr lang="en-GB" sz="1200" dirty="0">
              <a:solidFill>
                <a:srgbClr val="000000"/>
              </a:solidFill>
              <a:latin typeface="Arial" charset="0"/>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817353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sz="1200">
                <a:solidFill>
                  <a:srgbClr val="000000"/>
                </a:solidFill>
                <a:latin typeface="Arial" charset="0"/>
              </a:rPr>
              <a:pPr/>
              <a:t>67</a:t>
            </a:fld>
            <a:endParaRPr lang="en-GB" sz="1200" dirty="0">
              <a:solidFill>
                <a:srgbClr val="000000"/>
              </a:solidFill>
              <a:latin typeface="Arial" charset="0"/>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563325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sz="1200">
                <a:solidFill>
                  <a:srgbClr val="000000"/>
                </a:solidFill>
                <a:latin typeface="Arial" charset="0"/>
              </a:rPr>
              <a:pPr/>
              <a:t>68</a:t>
            </a:fld>
            <a:endParaRPr lang="en-GB" sz="1200" dirty="0">
              <a:solidFill>
                <a:srgbClr val="000000"/>
              </a:solidFill>
              <a:latin typeface="Arial" charset="0"/>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1229184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69</a:t>
            </a:fld>
            <a:endParaRPr lang="en-GB">
              <a:solidFill>
                <a:srgbClr val="000000"/>
              </a:solidFill>
            </a:endParaRPr>
          </a:p>
        </p:txBody>
      </p:sp>
    </p:spTree>
    <p:extLst>
      <p:ext uri="{BB962C8B-B14F-4D97-AF65-F5344CB8AC3E}">
        <p14:creationId xmlns:p14="http://schemas.microsoft.com/office/powerpoint/2010/main" val="16961583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70</a:t>
            </a:fld>
            <a:endParaRPr lang="en-GB" sz="1200" dirty="0">
              <a:solidFill>
                <a:srgbClr val="000000"/>
              </a:solidFill>
              <a:latin typeface="Arial" charset="0"/>
            </a:endParaRPr>
          </a:p>
        </p:txBody>
      </p:sp>
    </p:spTree>
    <p:extLst>
      <p:ext uri="{BB962C8B-B14F-4D97-AF65-F5344CB8AC3E}">
        <p14:creationId xmlns:p14="http://schemas.microsoft.com/office/powerpoint/2010/main" val="26015998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sz="1200">
                <a:solidFill>
                  <a:srgbClr val="000000"/>
                </a:solidFill>
                <a:latin typeface="Arial" charset="0"/>
              </a:rPr>
              <a:pPr/>
              <a:t>71</a:t>
            </a:fld>
            <a:endParaRPr lang="en-GB" sz="1200" dirty="0">
              <a:solidFill>
                <a:srgbClr val="000000"/>
              </a:solidFill>
              <a:latin typeface="Arial" charset="0"/>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715123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72</a:t>
            </a:fld>
            <a:endParaRPr lang="en-GB" sz="1200" dirty="0">
              <a:solidFill>
                <a:srgbClr val="000000"/>
              </a:solidFill>
              <a:latin typeface="Arial" charset="0"/>
            </a:endParaRPr>
          </a:p>
        </p:txBody>
      </p:sp>
    </p:spTree>
    <p:extLst>
      <p:ext uri="{BB962C8B-B14F-4D97-AF65-F5344CB8AC3E}">
        <p14:creationId xmlns:p14="http://schemas.microsoft.com/office/powerpoint/2010/main" val="2802136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pPr>
                <a:defRPr/>
              </a:pPr>
              <a:t>73</a:t>
            </a:fld>
            <a:endParaRPr lang="en-GB"/>
          </a:p>
        </p:txBody>
      </p:sp>
    </p:spTree>
    <p:extLst>
      <p:ext uri="{BB962C8B-B14F-4D97-AF65-F5344CB8AC3E}">
        <p14:creationId xmlns:p14="http://schemas.microsoft.com/office/powerpoint/2010/main" val="15078054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sz="1200">
                <a:solidFill>
                  <a:srgbClr val="000000"/>
                </a:solidFill>
                <a:latin typeface="Arial" charset="0"/>
              </a:rPr>
              <a:pPr/>
              <a:t>74</a:t>
            </a:fld>
            <a:endParaRPr lang="en-US" sz="1200">
              <a:solidFill>
                <a:srgbClr val="000000"/>
              </a:solidFill>
              <a:latin typeface="Arial" charset="0"/>
            </a:endParaRPr>
          </a:p>
        </p:txBody>
      </p:sp>
    </p:spTree>
    <p:extLst>
      <p:ext uri="{BB962C8B-B14F-4D97-AF65-F5344CB8AC3E}">
        <p14:creationId xmlns:p14="http://schemas.microsoft.com/office/powerpoint/2010/main" val="229588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BE65B74-9448-4EB0-935D-C97D82C044F2}" type="slidenum">
              <a:rPr lang="en-GB" sz="1200">
                <a:solidFill>
                  <a:srgbClr val="000000"/>
                </a:solidFill>
                <a:latin typeface="Arial" charset="0"/>
              </a:rPr>
              <a:pPr/>
              <a:t>7</a:t>
            </a:fld>
            <a:endParaRPr lang="en-GB" sz="1200">
              <a:solidFill>
                <a:srgbClr val="000000"/>
              </a:solidFill>
              <a:latin typeface="Arial" charset="0"/>
            </a:endParaRPr>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736997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p:spPr>
        <p:txBody>
          <a:bodyPr/>
          <a:lstStyle/>
          <a:p>
            <a:endParaRPr lang="en-US">
              <a:latin typeface="Arial" pitchFamily="34" charset="0"/>
            </a:endParaRPr>
          </a:p>
        </p:txBody>
      </p:sp>
      <p:sp>
        <p:nvSpPr>
          <p:cNvPr id="4" name="Slide Number Placeholder 3"/>
          <p:cNvSpPr>
            <a:spLocks noGrp="1"/>
          </p:cNvSpPr>
          <p:nvPr>
            <p:ph type="sldNum" sz="quarter" idx="5"/>
          </p:nvPr>
        </p:nvSpPr>
        <p:spPr/>
        <p:txBody>
          <a:bodyPr/>
          <a:lstStyle/>
          <a:p>
            <a:pPr>
              <a:defRPr/>
            </a:pPr>
            <a:fld id="{47CCDDF6-662C-4CD8-9AAB-E92353894D62}" type="slidenum">
              <a:rPr lang="en-GB">
                <a:solidFill>
                  <a:srgbClr val="000000"/>
                </a:solidFill>
              </a:rPr>
              <a:pPr>
                <a:defRPr/>
              </a:pPr>
              <a:t>75</a:t>
            </a:fld>
            <a:endParaRPr lang="en-GB" dirty="0">
              <a:solidFill>
                <a:srgbClr val="000000"/>
              </a:solidFill>
            </a:endParaRPr>
          </a:p>
        </p:txBody>
      </p:sp>
    </p:spTree>
    <p:extLst>
      <p:ext uri="{BB962C8B-B14F-4D97-AF65-F5344CB8AC3E}">
        <p14:creationId xmlns:p14="http://schemas.microsoft.com/office/powerpoint/2010/main" val="19366300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31CF2DD-1F8A-43E1-94DC-605D56F81117}" type="slidenum">
              <a:rPr lang="en-GB" smtClean="0">
                <a:solidFill>
                  <a:srgbClr val="000000"/>
                </a:solidFill>
              </a:rPr>
              <a:pPr/>
              <a:t>76</a:t>
            </a:fld>
            <a:endParaRPr lang="en-GB">
              <a:solidFill>
                <a:srgbClr val="000000"/>
              </a:solidFill>
            </a:endParaRPr>
          </a:p>
        </p:txBody>
      </p:sp>
      <p:sp>
        <p:nvSpPr>
          <p:cNvPr id="133123" name="Rectangle 2"/>
          <p:cNvSpPr>
            <a:spLocks noGrp="1" noRot="1" noChangeAspect="1" noChangeArrowheads="1" noTextEdit="1"/>
          </p:cNvSpPr>
          <p:nvPr>
            <p:ph type="sldImg"/>
          </p:nvPr>
        </p:nvSpPr>
        <p:spPr>
          <a:xfrm>
            <a:off x="1150938" y="692150"/>
            <a:ext cx="4556125" cy="3416300"/>
          </a:xfrm>
          <a:ln/>
        </p:spPr>
      </p:sp>
      <p:sp>
        <p:nvSpPr>
          <p:cNvPr id="1331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32198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1889944-49C3-4482-9B2E-3E885AB65162}" type="slidenum">
              <a:rPr lang="en-GB" sz="1200">
                <a:solidFill>
                  <a:srgbClr val="000000"/>
                </a:solidFill>
                <a:latin typeface="Arial" charset="0"/>
              </a:rPr>
              <a:pPr/>
              <a:t>77</a:t>
            </a:fld>
            <a:endParaRPr lang="en-GB" sz="1200">
              <a:solidFill>
                <a:srgbClr val="000000"/>
              </a:solidFill>
              <a:latin typeface="Arial" charset="0"/>
            </a:endParaRPr>
          </a:p>
        </p:txBody>
      </p:sp>
      <p:sp>
        <p:nvSpPr>
          <p:cNvPr id="134147" name="Rectangle 2"/>
          <p:cNvSpPr>
            <a:spLocks noGrp="1" noRot="1" noChangeAspect="1" noChangeArrowheads="1" noTextEdit="1"/>
          </p:cNvSpPr>
          <p:nvPr>
            <p:ph type="sldImg"/>
          </p:nvPr>
        </p:nvSpPr>
        <p:spPr>
          <a:xfrm>
            <a:off x="1150938" y="692150"/>
            <a:ext cx="4556125" cy="3416300"/>
          </a:xfrm>
          <a:ln/>
        </p:spPr>
      </p:sp>
      <p:sp>
        <p:nvSpPr>
          <p:cNvPr id="13414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7491865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78</a:t>
            </a:fld>
            <a:endParaRPr lang="en-GB" sz="1200" dirty="0">
              <a:solidFill>
                <a:srgbClr val="000000"/>
              </a:solidFill>
              <a:latin typeface="Arial" charset="0"/>
            </a:endParaRPr>
          </a:p>
        </p:txBody>
      </p:sp>
    </p:spTree>
    <p:extLst>
      <p:ext uri="{BB962C8B-B14F-4D97-AF65-F5344CB8AC3E}">
        <p14:creationId xmlns:p14="http://schemas.microsoft.com/office/powerpoint/2010/main" val="29902910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80</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9126558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4642604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95</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130044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96</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7759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z="1200">
                <a:solidFill>
                  <a:srgbClr val="000000"/>
                </a:solidFill>
                <a:latin typeface="Arial" charset="0"/>
              </a:rPr>
              <a:pPr>
                <a:defRPr/>
              </a:pPr>
              <a:t>8</a:t>
            </a:fld>
            <a:endParaRPr lang="en-GB" sz="1200">
              <a:solidFill>
                <a:srgbClr val="000000"/>
              </a:solidFill>
              <a:latin typeface="Arial" charset="0"/>
            </a:endParaRPr>
          </a:p>
        </p:txBody>
      </p:sp>
    </p:spTree>
    <p:extLst>
      <p:ext uri="{BB962C8B-B14F-4D97-AF65-F5344CB8AC3E}">
        <p14:creationId xmlns:p14="http://schemas.microsoft.com/office/powerpoint/2010/main" val="343083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11</a:t>
            </a:fld>
            <a:endParaRPr lang="en-GB">
              <a:solidFill>
                <a:srgbClr val="000000"/>
              </a:solidFill>
            </a:endParaRPr>
          </a:p>
        </p:txBody>
      </p:sp>
    </p:spTree>
    <p:extLst>
      <p:ext uri="{BB962C8B-B14F-4D97-AF65-F5344CB8AC3E}">
        <p14:creationId xmlns:p14="http://schemas.microsoft.com/office/powerpoint/2010/main" val="167719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Saturday, 09 April 2016</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Saturday, 09 April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Saturday, 09 April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Saturday, 09 April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5560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69386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51528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02305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59667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68723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25495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465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rPr>
              <a:t>http://phil-race.co.uk</a:t>
            </a:r>
            <a:r>
              <a:rPr kumimoji="0" lang="en-GB" sz="1400" b="0" i="0" u="none" strike="noStrike" kern="0" cap="none" spc="0" normalizeH="0" baseline="0" noProof="0" dirty="0">
                <a:ln>
                  <a:noFill/>
                </a:ln>
                <a:solidFill>
                  <a:srgbClr val="FF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624391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A4A896-AEBC-45F7-BDDF-664620CF3620}" type="datetimeFigureOut">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09/04/2016</a:t>
            </a:fld>
            <a:endParaRPr kumimoji="0" lang="en-GB"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751200B-38BD-4771-859B-8F134E21364B}" type="slidenum">
              <a:rPr kumimoji="0" lang="en-GB"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243584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82576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737286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9458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59386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59553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3992801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42177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3334345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264764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1791025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068803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Saturday, 09 April 2016</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947375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885670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6203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00%20main%20menu.ppt" TargetMode="Externa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hyperlink" Target="00%20main%20menu.ppt" TargetMode="Externa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3.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9.xml"/><Relationship Id="rId1" Type="http://schemas.openxmlformats.org/officeDocument/2006/relationships/slideLayout" Target="../slideLayouts/slideLayout2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20.xml"/><Relationship Id="rId1" Type="http://schemas.openxmlformats.org/officeDocument/2006/relationships/slideLayout" Target="../slideLayouts/slideLayout22.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1.xml"/><Relationship Id="rId1" Type="http://schemas.openxmlformats.org/officeDocument/2006/relationships/slideLayout" Target="../slideLayouts/slideLayout23.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3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6.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37.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8.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39.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41.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2.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43.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45.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47.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4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0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078" r:id="rId1"/>
    <p:sldLayoutId id="2147484086" r:id="rId2"/>
    <p:sldLayoutId id="2147484087"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8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0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0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4/9/2016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0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Saturday, 09 April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09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0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Saturday, 09 April 2016</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latin typeface="Comic Sans MS"/>
              </a:rPr>
              <a:pPr eaLnBrk="0" hangingPunct="0">
                <a:defRPr/>
              </a:pPr>
              <a:t>‹#›</a:t>
            </a:fld>
            <a:endParaRPr lang="en-GB" dirty="0">
              <a:solidFill>
                <a:srgbClr val="FFFF66"/>
              </a:solidFill>
              <a:latin typeface="Comic Sans MS"/>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Comic Sans MS"/>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Comic Sans MS"/>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Comic Sans MS"/>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latin typeface="Comic Sans MS"/>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Comic Sans MS"/>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Comic Sans MS"/>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latin typeface="Comic Sans MS"/>
            </a:endParaRPr>
          </a:p>
        </p:txBody>
      </p:sp>
    </p:spTree>
  </p:cSld>
  <p:clrMap bg1="lt1" tx1="dk1" bg2="lt2" tx2="dk2" accent1="accent1" accent2="accent2" accent3="accent3" accent4="accent4" accent5="accent5" accent6="accent6" hlink="hlink" folHlink="folHlink"/>
  <p:sldLayoutIdLst>
    <p:sldLayoutId id="214748409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1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1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1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10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76076315"/>
      </p:ext>
    </p:extLst>
  </p:cSld>
  <p:clrMap bg1="dk2" tx1="lt1" bg2="dk1" tx2="lt2" accent1="accent1" accent2="accent2" accent3="accent3" accent4="accent4" accent5="accent5" accent6="accent6" hlink="hlink" folHlink="folHlink"/>
  <p:sldLayoutIdLst>
    <p:sldLayoutId id="21474841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extLst>
      <p:ext uri="{BB962C8B-B14F-4D97-AF65-F5344CB8AC3E}">
        <p14:creationId xmlns:p14="http://schemas.microsoft.com/office/powerpoint/2010/main" val="1754639184"/>
      </p:ext>
    </p:extLst>
  </p:cSld>
  <p:clrMap bg1="dk2" tx1="lt1" bg2="dk1" tx2="lt2" accent1="accent1" accent2="accent2" accent3="accent3" accent4="accent4" accent5="accent5" accent6="accent6" hlink="hlink" folHlink="folHlink"/>
  <p:sldLayoutIdLst>
    <p:sldLayoutId id="21474841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2111080986"/>
      </p:ext>
    </p:extLst>
  </p:cSld>
  <p:clrMap bg1="lt1" tx1="dk1" bg2="lt2" tx2="dk2" accent1="accent1" accent2="accent2" accent3="accent3" accent4="accent4" accent5="accent5" accent6="accent6" hlink="hlink" folHlink="folHlink"/>
  <p:sldLayoutIdLst>
    <p:sldLayoutId id="214748411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1039497135"/>
      </p:ext>
    </p:extLst>
  </p:cSld>
  <p:clrMap bg1="lt1" tx1="dk1" bg2="lt2" tx2="dk2" accent1="accent1" accent2="accent2" accent3="accent3" accent4="accent4" accent5="accent5" accent6="accent6" hlink="hlink" folHlink="folHlink"/>
  <p:sldLayoutIdLst>
    <p:sldLayoutId id="21474841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1698545704"/>
      </p:ext>
    </p:extLst>
  </p:cSld>
  <p:clrMap bg1="lt1" tx1="dk1" bg2="lt2" tx2="dk2" accent1="accent1" accent2="accent2" accent3="accent3" accent4="accent4" accent5="accent5" accent6="accent6" hlink="hlink" folHlink="folHlink"/>
  <p:sldLayoutIdLst>
    <p:sldLayoutId id="214748411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92169105"/>
      </p:ext>
    </p:extLst>
  </p:cSld>
  <p:clrMap bg1="lt1" tx1="dk1" bg2="lt2" tx2="dk2" accent1="accent1" accent2="accent2" accent3="accent3" accent4="accent4" accent5="accent5" accent6="accent6" hlink="hlink" folHlink="folHlink"/>
  <p:sldLayoutIdLst>
    <p:sldLayoutId id="214748412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0" hangingPunct="0"/>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0" hangingPunct="0"/>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1678735559"/>
      </p:ext>
    </p:extLst>
  </p:cSld>
  <p:clrMap bg1="lt1" tx1="dk1" bg2="lt2" tx2="dk2" accent1="accent1" accent2="accent2" accent3="accent3" accent4="accent4" accent5="accent5" accent6="accent6" hlink="hlink" folHlink="folHlink"/>
  <p:sldLayoutIdLst>
    <p:sldLayoutId id="2147484123"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3406450867"/>
      </p:ext>
    </p:extLst>
  </p:cSld>
  <p:clrMap bg1="lt1" tx1="dk1" bg2="lt2" tx2="dk2" accent1="accent1" accent2="accent2" accent3="accent3" accent4="accent4" accent5="accent5" accent6="accent6" hlink="hlink" folHlink="folHlink"/>
  <p:sldLayoutIdLst>
    <p:sldLayoutId id="214748412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A4A896-AEBC-45F7-BDDF-664620CF3620}" type="datetimeFigureOut">
              <a:rPr lang="en-GB" b="0" smtClean="0">
                <a:solidFill>
                  <a:prstClr val="black">
                    <a:tint val="75000"/>
                  </a:prstClr>
                </a:solidFill>
                <a:latin typeface="Calibri"/>
              </a:rPr>
              <a:pPr eaLnBrk="1" fontAlgn="auto" hangingPunct="1">
                <a:spcBef>
                  <a:spcPts val="0"/>
                </a:spcBef>
                <a:spcAft>
                  <a:spcPts val="0"/>
                </a:spcAft>
              </a:pPr>
              <a:t>09/04/2016</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751200B-38BD-4771-859B-8F134E21364B}"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3186178850"/>
      </p:ext>
    </p:extLst>
  </p:cSld>
  <p:clrMap bg1="lt1" tx1="dk1" bg2="lt2" tx2="dk2" accent1="accent1" accent2="accent2" accent3="accent3" accent4="accent4" accent5="accent5" accent6="accent6" hlink="hlink" folHlink="folHlink"/>
  <p:sldLayoutIdLst>
    <p:sldLayoutId id="21474841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3886804406"/>
      </p:ext>
    </p:extLst>
  </p:cSld>
  <p:clrMap bg1="lt1" tx1="dk1" bg2="lt2" tx2="dk2" accent1="accent1" accent2="accent2" accent3="accent3" accent4="accent4" accent5="accent5" accent6="accent6" hlink="hlink" folHlink="folHlink"/>
  <p:sldLayoutIdLst>
    <p:sldLayoutId id="2147484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192163205"/>
      </p:ext>
    </p:extLst>
  </p:cSld>
  <p:clrMap bg1="lt1" tx1="dk1" bg2="lt2" tx2="dk2" accent1="accent1" accent2="accent2" accent3="accent3" accent4="accent4" accent5="accent5" accent6="accent6" hlink="hlink" folHlink="folHlink"/>
  <p:sldLayoutIdLst>
    <p:sldLayoutId id="21474841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2249432164"/>
      </p:ext>
    </p:extLst>
  </p:cSld>
  <p:clrMap bg1="lt1" tx1="dk1" bg2="lt2" tx2="dk2" accent1="accent1" accent2="accent2" accent3="accent3" accent4="accent4" accent5="accent5" accent6="accent6" hlink="hlink" folHlink="folHlink"/>
  <p:sldLayoutIdLst>
    <p:sldLayoutId id="214748413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1835927958"/>
      </p:ext>
    </p:extLst>
  </p:cSld>
  <p:clrMap bg1="lt1" tx1="dk1" bg2="lt2" tx2="dk2" accent1="accent1" accent2="accent2" accent3="accent3" accent4="accent4" accent5="accent5" accent6="accent6" hlink="hlink" folHlink="folHlink"/>
  <p:sldLayoutIdLst>
    <p:sldLayoutId id="2147484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1694641372"/>
      </p:ext>
    </p:extLst>
  </p:cSld>
  <p:clrMap bg1="lt1" tx1="dk1" bg2="lt2" tx2="dk2" accent1="accent1" accent2="accent2" accent3="accent3" accent4="accent4" accent5="accent5" accent6="accent6" hlink="hlink" folHlink="folHlink"/>
  <p:sldLayoutIdLst>
    <p:sldLayoutId id="21474841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4254956800"/>
      </p:ext>
    </p:extLst>
  </p:cSld>
  <p:clrMap bg1="lt1" tx1="dk1" bg2="lt2" tx2="dk2" accent1="accent1" accent2="accent2" accent3="accent3" accent4="accent4" accent5="accent5" accent6="accent6" hlink="hlink" folHlink="folHlink"/>
  <p:sldLayoutIdLst>
    <p:sldLayoutId id="21474841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570041715"/>
      </p:ext>
    </p:extLst>
  </p:cSld>
  <p:clrMap bg1="lt1" tx1="dk1" bg2="lt2" tx2="dk2" accent1="accent1" accent2="accent2" accent3="accent3" accent4="accent4" accent5="accent5" accent6="accent6" hlink="hlink" folHlink="folHlink"/>
  <p:sldLayoutIdLst>
    <p:sldLayoutId id="21474841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3815053121"/>
      </p:ext>
    </p:extLst>
  </p:cSld>
  <p:clrMap bg1="lt1" tx1="dk1" bg2="lt2" tx2="dk2" accent1="accent1" accent2="accent2" accent3="accent3" accent4="accent4" accent5="accent5" accent6="accent6" hlink="hlink" folHlink="folHlink"/>
  <p:sldLayoutIdLst>
    <p:sldLayoutId id="21474841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1330133607"/>
      </p:ext>
    </p:extLst>
  </p:cSld>
  <p:clrMap bg1="lt1" tx1="dk1" bg2="lt2" tx2="dk2" accent1="accent1" accent2="accent2" accent3="accent3" accent4="accent4" accent5="accent5" accent6="accent6" hlink="hlink" folHlink="folHlink"/>
  <p:sldLayoutIdLst>
    <p:sldLayoutId id="21474841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2486410908"/>
      </p:ext>
    </p:extLst>
  </p:cSld>
  <p:clrMap bg1="lt1" tx1="dk1" bg2="lt2" tx2="dk2" accent1="accent1" accent2="accent2" accent3="accent3" accent4="accent4" accent5="accent5" accent6="accent6" hlink="hlink" folHlink="folHlink"/>
  <p:sldLayoutIdLst>
    <p:sldLayoutId id="21474841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167827504"/>
      </p:ext>
    </p:extLst>
  </p:cSld>
  <p:clrMap bg1="lt1" tx1="dk1" bg2="lt2" tx2="dk2" accent1="accent1" accent2="accent2" accent3="accent3" accent4="accent4" accent5="accent5" accent6="accent6" hlink="hlink" folHlink="folHlink"/>
  <p:sldLayoutIdLst>
    <p:sldLayoutId id="21474841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25824547"/>
      </p:ext>
    </p:extLst>
  </p:cSld>
  <p:clrMap bg1="lt1" tx1="dk1" bg2="lt2" tx2="dk2" accent1="accent1" accent2="accent2" accent3="accent3" accent4="accent4" accent5="accent5" accent6="accent6" hlink="hlink" folHlink="folHlink"/>
  <p:sldLayoutIdLst>
    <p:sldLayoutId id="21474841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extLst>
      <p:ext uri="{BB962C8B-B14F-4D97-AF65-F5344CB8AC3E}">
        <p14:creationId xmlns:p14="http://schemas.microsoft.com/office/powerpoint/2010/main" val="2643885401"/>
      </p:ext>
    </p:extLst>
  </p:cSld>
  <p:clrMap bg1="lt1" tx1="dk1" bg2="lt2" tx2="dk2" accent1="accent1" accent2="accent2" accent3="accent3" accent4="accent4" accent5="accent5" accent6="accent6" hlink="hlink" folHlink="folHlink"/>
  <p:sldLayoutIdLst>
    <p:sldLayoutId id="214748415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369332"/>
          </a:xfrm>
          <a:prstGeom prst="rect">
            <a:avLst/>
          </a:prstGeom>
          <a:noFill/>
          <a:ln w="9525">
            <a:noFill/>
            <a:miter lim="800000"/>
            <a:headEnd/>
            <a:tailEnd/>
          </a:ln>
          <a:effectLst/>
        </p:spPr>
        <p:txBody>
          <a:bodyPr>
            <a:spAutoFit/>
          </a:bodyPr>
          <a:lstStyle/>
          <a:p>
            <a:pPr algn="ctr" eaLnBrk="0" hangingPunct="0">
              <a:spcBef>
                <a:spcPct val="50000"/>
              </a:spcBef>
              <a:defRPr/>
            </a:pPr>
            <a:endParaRPr lang="en-US" sz="1800"/>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350">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350" b="1">
              <a:latin typeface="Comic Sans MS" pitchFamily="66"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350">
              <a:latin typeface="Comic Sans MS" pitchFamily="66" charset="0"/>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350">
              <a:latin typeface="Comic Sans MS" pitchFamily="66" charset="0"/>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350">
              <a:latin typeface="Comic Sans MS" pitchFamily="66" charset="0"/>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69056" tIns="34529" rIns="69056" bIns="34529" anchor="ctr"/>
          <a:lstStyle/>
          <a:p>
            <a:pPr algn="ctr" eaLnBrk="0" hangingPunct="0">
              <a:defRPr/>
            </a:pPr>
            <a:endParaRPr lang="en-US" sz="2100" b="1" dirty="0">
              <a:latin typeface="Comic Sans MS" pitchFamily="66" charset="0"/>
            </a:endParaRPr>
          </a:p>
        </p:txBody>
      </p:sp>
      <p:sp>
        <p:nvSpPr>
          <p:cNvPr id="12" name="TextBox 11"/>
          <p:cNvSpPr txBox="1"/>
          <p:nvPr/>
        </p:nvSpPr>
        <p:spPr>
          <a:xfrm>
            <a:off x="3500439" y="6550026"/>
            <a:ext cx="2643187" cy="253916"/>
          </a:xfrm>
          <a:prstGeom prst="rect">
            <a:avLst/>
          </a:prstGeom>
          <a:noFill/>
        </p:spPr>
        <p:txBody>
          <a:bodyPr>
            <a:spAutoFit/>
          </a:bodyPr>
          <a:lstStyle/>
          <a:p>
            <a:pPr>
              <a:defRPr/>
            </a:pPr>
            <a:r>
              <a:rPr lang="en-GB" sz="1050" b="1" dirty="0">
                <a:solidFill>
                  <a:srgbClr val="FF0000"/>
                </a:solidFill>
                <a:latin typeface="+mj-lt"/>
              </a:rPr>
              <a:t>http://phil-race.co.uk</a:t>
            </a:r>
          </a:p>
        </p:txBody>
      </p:sp>
    </p:spTree>
    <p:extLst>
      <p:ext uri="{BB962C8B-B14F-4D97-AF65-F5344CB8AC3E}">
        <p14:creationId xmlns:p14="http://schemas.microsoft.com/office/powerpoint/2010/main" val="102786261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3000">
          <a:solidFill>
            <a:srgbClr val="008000"/>
          </a:solidFill>
          <a:latin typeface="+mj-lt"/>
          <a:ea typeface="+mj-ea"/>
          <a:cs typeface="+mj-cs"/>
        </a:defRPr>
      </a:lvl1pPr>
      <a:lvl2pPr algn="ctr" rtl="0" eaLnBrk="1" fontAlgn="base" hangingPunct="1">
        <a:lnSpc>
          <a:spcPct val="85000"/>
        </a:lnSpc>
        <a:spcBef>
          <a:spcPct val="0"/>
        </a:spcBef>
        <a:spcAft>
          <a:spcPct val="0"/>
        </a:spcAft>
        <a:defRPr sz="3000">
          <a:solidFill>
            <a:srgbClr val="008000"/>
          </a:solidFill>
          <a:latin typeface="Arial Rounded MT Bold" pitchFamily="34" charset="0"/>
        </a:defRPr>
      </a:lvl2pPr>
      <a:lvl3pPr algn="ctr" rtl="0" eaLnBrk="1" fontAlgn="base" hangingPunct="1">
        <a:lnSpc>
          <a:spcPct val="85000"/>
        </a:lnSpc>
        <a:spcBef>
          <a:spcPct val="0"/>
        </a:spcBef>
        <a:spcAft>
          <a:spcPct val="0"/>
        </a:spcAft>
        <a:defRPr sz="3000">
          <a:solidFill>
            <a:srgbClr val="008000"/>
          </a:solidFill>
          <a:latin typeface="Arial Rounded MT Bold" pitchFamily="34" charset="0"/>
        </a:defRPr>
      </a:lvl3pPr>
      <a:lvl4pPr algn="ctr" rtl="0" eaLnBrk="1" fontAlgn="base" hangingPunct="1">
        <a:lnSpc>
          <a:spcPct val="85000"/>
        </a:lnSpc>
        <a:spcBef>
          <a:spcPct val="0"/>
        </a:spcBef>
        <a:spcAft>
          <a:spcPct val="0"/>
        </a:spcAft>
        <a:defRPr sz="3000">
          <a:solidFill>
            <a:srgbClr val="008000"/>
          </a:solidFill>
          <a:latin typeface="Arial Rounded MT Bold" pitchFamily="34" charset="0"/>
        </a:defRPr>
      </a:lvl4pPr>
      <a:lvl5pPr algn="ctr" rtl="0" eaLnBrk="1" fontAlgn="base" hangingPunct="1">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1" fontAlgn="base" hangingPunct="1">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1" fontAlgn="base" hangingPunct="1">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369332"/>
          </a:xfrm>
          <a:prstGeom prst="rect">
            <a:avLst/>
          </a:prstGeom>
          <a:noFill/>
          <a:ln w="9525">
            <a:noFill/>
            <a:miter lim="800000"/>
            <a:headEnd/>
            <a:tailEnd/>
          </a:ln>
          <a:effectLst/>
        </p:spPr>
        <p:txBody>
          <a:bodyPr>
            <a:spAutoFit/>
          </a:bodyPr>
          <a:lstStyle/>
          <a:p>
            <a:pPr algn="ctr" eaLnBrk="0" hangingPunct="0">
              <a:spcBef>
                <a:spcPct val="50000"/>
              </a:spcBef>
              <a:defRPr/>
            </a:pPr>
            <a:endParaRPr lang="en-US" sz="1800"/>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350">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350" b="1">
              <a:latin typeface="Comic Sans MS" pitchFamily="66"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350">
              <a:latin typeface="Comic Sans MS" pitchFamily="66" charset="0"/>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350">
              <a:latin typeface="Comic Sans MS" pitchFamily="66" charset="0"/>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350">
              <a:latin typeface="Comic Sans MS" pitchFamily="66" charset="0"/>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69056" tIns="34529" rIns="69056" bIns="34529" anchor="ctr"/>
          <a:lstStyle/>
          <a:p>
            <a:pPr algn="ctr" eaLnBrk="0" hangingPunct="0">
              <a:defRPr/>
            </a:pPr>
            <a:endParaRPr lang="en-US" sz="2100" b="1" dirty="0">
              <a:latin typeface="Comic Sans MS" pitchFamily="66" charset="0"/>
            </a:endParaRPr>
          </a:p>
        </p:txBody>
      </p:sp>
      <p:sp>
        <p:nvSpPr>
          <p:cNvPr id="12" name="TextBox 11"/>
          <p:cNvSpPr txBox="1"/>
          <p:nvPr/>
        </p:nvSpPr>
        <p:spPr>
          <a:xfrm>
            <a:off x="3500439" y="6550026"/>
            <a:ext cx="2643187" cy="253916"/>
          </a:xfrm>
          <a:prstGeom prst="rect">
            <a:avLst/>
          </a:prstGeom>
          <a:noFill/>
        </p:spPr>
        <p:txBody>
          <a:bodyPr>
            <a:spAutoFit/>
          </a:bodyPr>
          <a:lstStyle/>
          <a:p>
            <a:pPr>
              <a:defRPr/>
            </a:pPr>
            <a:r>
              <a:rPr lang="en-GB" sz="1050" b="1" dirty="0">
                <a:solidFill>
                  <a:srgbClr val="FF0000"/>
                </a:solidFill>
                <a:latin typeface="+mj-lt"/>
              </a:rPr>
              <a:t>http://phil-race.co.uk</a:t>
            </a:r>
          </a:p>
        </p:txBody>
      </p:sp>
    </p:spTree>
    <p:extLst>
      <p:ext uri="{BB962C8B-B14F-4D97-AF65-F5344CB8AC3E}">
        <p14:creationId xmlns:p14="http://schemas.microsoft.com/office/powerpoint/2010/main" val="2717474813"/>
      </p:ext>
    </p:extLst>
  </p:cSld>
  <p:clrMap bg1="lt1" tx1="dk1" bg2="lt2" tx2="dk2" accent1="accent1" accent2="accent2" accent3="accent3" accent4="accent4" accent5="accent5" accent6="accent6" hlink="hlink" folHlink="folHlink"/>
  <p:sldLayoutIdLst>
    <p:sldLayoutId id="21474841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3000">
          <a:solidFill>
            <a:srgbClr val="008000"/>
          </a:solidFill>
          <a:latin typeface="+mj-lt"/>
          <a:ea typeface="+mj-ea"/>
          <a:cs typeface="+mj-cs"/>
        </a:defRPr>
      </a:lvl1pPr>
      <a:lvl2pPr algn="ctr" rtl="0" eaLnBrk="1" fontAlgn="base" hangingPunct="1">
        <a:lnSpc>
          <a:spcPct val="85000"/>
        </a:lnSpc>
        <a:spcBef>
          <a:spcPct val="0"/>
        </a:spcBef>
        <a:spcAft>
          <a:spcPct val="0"/>
        </a:spcAft>
        <a:defRPr sz="3000">
          <a:solidFill>
            <a:srgbClr val="008000"/>
          </a:solidFill>
          <a:latin typeface="Arial Rounded MT Bold" pitchFamily="34" charset="0"/>
        </a:defRPr>
      </a:lvl2pPr>
      <a:lvl3pPr algn="ctr" rtl="0" eaLnBrk="1" fontAlgn="base" hangingPunct="1">
        <a:lnSpc>
          <a:spcPct val="85000"/>
        </a:lnSpc>
        <a:spcBef>
          <a:spcPct val="0"/>
        </a:spcBef>
        <a:spcAft>
          <a:spcPct val="0"/>
        </a:spcAft>
        <a:defRPr sz="3000">
          <a:solidFill>
            <a:srgbClr val="008000"/>
          </a:solidFill>
          <a:latin typeface="Arial Rounded MT Bold" pitchFamily="34" charset="0"/>
        </a:defRPr>
      </a:lvl3pPr>
      <a:lvl4pPr algn="ctr" rtl="0" eaLnBrk="1" fontAlgn="base" hangingPunct="1">
        <a:lnSpc>
          <a:spcPct val="85000"/>
        </a:lnSpc>
        <a:spcBef>
          <a:spcPct val="0"/>
        </a:spcBef>
        <a:spcAft>
          <a:spcPct val="0"/>
        </a:spcAft>
        <a:defRPr sz="3000">
          <a:solidFill>
            <a:srgbClr val="008000"/>
          </a:solidFill>
          <a:latin typeface="Arial Rounded MT Bold" pitchFamily="34" charset="0"/>
        </a:defRPr>
      </a:lvl4pPr>
      <a:lvl5pPr algn="ctr" rtl="0" eaLnBrk="1" fontAlgn="base" hangingPunct="1">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1" fontAlgn="base" hangingPunct="1">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1" fontAlgn="base" hangingPunct="1">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07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0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s.cmu.edu/~rgs/alice26a.gif"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cademy.ac.uk/assets/documents/assessment/A_Marked_Improvement.pdf"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hyperlink" Target="http://pearsonblueskie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hyperlink" Target="file:///C:\Documents%20and%20Settings\user\Desktop\brunel%20pieces%203\Newcastle.pptx#-1,1,Slide 1" TargetMode="External"/><Relationship Id="rId4" Type="http://schemas.openxmlformats.org/officeDocument/2006/relationships/hyperlink" Target="about%20phil%202.pp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5.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Choices&#8230;.pp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74.xml"/><Relationship Id="rId1" Type="http://schemas.openxmlformats.org/officeDocument/2006/relationships/slideLayout" Target="../slideLayouts/slideLayout34.xml"/><Relationship Id="rId5" Type="http://schemas.openxmlformats.org/officeDocument/2006/relationships/hyperlink" Target="file:///C:\Documents%20and%20Settings\user\Desktop\brunel%20pieces%203\Newcastle.pptx#-1,1,Slide 1" TargetMode="External"/><Relationship Id="rId4" Type="http://schemas.openxmlformats.org/officeDocument/2006/relationships/hyperlink" Target="about%20phil%202.ppt"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2778" y="719412"/>
            <a:ext cx="7494679" cy="1502844"/>
          </a:xfrm>
          <a:prstGeom prst="rect">
            <a:avLst/>
          </a:prstGeom>
          <a:noFill/>
          <a:ln w="12700">
            <a:noFill/>
            <a:miter lim="800000"/>
            <a:headEnd/>
            <a:tailEnd/>
          </a:ln>
        </p:spPr>
        <p:txBody>
          <a:bodyPr lIns="69056" tIns="34529" rIns="69056" bIns="34529"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a:ln>
                  <a:noFill/>
                </a:ln>
                <a:solidFill>
                  <a:srgbClr val="CCFF33"/>
                </a:solidFill>
                <a:effectLst/>
                <a:uLnTx/>
                <a:uFillTx/>
                <a:latin typeface="+mn-lt"/>
              </a:rPr>
              <a:t>Ripples on a pond….</a:t>
            </a:r>
          </a:p>
        </p:txBody>
      </p:sp>
      <p:sp>
        <p:nvSpPr>
          <p:cNvPr id="3" name="Oval 4"/>
          <p:cNvSpPr>
            <a:spLocks noChangeArrowheads="1"/>
          </p:cNvSpPr>
          <p:nvPr/>
        </p:nvSpPr>
        <p:spPr bwMode="auto">
          <a:xfrm>
            <a:off x="1023582" y="62530"/>
            <a:ext cx="6807666" cy="6795470"/>
          </a:xfrm>
          <a:prstGeom prst="ellipse">
            <a:avLst/>
          </a:prstGeom>
          <a:solidFill>
            <a:srgbClr val="33CC33"/>
          </a:solidFill>
          <a:ln w="28575">
            <a:solidFill>
              <a:schemeClr val="tx1">
                <a:lumMod val="95000"/>
                <a:lumOff val="5000"/>
              </a:schemeClr>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mn-lt"/>
            </a:endParaRPr>
          </a:p>
        </p:txBody>
      </p:sp>
      <p:sp>
        <p:nvSpPr>
          <p:cNvPr id="4" name="Oval 5"/>
          <p:cNvSpPr>
            <a:spLocks noChangeArrowheads="1"/>
          </p:cNvSpPr>
          <p:nvPr/>
        </p:nvSpPr>
        <p:spPr bwMode="auto">
          <a:xfrm>
            <a:off x="1463660" y="483339"/>
            <a:ext cx="5870831" cy="5946036"/>
          </a:xfrm>
          <a:prstGeom prst="ellipse">
            <a:avLst/>
          </a:prstGeom>
          <a:solidFill>
            <a:schemeClr val="accent2"/>
          </a:solidFill>
          <a:ln w="28575">
            <a:solidFill>
              <a:schemeClr val="tx1">
                <a:lumMod val="95000"/>
                <a:lumOff val="5000"/>
              </a:schemeClr>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ysClr val="windowText" lastClr="000000"/>
              </a:solidFill>
              <a:effectLst/>
              <a:uLnTx/>
              <a:uFillTx/>
              <a:latin typeface="+mn-lt"/>
            </a:endParaRPr>
          </a:p>
        </p:txBody>
      </p:sp>
      <p:sp>
        <p:nvSpPr>
          <p:cNvPr id="5" name="Oval 6">
            <a:hlinkClick r:id="" action="ppaction://hlinkshowjump?jump=previousslide"/>
          </p:cNvPr>
          <p:cNvSpPr>
            <a:spLocks noChangeArrowheads="1"/>
          </p:cNvSpPr>
          <p:nvPr/>
        </p:nvSpPr>
        <p:spPr bwMode="auto">
          <a:xfrm>
            <a:off x="1901070" y="961298"/>
            <a:ext cx="4996452" cy="5096602"/>
          </a:xfrm>
          <a:prstGeom prst="ellipse">
            <a:avLst/>
          </a:prstGeom>
          <a:gradFill rotWithShape="0">
            <a:gsLst>
              <a:gs pos="0">
                <a:srgbClr val="47B2B2"/>
              </a:gs>
              <a:gs pos="100000">
                <a:srgbClr val="66FFFF"/>
              </a:gs>
            </a:gsLst>
            <a:path path="shape">
              <a:fillToRect l="50000" t="50000" r="50000" b="50000"/>
            </a:path>
          </a:gradFill>
          <a:ln w="28575">
            <a:solidFill>
              <a:schemeClr val="tx1">
                <a:lumMod val="95000"/>
                <a:lumOff val="5000"/>
              </a:scheme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mn-lt"/>
            </a:endParaRPr>
          </a:p>
        </p:txBody>
      </p:sp>
      <p:sp>
        <p:nvSpPr>
          <p:cNvPr id="6" name="Oval 7"/>
          <p:cNvSpPr>
            <a:spLocks noChangeArrowheads="1"/>
          </p:cNvSpPr>
          <p:nvPr/>
        </p:nvSpPr>
        <p:spPr bwMode="auto">
          <a:xfrm>
            <a:off x="2481613" y="1669709"/>
            <a:ext cx="3893069" cy="3811561"/>
          </a:xfrm>
          <a:prstGeom prst="ellipse">
            <a:avLst/>
          </a:prstGeom>
          <a:solidFill>
            <a:srgbClr val="FF99FF"/>
          </a:solidFill>
          <a:ln w="28575">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mn-lt"/>
            </a:endParaRPr>
          </a:p>
        </p:txBody>
      </p:sp>
      <p:sp>
        <p:nvSpPr>
          <p:cNvPr id="7" name="Oval 8"/>
          <p:cNvSpPr>
            <a:spLocks noChangeArrowheads="1"/>
          </p:cNvSpPr>
          <p:nvPr/>
        </p:nvSpPr>
        <p:spPr bwMode="auto">
          <a:xfrm>
            <a:off x="3014641" y="2130473"/>
            <a:ext cx="2768867" cy="2831446"/>
          </a:xfrm>
          <a:prstGeom prst="ellipse">
            <a:avLst/>
          </a:prstGeom>
          <a:solidFill>
            <a:srgbClr val="FF3300"/>
          </a:solidFill>
          <a:ln w="28575">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mn-lt"/>
            </a:endParaRPr>
          </a:p>
        </p:txBody>
      </p:sp>
      <p:sp>
        <p:nvSpPr>
          <p:cNvPr id="8" name="Oval 9"/>
          <p:cNvSpPr>
            <a:spLocks noChangeArrowheads="1"/>
          </p:cNvSpPr>
          <p:nvPr/>
        </p:nvSpPr>
        <p:spPr bwMode="auto">
          <a:xfrm>
            <a:off x="3609048" y="2851014"/>
            <a:ext cx="1582210" cy="1524624"/>
          </a:xfrm>
          <a:prstGeom prst="ellipse">
            <a:avLst/>
          </a:prstGeom>
          <a:solidFill>
            <a:srgbClr val="FFFF66"/>
          </a:solidFill>
          <a:ln w="28575">
            <a:solidFill>
              <a:schemeClr val="tx1"/>
            </a:solidFill>
            <a:round/>
            <a:headEnd/>
            <a:tailEnd/>
          </a:ln>
        </p:spPr>
        <p:txBody>
          <a:bodyPr wrap="none" lIns="69056" tIns="34529" rIns="69056" bIns="34529"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mn-lt"/>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mn-lt"/>
              </a:rPr>
              <a:t>Needing</a:t>
            </a:r>
          </a:p>
        </p:txBody>
      </p:sp>
      <p:sp>
        <p:nvSpPr>
          <p:cNvPr id="9" name="Rectangle 10"/>
          <p:cNvSpPr>
            <a:spLocks noChangeArrowheads="1"/>
          </p:cNvSpPr>
          <p:nvPr/>
        </p:nvSpPr>
        <p:spPr bwMode="auto">
          <a:xfrm>
            <a:off x="3868127" y="4385760"/>
            <a:ext cx="1205901" cy="500620"/>
          </a:xfrm>
          <a:prstGeom prst="rect">
            <a:avLst/>
          </a:prstGeom>
          <a:noFill/>
          <a:ln w="9525">
            <a:noFill/>
            <a:miter lim="800000"/>
            <a:headEnd/>
            <a:tailEnd/>
          </a:ln>
        </p:spPr>
        <p:txBody>
          <a:bodyPr wrap="square" lIns="69056" tIns="34529" rIns="69056" bIns="34529">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n-lt"/>
              </a:rPr>
              <a:t>Doing</a:t>
            </a:r>
          </a:p>
        </p:txBody>
      </p:sp>
      <p:sp>
        <p:nvSpPr>
          <p:cNvPr id="10" name="Rectangle 11"/>
          <p:cNvSpPr>
            <a:spLocks noChangeArrowheads="1"/>
          </p:cNvSpPr>
          <p:nvPr/>
        </p:nvSpPr>
        <p:spPr bwMode="auto">
          <a:xfrm>
            <a:off x="3702093" y="5470074"/>
            <a:ext cx="2061037" cy="500620"/>
          </a:xfrm>
          <a:prstGeom prst="rect">
            <a:avLst/>
          </a:prstGeom>
          <a:noFill/>
          <a:ln w="9525">
            <a:noFill/>
            <a:miter lim="800000"/>
            <a:headEnd/>
            <a:tailEnd/>
          </a:ln>
        </p:spPr>
        <p:txBody>
          <a:bodyPr wrap="square" lIns="69056" tIns="34529" rIns="69056" bIns="34529">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mn-lt"/>
              </a:rPr>
              <a:t>Feedback</a:t>
            </a:r>
          </a:p>
        </p:txBody>
      </p:sp>
      <p:sp>
        <p:nvSpPr>
          <p:cNvPr id="12" name="Text Box 13"/>
          <p:cNvSpPr txBox="1">
            <a:spLocks noChangeArrowheads="1"/>
          </p:cNvSpPr>
          <p:nvPr/>
        </p:nvSpPr>
        <p:spPr bwMode="auto">
          <a:xfrm>
            <a:off x="3471788" y="6326140"/>
            <a:ext cx="199858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800" b="1" i="0" u="none" strike="noStrike" kern="0" cap="none" spc="0" normalizeH="0" baseline="0" noProof="0" dirty="0">
                <a:ln>
                  <a:noFill/>
                </a:ln>
                <a:effectLst/>
                <a:uLnTx/>
                <a:uFillTx/>
                <a:latin typeface="+mn-lt"/>
              </a:rPr>
              <a:t>Assessing</a:t>
            </a:r>
          </a:p>
        </p:txBody>
      </p:sp>
      <p:sp>
        <p:nvSpPr>
          <p:cNvPr id="13" name="AutoShape 16">
            <a:hlinkClick r:id="rId3" action="ppaction://hlinkpres?slideindex=1&amp;slidetitle=" highlightClick="1"/>
          </p:cNvPr>
          <p:cNvSpPr>
            <a:spLocks noChangeArrowheads="1"/>
          </p:cNvSpPr>
          <p:nvPr/>
        </p:nvSpPr>
        <p:spPr bwMode="auto">
          <a:xfrm>
            <a:off x="7182236" y="5141245"/>
            <a:ext cx="854861" cy="894355"/>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ysClr val="windowText" lastClr="000000"/>
              </a:solidFill>
              <a:effectLst/>
              <a:uLnTx/>
              <a:uFillTx/>
              <a:latin typeface="+mn-lt"/>
            </a:endParaRPr>
          </a:p>
        </p:txBody>
      </p:sp>
      <p:sp>
        <p:nvSpPr>
          <p:cNvPr id="14" name="Rectangle 17"/>
          <p:cNvSpPr>
            <a:spLocks noChangeArrowheads="1"/>
          </p:cNvSpPr>
          <p:nvPr/>
        </p:nvSpPr>
        <p:spPr bwMode="auto">
          <a:xfrm>
            <a:off x="3424446" y="4857353"/>
            <a:ext cx="2291342" cy="500620"/>
          </a:xfrm>
          <a:prstGeom prst="rect">
            <a:avLst/>
          </a:prstGeom>
          <a:noFill/>
          <a:ln w="9525">
            <a:noFill/>
            <a:miter lim="800000"/>
            <a:headEnd/>
            <a:tailEnd/>
          </a:ln>
        </p:spPr>
        <p:txBody>
          <a:bodyPr wrap="square" lIns="69056" tIns="34529" rIns="69056" bIns="34529">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mn-lt"/>
              </a:rPr>
              <a:t>Making sense</a:t>
            </a:r>
          </a:p>
        </p:txBody>
      </p:sp>
      <p:sp>
        <p:nvSpPr>
          <p:cNvPr id="16" name="Text Box 12"/>
          <p:cNvSpPr txBox="1">
            <a:spLocks noChangeArrowheads="1"/>
          </p:cNvSpPr>
          <p:nvPr/>
        </p:nvSpPr>
        <p:spPr bwMode="auto">
          <a:xfrm>
            <a:off x="1351782" y="5949651"/>
            <a:ext cx="6151266"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latin typeface="+mn-lt"/>
              </a:rPr>
              <a:t>Verbalising </a:t>
            </a:r>
          </a:p>
        </p:txBody>
      </p:sp>
      <p:sp>
        <p:nvSpPr>
          <p:cNvPr id="15" name="Rectangle 4"/>
          <p:cNvSpPr txBox="1">
            <a:spLocks noRot="1" noChangeArrowheads="1"/>
          </p:cNvSpPr>
          <p:nvPr/>
        </p:nvSpPr>
        <p:spPr>
          <a:xfrm>
            <a:off x="1023582" y="18259"/>
            <a:ext cx="7494679" cy="1898430"/>
          </a:xfrm>
          <a:prstGeom prst="rect">
            <a:avLst/>
          </a:prstGeom>
          <a:solidFill>
            <a:srgbClr val="FFFFFF">
              <a:alpha val="69804"/>
            </a:srgbClr>
          </a:solidFill>
        </p:spPr>
        <p:txBody>
          <a:bodyPr/>
          <a:lstStyle>
            <a:lvl1pPr algn="ctr" rtl="0" eaLnBrk="1" fontAlgn="base" hangingPunct="1">
              <a:lnSpc>
                <a:spcPct val="85000"/>
              </a:lnSpc>
              <a:spcBef>
                <a:spcPct val="0"/>
              </a:spcBef>
              <a:spcAft>
                <a:spcPct val="0"/>
              </a:spcAft>
              <a:defRPr sz="3000">
                <a:solidFill>
                  <a:srgbClr val="008000"/>
                </a:solidFill>
                <a:latin typeface="+mj-lt"/>
                <a:ea typeface="+mj-ea"/>
                <a:cs typeface="+mj-cs"/>
              </a:defRPr>
            </a:lvl1pPr>
            <a:lvl2pPr algn="ctr" rtl="0" eaLnBrk="1" fontAlgn="base" hangingPunct="1">
              <a:lnSpc>
                <a:spcPct val="85000"/>
              </a:lnSpc>
              <a:spcBef>
                <a:spcPct val="0"/>
              </a:spcBef>
              <a:spcAft>
                <a:spcPct val="0"/>
              </a:spcAft>
              <a:defRPr sz="3000">
                <a:solidFill>
                  <a:srgbClr val="008000"/>
                </a:solidFill>
                <a:latin typeface="Arial Rounded MT Bold" pitchFamily="34" charset="0"/>
              </a:defRPr>
            </a:lvl2pPr>
            <a:lvl3pPr algn="ctr" rtl="0" eaLnBrk="1" fontAlgn="base" hangingPunct="1">
              <a:lnSpc>
                <a:spcPct val="85000"/>
              </a:lnSpc>
              <a:spcBef>
                <a:spcPct val="0"/>
              </a:spcBef>
              <a:spcAft>
                <a:spcPct val="0"/>
              </a:spcAft>
              <a:defRPr sz="3000">
                <a:solidFill>
                  <a:srgbClr val="008000"/>
                </a:solidFill>
                <a:latin typeface="Arial Rounded MT Bold" pitchFamily="34" charset="0"/>
              </a:defRPr>
            </a:lvl3pPr>
            <a:lvl4pPr algn="ctr" rtl="0" eaLnBrk="1" fontAlgn="base" hangingPunct="1">
              <a:lnSpc>
                <a:spcPct val="85000"/>
              </a:lnSpc>
              <a:spcBef>
                <a:spcPct val="0"/>
              </a:spcBef>
              <a:spcAft>
                <a:spcPct val="0"/>
              </a:spcAft>
              <a:defRPr sz="3000">
                <a:solidFill>
                  <a:srgbClr val="008000"/>
                </a:solidFill>
                <a:latin typeface="Arial Rounded MT Bold" pitchFamily="34" charset="0"/>
              </a:defRPr>
            </a:lvl4pPr>
            <a:lvl5pPr algn="ctr" rtl="0" eaLnBrk="1" fontAlgn="base" hangingPunct="1">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000066"/>
                </a:solidFill>
                <a:effectLst/>
                <a:uLnTx/>
                <a:uFillTx/>
                <a:latin typeface="+mn-lt"/>
                <a:ea typeface="+mj-ea"/>
                <a:cs typeface="+mj-cs"/>
              </a:rPr>
              <a:t>Phil Race: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4000" b="1" i="0" u="none" strike="noStrike" kern="0" cap="none" spc="0" normalizeH="0" baseline="0" noProof="0" dirty="0">
                <a:ln>
                  <a:noFill/>
                </a:ln>
                <a:solidFill>
                  <a:srgbClr val="000066"/>
                </a:solidFill>
                <a:effectLst/>
                <a:uLnTx/>
                <a:uFillTx/>
                <a:latin typeface="+mn-lt"/>
                <a:ea typeface="+mj-ea"/>
                <a:cs typeface="+mj-cs"/>
              </a:rPr>
              <a:t>How Students </a:t>
            </a:r>
            <a:r>
              <a:rPr kumimoji="0" lang="en-GB" sz="4000" b="1" i="1" u="none" strike="noStrike" kern="0" cap="none" spc="0" normalizeH="0" baseline="0" noProof="0" dirty="0">
                <a:ln>
                  <a:noFill/>
                </a:ln>
                <a:solidFill>
                  <a:srgbClr val="000066"/>
                </a:solidFill>
                <a:effectLst/>
                <a:uLnTx/>
                <a:uFillTx/>
                <a:latin typeface="+mn-lt"/>
                <a:ea typeface="+mj-ea"/>
                <a:cs typeface="+mj-cs"/>
              </a:rPr>
              <a:t>Really </a:t>
            </a:r>
            <a:r>
              <a:rPr kumimoji="0" lang="en-GB" sz="4000" b="1" i="0" u="none" strike="noStrike" kern="0" cap="none" spc="0" normalizeH="0" baseline="0" noProof="0" dirty="0">
                <a:ln>
                  <a:noFill/>
                </a:ln>
                <a:solidFill>
                  <a:srgbClr val="000066"/>
                </a:solidFill>
                <a:effectLst/>
                <a:uLnTx/>
                <a:uFillTx/>
                <a:latin typeface="+mn-lt"/>
                <a:ea typeface="+mj-ea"/>
                <a:cs typeface="+mj-cs"/>
              </a:rPr>
              <a:t>Learn</a:t>
            </a:r>
            <a:br>
              <a:rPr kumimoji="0" lang="en-GB" sz="2800" b="1" i="0" u="none" strike="noStrike" kern="0" cap="none" spc="0" normalizeH="0" baseline="0" noProof="0" dirty="0">
                <a:ln>
                  <a:noFill/>
                </a:ln>
                <a:solidFill>
                  <a:srgbClr val="CC00CC"/>
                </a:solidFill>
                <a:effectLst/>
                <a:uLnTx/>
                <a:uFillTx/>
                <a:latin typeface="+mn-lt"/>
                <a:ea typeface="+mj-ea"/>
                <a:cs typeface="+mj-cs"/>
              </a:rPr>
            </a:br>
            <a:r>
              <a:rPr kumimoji="0" lang="en-GB" sz="3600" b="1" i="0" u="none" strike="noStrike" kern="0" cap="none" spc="0" normalizeH="0" baseline="0" noProof="0" dirty="0">
                <a:ln>
                  <a:noFill/>
                </a:ln>
                <a:solidFill>
                  <a:srgbClr val="CC00CC"/>
                </a:solidFill>
                <a:effectLst/>
                <a:uLnTx/>
                <a:uFillTx/>
                <a:latin typeface="+mn-lt"/>
                <a:ea typeface="+mj-ea"/>
                <a:cs typeface="+mj-cs"/>
              </a:rPr>
              <a:t>‘Ripples’ model of learning</a:t>
            </a:r>
            <a:br>
              <a:rPr kumimoji="0" lang="en-GB" sz="2800" b="1" i="0" u="none" strike="noStrike" kern="0" cap="none" spc="0" normalizeH="0" baseline="0" noProof="0" dirty="0">
                <a:ln>
                  <a:noFill/>
                </a:ln>
                <a:solidFill>
                  <a:srgbClr val="CC00CC"/>
                </a:solidFill>
                <a:effectLst/>
                <a:uLnTx/>
                <a:uFillTx/>
                <a:latin typeface="+mn-lt"/>
                <a:ea typeface="+mj-ea"/>
                <a:cs typeface="+mj-cs"/>
              </a:rPr>
            </a:br>
            <a:r>
              <a:rPr kumimoji="0" lang="en-GB" sz="2800" b="0" i="0" u="none" strike="noStrike" kern="0" cap="none" spc="0" normalizeH="0" baseline="0" noProof="0" dirty="0">
                <a:ln>
                  <a:noFill/>
                </a:ln>
                <a:solidFill>
                  <a:srgbClr val="0070C0"/>
                </a:solidFill>
                <a:effectLst/>
                <a:uLnTx/>
                <a:uFillTx/>
                <a:latin typeface="+mn-lt"/>
                <a:ea typeface="+mj-ea"/>
                <a:cs typeface="+mj-cs"/>
              </a:rPr>
              <a:t>(updated April 2016)</a:t>
            </a:r>
          </a:p>
        </p:txBody>
      </p:sp>
    </p:spTree>
    <p:extLst>
      <p:ext uri="{BB962C8B-B14F-4D97-AF65-F5344CB8AC3E}">
        <p14:creationId xmlns:p14="http://schemas.microsoft.com/office/powerpoint/2010/main" val="1780898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p:bldP spid="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647799"/>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Things are changing fast</a:t>
            </a:r>
          </a:p>
        </p:txBody>
      </p:sp>
      <p:sp>
        <p:nvSpPr>
          <p:cNvPr id="3" name="Content Placeholder 2"/>
          <p:cNvSpPr>
            <a:spLocks noGrp="1"/>
          </p:cNvSpPr>
          <p:nvPr>
            <p:ph idx="1"/>
          </p:nvPr>
        </p:nvSpPr>
        <p:spPr>
          <a:xfrm>
            <a:off x="358775" y="836713"/>
            <a:ext cx="8605838" cy="5030688"/>
          </a:xfrm>
        </p:spPr>
        <p:txBody>
          <a:bodyPr/>
          <a:lstStyle/>
          <a:p>
            <a:pPr>
              <a:lnSpc>
                <a:spcPct val="100000"/>
              </a:lnSpc>
            </a:pPr>
            <a:r>
              <a:rPr lang="en-GB" dirty="0">
                <a:latin typeface="Calibri" pitchFamily="34" charset="0"/>
              </a:rPr>
              <a:t>In the age of online resources, TED-talks and MOOCs, the role of staff in higher and further education is no longer ‘giving students content’, but is much more about supporting their learning with feedback, and assessing and accrediting their evidence of achievement.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Post-compulsory Education’s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I predict a move of educational institutions away from being the guardians of content, (where everything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dirty="0"/>
              <a:t>Recognising and accrediting </a:t>
            </a:r>
            <a:r>
              <a:rPr lang="en-GB" dirty="0">
                <a:solidFill>
                  <a:srgbClr val="FF0000"/>
                </a:solidFill>
              </a:rPr>
              <a:t>achievement</a:t>
            </a:r>
            <a:r>
              <a:rPr lang="en-GB" dirty="0"/>
              <a:t>, wherever learning has taken place (i.e. getting the </a:t>
            </a:r>
            <a:r>
              <a:rPr lang="en-GB" dirty="0">
                <a:solidFill>
                  <a:schemeClr val="accent2">
                    <a:lumMod val="60000"/>
                    <a:lumOff val="40000"/>
                  </a:schemeClr>
                </a:solidFill>
              </a:rPr>
              <a:t>assessment</a:t>
            </a:r>
            <a:r>
              <a:rPr lang="en-GB" dirty="0"/>
              <a:t> right);</a:t>
            </a:r>
          </a:p>
          <a:p>
            <a:pPr eaLnBrk="1" hangingPunct="1">
              <a:buFont typeface="+mj-lt"/>
              <a:buAutoNum type="arabicPeriod"/>
            </a:pPr>
            <a:r>
              <a:rPr lang="en-GB" dirty="0"/>
              <a:t>Supporting student </a:t>
            </a:r>
            <a:r>
              <a:rPr lang="en-GB" dirty="0">
                <a:solidFill>
                  <a:srgbClr val="FF0000"/>
                </a:solidFill>
              </a:rPr>
              <a:t>learning</a:t>
            </a:r>
            <a:r>
              <a:rPr lang="en-GB" dirty="0"/>
              <a:t> and </a:t>
            </a:r>
            <a:r>
              <a:rPr lang="en-GB" dirty="0">
                <a:solidFill>
                  <a:srgbClr val="008000"/>
                </a:solidFill>
              </a:rPr>
              <a:t>engagement</a:t>
            </a:r>
            <a:r>
              <a:rPr lang="en-GB" dirty="0"/>
              <a:t> (not least by making </a:t>
            </a:r>
            <a:r>
              <a:rPr lang="en-GB" dirty="0">
                <a:solidFill>
                  <a:schemeClr val="accent2">
                    <a:lumMod val="60000"/>
                    <a:lumOff val="40000"/>
                  </a:schemeClr>
                </a:solidFill>
              </a:rPr>
              <a:t>feedback</a:t>
            </a:r>
            <a:r>
              <a:rPr lang="en-GB" dirty="0"/>
              <a:t> work well for students).</a:t>
            </a:r>
          </a:p>
          <a:p>
            <a:pPr eaLnBrk="1" hangingPunct="1"/>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In this presentation, we’ll explore all three of these areas.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sz="2800" dirty="0"/>
              <a:t>We still tend to try to measure...</a:t>
            </a:r>
          </a:p>
          <a:p>
            <a:pPr>
              <a:buNone/>
            </a:pPr>
            <a:r>
              <a:rPr lang="en-GB" sz="2800" dirty="0"/>
              <a:t>	...</a:t>
            </a:r>
            <a:r>
              <a:rPr lang="en-GB" sz="2800" dirty="0">
                <a:solidFill>
                  <a:srgbClr val="FF0000"/>
                </a:solidFill>
              </a:rPr>
              <a:t>what’s in students’ heads, and what they can do with what’s there</a:t>
            </a:r>
          </a:p>
          <a:p>
            <a:pPr>
              <a:buNone/>
            </a:pPr>
            <a:r>
              <a:rPr lang="en-GB" sz="2800" dirty="0"/>
              <a:t>	in terms of two unsatisfactory proxies ... </a:t>
            </a:r>
          </a:p>
          <a:p>
            <a:pPr>
              <a:buAutoNum type="arabicPeriod"/>
            </a:pPr>
            <a:r>
              <a:rPr lang="en-GB" sz="2800" dirty="0">
                <a:solidFill>
                  <a:srgbClr val="006600"/>
                </a:solidFill>
              </a:rPr>
              <a:t>what comes out of students’ </a:t>
            </a:r>
            <a:r>
              <a:rPr lang="en-GB" sz="2800" dirty="0">
                <a:solidFill>
                  <a:srgbClr val="FF0000"/>
                </a:solidFill>
              </a:rPr>
              <a:t>pens</a:t>
            </a:r>
            <a:r>
              <a:rPr lang="en-GB" sz="2800" dirty="0">
                <a:solidFill>
                  <a:srgbClr val="006600"/>
                </a:solidFill>
              </a:rPr>
              <a:t> in exams;</a:t>
            </a:r>
            <a:endParaRPr lang="en-GB" sz="2800" b="0" dirty="0">
              <a:solidFill>
                <a:srgbClr val="FF0000"/>
              </a:solidFill>
              <a:latin typeface="Creepy" pitchFamily="82" charset="0"/>
            </a:endParaRPr>
          </a:p>
          <a:p>
            <a:pPr>
              <a:buNone/>
            </a:pPr>
            <a:r>
              <a:rPr lang="en-GB" sz="2800" dirty="0">
                <a:solidFill>
                  <a:srgbClr val="006600"/>
                </a:solidFill>
              </a:rPr>
              <a:t>2.	what comes out of their </a:t>
            </a:r>
            <a:r>
              <a:rPr lang="en-GB" sz="2800" dirty="0">
                <a:solidFill>
                  <a:srgbClr val="FF0000"/>
                </a:solidFill>
              </a:rPr>
              <a:t>keyboards</a:t>
            </a:r>
            <a:r>
              <a:rPr lang="en-GB" sz="2800" dirty="0">
                <a:solidFill>
                  <a:srgbClr val="006600"/>
                </a:solidFill>
              </a:rPr>
              <a:t> in essays and reports</a:t>
            </a:r>
            <a:r>
              <a:rPr lang="en-GB" sz="28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12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764704"/>
            <a:ext cx="8964613" cy="6093296"/>
          </a:xfrm>
        </p:spPr>
        <p:txBody>
          <a:bodyPr/>
          <a:lstStyle/>
          <a:p>
            <a:pPr marL="457200" indent="-457200">
              <a:lnSpc>
                <a:spcPct val="100000"/>
              </a:lnSpc>
              <a:spcBef>
                <a:spcPts val="0"/>
              </a:spcBef>
              <a:buFont typeface="+mj-lt"/>
              <a:buAutoNum type="arabicPeriod"/>
            </a:pPr>
            <a:r>
              <a:rPr lang="en-GB" sz="2400" dirty="0">
                <a:latin typeface="Calibri" pitchFamily="34" charset="0"/>
              </a:rPr>
              <a:t>Knight, P. and Yorke, M. (2003) </a:t>
            </a:r>
            <a:r>
              <a:rPr lang="en-GB" sz="2400" i="1" dirty="0">
                <a:solidFill>
                  <a:srgbClr val="FF0000"/>
                </a:solidFill>
                <a:latin typeface="Calibri" pitchFamily="34" charset="0"/>
              </a:rPr>
              <a:t>Assessment, learning and employability</a:t>
            </a:r>
            <a:r>
              <a:rPr lang="en-GB" sz="2400" dirty="0">
                <a:solidFill>
                  <a:srgbClr val="FF0000"/>
                </a:solidFill>
                <a:latin typeface="Calibri" pitchFamily="34" charset="0"/>
              </a:rPr>
              <a:t> </a:t>
            </a:r>
            <a:r>
              <a:rPr lang="en-GB" sz="2400" dirty="0">
                <a:latin typeface="Calibri" pitchFamily="34" charset="0"/>
              </a:rPr>
              <a:t>Maidenhead, UK SRHE/Open University Press.</a:t>
            </a:r>
          </a:p>
          <a:p>
            <a:pPr marL="457200" indent="-457200">
              <a:lnSpc>
                <a:spcPct val="100000"/>
              </a:lnSpc>
              <a:spcBef>
                <a:spcPts val="0"/>
              </a:spcBef>
              <a:buFont typeface="+mj-lt"/>
              <a:buAutoNum type="arabicPeriod"/>
            </a:pPr>
            <a:r>
              <a:rPr lang="en-GB" sz="2400" dirty="0">
                <a:latin typeface="Calibri" pitchFamily="34" charset="0"/>
              </a:rPr>
              <a:t>Flint, N. R. and Johnson, B. (2011) </a:t>
            </a:r>
            <a:r>
              <a:rPr lang="en-GB" sz="2400" i="1" dirty="0">
                <a:solidFill>
                  <a:srgbClr val="FF0000"/>
                </a:solidFill>
                <a:latin typeface="Calibri" pitchFamily="34" charset="0"/>
              </a:rPr>
              <a:t>Towards fairer university assessment – recognising the concerns of students</a:t>
            </a:r>
            <a:r>
              <a:rPr lang="en-GB" sz="2400" dirty="0">
                <a:solidFill>
                  <a:srgbClr val="FF0000"/>
                </a:solidFill>
                <a:latin typeface="Calibri" pitchFamily="34" charset="0"/>
              </a:rPr>
              <a:t> </a:t>
            </a:r>
            <a:r>
              <a:rPr lang="en-GB" sz="2400" dirty="0">
                <a:latin typeface="Calibri" pitchFamily="34" charset="0"/>
              </a:rPr>
              <a:t>London: Routledge.</a:t>
            </a:r>
          </a:p>
          <a:p>
            <a:pPr marL="457200" indent="-457200">
              <a:lnSpc>
                <a:spcPct val="100000"/>
              </a:lnSpc>
              <a:spcBef>
                <a:spcPts val="0"/>
              </a:spcBef>
              <a:buFont typeface="+mj-lt"/>
              <a:buAutoNum type="arabicPeriod"/>
            </a:pPr>
            <a:r>
              <a:rPr lang="en-GB" sz="2400" dirty="0">
                <a:latin typeface="Calibri" pitchFamily="34" charset="0"/>
              </a:rPr>
              <a:t>HEA (2012) </a:t>
            </a:r>
            <a:r>
              <a:rPr lang="en-GB" sz="2400" i="1" dirty="0">
                <a:solidFill>
                  <a:srgbClr val="FF0000"/>
                </a:solidFill>
                <a:latin typeface="Calibri" pitchFamily="34" charset="0"/>
              </a:rPr>
              <a:t>A Marked Improvement: transforming assessment in higher education </a:t>
            </a:r>
            <a:r>
              <a:rPr lang="en-GB" sz="2400" dirty="0">
                <a:latin typeface="Calibri" pitchFamily="34" charset="0"/>
              </a:rPr>
              <a:t>York: Higher Education Academy (</a:t>
            </a:r>
            <a:r>
              <a:rPr lang="en-GB" sz="2400" dirty="0">
                <a:latin typeface="Calibri" pitchFamily="34" charset="0"/>
                <a:hlinkClick r:id="rId3"/>
              </a:rPr>
              <a:t>http://www.heacademy.ac.uk/assets/documents/assessment/A_Marked_Improvement.pdf</a:t>
            </a:r>
            <a:r>
              <a:rPr lang="en-GB" sz="2400" dirty="0">
                <a:latin typeface="Calibri" pitchFamily="34" charset="0"/>
              </a:rPr>
              <a:t> )</a:t>
            </a:r>
          </a:p>
          <a:p>
            <a:pPr marL="457200" lvl="0" indent="-457200">
              <a:lnSpc>
                <a:spcPct val="100000"/>
              </a:lnSpc>
              <a:spcBef>
                <a:spcPts val="0"/>
              </a:spcBef>
              <a:buFont typeface="+mj-lt"/>
              <a:buAutoNum type="arabicPeriod"/>
            </a:pPr>
            <a:r>
              <a:rPr lang="en-GB" sz="2400" dirty="0">
                <a:latin typeface="Calibri" pitchFamily="34" charset="0"/>
              </a:rPr>
              <a:t>Boud, D. and Associates (2010) </a:t>
            </a:r>
            <a:r>
              <a:rPr lang="en-GB" sz="2400" i="1" dirty="0">
                <a:solidFill>
                  <a:srgbClr val="FF0000"/>
                </a:solidFill>
                <a:latin typeface="Calibri" pitchFamily="34" charset="0"/>
              </a:rPr>
              <a:t>Assessment 2020: seven propositions for assessment reform in higher education </a:t>
            </a:r>
            <a:r>
              <a:rPr lang="en-GB" sz="2400" dirty="0">
                <a:latin typeface="Calibri" pitchFamily="34" charset="0"/>
              </a:rPr>
              <a:t>Sydney: Australian Learning and Teaching Council.</a:t>
            </a:r>
          </a:p>
          <a:p>
            <a:pPr marL="457200" indent="-457200">
              <a:lnSpc>
                <a:spcPct val="100000"/>
              </a:lnSpc>
              <a:spcBef>
                <a:spcPts val="0"/>
              </a:spcBef>
              <a:buFont typeface="+mj-lt"/>
              <a:buAutoNum type="arabicPeriod"/>
            </a:pPr>
            <a:r>
              <a:rPr lang="en-GB" sz="2400" dirty="0">
                <a:latin typeface="Calibri" pitchFamily="34" charset="0"/>
              </a:rPr>
              <a:t>Morgan, M. (2011) (ed.) </a:t>
            </a:r>
            <a:r>
              <a:rPr lang="en-US" sz="2400" i="1" dirty="0">
                <a:solidFill>
                  <a:srgbClr val="FF0000"/>
                </a:solidFill>
                <a:latin typeface="Calibri" pitchFamily="34" charset="0"/>
              </a:rPr>
              <a:t>Improving the Student Experience: A practical guide for universities and colleges</a:t>
            </a:r>
            <a:r>
              <a:rPr lang="en-US" sz="2400" dirty="0">
                <a:latin typeface="Calibri" pitchFamily="34" charset="0"/>
              </a:rPr>
              <a:t>, London: </a:t>
            </a:r>
            <a:r>
              <a:rPr lang="en-US" sz="2400" dirty="0" err="1">
                <a:latin typeface="Calibri" pitchFamily="34" charset="0"/>
              </a:rPr>
              <a:t>Routledge</a:t>
            </a:r>
            <a:r>
              <a:rPr lang="en-US" sz="2400" dirty="0">
                <a:latin typeface="Calibri" pitchFamily="34" charset="0"/>
              </a:rPr>
              <a:t>.</a:t>
            </a:r>
          </a:p>
          <a:p>
            <a:pPr marL="457200" lvl="0" indent="-457200">
              <a:lnSpc>
                <a:spcPct val="100000"/>
              </a:lnSpc>
              <a:spcBef>
                <a:spcPts val="0"/>
              </a:spcBef>
              <a:buFont typeface="+mj-lt"/>
              <a:buAutoNum type="arabicPeriod"/>
            </a:pPr>
            <a:r>
              <a:rPr lang="en-GB" sz="2400" dirty="0">
                <a:latin typeface="Calibri" pitchFamily="34" charset="0"/>
              </a:rPr>
              <a:t>Blue Skies (2011) </a:t>
            </a:r>
            <a:r>
              <a:rPr lang="en-GB" sz="2400" i="1" dirty="0">
                <a:solidFill>
                  <a:srgbClr val="FF0000"/>
                </a:solidFill>
                <a:latin typeface="Calibri" pitchFamily="34" charset="0"/>
              </a:rPr>
              <a:t>new thinking about the future of higher education</a:t>
            </a:r>
            <a:r>
              <a:rPr lang="en-GB" sz="2400" dirty="0">
                <a:latin typeface="Calibri" pitchFamily="34" charset="0"/>
              </a:rPr>
              <a:t>: download free from </a:t>
            </a:r>
            <a:r>
              <a:rPr lang="en-GB" sz="2400" dirty="0">
                <a:latin typeface="Calibri" pitchFamily="34" charset="0"/>
                <a:hlinkClick r:id="rId4"/>
              </a:rPr>
              <a:t>http://pearsonblueskies.com/</a:t>
            </a:r>
            <a:r>
              <a:rPr lang="en-GB" sz="2400" dirty="0">
                <a:latin typeface="Calibri" pitchFamily="34" charset="0"/>
              </a:rPr>
              <a:t> </a:t>
            </a:r>
            <a:br>
              <a:rPr lang="en-US" sz="2400" dirty="0">
                <a:latin typeface="Calibri" pitchFamily="34" charset="0"/>
              </a:rPr>
            </a:br>
            <a:endParaRPr lang="en-GB" sz="2400"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6" y="828048"/>
            <a:ext cx="9144000" cy="5697296"/>
          </a:xfrm>
        </p:spPr>
        <p:txBody>
          <a:bodyPr/>
          <a:lstStyle/>
          <a:p>
            <a:pPr marL="457200" indent="-457200">
              <a:lnSpc>
                <a:spcPct val="100000"/>
              </a:lnSpc>
              <a:spcBef>
                <a:spcPts val="0"/>
              </a:spcBef>
              <a:buFont typeface="+mj-lt"/>
              <a:buAutoNum type="arabicPeriod" startAt="7"/>
            </a:pPr>
            <a:r>
              <a:rPr lang="en-GB" sz="2400" dirty="0">
                <a:latin typeface="Calibri" pitchFamily="34" charset="0"/>
              </a:rPr>
              <a:t>Race, P. (2014) </a:t>
            </a:r>
            <a:r>
              <a:rPr lang="en-GB" sz="2400" i="1" dirty="0">
                <a:solidFill>
                  <a:srgbClr val="FF0000"/>
                </a:solidFill>
                <a:latin typeface="Calibri" pitchFamily="34" charset="0"/>
              </a:rPr>
              <a:t>Making learning happen: </a:t>
            </a:r>
            <a:r>
              <a:rPr lang="en-GB" sz="2400" i="1" dirty="0">
                <a:solidFill>
                  <a:srgbClr val="FF0000"/>
                </a:solidFill>
              </a:rPr>
              <a:t>3</a:t>
            </a:r>
            <a:r>
              <a:rPr lang="en-GB" sz="2400" i="1" baseline="30000" dirty="0">
                <a:solidFill>
                  <a:srgbClr val="FF0000"/>
                </a:solidFill>
              </a:rPr>
              <a:t>rd</a:t>
            </a:r>
            <a:r>
              <a:rPr lang="en-GB" sz="2400" i="1" dirty="0">
                <a:solidFill>
                  <a:srgbClr val="FF0000"/>
                </a:solidFill>
                <a:latin typeface="Calibri" pitchFamily="34" charset="0"/>
              </a:rPr>
              <a:t> edition </a:t>
            </a:r>
            <a:r>
              <a:rPr lang="en-GB" sz="2400" dirty="0">
                <a:latin typeface="Calibri" pitchFamily="34" charset="0"/>
              </a:rPr>
              <a:t>London: Sage Publications.</a:t>
            </a:r>
            <a:endParaRPr lang="en-GB" sz="2400" dirty="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a:latin typeface="Calibri" pitchFamily="34" charset="0"/>
              </a:rPr>
              <a:t>Hunt, D. and Chalmers, L. (eds) (2012) </a:t>
            </a:r>
            <a:r>
              <a:rPr lang="en-GB" sz="2400" i="1" dirty="0">
                <a:solidFill>
                  <a:srgbClr val="FF0000"/>
                </a:solidFill>
                <a:latin typeface="Calibri" pitchFamily="34" charset="0"/>
              </a:rPr>
              <a:t>University Teaching in Focus: a learning-centred approach</a:t>
            </a:r>
            <a:r>
              <a:rPr lang="en-GB" sz="2400" i="1" dirty="0">
                <a:latin typeface="Calibri" pitchFamily="34" charset="0"/>
              </a:rPr>
              <a:t> </a:t>
            </a:r>
            <a:r>
              <a:rPr lang="en-GB" sz="2400" dirty="0">
                <a:latin typeface="Calibri" pitchFamily="34" charset="0"/>
              </a:rPr>
              <a:t>see </a:t>
            </a:r>
            <a:r>
              <a:rPr lang="en-US" sz="2400" dirty="0">
                <a:solidFill>
                  <a:srgbClr val="009900"/>
                </a:solidFill>
                <a:latin typeface="Calibri" pitchFamily="34" charset="0"/>
              </a:rPr>
              <a:t>Chapter 5: Using effective assessment to promote learning, Sally Brown and Phil Race </a:t>
            </a:r>
            <a:r>
              <a:rPr lang="en-US" sz="2400" dirty="0">
                <a:latin typeface="Calibri" pitchFamily="34" charset="0"/>
              </a:rPr>
              <a:t>Australia: ACER Press, and London: </a:t>
            </a:r>
            <a:r>
              <a:rPr lang="en-US" sz="2400" dirty="0" err="1">
                <a:latin typeface="Calibri" pitchFamily="34" charset="0"/>
              </a:rPr>
              <a:t>Routledge</a:t>
            </a:r>
            <a:r>
              <a:rPr lang="en-US" sz="2400" dirty="0">
                <a:latin typeface="Calibri" pitchFamily="34" charset="0"/>
              </a:rPr>
              <a:t>.</a:t>
            </a:r>
          </a:p>
          <a:p>
            <a:pPr marL="457200" indent="-457200">
              <a:lnSpc>
                <a:spcPct val="100000"/>
              </a:lnSpc>
              <a:spcBef>
                <a:spcPts val="0"/>
              </a:spcBef>
              <a:buFont typeface="+mj-lt"/>
              <a:buAutoNum type="arabicPeriod" startAt="7"/>
            </a:pPr>
            <a:r>
              <a:rPr lang="en-US" sz="2400" dirty="0">
                <a:latin typeface="Calibri" pitchFamily="34" charset="0"/>
              </a:rPr>
              <a:t>Price, M., Rust, C., O’Donovan, B. and Handley, K. (2012) </a:t>
            </a:r>
            <a:r>
              <a:rPr lang="en-US" sz="2400" i="1" dirty="0">
                <a:solidFill>
                  <a:srgbClr val="FF0000"/>
                </a:solidFill>
                <a:latin typeface="Calibri" pitchFamily="34" charset="0"/>
              </a:rPr>
              <a:t>Assessment Literacy</a:t>
            </a:r>
            <a:r>
              <a:rPr lang="en-US" sz="2400" dirty="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p>
          <a:p>
            <a:pPr marL="457200" indent="-457200">
              <a:lnSpc>
                <a:spcPct val="100000"/>
              </a:lnSpc>
              <a:spcBef>
                <a:spcPts val="0"/>
              </a:spcBef>
              <a:buFont typeface="+mj-lt"/>
              <a:buAutoNum type="arabicPeriod" startAt="7"/>
            </a:pPr>
            <a:r>
              <a:rPr lang="en-US" sz="2400" dirty="0" err="1"/>
              <a:t>Sambell</a:t>
            </a:r>
            <a:r>
              <a:rPr lang="en-US" sz="2400" dirty="0"/>
              <a:t>, K., McDowell, L. and Montgomery, C. (2013) </a:t>
            </a:r>
            <a:r>
              <a:rPr lang="en-US" sz="2400" dirty="0">
                <a:solidFill>
                  <a:srgbClr val="FF0000"/>
                </a:solidFill>
              </a:rPr>
              <a:t>Assessment </a:t>
            </a:r>
            <a:r>
              <a:rPr lang="en-US" sz="2400" u="sng" dirty="0">
                <a:solidFill>
                  <a:srgbClr val="FF0000"/>
                </a:solidFill>
              </a:rPr>
              <a:t>for</a:t>
            </a:r>
            <a:r>
              <a:rPr lang="en-US" sz="2400" dirty="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a:latin typeface="Calibri" pitchFamily="34" charset="0"/>
              </a:rPr>
              <a:t>Brown, S. (2015) </a:t>
            </a:r>
            <a:r>
              <a:rPr lang="en-US" sz="2400" i="1" dirty="0">
                <a:solidFill>
                  <a:srgbClr val="FF0000"/>
                </a:solidFill>
                <a:latin typeface="Calibri" pitchFamily="34" charset="0"/>
              </a:rPr>
              <a:t>Learning, teaching and assessment in higher education: global perspectives,</a:t>
            </a:r>
            <a:r>
              <a:rPr lang="en-US" sz="2400" i="1" dirty="0">
                <a:latin typeface="Calibri" pitchFamily="34" charset="0"/>
              </a:rPr>
              <a:t> </a:t>
            </a:r>
            <a:r>
              <a:rPr lang="en-US" sz="2400" dirty="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a:solidFill>
                  <a:srgbClr val="FF0000"/>
                </a:solidFill>
              </a:rPr>
              <a:t>The Lecturer’s Toolkit: 4</a:t>
            </a:r>
            <a:r>
              <a:rPr lang="en-US" sz="2400" i="1" baseline="30000" dirty="0">
                <a:solidFill>
                  <a:srgbClr val="FF0000"/>
                </a:solidFill>
              </a:rPr>
              <a:t>th</a:t>
            </a:r>
            <a:r>
              <a:rPr lang="en-US" sz="2400" i="1" dirty="0">
                <a:solidFill>
                  <a:srgbClr val="FF0000"/>
                </a:solidFill>
              </a:rPr>
              <a:t> edition</a:t>
            </a:r>
            <a:r>
              <a:rPr lang="en-US" sz="2400" i="1" dirty="0">
                <a:solidFill>
                  <a:srgbClr val="002060"/>
                </a:solidFill>
              </a:rPr>
              <a:t>, </a:t>
            </a:r>
            <a:r>
              <a:rPr lang="en-US" sz="2400" dirty="0"/>
              <a:t>London</a:t>
            </a:r>
            <a:r>
              <a:rPr lang="en-US" sz="2400" dirty="0">
                <a:solidFill>
                  <a:srgbClr val="002060"/>
                </a:solidFill>
              </a:rPr>
              <a:t>, </a:t>
            </a:r>
            <a:r>
              <a:rPr lang="en-US" sz="2400" dirty="0" err="1"/>
              <a:t>Routledge</a:t>
            </a:r>
            <a:r>
              <a:rPr lang="en-US" sz="2400" dirty="0">
                <a:solidFill>
                  <a:srgbClr val="002060"/>
                </a:solidFill>
              </a:rPr>
              <a:t>.</a:t>
            </a:r>
            <a:endParaRPr lang="en-US" sz="2400" dirty="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12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What sorts of learners have we?</a:t>
            </a:r>
          </a:p>
        </p:txBody>
      </p:sp>
      <p:sp>
        <p:nvSpPr>
          <p:cNvPr id="3" name="Content Placeholder 2"/>
          <p:cNvSpPr>
            <a:spLocks noGrp="1"/>
          </p:cNvSpPr>
          <p:nvPr>
            <p:ph idx="1"/>
          </p:nvPr>
        </p:nvSpPr>
        <p:spPr/>
        <p:txBody>
          <a:bodyPr/>
          <a:lstStyle/>
          <a:p>
            <a:r>
              <a:rPr lang="en-GB" dirty="0"/>
              <a:t>Which different approaches to engagement do we have in any group of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221088"/>
          </a:xfrm>
          <a:noFill/>
        </p:spPr>
        <p:txBody>
          <a:bodyPr lIns="92075" tIns="46038" rIns="92075" bIns="46038"/>
          <a:lstStyle/>
          <a:p>
            <a:pPr algn="ctr"/>
            <a:br>
              <a:rPr lang="en-US" sz="3200" dirty="0">
                <a:solidFill>
                  <a:srgbClr val="FF0000"/>
                </a:solidFill>
              </a:rPr>
            </a:br>
            <a:r>
              <a:rPr lang="en-US" sz="5400" dirty="0"/>
              <a:t>Making learning happen</a:t>
            </a:r>
            <a:br>
              <a:rPr lang="en-US" sz="5400" dirty="0"/>
            </a:br>
            <a:r>
              <a:rPr lang="en-US" sz="3600" dirty="0">
                <a:solidFill>
                  <a:srgbClr val="FF0000"/>
                </a:solidFill>
              </a:rPr>
              <a:t>making feedback and self/peer assessment work</a:t>
            </a:r>
            <a:br>
              <a:rPr lang="en-US" sz="3200" dirty="0"/>
            </a:br>
            <a:br>
              <a:rPr lang="en-GB" sz="2800" dirty="0">
                <a:solidFill>
                  <a:srgbClr val="008000"/>
                </a:solidFill>
                <a:latin typeface="Tahoma" pitchFamily="34" charset="0"/>
              </a:rPr>
            </a:br>
            <a:r>
              <a:rPr lang="en-GB" sz="2000" dirty="0">
                <a:solidFill>
                  <a:srgbClr val="008000"/>
                </a:solidFill>
                <a:latin typeface="Tahoma" pitchFamily="34" charset="0"/>
              </a:rPr>
              <a:t> </a:t>
            </a:r>
            <a:endParaRPr lang="en-GB" sz="4000" b="1" dirty="0">
              <a:solidFill>
                <a:srgbClr val="008000"/>
              </a:solidFill>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
        <p:nvSpPr>
          <p:cNvPr id="6" name="Rectangle 8">
            <a:hlinkClick r:id="rId4" action="ppaction://hlinkpres?slideindex=1&amp;slidetitle="/>
          </p:cNvPr>
          <p:cNvSpPr>
            <a:spLocks noChangeArrowheads="1"/>
          </p:cNvSpPr>
          <p:nvPr/>
        </p:nvSpPr>
        <p:spPr bwMode="auto">
          <a:xfrm>
            <a:off x="395536" y="4077090"/>
            <a:ext cx="7920880" cy="2520280"/>
          </a:xfrm>
          <a:prstGeom prst="rect">
            <a:avLst/>
          </a:prstGeom>
          <a:solidFill>
            <a:schemeClr val="accent1">
              <a:lumMod val="40000"/>
              <a:lumOff val="60000"/>
              <a:alpha val="45098"/>
            </a:schemeClr>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4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a:t>
            </a:r>
            <a:r>
              <a:rPr lang="en-GB" sz="1800" b="1" dirty="0" err="1">
                <a:solidFill>
                  <a:srgbClr val="4F81BD"/>
                </a:solidFill>
                <a:latin typeface="Arial" charset="0"/>
              </a:rPr>
              <a:t>RacePhil</a:t>
            </a:r>
            <a:r>
              <a:rPr lang="en-GB" sz="1800" b="1" dirty="0">
                <a:solidFill>
                  <a:srgbClr val="4F81BD"/>
                </a:solidFill>
                <a:latin typeface="Arial" charset="0"/>
              </a:rPr>
              <a:t>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University Campus Suffolk</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(Adjunct Professor: James Cook University, and Central Queensland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Deep learners?</a:t>
            </a: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3200" b="1" dirty="0">
                <a:solidFill>
                  <a:prstClr val="black"/>
                </a:solidFill>
              </a:rPr>
              <a:t>What kinds of learners have we got?</a:t>
            </a:r>
          </a:p>
        </p:txBody>
      </p:sp>
      <p:sp>
        <p:nvSpPr>
          <p:cNvPr id="4" name="Oval 3"/>
          <p:cNvSpPr/>
          <p:nvPr/>
        </p:nvSpPr>
        <p:spPr>
          <a:xfrm>
            <a:off x="5791200" y="1295400"/>
            <a:ext cx="1828800" cy="1828800"/>
          </a:xfrm>
          <a:prstGeom prst="ellipse">
            <a:avLst/>
          </a:prstGeom>
          <a:blipFill>
            <a:blip r:embed="rId3"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Rote</a:t>
            </a:r>
          </a:p>
          <a:p>
            <a:pPr algn="ctr" fontAlgn="auto">
              <a:spcBef>
                <a:spcPts val="0"/>
              </a:spcBef>
              <a:spcAft>
                <a:spcPts val="0"/>
              </a:spcAft>
            </a:pP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Cue-seeking learners?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Deep learners?</a:t>
            </a:r>
          </a:p>
        </p:txBody>
      </p:sp>
      <p:sp>
        <p:nvSpPr>
          <p:cNvPr id="4" name="Oval 3"/>
          <p:cNvSpPr/>
          <p:nvPr/>
        </p:nvSpPr>
        <p:spPr>
          <a:xfrm>
            <a:off x="5791200" y="1295400"/>
            <a:ext cx="1828800" cy="1828800"/>
          </a:xfrm>
          <a:prstGeom prst="ellipse">
            <a:avLst/>
          </a:prstGeom>
          <a:blipFill>
            <a:blip r:embed="rId3" cstate="print"/>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Rote</a:t>
            </a:r>
          </a:p>
          <a:p>
            <a:pPr algn="ctr" fontAlgn="auto">
              <a:spcBef>
                <a:spcPts val="0"/>
              </a:spcBef>
              <a:spcAft>
                <a:spcPts val="0"/>
              </a:spcAft>
            </a:pPr>
            <a:r>
              <a:rPr lang="en-GB" sz="2400" b="1" dirty="0">
                <a:solidFill>
                  <a:prstClr val="black"/>
                </a:solidFill>
              </a:rPr>
              <a:t>learners?</a:t>
            </a:r>
          </a:p>
        </p:txBody>
      </p:sp>
      <p:sp>
        <p:nvSpPr>
          <p:cNvPr id="5" name="Oval 4"/>
          <p:cNvSpPr/>
          <p:nvPr/>
        </p:nvSpPr>
        <p:spPr>
          <a:xfrm>
            <a:off x="3962400" y="457200"/>
            <a:ext cx="1828800" cy="1828800"/>
          </a:xfrm>
          <a:prstGeom prst="ellips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Surface learners?</a:t>
            </a:r>
          </a:p>
        </p:txBody>
      </p:sp>
      <p:sp>
        <p:nvSpPr>
          <p:cNvPr id="6" name="Oval 5"/>
          <p:cNvSpPr/>
          <p:nvPr/>
        </p:nvSpPr>
        <p:spPr>
          <a:xfrm>
            <a:off x="1752600" y="3276600"/>
            <a:ext cx="1828800" cy="1828800"/>
          </a:xfrm>
          <a:prstGeom prst="ellipse">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Strategic learners?</a:t>
            </a:r>
          </a:p>
        </p:txBody>
      </p:sp>
      <p:sp>
        <p:nvSpPr>
          <p:cNvPr id="7" name="Oval 6"/>
          <p:cNvSpPr/>
          <p:nvPr/>
        </p:nvSpPr>
        <p:spPr>
          <a:xfrm>
            <a:off x="3048000" y="4800600"/>
            <a:ext cx="1828800" cy="18288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Cue-oblivious learners?</a:t>
            </a:r>
          </a:p>
        </p:txBody>
      </p:sp>
      <p:sp>
        <p:nvSpPr>
          <p:cNvPr id="8" name="Oval 7"/>
          <p:cNvSpPr/>
          <p:nvPr/>
        </p:nvSpPr>
        <p:spPr>
          <a:xfrm>
            <a:off x="6248400" y="3276600"/>
            <a:ext cx="1828800" cy="1828800"/>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Cue-conscious learners?</a:t>
            </a:r>
          </a:p>
        </p:txBody>
      </p:sp>
      <p:sp>
        <p:nvSpPr>
          <p:cNvPr id="10" name="Oval 9"/>
          <p:cNvSpPr/>
          <p:nvPr/>
        </p:nvSpPr>
        <p:spPr>
          <a:xfrm>
            <a:off x="5029200" y="4800600"/>
            <a:ext cx="1828800" cy="1828800"/>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2400" b="1" dirty="0">
                <a:solidFill>
                  <a:prstClr val="black"/>
                </a:solidFill>
              </a:rPr>
              <a:t>Cue-seeking learners?</a:t>
            </a:r>
          </a:p>
        </p:txBody>
      </p:sp>
      <p:sp>
        <p:nvSpPr>
          <p:cNvPr id="11" name="Oval 10"/>
          <p:cNvSpPr/>
          <p:nvPr/>
        </p:nvSpPr>
        <p:spPr>
          <a:xfrm>
            <a:off x="1691680" y="764704"/>
            <a:ext cx="6264696" cy="56886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GB" sz="2800" b="1">
              <a:solidFill>
                <a:prstClr val="white"/>
              </a:solidFill>
            </a:endParaRPr>
          </a:p>
        </p:txBody>
      </p:sp>
      <p:sp>
        <p:nvSpPr>
          <p:cNvPr id="3" name="Oval 2"/>
          <p:cNvSpPr/>
          <p:nvPr/>
        </p:nvSpPr>
        <p:spPr>
          <a:xfrm>
            <a:off x="3505200" y="2286000"/>
            <a:ext cx="2819400" cy="274320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en-GB" sz="3200" b="1" dirty="0">
                <a:solidFill>
                  <a:prstClr val="black"/>
                </a:solidFill>
              </a:rPr>
              <a:t>What kinds of learners have we got?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noFill/>
        </p:spPr>
        <p:txBody>
          <a:bodyPr/>
          <a:lstStyle/>
          <a:p>
            <a:pPr eaLnBrk="1" hangingPunct="1"/>
            <a:r>
              <a:rPr lang="en-GB" sz="4800"/>
              <a:t>Task: who said this?</a:t>
            </a:r>
          </a:p>
        </p:txBody>
      </p:sp>
      <p:sp>
        <p:nvSpPr>
          <p:cNvPr id="20483" name="Rectangle 3"/>
          <p:cNvSpPr>
            <a:spLocks noGrp="1" noRot="1" noChangeArrowheads="1"/>
          </p:cNvSpPr>
          <p:nvPr>
            <p:ph idx="1"/>
          </p:nvPr>
        </p:nvSpPr>
        <p:spPr>
          <a:xfrm>
            <a:off x="301625" y="1341438"/>
            <a:ext cx="8540750" cy="4757737"/>
          </a:xfrm>
          <a:noFill/>
        </p:spPr>
        <p:txBody>
          <a:bodyPr/>
          <a:lstStyle/>
          <a:p>
            <a:pPr eaLnBrk="1" hangingPunct="1">
              <a:spcBef>
                <a:spcPct val="30000"/>
              </a:spcBef>
              <a:buFont typeface="Wingdings" pitchFamily="2" charset="2"/>
              <a:buNone/>
            </a:pPr>
            <a:r>
              <a:rPr lang="en-GB" dirty="0"/>
              <a:t>‘Everything should be made as simple as possible,</a:t>
            </a:r>
          </a:p>
          <a:p>
            <a:pPr eaLnBrk="1" hangingPunct="1">
              <a:spcBef>
                <a:spcPct val="30000"/>
              </a:spcBef>
              <a:buFont typeface="Wingdings" pitchFamily="2" charset="2"/>
              <a:buNone/>
            </a:pPr>
            <a:r>
              <a:rPr lang="en-GB" dirty="0"/>
              <a:t>	but not simpler’.</a:t>
            </a:r>
          </a:p>
          <a:p>
            <a:pPr eaLnBrk="1" hangingPunct="1">
              <a:spcBef>
                <a:spcPct val="30000"/>
              </a:spcBef>
              <a:buFont typeface="Wingdings" pitchFamily="2" charset="2"/>
              <a:buNone/>
            </a:pPr>
            <a:r>
              <a:rPr lang="en-GB" dirty="0">
                <a:solidFill>
                  <a:srgbClr val="FF0000"/>
                </a:solidFill>
              </a:rPr>
              <a:t>(Jot your answer down anywhere, just guess).</a:t>
            </a:r>
          </a:p>
          <a:p>
            <a:pPr eaLnBrk="1" hangingPunct="1">
              <a:spcBef>
                <a:spcPct val="30000"/>
              </a:spcBef>
              <a:buFont typeface="Wingdings" pitchFamily="2" charset="2"/>
              <a:buNone/>
            </a:pPr>
            <a:r>
              <a:rPr lang="en-GB" dirty="0">
                <a:solidFill>
                  <a:schemeClr val="tx1"/>
                </a:solidFill>
              </a:rPr>
              <a:t>(Albert Einstein, 1879-1955).</a:t>
            </a:r>
          </a:p>
          <a:p>
            <a:pPr eaLnBrk="1" hangingPunct="1">
              <a:spcBef>
                <a:spcPct val="30000"/>
              </a:spcBef>
              <a:buFont typeface="Wingdings" pitchFamily="2" charset="2"/>
              <a:buNone/>
            </a:pPr>
            <a:endParaRPr lang="en-GB" dirty="0">
              <a:solidFill>
                <a:srgbClr val="FFFF00"/>
              </a:solidFill>
            </a:endParaRPr>
          </a:p>
          <a:p>
            <a:pPr eaLnBrk="1" hangingPunct="1">
              <a:spcBef>
                <a:spcPct val="30000"/>
              </a:spcBef>
              <a:buFont typeface="Wingdings" pitchFamily="2" charset="2"/>
              <a:buNone/>
            </a:pPr>
            <a:endParaRPr lang="en-GB" dirty="0"/>
          </a:p>
        </p:txBody>
      </p:sp>
      <p:sp>
        <p:nvSpPr>
          <p:cNvPr id="368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pic>
        <p:nvPicPr>
          <p:cNvPr id="20487" name="Picture 7" descr="einstein"/>
          <p:cNvPicPr>
            <a:picLocks noChangeAspect="1" noChangeArrowheads="1"/>
          </p:cNvPicPr>
          <p:nvPr/>
        </p:nvPicPr>
        <p:blipFill>
          <a:blip r:embed="rId4" cstate="email"/>
          <a:srcRect/>
          <a:stretch>
            <a:fillRect/>
          </a:stretch>
        </p:blipFill>
        <p:spPr bwMode="auto">
          <a:xfrm>
            <a:off x="6804025" y="4149725"/>
            <a:ext cx="2057400" cy="2343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a:t>Three more Einstein quotes</a:t>
            </a:r>
          </a:p>
        </p:txBody>
      </p:sp>
      <p:sp>
        <p:nvSpPr>
          <p:cNvPr id="24579"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a:t>‘Knowledge is </a:t>
            </a:r>
            <a:r>
              <a:rPr lang="en-GB">
                <a:solidFill>
                  <a:srgbClr val="FF0000"/>
                </a:solidFill>
              </a:rPr>
              <a:t>experience</a:t>
            </a:r>
            <a:r>
              <a:rPr lang="en-GB"/>
              <a:t>, everything else is just </a:t>
            </a:r>
            <a:r>
              <a:rPr lang="en-GB">
                <a:solidFill>
                  <a:srgbClr val="FF0000"/>
                </a:solidFill>
              </a:rPr>
              <a:t>information</a:t>
            </a:r>
            <a:r>
              <a:rPr lang="en-GB"/>
              <a:t>’.</a:t>
            </a:r>
          </a:p>
          <a:p>
            <a:pPr eaLnBrk="1" hangingPunct="1">
              <a:spcBef>
                <a:spcPct val="30000"/>
              </a:spcBef>
              <a:buFont typeface="Wingdings" pitchFamily="2" charset="2"/>
              <a:buNone/>
            </a:pPr>
            <a:r>
              <a:rPr lang="en-GB"/>
              <a:t>And…</a:t>
            </a:r>
          </a:p>
          <a:p>
            <a:pPr eaLnBrk="1" hangingPunct="1">
              <a:spcBef>
                <a:spcPct val="30000"/>
              </a:spcBef>
              <a:buFont typeface="Wingdings" pitchFamily="2" charset="2"/>
              <a:buNone/>
            </a:pPr>
            <a:r>
              <a:rPr lang="en-GB"/>
              <a:t>‘</a:t>
            </a:r>
            <a:r>
              <a:rPr lang="en-GB">
                <a:solidFill>
                  <a:srgbClr val="FF0000"/>
                </a:solidFill>
              </a:rPr>
              <a:t>Imagination</a:t>
            </a:r>
            <a:r>
              <a:rPr lang="en-GB"/>
              <a:t> is more important than knowledge’.</a:t>
            </a:r>
          </a:p>
          <a:p>
            <a:pPr eaLnBrk="1" hangingPunct="1">
              <a:spcBef>
                <a:spcPct val="30000"/>
              </a:spcBef>
              <a:buFont typeface="Wingdings" pitchFamily="2" charset="2"/>
              <a:buNone/>
            </a:pPr>
            <a:r>
              <a:rPr lang="en-GB"/>
              <a:t>And…</a:t>
            </a:r>
          </a:p>
          <a:p>
            <a:pPr eaLnBrk="1" hangingPunct="1">
              <a:spcBef>
                <a:spcPct val="30000"/>
              </a:spcBef>
              <a:buFont typeface="Wingdings" pitchFamily="2" charset="2"/>
              <a:buNone/>
            </a:pPr>
            <a:r>
              <a:rPr lang="en-GB"/>
              <a:t>‘I never teach my pupils; I only attempt to provide the conditions in which they can learn’.</a:t>
            </a:r>
          </a:p>
          <a:p>
            <a:pPr eaLnBrk="1" hangingPunct="1">
              <a:spcBef>
                <a:spcPct val="30000"/>
              </a:spcBef>
              <a:buFont typeface="Wingdings" pitchFamily="2" charset="2"/>
              <a:buNone/>
            </a:pPr>
            <a:endParaRPr lang="en-GB"/>
          </a:p>
        </p:txBody>
      </p:sp>
      <p:sp>
        <p:nvSpPr>
          <p:cNvPr id="3891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pPr eaLnBrk="1" hangingPunct="1"/>
            <a:r>
              <a:rPr lang="en-GB" dirty="0"/>
              <a:t>Information and communication?</a:t>
            </a:r>
          </a:p>
        </p:txBody>
      </p:sp>
      <p:sp>
        <p:nvSpPr>
          <p:cNvPr id="40963" name="Rectangle 3"/>
          <p:cNvSpPr>
            <a:spLocks noGrp="1" noChangeArrowheads="1"/>
          </p:cNvSpPr>
          <p:nvPr>
            <p:ph idx="1"/>
          </p:nvPr>
        </p:nvSpPr>
        <p:spPr>
          <a:noFill/>
        </p:spPr>
        <p:txBody>
          <a:bodyPr/>
          <a:lstStyle/>
          <a:p>
            <a:pPr marL="609600" indent="-609600" eaLnBrk="1" hangingPunct="1">
              <a:spcBef>
                <a:spcPct val="30000"/>
              </a:spcBef>
            </a:pPr>
            <a:r>
              <a:rPr lang="en-GB" sz="3000" dirty="0">
                <a:solidFill>
                  <a:srgbClr val="FF0000"/>
                </a:solidFill>
              </a:rPr>
              <a:t>Information</a:t>
            </a:r>
            <a:r>
              <a:rPr lang="en-GB" sz="3000" dirty="0"/>
              <a:t> can be communicated, in large amounts, in books and articles, or downloaded to our computers. </a:t>
            </a:r>
          </a:p>
          <a:p>
            <a:pPr marL="609600" indent="-609600" eaLnBrk="1" hangingPunct="1">
              <a:spcBef>
                <a:spcPct val="30000"/>
              </a:spcBef>
            </a:pPr>
            <a:r>
              <a:rPr lang="en-GB" sz="3000" dirty="0"/>
              <a:t>But it’s not </a:t>
            </a:r>
            <a:r>
              <a:rPr lang="en-GB" sz="3000" dirty="0">
                <a:solidFill>
                  <a:srgbClr val="FF0000"/>
                </a:solidFill>
              </a:rPr>
              <a:t>knowledge</a:t>
            </a:r>
            <a:r>
              <a:rPr lang="en-GB" sz="3000" dirty="0"/>
              <a:t> till we do things with it… apply it, extend it, interrogate it, analyse it, disagree with it, compare and contrast it, and so on.</a:t>
            </a:r>
          </a:p>
        </p:txBody>
      </p:sp>
      <p:sp>
        <p:nvSpPr>
          <p:cNvPr id="4096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t>Teaching…</a:t>
            </a:r>
          </a:p>
        </p:txBody>
      </p:sp>
      <p:sp>
        <p:nvSpPr>
          <p:cNvPr id="39939"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000"/>
              <a:t>Other people’s knowledge is just information.</a:t>
            </a:r>
          </a:p>
          <a:p>
            <a:pPr eaLnBrk="1" hangingPunct="1">
              <a:spcBef>
                <a:spcPct val="30000"/>
              </a:spcBef>
              <a:buFont typeface="Wingdings" pitchFamily="2" charset="2"/>
              <a:buNone/>
            </a:pPr>
            <a:r>
              <a:rPr lang="en-GB" sz="3000"/>
              <a:t>Teaching is helping people to turn information into knowledge…</a:t>
            </a:r>
          </a:p>
          <a:p>
            <a:pPr eaLnBrk="1" hangingPunct="1">
              <a:spcBef>
                <a:spcPct val="30000"/>
              </a:spcBef>
              <a:buFont typeface="Wingdings" pitchFamily="2" charset="2"/>
              <a:buNone/>
            </a:pPr>
            <a:r>
              <a:rPr lang="en-GB" sz="3000"/>
              <a:t>…by getting them to </a:t>
            </a:r>
            <a:r>
              <a:rPr lang="en-GB" sz="3000">
                <a:solidFill>
                  <a:srgbClr val="FF0000"/>
                </a:solidFill>
              </a:rPr>
              <a:t>do</a:t>
            </a:r>
            <a:r>
              <a:rPr lang="en-GB" sz="3000"/>
              <a:t> things with the information…</a:t>
            </a:r>
          </a:p>
          <a:p>
            <a:pPr eaLnBrk="1" hangingPunct="1">
              <a:spcBef>
                <a:spcPct val="30000"/>
              </a:spcBef>
              <a:buFont typeface="Wingdings" pitchFamily="2" charset="2"/>
              <a:buNone/>
            </a:pPr>
            <a:r>
              <a:rPr lang="en-GB" sz="3000"/>
              <a:t>…and giving them </a:t>
            </a:r>
            <a:r>
              <a:rPr lang="en-GB" sz="3000">
                <a:solidFill>
                  <a:srgbClr val="FF0000"/>
                </a:solidFill>
              </a:rPr>
              <a:t>feedback</a:t>
            </a:r>
            <a:r>
              <a:rPr lang="en-GB" sz="3000"/>
              <a:t> about their attempts.</a:t>
            </a:r>
          </a:p>
        </p:txBody>
      </p:sp>
      <p:sp>
        <p:nvSpPr>
          <p:cNvPr id="3994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pPr eaLnBrk="1" hangingPunct="1"/>
            <a:r>
              <a:rPr lang="en-GB"/>
              <a:t>Timing of feedback is critical</a:t>
            </a:r>
          </a:p>
        </p:txBody>
      </p:sp>
      <p:sp>
        <p:nvSpPr>
          <p:cNvPr id="37891" name="Rectangle 3"/>
          <p:cNvSpPr>
            <a:spLocks noGrp="1" noChangeArrowheads="1"/>
          </p:cNvSpPr>
          <p:nvPr>
            <p:ph idx="1"/>
          </p:nvPr>
        </p:nvSpPr>
        <p:spPr>
          <a:noFill/>
        </p:spPr>
        <p:txBody>
          <a:bodyPr/>
          <a:lstStyle/>
          <a:p>
            <a:pPr eaLnBrk="1" hangingPunct="1">
              <a:spcBef>
                <a:spcPct val="30000"/>
              </a:spcBef>
            </a:pPr>
            <a:r>
              <a:rPr lang="en-GB"/>
              <a:t>Feedback only really works after we’ve got students to </a:t>
            </a:r>
            <a:r>
              <a:rPr lang="en-GB">
                <a:solidFill>
                  <a:srgbClr val="FF0000"/>
                </a:solidFill>
              </a:rPr>
              <a:t>do</a:t>
            </a:r>
            <a:r>
              <a:rPr lang="en-GB"/>
              <a:t> something.</a:t>
            </a:r>
          </a:p>
          <a:p>
            <a:pPr eaLnBrk="1" hangingPunct="1">
              <a:spcBef>
                <a:spcPct val="30000"/>
              </a:spcBef>
            </a:pPr>
            <a:r>
              <a:rPr lang="en-GB"/>
              <a:t>Feedback on something they’ve actually done is far more powerful than feedback on something they’ve merely </a:t>
            </a:r>
            <a:r>
              <a:rPr lang="en-GB">
                <a:solidFill>
                  <a:srgbClr val="FF0000"/>
                </a:solidFill>
              </a:rPr>
              <a:t>thought</a:t>
            </a:r>
            <a:r>
              <a:rPr lang="en-GB"/>
              <a:t>.</a:t>
            </a:r>
          </a:p>
          <a:p>
            <a:pPr eaLnBrk="1" hangingPunct="1">
              <a:spcBef>
                <a:spcPct val="30000"/>
              </a:spcBef>
            </a:pPr>
            <a:endParaRPr lang="en-GB"/>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Saturday, 09 April 2016</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28</a:t>
            </a:fld>
            <a:endParaRPr lang="en-GB" dirty="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0" y="1052513"/>
            <a:ext cx="9144000" cy="5805487"/>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600" dirty="0"/>
              <a:t>Please work in pairs, moving around the room, talking to different people using the script which follows…</a:t>
            </a:r>
            <a:endParaRPr lang="en-GB" sz="2600" dirty="0">
              <a:solidFill>
                <a:srgbClr val="66FF33"/>
              </a:solidFill>
            </a:endParaRPr>
          </a:p>
          <a:p>
            <a:pPr eaLnBrk="1" hangingPunct="1">
              <a:lnSpc>
                <a:spcPct val="100000"/>
              </a:lnSpc>
              <a:buFont typeface="Wingdings" pitchFamily="2" charset="2"/>
              <a:buNone/>
            </a:pPr>
            <a:r>
              <a:rPr lang="en-GB" sz="2600" dirty="0"/>
              <a:t>The script:</a:t>
            </a:r>
          </a:p>
          <a:p>
            <a:pPr eaLnBrk="1" hangingPunct="1">
              <a:lnSpc>
                <a:spcPct val="100000"/>
              </a:lnSpc>
              <a:buFont typeface="Wingdings" pitchFamily="2" charset="2"/>
              <a:buNone/>
            </a:pPr>
            <a:r>
              <a:rPr lang="en-GB" sz="2600" dirty="0">
                <a:solidFill>
                  <a:srgbClr val="009900"/>
                </a:solidFill>
              </a:rPr>
              <a:t>A		‘Hello’ (or equivalent).</a:t>
            </a:r>
          </a:p>
          <a:p>
            <a:pPr eaLnBrk="1" hangingPunct="1">
              <a:lnSpc>
                <a:spcPct val="100000"/>
              </a:lnSpc>
              <a:buFont typeface="Wingdings" pitchFamily="2" charset="2"/>
              <a:buNone/>
            </a:pPr>
            <a:r>
              <a:rPr lang="en-GB" sz="2600" dirty="0">
                <a:solidFill>
                  <a:srgbClr val="0000CC"/>
                </a:solidFill>
              </a:rPr>
              <a:t>B 		‘Hello’ (or equivalent).</a:t>
            </a:r>
          </a:p>
          <a:p>
            <a:pPr eaLnBrk="1" hangingPunct="1">
              <a:lnSpc>
                <a:spcPct val="100000"/>
              </a:lnSpc>
              <a:buFont typeface="Wingdings" pitchFamily="2" charset="2"/>
              <a:buNone/>
            </a:pPr>
            <a:r>
              <a:rPr lang="en-GB" sz="2600" dirty="0">
                <a:solidFill>
                  <a:srgbClr val="009900"/>
                </a:solidFill>
              </a:rPr>
              <a:t>A 		‘You are late’.</a:t>
            </a:r>
          </a:p>
          <a:p>
            <a:pPr eaLnBrk="1" hangingPunct="1">
              <a:lnSpc>
                <a:spcPct val="100000"/>
              </a:lnSpc>
              <a:buFont typeface="Wingdings" pitchFamily="2" charset="2"/>
              <a:buNone/>
            </a:pPr>
            <a:r>
              <a:rPr lang="en-GB" sz="2600" dirty="0">
                <a:solidFill>
                  <a:srgbClr val="0000CC"/>
                </a:solidFill>
              </a:rPr>
              <a:t>B 		‘I know’.</a:t>
            </a:r>
          </a:p>
          <a:p>
            <a:pPr eaLnBrk="1" hangingPunct="1">
              <a:lnSpc>
                <a:spcPct val="100000"/>
              </a:lnSpc>
              <a:buFont typeface="Wingdings" pitchFamily="2" charset="2"/>
              <a:buNone/>
            </a:pPr>
            <a:r>
              <a:rPr lang="en-GB" sz="2600" dirty="0">
                <a:solidFill>
                  <a:srgbClr val="FF0000"/>
                </a:solidFill>
              </a:rPr>
              <a:t>Try to do it completely differently each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20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a:solidFill>
                  <a:srgbClr val="FF0000"/>
                </a:solidFill>
              </a:rPr>
              <a:t>The power of face-to-face communication</a:t>
            </a:r>
            <a:endParaRPr lang="en-US" sz="3600" dirty="0">
              <a:solidFill>
                <a:srgbClr val="FF0000"/>
              </a:solidFill>
            </a:endParaRPr>
          </a:p>
        </p:txBody>
      </p:sp>
      <p:sp>
        <p:nvSpPr>
          <p:cNvPr id="24582" name="Rectangle 3"/>
          <p:cNvSpPr>
            <a:spLocks noGrp="1" noChangeArrowheads="1"/>
          </p:cNvSpPr>
          <p:nvPr>
            <p:ph idx="1"/>
          </p:nvPr>
        </p:nvSpPr>
        <p:spPr/>
        <p:txBody>
          <a:bodyPr/>
          <a:lstStyle/>
          <a:p>
            <a:pPr eaLnBrk="1" hangingPunct="1">
              <a:lnSpc>
                <a:spcPct val="100000"/>
              </a:lnSpc>
            </a:pPr>
            <a:r>
              <a:rPr lang="en-GB" sz="2400" dirty="0"/>
              <a:t>When explaining </a:t>
            </a:r>
            <a:r>
              <a:rPr lang="en-GB" sz="2400" dirty="0">
                <a:solidFill>
                  <a:srgbClr val="FF0000"/>
                </a:solidFill>
              </a:rPr>
              <a:t>assessment criteria </a:t>
            </a:r>
            <a:r>
              <a:rPr lang="en-GB" sz="2400" dirty="0"/>
              <a:t>to students, and when linking these to </a:t>
            </a:r>
            <a:r>
              <a:rPr lang="en-GB" sz="2400" dirty="0">
                <a:solidFill>
                  <a:srgbClr val="FF0000"/>
                </a:solidFill>
              </a:rPr>
              <a:t>evidence of achievement </a:t>
            </a:r>
            <a:r>
              <a:rPr lang="en-GB" sz="2400" dirty="0"/>
              <a:t>of the </a:t>
            </a:r>
            <a:r>
              <a:rPr lang="en-GB" sz="2400" dirty="0">
                <a:solidFill>
                  <a:srgbClr val="FF0000"/>
                </a:solidFill>
              </a:rPr>
              <a:t>intended learning outcomes</a:t>
            </a:r>
            <a:r>
              <a:rPr lang="en-GB" sz="2400" dirty="0"/>
              <a:t>, we need to make the most of face-to-face whole group contexts and,,,</a:t>
            </a:r>
          </a:p>
          <a:p>
            <a:pPr lvl="1" eaLnBrk="1" hangingPunct="1">
              <a:lnSpc>
                <a:spcPct val="100000"/>
              </a:lnSpc>
            </a:pPr>
            <a:r>
              <a:rPr lang="en-GB" sz="2400" dirty="0">
                <a:solidFill>
                  <a:srgbClr val="008000"/>
                </a:solidFill>
              </a:rPr>
              <a:t>Tone of voice</a:t>
            </a:r>
          </a:p>
          <a:p>
            <a:pPr lvl="1" eaLnBrk="1" hangingPunct="1">
              <a:lnSpc>
                <a:spcPct val="100000"/>
              </a:lnSpc>
            </a:pPr>
            <a:r>
              <a:rPr lang="en-GB" sz="2400" dirty="0">
                <a:solidFill>
                  <a:srgbClr val="008000"/>
                </a:solidFill>
              </a:rPr>
              <a:t>Body language</a:t>
            </a:r>
          </a:p>
          <a:p>
            <a:pPr lvl="1" eaLnBrk="1" hangingPunct="1">
              <a:lnSpc>
                <a:spcPct val="100000"/>
              </a:lnSpc>
            </a:pPr>
            <a:r>
              <a:rPr lang="en-GB" sz="2400" dirty="0">
                <a:solidFill>
                  <a:srgbClr val="008000"/>
                </a:solidFill>
              </a:rPr>
              <a:t>Facial expression</a:t>
            </a:r>
          </a:p>
          <a:p>
            <a:pPr lvl="1" eaLnBrk="1" hangingPunct="1">
              <a:lnSpc>
                <a:spcPct val="100000"/>
              </a:lnSpc>
            </a:pPr>
            <a:r>
              <a:rPr lang="en-GB" sz="2400" dirty="0">
                <a:solidFill>
                  <a:srgbClr val="008000"/>
                </a:solidFill>
              </a:rPr>
              <a:t>Eye contact</a:t>
            </a:r>
          </a:p>
          <a:p>
            <a:pPr lvl="1" eaLnBrk="1" hangingPunct="1">
              <a:lnSpc>
                <a:spcPct val="100000"/>
              </a:lnSpc>
            </a:pPr>
            <a:r>
              <a:rPr lang="en-GB" sz="2400" dirty="0">
                <a:solidFill>
                  <a:srgbClr val="008000"/>
                </a:solidFill>
              </a:rPr>
              <a:t>The chance to repeat things</a:t>
            </a:r>
          </a:p>
          <a:p>
            <a:pPr lvl="1" eaLnBrk="1" hangingPunct="1">
              <a:lnSpc>
                <a:spcPct val="100000"/>
              </a:lnSpc>
            </a:pPr>
            <a:r>
              <a:rPr lang="en-GB" sz="2400" dirty="0">
                <a:solidFill>
                  <a:srgbClr val="008000"/>
                </a:solidFill>
              </a:rPr>
              <a:t>The chance to respond to puzzled looks</a:t>
            </a:r>
          </a:p>
          <a:p>
            <a:pPr eaLnBrk="1" hangingPunct="1">
              <a:lnSpc>
                <a:spcPct val="100000"/>
              </a:lnSpc>
            </a:pPr>
            <a:r>
              <a:rPr lang="en-GB" sz="2400" dirty="0"/>
              <a:t>Some things can’t work nearly so well just </a:t>
            </a:r>
          </a:p>
          <a:p>
            <a:pPr eaLnBrk="1" hangingPunct="1">
              <a:lnSpc>
                <a:spcPct val="100000"/>
              </a:lnSpc>
              <a:buNone/>
            </a:pPr>
            <a:r>
              <a:rPr lang="en-GB" sz="2400" dirty="0"/>
              <a:t>	on paper or on screens.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44550" y="349250"/>
            <a:ext cx="7759700" cy="3689350"/>
          </a:xfrm>
          <a:noFill/>
        </p:spPr>
        <p:txBody>
          <a:bodyPr/>
          <a:lstStyle/>
          <a:p>
            <a:pPr eaLnBrk="1" hangingPunct="1"/>
            <a:r>
              <a:rPr lang="en-GB" sz="8100" b="1" dirty="0">
                <a:latin typeface="Script MT Bold" pitchFamily="66" charset="0"/>
              </a:rPr>
              <a:t>Learning </a:t>
            </a:r>
            <a:br>
              <a:rPr lang="en-GB" sz="8100" b="1" dirty="0">
                <a:latin typeface="Script MT Bold" pitchFamily="66" charset="0"/>
              </a:rPr>
            </a:br>
            <a:r>
              <a:rPr lang="en-GB" sz="8100" b="1" dirty="0">
                <a:latin typeface="Script MT Bold" pitchFamily="66" charset="0"/>
              </a:rPr>
              <a:t>– a natural </a:t>
            </a:r>
            <a:r>
              <a:rPr lang="en-GB" sz="8100" b="1" dirty="0">
                <a:solidFill>
                  <a:srgbClr val="FF0000"/>
                </a:solidFill>
                <a:latin typeface="Script MT Bold" pitchFamily="66" charset="0"/>
              </a:rPr>
              <a:t>human</a:t>
            </a:r>
            <a:r>
              <a:rPr lang="en-GB" sz="8100" b="1" dirty="0">
                <a:latin typeface="Script MT Bold" pitchFamily="66" charset="0"/>
              </a:rPr>
              <a:t> process</a:t>
            </a:r>
          </a:p>
        </p:txBody>
      </p:sp>
      <p:sp>
        <p:nvSpPr>
          <p:cNvPr id="41987" name="AutoShape 3">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1403350" y="1341438"/>
            <a:ext cx="2305050" cy="2016125"/>
          </a:xfrm>
          <a:prstGeom prst="ellipse">
            <a:avLst/>
          </a:prstGeom>
          <a:gradFill rotWithShape="1">
            <a:gsLst>
              <a:gs pos="0">
                <a:srgbClr val="8C3D91"/>
              </a:gs>
              <a:gs pos="12000">
                <a:srgbClr val="7005D4"/>
              </a:gs>
              <a:gs pos="30000">
                <a:srgbClr val="181CC7"/>
              </a:gs>
              <a:gs pos="60001">
                <a:srgbClr val="0A128C"/>
              </a:gs>
              <a:gs pos="100000">
                <a:srgbClr val="000000"/>
              </a:gs>
            </a:gsLst>
            <a:path path="shape">
              <a:fillToRect l="50000" t="50000" r="50000" b="50000"/>
            </a:path>
          </a:gra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Learning</a:t>
            </a:r>
          </a:p>
          <a:p>
            <a:pPr algn="ctr" eaLnBrk="0" hangingPunct="0"/>
            <a:r>
              <a:rPr lang="en-GB" sz="2000" b="1">
                <a:solidFill>
                  <a:srgbClr val="FFCC00"/>
                </a:solidFill>
                <a:latin typeface="Calibri" panose="020F0502020204030204" pitchFamily="34" charset="0"/>
              </a:rPr>
              <a:t>at home</a:t>
            </a:r>
          </a:p>
          <a:p>
            <a:pPr algn="ctr" eaLnBrk="0" hangingPunct="0"/>
            <a:r>
              <a:rPr lang="en-GB" sz="2000" b="1">
                <a:solidFill>
                  <a:srgbClr val="FFCC00"/>
                </a:solidFill>
                <a:latin typeface="Calibri" panose="020F0502020204030204" pitchFamily="34" charset="0"/>
              </a:rPr>
              <a:t>‘early’</a:t>
            </a:r>
          </a:p>
          <a:p>
            <a:pPr algn="ctr" eaLnBrk="0" hangingPunct="0"/>
            <a:r>
              <a:rPr lang="en-GB" sz="2000" b="1">
                <a:solidFill>
                  <a:srgbClr val="FFCC00"/>
                </a:solidFill>
                <a:latin typeface="Calibri" panose="020F0502020204030204" pitchFamily="34" charset="0"/>
              </a:rPr>
              <a:t>learning</a:t>
            </a:r>
          </a:p>
        </p:txBody>
      </p:sp>
      <p:sp>
        <p:nvSpPr>
          <p:cNvPr id="32771" name="Oval 3"/>
          <p:cNvSpPr>
            <a:spLocks noChangeArrowheads="1"/>
          </p:cNvSpPr>
          <p:nvPr/>
        </p:nvSpPr>
        <p:spPr bwMode="auto">
          <a:xfrm>
            <a:off x="2916238" y="692150"/>
            <a:ext cx="2305050" cy="2016125"/>
          </a:xfrm>
          <a:prstGeom prst="ellipse">
            <a:avLst/>
          </a:prstGeom>
          <a:solidFill>
            <a:srgbClr val="663300"/>
          </a:soli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Learning</a:t>
            </a:r>
          </a:p>
          <a:p>
            <a:pPr algn="ctr" eaLnBrk="0" hangingPunct="0"/>
            <a:r>
              <a:rPr lang="en-GB" sz="2000" b="1">
                <a:solidFill>
                  <a:srgbClr val="FFCC00"/>
                </a:solidFill>
                <a:latin typeface="Calibri" panose="020F0502020204030204" pitchFamily="34" charset="0"/>
              </a:rPr>
              <a:t>at</a:t>
            </a:r>
          </a:p>
          <a:p>
            <a:pPr algn="ctr" eaLnBrk="0" hangingPunct="0"/>
            <a:r>
              <a:rPr lang="en-GB" sz="2000" b="1">
                <a:solidFill>
                  <a:srgbClr val="FFCC00"/>
                </a:solidFill>
                <a:latin typeface="Calibri" panose="020F0502020204030204" pitchFamily="34" charset="0"/>
              </a:rPr>
              <a:t>school</a:t>
            </a:r>
          </a:p>
        </p:txBody>
      </p:sp>
      <p:sp>
        <p:nvSpPr>
          <p:cNvPr id="32772" name="Oval 4"/>
          <p:cNvSpPr>
            <a:spLocks noChangeArrowheads="1"/>
          </p:cNvSpPr>
          <p:nvPr/>
        </p:nvSpPr>
        <p:spPr bwMode="auto">
          <a:xfrm>
            <a:off x="4716463" y="1268413"/>
            <a:ext cx="2305050" cy="2016125"/>
          </a:xfrm>
          <a:prstGeom prst="ellipse">
            <a:avLst/>
          </a:prstGeom>
          <a:solidFill>
            <a:srgbClr val="660066"/>
          </a:solidFill>
          <a:ln w="38100">
            <a:solidFill>
              <a:srgbClr val="000066"/>
            </a:solidFill>
            <a:round/>
            <a:headEnd/>
            <a:tailEnd/>
          </a:ln>
        </p:spPr>
        <p:txBody>
          <a:bodyPr wrap="none" anchor="ctr"/>
          <a:lstStyle/>
          <a:p>
            <a:pPr algn="ctr" eaLnBrk="0" hangingPunct="0"/>
            <a:r>
              <a:rPr lang="en-GB" sz="2000" b="1">
                <a:solidFill>
                  <a:schemeClr val="bg1"/>
                </a:solidFill>
                <a:latin typeface="Calibri" panose="020F0502020204030204" pitchFamily="34" charset="0"/>
              </a:rPr>
              <a:t>Learning</a:t>
            </a:r>
          </a:p>
          <a:p>
            <a:pPr algn="ctr" eaLnBrk="0" hangingPunct="0"/>
            <a:r>
              <a:rPr lang="en-GB" sz="2000" b="1">
                <a:solidFill>
                  <a:schemeClr val="bg1"/>
                </a:solidFill>
                <a:latin typeface="Calibri" panose="020F0502020204030204" pitchFamily="34" charset="0"/>
              </a:rPr>
              <a:t>at</a:t>
            </a:r>
          </a:p>
          <a:p>
            <a:pPr algn="ctr" eaLnBrk="0" hangingPunct="0"/>
            <a:r>
              <a:rPr lang="en-GB" sz="2000" b="1">
                <a:solidFill>
                  <a:schemeClr val="bg1"/>
                </a:solidFill>
                <a:latin typeface="Calibri" panose="020F0502020204030204" pitchFamily="34" charset="0"/>
              </a:rPr>
              <a:t>university</a:t>
            </a:r>
          </a:p>
        </p:txBody>
      </p:sp>
      <p:sp>
        <p:nvSpPr>
          <p:cNvPr id="32773" name="Oval 5"/>
          <p:cNvSpPr>
            <a:spLocks noChangeArrowheads="1"/>
          </p:cNvSpPr>
          <p:nvPr/>
        </p:nvSpPr>
        <p:spPr bwMode="auto">
          <a:xfrm>
            <a:off x="4932363" y="2852738"/>
            <a:ext cx="2305050" cy="2016125"/>
          </a:xfrm>
          <a:prstGeom prst="ellipse">
            <a:avLst/>
          </a:prstGeom>
          <a:solidFill>
            <a:srgbClr val="A50021"/>
          </a:soli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Learning</a:t>
            </a:r>
          </a:p>
          <a:p>
            <a:pPr algn="ctr" eaLnBrk="0" hangingPunct="0"/>
            <a:r>
              <a:rPr lang="en-GB" sz="2000" b="1">
                <a:solidFill>
                  <a:srgbClr val="FFCC00"/>
                </a:solidFill>
                <a:latin typeface="Calibri" panose="020F0502020204030204" pitchFamily="34" charset="0"/>
              </a:rPr>
              <a:t>at</a:t>
            </a:r>
          </a:p>
          <a:p>
            <a:pPr algn="ctr" eaLnBrk="0" hangingPunct="0"/>
            <a:r>
              <a:rPr lang="en-GB" sz="2000" b="1">
                <a:solidFill>
                  <a:srgbClr val="FFCC00"/>
                </a:solidFill>
                <a:latin typeface="Calibri" panose="020F0502020204030204" pitchFamily="34" charset="0"/>
              </a:rPr>
              <a:t>work</a:t>
            </a:r>
          </a:p>
        </p:txBody>
      </p:sp>
      <p:sp>
        <p:nvSpPr>
          <p:cNvPr id="32774" name="Oval 6"/>
          <p:cNvSpPr>
            <a:spLocks noChangeArrowheads="1"/>
          </p:cNvSpPr>
          <p:nvPr/>
        </p:nvSpPr>
        <p:spPr bwMode="auto">
          <a:xfrm>
            <a:off x="4067175" y="3716338"/>
            <a:ext cx="2305050" cy="2016125"/>
          </a:xfrm>
          <a:prstGeom prst="ellipse">
            <a:avLst/>
          </a:prstGeom>
          <a:solidFill>
            <a:srgbClr val="CC00FF"/>
          </a:soli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Vocational</a:t>
            </a:r>
          </a:p>
          <a:p>
            <a:pPr algn="ctr" eaLnBrk="0" hangingPunct="0"/>
            <a:r>
              <a:rPr lang="en-GB" sz="2000" b="1">
                <a:solidFill>
                  <a:srgbClr val="FFCC00"/>
                </a:solidFill>
                <a:latin typeface="Calibri" panose="020F0502020204030204" pitchFamily="34" charset="0"/>
              </a:rPr>
              <a:t>Training</a:t>
            </a:r>
          </a:p>
        </p:txBody>
      </p:sp>
      <p:sp>
        <p:nvSpPr>
          <p:cNvPr id="32775" name="Oval 7"/>
          <p:cNvSpPr>
            <a:spLocks noChangeArrowheads="1"/>
          </p:cNvSpPr>
          <p:nvPr/>
        </p:nvSpPr>
        <p:spPr bwMode="auto">
          <a:xfrm>
            <a:off x="2195513" y="3789363"/>
            <a:ext cx="2305050" cy="2016125"/>
          </a:xfrm>
          <a:prstGeom prst="ellipse">
            <a:avLst/>
          </a:prstGeom>
          <a:solidFill>
            <a:srgbClr val="008000"/>
          </a:soli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Distance</a:t>
            </a:r>
          </a:p>
          <a:p>
            <a:pPr algn="ctr" eaLnBrk="0" hangingPunct="0"/>
            <a:r>
              <a:rPr lang="en-GB" sz="2000" b="1">
                <a:solidFill>
                  <a:srgbClr val="FFCC00"/>
                </a:solidFill>
                <a:latin typeface="Calibri" panose="020F0502020204030204" pitchFamily="34" charset="0"/>
              </a:rPr>
              <a:t>learning</a:t>
            </a:r>
          </a:p>
        </p:txBody>
      </p:sp>
      <p:sp>
        <p:nvSpPr>
          <p:cNvPr id="32776" name="Oval 8"/>
          <p:cNvSpPr>
            <a:spLocks noChangeArrowheads="1"/>
          </p:cNvSpPr>
          <p:nvPr/>
        </p:nvSpPr>
        <p:spPr bwMode="auto">
          <a:xfrm>
            <a:off x="1116013" y="2781300"/>
            <a:ext cx="2305050" cy="2016125"/>
          </a:xfrm>
          <a:prstGeom prst="ellipse">
            <a:avLst/>
          </a:prstGeom>
          <a:gradFill rotWithShape="1">
            <a:gsLst>
              <a:gs pos="0">
                <a:srgbClr val="FF8200"/>
              </a:gs>
              <a:gs pos="10001">
                <a:srgbClr val="FF0000"/>
              </a:gs>
              <a:gs pos="35001">
                <a:srgbClr val="BA0066"/>
              </a:gs>
              <a:gs pos="70000">
                <a:srgbClr val="66008F"/>
              </a:gs>
              <a:gs pos="100000">
                <a:srgbClr val="000082"/>
              </a:gs>
            </a:gsLst>
            <a:path path="shape">
              <a:fillToRect l="50000" t="50000" r="50000" b="50000"/>
            </a:path>
          </a:gra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Learning</a:t>
            </a:r>
          </a:p>
          <a:p>
            <a:pPr algn="ctr" eaLnBrk="0" hangingPunct="0"/>
            <a:r>
              <a:rPr lang="en-GB" sz="2000" b="1">
                <a:solidFill>
                  <a:srgbClr val="FFCC00"/>
                </a:solidFill>
                <a:latin typeface="Calibri" panose="020F0502020204030204" pitchFamily="34" charset="0"/>
              </a:rPr>
              <a:t>with the</a:t>
            </a:r>
          </a:p>
          <a:p>
            <a:pPr algn="ctr" eaLnBrk="0" hangingPunct="0"/>
            <a:r>
              <a:rPr lang="en-GB" sz="2000" b="1">
                <a:solidFill>
                  <a:srgbClr val="FFCC00"/>
                </a:solidFill>
                <a:latin typeface="Calibri" panose="020F0502020204030204" pitchFamily="34" charset="0"/>
              </a:rPr>
              <a:t>Internet</a:t>
            </a:r>
          </a:p>
        </p:txBody>
      </p:sp>
      <p:sp>
        <p:nvSpPr>
          <p:cNvPr id="32777" name="Oval 9"/>
          <p:cNvSpPr>
            <a:spLocks noChangeArrowheads="1"/>
          </p:cNvSpPr>
          <p:nvPr/>
        </p:nvSpPr>
        <p:spPr bwMode="auto">
          <a:xfrm>
            <a:off x="3132138" y="2276475"/>
            <a:ext cx="2305050" cy="2016125"/>
          </a:xfrm>
          <a:prstGeom prst="ellipse">
            <a:avLst/>
          </a:prstGeom>
          <a:solidFill>
            <a:schemeClr val="tx2"/>
          </a:solidFill>
          <a:ln w="38100">
            <a:solidFill>
              <a:srgbClr val="000066"/>
            </a:solidFill>
            <a:round/>
            <a:headEnd/>
            <a:tailEnd/>
          </a:ln>
        </p:spPr>
        <p:txBody>
          <a:bodyPr wrap="none" anchor="ctr"/>
          <a:lstStyle/>
          <a:p>
            <a:pPr algn="ctr" eaLnBrk="0" hangingPunct="0"/>
            <a:r>
              <a:rPr lang="en-GB" sz="2000" b="1">
                <a:solidFill>
                  <a:srgbClr val="FFCC00"/>
                </a:solidFill>
                <a:latin typeface="Calibri" panose="020F0502020204030204" pitchFamily="34" charset="0"/>
              </a:rPr>
              <a:t>Learning</a:t>
            </a:r>
          </a:p>
          <a:p>
            <a:pPr algn="ctr" eaLnBrk="0" hangingPunct="0"/>
            <a:r>
              <a:rPr lang="en-GB" sz="2000" b="1">
                <a:solidFill>
                  <a:srgbClr val="FFCC00"/>
                </a:solidFill>
                <a:latin typeface="Calibri" panose="020F0502020204030204" pitchFamily="34" charset="0"/>
              </a:rPr>
              <a:t>to be</a:t>
            </a:r>
          </a:p>
          <a:p>
            <a:pPr algn="ctr" eaLnBrk="0" hangingPunct="0"/>
            <a:r>
              <a:rPr lang="en-GB" sz="2000" b="1">
                <a:solidFill>
                  <a:srgbClr val="FFCC00"/>
                </a:solidFill>
                <a:latin typeface="Calibri" panose="020F0502020204030204" pitchFamily="34" charset="0"/>
              </a:rPr>
              <a:t>old</a:t>
            </a:r>
          </a:p>
        </p:txBody>
      </p:sp>
      <p:sp>
        <p:nvSpPr>
          <p:cNvPr id="32778" name="Oval 10"/>
          <p:cNvSpPr>
            <a:spLocks noChangeArrowheads="1"/>
          </p:cNvSpPr>
          <p:nvPr/>
        </p:nvSpPr>
        <p:spPr bwMode="auto">
          <a:xfrm>
            <a:off x="2555875" y="1700213"/>
            <a:ext cx="3313113" cy="3313112"/>
          </a:xfrm>
          <a:prstGeom prst="ellipse">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gradFill>
          <a:ln w="38100" algn="ctr">
            <a:solidFill>
              <a:srgbClr val="000066"/>
            </a:solidFill>
            <a:round/>
            <a:headEnd/>
            <a:tailEnd/>
          </a:ln>
        </p:spPr>
        <p:txBody>
          <a:bodyPr wrap="none" anchor="ctr"/>
          <a:lstStyle/>
          <a:p>
            <a:pPr algn="ctr" eaLnBrk="0" hangingPunct="0"/>
            <a:r>
              <a:rPr lang="en-GB" sz="3200" b="1" dirty="0">
                <a:solidFill>
                  <a:srgbClr val="FFFF00"/>
                </a:solidFill>
                <a:latin typeface="Calibri" panose="020F0502020204030204" pitchFamily="34" charset="0"/>
              </a:rPr>
              <a:t>Seven factors</a:t>
            </a:r>
          </a:p>
          <a:p>
            <a:pPr algn="ctr" eaLnBrk="0" hangingPunct="0"/>
            <a:r>
              <a:rPr lang="en-GB" sz="3200" b="1" dirty="0">
                <a:solidFill>
                  <a:srgbClr val="FFFF00"/>
                </a:solidFill>
                <a:latin typeface="Calibri" panose="020F0502020204030204" pitchFamily="34" charset="0"/>
              </a:rPr>
              <a:t>underpinning</a:t>
            </a:r>
          </a:p>
          <a:p>
            <a:pPr algn="ctr" eaLnBrk="0" hangingPunct="0"/>
            <a:r>
              <a:rPr lang="en-GB" sz="3200" b="1" dirty="0">
                <a:solidFill>
                  <a:srgbClr val="FFFF00"/>
                </a:solidFill>
                <a:latin typeface="Calibri" panose="020F0502020204030204" pitchFamily="34" charset="0"/>
              </a:rPr>
              <a:t>all forms</a:t>
            </a:r>
          </a:p>
          <a:p>
            <a:pPr algn="ctr" eaLnBrk="0" hangingPunct="0"/>
            <a:r>
              <a:rPr lang="en-GB" sz="3200" b="1" dirty="0">
                <a:solidFill>
                  <a:srgbClr val="FFFF00"/>
                </a:solidFill>
                <a:latin typeface="Calibri" panose="020F0502020204030204" pitchFamily="34" charset="0"/>
              </a:rPr>
              <a:t>of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fade">
                                      <p:cBhvr>
                                        <p:cTn id="11" dur="2000"/>
                                        <p:tgtEl>
                                          <p:spTgt spid="3277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2772"/>
                                        </p:tgtEl>
                                        <p:attrNameLst>
                                          <p:attrName>style.visibility</p:attrName>
                                        </p:attrNameLst>
                                      </p:cBhvr>
                                      <p:to>
                                        <p:strVal val="visible"/>
                                      </p:to>
                                    </p:set>
                                    <p:anim calcmode="lin" valueType="num">
                                      <p:cBhvr additive="base">
                                        <p:cTn id="16" dur="500" fill="hold"/>
                                        <p:tgtEl>
                                          <p:spTgt spid="32772"/>
                                        </p:tgtEl>
                                        <p:attrNameLst>
                                          <p:attrName>ppt_x</p:attrName>
                                        </p:attrNameLst>
                                      </p:cBhvr>
                                      <p:tavLst>
                                        <p:tav tm="0">
                                          <p:val>
                                            <p:strVal val="#ppt_x"/>
                                          </p:val>
                                        </p:tav>
                                        <p:tav tm="100000">
                                          <p:val>
                                            <p:strVal val="#ppt_x"/>
                                          </p:val>
                                        </p:tav>
                                      </p:tavLst>
                                    </p:anim>
                                    <p:anim calcmode="lin" valueType="num">
                                      <p:cBhvr additive="base">
                                        <p:cTn id="17"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dissolve">
                                      <p:cBhvr>
                                        <p:cTn id="22" dur="500"/>
                                        <p:tgtEl>
                                          <p:spTgt spid="327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fade">
                                      <p:cBhvr>
                                        <p:cTn id="27" dur="2000"/>
                                        <p:tgtEl>
                                          <p:spTgt spid="327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5"/>
                                        </p:tgtEl>
                                        <p:attrNameLst>
                                          <p:attrName>style.visibility</p:attrName>
                                        </p:attrNameLst>
                                      </p:cBhvr>
                                      <p:to>
                                        <p:strVal val="visible"/>
                                      </p:to>
                                    </p:set>
                                    <p:animEffect transition="in" filter="fade">
                                      <p:cBhvr>
                                        <p:cTn id="32" dur="2000"/>
                                        <p:tgtEl>
                                          <p:spTgt spid="3277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2777"/>
                                        </p:tgtEl>
                                        <p:attrNameLst>
                                          <p:attrName>style.visibility</p:attrName>
                                        </p:attrNameLst>
                                      </p:cBhvr>
                                      <p:to>
                                        <p:strVal val="visible"/>
                                      </p:to>
                                    </p:set>
                                    <p:animEffect transition="in" filter="wipe(down)">
                                      <p:cBhvr>
                                        <p:cTn id="41" dur="580">
                                          <p:stCondLst>
                                            <p:cond delay="0"/>
                                          </p:stCondLst>
                                        </p:cTn>
                                        <p:tgtEl>
                                          <p:spTgt spid="32777"/>
                                        </p:tgtEl>
                                      </p:cBhvr>
                                    </p:animEffect>
                                    <p:anim calcmode="lin" valueType="num">
                                      <p:cBhvr>
                                        <p:cTn id="42" dur="1822" tmFilter="0,0; 0.14,0.36; 0.43,0.73; 0.71,0.91; 1.0,1.0">
                                          <p:stCondLst>
                                            <p:cond delay="0"/>
                                          </p:stCondLst>
                                        </p:cTn>
                                        <p:tgtEl>
                                          <p:spTgt spid="3277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277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277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277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2777"/>
                                        </p:tgtEl>
                                        <p:attrNameLst>
                                          <p:attrName>ppt_y</p:attrName>
                                        </p:attrNameLst>
                                      </p:cBhvr>
                                      <p:tavLst>
                                        <p:tav tm="0" fmla="#ppt_y-sin(pi*$)/81">
                                          <p:val>
                                            <p:fltVal val="0"/>
                                          </p:val>
                                        </p:tav>
                                        <p:tav tm="100000">
                                          <p:val>
                                            <p:fltVal val="1"/>
                                          </p:val>
                                        </p:tav>
                                      </p:tavLst>
                                    </p:anim>
                                    <p:animScale>
                                      <p:cBhvr>
                                        <p:cTn id="47" dur="26">
                                          <p:stCondLst>
                                            <p:cond delay="650"/>
                                          </p:stCondLst>
                                        </p:cTn>
                                        <p:tgtEl>
                                          <p:spTgt spid="32777"/>
                                        </p:tgtEl>
                                      </p:cBhvr>
                                      <p:to x="100000" y="60000"/>
                                    </p:animScale>
                                    <p:animScale>
                                      <p:cBhvr>
                                        <p:cTn id="48" dur="166" decel="50000">
                                          <p:stCondLst>
                                            <p:cond delay="676"/>
                                          </p:stCondLst>
                                        </p:cTn>
                                        <p:tgtEl>
                                          <p:spTgt spid="32777"/>
                                        </p:tgtEl>
                                      </p:cBhvr>
                                      <p:to x="100000" y="100000"/>
                                    </p:animScale>
                                    <p:animScale>
                                      <p:cBhvr>
                                        <p:cTn id="49" dur="26">
                                          <p:stCondLst>
                                            <p:cond delay="1312"/>
                                          </p:stCondLst>
                                        </p:cTn>
                                        <p:tgtEl>
                                          <p:spTgt spid="32777"/>
                                        </p:tgtEl>
                                      </p:cBhvr>
                                      <p:to x="100000" y="80000"/>
                                    </p:animScale>
                                    <p:animScale>
                                      <p:cBhvr>
                                        <p:cTn id="50" dur="166" decel="50000">
                                          <p:stCondLst>
                                            <p:cond delay="1338"/>
                                          </p:stCondLst>
                                        </p:cTn>
                                        <p:tgtEl>
                                          <p:spTgt spid="32777"/>
                                        </p:tgtEl>
                                      </p:cBhvr>
                                      <p:to x="100000" y="100000"/>
                                    </p:animScale>
                                    <p:animScale>
                                      <p:cBhvr>
                                        <p:cTn id="51" dur="26">
                                          <p:stCondLst>
                                            <p:cond delay="1642"/>
                                          </p:stCondLst>
                                        </p:cTn>
                                        <p:tgtEl>
                                          <p:spTgt spid="32777"/>
                                        </p:tgtEl>
                                      </p:cBhvr>
                                      <p:to x="100000" y="90000"/>
                                    </p:animScale>
                                    <p:animScale>
                                      <p:cBhvr>
                                        <p:cTn id="52" dur="166" decel="50000">
                                          <p:stCondLst>
                                            <p:cond delay="1668"/>
                                          </p:stCondLst>
                                        </p:cTn>
                                        <p:tgtEl>
                                          <p:spTgt spid="32777"/>
                                        </p:tgtEl>
                                      </p:cBhvr>
                                      <p:to x="100000" y="100000"/>
                                    </p:animScale>
                                    <p:animScale>
                                      <p:cBhvr>
                                        <p:cTn id="53" dur="26">
                                          <p:stCondLst>
                                            <p:cond delay="1808"/>
                                          </p:stCondLst>
                                        </p:cTn>
                                        <p:tgtEl>
                                          <p:spTgt spid="32777"/>
                                        </p:tgtEl>
                                      </p:cBhvr>
                                      <p:to x="100000" y="95000"/>
                                    </p:animScale>
                                    <p:animScale>
                                      <p:cBhvr>
                                        <p:cTn id="54" dur="166" decel="50000">
                                          <p:stCondLst>
                                            <p:cond delay="1834"/>
                                          </p:stCondLst>
                                        </p:cTn>
                                        <p:tgtEl>
                                          <p:spTgt spid="3277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778"/>
                                        </p:tgtEl>
                                        <p:attrNameLst>
                                          <p:attrName>style.visibility</p:attrName>
                                        </p:attrNameLst>
                                      </p:cBhvr>
                                      <p:to>
                                        <p:strVal val="visible"/>
                                      </p:to>
                                    </p:set>
                                    <p:animEffect transition="in" filter="fade">
                                      <p:cBhvr>
                                        <p:cTn id="59" dur="2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l" eaLnBrk="1" hangingPunct="1"/>
            <a:r>
              <a:rPr lang="en-GB" b="1" dirty="0">
                <a:latin typeface="Calibri" panose="020F0502020204030204" pitchFamily="34" charset="0"/>
                <a:cs typeface="Segoe UI Semibold" panose="020B0702040204020203" pitchFamily="34" charset="0"/>
              </a:rPr>
              <a:t>Seven</a:t>
            </a:r>
            <a:r>
              <a:rPr lang="en-GB" b="1" dirty="0">
                <a:latin typeface="Calibri" panose="020F0502020204030204" pitchFamily="34" charset="0"/>
              </a:rPr>
              <a:t> factors underpinning successful learning</a:t>
            </a:r>
            <a:endParaRPr lang="en-GB" sz="4400" b="1" dirty="0">
              <a:latin typeface="Calibri" panose="020F0502020204030204" pitchFamily="34" charset="0"/>
            </a:endParaRP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t>
            </a:r>
            <a:r>
              <a:rPr lang="en-GB" sz="3600" b="1" dirty="0">
                <a:latin typeface="Calibri" panose="020F0502020204030204" pitchFamily="34" charset="0"/>
              </a:rPr>
              <a:t>ask</a:t>
            </a:r>
            <a:r>
              <a:rPr lang="en-GB" sz="3600" b="1" dirty="0"/>
              <a:t> you four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z="3600" b="1" dirty="0"/>
              <a:t>‘Ripples on a pond’</a:t>
            </a:r>
          </a:p>
        </p:txBody>
      </p:sp>
      <p:sp>
        <p:nvSpPr>
          <p:cNvPr id="45059" name="Rectangle 3"/>
          <p:cNvSpPr>
            <a:spLocks noGrp="1" noChangeArrowheads="1"/>
          </p:cNvSpPr>
          <p:nvPr>
            <p:ph idx="1"/>
          </p:nvPr>
        </p:nvSpPr>
        <p:spPr>
          <a:xfrm>
            <a:off x="323850" y="1214422"/>
            <a:ext cx="8605838" cy="5013341"/>
          </a:xfrm>
        </p:spPr>
        <p:txBody>
          <a:bodyPr/>
          <a:lstStyle/>
          <a:p>
            <a:pPr eaLnBrk="1" hangingPunct="1"/>
            <a:r>
              <a:rPr lang="en-GB" sz="2800" dirty="0"/>
              <a:t>Over the last 20 years, I’ve asked over 200,000 people four two-part questions about how they learn.</a:t>
            </a:r>
          </a:p>
          <a:p>
            <a:pPr eaLnBrk="1" hangingPunct="1"/>
            <a:r>
              <a:rPr lang="en-GB" sz="2800" dirty="0"/>
              <a:t>I’ve also asked two further questions about how people found they </a:t>
            </a:r>
            <a:r>
              <a:rPr lang="en-GB" sz="2800" dirty="0">
                <a:solidFill>
                  <a:srgbClr val="FF0000"/>
                </a:solidFill>
              </a:rPr>
              <a:t>deepened</a:t>
            </a:r>
            <a:r>
              <a:rPr lang="en-GB" sz="2800" dirty="0"/>
              <a:t> their learning.</a:t>
            </a:r>
          </a:p>
          <a:p>
            <a:pPr eaLnBrk="1" hangingPunct="1"/>
            <a:r>
              <a:rPr lang="en-GB" sz="2800" dirty="0"/>
              <a:t>All sorts of people, all ages, in many countries.</a:t>
            </a:r>
          </a:p>
          <a:p>
            <a:pPr eaLnBrk="1" hangingPunct="1"/>
            <a:r>
              <a:rPr lang="en-GB" sz="2800" dirty="0"/>
              <a:t>Their responses to my questions are surprisingly similar.</a:t>
            </a:r>
          </a:p>
          <a:p>
            <a:pPr eaLnBrk="1" hangingPunct="1"/>
            <a:r>
              <a:rPr lang="en-GB" sz="2800" dirty="0"/>
              <a:t>I’ll ask </a:t>
            </a:r>
            <a:r>
              <a:rPr lang="en-GB" sz="2800" i="1" dirty="0"/>
              <a:t>you</a:t>
            </a:r>
            <a:r>
              <a:rPr lang="en-GB" sz="2800" dirty="0"/>
              <a:t> these questions shortly.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r>
              <a:rPr lang="en-GB" b="1" dirty="0"/>
              <a:t>How </a:t>
            </a:r>
            <a:r>
              <a:rPr lang="en-GB" b="1" dirty="0">
                <a:solidFill>
                  <a:srgbClr val="FF0000"/>
                </a:solidFill>
              </a:rPr>
              <a:t>you</a:t>
            </a:r>
            <a:r>
              <a:rPr lang="en-GB" b="1" dirty="0"/>
              <a:t> learn:</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eaLnBrk="0" hangingPunct="0"/>
            <a:endParaRPr lang="en-US" sz="2800" b="1" dirty="0">
              <a:ln w="38100">
                <a:solidFill>
                  <a:srgbClr val="660066"/>
                </a:solidFill>
              </a:ln>
              <a:solidFill>
                <a:srgbClr val="000000"/>
              </a:solidFill>
              <a:latin typeface="Arial"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pPr eaLnBrk="0" hangingPunct="0"/>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pPr eaLnBrk="0" hangingPunct="0"/>
            <a:endParaRPr lang="en-GB" dirty="0">
              <a:solidFill>
                <a:srgbClr val="000000"/>
              </a:solidFill>
            </a:endParaRPr>
          </a:p>
        </p:txBody>
      </p:sp>
      <p:sp>
        <p:nvSpPr>
          <p:cNvPr id="184331" name="Text Box 11"/>
          <p:cNvSpPr txBox="1">
            <a:spLocks noChangeArrowheads="1"/>
          </p:cNvSpPr>
          <p:nvPr/>
        </p:nvSpPr>
        <p:spPr bwMode="auto">
          <a:xfrm>
            <a:off x="4067175" y="3211513"/>
            <a:ext cx="576263" cy="519112"/>
          </a:xfrm>
          <a:prstGeom prst="rect">
            <a:avLst/>
          </a:prstGeom>
          <a:noFill/>
          <a:ln w="9525" algn="ctr">
            <a:noFill/>
            <a:miter lim="800000"/>
            <a:headEnd/>
            <a:tailEnd/>
          </a:ln>
        </p:spPr>
        <p:txBody>
          <a:bodyPr lIns="90000" tIns="46800" rIns="90000" bIns="46800">
            <a:spAutoFit/>
          </a:bodyPr>
          <a:lstStyle/>
          <a:p>
            <a:pPr eaLnBrk="0" hangingPunct="0"/>
            <a:r>
              <a:rPr lang="en-GB" sz="2800" b="1" dirty="0">
                <a:solidFill>
                  <a:srgbClr val="000000"/>
                </a:solidFill>
                <a:latin typeface="Arial" charset="0"/>
              </a:rPr>
              <a:t>1</a:t>
            </a:r>
          </a:p>
        </p:txBody>
      </p:sp>
      <p:sp>
        <p:nvSpPr>
          <p:cNvPr id="184332" name="Text Box 12"/>
          <p:cNvSpPr txBox="1">
            <a:spLocks noChangeArrowheads="1"/>
          </p:cNvSpPr>
          <p:nvPr/>
        </p:nvSpPr>
        <p:spPr bwMode="auto">
          <a:xfrm>
            <a:off x="6011863" y="3284538"/>
            <a:ext cx="379412" cy="519112"/>
          </a:xfrm>
          <a:prstGeom prst="rect">
            <a:avLst/>
          </a:prstGeom>
          <a:noFill/>
          <a:ln w="9525" algn="ctr">
            <a:noFill/>
            <a:miter lim="800000"/>
            <a:headEnd/>
            <a:tailEnd/>
          </a:ln>
        </p:spPr>
        <p:txBody>
          <a:bodyPr wrap="none" lIns="90000" tIns="46800" rIns="90000" bIns="46800">
            <a:spAutoFit/>
          </a:bodyPr>
          <a:lstStyle/>
          <a:p>
            <a:pPr eaLnBrk="0" hangingPunct="0"/>
            <a:r>
              <a:rPr lang="en-GB" sz="2800" b="1" dirty="0">
                <a:solidFill>
                  <a:srgbClr val="000000"/>
                </a:solidFill>
                <a:latin typeface="Arial" charset="0"/>
              </a:rPr>
              <a:t>2</a:t>
            </a:r>
          </a:p>
        </p:txBody>
      </p:sp>
      <p:sp>
        <p:nvSpPr>
          <p:cNvPr id="184333" name="Text Box 13"/>
          <p:cNvSpPr txBox="1">
            <a:spLocks noChangeArrowheads="1"/>
          </p:cNvSpPr>
          <p:nvPr/>
        </p:nvSpPr>
        <p:spPr bwMode="auto">
          <a:xfrm flipH="1">
            <a:off x="4067175" y="4548188"/>
            <a:ext cx="919163" cy="519112"/>
          </a:xfrm>
          <a:prstGeom prst="rect">
            <a:avLst/>
          </a:prstGeom>
          <a:noFill/>
          <a:ln w="9525" algn="ctr">
            <a:noFill/>
            <a:miter lim="800000"/>
            <a:headEnd/>
            <a:tailEnd/>
          </a:ln>
        </p:spPr>
        <p:txBody>
          <a:bodyPr lIns="90000" tIns="46800" rIns="90000" bIns="46800">
            <a:spAutoFit/>
          </a:bodyPr>
          <a:lstStyle/>
          <a:p>
            <a:pPr eaLnBrk="0" hangingPunct="0"/>
            <a:r>
              <a:rPr lang="en-GB" sz="2800" b="1" dirty="0">
                <a:solidFill>
                  <a:srgbClr val="000000"/>
                </a:solidFill>
                <a:latin typeface="Arial" charset="0"/>
              </a:rPr>
              <a:t>3</a:t>
            </a:r>
          </a:p>
        </p:txBody>
      </p:sp>
      <p:sp>
        <p:nvSpPr>
          <p:cNvPr id="184334" name="Text Box 14"/>
          <p:cNvSpPr txBox="1">
            <a:spLocks noChangeArrowheads="1"/>
          </p:cNvSpPr>
          <p:nvPr/>
        </p:nvSpPr>
        <p:spPr bwMode="auto">
          <a:xfrm>
            <a:off x="6011863" y="4579938"/>
            <a:ext cx="379412" cy="519112"/>
          </a:xfrm>
          <a:prstGeom prst="rect">
            <a:avLst/>
          </a:prstGeom>
          <a:noFill/>
          <a:ln w="9525" algn="ctr">
            <a:noFill/>
            <a:miter lim="800000"/>
            <a:headEnd/>
            <a:tailEnd/>
          </a:ln>
        </p:spPr>
        <p:txBody>
          <a:bodyPr wrap="none" lIns="90000" tIns="46800" rIns="90000" bIns="46800">
            <a:spAutoFit/>
          </a:bodyPr>
          <a:lstStyle/>
          <a:p>
            <a:pPr eaLnBrk="0" hangingPunct="0"/>
            <a:r>
              <a:rPr lang="en-GB" sz="2800" b="1" dirty="0">
                <a:solidFill>
                  <a:srgbClr val="000000"/>
                </a:solidFill>
                <a:latin typeface="Arial"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412875"/>
            <a:ext cx="9144000" cy="5445125"/>
          </a:xfrm>
          <a:prstGeom prst="rect">
            <a:avLst/>
          </a:prstGeom>
          <a:solidFill>
            <a:srgbClr val="FFFF66"/>
          </a:solidFill>
          <a:ln w="12700">
            <a:solidFill>
              <a:schemeClr val="tx1"/>
            </a:solidFill>
            <a:miter lim="800000"/>
            <a:headEnd/>
            <a:tailEnd/>
          </a:ln>
        </p:spPr>
        <p:txBody>
          <a:bodyPr wrap="none" anchor="ctr"/>
          <a:lstStyle/>
          <a:p>
            <a:pPr algn="ctr"/>
            <a:endParaRPr lang="en-US"/>
          </a:p>
        </p:txBody>
      </p:sp>
      <p:sp>
        <p:nvSpPr>
          <p:cNvPr id="47107" name="Line 4"/>
          <p:cNvSpPr>
            <a:spLocks noChangeShapeType="1"/>
          </p:cNvSpPr>
          <p:nvPr/>
        </p:nvSpPr>
        <p:spPr bwMode="auto">
          <a:xfrm flipH="1">
            <a:off x="4572000" y="1412875"/>
            <a:ext cx="12700" cy="5445125"/>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dirty="0">
                <a:solidFill>
                  <a:srgbClr val="66FF33"/>
                </a:solidFill>
                <a:latin typeface="Calibri" panose="020F0502020204030204" pitchFamily="34" charset="0"/>
              </a:rPr>
              <a:t>Prepare to jot down your answers to the </a:t>
            </a:r>
          </a:p>
          <a:p>
            <a:pPr algn="ctr" eaLnBrk="0" hangingPunct="0">
              <a:lnSpc>
                <a:spcPct val="90000"/>
              </a:lnSpc>
              <a:defRPr/>
            </a:pPr>
            <a:r>
              <a:rPr lang="en-GB" sz="3200" b="1" i="1" dirty="0">
                <a:solidFill>
                  <a:srgbClr val="FFFF00"/>
                </a:solidFill>
                <a:effectLst>
                  <a:outerShdw blurRad="38100" dist="38100" dir="2700000" algn="tl">
                    <a:srgbClr val="000000"/>
                  </a:outerShdw>
                </a:effectLst>
                <a:latin typeface="Calibri" panose="020F0502020204030204" pitchFamily="34" charset="0"/>
              </a:rPr>
              <a:t>second</a:t>
            </a:r>
            <a:r>
              <a:rPr lang="en-GB" sz="3200" b="1" dirty="0">
                <a:solidFill>
                  <a:srgbClr val="66FF33"/>
                </a:solidFill>
                <a:latin typeface="Calibri" panose="020F0502020204030204" pitchFamily="34" charset="0"/>
              </a:rPr>
              <a:t> parts of each of four questions</a:t>
            </a:r>
          </a:p>
          <a:p>
            <a:pPr algn="ctr" eaLnBrk="0" hangingPunct="0">
              <a:lnSpc>
                <a:spcPct val="90000"/>
              </a:lnSpc>
              <a:defRPr/>
            </a:pPr>
            <a:r>
              <a:rPr lang="en-GB" sz="3200" b="1" dirty="0">
                <a:solidFill>
                  <a:srgbClr val="66FF33"/>
                </a:solidFill>
                <a:latin typeface="Calibri" panose="020F0502020204030204"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GB" dirty="0"/>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pPr eaLnBrk="1" hangingPunct="1"/>
            <a:r>
              <a:rPr lang="en-GB" sz="3200" dirty="0"/>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pic>
        <p:nvPicPr>
          <p:cNvPr id="43013" name="Picture 5" descr="sophocles"/>
          <p:cNvPicPr>
            <a:picLocks noChangeAspect="1" noChangeArrowheads="1"/>
          </p:cNvPicPr>
          <p:nvPr/>
        </p:nvPicPr>
        <p:blipFill>
          <a:blip r:embed="rId4" cstate="email"/>
          <a:srcRect/>
          <a:stretch>
            <a:fillRect/>
          </a:stretch>
        </p:blipFill>
        <p:spPr bwMode="auto">
          <a:xfrm>
            <a:off x="4773146" y="3284538"/>
            <a:ext cx="2221379" cy="31448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9215438" cy="1312862"/>
          </a:xfrm>
        </p:spPr>
        <p:txBody>
          <a:bodyPr/>
          <a:lstStyle/>
          <a:p>
            <a:pPr eaLnBrk="1" hangingPunct="1"/>
            <a:r>
              <a:rPr lang="en-GB" b="1" dirty="0"/>
              <a:t>Another...</a:t>
            </a:r>
          </a:p>
        </p:txBody>
      </p:sp>
      <p:sp>
        <p:nvSpPr>
          <p:cNvPr id="47107" name="Rectangle 3"/>
          <p:cNvSpPr>
            <a:spLocks noGrp="1" noChangeArrowheads="1"/>
          </p:cNvSpPr>
          <p:nvPr>
            <p:ph idx="1"/>
          </p:nvPr>
        </p:nvSpPr>
        <p:spPr>
          <a:xfrm>
            <a:off x="358775" y="1201738"/>
            <a:ext cx="8605838" cy="4138612"/>
          </a:xfrm>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(Niels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a:t>
            </a:r>
            <a:r>
              <a:rPr lang="en-GB" sz="2800" dirty="0">
                <a:solidFill>
                  <a:srgbClr val="FF0000"/>
                </a:solidFill>
              </a:rPr>
              <a:t>make</a:t>
            </a:r>
            <a:r>
              <a:rPr lang="en-GB" sz="2800" dirty="0"/>
              <a:t> </a:t>
            </a:r>
            <a:r>
              <a:rPr lang="en-GB" sz="2800" dirty="0">
                <a:solidFill>
                  <a:srgbClr val="FF0000"/>
                </a:solidFill>
              </a:rPr>
              <a:t>mistakes</a:t>
            </a:r>
            <a:r>
              <a:rPr lang="en-GB" sz="2800" dirty="0"/>
              <a:t>, and help them to gain feedback in a constructive environment, to help them towards becoming experts.</a:t>
            </a:r>
          </a:p>
        </p:txBody>
      </p:sp>
      <p:pic>
        <p:nvPicPr>
          <p:cNvPr id="47111" name="Picture 7" descr="nbohr"/>
          <p:cNvPicPr>
            <a:picLocks noChangeAspect="1" noChangeArrowheads="1"/>
          </p:cNvPicPr>
          <p:nvPr/>
        </p:nvPicPr>
        <p:blipFill>
          <a:blip r:embed="rId3" cstate="email"/>
          <a:srcRect/>
          <a:stretch>
            <a:fillRect/>
          </a:stretch>
        </p:blipFill>
        <p:spPr bwMode="auto">
          <a:xfrm>
            <a:off x="6012200" y="1628750"/>
            <a:ext cx="1706562" cy="2089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Next to </a:t>
            </a:r>
            <a:r>
              <a:rPr lang="en-GB" b="1" dirty="0">
                <a:solidFill>
                  <a:srgbClr val="FF0000"/>
                </a:solidFill>
              </a:rPr>
              <a:t>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metacognition,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lstStyle/>
          <a:p>
            <a:pPr eaLnBrk="1" hangingPunct="1"/>
            <a:r>
              <a:rPr lang="en-GB" b="1" dirty="0"/>
              <a:t>2: What makes </a:t>
            </a:r>
            <a:r>
              <a:rPr lang="en-GB" b="1" dirty="0">
                <a:solidFill>
                  <a:srgbClr val="FF0000"/>
                </a:solidFill>
              </a:rPr>
              <a:t>you</a:t>
            </a:r>
            <a:r>
              <a:rPr lang="en-GB" b="1" dirty="0"/>
              <a:t>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FF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Fishing for feedback?</a:t>
            </a:r>
          </a:p>
        </p:txBody>
      </p:sp>
      <p:sp>
        <p:nvSpPr>
          <p:cNvPr id="249859" name="Rectangle 3"/>
          <p:cNvSpPr>
            <a:spLocks noGrp="1" noChangeArrowheads="1"/>
          </p:cNvSpPr>
          <p:nvPr>
            <p:ph idx="1"/>
          </p:nvPr>
        </p:nvSpPr>
        <p:spPr/>
        <p:txBody>
          <a:bodyPr/>
          <a:lstStyle/>
          <a:p>
            <a:pPr eaLnBrk="1" hangingPunct="1">
              <a:buFont typeface="Wingdings" panose="05000000000000000000" pitchFamily="2" charset="2"/>
              <a:buNone/>
              <a:defRPr/>
            </a:pPr>
            <a:r>
              <a:rPr lang="en-GB" dirty="0">
                <a:solidFill>
                  <a:srgbClr val="006600"/>
                </a:solidFill>
              </a:rPr>
              <a:t>Feedback is like fish.</a:t>
            </a:r>
          </a:p>
          <a:p>
            <a:pPr eaLnBrk="1" hangingPunct="1">
              <a:buFont typeface="Wingdings" panose="05000000000000000000" pitchFamily="2" charset="2"/>
              <a:buNone/>
              <a:defRPr/>
            </a:pPr>
            <a:r>
              <a:rPr lang="en-GB" dirty="0">
                <a:solidFill>
                  <a:srgbClr val="006600"/>
                </a:solidFill>
              </a:rPr>
              <a:t>If it is not used quickly, it becomes useless.</a:t>
            </a:r>
          </a:p>
          <a:p>
            <a:pPr eaLnBrk="1" hangingPunct="1">
              <a:buFont typeface="Wingdings" panose="05000000000000000000" pitchFamily="2" charset="2"/>
              <a:buNone/>
              <a:defRPr/>
            </a:pPr>
            <a:r>
              <a:rPr lang="en-GB" dirty="0">
                <a:solidFill>
                  <a:srgbClr val="006600"/>
                </a:solidFill>
              </a:rPr>
              <a:t>	(Sally Brown).</a:t>
            </a:r>
          </a:p>
          <a:p>
            <a:pPr eaLnBrk="1" hangingPunct="1">
              <a:buFont typeface="Wingdings" panose="05000000000000000000" pitchFamily="2" charset="2"/>
              <a:buNone/>
              <a:defRPr/>
            </a:pPr>
            <a:r>
              <a:rPr lang="en-GB" dirty="0">
                <a:solidFill>
                  <a:srgbClr val="0000CC"/>
                </a:solidFill>
              </a:rPr>
              <a:t>Give a man a fish,</a:t>
            </a:r>
          </a:p>
          <a:p>
            <a:pPr eaLnBrk="1" hangingPunct="1">
              <a:buFont typeface="Wingdings" panose="05000000000000000000" pitchFamily="2" charset="2"/>
              <a:buNone/>
              <a:defRPr/>
            </a:pPr>
            <a:r>
              <a:rPr lang="en-GB" dirty="0">
                <a:solidFill>
                  <a:srgbClr val="0000CC"/>
                </a:solidFill>
              </a:rPr>
              <a:t>Feed him for a day.</a:t>
            </a:r>
          </a:p>
          <a:p>
            <a:pPr eaLnBrk="1" hangingPunct="1">
              <a:buFont typeface="Wingdings" panose="05000000000000000000" pitchFamily="2" charset="2"/>
              <a:buNone/>
              <a:defRPr/>
            </a:pPr>
            <a:r>
              <a:rPr lang="en-GB" dirty="0">
                <a:solidFill>
                  <a:srgbClr val="0000CC"/>
                </a:solidFill>
              </a:rPr>
              <a:t>Teach a man to fish,</a:t>
            </a:r>
          </a:p>
          <a:p>
            <a:pPr eaLnBrk="1" hangingPunct="1">
              <a:buFont typeface="Wingdings" panose="05000000000000000000" pitchFamily="2" charset="2"/>
              <a:buNone/>
              <a:defRPr/>
            </a:pPr>
            <a:r>
              <a:rPr lang="en-GB" dirty="0">
                <a:solidFill>
                  <a:srgbClr val="0000CC"/>
                </a:solidFill>
              </a:rPr>
              <a:t>Feed him for a lifetime.</a:t>
            </a:r>
          </a:p>
          <a:p>
            <a:pPr eaLnBrk="1" hangingPunct="1">
              <a:buFont typeface="Wingdings" panose="05000000000000000000"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anose="05000000000000000000"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buClr>
                <a:srgbClr val="009900"/>
              </a:buClr>
              <a:buFont typeface="Wingdings" panose="05000000000000000000" pitchFamily="2" charset="2"/>
              <a:buChar char="v"/>
              <a:defRPr sz="3200" b="1">
                <a:solidFill>
                  <a:srgbClr val="660066"/>
                </a:solidFill>
                <a:latin typeface="Arial" panose="020B0604020202020204" pitchFamily="34" charset="0"/>
              </a:defRPr>
            </a:lvl1pPr>
            <a:lvl2pPr marL="742950" indent="-285750">
              <a:lnSpc>
                <a:spcPct val="90000"/>
              </a:lnSpc>
              <a:spcBef>
                <a:spcPct val="35000"/>
              </a:spcBef>
              <a:buClr>
                <a:srgbClr val="009900"/>
              </a:buClr>
              <a:buFont typeface="Wingdings" panose="05000000000000000000" pitchFamily="2" charset="2"/>
              <a:buChar char="v"/>
              <a:defRPr sz="2800" b="1">
                <a:solidFill>
                  <a:srgbClr val="660066"/>
                </a:solidFill>
                <a:latin typeface="Arial" panose="020B0604020202020204" pitchFamily="34" charset="0"/>
              </a:defRPr>
            </a:lvl2pPr>
            <a:lvl3pPr marL="1143000" indent="-228600">
              <a:lnSpc>
                <a:spcPct val="90000"/>
              </a:lnSpc>
              <a:spcBef>
                <a:spcPct val="35000"/>
              </a:spcBef>
              <a:buClr>
                <a:srgbClr val="009900"/>
              </a:buClr>
              <a:buFont typeface="Wingdings" panose="05000000000000000000" pitchFamily="2" charset="2"/>
              <a:buChar char="v"/>
              <a:defRPr sz="2400" b="1">
                <a:solidFill>
                  <a:srgbClr val="660066"/>
                </a:solidFill>
                <a:latin typeface="Arial" panose="020B0604020202020204" pitchFamily="34" charset="0"/>
              </a:defRPr>
            </a:lvl3pPr>
            <a:lvl4pPr marL="16002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4pPr>
            <a:lvl5pPr marL="20574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5pPr>
            <a:lvl6pPr marL="25146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6pPr>
            <a:lvl7pPr marL="29718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7pPr>
            <a:lvl8pPr marL="34290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8pPr>
            <a:lvl9pPr marL="38862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9pPr>
          </a:lstStyle>
          <a:p>
            <a:pPr eaLnBrk="0" hangingPunct="0">
              <a:lnSpc>
                <a:spcPct val="100000"/>
              </a:lnSpc>
              <a:spcBef>
                <a:spcPct val="0"/>
              </a:spcBef>
              <a:buClrTx/>
              <a:buFontTx/>
              <a:buNone/>
            </a:pPr>
            <a:r>
              <a:rPr lang="en-GB" altLang="en-US">
                <a:solidFill>
                  <a:srgbClr val="0000CC"/>
                </a:solidFill>
              </a:rPr>
              <a:t>And he’ll learn to drink beer in boats</a:t>
            </a:r>
          </a:p>
          <a:p>
            <a:pPr eaLnBrk="0" hangingPunct="0">
              <a:lnSpc>
                <a:spcPct val="100000"/>
              </a:lnSpc>
              <a:spcBef>
                <a:spcPct val="0"/>
              </a:spcBef>
              <a:buClrTx/>
              <a:buFontTx/>
              <a:buNone/>
            </a:pPr>
            <a:r>
              <a:rPr lang="en-GB" altLang="en-US">
                <a:solidFill>
                  <a:srgbClr val="0000CC"/>
                </a:solidFil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740" y="2246313"/>
            <a:ext cx="2857500"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build="p" animBg="1"/>
      <p:bldP spid="7" grpId="0" animBg="1"/>
      <p:bldP spid="9" grpId="0" animBg="1"/>
      <p:bldP spid="9"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t>3: What can go wrong?</a:t>
            </a:r>
          </a:p>
        </p:txBody>
      </p:sp>
      <p:sp>
        <p:nvSpPr>
          <p:cNvPr id="55299" name="Rectangle 3"/>
          <p:cNvSpPr>
            <a:spLocks noGrp="1" noChangeArrowheads="1"/>
          </p:cNvSpPr>
          <p:nvPr>
            <p:ph idx="1"/>
          </p:nvPr>
        </p:nvSpPr>
        <p:spPr>
          <a:noFill/>
        </p:spPr>
        <p:txBody>
          <a:bodyPr/>
          <a:lstStyle/>
          <a:p>
            <a:pPr eaLnBrk="1" hangingPunct="1"/>
            <a:r>
              <a:rPr lang="en-GB"/>
              <a:t>Think of something that you’re not good at, perhaps as a result of a bad learning experience.</a:t>
            </a:r>
          </a:p>
          <a:p>
            <a:pPr eaLnBrk="1" hangingPunct="1"/>
            <a:r>
              <a:rPr lang="en-GB">
                <a:solidFill>
                  <a:srgbClr val="FF0000"/>
                </a:solidFill>
              </a:rPr>
              <a:t>What went wrong, and whose (if anyone’s) fault it may have been?    </a:t>
            </a:r>
            <a:r>
              <a:rPr lang="en-GB"/>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did not really want to learn it</a:t>
            </a:r>
          </a:p>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could not see the point</a:t>
            </a:r>
          </a:p>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bad teaching</a:t>
            </a:r>
          </a:p>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p:txBody>
          <a:bodyPr/>
          <a:lstStyle/>
          <a:p>
            <a:r>
              <a:rPr lang="en-GB" sz="4000" b="1" dirty="0">
                <a:solidFill>
                  <a:srgbClr val="008000"/>
                </a:solidFill>
              </a:rPr>
              <a:t>What station are </a:t>
            </a:r>
            <a:r>
              <a:rPr lang="en-GB" sz="4000" b="1" dirty="0">
                <a:solidFill>
                  <a:srgbClr val="FF0000"/>
                </a:solidFill>
              </a:rPr>
              <a:t>you</a:t>
            </a:r>
            <a:r>
              <a:rPr lang="en-GB" sz="4000" b="1" dirty="0">
                <a:solidFill>
                  <a:srgbClr val="008000"/>
                </a:solidFill>
              </a:rPr>
              <a:t> broadcasting 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benefits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3293209"/>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latin typeface="Calibri" panose="020F0502020204030204" pitchFamily="34" charset="0"/>
              </a:rPr>
              <a:t>The Lecturer’s Toolkit</a:t>
            </a:r>
          </a:p>
          <a:p>
            <a:pPr algn="ctr" eaLnBrk="0" hangingPunct="0">
              <a:spcBef>
                <a:spcPct val="50000"/>
              </a:spcBef>
            </a:pPr>
            <a:r>
              <a:rPr lang="en-GB" sz="3200" b="1" dirty="0">
                <a:solidFill>
                  <a:srgbClr val="FFFFFF"/>
                </a:solidFill>
                <a:latin typeface="Calibri" panose="020F0502020204030204" pitchFamily="34" charset="0"/>
              </a:rPr>
              <a:t>4th Edition</a:t>
            </a:r>
          </a:p>
          <a:p>
            <a:pPr algn="ctr" eaLnBrk="0" hangingPunct="0">
              <a:spcBef>
                <a:spcPct val="50000"/>
              </a:spcBef>
            </a:pPr>
            <a:r>
              <a:rPr lang="en-GB" sz="3200" b="1" dirty="0">
                <a:solidFill>
                  <a:srgbClr val="FFFF00"/>
                </a:solidFill>
                <a:latin typeface="Calibri" panose="020F0502020204030204" pitchFamily="34" charset="0"/>
              </a:rPr>
              <a:t>Phil Race</a:t>
            </a:r>
          </a:p>
          <a:p>
            <a:pPr algn="ctr" eaLnBrk="0" hangingPunct="0">
              <a:spcBef>
                <a:spcPct val="50000"/>
              </a:spcBef>
            </a:pPr>
            <a:r>
              <a:rPr lang="en-GB" sz="3200" b="1" dirty="0">
                <a:solidFill>
                  <a:srgbClr val="FFFF00"/>
                </a:solidFill>
                <a:latin typeface="Calibri" panose="020F0502020204030204" pitchFamily="34" charset="0"/>
              </a:rPr>
              <a:t>Routledge, London, 2015.</a:t>
            </a:r>
          </a:p>
        </p:txBody>
      </p:sp>
      <p:cxnSp>
        <p:nvCxnSpPr>
          <p:cNvPr id="5" name="Straight Connector 4"/>
          <p:cNvCxnSpPr/>
          <p:nvPr/>
        </p:nvCxnSpPr>
        <p:spPr bwMode="auto">
          <a:xfrm flipH="1">
            <a:off x="611560" y="476672"/>
            <a:ext cx="4680520" cy="6120680"/>
          </a:xfrm>
          <a:prstGeom prst="line">
            <a:avLst/>
          </a:prstGeom>
          <a:solidFill>
            <a:schemeClr val="accent1"/>
          </a:solidFill>
          <a:ln w="76200" cap="flat" cmpd="sng" algn="ctr">
            <a:solidFill>
              <a:srgbClr val="990000"/>
            </a:solidFill>
            <a:prstDash val="solid"/>
            <a:round/>
            <a:headEnd type="none" w="med" len="med"/>
            <a:tailEnd type="none" w="med" len="med"/>
          </a:ln>
          <a:effectLst/>
        </p:spPr>
      </p:cxnSp>
      <p:cxnSp>
        <p:nvCxnSpPr>
          <p:cNvPr id="7" name="Straight Connector 6"/>
          <p:cNvCxnSpPr/>
          <p:nvPr/>
        </p:nvCxnSpPr>
        <p:spPr bwMode="auto">
          <a:xfrm>
            <a:off x="683568" y="404664"/>
            <a:ext cx="4608512" cy="6453336"/>
          </a:xfrm>
          <a:prstGeom prst="line">
            <a:avLst/>
          </a:prstGeom>
          <a:solidFill>
            <a:schemeClr val="accent1"/>
          </a:solidFill>
          <a:ln w="76200" cap="flat" cmpd="sng" algn="ctr">
            <a:solidFill>
              <a:srgbClr val="990000"/>
            </a:solidFill>
            <a:prstDash val="solid"/>
            <a:round/>
            <a:headEnd type="none" w="med" len="med"/>
            <a:tailEnd type="none" w="med" len="med"/>
          </a:ln>
          <a:effectLst/>
        </p:spPr>
      </p:cxnSp>
      <p:pic>
        <p:nvPicPr>
          <p:cNvPr id="6" name="Picture 5" descr="toolkit 4th edition.jpg"/>
          <p:cNvPicPr>
            <a:picLocks noChangeAspect="1"/>
          </p:cNvPicPr>
          <p:nvPr/>
        </p:nvPicPr>
        <p:blipFill>
          <a:blip r:embed="rId3" cstate="email"/>
          <a:stretch>
            <a:fillRect/>
          </a:stretch>
        </p:blipFill>
        <p:spPr>
          <a:xfrm>
            <a:off x="-30463" y="20279"/>
            <a:ext cx="5270698" cy="6851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a:lstStyle/>
          <a:p>
            <a:pPr eaLnBrk="1" hangingPunct="1"/>
            <a:r>
              <a:rPr lang="en-GB" b="1" dirty="0"/>
              <a:t>4: And if there isn’t a ‘want’?</a:t>
            </a:r>
          </a:p>
        </p:txBody>
      </p:sp>
      <p:sp>
        <p:nvSpPr>
          <p:cNvPr id="59395" name="Rectangle 3"/>
          <p:cNvSpPr>
            <a:spLocks noGrp="1" noChangeArrowheads="1"/>
          </p:cNvSpPr>
          <p:nvPr>
            <p:ph idx="1"/>
          </p:nvPr>
        </p:nvSpPr>
        <p:spPr>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Write a few words in box 4.</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did not want to be seen </a:t>
            </a:r>
            <a:r>
              <a:rPr lang="en-US" b="1" i="1">
                <a:latin typeface="Tahoma" pitchFamily="34" charset="0"/>
              </a:rPr>
              <a:t>not</a:t>
            </a:r>
            <a:r>
              <a:rPr lang="en-US" b="1">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GB" b="1" dirty="0"/>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a:solidFill>
                  <a:srgbClr val="008000"/>
                </a:solidFill>
                <a:latin typeface="Arial Rounded MT Bold"/>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by </a:t>
            </a:r>
            <a:r>
              <a:rPr lang="en-GB" b="1" kern="0" dirty="0">
                <a:solidFill>
                  <a:srgbClr val="FF0000"/>
                </a:solidFill>
                <a:latin typeface="Arial"/>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Arial"/>
                <a:cs typeface="Arial" pitchFamily="34" charset="0"/>
              </a:rPr>
              <a:t>learning from </a:t>
            </a:r>
            <a:r>
              <a:rPr lang="en-GB" b="1" kern="0" dirty="0">
                <a:solidFill>
                  <a:srgbClr val="FF0000"/>
                </a:solidFill>
                <a:latin typeface="Arial"/>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wanting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needing</a:t>
            </a:r>
            <a:r>
              <a:rPr lang="en-GB" b="1" kern="0" dirty="0">
                <a:solidFill>
                  <a:srgbClr val="660066"/>
                </a:solidFill>
                <a:latin typeface="Arial"/>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Arial"/>
                <a:cs typeface="Arial" pitchFamily="34" charset="0"/>
              </a:rPr>
              <a:t>making</a:t>
            </a:r>
            <a:r>
              <a:rPr lang="en-GB" b="1" kern="0" dirty="0">
                <a:solidFill>
                  <a:srgbClr val="660066"/>
                </a:solidFill>
                <a:latin typeface="Arial"/>
                <a:cs typeface="Arial" pitchFamily="34" charset="0"/>
              </a:rPr>
              <a:t> </a:t>
            </a:r>
            <a:r>
              <a:rPr lang="en-GB" b="1" kern="0" dirty="0">
                <a:solidFill>
                  <a:srgbClr val="FF0000"/>
                </a:solidFill>
                <a:latin typeface="Arial"/>
                <a:cs typeface="Arial" pitchFamily="34" charset="0"/>
              </a:rPr>
              <a:t>sense</a:t>
            </a:r>
            <a:r>
              <a:rPr lang="en-GB" b="1" kern="0" dirty="0">
                <a:solidFill>
                  <a:srgbClr val="660066"/>
                </a:solidFill>
                <a:latin typeface="Arial"/>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a:latin typeface="Old English Text MT" pitchFamily="66" charset="0"/>
              </a:rPr>
              <a:t>active experimentation</a:t>
            </a:r>
          </a:p>
          <a:p>
            <a:pPr marL="812800" indent="-812800" eaLnBrk="1" hangingPunct="1">
              <a:buFont typeface="Wingdings" pitchFamily="2" charset="2"/>
              <a:buAutoNum type="alphaUcPeriod"/>
            </a:pPr>
            <a:r>
              <a:rPr lang="en-US" sz="4400">
                <a:latin typeface="Old English Text MT" pitchFamily="66" charset="0"/>
              </a:rPr>
              <a:t>concrete experience</a:t>
            </a:r>
          </a:p>
          <a:p>
            <a:pPr marL="812800" indent="-812800" eaLnBrk="1" hangingPunct="1">
              <a:buFont typeface="Wingdings" pitchFamily="2" charset="2"/>
              <a:buAutoNum type="alphaUcPeriod"/>
            </a:pPr>
            <a:r>
              <a:rPr lang="en-US" sz="4400">
                <a:latin typeface="Old English Text MT" pitchFamily="66" charset="0"/>
              </a:rPr>
              <a:t>reflective observation</a:t>
            </a:r>
          </a:p>
          <a:p>
            <a:pPr marL="812800" indent="-812800" eaLnBrk="1" hangingPunct="1">
              <a:buFont typeface="Wingdings" pitchFamily="2" charset="2"/>
              <a:buAutoNum type="alphaUcPeriod"/>
            </a:pPr>
            <a:r>
              <a:rPr lang="en-US" sz="4400">
                <a:latin typeface="Old English Text MT" pitchFamily="66" charset="0"/>
              </a:rPr>
              <a:t>abstract conceptualisation</a:t>
            </a:r>
            <a:endParaRPr lang="en-GB" sz="440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t>Active</a:t>
            </a:r>
          </a:p>
          <a:p>
            <a:pPr algn="ctr" eaLnBrk="0" hangingPunct="0">
              <a:lnSpc>
                <a:spcPct val="80000"/>
              </a:lnSpc>
            </a:pPr>
            <a:r>
              <a:rPr lang="en-US" sz="2400" b="1"/>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t>Concrete</a:t>
            </a:r>
          </a:p>
          <a:p>
            <a:pPr algn="ctr" eaLnBrk="0" hangingPunct="0">
              <a:lnSpc>
                <a:spcPct val="80000"/>
              </a:lnSpc>
            </a:pPr>
            <a:r>
              <a:rPr lang="en-US" sz="2400" b="1"/>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t>Reflective</a:t>
            </a:r>
          </a:p>
          <a:p>
            <a:pPr algn="ctr" eaLnBrk="0" hangingPunct="0">
              <a:lnSpc>
                <a:spcPct val="80000"/>
              </a:lnSpc>
            </a:pPr>
            <a:r>
              <a:rPr lang="en-US" sz="2400" b="1"/>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t>Abstract</a:t>
            </a:r>
          </a:p>
          <a:p>
            <a:pPr algn="ctr" eaLnBrk="0" hangingPunct="0">
              <a:lnSpc>
                <a:spcPct val="80000"/>
              </a:lnSpc>
            </a:pPr>
            <a:r>
              <a:rPr lang="en-US" sz="2400" b="1"/>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dirty="0">
                <a:solidFill>
                  <a:srgbClr val="008000"/>
                </a:solidFill>
                <a:latin typeface="Verdana" pitchFamily="34" charset="0"/>
                <a:cs typeface="Arial"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Active</a:t>
            </a:r>
          </a:p>
          <a:p>
            <a:pPr algn="ctr" eaLnBrk="0" hangingPunct="0">
              <a:lnSpc>
                <a:spcPct val="80000"/>
              </a:lnSpc>
            </a:pPr>
            <a:r>
              <a:rPr lang="en-US" sz="2400" b="1">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Concrete</a:t>
            </a:r>
          </a:p>
          <a:p>
            <a:pPr algn="ctr" eaLnBrk="0" hangingPunct="0">
              <a:lnSpc>
                <a:spcPct val="80000"/>
              </a:lnSpc>
            </a:pPr>
            <a:r>
              <a:rPr lang="en-US" sz="2400" b="1">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Reflective</a:t>
            </a:r>
          </a:p>
          <a:p>
            <a:pPr algn="ctr" eaLnBrk="0" hangingPunct="0">
              <a:lnSpc>
                <a:spcPct val="80000"/>
              </a:lnSpc>
            </a:pPr>
            <a:r>
              <a:rPr lang="en-US" sz="2400" b="1">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Abstract</a:t>
            </a:r>
          </a:p>
          <a:p>
            <a:pPr algn="ctr" eaLnBrk="0" hangingPunct="0">
              <a:lnSpc>
                <a:spcPct val="80000"/>
              </a:lnSpc>
            </a:pPr>
            <a:r>
              <a:rPr lang="en-US" sz="2400" b="1">
                <a:solidFill>
                  <a:srgbClr val="000000"/>
                </a:solidFill>
                <a:cs typeface="Arial" pitchFamily="34" charset="0"/>
              </a:rPr>
              <a:t>Conceptualisation</a:t>
            </a: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cs typeface="Arial" pitchFamily="34" charset="0"/>
            </a:endParaRPr>
          </a:p>
        </p:txBody>
      </p:sp>
      <p:sp>
        <p:nvSpPr>
          <p:cNvPr id="9" name="Rectangle 4"/>
          <p:cNvSpPr>
            <a:spLocks noChangeArrowheads="1"/>
          </p:cNvSpPr>
          <p:nvPr/>
        </p:nvSpPr>
        <p:spPr bwMode="auto">
          <a:xfrm>
            <a:off x="467430" y="126870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People?</a:t>
            </a:r>
          </a:p>
        </p:txBody>
      </p:sp>
      <p:sp>
        <p:nvSpPr>
          <p:cNvPr id="12" name="Rectangle 4"/>
          <p:cNvSpPr>
            <a:spLocks noChangeArrowheads="1"/>
          </p:cNvSpPr>
          <p:nvPr/>
        </p:nvSpPr>
        <p:spPr bwMode="auto">
          <a:xfrm>
            <a:off x="6012200" y="494121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5538" name="Picture 5"/>
          <p:cNvPicPr>
            <a:picLocks noChangeAspect="1" noChangeArrowheads="1"/>
          </p:cNvPicPr>
          <p:nvPr/>
        </p:nvPicPr>
        <p:blipFill>
          <a:blip r:embed="rId3" cstate="email"/>
          <a:srcRect/>
          <a:stretch>
            <a:fillRect/>
          </a:stretch>
        </p:blipFill>
        <p:spPr bwMode="auto">
          <a:xfrm>
            <a:off x="611188" y="0"/>
            <a:ext cx="7777162" cy="6931025"/>
          </a:xfrm>
          <a:prstGeom prst="rect">
            <a:avLst/>
          </a:prstGeom>
          <a:noFill/>
          <a:ln w="9525" algn="ctr">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GB"/>
              <a:t>Mind our language?</a:t>
            </a:r>
          </a:p>
        </p:txBody>
      </p:sp>
      <p:sp>
        <p:nvSpPr>
          <p:cNvPr id="34819" name="Rectangle 3"/>
          <p:cNvSpPr>
            <a:spLocks noGrp="1" noChangeArrowheads="1"/>
          </p:cNvSpPr>
          <p:nvPr>
            <p:ph idx="1"/>
          </p:nvPr>
        </p:nvSpPr>
        <p:spPr/>
        <p:txBody>
          <a:bodyPr/>
          <a:lstStyle/>
          <a:p>
            <a:pPr eaLnBrk="1" hangingPunct="1">
              <a:lnSpc>
                <a:spcPct val="100000"/>
              </a:lnSpc>
              <a:spcBef>
                <a:spcPct val="30000"/>
              </a:spcBef>
            </a:pPr>
            <a:r>
              <a:rPr lang="en-GB" sz="2600" dirty="0">
                <a:solidFill>
                  <a:srgbClr val="FF0000"/>
                </a:solidFill>
              </a:rPr>
              <a:t>Everyone learns</a:t>
            </a:r>
            <a:r>
              <a:rPr lang="en-GB" sz="2600" dirty="0"/>
              <a:t>. Not just students, not just teachers, not just professors, not just writers…</a:t>
            </a:r>
          </a:p>
          <a:p>
            <a:pPr eaLnBrk="1" hangingPunct="1">
              <a:lnSpc>
                <a:spcPct val="100000"/>
              </a:lnSpc>
              <a:spcBef>
                <a:spcPct val="30000"/>
              </a:spcBef>
            </a:pPr>
            <a:r>
              <a:rPr lang="en-GB" sz="2600" dirty="0"/>
              <a:t>Yet the language we use to </a:t>
            </a:r>
            <a:r>
              <a:rPr lang="en-GB" sz="2600" i="1" dirty="0"/>
              <a:t>describe</a:t>
            </a:r>
            <a:r>
              <a:rPr lang="en-GB" sz="2600" dirty="0"/>
              <a:t> learning has got </a:t>
            </a:r>
            <a:r>
              <a:rPr lang="en-GB" sz="2600" dirty="0">
                <a:solidFill>
                  <a:srgbClr val="FF0000"/>
                </a:solidFill>
              </a:rPr>
              <a:t>silly</a:t>
            </a:r>
            <a:r>
              <a:rPr lang="en-GB" sz="2600" dirty="0"/>
              <a:t> in the last fifty years or so.</a:t>
            </a:r>
          </a:p>
          <a:p>
            <a:pPr eaLnBrk="1" hangingPunct="1">
              <a:lnSpc>
                <a:spcPct val="100000"/>
              </a:lnSpc>
              <a:spcBef>
                <a:spcPct val="30000"/>
              </a:spcBef>
            </a:pPr>
            <a:r>
              <a:rPr lang="en-GB" sz="2600" dirty="0"/>
              <a:t>It’s become remote, cold, psychological, exclusive, elitist – not a sensible way of talking about something everyone does.</a:t>
            </a:r>
          </a:p>
          <a:p>
            <a:pPr eaLnBrk="1" hangingPunct="1">
              <a:lnSpc>
                <a:spcPct val="100000"/>
              </a:lnSpc>
              <a:spcBef>
                <a:spcPct val="30000"/>
              </a:spcBef>
            </a:pPr>
            <a:r>
              <a:rPr lang="en-GB" sz="2600" dirty="0"/>
              <a:t>My mission is to get back to using language about learning which everyone can relate to.</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713788" cy="676275"/>
          </a:xfrm>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6563" name="Rectangle 3"/>
          <p:cNvSpPr>
            <a:spLocks noGrp="1" noChangeArrowheads="1"/>
          </p:cNvSpPr>
          <p:nvPr>
            <p:ph idx="1"/>
          </p:nvPr>
        </p:nvSpPr>
        <p:spPr>
          <a:xfrm>
            <a:off x="0" y="1268413"/>
            <a:ext cx="9144000" cy="5811837"/>
          </a:xfrm>
          <a:noFill/>
        </p:spPr>
        <p:txBody>
          <a:bodyPr/>
          <a:lstStyle/>
          <a:p>
            <a:pPr eaLnBrk="1" hangingPunct="1">
              <a:lnSpc>
                <a:spcPct val="100000"/>
              </a:lnSpc>
              <a:buFont typeface="Wingdings" pitchFamily="2" charset="2"/>
              <a:buNone/>
            </a:pPr>
            <a:r>
              <a:rPr lang="en-GB" sz="2800" dirty="0"/>
              <a:t>	“Kolb clearly believes that learning takes place in a cycle and that learners should use all four phases of that cycle to become effective...  But if Wierstra and de Jong’s (2002) analysis, which reduces Kolb’s model to a one-dimensional bipolar structure of reflection versus doing, proves to be accurate, then </a:t>
            </a:r>
            <a:r>
              <a:rPr lang="en-GB" sz="2800" dirty="0">
                <a:solidFill>
                  <a:srgbClr val="CC0000"/>
                </a:solidFill>
              </a:rPr>
              <a:t>the notion of a learning cycle may be seriously flawed</a:t>
            </a:r>
            <a:r>
              <a:rPr lang="en-GB" sz="2800" dirty="0"/>
              <a: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7587" name="Rectangle 3"/>
          <p:cNvSpPr>
            <a:spLocks noGrp="1" noChangeArrowheads="1"/>
          </p:cNvSpPr>
          <p:nvPr>
            <p:ph idx="1"/>
          </p:nvPr>
        </p:nvSpPr>
        <p:spPr>
          <a:noFill/>
        </p:spPr>
        <p:txBody>
          <a:bodyPr/>
          <a:lstStyle/>
          <a:p>
            <a:pPr marL="216000" indent="0" eaLnBrk="1" hangingPunct="1">
              <a:lnSpc>
                <a:spcPct val="100000"/>
              </a:lnSpc>
              <a:buFont typeface="Wingdings" pitchFamily="2" charset="2"/>
              <a:buNone/>
            </a:pPr>
            <a:r>
              <a:rPr lang="en-GB" sz="2800" dirty="0"/>
              <a:t>“Finally, it may be asked if too much is being expected of a relatively simple test which consists of nine (1976) or 12 (1985 and 1999) sets of four words to choose from. What is indisputable is that such simplicity has generated complexity, controversy and an </a:t>
            </a:r>
            <a:r>
              <a:rPr lang="en-GB" sz="2800" dirty="0">
                <a:solidFill>
                  <a:srgbClr val="FF0000"/>
                </a:solidFill>
              </a:rPr>
              <a:t>enduring and frustrating lack of clarity</a:t>
            </a:r>
            <a:r>
              <a:rPr lang="en-GB" sz="2800" dirty="0"/>
              <a:t>”.</a:t>
            </a:r>
            <a:endParaRPr lang="en-GB" dirty="0"/>
          </a:p>
          <a:p>
            <a:pPr marL="182563" indent="-182563" eaLnBrk="1" hangingPunct="1">
              <a:lnSpc>
                <a:spcPct val="100000"/>
              </a:lnSpc>
              <a:buFont typeface="Wingdings" pitchFamily="2" charset="2"/>
              <a:buNone/>
            </a:pPr>
            <a:r>
              <a:rPr lang="en-GB" sz="2000" dirty="0"/>
              <a:t>	</a:t>
            </a:r>
            <a:r>
              <a:rPr lang="en-GB" sz="2000" dirty="0">
                <a:solidFill>
                  <a:srgbClr val="006600"/>
                </a:solidFill>
              </a:rPr>
              <a:t>Frank Coffield, David Moseley, Elaine Hall and Kathryn Ecclestone (2004) </a:t>
            </a:r>
            <a:r>
              <a:rPr lang="en-GB" sz="2000" i="1" dirty="0">
                <a:solidFill>
                  <a:srgbClr val="006600"/>
                </a:solidFill>
              </a:rPr>
              <a:t>‘Learning styles and pedagogy in post-16 learning: a systematic and critical review’</a:t>
            </a:r>
            <a:r>
              <a:rPr lang="en-GB" sz="2000" dirty="0">
                <a:solidFill>
                  <a:srgbClr val="006600"/>
                </a:solidFill>
              </a:rPr>
              <a:t> London, Learning Skills Research Centre, now LSN.</a:t>
            </a:r>
            <a:endParaRPr lang="en-GB" dirty="0">
              <a:solidFill>
                <a:srgbClr val="006600"/>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And on learning styles....</a:t>
            </a:r>
          </a:p>
        </p:txBody>
      </p:sp>
      <p:sp>
        <p:nvSpPr>
          <p:cNvPr id="4" name="Content Placeholder 3"/>
          <p:cNvSpPr>
            <a:spLocks noGrp="1"/>
          </p:cNvSpPr>
          <p:nvPr>
            <p:ph idx="1"/>
          </p:nvPr>
        </p:nvSpPr>
        <p:spPr/>
        <p:txBody>
          <a:bodyPr/>
          <a:lstStyle/>
          <a:p>
            <a:pPr>
              <a:buNone/>
            </a:pPr>
            <a:r>
              <a:rPr lang="en-US" sz="2800" dirty="0"/>
              <a:t>The most telling argument, however, against any large-scale adoption of matching is that it is simply ‘unrealistic, given the demands for flexibility it would make on teachers and trainers’ (Reynolds 1997, 121). It is hard to imagine teachers routinely changing their teaching style to accommodate up to 30 different learning styles in each class, or even to accommodate </a:t>
            </a:r>
            <a:r>
              <a:rPr lang="en-GB" sz="2800" dirty="0"/>
              <a:t>four...</a:t>
            </a:r>
          </a:p>
          <a:p>
            <a:r>
              <a:rPr lang="en-GB" sz="2800" dirty="0"/>
              <a:t>... Should </a:t>
            </a:r>
            <a:r>
              <a:rPr lang="en-US" sz="2800" dirty="0"/>
              <a:t>research into learning styles be discontinued, as </a:t>
            </a:r>
            <a:r>
              <a:rPr lang="en-GB" sz="2800" dirty="0"/>
              <a:t>Reynolds has argued?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Albert Einstein</a:t>
            </a:r>
            <a:endParaRPr lang="en-US" b="1" dirty="0"/>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pic>
        <p:nvPicPr>
          <p:cNvPr id="4" name="Picture 3" descr="244px-Albert_Einstein_Head.jpg"/>
          <p:cNvPicPr>
            <a:picLocks noChangeAspect="1"/>
          </p:cNvPicPr>
          <p:nvPr/>
        </p:nvPicPr>
        <p:blipFill>
          <a:blip r:embed="rId3" cstate="email"/>
          <a:stretch>
            <a:fillRect/>
          </a:stretch>
        </p:blipFill>
        <p:spPr>
          <a:xfrm>
            <a:off x="3643306" y="2357430"/>
            <a:ext cx="2324100" cy="3028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27480" y="0"/>
            <a:ext cx="7759700" cy="1092200"/>
          </a:xfrm>
          <a:prstGeom prst="rect">
            <a:avLst/>
          </a:prstGeom>
          <a:noFill/>
          <a:ln w="9525" algn="ctr">
            <a:noFill/>
            <a:miter lim="800000"/>
            <a:headEnd/>
            <a:tailEnd/>
          </a:ln>
        </p:spPr>
        <p:txBody>
          <a:bodyPr anchor="ctr"/>
          <a:lstStyle/>
          <a:p>
            <a:pPr algn="ctr">
              <a:lnSpc>
                <a:spcPct val="85000"/>
              </a:lnSpc>
            </a:pPr>
            <a:r>
              <a:rPr lang="en-US" sz="3600" b="1" dirty="0">
                <a:solidFill>
                  <a:srgbClr val="008000"/>
                </a:solidFill>
                <a:latin typeface="Verdana" pitchFamily="34" charset="0"/>
                <a:cs typeface="Arial" pitchFamily="34" charset="0"/>
              </a:rPr>
              <a:t>Back to our five factors: </a:t>
            </a:r>
          </a:p>
          <a:p>
            <a:pPr algn="ctr">
              <a:lnSpc>
                <a:spcPct val="85000"/>
              </a:lnSpc>
            </a:pPr>
            <a:r>
              <a:rPr lang="en-US" sz="3600" b="1" dirty="0">
                <a:solidFill>
                  <a:srgbClr val="008000"/>
                </a:solidFill>
                <a:latin typeface="Verdana" pitchFamily="34" charset="0"/>
                <a:cs typeface="Arial" pitchFamily="34" charset="0"/>
              </a:rPr>
              <a:t>is </a:t>
            </a:r>
            <a:r>
              <a:rPr lang="en-US" sz="3600" b="1" i="1" dirty="0">
                <a:solidFill>
                  <a:srgbClr val="008000"/>
                </a:solidFill>
                <a:latin typeface="Verdana" pitchFamily="34" charset="0"/>
                <a:cs typeface="Arial" pitchFamily="34" charset="0"/>
              </a:rPr>
              <a:t>this</a:t>
            </a:r>
            <a:r>
              <a:rPr lang="en-US" sz="3600" b="1" dirty="0">
                <a:solidFill>
                  <a:srgbClr val="008000"/>
                </a:solidFill>
                <a:latin typeface="Verdana" pitchFamily="34" charset="0"/>
                <a:cs typeface="Arial" pitchFamily="34" charset="0"/>
              </a:rPr>
              <a:t> a cycle?</a:t>
            </a:r>
          </a:p>
        </p:txBody>
      </p:sp>
      <p:sp>
        <p:nvSpPr>
          <p:cNvPr id="46083"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endParaRPr lang="en-US">
              <a:solidFill>
                <a:srgbClr val="000000"/>
              </a:solidFill>
              <a:cs typeface="Arial" pitchFamily="34" charset="0"/>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Making sense</a:t>
            </a:r>
          </a:p>
        </p:txBody>
      </p:sp>
      <p:sp>
        <p:nvSpPr>
          <p:cNvPr id="8" name="TextBox 7"/>
          <p:cNvSpPr txBox="1">
            <a:spLocks noChangeArrowheads="1"/>
          </p:cNvSpPr>
          <p:nvPr/>
        </p:nvSpPr>
        <p:spPr bwMode="auto">
          <a:xfrm>
            <a:off x="4000500" y="1071563"/>
            <a:ext cx="4786313" cy="708025"/>
          </a:xfrm>
          <a:prstGeom prst="rect">
            <a:avLst/>
          </a:prstGeom>
          <a:noFill/>
          <a:ln w="9525">
            <a:noFill/>
            <a:miter lim="800000"/>
            <a:headEnd/>
            <a:tailEnd/>
          </a:ln>
        </p:spPr>
        <p:txBody>
          <a:bodyPr>
            <a:spAutoFit/>
          </a:bodyPr>
          <a:lstStyle/>
          <a:p>
            <a:r>
              <a:rPr lang="en-GB" sz="3600" b="1">
                <a:solidFill>
                  <a:srgbClr val="C00000"/>
                </a:solidFill>
                <a:latin typeface="Verdana" pitchFamily="34" charset="0"/>
                <a:cs typeface="Arial" pitchFamily="34" charset="0"/>
              </a:rPr>
              <a:t>- No!</a:t>
            </a:r>
            <a:r>
              <a:rPr lang="en-GB">
                <a:solidFill>
                  <a:srgbClr val="C00000"/>
                </a:solidFill>
                <a:cs typeface="Arial" pitchFamily="34" charset="0"/>
              </a:rPr>
              <a:t> </a:t>
            </a:r>
            <a:r>
              <a:rPr lang="en-GB" sz="3600" b="1">
                <a:solidFill>
                  <a:srgbClr val="C00000"/>
                </a:solidFill>
                <a:latin typeface="Verdana" pitchFamily="34" charset="0"/>
                <a:cs typeface="Arial" pitchFamily="34" charset="0"/>
              </a:rPr>
              <a:t>Too</a:t>
            </a:r>
            <a:r>
              <a:rPr lang="en-GB">
                <a:solidFill>
                  <a:srgbClr val="C00000"/>
                </a:solidFill>
                <a:cs typeface="Arial" pitchFamily="34" charset="0"/>
              </a:rPr>
              <a:t> </a:t>
            </a:r>
            <a:r>
              <a:rPr lang="en-GB" sz="3600" b="1">
                <a:solidFill>
                  <a:srgbClr val="C00000"/>
                </a:solidFill>
                <a:latin typeface="Verdana" pitchFamily="34" charset="0"/>
                <a:cs typeface="Arial" pitchFamily="34" charset="0"/>
              </a:rPr>
              <a:t>simple.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b="1" dirty="0"/>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b="1" dirty="0">
                <a:solidFill>
                  <a:srgbClr val="FF0000"/>
                </a:solidFill>
              </a:rPr>
              <a:t>A fresh look at learning</a:t>
            </a:r>
          </a:p>
        </p:txBody>
      </p:sp>
      <p:sp>
        <p:nvSpPr>
          <p:cNvPr id="35843" name="Rectangle 3"/>
          <p:cNvSpPr>
            <a:spLocks noGrp="1" noChangeArrowheads="1"/>
          </p:cNvSpPr>
          <p:nvPr>
            <p:ph idx="1"/>
          </p:nvPr>
        </p:nvSpPr>
        <p:spPr/>
        <p:txBody>
          <a:bodyPr/>
          <a:lstStyle/>
          <a:p>
            <a:pPr eaLnBrk="1" hangingPunct="1">
              <a:lnSpc>
                <a:spcPct val="100000"/>
              </a:lnSpc>
              <a:buNone/>
            </a:pPr>
            <a:r>
              <a:rPr lang="en-GB" dirty="0"/>
              <a:t>We’ll explore how learning is underpinned by seven straightforward factors, which: </a:t>
            </a:r>
          </a:p>
          <a:p>
            <a:pPr marL="1428750" lvl="1" indent="-715963">
              <a:lnSpc>
                <a:spcPct val="100000"/>
              </a:lnSpc>
            </a:pPr>
            <a:r>
              <a:rPr lang="en-GB" dirty="0">
                <a:solidFill>
                  <a:srgbClr val="008000"/>
                </a:solidFill>
              </a:rPr>
              <a:t>we can address in our teaching, </a:t>
            </a:r>
          </a:p>
          <a:p>
            <a:pPr marL="1428750" lvl="1" indent="-715963">
              <a:lnSpc>
                <a:spcPct val="100000"/>
              </a:lnSpc>
            </a:pPr>
            <a:r>
              <a:rPr lang="en-GB" dirty="0">
                <a:solidFill>
                  <a:srgbClr val="663300"/>
                </a:solidFill>
              </a:rPr>
              <a:t>we can help our students to take more control over, to make their learning happen successfully.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Another question</a:t>
            </a:r>
          </a:p>
        </p:txBody>
      </p:sp>
      <p:sp>
        <p:nvSpPr>
          <p:cNvPr id="3" name="Content Placeholder 2"/>
          <p:cNvSpPr>
            <a:spLocks noGrp="1"/>
          </p:cNvSpPr>
          <p:nvPr>
            <p:ph idx="1"/>
          </p:nvPr>
        </p:nvSpPr>
        <p:spPr/>
        <p:txBody>
          <a:bodyPr/>
          <a:lstStyle/>
          <a:p>
            <a:pPr>
              <a:lnSpc>
                <a:spcPct val="100000"/>
              </a:lnSpc>
            </a:pPr>
            <a:r>
              <a:rPr lang="en-GB" sz="2600" dirty="0"/>
              <a:t>Think of something you’ve taught for some time. Think back particularly to the </a:t>
            </a:r>
            <a:r>
              <a:rPr lang="en-GB" sz="2600" dirty="0">
                <a:solidFill>
                  <a:srgbClr val="FF0000"/>
                </a:solidFill>
              </a:rPr>
              <a:t>first</a:t>
            </a:r>
            <a:r>
              <a:rPr lang="en-GB" sz="2600" dirty="0"/>
              <a:t> time you taught it.</a:t>
            </a:r>
          </a:p>
          <a:p>
            <a:pPr>
              <a:lnSpc>
                <a:spcPct val="100000"/>
              </a:lnSpc>
            </a:pPr>
            <a:r>
              <a:rPr lang="en-GB" sz="2600" dirty="0"/>
              <a:t>To what extent did you find that you ‘had your head around it’ </a:t>
            </a:r>
            <a:r>
              <a:rPr lang="en-GB" sz="2600" dirty="0">
                <a:solidFill>
                  <a:srgbClr val="FF0000"/>
                </a:solidFill>
              </a:rPr>
              <a:t>much</a:t>
            </a:r>
            <a:r>
              <a:rPr lang="en-GB" sz="2600" dirty="0"/>
              <a:t> </a:t>
            </a:r>
            <a:r>
              <a:rPr lang="en-GB" sz="2600" dirty="0">
                <a:solidFill>
                  <a:srgbClr val="FF0000"/>
                </a:solidFill>
              </a:rPr>
              <a:t>better</a:t>
            </a:r>
            <a:r>
              <a:rPr lang="en-GB" sz="2600" dirty="0"/>
              <a:t> after teaching it for the first time?</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600" dirty="0"/>
              <a:t>Still thinking of the first time you taught that particular topic, think back to the first time you </a:t>
            </a:r>
            <a:r>
              <a:rPr lang="en-GB" sz="2600" dirty="0">
                <a:solidFill>
                  <a:srgbClr val="FF0000"/>
                </a:solidFill>
              </a:rPr>
              <a:t>measured </a:t>
            </a:r>
            <a:r>
              <a:rPr lang="en-GB" sz="2600" dirty="0"/>
              <a:t>students’ learning of the topic.</a:t>
            </a:r>
          </a:p>
          <a:p>
            <a:pPr>
              <a:lnSpc>
                <a:spcPct val="100000"/>
              </a:lnSpc>
            </a:pPr>
            <a:r>
              <a:rPr lang="en-GB" sz="2600" dirty="0"/>
              <a:t>To what extent did you find that after </a:t>
            </a:r>
            <a:r>
              <a:rPr lang="en-GB" sz="2600" dirty="0">
                <a:solidFill>
                  <a:srgbClr val="FF0000"/>
                </a:solidFill>
              </a:rPr>
              <a:t>assessing</a:t>
            </a:r>
            <a:r>
              <a:rPr lang="en-GB" sz="2600" dirty="0"/>
              <a:t> students work, you yourself had ‘made sense’ of the topic even more deeply?</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t>Wanting/</a:t>
            </a:r>
          </a:p>
          <a:p>
            <a:pPr algn="ctr" eaLnBrk="0" hangingPunct="0"/>
            <a:r>
              <a:rPr lang="en-US" sz="2800" b="1"/>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chemeClr val="bg1"/>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600" dirty="0"/>
              <a:t>“The indispensable conditions for improvement are that the student comes to hold a concept of quality roughly similar to that held by the teacher, is able to monitor continuously the quality of what is being produced </a:t>
            </a:r>
            <a:r>
              <a:rPr lang="en-AU" sz="2600" b="1" i="1" dirty="0">
                <a:solidFill>
                  <a:srgbClr val="FF0000"/>
                </a:solidFill>
              </a:rPr>
              <a:t>during the act of production itself</a:t>
            </a:r>
            <a:r>
              <a:rPr lang="en-AU" sz="2600" dirty="0"/>
              <a:t>, and has a repertoire of alternative moves or strategies from which to draw at any given point. In other words, students have to be able to judge the quality of what they are producing and be able to regulate what they are doing </a:t>
            </a:r>
            <a:r>
              <a:rPr lang="en-AU" sz="2600" b="1" i="1" dirty="0">
                <a:solidFill>
                  <a:srgbClr val="FF0000"/>
                </a:solidFill>
              </a:rPr>
              <a:t>during the doing of it</a:t>
            </a:r>
            <a:r>
              <a:rPr lang="en-AU" sz="2600" dirty="0"/>
              <a:t>”. (Sadler 1989). (my italics)</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b="1"/>
              <a:t>Royce Sadler...</a:t>
            </a:r>
          </a:p>
        </p:txBody>
      </p:sp>
      <p:sp>
        <p:nvSpPr>
          <p:cNvPr id="3" name="Content Placeholder 2"/>
          <p:cNvSpPr>
            <a:spLocks noGrp="1"/>
          </p:cNvSpPr>
          <p:nvPr>
            <p:ph idx="1"/>
          </p:nvPr>
        </p:nvSpPr>
        <p:spPr>
          <a:xfrm>
            <a:off x="358775" y="1071563"/>
            <a:ext cx="8605838" cy="4795837"/>
          </a:xfrm>
        </p:spPr>
        <p:txBody>
          <a:bodyPr/>
          <a:lstStyle/>
          <a:p>
            <a:pPr>
              <a:buFont typeface="Wingdings" pitchFamily="2" charset="2"/>
              <a:buNone/>
              <a:defRPr/>
            </a:pPr>
            <a:r>
              <a:rPr lang="en-GB" sz="2800" dirty="0"/>
              <a:t>...is the most cited author on formative feedback, writing about it since the mid-1980s. He is doing his absolute best work now.</a:t>
            </a:r>
          </a:p>
          <a:p>
            <a:pPr marL="450850" indent="-450850">
              <a:defRPr/>
            </a:pPr>
            <a:r>
              <a:rPr lang="en-GB" sz="1800" dirty="0"/>
              <a:t>Sadler, D R (2009) </a:t>
            </a:r>
            <a:r>
              <a:rPr lang="en-GB" sz="1800" dirty="0">
                <a:solidFill>
                  <a:srgbClr val="C00000"/>
                </a:solidFill>
              </a:rPr>
              <a:t>Indeterminacy in the use of preset criteria for assessment and grading</a:t>
            </a:r>
            <a:r>
              <a:rPr lang="en-GB" sz="1800" dirty="0"/>
              <a:t> </a:t>
            </a:r>
            <a:r>
              <a:rPr lang="en-GB" sz="1800" i="1" dirty="0"/>
              <a:t>Assessment and Evaluation in Higher Education </a:t>
            </a:r>
            <a:r>
              <a:rPr lang="en-GB" sz="1800" dirty="0"/>
              <a:t>34:2 159-179</a:t>
            </a:r>
          </a:p>
          <a:p>
            <a:pPr marL="450850" indent="-450850">
              <a:defRPr/>
            </a:pPr>
            <a:r>
              <a:rPr lang="en-GB" sz="1800" dirty="0"/>
              <a:t>Sadler, D R (2009) </a:t>
            </a:r>
            <a:r>
              <a:rPr lang="en-GB" sz="1800" dirty="0">
                <a:solidFill>
                  <a:srgbClr val="C00000"/>
                </a:solidFill>
              </a:rPr>
              <a:t>Grade integrity and the representation of academic achievement </a:t>
            </a:r>
            <a:r>
              <a:rPr lang="en-US" sz="1800" i="1" dirty="0"/>
              <a:t>Studies in Higher Education,</a:t>
            </a:r>
            <a:r>
              <a:rPr lang="en-US" sz="1800" dirty="0"/>
              <a:t> 34:7, 807-826</a:t>
            </a:r>
            <a:endParaRPr lang="en-GB" sz="1800" i="1" dirty="0"/>
          </a:p>
          <a:p>
            <a:pPr marL="450850" indent="-450850">
              <a:defRPr/>
            </a:pPr>
            <a:r>
              <a:rPr lang="en-GB" sz="1800" dirty="0"/>
              <a:t>Sadler, D R (2007) </a:t>
            </a:r>
            <a:r>
              <a:rPr lang="en-GB" sz="1800" dirty="0">
                <a:solidFill>
                  <a:srgbClr val="C00000"/>
                </a:solidFill>
              </a:rPr>
              <a:t>Perils in the meticulous specification of goals and assessment criteria </a:t>
            </a:r>
            <a:r>
              <a:rPr lang="en-GB" sz="1800" i="1" dirty="0"/>
              <a:t>Studies in Higher Education I34:7 807-26.</a:t>
            </a:r>
            <a:endParaRPr lang="en-GB" sz="1800" dirty="0"/>
          </a:p>
          <a:p>
            <a:pPr marL="450850" indent="-450850">
              <a:defRPr/>
            </a:pPr>
            <a:r>
              <a:rPr lang="en-GB" sz="1800" dirty="0"/>
              <a:t>Sadler, D R (2005) </a:t>
            </a:r>
            <a:r>
              <a:rPr lang="en-GB" sz="1800" dirty="0">
                <a:solidFill>
                  <a:srgbClr val="C00000"/>
                </a:solidFill>
              </a:rPr>
              <a:t>Interpretations of criteria-based assessment and grading in higher education </a:t>
            </a:r>
            <a:r>
              <a:rPr lang="en-GB" sz="1800" i="1" dirty="0"/>
              <a:t>Assessment and Evaluation in Higher Education </a:t>
            </a:r>
            <a:r>
              <a:rPr lang="en-GB" sz="1800" dirty="0"/>
              <a:t>30 175-194.</a:t>
            </a:r>
          </a:p>
          <a:p>
            <a:pPr marL="450850" indent="-450850">
              <a:defRPr/>
            </a:pPr>
            <a:r>
              <a:rPr lang="en-GB" sz="1800" dirty="0"/>
              <a:t>Sadler, D R (2002) </a:t>
            </a:r>
            <a:r>
              <a:rPr lang="en-GB" sz="1800" dirty="0">
                <a:solidFill>
                  <a:srgbClr val="C00000"/>
                </a:solidFill>
              </a:rPr>
              <a:t>Ah! ... So that’s ‘Quality’  </a:t>
            </a:r>
            <a:r>
              <a:rPr lang="en-GB" sz="1800" dirty="0"/>
              <a:t>In Schartz, P and Webb, G (eds) </a:t>
            </a:r>
            <a:r>
              <a:rPr lang="en-GB" sz="1800" i="1" dirty="0"/>
              <a:t>Assessment Case Studies: experience and practice from higher education </a:t>
            </a:r>
            <a:r>
              <a:rPr lang="en-GB" sz="1800" dirty="0"/>
              <a:t> London, Kogan Page.</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Rot="1" noChangeArrowheads="1"/>
          </p:cNvSpPr>
          <p:nvPr>
            <p:ph type="ctrTitle"/>
          </p:nvPr>
        </p:nvSpPr>
        <p:spPr>
          <a:xfrm>
            <a:off x="684213" y="620713"/>
            <a:ext cx="6888183" cy="1600200"/>
          </a:xfrm>
        </p:spPr>
        <p:txBody>
          <a:bodyPr/>
          <a:lstStyle/>
          <a:p>
            <a:pPr algn="l" eaLnBrk="1" hangingPunct="1"/>
            <a:r>
              <a:rPr lang="en-GB" sz="4000" dirty="0"/>
              <a:t>But what about standards and assessment – the ‘depth’ of the pond?</a:t>
            </a:r>
          </a:p>
        </p:txBody>
      </p:sp>
      <p:pic>
        <p:nvPicPr>
          <p:cNvPr id="77828" name="Picture 6" descr="John+Biggs"/>
          <p:cNvPicPr>
            <a:picLocks noChangeAspect="1" noChangeArrowheads="1"/>
          </p:cNvPicPr>
          <p:nvPr/>
        </p:nvPicPr>
        <p:blipFill>
          <a:blip r:embed="rId3" cstate="email"/>
          <a:srcRect/>
          <a:stretch>
            <a:fillRect/>
          </a:stretch>
        </p:blipFill>
        <p:spPr bwMode="auto">
          <a:xfrm>
            <a:off x="6115050" y="3810000"/>
            <a:ext cx="3028950" cy="3048000"/>
          </a:xfrm>
          <a:prstGeom prst="rect">
            <a:avLst/>
          </a:prstGeom>
          <a:noFill/>
          <a:ln w="9525">
            <a:noFill/>
            <a:miter lim="800000"/>
            <a:headEnd/>
            <a:tailEnd/>
          </a:ln>
        </p:spPr>
      </p:pic>
      <p:sp>
        <p:nvSpPr>
          <p:cNvPr id="6" name="Rectangle 5"/>
          <p:cNvSpPr txBox="1">
            <a:spLocks noRot="1" noChangeArrowheads="1"/>
          </p:cNvSpPr>
          <p:nvPr/>
        </p:nvSpPr>
        <p:spPr bwMode="auto">
          <a:xfrm>
            <a:off x="0" y="2857495"/>
            <a:ext cx="6084168" cy="1387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spcBef>
                <a:spcPct val="20000"/>
              </a:spcBef>
              <a:buClr>
                <a:srgbClr val="330066"/>
              </a:buClr>
              <a:buSzPct val="70000"/>
              <a:buFont typeface="Wingdings" pitchFamily="2" charset="2"/>
              <a:buNone/>
              <a:defRPr/>
            </a:pPr>
            <a:r>
              <a:rPr lang="en-GB" sz="3200" b="1" kern="0" dirty="0">
                <a:solidFill>
                  <a:srgbClr val="FF0000"/>
                </a:solidFill>
                <a:latin typeface="Arial"/>
              </a:rPr>
              <a:t>‘Constructive alignment’ </a:t>
            </a:r>
            <a:r>
              <a:rPr lang="en-GB" sz="3200" b="1" kern="0" dirty="0">
                <a:solidFill>
                  <a:srgbClr val="008000"/>
                </a:solidFill>
                <a:latin typeface="Arial"/>
              </a:rPr>
              <a:t>as John Biggs (2003), and Biggs and Tang (2011) call it</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a:solidFill>
                <a:srgbClr val="000000"/>
              </a:solidFill>
            </a:endParaRPr>
          </a:p>
        </p:txBody>
      </p:sp>
      <p:sp>
        <p:nvSpPr>
          <p:cNvPr id="78851"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r>
              <a:rPr lang="en-GB" sz="2400">
                <a:solidFill>
                  <a:srgbClr val="000000"/>
                </a:solidFill>
              </a:rPr>
              <a:t>including </a:t>
            </a:r>
          </a:p>
        </p:txBody>
      </p:sp>
      <p:sp>
        <p:nvSpPr>
          <p:cNvPr id="78852"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a:solidFill>
                <a:srgbClr val="000000"/>
              </a:solidFill>
            </a:endParaRPr>
          </a:p>
        </p:txBody>
      </p:sp>
      <p:sp>
        <p:nvSpPr>
          <p:cNvPr id="78853"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Learning</a:t>
            </a:r>
          </a:p>
          <a:p>
            <a:pPr algn="ctr" eaLnBrk="0" hangingPunct="0"/>
            <a:r>
              <a:rPr lang="en-US" sz="2800" b="1">
                <a:solidFill>
                  <a:srgbClr val="000000"/>
                </a:solidFill>
              </a:rPr>
              <a:t>outcomes</a:t>
            </a:r>
          </a:p>
        </p:txBody>
      </p:sp>
      <p:sp>
        <p:nvSpPr>
          <p:cNvPr id="88071" name="Rectangle 7"/>
          <p:cNvSpPr>
            <a:spLocks noChangeArrowheads="1"/>
          </p:cNvSpPr>
          <p:nvPr/>
        </p:nvSpPr>
        <p:spPr bwMode="auto">
          <a:xfrm>
            <a:off x="3429000" y="4648200"/>
            <a:ext cx="2057400" cy="579438"/>
          </a:xfrm>
          <a:prstGeom prst="rect">
            <a:avLst/>
          </a:prstGeom>
          <a:noFill/>
          <a:ln w="9525">
            <a:noFill/>
            <a:miter lim="800000"/>
            <a:headEnd/>
            <a:tailEnd/>
          </a:ln>
          <a:effectLst/>
        </p:spPr>
        <p:txBody>
          <a:bodyPr lIns="92075" tIns="46038" rIns="92075" bIns="46038">
            <a:spAutoFit/>
          </a:bodyPr>
          <a:lstStyle/>
          <a:p>
            <a:pPr eaLnBrk="0" hangingPunct="0">
              <a:defRPr/>
            </a:pPr>
            <a:r>
              <a:rPr lang="en-US" sz="3200" b="1">
                <a:solidFill>
                  <a:srgbClr val="FFFFFF"/>
                </a:solidFill>
                <a:effectLst>
                  <a:outerShdw blurRad="38100" dist="38100" dir="2700000" algn="tl">
                    <a:srgbClr val="C0C0C0"/>
                  </a:outerShdw>
                </a:effectLst>
              </a:rPr>
              <a:t>Evidence</a:t>
            </a:r>
          </a:p>
        </p:txBody>
      </p:sp>
      <p:sp>
        <p:nvSpPr>
          <p:cNvPr id="78855" name="Rectangle 8"/>
          <p:cNvSpPr>
            <a:spLocks noChangeArrowheads="1"/>
          </p:cNvSpPr>
          <p:nvPr/>
        </p:nvSpPr>
        <p:spPr bwMode="auto">
          <a:xfrm>
            <a:off x="3314700" y="5334000"/>
            <a:ext cx="2514600" cy="579438"/>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Assessment</a:t>
            </a:r>
          </a:p>
        </p:txBody>
      </p:sp>
      <p:sp>
        <p:nvSpPr>
          <p:cNvPr id="78856" name="Rectangle 9"/>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78857" name="Rectangle 10"/>
          <p:cNvSpPr>
            <a:spLocks noChangeArrowheads="1"/>
          </p:cNvSpPr>
          <p:nvPr/>
        </p:nvSpPr>
        <p:spPr bwMode="auto">
          <a:xfrm>
            <a:off x="381000" y="0"/>
            <a:ext cx="8610600" cy="1441450"/>
          </a:xfrm>
          <a:prstGeom prst="rect">
            <a:avLst/>
          </a:prstGeom>
          <a:noFill/>
          <a:ln w="9525" algn="ctr">
            <a:noFill/>
            <a:miter lim="800000"/>
            <a:headEnd/>
            <a:tailEnd/>
          </a:ln>
        </p:spPr>
        <p:txBody>
          <a:bodyPr anchor="ctr"/>
          <a:lstStyle/>
          <a:p>
            <a:pPr algn="ctr" eaLnBrk="0" hangingPunct="0">
              <a:lnSpc>
                <a:spcPct val="85000"/>
              </a:lnSpc>
            </a:pPr>
            <a:r>
              <a:rPr lang="en-US" sz="2800" b="1" dirty="0">
                <a:solidFill>
                  <a:srgbClr val="008000"/>
                </a:solidFill>
                <a:latin typeface="Verdana" pitchFamily="34" charset="0"/>
              </a:rPr>
              <a:t>How do we measure learning?</a:t>
            </a:r>
          </a:p>
          <a:p>
            <a:pPr algn="ctr" eaLnBrk="0" hangingPunct="0">
              <a:lnSpc>
                <a:spcPct val="85000"/>
              </a:lnSpc>
            </a:pPr>
            <a:r>
              <a:rPr lang="en-US" sz="2800" b="1" dirty="0">
                <a:solidFill>
                  <a:srgbClr val="FF0000"/>
                </a:solidFill>
                <a:latin typeface="Verdana" pitchFamily="34" charset="0"/>
              </a:rPr>
              <a:t>Evidence of achievement of the intended learning outcomes?</a:t>
            </a:r>
          </a:p>
        </p:txBody>
      </p:sp>
      <p:sp>
        <p:nvSpPr>
          <p:cNvPr id="78858" name="AutoShape 1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box(out)">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Teaching smarter: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Seven things we can try to do</a:t>
            </a:r>
          </a:p>
        </p:txBody>
      </p:sp>
      <p:sp>
        <p:nvSpPr>
          <p:cNvPr id="3" name="Content Placeholder 2"/>
          <p:cNvSpPr>
            <a:spLocks noGrp="1"/>
          </p:cNvSpPr>
          <p:nvPr>
            <p:ph idx="1"/>
          </p:nvPr>
        </p:nvSpPr>
        <p:spPr/>
        <p:txBody>
          <a:bodyPr/>
          <a:lstStyle/>
          <a:p>
            <a:pPr>
              <a:buNone/>
            </a:pPr>
            <a:r>
              <a:rPr lang="en-GB" sz="2600" dirty="0">
                <a:solidFill>
                  <a:srgbClr val="FF0000"/>
                </a:solidFill>
              </a:rPr>
              <a:t>Intent</a:t>
            </a:r>
            <a:r>
              <a:rPr lang="en-GB" sz="2600" dirty="0"/>
              <a:t> – make the intended outcomes really clear. </a:t>
            </a:r>
          </a:p>
          <a:p>
            <a:pPr>
              <a:buNone/>
            </a:pPr>
            <a:r>
              <a:rPr lang="en-GB" sz="2600" dirty="0">
                <a:solidFill>
                  <a:srgbClr val="FF0000"/>
                </a:solidFill>
              </a:rPr>
              <a:t>Need</a:t>
            </a:r>
            <a:r>
              <a:rPr lang="en-GB" sz="2600" dirty="0"/>
              <a:t> – find out what students think they need, and respond to this.	</a:t>
            </a:r>
          </a:p>
          <a:p>
            <a:pPr>
              <a:buNone/>
            </a:pPr>
            <a:r>
              <a:rPr lang="en-GB" sz="2600" dirty="0">
                <a:solidFill>
                  <a:srgbClr val="FF0000"/>
                </a:solidFill>
              </a:rPr>
              <a:t>Support</a:t>
            </a:r>
            <a:r>
              <a:rPr lang="en-GB" sz="2600" dirty="0"/>
              <a:t> students in every way possible.</a:t>
            </a:r>
          </a:p>
          <a:p>
            <a:pPr>
              <a:buNone/>
            </a:pPr>
            <a:r>
              <a:rPr lang="en-GB" sz="2600" dirty="0">
                <a:solidFill>
                  <a:srgbClr val="FF0000"/>
                </a:solidFill>
              </a:rPr>
              <a:t>People</a:t>
            </a:r>
            <a:r>
              <a:rPr lang="en-GB" sz="2600" dirty="0"/>
              <a:t>: students are people, they’re human, like us.</a:t>
            </a:r>
          </a:p>
          <a:p>
            <a:pPr>
              <a:buNone/>
            </a:pPr>
            <a:r>
              <a:rPr lang="en-GB" sz="2600" dirty="0">
                <a:solidFill>
                  <a:srgbClr val="FF0000"/>
                </a:solidFill>
              </a:rPr>
              <a:t>Interact</a:t>
            </a:r>
            <a:r>
              <a:rPr lang="en-GB" sz="2600" dirty="0"/>
              <a:t> with students in large groups, small groups, online and one-to-one.</a:t>
            </a:r>
          </a:p>
          <a:p>
            <a:pPr>
              <a:buNone/>
            </a:pPr>
            <a:r>
              <a:rPr lang="en-GB" sz="2600" dirty="0">
                <a:solidFill>
                  <a:srgbClr val="FF0000"/>
                </a:solidFill>
              </a:rPr>
              <a:t>Remember</a:t>
            </a:r>
            <a:r>
              <a:rPr lang="en-GB" sz="2600" dirty="0"/>
              <a:t> names, faces, what you said to each student last time, ...</a:t>
            </a:r>
          </a:p>
          <a:p>
            <a:pPr>
              <a:buNone/>
            </a:pPr>
            <a:r>
              <a:rPr lang="en-GB" sz="2600" dirty="0">
                <a:solidFill>
                  <a:srgbClr val="FF0000"/>
                </a:solidFill>
              </a:rPr>
              <a:t>Evidence</a:t>
            </a:r>
            <a:r>
              <a:rPr lang="en-GB" sz="2600" dirty="0"/>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221088"/>
          </a:xfrm>
          <a:noFill/>
        </p:spPr>
        <p:txBody>
          <a:bodyPr lIns="92075" tIns="46038" rIns="92075" bIns="46038"/>
          <a:lstStyle/>
          <a:p>
            <a:pPr algn="ctr"/>
            <a:br>
              <a:rPr lang="en-US" sz="3600" dirty="0">
                <a:solidFill>
                  <a:schemeClr val="tx1"/>
                </a:solidFill>
                <a:latin typeface="Calibri" pitchFamily="34" charset="0"/>
              </a:rPr>
            </a:br>
            <a:r>
              <a:rPr lang="en-US" sz="5400" dirty="0">
                <a:solidFill>
                  <a:schemeClr val="tx1"/>
                </a:solidFill>
                <a:latin typeface="Calibri" pitchFamily="34" charset="0"/>
              </a:rPr>
              <a:t>Seven practical things</a:t>
            </a:r>
            <a:br>
              <a:rPr lang="en-US" sz="4000" dirty="0">
                <a:solidFill>
                  <a:srgbClr val="FF0000"/>
                </a:solidFill>
                <a:latin typeface="Calibri" pitchFamily="34" charset="0"/>
              </a:rPr>
            </a:br>
            <a:r>
              <a:rPr lang="en-US" sz="4000" dirty="0">
                <a:solidFill>
                  <a:srgbClr val="FFFF00"/>
                </a:solidFill>
                <a:latin typeface="Calibri" pitchFamily="34" charset="0"/>
              </a:rPr>
              <a:t>you can do to make learning happen</a:t>
            </a:r>
            <a:br>
              <a:rPr lang="en-US" sz="4000" dirty="0">
                <a:solidFill>
                  <a:srgbClr val="FFFF00"/>
                </a:solidFill>
                <a:latin typeface="Calibri" pitchFamily="34" charset="0"/>
              </a:rPr>
            </a:br>
            <a:br>
              <a:rPr lang="en-GB" sz="3200" dirty="0">
                <a:solidFill>
                  <a:srgbClr val="008000"/>
                </a:solidFill>
                <a:latin typeface="Calibri" pitchFamily="34" charset="0"/>
              </a:rPr>
            </a:br>
            <a:r>
              <a:rPr lang="en-GB" sz="2400" dirty="0">
                <a:solidFill>
                  <a:srgbClr val="008000"/>
                </a:solidFill>
                <a:latin typeface="Calibri" pitchFamily="34" charset="0"/>
              </a:rPr>
              <a:t> </a:t>
            </a:r>
            <a:br>
              <a:rPr lang="en-GB" sz="2400" dirty="0">
                <a:solidFill>
                  <a:srgbClr val="008000"/>
                </a:solidFill>
                <a:latin typeface="Calibri" pitchFamily="34" charset="0"/>
              </a:rPr>
            </a:br>
            <a:endParaRPr lang="en-GB" sz="4400" b="1" dirty="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marR="0" lvl="0" indent="-723900" algn="ctr" defTabSz="914400" eaLnBrk="1" fontAlgn="auto" latinLnBrk="0" hangingPunct="1">
              <a:lnSpc>
                <a:spcPct val="100000"/>
              </a:lnSpc>
              <a:spcBef>
                <a:spcPct val="20000"/>
              </a:spcBef>
              <a:spcAft>
                <a:spcPts val="0"/>
              </a:spcAft>
              <a:buClr>
                <a:srgbClr val="7E9CE8"/>
              </a:buClr>
              <a:buSzTx/>
              <a:buFont typeface="Wingdings" pitchFamily="2" charset="2"/>
              <a:buNone/>
              <a:tabLst/>
              <a:defRPr/>
            </a:pPr>
            <a:r>
              <a:rPr kumimoji="0" lang="en-GB" sz="3600" b="0" i="0" u="none" strike="noStrike" kern="0" cap="none" spc="0" normalizeH="0" baseline="0" noProof="0" dirty="0">
                <a:ln>
                  <a:noFill/>
                </a:ln>
                <a:solidFill>
                  <a:srgbClr val="000000"/>
                </a:solidFill>
                <a:effectLst/>
                <a:uLnTx/>
                <a:uFillTx/>
                <a:latin typeface="Calibri" pitchFamily="34" charset="0"/>
              </a:rPr>
              <a:t>Phil Race</a:t>
            </a:r>
          </a:p>
          <a:p>
            <a:pPr marL="723900" marR="0" lvl="0" indent="-723900" algn="ctr" defTabSz="914400" eaLnBrk="1" fontAlgn="auto" latinLnBrk="0" hangingPunct="1">
              <a:lnSpc>
                <a:spcPct val="100000"/>
              </a:lnSpc>
              <a:spcBef>
                <a:spcPct val="20000"/>
              </a:spcBef>
              <a:spcAft>
                <a:spcPts val="0"/>
              </a:spcAft>
              <a:buClr>
                <a:srgbClr val="7E9CE8"/>
              </a:buClr>
              <a:buSzTx/>
              <a:buFontTx/>
              <a:buNone/>
              <a:tabLst/>
              <a:defRPr/>
            </a:pPr>
            <a:r>
              <a:rPr kumimoji="0" lang="en-GB" sz="1600" b="0" i="0" u="none" strike="noStrike" kern="0" cap="none" spc="0" normalizeH="0" baseline="0" noProof="0" dirty="0">
                <a:ln>
                  <a:noFill/>
                </a:ln>
                <a:solidFill>
                  <a:srgbClr val="000000"/>
                </a:solidFill>
                <a:effectLst/>
                <a:uLnTx/>
                <a:uFillTx/>
                <a:latin typeface="Calibri" pitchFamily="34" charset="0"/>
              </a:rPr>
              <a:t>BSc  PhD  PGCE  FCIPD  PFHEA   NTF</a:t>
            </a:r>
          </a:p>
          <a:p>
            <a:pPr marL="723900" marR="0" lvl="0" indent="-723900" algn="ctr" defTabSz="914400" eaLnBrk="1" fontAlgn="auto" latinLnBrk="0" hangingPunct="1">
              <a:lnSpc>
                <a:spcPct val="100000"/>
              </a:lnSpc>
              <a:spcBef>
                <a:spcPct val="20000"/>
              </a:spcBef>
              <a:spcAft>
                <a:spcPts val="0"/>
              </a:spcAft>
              <a:buClr>
                <a:srgbClr val="7E9CE8"/>
              </a:buClr>
              <a:buSzTx/>
              <a:buFontTx/>
              <a:buNone/>
              <a:tabLst/>
              <a:defRPr/>
            </a:pPr>
            <a:r>
              <a:rPr kumimoji="0" lang="en-GB" sz="2400" b="0" i="0" u="none" strike="noStrike" kern="0" cap="none" spc="0" normalizeH="0" baseline="0" noProof="0" dirty="0">
                <a:ln>
                  <a:noFill/>
                </a:ln>
                <a:solidFill>
                  <a:srgbClr val="008000"/>
                </a:solidFill>
                <a:effectLst/>
                <a:uLnTx/>
                <a:uFillTx/>
                <a:latin typeface="Calibri" pitchFamily="34" charset="0"/>
              </a:rPr>
              <a:t>(from Newcastle-upon-Tyne)</a:t>
            </a:r>
            <a:endParaRPr kumimoji="0" lang="en-GB" sz="1600" b="0" i="0" u="none" strike="noStrike" kern="0" cap="none" spc="0" normalizeH="0" baseline="0" noProof="0" dirty="0">
              <a:ln>
                <a:noFill/>
              </a:ln>
              <a:solidFill>
                <a:srgbClr val="000000"/>
              </a:solidFill>
              <a:effectLst/>
              <a:uLnTx/>
              <a:uFillTx/>
              <a:latin typeface="Calibri" pitchFamily="34" charset="0"/>
            </a:endParaRPr>
          </a:p>
          <a:p>
            <a:pPr marL="0" marR="0" lvl="0" indent="0" algn="ctr" defTabSz="914400" eaLnBrk="1" fontAlgn="auto" latinLnBrk="0" hangingPunct="1">
              <a:lnSpc>
                <a:spcPct val="90000"/>
              </a:lnSpc>
              <a:spcBef>
                <a:spcPts val="0"/>
              </a:spcBef>
              <a:spcAft>
                <a:spcPts val="0"/>
              </a:spcAft>
              <a:buClr>
                <a:srgbClr val="FF3399"/>
              </a:buClr>
              <a:buSzPct val="75000"/>
              <a:buFont typeface="Monotype Sorts" pitchFamily="2" charset="2"/>
              <a:buNone/>
              <a:tabLst/>
              <a:defRPr/>
            </a:pPr>
            <a:r>
              <a:rPr kumimoji="0" lang="en-GB" sz="2400" b="0" i="0" u="none" strike="noStrike" kern="0" cap="none" spc="0" normalizeH="0" baseline="0" noProof="0" dirty="0">
                <a:ln>
                  <a:noFill/>
                </a:ln>
                <a:solidFill>
                  <a:srgbClr val="002060"/>
                </a:solidFill>
                <a:effectLst/>
                <a:uLnTx/>
                <a:uFillTx/>
                <a:latin typeface="Calibri" pitchFamily="34" charset="0"/>
              </a:rPr>
              <a:t>Follow Phil on Twitter:   @RacePhil</a:t>
            </a:r>
            <a:r>
              <a:rPr kumimoji="0" lang="en-GB" sz="2000" b="0" i="0" u="none" strike="noStrike" kern="0" cap="none" spc="0" normalizeH="0" baseline="0" noProof="0" dirty="0">
                <a:ln>
                  <a:noFill/>
                </a:ln>
                <a:solidFill>
                  <a:srgbClr val="4F81BD"/>
                </a:solidFill>
                <a:effectLst/>
                <a:uLnTx/>
                <a:uFillTx/>
                <a:latin typeface="Calibri" pitchFamily="34" charset="0"/>
              </a:rPr>
              <a:t> </a:t>
            </a:r>
          </a:p>
          <a:p>
            <a:pPr marL="723900" marR="0" lvl="0" indent="-723900" algn="ctr" defTabSz="914400" eaLnBrk="1" fontAlgn="auto" latinLnBrk="0" hangingPunct="1">
              <a:lnSpc>
                <a:spcPct val="100000"/>
              </a:lnSpc>
              <a:spcBef>
                <a:spcPct val="20000"/>
              </a:spcBef>
              <a:spcAft>
                <a:spcPts val="0"/>
              </a:spcAft>
              <a:buClr>
                <a:srgbClr val="7E9CE8"/>
              </a:buClr>
              <a:buSzTx/>
              <a:buFont typeface="Wingdings" pitchFamily="2" charset="2"/>
              <a:buNone/>
              <a:tabLst/>
              <a:defRPr/>
            </a:pPr>
            <a:r>
              <a:rPr kumimoji="0" lang="en-GB" sz="1800" b="0" i="0" u="none" strike="noStrike" kern="0" cap="none" spc="0" normalizeH="0" baseline="0" noProof="0" dirty="0">
                <a:ln>
                  <a:noFill/>
                </a:ln>
                <a:solidFill>
                  <a:srgbClr val="000000"/>
                </a:solidFill>
                <a:effectLst/>
                <a:uLnTx/>
                <a:uFillTx/>
                <a:latin typeface="Calibri" pitchFamily="34" charset="0"/>
              </a:rPr>
              <a:t>Visiting Professor:  University of Plymouth and University Campus Suffolk</a:t>
            </a:r>
          </a:p>
          <a:p>
            <a:pPr marL="723900" marR="0" lvl="0" indent="-723900" algn="ctr" defTabSz="914400" eaLnBrk="1" fontAlgn="auto" latinLnBrk="0" hangingPunct="1">
              <a:lnSpc>
                <a:spcPct val="100000"/>
              </a:lnSpc>
              <a:spcBef>
                <a:spcPct val="20000"/>
              </a:spcBef>
              <a:spcAft>
                <a:spcPts val="0"/>
              </a:spcAft>
              <a:buClr>
                <a:srgbClr val="7E9CE8"/>
              </a:buClr>
              <a:buSzTx/>
              <a:buFont typeface="Wingdings" pitchFamily="2" charset="2"/>
              <a:buNone/>
              <a:tabLst/>
              <a:defRPr/>
            </a:pPr>
            <a:r>
              <a:rPr kumimoji="0" lang="en-GB" sz="1800" b="0" i="0" u="none" strike="noStrike" kern="0" cap="none" spc="0" normalizeH="0" baseline="0" noProof="0" dirty="0">
                <a:ln>
                  <a:noFill/>
                </a:ln>
                <a:solidFill>
                  <a:srgbClr val="000000"/>
                </a:solidFill>
                <a:effectLst/>
                <a:uLnTx/>
                <a:uFillTx/>
                <a:latin typeface="Calibri" pitchFamily="34" charset="0"/>
              </a:rPr>
              <a:t>Emeritus Professor, Leeds Beckett University</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pitchFamily="34" charset="0"/>
            </a:endParaRPr>
          </a:p>
        </p:txBody>
      </p:sp>
    </p:spTree>
    <p:extLst>
      <p:ext uri="{BB962C8B-B14F-4D97-AF65-F5344CB8AC3E}">
        <p14:creationId xmlns:p14="http://schemas.microsoft.com/office/powerpoint/2010/main" val="3194079729"/>
      </p:ext>
    </p:extLst>
  </p:cSld>
  <p:clrMapOvr>
    <a:overrideClrMapping bg1="dk1" tx1="lt1" bg2="dk2" tx2="lt2" accent1="accent1" accent2="accent2" accent3="accent3" accent4="accent4" accent5="accent5" accent6="accent6" hlink="hlink" folHlink="folHlink"/>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Seven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practical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things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you can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rPr>
              <a:t>do</a:t>
            </a: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7" name="Oval 16"/>
          <p:cNvSpPr>
            <a:spLocks noChangeArrowheads="1"/>
          </p:cNvSpPr>
          <p:nvPr/>
        </p:nvSpPr>
        <p:spPr bwMode="auto">
          <a:xfrm>
            <a:off x="4648200" y="4800600"/>
            <a:ext cx="3452192" cy="1641475"/>
          </a:xfrm>
          <a:prstGeom prst="ellipse">
            <a:avLst/>
          </a:prstGeom>
          <a:solidFill>
            <a:schemeClr val="accent2">
              <a:lumMod val="40000"/>
              <a:lumOff val="6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5 Get learners talking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6 Keep talking about links to assessment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7 Make good use of praise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24141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4" grpId="0" animBg="1"/>
      <p:bldP spid="17" grpId="0" animBg="1"/>
      <p:bldP spid="16" grpId="0" animBg="1"/>
      <p:bldP spid="14"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latin typeface="Calibri" pitchFamily="34" charset="0"/>
              </a:rPr>
              <a:t>1 	Capture your reflections</a:t>
            </a:r>
          </a:p>
        </p:txBody>
      </p:sp>
      <p:sp>
        <p:nvSpPr>
          <p:cNvPr id="3" name="Content Placeholder 2"/>
          <p:cNvSpPr>
            <a:spLocks noGrp="1"/>
          </p:cNvSpPr>
          <p:nvPr>
            <p:ph idx="1"/>
          </p:nvPr>
        </p:nvSpPr>
        <p:spPr/>
        <p:txBody>
          <a:bodyPr/>
          <a:lstStyle/>
          <a:p>
            <a:pPr>
              <a:buNone/>
            </a:pPr>
            <a:r>
              <a:rPr lang="en-GB" dirty="0"/>
              <a:t>After every teaching session, give yourself five minutes to jot down the following:</a:t>
            </a:r>
          </a:p>
          <a:p>
            <a:pPr>
              <a:buFont typeface="+mj-lt"/>
              <a:buAutoNum type="arabicPeriod"/>
            </a:pPr>
            <a:r>
              <a:rPr lang="en-GB" dirty="0"/>
              <a:t>Date, time, place, title of session (to help you keep track of how your teaching develops).</a:t>
            </a:r>
          </a:p>
          <a:p>
            <a:pPr>
              <a:buFont typeface="+mj-lt"/>
              <a:buAutoNum type="arabicPeriod"/>
            </a:pPr>
            <a:r>
              <a:rPr lang="en-GB" dirty="0"/>
              <a:t>The thing that went </a:t>
            </a:r>
            <a:r>
              <a:rPr lang="en-GB" dirty="0">
                <a:solidFill>
                  <a:schemeClr val="accent6">
                    <a:lumMod val="60000"/>
                    <a:lumOff val="40000"/>
                  </a:schemeClr>
                </a:solidFill>
              </a:rPr>
              <a:t>best</a:t>
            </a:r>
            <a:r>
              <a:rPr lang="en-GB" dirty="0"/>
              <a:t> about this particular session, and that you’ll do again.</a:t>
            </a:r>
          </a:p>
          <a:p>
            <a:pPr>
              <a:buFont typeface="+mj-lt"/>
              <a:buAutoNum type="arabicPeriod"/>
            </a:pPr>
            <a:r>
              <a:rPr lang="en-GB" dirty="0"/>
              <a:t>One thing you would do </a:t>
            </a:r>
            <a:r>
              <a:rPr lang="en-GB" dirty="0">
                <a:solidFill>
                  <a:schemeClr val="accent6">
                    <a:lumMod val="60000"/>
                    <a:lumOff val="40000"/>
                  </a:schemeClr>
                </a:solidFill>
              </a:rPr>
              <a:t>differently</a:t>
            </a:r>
            <a:r>
              <a:rPr lang="en-GB" dirty="0"/>
              <a:t> if you were able to rewind the tape.</a:t>
            </a:r>
          </a:p>
          <a:p>
            <a:pPr>
              <a:buFont typeface="+mj-lt"/>
              <a:buAutoNum type="arabicPeriod"/>
            </a:pPr>
            <a:r>
              <a:rPr lang="en-GB" dirty="0"/>
              <a:t>Something </a:t>
            </a:r>
            <a:r>
              <a:rPr lang="en-GB" dirty="0">
                <a:solidFill>
                  <a:schemeClr val="accent6">
                    <a:lumMod val="60000"/>
                    <a:lumOff val="40000"/>
                  </a:schemeClr>
                </a:solidFill>
              </a:rPr>
              <a:t>else </a:t>
            </a:r>
            <a:r>
              <a:rPr lang="en-GB" dirty="0"/>
              <a:t>you may want to think about</a:t>
            </a:r>
            <a:r>
              <a:rPr lang="en-GB" dirty="0">
                <a:solidFill>
                  <a:schemeClr val="accent6">
                    <a:lumMod val="60000"/>
                    <a:lumOff val="40000"/>
                  </a:schemeClr>
                </a:solidFill>
              </a:rPr>
              <a:t> </a:t>
            </a:r>
            <a:r>
              <a:rPr lang="en-GB" dirty="0"/>
              <a:t>!</a:t>
            </a:r>
          </a:p>
        </p:txBody>
      </p:sp>
    </p:spTree>
    <p:extLst>
      <p:ext uri="{BB962C8B-B14F-4D97-AF65-F5344CB8AC3E}">
        <p14:creationId xmlns:p14="http://schemas.microsoft.com/office/powerpoint/2010/main" val="356358582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p:txBody>
      </p:sp>
      <p:sp>
        <p:nvSpPr>
          <p:cNvPr id="6" name="Oval 5"/>
          <p:cNvSpPr>
            <a:spLocks noChangeArrowheads="1"/>
          </p:cNvSpPr>
          <p:nvPr/>
        </p:nvSpPr>
        <p:spPr bwMode="auto">
          <a:xfrm>
            <a:off x="5486400" y="13716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106994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2   Find out where your learners are at</a:t>
            </a:r>
          </a:p>
        </p:txBody>
      </p:sp>
      <p:sp>
        <p:nvSpPr>
          <p:cNvPr id="3" name="Content Placeholder 2"/>
          <p:cNvSpPr>
            <a:spLocks noGrp="1"/>
          </p:cNvSpPr>
          <p:nvPr>
            <p:ph idx="1"/>
          </p:nvPr>
        </p:nvSpPr>
        <p:spPr/>
        <p:txBody>
          <a:bodyPr/>
          <a:lstStyle/>
          <a:p>
            <a:pPr>
              <a:buNone/>
            </a:pPr>
            <a:r>
              <a:rPr lang="en-GB" dirty="0"/>
              <a:t>Try different ways at different sessions</a:t>
            </a:r>
          </a:p>
          <a:p>
            <a:r>
              <a:rPr lang="en-GB" dirty="0"/>
              <a:t>Chat to a few of them before you start.</a:t>
            </a:r>
          </a:p>
          <a:p>
            <a:r>
              <a:rPr lang="en-GB" dirty="0"/>
              <a:t>Use a ‘smiley-face’ round to find out about the mood.</a:t>
            </a:r>
          </a:p>
          <a:p>
            <a:r>
              <a:rPr lang="en-GB" dirty="0"/>
              <a:t>Use post-its for ‘so-and-so would be much better for me if only I ...’.</a:t>
            </a:r>
          </a:p>
          <a:p>
            <a:r>
              <a:rPr lang="en-GB" dirty="0"/>
              <a:t>Give them a quick quiz on last week’s session using show of hands, clickers, coloured cards, mobile phone apps, and so on.</a:t>
            </a:r>
          </a:p>
          <a:p>
            <a:endParaRPr lang="en-GB" dirty="0"/>
          </a:p>
        </p:txBody>
      </p:sp>
    </p:spTree>
    <p:extLst>
      <p:ext uri="{BB962C8B-B14F-4D97-AF65-F5344CB8AC3E}">
        <p14:creationId xmlns:p14="http://schemas.microsoft.com/office/powerpoint/2010/main" val="89268207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a:p>
            <a:pPr algn="ctr" fontAlgn="auto">
              <a:spcBef>
                <a:spcPts val="0"/>
              </a:spcBef>
              <a:spcAft>
                <a:spcPts val="0"/>
              </a:spcAft>
            </a:pPr>
            <a:endParaRPr lang="en-GB" sz="3200" b="1" kern="0" dirty="0">
              <a:solidFill>
                <a:prstClr val="black"/>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178069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3 	Keep watching how others teach</a:t>
            </a:r>
          </a:p>
        </p:txBody>
      </p:sp>
      <p:sp>
        <p:nvSpPr>
          <p:cNvPr id="3" name="Content Placeholder 2"/>
          <p:cNvSpPr>
            <a:spLocks noGrp="1"/>
          </p:cNvSpPr>
          <p:nvPr>
            <p:ph idx="1"/>
          </p:nvPr>
        </p:nvSpPr>
        <p:spPr/>
        <p:txBody>
          <a:bodyPr/>
          <a:lstStyle/>
          <a:p>
            <a:pPr>
              <a:buNone/>
            </a:pPr>
            <a:r>
              <a:rPr lang="en-GB" dirty="0"/>
              <a:t>Make the most of peer-observation, for example by:</a:t>
            </a:r>
          </a:p>
          <a:p>
            <a:pPr>
              <a:buFont typeface="+mj-lt"/>
              <a:buAutoNum type="arabicPeriod"/>
            </a:pPr>
            <a:r>
              <a:rPr lang="en-GB" dirty="0"/>
              <a:t>Seeing things colleagues do, that work well, and which you could try out yourself.</a:t>
            </a:r>
          </a:p>
          <a:p>
            <a:pPr>
              <a:buFont typeface="+mj-lt"/>
              <a:buAutoNum type="arabicPeriod"/>
            </a:pPr>
            <a:r>
              <a:rPr lang="en-GB" dirty="0"/>
              <a:t>Watching things that don’t work, and which you can avoid yourself.</a:t>
            </a:r>
          </a:p>
          <a:p>
            <a:pPr>
              <a:buFont typeface="+mj-lt"/>
              <a:buAutoNum type="arabicPeriod"/>
            </a:pPr>
            <a:r>
              <a:rPr lang="en-GB" dirty="0"/>
              <a:t>Taking time to watch the </a:t>
            </a:r>
            <a:r>
              <a:rPr lang="en-GB" dirty="0">
                <a:solidFill>
                  <a:schemeClr val="accent6">
                    <a:lumMod val="60000"/>
                    <a:lumOff val="40000"/>
                  </a:schemeClr>
                </a:solidFill>
              </a:rPr>
              <a:t>students</a:t>
            </a:r>
            <a:r>
              <a:rPr lang="en-GB" dirty="0"/>
              <a:t>, and see what works for them, and what doesn’t.</a:t>
            </a:r>
          </a:p>
          <a:p>
            <a:pPr>
              <a:buFont typeface="+mj-lt"/>
              <a:buAutoNum type="arabicPeriod"/>
            </a:pPr>
            <a:r>
              <a:rPr lang="en-GB" dirty="0"/>
              <a:t>Benefit from an </a:t>
            </a:r>
            <a:r>
              <a:rPr lang="en-GB" dirty="0">
                <a:solidFill>
                  <a:schemeClr val="accent6">
                    <a:lumMod val="60000"/>
                    <a:lumOff val="40000"/>
                  </a:schemeClr>
                </a:solidFill>
              </a:rPr>
              <a:t>informal</a:t>
            </a:r>
            <a:r>
              <a:rPr lang="en-GB" dirty="0"/>
              <a:t> chat with the colleague observing your sessions.</a:t>
            </a:r>
          </a:p>
        </p:txBody>
      </p:sp>
    </p:spTree>
    <p:extLst>
      <p:ext uri="{BB962C8B-B14F-4D97-AF65-F5344CB8AC3E}">
        <p14:creationId xmlns:p14="http://schemas.microsoft.com/office/powerpoint/2010/main" val="8844400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p:txBody>
      </p:sp>
      <p:sp>
        <p:nvSpPr>
          <p:cNvPr id="10" name="Oval 9"/>
          <p:cNvSpPr>
            <a:spLocks noChangeArrowheads="1"/>
          </p:cNvSpPr>
          <p:nvPr/>
        </p:nvSpPr>
        <p:spPr bwMode="auto">
          <a:xfrm>
            <a:off x="4648200" y="4800600"/>
            <a:ext cx="3452192" cy="1641475"/>
          </a:xfrm>
          <a:prstGeom prst="ellipse">
            <a:avLst/>
          </a:prstGeom>
          <a:solidFill>
            <a:srgbClr val="E6B9B8"/>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346414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4 	Make students’ targets clear and interesting</a:t>
            </a:r>
          </a:p>
        </p:txBody>
      </p:sp>
      <p:sp>
        <p:nvSpPr>
          <p:cNvPr id="3" name="Content Placeholder 2"/>
          <p:cNvSpPr>
            <a:spLocks noGrp="1"/>
          </p:cNvSpPr>
          <p:nvPr>
            <p:ph idx="1"/>
          </p:nvPr>
        </p:nvSpPr>
        <p:spPr/>
        <p:txBody>
          <a:bodyPr/>
          <a:lstStyle/>
          <a:p>
            <a:r>
              <a:rPr lang="en-GB" dirty="0"/>
              <a:t>Show intended outcomes of </a:t>
            </a:r>
            <a:r>
              <a:rPr lang="en-GB" dirty="0">
                <a:solidFill>
                  <a:srgbClr val="6B6BCF"/>
                </a:solidFill>
              </a:rPr>
              <a:t>this</a:t>
            </a:r>
            <a:r>
              <a:rPr lang="en-GB" dirty="0"/>
              <a:t> particular session on a slide.</a:t>
            </a:r>
          </a:p>
          <a:p>
            <a:r>
              <a:rPr lang="en-GB" dirty="0">
                <a:solidFill>
                  <a:srgbClr val="6B6BCF"/>
                </a:solidFill>
              </a:rPr>
              <a:t>Talk</a:t>
            </a:r>
            <a:r>
              <a:rPr lang="en-GB" dirty="0"/>
              <a:t> through them, adding tone-of-voice and body language to make them clearer to learners.</a:t>
            </a:r>
          </a:p>
          <a:p>
            <a:r>
              <a:rPr lang="en-GB" dirty="0"/>
              <a:t>At the end, show them again, asking:</a:t>
            </a:r>
          </a:p>
          <a:p>
            <a:pPr lvl="1"/>
            <a:r>
              <a:rPr lang="en-GB" dirty="0"/>
              <a:t>Raise two hands if you know you’ve achieved this one’;</a:t>
            </a:r>
          </a:p>
          <a:p>
            <a:pPr lvl="1"/>
            <a:r>
              <a:rPr lang="en-GB" dirty="0"/>
              <a:t>Raise one hand if you think you’ve partly achieved this one’;</a:t>
            </a:r>
          </a:p>
          <a:p>
            <a:pPr lvl="1"/>
            <a:r>
              <a:rPr lang="en-GB" dirty="0"/>
              <a:t>Raise no hands if you’re still at sea.</a:t>
            </a:r>
          </a:p>
          <a:p>
            <a:endParaRPr lang="en-GB" dirty="0"/>
          </a:p>
        </p:txBody>
      </p:sp>
    </p:spTree>
    <p:extLst>
      <p:ext uri="{BB962C8B-B14F-4D97-AF65-F5344CB8AC3E}">
        <p14:creationId xmlns:p14="http://schemas.microsoft.com/office/powerpoint/2010/main" val="1361879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p:txBody>
      </p:sp>
      <p:sp>
        <p:nvSpPr>
          <p:cNvPr id="9" name="Oval 8"/>
          <p:cNvSpPr>
            <a:spLocks noChangeArrowheads="1"/>
          </p:cNvSpPr>
          <p:nvPr/>
        </p:nvSpPr>
        <p:spPr bwMode="auto">
          <a:xfrm>
            <a:off x="1143000" y="4800600"/>
            <a:ext cx="3390900" cy="1641475"/>
          </a:xfrm>
          <a:prstGeom prst="ellipse">
            <a:avLst/>
          </a:prstGeom>
          <a:solidFill>
            <a:srgbClr val="66FFFF"/>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5 Get learners talking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9941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b="1" dirty="0">
                <a:latin typeface="Calibri" pitchFamily="34" charset="0"/>
              </a:rPr>
              <a:t>Making learning happen</a:t>
            </a:r>
          </a:p>
        </p:txBody>
      </p:sp>
      <p:sp>
        <p:nvSpPr>
          <p:cNvPr id="3" name="Content Placeholder 2"/>
          <p:cNvSpPr>
            <a:spLocks noGrp="1"/>
          </p:cNvSpPr>
          <p:nvPr>
            <p:ph idx="1"/>
          </p:nvPr>
        </p:nvSpPr>
        <p:spPr/>
        <p:txBody>
          <a:bodyPr/>
          <a:lstStyle/>
          <a:p>
            <a:r>
              <a:rPr lang="en-GB" dirty="0"/>
              <a:t>Asking students </a:t>
            </a:r>
            <a:r>
              <a:rPr lang="en-GB" dirty="0">
                <a:solidFill>
                  <a:srgbClr val="FF0000"/>
                </a:solidFill>
              </a:rPr>
              <a:t>questions</a:t>
            </a:r>
            <a:r>
              <a:rPr lang="en-GB" dirty="0"/>
              <a:t> has been an essential part of making learning happen ever since the time of Socrates.</a:t>
            </a:r>
          </a:p>
          <a:p>
            <a:r>
              <a:rPr lang="en-GB" dirty="0"/>
              <a:t>But we’ve got to use all the tricks in the book to make sure that </a:t>
            </a:r>
            <a:r>
              <a:rPr lang="en-GB" dirty="0">
                <a:solidFill>
                  <a:srgbClr val="FF0000"/>
                </a:solidFill>
              </a:rPr>
              <a:t>all</a:t>
            </a:r>
            <a:r>
              <a:rPr lang="en-GB" dirty="0"/>
              <a:t> our students actually </a:t>
            </a:r>
            <a:r>
              <a:rPr lang="en-GB" dirty="0">
                <a:solidFill>
                  <a:srgbClr val="FF0000"/>
                </a:solidFill>
              </a:rPr>
              <a:t>answer</a:t>
            </a:r>
            <a:r>
              <a:rPr lang="en-GB" dirty="0"/>
              <a:t> the questions.</a:t>
            </a:r>
          </a:p>
          <a:p>
            <a:r>
              <a:rPr lang="en-GB" dirty="0"/>
              <a:t>The default state is for students to be </a:t>
            </a:r>
            <a:r>
              <a:rPr lang="en-GB" dirty="0">
                <a:solidFill>
                  <a:srgbClr val="FF0000"/>
                </a:solidFill>
              </a:rPr>
              <a:t>inert</a:t>
            </a:r>
            <a:r>
              <a:rPr lang="en-GB" dirty="0"/>
              <a:t>! We’ve got to prevent this from happening.</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5 	Get learners talking</a:t>
            </a:r>
          </a:p>
        </p:txBody>
      </p:sp>
      <p:sp>
        <p:nvSpPr>
          <p:cNvPr id="3" name="Content Placeholder 2"/>
          <p:cNvSpPr>
            <a:spLocks noGrp="1"/>
          </p:cNvSpPr>
          <p:nvPr>
            <p:ph idx="1"/>
          </p:nvPr>
        </p:nvSpPr>
        <p:spPr/>
        <p:txBody>
          <a:bodyPr/>
          <a:lstStyle/>
          <a:p>
            <a:r>
              <a:rPr lang="en-GB" dirty="0"/>
              <a:t>Get them talking to each other, rather than just listening to you or just watching you.</a:t>
            </a:r>
          </a:p>
          <a:p>
            <a:r>
              <a:rPr lang="en-GB" dirty="0"/>
              <a:t>Make it </a:t>
            </a:r>
            <a:r>
              <a:rPr lang="en-GB" dirty="0">
                <a:solidFill>
                  <a:srgbClr val="6B6BCF"/>
                </a:solidFill>
              </a:rPr>
              <a:t>comfortable</a:t>
            </a:r>
            <a:r>
              <a:rPr lang="en-GB" dirty="0"/>
              <a:t> for learners to talk.</a:t>
            </a:r>
          </a:p>
          <a:p>
            <a:r>
              <a:rPr lang="en-GB" dirty="0"/>
              <a:t>Putting things into their own words, orally’ is really good for helping them to crystallise their thinking.   </a:t>
            </a:r>
          </a:p>
        </p:txBody>
      </p:sp>
    </p:spTree>
    <p:extLst>
      <p:ext uri="{BB962C8B-B14F-4D97-AF65-F5344CB8AC3E}">
        <p14:creationId xmlns:p14="http://schemas.microsoft.com/office/powerpoint/2010/main" val="287376751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p:txBody>
      </p:sp>
      <p:sp>
        <p:nvSpPr>
          <p:cNvPr id="7" name="Oval 6"/>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6 Keep talking about links to assessment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
        <p:nvSpPr>
          <p:cNvPr id="9" name="Oval 8"/>
          <p:cNvSpPr>
            <a:spLocks noChangeArrowheads="1"/>
          </p:cNvSpPr>
          <p:nvPr/>
        </p:nvSpPr>
        <p:spPr bwMode="auto">
          <a:xfrm>
            <a:off x="1143000" y="4800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5 Get learners talking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Tree>
    <p:extLst>
      <p:ext uri="{BB962C8B-B14F-4D97-AF65-F5344CB8AC3E}">
        <p14:creationId xmlns:p14="http://schemas.microsoft.com/office/powerpoint/2010/main" val="25550714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6 	Keep talking about links to assessment</a:t>
            </a:r>
          </a:p>
        </p:txBody>
      </p:sp>
      <p:sp>
        <p:nvSpPr>
          <p:cNvPr id="3" name="Content Placeholder 2"/>
          <p:cNvSpPr>
            <a:spLocks noGrp="1"/>
          </p:cNvSpPr>
          <p:nvPr>
            <p:ph idx="1"/>
          </p:nvPr>
        </p:nvSpPr>
        <p:spPr/>
        <p:txBody>
          <a:bodyPr/>
          <a:lstStyle/>
          <a:p>
            <a:r>
              <a:rPr lang="en-GB" dirty="0"/>
              <a:t>Clarify to learners what they’ll need to become able to do.</a:t>
            </a:r>
          </a:p>
          <a:p>
            <a:r>
              <a:rPr lang="en-GB" dirty="0"/>
              <a:t>Illustrate the </a:t>
            </a:r>
            <a:r>
              <a:rPr lang="en-GB" dirty="0">
                <a:solidFill>
                  <a:schemeClr val="accent6">
                    <a:lumMod val="60000"/>
                    <a:lumOff val="40000"/>
                  </a:schemeClr>
                </a:solidFill>
              </a:rPr>
              <a:t>range</a:t>
            </a:r>
            <a:r>
              <a:rPr lang="en-GB" dirty="0"/>
              <a:t> of evidence of achievement – ‘a good one’, ‘a poor one’, and ‘in-between one’, and one that’s really difficult to </a:t>
            </a:r>
            <a:r>
              <a:rPr lang="en-GB" dirty="0">
                <a:solidFill>
                  <a:srgbClr val="6B6BCF"/>
                </a:solidFill>
              </a:rPr>
              <a:t>judge</a:t>
            </a:r>
            <a:r>
              <a:rPr lang="en-GB" dirty="0"/>
              <a:t>.</a:t>
            </a:r>
          </a:p>
          <a:p>
            <a:r>
              <a:rPr lang="en-GB" dirty="0"/>
              <a:t>Use your </a:t>
            </a:r>
            <a:r>
              <a:rPr lang="en-GB" dirty="0">
                <a:solidFill>
                  <a:srgbClr val="6B6BCF"/>
                </a:solidFill>
              </a:rPr>
              <a:t>warm</a:t>
            </a:r>
            <a:r>
              <a:rPr lang="en-GB" dirty="0"/>
              <a:t> tone of voice, body-language, facial expression, gesture, and dialogue to help learners get a real grip on what they’re intended to </a:t>
            </a:r>
            <a:r>
              <a:rPr lang="en-GB" dirty="0">
                <a:solidFill>
                  <a:schemeClr val="accent6">
                    <a:lumMod val="60000"/>
                    <a:lumOff val="40000"/>
                  </a:schemeClr>
                </a:solidFill>
              </a:rPr>
              <a:t>show</a:t>
            </a:r>
            <a:r>
              <a:rPr lang="en-GB" dirty="0"/>
              <a:t> for their learning.</a:t>
            </a:r>
          </a:p>
          <a:p>
            <a:endParaRPr lang="en-GB" dirty="0"/>
          </a:p>
        </p:txBody>
      </p:sp>
    </p:spTree>
    <p:extLst>
      <p:ext uri="{BB962C8B-B14F-4D97-AF65-F5344CB8AC3E}">
        <p14:creationId xmlns:p14="http://schemas.microsoft.com/office/powerpoint/2010/main" val="276179261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75310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6" name="Oval 5"/>
          <p:cNvSpPr>
            <a:spLocks noChangeArrowheads="1"/>
          </p:cNvSpPr>
          <p:nvPr/>
        </p:nvSpPr>
        <p:spPr bwMode="auto">
          <a:xfrm>
            <a:off x="5486400" y="1371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7" name="Oval 6"/>
          <p:cNvSpPr>
            <a:spLocks noChangeArrowheads="1"/>
          </p:cNvSpPr>
          <p:nvPr/>
        </p:nvSpPr>
        <p:spPr bwMode="auto">
          <a:xfrm>
            <a:off x="0" y="31242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6 Keep talking about links to assessment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8" name="Oval 7"/>
          <p:cNvSpPr>
            <a:spLocks noChangeArrowheads="1"/>
          </p:cNvSpPr>
          <p:nvPr/>
        </p:nvSpPr>
        <p:spPr bwMode="auto">
          <a:xfrm>
            <a:off x="2819400" y="1524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9" name="Oval 8"/>
          <p:cNvSpPr>
            <a:spLocks noChangeArrowheads="1"/>
          </p:cNvSpPr>
          <p:nvPr/>
        </p:nvSpPr>
        <p:spPr bwMode="auto">
          <a:xfrm>
            <a:off x="1143000" y="4800600"/>
            <a:ext cx="3390900"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5 Get learners talking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0" name="Oval 9"/>
          <p:cNvSpPr>
            <a:spLocks noChangeArrowheads="1"/>
          </p:cNvSpPr>
          <p:nvPr/>
        </p:nvSpPr>
        <p:spPr bwMode="auto">
          <a:xfrm>
            <a:off x="4648200" y="4800600"/>
            <a:ext cx="3452192" cy="1641475"/>
          </a:xfrm>
          <a:prstGeom prst="ellipse">
            <a:avLst/>
          </a:prstGeom>
          <a:solidFill>
            <a:schemeClr val="tx1"/>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FFFFF"/>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Calibri"/>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Calibri"/>
            </a:endParaRPr>
          </a:p>
        </p:txBody>
      </p:sp>
      <p:sp>
        <p:nvSpPr>
          <p:cNvPr id="11" name="Oval 10"/>
          <p:cNvSpPr/>
          <p:nvPr/>
        </p:nvSpPr>
        <p:spPr>
          <a:xfrm>
            <a:off x="3059832" y="1447800"/>
            <a:ext cx="3024336" cy="42134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kern="0" dirty="0">
                <a:solidFill>
                  <a:prstClr val="black"/>
                </a:solidFill>
              </a:rPr>
              <a:t>Seven </a:t>
            </a:r>
          </a:p>
          <a:p>
            <a:pPr algn="ctr" fontAlgn="auto">
              <a:spcBef>
                <a:spcPts val="0"/>
              </a:spcBef>
              <a:spcAft>
                <a:spcPts val="0"/>
              </a:spcAft>
            </a:pPr>
            <a:r>
              <a:rPr lang="en-GB" sz="3200" b="1" kern="0" dirty="0">
                <a:solidFill>
                  <a:prstClr val="black"/>
                </a:solidFill>
              </a:rPr>
              <a:t>practical </a:t>
            </a:r>
          </a:p>
          <a:p>
            <a:pPr algn="ctr" fontAlgn="auto">
              <a:spcBef>
                <a:spcPts val="0"/>
              </a:spcBef>
              <a:spcAft>
                <a:spcPts val="0"/>
              </a:spcAft>
            </a:pPr>
            <a:r>
              <a:rPr lang="en-GB" sz="3200" b="1" kern="0" dirty="0">
                <a:solidFill>
                  <a:prstClr val="black"/>
                </a:solidFill>
              </a:rPr>
              <a:t>things </a:t>
            </a:r>
          </a:p>
          <a:p>
            <a:pPr algn="ctr" fontAlgn="auto">
              <a:spcBef>
                <a:spcPts val="0"/>
              </a:spcBef>
              <a:spcAft>
                <a:spcPts val="0"/>
              </a:spcAft>
            </a:pPr>
            <a:r>
              <a:rPr lang="en-GB" sz="3200" b="1" kern="0" dirty="0">
                <a:solidFill>
                  <a:prstClr val="black"/>
                </a:solidFill>
              </a:rPr>
              <a:t>you can </a:t>
            </a:r>
          </a:p>
          <a:p>
            <a:pPr algn="ctr" fontAlgn="auto">
              <a:spcBef>
                <a:spcPts val="0"/>
              </a:spcBef>
              <a:spcAft>
                <a:spcPts val="0"/>
              </a:spcAft>
            </a:pPr>
            <a:r>
              <a:rPr lang="en-GB" sz="3200" b="1" kern="0" dirty="0">
                <a:solidFill>
                  <a:prstClr val="black"/>
                </a:solidFill>
              </a:rPr>
              <a:t>do</a:t>
            </a:r>
          </a:p>
          <a:p>
            <a:pPr algn="ctr" fontAlgn="auto">
              <a:spcBef>
                <a:spcPts val="0"/>
              </a:spcBef>
              <a:spcAft>
                <a:spcPts val="0"/>
              </a:spcAft>
            </a:pPr>
            <a:endParaRPr lang="en-GB" sz="3200" b="1" kern="0" dirty="0">
              <a:solidFill>
                <a:prstClr val="black"/>
              </a:solidFill>
            </a:endParaRPr>
          </a:p>
        </p:txBody>
      </p:sp>
      <p:sp>
        <p:nvSpPr>
          <p:cNvPr id="5" name="Oval 4"/>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rPr>
              <a:t>7 Make good use of praise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8690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7 	Make good use of praise</a:t>
            </a:r>
          </a:p>
        </p:txBody>
      </p:sp>
      <p:sp>
        <p:nvSpPr>
          <p:cNvPr id="3" name="Content Placeholder 2"/>
          <p:cNvSpPr>
            <a:spLocks noGrp="1"/>
          </p:cNvSpPr>
          <p:nvPr>
            <p:ph idx="1"/>
          </p:nvPr>
        </p:nvSpPr>
        <p:spPr/>
        <p:txBody>
          <a:bodyPr/>
          <a:lstStyle/>
          <a:p>
            <a:r>
              <a:rPr lang="en-GB" dirty="0"/>
              <a:t>‘That’s a really good point, thanks’</a:t>
            </a:r>
          </a:p>
          <a:p>
            <a:r>
              <a:rPr lang="en-GB" dirty="0"/>
              <a:t>‘I really like what you’ve done here, keep doing this’</a:t>
            </a:r>
          </a:p>
          <a:p>
            <a:r>
              <a:rPr lang="en-GB" dirty="0"/>
              <a:t>‘The best thing about this is...’</a:t>
            </a:r>
          </a:p>
          <a:p>
            <a:r>
              <a:rPr lang="en-GB" dirty="0"/>
              <a:t>‘That’s a great step forward’</a:t>
            </a:r>
          </a:p>
          <a:p>
            <a:r>
              <a:rPr lang="en-GB" dirty="0"/>
              <a:t>‘That’s a really good answer’</a:t>
            </a:r>
          </a:p>
          <a:p>
            <a:r>
              <a:rPr lang="en-GB" dirty="0"/>
              <a:t>‘This is one of the best I’ve seen’</a:t>
            </a:r>
          </a:p>
          <a:p>
            <a:r>
              <a:rPr lang="en-GB" dirty="0"/>
              <a:t>‘That’s exactly what we’re looking for’</a:t>
            </a:r>
          </a:p>
        </p:txBody>
      </p:sp>
    </p:spTree>
    <p:extLst>
      <p:ext uri="{BB962C8B-B14F-4D97-AF65-F5344CB8AC3E}">
        <p14:creationId xmlns:p14="http://schemas.microsoft.com/office/powerpoint/2010/main" val="380052082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Oval 18"/>
          <p:cNvSpPr/>
          <p:nvPr/>
        </p:nvSpPr>
        <p:spPr>
          <a:xfrm>
            <a:off x="3059832" y="1447800"/>
            <a:ext cx="3024336" cy="421344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00"/>
                </a:solidFill>
                <a:effectLst/>
                <a:uLnTx/>
                <a:uFillTx/>
              </a:rPr>
              <a:t>Make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00"/>
                </a:solidFill>
                <a:effectLst/>
                <a:uLnTx/>
                <a:uFillTx/>
              </a:rPr>
              <a:t>Learning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00"/>
                </a:solidFill>
                <a:effectLst/>
                <a:uLnTx/>
                <a:uFillTx/>
              </a:rPr>
              <a:t>Happen</a:t>
            </a:r>
          </a:p>
        </p:txBody>
      </p:sp>
      <p:sp>
        <p:nvSpPr>
          <p:cNvPr id="15" name="Oval 14"/>
          <p:cNvSpPr>
            <a:spLocks noChangeArrowheads="1"/>
          </p:cNvSpPr>
          <p:nvPr/>
        </p:nvSpPr>
        <p:spPr bwMode="auto">
          <a:xfrm>
            <a:off x="2819400" y="152400"/>
            <a:ext cx="3390900" cy="1641475"/>
          </a:xfrm>
          <a:prstGeom prst="ellipse">
            <a:avLst/>
          </a:prstGeom>
          <a:solidFill>
            <a:srgbClr val="FFFF00"/>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1 Capture your reflections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3" name="Oval 12"/>
          <p:cNvSpPr>
            <a:spLocks noChangeArrowheads="1"/>
          </p:cNvSpPr>
          <p:nvPr/>
        </p:nvSpPr>
        <p:spPr bwMode="auto">
          <a:xfrm>
            <a:off x="5486400" y="1371600"/>
            <a:ext cx="3390900" cy="1641475"/>
          </a:xfrm>
          <a:prstGeom prst="ellipse">
            <a:avLst/>
          </a:prstGeom>
          <a:solidFill>
            <a:srgbClr val="FFC000"/>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2 Find out where your learners are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3 Keep watching how others teach</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7" name="Oval 16"/>
          <p:cNvSpPr>
            <a:spLocks noChangeArrowheads="1"/>
          </p:cNvSpPr>
          <p:nvPr/>
        </p:nvSpPr>
        <p:spPr bwMode="auto">
          <a:xfrm>
            <a:off x="4648200" y="4800600"/>
            <a:ext cx="3452192" cy="1641475"/>
          </a:xfrm>
          <a:prstGeom prst="ellipse">
            <a:avLst/>
          </a:prstGeom>
          <a:solidFill>
            <a:srgbClr val="E6B9B8"/>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4 Make students’ targets clear and interesting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6" name="Oval 15"/>
          <p:cNvSpPr>
            <a:spLocks noChangeArrowheads="1"/>
          </p:cNvSpPr>
          <p:nvPr/>
        </p:nvSpPr>
        <p:spPr bwMode="auto">
          <a:xfrm>
            <a:off x="1143000" y="4800600"/>
            <a:ext cx="3390900" cy="1641475"/>
          </a:xfrm>
          <a:prstGeom prst="ellipse">
            <a:avLst/>
          </a:prstGeom>
          <a:solidFill>
            <a:srgbClr val="66FFFF"/>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5 Get learners talking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4" name="Oval 13"/>
          <p:cNvSpPr>
            <a:spLocks noChangeArrowheads="1"/>
          </p:cNvSpPr>
          <p:nvPr/>
        </p:nvSpPr>
        <p:spPr bwMode="auto">
          <a:xfrm>
            <a:off x="0" y="3124200"/>
            <a:ext cx="3390900" cy="1641475"/>
          </a:xfrm>
          <a:prstGeom prst="ellipse">
            <a:avLst/>
          </a:prstGeom>
          <a:solidFill>
            <a:schemeClr val="tx2">
              <a:lumMod val="60000"/>
              <a:lumOff val="40000"/>
            </a:schemeClr>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6 Keep talking about links to assessment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bg1"/>
            </a:solidFill>
            <a:round/>
            <a:headEnd/>
            <a:tailEnd/>
          </a:ln>
        </p:spPr>
        <p:txBody>
          <a:bodyPr wrap="square"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mn-lt"/>
              </a:rPr>
              <a:t>7 Make good use of praise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4066549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par>
                                <p:cTn id="8" presetID="9" presetClass="entr" presetSubtype="0" fill="hold" nodeType="withEffect">
                                  <p:stCondLst>
                                    <p:cond delay="0"/>
                                  </p:stCondLst>
                                  <p:iterate type="lt">
                                    <p:tmPct val="10000"/>
                                  </p:iterate>
                                  <p:childTnLst>
                                    <p:set>
                                      <p:cBhvr>
                                        <p:cTn id="9" dur="1" fill="hold">
                                          <p:stCondLst>
                                            <p:cond delay="0"/>
                                          </p:stCondLst>
                                        </p:cTn>
                                        <p:tgtEl>
                                          <p:spTgt spid="19">
                                            <p:txEl>
                                              <p:pRg st="1" end="1"/>
                                            </p:txEl>
                                          </p:spTgt>
                                        </p:tgtEl>
                                        <p:attrNameLst>
                                          <p:attrName>style.visibility</p:attrName>
                                        </p:attrNameLst>
                                      </p:cBhvr>
                                      <p:to>
                                        <p:strVal val="visible"/>
                                      </p:to>
                                    </p:set>
                                    <p:animEffect transition="in" filter="dissolve">
                                      <p:cBhvr>
                                        <p:cTn id="10" dur="500"/>
                                        <p:tgtEl>
                                          <p:spTgt spid="19">
                                            <p:txEl>
                                              <p:pRg st="1" end="1"/>
                                            </p:txEl>
                                          </p:spTgt>
                                        </p:tgtEl>
                                      </p:cBhvr>
                                    </p:animEffect>
                                  </p:childTnLst>
                                </p:cTn>
                              </p:par>
                              <p:par>
                                <p:cTn id="11" presetID="9" presetClass="entr" presetSubtype="0" fill="hold" nodeType="withEffect">
                                  <p:stCondLst>
                                    <p:cond delay="0"/>
                                  </p:stCondLst>
                                  <p:iterate type="lt">
                                    <p:tmPct val="10000"/>
                                  </p:iterate>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dissolve">
                                      <p:cBhvr>
                                        <p:cTn id="1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rPr>
              <a:t>http://phil-race.co.uk</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310" y="188550"/>
            <a:ext cx="2190750" cy="1685925"/>
          </a:xfrm>
          <a:prstGeom prst="rect">
            <a:avLst/>
          </a:prstGeom>
        </p:spPr>
      </p:pic>
    </p:spTree>
  </p:cSld>
  <p:clrMapOvr>
    <a:masterClrMapping/>
  </p:clrMapOvr>
</p:sld>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28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29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31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32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3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34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pptCE6F.tmp</Template>
  <TotalTime>0</TotalTime>
  <Words>4204</Words>
  <Application>Microsoft Office PowerPoint</Application>
  <PresentationFormat>On-screen Show (4:3)</PresentationFormat>
  <Paragraphs>717</Paragraphs>
  <Slides>96</Slides>
  <Notes>77</Notes>
  <HiddenSlides>0</HiddenSlides>
  <MMClips>0</MMClips>
  <ScaleCrop>false</ScaleCrop>
  <HeadingPairs>
    <vt:vector size="6" baseType="variant">
      <vt:variant>
        <vt:lpstr>Fonts Used</vt:lpstr>
      </vt:variant>
      <vt:variant>
        <vt:i4>14</vt:i4>
      </vt:variant>
      <vt:variant>
        <vt:lpstr>Theme</vt:lpstr>
      </vt:variant>
      <vt:variant>
        <vt:i4>49</vt:i4>
      </vt:variant>
      <vt:variant>
        <vt:lpstr>Slide Titles</vt:lpstr>
      </vt:variant>
      <vt:variant>
        <vt:i4>96</vt:i4>
      </vt:variant>
    </vt:vector>
  </HeadingPairs>
  <TitlesOfParts>
    <vt:vector size="159" baseType="lpstr">
      <vt:lpstr>Arial</vt:lpstr>
      <vt:lpstr>Arial Black</vt:lpstr>
      <vt:lpstr>Arial Rounded MT Bold</vt:lpstr>
      <vt:lpstr>Calibri</vt:lpstr>
      <vt:lpstr>Comic Sans MS</vt:lpstr>
      <vt:lpstr>Creepy</vt:lpstr>
      <vt:lpstr>Monotype Sorts</vt:lpstr>
      <vt:lpstr>Old English Text MT</vt:lpstr>
      <vt:lpstr>Script MT Bold</vt:lpstr>
      <vt:lpstr>Segoe UI Semibold</vt:lpstr>
      <vt:lpstr>Tahoma</vt:lpstr>
      <vt:lpstr>Times New Roman</vt:lpstr>
      <vt:lpstr>Verdana</vt:lpstr>
      <vt:lpstr>Wingdings</vt:lpstr>
      <vt:lpstr>3_Custom Design</vt:lpstr>
      <vt:lpstr>4_Custom Design</vt:lpstr>
      <vt:lpstr>5_Custom Design</vt:lpstr>
      <vt:lpstr>76_Custom Design</vt:lpstr>
      <vt:lpstr>7_Custom Design</vt:lpstr>
      <vt:lpstr>20_Custom Design</vt:lpstr>
      <vt:lpstr>6_Custom Design</vt:lpstr>
      <vt:lpstr>8_Custom Design</vt:lpstr>
      <vt:lpstr>9_Custom Design</vt:lpstr>
      <vt:lpstr>27_Custom Design</vt:lpstr>
      <vt:lpstr>10_Custom Design</vt:lpstr>
      <vt:lpstr>3_LeedsMet template</vt:lpstr>
      <vt:lpstr>96_Custom Design</vt:lpstr>
      <vt:lpstr>77_Custom Design</vt:lpstr>
      <vt:lpstr>11_Custom Design</vt:lpstr>
      <vt:lpstr>21_Custom Design</vt:lpstr>
      <vt:lpstr>95_Custom Design</vt:lpstr>
      <vt:lpstr>Office Theme</vt:lpstr>
      <vt:lpstr>2_Clouds</vt:lpstr>
      <vt:lpstr>6_Professional</vt:lpstr>
      <vt:lpstr>94_Custom Design</vt:lpstr>
      <vt:lpstr>109_Custom Design</vt:lpstr>
      <vt:lpstr>73_Custom Design</vt:lpstr>
      <vt:lpstr>1_LeedsMet template</vt:lpstr>
      <vt:lpstr>2_LeedsMet template</vt:lpstr>
      <vt:lpstr>Network Blitz</vt:lpstr>
      <vt:lpstr>3_Network Blitz</vt:lpstr>
      <vt:lpstr>79_Custom Design</vt:lpstr>
      <vt:lpstr>46_Custom Design</vt:lpstr>
      <vt:lpstr>113_Custom Design</vt:lpstr>
      <vt:lpstr>114_Custom Design</vt:lpstr>
      <vt:lpstr>12_Custom Design</vt:lpstr>
      <vt:lpstr>4_LeedsMet template</vt:lpstr>
      <vt:lpstr>1_Office Theme</vt:lpstr>
      <vt:lpstr>128_Custom Design</vt:lpstr>
      <vt:lpstr>13_Custom Design</vt:lpstr>
      <vt:lpstr>129_Custom Design</vt:lpstr>
      <vt:lpstr>14_Custom Design</vt:lpstr>
      <vt:lpstr>130_Custom Design</vt:lpstr>
      <vt:lpstr>15_Custom Design</vt:lpstr>
      <vt:lpstr>131_Custom Design</vt:lpstr>
      <vt:lpstr>16_Custom Design</vt:lpstr>
      <vt:lpstr>132_Custom Design</vt:lpstr>
      <vt:lpstr>17_Custom Design</vt:lpstr>
      <vt:lpstr>133_Custom Design</vt:lpstr>
      <vt:lpstr>18_Custom Design</vt:lpstr>
      <vt:lpstr>134_Custom Design</vt:lpstr>
      <vt:lpstr>19_Custom Design</vt:lpstr>
      <vt:lpstr>22_Custom Design</vt:lpstr>
      <vt:lpstr>PowerPoint Presentation</vt:lpstr>
      <vt:lpstr> Making learning happen making feedback and self/peer assessment work   </vt:lpstr>
      <vt:lpstr> How students really learn </vt:lpstr>
      <vt:lpstr>PowerPoint Presentation</vt:lpstr>
      <vt:lpstr>PowerPoint Presentation</vt:lpstr>
      <vt:lpstr>Mind our language?</vt:lpstr>
      <vt:lpstr>A fresh look at learning</vt:lpstr>
      <vt:lpstr>For more details</vt:lpstr>
      <vt:lpstr>Making learning happen</vt:lpstr>
      <vt:lpstr>Things are changing fast</vt:lpstr>
      <vt:lpstr>Now is the decade of Post-compulsory Education’s dis-content!</vt:lpstr>
      <vt:lpstr>I predict a move of educational institutions away from being the guardians of content, (where everything was about ‘delivery’), towards two major functions: </vt:lpstr>
      <vt:lpstr>So now, it’s time to re-think:</vt:lpstr>
      <vt:lpstr>One of my main worries...</vt:lpstr>
      <vt:lpstr>PowerPoint Presentation</vt:lpstr>
      <vt:lpstr>PowerPoint Presentation</vt:lpstr>
      <vt:lpstr>12 sources about assessment, feedback and learning in higher education</vt:lpstr>
      <vt:lpstr>PowerPoint Presentation</vt:lpstr>
      <vt:lpstr>What sorts of learners have we?</vt:lpstr>
      <vt:lpstr>PowerPoint Presentation</vt:lpstr>
      <vt:lpstr>PowerPoint Presentation</vt:lpstr>
      <vt:lpstr>Task: who said this?</vt:lpstr>
      <vt:lpstr>Three more Einstein quotes</vt:lpstr>
      <vt:lpstr>Information and communication?</vt:lpstr>
      <vt:lpstr>Teaching…</vt:lpstr>
      <vt:lpstr>Timing of feedback is critical</vt:lpstr>
      <vt:lpstr>Face-to-face communication</vt:lpstr>
      <vt:lpstr>Thirty Second Theatre</vt:lpstr>
      <vt:lpstr>Face-to-face one-to-one feedback activity</vt:lpstr>
      <vt:lpstr>The power of face-to-face communication</vt:lpstr>
      <vt:lpstr>Learning  – a natural human process</vt:lpstr>
      <vt:lpstr>PowerPoint Presentation</vt:lpstr>
      <vt:lpstr>Seven factors underpinning successful learning</vt:lpstr>
      <vt:lpstr>‘Ripples on a pond’</vt:lpstr>
      <vt:lpstr>How you learn:</vt:lpstr>
      <vt:lpstr>PowerPoint Presentation</vt:lpstr>
      <vt:lpstr>1: How do you learn well?</vt:lpstr>
      <vt:lpstr>Most people’s views...</vt:lpstr>
      <vt:lpstr>The first quote on experiential learning?</vt:lpstr>
      <vt:lpstr>Another...</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PowerPoint Presentation</vt:lpstr>
      <vt:lpstr>PowerPoint Presentation</vt:lpstr>
      <vt:lpstr>PowerPoint Presentation</vt:lpstr>
      <vt:lpstr>Coffield et al on Kolb…</vt:lpstr>
      <vt:lpstr>Coffield et al on Kolb</vt:lpstr>
      <vt:lpstr>And on learning styles....</vt:lpstr>
      <vt:lpstr>Albert Einstein</vt:lpstr>
      <vt:lpstr>PowerPoint Presentation</vt:lpstr>
      <vt:lpstr>Ripples on a pond….</vt:lpstr>
      <vt:lpstr>PowerPoint Presentation</vt:lpstr>
      <vt:lpstr>PowerPoint Presentation</vt:lpstr>
      <vt:lpstr>PowerPoint Presentation</vt:lpstr>
      <vt:lpstr>But there are still two things missing</vt:lpstr>
      <vt:lpstr>Another question</vt:lpstr>
      <vt:lpstr>PowerPoint Presentation</vt:lpstr>
      <vt:lpstr>And one final question...</vt:lpstr>
      <vt:lpstr>PowerPoint Presentation</vt:lpstr>
      <vt:lpstr>The guru Royce Sadler </vt:lpstr>
      <vt:lpstr>Royce Sadler...</vt:lpstr>
      <vt:lpstr>But what about standards and assessment – the ‘depth’ of the pond?</vt:lpstr>
      <vt:lpstr>PowerPoint Presentation</vt:lpstr>
      <vt:lpstr>PowerPoint Presentation</vt:lpstr>
      <vt:lpstr>Seven things we can try to do</vt:lpstr>
      <vt:lpstr> Seven practical things you can do to make learning happen    </vt:lpstr>
      <vt:lpstr>PowerPoint Presentation</vt:lpstr>
      <vt:lpstr>1  Capture your reflections</vt:lpstr>
      <vt:lpstr>PowerPoint Presentation</vt:lpstr>
      <vt:lpstr>2   Find out where your learners are at</vt:lpstr>
      <vt:lpstr>PowerPoint Presentation</vt:lpstr>
      <vt:lpstr>3  Keep watching how others teach</vt:lpstr>
      <vt:lpstr>PowerPoint Presentation</vt:lpstr>
      <vt:lpstr>4  Make students’ targets clear and interesting</vt:lpstr>
      <vt:lpstr>PowerPoint Presentation</vt:lpstr>
      <vt:lpstr>5  Get learners talking</vt:lpstr>
      <vt:lpstr>PowerPoint Presentation</vt:lpstr>
      <vt:lpstr>6  Keep talking about links to assessment</vt:lpstr>
      <vt:lpstr>PowerPoint Presentation</vt:lpstr>
      <vt:lpstr>7  Make good use of praise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109</cp:revision>
  <dcterms:created xsi:type="dcterms:W3CDTF">2006-05-11T10:54:55Z</dcterms:created>
  <dcterms:modified xsi:type="dcterms:W3CDTF">2016-04-09T19:08:00Z</dcterms:modified>
</cp:coreProperties>
</file>