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theme/theme76.xml" ContentType="application/vnd.openxmlformats-officedocument.them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heme/theme54.xml" ContentType="application/vnd.openxmlformats-officedocument.them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32.xml" ContentType="application/vnd.openxmlformats-officedocument.theme+xml"/>
  <Override PartName="/ppt/notesSlides/notesSlide7.xml" ContentType="application/vnd.openxmlformats-officedocument.presentationml.notesSlide+xml"/>
  <Override PartName="/ppt/slides/slide88.xml" ContentType="application/vnd.openxmlformats-officedocument.presentationml.slide+xml"/>
  <Override PartName="/ppt/theme/theme10.xml" ContentType="application/vnd.openxmlformats-officedocument.theme+xml"/>
  <Override PartName="/ppt/slideLayouts/slideLayout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Masters/slideMaster30.xml" ContentType="application/vnd.openxmlformats-officedocument.presentationml.slideMaster+xml"/>
  <Override PartName="/ppt/slides/slide108.xml" ContentType="application/vnd.openxmlformats-officedocument.presentationml.slide+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notesSlides/notesSlide98.xml" ContentType="application/vnd.openxmlformats-officedocument.presentationml.notesSlide+xml"/>
  <Override PartName="/ppt/slideMasters/slideMaster68.xml" ContentType="application/vnd.openxmlformats-officedocument.presentationml.slideMaster+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slides/slide41.xml" ContentType="application/vnd.openxmlformats-officedocument.presentationml.slide+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s/slide79.xml" ContentType="application/vnd.openxmlformats-officedocument.presentationml.slide+xml"/>
  <Override PartName="/ppt/theme/theme70.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heme/theme86.xml" ContentType="application/vnd.openxmlformats-officedocument.theme+xml"/>
  <Override PartName="/ppt/theme/theme97.xml" ContentType="application/vnd.openxmlformats-officedocument.them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theme/theme75.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slideLayouts/slideLayout101.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theme/theme20.xml" ContentType="application/vnd.openxmlformats-officedocument.theme+xml"/>
  <Override PartName="/ppt/slideLayouts/slideLayout97.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69.xml" ContentType="application/vnd.openxmlformats-officedocument.theme+xml"/>
  <Override PartName="/ppt/notesSlides/notesSlide67.xml" ContentType="application/vnd.openxmlformats-officedocument.presentationml.notesSlid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notesSlides/notesSlide12.xml" ContentType="application/vnd.openxmlformats-officedocument.presentationml.notesSlide+xml"/>
  <Override PartName="/ppt/slides/slide118.xml" ContentType="application/vnd.openxmlformats-officedocument.presentationml.slid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88.xml" ContentType="application/vnd.openxmlformats-officedocument.them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heme/theme77.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theme/theme22.xml" ContentType="application/vnd.openxmlformats-officedocument.them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theme/theme11.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slideLayouts/slideLayout91.xml" ContentType="application/vnd.openxmlformats-officedocument.presentationml.slideLayout+xml"/>
  <Override PartName="/ppt/theme/theme96.xml" ContentType="application/vnd.openxmlformats-officedocument.them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80.xml" ContentType="application/vnd.openxmlformats-officedocument.presentationml.slideLayout+xml"/>
  <Override PartName="/ppt/theme/theme85.xml" ContentType="application/vnd.openxmlformats-officedocument.them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theme/theme41.xml" ContentType="application/vnd.openxmlformats-officedocument.theme+xml"/>
  <Override PartName="/ppt/slides/slide97.xml" ContentType="application/vnd.openxmlformats-officedocument.presentationml.slide+xml"/>
  <Override PartName="/ppt/theme/theme30.xml" ContentType="application/vnd.openxmlformats-officedocument.them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88.xml" ContentType="application/vnd.openxmlformats-officedocument.presentationml.notesSlide+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68.xml" ContentType="application/vnd.openxmlformats-officedocument.theme+xml"/>
  <Override PartName="/ppt/slideLayouts/slideLayout105.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notesSlides/notesSlide11.xml" ContentType="application/vnd.openxmlformats-officedocument.presentationml.notesSlide+xml"/>
  <Override PartName="/ppt/slides/slide117.xml" ContentType="application/vnd.openxmlformats-officedocument.presentationml.slide+xml"/>
  <Override PartName="/ppt/theme/theme13.xml" ContentType="application/vnd.openxmlformats-officedocument.theme+xml"/>
  <Override PartName="/ppt/theme/theme60.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tableStyles.xml" ContentType="application/vnd.openxmlformats-officedocument.presentationml.tableStyles+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notesSlides/notesSlide30.xml" ContentType="application/vnd.openxmlformats-officedocument.presentationml.notesSlide+xml"/>
  <Override PartName="/ppt/slides/slide99.xml" ContentType="application/vnd.openxmlformats-officedocument.presentationml.slide+xml"/>
  <Override PartName="/ppt/theme/theme21.xml" ContentType="application/vnd.openxmlformats-officedocument.theme+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Masters/slideMaster79.xml" ContentType="application/vnd.openxmlformats-officedocument.presentationml.slideMaster+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slideMasters/slideMaster57.xml" ContentType="application/vnd.openxmlformats-officedocument.presentationml.slideMaster+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heme/theme78.xml" ContentType="application/vnd.openxmlformats-officedocument.them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s/slide68.xml" ContentType="application/vnd.openxmlformats-officedocument.presentationml.slide+xml"/>
  <Override PartName="/ppt/slides/slide116.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59.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5" r:id="rId38"/>
    <p:sldMasterId id="2147484737" r:id="rId39"/>
    <p:sldMasterId id="2147484739" r:id="rId40"/>
    <p:sldMasterId id="2147484741" r:id="rId41"/>
    <p:sldMasterId id="2147484744" r:id="rId42"/>
    <p:sldMasterId id="2147484746" r:id="rId43"/>
    <p:sldMasterId id="2147484749" r:id="rId44"/>
    <p:sldMasterId id="2147484751" r:id="rId45"/>
    <p:sldMasterId id="2147484753" r:id="rId46"/>
    <p:sldMasterId id="2147484755" r:id="rId47"/>
    <p:sldMasterId id="2147484758" r:id="rId48"/>
    <p:sldMasterId id="2147484760" r:id="rId49"/>
    <p:sldMasterId id="2147484762" r:id="rId50"/>
    <p:sldMasterId id="2147484764" r:id="rId51"/>
    <p:sldMasterId id="2147484766" r:id="rId52"/>
    <p:sldMasterId id="2147484768" r:id="rId53"/>
    <p:sldMasterId id="2147484770" r:id="rId54"/>
    <p:sldMasterId id="2147484772" r:id="rId55"/>
    <p:sldMasterId id="2147484774" r:id="rId56"/>
    <p:sldMasterId id="2147484776" r:id="rId57"/>
    <p:sldMasterId id="2147484778" r:id="rId58"/>
    <p:sldMasterId id="2147484780" r:id="rId59"/>
    <p:sldMasterId id="2147484784" r:id="rId60"/>
    <p:sldMasterId id="2147484786" r:id="rId61"/>
    <p:sldMasterId id="2147484789" r:id="rId62"/>
    <p:sldMasterId id="2147484793" r:id="rId63"/>
    <p:sldMasterId id="2147484795" r:id="rId64"/>
    <p:sldMasterId id="2147484797" r:id="rId65"/>
    <p:sldMasterId id="2147484799" r:id="rId66"/>
    <p:sldMasterId id="2147484802" r:id="rId67"/>
    <p:sldMasterId id="2147484804" r:id="rId68"/>
    <p:sldMasterId id="2147484806" r:id="rId69"/>
    <p:sldMasterId id="2147484808" r:id="rId70"/>
    <p:sldMasterId id="2147484811" r:id="rId71"/>
    <p:sldMasterId id="2147484815" r:id="rId72"/>
    <p:sldMasterId id="2147484817" r:id="rId73"/>
    <p:sldMasterId id="2147484819" r:id="rId74"/>
    <p:sldMasterId id="2147484821" r:id="rId75"/>
    <p:sldMasterId id="2147484823" r:id="rId76"/>
    <p:sldMasterId id="2147484825" r:id="rId77"/>
    <p:sldMasterId id="2147484827" r:id="rId78"/>
    <p:sldMasterId id="2147484829" r:id="rId79"/>
    <p:sldMasterId id="2147484831" r:id="rId80"/>
    <p:sldMasterId id="2147484833" r:id="rId81"/>
    <p:sldMasterId id="2147484836" r:id="rId82"/>
    <p:sldMasterId id="2147484838" r:id="rId83"/>
    <p:sldMasterId id="2147484840" r:id="rId84"/>
    <p:sldMasterId id="2147484842" r:id="rId85"/>
    <p:sldMasterId id="2147484844" r:id="rId86"/>
    <p:sldMasterId id="2147484846" r:id="rId87"/>
    <p:sldMasterId id="2147484848" r:id="rId88"/>
    <p:sldMasterId id="2147484850" r:id="rId89"/>
    <p:sldMasterId id="2147484852" r:id="rId90"/>
    <p:sldMasterId id="2147484854" r:id="rId91"/>
    <p:sldMasterId id="2147484856" r:id="rId92"/>
    <p:sldMasterId id="2147484858" r:id="rId93"/>
    <p:sldMasterId id="2147484860" r:id="rId94"/>
    <p:sldMasterId id="2147484862" r:id="rId95"/>
    <p:sldMasterId id="2147484865" r:id="rId96"/>
    <p:sldMasterId id="2147484867" r:id="rId97"/>
  </p:sldMasterIdLst>
  <p:notesMasterIdLst>
    <p:notesMasterId r:id="rId223"/>
  </p:notesMasterIdLst>
  <p:sldIdLst>
    <p:sldId id="428" r:id="rId98"/>
    <p:sldId id="528" r:id="rId99"/>
    <p:sldId id="479" r:id="rId100"/>
    <p:sldId id="529" r:id="rId101"/>
    <p:sldId id="459" r:id="rId102"/>
    <p:sldId id="569" r:id="rId103"/>
    <p:sldId id="500" r:id="rId104"/>
    <p:sldId id="530" r:id="rId105"/>
    <p:sldId id="531" r:id="rId106"/>
    <p:sldId id="532" r:id="rId107"/>
    <p:sldId id="533" r:id="rId108"/>
    <p:sldId id="534" r:id="rId109"/>
    <p:sldId id="535" r:id="rId110"/>
    <p:sldId id="536" r:id="rId111"/>
    <p:sldId id="486" r:id="rId112"/>
    <p:sldId id="504" r:id="rId113"/>
    <p:sldId id="505" r:id="rId114"/>
    <p:sldId id="508" r:id="rId115"/>
    <p:sldId id="509" r:id="rId116"/>
    <p:sldId id="510" r:id="rId117"/>
    <p:sldId id="548" r:id="rId118"/>
    <p:sldId id="550" r:id="rId119"/>
    <p:sldId id="562" r:id="rId120"/>
    <p:sldId id="514" r:id="rId121"/>
    <p:sldId id="521" r:id="rId122"/>
    <p:sldId id="522" r:id="rId123"/>
    <p:sldId id="523" r:id="rId124"/>
    <p:sldId id="524" r:id="rId125"/>
    <p:sldId id="525" r:id="rId126"/>
    <p:sldId id="539" r:id="rId127"/>
    <p:sldId id="566" r:id="rId128"/>
    <p:sldId id="567" r:id="rId129"/>
    <p:sldId id="568" r:id="rId130"/>
    <p:sldId id="570" r:id="rId131"/>
    <p:sldId id="571" r:id="rId132"/>
    <p:sldId id="572" r:id="rId133"/>
    <p:sldId id="573" r:id="rId134"/>
    <p:sldId id="574" r:id="rId135"/>
    <p:sldId id="575" r:id="rId136"/>
    <p:sldId id="576" r:id="rId137"/>
    <p:sldId id="578" r:id="rId138"/>
    <p:sldId id="579" r:id="rId139"/>
    <p:sldId id="580" r:id="rId140"/>
    <p:sldId id="581" r:id="rId141"/>
    <p:sldId id="641" r:id="rId142"/>
    <p:sldId id="642" r:id="rId143"/>
    <p:sldId id="643" r:id="rId144"/>
    <p:sldId id="582" r:id="rId145"/>
    <p:sldId id="583" r:id="rId146"/>
    <p:sldId id="584" r:id="rId147"/>
    <p:sldId id="585" r:id="rId148"/>
    <p:sldId id="586" r:id="rId149"/>
    <p:sldId id="587" r:id="rId150"/>
    <p:sldId id="588" r:id="rId151"/>
    <p:sldId id="589" r:id="rId152"/>
    <p:sldId id="590" r:id="rId153"/>
    <p:sldId id="591" r:id="rId154"/>
    <p:sldId id="592" r:id="rId155"/>
    <p:sldId id="593" r:id="rId156"/>
    <p:sldId id="594" r:id="rId157"/>
    <p:sldId id="551" r:id="rId158"/>
    <p:sldId id="487" r:id="rId159"/>
    <p:sldId id="488" r:id="rId160"/>
    <p:sldId id="565" r:id="rId161"/>
    <p:sldId id="564" r:id="rId162"/>
    <p:sldId id="461" r:id="rId163"/>
    <p:sldId id="595" r:id="rId164"/>
    <p:sldId id="596" r:id="rId165"/>
    <p:sldId id="597" r:id="rId166"/>
    <p:sldId id="598" r:id="rId167"/>
    <p:sldId id="599" r:id="rId168"/>
    <p:sldId id="463" r:id="rId169"/>
    <p:sldId id="464" r:id="rId170"/>
    <p:sldId id="465" r:id="rId171"/>
    <p:sldId id="600" r:id="rId172"/>
    <p:sldId id="601" r:id="rId173"/>
    <p:sldId id="602" r:id="rId174"/>
    <p:sldId id="603" r:id="rId175"/>
    <p:sldId id="604" r:id="rId176"/>
    <p:sldId id="605" r:id="rId177"/>
    <p:sldId id="606" r:id="rId178"/>
    <p:sldId id="607" r:id="rId179"/>
    <p:sldId id="627" r:id="rId180"/>
    <p:sldId id="628" r:id="rId181"/>
    <p:sldId id="629" r:id="rId182"/>
    <p:sldId id="630" r:id="rId183"/>
    <p:sldId id="631" r:id="rId184"/>
    <p:sldId id="632" r:id="rId185"/>
    <p:sldId id="633" r:id="rId186"/>
    <p:sldId id="634" r:id="rId187"/>
    <p:sldId id="635" r:id="rId188"/>
    <p:sldId id="636" r:id="rId189"/>
    <p:sldId id="637" r:id="rId190"/>
    <p:sldId id="638" r:id="rId191"/>
    <p:sldId id="639" r:id="rId192"/>
    <p:sldId id="640" r:id="rId193"/>
    <p:sldId id="608" r:id="rId194"/>
    <p:sldId id="609" r:id="rId195"/>
    <p:sldId id="610" r:id="rId196"/>
    <p:sldId id="611" r:id="rId197"/>
    <p:sldId id="612" r:id="rId198"/>
    <p:sldId id="613" r:id="rId199"/>
    <p:sldId id="614" r:id="rId200"/>
    <p:sldId id="615" r:id="rId201"/>
    <p:sldId id="616" r:id="rId202"/>
    <p:sldId id="617" r:id="rId203"/>
    <p:sldId id="618" r:id="rId204"/>
    <p:sldId id="619" r:id="rId205"/>
    <p:sldId id="620" r:id="rId206"/>
    <p:sldId id="621" r:id="rId207"/>
    <p:sldId id="622" r:id="rId208"/>
    <p:sldId id="623" r:id="rId209"/>
    <p:sldId id="624" r:id="rId210"/>
    <p:sldId id="625" r:id="rId211"/>
    <p:sldId id="626" r:id="rId212"/>
    <p:sldId id="460" r:id="rId213"/>
    <p:sldId id="555" r:id="rId214"/>
    <p:sldId id="556" r:id="rId215"/>
    <p:sldId id="557" r:id="rId216"/>
    <p:sldId id="558" r:id="rId217"/>
    <p:sldId id="559" r:id="rId218"/>
    <p:sldId id="560" r:id="rId219"/>
    <p:sldId id="561" r:id="rId220"/>
    <p:sldId id="436" r:id="rId221"/>
    <p:sldId id="502" r:id="rId22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a:srgbClr val="CCFFCC"/>
    <a:srgbClr val="333399"/>
    <a:srgbClr val="FF6699"/>
    <a:srgbClr val="0099CC"/>
    <a:srgbClr val="FFFFFF"/>
    <a:srgbClr val="008000"/>
    <a:srgbClr val="FFFF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0" autoAdjust="0"/>
    <p:restoredTop sz="98239" autoAdjust="0"/>
  </p:normalViewPr>
  <p:slideViewPr>
    <p:cSldViewPr>
      <p:cViewPr>
        <p:scale>
          <a:sx n="50" d="100"/>
          <a:sy n="50" d="100"/>
        </p:scale>
        <p:origin x="-78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2388"/>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 Target="slides/slide2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41.xml"/><Relationship Id="rId159" Type="http://schemas.openxmlformats.org/officeDocument/2006/relationships/slide" Target="slides/slide62.xml"/><Relationship Id="rId170" Type="http://schemas.openxmlformats.org/officeDocument/2006/relationships/slide" Target="slides/slide73.xml"/><Relationship Id="rId191" Type="http://schemas.openxmlformats.org/officeDocument/2006/relationships/slide" Target="slides/slide94.xml"/><Relationship Id="rId205" Type="http://schemas.openxmlformats.org/officeDocument/2006/relationships/slide" Target="slides/slide108.xml"/><Relationship Id="rId226" Type="http://schemas.openxmlformats.org/officeDocument/2006/relationships/theme" Target="theme/theme1.xml"/><Relationship Id="rId107" Type="http://schemas.openxmlformats.org/officeDocument/2006/relationships/slide" Target="slides/slide1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31.xml"/><Relationship Id="rId149" Type="http://schemas.openxmlformats.org/officeDocument/2006/relationships/slide" Target="slides/slide5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63.xml"/><Relationship Id="rId181" Type="http://schemas.openxmlformats.org/officeDocument/2006/relationships/slide" Target="slides/slide84.xml"/><Relationship Id="rId216" Type="http://schemas.openxmlformats.org/officeDocument/2006/relationships/slide" Target="slides/slide119.xml"/><Relationship Id="rId211" Type="http://schemas.openxmlformats.org/officeDocument/2006/relationships/slide" Target="slides/slide1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16.xml"/><Relationship Id="rId118" Type="http://schemas.openxmlformats.org/officeDocument/2006/relationships/slide" Target="slides/slide21.xml"/><Relationship Id="rId134" Type="http://schemas.openxmlformats.org/officeDocument/2006/relationships/slide" Target="slides/slide37.xml"/><Relationship Id="rId139" Type="http://schemas.openxmlformats.org/officeDocument/2006/relationships/slide" Target="slides/slide4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53.xml"/><Relationship Id="rId155" Type="http://schemas.openxmlformats.org/officeDocument/2006/relationships/slide" Target="slides/slide58.xml"/><Relationship Id="rId171" Type="http://schemas.openxmlformats.org/officeDocument/2006/relationships/slide" Target="slides/slide74.xml"/><Relationship Id="rId176" Type="http://schemas.openxmlformats.org/officeDocument/2006/relationships/slide" Target="slides/slide79.xml"/><Relationship Id="rId192" Type="http://schemas.openxmlformats.org/officeDocument/2006/relationships/slide" Target="slides/slide95.xml"/><Relationship Id="rId197" Type="http://schemas.openxmlformats.org/officeDocument/2006/relationships/slide" Target="slides/slide100.xml"/><Relationship Id="rId206" Type="http://schemas.openxmlformats.org/officeDocument/2006/relationships/slide" Target="slides/slide109.xml"/><Relationship Id="rId227" Type="http://schemas.openxmlformats.org/officeDocument/2006/relationships/tableStyles" Target="tableStyles.xml"/><Relationship Id="rId201" Type="http://schemas.openxmlformats.org/officeDocument/2006/relationships/slide" Target="slides/slide104.xml"/><Relationship Id="rId222" Type="http://schemas.openxmlformats.org/officeDocument/2006/relationships/slide" Target="slides/slide12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6.xml"/><Relationship Id="rId108" Type="http://schemas.openxmlformats.org/officeDocument/2006/relationships/slide" Target="slides/slide11.xml"/><Relationship Id="rId124" Type="http://schemas.openxmlformats.org/officeDocument/2006/relationships/slide" Target="slides/slide27.xml"/><Relationship Id="rId129" Type="http://schemas.openxmlformats.org/officeDocument/2006/relationships/slide" Target="slides/slide32.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43.xml"/><Relationship Id="rId145" Type="http://schemas.openxmlformats.org/officeDocument/2006/relationships/slide" Target="slides/slide48.xml"/><Relationship Id="rId161" Type="http://schemas.openxmlformats.org/officeDocument/2006/relationships/slide" Target="slides/slide64.xml"/><Relationship Id="rId166" Type="http://schemas.openxmlformats.org/officeDocument/2006/relationships/slide" Target="slides/slide69.xml"/><Relationship Id="rId182" Type="http://schemas.openxmlformats.org/officeDocument/2006/relationships/slide" Target="slides/slide85.xml"/><Relationship Id="rId187" Type="http://schemas.openxmlformats.org/officeDocument/2006/relationships/slide" Target="slides/slide90.xml"/><Relationship Id="rId217" Type="http://schemas.openxmlformats.org/officeDocument/2006/relationships/slide" Target="slides/slide120.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17.xml"/><Relationship Id="rId119" Type="http://schemas.openxmlformats.org/officeDocument/2006/relationships/slide" Target="slides/slide22.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33.xml"/><Relationship Id="rId135" Type="http://schemas.openxmlformats.org/officeDocument/2006/relationships/slide" Target="slides/slide38.xml"/><Relationship Id="rId151" Type="http://schemas.openxmlformats.org/officeDocument/2006/relationships/slide" Target="slides/slide54.xml"/><Relationship Id="rId156" Type="http://schemas.openxmlformats.org/officeDocument/2006/relationships/slide" Target="slides/slide59.xml"/><Relationship Id="rId177" Type="http://schemas.openxmlformats.org/officeDocument/2006/relationships/slide" Target="slides/slide80.xml"/><Relationship Id="rId198" Type="http://schemas.openxmlformats.org/officeDocument/2006/relationships/slide" Target="slides/slide101.xml"/><Relationship Id="rId172" Type="http://schemas.openxmlformats.org/officeDocument/2006/relationships/slide" Target="slides/slide75.xml"/><Relationship Id="rId193" Type="http://schemas.openxmlformats.org/officeDocument/2006/relationships/slide" Target="slides/slide96.xml"/><Relationship Id="rId202" Type="http://schemas.openxmlformats.org/officeDocument/2006/relationships/slide" Target="slides/slide105.xml"/><Relationship Id="rId207" Type="http://schemas.openxmlformats.org/officeDocument/2006/relationships/slide" Target="slides/slide110.xml"/><Relationship Id="rId223"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 Target="slides/slide7.xml"/><Relationship Id="rId120" Type="http://schemas.openxmlformats.org/officeDocument/2006/relationships/slide" Target="slides/slide23.xml"/><Relationship Id="rId125" Type="http://schemas.openxmlformats.org/officeDocument/2006/relationships/slide" Target="slides/slide28.xml"/><Relationship Id="rId141" Type="http://schemas.openxmlformats.org/officeDocument/2006/relationships/slide" Target="slides/slide44.xml"/><Relationship Id="rId146" Type="http://schemas.openxmlformats.org/officeDocument/2006/relationships/slide" Target="slides/slide49.xml"/><Relationship Id="rId167" Type="http://schemas.openxmlformats.org/officeDocument/2006/relationships/slide" Target="slides/slide70.xml"/><Relationship Id="rId188"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65.xml"/><Relationship Id="rId183" Type="http://schemas.openxmlformats.org/officeDocument/2006/relationships/slide" Target="slides/slide86.xml"/><Relationship Id="rId213" Type="http://schemas.openxmlformats.org/officeDocument/2006/relationships/slide" Target="slides/slide116.xml"/><Relationship Id="rId218" Type="http://schemas.openxmlformats.org/officeDocument/2006/relationships/slide" Target="slides/slide12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3.xml"/><Relationship Id="rId115" Type="http://schemas.openxmlformats.org/officeDocument/2006/relationships/slide" Target="slides/slide18.xml"/><Relationship Id="rId131" Type="http://schemas.openxmlformats.org/officeDocument/2006/relationships/slide" Target="slides/slide34.xml"/><Relationship Id="rId136" Type="http://schemas.openxmlformats.org/officeDocument/2006/relationships/slide" Target="slides/slide39.xml"/><Relationship Id="rId157" Type="http://schemas.openxmlformats.org/officeDocument/2006/relationships/slide" Target="slides/slide60.xml"/><Relationship Id="rId178" Type="http://schemas.openxmlformats.org/officeDocument/2006/relationships/slide" Target="slides/slide8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55.xml"/><Relationship Id="rId173" Type="http://schemas.openxmlformats.org/officeDocument/2006/relationships/slide" Target="slides/slide76.xml"/><Relationship Id="rId194" Type="http://schemas.openxmlformats.org/officeDocument/2006/relationships/slide" Target="slides/slide97.xml"/><Relationship Id="rId199" Type="http://schemas.openxmlformats.org/officeDocument/2006/relationships/slide" Target="slides/slide102.xml"/><Relationship Id="rId203" Type="http://schemas.openxmlformats.org/officeDocument/2006/relationships/slide" Target="slides/slide106.xml"/><Relationship Id="rId208" Type="http://schemas.openxmlformats.org/officeDocument/2006/relationships/slide" Target="slides/slide111.xml"/><Relationship Id="rId19" Type="http://schemas.openxmlformats.org/officeDocument/2006/relationships/slideMaster" Target="slideMasters/slideMaster19.xml"/><Relationship Id="rId224" Type="http://schemas.openxmlformats.org/officeDocument/2006/relationships/presProps" Target="pres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3.xml"/><Relationship Id="rId105" Type="http://schemas.openxmlformats.org/officeDocument/2006/relationships/slide" Target="slides/slide8.xml"/><Relationship Id="rId126" Type="http://schemas.openxmlformats.org/officeDocument/2006/relationships/slide" Target="slides/slide29.xml"/><Relationship Id="rId147" Type="http://schemas.openxmlformats.org/officeDocument/2006/relationships/slide" Target="slides/slide50.xml"/><Relationship Id="rId168" Type="http://schemas.openxmlformats.org/officeDocument/2006/relationships/slide" Target="slides/slide7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 Target="slides/slide1.xml"/><Relationship Id="rId121" Type="http://schemas.openxmlformats.org/officeDocument/2006/relationships/slide" Target="slides/slide24.xml"/><Relationship Id="rId142" Type="http://schemas.openxmlformats.org/officeDocument/2006/relationships/slide" Target="slides/slide45.xml"/><Relationship Id="rId163" Type="http://schemas.openxmlformats.org/officeDocument/2006/relationships/slide" Target="slides/slide66.xml"/><Relationship Id="rId184" Type="http://schemas.openxmlformats.org/officeDocument/2006/relationships/slide" Target="slides/slide87.xml"/><Relationship Id="rId189" Type="http://schemas.openxmlformats.org/officeDocument/2006/relationships/slide" Target="slides/slide92.xml"/><Relationship Id="rId219" Type="http://schemas.openxmlformats.org/officeDocument/2006/relationships/slide" Target="slides/slide122.xml"/><Relationship Id="rId3" Type="http://schemas.openxmlformats.org/officeDocument/2006/relationships/slideMaster" Target="slideMasters/slideMaster3.xml"/><Relationship Id="rId214" Type="http://schemas.openxmlformats.org/officeDocument/2006/relationships/slide" Target="slides/slide117.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19.xml"/><Relationship Id="rId137" Type="http://schemas.openxmlformats.org/officeDocument/2006/relationships/slide" Target="slides/slide40.xml"/><Relationship Id="rId158" Type="http://schemas.openxmlformats.org/officeDocument/2006/relationships/slide" Target="slides/slide6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4.xml"/><Relationship Id="rId132" Type="http://schemas.openxmlformats.org/officeDocument/2006/relationships/slide" Target="slides/slide35.xml"/><Relationship Id="rId153" Type="http://schemas.openxmlformats.org/officeDocument/2006/relationships/slide" Target="slides/slide56.xml"/><Relationship Id="rId174" Type="http://schemas.openxmlformats.org/officeDocument/2006/relationships/slide" Target="slides/slide77.xml"/><Relationship Id="rId179" Type="http://schemas.openxmlformats.org/officeDocument/2006/relationships/slide" Target="slides/slide82.xml"/><Relationship Id="rId195" Type="http://schemas.openxmlformats.org/officeDocument/2006/relationships/slide" Target="slides/slide98.xml"/><Relationship Id="rId209" Type="http://schemas.openxmlformats.org/officeDocument/2006/relationships/slide" Target="slides/slide112.xml"/><Relationship Id="rId190" Type="http://schemas.openxmlformats.org/officeDocument/2006/relationships/slide" Target="slides/slide93.xml"/><Relationship Id="rId204" Type="http://schemas.openxmlformats.org/officeDocument/2006/relationships/slide" Target="slides/slide107.xml"/><Relationship Id="rId220" Type="http://schemas.openxmlformats.org/officeDocument/2006/relationships/slide" Target="slides/slide123.xml"/><Relationship Id="rId225"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9.xml"/><Relationship Id="rId12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 Target="slides/slide2.xml"/><Relationship Id="rId101" Type="http://schemas.openxmlformats.org/officeDocument/2006/relationships/slide" Target="slides/slide4.xml"/><Relationship Id="rId122" Type="http://schemas.openxmlformats.org/officeDocument/2006/relationships/slide" Target="slides/slide25.xml"/><Relationship Id="rId143" Type="http://schemas.openxmlformats.org/officeDocument/2006/relationships/slide" Target="slides/slide46.xml"/><Relationship Id="rId148" Type="http://schemas.openxmlformats.org/officeDocument/2006/relationships/slide" Target="slides/slide51.xml"/><Relationship Id="rId164" Type="http://schemas.openxmlformats.org/officeDocument/2006/relationships/slide" Target="slides/slide67.xml"/><Relationship Id="rId169" Type="http://schemas.openxmlformats.org/officeDocument/2006/relationships/slide" Target="slides/slide72.xml"/><Relationship Id="rId185"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83.xml"/><Relationship Id="rId210" Type="http://schemas.openxmlformats.org/officeDocument/2006/relationships/slide" Target="slides/slide113.xml"/><Relationship Id="rId215" Type="http://schemas.openxmlformats.org/officeDocument/2006/relationships/slide" Target="slides/slide118.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 Target="slides/slide15.xml"/><Relationship Id="rId133" Type="http://schemas.openxmlformats.org/officeDocument/2006/relationships/slide" Target="slides/slide36.xml"/><Relationship Id="rId154" Type="http://schemas.openxmlformats.org/officeDocument/2006/relationships/slide" Target="slides/slide57.xml"/><Relationship Id="rId175" Type="http://schemas.openxmlformats.org/officeDocument/2006/relationships/slide" Target="slides/slide78.xml"/><Relationship Id="rId196" Type="http://schemas.openxmlformats.org/officeDocument/2006/relationships/slide" Target="slides/slide99.xml"/><Relationship Id="rId200" Type="http://schemas.openxmlformats.org/officeDocument/2006/relationships/slide" Target="slides/slide103.xml"/><Relationship Id="rId16" Type="http://schemas.openxmlformats.org/officeDocument/2006/relationships/slideMaster" Target="slideMasters/slideMaster16.xml"/><Relationship Id="rId221" Type="http://schemas.openxmlformats.org/officeDocument/2006/relationships/slide" Target="slides/slide124.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 Target="slides/slide5.xml"/><Relationship Id="rId123" Type="http://schemas.openxmlformats.org/officeDocument/2006/relationships/slide" Target="slides/slide26.xml"/><Relationship Id="rId144" Type="http://schemas.openxmlformats.org/officeDocument/2006/relationships/slide" Target="slides/slide47.xml"/><Relationship Id="rId90" Type="http://schemas.openxmlformats.org/officeDocument/2006/relationships/slideMaster" Target="slideMasters/slideMaster90.xml"/><Relationship Id="rId165" Type="http://schemas.openxmlformats.org/officeDocument/2006/relationships/slide" Target="slides/slide68.xml"/><Relationship Id="rId186"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15</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123</a:t>
            </a:fld>
            <a:endParaRPr lang="en-GB" dirty="0">
              <a:solidFill>
                <a:srgbClr val="000000"/>
              </a:solidFill>
            </a:endParaRPr>
          </a:p>
        </p:txBody>
      </p:sp>
    </p:spTree>
    <p:extLst>
      <p:ext uri="{BB962C8B-B14F-4D97-AF65-F5344CB8AC3E}">
        <p14:creationId xmlns:p14="http://schemas.microsoft.com/office/powerpoint/2010/main" xmlns="" val="223278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544B9C2-3110-4036-8A14-D868AC557FA3}" type="slidenum">
              <a:rPr lang="en-GB" smtClean="0">
                <a:solidFill>
                  <a:srgbClr val="000000"/>
                </a:solidFill>
                <a:latin typeface="Arial" pitchFamily="34" charset="0"/>
              </a:rPr>
              <a:pPr/>
              <a:t>124</a:t>
            </a:fld>
            <a:endParaRPr lang="en-GB" smtClean="0">
              <a:solidFill>
                <a:srgbClr val="000000"/>
              </a:solidFill>
              <a:latin typeface="Arial" pitchFamily="34" charset="0"/>
            </a:endParaRPr>
          </a:p>
        </p:txBody>
      </p:sp>
      <p:sp>
        <p:nvSpPr>
          <p:cNvPr id="35843" name="Rectangle 2"/>
          <p:cNvSpPr>
            <a:spLocks noGrp="1" noRot="1" noChangeAspect="1" noChangeArrowheads="1" noTextEdit="1"/>
          </p:cNvSpPr>
          <p:nvPr>
            <p:ph type="sldImg"/>
          </p:nvPr>
        </p:nvSpPr>
        <p:spPr>
          <a:xfrm>
            <a:off x="1150938" y="692150"/>
            <a:ext cx="4556125" cy="3416300"/>
          </a:xfrm>
          <a:ln cap="flat"/>
        </p:spPr>
      </p:sp>
      <p:sp>
        <p:nvSpPr>
          <p:cNvPr id="3584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125</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EB7C21-AE44-4F0C-850D-FBE33DF5E7C2}" type="slidenum">
              <a:rPr lang="en-GB" smtClean="0">
                <a:solidFill>
                  <a:srgbClr val="000000"/>
                </a:solidFill>
              </a:rPr>
              <a:pPr/>
              <a:t>16</a:t>
            </a:fld>
            <a:endParaRPr lang="en-GB" dirty="0" smtClean="0">
              <a:solidFill>
                <a:srgbClr val="000000"/>
              </a:solidFill>
            </a:endParaRPr>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61EC269-9874-4172-AD16-A20F6232218B}" type="slidenum">
              <a:rPr lang="en-GB" smtClean="0">
                <a:solidFill>
                  <a:srgbClr val="000000"/>
                </a:solidFill>
              </a:rPr>
              <a:pPr/>
              <a:t>17</a:t>
            </a:fld>
            <a:endParaRPr lang="en-GB" dirty="0" smtClean="0">
              <a:solidFill>
                <a:srgbClr val="000000"/>
              </a:solidFill>
            </a:endParaRPr>
          </a:p>
        </p:txBody>
      </p:sp>
      <p:sp>
        <p:nvSpPr>
          <p:cNvPr id="54275" name="Rectangle 2"/>
          <p:cNvSpPr>
            <a:spLocks noGrp="1" noRot="1" noChangeAspect="1" noChangeArrowheads="1" noTextEdit="1"/>
          </p:cNvSpPr>
          <p:nvPr>
            <p:ph type="sldImg"/>
          </p:nvPr>
        </p:nvSpPr>
        <p:spPr>
          <a:xfrm>
            <a:off x="1150938" y="692150"/>
            <a:ext cx="4556125" cy="3416300"/>
          </a:xfrm>
          <a:ln/>
        </p:spPr>
      </p:sp>
      <p:sp>
        <p:nvSpPr>
          <p:cNvPr id="5427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18</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19</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21</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F5A4F13-278D-41A4-A970-619E721755B9}"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EE3BE5E-3CDC-4E67-893C-550A29F10A18}" type="slidenum">
              <a:rPr lang="en-GB" smtClean="0">
                <a:solidFill>
                  <a:prstClr val="black"/>
                </a:solidFill>
              </a:rPr>
              <a:pPr/>
              <a:t>25</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29</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2</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30</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31</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9197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CDBF622-854A-4EAF-B0CD-D6EEB532DE41}" type="slidenum">
              <a:rPr lang="en-GB">
                <a:solidFill>
                  <a:srgbClr val="000000"/>
                </a:solidFill>
              </a:rPr>
              <a:pPr/>
              <a:t>32</a:t>
            </a:fld>
            <a:endParaRPr lang="en-GB">
              <a:solidFill>
                <a:srgbClr val="000000"/>
              </a:solidFill>
            </a:endParaRPr>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 xmlns:p14="http://schemas.microsoft.com/office/powerpoint/2010/main" val="4234742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33</a:t>
            </a:fld>
            <a:endParaRPr lang="en-GB">
              <a:solidFill>
                <a:srgbClr val="000000"/>
              </a:solidFill>
            </a:endParaRPr>
          </a:p>
        </p:txBody>
      </p:sp>
    </p:spTree>
    <p:extLst>
      <p:ext uri="{BB962C8B-B14F-4D97-AF65-F5344CB8AC3E}">
        <p14:creationId xmlns="" xmlns:p14="http://schemas.microsoft.com/office/powerpoint/2010/main" val="343083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34</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1440186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35</a:t>
            </a:fld>
            <a:endParaRPr lang="en-US">
              <a:solidFill>
                <a:prstClr val="black"/>
              </a:solidFill>
            </a:endParaRPr>
          </a:p>
        </p:txBody>
      </p:sp>
    </p:spTree>
    <p:extLst>
      <p:ext uri="{BB962C8B-B14F-4D97-AF65-F5344CB8AC3E}">
        <p14:creationId xmlns="" xmlns:p14="http://schemas.microsoft.com/office/powerpoint/2010/main" val="3957618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36</a:t>
            </a:fld>
            <a:endParaRPr lang="en-US">
              <a:solidFill>
                <a:prstClr val="black"/>
              </a:solidFill>
            </a:endParaRPr>
          </a:p>
        </p:txBody>
      </p:sp>
    </p:spTree>
    <p:extLst>
      <p:ext uri="{BB962C8B-B14F-4D97-AF65-F5344CB8AC3E}">
        <p14:creationId xmlns="" xmlns:p14="http://schemas.microsoft.com/office/powerpoint/2010/main" val="868703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37</a:t>
            </a:fld>
            <a:endParaRPr lang="en-GB" dirty="0">
              <a:solidFill>
                <a:prstClr val="black"/>
              </a:solidFill>
            </a:endParaRPr>
          </a:p>
        </p:txBody>
      </p:sp>
    </p:spTree>
    <p:extLst>
      <p:ext uri="{BB962C8B-B14F-4D97-AF65-F5344CB8AC3E}">
        <p14:creationId xmlns="" xmlns:p14="http://schemas.microsoft.com/office/powerpoint/2010/main" val="2010786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smtClean="0">
                <a:solidFill>
                  <a:srgbClr val="000000"/>
                </a:solidFill>
              </a:rPr>
              <a:pPr/>
              <a:t>38</a:t>
            </a:fld>
            <a:endParaRPr lang="en-GB">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 xmlns:p14="http://schemas.microsoft.com/office/powerpoint/2010/main" val="4227885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smtClean="0">
                <a:solidFill>
                  <a:srgbClr val="000000"/>
                </a:solidFill>
              </a:rPr>
              <a:pPr/>
              <a:t>39</a:t>
            </a:fld>
            <a:endParaRPr lang="en-GB">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 xmlns:p14="http://schemas.microsoft.com/office/powerpoint/2010/main" val="213410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a:t>
            </a:fld>
            <a:endParaRPr lang="en-GB"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40</a:t>
            </a:fld>
            <a:endParaRPr lang="en-GB">
              <a:solidFill>
                <a:srgbClr val="000000"/>
              </a:solidFill>
            </a:endParaRPr>
          </a:p>
        </p:txBody>
      </p:sp>
    </p:spTree>
    <p:extLst>
      <p:ext uri="{BB962C8B-B14F-4D97-AF65-F5344CB8AC3E}">
        <p14:creationId xmlns="" xmlns:p14="http://schemas.microsoft.com/office/powerpoint/2010/main" val="1856392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AC486EE-3642-4806-B267-C39764D222CC}" type="slidenum">
              <a:rPr lang="en-GB">
                <a:solidFill>
                  <a:srgbClr val="000000"/>
                </a:solidFill>
              </a:rPr>
              <a:pPr/>
              <a:t>41</a:t>
            </a:fld>
            <a:endParaRPr lang="en-GB">
              <a:solidFill>
                <a:srgbClr val="000000"/>
              </a:solidFill>
            </a:endParaRPr>
          </a:p>
        </p:txBody>
      </p:sp>
      <p:sp>
        <p:nvSpPr>
          <p:cNvPr id="121859" name="Rectangle 2"/>
          <p:cNvSpPr>
            <a:spLocks noGrp="1" noRot="1" noChangeAspect="1" noChangeArrowheads="1" noTextEdit="1"/>
          </p:cNvSpPr>
          <p:nvPr>
            <p:ph type="sldImg"/>
          </p:nvPr>
        </p:nvSpPr>
        <p:spPr>
          <a:xfrm>
            <a:off x="1150938" y="692150"/>
            <a:ext cx="4556125" cy="3416300"/>
          </a:xfrm>
          <a:ln/>
        </p:spPr>
      </p:sp>
      <p:sp>
        <p:nvSpPr>
          <p:cNvPr id="12186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 xmlns:p14="http://schemas.microsoft.com/office/powerpoint/2010/main" val="3519727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9B8B44E-CA31-47EF-BE21-85E50BEF8DF8}" type="slidenum">
              <a:rPr lang="en-GB">
                <a:solidFill>
                  <a:srgbClr val="000000"/>
                </a:solidFill>
              </a:rPr>
              <a:pPr/>
              <a:t>42</a:t>
            </a:fld>
            <a:endParaRPr lang="en-GB">
              <a:solidFill>
                <a:srgbClr val="000000"/>
              </a:solidFill>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 xmlns:p14="http://schemas.microsoft.com/office/powerpoint/2010/main" val="442028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43</a:t>
            </a:fld>
            <a:endParaRPr lang="en-GB">
              <a:solidFill>
                <a:srgbClr val="000000"/>
              </a:solidFill>
            </a:endParaRPr>
          </a:p>
        </p:txBody>
      </p:sp>
    </p:spTree>
    <p:extLst>
      <p:ext uri="{BB962C8B-B14F-4D97-AF65-F5344CB8AC3E}">
        <p14:creationId xmlns="" xmlns:p14="http://schemas.microsoft.com/office/powerpoint/2010/main" val="3098854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44</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45</a:t>
            </a:fld>
            <a:endParaRPr lang="en-GB"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47</a:t>
            </a:fld>
            <a:endParaRPr lang="en-GB"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F02331B6-171F-43E7-80EC-B7FF19C05344}" type="slidenum">
              <a:rPr lang="en-GB" smtClean="0">
                <a:solidFill>
                  <a:srgbClr val="000000"/>
                </a:solidFill>
                <a:latin typeface="Arial" pitchFamily="34" charset="0"/>
              </a:rPr>
              <a:pPr>
                <a:defRPr/>
              </a:pPr>
              <a:t>48</a:t>
            </a:fld>
            <a:endParaRPr lang="en-GB">
              <a:solidFill>
                <a:srgbClr val="000000"/>
              </a:solidFill>
              <a:latin typeface="Arial" pitchFamily="34" charset="0"/>
            </a:endParaRPr>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34" charset="0"/>
            </a:endParaRPr>
          </a:p>
        </p:txBody>
      </p:sp>
    </p:spTree>
    <p:extLst>
      <p:ext uri="{BB962C8B-B14F-4D97-AF65-F5344CB8AC3E}">
        <p14:creationId xmlns="" xmlns:p14="http://schemas.microsoft.com/office/powerpoint/2010/main" val="1622842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49</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4144999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50</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817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51</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3563325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52</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2122918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53</a:t>
            </a:fld>
            <a:endParaRPr lang="en-GB">
              <a:solidFill>
                <a:srgbClr val="000000"/>
              </a:solidFill>
            </a:endParaRPr>
          </a:p>
        </p:txBody>
      </p:sp>
    </p:spTree>
    <p:extLst>
      <p:ext uri="{BB962C8B-B14F-4D97-AF65-F5344CB8AC3E}">
        <p14:creationId xmlns="" xmlns:p14="http://schemas.microsoft.com/office/powerpoint/2010/main" val="1696158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54</a:t>
            </a:fld>
            <a:endParaRPr lang="en-GB" dirty="0">
              <a:solidFill>
                <a:srgbClr val="000000"/>
              </a:solidFill>
            </a:endParaRPr>
          </a:p>
        </p:txBody>
      </p:sp>
    </p:spTree>
    <p:extLst>
      <p:ext uri="{BB962C8B-B14F-4D97-AF65-F5344CB8AC3E}">
        <p14:creationId xmlns="" xmlns:p14="http://schemas.microsoft.com/office/powerpoint/2010/main" val="2601599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55</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 xmlns:p14="http://schemas.microsoft.com/office/powerpoint/2010/main" val="715123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56</a:t>
            </a:fld>
            <a:endParaRPr lang="en-GB" dirty="0">
              <a:solidFill>
                <a:srgbClr val="000000"/>
              </a:solidFill>
            </a:endParaRPr>
          </a:p>
        </p:txBody>
      </p:sp>
    </p:spTree>
    <p:extLst>
      <p:ext uri="{BB962C8B-B14F-4D97-AF65-F5344CB8AC3E}">
        <p14:creationId xmlns="" xmlns:p14="http://schemas.microsoft.com/office/powerpoint/2010/main" val="2802136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C7A561C-9FD9-4C4C-8580-77C3C3ECC807}" type="slidenum">
              <a:rPr lang="en-GB" smtClean="0">
                <a:solidFill>
                  <a:srgbClr val="000000"/>
                </a:solidFill>
              </a:rPr>
              <a:pPr>
                <a:defRPr/>
              </a:pPr>
              <a:t>57</a:t>
            </a:fld>
            <a:endParaRPr lang="en-GB">
              <a:solidFill>
                <a:srgbClr val="000000"/>
              </a:solidFill>
            </a:endParaRPr>
          </a:p>
        </p:txBody>
      </p:sp>
    </p:spTree>
    <p:extLst>
      <p:ext uri="{BB962C8B-B14F-4D97-AF65-F5344CB8AC3E}">
        <p14:creationId xmlns="" xmlns:p14="http://schemas.microsoft.com/office/powerpoint/2010/main" val="1507805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58</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61</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5</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62</a:t>
            </a:fld>
            <a:endParaRPr lang="en-GB" dirty="0"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B43FF77-8B5E-45BF-B214-C86C644F6051}" type="slidenum">
              <a:rPr lang="en-GB" smtClean="0">
                <a:solidFill>
                  <a:srgbClr val="000000"/>
                </a:solidFill>
              </a:rPr>
              <a:pPr/>
              <a:t>63</a:t>
            </a:fld>
            <a:endParaRPr lang="en-GB" dirty="0"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64</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65</a:t>
            </a:fld>
            <a:endParaRPr lang="en-GB" dirty="0"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75185-8ADF-441A-B0CA-835D65F99BC3}" type="slidenum">
              <a:rPr lang="en-GB">
                <a:solidFill>
                  <a:srgbClr val="000000"/>
                </a:solidFill>
              </a:rPr>
              <a:pPr/>
              <a:t>67</a:t>
            </a:fld>
            <a:endParaRPr lang="en-GB">
              <a:solidFill>
                <a:srgbClr val="000000"/>
              </a:solidFill>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68</a:t>
            </a:fld>
            <a:endParaRPr lang="en-GB">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3B993-33C2-4C03-8104-94DEF09FA617}" type="slidenum">
              <a:rPr lang="en-GB">
                <a:solidFill>
                  <a:srgbClr val="000000"/>
                </a:solidFill>
              </a:rPr>
              <a:pPr/>
              <a:t>69</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70</a:t>
            </a:fld>
            <a:endParaRPr lang="en-GB">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CF55C-A468-4F4A-A9FE-ECB16D66A76D}" type="slidenum">
              <a:rPr lang="en-GB">
                <a:solidFill>
                  <a:srgbClr val="000000"/>
                </a:solidFill>
              </a:rPr>
              <a:pPr/>
              <a:t>71</a:t>
            </a:fld>
            <a:endParaRPr lang="en-GB">
              <a:solidFill>
                <a:srgbClr val="000000"/>
              </a:solidFill>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C89F260-B10B-4DD0-904D-636D1334A50B}" type="slidenum">
              <a:rPr lang="en-GB" sz="1200" smtClean="0">
                <a:solidFill>
                  <a:srgbClr val="000000"/>
                </a:solidFill>
                <a:latin typeface="Arial" charset="0"/>
              </a:rPr>
              <a:pPr/>
              <a:t>75</a:t>
            </a:fld>
            <a:endParaRPr lang="en-GB" sz="1200" smtClean="0">
              <a:solidFill>
                <a:srgbClr val="000000"/>
              </a:solidFill>
              <a:latin typeface="Arial"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smtClean="0"/>
          </a:p>
        </p:txBody>
      </p:sp>
      <p:sp>
        <p:nvSpPr>
          <p:cNvPr id="8196" name="Slide Number Placeholder 3"/>
          <p:cNvSpPr>
            <a:spLocks noGrp="1"/>
          </p:cNvSpPr>
          <p:nvPr>
            <p:ph type="sldNum" sz="quarter" idx="5"/>
          </p:nvPr>
        </p:nvSpPr>
        <p:spPr>
          <a:noFill/>
        </p:spPr>
        <p:txBody>
          <a:bodyPr/>
          <a:lstStyle/>
          <a:p>
            <a:fld id="{123E4F52-9BD2-4DAC-85C5-31B83D562F19}" type="slidenum">
              <a:rPr lang="en-GB" smtClean="0"/>
              <a:pPr/>
              <a:t>7</a:t>
            </a:fld>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7A58B6A8-5D04-4D10-A850-C53A268257C9}" type="slidenum">
              <a:rPr lang="en-GB" smtClean="0">
                <a:solidFill>
                  <a:srgbClr val="000000"/>
                </a:solidFill>
              </a:rPr>
              <a:pPr/>
              <a:t>76</a:t>
            </a:fld>
            <a:endParaRPr lang="en-GB" smtClean="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F58AA74E-0E86-4D94-B91F-1DF593E7D390}" type="slidenum">
              <a:rPr lang="en-GB" smtClean="0">
                <a:solidFill>
                  <a:srgbClr val="000000"/>
                </a:solidFill>
              </a:rPr>
              <a:pPr/>
              <a:t>77</a:t>
            </a:fld>
            <a:endParaRPr lang="en-GB"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B2FE24E8-BF45-4ADD-8A58-4A67ED72096E}" type="slidenum">
              <a:rPr lang="en-GB" smtClean="0">
                <a:solidFill>
                  <a:srgbClr val="000000"/>
                </a:solidFill>
              </a:rPr>
              <a:pPr/>
              <a:t>78</a:t>
            </a:fld>
            <a:endParaRPr lang="en-GB" smtClean="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BB138910-C08C-49C6-9250-4F1E6F3119C0}" type="slidenum">
              <a:rPr lang="en-GB" smtClean="0">
                <a:solidFill>
                  <a:srgbClr val="000000"/>
                </a:solidFill>
              </a:rPr>
              <a:pPr/>
              <a:t>79</a:t>
            </a:fld>
            <a:endParaRPr lang="en-GB" smtClean="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A7C00BE5-A050-4D20-B528-7B8E5B1304A4}" type="slidenum">
              <a:rPr lang="en-GB" smtClean="0">
                <a:solidFill>
                  <a:srgbClr val="000000"/>
                </a:solidFill>
              </a:rPr>
              <a:pPr/>
              <a:t>80</a:t>
            </a:fld>
            <a:endParaRPr lang="en-GB" smtClean="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EEA7FD55-97A5-451E-A794-697C8CB1781C}" type="slidenum">
              <a:rPr lang="en-GB" smtClean="0">
                <a:solidFill>
                  <a:srgbClr val="000000"/>
                </a:solidFill>
              </a:rPr>
              <a:pPr/>
              <a:t>81</a:t>
            </a:fld>
            <a:endParaRPr lang="en-GB" smtClean="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0938" y="692150"/>
            <a:ext cx="4556125" cy="3416300"/>
          </a:xfrm>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8A6AEB7F-3D3F-4CFB-B80C-BDF158D3925F}" type="slidenum">
              <a:rPr lang="en-GB" smtClean="0">
                <a:solidFill>
                  <a:srgbClr val="000000"/>
                </a:solidFill>
              </a:rPr>
              <a:pPr/>
              <a:t>82</a:t>
            </a:fld>
            <a:endParaRPr lang="en-GB" smtClean="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FD51ECB-7FCA-472D-92BA-553EF2D96A61}" type="slidenum">
              <a:rPr lang="en-GB" smtClean="0">
                <a:solidFill>
                  <a:prstClr val="black"/>
                </a:solidFill>
              </a:rPr>
              <a:pPr/>
              <a:t>83</a:t>
            </a:fld>
            <a:endParaRPr lang="en-GB">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F41FA7F-20E1-4BD1-8909-61F5BC97C941}" type="slidenum">
              <a:rPr lang="en-US">
                <a:solidFill>
                  <a:srgbClr val="000000"/>
                </a:solidFill>
              </a:rPr>
              <a:pPr/>
              <a:t>88</a:t>
            </a:fld>
            <a:endParaRPr lang="en-US">
              <a:solidFill>
                <a:srgbClr val="000000"/>
              </a:solidFill>
            </a:endParaRPr>
          </a:p>
        </p:txBody>
      </p:sp>
      <p:sp>
        <p:nvSpPr>
          <p:cNvPr id="13315" name="Rectangle 2"/>
          <p:cNvSpPr>
            <a:spLocks noGrp="1" noRot="1" noChangeAspect="1" noChangeArrowheads="1" noTextEdit="1"/>
          </p:cNvSpPr>
          <p:nvPr>
            <p:ph type="sldImg"/>
          </p:nvPr>
        </p:nvSpPr>
        <p:spPr>
          <a:xfrm>
            <a:off x="1150938" y="692150"/>
            <a:ext cx="4556125" cy="3416300"/>
          </a:xfrm>
          <a:ln/>
        </p:spPr>
      </p:sp>
      <p:sp>
        <p:nvSpPr>
          <p:cNvPr id="1331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6D577BD-F653-4A8F-80CB-57DA96BAF1C2}" type="slidenum">
              <a:rPr lang="en-US">
                <a:solidFill>
                  <a:srgbClr val="000000"/>
                </a:solidFill>
              </a:rPr>
              <a:pPr/>
              <a:t>89</a:t>
            </a:fld>
            <a:endParaRPr lang="en-US">
              <a:solidFill>
                <a:srgbClr val="000000"/>
              </a:solidFill>
            </a:endParaRPr>
          </a:p>
        </p:txBody>
      </p:sp>
      <p:sp>
        <p:nvSpPr>
          <p:cNvPr id="14339" name="Rectangle 2"/>
          <p:cNvSpPr>
            <a:spLocks noGrp="1" noRot="1" noChangeAspect="1" noChangeArrowheads="1" noTextEdit="1"/>
          </p:cNvSpPr>
          <p:nvPr>
            <p:ph type="sldImg"/>
          </p:nvPr>
        </p:nvSpPr>
        <p:spPr>
          <a:xfrm>
            <a:off x="1150938" y="692150"/>
            <a:ext cx="4556125" cy="3416300"/>
          </a:xfrm>
          <a:ln/>
        </p:spPr>
      </p:sp>
      <p:sp>
        <p:nvSpPr>
          <p:cNvPr id="1434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11</a:t>
            </a:fld>
            <a:endParaRPr lang="en-GB" dirty="0">
              <a:solidFill>
                <a:srgbClr val="000000"/>
              </a:solidFill>
            </a:endParaRPr>
          </a:p>
        </p:txBody>
      </p:sp>
    </p:spTree>
    <p:extLst>
      <p:ext uri="{BB962C8B-B14F-4D97-AF65-F5344CB8AC3E}">
        <p14:creationId xmlns="" xmlns:p14="http://schemas.microsoft.com/office/powerpoint/2010/main" val="1852316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9FC1BCF-B04B-4337-BC81-477188BE7988}" type="slidenum">
              <a:rPr lang="en-US">
                <a:solidFill>
                  <a:srgbClr val="000000"/>
                </a:solidFill>
              </a:rPr>
              <a:pPr/>
              <a:t>90</a:t>
            </a:fld>
            <a:endParaRPr lang="en-US">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A065DEB-35FD-4B88-AE26-B415C571B630}" type="slidenum">
              <a:rPr lang="en-US">
                <a:solidFill>
                  <a:srgbClr val="000000"/>
                </a:solidFill>
              </a:rPr>
              <a:pPr/>
              <a:t>91</a:t>
            </a:fld>
            <a:endParaRPr lang="en-US">
              <a:solidFill>
                <a:srgbClr val="000000"/>
              </a:solidFill>
            </a:endParaRPr>
          </a:p>
        </p:txBody>
      </p:sp>
      <p:sp>
        <p:nvSpPr>
          <p:cNvPr id="16387" name="Rectangle 2"/>
          <p:cNvSpPr>
            <a:spLocks noGrp="1" noRot="1" noChangeAspect="1" noChangeArrowheads="1" noTextEdit="1"/>
          </p:cNvSpPr>
          <p:nvPr>
            <p:ph type="sldImg"/>
          </p:nvPr>
        </p:nvSpPr>
        <p:spPr>
          <a:xfrm>
            <a:off x="1150938" y="692150"/>
            <a:ext cx="4556125" cy="3416300"/>
          </a:xfrm>
          <a:ln/>
        </p:spPr>
      </p:sp>
      <p:sp>
        <p:nvSpPr>
          <p:cNvPr id="163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F28E6F3-63B2-4804-AEA8-705E2DC90AF9}" type="slidenum">
              <a:rPr lang="en-US">
                <a:solidFill>
                  <a:srgbClr val="000000"/>
                </a:solidFill>
              </a:rPr>
              <a:pPr/>
              <a:t>92</a:t>
            </a:fld>
            <a:endParaRPr lang="en-US">
              <a:solidFill>
                <a:srgbClr val="000000"/>
              </a:solidFill>
            </a:endParaRPr>
          </a:p>
        </p:txBody>
      </p:sp>
      <p:sp>
        <p:nvSpPr>
          <p:cNvPr id="17411" name="Rectangle 2"/>
          <p:cNvSpPr>
            <a:spLocks noGrp="1" noRot="1" noChangeAspect="1" noChangeArrowheads="1" noTextEdit="1"/>
          </p:cNvSpPr>
          <p:nvPr>
            <p:ph type="sldImg"/>
          </p:nvPr>
        </p:nvSpPr>
        <p:spPr>
          <a:xfrm>
            <a:off x="1150938" y="692150"/>
            <a:ext cx="4556125" cy="3416300"/>
          </a:xfrm>
          <a:ln/>
        </p:spPr>
      </p:sp>
      <p:sp>
        <p:nvSpPr>
          <p:cNvPr id="1741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CFE205F-BF74-49AA-848A-00AFFEF41201}" type="slidenum">
              <a:rPr lang="en-US">
                <a:solidFill>
                  <a:srgbClr val="000000"/>
                </a:solidFill>
              </a:rPr>
              <a:pPr/>
              <a:t>93</a:t>
            </a:fld>
            <a:endParaRPr lang="en-US">
              <a:solidFill>
                <a:srgbClr val="000000"/>
              </a:solidFill>
            </a:endParaRPr>
          </a:p>
        </p:txBody>
      </p:sp>
      <p:sp>
        <p:nvSpPr>
          <p:cNvPr id="18435" name="Rectangle 2"/>
          <p:cNvSpPr>
            <a:spLocks noGrp="1" noRot="1" noChangeAspec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0525E30-C208-479A-A486-D32AE2C53800}" type="slidenum">
              <a:rPr lang="en-US">
                <a:solidFill>
                  <a:srgbClr val="000000"/>
                </a:solidFill>
              </a:rPr>
              <a:pPr/>
              <a:t>94</a:t>
            </a:fld>
            <a:endParaRPr lang="en-US">
              <a:solidFill>
                <a:srgbClr val="000000"/>
              </a:solidFill>
            </a:endParaRPr>
          </a:p>
        </p:txBody>
      </p:sp>
      <p:sp>
        <p:nvSpPr>
          <p:cNvPr id="19459" name="Rectangle 2"/>
          <p:cNvSpPr>
            <a:spLocks noGrp="1" noRot="1" noChangeAspect="1" noChangeArrowheads="1" noTextEdit="1"/>
          </p:cNvSpPr>
          <p:nvPr>
            <p:ph type="sldImg"/>
          </p:nvPr>
        </p:nvSpPr>
        <p:spPr>
          <a:xfrm>
            <a:off x="1150938" y="692150"/>
            <a:ext cx="4556125" cy="3416300"/>
          </a:xfrm>
          <a:ln/>
        </p:spPr>
      </p:sp>
      <p:sp>
        <p:nvSpPr>
          <p:cNvPr id="1946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6B4A60A-E915-4589-8E25-B468F25ECE5B}" type="slidenum">
              <a:rPr lang="en-US">
                <a:solidFill>
                  <a:srgbClr val="000000"/>
                </a:solidFill>
              </a:rPr>
              <a:pPr/>
              <a:t>95</a:t>
            </a:fld>
            <a:endParaRPr lang="en-US">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01D5E0-C25D-4EBB-ACC3-27D7BF0959E5}" type="slidenum">
              <a:rPr lang="en-US">
                <a:solidFill>
                  <a:srgbClr val="000000"/>
                </a:solidFill>
              </a:rPr>
              <a:pPr/>
              <a:t>96</a:t>
            </a:fld>
            <a:endParaRPr lang="en-US">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97</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98</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99</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13</a:t>
            </a:fld>
            <a:endParaRPr lang="en-GB" smtClean="0">
              <a:solidFill>
                <a:srgbClr val="000000"/>
              </a:solidFill>
            </a:endParaRPr>
          </a:p>
        </p:txBody>
      </p:sp>
    </p:spTree>
    <p:extLst>
      <p:ext uri="{BB962C8B-B14F-4D97-AF65-F5344CB8AC3E}">
        <p14:creationId xmlns="" xmlns:p14="http://schemas.microsoft.com/office/powerpoint/2010/main" val="27028321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100</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101</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102</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103</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104</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105</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106</a:t>
            </a:fld>
            <a:endParaRPr lang="en-GB" smtClean="0">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107</a:t>
            </a:fld>
            <a:endParaRPr lang="en-GB" smtClean="0">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109</a:t>
            </a:fld>
            <a:endParaRPr lang="en-GB" smtClean="0">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110</a:t>
            </a:fld>
            <a:endParaRPr lang="en-GB" smtClean="0">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14</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 xmlns:p14="http://schemas.microsoft.com/office/powerpoint/2010/main" val="15181566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111</a:t>
            </a:fld>
            <a:endParaRPr lang="en-GB" smtClean="0">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112</a:t>
            </a:fld>
            <a:endParaRPr lang="en-GB" smtClean="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113</a:t>
            </a:fld>
            <a:endParaRPr lang="en-GB" smtClean="0">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114</a:t>
            </a:fld>
            <a:endParaRPr lang="en-GB" smtClean="0">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B6A7871-E9EA-4797-BC3B-71A062328576}" type="slidenum">
              <a:rPr lang="en-GB" smtClean="0">
                <a:solidFill>
                  <a:srgbClr val="000000"/>
                </a:solidFill>
              </a:rPr>
              <a:pPr/>
              <a:t>115</a:t>
            </a:fld>
            <a:endParaRPr lang="en-GB" smtClean="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116</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117</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118</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120</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15/04/2016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DC99A875-0CD7-4073-80EB-08D0AFB7AC42}" type="datetime2">
              <a:rPr lang="en-GB" sz="2400">
                <a:solidFill>
                  <a:srgbClr val="000000"/>
                </a:solidFill>
                <a:latin typeface="Times New Roman" pitchFamily="18" charset="0"/>
              </a:rPr>
              <a:pPr eaLnBrk="0" hangingPunct="0">
                <a:defRPr/>
              </a:pPr>
              <a:t>Friday, 15 April 2016</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DC99A875-0CD7-4073-80EB-08D0AFB7AC42}" type="datetime2">
              <a:rPr lang="en-GB" sz="2400">
                <a:solidFill>
                  <a:srgbClr val="000000"/>
                </a:solidFill>
                <a:latin typeface="Times New Roman" pitchFamily="18" charset="0"/>
              </a:rPr>
              <a:pPr eaLnBrk="0" hangingPunct="0">
                <a:defRPr/>
              </a:pPr>
              <a:t>Friday, 15 April 2016</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DC99A875-0CD7-4073-80EB-08D0AFB7AC42}" type="datetime2">
              <a:rPr lang="en-GB" sz="2400">
                <a:solidFill>
                  <a:srgbClr val="000000"/>
                </a:solidFill>
                <a:latin typeface="Times New Roman" pitchFamily="18" charset="0"/>
              </a:rPr>
              <a:pPr eaLnBrk="0" hangingPunct="0">
                <a:defRPr/>
              </a:pPr>
              <a:t>Friday, 15 April 2016</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15/04/2016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15/04/2016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15/04/2016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15/04/2016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15/04/2016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Friday, 15 April 2016</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148920-819C-4DD1-A753-205F391DD998}" type="datetime2">
              <a:rPr lang="en-GB"/>
              <a:pPr>
                <a:defRPr/>
              </a:pPr>
              <a:t>Friday, 15 April 2016</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3D64B-E474-4769-A430-9CD8C486EAA9}"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4/15/2016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15 April 2016</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15/04/2016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6BC34F-1BCA-4B44-882C-FD439E9FB54B}" type="datetimeFigureOut">
              <a:rPr lang="en-GB" smtClean="0">
                <a:solidFill>
                  <a:prstClr val="white">
                    <a:tint val="75000"/>
                  </a:prstClr>
                </a:solidFill>
              </a:rPr>
              <a:pPr/>
              <a:t>15/04/2016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00D96378-3A84-48A6-8559-1E14D4192D1E}" type="slidenum">
              <a:rPr lang="en-GB" smtClean="0">
                <a:solidFill>
                  <a:prstClr val="white">
                    <a:tint val="75000"/>
                  </a:prstClr>
                </a:solidFill>
              </a:rPr>
              <a:pPr/>
              <a:t>‹#›</a:t>
            </a:fld>
            <a:endParaRPr lang="en-GB">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eaLnBrk="0" hangingPunct="0"/>
            <a:fld id="{A6751DC7-5031-4DDB-A0CD-4C8EBB6F1F0E}" type="datetimeFigureOut">
              <a:rPr lang="en-GB" sz="2800" b="1" smtClean="0">
                <a:solidFill>
                  <a:srgbClr val="000000"/>
                </a:solidFill>
              </a:rPr>
              <a:pPr eaLnBrk="0" hangingPunct="0"/>
              <a:t>15/04/2016</a:t>
            </a:fld>
            <a:endParaRPr lang="en-GB" sz="2800" b="1">
              <a:solidFill>
                <a:srgbClr val="000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eaLnBrk="0" hangingPunct="0"/>
            <a:endParaRPr lang="en-GB" sz="2800" b="1">
              <a:solidFill>
                <a:srgbClr val="000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eaLnBrk="0" hangingPunct="0"/>
            <a:fld id="{95BE4E7A-8A76-43CC-926F-AC85E28A47C5}" type="slidenum">
              <a:rPr lang="en-GB" sz="2800" b="1" smtClean="0">
                <a:solidFill>
                  <a:srgbClr val="000000"/>
                </a:solidFill>
              </a:rPr>
              <a:pPr eaLnBrk="0" hangingPunct="0"/>
              <a:t>‹#›</a:t>
            </a:fld>
            <a:endParaRPr lang="en-GB" sz="2800" b="1">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4/15/2016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886C1-BA04-4084-9C87-044657D381CB}" type="datetimeFigureOut">
              <a:rPr lang="en-GB" smtClean="0">
                <a:solidFill>
                  <a:prstClr val="black">
                    <a:tint val="75000"/>
                  </a:prstClr>
                </a:solidFill>
              </a:rPr>
              <a:pPr/>
              <a:t>15/04/2016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38C19EF-BB6B-47DE-91AE-58E8BAD78B0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15/04/2016</a:t>
            </a:fld>
            <a:endParaRPr lang="en-GB" alt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556036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15/04/2016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Friday, 15 April 2016</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15/04/2016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16B85567-BFFD-4174-A3FF-5E0A3BFB4F0C}" type="datetimeFigureOut">
              <a:rPr lang="en-GB"/>
              <a:pPr>
                <a:defRPr/>
              </a:pPr>
              <a:t>15/04/2016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CEF162AE-BD08-4B98-86DE-2170391912A4}"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smtClean="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15/04/2016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a:solidFill>
                <a:srgbClr val="000000"/>
              </a:solidFill>
              <a:latin typeface="Calibri"/>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44" name="TextBox 43"/>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DC99A875-0CD7-4073-80EB-08D0AFB7AC42}" type="datetime2">
              <a:rPr lang="en-GB" sz="2400">
                <a:solidFill>
                  <a:srgbClr val="000000"/>
                </a:solidFill>
                <a:latin typeface="Times New Roman" pitchFamily="18" charset="0"/>
              </a:rPr>
              <a:pPr eaLnBrk="0" hangingPunct="0">
                <a:defRPr/>
              </a:pPr>
              <a:t>Friday, 15 April 2016</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000" y="6323013"/>
            <a:ext cx="1905000" cy="457200"/>
          </a:xfrm>
          <a:prstGeom prst="rect">
            <a:avLst/>
          </a:prstGeom>
        </p:spPr>
        <p:txBody>
          <a:bodyPr/>
          <a:lstStyle>
            <a:lvl1pPr>
              <a:defRPr smtClean="0"/>
            </a:lvl1pPr>
          </a:lstStyle>
          <a:p>
            <a:pPr eaLnBrk="0" hangingPunct="0">
              <a:defRPr/>
            </a:pPr>
            <a:fld id="{DC99A875-0CD7-4073-80EB-08D0AFB7AC42}" type="datetime2">
              <a:rPr lang="en-GB" sz="2400">
                <a:solidFill>
                  <a:srgbClr val="000000"/>
                </a:solidFill>
                <a:latin typeface="Times New Roman" pitchFamily="18" charset="0"/>
              </a:rPr>
              <a:pPr eaLnBrk="0" hangingPunct="0">
                <a:defRPr/>
              </a:pPr>
              <a:t>Friday, 15 April 2016</a:t>
            </a:fld>
            <a:endParaRPr lang="en-US" sz="2400">
              <a:solidFill>
                <a:srgbClr val="000000"/>
              </a:solidFill>
              <a:latin typeface="Times New Roman" pitchFamily="18" charset="0"/>
            </a:endParaRPr>
          </a:p>
        </p:txBody>
      </p:sp>
      <p:sp>
        <p:nvSpPr>
          <p:cNvPr id="3" name="Footer Placeholder 2"/>
          <p:cNvSpPr>
            <a:spLocks noGrp="1"/>
          </p:cNvSpPr>
          <p:nvPr>
            <p:ph type="ftr" sz="quarter" idx="11"/>
          </p:nvPr>
        </p:nvSpPr>
        <p:spPr>
          <a:xfrm>
            <a:off x="2667000" y="6330950"/>
            <a:ext cx="4953000" cy="442913"/>
          </a:xfrm>
          <a:prstGeom prst="rect">
            <a:avLst/>
          </a:prstGeom>
        </p:spPr>
        <p:txBody>
          <a:bodyPr/>
          <a:lstStyle>
            <a:lvl1pPr>
              <a:defRPr smtClean="0"/>
            </a:lvl1pPr>
          </a:lstStyle>
          <a:p>
            <a:pPr eaLnBrk="0" hangingPunct="0">
              <a:defRPr/>
            </a:pPr>
            <a:r>
              <a:rPr lang="en-US" sz="2400">
                <a:solidFill>
                  <a:srgbClr val="000000"/>
                </a:solidFill>
                <a:latin typeface="Times New Roman" pitchFamily="18" charset="0"/>
              </a:rPr>
              <a:t>Phil’s ‘musts’ for assessment</a:t>
            </a:r>
          </a:p>
        </p:txBody>
      </p:sp>
      <p:sp>
        <p:nvSpPr>
          <p:cNvPr id="4" name="Slide Number Placeholder 3"/>
          <p:cNvSpPr>
            <a:spLocks noGrp="1"/>
          </p:cNvSpPr>
          <p:nvPr>
            <p:ph type="sldNum" sz="quarter" idx="12"/>
          </p:nvPr>
        </p:nvSpPr>
        <p:spPr>
          <a:xfrm>
            <a:off x="6858000" y="6323013"/>
            <a:ext cx="1905000" cy="457200"/>
          </a:xfrm>
          <a:prstGeom prst="rect">
            <a:avLst/>
          </a:prstGeom>
        </p:spPr>
        <p:txBody>
          <a:bodyPr/>
          <a:lstStyle>
            <a:lvl1pPr>
              <a:defRPr smtClean="0"/>
            </a:lvl1pPr>
          </a:lstStyle>
          <a:p>
            <a:pPr eaLnBrk="0" hangingPunct="0">
              <a:defRPr/>
            </a:pPr>
            <a:endParaRPr lang="en-GB" sz="2400">
              <a:solidFill>
                <a:srgbClr val="000000"/>
              </a:solidFill>
              <a:latin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7.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41.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6.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2.jpeg"/><Relationship Id="rId7" Type="http://schemas.openxmlformats.org/officeDocument/2006/relationships/hyperlink" Target="disruptive%20behaviour%20bradford.ppt" TargetMode="External"/><Relationship Id="rId2" Type="http://schemas.openxmlformats.org/officeDocument/2006/relationships/theme" Target="../theme/theme38.xml"/><Relationship Id="rId1" Type="http://schemas.openxmlformats.org/officeDocument/2006/relationships/slideLayout" Target="../slideLayouts/slideLayout45.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39.xml"/><Relationship Id="rId1" Type="http://schemas.openxmlformats.org/officeDocument/2006/relationships/slideLayout" Target="../slideLayouts/slideLayout46.xml"/><Relationship Id="rId6" Type="http://schemas.openxmlformats.org/officeDocument/2006/relationships/hyperlink" Target="disruptive%20behaviour%20bradford.ppt" TargetMode="External"/><Relationship Id="rId5" Type="http://schemas.openxmlformats.org/officeDocument/2006/relationships/hyperlink" Target="lec%20book%20pics.ppt" TargetMode="External"/><Relationship Id="rId4" Type="http://schemas.openxmlformats.org/officeDocument/2006/relationships/hyperlink" Target="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1.xml"/><Relationship Id="rId1" Type="http://schemas.openxmlformats.org/officeDocument/2006/relationships/slideLayout" Target="../slideLayouts/slideLayout47.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8.xm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3.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0.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8.xml"/><Relationship Id="rId1" Type="http://schemas.openxmlformats.org/officeDocument/2006/relationships/slideLayout" Target="../slideLayouts/slideLayout52.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9.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brunel%20pieces%203/00%20main%20menu.ppt" TargetMode="External"/><Relationship Id="rId2" Type="http://schemas.openxmlformats.org/officeDocument/2006/relationships/theme" Target="../theme/theme51.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brunel%20pieces%203/Choices&#8230;.ppt" TargetMode="External"/><Relationship Id="rId4" Type="http://schemas.openxmlformats.org/officeDocument/2006/relationships/hyperlink" Target="brunel%20pieces%203/coffee.ppt" TargetMode="External"/></Relationships>
</file>

<file path=ppt/slideMasters/_rels/slideMaster5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2.xml"/><Relationship Id="rId1" Type="http://schemas.openxmlformats.org/officeDocument/2006/relationships/slideLayout" Target="../slideLayouts/slideLayout56.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3.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4.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5.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6.xml"/><Relationship Id="rId1" Type="http://schemas.openxmlformats.org/officeDocument/2006/relationships/slideLayout" Target="../slideLayouts/slideLayout60.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7.xml"/><Relationship Id="rId1" Type="http://schemas.openxmlformats.org/officeDocument/2006/relationships/slideLayout" Target="../slideLayouts/slideLayout61.xml"/></Relationships>
</file>

<file path=ppt/slideMasters/_rels/slideMaster5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8.xml"/><Relationship Id="rId1" Type="http://schemas.openxmlformats.org/officeDocument/2006/relationships/slideLayout" Target="../slideLayouts/slideLayout62.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9.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64.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65.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66.xml"/></Relationships>
</file>

<file path=ppt/slideMasters/_rels/slideMaster6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63.xml"/><Relationship Id="rId1" Type="http://schemas.openxmlformats.org/officeDocument/2006/relationships/slideLayout" Target="../slideLayouts/slideLayout67.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4.xml"/><Relationship Id="rId1" Type="http://schemas.openxmlformats.org/officeDocument/2006/relationships/slideLayout" Target="../slideLayouts/slideLayout68.xml"/></Relationships>
</file>

<file path=ppt/slideMasters/_rels/slideMaster65.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hyperlink" Target="00%20main%20menu.ppt" TargetMode="External"/><Relationship Id="rId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theme" Target="../theme/theme6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7.xml"/><Relationship Id="rId1" Type="http://schemas.openxmlformats.org/officeDocument/2006/relationships/slideLayout" Target="../slideLayouts/slideLayout74.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8.xml"/><Relationship Id="rId1" Type="http://schemas.openxmlformats.org/officeDocument/2006/relationships/slideLayout" Target="../slideLayouts/slideLayout75.xml"/></Relationships>
</file>

<file path=ppt/slideMasters/_rels/slideMaster69.xml.rels><?xml version="1.0" encoding="UTF-8" standalone="yes"?>
<Relationships xmlns="http://schemas.openxmlformats.org/package/2006/relationships"><Relationship Id="rId3" Type="http://schemas.openxmlformats.org/officeDocument/2006/relationships/theme" Target="../theme/theme6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hyperlink" Target="00%20main%20menu.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7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1.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2.xml"/><Relationship Id="rId1" Type="http://schemas.openxmlformats.org/officeDocument/2006/relationships/slideLayout" Target="../slideLayouts/slideLayout79.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3.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4.xml"/><Relationship Id="rId1" Type="http://schemas.openxmlformats.org/officeDocument/2006/relationships/slideLayout" Target="../slideLayouts/slideLayout8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5.xml"/><Relationship Id="rId1" Type="http://schemas.openxmlformats.org/officeDocument/2006/relationships/slideLayout" Target="../slideLayouts/slideLayout82.xml"/></Relationships>
</file>

<file path=ppt/slideMasters/_rels/slideMaster76.xml.rels><?xml version="1.0" encoding="UTF-8" standalone="yes"?>
<Relationships xmlns="http://schemas.openxmlformats.org/package/2006/relationships"><Relationship Id="rId3" Type="http://schemas.openxmlformats.org/officeDocument/2006/relationships/theme" Target="../theme/theme7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7.xml"/><Relationship Id="rId1" Type="http://schemas.openxmlformats.org/officeDocument/2006/relationships/slideLayout" Target="../slideLayouts/slideLayout85.xm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8.xml"/><Relationship Id="rId1" Type="http://schemas.openxmlformats.org/officeDocument/2006/relationships/slideLayout" Target="../slideLayouts/slideLayout86.xml"/></Relationships>
</file>

<file path=ppt/slideMasters/_rels/slideMaster79.xml.rels><?xml version="1.0" encoding="UTF-8" standalone="yes"?>
<Relationships xmlns="http://schemas.openxmlformats.org/package/2006/relationships"><Relationship Id="rId2" Type="http://schemas.openxmlformats.org/officeDocument/2006/relationships/theme" Target="../theme/theme79.xml"/><Relationship Id="rId1"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88.xml"/></Relationships>
</file>

<file path=ppt/slideMasters/_rels/slideMaster81.xml.rels><?xml version="1.0" encoding="UTF-8" standalone="yes"?>
<Relationships xmlns="http://schemas.openxmlformats.org/package/2006/relationships"><Relationship Id="rId3" Type="http://schemas.openxmlformats.org/officeDocument/2006/relationships/theme" Target="../theme/theme81.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2.xml"/><Relationship Id="rId1" Type="http://schemas.openxmlformats.org/officeDocument/2006/relationships/slideLayout" Target="../slideLayouts/slideLayout91.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3.xml"/><Relationship Id="rId1" Type="http://schemas.openxmlformats.org/officeDocument/2006/relationships/slideLayout" Target="../slideLayouts/slideLayout9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4.xml"/><Relationship Id="rId1" Type="http://schemas.openxmlformats.org/officeDocument/2006/relationships/slideLayout" Target="../slideLayouts/slideLayout9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5.xml"/><Relationship Id="rId1" Type="http://schemas.openxmlformats.org/officeDocument/2006/relationships/slideLayout" Target="../slideLayouts/slideLayout9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9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87.xml"/><Relationship Id="rId1" Type="http://schemas.openxmlformats.org/officeDocument/2006/relationships/slideLayout" Target="../slideLayouts/slideLayout9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88.xml"/><Relationship Id="rId1" Type="http://schemas.openxmlformats.org/officeDocument/2006/relationships/slideLayout" Target="../slideLayouts/slideLayout9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89.xml"/><Relationship Id="rId1" Type="http://schemas.openxmlformats.org/officeDocument/2006/relationships/slideLayout" Target="../slideLayouts/slideLayout9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0.xml"/><Relationship Id="rId1" Type="http://schemas.openxmlformats.org/officeDocument/2006/relationships/slideLayout" Target="../slideLayouts/slideLayout9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1.xml"/><Relationship Id="rId1" Type="http://schemas.openxmlformats.org/officeDocument/2006/relationships/slideLayout" Target="../slideLayouts/slideLayout10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2.xml"/><Relationship Id="rId1" Type="http://schemas.openxmlformats.org/officeDocument/2006/relationships/slideLayout" Target="../slideLayouts/slideLayout10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3.xml"/><Relationship Id="rId1" Type="http://schemas.openxmlformats.org/officeDocument/2006/relationships/slideLayout" Target="../slideLayouts/slideLayout10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4.xml"/><Relationship Id="rId1" Type="http://schemas.openxmlformats.org/officeDocument/2006/relationships/slideLayout" Target="../slideLayouts/slideLayout10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delphi%201.ppt" TargetMode="External"/><Relationship Id="rId2" Type="http://schemas.openxmlformats.org/officeDocument/2006/relationships/theme" Target="../theme/theme95.xml"/><Relationship Id="rId1" Type="http://schemas.openxmlformats.org/officeDocument/2006/relationships/slideLayout" Target="../slideLayouts/slideLayout10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6.xml"/><Relationship Id="rId1" Type="http://schemas.openxmlformats.org/officeDocument/2006/relationships/slideLayout" Target="../slideLayouts/slideLayout10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7.xml.rels><?xml version="1.0" encoding="UTF-8" standalone="yes"?>
<Relationships xmlns="http://schemas.openxmlformats.org/package/2006/relationships"><Relationship Id="rId1" Type="http://schemas.openxmlformats.org/officeDocument/2006/relationships/theme" Target="../theme/theme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sldLayoutIdLst>
    <p:sldLayoutId id="2147484632" r:id="rId1"/>
    <p:sldLayoutId id="214748464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506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Friday, 15 April 2016</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3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smtClean="0"/>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Friday, 15 April 2016</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3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6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www.phil-race.co.uk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4/15/2016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76BC34F-1BCA-4B44-882C-FD439E9FB54B}" type="datetimeFigureOut">
              <a:rPr lang="en-GB" smtClean="0">
                <a:solidFill>
                  <a:prstClr val="white">
                    <a:tint val="75000"/>
                  </a:prstClr>
                </a:solidFill>
                <a:latin typeface="Calibri"/>
              </a:rPr>
              <a:pPr fontAlgn="auto">
                <a:spcBef>
                  <a:spcPts val="0"/>
                </a:spcBef>
                <a:spcAft>
                  <a:spcPts val="0"/>
                </a:spcAft>
              </a:pPr>
              <a:t>15/04/2016</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D96378-3A84-48A6-8559-1E14D4192D1E}"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47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fontAlgn="base">
        <a:lnSpc>
          <a:spcPct val="85000"/>
        </a:lnSpc>
        <a:spcBef>
          <a:spcPct val="0"/>
        </a:spcBef>
        <a:spcAft>
          <a:spcPct val="0"/>
        </a:spcAft>
        <a:defRPr sz="4000">
          <a:solidFill>
            <a:srgbClr val="008000"/>
          </a:solidFill>
          <a:latin typeface="Arial Rounded MT Bold" pitchFamily="34" charset="0"/>
        </a:defRPr>
      </a:lvl6pPr>
      <a:lvl7pPr marL="914400" algn="ctr" rtl="0" fontAlgn="base">
        <a:lnSpc>
          <a:spcPct val="85000"/>
        </a:lnSpc>
        <a:spcBef>
          <a:spcPct val="0"/>
        </a:spcBef>
        <a:spcAft>
          <a:spcPct val="0"/>
        </a:spcAft>
        <a:defRPr sz="4000">
          <a:solidFill>
            <a:srgbClr val="008000"/>
          </a:solidFill>
          <a:latin typeface="Arial Rounded MT Bold" pitchFamily="34" charset="0"/>
        </a:defRPr>
      </a:lvl7pPr>
      <a:lvl8pPr marL="1371600" algn="ctr" rtl="0" fontAlgn="base">
        <a:lnSpc>
          <a:spcPct val="85000"/>
        </a:lnSpc>
        <a:spcBef>
          <a:spcPct val="0"/>
        </a:spcBef>
        <a:spcAft>
          <a:spcPct val="0"/>
        </a:spcAft>
        <a:defRPr sz="4000">
          <a:solidFill>
            <a:srgbClr val="008000"/>
          </a:solidFill>
          <a:latin typeface="Arial Rounded MT Bold" pitchFamily="34" charset="0"/>
        </a:defRPr>
      </a:lvl8pPr>
      <a:lvl9pPr marL="1828800" algn="ctr" rtl="0" fontAlgn="base">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7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465138"/>
            <a:ext cx="7772400" cy="1431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7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7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4/15/2016</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7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76886C1-BA04-4084-9C87-044657D381CB}" type="datetimeFigureOut">
              <a:rPr lang="en-GB" smtClean="0">
                <a:solidFill>
                  <a:prstClr val="black">
                    <a:tint val="75000"/>
                  </a:prstClr>
                </a:solidFill>
                <a:latin typeface="Calibri"/>
              </a:rPr>
              <a:pPr fontAlgn="auto">
                <a:spcBef>
                  <a:spcPts val="0"/>
                </a:spcBef>
                <a:spcAft>
                  <a:spcPts val="0"/>
                </a:spcAft>
              </a:pPr>
              <a:t>15/04/2016</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38C19EF-BB6B-47DE-91AE-58E8BAD78B0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15/04/2016</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9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 xmlns:p14="http://schemas.microsoft.com/office/powerpoint/2010/main" val="3705594016"/>
      </p:ext>
    </p:extLst>
  </p:cSld>
  <p:clrMap bg1="lt1" tx1="dk1" bg2="lt2" tx2="dk2" accent1="accent1" accent2="accent2" accent3="accent3" accent4="accent4" accent5="accent5" accent6="accent6" hlink="hlink" folHlink="folHlink"/>
  <p:sldLayoutIdLst>
    <p:sldLayoutId id="214748479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98" r:id="rId1"/>
    <p:sldLayoutId id="2147484813" r:id="rId2"/>
    <p:sldLayoutId id="2147484814"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800" r:id="rId1"/>
    <p:sldLayoutId id="214748480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4807" r:id="rId1"/>
    <p:sldLayoutId id="214748481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sldLayoutIdLst>
    <p:sldLayoutId id="21474848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24" r:id="rId1"/>
    <p:sldLayoutId id="214748486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2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8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9DC2D8A7-AE0F-447A-9E37-67B9A2A31B79}" type="datetimeFigureOut">
              <a:rPr lang="en-GB"/>
              <a:pPr>
                <a:defRPr/>
              </a:pPr>
              <a:t>15/04/2016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F52EEDB8-9C02-4546-A96B-BF8B4F3932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3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83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34" r:id="rId1"/>
    <p:sldLayoutId id="214748483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sz="1800">
              <a:solidFill>
                <a:srgbClr val="000000"/>
              </a:solidFill>
              <a:latin typeface="Calibri"/>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fontAlgn="auto">
              <a:spcBef>
                <a:spcPts val="0"/>
              </a:spcBef>
              <a:spcAft>
                <a:spcPts val="0"/>
              </a:spcAft>
            </a:pPr>
            <a:endParaRPr lang="en-US">
              <a:latin typeface="Calibri"/>
            </a:endParaRP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sz="1800">
                <a:solidFill>
                  <a:srgbClr val="000000"/>
                </a:solidFill>
                <a:latin typeface="Calibri"/>
              </a:endParaRPr>
            </a:p>
          </p:txBody>
        </p:sp>
      </p:grpSp>
    </p:spTree>
  </p:cSld>
  <p:clrMap bg1="lt1" tx1="dk1" bg2="lt2" tx2="dk2" accent1="accent1" accent2="accent2" accent3="accent3" accent4="accent4" accent5="accent5" accent6="accent6" hlink="hlink" folHlink="folHlink"/>
  <p:sldLayoutIdLst>
    <p:sldLayoutId id="214748483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483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48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48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48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7"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6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4/15/2016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hyperlink" Target="http://www.heacademy.ac.uk/assets/documents/assessment/A_Marked_Improvement.pdf"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hyperlink" Target="http://pearsonblueskies.com/"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0.xml"/></Relationships>
</file>

<file path=ppt/slides/_rels/slide11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6.xml"/></Relationships>
</file>

<file path=ppt/slides/_rels/slide119.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98.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0.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99.xml"/><Relationship Id="rId1" Type="http://schemas.openxmlformats.org/officeDocument/2006/relationships/slideLayout" Target="../slideLayouts/slideLayout66.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6.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cmu.edu/~rgs/alice26a.gif" TargetMode="Externa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hyperlink" Target="http://phil-race.co.uk/4th-edition-lecturers-toolkit/" TargetMode="External"/><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hyperlink" Target="http://phil-race.co.uk/ripples-model-seven-factors-underpinning-successful-learning-update-july-201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0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6.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8.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4th-edition-lecturers-toolkit/" TargetMode="External"/><Relationship Id="rId1" Type="http://schemas.openxmlformats.org/officeDocument/2006/relationships/slideLayout" Target="../slideLayouts/slideLayout39.xml"/><Relationship Id="rId5" Type="http://schemas.openxmlformats.org/officeDocument/2006/relationships/hyperlink" Target="http://phil-race.co.uk/whodunit/" TargetMode="External"/><Relationship Id="rId4" Type="http://schemas.openxmlformats.org/officeDocument/2006/relationships/hyperlink" Target="http://phil-race.co.uk/bits-new-books-6th-novembe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7.xml"/><Relationship Id="rId1" Type="http://schemas.openxmlformats.org/officeDocument/2006/relationships/audio" Target="file:///C:\Documents%20and%20Settings\user\Desktop\glass.mp3" TargetMode="Externa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5.xml"/><Relationship Id="rId1" Type="http://schemas.openxmlformats.org/officeDocument/2006/relationships/slideLayout" Target="../slideLayouts/slideLayout8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7.xml"/><Relationship Id="rId1" Type="http://schemas.openxmlformats.org/officeDocument/2006/relationships/slideLayout" Target="../slideLayouts/slideLayout8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476250"/>
            <a:ext cx="6481762" cy="2314575"/>
          </a:xfrm>
          <a:noFill/>
        </p:spPr>
        <p:txBody>
          <a:bodyPr/>
          <a:lstStyle/>
          <a:p>
            <a:pPr algn="ctr" eaLnBrk="1" hangingPunct="1">
              <a:defRPr/>
            </a:pPr>
            <a:r>
              <a:rPr lang="en-US" sz="4400" i="1" dirty="0" smtClean="0">
                <a:solidFill>
                  <a:srgbClr val="FFFF00"/>
                </a:solidFill>
              </a:rPr>
              <a:t/>
            </a:r>
            <a:br>
              <a:rPr lang="en-US" sz="4400" i="1" dirty="0" smtClean="0">
                <a:solidFill>
                  <a:srgbClr val="FFFF00"/>
                </a:solidFill>
              </a:rPr>
            </a:br>
            <a:r>
              <a:rPr lang="en-GB" sz="4400" dirty="0" smtClean="0">
                <a:solidFill>
                  <a:srgbClr val="FFFF00"/>
                </a:solidFill>
              </a:rPr>
              <a:t>Designing Effective Examination Questions </a:t>
            </a:r>
            <a:br>
              <a:rPr lang="en-GB" sz="4400" dirty="0" smtClean="0">
                <a:solidFill>
                  <a:srgbClr val="FFFF00"/>
                </a:solidFill>
              </a:rPr>
            </a:br>
            <a:r>
              <a:rPr lang="en-GB" sz="2800" dirty="0" smtClean="0">
                <a:solidFill>
                  <a:srgbClr val="FFFF00"/>
                </a:solidFill>
              </a:rPr>
              <a:t>making them more valid, reliable, transparent, authentic, inclusive – and manageable!</a:t>
            </a:r>
            <a:endParaRPr lang="en-GB" sz="3200" dirty="0" smtClean="0">
              <a:solidFill>
                <a:srgbClr val="FFFF00"/>
              </a:solidFill>
            </a:endParaRPr>
          </a:p>
        </p:txBody>
      </p:sp>
      <p:sp>
        <p:nvSpPr>
          <p:cNvPr id="13315" name="Rectangle 3"/>
          <p:cNvSpPr>
            <a:spLocks noGrp="1" noChangeArrowheads="1"/>
          </p:cNvSpPr>
          <p:nvPr>
            <p:ph type="subTitle" idx="1"/>
          </p:nvPr>
        </p:nvSpPr>
        <p:spPr>
          <a:xfrm>
            <a:off x="683461" y="2852920"/>
            <a:ext cx="6625390" cy="2919230"/>
          </a:xfrm>
        </p:spPr>
        <p:txBody>
          <a:bodyPr/>
          <a:lstStyle/>
          <a:p>
            <a:pPr algn="ctr" eaLnBrk="1" hangingPunct="1"/>
            <a:r>
              <a:rPr lang="en-GB" sz="4000" b="1" i="1" dirty="0" smtClean="0">
                <a:solidFill>
                  <a:srgbClr val="92D050"/>
                </a:solidFill>
              </a:rPr>
              <a:t>Swansea University</a:t>
            </a:r>
          </a:p>
          <a:p>
            <a:pPr algn="ctr" eaLnBrk="1" hangingPunct="1"/>
            <a:r>
              <a:rPr lang="en-GB" sz="2800" b="1" dirty="0" smtClean="0">
                <a:solidFill>
                  <a:srgbClr val="FF6699"/>
                </a:solidFill>
              </a:rPr>
              <a:t>13</a:t>
            </a:r>
            <a:r>
              <a:rPr lang="en-GB" sz="2800" b="1" baseline="30000" dirty="0" smtClean="0">
                <a:solidFill>
                  <a:srgbClr val="FF6699"/>
                </a:solidFill>
              </a:rPr>
              <a:t>th</a:t>
            </a:r>
            <a:r>
              <a:rPr lang="en-GB" sz="2800" b="1" dirty="0" smtClean="0">
                <a:solidFill>
                  <a:srgbClr val="FF6699"/>
                </a:solidFill>
              </a:rPr>
              <a:t>  &amp; 14</a:t>
            </a:r>
            <a:r>
              <a:rPr lang="en-GB" sz="2800" b="1" baseline="30000" dirty="0" smtClean="0">
                <a:solidFill>
                  <a:srgbClr val="FF6699"/>
                </a:solidFill>
              </a:rPr>
              <a:t>th</a:t>
            </a:r>
            <a:r>
              <a:rPr lang="en-GB" sz="2800" b="1" dirty="0" smtClean="0">
                <a:solidFill>
                  <a:srgbClr val="FF6699"/>
                </a:solidFill>
              </a:rPr>
              <a:t>  April 2016</a:t>
            </a:r>
          </a:p>
        </p:txBody>
      </p:sp>
      <p:sp>
        <p:nvSpPr>
          <p:cNvPr id="5" name="Rectangle 8">
            <a:hlinkClick r:id="rId3" action="ppaction://hlinkpres?slideindex=1&amp;slidetitle="/>
          </p:cNvPr>
          <p:cNvSpPr>
            <a:spLocks noChangeArrowheads="1"/>
          </p:cNvSpPr>
          <p:nvPr/>
        </p:nvSpPr>
        <p:spPr bwMode="auto">
          <a:xfrm>
            <a:off x="395536" y="4077090"/>
            <a:ext cx="7920880" cy="252028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800" b="1" dirty="0" smtClean="0">
                <a:solidFill>
                  <a:srgbClr val="008000"/>
                </a:solidFill>
                <a:latin typeface="Arial" pitchFamily="34" charset="0"/>
              </a:rPr>
              <a:t>(from Newcastle-upon-Tyne)</a:t>
            </a:r>
            <a:endParaRPr lang="en-GB" sz="28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Campus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Metropolitan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in assessment, feedback, learning and teaching. I’d like to alert you to how some of this can help us enhance students’ learning.</a:t>
            </a:r>
          </a:p>
          <a:p>
            <a:r>
              <a:rPr lang="en-GB" dirty="0" smtClean="0"/>
              <a:t>The next two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smtClean="0"/>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smtClean="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smtClean="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smtClean="0"/>
              <a:t>…and to make tutor-marking more effective, and efficient – and to start tutor-student dialogues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smtClean="0">
                <a:latin typeface="Comic Sans MS"/>
                <a:ea typeface="Times New Roman"/>
              </a:rPr>
              <a:t>Self-Assessment of your Assignment </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r>
              <a:rPr lang="en-GB" sz="1800" dirty="0" smtClean="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smtClean="0">
                <a:solidFill>
                  <a:schemeClr val="tx1"/>
                </a:solidFill>
                <a:latin typeface="Times New Roman"/>
                <a:ea typeface="Times New Roman"/>
              </a:rPr>
              <a:t/>
            </a:r>
            <a:br>
              <a:rPr lang="en-GB" sz="1800" dirty="0" smtClean="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gridCol w="2874985"/>
                <a:gridCol w="2367138"/>
                <a:gridCol w="2194441"/>
                <a:gridCol w="1311900"/>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1</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2</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92766">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3</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19574">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4</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31959">
                <a:tc>
                  <a:txBody>
                    <a:bodyPr/>
                    <a:lstStyle/>
                    <a:p>
                      <a:pPr marL="342900" lvl="0" indent="-342900" algn="r">
                        <a:spcAft>
                          <a:spcPts val="0"/>
                        </a:spcAft>
                        <a:buFont typeface="+mj-lt"/>
                        <a:buNone/>
                      </a:pPr>
                      <a:r>
                        <a:rPr lang="en-GB" sz="1600" b="1" dirty="0" smtClean="0">
                          <a:solidFill>
                            <a:schemeClr val="tx1"/>
                          </a:solidFill>
                          <a:latin typeface="Times New Roman"/>
                          <a:ea typeface="Times New Roman"/>
                        </a:rPr>
                        <a:t>5</a:t>
                      </a: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r>
                        <a:rPr lang="en-GB" sz="1600" b="1" dirty="0" smtClean="0">
                          <a:latin typeface="Symbol"/>
                          <a:ea typeface="Times New Roman"/>
                        </a:rPr>
                        <a: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smtClean="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smtClean="0"/>
              <a:t>Getting students to really reflect:</a:t>
            </a:r>
          </a:p>
          <a:p>
            <a:r>
              <a:rPr lang="en-GB" sz="2600" dirty="0" smtClean="0"/>
              <a:t>A way of evidencing good feedback practice for inspection purposes;</a:t>
            </a:r>
          </a:p>
          <a:p>
            <a:r>
              <a:rPr lang="en-GB" sz="2600" dirty="0" smtClean="0"/>
              <a:t>Avoiding wasting your time – and students’ time;</a:t>
            </a:r>
          </a:p>
          <a:p>
            <a:r>
              <a:rPr lang="en-GB" sz="2600" dirty="0" smtClean="0"/>
              <a:t>Making sure students actually read your feedback;</a:t>
            </a:r>
          </a:p>
          <a:p>
            <a:r>
              <a:rPr lang="en-GB" sz="2600" dirty="0" smtClean="0"/>
              <a:t>Making sure you give your students the feedback they want as well as the feedback they need;</a:t>
            </a:r>
          </a:p>
          <a:p>
            <a:r>
              <a:rPr lang="en-GB" sz="2600" dirty="0" smtClean="0"/>
              <a:t>Finding out more about your students;</a:t>
            </a:r>
          </a:p>
          <a:p>
            <a:r>
              <a:rPr lang="en-GB" sz="2600" dirty="0" smtClean="0"/>
              <a:t>…and much more.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8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smtClean="0">
                <a:latin typeface="Calibri" pitchFamily="34" charset="0"/>
              </a:rPr>
              <a:t>12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764704"/>
            <a:ext cx="8964613" cy="6093296"/>
          </a:xfrm>
        </p:spPr>
        <p:txBody>
          <a:bodyPr/>
          <a:lstStyle/>
          <a:p>
            <a:pPr marL="457200" indent="-457200">
              <a:lnSpc>
                <a:spcPct val="100000"/>
              </a:lnSpc>
              <a:spcBef>
                <a:spcPts val="0"/>
              </a:spcBef>
              <a:buFont typeface="+mj-lt"/>
              <a:buAutoNum type="arabicPeriod"/>
            </a:pPr>
            <a:r>
              <a:rPr lang="en-GB" sz="2400" dirty="0" smtClean="0">
                <a:latin typeface="Calibri" pitchFamily="34" charset="0"/>
              </a:rPr>
              <a:t>Knight, P. and Yorke, M. (2003) </a:t>
            </a:r>
            <a:r>
              <a:rPr lang="en-GB" sz="2400" i="1" dirty="0" smtClean="0">
                <a:solidFill>
                  <a:srgbClr val="FF0000"/>
                </a:solidFill>
                <a:latin typeface="Calibri" pitchFamily="34" charset="0"/>
              </a:rPr>
              <a:t>Assessment, learning and employability</a:t>
            </a:r>
            <a:r>
              <a:rPr lang="en-GB" sz="2400" dirty="0" smtClean="0">
                <a:solidFill>
                  <a:srgbClr val="FF0000"/>
                </a:solidFill>
                <a:latin typeface="Calibri" pitchFamily="34" charset="0"/>
              </a:rPr>
              <a:t> </a:t>
            </a:r>
            <a:r>
              <a:rPr lang="en-GB" sz="2400" dirty="0" smtClean="0">
                <a:latin typeface="Calibri" pitchFamily="34" charset="0"/>
              </a:rPr>
              <a:t>Maidenhead, UK SRHE/Open University Press.</a:t>
            </a:r>
          </a:p>
          <a:p>
            <a:pPr marL="457200" indent="-457200">
              <a:lnSpc>
                <a:spcPct val="100000"/>
              </a:lnSpc>
              <a:spcBef>
                <a:spcPts val="0"/>
              </a:spcBef>
              <a:buFont typeface="+mj-lt"/>
              <a:buAutoNum type="arabicPeriod"/>
            </a:pPr>
            <a:r>
              <a:rPr lang="en-GB" sz="2400" dirty="0" smtClean="0">
                <a:latin typeface="Calibri" pitchFamily="34" charset="0"/>
              </a:rPr>
              <a:t>Flint, N. R. and Johnson, B. (2011) </a:t>
            </a:r>
            <a:r>
              <a:rPr lang="en-GB" sz="2400" i="1" dirty="0" smtClean="0">
                <a:solidFill>
                  <a:srgbClr val="FF0000"/>
                </a:solidFill>
                <a:latin typeface="Calibri" pitchFamily="34" charset="0"/>
              </a:rPr>
              <a:t>Towards fairer university assessment – recognising the concerns of students</a:t>
            </a:r>
            <a:r>
              <a:rPr lang="en-GB" sz="2400" dirty="0" smtClean="0">
                <a:solidFill>
                  <a:srgbClr val="FF0000"/>
                </a:solidFill>
                <a:latin typeface="Calibri" pitchFamily="34" charset="0"/>
              </a:rPr>
              <a:t> </a:t>
            </a:r>
            <a:r>
              <a:rPr lang="en-GB" sz="2400" dirty="0" smtClean="0">
                <a:latin typeface="Calibri" pitchFamily="34" charset="0"/>
              </a:rPr>
              <a:t>London: Routledge.</a:t>
            </a:r>
          </a:p>
          <a:p>
            <a:pPr marL="457200" indent="-457200">
              <a:lnSpc>
                <a:spcPct val="100000"/>
              </a:lnSpc>
              <a:spcBef>
                <a:spcPts val="0"/>
              </a:spcBef>
              <a:buFont typeface="+mj-lt"/>
              <a:buAutoNum type="arabicPeriod"/>
            </a:pPr>
            <a:r>
              <a:rPr lang="en-GB" sz="2400" dirty="0" smtClean="0">
                <a:latin typeface="Calibri" pitchFamily="34" charset="0"/>
              </a:rPr>
              <a:t>HEA (2012) </a:t>
            </a:r>
            <a:r>
              <a:rPr lang="en-GB" sz="2400" i="1" dirty="0" smtClean="0">
                <a:solidFill>
                  <a:srgbClr val="FF0000"/>
                </a:solidFill>
                <a:latin typeface="Calibri" pitchFamily="34" charset="0"/>
              </a:rPr>
              <a:t>A Marked Improvement: transforming assessment in higher education </a:t>
            </a:r>
            <a:r>
              <a:rPr lang="en-GB" sz="2400" dirty="0" smtClean="0">
                <a:latin typeface="Calibri" pitchFamily="34" charset="0"/>
              </a:rPr>
              <a:t>York: Higher Education Academy (</a:t>
            </a:r>
            <a:r>
              <a:rPr lang="en-GB" sz="2400" dirty="0" smtClean="0">
                <a:latin typeface="Calibri" pitchFamily="34" charset="0"/>
                <a:hlinkClick r:id="rId3"/>
              </a:rPr>
              <a:t>http://www.heacademy.ac.uk/assets/documents/assessment/A_Marked_Improvement.pdf</a:t>
            </a:r>
            <a:r>
              <a:rPr lang="en-GB" sz="2400" dirty="0" smtClean="0">
                <a:latin typeface="Calibri" pitchFamily="34" charset="0"/>
              </a:rPr>
              <a:t> )</a:t>
            </a:r>
          </a:p>
          <a:p>
            <a:pPr marL="457200" lvl="0" indent="-457200">
              <a:lnSpc>
                <a:spcPct val="100000"/>
              </a:lnSpc>
              <a:spcBef>
                <a:spcPts val="0"/>
              </a:spcBef>
              <a:buFont typeface="+mj-lt"/>
              <a:buAutoNum type="arabicPeriod"/>
            </a:pPr>
            <a:r>
              <a:rPr lang="en-GB" sz="2400" dirty="0" smtClean="0">
                <a:latin typeface="Calibri" pitchFamily="34" charset="0"/>
              </a:rPr>
              <a:t>Boud, D. and Associates (2010) </a:t>
            </a:r>
            <a:r>
              <a:rPr lang="en-GB" sz="2400" i="1" dirty="0" smtClean="0">
                <a:solidFill>
                  <a:srgbClr val="FF0000"/>
                </a:solidFill>
                <a:latin typeface="Calibri" pitchFamily="34" charset="0"/>
              </a:rPr>
              <a:t>Assessment 2020: seven propositions for assessment reform in higher education </a:t>
            </a:r>
            <a:r>
              <a:rPr lang="en-GB" sz="2400" dirty="0" smtClean="0">
                <a:latin typeface="Calibri" pitchFamily="34" charset="0"/>
              </a:rPr>
              <a:t>Sydney: Australian Learning and Teaching Council.</a:t>
            </a:r>
          </a:p>
          <a:p>
            <a:pPr marL="457200" indent="-457200">
              <a:lnSpc>
                <a:spcPct val="100000"/>
              </a:lnSpc>
              <a:spcBef>
                <a:spcPts val="0"/>
              </a:spcBef>
              <a:buFont typeface="+mj-lt"/>
              <a:buAutoNum type="arabicPeriod"/>
            </a:pPr>
            <a:r>
              <a:rPr lang="en-GB" sz="2400" dirty="0" smtClean="0">
                <a:latin typeface="Calibri" pitchFamily="34" charset="0"/>
              </a:rPr>
              <a:t>Morgan, M. (2011) (ed.) </a:t>
            </a:r>
            <a:r>
              <a:rPr lang="en-US" sz="2400" i="1" dirty="0" smtClean="0">
                <a:solidFill>
                  <a:srgbClr val="FF0000"/>
                </a:solidFill>
                <a:latin typeface="Calibri" pitchFamily="34" charset="0"/>
              </a:rPr>
              <a:t>Improving the Student Experience: A practical guide for universities and colleges</a:t>
            </a:r>
            <a:r>
              <a:rPr lang="en-US" sz="2400" dirty="0" smtClean="0">
                <a:latin typeface="Calibri" pitchFamily="34" charset="0"/>
              </a:rPr>
              <a:t>, London: </a:t>
            </a:r>
            <a:r>
              <a:rPr lang="en-US" sz="2400" dirty="0" err="1" smtClean="0">
                <a:latin typeface="Calibri" pitchFamily="34" charset="0"/>
              </a:rPr>
              <a:t>Routledge</a:t>
            </a:r>
            <a:r>
              <a:rPr lang="en-US" sz="2400" dirty="0" smtClean="0">
                <a:latin typeface="Calibri" pitchFamily="34" charset="0"/>
              </a:rPr>
              <a:t>.</a:t>
            </a:r>
          </a:p>
          <a:p>
            <a:pPr marL="457200" lvl="0" indent="-457200">
              <a:lnSpc>
                <a:spcPct val="100000"/>
              </a:lnSpc>
              <a:spcBef>
                <a:spcPts val="0"/>
              </a:spcBef>
              <a:buFont typeface="+mj-lt"/>
              <a:buAutoNum type="arabicPeriod"/>
            </a:pPr>
            <a:r>
              <a:rPr lang="en-GB" sz="2400" dirty="0" smtClean="0">
                <a:latin typeface="Calibri" pitchFamily="34" charset="0"/>
              </a:rPr>
              <a:t>Blue Skies (2011) </a:t>
            </a:r>
            <a:r>
              <a:rPr lang="en-GB" sz="2400" i="1" dirty="0" smtClean="0">
                <a:solidFill>
                  <a:srgbClr val="FF0000"/>
                </a:solidFill>
                <a:latin typeface="Calibri" pitchFamily="34" charset="0"/>
              </a:rPr>
              <a:t>new thinking about the future of higher education</a:t>
            </a:r>
            <a:r>
              <a:rPr lang="en-GB" sz="2400" dirty="0" smtClean="0">
                <a:latin typeface="Calibri" pitchFamily="34" charset="0"/>
              </a:rPr>
              <a:t>: download free from </a:t>
            </a:r>
            <a:r>
              <a:rPr lang="en-GB" sz="2400" dirty="0" smtClean="0">
                <a:latin typeface="Calibri" pitchFamily="34" charset="0"/>
                <a:hlinkClick r:id="rId4"/>
              </a:rPr>
              <a:t>http://pearsonblueskies.com/</a:t>
            </a:r>
            <a:r>
              <a:rPr lang="en-GB" sz="2400" dirty="0" smtClean="0">
                <a:latin typeface="Calibri" pitchFamily="34" charset="0"/>
              </a:rPr>
              <a:t> </a:t>
            </a:r>
            <a:r>
              <a:rPr lang="en-US" sz="2400" dirty="0" smtClean="0">
                <a:latin typeface="Calibri" pitchFamily="34" charset="0"/>
              </a:rPr>
              <a:t/>
            </a:r>
            <a:br>
              <a:rPr lang="en-US" sz="2400" dirty="0" smtClean="0">
                <a:latin typeface="Calibri" pitchFamily="34" charset="0"/>
              </a:rPr>
            </a:br>
            <a:endParaRPr lang="en-GB" sz="2400" dirty="0" smtClean="0">
              <a:latin typeface="Calibri"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FF0000"/>
                </a:solidFill>
                <a:latin typeface="Calibri"/>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smtClean="0">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a:p>
            <a:pPr marL="635000" indent="-635000" eaLnBrk="0" hangingPunct="0">
              <a:lnSpc>
                <a:spcPct val="90000"/>
              </a:lnSpc>
              <a:buClr>
                <a:srgbClr val="FF3399"/>
              </a:buClr>
              <a:buSzPct val="75000"/>
            </a:pPr>
            <a:endParaRPr lang="en-GB" sz="3200" b="1" smtClean="0">
              <a:solidFill>
                <a:srgbClr val="660066"/>
              </a:solidFill>
              <a:latin typeface="Calibri"/>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smtClean="0">
                <a:solidFill>
                  <a:srgbClr val="FF000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smtClean="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a:p>
            <a:pPr marL="635000" indent="-635000" eaLnBrk="0" hangingPunct="0">
              <a:lnSpc>
                <a:spcPct val="90000"/>
              </a:lnSpc>
              <a:buClr>
                <a:srgbClr val="FF3399"/>
              </a:buClr>
              <a:buSzPct val="75000"/>
            </a:pPr>
            <a:endParaRPr lang="en-GB" sz="3200" b="1" dirty="0" smtClean="0">
              <a:solidFill>
                <a:srgbClr val="660066"/>
              </a:solidFill>
              <a:latin typeface="Calibri"/>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FF000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smtClean="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smtClean="0">
              <a:solidFill>
                <a:srgbClr val="660066"/>
              </a:solidFill>
              <a:latin typeface="Calibri"/>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smtClean="0">
                <a:solidFill>
                  <a:srgbClr val="FF0000"/>
                </a:solidFill>
                <a:latin typeface="Calibri"/>
              </a:rPr>
              <a:t>Some questions to consider for self-assessment-tutor dialogues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smtClean="0"/>
              <a:t>Some questions to consider for self-assessment-tutor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smtClean="0"/>
              <a:t>5 Please jot down three short questions you would like me to answer about this example of your work:</a:t>
            </a:r>
          </a:p>
          <a:p>
            <a:pPr>
              <a:buFont typeface="Monotype Sorts" pitchFamily="2" charset="2"/>
              <a:buNone/>
            </a:pPr>
            <a:r>
              <a:rPr lang="en-GB" sz="3200" dirty="0" smtClean="0"/>
              <a:t>(1)</a:t>
            </a:r>
          </a:p>
          <a:p>
            <a:pPr>
              <a:buFont typeface="Monotype Sorts" pitchFamily="2" charset="2"/>
              <a:buNone/>
            </a:pPr>
            <a:endParaRPr lang="en-GB" sz="3200" dirty="0" smtClean="0"/>
          </a:p>
          <a:p>
            <a:pPr>
              <a:buFont typeface="Monotype Sorts" pitchFamily="2" charset="2"/>
              <a:buNone/>
            </a:pPr>
            <a:r>
              <a:rPr lang="en-GB" sz="3200" dirty="0" smtClean="0"/>
              <a:t>(2)</a:t>
            </a:r>
          </a:p>
          <a:p>
            <a:pPr>
              <a:buFont typeface="Monotype Sorts" pitchFamily="2" charset="2"/>
              <a:buNone/>
            </a:pPr>
            <a:endParaRPr lang="en-GB" sz="3200" dirty="0" smtClean="0"/>
          </a:p>
          <a:p>
            <a:pPr>
              <a:buFont typeface="Monotype Sorts" pitchFamily="2" charset="2"/>
              <a:buNone/>
            </a:pPr>
            <a:r>
              <a:rPr lang="en-GB" sz="3200" dirty="0" smtClean="0"/>
              <a:t>(3)</a:t>
            </a:r>
            <a:endParaRPr lang="en-US" sz="32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Students would soon get bored if they were to answer the same questions for several successive assignments.</a:t>
            </a:r>
          </a:p>
          <a:p>
            <a:pPr marL="635000" indent="-635000" eaLnBrk="0" hangingPunct="0">
              <a:lnSpc>
                <a:spcPct val="90000"/>
              </a:lnSpc>
              <a:spcBef>
                <a:spcPct val="40000"/>
              </a:spcBef>
              <a:buClr>
                <a:srgbClr val="FF3399"/>
              </a:buClr>
              <a:buSzPct val="75000"/>
              <a:buFont typeface="Monotype Sorts" pitchFamily="2" charset="2"/>
              <a:buNone/>
            </a:pPr>
            <a:r>
              <a:rPr lang="en-GB" sz="3200" b="1" dirty="0" smtClean="0">
                <a:solidFill>
                  <a:srgbClr val="660066"/>
                </a:solidFill>
                <a:latin typeface="Calibri"/>
              </a:rPr>
              <a:t>It is best to make the dialogue specific to the subject-matter of the assignment.</a:t>
            </a: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a:p>
            <a:pPr marL="635000" indent="-635000" eaLnBrk="0" hangingPunct="0">
              <a:lnSpc>
                <a:spcPct val="90000"/>
              </a:lnSpc>
              <a:spcBef>
                <a:spcPct val="40000"/>
              </a:spcBef>
              <a:buClr>
                <a:srgbClr val="FF3399"/>
              </a:buClr>
              <a:buSzPct val="75000"/>
              <a:buFont typeface="Monotype Sorts" pitchFamily="2" charset="2"/>
              <a:buNone/>
            </a:pPr>
            <a:endParaRPr lang="en-GB" sz="3200" b="1" dirty="0" smtClean="0">
              <a:solidFill>
                <a:srgbClr val="660066"/>
              </a:solidFill>
              <a:latin typeface="Calibri"/>
            </a:endParaRPr>
          </a:p>
        </p:txBody>
      </p:sp>
      <p:sp>
        <p:nvSpPr>
          <p:cNvPr id="17411" name="Rectangle 3"/>
          <p:cNvSpPr>
            <a:spLocks noChangeArrowheads="1"/>
          </p:cNvSpPr>
          <p:nvPr/>
        </p:nvSpPr>
        <p:spPr bwMode="auto">
          <a:xfrm>
            <a:off x="844550" y="349250"/>
            <a:ext cx="7759700" cy="1092200"/>
          </a:xfrm>
          <a:prstGeom prst="rect">
            <a:avLst/>
          </a:prstGeom>
          <a:noFill/>
          <a:ln w="12700">
            <a:noFill/>
            <a:miter lim="800000"/>
            <a:headEnd/>
            <a:tailEnd/>
          </a:ln>
        </p:spPr>
        <p:txBody>
          <a:bodyPr lIns="92075" tIns="46038" rIns="92075" bIns="46038" anchor="ctr"/>
          <a:lstStyle/>
          <a:p>
            <a:pPr algn="ctr" eaLnBrk="0" hangingPunct="0">
              <a:lnSpc>
                <a:spcPct val="75000"/>
              </a:lnSpc>
            </a:pPr>
            <a:r>
              <a:rPr lang="en-GB" sz="3600" b="1" smtClean="0">
                <a:solidFill>
                  <a:srgbClr val="660066"/>
                </a:solidFill>
                <a:latin typeface="Arial Rounded MT Bold" pitchFamily="34" charset="0"/>
              </a:rPr>
              <a:t>But this is just a start...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74901"/>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Do you now feel better able to:</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336600"/>
                </a:solidFill>
                <a:latin typeface="Arial" charset="0"/>
              </a:rPr>
              <a:t>2 hands = very much better</a:t>
            </a:r>
            <a:r>
              <a:rPr lang="en-GB" sz="2000" b="1" dirty="0">
                <a:solidFill>
                  <a:srgbClr val="660066"/>
                </a:solidFill>
                <a:latin typeface="Arial" charset="0"/>
              </a:rPr>
              <a:t>, </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CC6600"/>
                </a:solidFill>
                <a:latin typeface="Arial" charset="0"/>
              </a:rPr>
              <a:t>one hand = somewhat  better</a:t>
            </a:r>
            <a:r>
              <a:rPr lang="en-GB" sz="2000" b="1" dirty="0">
                <a:solidFill>
                  <a:srgbClr val="660066"/>
                </a:solidFill>
                <a:latin typeface="Arial" charset="0"/>
              </a:rPr>
              <a:t>, </a:t>
            </a:r>
          </a:p>
          <a:p>
            <a:pPr marL="723900" indent="-723900">
              <a:lnSpc>
                <a:spcPct val="90000"/>
              </a:lnSpc>
              <a:spcBef>
                <a:spcPct val="35000"/>
              </a:spcBef>
              <a:buClr>
                <a:srgbClr val="009900"/>
              </a:buClr>
              <a:buFont typeface="Wingdings" pitchFamily="2" charset="2"/>
              <a:buNone/>
              <a:defRPr/>
            </a:pPr>
            <a:r>
              <a:rPr lang="en-GB" sz="2000" b="1" dirty="0">
                <a:solidFill>
                  <a:srgbClr val="660066"/>
                </a:solidFill>
                <a:latin typeface="Arial" charset="0"/>
              </a:rPr>
              <a:t>	</a:t>
            </a:r>
            <a:r>
              <a:rPr lang="en-GB" sz="2000" b="1" dirty="0">
                <a:solidFill>
                  <a:srgbClr val="CC0000"/>
                </a:solidFill>
                <a:latin typeface="Arial" charset="0"/>
              </a:rPr>
              <a:t>no hands = no better</a:t>
            </a:r>
            <a:r>
              <a:rPr lang="en-GB" sz="2000" b="1" dirty="0">
                <a:solidFill>
                  <a:srgbClr val="660066"/>
                </a:solidFill>
                <a:latin typeface="Arial" charset="0"/>
              </a:rPr>
              <a:t>...</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Identify the problems we have in making exams </a:t>
            </a:r>
            <a:r>
              <a:rPr lang="en-GB" sz="2000" b="1" kern="0" dirty="0" smtClean="0">
                <a:solidFill>
                  <a:srgbClr val="FF0000"/>
                </a:solidFill>
                <a:latin typeface="Arial"/>
              </a:rPr>
              <a:t>valid, reliable, authentic, inclusive and transparent</a:t>
            </a:r>
            <a:r>
              <a:rPr lang="en-GB" sz="2000" b="1" kern="0" dirty="0" smtClean="0">
                <a:solidFill>
                  <a:srgbClr val="660066"/>
                </a:solidFill>
                <a:latin typeface="Arial"/>
              </a:rPr>
              <a:t> to students</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Discuss how traditional time-constrained unseen exams can </a:t>
            </a:r>
            <a:r>
              <a:rPr lang="en-GB" sz="2000" b="1" kern="0" dirty="0" smtClean="0">
                <a:solidFill>
                  <a:srgbClr val="FF0000"/>
                </a:solidFill>
                <a:latin typeface="Arial"/>
              </a:rPr>
              <a:t>work against </a:t>
            </a:r>
            <a:r>
              <a:rPr lang="en-GB" sz="2000" b="1" kern="0" dirty="0" smtClean="0">
                <a:solidFill>
                  <a:srgbClr val="660066"/>
                </a:solidFill>
                <a:latin typeface="Arial"/>
              </a:rPr>
              <a:t>the principal factors underpinning successful learning</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Explore </a:t>
            </a:r>
            <a:r>
              <a:rPr lang="en-GB" sz="2000" b="1" kern="0" dirty="0" smtClean="0">
                <a:solidFill>
                  <a:srgbClr val="FF0000"/>
                </a:solidFill>
                <a:latin typeface="Arial"/>
              </a:rPr>
              <a:t>alternatives</a:t>
            </a:r>
            <a:r>
              <a:rPr lang="en-GB" sz="2000" b="1" kern="0" dirty="0" smtClean="0">
                <a:solidFill>
                  <a:srgbClr val="660066"/>
                </a:solidFill>
                <a:latin typeface="Arial"/>
              </a:rPr>
              <a:t> to time-constrained unseen exams, and look at the pros and cons of each of these alternatives</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Improve exams to </a:t>
            </a:r>
            <a:r>
              <a:rPr lang="en-GB" sz="2000" b="1" kern="0" dirty="0" smtClean="0">
                <a:solidFill>
                  <a:srgbClr val="FF0000"/>
                </a:solidFill>
                <a:latin typeface="Arial"/>
              </a:rPr>
              <a:t>align</a:t>
            </a:r>
            <a:r>
              <a:rPr lang="en-GB" sz="2000" b="1" kern="0" dirty="0" smtClean="0">
                <a:solidFill>
                  <a:srgbClr val="660066"/>
                </a:solidFill>
                <a:latin typeface="Arial"/>
              </a:rPr>
              <a:t> them more constructively with the evidence of achievement of intended learning outcomes</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Design marking schemes and model answers, to </a:t>
            </a:r>
            <a:r>
              <a:rPr lang="en-GB" sz="2000" b="1" kern="0" dirty="0" smtClean="0">
                <a:solidFill>
                  <a:srgbClr val="FF0000"/>
                </a:solidFill>
                <a:latin typeface="Arial"/>
              </a:rPr>
              <a:t>speed up </a:t>
            </a:r>
            <a:r>
              <a:rPr lang="en-GB" sz="2000" b="1" kern="0" dirty="0" smtClean="0">
                <a:solidFill>
                  <a:srgbClr val="660066"/>
                </a:solidFill>
                <a:latin typeface="Arial"/>
              </a:rPr>
              <a:t>exam marking, and make exams more transparent to students</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Explore the </a:t>
            </a:r>
            <a:r>
              <a:rPr lang="en-GB" sz="2000" b="1" kern="0" dirty="0" smtClean="0">
                <a:solidFill>
                  <a:srgbClr val="FF0000"/>
                </a:solidFill>
                <a:latin typeface="Arial"/>
              </a:rPr>
              <a:t>problems</a:t>
            </a:r>
            <a:r>
              <a:rPr lang="en-GB" sz="2000" b="1" kern="0" dirty="0" smtClean="0">
                <a:solidFill>
                  <a:srgbClr val="660066"/>
                </a:solidFill>
                <a:latin typeface="Arial"/>
              </a:rPr>
              <a:t> we have in marking essay-type and problem-type exam answers</a:t>
            </a:r>
          </a:p>
          <a:p>
            <a:pPr marL="533400" lvl="0" indent="-533400" eaLnBrk="0" hangingPunct="0">
              <a:lnSpc>
                <a:spcPct val="90000"/>
              </a:lnSpc>
              <a:spcBef>
                <a:spcPct val="35000"/>
              </a:spcBef>
              <a:buClr>
                <a:srgbClr val="009900"/>
              </a:buClr>
              <a:buFont typeface="+mj-lt"/>
              <a:buAutoNum type="arabicPeriod"/>
            </a:pPr>
            <a:r>
              <a:rPr lang="en-GB" sz="2000" b="1" kern="0" dirty="0" smtClean="0">
                <a:solidFill>
                  <a:srgbClr val="660066"/>
                </a:solidFill>
                <a:latin typeface="Arial"/>
              </a:rPr>
              <a:t>Explore how students can be </a:t>
            </a:r>
            <a:r>
              <a:rPr lang="en-GB" sz="2000" b="1" kern="0" dirty="0" smtClean="0">
                <a:solidFill>
                  <a:srgbClr val="FF0000"/>
                </a:solidFill>
                <a:latin typeface="Arial"/>
              </a:rPr>
              <a:t>helped</a:t>
            </a:r>
            <a:r>
              <a:rPr lang="en-GB" sz="2000" b="1" kern="0" dirty="0" smtClean="0">
                <a:solidFill>
                  <a:srgbClr val="660066"/>
                </a:solidFill>
                <a:latin typeface="Arial"/>
              </a:rPr>
              <a:t> to tune in to the standard and scope of exams, minimising problems for them</a:t>
            </a:r>
            <a:endParaRPr lang="en-US" sz="2000" b="1" kern="0" dirty="0" smtClean="0">
              <a:solidFill>
                <a:srgbClr val="660066"/>
              </a:solidFill>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039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039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039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26" y="828048"/>
            <a:ext cx="9144000" cy="5697296"/>
          </a:xfrm>
        </p:spPr>
        <p:txBody>
          <a:bodyPr/>
          <a:lstStyle/>
          <a:p>
            <a:pPr marL="457200" indent="-457200">
              <a:lnSpc>
                <a:spcPct val="100000"/>
              </a:lnSpc>
              <a:spcBef>
                <a:spcPts val="0"/>
              </a:spcBef>
              <a:buFont typeface="+mj-lt"/>
              <a:buAutoNum type="arabicPeriod" startAt="7"/>
            </a:pPr>
            <a:r>
              <a:rPr lang="en-GB" sz="2400" dirty="0" smtClean="0">
                <a:latin typeface="Calibri" pitchFamily="34" charset="0"/>
              </a:rPr>
              <a:t>Race, P. (2014) </a:t>
            </a:r>
            <a:r>
              <a:rPr lang="en-GB" sz="2400" i="1" dirty="0" smtClean="0">
                <a:solidFill>
                  <a:srgbClr val="FF0000"/>
                </a:solidFill>
                <a:latin typeface="Calibri" pitchFamily="34" charset="0"/>
              </a:rPr>
              <a:t>Making learning happen: </a:t>
            </a:r>
            <a:r>
              <a:rPr lang="en-GB" sz="2400" i="1" dirty="0" smtClean="0">
                <a:solidFill>
                  <a:srgbClr val="FF0000"/>
                </a:solidFill>
              </a:rPr>
              <a:t>3</a:t>
            </a:r>
            <a:r>
              <a:rPr lang="en-GB" sz="2400" i="1" baseline="30000" dirty="0" smtClean="0">
                <a:solidFill>
                  <a:srgbClr val="FF0000"/>
                </a:solidFill>
              </a:rPr>
              <a:t>rd</a:t>
            </a:r>
            <a:r>
              <a:rPr lang="en-GB" sz="2400" i="1" dirty="0" smtClean="0">
                <a:solidFill>
                  <a:srgbClr val="FF0000"/>
                </a:solidFill>
                <a:latin typeface="Calibri" pitchFamily="34" charset="0"/>
              </a:rPr>
              <a:t> edition </a:t>
            </a:r>
            <a:r>
              <a:rPr lang="en-GB" sz="2400" dirty="0" smtClean="0">
                <a:latin typeface="Calibri" pitchFamily="34" charset="0"/>
              </a:rPr>
              <a:t>London: Sage Publications.</a:t>
            </a:r>
            <a:endParaRPr lang="en-GB" sz="2400" dirty="0" smtClean="0">
              <a:solidFill>
                <a:srgbClr val="00B050"/>
              </a:solidFill>
              <a:latin typeface="Calibri" pitchFamily="34" charset="0"/>
            </a:endParaRPr>
          </a:p>
          <a:p>
            <a:pPr marL="457200" lvl="0" indent="-457200">
              <a:lnSpc>
                <a:spcPct val="100000"/>
              </a:lnSpc>
              <a:spcBef>
                <a:spcPts val="0"/>
              </a:spcBef>
              <a:buFont typeface="+mj-lt"/>
              <a:buAutoNum type="arabicPeriod" startAt="7"/>
            </a:pPr>
            <a:r>
              <a:rPr lang="en-GB" sz="2400" dirty="0" smtClean="0">
                <a:latin typeface="Calibri" pitchFamily="34" charset="0"/>
              </a:rPr>
              <a:t>Hunt, D. and Chalmers, L. (eds) (2012) </a:t>
            </a:r>
            <a:r>
              <a:rPr lang="en-GB" sz="2400" i="1" dirty="0" smtClean="0">
                <a:solidFill>
                  <a:srgbClr val="FF0000"/>
                </a:solidFill>
                <a:latin typeface="Calibri" pitchFamily="34" charset="0"/>
              </a:rPr>
              <a:t>University Teaching in Focus: a learning-centred approach</a:t>
            </a:r>
            <a:r>
              <a:rPr lang="en-GB" sz="2400" i="1" dirty="0" smtClean="0">
                <a:latin typeface="Calibri" pitchFamily="34" charset="0"/>
              </a:rPr>
              <a:t> </a:t>
            </a:r>
            <a:r>
              <a:rPr lang="en-GB" sz="2400" dirty="0" smtClean="0">
                <a:latin typeface="Calibri" pitchFamily="34" charset="0"/>
              </a:rPr>
              <a:t>see </a:t>
            </a:r>
            <a:r>
              <a:rPr lang="en-US" sz="2400" dirty="0" smtClean="0">
                <a:solidFill>
                  <a:srgbClr val="009900"/>
                </a:solidFill>
                <a:latin typeface="Calibri" pitchFamily="34" charset="0"/>
              </a:rPr>
              <a:t>Chapter 5: Using effective assessment to promote learning, Sally Brown and Phil Race </a:t>
            </a:r>
            <a:r>
              <a:rPr lang="en-US" sz="2400" dirty="0" smtClean="0">
                <a:latin typeface="Calibri" pitchFamily="34" charset="0"/>
              </a:rPr>
              <a:t>Australia: ACER Press, and London: </a:t>
            </a:r>
            <a:r>
              <a:rPr lang="en-US" sz="2400" dirty="0" err="1" smtClean="0">
                <a:latin typeface="Calibri" pitchFamily="34" charset="0"/>
              </a:rPr>
              <a:t>Routledge</a:t>
            </a:r>
            <a:r>
              <a:rPr lang="en-US" sz="2400" dirty="0" smtClean="0">
                <a:latin typeface="Calibri" pitchFamily="34" charset="0"/>
              </a:rPr>
              <a:t>.</a:t>
            </a:r>
          </a:p>
          <a:p>
            <a:pPr marL="457200" indent="-457200">
              <a:lnSpc>
                <a:spcPct val="100000"/>
              </a:lnSpc>
              <a:spcBef>
                <a:spcPts val="0"/>
              </a:spcBef>
              <a:buFont typeface="+mj-lt"/>
              <a:buAutoNum type="arabicPeriod" startAt="7"/>
            </a:pPr>
            <a:r>
              <a:rPr lang="en-US" sz="2400" dirty="0" smtClean="0">
                <a:latin typeface="Calibri" pitchFamily="34" charset="0"/>
              </a:rPr>
              <a:t>Price, M., Rust, C., O’Donovan, B. and Handley, K. (2012) </a:t>
            </a:r>
            <a:r>
              <a:rPr lang="en-US" sz="2400" i="1" dirty="0" smtClean="0">
                <a:solidFill>
                  <a:srgbClr val="FF0000"/>
                </a:solidFill>
                <a:latin typeface="Calibri" pitchFamily="34" charset="0"/>
              </a:rPr>
              <a:t>Assessment Literacy</a:t>
            </a:r>
            <a:r>
              <a:rPr lang="en-US" sz="2400" dirty="0" smtClean="0">
                <a:solidFill>
                  <a:srgbClr val="FF0000"/>
                </a:solidFill>
                <a:latin typeface="Calibri" pitchFamily="34" charset="0"/>
              </a:rPr>
              <a:t>, </a:t>
            </a:r>
            <a:r>
              <a:rPr lang="en-US" sz="2400" dirty="0"/>
              <a:t>Oxford: the Oxford Centre for Staff and Learning Development (based on the ‘</a:t>
            </a:r>
            <a:r>
              <a:rPr lang="en-US" sz="2400" dirty="0" err="1"/>
              <a:t>ASKe</a:t>
            </a:r>
            <a:r>
              <a:rPr lang="en-US" sz="2400" dirty="0"/>
              <a:t>’ Project). </a:t>
            </a:r>
          </a:p>
          <a:p>
            <a:pPr marL="457200" indent="-457200">
              <a:lnSpc>
                <a:spcPct val="100000"/>
              </a:lnSpc>
              <a:spcBef>
                <a:spcPts val="0"/>
              </a:spcBef>
              <a:buFont typeface="+mj-lt"/>
              <a:buAutoNum type="arabicPeriod" startAt="7"/>
            </a:pPr>
            <a:r>
              <a:rPr lang="en-US" sz="2400" dirty="0" err="1" smtClean="0"/>
              <a:t>Sambell</a:t>
            </a:r>
            <a:r>
              <a:rPr lang="en-US" sz="2400" dirty="0" smtClean="0"/>
              <a:t>, K., McDowell, L. and Montgomery, C. (2013) </a:t>
            </a:r>
            <a:r>
              <a:rPr lang="en-US" sz="2400" dirty="0" smtClean="0">
                <a:solidFill>
                  <a:srgbClr val="FF0000"/>
                </a:solidFill>
              </a:rPr>
              <a:t>Assessment </a:t>
            </a:r>
            <a:r>
              <a:rPr lang="en-US" sz="2400" u="sng" dirty="0" smtClean="0">
                <a:solidFill>
                  <a:srgbClr val="FF0000"/>
                </a:solidFill>
              </a:rPr>
              <a:t>for</a:t>
            </a:r>
            <a:r>
              <a:rPr lang="en-US" sz="2400" dirty="0" smtClean="0">
                <a:solidFill>
                  <a:srgbClr val="FF0000"/>
                </a:solidFill>
              </a:rPr>
              <a:t> Learning in Higher Education, </a:t>
            </a:r>
            <a:r>
              <a:rPr lang="en-US" sz="2400" dirty="0"/>
              <a:t>London: </a:t>
            </a:r>
            <a:r>
              <a:rPr lang="en-US" sz="2400" dirty="0" err="1"/>
              <a:t>Routledge</a:t>
            </a:r>
            <a:r>
              <a:rPr lang="en-US" sz="2400" dirty="0"/>
              <a:t>.</a:t>
            </a:r>
          </a:p>
          <a:p>
            <a:pPr marL="457200" lvl="0" indent="-457200">
              <a:lnSpc>
                <a:spcPct val="100000"/>
              </a:lnSpc>
              <a:spcBef>
                <a:spcPts val="0"/>
              </a:spcBef>
              <a:buFont typeface="+mj-lt"/>
              <a:buAutoNum type="arabicPeriod" startAt="7"/>
            </a:pPr>
            <a:r>
              <a:rPr lang="en-US" sz="2400" dirty="0" smtClean="0">
                <a:latin typeface="Calibri" pitchFamily="34" charset="0"/>
              </a:rPr>
              <a:t>Brown, S. (2015) </a:t>
            </a:r>
            <a:r>
              <a:rPr lang="en-US" sz="2400" i="1" dirty="0" smtClean="0">
                <a:solidFill>
                  <a:srgbClr val="FF0000"/>
                </a:solidFill>
                <a:latin typeface="Calibri" pitchFamily="34" charset="0"/>
              </a:rPr>
              <a:t>Learning, teaching and assessment in higher education: global perspectives,</a:t>
            </a:r>
            <a:r>
              <a:rPr lang="en-US" sz="2400" i="1" dirty="0" smtClean="0">
                <a:latin typeface="Calibri" pitchFamily="34" charset="0"/>
              </a:rPr>
              <a:t> </a:t>
            </a:r>
            <a:r>
              <a:rPr lang="en-US" sz="2400" dirty="0" smtClean="0">
                <a:latin typeface="Calibri" pitchFamily="34" charset="0"/>
              </a:rPr>
              <a:t>Basingstoke: Palgrave-Macmillan.</a:t>
            </a:r>
          </a:p>
          <a:p>
            <a:pPr marL="457200" lvl="0" indent="-457200">
              <a:lnSpc>
                <a:spcPct val="100000"/>
              </a:lnSpc>
              <a:spcBef>
                <a:spcPts val="0"/>
              </a:spcBef>
              <a:buFont typeface="+mj-lt"/>
              <a:buAutoNum type="arabicPeriod" startAt="7"/>
            </a:pPr>
            <a:r>
              <a:rPr lang="en-US" sz="2400" dirty="0"/>
              <a:t>Race, P. (2015) </a:t>
            </a:r>
            <a:r>
              <a:rPr lang="en-US" sz="2400" i="1" dirty="0" smtClean="0">
                <a:solidFill>
                  <a:srgbClr val="FF0000"/>
                </a:solidFill>
              </a:rPr>
              <a:t>The Lecturer’s Toolkit: 4</a:t>
            </a:r>
            <a:r>
              <a:rPr lang="en-US" sz="2400" i="1" baseline="30000" dirty="0" smtClean="0">
                <a:solidFill>
                  <a:srgbClr val="FF0000"/>
                </a:solidFill>
              </a:rPr>
              <a:t>th</a:t>
            </a:r>
            <a:r>
              <a:rPr lang="en-US" sz="2400" i="1" dirty="0" smtClean="0">
                <a:solidFill>
                  <a:srgbClr val="FF0000"/>
                </a:solidFill>
              </a:rPr>
              <a:t> edition</a:t>
            </a:r>
            <a:r>
              <a:rPr lang="en-US" sz="2400" i="1" dirty="0" smtClean="0">
                <a:solidFill>
                  <a:srgbClr val="002060"/>
                </a:solidFill>
              </a:rPr>
              <a:t>, </a:t>
            </a:r>
            <a:r>
              <a:rPr lang="en-US" sz="2400" dirty="0"/>
              <a:t>London</a:t>
            </a:r>
            <a:r>
              <a:rPr lang="en-US" sz="2400" dirty="0" smtClean="0">
                <a:solidFill>
                  <a:srgbClr val="002060"/>
                </a:solidFill>
              </a:rPr>
              <a:t>, </a:t>
            </a:r>
            <a:r>
              <a:rPr lang="en-US" sz="2400" dirty="0" err="1"/>
              <a:t>Routledge</a:t>
            </a:r>
            <a:r>
              <a:rPr lang="en-US" sz="2400" dirty="0" smtClean="0">
                <a:solidFill>
                  <a:srgbClr val="002060"/>
                </a:solidFill>
              </a:rPr>
              <a:t>.</a:t>
            </a:r>
            <a:endParaRPr lang="en-US" sz="2400" dirty="0" smtClean="0">
              <a:solidFill>
                <a:srgbClr val="002060"/>
              </a:solidFill>
              <a:latin typeface="Calibri" pitchFamily="34" charset="0"/>
            </a:endParaRPr>
          </a:p>
        </p:txBody>
      </p:sp>
      <p:sp>
        <p:nvSpPr>
          <p:cNvPr id="4" name="Title 1"/>
          <p:cNvSpPr txBox="1">
            <a:spLocks/>
          </p:cNvSpPr>
          <p:nvPr/>
        </p:nvSpPr>
        <p:spPr bwMode="auto">
          <a:xfrm>
            <a:off x="250825" y="1"/>
            <a:ext cx="8713788" cy="828047"/>
          </a:xfrm>
          <a:prstGeom prst="rect">
            <a:avLst/>
          </a:prstGeom>
          <a:noFill/>
        </p:spPr>
        <p:txBody>
          <a:bodyPr wrap="square" rtlCol="0">
            <a:spAutoFit/>
          </a:bodyPr>
          <a:lstStyle/>
          <a:p>
            <a:pPr algn="ctr" eaLnBrk="0" hangingPunct="0">
              <a:lnSpc>
                <a:spcPct val="85000"/>
              </a:lnSpc>
              <a:defRPr/>
            </a:pPr>
            <a:r>
              <a:rPr lang="en-GB" sz="2800" b="1" dirty="0" smtClean="0">
                <a:solidFill>
                  <a:srgbClr val="008000"/>
                </a:solidFill>
                <a:latin typeface="Calibri"/>
              </a:rPr>
              <a:t>12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43177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A marked improvement: HEA, 2012</a:t>
            </a:r>
          </a:p>
        </p:txBody>
      </p:sp>
      <p:sp>
        <p:nvSpPr>
          <p:cNvPr id="5" name="Content Placeholder 4"/>
          <p:cNvSpPr>
            <a:spLocks noGrp="1"/>
          </p:cNvSpPr>
          <p:nvPr>
            <p:ph idx="1"/>
          </p:nvPr>
        </p:nvSpPr>
        <p:spPr>
          <a:xfrm>
            <a:off x="358775" y="836711"/>
            <a:ext cx="8605838" cy="5030689"/>
          </a:xfrm>
        </p:spPr>
        <p:txBody>
          <a:bodyPr/>
          <a:lstStyle/>
          <a:p>
            <a:pPr marL="0" indent="0">
              <a:lnSpc>
                <a:spcPct val="100000"/>
              </a:lnSpc>
              <a:buNone/>
            </a:pPr>
            <a:r>
              <a:rPr lang="en-US" sz="2400" dirty="0" smtClean="0"/>
              <a:t>This publication was developed through collaborative working and writing involving a group of experts in the field of higher education: Dr Simon Ball (JISC </a:t>
            </a:r>
            <a:r>
              <a:rPr lang="en-US" sz="2400" dirty="0" err="1" smtClean="0"/>
              <a:t>TechDis</a:t>
            </a:r>
            <a:r>
              <a:rPr lang="en-US" sz="2400" dirty="0" smtClean="0"/>
              <a:t>), Carolyn </a:t>
            </a:r>
            <a:r>
              <a:rPr lang="en-US" sz="2400" dirty="0" err="1" smtClean="0"/>
              <a:t>Bew</a:t>
            </a:r>
            <a:r>
              <a:rPr lang="en-US" sz="2400" dirty="0" smtClean="0"/>
              <a:t> (Higher Education Academy), Professor Sue </a:t>
            </a:r>
            <a:r>
              <a:rPr lang="en-US" sz="2400" dirty="0" err="1" smtClean="0"/>
              <a:t>Bloxham</a:t>
            </a:r>
            <a:r>
              <a:rPr lang="en-US" sz="2400" dirty="0" smtClean="0"/>
              <a:t> (University of </a:t>
            </a:r>
            <a:r>
              <a:rPr lang="en-US" sz="2400" dirty="0" err="1" smtClean="0"/>
              <a:t>Cumbria</a:t>
            </a:r>
            <a:r>
              <a:rPr lang="en-US" sz="2400" dirty="0" smtClean="0"/>
              <a:t>), Professor Sally Brown (Independent Consultant), Dr Paul </a:t>
            </a:r>
            <a:r>
              <a:rPr lang="en-US" sz="2400" dirty="0" err="1" smtClean="0"/>
              <a:t>Kleiman</a:t>
            </a:r>
            <a:r>
              <a:rPr lang="en-US" sz="2400" dirty="0" smtClean="0"/>
              <a:t> (Higher Education Academy), Dr Helen May (Higher Education Academy), Professor Liz McDowell (</a:t>
            </a:r>
            <a:r>
              <a:rPr lang="en-US" sz="2400" dirty="0" err="1" smtClean="0"/>
              <a:t>Northumbria</a:t>
            </a:r>
            <a:r>
              <a:rPr lang="en-US" sz="2400" dirty="0" smtClean="0"/>
              <a:t> University), Dr Erica Morris (Higher Education Academy), Professor Susan Orr (Sheffield </a:t>
            </a:r>
            <a:r>
              <a:rPr lang="en-US" sz="2400" dirty="0" err="1" smtClean="0"/>
              <a:t>Hallam</a:t>
            </a:r>
            <a:r>
              <a:rPr lang="en-US" sz="2400" dirty="0" smtClean="0"/>
              <a:t> University), Elaine Payne (Higher Education Academy), Professor Margaret Price (Oxford Brookes University), Professor Chris Rust (Oxford Brookes University), Professor Brenda Smith (Independent Consultant) and Judith </a:t>
            </a:r>
            <a:r>
              <a:rPr lang="en-US" sz="2400" dirty="0" err="1" smtClean="0"/>
              <a:t>Waterfield</a:t>
            </a:r>
            <a:r>
              <a:rPr lang="en-US" sz="2400" dirty="0" smtClean="0"/>
              <a:t> (Independent Consultant).</a:t>
            </a:r>
            <a:endParaRPr lang="en-GB" sz="2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p:spPr>
        <p:txBody>
          <a:bodyPr/>
          <a:lstStyle/>
          <a:p>
            <a:pPr eaLnBrk="1" hangingPunct="1"/>
            <a:r>
              <a:rPr lang="en-US" smtClean="0">
                <a:solidFill>
                  <a:srgbClr val="FFFF00"/>
                </a:solidFill>
              </a:rPr>
              <a:t>Action planning statements</a:t>
            </a:r>
          </a:p>
        </p:txBody>
      </p:sp>
      <p:sp>
        <p:nvSpPr>
          <p:cNvPr id="132099" name="Rectangle 3"/>
          <p:cNvSpPr>
            <a:spLocks noGrp="1" noChangeArrowheads="1"/>
          </p:cNvSpPr>
          <p:nvPr>
            <p:ph idx="1"/>
          </p:nvPr>
        </p:nvSpPr>
        <p:spPr/>
        <p:txBody>
          <a:bodyPr/>
          <a:lstStyle/>
          <a:p>
            <a:pPr marL="571500" indent="-571500" eaLnBrk="1" hangingPunct="1">
              <a:spcBef>
                <a:spcPct val="20000"/>
              </a:spcBef>
            </a:pPr>
            <a:r>
              <a:rPr lang="en-US" sz="3600" smtClean="0">
                <a:solidFill>
                  <a:srgbClr val="FFFF00"/>
                </a:solidFill>
                <a:latin typeface="Comic Sans MS" pitchFamily="66" charset="0"/>
              </a:rPr>
              <a:t>One thing I’m going to do is…</a:t>
            </a:r>
          </a:p>
          <a:p>
            <a:pPr marL="571500" indent="-571500" eaLnBrk="1" hangingPunct="1">
              <a:spcBef>
                <a:spcPct val="20000"/>
              </a:spcBef>
            </a:pPr>
            <a:r>
              <a:rPr lang="en-US" sz="3600" smtClean="0">
                <a:solidFill>
                  <a:srgbClr val="FFFF00"/>
                </a:solidFill>
                <a:latin typeface="Comic Sans MS" pitchFamily="66" charset="0"/>
              </a:rPr>
              <a:t>One idea I’m taking away is…</a:t>
            </a:r>
          </a:p>
          <a:p>
            <a:pPr marL="571500" indent="-571500" eaLnBrk="1" hangingPunct="1">
              <a:spcBef>
                <a:spcPct val="20000"/>
              </a:spcBef>
            </a:pPr>
            <a:r>
              <a:rPr lang="en-US" sz="3600" smtClean="0">
                <a:solidFill>
                  <a:srgbClr val="FFFF00"/>
                </a:solidFill>
                <a:latin typeface="Comic Sans MS" pitchFamily="66" charset="0"/>
              </a:rPr>
              <a:t>I’m going to think more about…</a:t>
            </a:r>
          </a:p>
          <a:p>
            <a:pPr marL="571500" indent="-571500" eaLnBrk="1" hangingPunct="1">
              <a:spcBef>
                <a:spcPct val="20000"/>
              </a:spcBef>
            </a:pPr>
            <a:r>
              <a:rPr lang="en-US" sz="3600" smtClean="0">
                <a:solidFill>
                  <a:srgbClr val="FFFF00"/>
                </a:solidFill>
                <a:latin typeface="Comic Sans MS" pitchFamily="66" charset="0"/>
              </a:rPr>
              <a:t>I have found out that …</a:t>
            </a:r>
          </a:p>
          <a:p>
            <a:pPr marL="571500" indent="-571500" eaLnBrk="1" hangingPunct="1">
              <a:spcBef>
                <a:spcPct val="20000"/>
              </a:spcBef>
            </a:pPr>
            <a:r>
              <a:rPr lang="en-US" sz="3600" smtClean="0">
                <a:solidFill>
                  <a:srgbClr val="FFFF00"/>
                </a:solidFill>
                <a:latin typeface="Comic Sans MS" pitchFamily="66" charset="0"/>
              </a:rPr>
              <a:t>I’d like to know …</a:t>
            </a:r>
          </a:p>
          <a:p>
            <a:pPr marL="571500" indent="-571500" eaLnBrk="1" hangingPunct="1">
              <a:spcBef>
                <a:spcPct val="20000"/>
              </a:spcBef>
            </a:pPr>
            <a:r>
              <a:rPr lang="en-US" sz="3600" smtClean="0">
                <a:solidFill>
                  <a:srgbClr val="FFFF00"/>
                </a:solidFill>
                <a:latin typeface="Comic Sans MS" pitchFamily="66" charset="0"/>
              </a:rPr>
              <a:t>In future, I’m not going to…</a:t>
            </a:r>
          </a:p>
        </p:txBody>
      </p:sp>
      <p:sp>
        <p:nvSpPr>
          <p:cNvPr id="23556" name="Text Box 4"/>
          <p:cNvSpPr txBox="1">
            <a:spLocks noChangeArrowheads="1"/>
          </p:cNvSpPr>
          <p:nvPr/>
        </p:nvSpPr>
        <p:spPr bwMode="auto">
          <a:xfrm>
            <a:off x="684213" y="6165850"/>
            <a:ext cx="3959225" cy="396875"/>
          </a:xfrm>
          <a:prstGeom prst="rect">
            <a:avLst/>
          </a:prstGeom>
          <a:noFill/>
          <a:ln w="12700">
            <a:noFill/>
            <a:miter lim="800000"/>
            <a:headEnd type="none" w="sm" len="sm"/>
            <a:tailEnd type="none" w="sm" len="sm"/>
          </a:ln>
        </p:spPr>
        <p:txBody>
          <a:bodyPr>
            <a:spAutoFit/>
          </a:bodyPr>
          <a:lstStyle/>
          <a:p>
            <a:pPr algn="ctr" eaLnBrk="0" hangingPunct="0">
              <a:spcBef>
                <a:spcPct val="50000"/>
              </a:spcBef>
            </a:pPr>
            <a:fld id="{A64ECDE7-4298-492D-9653-412C5555AA7F}" type="datetime2">
              <a:rPr lang="en-GB" sz="2000">
                <a:solidFill>
                  <a:srgbClr val="000000"/>
                </a:solidFill>
                <a:latin typeface="Tahoma" pitchFamily="34" charset="0"/>
              </a:rPr>
              <a:pPr algn="ctr" eaLnBrk="0" hangingPunct="0">
                <a:spcBef>
                  <a:spcPct val="50000"/>
                </a:spcBef>
              </a:pPr>
              <a:t>Friday, 15 April 2016</a:t>
            </a:fld>
            <a:endParaRPr lang="en-GB" sz="2000">
              <a:solidFill>
                <a:srgbClr val="0000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rPr>
              <a:t>www.phil-race.co.uk</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2" y="0"/>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smtClean="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3rd edition</a:t>
            </a:r>
          </a:p>
          <a:p>
            <a:pPr algn="ctr">
              <a:spcBef>
                <a:spcPct val="50000"/>
              </a:spcBef>
            </a:pPr>
            <a:r>
              <a:rPr lang="en-GB" sz="2400" b="1" dirty="0" smtClean="0">
                <a:solidFill>
                  <a:srgbClr val="FFFFFF"/>
                </a:solidFill>
                <a:latin typeface="Calibri" pitchFamily="34" charset="0"/>
              </a:rPr>
              <a:t>Phil Race</a:t>
            </a:r>
            <a:endParaRPr lang="en-GB" sz="2400" b="1" dirty="0">
              <a:solidFill>
                <a:srgbClr val="FFFFFF"/>
              </a:solidFill>
              <a:latin typeface="Calibri" pitchFamily="34" charset="0"/>
            </a:endParaRPr>
          </a:p>
          <a:p>
            <a:pPr algn="ctr">
              <a:spcBef>
                <a:spcPct val="50000"/>
              </a:spcBef>
            </a:pPr>
            <a:r>
              <a:rPr lang="en-GB" sz="2400" b="1" dirty="0" smtClean="0">
                <a:solidFill>
                  <a:srgbClr val="FFFFFF"/>
                </a:solidFill>
                <a:latin typeface="Calibri" pitchFamily="34" charset="0"/>
              </a:rPr>
              <a:t>2014: Sage: London</a:t>
            </a:r>
          </a:p>
          <a:p>
            <a:pPr algn="ctr">
              <a:spcBef>
                <a:spcPct val="50000"/>
              </a:spcBef>
            </a:pPr>
            <a:endParaRPr lang="en-GB" sz="2400" b="1" dirty="0" smtClean="0">
              <a:solidFill>
                <a:srgbClr val="FFFFFF"/>
              </a:solidFill>
              <a:latin typeface="Calibri" pitchFamily="34" charset="0"/>
            </a:endParaRPr>
          </a:p>
          <a:p>
            <a:pPr algn="ctr" eaLnBrk="0" hangingPunct="0"/>
            <a:r>
              <a:rPr lang="en-GB" sz="2400" b="1" dirty="0" smtClean="0">
                <a:solidFill>
                  <a:srgbClr val="FFFF00"/>
                </a:solidFill>
                <a:latin typeface="Calibri" pitchFamily="34" charset="0"/>
              </a:rPr>
              <a:t>Three short videos</a:t>
            </a:r>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 (1) About making learning happen in general: </a:t>
            </a:r>
            <a:r>
              <a:rPr lang="en-GB" sz="2400" b="1" u="sng" dirty="0" smtClean="0">
                <a:solidFill>
                  <a:srgbClr val="FFFFFF"/>
                </a:solidFill>
                <a:latin typeface="Calibri" pitchFamily="34" charset="0"/>
                <a:hlinkClick r:id="rId3"/>
              </a:rPr>
              <a:t>http://tinyurl.com/l7yddya</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(2) Five top tips for lecturers: </a:t>
            </a:r>
            <a:r>
              <a:rPr lang="en-GB" sz="2400" b="1" u="sng" dirty="0" smtClean="0">
                <a:solidFill>
                  <a:srgbClr val="FFFFFF"/>
                </a:solidFill>
                <a:latin typeface="Calibri" pitchFamily="34" charset="0"/>
                <a:hlinkClick r:id="rId4"/>
              </a:rPr>
              <a:t>http://tinyurl.com/nxhohe3</a:t>
            </a:r>
            <a:r>
              <a:rPr lang="en-GB" sz="2400" b="1" dirty="0" smtClean="0">
                <a:solidFill>
                  <a:srgbClr val="FFFFFF"/>
                </a:solidFill>
                <a:latin typeface="Calibri" pitchFamily="34" charset="0"/>
              </a:rPr>
              <a:t> </a:t>
            </a:r>
          </a:p>
          <a:p>
            <a:pPr algn="ctr" eaLnBrk="0" hangingPunct="0"/>
            <a:endParaRPr lang="en-GB" sz="2400" b="1" dirty="0" smtClean="0">
              <a:solidFill>
                <a:srgbClr val="FFFFFF"/>
              </a:solidFill>
              <a:latin typeface="Calibri" pitchFamily="34" charset="0"/>
            </a:endParaRPr>
          </a:p>
          <a:p>
            <a:pPr algn="ctr" eaLnBrk="0" hangingPunct="0"/>
            <a:r>
              <a:rPr lang="en-GB" sz="2400" b="1" dirty="0" smtClean="0">
                <a:solidFill>
                  <a:srgbClr val="FFFFFF"/>
                </a:solidFill>
                <a:latin typeface="Calibri" pitchFamily="34" charset="0"/>
              </a:rPr>
              <a:t>(3) On being an author, and the changes in the 3</a:t>
            </a:r>
            <a:r>
              <a:rPr lang="en-GB" sz="2400" b="1" baseline="30000" dirty="0" smtClean="0">
                <a:solidFill>
                  <a:srgbClr val="FFFFFF"/>
                </a:solidFill>
                <a:latin typeface="Calibri" pitchFamily="34" charset="0"/>
              </a:rPr>
              <a:t>rd</a:t>
            </a:r>
            <a:r>
              <a:rPr lang="en-GB" sz="2400" b="1" dirty="0" smtClean="0">
                <a:solidFill>
                  <a:srgbClr val="FFFFFF"/>
                </a:solidFill>
                <a:latin typeface="Calibri" pitchFamily="34" charset="0"/>
              </a:rPr>
              <a:t> edition: </a:t>
            </a:r>
            <a:r>
              <a:rPr lang="en-GB" sz="2400" b="1" u="sng" dirty="0" smtClean="0">
                <a:solidFill>
                  <a:srgbClr val="FFFFFF"/>
                </a:solidFill>
                <a:latin typeface="Calibri" pitchFamily="34" charset="0"/>
                <a:hlinkClick r:id="rId5"/>
              </a:rPr>
              <a:t>http://tinyurl.com/oqfkkdc</a:t>
            </a:r>
            <a:r>
              <a:rPr lang="en-GB" sz="2400" b="1" dirty="0" smtClean="0">
                <a:solidFill>
                  <a:srgbClr val="FFFFFF"/>
                </a:solidFill>
                <a:latin typeface="Calibri" pitchFamily="34" charset="0"/>
              </a:rPr>
              <a:t> </a:t>
            </a:r>
          </a:p>
          <a:p>
            <a:pPr algn="ctr">
              <a:spcBef>
                <a:spcPct val="50000"/>
              </a:spcBef>
            </a:pPr>
            <a:endParaRPr lang="en-GB" sz="2000" b="1" dirty="0" smtClean="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0" y="0"/>
            <a:ext cx="4852737"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28"/>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smtClean="0">
                <a:solidFill>
                  <a:srgbClr val="FFFFFF"/>
                </a:solidFill>
              </a:rPr>
              <a:t>The </a:t>
            </a:r>
            <a:r>
              <a:rPr lang="en-GB" sz="3200" b="1" dirty="0">
                <a:solidFill>
                  <a:srgbClr val="FFFFFF"/>
                </a:solidFill>
              </a:rPr>
              <a:t>Lecturer’s Toolkit</a:t>
            </a:r>
          </a:p>
          <a:p>
            <a:pPr algn="ctr" eaLnBrk="0" hangingPunct="0">
              <a:spcBef>
                <a:spcPct val="50000"/>
              </a:spcBef>
            </a:pPr>
            <a:r>
              <a:rPr lang="en-GB" sz="3200" b="1" dirty="0" smtClean="0">
                <a:solidFill>
                  <a:srgbClr val="FFFFFF"/>
                </a:solidFill>
              </a:rPr>
              <a:t>4</a:t>
            </a:r>
            <a:r>
              <a:rPr lang="en-GB" sz="3200" b="1" baseline="30000" dirty="0" smtClean="0">
                <a:solidFill>
                  <a:srgbClr val="FFFFFF"/>
                </a:solidFill>
              </a:rPr>
              <a:t>th</a:t>
            </a:r>
            <a:r>
              <a:rPr lang="en-GB" sz="3200" b="1" dirty="0" smtClean="0">
                <a:solidFill>
                  <a:srgbClr val="FFFFFF"/>
                </a:solidFill>
              </a:rPr>
              <a:t> </a:t>
            </a:r>
            <a:r>
              <a:rPr lang="en-GB" sz="3200" b="1" dirty="0">
                <a:solidFill>
                  <a:srgbClr val="FFFFFF"/>
                </a:solidFill>
              </a:rPr>
              <a:t>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smtClean="0">
                <a:solidFill>
                  <a:srgbClr val="FFFF00"/>
                </a:solidFill>
              </a:rPr>
              <a:t>London: Routledge, </a:t>
            </a:r>
          </a:p>
          <a:p>
            <a:pPr algn="ctr" eaLnBrk="0" hangingPunct="0">
              <a:spcBef>
                <a:spcPct val="50000"/>
              </a:spcBef>
            </a:pPr>
            <a:r>
              <a:rPr lang="en-GB" sz="3200" b="1" dirty="0" smtClean="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0"/>
            <a:ext cx="5270698" cy="685190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Font typeface="Wingdings" pitchFamily="2" charset="2"/>
              <a:buNone/>
            </a:pPr>
            <a:r>
              <a:rPr lang="en-GB" sz="2800" dirty="0" smtClean="0"/>
              <a:t>	</a:t>
            </a:r>
            <a:r>
              <a:rPr lang="en-GB" sz="3600" dirty="0" smtClean="0">
                <a:solidFill>
                  <a:srgbClr val="C00000"/>
                </a:solidFill>
              </a:rPr>
              <a:t>“Designing exam questions would be much more inspiring if only I …”</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pPr>
              <a:defRPr/>
            </a:pPr>
            <a:r>
              <a:rPr lang="en-GB" b="1" dirty="0" smtClean="0"/>
              <a:t>Post-its…</a:t>
            </a:r>
          </a:p>
        </p:txBody>
      </p:sp>
      <p:sp>
        <p:nvSpPr>
          <p:cNvPr id="37891" name="Rectangle 3"/>
          <p:cNvSpPr>
            <a:spLocks noGrp="1" noChangeArrowheads="1"/>
          </p:cNvSpPr>
          <p:nvPr>
            <p:ph idx="1"/>
          </p:nvPr>
        </p:nvSpPr>
        <p:spPr>
          <a:xfrm>
            <a:off x="538162" y="1000108"/>
            <a:ext cx="8605838" cy="4670425"/>
          </a:xfrm>
          <a:noFill/>
          <a:ln cap="flat"/>
        </p:spPr>
        <p:txBody>
          <a:bodyPr/>
          <a:lstStyle/>
          <a:p>
            <a:pPr>
              <a:lnSpc>
                <a:spcPct val="100000"/>
              </a:lnSpc>
            </a:pPr>
            <a:r>
              <a:rPr lang="en-GB" sz="2600" dirty="0" smtClean="0"/>
              <a:t>A small, equal opportunities, </a:t>
            </a:r>
          </a:p>
          <a:p>
            <a:pPr>
              <a:lnSpc>
                <a:spcPct val="100000"/>
              </a:lnSpc>
              <a:buFont typeface="Wingdings" pitchFamily="2" charset="2"/>
              <a:buNone/>
            </a:pPr>
            <a:r>
              <a:rPr lang="en-GB" sz="2600" dirty="0" smtClean="0"/>
              <a:t>	non-threatening space.</a:t>
            </a:r>
          </a:p>
          <a:p>
            <a:pPr>
              <a:lnSpc>
                <a:spcPct val="100000"/>
              </a:lnSpc>
            </a:pPr>
            <a:r>
              <a:rPr lang="en-GB" sz="2600" dirty="0" smtClean="0"/>
              <a:t>Just about everyone is willing to jot something down on a post-it in answer to a question, whereas they may not offer a spoken answer to a question, or write responses on a blank sheet of paper.</a:t>
            </a:r>
          </a:p>
          <a:p>
            <a:pPr>
              <a:lnSpc>
                <a:spcPct val="100000"/>
              </a:lnSpc>
            </a:pPr>
            <a:r>
              <a:rPr lang="en-GB" sz="2600" dirty="0" smtClean="0"/>
              <a:t>Post-its allow everyone the same opportunity to respond, including the quiet or shy students.</a:t>
            </a:r>
          </a:p>
          <a:p>
            <a:pPr>
              <a:lnSpc>
                <a:spcPct val="100000"/>
              </a:lnSpc>
            </a:pPr>
            <a:r>
              <a:rPr lang="en-GB" sz="2600" dirty="0" smtClean="0"/>
              <a:t>Post-its can be swapped, and students can read out someone else’s ideas, in the relative comfort of anonymity.</a:t>
            </a:r>
          </a:p>
          <a:p>
            <a:pPr>
              <a:lnSpc>
                <a:spcPct val="100000"/>
              </a:lnSpc>
            </a:pPr>
            <a:endParaRPr lang="en-GB" sz="2600" dirty="0" smtClean="0"/>
          </a:p>
        </p:txBody>
      </p:sp>
      <p:sp>
        <p:nvSpPr>
          <p:cNvPr id="1164292" name="Rectangle 4"/>
          <p:cNvSpPr>
            <a:spLocks noChangeArrowheads="1"/>
          </p:cNvSpPr>
          <p:nvPr/>
        </p:nvSpPr>
        <p:spPr bwMode="auto">
          <a:xfrm>
            <a:off x="6934200" y="381000"/>
            <a:ext cx="2209800" cy="1143000"/>
          </a:xfrm>
          <a:prstGeom prst="rect">
            <a:avLst/>
          </a:prstGeom>
          <a:solidFill>
            <a:srgbClr val="FFFF00"/>
          </a:solidFill>
          <a:ln w="12700">
            <a:solidFill>
              <a:schemeClr val="tx1"/>
            </a:solidFill>
            <a:miter lim="800000"/>
            <a:headEnd type="none" w="sm" len="sm"/>
            <a:tailEnd type="none" w="sm" len="sm"/>
          </a:ln>
          <a:effectLst>
            <a:outerShdw dist="117088" dir="2436078" algn="ctr" rotWithShape="0">
              <a:srgbClr val="000000"/>
            </a:outerShdw>
          </a:effectLst>
        </p:spPr>
        <p:txBody>
          <a:bodyPr wrap="none" anchor="ctr"/>
          <a:lstStyle/>
          <a:p>
            <a:pPr algn="ctr">
              <a:defRPr/>
            </a:pPr>
            <a:endParaRPr lang="en-GB" sz="2000" dirty="0">
              <a:solidFill>
                <a:srgbClr val="FFFF00"/>
              </a:solidFill>
              <a:latin typeface="Times New Roman" pitchFamily="18" charset="0"/>
            </a:endParaRPr>
          </a:p>
        </p:txBody>
      </p:sp>
    </p:spTree>
  </p:cSld>
  <p:clrMapOvr>
    <a:masterClrMapping/>
  </p:clrMapOvr>
  <p:timing>
    <p:tnLst>
      <p:par>
        <p:cTn id="1" dur="indefinite" restart="never" nodeType="tmRoot"/>
      </p:par>
    </p:tnLst>
    <p:bldLst>
      <p:bldP spid="37891" grpId="0" build="p" autoUpdateAnimBg="0">
        <p:tmplLst>
          <p:tmpl lvl="1">
            <p:tnLst>
              <p:par>
                <p:cTn presetID="1" presetClass="entr" presetSubtype="0" fill="hold" nodeType="click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37891"/>
                        </p:tgtEl>
                        <p:attrNameLst>
                          <p:attrName>style.visibility</p:attrName>
                        </p:attrNameLst>
                      </p:cBhvr>
                      <p:to>
                        <p:strVal val="visible"/>
                      </p:to>
                    </p:se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pPr>
              <a:defRPr/>
            </a:pPr>
            <a:r>
              <a:rPr lang="en-GB" sz="3600" b="1" dirty="0" smtClean="0"/>
              <a:t>Finding out where a group is starting from…</a:t>
            </a:r>
          </a:p>
        </p:txBody>
      </p:sp>
      <p:sp>
        <p:nvSpPr>
          <p:cNvPr id="1165315" name="Rectangle 3"/>
          <p:cNvSpPr>
            <a:spLocks noGrp="1" noChangeArrowheads="1"/>
          </p:cNvSpPr>
          <p:nvPr>
            <p:ph idx="1"/>
          </p:nvPr>
        </p:nvSpPr>
        <p:spPr/>
        <p:txBody>
          <a:bodyPr/>
          <a:lstStyle/>
          <a:p>
            <a:pPr>
              <a:lnSpc>
                <a:spcPct val="100000"/>
              </a:lnSpc>
              <a:defRPr/>
            </a:pPr>
            <a:r>
              <a:rPr lang="en-GB" sz="2800" dirty="0" smtClean="0"/>
              <a:t>Post-its are particularly useful for open-ended questions, such as </a:t>
            </a:r>
            <a:r>
              <a:rPr lang="en-GB" sz="2800" dirty="0" smtClean="0">
                <a:solidFill>
                  <a:srgbClr val="0000CC"/>
                </a:solidFill>
              </a:rPr>
              <a:t>‘economics would be much better for me if only I …’</a:t>
            </a:r>
          </a:p>
          <a:p>
            <a:pPr>
              <a:lnSpc>
                <a:spcPct val="100000"/>
              </a:lnSpc>
              <a:defRPr/>
            </a:pPr>
            <a:r>
              <a:rPr lang="en-GB" sz="2800" dirty="0" smtClean="0"/>
              <a:t>Responses can be posted on a flipchart or wall, and used as an exhibit.</a:t>
            </a:r>
          </a:p>
          <a:p>
            <a:pPr>
              <a:lnSpc>
                <a:spcPct val="100000"/>
              </a:lnSpc>
              <a:defRPr/>
            </a:pPr>
            <a:r>
              <a:rPr lang="en-GB" sz="2800" dirty="0" smtClean="0"/>
              <a:t>Post-its can be a fast way of finding out what the real intended learning outcomes are for a group.</a:t>
            </a:r>
          </a:p>
          <a:p>
            <a:pPr>
              <a:lnSpc>
                <a:spcPct val="100000"/>
              </a:lnSpc>
              <a:defRPr/>
            </a:pPr>
            <a:r>
              <a:rPr lang="en-GB" sz="2800" dirty="0" smtClean="0"/>
              <a:t>They can also provide a measure of the learning </a:t>
            </a:r>
            <a:r>
              <a:rPr lang="en-GB" sz="2800" dirty="0" smtClean="0">
                <a:solidFill>
                  <a:srgbClr val="FF0000"/>
                </a:solidFill>
              </a:rPr>
              <a:t>incomes</a:t>
            </a:r>
            <a:r>
              <a:rPr lang="en-GB" sz="2800" dirty="0" smtClean="0"/>
              <a:t> of the group.</a:t>
            </a:r>
          </a:p>
        </p:txBody>
      </p:sp>
    </p:spTree>
  </p:cSld>
  <p:clrMapOvr>
    <a:masterClrMapping/>
  </p:clrMapOvr>
  <p:timing>
    <p:tnLst>
      <p:par>
        <p:cTn id="1" dur="indefinite" restart="never" nodeType="tmRoot"/>
      </p:par>
    </p:tnLst>
    <p:bldLst>
      <p:bldP spid="1165315" grpId="0" build="p" autoUpdateAnimBg="0">
        <p:tmplLst>
          <p:tmpl lvl="1">
            <p:tnLst>
              <p:par>
                <p:cTn presetID="1" presetClass="entr" presetSubtype="0" fill="hold" nodeType="click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1165315"/>
                        </p:tgtEl>
                        <p:attrNameLst>
                          <p:attrName>style.visibility</p:attrName>
                        </p:attrNameLst>
                      </p:cBhvr>
                      <p:to>
                        <p:strVal val="visible"/>
                      </p:to>
                    </p:se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I predict a move of universities away from being the guardians of content, (where everything was about ‘delivery’), towards two major functions: </a:t>
            </a:r>
          </a:p>
        </p:txBody>
      </p:sp>
      <p:sp>
        <p:nvSpPr>
          <p:cNvPr id="19459" name="Rectangle 3"/>
          <p:cNvSpPr>
            <a:spLocks noGrp="1" noChangeArrowheads="1"/>
          </p:cNvSpPr>
          <p:nvPr>
            <p:ph type="body" idx="1"/>
          </p:nvPr>
        </p:nvSpPr>
        <p:spPr>
          <a:xfrm>
            <a:off x="358775" y="2204864"/>
            <a:ext cx="8605838" cy="3662536"/>
          </a:xfrm>
        </p:spPr>
        <p:txBody>
          <a:bodyPr/>
          <a:lstStyle/>
          <a:p>
            <a:pPr eaLnBrk="1" hangingPunct="1">
              <a:buFont typeface="+mj-lt"/>
              <a:buAutoNum type="arabicPeriod"/>
            </a:pPr>
            <a:r>
              <a:rPr lang="en-GB" dirty="0" smtClean="0"/>
              <a:t>Recognising and accrediting </a:t>
            </a:r>
            <a:r>
              <a:rPr lang="en-GB" dirty="0" smtClean="0">
                <a:solidFill>
                  <a:srgbClr val="FF0000"/>
                </a:solidFill>
              </a:rPr>
              <a:t>achievement</a:t>
            </a:r>
            <a:r>
              <a:rPr lang="en-GB" dirty="0" smtClean="0"/>
              <a:t>, wherever learning has taken place (i.e. getting the </a:t>
            </a:r>
            <a:r>
              <a:rPr lang="en-GB" dirty="0" smtClean="0">
                <a:solidFill>
                  <a:schemeClr val="accent2">
                    <a:lumMod val="60000"/>
                    <a:lumOff val="40000"/>
                  </a:schemeClr>
                </a:solidFill>
              </a:rPr>
              <a:t>assessment</a:t>
            </a:r>
            <a:r>
              <a:rPr lang="en-GB" dirty="0" smtClean="0"/>
              <a:t> right);</a:t>
            </a:r>
          </a:p>
          <a:p>
            <a:pPr eaLnBrk="1" hangingPunct="1">
              <a:buFont typeface="+mj-lt"/>
              <a:buAutoNum type="arabicPeriod"/>
            </a:pPr>
            <a:r>
              <a:rPr lang="en-GB" dirty="0" smtClean="0"/>
              <a:t>Supporting student </a:t>
            </a:r>
            <a:r>
              <a:rPr lang="en-GB" dirty="0" smtClean="0">
                <a:solidFill>
                  <a:srgbClr val="FF0000"/>
                </a:solidFill>
              </a:rPr>
              <a:t>learning</a:t>
            </a:r>
            <a:r>
              <a:rPr lang="en-GB" dirty="0" smtClean="0"/>
              <a:t> and </a:t>
            </a:r>
            <a:r>
              <a:rPr lang="en-GB" dirty="0" smtClean="0">
                <a:solidFill>
                  <a:srgbClr val="008000"/>
                </a:solidFill>
              </a:rPr>
              <a:t>engagement</a:t>
            </a:r>
            <a:r>
              <a:rPr lang="en-GB" dirty="0" smtClean="0"/>
              <a:t> (not least by making </a:t>
            </a:r>
            <a:r>
              <a:rPr lang="en-GB" dirty="0" smtClean="0">
                <a:solidFill>
                  <a:schemeClr val="accent2">
                    <a:lumMod val="60000"/>
                    <a:lumOff val="40000"/>
                  </a:schemeClr>
                </a:solidFill>
              </a:rPr>
              <a:t>feedback</a:t>
            </a:r>
            <a:r>
              <a:rPr lang="en-GB" dirty="0" smtClean="0"/>
              <a:t> work well for students).</a:t>
            </a:r>
          </a:p>
          <a:p>
            <a:pPr eaLnBrk="1" hangingPunct="1"/>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None/>
            </a:pPr>
            <a:r>
              <a:rPr lang="en-GB" sz="2400" dirty="0" smtClean="0">
                <a:solidFill>
                  <a:schemeClr val="bg1"/>
                </a:solidFill>
                <a:latin typeface="Calibri" pitchFamily="34" charset="0"/>
              </a:rPr>
              <a:t>	 (1995, 2009, 2016!)</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Travelling around as usual!</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2627784" y="5733256"/>
            <a:ext cx="5832475" cy="830997"/>
          </a:xfrm>
          <a:prstGeom prst="rect">
            <a:avLst/>
          </a:prstGeom>
          <a:noFill/>
          <a:ln w="12700">
            <a:noFill/>
            <a:miter lim="800000"/>
            <a:headEnd type="none" w="sm" len="sm"/>
            <a:tailEnd type="none" w="sm" len="sm"/>
          </a:ln>
        </p:spPr>
        <p:txBody>
          <a:bodyPr>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sz="2800" dirty="0" smtClean="0"/>
              <a:t>We still tend to try to measure...</a:t>
            </a:r>
          </a:p>
          <a:p>
            <a:pPr>
              <a:buNone/>
            </a:pPr>
            <a:r>
              <a:rPr lang="en-GB" sz="2800" dirty="0" smtClean="0"/>
              <a:t>	...</a:t>
            </a:r>
            <a:r>
              <a:rPr lang="en-GB" sz="2800" dirty="0" smtClean="0">
                <a:solidFill>
                  <a:srgbClr val="FF0000"/>
                </a:solidFill>
              </a:rPr>
              <a:t>what’s in students’ heads, and what they can do with what’s there</a:t>
            </a:r>
          </a:p>
          <a:p>
            <a:pPr>
              <a:buNone/>
            </a:pPr>
            <a:r>
              <a:rPr lang="en-GB" sz="2800" dirty="0" smtClean="0"/>
              <a:t>	in terms of two unsatisfactory proxies ... </a:t>
            </a:r>
          </a:p>
          <a:p>
            <a:pPr>
              <a:buAutoNum type="arabicPeriod"/>
            </a:pPr>
            <a:r>
              <a:rPr lang="en-GB" sz="2800" dirty="0" smtClean="0">
                <a:solidFill>
                  <a:srgbClr val="006600"/>
                </a:solidFill>
              </a:rPr>
              <a:t>what comes out of students’ </a:t>
            </a:r>
            <a:r>
              <a:rPr lang="en-GB" sz="2800" dirty="0" smtClean="0">
                <a:solidFill>
                  <a:srgbClr val="FF0000"/>
                </a:solidFill>
              </a:rPr>
              <a:t>pens</a:t>
            </a:r>
            <a:r>
              <a:rPr lang="en-GB" sz="2800" dirty="0" smtClean="0">
                <a:solidFill>
                  <a:srgbClr val="006600"/>
                </a:solidFill>
              </a:rPr>
              <a:t> in exams;</a:t>
            </a:r>
            <a:endParaRPr lang="en-GB" sz="2800" b="0" dirty="0" smtClean="0">
              <a:solidFill>
                <a:srgbClr val="FF0000"/>
              </a:solidFill>
              <a:latin typeface="Creepy" pitchFamily="82" charset="0"/>
            </a:endParaRPr>
          </a:p>
          <a:p>
            <a:pPr>
              <a:buNone/>
            </a:pPr>
            <a:r>
              <a:rPr lang="en-GB" sz="2800" dirty="0" smtClean="0">
                <a:solidFill>
                  <a:srgbClr val="006600"/>
                </a:solidFill>
              </a:rPr>
              <a:t>2.	what comes out of their </a:t>
            </a:r>
            <a:r>
              <a:rPr lang="en-GB" sz="2800" dirty="0" smtClean="0">
                <a:solidFill>
                  <a:srgbClr val="FF0000"/>
                </a:solidFill>
              </a:rPr>
              <a:t>keyboards</a:t>
            </a:r>
            <a:r>
              <a:rPr lang="en-GB" sz="2800" dirty="0" smtClean="0">
                <a:solidFill>
                  <a:srgbClr val="006600"/>
                </a:solidFill>
              </a:rPr>
              <a:t> in essays and reports</a:t>
            </a:r>
            <a:r>
              <a:rPr lang="en-GB"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3600" b="1" dirty="0" smtClean="0">
                <a:solidFill>
                  <a:schemeClr val="bg1"/>
                </a:solidFill>
              </a:rPr>
              <a:t>Some </a:t>
            </a:r>
          </a:p>
          <a:p>
            <a:pPr algn="ctr" eaLnBrk="1" fontAlgn="auto" hangingPunct="1">
              <a:spcBef>
                <a:spcPts val="0"/>
              </a:spcBef>
              <a:spcAft>
                <a:spcPts val="0"/>
              </a:spcAft>
            </a:pPr>
            <a:r>
              <a:rPr lang="en-GB" sz="3600" b="1" dirty="0" smtClean="0">
                <a:solidFill>
                  <a:schemeClr val="bg1"/>
                </a:solidFill>
              </a:rPr>
              <a:t>large-group</a:t>
            </a:r>
          </a:p>
          <a:p>
            <a:pPr algn="ctr" eaLnBrk="1" fontAlgn="auto" hangingPunct="1">
              <a:spcBef>
                <a:spcPts val="0"/>
              </a:spcBef>
              <a:spcAft>
                <a:spcPts val="0"/>
              </a:spcAft>
            </a:pPr>
            <a:r>
              <a:rPr lang="en-GB" sz="3600" b="1" dirty="0" smtClean="0">
                <a:solidFill>
                  <a:schemeClr val="bg1"/>
                </a:solidFill>
              </a:rPr>
              <a:t>assessment</a:t>
            </a:r>
          </a:p>
          <a:p>
            <a:pPr algn="ctr" eaLnBrk="1" fontAlgn="auto" hangingPunct="1">
              <a:spcBef>
                <a:spcPts val="0"/>
              </a:spcBef>
              <a:spcAft>
                <a:spcPts val="0"/>
              </a:spcAft>
            </a:pPr>
            <a:r>
              <a:rPr lang="en-GB" sz="3600" b="1" dirty="0" smtClean="0">
                <a:solidFill>
                  <a:schemeClr val="bg1"/>
                </a:solidFill>
              </a:rPr>
              <a:t>issues</a:t>
            </a:r>
          </a:p>
          <a:p>
            <a:pPr algn="ctr" eaLnBrk="1" fontAlgn="auto" hangingPunct="1">
              <a:spcBef>
                <a:spcPts val="0"/>
              </a:spcBef>
              <a:spcAft>
                <a:spcPts val="0"/>
              </a:spcAft>
            </a:pPr>
            <a:r>
              <a:rPr lang="en-GB" sz="3600" b="1" dirty="0" smtClean="0">
                <a:solidFill>
                  <a:schemeClr val="bg1"/>
                </a:solidFill>
              </a:rPr>
              <a:t> </a:t>
            </a:r>
            <a:endParaRPr lang="en-GB" sz="3600"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ounded Rectangle 4"/>
          <p:cNvSpPr/>
          <p:nvPr/>
        </p:nvSpPr>
        <p:spPr>
          <a:xfrm>
            <a:off x="685800" y="2286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comes out of their pens?</a:t>
            </a:r>
            <a:endParaRPr lang="en-GB" sz="1700" b="1" dirty="0">
              <a:solidFill>
                <a:srgbClr val="FFFF00"/>
              </a:solidFill>
            </a:endParaRPr>
          </a:p>
        </p:txBody>
      </p:sp>
      <p:sp>
        <p:nvSpPr>
          <p:cNvPr id="6" name="Rounded Rectangle 5"/>
          <p:cNvSpPr/>
          <p:nvPr/>
        </p:nvSpPr>
        <p:spPr>
          <a:xfrm>
            <a:off x="685800" y="19050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they say?</a:t>
            </a:r>
            <a:endParaRPr lang="en-GB" sz="1700" b="1" dirty="0">
              <a:solidFill>
                <a:srgbClr val="FFFF00"/>
              </a:solidFill>
            </a:endParaRPr>
          </a:p>
        </p:txBody>
      </p:sp>
      <p:sp>
        <p:nvSpPr>
          <p:cNvPr id="7" name="Rounded Rectangle 6"/>
          <p:cNvSpPr/>
          <p:nvPr/>
        </p:nvSpPr>
        <p:spPr>
          <a:xfrm>
            <a:off x="685800" y="5181600"/>
            <a:ext cx="2286000" cy="1676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work with each other?</a:t>
            </a:r>
            <a:endParaRPr lang="en-GB" sz="1700" b="1" dirty="0">
              <a:solidFill>
                <a:srgbClr val="FFFF00"/>
              </a:solidFill>
            </a:endParaRPr>
          </a:p>
        </p:txBody>
      </p:sp>
      <p:sp>
        <p:nvSpPr>
          <p:cNvPr id="8" name="Rounded Rectangle 7"/>
          <p:cNvSpPr/>
          <p:nvPr/>
        </p:nvSpPr>
        <p:spPr>
          <a:xfrm>
            <a:off x="37338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do practical things?</a:t>
            </a:r>
            <a:endParaRPr lang="en-GB" sz="1700" b="1" dirty="0">
              <a:solidFill>
                <a:srgbClr val="FFFF00"/>
              </a:solidFill>
            </a:endParaRPr>
          </a:p>
        </p:txBody>
      </p:sp>
      <p:sp>
        <p:nvSpPr>
          <p:cNvPr id="9" name="Rounded Rectangle 8"/>
          <p:cNvSpPr/>
          <p:nvPr/>
        </p:nvSpPr>
        <p:spPr>
          <a:xfrm>
            <a:off x="6553200" y="5257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what they put online?</a:t>
            </a:r>
            <a:endParaRPr lang="en-GB" sz="1700" b="1" dirty="0">
              <a:solidFill>
                <a:srgbClr val="FFFF00"/>
              </a:solidFill>
            </a:endParaRPr>
          </a:p>
        </p:txBody>
      </p:sp>
      <p:sp>
        <p:nvSpPr>
          <p:cNvPr id="10" name="Rounded Rectangle 9"/>
          <p:cNvSpPr/>
          <p:nvPr/>
        </p:nvSpPr>
        <p:spPr>
          <a:xfrm>
            <a:off x="6553200" y="3657600"/>
            <a:ext cx="2286000" cy="12954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answer our questions?</a:t>
            </a:r>
            <a:endParaRPr lang="en-GB" sz="1700" b="1" dirty="0">
              <a:solidFill>
                <a:srgbClr val="FFFF00"/>
              </a:solidFill>
            </a:endParaRPr>
          </a:p>
        </p:txBody>
      </p:sp>
      <p:sp>
        <p:nvSpPr>
          <p:cNvPr id="11" name="Rounded Rectangle 10"/>
          <p:cNvSpPr/>
          <p:nvPr/>
        </p:nvSpPr>
        <p:spPr>
          <a:xfrm>
            <a:off x="6553200" y="2057400"/>
            <a:ext cx="2286000" cy="13716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solve problems?</a:t>
            </a:r>
            <a:endParaRPr lang="en-GB" sz="1700" b="1" dirty="0">
              <a:solidFill>
                <a:srgbClr val="FFFF00"/>
              </a:solidFill>
            </a:endParaRPr>
          </a:p>
        </p:txBody>
      </p:sp>
      <p:sp>
        <p:nvSpPr>
          <p:cNvPr id="12" name="Rounded Rectangle 11"/>
          <p:cNvSpPr/>
          <p:nvPr/>
        </p:nvSpPr>
        <p:spPr>
          <a:xfrm>
            <a:off x="6553200" y="2286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assess their own learning?</a:t>
            </a:r>
            <a:endParaRPr lang="en-GB" sz="1700" b="1" dirty="0">
              <a:solidFill>
                <a:srgbClr val="FFFF00"/>
              </a:solidFill>
            </a:endParaRPr>
          </a:p>
        </p:txBody>
      </p:sp>
      <p:sp>
        <p:nvSpPr>
          <p:cNvPr id="13" name="Rounded Rectangle 12"/>
          <p:cNvSpPr/>
          <p:nvPr/>
        </p:nvSpPr>
        <p:spPr>
          <a:xfrm>
            <a:off x="685800" y="3505200"/>
            <a:ext cx="2286000" cy="1524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things they make?</a:t>
            </a:r>
            <a:endParaRPr lang="en-GB" sz="1700" b="1" dirty="0">
              <a:solidFill>
                <a:srgbClr val="FFFF00"/>
              </a:solidFill>
            </a:endParaRPr>
          </a:p>
        </p:txBody>
      </p:sp>
      <p:sp>
        <p:nvSpPr>
          <p:cNvPr id="14" name="Rounded Rectangle 13"/>
          <p:cNvSpPr/>
          <p:nvPr/>
        </p:nvSpPr>
        <p:spPr>
          <a:xfrm>
            <a:off x="3733800" y="304800"/>
            <a:ext cx="2286000"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400" b="1" dirty="0" smtClean="0">
                <a:solidFill>
                  <a:srgbClr val="FFFF00"/>
                </a:solidFill>
              </a:rPr>
              <a:t>Using how they assess each others’</a:t>
            </a:r>
          </a:p>
          <a:p>
            <a:pPr algn="ctr" fontAlgn="auto">
              <a:spcBef>
                <a:spcPts val="0"/>
              </a:spcBef>
              <a:spcAft>
                <a:spcPts val="0"/>
              </a:spcAft>
            </a:pPr>
            <a:r>
              <a:rPr lang="en-GB" sz="2400" b="1" dirty="0" smtClean="0">
                <a:solidFill>
                  <a:srgbClr val="FFFF00"/>
                </a:solidFill>
              </a:rPr>
              <a:t>learning?</a:t>
            </a:r>
            <a:endParaRPr lang="en-GB" sz="1700" b="1" dirty="0">
              <a:solidFill>
                <a:srgbClr val="FFFF00"/>
              </a:solidFill>
            </a:endParaRPr>
          </a:p>
        </p:txBody>
      </p:sp>
      <p:sp>
        <p:nvSpPr>
          <p:cNvPr id="15" name="Oval 14"/>
          <p:cNvSpPr/>
          <p:nvPr/>
        </p:nvSpPr>
        <p:spPr>
          <a:xfrm>
            <a:off x="3352800" y="2133600"/>
            <a:ext cx="28194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800" b="1" dirty="0" smtClean="0">
                <a:solidFill>
                  <a:prstClr val="black"/>
                </a:solidFill>
              </a:rPr>
              <a:t>How can we assess what students have learned?</a:t>
            </a:r>
            <a:endParaRPr lang="en-GB" sz="2800" b="1" dirty="0">
              <a:solidFill>
                <a:prstClr val="black"/>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730658" y="0"/>
            <a:ext cx="6413342" cy="6858000"/>
          </a:xfrm>
          <a:prstGeom prst="rect">
            <a:avLst/>
          </a:prstGeom>
        </p:spPr>
      </p:pic>
      <p:sp>
        <p:nvSpPr>
          <p:cNvPr id="3" name="TextBox 2"/>
          <p:cNvSpPr txBox="1"/>
          <p:nvPr/>
        </p:nvSpPr>
        <p:spPr>
          <a:xfrm>
            <a:off x="279756" y="2238040"/>
            <a:ext cx="2401099" cy="3970318"/>
          </a:xfrm>
          <a:prstGeom prst="rect">
            <a:avLst/>
          </a:prstGeom>
          <a:solidFill>
            <a:srgbClr val="00B050"/>
          </a:solidFill>
        </p:spPr>
        <p:txBody>
          <a:bodyPr wrap="square" rtlCol="0">
            <a:spAutoFit/>
          </a:bodyPr>
          <a:lstStyle/>
          <a:p>
            <a:pPr algn="ctr"/>
            <a:r>
              <a:rPr lang="en-GB" sz="3600" b="1" dirty="0">
                <a:solidFill>
                  <a:srgbClr val="FFFF00"/>
                </a:solidFill>
              </a:rPr>
              <a:t>Exam stress affects different people in different ways</a:t>
            </a:r>
          </a:p>
        </p:txBody>
      </p:sp>
    </p:spTree>
    <p:extLst>
      <p:ext uri="{BB962C8B-B14F-4D97-AF65-F5344CB8AC3E}">
        <p14:creationId xmlns:p14="http://schemas.microsoft.com/office/powerpoint/2010/main" xmlns="" val="1555468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431697"/>
          </a:xfrm>
          <a:noFill/>
          <a:ln>
            <a:noFill/>
          </a:ln>
        </p:spPr>
        <p:txBody>
          <a:bodyPr vert="horz" wrap="square" lIns="91440" tIns="45720" rIns="91440" bIns="45720" numCol="1" anchor="b" anchorCtr="0" compatLnSpc="1">
            <a:prstTxWarp prst="textNoShape">
              <a:avLst/>
            </a:prstTxWarp>
          </a:bodyPr>
          <a:lstStyle/>
          <a:p>
            <a:r>
              <a:rPr lang="en-GB" sz="3200" b="1" dirty="0" smtClean="0"/>
              <a:t>MOOCs and higher education in 2016</a:t>
            </a:r>
            <a:endParaRPr lang="en-GB" sz="3200" b="1" dirty="0"/>
          </a:p>
        </p:txBody>
      </p:sp>
      <p:sp>
        <p:nvSpPr>
          <p:cNvPr id="3" name="Content Placeholder 2"/>
          <p:cNvSpPr>
            <a:spLocks noGrp="1"/>
          </p:cNvSpPr>
          <p:nvPr>
            <p:ph idx="1"/>
          </p:nvPr>
        </p:nvSpPr>
        <p:spPr>
          <a:xfrm>
            <a:off x="0" y="548600"/>
            <a:ext cx="9144000" cy="5318801"/>
          </a:xfrm>
        </p:spPr>
        <p:txBody>
          <a:bodyPr/>
          <a:lstStyle/>
          <a:p>
            <a:pPr>
              <a:lnSpc>
                <a:spcPct val="100000"/>
              </a:lnSpc>
              <a:spcBef>
                <a:spcPts val="600"/>
              </a:spcBef>
            </a:pPr>
            <a:r>
              <a:rPr lang="en-GB" sz="2600" dirty="0" smtClean="0"/>
              <a:t>We are now in an era of mass education with significantly increasing sizes of Higher Education Institutions – but some already with </a:t>
            </a:r>
            <a:r>
              <a:rPr lang="en-GB" sz="2600" dirty="0" smtClean="0">
                <a:solidFill>
                  <a:srgbClr val="FF0000"/>
                </a:solidFill>
              </a:rPr>
              <a:t>fewer</a:t>
            </a:r>
            <a:r>
              <a:rPr lang="en-GB" sz="2600" dirty="0" smtClean="0"/>
              <a:t> students!!</a:t>
            </a:r>
          </a:p>
          <a:p>
            <a:pPr>
              <a:lnSpc>
                <a:spcPct val="100000"/>
              </a:lnSpc>
              <a:spcBef>
                <a:spcPts val="600"/>
              </a:spcBef>
            </a:pPr>
            <a:r>
              <a:rPr lang="en-GB" sz="2600" dirty="0" smtClean="0"/>
              <a:t>Distance education is seen as a panacea in some areas with the increasing promotion of </a:t>
            </a:r>
            <a:r>
              <a:rPr lang="en-GB" sz="2600" dirty="0" smtClean="0">
                <a:solidFill>
                  <a:srgbClr val="FF0000"/>
                </a:solidFill>
              </a:rPr>
              <a:t>Massive Open On-line Courses </a:t>
            </a:r>
            <a:r>
              <a:rPr lang="en-GB" sz="2600" dirty="0" smtClean="0"/>
              <a:t>(MOOCs) currently gaining much publicity;</a:t>
            </a:r>
          </a:p>
          <a:p>
            <a:pPr>
              <a:lnSpc>
                <a:spcPct val="100000"/>
              </a:lnSpc>
              <a:spcBef>
                <a:spcPts val="600"/>
              </a:spcBef>
            </a:pPr>
            <a:r>
              <a:rPr lang="en-GB" sz="2600" dirty="0" smtClean="0"/>
              <a:t>Higher Education Institutions including Harvard, MIT and the UK OU offer free on-line content, with some offering peer review opportunities for assignments;</a:t>
            </a:r>
          </a:p>
          <a:p>
            <a:pPr>
              <a:lnSpc>
                <a:spcPct val="100000"/>
              </a:lnSpc>
              <a:spcBef>
                <a:spcPts val="600"/>
              </a:spcBef>
            </a:pPr>
            <a:r>
              <a:rPr lang="en-GB" sz="2600" dirty="0" smtClean="0"/>
              <a:t>Currently most MOOCs don’t offer assessment or credit opportunities and retention can be a significant problem: </a:t>
            </a:r>
            <a:r>
              <a:rPr lang="en-GB" sz="2600" dirty="0" smtClean="0">
                <a:solidFill>
                  <a:srgbClr val="FF0000"/>
                </a:solidFill>
              </a:rPr>
              <a:t>but this will change</a:t>
            </a:r>
            <a:r>
              <a:rPr lang="en-GB" sz="2600" dirty="0" smtClean="0"/>
              <a:t>.</a:t>
            </a:r>
            <a:endParaRPr lang="en-GB"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b="1" dirty="0" smtClean="0">
                <a:solidFill>
                  <a:schemeClr val="tx1"/>
                </a:solidFill>
              </a:rPr>
              <a:t>So how do we get... </a:t>
            </a:r>
            <a:br>
              <a:rPr lang="en-GB" b="1" dirty="0" smtClean="0">
                <a:solidFill>
                  <a:schemeClr val="tx1"/>
                </a:solidFill>
              </a:rPr>
            </a:br>
            <a:r>
              <a:rPr lang="en-GB" b="1" dirty="0" smtClean="0">
                <a:solidFill>
                  <a:schemeClr val="tx1"/>
                </a:solidFill>
              </a:rPr>
              <a:t>from here... 			to here?</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Without</a:t>
            </a:r>
            <a:r>
              <a:rPr lang="en-GB" dirty="0" smtClean="0"/>
              <a:t>….</a:t>
            </a:r>
            <a:endParaRPr lang="en-GB" dirty="0"/>
          </a:p>
        </p:txBody>
      </p:sp>
      <p:sp>
        <p:nvSpPr>
          <p:cNvPr id="3" name="Content Placeholder 2"/>
          <p:cNvSpPr>
            <a:spLocks noGrp="1"/>
          </p:cNvSpPr>
          <p:nvPr>
            <p:ph idx="1"/>
          </p:nvPr>
        </p:nvSpPr>
        <p:spPr/>
        <p:txBody>
          <a:bodyPr/>
          <a:lstStyle/>
          <a:p>
            <a:r>
              <a:rPr lang="en-GB" sz="2600" dirty="0" smtClean="0"/>
              <a:t>Stripping out all the </a:t>
            </a:r>
            <a:r>
              <a:rPr lang="en-GB" sz="2600" dirty="0" smtClean="0">
                <a:solidFill>
                  <a:srgbClr val="FF0000"/>
                </a:solidFill>
              </a:rPr>
              <a:t>joy</a:t>
            </a:r>
            <a:r>
              <a:rPr lang="en-GB" sz="2600" dirty="0" smtClean="0"/>
              <a:t> and </a:t>
            </a:r>
            <a:r>
              <a:rPr lang="en-GB" sz="2600" dirty="0" smtClean="0">
                <a:solidFill>
                  <a:srgbClr val="FF0000"/>
                </a:solidFill>
              </a:rPr>
              <a:t>enthusiasm</a:t>
            </a:r>
            <a:r>
              <a:rPr lang="en-GB" sz="2600" dirty="0" smtClean="0"/>
              <a:t> with which many enter higher education;</a:t>
            </a:r>
          </a:p>
          <a:p>
            <a:r>
              <a:rPr lang="en-GB" sz="2600" dirty="0" smtClean="0"/>
              <a:t>Pushing them into </a:t>
            </a:r>
            <a:r>
              <a:rPr lang="en-GB" sz="2600" dirty="0" smtClean="0">
                <a:solidFill>
                  <a:srgbClr val="FF0000"/>
                </a:solidFill>
              </a:rPr>
              <a:t>strategic</a:t>
            </a:r>
            <a:r>
              <a:rPr lang="en-GB" sz="2600" dirty="0" smtClean="0"/>
              <a:t> behaviour (Kneale) through which they become progressively focused on modest outcomes? (‘Just tell me what I have got to do to pass: I can’t afford the time to go for a First’);</a:t>
            </a:r>
          </a:p>
          <a:p>
            <a:r>
              <a:rPr lang="en-GB" sz="2600" dirty="0" smtClean="0"/>
              <a:t>Filling them with </a:t>
            </a:r>
            <a:r>
              <a:rPr lang="en-GB" sz="2600" dirty="0" smtClean="0">
                <a:solidFill>
                  <a:srgbClr val="FF0000"/>
                </a:solidFill>
              </a:rPr>
              <a:t>dissatisfaction</a:t>
            </a:r>
            <a:r>
              <a:rPr lang="en-GB" sz="2600" dirty="0" smtClean="0"/>
              <a:t> around their learning experiences, potentially driving them to grievances and litigation;</a:t>
            </a:r>
          </a:p>
          <a:p>
            <a:r>
              <a:rPr lang="en-GB" sz="2600" dirty="0" smtClean="0"/>
              <a:t>Making students feel their investment in higher education has been a </a:t>
            </a:r>
            <a:r>
              <a:rPr lang="en-GB" sz="2600" dirty="0" smtClean="0">
                <a:solidFill>
                  <a:srgbClr val="FF0000"/>
                </a:solidFill>
              </a:rPr>
              <a:t>waste</a:t>
            </a:r>
            <a:r>
              <a:rPr lang="en-GB" sz="2600" dirty="0" smtClean="0"/>
              <a:t> of three years.</a:t>
            </a:r>
            <a:endParaRPr lang="en-GB" sz="2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Instead, we need to</a:t>
            </a:r>
            <a:endParaRPr lang="en-GB" dirty="0"/>
          </a:p>
        </p:txBody>
      </p:sp>
      <p:sp>
        <p:nvSpPr>
          <p:cNvPr id="3" name="Content Placeholder 2"/>
          <p:cNvSpPr>
            <a:spLocks noGrp="1"/>
          </p:cNvSpPr>
          <p:nvPr>
            <p:ph idx="1"/>
          </p:nvPr>
        </p:nvSpPr>
        <p:spPr/>
        <p:txBody>
          <a:bodyPr/>
          <a:lstStyle/>
          <a:p>
            <a:r>
              <a:rPr lang="en-GB" sz="2600" dirty="0" smtClean="0"/>
              <a:t>Build each student’s </a:t>
            </a:r>
            <a:r>
              <a:rPr lang="en-GB" sz="2600" dirty="0" smtClean="0">
                <a:solidFill>
                  <a:srgbClr val="FF0000"/>
                </a:solidFill>
              </a:rPr>
              <a:t>confidence</a:t>
            </a:r>
            <a:r>
              <a:rPr lang="en-GB" sz="2600" dirty="0" smtClean="0"/>
              <a:t> in what they can do, enabling them to have a genuine and positive measure of their capabilities;</a:t>
            </a:r>
          </a:p>
          <a:p>
            <a:r>
              <a:rPr lang="en-GB" sz="2600" dirty="0" smtClean="0"/>
              <a:t>Ensure that the disadvantages with which students enter a course of study are </a:t>
            </a:r>
            <a:r>
              <a:rPr lang="en-GB" sz="2600" dirty="0" smtClean="0">
                <a:solidFill>
                  <a:srgbClr val="FF0000"/>
                </a:solidFill>
              </a:rPr>
              <a:t>addressed</a:t>
            </a:r>
            <a:r>
              <a:rPr lang="en-GB" sz="2600" dirty="0" smtClean="0"/>
              <a:t> and to some extent redressed during their academic careers;</a:t>
            </a:r>
          </a:p>
          <a:p>
            <a:r>
              <a:rPr lang="en-GB" sz="2600" dirty="0" smtClean="0"/>
              <a:t>Enable </a:t>
            </a:r>
            <a:r>
              <a:rPr lang="en-GB" sz="2600" dirty="0" smtClean="0">
                <a:solidFill>
                  <a:srgbClr val="FF0000"/>
                </a:solidFill>
              </a:rPr>
              <a:t>intellectual</a:t>
            </a:r>
            <a:r>
              <a:rPr lang="en-GB" sz="2600" dirty="0" smtClean="0"/>
              <a:t> growth, so that graduates are changed for the good by the experience of studying;</a:t>
            </a:r>
          </a:p>
          <a:p>
            <a:r>
              <a:rPr lang="en-GB" sz="2600" dirty="0" smtClean="0"/>
              <a:t>Build the foundations for future </a:t>
            </a:r>
            <a:r>
              <a:rPr lang="en-GB" sz="2600" dirty="0" smtClean="0">
                <a:solidFill>
                  <a:srgbClr val="FF0000"/>
                </a:solidFill>
              </a:rPr>
              <a:t>life</a:t>
            </a:r>
            <a:r>
              <a:rPr lang="en-GB" sz="2600" dirty="0" smtClean="0"/>
              <a:t> experiences including employment, social engagement and personal fulfilment.</a:t>
            </a:r>
            <a:endParaRPr lang="en-GB" sz="2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In this workshop, we’ll touch on all three of these areas.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smtClean="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smtClean="0"/>
              <a:t>I could not do what I do nowadays if I did not continue to spend a fair bit of my time working with </a:t>
            </a:r>
            <a:r>
              <a:rPr lang="en-GB" sz="2800" dirty="0" smtClean="0">
                <a:solidFill>
                  <a:srgbClr val="FF0000"/>
                </a:solidFill>
              </a:rPr>
              <a:t>students</a:t>
            </a:r>
            <a:r>
              <a:rPr lang="en-GB" sz="2800" dirty="0" smtClean="0"/>
              <a:t> – they’ve taught me most of what I know.</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r>
              <a:rPr lang="en-GB" sz="3200" dirty="0" smtClean="0">
                <a:solidFill>
                  <a:srgbClr val="CC00CC"/>
                </a:solidFill>
              </a:rPr>
              <a:t/>
            </a:r>
            <a:br>
              <a:rPr lang="en-GB" sz="3200" dirty="0" smtClean="0">
                <a:solidFill>
                  <a:srgbClr val="CC00CC"/>
                </a:solidFill>
              </a:rPr>
            </a:br>
            <a:r>
              <a:rPr lang="en-GB" b="1" dirty="0" smtClean="0">
                <a:solidFill>
                  <a:srgbClr val="000066"/>
                </a:solidFill>
              </a:rPr>
              <a:t>How Students </a:t>
            </a:r>
            <a:r>
              <a:rPr lang="en-GB" b="1" i="1" dirty="0" smtClean="0">
                <a:solidFill>
                  <a:srgbClr val="000066"/>
                </a:solidFill>
              </a:rPr>
              <a:t>Really </a:t>
            </a:r>
            <a:r>
              <a:rPr lang="en-GB" b="1" dirty="0" smtClean="0">
                <a:solidFill>
                  <a:srgbClr val="000066"/>
                </a:solidFill>
              </a:rPr>
              <a:t>Learn</a:t>
            </a:r>
            <a:r>
              <a:rPr lang="en-GB" b="1" dirty="0" smtClean="0">
                <a:solidFill>
                  <a:srgbClr val="CC00CC"/>
                </a:solidFill>
              </a:rPr>
              <a:t/>
            </a:r>
            <a:br>
              <a:rPr lang="en-GB" b="1" dirty="0" smtClean="0">
                <a:solidFill>
                  <a:srgbClr val="CC00CC"/>
                </a:solidFill>
              </a:rPr>
            </a:br>
            <a:r>
              <a:rPr lang="en-GB" sz="3600" b="1" dirty="0" smtClean="0">
                <a:solidFill>
                  <a:srgbClr val="CC00CC"/>
                </a:solidFill>
              </a:rPr>
              <a:t>‘Ripples’ model of learning</a:t>
            </a:r>
            <a:endParaRPr lang="en-GB" sz="3200" dirty="0" smtClean="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Arial" charset="0"/>
              </a:rPr>
              <a:t>Phil </a:t>
            </a:r>
            <a:r>
              <a:rPr lang="en-GB" sz="2800" b="1" dirty="0" smtClean="0">
                <a:solidFill>
                  <a:srgbClr val="000000"/>
                </a:solidFill>
                <a:latin typeface="Arial" charset="0"/>
              </a:rPr>
              <a:t>Race</a:t>
            </a:r>
            <a:endParaRPr lang="en-GB" sz="2800" b="1" dirty="0">
              <a:solidFill>
                <a:srgbClr val="000000"/>
              </a:solidFill>
              <a:latin typeface="Arial" charset="0"/>
            </a:endParaRP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r>
              <a:rPr lang="en-GB" dirty="0">
                <a:latin typeface="Tahoma" pitchFamily="34" charset="0"/>
              </a:rPr>
              <a:t/>
            </a:r>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r>
              <a:rPr lang="en-GB" b="1" dirty="0">
                <a:latin typeface="Tahoma" pitchFamily="34" charset="0"/>
              </a:rPr>
              <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4000" b="1" dirty="0">
                <a:solidFill>
                  <a:srgbClr val="92D050"/>
                </a:solidFill>
              </a:rPr>
              <a:t>Evidence-based practice</a:t>
            </a:r>
          </a:p>
          <a:p>
            <a:pPr algn="ctr"/>
            <a:r>
              <a:rPr lang="en-GB" sz="3600" b="1" dirty="0"/>
              <a:t> – seven factors underpinning successful learning based on asking 200,000 people about their learning in the last 20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GB"/>
              <a:t>Mind our language?</a:t>
            </a:r>
          </a:p>
        </p:txBody>
      </p:sp>
      <p:sp>
        <p:nvSpPr>
          <p:cNvPr id="34819" name="Rectangle 3"/>
          <p:cNvSpPr>
            <a:spLocks noGrp="1" noChangeArrowheads="1"/>
          </p:cNvSpPr>
          <p:nvPr>
            <p:ph idx="1"/>
          </p:nvPr>
        </p:nvSpPr>
        <p:spPr/>
        <p:txBody>
          <a:bodyPr/>
          <a:lstStyle/>
          <a:p>
            <a:pPr eaLnBrk="1" hangingPunct="1">
              <a:lnSpc>
                <a:spcPct val="100000"/>
              </a:lnSpc>
              <a:spcBef>
                <a:spcPct val="30000"/>
              </a:spcBef>
            </a:pPr>
            <a:r>
              <a:rPr lang="en-GB" sz="2600" dirty="0">
                <a:solidFill>
                  <a:srgbClr val="FF0000"/>
                </a:solidFill>
              </a:rPr>
              <a:t>Everyone learns</a:t>
            </a:r>
            <a:r>
              <a:rPr lang="en-GB" sz="2600" dirty="0"/>
              <a:t>. Not just students, not just teachers, not just professors, not just writers…</a:t>
            </a:r>
          </a:p>
          <a:p>
            <a:pPr eaLnBrk="1" hangingPunct="1">
              <a:lnSpc>
                <a:spcPct val="100000"/>
              </a:lnSpc>
              <a:spcBef>
                <a:spcPct val="30000"/>
              </a:spcBef>
            </a:pPr>
            <a:r>
              <a:rPr lang="en-GB" sz="2600" dirty="0"/>
              <a:t>Yet the language we use to </a:t>
            </a:r>
            <a:r>
              <a:rPr lang="en-GB" sz="2600" i="1" dirty="0"/>
              <a:t>describe</a:t>
            </a:r>
            <a:r>
              <a:rPr lang="en-GB" sz="2600" dirty="0"/>
              <a:t> learning has got </a:t>
            </a:r>
            <a:r>
              <a:rPr lang="en-GB" sz="2600" dirty="0">
                <a:solidFill>
                  <a:srgbClr val="FF0000"/>
                </a:solidFill>
              </a:rPr>
              <a:t>silly</a:t>
            </a:r>
            <a:r>
              <a:rPr lang="en-GB" sz="2600" dirty="0"/>
              <a:t> in the last fifty years or so.</a:t>
            </a:r>
          </a:p>
          <a:p>
            <a:pPr eaLnBrk="1" hangingPunct="1">
              <a:lnSpc>
                <a:spcPct val="100000"/>
              </a:lnSpc>
              <a:spcBef>
                <a:spcPct val="30000"/>
              </a:spcBef>
            </a:pPr>
            <a:r>
              <a:rPr lang="en-GB" sz="2600" dirty="0"/>
              <a:t>It’s become remote, cold, psychological, exclusive, elitist – not a sensible way of talking about something everyone does.</a:t>
            </a:r>
          </a:p>
          <a:p>
            <a:pPr eaLnBrk="1" hangingPunct="1">
              <a:lnSpc>
                <a:spcPct val="100000"/>
              </a:lnSpc>
              <a:spcBef>
                <a:spcPct val="30000"/>
              </a:spcBef>
            </a:pPr>
            <a:r>
              <a:rPr lang="en-GB" sz="2600" dirty="0"/>
              <a:t>My mission is to get back to using language about learning which everyone can relate to.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more details</a:t>
            </a:r>
          </a:p>
        </p:txBody>
      </p:sp>
      <p:sp>
        <p:nvSpPr>
          <p:cNvPr id="3" name="Content Placeholder 2"/>
          <p:cNvSpPr>
            <a:spLocks noGrp="1"/>
          </p:cNvSpPr>
          <p:nvPr>
            <p:ph idx="1"/>
          </p:nvPr>
        </p:nvSpPr>
        <p:spPr/>
        <p:txBody>
          <a:bodyPr/>
          <a:lstStyle/>
          <a:p>
            <a:pPr>
              <a:lnSpc>
                <a:spcPct val="100000"/>
              </a:lnSpc>
              <a:buNone/>
            </a:pPr>
            <a:r>
              <a:rPr lang="en-GB" dirty="0"/>
              <a:t>Versions of the discussion of these factors are written up in Chapter 2 of </a:t>
            </a:r>
            <a:r>
              <a:rPr lang="en-GB" dirty="0">
                <a:solidFill>
                  <a:srgbClr val="FF0000"/>
                </a:solidFill>
              </a:rPr>
              <a:t>‘Making Learning Happen’ </a:t>
            </a:r>
            <a:r>
              <a:rPr lang="en-GB" dirty="0"/>
              <a:t>(2014) and also Chapter 1 of </a:t>
            </a:r>
            <a:r>
              <a:rPr lang="en-GB" dirty="0">
                <a:solidFill>
                  <a:srgbClr val="FF0000"/>
                </a:solidFill>
              </a:rPr>
              <a:t>‘The Lecturer’s Toolkit’ </a:t>
            </a:r>
            <a:r>
              <a:rPr lang="en-GB" dirty="0"/>
              <a:t>(2015</a:t>
            </a:r>
            <a:r>
              <a:rPr lang="en-GB" dirty="0" smtClean="0"/>
              <a:t>).</a:t>
            </a:r>
          </a:p>
          <a:p>
            <a:pPr>
              <a:lnSpc>
                <a:spcPct val="100000"/>
              </a:lnSpc>
            </a:pPr>
            <a:r>
              <a:rPr lang="en-GB" u="sng" dirty="0" smtClean="0">
                <a:hlinkClick r:id="rId3"/>
              </a:rPr>
              <a:t>http://phil-race.co.uk/4th-edition-lecturers-toolkit/</a:t>
            </a:r>
            <a:r>
              <a:rPr lang="en-GB" dirty="0" smtClean="0"/>
              <a:t> Toolkit details</a:t>
            </a:r>
          </a:p>
          <a:p>
            <a:pPr>
              <a:lnSpc>
                <a:spcPct val="100000"/>
              </a:lnSpc>
            </a:pPr>
            <a:r>
              <a:rPr lang="en-GB" u="sng" dirty="0" smtClean="0">
                <a:hlinkClick r:id="rId4"/>
              </a:rPr>
              <a:t>http://phil-race.co.uk/ripples-model-seven-factors-underpinning-successful-learning-update-july-2015/</a:t>
            </a:r>
            <a:r>
              <a:rPr lang="en-GB" dirty="0" smtClean="0"/>
              <a:t> Chapter 1 of Toolkit</a:t>
            </a:r>
          </a:p>
          <a:p>
            <a:pPr>
              <a:lnSpc>
                <a:spcPct val="100000"/>
              </a:lnSpc>
            </a:pPr>
            <a:endParaRPr lang="en-GB" dirty="0" smtClean="0"/>
          </a:p>
          <a:p>
            <a:pPr>
              <a:lnSpc>
                <a:spcPct val="100000"/>
              </a:lnSpc>
            </a:pPr>
            <a:endParaRPr lang="en-GB"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a:lstStyle/>
          <a:p>
            <a:pPr eaLnBrk="1" hangingPunct="1"/>
            <a:r>
              <a:rPr lang="en-GB" b="1" dirty="0"/>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defRPr/>
            </a:pPr>
            <a:r>
              <a:rPr lang="en-GB" b="1" kern="0" dirty="0">
                <a:solidFill>
                  <a:srgbClr val="008000"/>
                </a:solidFill>
                <a:latin typeface="Arial Rounded MT Bold"/>
                <a:cs typeface="Arial"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sz="3600" b="1" kern="0" dirty="0">
                <a:solidFill>
                  <a:srgbClr val="660066"/>
                </a:solidFill>
                <a:latin typeface="+mn-lt"/>
                <a:cs typeface="Arial" pitchFamily="34" charset="0"/>
              </a:rPr>
              <a:t>learning by </a:t>
            </a:r>
            <a:r>
              <a:rPr lang="en-GB" sz="3600" b="1" kern="0" dirty="0">
                <a:solidFill>
                  <a:srgbClr val="FF0000"/>
                </a:solidFill>
                <a:latin typeface="+mn-lt"/>
                <a:cs typeface="Arial" pitchFamily="34" charset="0"/>
              </a:rPr>
              <a:t>doing</a:t>
            </a:r>
          </a:p>
          <a:p>
            <a:pPr marL="533400" indent="-533400">
              <a:spcBef>
                <a:spcPct val="35000"/>
              </a:spcBef>
              <a:buClr>
                <a:srgbClr val="009900"/>
              </a:buClr>
              <a:buFont typeface="Wingdings" pitchFamily="2" charset="2"/>
              <a:buChar char="v"/>
              <a:defRPr/>
            </a:pPr>
            <a:r>
              <a:rPr lang="en-GB" sz="3600" b="1" kern="0" dirty="0">
                <a:solidFill>
                  <a:srgbClr val="660066"/>
                </a:solidFill>
                <a:latin typeface="+mn-lt"/>
                <a:cs typeface="Arial" pitchFamily="34" charset="0"/>
              </a:rPr>
              <a:t>learning from </a:t>
            </a:r>
            <a:r>
              <a:rPr lang="en-GB" sz="3600" b="1" kern="0" dirty="0">
                <a:solidFill>
                  <a:srgbClr val="FF0000"/>
                </a:solidFill>
                <a:latin typeface="+mn-lt"/>
                <a:cs typeface="Arial" pitchFamily="34" charset="0"/>
              </a:rPr>
              <a:t>feedback</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wanting</a:t>
            </a:r>
            <a:r>
              <a:rPr lang="en-GB" sz="3600" b="1" kern="0" dirty="0">
                <a:solidFill>
                  <a:srgbClr val="660066"/>
                </a:solidFill>
                <a:latin typeface="+mn-lt"/>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needing</a:t>
            </a:r>
            <a:r>
              <a:rPr lang="en-GB" sz="3600" b="1" kern="0" dirty="0">
                <a:solidFill>
                  <a:srgbClr val="660066"/>
                </a:solidFill>
                <a:latin typeface="+mn-lt"/>
                <a:cs typeface="Arial" pitchFamily="34" charset="0"/>
              </a:rPr>
              <a:t> to learn</a:t>
            </a:r>
          </a:p>
          <a:p>
            <a:pPr marL="533400" indent="-533400">
              <a:spcBef>
                <a:spcPct val="35000"/>
              </a:spcBef>
              <a:buClr>
                <a:srgbClr val="009900"/>
              </a:buClr>
              <a:buFont typeface="Wingdings" pitchFamily="2" charset="2"/>
              <a:buChar char="v"/>
              <a:defRPr/>
            </a:pPr>
            <a:r>
              <a:rPr lang="en-GB" sz="3600" b="1" kern="0" dirty="0">
                <a:solidFill>
                  <a:srgbClr val="FF0000"/>
                </a:solidFill>
                <a:latin typeface="+mn-lt"/>
                <a:cs typeface="Arial" pitchFamily="34" charset="0"/>
              </a:rPr>
              <a:t>making</a:t>
            </a:r>
            <a:r>
              <a:rPr lang="en-GB" sz="3600" b="1" kern="0" dirty="0">
                <a:solidFill>
                  <a:srgbClr val="660066"/>
                </a:solidFill>
                <a:latin typeface="+mn-lt"/>
                <a:cs typeface="Arial" pitchFamily="34" charset="0"/>
              </a:rPr>
              <a:t> </a:t>
            </a:r>
            <a:r>
              <a:rPr lang="en-GB" sz="3600" b="1" kern="0" dirty="0">
                <a:solidFill>
                  <a:srgbClr val="FF0000"/>
                </a:solidFill>
                <a:latin typeface="+mn-lt"/>
                <a:cs typeface="Arial" pitchFamily="34" charset="0"/>
              </a:rPr>
              <a:t>sense</a:t>
            </a:r>
            <a:r>
              <a:rPr lang="en-GB" sz="3600" b="1" kern="0" dirty="0">
                <a:solidFill>
                  <a:srgbClr val="660066"/>
                </a:solidFill>
                <a:latin typeface="+mn-lt"/>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a:latin typeface="Old English Text MT" pitchFamily="66" charset="0"/>
              </a:rPr>
              <a:t>active experimentation</a:t>
            </a:r>
          </a:p>
          <a:p>
            <a:pPr marL="812800" indent="-812800" eaLnBrk="1" hangingPunct="1">
              <a:buFont typeface="Wingdings" pitchFamily="2" charset="2"/>
              <a:buAutoNum type="alphaUcPeriod"/>
            </a:pPr>
            <a:r>
              <a:rPr lang="en-US" sz="4400">
                <a:latin typeface="Old English Text MT" pitchFamily="66" charset="0"/>
              </a:rPr>
              <a:t>concrete experience</a:t>
            </a:r>
          </a:p>
          <a:p>
            <a:pPr marL="812800" indent="-812800" eaLnBrk="1" hangingPunct="1">
              <a:buFont typeface="Wingdings" pitchFamily="2" charset="2"/>
              <a:buAutoNum type="alphaUcPeriod"/>
            </a:pPr>
            <a:r>
              <a:rPr lang="en-US" sz="4400">
                <a:latin typeface="Old English Text MT" pitchFamily="66" charset="0"/>
              </a:rPr>
              <a:t>reflective observation</a:t>
            </a:r>
          </a:p>
          <a:p>
            <a:pPr marL="812800" indent="-812800" eaLnBrk="1" hangingPunct="1">
              <a:buFont typeface="Wingdings" pitchFamily="2" charset="2"/>
              <a:buAutoNum type="alphaUcPeriod"/>
            </a:pPr>
            <a:r>
              <a:rPr lang="en-US" sz="4400">
                <a:latin typeface="Old English Text MT" pitchFamily="66" charset="0"/>
              </a:rPr>
              <a:t>abstract conceptualisation</a:t>
            </a:r>
            <a:endParaRPr lang="en-GB" sz="440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a:solidFill>
                  <a:srgbClr val="008000"/>
                </a:solidFill>
                <a:latin typeface="Verdana"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rPr>
              <a:t>Active</a:t>
            </a:r>
          </a:p>
          <a:p>
            <a:pPr algn="ctr" eaLnBrk="0" hangingPunct="0">
              <a:lnSpc>
                <a:spcPct val="80000"/>
              </a:lnSpc>
            </a:pPr>
            <a:r>
              <a:rPr lang="en-US" sz="2400" b="1">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rPr>
              <a:t>Concrete</a:t>
            </a:r>
          </a:p>
          <a:p>
            <a:pPr algn="ctr" eaLnBrk="0" hangingPunct="0">
              <a:lnSpc>
                <a:spcPct val="80000"/>
              </a:lnSpc>
            </a:pPr>
            <a:r>
              <a:rPr lang="en-US" sz="2400" b="1">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rPr>
              <a:t>Reflective</a:t>
            </a:r>
          </a:p>
          <a:p>
            <a:pPr algn="ctr" eaLnBrk="0" hangingPunct="0">
              <a:lnSpc>
                <a:spcPct val="80000"/>
              </a:lnSpc>
            </a:pPr>
            <a:r>
              <a:rPr lang="en-US" sz="2400" b="1">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rPr>
              <a:t>Abstract</a:t>
            </a:r>
          </a:p>
          <a:p>
            <a:pPr algn="ctr" eaLnBrk="0" hangingPunct="0">
              <a:lnSpc>
                <a:spcPct val="80000"/>
              </a:lnSpc>
            </a:pPr>
            <a:r>
              <a:rPr lang="en-US" sz="2400" b="1">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smtClean="0">
                <a:latin typeface="Calibri" pitchFamily="34" charset="0"/>
              </a:rPr>
              <a:t>You don’t need to take notes.</a:t>
            </a:r>
          </a:p>
          <a:p>
            <a:r>
              <a:rPr lang="en-GB" dirty="0" smtClean="0">
                <a:latin typeface="Calibri" pitchFamily="34" charset="0"/>
              </a:rPr>
              <a:t>I’ll put the main slides up on my website </a:t>
            </a:r>
            <a:r>
              <a:rPr lang="en-GB" dirty="0" smtClean="0"/>
              <a:t>as on Friday morning</a:t>
            </a:r>
            <a:r>
              <a:rPr lang="en-GB" dirty="0" smtClean="0">
                <a:latin typeface="Calibri" pitchFamily="34" charset="0"/>
              </a:rPr>
              <a:t>: </a:t>
            </a:r>
            <a:r>
              <a:rPr lang="en-GB" dirty="0" smtClean="0">
                <a:solidFill>
                  <a:srgbClr val="008000"/>
                </a:solidFill>
                <a:latin typeface="Calibri" pitchFamily="34" charset="0"/>
              </a:rPr>
              <a:t>(http://phil-race.co.uk/)</a:t>
            </a:r>
          </a:p>
          <a:p>
            <a:r>
              <a:rPr lang="en-GB" dirty="0" smtClean="0">
                <a:latin typeface="Calibri" pitchFamily="34" charset="0"/>
              </a:rPr>
              <a:t>I won’t include any pictures and video-clips, as this would make the file-size too large.</a:t>
            </a:r>
          </a:p>
          <a:p>
            <a:r>
              <a:rPr lang="en-GB" dirty="0" smtClean="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a:lnSpc>
                <a:spcPct val="85000"/>
              </a:lnSpc>
            </a:pPr>
            <a:r>
              <a:rPr lang="en-US" sz="3600" b="1" dirty="0">
                <a:solidFill>
                  <a:srgbClr val="008000"/>
                </a:solidFill>
                <a:latin typeface="Verdana" pitchFamily="34" charset="0"/>
                <a:cs typeface="Arial"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Active</a:t>
            </a:r>
          </a:p>
          <a:p>
            <a:pPr algn="ctr" eaLnBrk="0" hangingPunct="0">
              <a:lnSpc>
                <a:spcPct val="80000"/>
              </a:lnSpc>
            </a:pPr>
            <a:r>
              <a:rPr lang="en-US" sz="2400" b="1">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Concrete</a:t>
            </a:r>
          </a:p>
          <a:p>
            <a:pPr algn="ctr" eaLnBrk="0" hangingPunct="0">
              <a:lnSpc>
                <a:spcPct val="80000"/>
              </a:lnSpc>
            </a:pPr>
            <a:r>
              <a:rPr lang="en-US" sz="2400" b="1">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Reflective</a:t>
            </a:r>
          </a:p>
          <a:p>
            <a:pPr algn="ctr" eaLnBrk="0" hangingPunct="0">
              <a:lnSpc>
                <a:spcPct val="80000"/>
              </a:lnSpc>
            </a:pPr>
            <a:r>
              <a:rPr lang="en-US" sz="2400" b="1">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a:solidFill>
                  <a:srgbClr val="000000"/>
                </a:solidFill>
                <a:cs typeface="Arial" pitchFamily="34" charset="0"/>
              </a:rPr>
              <a:t>Abstract</a:t>
            </a:r>
          </a:p>
          <a:p>
            <a:pPr algn="ctr" eaLnBrk="0" hangingPunct="0">
              <a:lnSpc>
                <a:spcPct val="80000"/>
              </a:lnSpc>
            </a:pPr>
            <a:r>
              <a:rPr lang="en-US" sz="2400" b="1">
                <a:solidFill>
                  <a:srgbClr val="000000"/>
                </a:solidFill>
                <a:cs typeface="Arial" pitchFamily="34" charset="0"/>
              </a:rPr>
              <a:t>Conceptualisation</a:t>
            </a: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cs typeface="Arial" pitchFamily="34" charset="0"/>
            </a:endParaRPr>
          </a:p>
        </p:txBody>
      </p:sp>
      <p:sp>
        <p:nvSpPr>
          <p:cNvPr id="9" name="Rectangle 4"/>
          <p:cNvSpPr>
            <a:spLocks noChangeArrowheads="1"/>
          </p:cNvSpPr>
          <p:nvPr/>
        </p:nvSpPr>
        <p:spPr bwMode="auto">
          <a:xfrm>
            <a:off x="467430" y="126870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People?</a:t>
            </a:r>
          </a:p>
        </p:txBody>
      </p:sp>
      <p:sp>
        <p:nvSpPr>
          <p:cNvPr id="12" name="Rectangle 4"/>
          <p:cNvSpPr>
            <a:spLocks noChangeArrowheads="1"/>
          </p:cNvSpPr>
          <p:nvPr/>
        </p:nvSpPr>
        <p:spPr bwMode="auto">
          <a:xfrm>
            <a:off x="6012200" y="494121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391840"/>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188913"/>
            <a:ext cx="8713788" cy="676275"/>
          </a:xfrm>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6563" name="Rectangle 3"/>
          <p:cNvSpPr>
            <a:spLocks noGrp="1" noChangeArrowheads="1"/>
          </p:cNvSpPr>
          <p:nvPr>
            <p:ph idx="1"/>
          </p:nvPr>
        </p:nvSpPr>
        <p:spPr>
          <a:xfrm>
            <a:off x="0" y="1268413"/>
            <a:ext cx="9144000" cy="5811837"/>
          </a:xfrm>
          <a:noFill/>
        </p:spPr>
        <p:txBody>
          <a:bodyPr/>
          <a:lstStyle/>
          <a:p>
            <a:pPr eaLnBrk="1" hangingPunct="1">
              <a:lnSpc>
                <a:spcPct val="100000"/>
              </a:lnSpc>
              <a:buFont typeface="Wingdings" pitchFamily="2" charset="2"/>
              <a:buNone/>
            </a:pPr>
            <a:r>
              <a:rPr lang="en-GB" sz="2800" dirty="0"/>
              <a:t>	“Kolb clearly believes that learning takes place in a cycle and that learners should use all four phases of that cycle to become effective...  But if Wierstra and de Jong’s (2002) analysis, which reduces Kolb’s model to a one-dimensional bipolar structure of reflection versus doing, proves to be accurate, then </a:t>
            </a:r>
            <a:r>
              <a:rPr lang="en-GB" sz="2800" dirty="0">
                <a:solidFill>
                  <a:srgbClr val="CC0000"/>
                </a:solidFill>
              </a:rPr>
              <a:t>the notion of a learning cycle may be seriously flawed</a:t>
            </a:r>
            <a:r>
              <a:rPr lang="en-GB" sz="2800" dirty="0"/>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pPr eaLnBrk="1" hangingPunct="1"/>
            <a:r>
              <a:rPr lang="en-GB" dirty="0"/>
              <a:t>Coffield </a:t>
            </a:r>
            <a:r>
              <a:rPr lang="en-GB" i="1" dirty="0"/>
              <a:t>et</a:t>
            </a:r>
            <a:r>
              <a:rPr lang="en-GB" dirty="0"/>
              <a:t> </a:t>
            </a:r>
            <a:r>
              <a:rPr lang="en-GB" i="1" dirty="0"/>
              <a:t>al</a:t>
            </a:r>
            <a:r>
              <a:rPr lang="en-GB" dirty="0"/>
              <a:t> on Kolb</a:t>
            </a:r>
          </a:p>
        </p:txBody>
      </p:sp>
      <p:sp>
        <p:nvSpPr>
          <p:cNvPr id="67587" name="Rectangle 3"/>
          <p:cNvSpPr>
            <a:spLocks noGrp="1" noChangeArrowheads="1"/>
          </p:cNvSpPr>
          <p:nvPr>
            <p:ph idx="1"/>
          </p:nvPr>
        </p:nvSpPr>
        <p:spPr>
          <a:noFill/>
        </p:spPr>
        <p:txBody>
          <a:bodyPr/>
          <a:lstStyle/>
          <a:p>
            <a:pPr marL="216000" indent="0" eaLnBrk="1" hangingPunct="1">
              <a:lnSpc>
                <a:spcPct val="100000"/>
              </a:lnSpc>
              <a:buFont typeface="Wingdings" pitchFamily="2" charset="2"/>
              <a:buNone/>
            </a:pPr>
            <a:r>
              <a:rPr lang="en-GB" sz="2800" dirty="0"/>
              <a:t>“Finally, it may be asked if too much is being expected of a relatively simple test which consists of nine (1976) or 12 (1985 and 1999) sets of four words to choose from. What is indisputable is that such simplicity has generated complexity, controversy and an </a:t>
            </a:r>
            <a:r>
              <a:rPr lang="en-GB" sz="2800" dirty="0">
                <a:solidFill>
                  <a:srgbClr val="FF0000"/>
                </a:solidFill>
              </a:rPr>
              <a:t>enduring and frustrating lack of clarity</a:t>
            </a:r>
            <a:r>
              <a:rPr lang="en-GB" sz="2800" dirty="0"/>
              <a:t>”.</a:t>
            </a:r>
            <a:endParaRPr lang="en-GB" dirty="0"/>
          </a:p>
          <a:p>
            <a:pPr marL="182563" indent="-182563" eaLnBrk="1" hangingPunct="1">
              <a:lnSpc>
                <a:spcPct val="100000"/>
              </a:lnSpc>
              <a:buFont typeface="Wingdings" pitchFamily="2" charset="2"/>
              <a:buNone/>
            </a:pPr>
            <a:r>
              <a:rPr lang="en-GB" sz="2000" dirty="0"/>
              <a:t>	</a:t>
            </a:r>
            <a:r>
              <a:rPr lang="en-GB" sz="2000" dirty="0">
                <a:solidFill>
                  <a:srgbClr val="006600"/>
                </a:solidFill>
              </a:rPr>
              <a:t>Frank Coffield, David Moseley, Elaine Hall and Kathryn Ecclestone (2004) </a:t>
            </a:r>
            <a:r>
              <a:rPr lang="en-GB" sz="2000" i="1" dirty="0">
                <a:solidFill>
                  <a:srgbClr val="006600"/>
                </a:solidFill>
              </a:rPr>
              <a:t>‘Learning styles and pedagogy in post-16 learning: a systematic and critical review’</a:t>
            </a:r>
            <a:r>
              <a:rPr lang="en-GB" sz="2000" dirty="0">
                <a:solidFill>
                  <a:srgbClr val="006600"/>
                </a:solidFill>
              </a:rPr>
              <a:t> London, Learning Skills Research Centre, now LSN.</a:t>
            </a:r>
            <a:endParaRPr lang="en-GB" dirty="0">
              <a:solidFill>
                <a:srgbClr val="0066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And on learning styles....</a:t>
            </a:r>
          </a:p>
        </p:txBody>
      </p:sp>
      <p:sp>
        <p:nvSpPr>
          <p:cNvPr id="4" name="Content Placeholder 3"/>
          <p:cNvSpPr>
            <a:spLocks noGrp="1"/>
          </p:cNvSpPr>
          <p:nvPr>
            <p:ph idx="1"/>
          </p:nvPr>
        </p:nvSpPr>
        <p:spPr/>
        <p:txBody>
          <a:bodyPr/>
          <a:lstStyle/>
          <a:p>
            <a:pPr>
              <a:buNone/>
            </a:pPr>
            <a:r>
              <a:rPr lang="en-US" sz="2800" dirty="0"/>
              <a:t>The most telling argument, however, against any large-scale adoption of matching is that it is simply ‘unrealistic, given the demands for flexibility it would make on teachers and trainers’ (Reynolds 1997, 121). It is hard to imagine teachers routinely changing their teaching style to accommodate up to 30 different learning styles in each class, or even to accommodate </a:t>
            </a:r>
            <a:r>
              <a:rPr lang="en-GB" sz="2800" dirty="0"/>
              <a:t>four...</a:t>
            </a:r>
          </a:p>
          <a:p>
            <a:r>
              <a:rPr lang="en-GB" sz="2800" dirty="0"/>
              <a:t>... Should </a:t>
            </a:r>
            <a:r>
              <a:rPr lang="en-US" sz="2800" dirty="0"/>
              <a:t>research into learning styles be discontinued, as </a:t>
            </a:r>
            <a:r>
              <a:rPr lang="en-GB" sz="2800" dirty="0"/>
              <a:t>Reynolds has argued?</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Albert Einstein</a:t>
            </a:r>
            <a:endParaRPr lang="en-US" b="1" dirty="0"/>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FF0000"/>
                </a:solidFill>
              </a:rPr>
              <a:t>Teaching – and research – and reflection:</a:t>
            </a:r>
            <a:br>
              <a:rPr lang="en-GB" sz="3200" b="1" dirty="0" smtClean="0">
                <a:solidFill>
                  <a:srgbClr val="FF0000"/>
                </a:solidFill>
              </a:rPr>
            </a:br>
            <a:r>
              <a:rPr lang="en-GB" sz="3200" b="1" dirty="0" smtClean="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‘what’ </a:t>
            </a:r>
            <a:r>
              <a:rPr lang="en-GB" sz="3600" dirty="0" smtClean="0">
                <a:solidFill>
                  <a:srgbClr val="00B050"/>
                </a:solidFill>
              </a:rPr>
              <a:t>is getting ever less important</a:t>
            </a:r>
            <a:endParaRPr lang="en-GB" sz="3600" dirty="0">
              <a:solidFill>
                <a:srgbClr val="00B050"/>
              </a:solidFill>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Why? </a:t>
            </a:r>
            <a:r>
              <a:rPr lang="en-GB" sz="2800" b="1" kern="0" dirty="0" smtClean="0">
                <a:solidFill>
                  <a:srgbClr val="C00000"/>
                </a:solidFill>
                <a:latin typeface="Arial"/>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Arial"/>
              </a:rPr>
              <a:t>What? </a:t>
            </a:r>
            <a:r>
              <a:rPr lang="en-GB" sz="1800" b="1" kern="0" dirty="0" smtClean="0">
                <a:solidFill>
                  <a:srgbClr val="C00000"/>
                </a:solidFill>
                <a:latin typeface="Arial"/>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Who? </a:t>
            </a:r>
            <a:r>
              <a:rPr lang="en-GB" sz="2800" b="1" kern="0" dirty="0" smtClean="0">
                <a:solidFill>
                  <a:srgbClr val="C00000"/>
                </a:solidFill>
                <a:latin typeface="Arial"/>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Where? </a:t>
            </a:r>
            <a:r>
              <a:rPr lang="en-GB" sz="2800" b="1" kern="0" dirty="0" smtClean="0">
                <a:solidFill>
                  <a:srgbClr val="C00000"/>
                </a:solidFill>
                <a:latin typeface="Arial"/>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When? </a:t>
            </a:r>
            <a:r>
              <a:rPr lang="en-GB" sz="2800" b="1" kern="0" dirty="0" smtClean="0">
                <a:solidFill>
                  <a:srgbClr val="C00000"/>
                </a:solidFill>
                <a:latin typeface="Arial"/>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How? </a:t>
            </a:r>
            <a:r>
              <a:rPr lang="en-GB" sz="2800" b="1" kern="0" dirty="0" smtClean="0">
                <a:solidFill>
                  <a:srgbClr val="C00000"/>
                </a:solidFill>
                <a:latin typeface="Arial"/>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Which? </a:t>
            </a:r>
            <a:r>
              <a:rPr lang="en-GB" sz="2800" b="1" kern="0" dirty="0" smtClean="0">
                <a:solidFill>
                  <a:srgbClr val="C00000"/>
                </a:solidFill>
                <a:latin typeface="Arial"/>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So what? </a:t>
            </a:r>
            <a:r>
              <a:rPr lang="en-GB" sz="2800" b="1" kern="0" dirty="0" smtClean="0">
                <a:solidFill>
                  <a:srgbClr val="C00000"/>
                </a:solidFill>
                <a:latin typeface="Arial"/>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Arial"/>
              </a:rPr>
              <a:t>Wow? </a:t>
            </a:r>
            <a:r>
              <a:rPr lang="en-GB" sz="2800" b="1" kern="0" dirty="0" smtClean="0">
                <a:solidFill>
                  <a:srgbClr val="C00000"/>
                </a:solidFill>
                <a:latin typeface="Arial"/>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Arial"/>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Arial"/>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smtClean="0">
                <a:solidFill>
                  <a:srgbClr val="FF0000"/>
                </a:solidFill>
                <a:latin typeface="Arial Rounded MT Bold"/>
              </a:rPr>
              <a:t>Teaching – and research – and reflection:</a:t>
            </a:r>
            <a:br>
              <a:rPr lang="en-GB" sz="3200" b="1" kern="0" smtClean="0">
                <a:solidFill>
                  <a:srgbClr val="FF0000"/>
                </a:solidFill>
                <a:latin typeface="Arial Rounded MT Bold"/>
              </a:rPr>
            </a:br>
            <a:r>
              <a:rPr lang="en-GB" sz="3200" b="1" kern="0" smtClean="0">
                <a:solidFill>
                  <a:srgbClr val="FF0000"/>
                </a:solidFill>
                <a:latin typeface="Arial Rounded MT Bold"/>
              </a:rPr>
              <a:t>the ten most important words</a:t>
            </a:r>
            <a:endParaRPr lang="en-GB" sz="3200" b="1" kern="0" dirty="0" smtClean="0">
              <a:solidFill>
                <a:srgbClr val="FF0000"/>
              </a:solidFill>
              <a:latin typeface="Arial Rounded MT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827480" y="0"/>
            <a:ext cx="7759700" cy="1092200"/>
          </a:xfrm>
          <a:prstGeom prst="rect">
            <a:avLst/>
          </a:prstGeom>
          <a:noFill/>
          <a:ln w="9525" algn="ctr">
            <a:noFill/>
            <a:miter lim="800000"/>
            <a:headEnd/>
            <a:tailEnd/>
          </a:ln>
        </p:spPr>
        <p:txBody>
          <a:bodyPr anchor="ctr"/>
          <a:lstStyle/>
          <a:p>
            <a:pPr algn="ctr">
              <a:lnSpc>
                <a:spcPct val="85000"/>
              </a:lnSpc>
            </a:pPr>
            <a:r>
              <a:rPr lang="en-US" sz="3600" b="1" dirty="0">
                <a:solidFill>
                  <a:srgbClr val="008000"/>
                </a:solidFill>
                <a:latin typeface="+mj-lt"/>
                <a:cs typeface="Arial" pitchFamily="34" charset="0"/>
              </a:rPr>
              <a:t>Back to our five factors: </a:t>
            </a:r>
          </a:p>
          <a:p>
            <a:pPr algn="ctr">
              <a:lnSpc>
                <a:spcPct val="85000"/>
              </a:lnSpc>
            </a:pPr>
            <a:r>
              <a:rPr lang="en-US" sz="3600" b="1" dirty="0">
                <a:solidFill>
                  <a:srgbClr val="008000"/>
                </a:solidFill>
                <a:latin typeface="+mj-lt"/>
                <a:cs typeface="Arial" pitchFamily="34" charset="0"/>
              </a:rPr>
              <a:t>is </a:t>
            </a:r>
            <a:r>
              <a:rPr lang="en-US" sz="3600" b="1" i="1" dirty="0">
                <a:solidFill>
                  <a:srgbClr val="008000"/>
                </a:solidFill>
                <a:latin typeface="+mj-lt"/>
                <a:cs typeface="Arial" pitchFamily="34" charset="0"/>
              </a:rPr>
              <a:t>this</a:t>
            </a:r>
            <a:r>
              <a:rPr lang="en-US" sz="3600" b="1" dirty="0">
                <a:solidFill>
                  <a:srgbClr val="008000"/>
                </a:solidFill>
                <a:latin typeface="+mj-lt"/>
                <a:cs typeface="Arial" pitchFamily="34" charset="0"/>
              </a:rPr>
              <a:t> a cycle?</a:t>
            </a:r>
          </a:p>
        </p:txBody>
      </p:sp>
      <p:sp>
        <p:nvSpPr>
          <p:cNvPr id="46083"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endParaRPr lang="en-US">
              <a:solidFill>
                <a:srgbClr val="000000"/>
              </a:solidFill>
              <a:cs typeface="Arial" pitchFamily="34" charset="0"/>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a:solidFill>
                  <a:srgbClr val="FFFFFF"/>
                </a:solidFill>
                <a:effectLst>
                  <a:outerShdw blurRad="38100" dist="38100" dir="2700000" algn="tl">
                    <a:srgbClr val="000000"/>
                  </a:outerShdw>
                </a:effectLst>
                <a:cs typeface="Arial" pitchFamily="34" charset="0"/>
              </a:rPr>
              <a:t>Making sense</a:t>
            </a:r>
          </a:p>
        </p:txBody>
      </p:sp>
      <p:sp>
        <p:nvSpPr>
          <p:cNvPr id="8" name="TextBox 7"/>
          <p:cNvSpPr txBox="1">
            <a:spLocks noChangeArrowheads="1"/>
          </p:cNvSpPr>
          <p:nvPr/>
        </p:nvSpPr>
        <p:spPr bwMode="auto">
          <a:xfrm>
            <a:off x="4000500" y="1071563"/>
            <a:ext cx="4786313" cy="708025"/>
          </a:xfrm>
          <a:prstGeom prst="rect">
            <a:avLst/>
          </a:prstGeom>
          <a:noFill/>
          <a:ln w="9525">
            <a:noFill/>
            <a:miter lim="800000"/>
            <a:headEnd/>
            <a:tailEnd/>
          </a:ln>
        </p:spPr>
        <p:txBody>
          <a:bodyPr>
            <a:spAutoFit/>
          </a:bodyPr>
          <a:lstStyle/>
          <a:p>
            <a:r>
              <a:rPr lang="en-GB" sz="3600" b="1">
                <a:solidFill>
                  <a:srgbClr val="C00000"/>
                </a:solidFill>
                <a:latin typeface="Verdana" pitchFamily="34" charset="0"/>
                <a:cs typeface="Arial" pitchFamily="34" charset="0"/>
              </a:rPr>
              <a:t>- No!</a:t>
            </a:r>
            <a:r>
              <a:rPr lang="en-GB">
                <a:solidFill>
                  <a:srgbClr val="C00000"/>
                </a:solidFill>
                <a:cs typeface="Arial" pitchFamily="34" charset="0"/>
              </a:rPr>
              <a:t> </a:t>
            </a:r>
            <a:r>
              <a:rPr lang="en-GB" sz="3600" b="1">
                <a:solidFill>
                  <a:srgbClr val="C00000"/>
                </a:solidFill>
                <a:latin typeface="Verdana" pitchFamily="34" charset="0"/>
                <a:cs typeface="Arial" pitchFamily="34" charset="0"/>
              </a:rPr>
              <a:t>Too</a:t>
            </a:r>
            <a:r>
              <a:rPr lang="en-GB">
                <a:solidFill>
                  <a:srgbClr val="C00000"/>
                </a:solidFill>
                <a:cs typeface="Arial" pitchFamily="34" charset="0"/>
              </a:rPr>
              <a:t> </a:t>
            </a:r>
            <a:r>
              <a:rPr lang="en-GB" sz="3600" b="1">
                <a:solidFill>
                  <a:srgbClr val="C00000"/>
                </a:solidFill>
                <a:latin typeface="Verdana" pitchFamily="34" charset="0"/>
                <a:cs typeface="Arial" pitchFamily="34" charset="0"/>
              </a:rPr>
              <a:t>simple.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pPr eaLnBrk="1" hangingPunct="1"/>
            <a:r>
              <a:rPr lang="en-US" b="1" dirty="0"/>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400" dirty="0" smtClean="0"/>
              <a:t>By the end of this workshop, I hope you’ll be better able to:</a:t>
            </a:r>
          </a:p>
          <a:p>
            <a:pPr lvl="0">
              <a:buFont typeface="+mj-lt"/>
              <a:buAutoNum type="arabicPeriod"/>
            </a:pPr>
            <a:r>
              <a:rPr lang="en-GB" sz="2400" dirty="0" smtClean="0"/>
              <a:t>Identify the problems we have in making exams </a:t>
            </a:r>
            <a:r>
              <a:rPr lang="en-GB" sz="2400" dirty="0" smtClean="0">
                <a:solidFill>
                  <a:srgbClr val="FF0000"/>
                </a:solidFill>
              </a:rPr>
              <a:t>valid, reliable, authentic, inclusive and transparent</a:t>
            </a:r>
            <a:r>
              <a:rPr lang="en-GB" sz="2400" dirty="0" smtClean="0"/>
              <a:t> to students;</a:t>
            </a:r>
          </a:p>
          <a:p>
            <a:pPr lvl="0">
              <a:buFont typeface="+mj-lt"/>
              <a:buAutoNum type="arabicPeriod"/>
            </a:pPr>
            <a:r>
              <a:rPr lang="en-GB" sz="2400" dirty="0" smtClean="0"/>
              <a:t>Discuss how traditional time-constrained unseen exams can </a:t>
            </a:r>
            <a:r>
              <a:rPr lang="en-GB" sz="2400" dirty="0" smtClean="0">
                <a:solidFill>
                  <a:srgbClr val="FF0000"/>
                </a:solidFill>
              </a:rPr>
              <a:t>work against </a:t>
            </a:r>
            <a:r>
              <a:rPr lang="en-GB" sz="2400" dirty="0" smtClean="0"/>
              <a:t>the principal factors underpinning successful learning;</a:t>
            </a:r>
          </a:p>
          <a:p>
            <a:pPr lvl="0">
              <a:buFont typeface="+mj-lt"/>
              <a:buAutoNum type="arabicPeriod"/>
            </a:pPr>
            <a:r>
              <a:rPr lang="en-GB" sz="2400" dirty="0" smtClean="0"/>
              <a:t>Explore </a:t>
            </a:r>
            <a:r>
              <a:rPr lang="en-GB" sz="2400" dirty="0" smtClean="0">
                <a:solidFill>
                  <a:srgbClr val="FF0000"/>
                </a:solidFill>
              </a:rPr>
              <a:t>alternatives</a:t>
            </a:r>
            <a:r>
              <a:rPr lang="en-GB" sz="2400" dirty="0" smtClean="0"/>
              <a:t> to time-constrained unseen exams, and look at the pros and cons of each of these alternatives;</a:t>
            </a:r>
          </a:p>
          <a:p>
            <a:pPr lvl="0">
              <a:buFont typeface="+mj-lt"/>
              <a:buAutoNum type="arabicPeriod"/>
            </a:pPr>
            <a:r>
              <a:rPr lang="en-GB" sz="2400" dirty="0" smtClean="0"/>
              <a:t>Improve exams to </a:t>
            </a:r>
            <a:r>
              <a:rPr lang="en-GB" sz="2400" dirty="0" smtClean="0">
                <a:solidFill>
                  <a:srgbClr val="FF0000"/>
                </a:solidFill>
              </a:rPr>
              <a:t>align</a:t>
            </a:r>
            <a:r>
              <a:rPr lang="en-GB" sz="2400" dirty="0" smtClean="0"/>
              <a:t> them more constructively with the evidence of achievement of intended learning outcomes;</a:t>
            </a:r>
          </a:p>
          <a:p>
            <a:pPr lvl="0">
              <a:buFont typeface="+mj-lt"/>
              <a:buAutoNum type="arabicPeriod"/>
            </a:pPr>
            <a:r>
              <a:rPr lang="en-GB" sz="2400" dirty="0" smtClean="0"/>
              <a:t>Design marking schemes and model answers, to </a:t>
            </a:r>
            <a:r>
              <a:rPr lang="en-GB" sz="2400" dirty="0" smtClean="0">
                <a:solidFill>
                  <a:srgbClr val="FF0000"/>
                </a:solidFill>
              </a:rPr>
              <a:t>speed up </a:t>
            </a:r>
            <a:r>
              <a:rPr lang="en-GB" sz="2400" dirty="0" smtClean="0"/>
              <a:t>exam marking, and make exams more transparent to students;</a:t>
            </a:r>
          </a:p>
          <a:p>
            <a:pPr lvl="0">
              <a:buFont typeface="+mj-lt"/>
              <a:buAutoNum type="arabicPeriod"/>
            </a:pPr>
            <a:r>
              <a:rPr lang="en-GB" sz="2400" dirty="0" smtClean="0"/>
              <a:t>Explore the </a:t>
            </a:r>
            <a:r>
              <a:rPr lang="en-GB" sz="2400" dirty="0" smtClean="0">
                <a:solidFill>
                  <a:srgbClr val="FF0000"/>
                </a:solidFill>
              </a:rPr>
              <a:t>problems</a:t>
            </a:r>
            <a:r>
              <a:rPr lang="en-GB" sz="2400" dirty="0" smtClean="0"/>
              <a:t> we have in marking essay-type and problem-type exam answers;</a:t>
            </a:r>
          </a:p>
          <a:p>
            <a:pPr lvl="0">
              <a:buFont typeface="+mj-lt"/>
              <a:buAutoNum type="arabicPeriod"/>
            </a:pPr>
            <a:r>
              <a:rPr lang="en-GB" sz="2400" dirty="0" smtClean="0"/>
              <a:t>Explore how students can be </a:t>
            </a:r>
            <a:r>
              <a:rPr lang="en-GB" sz="2400" dirty="0" smtClean="0">
                <a:solidFill>
                  <a:srgbClr val="FF0000"/>
                </a:solidFill>
              </a:rPr>
              <a:t>helped</a:t>
            </a:r>
            <a:r>
              <a:rPr lang="en-GB" sz="2400" dirty="0" smtClean="0"/>
              <a:t> to tune in to the standard and scope of exams, minimising problems for them.</a:t>
            </a:r>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anchor="ctr"/>
          <a:lstStyle/>
          <a:p>
            <a:pPr algn="ctr" eaLnBrk="0" hangingPunct="0">
              <a:lnSpc>
                <a:spcPct val="85000"/>
              </a:lnSpc>
            </a:pPr>
            <a:r>
              <a:rPr lang="en-US" sz="3600" b="1" dirty="0">
                <a:solidFill>
                  <a:srgbClr val="008000"/>
                </a:solidFill>
                <a:latin typeface="Verdana"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Another question</a:t>
            </a:r>
          </a:p>
        </p:txBody>
      </p:sp>
      <p:sp>
        <p:nvSpPr>
          <p:cNvPr id="3" name="Content Placeholder 2"/>
          <p:cNvSpPr>
            <a:spLocks noGrp="1"/>
          </p:cNvSpPr>
          <p:nvPr>
            <p:ph idx="1"/>
          </p:nvPr>
        </p:nvSpPr>
        <p:spPr/>
        <p:txBody>
          <a:bodyPr/>
          <a:lstStyle/>
          <a:p>
            <a:pPr>
              <a:lnSpc>
                <a:spcPct val="100000"/>
              </a:lnSpc>
            </a:pPr>
            <a:r>
              <a:rPr lang="en-GB" sz="2600" dirty="0"/>
              <a:t>Think of something you’ve taught for some time. Think back particularly to the </a:t>
            </a:r>
            <a:r>
              <a:rPr lang="en-GB" sz="2600" dirty="0">
                <a:solidFill>
                  <a:srgbClr val="FF0000"/>
                </a:solidFill>
              </a:rPr>
              <a:t>first</a:t>
            </a:r>
            <a:r>
              <a:rPr lang="en-GB" sz="2600" dirty="0"/>
              <a:t> time you taught it.</a:t>
            </a:r>
          </a:p>
          <a:p>
            <a:pPr>
              <a:lnSpc>
                <a:spcPct val="100000"/>
              </a:lnSpc>
            </a:pPr>
            <a:r>
              <a:rPr lang="en-GB" sz="2600" dirty="0"/>
              <a:t>To what extent did you find that you ‘had your head around it’ </a:t>
            </a:r>
            <a:r>
              <a:rPr lang="en-GB" sz="2600" dirty="0">
                <a:solidFill>
                  <a:srgbClr val="FF0000"/>
                </a:solidFill>
              </a:rPr>
              <a:t>much</a:t>
            </a:r>
            <a:r>
              <a:rPr lang="en-GB" sz="2600" dirty="0"/>
              <a:t> </a:t>
            </a:r>
            <a:r>
              <a:rPr lang="en-GB" sz="2600" dirty="0">
                <a:solidFill>
                  <a:srgbClr val="FF0000"/>
                </a:solidFill>
              </a:rPr>
              <a:t>better</a:t>
            </a:r>
            <a:r>
              <a:rPr lang="en-GB" sz="2600" dirty="0"/>
              <a:t> after teaching it for the first time?</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one final question...</a:t>
            </a:r>
          </a:p>
        </p:txBody>
      </p:sp>
      <p:sp>
        <p:nvSpPr>
          <p:cNvPr id="3" name="Content Placeholder 2"/>
          <p:cNvSpPr>
            <a:spLocks noGrp="1"/>
          </p:cNvSpPr>
          <p:nvPr>
            <p:ph idx="1"/>
          </p:nvPr>
        </p:nvSpPr>
        <p:spPr/>
        <p:txBody>
          <a:bodyPr/>
          <a:lstStyle/>
          <a:p>
            <a:pPr>
              <a:lnSpc>
                <a:spcPct val="100000"/>
              </a:lnSpc>
            </a:pPr>
            <a:r>
              <a:rPr lang="en-GB" sz="2600" dirty="0"/>
              <a:t>Still thinking of the first time you taught that particular topic, think back to the first time you </a:t>
            </a:r>
            <a:r>
              <a:rPr lang="en-GB" sz="2600" dirty="0">
                <a:solidFill>
                  <a:srgbClr val="FF0000"/>
                </a:solidFill>
              </a:rPr>
              <a:t>measured </a:t>
            </a:r>
            <a:r>
              <a:rPr lang="en-GB" sz="2600" dirty="0"/>
              <a:t>students’ learning of the topic.</a:t>
            </a:r>
          </a:p>
          <a:p>
            <a:pPr>
              <a:lnSpc>
                <a:spcPct val="100000"/>
              </a:lnSpc>
            </a:pPr>
            <a:r>
              <a:rPr lang="en-GB" sz="2600" dirty="0"/>
              <a:t>To what extent did you find that after </a:t>
            </a:r>
            <a:r>
              <a:rPr lang="en-GB" sz="2600" dirty="0">
                <a:solidFill>
                  <a:srgbClr val="FF0000"/>
                </a:solidFill>
              </a:rPr>
              <a:t>assessing</a:t>
            </a:r>
            <a:r>
              <a:rPr lang="en-GB" sz="2600" dirty="0"/>
              <a:t> students work, you yourself had ‘made sense’ of the topic even more deeply?</a:t>
            </a:r>
          </a:p>
          <a:p>
            <a:pPr lvl="1">
              <a:lnSpc>
                <a:spcPct val="100000"/>
              </a:lnSpc>
            </a:pPr>
            <a:r>
              <a:rPr lang="en-GB" sz="2600" dirty="0">
                <a:solidFill>
                  <a:srgbClr val="FF0000"/>
                </a:solidFill>
              </a:rPr>
              <a:t>Very much better: raise two hands</a:t>
            </a:r>
          </a:p>
          <a:p>
            <a:pPr lvl="1">
              <a:lnSpc>
                <a:spcPct val="100000"/>
              </a:lnSpc>
            </a:pPr>
            <a:r>
              <a:rPr lang="en-GB" sz="2600" dirty="0">
                <a:solidFill>
                  <a:srgbClr val="333399"/>
                </a:solidFill>
              </a:rPr>
              <a:t>Somewhat better: raise one hand</a:t>
            </a:r>
          </a:p>
          <a:p>
            <a:pPr lvl="1">
              <a:lnSpc>
                <a:spcPct val="100000"/>
              </a:lnSpc>
            </a:pPr>
            <a:r>
              <a:rPr lang="en-GB" sz="2600" dirty="0">
                <a:solidFill>
                  <a:schemeClr val="bg2">
                    <a:lumMod val="75000"/>
                  </a:schemeClr>
                </a:solidFill>
              </a:rPr>
              <a:t>No better: raise no hand</a:t>
            </a:r>
          </a:p>
          <a:p>
            <a:pPr lvl="1">
              <a:lnSpc>
                <a:spcPct val="100000"/>
              </a:lnSpc>
            </a:pPr>
            <a:endParaRPr lang="en-GB"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endParaRPr lang="en-US">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Feedback</a:t>
            </a:r>
          </a:p>
        </p:txBody>
      </p:sp>
      <p:sp>
        <p:nvSpPr>
          <p:cNvPr id="1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a:solidFill>
                  <a:srgbClr val="000000"/>
                </a:solidFill>
              </a:rPr>
              <a:t>Making sense</a:t>
            </a:r>
          </a:p>
        </p:txBody>
      </p:sp>
      <p:sp>
        <p:nvSpPr>
          <p:cNvPr id="16" name="Text Box 12"/>
          <p:cNvSpPr txBox="1">
            <a:spLocks noChangeArrowheads="1"/>
          </p:cNvSpPr>
          <p:nvPr/>
        </p:nvSpPr>
        <p:spPr bwMode="auto">
          <a:xfrm>
            <a:off x="590925" y="32617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600" dirty="0"/>
              <a:t>“The indispensable conditions for improvement are that the student comes to hold a concept of quality roughly similar to that held by the teacher, is able to monitor continuously the quality of what is being produced </a:t>
            </a:r>
            <a:r>
              <a:rPr lang="en-AU" sz="2600" b="1" i="1" dirty="0">
                <a:solidFill>
                  <a:srgbClr val="FF0000"/>
                </a:solidFill>
              </a:rPr>
              <a:t>during the act of production itself</a:t>
            </a:r>
            <a:r>
              <a:rPr lang="en-AU" sz="2600" dirty="0"/>
              <a:t>, and has a repertoire of alternative moves or strategies from which to draw at any given point. In other words, students have to be able to judge the quality of what they are producing and be able to regulate what they are doing </a:t>
            </a:r>
            <a:r>
              <a:rPr lang="en-AU" sz="2600" b="1" i="1" dirty="0">
                <a:solidFill>
                  <a:srgbClr val="FF0000"/>
                </a:solidFill>
              </a:rPr>
              <a:t>during the doing of it</a:t>
            </a:r>
            <a:r>
              <a:rPr lang="en-AU" sz="2600" dirty="0"/>
              <a:t>”. (Sadler 1989). (my italics)</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27843"/>
            </a:srgbClr>
          </a:solidFill>
          <a:ln w="9525" algn="ctr">
            <a:noFill/>
            <a:miter lim="800000"/>
            <a:headEnd/>
            <a:tailEnd/>
          </a:ln>
        </p:spPr>
        <p:txBody>
          <a:bodyPr anchor="ctr"/>
          <a:lstStyle/>
          <a:p>
            <a:pPr algn="ctr" eaLnBrk="0" hangingPunct="0">
              <a:lnSpc>
                <a:spcPct val="85000"/>
              </a:lnSpc>
            </a:pPr>
            <a:r>
              <a:rPr lang="en-US" sz="3600" b="1" dirty="0">
                <a:solidFill>
                  <a:srgbClr val="000000"/>
                </a:solidFill>
                <a:latin typeface="Verdana" pitchFamily="34" charset="0"/>
              </a:rPr>
              <a:t>Teaching smarter: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handout materials</a:t>
            </a:r>
            <a:endParaRPr lang="en-GB" b="1" dirty="0"/>
          </a:p>
        </p:txBody>
      </p:sp>
      <p:sp>
        <p:nvSpPr>
          <p:cNvPr id="3" name="Content Placeholder 2"/>
          <p:cNvSpPr>
            <a:spLocks noGrp="1"/>
          </p:cNvSpPr>
          <p:nvPr>
            <p:ph idx="1"/>
          </p:nvPr>
        </p:nvSpPr>
        <p:spPr/>
        <p:txBody>
          <a:bodyPr/>
          <a:lstStyle/>
          <a:p>
            <a:pPr>
              <a:buNone/>
            </a:pPr>
            <a:r>
              <a:rPr lang="en-GB" dirty="0" smtClean="0"/>
              <a:t>Expanded discussion of many aspects of today’s slides can be found at:</a:t>
            </a:r>
          </a:p>
          <a:p>
            <a:pPr>
              <a:buFont typeface="+mj-lt"/>
              <a:buAutoNum type="arabicPeriod"/>
            </a:pPr>
            <a:r>
              <a:rPr lang="en-GB" u="sng" dirty="0" smtClean="0">
                <a:hlinkClick r:id="rId2"/>
              </a:rPr>
              <a:t>http://phil-race.co.uk/4th-edition-lecturers-toolkit/</a:t>
            </a:r>
            <a:r>
              <a:rPr lang="en-GB" dirty="0" smtClean="0"/>
              <a:t> </a:t>
            </a:r>
          </a:p>
          <a:p>
            <a:pPr>
              <a:buFont typeface="+mj-lt"/>
              <a:buAutoNum type="arabicPeriod"/>
            </a:pPr>
            <a:r>
              <a:rPr lang="en-GB" u="sng" dirty="0" smtClean="0">
                <a:hlinkClick r:id="rId3"/>
              </a:rPr>
              <a:t>http://phil-race.co.uk/ripples-model-seven-factors-underpinning-successful-learning-update-july-2015/</a:t>
            </a:r>
            <a:r>
              <a:rPr lang="en-GB" dirty="0" smtClean="0"/>
              <a:t> </a:t>
            </a:r>
          </a:p>
          <a:p>
            <a:pPr>
              <a:buFont typeface="+mj-lt"/>
              <a:buAutoNum type="arabicPeriod"/>
            </a:pPr>
            <a:r>
              <a:rPr lang="en-GB" u="sng" dirty="0" smtClean="0">
                <a:hlinkClick r:id="rId4"/>
              </a:rPr>
              <a:t>http://phil-race.co.uk/bits-new-books-6th-november/</a:t>
            </a:r>
            <a:r>
              <a:rPr lang="en-GB" dirty="0" smtClean="0"/>
              <a:t> </a:t>
            </a:r>
          </a:p>
          <a:p>
            <a:pPr>
              <a:buFont typeface="+mj-lt"/>
              <a:buAutoNum type="arabicPeriod"/>
            </a:pPr>
            <a:r>
              <a:rPr lang="en-GB" u="sng" dirty="0" smtClean="0">
                <a:hlinkClick r:id="rId5"/>
              </a:rPr>
              <a:t>http://phil-race.co.uk/whodunit/</a:t>
            </a:r>
            <a:r>
              <a:rPr lang="en-GB" dirty="0" smtClean="0"/>
              <a:t> </a:t>
            </a:r>
          </a:p>
          <a:p>
            <a:pPr>
              <a:buFont typeface="+mj-lt"/>
              <a:buAutoNum type="arabicPeriod"/>
            </a:pPr>
            <a:endParaRPr lang="en-GB"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Seven things we can try to do</a:t>
            </a:r>
          </a:p>
        </p:txBody>
      </p:sp>
      <p:sp>
        <p:nvSpPr>
          <p:cNvPr id="3" name="Content Placeholder 2"/>
          <p:cNvSpPr>
            <a:spLocks noGrp="1"/>
          </p:cNvSpPr>
          <p:nvPr>
            <p:ph idx="1"/>
          </p:nvPr>
        </p:nvSpPr>
        <p:spPr/>
        <p:txBody>
          <a:bodyPr/>
          <a:lstStyle/>
          <a:p>
            <a:pPr>
              <a:buNone/>
            </a:pPr>
            <a:r>
              <a:rPr lang="en-GB" sz="2600" dirty="0">
                <a:solidFill>
                  <a:srgbClr val="FF0000"/>
                </a:solidFill>
              </a:rPr>
              <a:t>Intent</a:t>
            </a:r>
            <a:r>
              <a:rPr lang="en-GB" sz="2600" dirty="0"/>
              <a:t> – make the intended outcomes really clear. </a:t>
            </a:r>
          </a:p>
          <a:p>
            <a:pPr>
              <a:buNone/>
            </a:pPr>
            <a:r>
              <a:rPr lang="en-GB" sz="2600" dirty="0">
                <a:solidFill>
                  <a:srgbClr val="FF0000"/>
                </a:solidFill>
              </a:rPr>
              <a:t>Need</a:t>
            </a:r>
            <a:r>
              <a:rPr lang="en-GB" sz="2600" dirty="0"/>
              <a:t> – find out what students think they need, and respond to this.	</a:t>
            </a:r>
          </a:p>
          <a:p>
            <a:pPr>
              <a:buNone/>
            </a:pPr>
            <a:r>
              <a:rPr lang="en-GB" sz="2600" dirty="0">
                <a:solidFill>
                  <a:srgbClr val="FF0000"/>
                </a:solidFill>
              </a:rPr>
              <a:t>Support</a:t>
            </a:r>
            <a:r>
              <a:rPr lang="en-GB" sz="2600" dirty="0"/>
              <a:t> students in every way possible.</a:t>
            </a:r>
          </a:p>
          <a:p>
            <a:pPr>
              <a:buNone/>
            </a:pPr>
            <a:r>
              <a:rPr lang="en-GB" sz="2600" dirty="0">
                <a:solidFill>
                  <a:srgbClr val="FF0000"/>
                </a:solidFill>
              </a:rPr>
              <a:t>People</a:t>
            </a:r>
            <a:r>
              <a:rPr lang="en-GB" sz="2600" dirty="0"/>
              <a:t>: students are people, they’re human, like us.</a:t>
            </a:r>
          </a:p>
          <a:p>
            <a:pPr>
              <a:buNone/>
            </a:pPr>
            <a:r>
              <a:rPr lang="en-GB" sz="2600" dirty="0">
                <a:solidFill>
                  <a:srgbClr val="FF0000"/>
                </a:solidFill>
              </a:rPr>
              <a:t>Interact</a:t>
            </a:r>
            <a:r>
              <a:rPr lang="en-GB" sz="2600" dirty="0"/>
              <a:t> with students in large groups, small groups, online and one-to-one.</a:t>
            </a:r>
          </a:p>
          <a:p>
            <a:pPr>
              <a:buNone/>
            </a:pPr>
            <a:r>
              <a:rPr lang="en-GB" sz="2600" dirty="0">
                <a:solidFill>
                  <a:srgbClr val="FF0000"/>
                </a:solidFill>
              </a:rPr>
              <a:t>Remember</a:t>
            </a:r>
            <a:r>
              <a:rPr lang="en-GB" sz="2600" dirty="0"/>
              <a:t> names, faces, what you said to each student last time, ...</a:t>
            </a:r>
          </a:p>
          <a:p>
            <a:pPr>
              <a:buNone/>
            </a:pPr>
            <a:r>
              <a:rPr lang="en-GB" sz="2600" dirty="0">
                <a:solidFill>
                  <a:srgbClr val="FF0000"/>
                </a:solidFill>
              </a:rPr>
              <a:t>Evidence</a:t>
            </a:r>
            <a:r>
              <a:rPr lang="en-GB" sz="2600" dirty="0"/>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9" name="Oval 18"/>
          <p:cNvSpPr/>
          <p:nvPr/>
        </p:nvSpPr>
        <p:spPr>
          <a:xfrm>
            <a:off x="2590800" y="1447800"/>
            <a:ext cx="3886200" cy="4419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3200" b="1" dirty="0" smtClean="0">
              <a:solidFill>
                <a:srgbClr val="000000"/>
              </a:solidFill>
            </a:endParaRPr>
          </a:p>
          <a:p>
            <a:pPr algn="ctr" fontAlgn="auto">
              <a:spcBef>
                <a:spcPts val="0"/>
              </a:spcBef>
              <a:spcAft>
                <a:spcPts val="0"/>
              </a:spcAft>
            </a:pPr>
            <a:r>
              <a:rPr lang="en-GB" sz="3200" b="1" dirty="0" smtClean="0">
                <a:solidFill>
                  <a:srgbClr val="000000"/>
                </a:solidFill>
              </a:rPr>
              <a:t>Seven </a:t>
            </a:r>
          </a:p>
          <a:p>
            <a:pPr algn="ctr" fontAlgn="auto">
              <a:spcBef>
                <a:spcPts val="0"/>
              </a:spcBef>
              <a:spcAft>
                <a:spcPts val="0"/>
              </a:spcAft>
            </a:pPr>
            <a:r>
              <a:rPr lang="en-GB" sz="3200" b="1" dirty="0" smtClean="0">
                <a:solidFill>
                  <a:srgbClr val="000000"/>
                </a:solidFill>
              </a:rPr>
              <a:t>factors underpinning learning</a:t>
            </a:r>
          </a:p>
          <a:p>
            <a:pPr algn="ctr" fontAlgn="auto">
              <a:spcBef>
                <a:spcPts val="0"/>
              </a:spcBef>
              <a:spcAft>
                <a:spcPts val="0"/>
              </a:spcAft>
            </a:pPr>
            <a:r>
              <a:rPr lang="en-GB" sz="1600" b="1" dirty="0" smtClean="0">
                <a:solidFill>
                  <a:srgbClr val="000000"/>
                </a:solidFill>
              </a:rPr>
              <a:t>The Lecturer’s Toolkit</a:t>
            </a:r>
          </a:p>
          <a:p>
            <a:pPr algn="ctr" fontAlgn="auto">
              <a:spcBef>
                <a:spcPts val="0"/>
              </a:spcBef>
              <a:spcAft>
                <a:spcPts val="0"/>
              </a:spcAft>
            </a:pPr>
            <a:r>
              <a:rPr lang="en-GB" sz="1600" b="1" dirty="0" smtClean="0">
                <a:solidFill>
                  <a:srgbClr val="000000"/>
                </a:solidFill>
              </a:rPr>
              <a:t>Chapter 1 available on my website</a:t>
            </a:r>
          </a:p>
          <a:p>
            <a:pPr algn="ctr" fontAlgn="auto">
              <a:spcBef>
                <a:spcPts val="0"/>
              </a:spcBef>
              <a:spcAft>
                <a:spcPts val="0"/>
              </a:spcAft>
            </a:pPr>
            <a:r>
              <a:rPr lang="en-GB" sz="1600" b="1" dirty="0" smtClean="0">
                <a:solidFill>
                  <a:srgbClr val="000000"/>
                </a:solidFill>
              </a:rPr>
              <a:t>See also ‘Making Learning Happen’</a:t>
            </a:r>
          </a:p>
          <a:p>
            <a:pPr algn="ctr" fontAlgn="auto">
              <a:spcBef>
                <a:spcPts val="0"/>
              </a:spcBef>
              <a:spcAft>
                <a:spcPts val="0"/>
              </a:spcAft>
            </a:pPr>
            <a:endParaRPr lang="en-GB" sz="3600" b="1" dirty="0" smtClean="0">
              <a:solidFill>
                <a:srgbClr val="000000"/>
              </a:solidFill>
            </a:endParaRPr>
          </a:p>
          <a:p>
            <a:pPr algn="ctr" fontAlgn="auto">
              <a:spcBef>
                <a:spcPts val="0"/>
              </a:spcBef>
              <a:spcAft>
                <a:spcPts val="0"/>
              </a:spcAft>
            </a:pPr>
            <a:endParaRPr lang="en-GB" sz="3600" b="1" dirty="0">
              <a:solidFill>
                <a:srgbClr val="000000"/>
              </a:solidFill>
            </a:endParaRPr>
          </a:p>
        </p:txBody>
      </p:sp>
      <p:sp>
        <p:nvSpPr>
          <p:cNvPr id="4" name="Oval 3"/>
          <p:cNvSpPr>
            <a:spLocks noChangeArrowheads="1"/>
          </p:cNvSpPr>
          <p:nvPr/>
        </p:nvSpPr>
        <p:spPr bwMode="auto">
          <a:xfrm>
            <a:off x="5753100" y="3124200"/>
            <a:ext cx="3390900" cy="1641475"/>
          </a:xfrm>
          <a:prstGeom prst="ellipse">
            <a:avLst/>
          </a:prstGeom>
          <a:solidFill>
            <a:srgbClr val="FF0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Learning by doing</a:t>
            </a:r>
          </a:p>
          <a:p>
            <a:pPr algn="ctr"/>
            <a:endParaRPr lang="en-US" sz="2800" b="1" dirty="0" smtClean="0">
              <a:solidFill>
                <a:srgbClr val="FFFFFF"/>
              </a:solidFill>
              <a:latin typeface="Calibri"/>
            </a:endParaRPr>
          </a:p>
        </p:txBody>
      </p:sp>
      <p:sp>
        <p:nvSpPr>
          <p:cNvPr id="12" name="Oval 11"/>
          <p:cNvSpPr>
            <a:spLocks noChangeArrowheads="1"/>
          </p:cNvSpPr>
          <p:nvPr/>
        </p:nvSpPr>
        <p:spPr bwMode="auto">
          <a:xfrm>
            <a:off x="228600" y="1371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Assessing: making judgements</a:t>
            </a:r>
          </a:p>
          <a:p>
            <a:pPr algn="ctr"/>
            <a:endParaRPr lang="en-US" sz="2800" b="1" dirty="0" smtClean="0">
              <a:solidFill>
                <a:srgbClr val="000000"/>
              </a:solidFill>
              <a:latin typeface="Calibri"/>
            </a:endParaRPr>
          </a:p>
        </p:txBody>
      </p:sp>
      <p:sp>
        <p:nvSpPr>
          <p:cNvPr id="13" name="Oval 12"/>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Needing to</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4" name="Oval 13"/>
          <p:cNvSpPr>
            <a:spLocks noChangeArrowheads="1"/>
          </p:cNvSpPr>
          <p:nvPr/>
        </p:nvSpPr>
        <p:spPr bwMode="auto">
          <a:xfrm>
            <a:off x="0" y="3124200"/>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Verbalising orally</a:t>
            </a:r>
          </a:p>
          <a:p>
            <a:pPr algn="ctr"/>
            <a:endParaRPr lang="en-US" sz="2800" b="1" dirty="0" smtClean="0">
              <a:solidFill>
                <a:srgbClr val="000000"/>
              </a:solidFill>
              <a:latin typeface="Calibri"/>
            </a:endParaRPr>
          </a:p>
        </p:txBody>
      </p:sp>
      <p:sp>
        <p:nvSpPr>
          <p:cNvPr id="15" name="Oval 14"/>
          <p:cNvSpPr>
            <a:spLocks noChangeArrowheads="1"/>
          </p:cNvSpPr>
          <p:nvPr/>
        </p:nvSpPr>
        <p:spPr bwMode="auto">
          <a:xfrm>
            <a:off x="2819400" y="152400"/>
            <a:ext cx="3390900" cy="1641475"/>
          </a:xfrm>
          <a:prstGeom prst="ellipse">
            <a:avLst/>
          </a:prstGeom>
          <a:solidFill>
            <a:schemeClr val="accent2"/>
          </a:solidFill>
          <a:ln w="57150" algn="ctr">
            <a:solidFill>
              <a:schemeClr val="tx1"/>
            </a:solidFill>
            <a:round/>
            <a:headEnd/>
            <a:tailEnd/>
          </a:ln>
        </p:spPr>
        <p:txBody>
          <a:bodyPr wrap="square" lIns="0" tIns="0" rIns="0" bIns="0" anchor="ctr" anchorCtr="0"/>
          <a:lstStyle/>
          <a:p>
            <a:pPr algn="ctr"/>
            <a:endParaRPr lang="en-GB" sz="2800" b="1" dirty="0" smtClean="0">
              <a:solidFill>
                <a:srgbClr val="FFFFFF"/>
              </a:solidFill>
              <a:latin typeface="Calibri"/>
            </a:endParaRPr>
          </a:p>
          <a:p>
            <a:pPr algn="ctr"/>
            <a:r>
              <a:rPr lang="en-GB" sz="2800" b="1" dirty="0" smtClean="0">
                <a:solidFill>
                  <a:srgbClr val="FFFFFF"/>
                </a:solidFill>
                <a:latin typeface="Calibri"/>
              </a:rPr>
              <a:t>Wanting to </a:t>
            </a:r>
          </a:p>
          <a:p>
            <a:pPr algn="ctr"/>
            <a:r>
              <a:rPr lang="en-GB" sz="2800" b="1" dirty="0" smtClean="0">
                <a:solidFill>
                  <a:srgbClr val="FFFFFF"/>
                </a:solidFill>
                <a:latin typeface="Calibri"/>
              </a:rPr>
              <a:t>Learn</a:t>
            </a:r>
          </a:p>
          <a:p>
            <a:pPr algn="ctr"/>
            <a:endParaRPr lang="en-US" sz="2800" b="1" dirty="0" smtClean="0">
              <a:solidFill>
                <a:srgbClr val="FFFFFF"/>
              </a:solidFill>
              <a:latin typeface="Calibri"/>
            </a:endParaRPr>
          </a:p>
        </p:txBody>
      </p:sp>
      <p:sp>
        <p:nvSpPr>
          <p:cNvPr id="16" name="Oval 15"/>
          <p:cNvSpPr>
            <a:spLocks noChangeArrowheads="1"/>
          </p:cNvSpPr>
          <p:nvPr/>
        </p:nvSpPr>
        <p:spPr bwMode="auto">
          <a:xfrm>
            <a:off x="1143000" y="4800600"/>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Learning through feedback</a:t>
            </a:r>
          </a:p>
          <a:p>
            <a:pPr algn="ctr"/>
            <a:endParaRPr lang="en-US" sz="2800" b="1" dirty="0" smtClean="0">
              <a:solidFill>
                <a:srgbClr val="000000"/>
              </a:solidFill>
              <a:latin typeface="Calibri"/>
            </a:endParaRPr>
          </a:p>
        </p:txBody>
      </p:sp>
      <p:sp>
        <p:nvSpPr>
          <p:cNvPr id="17" name="Oval 16"/>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800" b="1" dirty="0" smtClean="0">
              <a:solidFill>
                <a:srgbClr val="000000"/>
              </a:solidFill>
              <a:latin typeface="Calibri"/>
            </a:endParaRPr>
          </a:p>
          <a:p>
            <a:pPr algn="ctr"/>
            <a:r>
              <a:rPr lang="en-GB" sz="2800" b="1" dirty="0" smtClean="0">
                <a:solidFill>
                  <a:srgbClr val="000000"/>
                </a:solidFill>
                <a:latin typeface="Calibri"/>
              </a:rPr>
              <a:t>Making sense</a:t>
            </a:r>
          </a:p>
          <a:p>
            <a:pPr algn="ctr"/>
            <a:endParaRPr lang="en-US" sz="2800" b="1" dirty="0" smtClean="0">
              <a:solidFill>
                <a:srgbClr val="000000"/>
              </a:solidFill>
              <a:latin typeface="Calibri"/>
            </a:endParaRPr>
          </a:p>
        </p:txBody>
      </p:sp>
      <p:sp>
        <p:nvSpPr>
          <p:cNvPr id="10" name="TextBox 9"/>
          <p:cNvSpPr txBox="1"/>
          <p:nvPr/>
        </p:nvSpPr>
        <p:spPr>
          <a:xfrm>
            <a:off x="0" y="6027003"/>
            <a:ext cx="2825774" cy="707886"/>
          </a:xfrm>
          <a:prstGeom prst="rect">
            <a:avLst/>
          </a:prstGeom>
          <a:solidFill>
            <a:srgbClr val="FFFF99"/>
          </a:solidFill>
        </p:spPr>
        <p:txBody>
          <a:bodyPr wrap="none" rtlCol="0">
            <a:spAutoFit/>
          </a:bodyPr>
          <a:lstStyle/>
          <a:p>
            <a:pPr eaLnBrk="0" hangingPunct="0"/>
            <a:r>
              <a:rPr lang="en-GB" sz="2000" b="1" dirty="0" smtClean="0">
                <a:solidFill>
                  <a:srgbClr val="000000"/>
                </a:solidFill>
                <a:latin typeface="Calibri" pitchFamily="34" charset="0"/>
              </a:rPr>
              <a:t>See work of David </a:t>
            </a:r>
            <a:r>
              <a:rPr lang="en-GB" sz="2000" b="1" dirty="0" err="1" smtClean="0">
                <a:solidFill>
                  <a:srgbClr val="000000"/>
                </a:solidFill>
                <a:latin typeface="Calibri" pitchFamily="34" charset="0"/>
              </a:rPr>
              <a:t>Nicol</a:t>
            </a:r>
            <a:r>
              <a:rPr lang="en-GB" sz="2000" b="1" dirty="0" smtClean="0">
                <a:solidFill>
                  <a:srgbClr val="000000"/>
                </a:solidFill>
                <a:latin typeface="Calibri" pitchFamily="34" charset="0"/>
              </a:rPr>
              <a:t>, </a:t>
            </a:r>
          </a:p>
          <a:p>
            <a:pPr eaLnBrk="0" hangingPunct="0"/>
            <a:r>
              <a:rPr lang="en-GB" sz="2000" b="1" dirty="0" smtClean="0">
                <a:solidFill>
                  <a:srgbClr val="000000"/>
                </a:solidFill>
                <a:latin typeface="Calibri" pitchFamily="34" charset="0"/>
              </a:rPr>
              <a:t>and Royce Sadler</a:t>
            </a:r>
            <a:endParaRPr lang="en-GB" sz="2000" b="1" dirty="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Friday, 15 April 2016</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62</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smtClean="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smtClean="0"/>
              <a:t>Making all the channels work</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411F38-D546-4819-B2EF-6DCE3DC34B22}" type="datetime2">
              <a:rPr lang="en-GB"/>
              <a:pPr>
                <a:defRPr/>
              </a:pPr>
              <a:t>Friday, 15 April 2016</a:t>
            </a:fld>
            <a:endParaRPr lang="en-GB" dirty="0"/>
          </a:p>
        </p:txBody>
      </p:sp>
      <p:sp>
        <p:nvSpPr>
          <p:cNvPr id="22531" name="Slide Number Placeholder 5"/>
          <p:cNvSpPr>
            <a:spLocks noGrp="1"/>
          </p:cNvSpPr>
          <p:nvPr>
            <p:ph type="sldNum" sz="quarter" idx="12"/>
          </p:nvPr>
        </p:nvSpPr>
        <p:spPr>
          <a:noFill/>
        </p:spPr>
        <p:txBody>
          <a:bodyPr/>
          <a:lstStyle/>
          <a:p>
            <a:fld id="{46DC32AF-1608-4502-B5F4-3BB91011CEAF}" type="slidenum">
              <a:rPr lang="en-GB" smtClean="0">
                <a:solidFill>
                  <a:srgbClr val="000000"/>
                </a:solidFill>
              </a:rPr>
              <a:pPr/>
              <a:t>63</a:t>
            </a:fld>
            <a:endParaRPr lang="en-GB" dirty="0" smtClean="0">
              <a:solidFill>
                <a:srgbClr val="000000"/>
              </a:solidFill>
            </a:endParaRPr>
          </a:p>
        </p:txBody>
      </p:sp>
      <p:sp>
        <p:nvSpPr>
          <p:cNvPr id="22532" name="Rectangle 2"/>
          <p:cNvSpPr>
            <a:spLocks noGrp="1" noChangeArrowheads="1"/>
          </p:cNvSpPr>
          <p:nvPr>
            <p:ph type="title"/>
          </p:nvPr>
        </p:nvSpPr>
        <p:spPr/>
        <p:txBody>
          <a:bodyPr/>
          <a:lstStyle/>
          <a:p>
            <a:pPr eaLnBrk="1" hangingPunct="1"/>
            <a:r>
              <a:rPr lang="en-GB" dirty="0" smtClean="0"/>
              <a:t>Thirty Second Theatre</a:t>
            </a:r>
          </a:p>
        </p:txBody>
      </p:sp>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pic>
        <p:nvPicPr>
          <p:cNvPr id="9" name="glass.mp3">
            <a:hlinkClick r:id="" action="ppaction://media"/>
          </p:cNvPr>
          <p:cNvPicPr>
            <a:picLocks noRot="1" noChangeAspect="1"/>
          </p:cNvPicPr>
          <p:nvPr>
            <a:audioFile r:link="rId1"/>
          </p:nvPr>
        </p:nvPicPr>
        <p:blipFill>
          <a:blip r:embed="rId4" cstate="email"/>
          <a:srcRect/>
          <a:stretch>
            <a:fillRect/>
          </a:stretch>
        </p:blipFill>
        <p:spPr bwMode="auto">
          <a:xfrm>
            <a:off x="4572000" y="6143625"/>
            <a:ext cx="366713" cy="36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13"/>
            <a:ext cx="8713788" cy="719807"/>
          </a:xfrm>
        </p:spPr>
        <p:txBody>
          <a:bodyPr/>
          <a:lstStyle/>
          <a:p>
            <a:pPr eaLnBrk="1" hangingPunct="1"/>
            <a:r>
              <a:rPr lang="en-GB" sz="3600" dirty="0" smtClean="0">
                <a:solidFill>
                  <a:schemeClr val="accent6">
                    <a:lumMod val="60000"/>
                    <a:lumOff val="40000"/>
                  </a:schemeClr>
                </a:solidFill>
              </a:rPr>
              <a:t>The power of face-to-face communication</a:t>
            </a:r>
            <a:endParaRPr lang="en-US" sz="3600" dirty="0" smtClean="0">
              <a:solidFill>
                <a:schemeClr val="accent6">
                  <a:lumMod val="60000"/>
                  <a:lumOff val="40000"/>
                </a:schemeClr>
              </a:solidFill>
            </a:endParaRPr>
          </a:p>
        </p:txBody>
      </p:sp>
      <p:sp>
        <p:nvSpPr>
          <p:cNvPr id="24582" name="Rectangle 3"/>
          <p:cNvSpPr>
            <a:spLocks noGrp="1" noChangeArrowheads="1"/>
          </p:cNvSpPr>
          <p:nvPr>
            <p:ph idx="1"/>
          </p:nvPr>
        </p:nvSpPr>
        <p:spPr>
          <a:xfrm>
            <a:off x="358775" y="980729"/>
            <a:ext cx="8605838" cy="4886672"/>
          </a:xfrm>
        </p:spPr>
        <p:txBody>
          <a:bodyPr/>
          <a:lstStyle/>
          <a:p>
            <a:pPr eaLnBrk="1" hangingPunct="1">
              <a:lnSpc>
                <a:spcPct val="100000"/>
              </a:lnSpc>
            </a:pPr>
            <a:r>
              <a:rPr lang="en-GB" sz="2800" dirty="0" smtClean="0"/>
              <a:t>When explaining </a:t>
            </a:r>
            <a:r>
              <a:rPr lang="en-GB" sz="2800" dirty="0" smtClean="0">
                <a:solidFill>
                  <a:srgbClr val="FF0000"/>
                </a:solidFill>
              </a:rPr>
              <a:t>assessment criteria </a:t>
            </a:r>
            <a:r>
              <a:rPr lang="en-GB" sz="2800" dirty="0" smtClean="0"/>
              <a:t>to students, and when linking these to </a:t>
            </a:r>
            <a:r>
              <a:rPr lang="en-GB" sz="2800" dirty="0" smtClean="0">
                <a:solidFill>
                  <a:srgbClr val="FF0000"/>
                </a:solidFill>
              </a:rPr>
              <a:t>evidence of achievement </a:t>
            </a:r>
            <a:r>
              <a:rPr lang="en-GB" sz="2800" dirty="0" smtClean="0"/>
              <a:t>of the </a:t>
            </a:r>
            <a:r>
              <a:rPr lang="en-GB" sz="2800" dirty="0" smtClean="0">
                <a:solidFill>
                  <a:srgbClr val="FF0000"/>
                </a:solidFill>
              </a:rPr>
              <a:t>intended learning outcomes</a:t>
            </a:r>
            <a:r>
              <a:rPr lang="en-GB" sz="2800" dirty="0" smtClean="0"/>
              <a:t>, we need to make the most of face-to-face whole group contexts and...</a:t>
            </a:r>
          </a:p>
          <a:p>
            <a:pPr marL="2876550" lvl="1" indent="-457200" eaLnBrk="1" hangingPunct="1">
              <a:lnSpc>
                <a:spcPct val="100000"/>
              </a:lnSpc>
            </a:pPr>
            <a:r>
              <a:rPr lang="en-GB" sz="2400" dirty="0" smtClean="0">
                <a:solidFill>
                  <a:srgbClr val="008000"/>
                </a:solidFill>
              </a:rPr>
              <a:t>Tone of voice</a:t>
            </a:r>
          </a:p>
          <a:p>
            <a:pPr marL="2876550" lvl="1" indent="-457200" eaLnBrk="1" hangingPunct="1">
              <a:lnSpc>
                <a:spcPct val="100000"/>
              </a:lnSpc>
            </a:pPr>
            <a:r>
              <a:rPr lang="en-GB" sz="2400" dirty="0" smtClean="0">
                <a:solidFill>
                  <a:srgbClr val="008000"/>
                </a:solidFill>
              </a:rPr>
              <a:t>Body language</a:t>
            </a:r>
          </a:p>
          <a:p>
            <a:pPr marL="2876550" lvl="1" indent="-457200" eaLnBrk="1" hangingPunct="1">
              <a:lnSpc>
                <a:spcPct val="100000"/>
              </a:lnSpc>
            </a:pPr>
            <a:r>
              <a:rPr lang="en-GB" sz="2400" dirty="0" smtClean="0">
                <a:solidFill>
                  <a:srgbClr val="008000"/>
                </a:solidFill>
              </a:rPr>
              <a:t>Facial expression</a:t>
            </a:r>
          </a:p>
          <a:p>
            <a:pPr marL="2876550" lvl="1" indent="-457200" eaLnBrk="1" hangingPunct="1">
              <a:lnSpc>
                <a:spcPct val="100000"/>
              </a:lnSpc>
            </a:pPr>
            <a:r>
              <a:rPr lang="en-GB" sz="2400" dirty="0" smtClean="0">
                <a:solidFill>
                  <a:srgbClr val="008000"/>
                </a:solidFill>
              </a:rPr>
              <a:t>Eye contact</a:t>
            </a:r>
          </a:p>
          <a:p>
            <a:pPr marL="2876550" lvl="1" indent="-457200" eaLnBrk="1" hangingPunct="1">
              <a:lnSpc>
                <a:spcPct val="100000"/>
              </a:lnSpc>
            </a:pPr>
            <a:r>
              <a:rPr lang="en-GB" sz="2400" dirty="0" smtClean="0">
                <a:solidFill>
                  <a:srgbClr val="008000"/>
                </a:solidFill>
              </a:rPr>
              <a:t>The chance to repeat things</a:t>
            </a:r>
          </a:p>
          <a:p>
            <a:pPr marL="2876550" lvl="1" indent="-457200" eaLnBrk="1" hangingPunct="1">
              <a:lnSpc>
                <a:spcPct val="100000"/>
              </a:lnSpc>
            </a:pPr>
            <a:r>
              <a:rPr lang="en-GB" sz="2400" dirty="0" smtClean="0">
                <a:solidFill>
                  <a:srgbClr val="008000"/>
                </a:solidFill>
              </a:rPr>
              <a:t>The chance to respond to puzzled looks</a:t>
            </a:r>
          </a:p>
          <a:p>
            <a:pPr eaLnBrk="1" hangingPunct="1">
              <a:lnSpc>
                <a:spcPct val="100000"/>
              </a:lnSpc>
            </a:pPr>
            <a:r>
              <a:rPr lang="en-GB" sz="2800" dirty="0" smtClean="0"/>
              <a:t>Some things don’t work nearly so well just on paper         or on screens.</a:t>
            </a:r>
            <a:endParaRPr lang="en-US" sz="2800" dirty="0" smtClean="0"/>
          </a:p>
        </p:txBody>
      </p:sp>
      <p:sp>
        <p:nvSpPr>
          <p:cNvPr id="4" name="TextBox 3"/>
          <p:cNvSpPr txBox="1"/>
          <p:nvPr/>
        </p:nvSpPr>
        <p:spPr>
          <a:xfrm>
            <a:off x="467544" y="836712"/>
            <a:ext cx="8352928" cy="1815882"/>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smtClean="0">
                <a:solidFill>
                  <a:srgbClr val="000000"/>
                </a:solidFill>
                <a:latin typeface="Calibri"/>
              </a:rPr>
              <a:t>What will I be expected to show for this?</a:t>
            </a:r>
          </a:p>
          <a:p>
            <a:pPr eaLnBrk="0" fontAlgn="auto" hangingPunct="0">
              <a:spcBef>
                <a:spcPts val="0"/>
              </a:spcBef>
              <a:spcAft>
                <a:spcPts val="0"/>
              </a:spcAft>
            </a:pPr>
            <a:r>
              <a:rPr lang="en-GB" sz="2800" b="1" dirty="0" smtClean="0">
                <a:solidFill>
                  <a:srgbClr val="000000"/>
                </a:solidFill>
                <a:latin typeface="Calibri"/>
              </a:rPr>
              <a:t>What does a good one look like, and a bad one?</a:t>
            </a:r>
          </a:p>
          <a:p>
            <a:pPr eaLnBrk="0" fontAlgn="auto" hangingPunct="0">
              <a:spcBef>
                <a:spcPts val="0"/>
              </a:spcBef>
              <a:spcAft>
                <a:spcPts val="0"/>
              </a:spcAft>
            </a:pPr>
            <a:r>
              <a:rPr lang="en-GB" sz="2800" b="1" dirty="0" smtClean="0">
                <a:solidFill>
                  <a:srgbClr val="000000"/>
                </a:solidFill>
                <a:latin typeface="Calibri"/>
              </a:rPr>
              <a:t>Where does this fit into the big picture?</a:t>
            </a:r>
            <a:endParaRPr lang="en-GB" sz="2800" b="1" dirty="0">
              <a:solidFill>
                <a:srgbClr val="000000"/>
              </a:solidFill>
              <a:latin typeface="Calibri"/>
            </a:endParaRPr>
          </a:p>
        </p:txBody>
      </p:sp>
      <p:sp>
        <p:nvSpPr>
          <p:cNvPr id="5" name="TextBox 4"/>
          <p:cNvSpPr txBox="1"/>
          <p:nvPr/>
        </p:nvSpPr>
        <p:spPr>
          <a:xfrm>
            <a:off x="467544" y="2132856"/>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smtClean="0">
                <a:solidFill>
                  <a:srgbClr val="FFFFFF"/>
                </a:solidFill>
                <a:latin typeface="Calibri"/>
              </a:rPr>
              <a:t>Constructive Alignment: John Biggs</a:t>
            </a:r>
            <a:endParaRPr lang="en-GB" sz="4400" b="1" dirty="0">
              <a:solidFill>
                <a:srgbClr val="FFFFFF"/>
              </a:solidFill>
              <a:latin typeface="Calibri"/>
            </a:endParaRPr>
          </a:p>
        </p:txBody>
      </p:sp>
      <p:sp>
        <p:nvSpPr>
          <p:cNvPr id="7" name="TextBox 6"/>
          <p:cNvSpPr txBox="1"/>
          <p:nvPr/>
        </p:nvSpPr>
        <p:spPr>
          <a:xfrm>
            <a:off x="251400" y="2996940"/>
            <a:ext cx="2520350" cy="2246769"/>
          </a:xfrm>
          <a:prstGeom prst="rect">
            <a:avLst/>
          </a:prstGeom>
          <a:solidFill>
            <a:srgbClr val="CCFFCC"/>
          </a:solidFill>
          <a:ln>
            <a:solidFill>
              <a:srgbClr val="CC0000"/>
            </a:solidFill>
          </a:ln>
        </p:spPr>
        <p:txBody>
          <a:bodyPr wrap="square" rtlCol="0">
            <a:spAutoFit/>
          </a:bodyPr>
          <a:lstStyle/>
          <a:p>
            <a:pPr algn="ctr"/>
            <a:r>
              <a:rPr lang="en-GB" sz="2800" b="1" dirty="0" smtClean="0">
                <a:solidFill>
                  <a:srgbClr val="C00000"/>
                </a:solidFill>
              </a:rPr>
              <a:t>Some of the </a:t>
            </a:r>
          </a:p>
          <a:p>
            <a:pPr algn="ctr"/>
            <a:r>
              <a:rPr lang="en-GB" sz="2800" b="1" dirty="0" smtClean="0">
                <a:solidFill>
                  <a:srgbClr val="C00000"/>
                </a:solidFill>
              </a:rPr>
              <a:t>tools we can </a:t>
            </a:r>
          </a:p>
          <a:p>
            <a:pPr algn="ctr"/>
            <a:r>
              <a:rPr lang="en-GB" sz="2800" b="1" dirty="0" smtClean="0">
                <a:solidFill>
                  <a:srgbClr val="C00000"/>
                </a:solidFill>
              </a:rPr>
              <a:t>use in </a:t>
            </a:r>
          </a:p>
          <a:p>
            <a:pPr algn="ctr"/>
            <a:r>
              <a:rPr lang="en-GB" sz="2800" b="1" dirty="0" smtClean="0">
                <a:solidFill>
                  <a:srgbClr val="C00000"/>
                </a:solidFill>
              </a:rPr>
              <a:t>face-to-face </a:t>
            </a:r>
          </a:p>
          <a:p>
            <a:pPr algn="ctr"/>
            <a:r>
              <a:rPr lang="en-GB" sz="2800" b="1" dirty="0" smtClean="0">
                <a:solidFill>
                  <a:srgbClr val="C00000"/>
                </a:solidFill>
              </a:rPr>
              <a:t>contexts</a:t>
            </a:r>
            <a:endParaRPr lang="en-GB"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uiExpand="1" build="p" bldLvl="2"/>
      <p:bldP spid="4" grpId="0" uiExpand="1" build="p" animBg="1" autoUpdateAnimBg="0"/>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What’s  wrong with exams? </a:t>
            </a:r>
            <a:endParaRPr lang="en-GB" b="1" dirty="0">
              <a:solidFill>
                <a:srgbClr val="FF0000"/>
              </a:solidFill>
            </a:endParaRPr>
          </a:p>
        </p:txBody>
      </p:sp>
      <p:sp>
        <p:nvSpPr>
          <p:cNvPr id="5" name="Content Placeholder 4"/>
          <p:cNvSpPr>
            <a:spLocks noGrp="1"/>
          </p:cNvSpPr>
          <p:nvPr>
            <p:ph idx="1"/>
          </p:nvPr>
        </p:nvSpPr>
        <p:spPr>
          <a:xfrm>
            <a:off x="358775" y="980659"/>
            <a:ext cx="8605838" cy="4886741"/>
          </a:xfrm>
        </p:spPr>
        <p:txBody>
          <a:bodyPr/>
          <a:lstStyle/>
          <a:p>
            <a:pPr marL="0" indent="0">
              <a:buNone/>
            </a:pPr>
            <a:r>
              <a:rPr lang="en-GB" sz="2600" dirty="0" smtClean="0"/>
              <a:t>Too often: </a:t>
            </a:r>
          </a:p>
          <a:p>
            <a:pPr marL="514350" indent="-514350">
              <a:buFont typeface="+mj-lt"/>
              <a:buAutoNum type="arabicPeriod"/>
            </a:pPr>
            <a:r>
              <a:rPr lang="en-GB" sz="2600" dirty="0" smtClean="0"/>
              <a:t>they take up too much of our time to mark, </a:t>
            </a:r>
          </a:p>
          <a:p>
            <a:pPr marL="514350" indent="-514350">
              <a:buFont typeface="+mj-lt"/>
              <a:buAutoNum type="arabicPeriod"/>
            </a:pPr>
            <a:r>
              <a:rPr lang="en-GB" sz="2600" dirty="0" smtClean="0"/>
              <a:t>students get precious little feedback on their performance other than their grade or mark, </a:t>
            </a:r>
          </a:p>
          <a:p>
            <a:pPr marL="514350" indent="-514350">
              <a:buFont typeface="+mj-lt"/>
              <a:buAutoNum type="arabicPeriod"/>
            </a:pPr>
            <a:r>
              <a:rPr lang="en-GB" sz="2600" dirty="0" smtClean="0"/>
              <a:t>the whole process can drive students’ learning towards surface learning, rather than helping them to deepen their learning. </a:t>
            </a:r>
          </a:p>
          <a:p>
            <a:pPr marL="514350" indent="-514350">
              <a:buFont typeface="+mj-lt"/>
              <a:buAutoNum type="arabicPeriod"/>
            </a:pPr>
            <a:r>
              <a:rPr lang="en-GB" sz="2600" dirty="0" smtClean="0"/>
              <a:t>we have problems with exams, regarding validity, reliability, transparency and authenticity. </a:t>
            </a:r>
          </a:p>
          <a:p>
            <a:pPr marL="514350" indent="-514350">
              <a:buFont typeface="+mj-lt"/>
              <a:buAutoNum type="arabicPeriod"/>
            </a:pPr>
            <a:r>
              <a:rPr lang="en-GB" sz="2600" dirty="0" smtClean="0"/>
              <a:t>too often our exams do not link well to measuring student’s evidence of achievement of our intended learning outcomes. </a:t>
            </a:r>
          </a:p>
          <a:p>
            <a:pPr>
              <a:buNone/>
            </a:pPr>
            <a:endParaRPr lang="en-GB" sz="2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noFill/>
          <a:ln/>
        </p:spPr>
        <p:txBody>
          <a:bodyPr/>
          <a:lstStyle/>
          <a:p>
            <a:pPr>
              <a:spcBef>
                <a:spcPct val="25000"/>
              </a:spcBef>
            </a:pPr>
            <a:r>
              <a:rPr lang="en-GB" sz="2800" dirty="0">
                <a:latin typeface="Calibri" pitchFamily="34" charset="0"/>
              </a:rPr>
              <a:t>These ten concerns are about time-constrained unseen written examinations.</a:t>
            </a:r>
          </a:p>
          <a:p>
            <a:pPr>
              <a:spcBef>
                <a:spcPct val="25000"/>
              </a:spcBef>
            </a:pPr>
            <a:r>
              <a:rPr lang="en-GB" sz="2800" dirty="0">
                <a:latin typeface="Calibri" pitchFamily="34" charset="0"/>
              </a:rPr>
              <a:t>As we explore these, think of how other forms of exam can get round some of these concerns...</a:t>
            </a:r>
          </a:p>
          <a:p>
            <a:pPr lvl="1">
              <a:spcBef>
                <a:spcPct val="25000"/>
              </a:spcBef>
            </a:pPr>
            <a:r>
              <a:rPr lang="en-US" sz="2000" dirty="0">
                <a:latin typeface="Calibri" pitchFamily="34" charset="0"/>
              </a:rPr>
              <a:t>open book</a:t>
            </a:r>
          </a:p>
          <a:p>
            <a:pPr lvl="1">
              <a:spcBef>
                <a:spcPct val="25000"/>
              </a:spcBef>
            </a:pPr>
            <a:r>
              <a:rPr lang="en-US" sz="2000" dirty="0">
                <a:latin typeface="Calibri" pitchFamily="34" charset="0"/>
              </a:rPr>
              <a:t>open notes</a:t>
            </a:r>
          </a:p>
          <a:p>
            <a:pPr lvl="1">
              <a:spcBef>
                <a:spcPct val="25000"/>
              </a:spcBef>
            </a:pPr>
            <a:r>
              <a:rPr lang="en-US" sz="2000" dirty="0">
                <a:latin typeface="Calibri" pitchFamily="34" charset="0"/>
              </a:rPr>
              <a:t>time unconstrained</a:t>
            </a:r>
          </a:p>
          <a:p>
            <a:pPr lvl="1">
              <a:spcBef>
                <a:spcPct val="25000"/>
              </a:spcBef>
            </a:pPr>
            <a:r>
              <a:rPr lang="en-US" sz="2000" dirty="0">
                <a:latin typeface="Calibri" pitchFamily="34" charset="0"/>
              </a:rPr>
              <a:t>take-away</a:t>
            </a:r>
          </a:p>
          <a:p>
            <a:pPr lvl="1">
              <a:spcBef>
                <a:spcPct val="25000"/>
              </a:spcBef>
            </a:pPr>
            <a:r>
              <a:rPr lang="en-US" sz="2000" dirty="0">
                <a:latin typeface="Calibri" pitchFamily="34" charset="0"/>
              </a:rPr>
              <a:t>in-tray</a:t>
            </a:r>
          </a:p>
          <a:p>
            <a:pPr lvl="1">
              <a:spcBef>
                <a:spcPct val="25000"/>
              </a:spcBef>
            </a:pPr>
            <a:r>
              <a:rPr lang="en-US" sz="2000" dirty="0">
                <a:latin typeface="Calibri" pitchFamily="34" charset="0"/>
              </a:rPr>
              <a:t>multiple-choice</a:t>
            </a:r>
          </a:p>
          <a:p>
            <a:pPr lvl="1">
              <a:spcBef>
                <a:spcPct val="25000"/>
              </a:spcBef>
            </a:pPr>
            <a:r>
              <a:rPr lang="en-US" sz="2000" dirty="0">
                <a:latin typeface="Calibri" pitchFamily="34" charset="0"/>
              </a:rPr>
              <a:t>others….</a:t>
            </a:r>
            <a:endParaRPr lang="en-GB" sz="2000" dirty="0">
              <a:latin typeface="Calibri" pitchFamily="34" charset="0"/>
            </a:endParaRPr>
          </a:p>
        </p:txBody>
      </p:sp>
      <p:sp>
        <p:nvSpPr>
          <p:cNvPr id="4" name="Title 3"/>
          <p:cNvSpPr>
            <a:spLocks noGrp="1"/>
          </p:cNvSpPr>
          <p:nvPr>
            <p:ph type="title"/>
          </p:nvPr>
        </p:nvSpPr>
        <p:spPr/>
        <p:txBody>
          <a:bodyPr/>
          <a:lstStyle/>
          <a:p>
            <a:r>
              <a:rPr lang="en-GB" sz="3200" dirty="0" smtClean="0"/>
              <a:t>Ten concerns about traditional exams</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smtClean="0">
                <a:solidFill>
                  <a:srgbClr val="FFFF00"/>
                </a:solidFill>
              </a:rPr>
              <a:t>Assessing</a:t>
            </a:r>
          </a:p>
          <a:p>
            <a:pPr algn="ctr" eaLnBrk="0" hangingPunct="0">
              <a:spcBef>
                <a:spcPct val="50000"/>
              </a:spcBef>
            </a:pPr>
            <a:r>
              <a:rPr lang="en-GB" sz="2000" b="1" dirty="0">
                <a:solidFill>
                  <a:srgbClr val="FFFF00"/>
                </a:solidFill>
              </a:rPr>
              <a:t>m</a:t>
            </a:r>
            <a:r>
              <a:rPr lang="en-GB" sz="2000" b="1" dirty="0" smtClean="0">
                <a:solidFill>
                  <a:srgbClr val="FFFF00"/>
                </a:solidFill>
              </a:rPr>
              <a:t>aking informed judgements</a:t>
            </a:r>
            <a:endParaRPr lang="en-GB" sz="2000" b="1" dirty="0">
              <a:solidFill>
                <a:srgbClr val="FFFF00"/>
              </a:solidFill>
            </a:endParaRP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611450" y="332570"/>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smtClean="0">
                <a:solidFill>
                  <a:srgbClr val="FFFFFF"/>
                </a:solidFill>
              </a:rPr>
              <a:t>Verbalising</a:t>
            </a:r>
            <a:endParaRPr lang="en-GB" sz="2800" b="1" dirty="0">
              <a:solidFill>
                <a:srgbClr val="FFFFFF"/>
              </a:solidFill>
            </a:endParaRP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indent="-633413" eaLnBrk="0" hangingPunct="0">
              <a:lnSpc>
                <a:spcPct val="90000"/>
              </a:lnSpc>
              <a:spcBef>
                <a:spcPct val="30000"/>
              </a:spcBef>
              <a:buClr>
                <a:srgbClr val="009900"/>
              </a:buClr>
            </a:pPr>
            <a:r>
              <a:rPr lang="en-GB" sz="2400" b="1" dirty="0" smtClean="0">
                <a:solidFill>
                  <a:srgbClr val="59178A"/>
                </a:solidFill>
                <a:latin typeface="Arial Rounded MT Bold"/>
              </a:rPr>
              <a:t> </a:t>
            </a:r>
            <a:endParaRPr lang="en-GB" sz="2400" b="1" dirty="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p:txBody>
      </p:sp>
      <p:sp>
        <p:nvSpPr>
          <p:cNvPr id="19" name="Rectangle 3"/>
          <p:cNvSpPr txBox="1">
            <a:spLocks noChangeArrowheads="1"/>
          </p:cNvSpPr>
          <p:nvPr/>
        </p:nvSpPr>
        <p:spPr>
          <a:xfrm>
            <a:off x="0" y="980728"/>
            <a:ext cx="9144000" cy="5877272"/>
          </a:xfrm>
          <a:prstGeom prst="rect">
            <a:avLst/>
          </a:prstGeom>
          <a:solidFill>
            <a:srgbClr val="FFFFFF">
              <a:alpha val="20000"/>
            </a:srgbClr>
          </a:solidFill>
          <a:ln/>
        </p:spPr>
        <p:txBody>
          <a:bodyPr/>
          <a:lstStyle/>
          <a:p>
            <a:pPr marL="533400" indent="-533400">
              <a:lnSpc>
                <a:spcPct val="90000"/>
              </a:lnSpc>
              <a:spcBef>
                <a:spcPct val="25000"/>
              </a:spcBef>
              <a:buClr>
                <a:srgbClr val="009900"/>
              </a:buClr>
              <a:buFont typeface="Monotype Sorts" pitchFamily="2" charset="2"/>
              <a:buAutoNum type="arabicPeriod"/>
              <a:defRPr/>
            </a:pPr>
            <a:r>
              <a:rPr lang="en-GB" sz="3200" b="1" kern="0" dirty="0" smtClean="0">
                <a:solidFill>
                  <a:srgbClr val="000000"/>
                </a:solidFill>
                <a:latin typeface="Calibri" pitchFamily="34" charset="0"/>
              </a:rPr>
              <a:t>They don’t do much to increase the ‘want’ to learn.</a:t>
            </a:r>
          </a:p>
          <a:p>
            <a:pPr marL="533400" indent="-533400">
              <a:lnSpc>
                <a:spcPct val="90000"/>
              </a:lnSpc>
              <a:spcBef>
                <a:spcPct val="25000"/>
              </a:spcBef>
              <a:buClr>
                <a:srgbClr val="009900"/>
              </a:buClr>
              <a:buFont typeface="Monotype Sorts" pitchFamily="2" charset="2"/>
              <a:buAutoNum type="arabicPeriod"/>
              <a:defRPr/>
            </a:pPr>
            <a:r>
              <a:rPr lang="en-GB" sz="3200" b="1" kern="0" dirty="0" smtClean="0">
                <a:solidFill>
                  <a:srgbClr val="000000"/>
                </a:solidFill>
                <a:latin typeface="Calibri" pitchFamily="34" charset="0"/>
              </a:rPr>
              <a:t>They are not ideal occasions for learning-by-doing.</a:t>
            </a:r>
          </a:p>
          <a:p>
            <a:pPr marL="533400" indent="-533400">
              <a:lnSpc>
                <a:spcPct val="90000"/>
              </a:lnSpc>
              <a:spcBef>
                <a:spcPct val="25000"/>
              </a:spcBef>
              <a:buClr>
                <a:srgbClr val="009900"/>
              </a:buClr>
              <a:buFont typeface="Monotype Sorts" pitchFamily="2" charset="2"/>
              <a:buAutoNum type="arabicPeriod"/>
              <a:defRPr/>
            </a:pPr>
            <a:r>
              <a:rPr lang="en-GB" sz="3200" b="1" kern="0" dirty="0" smtClean="0">
                <a:solidFill>
                  <a:srgbClr val="000000"/>
                </a:solidFill>
                <a:latin typeface="Calibri" pitchFamily="34" charset="0"/>
              </a:rPr>
              <a:t>The amount of feedback that students receive is not optimal.</a:t>
            </a:r>
          </a:p>
          <a:p>
            <a:pPr marL="533400" indent="-533400">
              <a:lnSpc>
                <a:spcPct val="90000"/>
              </a:lnSpc>
              <a:spcBef>
                <a:spcPct val="25000"/>
              </a:spcBef>
              <a:buClr>
                <a:srgbClr val="009900"/>
              </a:buClr>
              <a:buFont typeface="Monotype Sorts" pitchFamily="2" charset="2"/>
              <a:buAutoNum type="arabicPeriod"/>
              <a:defRPr/>
            </a:pPr>
            <a:r>
              <a:rPr lang="en-GB" sz="3200" b="1" kern="0" dirty="0" smtClean="0">
                <a:solidFill>
                  <a:srgbClr val="000000"/>
                </a:solidFill>
                <a:latin typeface="Calibri" pitchFamily="34" charset="0"/>
              </a:rPr>
              <a:t>They don’t do much to help students to make sense of what they have learned.</a:t>
            </a:r>
            <a:endParaRPr lang="en-GB" sz="3200" b="1" kern="0" dirty="0">
              <a:solidFill>
                <a:srgbClr val="000000"/>
              </a:solidFill>
              <a:latin typeface="Calibri" pitchFamily="34" charset="0"/>
            </a:endParaRPr>
          </a:p>
        </p:txBody>
      </p:sp>
      <p:sp>
        <p:nvSpPr>
          <p:cNvPr id="21" name="Title 3"/>
          <p:cNvSpPr txBox="1">
            <a:spLocks/>
          </p:cNvSpPr>
          <p:nvPr/>
        </p:nvSpPr>
        <p:spPr>
          <a:xfrm>
            <a:off x="430212" y="0"/>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08000"/>
                </a:solidFill>
                <a:effectLst/>
                <a:uLnTx/>
                <a:uFillTx/>
                <a:latin typeface="+mj-lt"/>
                <a:ea typeface="+mj-ea"/>
                <a:cs typeface="+mj-cs"/>
              </a:rPr>
              <a:t>Ten </a:t>
            </a:r>
            <a:r>
              <a:rPr kumimoji="0" lang="en-GB" sz="3200" b="1" i="0" u="none" strike="noStrike" kern="0" cap="none" spc="0" normalizeH="0" baseline="0" noProof="0" dirty="0" smtClean="0">
                <a:ln>
                  <a:noFill/>
                </a:ln>
                <a:solidFill>
                  <a:srgbClr val="008000"/>
                </a:solidFill>
                <a:effectLst/>
                <a:uLnTx/>
                <a:uFillTx/>
                <a:latin typeface="Calibri" pitchFamily="34" charset="0"/>
                <a:ea typeface="+mj-ea"/>
                <a:cs typeface="+mj-cs"/>
              </a:rPr>
              <a:t>concerns</a:t>
            </a:r>
            <a:r>
              <a:rPr kumimoji="0" lang="en-GB" sz="3200" b="1" i="0" u="none" strike="noStrike" kern="0" cap="none" spc="0" normalizeH="0" baseline="0" noProof="0" dirty="0" smtClean="0">
                <a:ln>
                  <a:noFill/>
                </a:ln>
                <a:solidFill>
                  <a:srgbClr val="008000"/>
                </a:solidFill>
                <a:effectLst/>
                <a:uLnTx/>
                <a:uFillTx/>
                <a:latin typeface="+mj-lt"/>
                <a:ea typeface="+mj-ea"/>
                <a:cs typeface="+mj-cs"/>
              </a:rPr>
              <a:t> about traditional exams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dirty="0">
                <a:latin typeface="Calibri" pitchFamily="34" charset="0"/>
              </a:rPr>
              <a:t>We mark them in a rush.</a:t>
            </a:r>
          </a:p>
          <a:p>
            <a:pPr marL="533400" indent="-533400">
              <a:spcBef>
                <a:spcPct val="25000"/>
              </a:spcBef>
              <a:buSzTx/>
              <a:buFont typeface="Monotype Sorts" pitchFamily="2" charset="2"/>
              <a:buAutoNum type="arabicPeriod" startAt="5"/>
            </a:pPr>
            <a:r>
              <a:rPr lang="en-GB" sz="2800" dirty="0">
                <a:latin typeface="Calibri" pitchFamily="34" charset="0"/>
              </a:rPr>
              <a:t>We’re often tired and bored when we mark them.</a:t>
            </a:r>
          </a:p>
          <a:p>
            <a:pPr marL="533400" indent="-533400">
              <a:spcBef>
                <a:spcPct val="25000"/>
              </a:spcBef>
              <a:buSzTx/>
              <a:buFont typeface="Monotype Sorts" pitchFamily="2" charset="2"/>
              <a:buAutoNum type="arabicPeriod" startAt="5"/>
            </a:pPr>
            <a:r>
              <a:rPr lang="en-GB" sz="2800" dirty="0">
                <a:latin typeface="Calibri" pitchFamily="34" charset="0"/>
              </a:rPr>
              <a:t>We’re not good at marking them objectively.</a:t>
            </a:r>
          </a:p>
          <a:p>
            <a:pPr marL="533400" indent="-533400">
              <a:spcBef>
                <a:spcPct val="25000"/>
              </a:spcBef>
              <a:buSzTx/>
              <a:buFont typeface="Monotype Sorts" pitchFamily="2" charset="2"/>
              <a:buAutoNum type="arabicPeriod" startAt="5"/>
            </a:pPr>
            <a:r>
              <a:rPr lang="en-GB" sz="2800" dirty="0">
                <a:latin typeface="Calibri" pitchFamily="34" charset="0"/>
              </a:rPr>
              <a:t>They favour candidates who happen to be skilled at taking exams.</a:t>
            </a:r>
          </a:p>
          <a:p>
            <a:pPr marL="533400" indent="-533400">
              <a:spcBef>
                <a:spcPct val="25000"/>
              </a:spcBef>
              <a:buSzTx/>
              <a:buFont typeface="Monotype Sorts" pitchFamily="2" charset="2"/>
              <a:buAutoNum type="arabicPeriod" startAt="5"/>
            </a:pPr>
            <a:r>
              <a:rPr lang="en-GB" sz="2800" dirty="0">
                <a:latin typeface="Calibri" pitchFamily="34" charset="0"/>
              </a:rPr>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dirty="0">
                <a:latin typeface="Calibri" pitchFamily="34" charset="0"/>
              </a:rPr>
              <a:t>There are many important things which they don’t measure.</a:t>
            </a:r>
          </a:p>
        </p:txBody>
      </p:sp>
      <p:sp>
        <p:nvSpPr>
          <p:cNvPr id="5" name="Title 3"/>
          <p:cNvSpPr txBox="1">
            <a:spLocks/>
          </p:cNvSpPr>
          <p:nvPr/>
        </p:nvSpPr>
        <p:spPr>
          <a:xfrm>
            <a:off x="250825" y="188913"/>
            <a:ext cx="8713788" cy="935037"/>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008000"/>
                </a:solidFill>
                <a:effectLst/>
                <a:uLnTx/>
                <a:uFillTx/>
                <a:latin typeface="+mj-lt"/>
                <a:ea typeface="+mj-ea"/>
                <a:cs typeface="+mj-cs"/>
              </a:rPr>
              <a:t>Ten </a:t>
            </a:r>
            <a:r>
              <a:rPr kumimoji="0" lang="en-GB" sz="3200" b="1" i="0" u="none" strike="noStrike" kern="0" cap="none" spc="0" normalizeH="0" baseline="0" noProof="0" dirty="0" smtClean="0">
                <a:ln>
                  <a:noFill/>
                </a:ln>
                <a:solidFill>
                  <a:srgbClr val="008000"/>
                </a:solidFill>
                <a:effectLst/>
                <a:uLnTx/>
                <a:uFillTx/>
                <a:latin typeface="Calibri" pitchFamily="34" charset="0"/>
                <a:ea typeface="+mj-ea"/>
                <a:cs typeface="+mj-cs"/>
              </a:rPr>
              <a:t>concerns</a:t>
            </a:r>
            <a:r>
              <a:rPr kumimoji="0" lang="en-GB" sz="3200" b="1" i="0" u="none" strike="noStrike" kern="0" cap="none" spc="0" normalizeH="0" baseline="0" noProof="0" dirty="0" smtClean="0">
                <a:ln>
                  <a:noFill/>
                </a:ln>
                <a:solidFill>
                  <a:srgbClr val="008000"/>
                </a:solidFill>
                <a:effectLst/>
                <a:uLnTx/>
                <a:uFillTx/>
                <a:latin typeface="+mj-lt"/>
                <a:ea typeface="+mj-ea"/>
                <a:cs typeface="+mj-cs"/>
              </a:rPr>
              <a:t> about traditional exams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400" b="1" dirty="0" smtClean="0"/>
              <a:t>Name labels…</a:t>
            </a:r>
          </a:p>
        </p:txBody>
      </p:sp>
      <p:sp>
        <p:nvSpPr>
          <p:cNvPr id="4099" name="Rectangle 3"/>
          <p:cNvSpPr>
            <a:spLocks noGrp="1" noChangeArrowheads="1"/>
          </p:cNvSpPr>
          <p:nvPr>
            <p:ph type="body" idx="1"/>
          </p:nvPr>
        </p:nvSpPr>
        <p:spPr/>
        <p:txBody>
          <a:bodyPr/>
          <a:lstStyle/>
          <a:p>
            <a:r>
              <a:rPr lang="en-GB" sz="3200" smtClean="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6992938" y="2908300"/>
            <a:ext cx="1107552" cy="579438"/>
          </a:xfrm>
          <a:prstGeom prst="rect">
            <a:avLst/>
          </a:prstGeom>
          <a:noFill/>
          <a:ln w="12700">
            <a:noFill/>
            <a:miter lim="800000"/>
            <a:headEnd type="none" w="sm" len="sm"/>
            <a:tailEnd type="none" w="sm" len="sm"/>
          </a:ln>
        </p:spPr>
        <p:txBody>
          <a:bodyPr wrap="square">
            <a:spAutoFit/>
          </a:bodyPr>
          <a:lstStyle/>
          <a:p>
            <a:pPr algn="l"/>
            <a:r>
              <a:rPr lang="en-GB" sz="3200" b="1" dirty="0">
                <a:solidFill>
                  <a:srgbClr val="993300"/>
                </a:solidFill>
                <a:sym typeface="Symbol" pitchFamily="18" charset="2"/>
              </a:rPr>
              <a:t></a:t>
            </a:r>
            <a:r>
              <a:rPr lang="en-GB" sz="3200" b="1" dirty="0">
                <a:solidFill>
                  <a:srgbClr val="FF0000"/>
                </a:solidFill>
                <a:sym typeface="Symbol" pitchFamily="18" charset="2"/>
              </a:rPr>
              <a:t>A</a:t>
            </a:r>
            <a:r>
              <a:rPr lang="en-GB" sz="3200" b="1" dirty="0">
                <a:solidFill>
                  <a:srgbClr val="0000CC"/>
                </a:solidFill>
                <a:sym typeface="Symbol" pitchFamily="18" charset="2"/>
              </a:rPr>
              <a:t>3</a:t>
            </a:r>
            <a:endParaRPr lang="en-GB" sz="3200" b="1"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rPr>
              <a:t>Wanting/</a:t>
            </a:r>
          </a:p>
          <a:p>
            <a:pPr algn="ctr" eaLnBrk="0" hangingPunct="0"/>
            <a:r>
              <a:rPr lang="en-US" sz="2800" b="1">
                <a:solidFill>
                  <a:srgbClr val="000000"/>
                </a:solidFill>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smtClean="0">
                <a:solidFill>
                  <a:srgbClr val="FFFF00"/>
                </a:solidFill>
              </a:rPr>
              <a:t>Assessing</a:t>
            </a:r>
          </a:p>
          <a:p>
            <a:pPr algn="ctr" eaLnBrk="0" hangingPunct="0">
              <a:spcBef>
                <a:spcPct val="50000"/>
              </a:spcBef>
            </a:pPr>
            <a:r>
              <a:rPr lang="en-GB" sz="2000" b="1" dirty="0">
                <a:solidFill>
                  <a:srgbClr val="FFFF00"/>
                </a:solidFill>
              </a:rPr>
              <a:t>m</a:t>
            </a:r>
            <a:r>
              <a:rPr lang="en-GB" sz="2000" b="1" dirty="0" smtClean="0">
                <a:solidFill>
                  <a:srgbClr val="FFFF00"/>
                </a:solidFill>
              </a:rPr>
              <a:t>aking informed judgements</a:t>
            </a:r>
            <a:endParaRPr lang="en-GB" sz="2000" b="1" dirty="0">
              <a:solidFill>
                <a:srgbClr val="FFFF00"/>
              </a:solidFill>
            </a:endParaRP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algn="ctr" eaLnBrk="0" hangingPunct="0"/>
            <a:r>
              <a:rPr lang="en-GB" sz="2000" b="1" dirty="0" smtClean="0">
                <a:solidFill>
                  <a:srgbClr val="FFFFFF"/>
                </a:solidFill>
              </a:rPr>
              <a:t>Coaching, </a:t>
            </a:r>
          </a:p>
          <a:p>
            <a:pPr algn="ctr" eaLnBrk="0" hangingPunct="0"/>
            <a:r>
              <a:rPr lang="en-GB" sz="2000" b="1" dirty="0" smtClean="0">
                <a:solidFill>
                  <a:srgbClr val="FFFFFF"/>
                </a:solidFill>
              </a:rPr>
              <a:t>explaining, teaching</a:t>
            </a:r>
            <a:endParaRPr lang="en-GB" sz="2000" b="1" dirty="0">
              <a:solidFill>
                <a:srgbClr val="FFFFFF"/>
              </a:solidFill>
            </a:endParaRP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smtClean="0">
              <a:solidFill>
                <a:srgbClr val="59178A"/>
              </a:solidFill>
              <a:latin typeface="Arial Rounded MT Bold"/>
            </a:endParaRPr>
          </a:p>
          <a:p>
            <a:pPr marL="633413" indent="-633413" eaLnBrk="0" hangingPunct="0">
              <a:lnSpc>
                <a:spcPct val="90000"/>
              </a:lnSpc>
              <a:spcBef>
                <a:spcPct val="30000"/>
              </a:spcBef>
              <a:buClr>
                <a:srgbClr val="009900"/>
              </a:buClr>
            </a:pPr>
            <a:endParaRPr lang="en-GB" sz="2400" b="1" dirty="0" smtClean="0">
              <a:solidFill>
                <a:srgbClr val="59178A"/>
              </a:solidFill>
              <a:latin typeface="Arial Rounded MT Bold"/>
            </a:endParaRPr>
          </a:p>
          <a:p>
            <a:pPr marL="633413" indent="-633413" eaLnBrk="0" hangingPunct="0">
              <a:lnSpc>
                <a:spcPct val="90000"/>
              </a:lnSpc>
              <a:spcBef>
                <a:spcPct val="30000"/>
              </a:spcBef>
              <a:buClr>
                <a:srgbClr val="009900"/>
              </a:buClr>
              <a:buFont typeface="+mj-lt"/>
              <a:buAutoNum type="arabicPeriod"/>
            </a:pPr>
            <a:endParaRPr lang="en-GB" sz="2400" b="1" dirty="0">
              <a:solidFill>
                <a:srgbClr val="59178A"/>
              </a:solidFill>
              <a:latin typeface="Arial Rounded MT Bold"/>
            </a:endParaRPr>
          </a:p>
        </p:txBody>
      </p:sp>
      <p:sp>
        <p:nvSpPr>
          <p:cNvPr id="20" name="Rectangle 3"/>
          <p:cNvSpPr txBox="1">
            <a:spLocks noChangeArrowheads="1"/>
          </p:cNvSpPr>
          <p:nvPr/>
        </p:nvSpPr>
        <p:spPr>
          <a:xfrm>
            <a:off x="0" y="0"/>
            <a:ext cx="9144000" cy="7622704"/>
          </a:xfrm>
          <a:prstGeom prst="rect">
            <a:avLst/>
          </a:prstGeom>
          <a:solidFill>
            <a:srgbClr val="FFFFFF">
              <a:alpha val="66000"/>
            </a:srgbClr>
          </a:solidFill>
          <a:ln/>
        </p:spPr>
        <p:txBody>
          <a:bodyPr/>
          <a:lstStyle/>
          <a:p>
            <a:pPr marL="685800" indent="-685800">
              <a:lnSpc>
                <a:spcPct val="90000"/>
              </a:lnSpc>
              <a:spcBef>
                <a:spcPct val="35000"/>
              </a:spcBef>
              <a:buClr>
                <a:srgbClr val="009900"/>
              </a:buClr>
              <a:buFont typeface="Wingdings" pitchFamily="2" charset="2"/>
              <a:buAutoNum type="arabicPeriod"/>
              <a:defRPr/>
            </a:pPr>
            <a:endParaRPr lang="en-GB" sz="2800" b="1" kern="0" dirty="0" smtClean="0">
              <a:solidFill>
                <a:srgbClr val="000000"/>
              </a:solidFill>
              <a:latin typeface="Calibri" pitchFamily="34" charset="0"/>
            </a:endParaRPr>
          </a:p>
          <a:p>
            <a:pPr marL="685800" indent="-685800">
              <a:lnSpc>
                <a:spcPct val="90000"/>
              </a:lnSpc>
              <a:spcBef>
                <a:spcPct val="35000"/>
              </a:spcBef>
              <a:buClr>
                <a:srgbClr val="009900"/>
              </a:buClr>
              <a:buFont typeface="Wingdings" pitchFamily="2" charset="2"/>
              <a:buAutoNum type="arabicPeriod"/>
              <a:defRPr/>
            </a:pPr>
            <a:endParaRPr lang="en-GB" sz="2800" b="1" kern="0" dirty="0" smtClean="0">
              <a:solidFill>
                <a:srgbClr val="000000"/>
              </a:solidFill>
              <a:latin typeface="Calibri" pitchFamily="34" charset="0"/>
            </a:endParaRPr>
          </a:p>
          <a:p>
            <a:pPr marL="685800" indent="-685800">
              <a:lnSpc>
                <a:spcPct val="90000"/>
              </a:lnSpc>
              <a:spcBef>
                <a:spcPct val="35000"/>
              </a:spcBef>
              <a:buClr>
                <a:srgbClr val="009900"/>
              </a:buClr>
              <a:buFont typeface="Wingdings" pitchFamily="2" charset="2"/>
              <a:buAutoNum type="arabicPeriod"/>
              <a:defRPr/>
            </a:pPr>
            <a:endParaRPr lang="en-GB" sz="2800" b="1" kern="0" dirty="0" smtClean="0">
              <a:solidFill>
                <a:srgbClr val="000000"/>
              </a:solidFill>
              <a:latin typeface="Calibri" pitchFamily="34" charset="0"/>
            </a:endParaRPr>
          </a:p>
          <a:p>
            <a:pPr marL="685800" indent="-685800">
              <a:lnSpc>
                <a:spcPct val="90000"/>
              </a:lnSpc>
              <a:spcBef>
                <a:spcPct val="35000"/>
              </a:spcBef>
              <a:buClr>
                <a:srgbClr val="009900"/>
              </a:buClr>
              <a:buFont typeface="Wingdings" pitchFamily="2" charset="2"/>
              <a:buAutoNum type="arabicPeriod"/>
              <a:defRPr/>
            </a:pPr>
            <a:r>
              <a:rPr lang="en-GB" sz="2800" b="1" kern="0" dirty="0" smtClean="0">
                <a:solidFill>
                  <a:srgbClr val="000000"/>
                </a:solidFill>
                <a:latin typeface="Calibri" pitchFamily="34" charset="0"/>
              </a:rPr>
              <a:t>If students are under too much pressure, the want to learn is damaged.</a:t>
            </a:r>
          </a:p>
          <a:p>
            <a:pPr marL="685800" indent="-685800">
              <a:lnSpc>
                <a:spcPct val="90000"/>
              </a:lnSpc>
              <a:spcBef>
                <a:spcPct val="35000"/>
              </a:spcBef>
              <a:buClr>
                <a:srgbClr val="009900"/>
              </a:buClr>
              <a:buFont typeface="Wingdings" pitchFamily="2" charset="2"/>
              <a:buAutoNum type="arabicPeriod"/>
              <a:defRPr/>
            </a:pPr>
            <a:r>
              <a:rPr lang="en-GB" sz="2800" b="1" kern="0" dirty="0" smtClean="0">
                <a:solidFill>
                  <a:srgbClr val="000000"/>
                </a:solidFill>
                <a:latin typeface="Calibri" pitchFamily="34" charset="0"/>
              </a:rPr>
              <a:t>The range of learning-by-doing may be too narrow.</a:t>
            </a:r>
          </a:p>
          <a:p>
            <a:pPr marL="685800" indent="-685800">
              <a:lnSpc>
                <a:spcPct val="90000"/>
              </a:lnSpc>
              <a:spcBef>
                <a:spcPct val="35000"/>
              </a:spcBef>
              <a:buClr>
                <a:srgbClr val="009900"/>
              </a:buClr>
              <a:buFont typeface="Wingdings" pitchFamily="2" charset="2"/>
              <a:buAutoNum type="arabicPeriod"/>
              <a:defRPr/>
            </a:pPr>
            <a:r>
              <a:rPr lang="en-GB" sz="2800" b="1" kern="0" dirty="0" smtClean="0">
                <a:solidFill>
                  <a:srgbClr val="000000"/>
                </a:solidFill>
                <a:latin typeface="Calibri" pitchFamily="34" charset="0"/>
              </a:rPr>
              <a:t>Feedback may be eclipsed by marks or grades. </a:t>
            </a:r>
          </a:p>
          <a:p>
            <a:pPr marL="685800" indent="-685800">
              <a:lnSpc>
                <a:spcPct val="90000"/>
              </a:lnSpc>
              <a:spcBef>
                <a:spcPct val="35000"/>
              </a:spcBef>
              <a:buClr>
                <a:srgbClr val="009900"/>
              </a:buClr>
              <a:buFont typeface="Wingdings" pitchFamily="2" charset="2"/>
              <a:buAutoNum type="arabicPeriod"/>
              <a:defRPr/>
            </a:pPr>
            <a:r>
              <a:rPr lang="en-GB" sz="2800" b="1" kern="0" dirty="0" smtClean="0">
                <a:solidFill>
                  <a:srgbClr val="000000"/>
                </a:solidFill>
                <a:latin typeface="Calibri" pitchFamily="34" charset="0"/>
              </a:rPr>
              <a:t>Students may not have the opportunity to make sense of the feedback they receive.</a:t>
            </a:r>
            <a:endParaRPr lang="en-GB" sz="2800" b="1" kern="0" dirty="0">
              <a:solidFill>
                <a:srgbClr val="000000"/>
              </a:solidFill>
              <a:latin typeface="Calibri" pitchFamily="34" charset="0"/>
            </a:endParaRPr>
          </a:p>
        </p:txBody>
      </p:sp>
      <p:sp>
        <p:nvSpPr>
          <p:cNvPr id="19" name="Rectangle 2"/>
          <p:cNvSpPr txBox="1">
            <a:spLocks noChangeArrowheads="1"/>
          </p:cNvSpPr>
          <p:nvPr/>
        </p:nvSpPr>
        <p:spPr>
          <a:xfrm>
            <a:off x="250825" y="188913"/>
            <a:ext cx="8713788" cy="935037"/>
          </a:xfrm>
          <a:prstGeom prst="rect">
            <a:avLst/>
          </a:prstGeom>
          <a:noFill/>
          <a:ln/>
        </p:spPr>
        <p:txBody>
          <a:bodyPr/>
          <a:lstStyle/>
          <a:p>
            <a:pPr algn="ctr">
              <a:lnSpc>
                <a:spcPct val="85000"/>
              </a:lnSpc>
              <a:defRPr/>
            </a:pPr>
            <a:r>
              <a:rPr lang="en-GB" sz="3600" b="1" kern="0" dirty="0" smtClean="0">
                <a:solidFill>
                  <a:srgbClr val="000099"/>
                </a:solidFill>
                <a:latin typeface="Calibri" pitchFamily="34" charset="0"/>
              </a:rPr>
              <a:t>Concerns about continuous assessment</a:t>
            </a:r>
            <a:endParaRPr lang="en-GB" sz="3600" b="1" kern="0" dirty="0">
              <a:solidFill>
                <a:srgbClr val="0000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GB" sz="3600" dirty="0">
                <a:solidFill>
                  <a:srgbClr val="000099"/>
                </a:solidFill>
                <a:latin typeface="Calibri"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It may be hard to detect unwanted collaboration.</a:t>
            </a:r>
          </a:p>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Too much time may be involved in marking.</a:t>
            </a:r>
          </a:p>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Students may not be aware of the criteria used to assess their work.</a:t>
            </a:r>
          </a:p>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Students may get the balance wrong between continuous assessment and exams.</a:t>
            </a:r>
          </a:p>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800" dirty="0">
                <a:solidFill>
                  <a:schemeClr val="tx1"/>
                </a:solidFill>
                <a:latin typeface="Calibri" pitchFamily="34" charset="0"/>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800" dirty="0">
              <a:solidFill>
                <a:schemeClr val="tx1"/>
              </a:solidFill>
              <a:latin typeface="Calibri" pitchFamily="34" charset="0"/>
            </a:endParaRPr>
          </a:p>
          <a:p>
            <a:pPr marL="571500" indent="-571500">
              <a:spcBef>
                <a:spcPct val="35000"/>
              </a:spcBef>
              <a:buFont typeface="Wingdings" pitchFamily="2" charset="2"/>
              <a:buAutoNum type="arabicPeriod" startAt="5"/>
            </a:pPr>
            <a:endParaRPr lang="en-GB" sz="28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Feedback </a:t>
            </a:r>
            <a:r>
              <a:rPr lang="en-GB" sz="3600" i="1" dirty="0" smtClean="0"/>
              <a:t>is</a:t>
            </a:r>
            <a:r>
              <a:rPr lang="en-GB" sz="3600" dirty="0" smtClean="0"/>
              <a:t> feedforward</a:t>
            </a:r>
            <a:endParaRPr lang="en-GB" sz="3600" dirty="0"/>
          </a:p>
        </p:txBody>
      </p:sp>
      <p:sp>
        <p:nvSpPr>
          <p:cNvPr id="3" name="Content Placeholder 2"/>
          <p:cNvSpPr>
            <a:spLocks noGrp="1"/>
          </p:cNvSpPr>
          <p:nvPr>
            <p:ph idx="1"/>
          </p:nvPr>
        </p:nvSpPr>
        <p:spPr/>
        <p:txBody>
          <a:bodyPr/>
          <a:lstStyle/>
          <a:p>
            <a:r>
              <a:rPr lang="en-GB" sz="2800" dirty="0" smtClean="0"/>
              <a:t>The term feedback has been derived from engineering, where ‘feedback’ is there to feed into a process, and change the outcome to a more-desirable one.</a:t>
            </a:r>
          </a:p>
          <a:p>
            <a:pPr>
              <a:buNone/>
            </a:pPr>
            <a:r>
              <a:rPr lang="en-GB" sz="2400" dirty="0" smtClean="0">
                <a:solidFill>
                  <a:schemeClr val="tx1"/>
                </a:solidFill>
              </a:rPr>
              <a:t>a. The return of a portion of the output of a process or system to the input, especially when used to maintain performance or to control a system or process.</a:t>
            </a:r>
          </a:p>
          <a:p>
            <a:pPr>
              <a:buNone/>
            </a:pPr>
            <a:r>
              <a:rPr lang="en-GB" sz="2400" dirty="0" smtClean="0">
                <a:solidFill>
                  <a:schemeClr val="tx1"/>
                </a:solidFill>
              </a:rPr>
              <a:t>b. The portion of the output so returned.</a:t>
            </a:r>
          </a:p>
          <a:p>
            <a:pPr>
              <a:buNone/>
            </a:pPr>
            <a:r>
              <a:rPr lang="en-GB" sz="2400" dirty="0" smtClean="0">
                <a:solidFill>
                  <a:schemeClr val="tx1"/>
                </a:solidFill>
              </a:rPr>
              <a:t>c. Sound created when a transducer such as a microphone or electric guitar picks up sound from a speaker connected to an amplifier and regenerates it back through the amplifier.</a:t>
            </a:r>
          </a:p>
          <a:p>
            <a:endParaRPr lang="en-GB" sz="28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800" b="1" dirty="0" err="1" smtClean="0">
                <a:solidFill>
                  <a:srgbClr val="FF3300"/>
                </a:solidFill>
              </a:rPr>
              <a:t>Hounsell</a:t>
            </a:r>
            <a:r>
              <a:rPr lang="en-GB" sz="2800" b="1" dirty="0" smtClean="0">
                <a:solidFill>
                  <a:srgbClr val="FF3300"/>
                </a:solidFill>
              </a:rPr>
              <a:t>, D. (2008). </a:t>
            </a:r>
            <a:r>
              <a:rPr lang="en-GB" sz="2800" b="1" dirty="0" smtClean="0"/>
              <a:t>The trouble with feedback:  New challenges, emerging strategies. </a:t>
            </a:r>
            <a:r>
              <a:rPr lang="en-GB" sz="2800" b="1" i="1" dirty="0" smtClean="0"/>
              <a:t>Interchange, Spring</a:t>
            </a:r>
            <a:r>
              <a:rPr lang="en-GB" sz="2800" b="1" dirty="0" smtClean="0"/>
              <a:t>, Accessed at www.tla.ed.ac.uk/interchange.</a:t>
            </a:r>
            <a:br>
              <a:rPr lang="en-GB" sz="2800" b="1" dirty="0" smtClean="0"/>
            </a:br>
            <a:endParaRPr lang="en-GB" sz="2800" b="1" dirty="0"/>
          </a:p>
        </p:txBody>
      </p:sp>
      <p:sp>
        <p:nvSpPr>
          <p:cNvPr id="5" name="Content Placeholder 4"/>
          <p:cNvSpPr>
            <a:spLocks noGrp="1"/>
          </p:cNvSpPr>
          <p:nvPr>
            <p:ph idx="1"/>
          </p:nvPr>
        </p:nvSpPr>
        <p:spPr>
          <a:xfrm>
            <a:off x="358775" y="1905000"/>
            <a:ext cx="8605838" cy="3962400"/>
          </a:xfrm>
        </p:spPr>
        <p:txBody>
          <a:bodyPr/>
          <a:lstStyle/>
          <a:p>
            <a:r>
              <a:rPr lang="en-GB" dirty="0" smtClean="0"/>
              <a:t>Feedforward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dirty="0" err="1" smtClean="0"/>
              <a:t>Hounsell</a:t>
            </a:r>
            <a:r>
              <a:rPr lang="en-GB" dirty="0" smtClean="0"/>
              <a:t>, 2008, p.5). </a:t>
            </a:r>
          </a:p>
          <a:p>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800" b="1" dirty="0" smtClean="0">
                <a:solidFill>
                  <a:srgbClr val="FF3300"/>
                </a:solidFill>
              </a:rPr>
              <a:t>Sadler, D. R. (2010). </a:t>
            </a:r>
            <a:r>
              <a:rPr lang="en-GB" sz="2800" b="1" dirty="0" smtClean="0"/>
              <a:t>Beyond feedback:  Developing student capability in complex appraisal. </a:t>
            </a:r>
            <a:r>
              <a:rPr lang="en-GB" sz="2800" b="1" i="1" dirty="0" smtClean="0"/>
              <a:t>Assessment &amp; Evaluation in Higher Education, 35</a:t>
            </a:r>
            <a:r>
              <a:rPr lang="en-GB" sz="2800" b="1" dirty="0" smtClean="0"/>
              <a:t>(5), 535-550.</a:t>
            </a:r>
            <a:br>
              <a:rPr lang="en-GB" sz="2800" b="1" dirty="0" smtClean="0"/>
            </a:br>
            <a:endParaRPr lang="en-GB" sz="2800" b="1" dirty="0"/>
          </a:p>
        </p:txBody>
      </p:sp>
      <p:sp>
        <p:nvSpPr>
          <p:cNvPr id="5" name="Content Placeholder 4"/>
          <p:cNvSpPr>
            <a:spLocks noGrp="1"/>
          </p:cNvSpPr>
          <p:nvPr>
            <p:ph idx="1"/>
          </p:nvPr>
        </p:nvSpPr>
        <p:spPr>
          <a:xfrm>
            <a:off x="358775" y="1340710"/>
            <a:ext cx="8605838" cy="5212490"/>
          </a:xfrm>
        </p:spPr>
        <p:txBody>
          <a:bodyPr/>
          <a:lstStyle/>
          <a:p>
            <a:r>
              <a:rPr lang="en-GB" sz="2800" dirty="0" smtClean="0"/>
              <a:t>Students need to be exposed to, and gain experience in </a:t>
            </a:r>
            <a:r>
              <a:rPr lang="en-GB" sz="2800" dirty="0" smtClean="0">
                <a:solidFill>
                  <a:srgbClr val="FF3300"/>
                </a:solidFill>
              </a:rPr>
              <a:t>making judgements </a:t>
            </a:r>
            <a:r>
              <a:rPr lang="en-GB" sz="2800" dirty="0" smtClean="0"/>
              <a:t>about a variety of works of </a:t>
            </a:r>
            <a:r>
              <a:rPr lang="en-GB" sz="2800" dirty="0" smtClean="0">
                <a:solidFill>
                  <a:srgbClr val="FF3300"/>
                </a:solidFill>
              </a:rPr>
              <a:t>different</a:t>
            </a:r>
            <a:r>
              <a:rPr lang="en-GB" sz="2800" dirty="0" smtClean="0"/>
              <a:t> quality…They need planned rather than random exposure to exemplars, and experience in making judgements about quality. They need to create verbalised rationales and accounts of how various works could have been </a:t>
            </a:r>
            <a:r>
              <a:rPr lang="en-GB" sz="2800" dirty="0" smtClean="0">
                <a:solidFill>
                  <a:srgbClr val="FF3300"/>
                </a:solidFill>
              </a:rPr>
              <a:t>done better</a:t>
            </a:r>
            <a:r>
              <a:rPr lang="en-GB" sz="2800" dirty="0" smtClean="0"/>
              <a:t>. Finally, they need to engage in evaluative conversations with teachers and other students. Together, these three provide the means by which students can develop a concept of quality that is similar in essence to that which the teacher possesses, and in particular to understand what makes for high quality (p. 544).</a:t>
            </a:r>
          </a:p>
          <a:p>
            <a:endParaRPr lang="en-GB"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dirty="0" smtClean="0"/>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smtClean="0">
                <a:solidFill>
                  <a:srgbClr val="006600"/>
                </a:solidFill>
              </a:rPr>
              <a:t>Feedback is like fish.</a:t>
            </a:r>
          </a:p>
          <a:p>
            <a:pPr eaLnBrk="1" hangingPunct="1">
              <a:buFont typeface="Wingdings" pitchFamily="2" charset="2"/>
              <a:buNone/>
              <a:defRPr/>
            </a:pPr>
            <a:r>
              <a:rPr lang="en-GB" dirty="0" smtClean="0">
                <a:solidFill>
                  <a:srgbClr val="006600"/>
                </a:solidFill>
              </a:rPr>
              <a:t>If it is not used quickly, it becomes useless.</a:t>
            </a:r>
          </a:p>
          <a:p>
            <a:pPr eaLnBrk="1" hangingPunct="1">
              <a:buFont typeface="Wingdings" pitchFamily="2" charset="2"/>
              <a:buNone/>
              <a:defRPr/>
            </a:pPr>
            <a:r>
              <a:rPr lang="en-GB" dirty="0" smtClean="0">
                <a:solidFill>
                  <a:srgbClr val="006600"/>
                </a:solidFill>
              </a:rPr>
              <a:t>	(Sally Brown).</a:t>
            </a:r>
          </a:p>
          <a:p>
            <a:pPr eaLnBrk="1" hangingPunct="1">
              <a:buFont typeface="Wingdings" pitchFamily="2" charset="2"/>
              <a:buNone/>
              <a:defRPr/>
            </a:pPr>
            <a:r>
              <a:rPr lang="en-GB" dirty="0" smtClean="0">
                <a:solidFill>
                  <a:srgbClr val="0000CC"/>
                </a:solidFill>
              </a:rPr>
              <a:t>Give a man a fish,</a:t>
            </a:r>
          </a:p>
          <a:p>
            <a:pPr eaLnBrk="1" hangingPunct="1">
              <a:buFont typeface="Wingdings" pitchFamily="2" charset="2"/>
              <a:buNone/>
              <a:defRPr/>
            </a:pPr>
            <a:r>
              <a:rPr lang="en-GB" dirty="0" smtClean="0">
                <a:solidFill>
                  <a:srgbClr val="0000CC"/>
                </a:solidFill>
              </a:rPr>
              <a:t>Feed him for a day.</a:t>
            </a:r>
          </a:p>
          <a:p>
            <a:pPr eaLnBrk="1" hangingPunct="1">
              <a:buFont typeface="Wingdings" pitchFamily="2" charset="2"/>
              <a:buNone/>
              <a:defRPr/>
            </a:pPr>
            <a:r>
              <a:rPr lang="en-GB" dirty="0" smtClean="0">
                <a:solidFill>
                  <a:srgbClr val="0000CC"/>
                </a:solidFill>
              </a:rPr>
              <a:t>Teach a man to fish,</a:t>
            </a:r>
          </a:p>
          <a:p>
            <a:pPr eaLnBrk="1" hangingPunct="1">
              <a:buFont typeface="Wingdings" pitchFamily="2" charset="2"/>
              <a:buNone/>
              <a:defRPr/>
            </a:pPr>
            <a:r>
              <a:rPr lang="en-GB" dirty="0" smtClean="0">
                <a:solidFill>
                  <a:srgbClr val="0000CC"/>
                </a:solidFill>
              </a:rPr>
              <a:t>Feed him for a lifetime.</a:t>
            </a:r>
          </a:p>
          <a:p>
            <a:pPr eaLnBrk="1" hangingPunct="1">
              <a:buFont typeface="Wingdings" pitchFamily="2" charset="2"/>
              <a:buNone/>
              <a:defRPr/>
            </a:pPr>
            <a:r>
              <a:rPr lang="en-GB" dirty="0" smtClean="0">
                <a:solidFill>
                  <a:srgbClr val="0000CC"/>
                </a:solidFill>
              </a:rPr>
              <a:t>	</a:t>
            </a:r>
            <a:r>
              <a:rPr lang="en-GB" kern="1200" dirty="0" smtClean="0">
                <a:solidFill>
                  <a:srgbClr val="0000CC"/>
                </a:solidFill>
              </a:rPr>
              <a:t>(Maimonides: 1135-1204)</a:t>
            </a:r>
          </a:p>
          <a:p>
            <a:pPr eaLnBrk="1" hangingPunct="1">
              <a:buFont typeface="Wingdings" pitchFamily="2" charset="2"/>
              <a:buNone/>
              <a:defRPr/>
            </a:pPr>
            <a:endParaRPr lang="en-GB" dirty="0" smtClean="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smtClean="0">
                <a:solidFill>
                  <a:srgbClr val="0000CC"/>
                </a:solidFill>
                <a:latin typeface="Arial" charset="0"/>
              </a:rPr>
              <a:t>And he’ll learn to drink beer in boats</a:t>
            </a:r>
          </a:p>
          <a:p>
            <a:pPr eaLnBrk="0" hangingPunct="0"/>
            <a:r>
              <a:rPr lang="en-GB" sz="3200" b="1" smtClean="0">
                <a:solidFill>
                  <a:srgbClr val="0000CC"/>
                </a:solidFill>
                <a:latin typeface="Arial" charset="0"/>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smtClean="0">
                <a:solidFill>
                  <a:srgbClr val="FF0000"/>
                </a:solidFill>
              </a:rPr>
              <a:t>How to get feedback to a large group of students within 24 hours</a:t>
            </a:r>
            <a:endParaRPr lang="en-US" sz="3200" b="1" smtClean="0">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600" smtClean="0"/>
              <a:t>There are serious reservations about written feedback, but we can make even this work much better than it did.</a:t>
            </a:r>
          </a:p>
          <a:p>
            <a:pPr eaLnBrk="1" hangingPunct="1">
              <a:lnSpc>
                <a:spcPct val="100000"/>
              </a:lnSpc>
            </a:pPr>
            <a:r>
              <a:rPr lang="en-GB" sz="2600" smtClean="0"/>
              <a:t>The next few slides are about a way of giving students feedback on their work within 24 hours of them doing it.</a:t>
            </a:r>
          </a:p>
          <a:p>
            <a:pPr eaLnBrk="1" hangingPunct="1">
              <a:lnSpc>
                <a:spcPct val="100000"/>
              </a:lnSpc>
            </a:pPr>
            <a:r>
              <a:rPr lang="en-GB" sz="2600" smtClean="0"/>
              <a:t>There are three or more </a:t>
            </a:r>
            <a:r>
              <a:rPr lang="en-GB" sz="2600" smtClean="0">
                <a:solidFill>
                  <a:srgbClr val="CC0000"/>
                </a:solidFill>
              </a:rPr>
              <a:t>‘yes, but...’</a:t>
            </a:r>
            <a:r>
              <a:rPr lang="en-GB" sz="2600" smtClean="0"/>
              <a:t>s with this idea, but please hold these for around four minutes.</a:t>
            </a:r>
          </a:p>
          <a:p>
            <a:pPr eaLnBrk="1" hangingPunct="1">
              <a:lnSpc>
                <a:spcPct val="100000"/>
              </a:lnSpc>
            </a:pPr>
            <a:endParaRPr lang="en-US" sz="2600"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smtClean="0"/>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sz="2600" smtClean="0"/>
              <a:t>E.g. next Tuesday’s 10-11 lecture,</a:t>
            </a:r>
          </a:p>
          <a:p>
            <a:pPr eaLnBrk="1" hangingPunct="1">
              <a:lnSpc>
                <a:spcPct val="100000"/>
              </a:lnSpc>
            </a:pPr>
            <a:r>
              <a:rPr lang="en-GB" sz="2600" smtClean="0"/>
              <a:t>Deadline = 1003.</a:t>
            </a:r>
          </a:p>
          <a:p>
            <a:pPr eaLnBrk="1" hangingPunct="1">
              <a:lnSpc>
                <a:spcPct val="100000"/>
              </a:lnSpc>
            </a:pPr>
            <a:r>
              <a:rPr lang="en-GB" sz="2600" smtClean="0"/>
              <a:t>Let them pile up all their work at the  front.</a:t>
            </a:r>
          </a:p>
          <a:p>
            <a:pPr eaLnBrk="1" hangingPunct="1">
              <a:lnSpc>
                <a:spcPct val="100000"/>
              </a:lnSpc>
            </a:pPr>
            <a:r>
              <a:rPr lang="en-GB" sz="2600" smtClean="0"/>
              <a:t>At 1003, hand out to everyone a coloured sheet, containing numbered points. </a:t>
            </a:r>
          </a:p>
          <a:p>
            <a:pPr eaLnBrk="1" hangingPunct="1">
              <a:lnSpc>
                <a:spcPct val="100000"/>
              </a:lnSpc>
            </a:pPr>
            <a:r>
              <a:rPr lang="en-GB" sz="2600" smtClean="0"/>
              <a:t>(so you can say in feedback ‘</a:t>
            </a:r>
            <a:r>
              <a:rPr lang="en-GB" sz="2600" smtClean="0">
                <a:solidFill>
                  <a:srgbClr val="008000"/>
                </a:solidFill>
              </a:rPr>
              <a:t>please see point 3, blue sheet</a:t>
            </a:r>
            <a:r>
              <a:rPr lang="en-GB" sz="2600" smtClean="0"/>
              <a:t>’ and so on).</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smtClean="0"/>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sz="2600" dirty="0" smtClean="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smtClean="0">
                <a:ea typeface="+mn-ea"/>
                <a:cs typeface="+mn-cs"/>
              </a:rPr>
              <a:t>Likely mistakes</a:t>
            </a:r>
          </a:p>
          <a:p>
            <a:pPr marL="533400" lvl="1" indent="-533400" eaLnBrk="1" hangingPunct="1">
              <a:lnSpc>
                <a:spcPct val="100000"/>
              </a:lnSpc>
              <a:defRPr/>
            </a:pPr>
            <a:r>
              <a:rPr lang="en-GB" sz="2600" dirty="0" smtClean="0">
                <a:ea typeface="+mn-ea"/>
                <a:cs typeface="+mn-cs"/>
              </a:rPr>
              <a:t>Features of a good answer</a:t>
            </a:r>
          </a:p>
          <a:p>
            <a:pPr marL="533400" lvl="1" indent="-533400" eaLnBrk="1" hangingPunct="1">
              <a:lnSpc>
                <a:spcPct val="100000"/>
              </a:lnSpc>
              <a:defRPr/>
            </a:pPr>
            <a:r>
              <a:rPr lang="en-GB" sz="2600" dirty="0" smtClean="0">
                <a:ea typeface="+mn-ea"/>
                <a:cs typeface="+mn-cs"/>
              </a:rPr>
              <a:t>Frequently needed explanations</a:t>
            </a:r>
          </a:p>
          <a:p>
            <a:pPr marL="533400" lvl="1" indent="-533400" eaLnBrk="1" hangingPunct="1">
              <a:lnSpc>
                <a:spcPct val="100000"/>
              </a:lnSpc>
              <a:defRPr/>
            </a:pPr>
            <a:r>
              <a:rPr lang="en-GB" sz="2600" dirty="0" smtClean="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sz="2600" dirty="0" smtClean="0">
                <a:ea typeface="+mn-ea"/>
                <a:cs typeface="+mn-cs"/>
              </a:rPr>
              <a:t>Let the students study this for 3 minutes until 1006 – it goes rather quiet!</a:t>
            </a:r>
          </a:p>
          <a:p>
            <a:pPr eaLnBrk="1" hangingPunct="1">
              <a:lnSpc>
                <a:spcPct val="100000"/>
              </a:lnSpc>
              <a:defRPr/>
            </a:pPr>
            <a:endParaRPr lang="en-GB"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smtClean="0"/>
              <a:t>At 1006...</a:t>
            </a:r>
          </a:p>
        </p:txBody>
      </p:sp>
      <p:sp>
        <p:nvSpPr>
          <p:cNvPr id="9219" name="Content Placeholder 2"/>
          <p:cNvSpPr>
            <a:spLocks noGrp="1"/>
          </p:cNvSpPr>
          <p:nvPr>
            <p:ph idx="1"/>
          </p:nvPr>
        </p:nvSpPr>
        <p:spPr/>
        <p:txBody>
          <a:bodyPr/>
          <a:lstStyle/>
          <a:p>
            <a:pPr eaLnBrk="1" hangingPunct="1"/>
            <a:r>
              <a:rPr lang="en-GB" sz="2600" smtClean="0"/>
              <a:t>Go into face-to-face </a:t>
            </a:r>
            <a:r>
              <a:rPr lang="en-GB" sz="2600" smtClean="0">
                <a:solidFill>
                  <a:srgbClr val="FF0000"/>
                </a:solidFill>
              </a:rPr>
              <a:t>oral</a:t>
            </a:r>
            <a:r>
              <a:rPr lang="en-GB" sz="2600" smtClean="0"/>
              <a:t> mode, until 1009....</a:t>
            </a:r>
          </a:p>
          <a:p>
            <a:pPr eaLnBrk="1" hangingPunct="1"/>
            <a:r>
              <a:rPr lang="en-GB" sz="2600" smtClean="0"/>
              <a:t>Spend a few minutes de-briefing the whole group and talking them through </a:t>
            </a:r>
            <a:r>
              <a:rPr lang="en-GB" sz="2600" smtClean="0">
                <a:solidFill>
                  <a:srgbClr val="FF0000"/>
                </a:solidFill>
              </a:rPr>
              <a:t>one</a:t>
            </a:r>
            <a:r>
              <a:rPr lang="en-GB" sz="2600" smtClean="0"/>
              <a:t> point on the handout…</a:t>
            </a:r>
          </a:p>
          <a:p>
            <a:pPr eaLnBrk="1" hangingPunct="1"/>
            <a:r>
              <a:rPr lang="en-GB" sz="2600" smtClean="0"/>
              <a:t>	…</a:t>
            </a:r>
            <a:r>
              <a:rPr lang="en-GB" sz="2600" smtClean="0">
                <a:solidFill>
                  <a:srgbClr val="008000"/>
                </a:solidFill>
              </a:rPr>
              <a:t>adding tone-of-voice, facial expression, body language, emphasis, and so on to the feedback.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Getting to know each other</a:t>
            </a:r>
            <a:endParaRPr lang="en-GB" sz="3600" b="1" dirty="0">
              <a:latin typeface="Calibri" pitchFamily="34" charset="0"/>
            </a:endParaRPr>
          </a:p>
        </p:txBody>
      </p:sp>
      <p:sp>
        <p:nvSpPr>
          <p:cNvPr id="3" name="Content Placeholder 2"/>
          <p:cNvSpPr>
            <a:spLocks noGrp="1"/>
          </p:cNvSpPr>
          <p:nvPr>
            <p:ph idx="1"/>
          </p:nvPr>
        </p:nvSpPr>
        <p:spPr/>
        <p:txBody>
          <a:bodyPr/>
          <a:lstStyle/>
          <a:p>
            <a:pPr>
              <a:buNone/>
            </a:pPr>
            <a:r>
              <a:rPr lang="en-GB" dirty="0" smtClean="0"/>
              <a:t>In turn, please..</a:t>
            </a:r>
          </a:p>
          <a:p>
            <a:pPr>
              <a:buFont typeface="+mj-lt"/>
              <a:buAutoNum type="arabicPeriod"/>
            </a:pPr>
            <a:r>
              <a:rPr lang="en-GB" dirty="0" smtClean="0"/>
              <a:t>Say one or two sentences about... </a:t>
            </a:r>
          </a:p>
          <a:p>
            <a:pPr lvl="1"/>
            <a:r>
              <a:rPr lang="en-GB" dirty="0" smtClean="0">
                <a:solidFill>
                  <a:srgbClr val="008000"/>
                </a:solidFill>
              </a:rPr>
              <a:t> who you are</a:t>
            </a:r>
            <a:r>
              <a:rPr lang="en-GB" dirty="0" smtClean="0"/>
              <a:t>, </a:t>
            </a:r>
          </a:p>
          <a:p>
            <a:pPr lvl="1"/>
            <a:r>
              <a:rPr lang="en-GB" dirty="0" smtClean="0">
                <a:solidFill>
                  <a:srgbClr val="990000"/>
                </a:solidFill>
              </a:rPr>
              <a:t> where you come from</a:t>
            </a:r>
            <a:r>
              <a:rPr lang="en-GB" dirty="0" smtClean="0"/>
              <a:t>, and </a:t>
            </a:r>
          </a:p>
          <a:p>
            <a:pPr lvl="1"/>
            <a:r>
              <a:rPr lang="en-GB" dirty="0" smtClean="0">
                <a:solidFill>
                  <a:srgbClr val="FF0000"/>
                </a:solidFill>
              </a:rPr>
              <a:t> what you do</a:t>
            </a:r>
            <a:r>
              <a:rPr lang="en-GB" dirty="0" smtClean="0"/>
              <a:t>.</a:t>
            </a:r>
          </a:p>
          <a:p>
            <a:pPr lvl="1">
              <a:buNone/>
            </a:pPr>
            <a:r>
              <a:rPr lang="en-GB" sz="4400" b="0" dirty="0" smtClean="0">
                <a:solidFill>
                  <a:srgbClr val="990000"/>
                </a:solidFill>
                <a:latin typeface="Creepy" pitchFamily="82" charset="0"/>
              </a:rPr>
              <a:t>In one breath! </a:t>
            </a:r>
          </a:p>
          <a:p>
            <a:pPr>
              <a:buFont typeface="+mj-lt"/>
              <a:buAutoNum type="arabicPeriod"/>
            </a:pPr>
            <a:r>
              <a:rPr lang="en-GB" dirty="0" smtClean="0">
                <a:solidFill>
                  <a:srgbClr val="FF0000"/>
                </a:solidFill>
              </a:rPr>
              <a:t>(Optional)</a:t>
            </a:r>
            <a:r>
              <a:rPr lang="en-GB" dirty="0" smtClean="0"/>
              <a:t> Share with us one thing that not many people know about you!</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smtClean="0"/>
              <a:t>The rationale...</a:t>
            </a:r>
          </a:p>
        </p:txBody>
      </p:sp>
      <p:sp>
        <p:nvSpPr>
          <p:cNvPr id="10243" name="Content Placeholder 2"/>
          <p:cNvSpPr>
            <a:spLocks noGrp="1"/>
          </p:cNvSpPr>
          <p:nvPr>
            <p:ph idx="1"/>
          </p:nvPr>
        </p:nvSpPr>
        <p:spPr/>
        <p:txBody>
          <a:bodyPr/>
          <a:lstStyle/>
          <a:p>
            <a:pPr eaLnBrk="1" hangingPunct="1">
              <a:lnSpc>
                <a:spcPct val="100000"/>
              </a:lnSpc>
            </a:pPr>
            <a:r>
              <a:rPr lang="en-GB" sz="2600" smtClean="0"/>
              <a:t>Since </a:t>
            </a:r>
            <a:r>
              <a:rPr lang="en-GB" sz="2600" smtClean="0">
                <a:solidFill>
                  <a:srgbClr val="FF0000"/>
                </a:solidFill>
              </a:rPr>
              <a:t>most of the students will still have been doing the work in the last 24 hours </a:t>
            </a:r>
            <a:r>
              <a:rPr lang="en-GB" sz="2600" smtClean="0"/>
              <a:t>before handing it in, you’re giving them feedback while they still remember what they were doing.</a:t>
            </a:r>
          </a:p>
          <a:p>
            <a:pPr eaLnBrk="1" hangingPunct="1">
              <a:lnSpc>
                <a:spcPct val="100000"/>
              </a:lnSpc>
            </a:pPr>
            <a:r>
              <a:rPr lang="en-GB" sz="2600" smtClean="0"/>
              <a:t>They know what they didn’t do.</a:t>
            </a:r>
          </a:p>
          <a:p>
            <a:pPr eaLnBrk="1" hangingPunct="1">
              <a:lnSpc>
                <a:spcPct val="100000"/>
              </a:lnSpc>
            </a:pPr>
            <a:r>
              <a:rPr lang="en-GB" sz="2600" smtClean="0"/>
              <a:t>They know what they missed out because they couldn’t understand it.</a:t>
            </a:r>
          </a:p>
          <a:p>
            <a:pPr eaLnBrk="1" hangingPunct="1">
              <a:lnSpc>
                <a:spcPct val="100000"/>
              </a:lnSpc>
            </a:pPr>
            <a:endParaRPr lang="en-GB" sz="2600" smtClean="0"/>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smtClean="0"/>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600" smtClean="0"/>
              <a:t>You waste far less writing the </a:t>
            </a:r>
            <a:r>
              <a:rPr lang="en-GB" sz="2600" smtClean="0">
                <a:solidFill>
                  <a:srgbClr val="FF0000"/>
                </a:solidFill>
              </a:rPr>
              <a:t>same old things </a:t>
            </a:r>
            <a:r>
              <a:rPr lang="en-GB" sz="2600" smtClean="0"/>
              <a:t>on one piece of work after another, regarding frequently occurring mistakes;</a:t>
            </a:r>
          </a:p>
          <a:p>
            <a:pPr eaLnBrk="1" hangingPunct="1">
              <a:lnSpc>
                <a:spcPct val="100000"/>
              </a:lnSpc>
            </a:pPr>
            <a:r>
              <a:rPr lang="en-GB" sz="2600" smtClean="0"/>
              <a:t>Instead, you need just to write ‘</a:t>
            </a:r>
            <a:r>
              <a:rPr lang="en-GB" sz="2600" smtClean="0">
                <a:solidFill>
                  <a:srgbClr val="008000"/>
                </a:solidFill>
              </a:rPr>
              <a:t>please see point 4, blue sheet</a:t>
            </a:r>
            <a:r>
              <a:rPr lang="en-GB" sz="2600" smtClean="0"/>
              <a:t>’ (which takes seconds).</a:t>
            </a:r>
          </a:p>
          <a:p>
            <a:pPr eaLnBrk="1" hangingPunct="1">
              <a:lnSpc>
                <a:spcPct val="100000"/>
              </a:lnSpc>
            </a:pPr>
            <a:r>
              <a:rPr lang="en-GB" sz="2600" smtClean="0"/>
              <a:t>You can now make your comments relate more to each individual piece of work;</a:t>
            </a:r>
          </a:p>
          <a:p>
            <a:pPr eaLnBrk="1" hangingPunct="1">
              <a:lnSpc>
                <a:spcPct val="100000"/>
              </a:lnSpc>
            </a:pPr>
            <a:r>
              <a:rPr lang="en-GB" sz="2600" smtClean="0"/>
              <a:t>This means when students get their marked work back with feedback, they are more likely to use it, as it’s personal to them.</a:t>
            </a:r>
          </a:p>
          <a:p>
            <a:pPr eaLnBrk="1" hangingPunct="1">
              <a:lnSpc>
                <a:spcPct val="100000"/>
              </a:lnSpc>
            </a:pPr>
            <a:endParaRPr lang="en-GB" sz="2600"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098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1</a:t>
            </a:r>
          </a:p>
          <a:p>
            <a:pPr algn="ctr" fontAlgn="auto">
              <a:lnSpc>
                <a:spcPts val="2000"/>
              </a:lnSpc>
              <a:spcBef>
                <a:spcPts val="0"/>
              </a:spcBef>
              <a:spcAft>
                <a:spcPts val="0"/>
              </a:spcAft>
              <a:defRPr/>
            </a:pPr>
            <a:r>
              <a:rPr lang="en-GB" sz="1800" b="1" dirty="0">
                <a:solidFill>
                  <a:prstClr val="black"/>
                </a:solidFill>
              </a:rPr>
              <a:t>Prepare ‘blue sheet’ with anticipated</a:t>
            </a:r>
          </a:p>
          <a:p>
            <a:pPr algn="ctr" fontAlgn="auto">
              <a:lnSpc>
                <a:spcPts val="2000"/>
              </a:lnSpc>
              <a:spcBef>
                <a:spcPts val="0"/>
              </a:spcBef>
              <a:spcAft>
                <a:spcPts val="0"/>
              </a:spcAft>
              <a:defRPr/>
            </a:pPr>
            <a:r>
              <a:rPr lang="en-GB" sz="1800" b="1" dirty="0">
                <a:solidFill>
                  <a:prstClr val="black"/>
                </a:solidFill>
              </a:rPr>
              <a:t>generic feedback</a:t>
            </a:r>
          </a:p>
        </p:txBody>
      </p:sp>
      <p:sp>
        <p:nvSpPr>
          <p:cNvPr id="3" name="Oval 2"/>
          <p:cNvSpPr/>
          <p:nvPr/>
        </p:nvSpPr>
        <p:spPr>
          <a:xfrm>
            <a:off x="3505200" y="2286000"/>
            <a:ext cx="2819400" cy="2743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GB" sz="2800" b="1" dirty="0">
                <a:solidFill>
                  <a:prstClr val="black"/>
                </a:solidFill>
              </a:rPr>
              <a:t>Summary: providing feedback within 24 hours</a:t>
            </a:r>
          </a:p>
        </p:txBody>
      </p:sp>
      <p:sp>
        <p:nvSpPr>
          <p:cNvPr id="4" name="Oval 3"/>
          <p:cNvSpPr/>
          <p:nvPr/>
        </p:nvSpPr>
        <p:spPr>
          <a:xfrm>
            <a:off x="5791200" y="12954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3</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Collect students’ work at start of lecture</a:t>
            </a:r>
          </a:p>
        </p:txBody>
      </p:sp>
      <p:sp>
        <p:nvSpPr>
          <p:cNvPr id="5" name="Oval 4"/>
          <p:cNvSpPr/>
          <p:nvPr/>
        </p:nvSpPr>
        <p:spPr>
          <a:xfrm>
            <a:off x="3962400" y="4572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2</a:t>
            </a:r>
          </a:p>
          <a:p>
            <a:pPr algn="ctr" fontAlgn="auto">
              <a:lnSpc>
                <a:spcPts val="2000"/>
              </a:lnSpc>
              <a:spcBef>
                <a:spcPts val="0"/>
              </a:spcBef>
              <a:spcAft>
                <a:spcPts val="0"/>
              </a:spcAft>
              <a:defRPr/>
            </a:pPr>
            <a:r>
              <a:rPr lang="en-GB" sz="2000" b="1" dirty="0">
                <a:solidFill>
                  <a:prstClr val="black"/>
                </a:solidFill>
              </a:rPr>
              <a:t>Set </a:t>
            </a:r>
          </a:p>
          <a:p>
            <a:pPr algn="ctr" fontAlgn="auto">
              <a:lnSpc>
                <a:spcPts val="2000"/>
              </a:lnSpc>
              <a:spcBef>
                <a:spcPts val="0"/>
              </a:spcBef>
              <a:spcAft>
                <a:spcPts val="0"/>
              </a:spcAft>
              <a:defRPr/>
            </a:pPr>
            <a:r>
              <a:rPr lang="en-GB" sz="2000" b="1" dirty="0">
                <a:solidFill>
                  <a:prstClr val="black"/>
                </a:solidFill>
              </a:rPr>
              <a:t>hand-in deadline to be at lecture</a:t>
            </a:r>
          </a:p>
        </p:txBody>
      </p:sp>
      <p:sp>
        <p:nvSpPr>
          <p:cNvPr id="6" name="Oval 5"/>
          <p:cNvSpPr/>
          <p:nvPr/>
        </p:nvSpPr>
        <p:spPr>
          <a:xfrm>
            <a:off x="17526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7</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Take away work to mark in a third of the time</a:t>
            </a:r>
          </a:p>
        </p:txBody>
      </p:sp>
      <p:sp>
        <p:nvSpPr>
          <p:cNvPr id="7" name="Oval 6"/>
          <p:cNvSpPr/>
          <p:nvPr/>
        </p:nvSpPr>
        <p:spPr>
          <a:xfrm>
            <a:off x="30480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6</a:t>
            </a:r>
          </a:p>
          <a:p>
            <a:pPr algn="ctr" fontAlgn="auto">
              <a:lnSpc>
                <a:spcPts val="2000"/>
              </a:lnSpc>
              <a:spcBef>
                <a:spcPts val="0"/>
              </a:spcBef>
              <a:spcAft>
                <a:spcPts val="0"/>
              </a:spcAft>
              <a:defRPr/>
            </a:pPr>
            <a:r>
              <a:rPr lang="en-GB" sz="2000" b="1" dirty="0">
                <a:solidFill>
                  <a:prstClr val="black"/>
                </a:solidFill>
              </a:rPr>
              <a:t>Talk class through one important point</a:t>
            </a:r>
          </a:p>
        </p:txBody>
      </p:sp>
      <p:sp>
        <p:nvSpPr>
          <p:cNvPr id="8" name="Oval 7"/>
          <p:cNvSpPr/>
          <p:nvPr/>
        </p:nvSpPr>
        <p:spPr>
          <a:xfrm>
            <a:off x="6248400" y="3276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4</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Hand out ‘blue sheet’</a:t>
            </a:r>
          </a:p>
        </p:txBody>
      </p:sp>
      <p:sp>
        <p:nvSpPr>
          <p:cNvPr id="9" name="Oval 8"/>
          <p:cNvSpPr/>
          <p:nvPr/>
        </p:nvSpPr>
        <p:spPr>
          <a:xfrm>
            <a:off x="5029200" y="4800600"/>
            <a:ext cx="1828800" cy="1828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GB" sz="2400" b="1" dirty="0">
                <a:solidFill>
                  <a:prstClr val="black"/>
                </a:solidFill>
              </a:rPr>
              <a:t>5</a:t>
            </a:r>
            <a:endParaRPr lang="en-GB" sz="2000" b="1" dirty="0">
              <a:solidFill>
                <a:prstClr val="black"/>
              </a:solidFill>
            </a:endParaRPr>
          </a:p>
          <a:p>
            <a:pPr algn="ctr" fontAlgn="auto">
              <a:lnSpc>
                <a:spcPts val="2000"/>
              </a:lnSpc>
              <a:spcBef>
                <a:spcPts val="0"/>
              </a:spcBef>
              <a:spcAft>
                <a:spcPts val="0"/>
              </a:spcAft>
              <a:defRPr/>
            </a:pPr>
            <a:r>
              <a:rPr lang="en-GB" sz="2000" b="1" dirty="0">
                <a:solidFill>
                  <a:prstClr val="black"/>
                </a:solidFill>
              </a:rPr>
              <a:t>Let students read blue sheet for short 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Bridging the gap</a:t>
            </a:r>
            <a:endParaRPr lang="en-GB" dirty="0"/>
          </a:p>
        </p:txBody>
      </p:sp>
      <p:sp>
        <p:nvSpPr>
          <p:cNvPr id="3" name="Subtitle 2"/>
          <p:cNvSpPr>
            <a:spLocks noGrp="1"/>
          </p:cNvSpPr>
          <p:nvPr>
            <p:ph type="subTitle" idx="1"/>
          </p:nvPr>
        </p:nvSpPr>
        <p:spPr/>
        <p:txBody>
          <a:bodyPr/>
          <a:lstStyle/>
          <a:p>
            <a:r>
              <a:rPr lang="en-GB" b="1" dirty="0" smtClean="0"/>
              <a:t>Feedback and </a:t>
            </a:r>
            <a:r>
              <a:rPr lang="en-GB" b="1" dirty="0" err="1" smtClean="0"/>
              <a:t>feedforward</a:t>
            </a:r>
            <a:r>
              <a:rPr lang="en-GB" b="1" dirty="0" smtClean="0"/>
              <a:t> on exams</a:t>
            </a:r>
            <a:endParaRPr lang="en-GB"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FF0000"/>
                </a:solidFill>
              </a:rPr>
              <a:t>The problem</a:t>
            </a:r>
            <a:endParaRPr lang="en-GB" b="1" dirty="0">
              <a:solidFill>
                <a:srgbClr val="FF0000"/>
              </a:solidFill>
            </a:endParaRPr>
          </a:p>
        </p:txBody>
      </p:sp>
      <p:sp>
        <p:nvSpPr>
          <p:cNvPr id="5" name="Content Placeholder 4"/>
          <p:cNvSpPr>
            <a:spLocks noGrp="1"/>
          </p:cNvSpPr>
          <p:nvPr>
            <p:ph idx="1"/>
          </p:nvPr>
        </p:nvSpPr>
        <p:spPr/>
        <p:txBody>
          <a:bodyPr/>
          <a:lstStyle/>
          <a:p>
            <a:r>
              <a:rPr lang="en-GB" dirty="0" smtClean="0"/>
              <a:t>Even when students get a lot of good feedback on their coursework, this feedback doesn’t necessarily prove of much help regarding structuring exam answers.</a:t>
            </a: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639887"/>
          </a:xfrm>
        </p:spPr>
        <p:txBody>
          <a:bodyPr/>
          <a:lstStyle/>
          <a:p>
            <a:pPr algn="l"/>
            <a:r>
              <a:rPr lang="en-GB" sz="2600" b="1" dirty="0" err="1" smtClean="0"/>
              <a:t>Hounsell</a:t>
            </a:r>
            <a:r>
              <a:rPr lang="en-GB" sz="2600" b="1" dirty="0" smtClean="0"/>
              <a:t>, D. (2008). The trouble with feedback:  New challenges, emerging strategies. </a:t>
            </a:r>
            <a:r>
              <a:rPr lang="en-GB" sz="2600" b="1" i="1" dirty="0" smtClean="0"/>
              <a:t>Interchange, Spring</a:t>
            </a:r>
            <a:r>
              <a:rPr lang="en-GB" sz="2600" b="1" dirty="0" smtClean="0"/>
              <a:t>, Accessed at www.tla.ed.ac.uk/interchange.</a:t>
            </a:r>
            <a:br>
              <a:rPr lang="en-GB" sz="2600" b="1" dirty="0" smtClean="0"/>
            </a:br>
            <a:endParaRPr lang="en-GB" sz="2600" b="1" dirty="0"/>
          </a:p>
        </p:txBody>
      </p:sp>
      <p:sp>
        <p:nvSpPr>
          <p:cNvPr id="5" name="Content Placeholder 4"/>
          <p:cNvSpPr>
            <a:spLocks noGrp="1"/>
          </p:cNvSpPr>
          <p:nvPr>
            <p:ph idx="1"/>
          </p:nvPr>
        </p:nvSpPr>
        <p:spPr>
          <a:xfrm>
            <a:off x="358775" y="1905000"/>
            <a:ext cx="8605838" cy="3962400"/>
          </a:xfrm>
        </p:spPr>
        <p:txBody>
          <a:bodyPr/>
          <a:lstStyle/>
          <a:p>
            <a:pPr>
              <a:lnSpc>
                <a:spcPct val="100000"/>
              </a:lnSpc>
            </a:pPr>
            <a:r>
              <a:rPr lang="en-GB" sz="2800" dirty="0" err="1" smtClean="0"/>
              <a:t>Feedforward</a:t>
            </a:r>
            <a:r>
              <a:rPr lang="en-GB" sz="2800" dirty="0" smtClean="0"/>
              <a:t> is a strategy that aims to ‘increase the value of feedback to the students by focusing comments not only on the past and present…but also on the future – what the student might aim to do, or do differently in the next assignment or assessment if they are to continue to do well or to do better’ (</a:t>
            </a:r>
            <a:r>
              <a:rPr lang="en-GB" sz="2800" dirty="0" err="1" smtClean="0"/>
              <a:t>Hounsell</a:t>
            </a:r>
            <a:r>
              <a:rPr lang="en-GB" sz="2800" dirty="0" smtClean="0"/>
              <a:t>, 2008, p. 5). </a:t>
            </a:r>
          </a:p>
          <a:p>
            <a:pPr>
              <a:lnSpc>
                <a:spcPct val="100000"/>
              </a:lnSpc>
            </a:pPr>
            <a:endParaRPr lang="en-GB"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35087"/>
          </a:xfrm>
        </p:spPr>
        <p:txBody>
          <a:bodyPr/>
          <a:lstStyle/>
          <a:p>
            <a:pPr algn="l"/>
            <a:r>
              <a:rPr lang="en-GB" sz="2800" b="1" dirty="0" smtClean="0"/>
              <a:t>Sadler, D. R. (2010). Beyond feedback:  Developing student capability in complex appraisal. </a:t>
            </a:r>
            <a:r>
              <a:rPr lang="en-GB" sz="2800" b="1" i="1" dirty="0" smtClean="0"/>
              <a:t>Assessment &amp; Evaluation in Higher Education, 35</a:t>
            </a:r>
            <a:r>
              <a:rPr lang="en-GB" sz="2800" b="1" dirty="0" smtClean="0"/>
              <a:t>(5), 535-550.</a:t>
            </a:r>
            <a:br>
              <a:rPr lang="en-GB" sz="2800" b="1" dirty="0" smtClean="0"/>
            </a:br>
            <a:endParaRPr lang="en-GB" sz="2800" b="1" dirty="0"/>
          </a:p>
        </p:txBody>
      </p:sp>
      <p:sp>
        <p:nvSpPr>
          <p:cNvPr id="5" name="Content Placeholder 4"/>
          <p:cNvSpPr>
            <a:spLocks noGrp="1"/>
          </p:cNvSpPr>
          <p:nvPr>
            <p:ph idx="1"/>
          </p:nvPr>
        </p:nvSpPr>
        <p:spPr>
          <a:xfrm>
            <a:off x="0" y="1295400"/>
            <a:ext cx="8605838" cy="4648200"/>
          </a:xfrm>
        </p:spPr>
        <p:txBody>
          <a:bodyPr/>
          <a:lstStyle/>
          <a:p>
            <a:pPr>
              <a:lnSpc>
                <a:spcPct val="100000"/>
              </a:lnSpc>
            </a:pPr>
            <a:r>
              <a:rPr lang="en-GB" sz="2600" dirty="0" smtClean="0"/>
              <a:t>Students need to be exposed to, and gain experience in making judgements about, a variety of works of different quality…They need planned rather than random exposure to exemplars, and experience in making judgements about quality. They need to create verbalised rationales and accounts of how various works could have been done better. Finally, they need to engage in evaluative conversations with teachers and other students. Together, these three provide the means by which students can develop a concept of quality that is similar in essence to that which the teacher possesses, and in particular to understand what makes for high quality (p. 544).</a:t>
            </a:r>
          </a:p>
          <a:p>
            <a:pPr>
              <a:lnSpc>
                <a:spcPct val="100000"/>
              </a:lnSpc>
            </a:pPr>
            <a:endParaRPr lang="en-GB" sz="26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smtClean="0"/>
              <a:t>One solution</a:t>
            </a:r>
            <a:endParaRPr lang="en-GB" sz="3600" b="1" dirty="0"/>
          </a:p>
        </p:txBody>
      </p:sp>
      <p:sp>
        <p:nvSpPr>
          <p:cNvPr id="5" name="Content Placeholder 4"/>
          <p:cNvSpPr>
            <a:spLocks noGrp="1"/>
          </p:cNvSpPr>
          <p:nvPr>
            <p:ph idx="1"/>
          </p:nvPr>
        </p:nvSpPr>
        <p:spPr/>
        <p:txBody>
          <a:bodyPr/>
          <a:lstStyle/>
          <a:p>
            <a:r>
              <a:rPr lang="en-GB" dirty="0" smtClean="0"/>
              <a:t>Have (say) three typical exam answers typed up (with students’ permission), with ‘track changes’ comments added:</a:t>
            </a:r>
          </a:p>
          <a:p>
            <a:pPr>
              <a:buFont typeface="+mj-lt"/>
              <a:buAutoNum type="arabicPeriod"/>
            </a:pPr>
            <a:r>
              <a:rPr lang="en-GB" dirty="0" smtClean="0"/>
              <a:t>To the external examiner.</a:t>
            </a:r>
          </a:p>
          <a:p>
            <a:pPr>
              <a:buFont typeface="+mj-lt"/>
              <a:buAutoNum type="arabicPeriod"/>
            </a:pPr>
            <a:r>
              <a:rPr lang="en-GB" dirty="0" smtClean="0"/>
              <a:t>To (future) candidates.</a:t>
            </a:r>
          </a:p>
          <a:p>
            <a:pPr>
              <a:buNone/>
            </a:pPr>
            <a:r>
              <a:rPr lang="en-GB" dirty="0" smtClean="0"/>
              <a:t>Make these available to students in advance (but not too far in advance).</a:t>
            </a: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349250"/>
            <a:ext cx="9296400" cy="1092200"/>
          </a:xfrm>
        </p:spPr>
        <p:txBody>
          <a:bodyPr/>
          <a:lstStyle/>
          <a:p>
            <a:r>
              <a:rPr lang="en-US" b="1" smtClean="0">
                <a:solidFill>
                  <a:srgbClr val="FF0000"/>
                </a:solidFill>
              </a:rPr>
              <a:t>Phil’s ‘</a:t>
            </a:r>
            <a:r>
              <a:rPr lang="en-US" b="1" smtClean="0"/>
              <a:t>musts</a:t>
            </a:r>
            <a:r>
              <a:rPr lang="en-US" b="1" smtClean="0">
                <a:solidFill>
                  <a:srgbClr val="FF0000"/>
                </a:solidFill>
              </a:rPr>
              <a:t>’ for assessment</a:t>
            </a:r>
          </a:p>
        </p:txBody>
      </p:sp>
      <p:sp>
        <p:nvSpPr>
          <p:cNvPr id="278531" name="Rectangle 3"/>
          <p:cNvSpPr>
            <a:spLocks noGrp="1" noChangeArrowheads="1"/>
          </p:cNvSpPr>
          <p:nvPr>
            <p:ph idx="1"/>
          </p:nvPr>
        </p:nvSpPr>
        <p:spPr>
          <a:xfrm>
            <a:off x="990600" y="1447800"/>
            <a:ext cx="8153400" cy="5410200"/>
          </a:xfrm>
        </p:spPr>
        <p:txBody>
          <a:bodyPr/>
          <a:lstStyle/>
          <a:p>
            <a:pPr>
              <a:buFont typeface="Wingdings" pitchFamily="2" charset="2"/>
              <a:buNone/>
              <a:defRPr/>
            </a:pPr>
            <a:r>
              <a:rPr lang="en-US" sz="2400" dirty="0"/>
              <a:t>Assessment must be:</a:t>
            </a:r>
          </a:p>
          <a:p>
            <a:pPr>
              <a:buFont typeface="Wingdings" pitchFamily="2" charset="2"/>
              <a:buNone/>
              <a:defRPr/>
            </a:pPr>
            <a:r>
              <a:rPr lang="en-US" sz="4400" b="0" dirty="0">
                <a:solidFill>
                  <a:srgbClr val="CC0000"/>
                </a:solidFill>
                <a:effectLst>
                  <a:outerShdw blurRad="38100" dist="38100" dir="2700000" algn="tl">
                    <a:srgbClr val="000000"/>
                  </a:outerShdw>
                </a:effectLst>
                <a:latin typeface="Berlin Sans FB" pitchFamily="34" charset="0"/>
              </a:rPr>
              <a:t>Valid</a:t>
            </a:r>
          </a:p>
          <a:p>
            <a:pPr>
              <a:buFont typeface="Wingdings" pitchFamily="2" charset="2"/>
              <a:buNone/>
              <a:defRPr/>
            </a:pPr>
            <a:r>
              <a:rPr lang="en-US" sz="4800" dirty="0">
                <a:solidFill>
                  <a:srgbClr val="0033CC"/>
                </a:solidFill>
                <a:effectLst>
                  <a:outerShdw blurRad="38100" dist="38100" dir="2700000" algn="tl">
                    <a:srgbClr val="000000"/>
                  </a:outerShdw>
                </a:effectLst>
                <a:latin typeface="Schindler Small Caps" pitchFamily="34" charset="0"/>
              </a:rPr>
              <a:t>Reliable</a:t>
            </a:r>
            <a:r>
              <a:rPr lang="en-US" sz="2400" dirty="0"/>
              <a:t> </a:t>
            </a:r>
          </a:p>
          <a:p>
            <a:pPr>
              <a:buFontTx/>
              <a:buChar char="-"/>
              <a:defRPr/>
            </a:pPr>
            <a:r>
              <a:rPr lang="en-US" sz="2400" dirty="0"/>
              <a:t>fair, consistent;</a:t>
            </a:r>
          </a:p>
          <a:p>
            <a:pPr>
              <a:buFont typeface="Wingdings" pitchFamily="2" charset="2"/>
              <a:buNone/>
              <a:defRPr/>
            </a:pPr>
            <a:r>
              <a:rPr lang="en-US" sz="3600" dirty="0">
                <a:solidFill>
                  <a:schemeClr val="hlink"/>
                </a:solidFill>
                <a:effectLst>
                  <a:outerShdw blurRad="38100" dist="38100" dir="2700000" algn="tl">
                    <a:srgbClr val="000000"/>
                  </a:outerShdw>
                </a:effectLst>
                <a:latin typeface="Castellar" pitchFamily="18" charset="0"/>
              </a:rPr>
              <a:t>Transparent</a:t>
            </a:r>
          </a:p>
          <a:p>
            <a:pPr>
              <a:buFont typeface="Wingdings" pitchFamily="2" charset="2"/>
              <a:buNone/>
              <a:defRPr/>
            </a:pPr>
            <a:r>
              <a:rPr lang="en-US" sz="5400" dirty="0">
                <a:effectLst>
                  <a:outerShdw blurRad="38100" dist="38100" dir="2700000" algn="tl">
                    <a:srgbClr val="000000"/>
                  </a:outerShdw>
                </a:effectLst>
                <a:latin typeface="Bradley Hand ITC" pitchFamily="66" charset="0"/>
              </a:rPr>
              <a:t>Authentic</a:t>
            </a:r>
          </a:p>
          <a:p>
            <a:pPr>
              <a:buFont typeface="Wingdings" pitchFamily="2" charset="2"/>
              <a:buNone/>
              <a:defRPr/>
            </a:pPr>
            <a:r>
              <a:rPr lang="en-US" sz="5400" b="0" dirty="0">
                <a:solidFill>
                  <a:srgbClr val="663300"/>
                </a:solidFill>
                <a:effectLst>
                  <a:outerShdw blurRad="38100" dist="38100" dir="2700000" algn="tl">
                    <a:srgbClr val="000000"/>
                  </a:outerShdw>
                </a:effectLst>
                <a:latin typeface="Arial Rounded MT Bold" pitchFamily="34" charset="0"/>
              </a:rPr>
              <a:t>Manageable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 calcmode="lin" valueType="num">
                                      <p:cBhvr additive="base">
                                        <p:cTn id="25"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5" end="5"/>
                                            </p:txEl>
                                          </p:spTgt>
                                        </p:tgtEl>
                                        <p:attrNameLst>
                                          <p:attrName>style.visibility</p:attrName>
                                        </p:attrNameLst>
                                      </p:cBhvr>
                                      <p:to>
                                        <p:strVal val="visible"/>
                                      </p:to>
                                    </p:set>
                                    <p:anim calcmode="lin" valueType="num">
                                      <p:cBhvr additive="base">
                                        <p:cTn id="31"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6" end="6"/>
                                            </p:txEl>
                                          </p:spTgt>
                                        </p:tgtEl>
                                        <p:attrNameLst>
                                          <p:attrName>style.visibility</p:attrName>
                                        </p:attrNameLst>
                                      </p:cBhvr>
                                      <p:to>
                                        <p:strVal val="visible"/>
                                      </p:to>
                                    </p:set>
                                    <p:anim calcmode="lin" valueType="num">
                                      <p:cBhvr additive="base">
                                        <p:cTn id="37" dur="500" fill="hold"/>
                                        <p:tgtEl>
                                          <p:spTgt spid="27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b="1" smtClean="0"/>
              <a:t>Assessment must be </a:t>
            </a:r>
            <a:r>
              <a:rPr lang="en-US" b="1" smtClean="0">
                <a:solidFill>
                  <a:srgbClr val="FF0000"/>
                </a:solidFill>
              </a:rPr>
              <a:t>valid</a:t>
            </a:r>
          </a:p>
        </p:txBody>
      </p:sp>
      <p:sp>
        <p:nvSpPr>
          <p:cNvPr id="280579" name="Rectangle 3"/>
          <p:cNvSpPr>
            <a:spLocks noGrp="1" noChangeArrowheads="1"/>
          </p:cNvSpPr>
          <p:nvPr>
            <p:ph idx="1"/>
          </p:nvPr>
        </p:nvSpPr>
        <p:spPr/>
        <p:txBody>
          <a:bodyPr/>
          <a:lstStyle/>
          <a:p>
            <a:r>
              <a:rPr lang="en-US" sz="2400" smtClean="0"/>
              <a:t>Are we measuring what we set out to measure?</a:t>
            </a:r>
          </a:p>
          <a:p>
            <a:r>
              <a:rPr lang="en-US" sz="2400" smtClean="0"/>
              <a:t>Or are we measuring other things that are less important?</a:t>
            </a:r>
          </a:p>
          <a:p>
            <a:r>
              <a:rPr lang="en-US" sz="2400" smtClean="0"/>
              <a:t>…such as what students can write about what they can remember about what they learned...</a:t>
            </a:r>
          </a:p>
          <a:p>
            <a:r>
              <a:rPr lang="en-US" sz="2400" smtClean="0"/>
              <a:t>For example, most traditional time-constrained exams may be quite reliable, quite transparent, but not at all valid. </a:t>
            </a:r>
          </a:p>
          <a:p>
            <a:r>
              <a:rPr lang="en-US" sz="2400" smtClean="0"/>
              <a:t>i.e. not really measuring in the most sensible possible way students’ achievement of the published intended learning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p:txBody>
          <a:bodyPr/>
          <a:lstStyle/>
          <a:p>
            <a:r>
              <a:rPr lang="en-GB" sz="3600" i="1" dirty="0" smtClean="0">
                <a:latin typeface="Calibri" pitchFamily="34" charset="0"/>
              </a:rPr>
              <a:t>Good day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err="1" smtClean="0">
                <a:solidFill>
                  <a:srgbClr val="00B050"/>
                </a:solidFill>
              </a:rPr>
              <a:t>philatswansea</a:t>
            </a:r>
            <a:r>
              <a:rPr lang="en-GB" sz="3600" i="1" dirty="0" smtClean="0">
                <a:latin typeface="Calibri" pitchFamily="34" charset="0"/>
              </a:rPr>
              <a:t> Thanks</a:t>
            </a:r>
            <a:r>
              <a:rPr lang="en-GB" sz="3600" dirty="0" smtClean="0">
                <a:latin typeface="Calibri" pitchFamily="34" charset="0"/>
              </a:rPr>
              <a:t>!</a:t>
            </a:r>
          </a:p>
          <a:p>
            <a:r>
              <a:rPr lang="en-GB" sz="3600" dirty="0" smtClean="0"/>
              <a:t>If you Tweet, please claim your </a:t>
            </a:r>
            <a:r>
              <a:rPr lang="en-GB" sz="4800" dirty="0" smtClean="0">
                <a:solidFill>
                  <a:srgbClr val="CC0000"/>
                </a:solidFill>
              </a:rPr>
              <a:t>@</a:t>
            </a:r>
            <a:r>
              <a:rPr lang="en-GB" sz="4800" dirty="0" err="1" smtClean="0">
                <a:solidFill>
                  <a:srgbClr val="CC0000"/>
                </a:solidFill>
              </a:rPr>
              <a:t>LTHEchat</a:t>
            </a:r>
            <a:r>
              <a:rPr lang="en-GB" sz="4800" dirty="0" smtClean="0">
                <a:solidFill>
                  <a:srgbClr val="CC0000"/>
                </a:solidFill>
              </a:rPr>
              <a:t> </a:t>
            </a:r>
            <a:r>
              <a:rPr lang="en-GB" sz="3600" dirty="0" smtClean="0"/>
              <a:t>badge from me.</a:t>
            </a:r>
            <a:endParaRPr lang="en-GB" sz="3600" dirty="0" smtClean="0">
              <a:latin typeface="Calibri" pitchFamily="34" charset="0"/>
            </a:endParaRPr>
          </a:p>
          <a:p>
            <a:pPr>
              <a:buNone/>
            </a:pPr>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reliable</a:t>
            </a:r>
          </a:p>
        </p:txBody>
      </p:sp>
      <p:sp>
        <p:nvSpPr>
          <p:cNvPr id="282627" name="Rectangle 3"/>
          <p:cNvSpPr>
            <a:spLocks noChangeArrowheads="1"/>
          </p:cNvSpPr>
          <p:nvPr/>
        </p:nvSpPr>
        <p:spPr bwMode="auto">
          <a:xfrm>
            <a:off x="0" y="1484313"/>
            <a:ext cx="9144000" cy="43370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Are we getting away from ‘putting down the number we first thought of’?</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Would double-marking reveal serious inconsistencies?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I mean, of course, blind anonymous double marking – but this is not always possible (not to mention not manageable).</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Can we justify our marks or grades to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2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1196975"/>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transparent</a:t>
            </a:r>
          </a:p>
        </p:txBody>
      </p:sp>
      <p:sp>
        <p:nvSpPr>
          <p:cNvPr id="284675" name="Rectangle 3"/>
          <p:cNvSpPr>
            <a:spLocks noChangeArrowheads="1"/>
          </p:cNvSpPr>
          <p:nvPr/>
        </p:nvSpPr>
        <p:spPr bwMode="auto">
          <a:xfrm>
            <a:off x="0" y="1371600"/>
            <a:ext cx="9144000" cy="448945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There should be no hidden agendas.</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Criteria should be open and understandable to all.</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Students should no longer be playing the game of ‘guess what’s in teacher’s mind’ when they prepare to answer our questions or do our coursework.</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Assessment should reflect strongly that which students are intended to learn.</a:t>
            </a:r>
          </a:p>
          <a:p>
            <a:pPr marL="342900" indent="-342900" eaLnBrk="0" hangingPunct="0">
              <a:spcBef>
                <a:spcPct val="20000"/>
              </a:spcBef>
              <a:buClr>
                <a:srgbClr val="CC0000"/>
              </a:buClr>
              <a:buFont typeface="Wingdings" pitchFamily="2" charset="2"/>
              <a:buChar char="v"/>
              <a:defRPr/>
            </a:pPr>
            <a:r>
              <a:rPr lang="en-US" sz="2600" b="1" dirty="0">
                <a:solidFill>
                  <a:srgbClr val="660066"/>
                </a:solidFill>
                <a:latin typeface="Arial"/>
              </a:rPr>
              <a:t>In other words, what we measure needs to be demonstrably students’ evidence of their achievement of the intended learning outcomes, and nothing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authentic</a:t>
            </a:r>
          </a:p>
        </p:txBody>
      </p:sp>
      <p:sp>
        <p:nvSpPr>
          <p:cNvPr id="286723"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Arial"/>
              </a:rPr>
              <a:t>(1) ‘self’ authenticity</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We need to know that we are assessing the work of the candidate – their own work rather than that of others.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This has caused some institutions to move back towards the use of unseen time-constrained written exams.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‘Self’ authenticity can in fact be tested quite efficiently by oral exams – </a:t>
            </a:r>
            <a:r>
              <a:rPr lang="en-US" sz="2800" b="1" dirty="0" err="1">
                <a:solidFill>
                  <a:srgbClr val="660066"/>
                </a:solidFill>
                <a:latin typeface="Arial"/>
              </a:rPr>
              <a:t>vivas</a:t>
            </a:r>
            <a:r>
              <a:rPr lang="en-US" sz="2800" b="1" dirty="0">
                <a:solidFill>
                  <a:srgbClr val="660066"/>
                </a:solidFill>
                <a:latin typeface="Arial"/>
              </a:rPr>
              <a:t>, even ‘micro-</a:t>
            </a:r>
            <a:r>
              <a:rPr lang="en-US" sz="2800" b="1" dirty="0" err="1">
                <a:solidFill>
                  <a:srgbClr val="660066"/>
                </a:solidFill>
                <a:latin typeface="Arial"/>
              </a:rPr>
              <a:t>vivas’</a:t>
            </a:r>
            <a:r>
              <a:rPr lang="en-US" sz="2800" b="1" dirty="0">
                <a:solidFill>
                  <a:srgbClr val="660066"/>
                </a:solidFill>
                <a:latin typeface="Arial"/>
              </a:rPr>
              <a:t>.</a:t>
            </a:r>
          </a:p>
          <a:p>
            <a:pPr marL="342900" indent="-342900" eaLnBrk="0" hangingPunct="0">
              <a:spcBef>
                <a:spcPct val="20000"/>
              </a:spcBef>
              <a:buClr>
                <a:srgbClr val="CC0000"/>
              </a:buClr>
              <a:buFont typeface="Wingdings" pitchFamily="2" charset="2"/>
              <a:buChar char="v"/>
              <a:defRPr/>
            </a:pPr>
            <a:endParaRPr 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349250"/>
            <a:ext cx="9144000" cy="1092200"/>
          </a:xfrm>
          <a:prstGeom prst="rect">
            <a:avLst/>
          </a:prstGeom>
          <a:noFill/>
          <a:ln w="12700">
            <a:noFill/>
            <a:miter lim="800000"/>
            <a:headEnd/>
            <a:tailEnd/>
          </a:ln>
          <a:effectLst/>
        </p:spPr>
        <p:txBody>
          <a:bodyPr lIns="92075" tIns="46038" rIns="92075" bIns="46038"/>
          <a:lstStyle/>
          <a:p>
            <a:pPr marL="528638" indent="-528638" eaLnBrk="0" hangingPunct="0">
              <a:lnSpc>
                <a:spcPct val="80000"/>
              </a:lnSpc>
              <a:spcBef>
                <a:spcPct val="20000"/>
              </a:spcBef>
              <a:buClr>
                <a:srgbClr val="CC0000"/>
              </a:buClr>
              <a:defRPr/>
            </a:pPr>
            <a:endParaRPr lang="en-US" sz="2800" b="1" dirty="0">
              <a:solidFill>
                <a:srgbClr val="660066"/>
              </a:solidFill>
              <a:latin typeface="Arial"/>
            </a:endParaRPr>
          </a:p>
        </p:txBody>
      </p:sp>
      <p:sp>
        <p:nvSpPr>
          <p:cNvPr id="288771"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342900" indent="-342900" eaLnBrk="0" hangingPunct="0">
              <a:spcBef>
                <a:spcPct val="20000"/>
              </a:spcBef>
              <a:buClr>
                <a:srgbClr val="CC0000"/>
              </a:buClr>
              <a:buFont typeface="Wingdings" pitchFamily="2" charset="2"/>
              <a:buNone/>
              <a:defRPr/>
            </a:pPr>
            <a:r>
              <a:rPr lang="en-US" sz="2800" b="1" dirty="0">
                <a:solidFill>
                  <a:srgbClr val="00B050"/>
                </a:solidFill>
                <a:latin typeface="Arial"/>
              </a:rPr>
              <a:t>(2) ‘real-world’ authenticity</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Assessment needs to be closer to the real-world that students are heading towards.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For example, lawyers, accountants, managers, doctors don’t often write about models and theories.</a:t>
            </a:r>
          </a:p>
          <a:p>
            <a:pPr marL="342900" indent="-342900" eaLnBrk="0" hangingPunct="0">
              <a:spcBef>
                <a:spcPct val="20000"/>
              </a:spcBef>
              <a:buClr>
                <a:srgbClr val="CC0000"/>
              </a:buClr>
              <a:buFont typeface="Wingdings" pitchFamily="2" charset="2"/>
              <a:buChar char="v"/>
              <a:defRPr/>
            </a:pPr>
            <a:r>
              <a:rPr lang="en-US" sz="2800" b="1" dirty="0">
                <a:solidFill>
                  <a:srgbClr val="660066"/>
                </a:solidFill>
                <a:latin typeface="Arial"/>
              </a:rPr>
              <a:t>In medical education, OSCEs (objective, structured clinical exams) aim to replicate the things doctors need to do every day.</a:t>
            </a:r>
          </a:p>
        </p:txBody>
      </p:sp>
      <p:sp>
        <p:nvSpPr>
          <p:cNvPr id="8196"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authentic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8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922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smtClean="0">
                <a:solidFill>
                  <a:srgbClr val="800080"/>
                </a:solidFill>
                <a:latin typeface="Arial Rounded MT Bold" pitchFamily="34" charset="0"/>
              </a:rPr>
              <a:t>Assessment must be </a:t>
            </a:r>
            <a:r>
              <a:rPr lang="en-US" b="1" smtClean="0">
                <a:solidFill>
                  <a:srgbClr val="FF0000"/>
                </a:solidFill>
                <a:latin typeface="Arial Rounded MT Bold" pitchFamily="34" charset="0"/>
              </a:rPr>
              <a:t>manageable</a:t>
            </a:r>
          </a:p>
        </p:txBody>
      </p:sp>
      <p:sp>
        <p:nvSpPr>
          <p:cNvPr id="290819" name="Rectangle 3"/>
          <p:cNvSpPr>
            <a:spLocks noChangeArrowheads="1"/>
          </p:cNvSpPr>
          <p:nvPr/>
        </p:nvSpPr>
        <p:spPr bwMode="auto">
          <a:xfrm>
            <a:off x="0" y="1196975"/>
            <a:ext cx="9144000" cy="4102100"/>
          </a:xfrm>
          <a:prstGeom prst="rect">
            <a:avLst/>
          </a:prstGeom>
          <a:noFill/>
          <a:ln w="12700">
            <a:noFill/>
            <a:miter lim="800000"/>
            <a:headEnd/>
            <a:tailEnd/>
          </a:ln>
          <a:effectLst/>
        </p:spPr>
        <p:txBody>
          <a:bodyPr lIns="92075" tIns="46038" rIns="92075" bIns="46038"/>
          <a:lstStyle/>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Manageable for us, and manageable for students.</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We don’t want to drive them (further) towards surface learning, nor do we want to diminish our reliability or validity.</a:t>
            </a:r>
          </a:p>
          <a:p>
            <a:pPr marL="528638" indent="-528638" eaLnBrk="0" hangingPunct="0">
              <a:spcBef>
                <a:spcPct val="20000"/>
              </a:spcBef>
              <a:buClr>
                <a:srgbClr val="CC0000"/>
              </a:buClr>
              <a:buFont typeface="Wingdings" pitchFamily="2" charset="2"/>
              <a:buChar char="v"/>
              <a:defRPr/>
            </a:pPr>
            <a:r>
              <a:rPr lang="en-US" sz="2800" b="1" dirty="0">
                <a:solidFill>
                  <a:srgbClr val="660066"/>
                </a:solidFill>
                <a:latin typeface="Arial"/>
              </a:rPr>
              <a:t>In particular, the time spent on assessment needs to deliver rich harvests of feedback to students, which they use – feed-ahead in particular.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0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92200"/>
          </a:xfrm>
          <a:noFill/>
        </p:spPr>
        <p:txBody>
          <a:bodyPr/>
          <a:lstStyle/>
          <a:p>
            <a:r>
              <a:rPr lang="en-US" b="1" smtClean="0">
                <a:solidFill>
                  <a:srgbClr val="FF0000"/>
                </a:solidFill>
              </a:rPr>
              <a:t>The assessment conundrum</a:t>
            </a:r>
          </a:p>
        </p:txBody>
      </p:sp>
      <p:sp>
        <p:nvSpPr>
          <p:cNvPr id="292867" name="Rectangle 3"/>
          <p:cNvSpPr>
            <a:spLocks noGrp="1" noChangeArrowheads="1"/>
          </p:cNvSpPr>
          <p:nvPr>
            <p:ph idx="1"/>
          </p:nvPr>
        </p:nvSpPr>
        <p:spPr/>
        <p:txBody>
          <a:bodyPr/>
          <a:lstStyle/>
          <a:p>
            <a:pPr marL="746125" indent="-746125"/>
            <a:r>
              <a:rPr lang="en-US" smtClean="0"/>
              <a:t>We often end up measuring that which is easy to measure, rather than that which is important.</a:t>
            </a:r>
          </a:p>
          <a:p>
            <a:pPr marL="746125" indent="-746125"/>
            <a:r>
              <a:rPr lang="en-US" smtClean="0">
                <a:solidFill>
                  <a:srgbClr val="CC0000"/>
                </a:solidFill>
              </a:rPr>
              <a:t>“if you </a:t>
            </a:r>
            <a:r>
              <a:rPr lang="en-US" i="1" smtClean="0">
                <a:solidFill>
                  <a:srgbClr val="CC0000"/>
                </a:solidFill>
              </a:rPr>
              <a:t>can</a:t>
            </a:r>
            <a:r>
              <a:rPr lang="en-US" smtClean="0">
                <a:solidFill>
                  <a:srgbClr val="CC0000"/>
                </a:solidFill>
              </a:rPr>
              <a:t> measure it, it probably isn’t </a:t>
            </a:r>
            <a:r>
              <a:rPr lang="en-US" sz="4800" i="1" smtClean="0">
                <a:solidFill>
                  <a:srgbClr val="CC0000"/>
                </a:solidFill>
              </a:rPr>
              <a:t>it </a:t>
            </a:r>
            <a:r>
              <a:rPr lang="en-US" sz="4400" smtClean="0">
                <a:solidFill>
                  <a:srgbClr val="CC0000"/>
                </a:solidFill>
              </a:rPr>
              <a:t>!”</a:t>
            </a:r>
            <a:endParaRPr lang="en-US" smtClean="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dissolve">
                                      <p:cBhvr>
                                        <p:cTn id="7" dur="500"/>
                                        <p:tgtEl>
                                          <p:spTgt spid="292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67">
                                            <p:txEl>
                                              <p:pRg st="1" end="1"/>
                                            </p:txEl>
                                          </p:spTgt>
                                        </p:tgtEl>
                                        <p:attrNameLst>
                                          <p:attrName>style.visibility</p:attrName>
                                        </p:attrNameLst>
                                      </p:cBhvr>
                                      <p:to>
                                        <p:strVal val="visible"/>
                                      </p:to>
                                    </p:set>
                                    <p:animEffect transition="in" filter="dissolve">
                                      <p:cBhvr>
                                        <p:cTn id="12" dur="500"/>
                                        <p:tgtEl>
                                          <p:spTgt spid="29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0"/>
            <a:ext cx="8713788" cy="1123950"/>
          </a:xfrm>
          <a:noFill/>
        </p:spPr>
        <p:txBody>
          <a:bodyPr/>
          <a:lstStyle/>
          <a:p>
            <a:r>
              <a:rPr lang="en-GB" b="1" smtClean="0">
                <a:solidFill>
                  <a:srgbClr val="FF0000"/>
                </a:solidFill>
              </a:rPr>
              <a:t>Why diversify assessment?</a:t>
            </a:r>
          </a:p>
        </p:txBody>
      </p:sp>
      <p:sp>
        <p:nvSpPr>
          <p:cNvPr id="307203" name="Rectangle 3"/>
          <p:cNvSpPr>
            <a:spLocks noGrp="1" noChangeArrowheads="1"/>
          </p:cNvSpPr>
          <p:nvPr>
            <p:ph idx="1"/>
          </p:nvPr>
        </p:nvSpPr>
        <p:spPr/>
        <p:txBody>
          <a:bodyPr/>
          <a:lstStyle/>
          <a:p>
            <a:pPr>
              <a:lnSpc>
                <a:spcPct val="100000"/>
              </a:lnSpc>
            </a:pPr>
            <a:r>
              <a:rPr lang="en-GB" sz="2800" smtClean="0">
                <a:solidFill>
                  <a:srgbClr val="FF0000"/>
                </a:solidFill>
              </a:rPr>
              <a:t>All</a:t>
            </a:r>
            <a:r>
              <a:rPr lang="en-GB" sz="2800" smtClean="0"/>
              <a:t> assessment formats disadvantage some students.</a:t>
            </a:r>
          </a:p>
          <a:p>
            <a:pPr>
              <a:lnSpc>
                <a:spcPct val="100000"/>
              </a:lnSpc>
            </a:pPr>
            <a:r>
              <a:rPr lang="en-GB" sz="2800" smtClean="0"/>
              <a:t>We need to ensure that we don’t disadvantage the same students time after time, and that all students have opportunities to demonstrate their optimum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Friday, April 15, 2016</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97</a:t>
            </a:fld>
            <a:endParaRPr lang="en-GB" sz="1800">
              <a:solidFill>
                <a:srgbClr val="FFFFFF"/>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0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7830</Words>
  <Application>Microsoft Office PowerPoint</Application>
  <PresentationFormat>On-screen Show (4:3)</PresentationFormat>
  <Paragraphs>919</Paragraphs>
  <Slides>125</Slides>
  <Notes>102</Notes>
  <HiddenSlides>0</HiddenSlides>
  <MMClips>1</MMClips>
  <ScaleCrop>false</ScaleCrop>
  <HeadingPairs>
    <vt:vector size="4" baseType="variant">
      <vt:variant>
        <vt:lpstr>Theme</vt:lpstr>
      </vt:variant>
      <vt:variant>
        <vt:i4>97</vt:i4>
      </vt:variant>
      <vt:variant>
        <vt:lpstr>Slide Titles</vt:lpstr>
      </vt:variant>
      <vt:variant>
        <vt:i4>125</vt:i4>
      </vt:variant>
    </vt:vector>
  </HeadingPairs>
  <TitlesOfParts>
    <vt:vector size="222"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2_Clouds</vt:lpstr>
      <vt:lpstr>6_Professional</vt:lpstr>
      <vt:lpstr>94_Custom Design</vt:lpstr>
      <vt:lpstr>LeedsMet template</vt:lpstr>
      <vt:lpstr>Office Theme</vt:lpstr>
      <vt:lpstr>44_Custom Design</vt:lpstr>
      <vt:lpstr>75_Custom Design</vt:lpstr>
      <vt:lpstr>5_Office Theme</vt:lpstr>
      <vt:lpstr>101_Custom Design</vt:lpstr>
      <vt:lpstr>93_Custom Design</vt:lpstr>
      <vt:lpstr>2_LeedsMet template</vt:lpstr>
      <vt:lpstr>4_Professional</vt:lpstr>
      <vt:lpstr>81_Custom Design</vt:lpstr>
      <vt:lpstr>90_Custom Design</vt:lpstr>
      <vt:lpstr>11_Custom Design</vt:lpstr>
      <vt:lpstr>46_Custom Design</vt:lpstr>
      <vt:lpstr>113_Custom Design</vt:lpstr>
      <vt:lpstr>114_Custom Design</vt:lpstr>
      <vt:lpstr>1_Network Blitz</vt:lpstr>
      <vt:lpstr>3_Network Blitz</vt:lpstr>
      <vt:lpstr>117_Custom Design</vt:lpstr>
      <vt:lpstr>13_Custom Design</vt:lpstr>
      <vt:lpstr>6_Office Theme</vt:lpstr>
      <vt:lpstr>3_Office Theme</vt:lpstr>
      <vt:lpstr>4_LeedsMet template</vt:lpstr>
      <vt:lpstr>118_Custom Design</vt:lpstr>
      <vt:lpstr>5_LeedsMet template</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7_Office Theme</vt:lpstr>
      <vt:lpstr>6_LeedsMet template</vt:lpstr>
      <vt:lpstr>102_Custom Design</vt:lpstr>
      <vt:lpstr>7_LeedsMet template</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37_Custom Design</vt:lpstr>
      <vt:lpstr>85_Custom Design</vt:lpstr>
      <vt:lpstr>1_Theme1</vt:lpstr>
      <vt:lpstr> Designing Effective Examination Questions  making them more valid, reliable, transparent, authentic, inclusive – and manageable!</vt:lpstr>
      <vt:lpstr> About Phil…</vt:lpstr>
      <vt:lpstr>Thanks to students</vt:lpstr>
      <vt:lpstr>You will be able to download my main slides</vt:lpstr>
      <vt:lpstr>Intended learning outcomes</vt:lpstr>
      <vt:lpstr>Downloadable handout materials</vt:lpstr>
      <vt:lpstr>Name labels…</vt:lpstr>
      <vt:lpstr>Getting to know each other</vt:lpstr>
      <vt:lpstr>Announcement about mobile phones and laptops...</vt:lpstr>
      <vt:lpstr>Evidence-based practice</vt:lpstr>
      <vt:lpstr>12 sources about assessment, feedback and learning in higher education</vt:lpstr>
      <vt:lpstr>Slide 12</vt:lpstr>
      <vt:lpstr>Slide 13</vt:lpstr>
      <vt:lpstr>Slide 14</vt:lpstr>
      <vt:lpstr>Post-it exercise</vt:lpstr>
      <vt:lpstr>Post-its…</vt:lpstr>
      <vt:lpstr>Finding out where a group is starting from…</vt:lpstr>
      <vt:lpstr>Now is the decade of Universities’ dis-content!</vt:lpstr>
      <vt:lpstr>I predict a move of universities away from being the guardians of content, (where everything was about ‘delivery’), towards two major functions: </vt:lpstr>
      <vt:lpstr>One of my main worries...</vt:lpstr>
      <vt:lpstr>Slide 21</vt:lpstr>
      <vt:lpstr>Slide 22</vt:lpstr>
      <vt:lpstr>Slide 23</vt:lpstr>
      <vt:lpstr>MOOCs and higher education in 2016</vt:lpstr>
      <vt:lpstr>So how do we get...  from here...    to here?</vt:lpstr>
      <vt:lpstr>Without….</vt:lpstr>
      <vt:lpstr>Instead, we need to</vt:lpstr>
      <vt:lpstr>Slide 28</vt:lpstr>
      <vt:lpstr>So now, it’s time to re-think:</vt:lpstr>
      <vt:lpstr> How Students Really Learn ‘Ripples’ model of learning</vt:lpstr>
      <vt:lpstr> How students really learn </vt:lpstr>
      <vt:lpstr>Mind our language?</vt:lpstr>
      <vt:lpstr>For more details</vt:lpstr>
      <vt:lpstr>Five of the seven factors underpinning successful learning</vt:lpstr>
      <vt:lpstr>‘Do you understand?’ lecturer asks student.</vt:lpstr>
      <vt:lpstr>Slide 36</vt:lpstr>
      <vt:lpstr>Slide 37</vt:lpstr>
      <vt:lpstr>Traditional views...</vt:lpstr>
      <vt:lpstr>Slide 39</vt:lpstr>
      <vt:lpstr>Slide 40</vt:lpstr>
      <vt:lpstr>Coffield et al on Kolb…</vt:lpstr>
      <vt:lpstr>Coffield et al on Kolb</vt:lpstr>
      <vt:lpstr>And on learning styles....</vt:lpstr>
      <vt:lpstr>Albert Einstein</vt:lpstr>
      <vt:lpstr>Teaching – and research – and reflection: the ten most important words</vt:lpstr>
      <vt:lpstr>‘what’ is getting ever less important</vt:lpstr>
      <vt:lpstr>Slide 47</vt:lpstr>
      <vt:lpstr>Slide 48</vt:lpstr>
      <vt:lpstr>Ripples on a pond….</vt:lpstr>
      <vt:lpstr>Slide 50</vt:lpstr>
      <vt:lpstr>Slide 51</vt:lpstr>
      <vt:lpstr>Slide 52</vt:lpstr>
      <vt:lpstr>But there are still two things missing</vt:lpstr>
      <vt:lpstr>Another question</vt:lpstr>
      <vt:lpstr>Slide 55</vt:lpstr>
      <vt:lpstr>And one final question...</vt:lpstr>
      <vt:lpstr>Slide 57</vt:lpstr>
      <vt:lpstr>The guru Royce Sadler </vt:lpstr>
      <vt:lpstr>Slide 59</vt:lpstr>
      <vt:lpstr>Seven things we can try to do</vt:lpstr>
      <vt:lpstr>Slide 61</vt:lpstr>
      <vt:lpstr>Face-to-face communication</vt:lpstr>
      <vt:lpstr>Thirty Second Theatre</vt:lpstr>
      <vt:lpstr>Face-to-face one-to-one feedback activity</vt:lpstr>
      <vt:lpstr>The power of face-to-face communication</vt:lpstr>
      <vt:lpstr>What’s  wrong with exams? </vt:lpstr>
      <vt:lpstr>Ten concerns about traditional exams</vt:lpstr>
      <vt:lpstr>Slide 68</vt:lpstr>
      <vt:lpstr>Slide 69</vt:lpstr>
      <vt:lpstr>Slide 70</vt:lpstr>
      <vt:lpstr>Concerns about continuous assessment</vt:lpstr>
      <vt:lpstr>Feedback is feedforward</vt:lpstr>
      <vt:lpstr>Hounsell, D. (2008). The trouble with feedback:  New challenges, emerging strategies. Interchange, Spring, Accessed at www.tla.ed.ac.uk/interchange. </vt:lpstr>
      <vt:lpstr>Sadler, D. R. (2010). Beyond feedback:  Developing student capability in complex appraisal. Assessment &amp; Evaluation in Higher Education, 35(5), 535-550. </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82</vt:lpstr>
      <vt:lpstr>Bridging the gap</vt:lpstr>
      <vt:lpstr>The problem</vt:lpstr>
      <vt:lpstr>Hounsell, D. (2008). The trouble with feedback:  New challenges, emerging strategies. Interchange, Spring, Accessed at www.tla.ed.ac.uk/interchange. </vt:lpstr>
      <vt:lpstr>Sadler, D. R. (2010). Beyond feedback:  Developing student capability in complex appraisal. Assessment &amp; Evaluation in Higher Education, 35(5), 535-550. </vt:lpstr>
      <vt:lpstr>One solution</vt:lpstr>
      <vt:lpstr>Phil’s ‘musts’ for assessment</vt:lpstr>
      <vt:lpstr>Assessment must be valid</vt:lpstr>
      <vt:lpstr>Slide 90</vt:lpstr>
      <vt:lpstr>Slide 91</vt:lpstr>
      <vt:lpstr>Slide 92</vt:lpstr>
      <vt:lpstr>Slide 93</vt:lpstr>
      <vt:lpstr>Slide 94</vt:lpstr>
      <vt:lpstr>The assessment conundrum</vt:lpstr>
      <vt:lpstr>Why diversify assessment?</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110</vt:lpstr>
      <vt:lpstr>Slide 111</vt:lpstr>
      <vt:lpstr>Slide 112</vt:lpstr>
      <vt:lpstr>Slide 113</vt:lpstr>
      <vt:lpstr>Some questions to consider for self-assessment-tutor dialogues</vt:lpstr>
      <vt:lpstr>Slide 115</vt:lpstr>
      <vt:lpstr>Slide 116</vt:lpstr>
      <vt:lpstr>Useful references: 1</vt:lpstr>
      <vt:lpstr>Useful references: 2</vt:lpstr>
      <vt:lpstr>Useful references: 3</vt:lpstr>
      <vt:lpstr>Useful references: 4</vt:lpstr>
      <vt:lpstr>Useful references: 5</vt:lpstr>
      <vt:lpstr>A marked improvement: HEA, 2012</vt:lpstr>
      <vt:lpstr>Boud et al, 2010</vt:lpstr>
      <vt:lpstr>Action planning statements</vt:lpstr>
      <vt:lpstr>Slide 125</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2016-04-15T07:30:27Z</dcterms:modified>
</cp:coreProperties>
</file>