
<file path=[Content_Types].xml><?xml version="1.0" encoding="utf-8"?>
<Types xmlns="http://schemas.openxmlformats.org/package/2006/content-types">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Masters/slideMaster77.xml" ContentType="application/vnd.openxmlformats-officedocument.presentationml.slideMaster+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heme/theme87.xml" ContentType="application/vnd.openxmlformats-officedocument.theme+xml"/>
  <Default Extension="xml" ContentType="application/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theme/theme65.xml" ContentType="application/vnd.openxmlformats-officedocument.theme+xml"/>
  <Override PartName="/ppt/theme/theme76.xml" ContentType="application/vnd.openxmlformats-officedocument.theme+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Masters/slideMaster49.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theme/theme70.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heme/theme79.xml" ContentType="application/vnd.openxmlformats-officedocument.them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Default Extension="jpeg" ContentType="image/jpeg"/>
  <Override PartName="/ppt/theme/theme68.xml" ContentType="application/vnd.openxmlformats-officedocument.theme+xml"/>
  <Override PartName="/ppt/theme/theme86.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heme/theme28.xml" ContentType="application/vnd.openxmlformats-officedocument.theme+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75.xml" ContentType="application/vnd.openxmlformats-officedocument.theme+xml"/>
  <Override PartName="/ppt/theme/theme93.xml" ContentType="application/vnd.openxmlformats-officedocument.theme+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Masters/slideMaster90.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theme/theme64.xml" ContentType="application/vnd.openxmlformats-officedocument.theme+xml"/>
  <Override PartName="/ppt/theme/theme82.xml" ContentType="application/vnd.openxmlformats-officedocument.them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theme/theme71.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theme/theme22.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4" r:id="rId52"/>
    <p:sldMasterId id="2147484776" r:id="rId53"/>
    <p:sldMasterId id="2147484778" r:id="rId54"/>
    <p:sldMasterId id="2147484780" r:id="rId55"/>
    <p:sldMasterId id="2147484782" r:id="rId56"/>
    <p:sldMasterId id="2147484793" r:id="rId57"/>
    <p:sldMasterId id="2147484797" r:id="rId58"/>
    <p:sldMasterId id="2147484799" r:id="rId59"/>
    <p:sldMasterId id="2147484802" r:id="rId60"/>
    <p:sldMasterId id="2147484804" r:id="rId61"/>
    <p:sldMasterId id="2147484806" r:id="rId62"/>
    <p:sldMasterId id="2147484808" r:id="rId63"/>
    <p:sldMasterId id="2147484811" r:id="rId64"/>
    <p:sldMasterId id="2147484815" r:id="rId65"/>
    <p:sldMasterId id="2147484817" r:id="rId66"/>
    <p:sldMasterId id="2147484819" r:id="rId67"/>
    <p:sldMasterId id="2147484821" r:id="rId68"/>
    <p:sldMasterId id="2147484823" r:id="rId69"/>
    <p:sldMasterId id="2147484825" r:id="rId70"/>
    <p:sldMasterId id="2147484827" r:id="rId71"/>
    <p:sldMasterId id="2147484829" r:id="rId72"/>
    <p:sldMasterId id="2147484831" r:id="rId73"/>
    <p:sldMasterId id="2147484833" r:id="rId74"/>
    <p:sldMasterId id="2147484835" r:id="rId75"/>
    <p:sldMasterId id="2147484837" r:id="rId76"/>
    <p:sldMasterId id="2147484839" r:id="rId77"/>
    <p:sldMasterId id="2147484841" r:id="rId78"/>
    <p:sldMasterId id="2147484845" r:id="rId79"/>
    <p:sldMasterId id="2147484848" r:id="rId80"/>
    <p:sldMasterId id="2147484850" r:id="rId81"/>
    <p:sldMasterId id="2147484853" r:id="rId82"/>
    <p:sldMasterId id="2147484855" r:id="rId83"/>
    <p:sldMasterId id="2147484857" r:id="rId84"/>
    <p:sldMasterId id="2147484864" r:id="rId85"/>
    <p:sldMasterId id="2147484866" r:id="rId86"/>
    <p:sldMasterId id="2147484868" r:id="rId87"/>
    <p:sldMasterId id="2147484870" r:id="rId88"/>
    <p:sldMasterId id="2147484872" r:id="rId89"/>
    <p:sldMasterId id="2147484873" r:id="rId90"/>
    <p:sldMasterId id="2147484880" r:id="rId91"/>
    <p:sldMasterId id="2147484885" r:id="rId92"/>
    <p:sldMasterId id="2147484887" r:id="rId93"/>
  </p:sldMasterIdLst>
  <p:notesMasterIdLst>
    <p:notesMasterId r:id="rId133"/>
  </p:notesMasterIdLst>
  <p:sldIdLst>
    <p:sldId id="428" r:id="rId94"/>
    <p:sldId id="476" r:id="rId95"/>
    <p:sldId id="528" r:id="rId96"/>
    <p:sldId id="479" r:id="rId97"/>
    <p:sldId id="529" r:id="rId98"/>
    <p:sldId id="459" r:id="rId99"/>
    <p:sldId id="600" r:id="rId100"/>
    <p:sldId id="668" r:id="rId101"/>
    <p:sldId id="683" r:id="rId102"/>
    <p:sldId id="681" r:id="rId103"/>
    <p:sldId id="640" r:id="rId104"/>
    <p:sldId id="680" r:id="rId105"/>
    <p:sldId id="676" r:id="rId106"/>
    <p:sldId id="677" r:id="rId107"/>
    <p:sldId id="678" r:id="rId108"/>
    <p:sldId id="679" r:id="rId109"/>
    <p:sldId id="569" r:id="rId110"/>
    <p:sldId id="666" r:id="rId111"/>
    <p:sldId id="531" r:id="rId112"/>
    <p:sldId id="532" r:id="rId113"/>
    <p:sldId id="533" r:id="rId114"/>
    <p:sldId id="534" r:id="rId115"/>
    <p:sldId id="535" r:id="rId116"/>
    <p:sldId id="536" r:id="rId117"/>
    <p:sldId id="486" r:id="rId118"/>
    <p:sldId id="508" r:id="rId119"/>
    <p:sldId id="509" r:id="rId120"/>
    <p:sldId id="510" r:id="rId121"/>
    <p:sldId id="670" r:id="rId122"/>
    <p:sldId id="542" r:id="rId123"/>
    <p:sldId id="545" r:id="rId124"/>
    <p:sldId id="547" r:id="rId125"/>
    <p:sldId id="511" r:id="rId126"/>
    <p:sldId id="548" r:id="rId127"/>
    <p:sldId id="682" r:id="rId128"/>
    <p:sldId id="671" r:id="rId129"/>
    <p:sldId id="672" r:id="rId130"/>
    <p:sldId id="460" r:id="rId131"/>
    <p:sldId id="502" r:id="rId13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a:srgbClr val="FF3300"/>
    <a:srgbClr val="CC0000"/>
    <a:srgbClr val="000000"/>
    <a:srgbClr val="CCFFCC"/>
    <a:srgbClr val="333399"/>
    <a:srgbClr val="FF6699"/>
    <a:srgbClr val="0099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2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22"/>
    </p:cViewPr>
  </p:sorter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2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19.xml"/><Relationship Id="rId133"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1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9.xml"/><Relationship Id="rId123" Type="http://schemas.openxmlformats.org/officeDocument/2006/relationships/slide" Target="slides/slide30.xml"/><Relationship Id="rId128" Type="http://schemas.openxmlformats.org/officeDocument/2006/relationships/slide" Target="slides/slide35.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7.xml"/><Relationship Id="rId105" Type="http://schemas.openxmlformats.org/officeDocument/2006/relationships/slide" Target="slides/slide12.xml"/><Relationship Id="rId113" Type="http://schemas.openxmlformats.org/officeDocument/2006/relationships/slide" Target="slides/slide20.xml"/><Relationship Id="rId118" Type="http://schemas.openxmlformats.org/officeDocument/2006/relationships/slide" Target="slides/slide25.xml"/><Relationship Id="rId126" Type="http://schemas.openxmlformats.org/officeDocument/2006/relationships/slide" Target="slides/slide33.xml"/><Relationship Id="rId13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Master" Target="slideMasters/slideMaster93.xml"/><Relationship Id="rId98" Type="http://schemas.openxmlformats.org/officeDocument/2006/relationships/slide" Target="slides/slide5.xml"/><Relationship Id="rId12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10.xml"/><Relationship Id="rId108" Type="http://schemas.openxmlformats.org/officeDocument/2006/relationships/slide" Target="slides/slide15.xml"/><Relationship Id="rId116" Type="http://schemas.openxmlformats.org/officeDocument/2006/relationships/slide" Target="slides/slide23.xml"/><Relationship Id="rId124" Type="http://schemas.openxmlformats.org/officeDocument/2006/relationships/slide" Target="slides/slide31.xml"/><Relationship Id="rId129" Type="http://schemas.openxmlformats.org/officeDocument/2006/relationships/slide" Target="slides/slide36.xml"/><Relationship Id="rId13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 Target="slides/slide3.xml"/><Relationship Id="rId111" Type="http://schemas.openxmlformats.org/officeDocument/2006/relationships/slide" Target="slides/slide18.xml"/><Relationship Id="rId132"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13.xml"/><Relationship Id="rId114" Type="http://schemas.openxmlformats.org/officeDocument/2006/relationships/slide" Target="slides/slide21.xml"/><Relationship Id="rId119" Type="http://schemas.openxmlformats.org/officeDocument/2006/relationships/slide" Target="slides/slide26.xml"/><Relationship Id="rId12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 Target="slides/slide1.xml"/><Relationship Id="rId99" Type="http://schemas.openxmlformats.org/officeDocument/2006/relationships/slide" Target="slides/slide6.xml"/><Relationship Id="rId101" Type="http://schemas.openxmlformats.org/officeDocument/2006/relationships/slide" Target="slides/slide8.xml"/><Relationship Id="rId122" Type="http://schemas.openxmlformats.org/officeDocument/2006/relationships/slide" Target="slides/slide29.xml"/><Relationship Id="rId130" Type="http://schemas.openxmlformats.org/officeDocument/2006/relationships/slide" Target="slides/slide37.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4.xml"/><Relationship Id="rId104" Type="http://schemas.openxmlformats.org/officeDocument/2006/relationships/slide" Target="slides/slide11.xml"/><Relationship Id="rId120" Type="http://schemas.openxmlformats.org/officeDocument/2006/relationships/slide" Target="slides/slide27.xml"/><Relationship Id="rId125" Type="http://schemas.openxmlformats.org/officeDocument/2006/relationships/slide" Target="slides/slide32.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7.xml"/><Relationship Id="rId115" Type="http://schemas.openxmlformats.org/officeDocument/2006/relationships/slide" Target="slides/slide22.xml"/><Relationship Id="rId131" Type="http://schemas.openxmlformats.org/officeDocument/2006/relationships/slide" Target="slides/slide38.xml"/><Relationship Id="rId136" Type="http://schemas.openxmlformats.org/officeDocument/2006/relationships/theme" Target="theme/theme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24</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25</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26</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27</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28</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34</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38</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39</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DFFD13D7-9FFE-4DA0-AA92-8F59F8B9D294}" type="slidenum">
              <a:rPr lang="en-GB" smtClean="0">
                <a:solidFill>
                  <a:srgbClr val="000000"/>
                </a:solidFill>
                <a:latin typeface="Arial" pitchFamily="34" charset="0"/>
              </a:rPr>
              <a:pPr/>
              <a:t>9</a:t>
            </a:fld>
            <a:endParaRPr lang="en-GB"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21</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23</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9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331BF11-0ABC-48CF-BD6E-D8CF90580047}" type="datetime1">
              <a:rPr lang="en-GB" smtClean="0"/>
              <a:pPr>
                <a:defRPr/>
              </a:pPr>
              <a:t>09/06/2016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09/06/2016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09/06/2016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09/06/2016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09/06/2016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09/06/2016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09/06/2016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09/06/2016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09/06/2016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331BF11-0ABC-48CF-BD6E-D8CF90580047}" type="datetime1">
              <a:rPr lang="en-GB" smtClean="0"/>
              <a:pPr>
                <a:defRPr/>
              </a:pPr>
              <a:t>09/06/2016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09 June 2016</a:t>
            </a:fld>
            <a:endParaRPr lang="en-GB" sz="1800" dirty="0">
              <a:solidFill>
                <a:srgbClr val="FFFF66"/>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09 June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1643138"/>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09/06/2016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4809151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a:defRPr/>
            </a:pPr>
            <a:endParaRPr lang="en-GB">
              <a:solidFill>
                <a:srgbClr val="FFFFFF"/>
              </a:solidFill>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a:defRPr/>
            </a:pPr>
            <a:endParaRPr lang="en-GB">
              <a:solidFill>
                <a:srgbClr val="FFFFFF"/>
              </a:solidFill>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a:defRPr/>
            </a:pPr>
            <a:fld id="{0331BF11-0ABC-48CF-BD6E-D8CF90580047}" type="datetime1">
              <a:rPr lang="en-GB">
                <a:solidFill>
                  <a:srgbClr val="FFFFFF"/>
                </a:solidFill>
              </a:rPr>
              <a:pPr>
                <a:defRPr/>
              </a:pPr>
              <a:t>09/06/2016</a:t>
            </a:fld>
            <a:endParaRPr lang="en-GB">
              <a:solidFill>
                <a:srgbClr val="FFFFFF"/>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p:txBody>
          <a:bodyPr/>
          <a:lstStyle>
            <a:lvl1pPr>
              <a:defRPr/>
            </a:lvl1pPr>
          </a:lstStyle>
          <a:p>
            <a:pPr>
              <a:defRPr/>
            </a:pPr>
            <a:fld id="{32EA27DE-0117-43D9-9ECE-0AD88704633A}"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09/06/2016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09/06/2016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5.xml"/><Relationship Id="rId7" Type="http://schemas.openxmlformats.org/officeDocument/2006/relationships/hyperlink" Target="Choices&#8230;.ppt" TargetMode="Externa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9.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41.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42.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6.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8.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9.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51.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2.xml"/><Relationship Id="rId1" Type="http://schemas.openxmlformats.org/officeDocument/2006/relationships/slideLayout" Target="../slideLayouts/slideLayout55.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3.xml"/><Relationship Id="rId1" Type="http://schemas.openxmlformats.org/officeDocument/2006/relationships/slideLayout" Target="../slideLayouts/slideLayout56.xml"/></Relationships>
</file>

<file path=ppt/slideMasters/_rels/slideMaster54.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7.xml"/></Relationships>
</file>

<file path=ppt/slideMasters/_rels/slideMaster57.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0.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1.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60.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93.xml"/><Relationship Id="rId1" Type="http://schemas.openxmlformats.org/officeDocument/2006/relationships/slideLayout" Target="../slideLayouts/slideLayout61.xm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4877" r:id="rId1"/>
    <p:sldLayoutId id="214748487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6"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7"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8"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9"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6/9/2016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09/06/2016</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09/06/2016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6/9/2016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 xmlns:p14="http://schemas.microsoft.com/office/powerpoint/2010/main" val="201752452"/>
      </p:ext>
    </p:extLst>
  </p:cSld>
  <p:clrMap bg1="lt1" tx1="dk1" bg2="lt2" tx2="dk2" accent1="accent1" accent2="accent2" accent3="accent3" accent4="accent4" accent5="accent5" accent6="accent6" hlink="hlink" folHlink="folHlink"/>
  <p:sldLayoutIdLst>
    <p:sldLayoutId id="21474848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a:solidFill>
                <a:srgbClr val="000000"/>
              </a:solidFill>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a:solidFill>
                <a:srgbClr val="000000"/>
              </a:solidFill>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a:solidFill>
                <a:srgbClr val="000000"/>
              </a:solidFill>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a:solidFill>
                <a:srgbClr val="000000"/>
              </a:solidFill>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dirty="0">
              <a:solidFill>
                <a:srgbClr val="000000"/>
              </a:solidFill>
            </a:endParaRPr>
          </a:p>
        </p:txBody>
      </p:sp>
      <p:sp>
        <p:nvSpPr>
          <p:cNvPr id="12" name="TextBox 11"/>
          <p:cNvSpPr txBox="1"/>
          <p:nvPr/>
        </p:nvSpPr>
        <p:spPr>
          <a:xfrm>
            <a:off x="3500439" y="655002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xmlns="" val="1882764454"/>
      </p:ext>
    </p:extLst>
  </p:cSld>
  <p:clrMap bg1="lt1" tx1="dk1" bg2="lt2" tx2="dk2" accent1="accent1" accent2="accent2" accent3="accent3" accent4="accent4" accent5="accent5" accent6="accent6" hlink="hlink" folHlink="folHlink"/>
  <p:sldLayoutIdLst>
    <p:sldLayoutId id="21474848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fld id="{7175A58E-772F-4000-B8AA-8FD4C0129D8B}" type="datetime1">
              <a:rPr lang="en-GB">
                <a:solidFill>
                  <a:srgbClr val="FFFFFF"/>
                </a:solidFill>
              </a:rPr>
              <a:pPr>
                <a:defRPr/>
              </a:pPr>
              <a:t>09/06/2016</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5B810CFF-B23A-445F-BC77-A9D7F415DD90}" type="slidenum">
              <a:rPr lang="en-GB">
                <a:solidFill>
                  <a:srgbClr val="FFFFFF"/>
                </a:solidFill>
              </a:rPr>
              <a:pPr>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a:defRPr/>
            </a:pPr>
            <a:endParaRPr lang="en-GB">
              <a:solidFill>
                <a:srgbClr val="FFFFFF"/>
              </a:solidFill>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a:defRPr/>
            </a:pPr>
            <a:endParaRPr lang="en-GB">
              <a:solidFill>
                <a:srgbClr val="FFFFFF"/>
              </a:solidFill>
            </a:endParaRPr>
          </a:p>
        </p:txBody>
      </p:sp>
    </p:spTree>
  </p:cSld>
  <p:clrMap bg1="dk1" tx1="lt1" bg2="dk2" tx2="lt2" accent1="accent1" accent2="accent2" accent3="accent3" accent4="accent4" accent5="accent5" accent6="accent6" hlink="hlink" folHlink="folHlink"/>
  <p:sldLayoutIdLst>
    <p:sldLayoutId id="214748488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http://phil-race.co.uk/bits-new-books-6th-november/" TargetMode="External"/><Relationship Id="rId2" Type="http://schemas.openxmlformats.org/officeDocument/2006/relationships/hyperlink" Target="http://phil-race.co.uk/ripples-model-seven-factors-underpinning-successful-learning-update-july-2015/" TargetMode="External"/><Relationship Id="rId1" Type="http://schemas.openxmlformats.org/officeDocument/2006/relationships/slideLayout" Target="../slideLayouts/slideLayout41.xml"/><Relationship Id="rId4" Type="http://schemas.openxmlformats.org/officeDocument/2006/relationships/hyperlink" Target="http://phil-race.co.uk/whoduni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hyperlink" Target="http://pearsonblueskies.com/" TargetMode="External"/><Relationship Id="rId4" Type="http://schemas.openxmlformats.org/officeDocument/2006/relationships/hyperlink" Target="http://www.heacademy.ac.uk/assets/documents/assessment/A_Marked_Improvemen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hyperlink" Target="http://phil-race.co.uk/lecture-capture-versus-lecture-napture/" TargetMode="Externa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8" Type="http://schemas.openxmlformats.org/officeDocument/2006/relationships/hyperlink" Target="file:///C:\Documents%20and%20Settings\user\Desktop\brunel%20pieces%203\masterclass%202011%20marks%20and%20self-assessment.pptx" TargetMode="External"/><Relationship Id="rId13" Type="http://schemas.openxmlformats.org/officeDocument/2006/relationships/hyperlink" Target="file:///C:\Documents%20and%20Settings\user\Desktop\brunel%20pieces%203\mlh%202011%20curr%20dev.pptx" TargetMode="External"/><Relationship Id="rId18" Type="http://schemas.openxmlformats.org/officeDocument/2006/relationships/hyperlink" Target="file:///C:\Documents%20and%20Settings\user\Desktop\brunel%20pieces%203\feedback%20on%20exams.pptx" TargetMode="External"/><Relationship Id="rId26" Type="http://schemas.openxmlformats.org/officeDocument/2006/relationships/hyperlink" Target="file:///C:\Documents%20and%20Settings\user\Desktop\brunel%20pieces%203\cartoon1.pptx" TargetMode="External"/><Relationship Id="rId3" Type="http://schemas.openxmlformats.org/officeDocument/2006/relationships/hyperlink" Target="file:///C:\Documents%20and%20Settings\user\Desktop\brunel%20pieces%203\masterclass%202013%20intro%20lim%20mod.pptx" TargetMode="External"/><Relationship Id="rId21" Type="http://schemas.openxmlformats.org/officeDocument/2006/relationships/hyperlink" Target="file:///C:\Documents%20and%20Settings\user\Desktop\brunel%20pieces%203\Interrogating%20Assessment%20Strategy.pptx" TargetMode="External"/><Relationship Id="rId34" Type="http://schemas.openxmlformats.org/officeDocument/2006/relationships/hyperlink" Target="file:///C:\Documents%20and%20Settings\user\Desktop\brunel%20pieces%203\tst%202015.pptx" TargetMode="External"/><Relationship Id="rId7" Type="http://schemas.openxmlformats.org/officeDocument/2006/relationships/hyperlink" Target="file:///C:\Documents%20and%20Settings\user\Desktop\brunel%20pieces%203\what%20the%20gurus%20tell%20us%20short.pptx" TargetMode="External"/><Relationship Id="rId12" Type="http://schemas.openxmlformats.org/officeDocument/2006/relationships/hyperlink" Target="file:///C:\Documents%20and%20Settings\user\Desktop\brunel%20pieces%203\lectures%202012%20short.pptx" TargetMode="External"/><Relationship Id="rId17" Type="http://schemas.openxmlformats.org/officeDocument/2006/relationships/hyperlink" Target="file:///C:\Documents%20and%20Settings\user\Desktop\brunel%20pieces%203\24%20hour%20feedback%202.ppt" TargetMode="External"/><Relationship Id="rId25" Type="http://schemas.openxmlformats.org/officeDocument/2006/relationships/hyperlink" Target="file:///C:\Documents%20and%20Settings\user\Desktop\brunel%20pieces%203\QAA%20B6%20Indicators%20slides.pptx" TargetMode="External"/><Relationship Id="rId33" Type="http://schemas.openxmlformats.org/officeDocument/2006/relationships/hyperlink" Target="file:///C:\Documents%20and%20Settings\user\Desktop\brunel%20pieces%203\Seven%20practical%20things%202016s.pptx" TargetMode="External"/><Relationship Id="rId2" Type="http://schemas.openxmlformats.org/officeDocument/2006/relationships/notesSlide" Target="../notesSlides/notesSlide7.xml"/><Relationship Id="rId16" Type="http://schemas.openxmlformats.org/officeDocument/2006/relationships/hyperlink" Target="file:///C:\Documents%20and%20Settings\user\Desktop\brunel%20pieces%203\t,%20r%20and%20r.pptx" TargetMode="External"/><Relationship Id="rId20" Type="http://schemas.openxmlformats.org/officeDocument/2006/relationships/hyperlink" Target="file:///C:\Documents%20and%20Settings\user\Desktop\brunel%20pieces%203\How%20students%20really%20learn%202014.pptx" TargetMode="External"/><Relationship Id="rId29" Type="http://schemas.openxmlformats.org/officeDocument/2006/relationships/image" Target="../media/image6.jpeg"/><Relationship Id="rId1" Type="http://schemas.openxmlformats.org/officeDocument/2006/relationships/slideLayout" Target="../slideLayouts/slideLayout61.xml"/><Relationship Id="rId6" Type="http://schemas.openxmlformats.org/officeDocument/2006/relationships/hyperlink" Target="file:///C:\Documents%20and%20Settings\user\Desktop\brunel%20pieces%203\towards%20assessment%20as%20learning%202014.pptx" TargetMode="External"/><Relationship Id="rId11" Type="http://schemas.openxmlformats.org/officeDocument/2006/relationships/hyperlink" Target="file:///C:\Documents%20and%20Settings\user\Desktop\brunel%20pieces%203\old%20lecture%20pics.pptx" TargetMode="External"/><Relationship Id="rId24" Type="http://schemas.openxmlformats.org/officeDocument/2006/relationships/hyperlink" Target="file:///C:\Documents%20and%20Settings\user\Desktop\brunel%20pieces%203\00%20newmenu.pptx" TargetMode="External"/><Relationship Id="rId32" Type="http://schemas.openxmlformats.org/officeDocument/2006/relationships/hyperlink" Target="file:///C:\Documents%20and%20Settings\user\Desktop\brunel%20pieces%203\masterclass%202014%20feedback%20is%20broken.pptx" TargetMode="External"/><Relationship Id="rId5" Type="http://schemas.openxmlformats.org/officeDocument/2006/relationships/hyperlink" Target="file:///C:\Documents%20and%20Settings\user\Desktop\brunel%20pieces%203\enlivening%20menu.ppt" TargetMode="External"/><Relationship Id="rId15" Type="http://schemas.openxmlformats.org/officeDocument/2006/relationships/hyperlink" Target="file:///C:\Documents%20and%20Settings\user\Desktop\brunel%20pieces%203\ten%20ways%20to%20make%20assessment%20more%20efficient.pptx" TargetMode="External"/><Relationship Id="rId23" Type="http://schemas.openxmlformats.org/officeDocument/2006/relationships/hyperlink" Target="file:///C:\Documents%20and%20Settings\user\Desktop\brunel%20pieces%203\statements.ppt" TargetMode="External"/><Relationship Id="rId28" Type="http://schemas.openxmlformats.org/officeDocument/2006/relationships/hyperlink" Target="file:///C:\Documents%20and%20Settings\user\Desktop\brunel%20pieces%203\mlh3+vid.pptx" TargetMode="External"/><Relationship Id="rId10" Type="http://schemas.openxmlformats.org/officeDocument/2006/relationships/hyperlink" Target="file:///C:\Documents%20and%20Settings\user\Desktop\brunel%20pieces%203\masterclass%202011%20assessment%20is%20broken.pptx" TargetMode="External"/><Relationship Id="rId19" Type="http://schemas.openxmlformats.org/officeDocument/2006/relationships/hyperlink" Target="concerns.pptx" TargetMode="External"/><Relationship Id="rId31" Type="http://schemas.openxmlformats.org/officeDocument/2006/relationships/hyperlink" Target="file:///C:\Documents%20and%20Settings\user\Desktop\brunel%20pieces%203\literaciespr2.pptx" TargetMode="External"/><Relationship Id="rId4" Type="http://schemas.openxmlformats.org/officeDocument/2006/relationships/hyperlink" Target="file:///C:\Documents%20and%20Settings\user\Desktop\brunel%20pieces%203\00%20main%20menu.ppt" TargetMode="External"/><Relationship Id="rId9" Type="http://schemas.openxmlformats.org/officeDocument/2006/relationships/hyperlink" Target="file:///C:\Documents%20and%20Settings\user\Desktop\brunel%20pieces%203\masterclass%202011%20smarter%20feedback.pptx" TargetMode="External"/><Relationship Id="rId14" Type="http://schemas.openxmlformats.org/officeDocument/2006/relationships/hyperlink" Target="file:///C:\Documents%20and%20Settings\user\Desktop\brunel%20pieces%203\assessment%20musts%203.ppt" TargetMode="External"/><Relationship Id="rId22" Type="http://schemas.openxmlformats.org/officeDocument/2006/relationships/hyperlink" Target="smarter%20assessment%20ten%20ways%20forward.ppt" TargetMode="External"/><Relationship Id="rId27" Type="http://schemas.openxmlformats.org/officeDocument/2006/relationships/hyperlink" Target="file:///C:\Documents%20and%20Settings\user\Desktop\brunel%20pieces%203\lectures%20new%20slides.pptx" TargetMode="External"/><Relationship Id="rId30" Type="http://schemas.openxmlformats.org/officeDocument/2006/relationships/hyperlink" Target="file:///C:\Documents%20and%20Settings\user\Desktop\brunel%20pieces%203\marked%20improvement%20slides.pptx" TargetMode="External"/><Relationship Id="rId35" Type="http://schemas.openxmlformats.org/officeDocument/2006/relationships/hyperlink" Target="file:///C:\Documents%20and%20Settings\user\Desktop\brunel%20pieces%203\Exam%20Dilemmas.pptx"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1"/>
            <a:ext cx="6481762" cy="1800250"/>
          </a:xfrm>
          <a:noFill/>
        </p:spPr>
        <p:txBody>
          <a:bodyPr/>
          <a:lstStyle/>
          <a:p>
            <a:pPr algn="ctr" eaLnBrk="1" hangingPunct="1">
              <a:defRPr/>
            </a:pPr>
            <a:r>
              <a:rPr lang="en-GB" sz="4400" dirty="0" smtClean="0">
                <a:solidFill>
                  <a:srgbClr val="FFFF00"/>
                </a:solidFill>
              </a:rPr>
              <a:t>It’s all about learning</a:t>
            </a:r>
            <a:br>
              <a:rPr lang="en-GB" sz="4400" dirty="0" smtClean="0">
                <a:solidFill>
                  <a:srgbClr val="FFFF00"/>
                </a:solidFill>
              </a:rPr>
            </a:br>
            <a:r>
              <a:rPr lang="en-GB" sz="2800" dirty="0" smtClean="0">
                <a:solidFill>
                  <a:srgbClr val="FFFF00"/>
                </a:solidFill>
              </a:rPr>
              <a:t>- that’s what we’re for!</a:t>
            </a:r>
            <a:endParaRPr lang="en-GB" sz="3200" dirty="0" smtClean="0">
              <a:solidFill>
                <a:srgbClr val="FFFF00"/>
              </a:solidFill>
            </a:endParaRPr>
          </a:p>
        </p:txBody>
      </p:sp>
      <p:sp>
        <p:nvSpPr>
          <p:cNvPr id="13315" name="Rectangle 3"/>
          <p:cNvSpPr>
            <a:spLocks noGrp="1" noChangeArrowheads="1"/>
          </p:cNvSpPr>
          <p:nvPr>
            <p:ph type="subTitle" idx="1"/>
          </p:nvPr>
        </p:nvSpPr>
        <p:spPr>
          <a:xfrm>
            <a:off x="611450" y="2132820"/>
            <a:ext cx="6625390" cy="3207270"/>
          </a:xfrm>
        </p:spPr>
        <p:txBody>
          <a:bodyPr/>
          <a:lstStyle/>
          <a:p>
            <a:pPr algn="ctr" eaLnBrk="1" hangingPunct="1"/>
            <a:r>
              <a:rPr lang="en-GB" sz="3600" b="1" i="1" dirty="0" smtClean="0">
                <a:solidFill>
                  <a:srgbClr val="92D050"/>
                </a:solidFill>
              </a:rPr>
              <a:t>Edge Hill University: </a:t>
            </a:r>
          </a:p>
          <a:p>
            <a:pPr algn="ctr" eaLnBrk="1" hangingPunct="1"/>
            <a:r>
              <a:rPr lang="en-GB" sz="3600" b="1" i="1" dirty="0" smtClean="0">
                <a:solidFill>
                  <a:srgbClr val="92D050"/>
                </a:solidFill>
              </a:rPr>
              <a:t>Solstice Conference </a:t>
            </a:r>
          </a:p>
          <a:p>
            <a:pPr algn="ctr" eaLnBrk="1" hangingPunct="1"/>
            <a:r>
              <a:rPr lang="en-GB" b="1" dirty="0" smtClean="0">
                <a:solidFill>
                  <a:srgbClr val="FF6699"/>
                </a:solidFill>
              </a:rPr>
              <a:t>June 9</a:t>
            </a:r>
            <a:r>
              <a:rPr lang="en-GB" b="1" baseline="30000" dirty="0" smtClean="0">
                <a:solidFill>
                  <a:srgbClr val="FF6699"/>
                </a:solidFill>
              </a:rPr>
              <a:t>th</a:t>
            </a:r>
            <a:r>
              <a:rPr lang="en-GB"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395536" y="4077090"/>
            <a:ext cx="7920880" cy="252028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Earlier today @</a:t>
            </a:r>
            <a:r>
              <a:rPr lang="en-GB" sz="3600" b="1" dirty="0" err="1" smtClean="0"/>
              <a:t>digism</a:t>
            </a:r>
            <a:r>
              <a:rPr lang="en-GB" sz="3600" b="1" dirty="0" smtClean="0"/>
              <a:t> Technology needs to be about people</a:t>
            </a:r>
            <a:endParaRPr lang="en-GB" sz="3600" b="1" dirty="0"/>
          </a:p>
        </p:txBody>
      </p:sp>
      <p:sp>
        <p:nvSpPr>
          <p:cNvPr id="3" name="Content Placeholder 2"/>
          <p:cNvSpPr>
            <a:spLocks noGrp="1"/>
          </p:cNvSpPr>
          <p:nvPr>
            <p:ph idx="1"/>
          </p:nvPr>
        </p:nvSpPr>
        <p:spPr/>
        <p:txBody>
          <a:bodyPr/>
          <a:lstStyle/>
          <a:p>
            <a:r>
              <a:rPr lang="en-GB" dirty="0" smtClean="0"/>
              <a:t>“Please supply your presentation in advance, so we can load it all up – or bring it on a pen stick...”</a:t>
            </a:r>
          </a:p>
          <a:p>
            <a:r>
              <a:rPr lang="en-GB" dirty="0" smtClean="0"/>
              <a:t>“Sorry, but....”</a:t>
            </a:r>
          </a:p>
          <a:p>
            <a:r>
              <a:rPr lang="en-GB" dirty="0" smtClean="0"/>
              <a:t>“I may not want to say tomorrow what I think tonight...”</a:t>
            </a:r>
          </a:p>
          <a:p>
            <a:r>
              <a:rPr lang="en-GB" dirty="0" smtClean="0"/>
              <a:t>“And I may want to do something quite different...”</a:t>
            </a:r>
          </a:p>
          <a:p>
            <a:r>
              <a:rPr lang="en-GB" dirty="0" smtClean="0"/>
              <a:t>So it’s all my fault if my ancient laptop goes down!!</a:t>
            </a:r>
            <a:endParaRPr lang="en-GB"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May 2016</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t>“Assessment is currently caught in the culture of oppression!”</a:t>
            </a:r>
          </a:p>
          <a:p>
            <a:pPr>
              <a:buFont typeface="+mj-lt"/>
              <a:buAutoNum type="arabicPeriod"/>
            </a:pPr>
            <a:r>
              <a:rPr lang="en-GB" sz="2800" dirty="0" smtClean="0"/>
              <a:t>“Summative assessment is the pedagogy of control!”</a:t>
            </a:r>
          </a:p>
          <a:p>
            <a:pPr>
              <a:buFont typeface="+mj-lt"/>
              <a:buAutoNum type="arabicPeriod"/>
            </a:pPr>
            <a:r>
              <a:rPr lang="en-GB" sz="2800" dirty="0" smtClean="0"/>
              <a:t>“Solving our problems with assessment isn’t solved by doing the same things better and slower, but by doing different things”</a:t>
            </a:r>
          </a:p>
          <a:p>
            <a:pPr>
              <a:buFont typeface="+mj-lt"/>
              <a:buAutoNum type="arabicPeriod"/>
            </a:pPr>
            <a:r>
              <a:rPr lang="en-GB" sz="2800" dirty="0" smtClean="0"/>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t>A few stolen aphorisms...</a:t>
            </a:r>
            <a:endParaRPr lang="en-GB" sz="4400" b="1" dirty="0"/>
          </a:p>
        </p:txBody>
      </p:sp>
      <p:sp>
        <p:nvSpPr>
          <p:cNvPr id="3" name="Content Placeholder 2"/>
          <p:cNvSpPr>
            <a:spLocks noGrp="1"/>
          </p:cNvSpPr>
          <p:nvPr>
            <p:ph idx="1"/>
          </p:nvPr>
        </p:nvSpPr>
        <p:spPr/>
        <p:txBody>
          <a:bodyPr/>
          <a:lstStyle/>
          <a:p>
            <a:endParaRPr lang="en-GB"/>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Calibri" panose="020F0502020204030204" pitchFamily="34" charset="0"/>
              </a:rPr>
              <a:t>Defeat?</a:t>
            </a:r>
          </a:p>
        </p:txBody>
      </p:sp>
      <p:sp>
        <p:nvSpPr>
          <p:cNvPr id="5" name="Content Placeholder 4"/>
          <p:cNvSpPr>
            <a:spLocks noGrp="1"/>
          </p:cNvSpPr>
          <p:nvPr>
            <p:ph idx="1"/>
          </p:nvPr>
        </p:nvSpPr>
        <p:spPr/>
        <p:txBody>
          <a:bodyPr/>
          <a:lstStyle/>
          <a:p>
            <a:r>
              <a:rPr lang="en-GB" dirty="0"/>
              <a:t>The purpose of life is to be defeated by ever greater things.</a:t>
            </a:r>
          </a:p>
          <a:p>
            <a:r>
              <a:rPr lang="en-GB" dirty="0"/>
              <a:t>(Rilke, translated by James Hollis)</a:t>
            </a:r>
          </a:p>
        </p:txBody>
      </p:sp>
    </p:spTree>
    <p:extLst>
      <p:ext uri="{BB962C8B-B14F-4D97-AF65-F5344CB8AC3E}">
        <p14:creationId xmlns:p14="http://schemas.microsoft.com/office/powerpoint/2010/main" xmlns="" val="18063035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Calibri" panose="020F0502020204030204" pitchFamily="34" charset="0"/>
              </a:rPr>
              <a:t>Letting go…</a:t>
            </a:r>
          </a:p>
        </p:txBody>
      </p:sp>
      <p:sp>
        <p:nvSpPr>
          <p:cNvPr id="5" name="Content Placeholder 4"/>
          <p:cNvSpPr>
            <a:spLocks noGrp="1"/>
          </p:cNvSpPr>
          <p:nvPr>
            <p:ph idx="1"/>
          </p:nvPr>
        </p:nvSpPr>
        <p:spPr/>
        <p:txBody>
          <a:bodyPr/>
          <a:lstStyle/>
          <a:p>
            <a:r>
              <a:rPr lang="en-GB" dirty="0"/>
              <a:t>We must be willing to let go of the life we had planned, so as to have the life that is waiting for us.</a:t>
            </a:r>
          </a:p>
          <a:p>
            <a:r>
              <a:rPr lang="en-GB" dirty="0"/>
              <a:t>(</a:t>
            </a:r>
            <a:r>
              <a:rPr lang="en-GB" dirty="0" err="1"/>
              <a:t>attrib</a:t>
            </a:r>
            <a:r>
              <a:rPr lang="en-GB" dirty="0"/>
              <a:t> Joseph Campbell)</a:t>
            </a:r>
          </a:p>
        </p:txBody>
      </p:sp>
    </p:spTree>
    <p:extLst>
      <p:ext uri="{BB962C8B-B14F-4D97-AF65-F5344CB8AC3E}">
        <p14:creationId xmlns:p14="http://schemas.microsoft.com/office/powerpoint/2010/main" xmlns="" val="40685148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Calibri" panose="020F0502020204030204" pitchFamily="34" charset="0"/>
              </a:rPr>
              <a:t>Divided by a common language?</a:t>
            </a:r>
          </a:p>
        </p:txBody>
      </p:sp>
      <p:sp>
        <p:nvSpPr>
          <p:cNvPr id="5" name="Content Placeholder 4"/>
          <p:cNvSpPr>
            <a:spLocks noGrp="1"/>
          </p:cNvSpPr>
          <p:nvPr>
            <p:ph idx="1"/>
          </p:nvPr>
        </p:nvSpPr>
        <p:spPr/>
        <p:txBody>
          <a:bodyPr/>
          <a:lstStyle/>
          <a:p>
            <a:r>
              <a:rPr lang="en-GB" dirty="0"/>
              <a:t>Americans think 100 years is a long time, while the English think that 100 miles is a long way.</a:t>
            </a:r>
          </a:p>
          <a:p>
            <a:r>
              <a:rPr lang="en-GB" dirty="0"/>
              <a:t>(Earle </a:t>
            </a:r>
            <a:r>
              <a:rPr lang="en-GB" dirty="0" err="1"/>
              <a:t>Hitchner</a:t>
            </a:r>
            <a:r>
              <a:rPr lang="en-GB" dirty="0"/>
              <a:t>)</a:t>
            </a:r>
          </a:p>
        </p:txBody>
      </p:sp>
    </p:spTree>
    <p:extLst>
      <p:ext uri="{BB962C8B-B14F-4D97-AF65-F5344CB8AC3E}">
        <p14:creationId xmlns:p14="http://schemas.microsoft.com/office/powerpoint/2010/main" xmlns="" val="20182099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Acceptance and change</a:t>
            </a:r>
          </a:p>
        </p:txBody>
      </p:sp>
      <p:sp>
        <p:nvSpPr>
          <p:cNvPr id="3" name="Content Placeholder 2"/>
          <p:cNvSpPr>
            <a:spLocks noGrp="1"/>
          </p:cNvSpPr>
          <p:nvPr>
            <p:ph idx="1"/>
          </p:nvPr>
        </p:nvSpPr>
        <p:spPr/>
        <p:txBody>
          <a:bodyPr/>
          <a:lstStyle/>
          <a:p>
            <a:r>
              <a:rPr lang="en-GB" dirty="0"/>
              <a:t>The curious paradox is that when I accept myself just as I am, then I can change.</a:t>
            </a:r>
          </a:p>
          <a:p>
            <a:r>
              <a:rPr lang="en-GB" dirty="0"/>
              <a:t>(Carl Rogers)</a:t>
            </a:r>
          </a:p>
          <a:p>
            <a:endParaRPr lang="en-GB" dirty="0"/>
          </a:p>
          <a:p>
            <a:pPr marL="0" indent="0">
              <a:buNone/>
            </a:pPr>
            <a:r>
              <a:rPr lang="en-GB" dirty="0"/>
              <a:t>Only when we accept that assessment in higher education is presently broken, can we go about changing it.</a:t>
            </a:r>
          </a:p>
        </p:txBody>
      </p:sp>
    </p:spTree>
    <p:extLst>
      <p:ext uri="{BB962C8B-B14F-4D97-AF65-F5344CB8AC3E}">
        <p14:creationId xmlns:p14="http://schemas.microsoft.com/office/powerpoint/2010/main" xmlns="" val="20085967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handout materials</a:t>
            </a:r>
            <a:endParaRPr lang="en-GB" b="1" dirty="0"/>
          </a:p>
        </p:txBody>
      </p:sp>
      <p:sp>
        <p:nvSpPr>
          <p:cNvPr id="3" name="Content Placeholder 2"/>
          <p:cNvSpPr>
            <a:spLocks noGrp="1"/>
          </p:cNvSpPr>
          <p:nvPr>
            <p:ph idx="1"/>
          </p:nvPr>
        </p:nvSpPr>
        <p:spPr/>
        <p:txBody>
          <a:bodyPr/>
          <a:lstStyle/>
          <a:p>
            <a:pPr>
              <a:buNone/>
            </a:pPr>
            <a:r>
              <a:rPr lang="en-GB" dirty="0" smtClean="0"/>
              <a:t>Expanded discussion of things we may touch on in this session are at:</a:t>
            </a:r>
          </a:p>
          <a:p>
            <a:pPr>
              <a:buFont typeface="+mj-lt"/>
              <a:buAutoNum type="arabicPeriod"/>
            </a:pPr>
            <a:r>
              <a:rPr lang="en-GB" u="sng" dirty="0" smtClean="0">
                <a:hlinkClick r:id="rId2"/>
              </a:rPr>
              <a:t>http://phil-race.co.uk/ripples-model-seven-factors-underpinning-successful-learning-update-july-2015/</a:t>
            </a:r>
            <a:r>
              <a:rPr lang="en-GB" dirty="0" smtClean="0"/>
              <a:t> </a:t>
            </a:r>
          </a:p>
          <a:p>
            <a:pPr>
              <a:buFont typeface="+mj-lt"/>
              <a:buAutoNum type="arabicPeriod"/>
            </a:pPr>
            <a:r>
              <a:rPr lang="en-GB" u="sng" dirty="0" smtClean="0">
                <a:hlinkClick r:id="rId3"/>
              </a:rPr>
              <a:t>http://phil-race.co.uk/bits-new-books-6th-november/</a:t>
            </a:r>
            <a:r>
              <a:rPr lang="en-GB" dirty="0" smtClean="0"/>
              <a:t> </a:t>
            </a:r>
          </a:p>
          <a:p>
            <a:pPr>
              <a:buFont typeface="+mj-lt"/>
              <a:buAutoNum type="arabicPeriod"/>
            </a:pPr>
            <a:r>
              <a:rPr lang="en-GB" u="sng" dirty="0" smtClean="0">
                <a:hlinkClick r:id="rId4"/>
              </a:rPr>
              <a:t>http://phil-race.co.uk/whodunit/</a:t>
            </a:r>
            <a:r>
              <a:rPr lang="en-GB" dirty="0" smtClean="0"/>
              <a:t> </a:t>
            </a:r>
          </a:p>
          <a:p>
            <a:pPr>
              <a:buFont typeface="+mj-lt"/>
              <a:buAutoNum type="arabicPeriod"/>
            </a:pPr>
            <a:endParaRPr lang="en-GB"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afternoon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tablets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philatsolstice</a:t>
            </a:r>
            <a:r>
              <a:rPr lang="en-GB" sz="3600" i="1" dirty="0" smtClean="0">
                <a:solidFill>
                  <a:srgbClr val="00B050"/>
                </a:solidFill>
              </a:rPr>
              <a:t> </a:t>
            </a:r>
            <a:r>
              <a:rPr lang="en-GB" sz="3600" i="1" dirty="0" smtClean="0">
                <a:latin typeface="Calibri" pitchFamily="34" charset="0"/>
              </a:rPr>
              <a:t>Thanks</a:t>
            </a:r>
            <a:r>
              <a:rPr lang="en-GB" sz="3600" dirty="0" smtClean="0">
                <a:latin typeface="Calibri" pitchFamily="34" charset="0"/>
              </a:rPr>
              <a:t>!</a:t>
            </a:r>
          </a:p>
          <a:p>
            <a:r>
              <a:rPr lang="en-GB" sz="2800" dirty="0" smtClean="0">
                <a:solidFill>
                  <a:srgbClr val="7030A0"/>
                </a:solidFill>
              </a:rPr>
              <a:t>(The main Twitter address in </a:t>
            </a:r>
            <a:r>
              <a:rPr lang="en-GB" sz="2800" dirty="0" smtClean="0">
                <a:solidFill>
                  <a:srgbClr val="008000"/>
                </a:solidFill>
              </a:rPr>
              <a:t>#solstice2016</a:t>
            </a:r>
            <a:r>
              <a:rPr lang="en-GB" sz="2800" dirty="0" smtClean="0">
                <a:solidFill>
                  <a:srgbClr val="7030A0"/>
                </a:solidFill>
              </a:rPr>
              <a:t>, but I don’t want our Tweets to distract those at other sessions)</a:t>
            </a:r>
            <a:endParaRPr lang="en-GB" sz="2800" dirty="0" smtClean="0">
              <a:solidFill>
                <a:srgbClr val="7030A0"/>
              </a:solidFill>
              <a:latin typeface="Calibri" pitchFamily="34" charset="0"/>
            </a:endParaRP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a:t>
            </a:r>
            <a:endParaRPr lang="en-GB" sz="3600" dirty="0" smtClean="0">
              <a:solidFill>
                <a:srgbClr val="00B050"/>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13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400" dirty="0" smtClean="0"/>
              <a:t>Knight, P. and Yorke, M. (2003) </a:t>
            </a:r>
            <a:r>
              <a:rPr lang="en-GB" sz="2400" i="1" dirty="0" smtClean="0">
                <a:solidFill>
                  <a:srgbClr val="FF0000"/>
                </a:solidFill>
              </a:rPr>
              <a:t>Assessment, learning and employability,</a:t>
            </a:r>
            <a:r>
              <a:rPr lang="en-GB" sz="2400" dirty="0" smtClean="0">
                <a:solidFill>
                  <a:srgbClr val="FF0000"/>
                </a:solidFill>
              </a:rPr>
              <a:t> </a:t>
            </a:r>
            <a:r>
              <a:rPr lang="en-GB" sz="2400" dirty="0" smtClean="0"/>
              <a:t>Maidenhead, UK SRHE/Open University Press.</a:t>
            </a:r>
          </a:p>
          <a:p>
            <a:pPr marL="457200" indent="-457200">
              <a:lnSpc>
                <a:spcPct val="100000"/>
              </a:lnSpc>
              <a:spcBef>
                <a:spcPts val="0"/>
              </a:spcBef>
              <a:buFont typeface="+mj-lt"/>
              <a:buAutoNum type="arabicPeriod"/>
            </a:pPr>
            <a:r>
              <a:rPr lang="en-GB" sz="2400" dirty="0" smtClean="0"/>
              <a:t>The TESTA project (</a:t>
            </a:r>
            <a:r>
              <a:rPr lang="en-GB" sz="2400" dirty="0" smtClean="0">
                <a:hlinkClick r:id="rId3"/>
              </a:rPr>
              <a:t>http://www.testa.ac.uk/</a:t>
            </a:r>
            <a:r>
              <a:rPr lang="en-GB" sz="2400" dirty="0" smtClean="0"/>
              <a:t>) </a:t>
            </a:r>
            <a:r>
              <a:rPr lang="en-US" sz="2400" i="1" dirty="0" smtClean="0">
                <a:solidFill>
                  <a:srgbClr val="FF3300"/>
                </a:solidFill>
              </a:rPr>
              <a:t>Transforming the Experience of Students through Assessment,</a:t>
            </a:r>
            <a:r>
              <a:rPr lang="en-US" sz="2400" dirty="0" smtClean="0"/>
              <a:t> (Bath Spa, </a:t>
            </a:r>
            <a:r>
              <a:rPr lang="en-US" sz="2400" dirty="0" err="1" smtClean="0"/>
              <a:t>Chichester</a:t>
            </a:r>
            <a:r>
              <a:rPr lang="en-US" sz="2400" dirty="0" smtClean="0"/>
              <a:t>, Winchester and Worcester)</a:t>
            </a:r>
            <a:endParaRPr lang="en-GB" sz="2400" dirty="0" smtClean="0"/>
          </a:p>
          <a:p>
            <a:pPr marL="457200" indent="-457200">
              <a:lnSpc>
                <a:spcPct val="100000"/>
              </a:lnSpc>
              <a:spcBef>
                <a:spcPts val="0"/>
              </a:spcBef>
              <a:buFont typeface="+mj-lt"/>
              <a:buAutoNum type="arabicPeriod"/>
            </a:pPr>
            <a:r>
              <a:rPr lang="en-GB" sz="2400" dirty="0" smtClean="0"/>
              <a:t>Flint, N. R. and Johnson, B. (2011) </a:t>
            </a:r>
            <a:r>
              <a:rPr lang="en-GB" sz="2400" i="1" dirty="0" smtClean="0">
                <a:solidFill>
                  <a:srgbClr val="FF0000"/>
                </a:solidFill>
              </a:rPr>
              <a:t>Towards fairer university assessment – recognising the concerns of students,</a:t>
            </a:r>
            <a:r>
              <a:rPr lang="en-GB" sz="2400" dirty="0" smtClean="0">
                <a:solidFill>
                  <a:srgbClr val="FF0000"/>
                </a:solidFill>
              </a:rPr>
              <a:t> </a:t>
            </a:r>
            <a:r>
              <a:rPr lang="en-GB" sz="2400" dirty="0" smtClean="0"/>
              <a:t>London: Routledge.</a:t>
            </a:r>
          </a:p>
          <a:p>
            <a:pPr marL="457200" indent="-457200">
              <a:lnSpc>
                <a:spcPct val="100000"/>
              </a:lnSpc>
              <a:spcBef>
                <a:spcPts val="0"/>
              </a:spcBef>
              <a:buFont typeface="+mj-lt"/>
              <a:buAutoNum type="arabicPeriod"/>
            </a:pPr>
            <a:r>
              <a:rPr lang="en-GB" sz="2400" dirty="0" smtClean="0"/>
              <a:t>HEA (2012) </a:t>
            </a:r>
            <a:r>
              <a:rPr lang="en-GB" sz="2400" i="1" dirty="0" smtClean="0">
                <a:solidFill>
                  <a:srgbClr val="FF0000"/>
                </a:solidFill>
              </a:rPr>
              <a:t>A Marked Improvement: transforming assessment in higher education, </a:t>
            </a:r>
            <a:r>
              <a:rPr lang="en-GB" sz="2400" dirty="0" smtClean="0"/>
              <a:t>York: Higher Education Academy (</a:t>
            </a:r>
            <a:r>
              <a:rPr lang="en-GB" sz="2400" dirty="0" smtClean="0">
                <a:hlinkClick r:id="rId4"/>
              </a:rPr>
              <a:t>http://www.heacademy.ac.uk/assets/documents/assessment/A_Marked_Improvement.pdf</a:t>
            </a:r>
            <a:r>
              <a:rPr lang="en-GB" sz="2400" dirty="0" smtClean="0"/>
              <a:t> )</a:t>
            </a:r>
          </a:p>
          <a:p>
            <a:pPr marL="457200" lvl="0" indent="-457200">
              <a:lnSpc>
                <a:spcPct val="100000"/>
              </a:lnSpc>
              <a:spcBef>
                <a:spcPts val="0"/>
              </a:spcBef>
              <a:buFont typeface="+mj-lt"/>
              <a:buAutoNum type="arabicPeriod"/>
            </a:pPr>
            <a:r>
              <a:rPr lang="en-GB" sz="2400" dirty="0" smtClean="0"/>
              <a:t>Boud, D. and Associates (2010) </a:t>
            </a:r>
            <a:r>
              <a:rPr lang="en-GB" sz="2400" i="1" dirty="0" smtClean="0">
                <a:solidFill>
                  <a:srgbClr val="FF0000"/>
                </a:solidFill>
              </a:rPr>
              <a:t>Assessment 2020: seven propositions for assessment reform in higher education </a:t>
            </a:r>
            <a:r>
              <a:rPr lang="en-GB" sz="2400" dirty="0" smtClean="0"/>
              <a:t>Sydney: Australian Learning and Teaching Council.</a:t>
            </a:r>
          </a:p>
          <a:p>
            <a:r>
              <a:rPr lang="en-US" sz="2400" dirty="0" smtClean="0"/>
              <a:t>Carless, D. (2015) </a:t>
            </a:r>
            <a:r>
              <a:rPr lang="en-US" sz="2400" i="1" dirty="0" smtClean="0">
                <a:solidFill>
                  <a:srgbClr val="FF3300"/>
                </a:solidFill>
              </a:rPr>
              <a:t>Excellence in University Assessment: Learning from award-winning practice,</a:t>
            </a:r>
            <a:r>
              <a:rPr lang="en-US" sz="2400" dirty="0" smtClean="0"/>
              <a:t> London: </a:t>
            </a:r>
            <a:r>
              <a:rPr lang="en-US" sz="2400" dirty="0" err="1" smtClean="0"/>
              <a:t>Routledge</a:t>
            </a:r>
            <a:r>
              <a:rPr lang="en-US" sz="2400" dirty="0" smtClean="0"/>
              <a:t>.</a:t>
            </a:r>
          </a:p>
          <a:p>
            <a:pPr marL="457200" lvl="0" indent="-457200">
              <a:lnSpc>
                <a:spcPct val="100000"/>
              </a:lnSpc>
              <a:spcBef>
                <a:spcPts val="0"/>
              </a:spcBef>
              <a:buNone/>
            </a:pPr>
            <a:r>
              <a:rPr lang="en-GB" sz="2400" dirty="0" smtClean="0">
                <a:hlinkClick r:id="rId5"/>
              </a:rPr>
              <a:t>http://pearsonblueskies.com/</a:t>
            </a:r>
            <a:r>
              <a:rPr lang="en-GB" sz="2400" dirty="0" smtClean="0"/>
              <a:t> </a:t>
            </a:r>
            <a:r>
              <a:rPr lang="en-US" sz="2400" dirty="0" smtClean="0"/>
              <a:t/>
            </a:r>
            <a:br>
              <a:rPr lang="en-US" sz="2400" dirty="0" smtClean="0"/>
            </a:br>
            <a:endParaRPr lang="en-GB"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457200" indent="-457200">
              <a:lnSpc>
                <a:spcPct val="100000"/>
              </a:lnSpc>
              <a:spcBef>
                <a:spcPts val="0"/>
              </a:spcBef>
              <a:buFont typeface="+mj-lt"/>
              <a:buAutoNum type="arabicPeriod" startAt="7"/>
            </a:pPr>
            <a:r>
              <a:rPr lang="en-GB" sz="2400" dirty="0" smtClean="0">
                <a:latin typeface="Calibri" pitchFamily="34" charset="0"/>
              </a:rPr>
              <a:t>Race, P. (2014) </a:t>
            </a:r>
            <a:r>
              <a:rPr lang="en-GB" sz="2400" i="1" dirty="0" smtClean="0">
                <a:solidFill>
                  <a:srgbClr val="FF0000"/>
                </a:solidFill>
                <a:latin typeface="Calibri" pitchFamily="34" charset="0"/>
              </a:rPr>
              <a:t>Making learning happen: </a:t>
            </a:r>
            <a:r>
              <a:rPr lang="en-GB" sz="2400" i="1" dirty="0" smtClean="0">
                <a:solidFill>
                  <a:srgbClr val="FF0000"/>
                </a:solidFill>
              </a:rPr>
              <a:t>3</a:t>
            </a:r>
            <a:r>
              <a:rPr lang="en-GB" sz="2400" i="1" baseline="30000" dirty="0" smtClean="0">
                <a:solidFill>
                  <a:srgbClr val="FF0000"/>
                </a:solidFill>
              </a:rPr>
              <a:t>rd</a:t>
            </a:r>
            <a:r>
              <a:rPr lang="en-GB" sz="2400" i="1" dirty="0" smtClean="0">
                <a:solidFill>
                  <a:srgbClr val="FF0000"/>
                </a:solidFill>
                <a:latin typeface="Calibri" pitchFamily="34" charset="0"/>
              </a:rPr>
              <a:t> edition </a:t>
            </a:r>
            <a:r>
              <a:rPr lang="en-GB" sz="2400" dirty="0" smtClean="0">
                <a:latin typeface="Calibri" pitchFamily="34" charset="0"/>
              </a:rPr>
              <a:t>London: Sage.</a:t>
            </a:r>
            <a:endParaRPr lang="en-GB" sz="2400" dirty="0" smtClean="0">
              <a:solidFill>
                <a:srgbClr val="00B050"/>
              </a:solidFill>
              <a:latin typeface="Calibri" pitchFamily="34" charset="0"/>
            </a:endParaRPr>
          </a:p>
          <a:p>
            <a:pPr marL="457200" lvl="0" indent="-457200">
              <a:lnSpc>
                <a:spcPct val="100000"/>
              </a:lnSpc>
              <a:spcBef>
                <a:spcPts val="0"/>
              </a:spcBef>
              <a:buFont typeface="+mj-lt"/>
              <a:buAutoNum type="arabicPeriod" startAt="7"/>
            </a:pPr>
            <a:r>
              <a:rPr lang="en-GB" sz="2400" dirty="0" smtClean="0">
                <a:latin typeface="Calibri" pitchFamily="34" charset="0"/>
              </a:rPr>
              <a:t>Hunt, D. and Chalmers, L. (eds) (2012) </a:t>
            </a:r>
            <a:r>
              <a:rPr lang="en-GB" sz="2400" i="1" dirty="0" smtClean="0">
                <a:solidFill>
                  <a:srgbClr val="FF0000"/>
                </a:solidFill>
                <a:latin typeface="Calibri" pitchFamily="34" charset="0"/>
              </a:rPr>
              <a:t>University Teaching in Focus: a learning-centred approach</a:t>
            </a:r>
            <a:r>
              <a:rPr lang="en-GB" sz="2400" i="1" dirty="0" smtClean="0">
                <a:latin typeface="Calibri" pitchFamily="34" charset="0"/>
              </a:rPr>
              <a:t> </a:t>
            </a:r>
            <a:r>
              <a:rPr lang="en-GB" sz="2400" dirty="0" smtClean="0">
                <a:latin typeface="Calibri" pitchFamily="34" charset="0"/>
              </a:rPr>
              <a:t>see </a:t>
            </a:r>
            <a:r>
              <a:rPr lang="en-US" sz="2400" dirty="0" smtClean="0">
                <a:solidFill>
                  <a:srgbClr val="009900"/>
                </a:solidFill>
                <a:latin typeface="Calibri" pitchFamily="34" charset="0"/>
              </a:rPr>
              <a:t>Chapter 5: Using effective assessment to promote learning, Sally Brown and Phil Race </a:t>
            </a:r>
            <a:r>
              <a:rPr lang="en-US" sz="2400" dirty="0" smtClean="0">
                <a:latin typeface="Calibri" pitchFamily="34" charset="0"/>
              </a:rPr>
              <a:t>Australia: ACER Press, and London: </a:t>
            </a:r>
            <a:r>
              <a:rPr lang="en-US" sz="2400" dirty="0" err="1" smtClean="0">
                <a:latin typeface="Calibri" pitchFamily="34" charset="0"/>
              </a:rPr>
              <a:t>Routledge</a:t>
            </a:r>
            <a:r>
              <a:rPr lang="en-US" sz="2400" dirty="0" smtClean="0">
                <a:latin typeface="Calibri" pitchFamily="34" charset="0"/>
              </a:rPr>
              <a:t>.</a:t>
            </a:r>
          </a:p>
          <a:p>
            <a:pPr marL="457200" indent="-457200">
              <a:lnSpc>
                <a:spcPct val="100000"/>
              </a:lnSpc>
              <a:spcBef>
                <a:spcPts val="0"/>
              </a:spcBef>
              <a:buFont typeface="+mj-lt"/>
              <a:buAutoNum type="arabicPeriod" startAt="7"/>
            </a:pPr>
            <a:r>
              <a:rPr lang="en-US" sz="2400" dirty="0" smtClean="0">
                <a:latin typeface="Calibri" pitchFamily="34" charset="0"/>
              </a:rPr>
              <a:t>Price, M., Rust, C., O’Donovan, B. and Handley, K. (2012) </a:t>
            </a:r>
            <a:r>
              <a:rPr lang="en-US" sz="2400" i="1" dirty="0" smtClean="0">
                <a:solidFill>
                  <a:srgbClr val="FF0000"/>
                </a:solidFill>
                <a:latin typeface="Calibri" pitchFamily="34" charset="0"/>
              </a:rPr>
              <a:t>Assessment Literacy</a:t>
            </a:r>
            <a:r>
              <a:rPr lang="en-US" sz="2400" dirty="0" smtClean="0">
                <a:solidFill>
                  <a:srgbClr val="FF0000"/>
                </a:solidFill>
                <a:latin typeface="Calibri" pitchFamily="34" charset="0"/>
              </a:rPr>
              <a:t>, </a:t>
            </a:r>
            <a:r>
              <a:rPr lang="en-US" sz="2400" dirty="0"/>
              <a:t>Oxford: the Oxford Centre for Staff and Learning Development (based on the ‘</a:t>
            </a:r>
            <a:r>
              <a:rPr lang="en-US" sz="2400" dirty="0" err="1"/>
              <a:t>ASKe</a:t>
            </a:r>
            <a:r>
              <a:rPr lang="en-US" sz="2400" dirty="0"/>
              <a:t>’ Project). </a:t>
            </a:r>
            <a:endParaRPr lang="en-US" sz="2400" dirty="0" smtClean="0"/>
          </a:p>
          <a:p>
            <a:pPr marL="457200" indent="-457200">
              <a:lnSpc>
                <a:spcPct val="100000"/>
              </a:lnSpc>
              <a:spcBef>
                <a:spcPts val="0"/>
              </a:spcBef>
              <a:buFont typeface="+mj-lt"/>
              <a:buAutoNum type="arabicPeriod" startAt="7"/>
            </a:pPr>
            <a:r>
              <a:rPr lang="en-US" sz="2400" dirty="0" smtClean="0"/>
              <a:t>Evans, C. (2013) </a:t>
            </a:r>
            <a:r>
              <a:rPr lang="en-US" sz="2400" dirty="0" smtClean="0">
                <a:solidFill>
                  <a:srgbClr val="FF0000"/>
                </a:solidFill>
              </a:rPr>
              <a:t>Making Sense of Assessment Feedback in Higher Education,</a:t>
            </a:r>
            <a:r>
              <a:rPr lang="en-US" sz="2400" dirty="0" smtClean="0"/>
              <a:t> </a:t>
            </a:r>
            <a:r>
              <a:rPr lang="en-US" sz="2400" i="1" dirty="0" smtClean="0"/>
              <a:t>Review of Educational Research  Vol. 83, No. 1, pp. 70–120.</a:t>
            </a:r>
            <a:endParaRPr lang="en-US" sz="2400" i="1" dirty="0"/>
          </a:p>
          <a:p>
            <a:pPr marL="457200" indent="-457200">
              <a:lnSpc>
                <a:spcPct val="100000"/>
              </a:lnSpc>
              <a:spcBef>
                <a:spcPts val="0"/>
              </a:spcBef>
              <a:buFont typeface="+mj-lt"/>
              <a:buAutoNum type="arabicPeriod" startAt="7"/>
            </a:pPr>
            <a:r>
              <a:rPr lang="en-US" sz="2400" dirty="0" err="1" smtClean="0"/>
              <a:t>Sambell</a:t>
            </a:r>
            <a:r>
              <a:rPr lang="en-US" sz="2400" dirty="0" smtClean="0"/>
              <a:t>, K., McDowell, L. and Montgomery, C. (2013) </a:t>
            </a:r>
            <a:r>
              <a:rPr lang="en-US" sz="2400" dirty="0" smtClean="0">
                <a:solidFill>
                  <a:srgbClr val="FF0000"/>
                </a:solidFill>
              </a:rPr>
              <a:t>Assessment </a:t>
            </a:r>
            <a:r>
              <a:rPr lang="en-US" sz="2400" u="sng" dirty="0" smtClean="0">
                <a:solidFill>
                  <a:srgbClr val="FF0000"/>
                </a:solidFill>
              </a:rPr>
              <a:t>for</a:t>
            </a:r>
            <a:r>
              <a:rPr lang="en-US" sz="2400" dirty="0" smtClean="0">
                <a:solidFill>
                  <a:srgbClr val="FF0000"/>
                </a:solidFill>
              </a:rPr>
              <a:t> Learning in Higher Education, </a:t>
            </a:r>
            <a:r>
              <a:rPr lang="en-US" sz="2400" dirty="0"/>
              <a:t>London: </a:t>
            </a:r>
            <a:r>
              <a:rPr lang="en-US" sz="2400" dirty="0" err="1"/>
              <a:t>Routledge</a:t>
            </a:r>
            <a:r>
              <a:rPr lang="en-US" sz="2400" dirty="0"/>
              <a:t>.</a:t>
            </a:r>
          </a:p>
          <a:p>
            <a:pPr marL="457200" lvl="0" indent="-457200">
              <a:lnSpc>
                <a:spcPct val="100000"/>
              </a:lnSpc>
              <a:spcBef>
                <a:spcPts val="0"/>
              </a:spcBef>
              <a:buFont typeface="+mj-lt"/>
              <a:buAutoNum type="arabicPeriod" startAt="7"/>
            </a:pPr>
            <a:r>
              <a:rPr lang="en-US" sz="2400" dirty="0" smtClean="0">
                <a:latin typeface="Calibri" pitchFamily="34" charset="0"/>
              </a:rPr>
              <a:t>Brown, S. (2015) </a:t>
            </a:r>
            <a:r>
              <a:rPr lang="en-US" sz="2400" i="1" dirty="0" smtClean="0">
                <a:solidFill>
                  <a:srgbClr val="FF0000"/>
                </a:solidFill>
                <a:latin typeface="Calibri" pitchFamily="34" charset="0"/>
              </a:rPr>
              <a:t>Learning, teaching and assessment in higher education: global perspectives,</a:t>
            </a:r>
            <a:r>
              <a:rPr lang="en-US" sz="2400" i="1" dirty="0" smtClean="0">
                <a:latin typeface="Calibri" pitchFamily="34" charset="0"/>
              </a:rPr>
              <a:t> </a:t>
            </a:r>
            <a:r>
              <a:rPr lang="en-US" sz="2400" dirty="0" smtClean="0">
                <a:latin typeface="Calibri" pitchFamily="34" charset="0"/>
              </a:rPr>
              <a:t>Basingstoke: Palgrave-Macmillan.</a:t>
            </a:r>
          </a:p>
          <a:p>
            <a:pPr marL="457200" lvl="0" indent="-457200">
              <a:lnSpc>
                <a:spcPct val="100000"/>
              </a:lnSpc>
              <a:spcBef>
                <a:spcPts val="0"/>
              </a:spcBef>
              <a:buFont typeface="+mj-lt"/>
              <a:buAutoNum type="arabicPeriod" startAt="7"/>
            </a:pPr>
            <a:r>
              <a:rPr lang="en-US" sz="2400" dirty="0"/>
              <a:t>Race, P. (2015) </a:t>
            </a:r>
            <a:r>
              <a:rPr lang="en-US" sz="2400" i="1" dirty="0" smtClean="0">
                <a:solidFill>
                  <a:srgbClr val="FF0000"/>
                </a:solidFill>
              </a:rPr>
              <a:t>The Lecturer’s Toolkit: 4</a:t>
            </a:r>
            <a:r>
              <a:rPr lang="en-US" sz="2400" i="1" baseline="30000" dirty="0" smtClean="0">
                <a:solidFill>
                  <a:srgbClr val="FF0000"/>
                </a:solidFill>
              </a:rPr>
              <a:t>th</a:t>
            </a:r>
            <a:r>
              <a:rPr lang="en-US" sz="2400" i="1" dirty="0" smtClean="0">
                <a:solidFill>
                  <a:srgbClr val="FF0000"/>
                </a:solidFill>
              </a:rPr>
              <a:t> edition</a:t>
            </a:r>
            <a:r>
              <a:rPr lang="en-US" sz="2400" i="1" dirty="0" smtClean="0">
                <a:solidFill>
                  <a:srgbClr val="002060"/>
                </a:solidFill>
              </a:rPr>
              <a:t>, </a:t>
            </a:r>
            <a:r>
              <a:rPr lang="en-US" sz="2400" dirty="0"/>
              <a:t>London</a:t>
            </a:r>
            <a:r>
              <a:rPr lang="en-US" sz="2400" dirty="0" smtClean="0">
                <a:solidFill>
                  <a:srgbClr val="002060"/>
                </a:solidFill>
              </a:rPr>
              <a:t>, </a:t>
            </a:r>
            <a:r>
              <a:rPr lang="en-US" sz="2400" dirty="0" err="1"/>
              <a:t>Routledge</a:t>
            </a:r>
            <a:r>
              <a:rPr lang="en-US" sz="2400" dirty="0" smtClean="0">
                <a:solidFill>
                  <a:srgbClr val="002060"/>
                </a:solidFill>
              </a:rPr>
              <a:t>.</a:t>
            </a:r>
            <a:endParaRPr lang="en-US" sz="2400" dirty="0" smtClean="0">
              <a:solidFill>
                <a:srgbClr val="002060"/>
              </a:solidFill>
              <a:latin typeface="Calibri" pitchFamily="34" charset="0"/>
            </a:endParaRPr>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13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I could help my students to learn better if only I</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a:t>
            </a:r>
          </a:p>
          <a:p>
            <a:pPr eaLnBrk="1" hangingPunct="1">
              <a:buNone/>
            </a:pPr>
            <a:r>
              <a:rPr lang="en-GB" sz="3000" dirty="0" smtClean="0"/>
              <a:t>(this morning: @</a:t>
            </a:r>
            <a:r>
              <a:rPr lang="en-GB" sz="3000" dirty="0" err="1" smtClean="0"/>
              <a:t>digism</a:t>
            </a:r>
            <a:r>
              <a:rPr lang="en-GB" sz="3000" dirty="0" smtClean="0"/>
              <a:t> “You can’t just put content into a box and expect students to learn from it”)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In this age, when digital technology can be consider to have been mainstreamed, 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FF"/>
                </a:solidFill>
              </a:rPr>
              <a:t>How it used to be</a:t>
            </a:r>
            <a:endParaRPr lang="en-GB" sz="3600" dirty="0">
              <a:solidFill>
                <a:srgbClr val="FF00FF"/>
              </a:solidFill>
            </a:endParaRPr>
          </a:p>
        </p:txBody>
      </p:sp>
      <p:sp>
        <p:nvSpPr>
          <p:cNvPr id="3" name="Content Placeholder 2"/>
          <p:cNvSpPr>
            <a:spLocks noGrp="1"/>
          </p:cNvSpPr>
          <p:nvPr>
            <p:ph idx="1"/>
          </p:nvPr>
        </p:nvSpPr>
        <p:spPr>
          <a:xfrm>
            <a:off x="358775" y="1052737"/>
            <a:ext cx="8605838" cy="4814664"/>
          </a:xfrm>
        </p:spPr>
        <p:txBody>
          <a:bodyPr/>
          <a:lstStyle/>
          <a:p>
            <a:r>
              <a:rPr lang="en-GB" sz="2400" dirty="0" smtClean="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smtClean="0">
                <a:latin typeface="Courier New" pitchFamily="49" charset="0"/>
                <a:cs typeface="Courier New" pitchFamily="49" charset="0"/>
              </a:rPr>
              <a:t>If they did just that, and gave bits of it back in exams, they got degrees. In seminars then, nothing much happened most of the time. </a:t>
            </a:r>
          </a:p>
          <a:p>
            <a:r>
              <a:rPr lang="en-GB" sz="2400" dirty="0" smtClean="0">
                <a:latin typeface="Courier New" pitchFamily="49" charset="0"/>
                <a:cs typeface="Courier New" pitchFamily="49" charset="0"/>
              </a:rPr>
              <a:t>Perhaps it was thus when our </a:t>
            </a:r>
            <a:r>
              <a:rPr lang="en-GB" sz="2400" dirty="0" smtClean="0">
                <a:latin typeface="Courier New" pitchFamily="49" charset="0"/>
                <a:cs typeface="Courier New" pitchFamily="49" charset="0"/>
              </a:rPr>
              <a:t>last Minister </a:t>
            </a:r>
            <a:r>
              <a:rPr lang="en-GB" sz="2400" dirty="0" smtClean="0">
                <a:latin typeface="Courier New" pitchFamily="49" charset="0"/>
                <a:cs typeface="Courier New" pitchFamily="49" charset="0"/>
              </a:rPr>
              <a:t>of Education was a student?</a:t>
            </a:r>
            <a:endParaRPr lang="en-GB" sz="24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2627784" y="5733256"/>
            <a:ext cx="5832475" cy="830997"/>
          </a:xfrm>
          <a:prstGeom prst="rect">
            <a:avLst/>
          </a:prstGeom>
          <a:noFill/>
          <a:ln w="12700">
            <a:noFill/>
            <a:miter lim="800000"/>
            <a:headEnd type="none" w="sm" len="sm"/>
            <a:tailEnd type="none" w="sm" len="sm"/>
          </a:ln>
        </p:spPr>
        <p:txBody>
          <a:bodyPr>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p14="http://schemas.microsoft.com/office/powerpoint/2010/main" xmlns="" val="500254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403648" y="0"/>
            <a:ext cx="6858000" cy="6858000"/>
          </a:xfrm>
          <a:prstGeom prst="rect">
            <a:avLst/>
          </a:prstGeom>
        </p:spPr>
      </p:pic>
    </p:spTree>
    <p:extLst>
      <p:ext uri="{BB962C8B-B14F-4D97-AF65-F5344CB8AC3E}">
        <p14:creationId xmlns="" xmlns:p14="http://schemas.microsoft.com/office/powerpoint/2010/main" val="1470579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 xmlns:p14="http://schemas.microsoft.com/office/powerpoint/2010/main" val="1093354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b="1" dirty="0" smtClean="0"/>
              <a:t>Let’s have a bit of controversy?</a:t>
            </a:r>
            <a:endParaRPr lang="en-GB" sz="4400" b="1"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631"/>
            <a:ext cx="7772400" cy="2835820"/>
          </a:xfrm>
        </p:spPr>
        <p:txBody>
          <a:bodyPr/>
          <a:lstStyle/>
          <a:p>
            <a:r>
              <a:rPr lang="en-GB" sz="6600" dirty="0" smtClean="0">
                <a:solidFill>
                  <a:srgbClr val="FF0000"/>
                </a:solidFill>
                <a:latin typeface="Creepy" pitchFamily="82" charset="0"/>
              </a:rPr>
              <a:t>Phil being provocative</a:t>
            </a:r>
            <a:r>
              <a:rPr lang="en-GB" sz="5400" b="1" dirty="0" smtClean="0"/>
              <a:t/>
            </a:r>
            <a:br>
              <a:rPr lang="en-GB" sz="5400" b="1" dirty="0" smtClean="0"/>
            </a:br>
            <a:r>
              <a:rPr lang="en-GB" sz="5400" b="1" dirty="0" smtClean="0"/>
              <a:t/>
            </a:r>
            <a:br>
              <a:rPr lang="en-GB" sz="5400" b="1" dirty="0" smtClean="0"/>
            </a:br>
            <a:r>
              <a:rPr lang="en-GB" sz="5400" b="1" dirty="0" smtClean="0"/>
              <a:t>Essays can be great...</a:t>
            </a:r>
            <a:endParaRPr lang="en-GB" sz="5400" b="1" dirty="0"/>
          </a:p>
        </p:txBody>
      </p:sp>
      <p:sp>
        <p:nvSpPr>
          <p:cNvPr id="3" name="Subtitle 2"/>
          <p:cNvSpPr>
            <a:spLocks noGrp="1"/>
          </p:cNvSpPr>
          <p:nvPr>
            <p:ph type="subTitle" idx="1"/>
          </p:nvPr>
        </p:nvSpPr>
        <p:spPr/>
        <p:txBody>
          <a:bodyPr/>
          <a:lstStyle/>
          <a:p>
            <a:r>
              <a:rPr lang="en-GB" b="1" dirty="0" smtClean="0"/>
              <a:t>As a vehicle for getting detailed feedback to students</a:t>
            </a:r>
          </a:p>
          <a:p>
            <a:r>
              <a:rPr lang="en-GB" sz="4000" b="1" dirty="0" smtClean="0"/>
              <a:t>But  don’t mark them!</a:t>
            </a:r>
            <a:endParaRPr lang="en-GB"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Post-it or Twitter task on giving essays marks</a:t>
            </a:r>
            <a:endParaRPr lang="en-GB" sz="3600" dirty="0"/>
          </a:p>
        </p:txBody>
      </p:sp>
      <p:sp>
        <p:nvSpPr>
          <p:cNvPr id="5" name="Content Placeholder 4"/>
          <p:cNvSpPr>
            <a:spLocks noGrp="1"/>
          </p:cNvSpPr>
          <p:nvPr>
            <p:ph idx="1"/>
          </p:nvPr>
        </p:nvSpPr>
        <p:spPr/>
        <p:txBody>
          <a:bodyPr/>
          <a:lstStyle/>
          <a:p>
            <a:r>
              <a:rPr lang="en-GB" dirty="0" smtClean="0"/>
              <a:t>On a post-it, or in a Tweet, (to #</a:t>
            </a:r>
            <a:r>
              <a:rPr lang="en-GB" dirty="0" err="1" smtClean="0"/>
              <a:t>philatsolstice</a:t>
            </a:r>
            <a:r>
              <a:rPr lang="en-GB" dirty="0" smtClean="0"/>
              <a:t>) please justify your position regarding Phil’s assertion that we can’t </a:t>
            </a:r>
            <a:r>
              <a:rPr lang="en-GB" i="1" dirty="0" smtClean="0"/>
              <a:t>mark </a:t>
            </a:r>
            <a:r>
              <a:rPr lang="en-GB" dirty="0" smtClean="0"/>
              <a:t>essays reliably/fairly, as:</a:t>
            </a:r>
          </a:p>
          <a:p>
            <a:pPr>
              <a:buFont typeface="+mj-lt"/>
              <a:buAutoNum type="arabicPeriod"/>
            </a:pPr>
            <a:r>
              <a:rPr lang="en-GB" dirty="0" smtClean="0"/>
              <a:t>We don’t necessarily know who did them;</a:t>
            </a:r>
          </a:p>
          <a:p>
            <a:pPr>
              <a:buFont typeface="+mj-lt"/>
              <a:buAutoNum type="arabicPeriod"/>
            </a:pPr>
            <a:r>
              <a:rPr lang="en-GB" dirty="0" smtClean="0"/>
              <a:t>We can’t agree the marks anyway.</a:t>
            </a:r>
          </a:p>
          <a:p>
            <a:r>
              <a:rPr lang="en-GB" dirty="0" smtClean="0"/>
              <a:t>Please enter ‘1: agree because....’ and ‘2: disagree because...’ etc. </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0000"/>
                </a:solidFill>
                <a:latin typeface="+mn-lt"/>
              </a:rPr>
              <a:t>no hands = </a:t>
            </a:r>
            <a:r>
              <a:rPr lang="en-GB" sz="2400" b="1" dirty="0" smtClean="0">
                <a:solidFill>
                  <a:srgbClr val="CC0000"/>
                </a:solidFill>
                <a:latin typeface="+mn-lt"/>
              </a:rPr>
              <a:t>hold left ear</a:t>
            </a:r>
            <a:endParaRPr lang="en-GB" sz="2400" b="1" dirty="0">
              <a:solidFill>
                <a:srgbClr val="660066"/>
              </a:solidFill>
              <a:latin typeface="+mn-lt"/>
            </a:endParaRPr>
          </a:p>
          <a:p>
            <a:pPr marL="533400" lvl="0" indent="-533400" eaLnBrk="0" hangingPunct="0">
              <a:lnSpc>
                <a:spcPct val="90000"/>
              </a:lnSpc>
              <a:spcBef>
                <a:spcPct val="35000"/>
              </a:spcBef>
              <a:buClr>
                <a:srgbClr val="009900"/>
              </a:buClr>
              <a:buFont typeface="+mj-lt"/>
              <a:buAutoNum type="arabicPeriod"/>
            </a:pPr>
            <a:r>
              <a:rPr lang="en-GB" sz="3200" b="1" kern="0" dirty="0" smtClean="0">
                <a:solidFill>
                  <a:srgbClr val="660066"/>
                </a:solidFill>
                <a:latin typeface="Calibri"/>
              </a:rPr>
              <a:t>Reflect on learning and technology;</a:t>
            </a:r>
          </a:p>
          <a:p>
            <a:pPr marL="533400" lvl="0" indent="-533400" eaLnBrk="0" hangingPunct="0">
              <a:lnSpc>
                <a:spcPct val="90000"/>
              </a:lnSpc>
              <a:spcBef>
                <a:spcPct val="35000"/>
              </a:spcBef>
              <a:buClr>
                <a:srgbClr val="009900"/>
              </a:buClr>
              <a:buFont typeface="+mj-lt"/>
              <a:buAutoNum type="arabicPeriod"/>
            </a:pPr>
            <a:r>
              <a:rPr lang="en-GB" sz="3200" b="1" kern="0" dirty="0" smtClean="0">
                <a:solidFill>
                  <a:srgbClr val="660066"/>
                </a:solidFill>
                <a:latin typeface="Calibri"/>
              </a:rPr>
              <a:t>Have some fun!</a:t>
            </a:r>
          </a:p>
          <a:p>
            <a:pPr marL="533400" lvl="0" indent="-533400" eaLnBrk="0" hangingPunct="0">
              <a:lnSpc>
                <a:spcPct val="90000"/>
              </a:lnSpc>
              <a:spcBef>
                <a:spcPct val="35000"/>
              </a:spcBef>
              <a:buClr>
                <a:srgbClr val="009900"/>
              </a:buClr>
              <a:buFont typeface="+mj-lt"/>
              <a:buAutoNum type="arabicPeriod"/>
            </a:pPr>
            <a:r>
              <a:rPr lang="en-GB" sz="3200" b="1" kern="0" dirty="0" smtClean="0">
                <a:solidFill>
                  <a:srgbClr val="660066"/>
                </a:solidFill>
                <a:latin typeface="Calibri"/>
              </a:rPr>
              <a:t>Think again about what a University is for in 2016;</a:t>
            </a:r>
          </a:p>
          <a:p>
            <a:pPr marL="533400" lvl="0" indent="-533400" eaLnBrk="0" hangingPunct="0">
              <a:lnSpc>
                <a:spcPct val="90000"/>
              </a:lnSpc>
              <a:spcBef>
                <a:spcPct val="35000"/>
              </a:spcBef>
              <a:buClr>
                <a:srgbClr val="009900"/>
              </a:buClr>
              <a:buFont typeface="+mj-lt"/>
              <a:buAutoNum type="arabicPeriod"/>
            </a:pPr>
            <a:r>
              <a:rPr lang="en-GB" sz="3200" b="1" kern="0" dirty="0" smtClean="0">
                <a:solidFill>
                  <a:srgbClr val="660066"/>
                </a:solidFill>
                <a:latin typeface="Calibri"/>
              </a:rPr>
              <a:t>Worry a bit more about assessment, especially of essays;</a:t>
            </a:r>
          </a:p>
          <a:p>
            <a:pPr marL="533400" lvl="0" indent="-533400" eaLnBrk="0" hangingPunct="0">
              <a:lnSpc>
                <a:spcPct val="90000"/>
              </a:lnSpc>
              <a:spcBef>
                <a:spcPct val="35000"/>
              </a:spcBef>
              <a:buClr>
                <a:srgbClr val="009900"/>
              </a:buClr>
              <a:buFont typeface="+mj-lt"/>
              <a:buAutoNum type="arabicPeriod"/>
            </a:pPr>
            <a:r>
              <a:rPr lang="en-GB" sz="3200" b="1" kern="0" dirty="0" smtClean="0">
                <a:solidFill>
                  <a:srgbClr val="660066"/>
                </a:solidFill>
                <a:latin typeface="Calibri"/>
              </a:rPr>
              <a:t>Look ahead optimistically to the future.</a:t>
            </a:r>
            <a:endParaRPr lang="en-GB" sz="32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by </a:t>
            </a:r>
            <a:r>
              <a:rPr lang="en-GB" sz="2800" dirty="0" smtClean="0">
                <a:solidFill>
                  <a:srgbClr val="C00000"/>
                </a:solidFill>
              </a:rPr>
              <a:t>midnight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dirty="0" smtClean="0"/>
              <a:t>After participating in this workshop you should be better able to:</a:t>
            </a:r>
          </a:p>
          <a:p>
            <a:pPr lvl="0">
              <a:buFont typeface="+mj-lt"/>
              <a:buAutoNum type="arabicPeriod"/>
            </a:pPr>
            <a:r>
              <a:rPr lang="en-GB" dirty="0" smtClean="0"/>
              <a:t>Reflect on learning and technology;</a:t>
            </a:r>
          </a:p>
          <a:p>
            <a:pPr lvl="0">
              <a:buFont typeface="+mj-lt"/>
              <a:buAutoNum type="arabicPeriod"/>
            </a:pPr>
            <a:r>
              <a:rPr lang="en-GB" dirty="0" smtClean="0"/>
              <a:t>Have some fun!</a:t>
            </a:r>
          </a:p>
          <a:p>
            <a:pPr lvl="0">
              <a:buFont typeface="+mj-lt"/>
              <a:buAutoNum type="arabicPeriod"/>
            </a:pPr>
            <a:r>
              <a:rPr lang="en-GB" dirty="0" smtClean="0"/>
              <a:t>Think again about what a University is for in 2016;</a:t>
            </a:r>
          </a:p>
          <a:p>
            <a:pPr lvl="0">
              <a:buFont typeface="+mj-lt"/>
              <a:buAutoNum type="arabicPeriod"/>
            </a:pPr>
            <a:r>
              <a:rPr lang="en-GB" dirty="0" smtClean="0"/>
              <a:t>Worry a bit more about assessment, especially of essays;</a:t>
            </a:r>
          </a:p>
          <a:p>
            <a:pPr lvl="0">
              <a:buFont typeface="+mj-lt"/>
              <a:buAutoNum type="arabicPeriod"/>
            </a:pPr>
            <a:r>
              <a:rPr lang="en-GB" dirty="0" smtClean="0"/>
              <a:t>Look ahead optimistically to the future.</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It’s all about learning</a:t>
            </a:r>
            <a:endParaRPr lang="en-GB" b="1" dirty="0"/>
          </a:p>
        </p:txBody>
      </p:sp>
      <p:sp>
        <p:nvSpPr>
          <p:cNvPr id="3" name="Content Placeholder 2"/>
          <p:cNvSpPr>
            <a:spLocks noGrp="1"/>
          </p:cNvSpPr>
          <p:nvPr>
            <p:ph idx="1"/>
          </p:nvPr>
        </p:nvSpPr>
        <p:spPr/>
        <p:txBody>
          <a:bodyPr/>
          <a:lstStyle/>
          <a:p>
            <a:r>
              <a:rPr lang="en-GB" dirty="0" smtClean="0"/>
              <a:t>In this interactive session, I would like us to think critically about several overlapping elements of the Conference themes, notably ‘Creative deployment of technologies to enhance the student experience’, ‘Adding value to large group teaching using technology’, ‘Creative use of technologies in the classroom’, ‘Going beyond PowerPoint’ and ‘Lecture Capture’ – and indeed the dangers ensuing of ‘Lecture </a:t>
            </a:r>
            <a:r>
              <a:rPr lang="en-GB" dirty="0" err="1" smtClean="0"/>
              <a:t>Napture</a:t>
            </a:r>
            <a:r>
              <a:rPr lang="en-GB" dirty="0" smtClean="0"/>
              <a:t>’. </a:t>
            </a:r>
          </a:p>
          <a:p>
            <a:r>
              <a:rPr lang="en-GB" u="sng" dirty="0" smtClean="0">
                <a:hlinkClick r:id="rId2"/>
              </a:rPr>
              <a:t>http://phil-race.co.uk/lecture-capture-versus-lecture-napture/</a:t>
            </a:r>
            <a:r>
              <a:rPr lang="en-GB" dirty="0" smtClean="0"/>
              <a:t> </a:t>
            </a:r>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and</a:t>
            </a:r>
            <a:endParaRPr lang="en-GB" b="1" dirty="0"/>
          </a:p>
        </p:txBody>
      </p:sp>
      <p:sp>
        <p:nvSpPr>
          <p:cNvPr id="3" name="Content Placeholder 2"/>
          <p:cNvSpPr>
            <a:spLocks noGrp="1"/>
          </p:cNvSpPr>
          <p:nvPr>
            <p:ph idx="1"/>
          </p:nvPr>
        </p:nvSpPr>
        <p:spPr/>
        <p:txBody>
          <a:bodyPr/>
          <a:lstStyle/>
          <a:p>
            <a:r>
              <a:rPr lang="en-GB" dirty="0" smtClean="0"/>
              <a:t>I will interrupt our critical reflection by getting you to do various things, including writing, drawing, talking and Tweeting, and pondering on the significance of some of the things that have happened in the last 10 years to pave the way towards the next ten being even better?</a:t>
            </a:r>
          </a:p>
          <a:p>
            <a:endParaRPr lang="en-GB"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66950" y="1981200"/>
            <a:ext cx="4968875" cy="1159768"/>
          </a:xfrm>
          <a:solidFill>
            <a:srgbClr val="FF0000"/>
          </a:solidFill>
        </p:spPr>
        <p:txBody>
          <a:bodyPr/>
          <a:lstStyle/>
          <a:p>
            <a:pPr>
              <a:defRPr/>
            </a:pPr>
            <a:r>
              <a:rPr lang="en-GB" dirty="0" smtClean="0"/>
              <a:t>Phil’s choices</a:t>
            </a:r>
            <a:endParaRPr lang="en-GB" dirty="0"/>
          </a:p>
        </p:txBody>
      </p:sp>
      <p:sp>
        <p:nvSpPr>
          <p:cNvPr id="17411" name="AutoShape 36">
            <a:hlinkClick r:id="rId3" action="ppaction://hlinkpres?slideindex=1&amp;slidetitle=Slide 1" highlightClick="1"/>
          </p:cNvPr>
          <p:cNvSpPr>
            <a:spLocks noChangeArrowheads="1"/>
          </p:cNvSpPr>
          <p:nvPr/>
        </p:nvSpPr>
        <p:spPr bwMode="auto">
          <a:xfrm>
            <a:off x="476057" y="291455"/>
            <a:ext cx="1976823" cy="461665"/>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Introduction</a:t>
            </a:r>
          </a:p>
        </p:txBody>
      </p:sp>
      <p:sp>
        <p:nvSpPr>
          <p:cNvPr id="17412" name="AutoShape 36">
            <a:hlinkClick r:id="rId4" action="ppaction://hlinkpres?slideindex=1&amp;slidetitle=" highlightClick="1"/>
          </p:cNvPr>
          <p:cNvSpPr>
            <a:spLocks noChangeArrowheads="1"/>
          </p:cNvSpPr>
          <p:nvPr/>
        </p:nvSpPr>
        <p:spPr bwMode="auto">
          <a:xfrm>
            <a:off x="6723074" y="6366023"/>
            <a:ext cx="1790875" cy="461665"/>
          </a:xfrm>
          <a:prstGeom prst="actionButtonBlank">
            <a:avLst/>
          </a:prstGeom>
          <a:solidFill>
            <a:srgbClr val="FF0000"/>
          </a:solidFill>
          <a:ln w="9525">
            <a:noFill/>
            <a:miter lim="800000"/>
            <a:headEnd/>
            <a:tailEnd/>
          </a:ln>
        </p:spPr>
        <p:txBody>
          <a:bodyPr wrap="none" anchor="ctr">
            <a:spAutoFit/>
          </a:bodyPr>
          <a:lstStyle/>
          <a:p>
            <a:pPr algn="ctr"/>
            <a:r>
              <a:rPr lang="en-GB" sz="2400" b="1">
                <a:solidFill>
                  <a:srgbClr val="FFFFFF"/>
                </a:solidFill>
                <a:latin typeface="Arial"/>
              </a:rPr>
              <a:t>Main menu</a:t>
            </a:r>
          </a:p>
        </p:txBody>
      </p:sp>
      <p:sp>
        <p:nvSpPr>
          <p:cNvPr id="17413" name="AutoShape 36">
            <a:hlinkClick r:id="rId5" action="ppaction://hlinkpres?slideindex=1&amp;slidetitle=" highlightClick="1"/>
          </p:cNvPr>
          <p:cNvSpPr>
            <a:spLocks noChangeArrowheads="1"/>
          </p:cNvSpPr>
          <p:nvPr/>
        </p:nvSpPr>
        <p:spPr bwMode="auto">
          <a:xfrm>
            <a:off x="1475656" y="5733256"/>
            <a:ext cx="747320" cy="461665"/>
          </a:xfrm>
          <a:prstGeom prst="actionButtonBlank">
            <a:avLst/>
          </a:prstGeom>
          <a:solidFill>
            <a:srgbClr val="FF0000"/>
          </a:solidFill>
          <a:ln w="9525">
            <a:noFill/>
            <a:miter lim="800000"/>
            <a:headEnd/>
            <a:tailEnd/>
          </a:ln>
        </p:spPr>
        <p:txBody>
          <a:bodyPr wrap="none" anchor="ctr">
            <a:spAutoFit/>
          </a:bodyPr>
          <a:lstStyle/>
          <a:p>
            <a:pPr algn="ctr"/>
            <a:r>
              <a:rPr lang="en-GB" sz="2400" b="1">
                <a:solidFill>
                  <a:srgbClr val="FFFFFF"/>
                </a:solidFill>
                <a:latin typeface="Arial"/>
              </a:rPr>
              <a:t>Fun</a:t>
            </a:r>
          </a:p>
        </p:txBody>
      </p:sp>
      <p:sp>
        <p:nvSpPr>
          <p:cNvPr id="17415" name="Action Button: Custom 49">
            <a:hlinkClick r:id="rId6" action="ppaction://hlinkpres?slideindex=1&amp;slidetitle=Phil Race Masterclass Towards assessment as learning" highlightClick="1"/>
          </p:cNvPr>
          <p:cNvSpPr>
            <a:spLocks noChangeArrowheads="1"/>
          </p:cNvSpPr>
          <p:nvPr/>
        </p:nvSpPr>
        <p:spPr bwMode="auto">
          <a:xfrm>
            <a:off x="395537" y="3687638"/>
            <a:ext cx="2304256" cy="1200329"/>
          </a:xfrm>
          <a:prstGeom prst="actionButtonBlank">
            <a:avLst/>
          </a:prstGeom>
          <a:solidFill>
            <a:schemeClr val="accent1"/>
          </a:solidFill>
          <a:ln w="9525">
            <a:noFill/>
            <a:miter lim="800000"/>
            <a:headEnd/>
            <a:tailEnd/>
          </a:ln>
        </p:spPr>
        <p:txBody>
          <a:bodyPr wrap="square" anchor="ctr">
            <a:spAutoFit/>
          </a:bodyPr>
          <a:lstStyle/>
          <a:p>
            <a:pPr algn="ctr"/>
            <a:r>
              <a:rPr lang="en-GB" sz="2400" b="1">
                <a:solidFill>
                  <a:srgbClr val="FFFFFF"/>
                </a:solidFill>
                <a:latin typeface="Arial"/>
              </a:rPr>
              <a:t>Towards assessment </a:t>
            </a:r>
          </a:p>
          <a:p>
            <a:pPr algn="ctr"/>
            <a:r>
              <a:rPr lang="en-GB" sz="2400" b="1">
                <a:solidFill>
                  <a:srgbClr val="FFFFFF"/>
                </a:solidFill>
                <a:latin typeface="Arial"/>
              </a:rPr>
              <a:t>as learning</a:t>
            </a:r>
          </a:p>
        </p:txBody>
      </p:sp>
      <p:sp>
        <p:nvSpPr>
          <p:cNvPr id="17416" name="AutoShape 6">
            <a:hlinkClick r:id="rId7" action="ppaction://hlinkpres?slideindex=1&amp;slidetitle=What the gurus tell us on assessment,  feedback and learning" highlightClick="1"/>
          </p:cNvPr>
          <p:cNvSpPr>
            <a:spLocks noChangeArrowheads="1"/>
          </p:cNvSpPr>
          <p:nvPr/>
        </p:nvSpPr>
        <p:spPr bwMode="auto">
          <a:xfrm>
            <a:off x="6885006" y="3850585"/>
            <a:ext cx="2097049" cy="830997"/>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What the</a:t>
            </a:r>
          </a:p>
          <a:p>
            <a:pPr algn="ctr"/>
            <a:r>
              <a:rPr lang="en-GB" sz="2400" b="1" dirty="0">
                <a:solidFill>
                  <a:srgbClr val="FFFFFF"/>
                </a:solidFill>
                <a:latin typeface="Arial"/>
              </a:rPr>
              <a:t> gurus tell us</a:t>
            </a:r>
          </a:p>
        </p:txBody>
      </p:sp>
      <p:sp>
        <p:nvSpPr>
          <p:cNvPr id="17417" name="AutoShape 6">
            <a:hlinkClick r:id="rId8" action="ppaction://hlinkpres?slideindex=1&amp;slidetitle=Feedback without marks" highlightClick="1"/>
          </p:cNvPr>
          <p:cNvSpPr>
            <a:spLocks noChangeArrowheads="1"/>
          </p:cNvSpPr>
          <p:nvPr/>
        </p:nvSpPr>
        <p:spPr bwMode="auto">
          <a:xfrm>
            <a:off x="3347864" y="5373216"/>
            <a:ext cx="2582758" cy="830997"/>
          </a:xfrm>
          <a:prstGeom prst="actionButtonBlank">
            <a:avLst/>
          </a:prstGeom>
          <a:solidFill>
            <a:schemeClr val="accent1"/>
          </a:solidFill>
          <a:ln w="9525">
            <a:noFill/>
            <a:miter lim="800000"/>
            <a:headEnd/>
            <a:tailEnd/>
          </a:ln>
        </p:spPr>
        <p:txBody>
          <a:bodyPr wrap="none" anchor="ctr">
            <a:spAutoFit/>
          </a:bodyPr>
          <a:lstStyle/>
          <a:p>
            <a:pPr algn="ctr"/>
            <a:r>
              <a:rPr lang="en-GB" sz="2400" b="1">
                <a:solidFill>
                  <a:srgbClr val="FFFFFF"/>
                </a:solidFill>
                <a:latin typeface="Arial"/>
              </a:rPr>
              <a:t>Marks and </a:t>
            </a:r>
          </a:p>
          <a:p>
            <a:pPr algn="ctr"/>
            <a:r>
              <a:rPr lang="en-GB" sz="2400" b="1">
                <a:solidFill>
                  <a:srgbClr val="FFFFFF"/>
                </a:solidFill>
                <a:latin typeface="Arial"/>
              </a:rPr>
              <a:t>self-assessment</a:t>
            </a:r>
          </a:p>
        </p:txBody>
      </p:sp>
      <p:sp>
        <p:nvSpPr>
          <p:cNvPr id="17418" name="AutoShape 6">
            <a:hlinkClick r:id="rId9" action="ppaction://hlinkpres?slideindex=1&amp;slidetitle= Assessment and feedback are broken!" highlightClick="1"/>
          </p:cNvPr>
          <p:cNvSpPr>
            <a:spLocks noChangeArrowheads="1"/>
          </p:cNvSpPr>
          <p:nvPr/>
        </p:nvSpPr>
        <p:spPr bwMode="auto">
          <a:xfrm>
            <a:off x="119874" y="2266409"/>
            <a:ext cx="1604927" cy="830997"/>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Smarter</a:t>
            </a:r>
          </a:p>
          <a:p>
            <a:pPr algn="ctr"/>
            <a:r>
              <a:rPr lang="en-GB" sz="2400" b="1" dirty="0">
                <a:solidFill>
                  <a:srgbClr val="FFFFFF"/>
                </a:solidFill>
                <a:latin typeface="Arial"/>
              </a:rPr>
              <a:t> feedback</a:t>
            </a:r>
          </a:p>
        </p:txBody>
      </p:sp>
      <p:sp>
        <p:nvSpPr>
          <p:cNvPr id="17419" name="AutoShape 6">
            <a:hlinkClick r:id="rId10" action="ppaction://hlinkpres?slideindex=1&amp;slidetitle= Assessment and feedback are broken!" highlightClick="1"/>
          </p:cNvPr>
          <p:cNvSpPr>
            <a:spLocks noChangeArrowheads="1"/>
          </p:cNvSpPr>
          <p:nvPr/>
        </p:nvSpPr>
        <p:spPr bwMode="auto">
          <a:xfrm>
            <a:off x="4990465" y="1083841"/>
            <a:ext cx="3453188" cy="461665"/>
          </a:xfrm>
          <a:prstGeom prst="actionButtonBlank">
            <a:avLst/>
          </a:prstGeom>
          <a:solidFill>
            <a:schemeClr val="accent1"/>
          </a:solidFill>
          <a:ln w="9525">
            <a:noFill/>
            <a:miter lim="800000"/>
            <a:headEnd/>
            <a:tailEnd/>
          </a:ln>
        </p:spPr>
        <p:txBody>
          <a:bodyPr wrap="none" anchor="ctr">
            <a:spAutoFit/>
          </a:bodyPr>
          <a:lstStyle/>
          <a:p>
            <a:pPr algn="ctr"/>
            <a:r>
              <a:rPr lang="en-GB" sz="2400" b="1">
                <a:solidFill>
                  <a:srgbClr val="FFFFFF"/>
                </a:solidFill>
                <a:latin typeface="Arial"/>
              </a:rPr>
              <a:t>Assessment is broken</a:t>
            </a:r>
          </a:p>
        </p:txBody>
      </p:sp>
      <p:sp>
        <p:nvSpPr>
          <p:cNvPr id="17420" name="AutoShape 6">
            <a:hlinkClick r:id="rId11" action="ppaction://hlinkpres?slideindex=1&amp;slidetitle=Slide 1" highlightClick="1"/>
          </p:cNvPr>
          <p:cNvSpPr>
            <a:spLocks noChangeArrowheads="1"/>
          </p:cNvSpPr>
          <p:nvPr/>
        </p:nvSpPr>
        <p:spPr bwMode="auto">
          <a:xfrm>
            <a:off x="0" y="6365230"/>
            <a:ext cx="2160588" cy="461665"/>
          </a:xfrm>
          <a:prstGeom prst="actionButtonBlank">
            <a:avLst/>
          </a:prstGeom>
          <a:solidFill>
            <a:schemeClr val="accent1"/>
          </a:solidFill>
          <a:ln w="9525">
            <a:noFill/>
            <a:miter lim="800000"/>
            <a:headEnd/>
            <a:tailEnd/>
          </a:ln>
        </p:spPr>
        <p:txBody>
          <a:bodyPr anchor="ctr">
            <a:spAutoFit/>
          </a:bodyPr>
          <a:lstStyle/>
          <a:p>
            <a:pPr algn="ctr"/>
            <a:r>
              <a:rPr lang="en-GB" sz="2400" b="1">
                <a:solidFill>
                  <a:srgbClr val="FFFFFF"/>
                </a:solidFill>
                <a:latin typeface="Arial"/>
              </a:rPr>
              <a:t>Old pics</a:t>
            </a:r>
          </a:p>
        </p:txBody>
      </p:sp>
      <p:sp>
        <p:nvSpPr>
          <p:cNvPr id="17421" name="AutoShape 6">
            <a:hlinkClick r:id="rId12" action="ppaction://hlinkpres?slideindex=1&amp;slidetitle=Phil Race" highlightClick="1"/>
          </p:cNvPr>
          <p:cNvSpPr>
            <a:spLocks noChangeArrowheads="1"/>
          </p:cNvSpPr>
          <p:nvPr/>
        </p:nvSpPr>
        <p:spPr bwMode="auto">
          <a:xfrm>
            <a:off x="7675328" y="1556792"/>
            <a:ext cx="1468672" cy="461665"/>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Lectures</a:t>
            </a:r>
          </a:p>
        </p:txBody>
      </p:sp>
      <p:sp>
        <p:nvSpPr>
          <p:cNvPr id="17422" name="AutoShape 36">
            <a:hlinkClick r:id="rId13" action="ppaction://hlinkpres?slideindex=1&amp;slidetitle=Phil Race Making Learning Happen" highlightClick="1"/>
          </p:cNvPr>
          <p:cNvSpPr>
            <a:spLocks noChangeArrowheads="1"/>
          </p:cNvSpPr>
          <p:nvPr/>
        </p:nvSpPr>
        <p:spPr bwMode="auto">
          <a:xfrm>
            <a:off x="312806" y="1042620"/>
            <a:ext cx="3892412" cy="830997"/>
          </a:xfrm>
          <a:prstGeom prst="actionButtonBlank">
            <a:avLst/>
          </a:prstGeom>
          <a:solidFill>
            <a:schemeClr val="accent1"/>
          </a:solidFill>
          <a:ln w="9525">
            <a:noFill/>
            <a:miter lim="800000"/>
            <a:headEnd/>
            <a:tailEnd/>
          </a:ln>
        </p:spPr>
        <p:txBody>
          <a:bodyPr wrap="none" anchor="ctr">
            <a:spAutoFit/>
          </a:bodyPr>
          <a:lstStyle/>
          <a:p>
            <a:pPr algn="ctr"/>
            <a:r>
              <a:rPr lang="en-GB" sz="2400" b="1">
                <a:solidFill>
                  <a:srgbClr val="FFFFFF"/>
                </a:solidFill>
                <a:latin typeface="Arial"/>
              </a:rPr>
              <a:t>Designing the curriculum</a:t>
            </a:r>
          </a:p>
          <a:p>
            <a:pPr algn="ctr"/>
            <a:r>
              <a:rPr lang="en-GB" sz="2400" b="1">
                <a:solidFill>
                  <a:srgbClr val="FFFFFF"/>
                </a:solidFill>
                <a:latin typeface="Arial"/>
              </a:rPr>
              <a:t> for learning</a:t>
            </a:r>
          </a:p>
        </p:txBody>
      </p:sp>
      <p:sp>
        <p:nvSpPr>
          <p:cNvPr id="17423" name="AutoShape 6">
            <a:hlinkClick r:id="rId14" action="ppaction://hlinkpres?slideindex=1&amp;slidetitle=Phil’s ‘musts’ for assessment" highlightClick="1"/>
          </p:cNvPr>
          <p:cNvSpPr>
            <a:spLocks noChangeArrowheads="1"/>
          </p:cNvSpPr>
          <p:nvPr/>
        </p:nvSpPr>
        <p:spPr bwMode="auto">
          <a:xfrm>
            <a:off x="7151963" y="2955280"/>
            <a:ext cx="1853649" cy="461665"/>
          </a:xfrm>
          <a:prstGeom prst="actionButtonBlank">
            <a:avLst/>
          </a:prstGeom>
          <a:solidFill>
            <a:schemeClr val="accent1"/>
          </a:solidFill>
          <a:ln w="9525">
            <a:noFill/>
            <a:miter lim="800000"/>
            <a:headEnd/>
            <a:tailEnd/>
          </a:ln>
        </p:spPr>
        <p:txBody>
          <a:bodyPr wrap="none" anchor="ctr">
            <a:spAutoFit/>
          </a:bodyPr>
          <a:lstStyle/>
          <a:p>
            <a:pPr algn="ctr"/>
            <a:r>
              <a:rPr lang="en-GB" sz="2400" b="1">
                <a:solidFill>
                  <a:srgbClr val="FFFFFF"/>
                </a:solidFill>
                <a:latin typeface="Arial"/>
              </a:rPr>
              <a:t>Validity, etc</a:t>
            </a:r>
          </a:p>
        </p:txBody>
      </p:sp>
      <p:sp>
        <p:nvSpPr>
          <p:cNvPr id="17425" name="AutoShape 6">
            <a:hlinkClick r:id="rId15" action="ppaction://hlinkpres?slideindex=1&amp;slidetitle=Ten practical steps towards making assessment faster and better" highlightClick="1"/>
          </p:cNvPr>
          <p:cNvSpPr>
            <a:spLocks noChangeArrowheads="1"/>
          </p:cNvSpPr>
          <p:nvPr/>
        </p:nvSpPr>
        <p:spPr bwMode="auto">
          <a:xfrm>
            <a:off x="6372200" y="4941168"/>
            <a:ext cx="2034531" cy="830997"/>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Smarter</a:t>
            </a:r>
          </a:p>
          <a:p>
            <a:pPr algn="ctr"/>
            <a:r>
              <a:rPr lang="en-GB" sz="2400" b="1" dirty="0">
                <a:solidFill>
                  <a:srgbClr val="FFFFFF"/>
                </a:solidFill>
                <a:latin typeface="Arial"/>
              </a:rPr>
              <a:t> assessment</a:t>
            </a:r>
          </a:p>
        </p:txBody>
      </p:sp>
      <p:sp>
        <p:nvSpPr>
          <p:cNvPr id="18" name="AutoShape 36">
            <a:hlinkClick r:id="rId16" action="ppaction://hlinkpres?slideindex=1&amp;slidetitle=Teaching – and research – and reflection: the ten most important words" highlightClick="1"/>
          </p:cNvPr>
          <p:cNvSpPr>
            <a:spLocks noChangeArrowheads="1"/>
          </p:cNvSpPr>
          <p:nvPr/>
        </p:nvSpPr>
        <p:spPr bwMode="auto">
          <a:xfrm>
            <a:off x="2987825" y="4098269"/>
            <a:ext cx="1368152" cy="461665"/>
          </a:xfrm>
          <a:prstGeom prst="actionButtonBlank">
            <a:avLst/>
          </a:prstGeom>
          <a:solidFill>
            <a:schemeClr val="accent1"/>
          </a:solidFill>
          <a:ln w="9525">
            <a:noFill/>
            <a:miter lim="800000"/>
            <a:headEnd/>
            <a:tailEnd/>
          </a:ln>
        </p:spPr>
        <p:txBody>
          <a:bodyPr wrap="square" anchor="ctr">
            <a:spAutoFit/>
          </a:bodyPr>
          <a:lstStyle/>
          <a:p>
            <a:pPr algn="ctr"/>
            <a:r>
              <a:rPr lang="en-GB" sz="2400" dirty="0" err="1">
                <a:solidFill>
                  <a:srgbClr val="FFFFFF"/>
                </a:solidFill>
                <a:latin typeface="Arial"/>
              </a:rPr>
              <a:t>xxxx</a:t>
            </a:r>
            <a:endParaRPr lang="en-GB" sz="2400" dirty="0">
              <a:solidFill>
                <a:srgbClr val="FFFFFF"/>
              </a:solidFill>
              <a:latin typeface="Arial"/>
            </a:endParaRPr>
          </a:p>
        </p:txBody>
      </p:sp>
      <p:sp>
        <p:nvSpPr>
          <p:cNvPr id="19" name="AutoShape 6">
            <a:hlinkClick r:id="rId17" action="ppaction://hlinkpres?slideindex=1&amp;slidetitle=Fishing for feedback?" highlightClick="1"/>
          </p:cNvPr>
          <p:cNvSpPr>
            <a:spLocks noChangeArrowheads="1"/>
          </p:cNvSpPr>
          <p:nvPr/>
        </p:nvSpPr>
        <p:spPr bwMode="auto">
          <a:xfrm>
            <a:off x="4644008" y="3501008"/>
            <a:ext cx="1604927" cy="830997"/>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24 hour</a:t>
            </a:r>
          </a:p>
          <a:p>
            <a:pPr algn="ctr"/>
            <a:r>
              <a:rPr lang="en-GB" sz="2400" b="1" dirty="0">
                <a:solidFill>
                  <a:srgbClr val="FFFFFF"/>
                </a:solidFill>
                <a:latin typeface="Arial"/>
              </a:rPr>
              <a:t> feedback</a:t>
            </a:r>
          </a:p>
        </p:txBody>
      </p:sp>
      <p:sp>
        <p:nvSpPr>
          <p:cNvPr id="20" name="AutoShape 36">
            <a:hlinkClick r:id="rId18" action="ppaction://hlinkpres?slideindex=1&amp;slidetitle=Bridging the gap" highlightClick="1"/>
          </p:cNvPr>
          <p:cNvSpPr>
            <a:spLocks noChangeArrowheads="1"/>
          </p:cNvSpPr>
          <p:nvPr/>
        </p:nvSpPr>
        <p:spPr bwMode="auto">
          <a:xfrm>
            <a:off x="2987824" y="6396335"/>
            <a:ext cx="3110147" cy="461665"/>
          </a:xfrm>
          <a:prstGeom prst="actionButtonBlank">
            <a:avLst/>
          </a:prstGeom>
          <a:solidFill>
            <a:srgbClr val="0099CC"/>
          </a:solidFill>
          <a:ln w="9525">
            <a:noFill/>
            <a:miter lim="800000"/>
            <a:headEnd/>
            <a:tailEnd/>
          </a:ln>
        </p:spPr>
        <p:txBody>
          <a:bodyPr wrap="none" anchor="ctr">
            <a:spAutoFit/>
          </a:bodyPr>
          <a:lstStyle/>
          <a:p>
            <a:pPr algn="ctr" fontAlgn="auto">
              <a:spcBef>
                <a:spcPts val="0"/>
              </a:spcBef>
              <a:spcAft>
                <a:spcPts val="0"/>
              </a:spcAft>
            </a:pPr>
            <a:r>
              <a:rPr lang="en-GB" sz="2400" b="1" dirty="0">
                <a:solidFill>
                  <a:srgbClr val="FFFFFF"/>
                </a:solidFill>
                <a:latin typeface="Arial"/>
              </a:rPr>
              <a:t>Feedback on exams</a:t>
            </a:r>
          </a:p>
        </p:txBody>
      </p:sp>
      <p:sp>
        <p:nvSpPr>
          <p:cNvPr id="22" name="Action Button: Custom 21">
            <a:hlinkClick r:id="rId19" highlightClick="1"/>
          </p:cNvPr>
          <p:cNvSpPr/>
          <p:nvPr/>
        </p:nvSpPr>
        <p:spPr bwMode="auto">
          <a:xfrm>
            <a:off x="2555776" y="3284984"/>
            <a:ext cx="1553630" cy="461665"/>
          </a:xfrm>
          <a:prstGeom prst="actionButtonBlank">
            <a:avLst/>
          </a:prstGeom>
          <a:solidFill>
            <a:schemeClr val="accent1"/>
          </a:solidFill>
          <a:ln w="9525">
            <a:noFill/>
            <a:miter lim="800000"/>
            <a:headEnd/>
            <a:tailEnd/>
          </a:ln>
        </p:spPr>
        <p:txBody>
          <a:bodyPr wrap="none" anchor="ctr">
            <a:spAutoFit/>
          </a:bodyPr>
          <a:lstStyle/>
          <a:p>
            <a:pPr algn="ctr" fontAlgn="auto">
              <a:spcBef>
                <a:spcPts val="0"/>
              </a:spcBef>
              <a:spcAft>
                <a:spcPts val="0"/>
              </a:spcAft>
            </a:pPr>
            <a:r>
              <a:rPr lang="en-GB" sz="2400" b="1" dirty="0">
                <a:solidFill>
                  <a:srgbClr val="FFFFFF"/>
                </a:solidFill>
                <a:latin typeface="Arial"/>
              </a:rPr>
              <a:t>concerns</a:t>
            </a:r>
          </a:p>
        </p:txBody>
      </p:sp>
      <p:sp>
        <p:nvSpPr>
          <p:cNvPr id="23" name="AutoShape 36">
            <a:hlinkClick r:id="rId20" action="ppaction://hlinkpres?slideindex=1&amp;slidetitle= Part 2 How students really learn " highlightClick="1"/>
          </p:cNvPr>
          <p:cNvSpPr>
            <a:spLocks noChangeArrowheads="1"/>
          </p:cNvSpPr>
          <p:nvPr/>
        </p:nvSpPr>
        <p:spPr bwMode="auto">
          <a:xfrm>
            <a:off x="4526261" y="291753"/>
            <a:ext cx="3911647" cy="461665"/>
          </a:xfrm>
          <a:prstGeom prst="actionButtonBlank">
            <a:avLst/>
          </a:prstGeom>
          <a:solidFill>
            <a:schemeClr val="accent1"/>
          </a:solidFill>
          <a:ln w="9525">
            <a:noFill/>
            <a:miter lim="800000"/>
            <a:headEnd/>
            <a:tailEnd/>
          </a:ln>
        </p:spPr>
        <p:txBody>
          <a:bodyPr wrap="none" anchor="ctr">
            <a:spAutoFit/>
          </a:bodyPr>
          <a:lstStyle/>
          <a:p>
            <a:pPr algn="ctr"/>
            <a:r>
              <a:rPr lang="en-GB" sz="2400" b="1" dirty="0">
                <a:solidFill>
                  <a:srgbClr val="FFFFFF"/>
                </a:solidFill>
                <a:latin typeface="Arial"/>
              </a:rPr>
              <a:t>How students really learn</a:t>
            </a:r>
          </a:p>
        </p:txBody>
      </p:sp>
      <p:sp>
        <p:nvSpPr>
          <p:cNvPr id="24" name="AutoShape 10">
            <a:hlinkClick r:id="rId21" action="ppaction://hlinkpres?slideindex=1&amp;slidetitle=Developing Assessment Strategy" highlightClick="1"/>
          </p:cNvPr>
          <p:cNvSpPr>
            <a:spLocks noChangeArrowheads="1"/>
          </p:cNvSpPr>
          <p:nvPr/>
        </p:nvSpPr>
        <p:spPr bwMode="auto">
          <a:xfrm>
            <a:off x="4716016" y="4653136"/>
            <a:ext cx="1417375" cy="461665"/>
          </a:xfrm>
          <a:prstGeom prst="actionButtonBlank">
            <a:avLst/>
          </a:prstGeom>
          <a:solidFill>
            <a:schemeClr val="accent1"/>
          </a:solidFill>
          <a:ln w="9525">
            <a:noFill/>
            <a:miter lim="800000"/>
            <a:headEnd/>
            <a:tailEnd/>
          </a:ln>
        </p:spPr>
        <p:txBody>
          <a:bodyPr wrap="none" anchor="ctr">
            <a:spAutoFit/>
          </a:bodyPr>
          <a:lstStyle/>
          <a:p>
            <a:pPr algn="ctr" fontAlgn="auto">
              <a:spcBef>
                <a:spcPts val="0"/>
              </a:spcBef>
              <a:spcAft>
                <a:spcPts val="0"/>
              </a:spcAft>
            </a:pPr>
            <a:r>
              <a:rPr lang="en-GB" sz="2400" b="1" dirty="0">
                <a:solidFill>
                  <a:srgbClr val="FFFFFF"/>
                </a:solidFill>
                <a:latin typeface="Arial"/>
              </a:rPr>
              <a:t>Strategy</a:t>
            </a:r>
          </a:p>
        </p:txBody>
      </p:sp>
      <p:sp>
        <p:nvSpPr>
          <p:cNvPr id="25" name="AutoShape 42">
            <a:hlinkClick r:id="rId22" action="ppaction://hlinkpres?slideindex=1&amp;slidetitle=Assessing smarter: ten ways forward…" highlightClick="1"/>
          </p:cNvPr>
          <p:cNvSpPr>
            <a:spLocks noChangeArrowheads="1"/>
          </p:cNvSpPr>
          <p:nvPr/>
        </p:nvSpPr>
        <p:spPr bwMode="auto">
          <a:xfrm>
            <a:off x="7712198" y="5476002"/>
            <a:ext cx="1358064" cy="584775"/>
          </a:xfrm>
          <a:prstGeom prst="actionButtonBlank">
            <a:avLst/>
          </a:prstGeom>
          <a:solidFill>
            <a:schemeClr val="accent1"/>
          </a:solidFill>
          <a:ln w="9525">
            <a:noFill/>
            <a:miter lim="800000"/>
            <a:headEnd/>
            <a:tailEnd/>
          </a:ln>
        </p:spPr>
        <p:txBody>
          <a:bodyPr wrap="none" anchor="ctr">
            <a:spAutoFit/>
          </a:bodyPr>
          <a:lstStyle/>
          <a:p>
            <a:pPr algn="ctr" fontAlgn="auto">
              <a:spcBef>
                <a:spcPts val="0"/>
              </a:spcBef>
              <a:spcAft>
                <a:spcPts val="0"/>
              </a:spcAft>
            </a:pPr>
            <a:r>
              <a:rPr lang="en-GB" sz="1600" b="1" dirty="0">
                <a:solidFill>
                  <a:srgbClr val="FFFFFF"/>
                </a:solidFill>
                <a:latin typeface="Arial"/>
              </a:rPr>
              <a:t>Smarter </a:t>
            </a:r>
          </a:p>
          <a:p>
            <a:pPr algn="ctr" fontAlgn="auto">
              <a:spcBef>
                <a:spcPts val="0"/>
              </a:spcBef>
              <a:spcAft>
                <a:spcPts val="0"/>
              </a:spcAft>
            </a:pPr>
            <a:r>
              <a:rPr lang="en-GB" sz="1600" b="1" dirty="0">
                <a:solidFill>
                  <a:srgbClr val="FFFFFF"/>
                </a:solidFill>
                <a:latin typeface="Arial"/>
              </a:rPr>
              <a:t>assessment</a:t>
            </a:r>
          </a:p>
        </p:txBody>
      </p:sp>
      <p:sp>
        <p:nvSpPr>
          <p:cNvPr id="26" name="AutoShape 36">
            <a:hlinkClick r:id="rId23" action="ppaction://hlinkpres?slideindex=1&amp;slidetitle=A short exam!" highlightClick="1"/>
          </p:cNvPr>
          <p:cNvSpPr>
            <a:spLocks noChangeArrowheads="1"/>
          </p:cNvSpPr>
          <p:nvPr/>
        </p:nvSpPr>
        <p:spPr bwMode="auto">
          <a:xfrm>
            <a:off x="0" y="5013176"/>
            <a:ext cx="2724457" cy="584775"/>
          </a:xfrm>
          <a:prstGeom prst="actionButtonBlank">
            <a:avLst/>
          </a:prstGeom>
          <a:solidFill>
            <a:srgbClr val="FF0000"/>
          </a:solidFill>
          <a:ln w="9525">
            <a:noFill/>
            <a:miter lim="800000"/>
            <a:headEnd/>
            <a:tailEnd/>
          </a:ln>
        </p:spPr>
        <p:txBody>
          <a:bodyPr wrap="square" anchor="ctr">
            <a:spAutoFit/>
          </a:bodyPr>
          <a:lstStyle/>
          <a:p>
            <a:pPr algn="ctr" fontAlgn="auto">
              <a:spcBef>
                <a:spcPts val="0"/>
              </a:spcBef>
              <a:spcAft>
                <a:spcPts val="0"/>
              </a:spcAft>
            </a:pPr>
            <a:r>
              <a:rPr lang="en-GB" sz="3200" dirty="0">
                <a:solidFill>
                  <a:srgbClr val="FFFFFF"/>
                </a:solidFill>
                <a:latin typeface="Creepy" pitchFamily="82" charset="0"/>
              </a:rPr>
              <a:t>A short exam</a:t>
            </a:r>
          </a:p>
        </p:txBody>
      </p:sp>
      <p:sp>
        <p:nvSpPr>
          <p:cNvPr id="27" name="AutoShape 36">
            <a:hlinkClick r:id="rId24" action="ppaction://hlinkpres?slideindex=1&amp;slidetitle=" highlightClick="1"/>
          </p:cNvPr>
          <p:cNvSpPr>
            <a:spLocks noChangeArrowheads="1"/>
          </p:cNvSpPr>
          <p:nvPr/>
        </p:nvSpPr>
        <p:spPr bwMode="auto">
          <a:xfrm>
            <a:off x="6198656" y="5877272"/>
            <a:ext cx="1705916" cy="461665"/>
          </a:xfrm>
          <a:prstGeom prst="actionButtonBlank">
            <a:avLst/>
          </a:prstGeom>
          <a:solidFill>
            <a:srgbClr val="FF0000"/>
          </a:solidFill>
          <a:ln w="9525">
            <a:noFill/>
            <a:miter lim="800000"/>
            <a:headEnd/>
            <a:tailEnd/>
          </a:ln>
        </p:spPr>
        <p:txBody>
          <a:bodyPr wrap="none" anchor="ctr">
            <a:spAutoFit/>
          </a:bodyPr>
          <a:lstStyle/>
          <a:p>
            <a:pPr algn="ctr"/>
            <a:r>
              <a:rPr lang="en-GB" sz="2400" b="1" dirty="0" smtClean="0">
                <a:solidFill>
                  <a:srgbClr val="FFFFFF"/>
                </a:solidFill>
                <a:latin typeface="Arial"/>
              </a:rPr>
              <a:t>ML3 menu</a:t>
            </a:r>
            <a:endParaRPr lang="en-GB" sz="2400" b="1" dirty="0">
              <a:solidFill>
                <a:srgbClr val="FFFFFF"/>
              </a:solidFill>
              <a:latin typeface="Arial"/>
            </a:endParaRPr>
          </a:p>
        </p:txBody>
      </p:sp>
      <p:sp>
        <p:nvSpPr>
          <p:cNvPr id="29" name="AutoShape 36">
            <a:hlinkClick r:id="rId25" action="ppaction://hlinkpres?slideindex=1&amp;slidetitle=UK Quality Code for Higher Education Part B: Assuring and enhancing academic quality " highlightClick="1"/>
          </p:cNvPr>
          <p:cNvSpPr>
            <a:spLocks noChangeArrowheads="1"/>
          </p:cNvSpPr>
          <p:nvPr/>
        </p:nvSpPr>
        <p:spPr bwMode="auto">
          <a:xfrm>
            <a:off x="4067944" y="1484784"/>
            <a:ext cx="1529073" cy="523220"/>
          </a:xfrm>
          <a:prstGeom prst="actionButtonBlank">
            <a:avLst/>
          </a:prstGeom>
          <a:solidFill>
            <a:schemeClr val="accent2"/>
          </a:solid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smtClean="0">
                <a:solidFill>
                  <a:srgbClr val="FFFFFF"/>
                </a:solidFill>
              </a:rPr>
              <a:t>QAA B6</a:t>
            </a:r>
            <a:endParaRPr lang="en-GB" sz="2800" b="1" dirty="0">
              <a:solidFill>
                <a:srgbClr val="FFFFFF"/>
              </a:solidFill>
            </a:endParaRPr>
          </a:p>
        </p:txBody>
      </p:sp>
      <p:sp>
        <p:nvSpPr>
          <p:cNvPr id="30" name="AutoShape 36">
            <a:hlinkClick r:id="rId26" action="ppaction://hlinkpres?slideindex=1&amp;slidetitle=" highlightClick="1"/>
          </p:cNvPr>
          <p:cNvSpPr>
            <a:spLocks noChangeArrowheads="1"/>
          </p:cNvSpPr>
          <p:nvPr/>
        </p:nvSpPr>
        <p:spPr bwMode="auto">
          <a:xfrm>
            <a:off x="1043608" y="3212976"/>
            <a:ext cx="1368152" cy="461665"/>
          </a:xfrm>
          <a:prstGeom prst="actionButtonBlank">
            <a:avLst/>
          </a:prstGeom>
          <a:solidFill>
            <a:schemeClr val="accent1"/>
          </a:solidFill>
          <a:ln w="9525">
            <a:noFill/>
            <a:miter lim="800000"/>
            <a:headEnd/>
            <a:tailEnd/>
          </a:ln>
        </p:spPr>
        <p:txBody>
          <a:bodyPr wrap="square" anchor="ctr">
            <a:spAutoFit/>
          </a:bodyPr>
          <a:lstStyle/>
          <a:p>
            <a:pPr algn="ctr"/>
            <a:r>
              <a:rPr lang="en-GB" sz="2400" b="1" dirty="0" smtClean="0">
                <a:solidFill>
                  <a:srgbClr val="FFFFFF"/>
                </a:solidFill>
                <a:latin typeface="Arial"/>
              </a:rPr>
              <a:t>SCL?</a:t>
            </a:r>
            <a:endParaRPr lang="en-GB" sz="2400" b="1" dirty="0">
              <a:solidFill>
                <a:srgbClr val="FFFFFF"/>
              </a:solidFill>
              <a:latin typeface="Arial"/>
            </a:endParaRPr>
          </a:p>
        </p:txBody>
      </p:sp>
      <p:sp>
        <p:nvSpPr>
          <p:cNvPr id="31" name="AutoShape 6">
            <a:hlinkClick r:id="rId27" action="ppaction://hlinkpres?slideindex=1&amp;slidetitle=Sally Brown (2015)" highlightClick="1"/>
          </p:cNvPr>
          <p:cNvSpPr>
            <a:spLocks noChangeArrowheads="1"/>
          </p:cNvSpPr>
          <p:nvPr/>
        </p:nvSpPr>
        <p:spPr bwMode="auto">
          <a:xfrm>
            <a:off x="6893063" y="2060848"/>
            <a:ext cx="2250937" cy="830997"/>
          </a:xfrm>
          <a:prstGeom prst="actionButtonBlank">
            <a:avLst/>
          </a:prstGeom>
          <a:solidFill>
            <a:srgbClr val="FFC000"/>
          </a:solidFill>
          <a:ln w="9525">
            <a:noFill/>
            <a:miter lim="800000"/>
            <a:headEnd/>
            <a:tailEnd/>
          </a:ln>
        </p:spPr>
        <p:txBody>
          <a:bodyPr wrap="none" anchor="ctr">
            <a:spAutoFit/>
          </a:bodyPr>
          <a:lstStyle/>
          <a:p>
            <a:pPr algn="ctr"/>
            <a:r>
              <a:rPr lang="en-GB" sz="2400" b="1" dirty="0" smtClean="0">
                <a:solidFill>
                  <a:srgbClr val="4D4D4D"/>
                </a:solidFill>
                <a:latin typeface="Arial"/>
              </a:rPr>
              <a:t>Quotes about </a:t>
            </a:r>
          </a:p>
          <a:p>
            <a:pPr algn="ctr"/>
            <a:r>
              <a:rPr lang="en-GB" sz="2400" b="1" dirty="0" smtClean="0">
                <a:solidFill>
                  <a:srgbClr val="4D4D4D"/>
                </a:solidFill>
                <a:latin typeface="Arial"/>
              </a:rPr>
              <a:t>lectures</a:t>
            </a:r>
            <a:endParaRPr lang="en-GB" sz="2400" b="1" dirty="0">
              <a:solidFill>
                <a:srgbClr val="4D4D4D"/>
              </a:solidFill>
              <a:latin typeface="Arial"/>
            </a:endParaRPr>
          </a:p>
        </p:txBody>
      </p:sp>
      <p:sp>
        <p:nvSpPr>
          <p:cNvPr id="32" name="AutoShape 28">
            <a:hlinkClick r:id="rId28" action="ppaction://hlinkpres?slideindex=1&amp;slidetitle=" highlightClick="1"/>
          </p:cNvPr>
          <p:cNvSpPr>
            <a:spLocks noChangeArrowheads="1"/>
          </p:cNvSpPr>
          <p:nvPr/>
        </p:nvSpPr>
        <p:spPr bwMode="auto">
          <a:xfrm>
            <a:off x="2267744" y="2780928"/>
            <a:ext cx="710451" cy="400110"/>
          </a:xfrm>
          <a:prstGeom prst="actionButtonBlank">
            <a:avLst/>
          </a:prstGeom>
          <a:blipFill>
            <a:blip r:embed="rId29" cstate="email"/>
            <a:tile tx="0" ty="0" sx="100000" sy="100000" flip="none" algn="tl"/>
          </a:blipFill>
          <a:ln w="9525">
            <a:noFill/>
            <a:miter lim="800000"/>
            <a:headEnd/>
            <a:tailEnd/>
          </a:ln>
        </p:spPr>
        <p:txBody>
          <a:bodyPr wrap="none" anchor="ctr">
            <a:spAutoFit/>
          </a:bodyPr>
          <a:ls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a:lstStyle>
          <a:p>
            <a:pPr algn="ctr"/>
            <a:r>
              <a:rPr lang="en-GB" sz="2000" b="1" dirty="0" err="1" smtClean="0">
                <a:solidFill>
                  <a:srgbClr val="FFFFFF"/>
                </a:solidFill>
                <a:latin typeface="Arial" charset="0"/>
              </a:rPr>
              <a:t>mlh</a:t>
            </a:r>
            <a:r>
              <a:rPr lang="en-GB" sz="2000" b="1" dirty="0" smtClean="0">
                <a:solidFill>
                  <a:srgbClr val="FFFFFF"/>
                </a:solidFill>
                <a:latin typeface="Arial" charset="0"/>
              </a:rPr>
              <a:t> </a:t>
            </a:r>
            <a:endParaRPr lang="en-GB" sz="2000" b="1" dirty="0">
              <a:solidFill>
                <a:srgbClr val="FFFFFF"/>
              </a:solidFill>
              <a:latin typeface="Arial" charset="0"/>
            </a:endParaRPr>
          </a:p>
        </p:txBody>
      </p:sp>
      <p:sp>
        <p:nvSpPr>
          <p:cNvPr id="33" name="AutoShape 36">
            <a:hlinkClick r:id="rId30" action="ppaction://hlinkpres?slideindex=1&amp;slidetitle=A marked improvement: HEA, 2012" highlightClick="1"/>
          </p:cNvPr>
          <p:cNvSpPr>
            <a:spLocks noChangeArrowheads="1"/>
          </p:cNvSpPr>
          <p:nvPr/>
        </p:nvSpPr>
        <p:spPr bwMode="auto">
          <a:xfrm>
            <a:off x="3059832" y="4612486"/>
            <a:ext cx="1368152" cy="830997"/>
          </a:xfrm>
          <a:prstGeom prst="actionButtonBlank">
            <a:avLst/>
          </a:prstGeom>
          <a:solidFill>
            <a:schemeClr val="accent2"/>
          </a:solidFill>
          <a:ln w="9525">
            <a:noFill/>
            <a:miter lim="800000"/>
            <a:headEnd/>
            <a:tailEnd/>
          </a:ln>
        </p:spPr>
        <p:txBody>
          <a:bodyPr wrap="square" anchor="ctr">
            <a:spAutoFit/>
          </a:bodyPr>
          <a:lstStyle/>
          <a:p>
            <a:pPr algn="ctr"/>
            <a:r>
              <a:rPr lang="en-GB" sz="2400" b="1" dirty="0" smtClean="0">
                <a:solidFill>
                  <a:srgbClr val="FFFFFF"/>
                </a:solidFill>
                <a:latin typeface="Arial"/>
              </a:rPr>
              <a:t>HEA slides</a:t>
            </a:r>
            <a:endParaRPr lang="en-GB" sz="2400" b="1" dirty="0">
              <a:solidFill>
                <a:srgbClr val="FFFFFF"/>
              </a:solidFill>
              <a:latin typeface="Arial"/>
            </a:endParaRPr>
          </a:p>
        </p:txBody>
      </p:sp>
      <p:sp>
        <p:nvSpPr>
          <p:cNvPr id="35" name="Action Button: Custom 34">
            <a:hlinkClick r:id="rId31" action="ppaction://hlinkpres?slideindex=1&amp;slidetitle=Four key literacies students need, to succeed in higher education (Based on Sally Brown, 2015)" highlightClick="1"/>
          </p:cNvPr>
          <p:cNvSpPr/>
          <p:nvPr/>
        </p:nvSpPr>
        <p:spPr bwMode="auto">
          <a:xfrm>
            <a:off x="4249505" y="2996952"/>
            <a:ext cx="1622560" cy="461665"/>
          </a:xfrm>
          <a:prstGeom prst="actionButtonBlank">
            <a:avLst/>
          </a:prstGeom>
          <a:solidFill>
            <a:srgbClr val="FF6699"/>
          </a:solidFill>
          <a:ln w="9525">
            <a:noFill/>
            <a:miter lim="800000"/>
            <a:headEnd/>
            <a:tailEnd/>
          </a:ln>
        </p:spPr>
        <p:txBody>
          <a:bodyPr wrap="none" anchor="ctr">
            <a:spAutoFit/>
          </a:bodyPr>
          <a:lstStyle/>
          <a:p>
            <a:pPr algn="ctr" fontAlgn="auto">
              <a:spcBef>
                <a:spcPts val="0"/>
              </a:spcBef>
              <a:spcAft>
                <a:spcPts val="0"/>
              </a:spcAft>
            </a:pPr>
            <a:r>
              <a:rPr lang="en-GB" sz="2400" b="1" dirty="0" smtClean="0">
                <a:solidFill>
                  <a:srgbClr val="FFFFFF"/>
                </a:solidFill>
                <a:latin typeface="Arial"/>
              </a:rPr>
              <a:t>Literacies</a:t>
            </a:r>
            <a:endParaRPr lang="en-GB" sz="2400" b="1" dirty="0">
              <a:solidFill>
                <a:srgbClr val="FFFFFF"/>
              </a:solidFill>
              <a:latin typeface="Arial"/>
            </a:endParaRPr>
          </a:p>
        </p:txBody>
      </p:sp>
      <p:sp>
        <p:nvSpPr>
          <p:cNvPr id="36" name="AutoShape 6">
            <a:hlinkClick r:id="rId32" action="ppaction://hlinkpres?slideindex=1&amp;slidetitle= Assessment and feedback are broken!" highlightClick="1"/>
          </p:cNvPr>
          <p:cNvSpPr>
            <a:spLocks noChangeArrowheads="1"/>
          </p:cNvSpPr>
          <p:nvPr/>
        </p:nvSpPr>
        <p:spPr bwMode="auto">
          <a:xfrm>
            <a:off x="5364088" y="1484784"/>
            <a:ext cx="3057248" cy="461665"/>
          </a:xfrm>
          <a:prstGeom prst="actionButtonBlank">
            <a:avLst/>
          </a:prstGeom>
          <a:solidFill>
            <a:schemeClr val="accent1"/>
          </a:solidFill>
          <a:ln w="9525">
            <a:noFill/>
            <a:miter lim="800000"/>
            <a:headEnd/>
            <a:tailEnd/>
          </a:ln>
        </p:spPr>
        <p:txBody>
          <a:bodyPr wrap="none" anchor="ctr">
            <a:spAutoFit/>
          </a:bodyPr>
          <a:lstStyle/>
          <a:p>
            <a:pPr algn="ctr"/>
            <a:r>
              <a:rPr lang="en-GB" sz="2400" b="1" dirty="0" smtClean="0">
                <a:solidFill>
                  <a:srgbClr val="FFFFFF"/>
                </a:solidFill>
                <a:latin typeface="Arial"/>
              </a:rPr>
              <a:t>Feedback is </a:t>
            </a:r>
            <a:r>
              <a:rPr lang="en-GB" sz="2400" b="1" dirty="0">
                <a:solidFill>
                  <a:srgbClr val="FFFFFF"/>
                </a:solidFill>
                <a:latin typeface="Arial"/>
              </a:rPr>
              <a:t>broken</a:t>
            </a:r>
          </a:p>
        </p:txBody>
      </p:sp>
      <p:sp>
        <p:nvSpPr>
          <p:cNvPr id="37" name="Action Button: Custom 57">
            <a:hlinkClick r:id="rId33" action="ppaction://hlinkpres?slideindex=1&amp;slidetitle= Seven practical things you can do to make learning happen    " highlightClick="1"/>
          </p:cNvPr>
          <p:cNvSpPr>
            <a:spLocks noChangeArrowheads="1"/>
          </p:cNvSpPr>
          <p:nvPr/>
        </p:nvSpPr>
        <p:spPr bwMode="auto">
          <a:xfrm>
            <a:off x="2492152" y="2141240"/>
            <a:ext cx="409384" cy="586957"/>
          </a:xfrm>
          <a:prstGeom prst="actionButtonBlank">
            <a:avLst/>
          </a:prstGeom>
          <a:solidFill>
            <a:srgbClr val="FF6699"/>
          </a:solidFill>
          <a:ln w="9525" algn="ctr">
            <a:solidFill>
              <a:srgbClr val="FF0000"/>
            </a:solidFill>
            <a:round/>
            <a:headEnd/>
            <a:tailEnd/>
          </a:ln>
        </p:spPr>
        <p:txBody>
          <a:bodyPr wrap="none" lIns="90000" tIns="46800" rIns="90000" bIns="46800" anchor="ctr">
            <a:spAutoFit/>
          </a:bodyPr>
          <a:lstStyle/>
          <a:p>
            <a:pPr fontAlgn="auto">
              <a:spcBef>
                <a:spcPts val="0"/>
              </a:spcBef>
              <a:spcAft>
                <a:spcPts val="0"/>
              </a:spcAft>
            </a:pPr>
            <a:r>
              <a:rPr lang="en-GB" sz="3200" dirty="0" smtClean="0">
                <a:solidFill>
                  <a:srgbClr val="FFFFFF"/>
                </a:solidFill>
                <a:latin typeface="Arial"/>
              </a:rPr>
              <a:t>7</a:t>
            </a:r>
            <a:endParaRPr lang="en-US" sz="3200" dirty="0">
              <a:solidFill>
                <a:srgbClr val="FFFFFF"/>
              </a:solidFill>
              <a:latin typeface="Arial"/>
            </a:endParaRPr>
          </a:p>
        </p:txBody>
      </p:sp>
      <p:sp>
        <p:nvSpPr>
          <p:cNvPr id="34" name="Action Button: Custom 33">
            <a:hlinkClick r:id="rId34" action="ppaction://hlinkpres?slideindex=1&amp;slidetitle=Face-to-face communication" highlightClick="1"/>
          </p:cNvPr>
          <p:cNvSpPr/>
          <p:nvPr/>
        </p:nvSpPr>
        <p:spPr bwMode="auto">
          <a:xfrm>
            <a:off x="6224937" y="3212976"/>
            <a:ext cx="764954" cy="461665"/>
          </a:xfrm>
          <a:prstGeom prst="actionButtonBlank">
            <a:avLst/>
          </a:prstGeom>
          <a:solidFill>
            <a:srgbClr val="FF6699"/>
          </a:solidFill>
          <a:ln w="9525">
            <a:noFill/>
            <a:miter lim="800000"/>
            <a:headEnd/>
            <a:tailEnd/>
          </a:ln>
        </p:spPr>
        <p:txBody>
          <a:bodyPr wrap="none" anchor="ctr">
            <a:spAutoFit/>
          </a:bodyPr>
          <a:lstStyle/>
          <a:p>
            <a:pPr algn="ctr" fontAlgn="auto">
              <a:spcBef>
                <a:spcPts val="0"/>
              </a:spcBef>
              <a:spcAft>
                <a:spcPts val="0"/>
              </a:spcAft>
            </a:pPr>
            <a:r>
              <a:rPr lang="en-GB" sz="2400" dirty="0" smtClean="0">
                <a:solidFill>
                  <a:srgbClr val="FFFFFF"/>
                </a:solidFill>
                <a:latin typeface="Arial"/>
              </a:rPr>
              <a:t>TST</a:t>
            </a:r>
            <a:endParaRPr lang="en-GB" sz="2400" dirty="0">
              <a:solidFill>
                <a:srgbClr val="FFFFFF"/>
              </a:solidFill>
              <a:latin typeface="Arial"/>
            </a:endParaRPr>
          </a:p>
        </p:txBody>
      </p:sp>
      <p:sp>
        <p:nvSpPr>
          <p:cNvPr id="38" name="Action Button: Custom 37">
            <a:hlinkClick r:id="rId35" action="ppaction://hlinkpres?slideindex=1&amp;slidetitle=1" highlightClick="1"/>
          </p:cNvPr>
          <p:cNvSpPr>
            <a:spLocks noChangeArrowheads="1"/>
          </p:cNvSpPr>
          <p:nvPr/>
        </p:nvSpPr>
        <p:spPr bwMode="auto">
          <a:xfrm>
            <a:off x="4788024" y="1988840"/>
            <a:ext cx="2143125" cy="369888"/>
          </a:xfrm>
          <a:prstGeom prst="actionButtonBlank">
            <a:avLst/>
          </a:prstGeom>
          <a:solidFill>
            <a:srgbClr val="FFFF00"/>
          </a:solidFill>
          <a:ln w="9525">
            <a:noFill/>
            <a:miter lim="800000"/>
            <a:headEnd/>
            <a:tailEnd/>
          </a:ln>
        </p:spPr>
        <p:txBody>
          <a:bodyPr anchor="ctr">
            <a:spAutoFit/>
          </a:bodyPr>
          <a:ls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a:lstStyle>
          <a:p>
            <a:pPr algn="ctr"/>
            <a:r>
              <a:rPr lang="en-GB" sz="1800" b="1" dirty="0" smtClean="0">
                <a:solidFill>
                  <a:srgbClr val="4D4D4D"/>
                </a:solidFill>
                <a:latin typeface="Arial" charset="0"/>
              </a:rPr>
              <a:t>Exam dilemmas</a:t>
            </a:r>
            <a:endParaRPr lang="en-GB" sz="1800" b="1" dirty="0">
              <a:solidFill>
                <a:srgbClr val="4D4D4D"/>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7.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1908</Words>
  <Application>Microsoft Office PowerPoint</Application>
  <PresentationFormat>On-screen Show (4:3)</PresentationFormat>
  <Paragraphs>272</Paragraphs>
  <Slides>39</Slides>
  <Notes>18</Notes>
  <HiddenSlides>0</HiddenSlides>
  <MMClips>0</MMClips>
  <ScaleCrop>false</ScaleCrop>
  <HeadingPairs>
    <vt:vector size="4" baseType="variant">
      <vt:variant>
        <vt:lpstr>Theme</vt:lpstr>
      </vt:variant>
      <vt:variant>
        <vt:i4>93</vt:i4>
      </vt:variant>
      <vt:variant>
        <vt:lpstr>Slide Titles</vt:lpstr>
      </vt:variant>
      <vt:variant>
        <vt:i4>39</vt:i4>
      </vt:variant>
    </vt:vector>
  </HeadingPairs>
  <TitlesOfParts>
    <vt:vector size="132"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10_Office Theme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90_Custom Design</vt:lpstr>
      <vt:lpstr>119_Custom Design</vt:lpstr>
      <vt:lpstr>39_Custom Design</vt:lpstr>
      <vt:lpstr>3_Clouds</vt:lpstr>
      <vt:lpstr>It’s all about learning - that’s what we’re for!</vt:lpstr>
      <vt:lpstr>Slide 2</vt:lpstr>
      <vt:lpstr> About Phil…</vt:lpstr>
      <vt:lpstr>Thanks to students</vt:lpstr>
      <vt:lpstr>You will be able to download my main slides</vt:lpstr>
      <vt:lpstr>Intended learning outcomes</vt:lpstr>
      <vt:lpstr>It’s all about learning</vt:lpstr>
      <vt:lpstr>and</vt:lpstr>
      <vt:lpstr>Phil’s choices</vt:lpstr>
      <vt:lpstr>Earlier today @digism Technology needs to be about people</vt:lpstr>
      <vt:lpstr>At the SEDA Conference in Edinburgh: May 2016</vt:lpstr>
      <vt:lpstr>A few stolen aphorisms...</vt:lpstr>
      <vt:lpstr>Defeat?</vt:lpstr>
      <vt:lpstr>Letting go…</vt:lpstr>
      <vt:lpstr>Divided by a common language?</vt:lpstr>
      <vt:lpstr>Acceptance and change</vt:lpstr>
      <vt:lpstr>Downloadable handout materials</vt:lpstr>
      <vt:lpstr>Getting to know each other</vt:lpstr>
      <vt:lpstr>Announcement about mobile phones and laptops...</vt:lpstr>
      <vt:lpstr>Evidence-based practice</vt:lpstr>
      <vt:lpstr>13 sources about assessment, feedback and learning in higher education</vt:lpstr>
      <vt:lpstr>Slide 22</vt:lpstr>
      <vt:lpstr>Slide 23</vt:lpstr>
      <vt:lpstr>Slide 24</vt:lpstr>
      <vt:lpstr>Post-it exercise</vt:lpstr>
      <vt:lpstr>Now is the decade of Universities’ dis-content!</vt:lpstr>
      <vt:lpstr>Modern universities are moving away from being the guardians of content, (where everything was about ‘delivery’), towards foregrounding two major functions: </vt:lpstr>
      <vt:lpstr>One of my main worries...</vt:lpstr>
      <vt:lpstr>How it used to be</vt:lpstr>
      <vt:lpstr>Slide 30</vt:lpstr>
      <vt:lpstr>Slide 31</vt:lpstr>
      <vt:lpstr>Slide 32</vt:lpstr>
      <vt:lpstr>Slide 33</vt:lpstr>
      <vt:lpstr>Slide 34</vt:lpstr>
      <vt:lpstr>Let’s have a bit of controversy?</vt:lpstr>
      <vt:lpstr>Phil being provocative  Essays can be great...</vt:lpstr>
      <vt:lpstr>Post-it or Twitter task on giving essays marks</vt:lpstr>
      <vt:lpstr>Slide 38</vt:lpstr>
      <vt:lpstr>Slide 39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2016-06-09T14:02:45Z</dcterms:modified>
</cp:coreProperties>
</file>