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theme/theme98.xml" ContentType="application/vnd.openxmlformats-officedocument.theme+xml"/>
  <Override PartName="/ppt/notesSlides/notesSlide38.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theme/theme76.xml" ContentType="application/vnd.openxmlformats-officedocument.theme+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theme/theme54.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32.xml" ContentType="application/vnd.openxmlformats-officedocument.theme+xml"/>
  <Override PartName="/ppt/notesSlides/notesSlide7.xml" ContentType="application/vnd.openxmlformats-officedocument.presentationml.notesSlide+xml"/>
  <Override PartName="/ppt/slides/slide88.xml" ContentType="application/vnd.openxmlformats-officedocument.presentationml.slide+xml"/>
  <Override PartName="/ppt/theme/theme10.xml" ContentType="application/vnd.openxmlformats-officedocument.theme+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Masters/slideMaster74.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heme/theme59.xml" ContentType="application/vnd.openxmlformats-officedocument.them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theme/theme37.xml" ContentType="application/vnd.openxmlformats-officedocument.theme+xml"/>
  <Override PartName="/ppt/theme/theme48.xml" ContentType="application/vnd.openxmlformats-officedocument.theme+xml"/>
  <Override PartName="/ppt/theme/theme84.xml" ContentType="application/vnd.openxmlformats-officedocument.theme+xml"/>
  <Override PartName="/ppt/theme/theme95.xml" ContentType="application/vnd.openxmlformats-officedocument.them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Masters/slideMaster52.xml" ContentType="application/vnd.openxmlformats-officedocument.presentationml.slideMaster+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theme/theme51.xml" ContentType="application/vnd.openxmlformats-officedocument.theme+xml"/>
  <Override PartName="/ppt/slideMasters/slideMaster5.xml" ContentType="application/vnd.openxmlformats-officedocument.presentationml.slideMaster+xml"/>
  <Override PartName="/ppt/slideMasters/slideMaster102.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Masters/slideMaster79.xml" ContentType="application/vnd.openxmlformats-officedocument.presentationml.slideMaster+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Masters/slideMaster68.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89.xml" ContentType="application/vnd.openxmlformats-officedocument.theme+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theme/theme67.xml" ContentType="application/vnd.openxmlformats-officedocument.theme+xml"/>
  <Override PartName="/ppt/theme/theme78.xml" ContentType="application/vnd.openxmlformats-officedocument.theme+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s/slide41.xml" ContentType="application/vnd.openxmlformats-officedocument.presentationml.slide+xml"/>
  <Override PartName="/ppt/slideLayouts/slideLayout51.xml" ContentType="application/vnd.openxmlformats-officedocument.presentationml.slideLayout+xml"/>
  <Override PartName="/ppt/theme/theme56.xml" ContentType="application/vnd.openxmlformats-officedocument.them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81.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theme/theme12.xml" ContentType="application/vnd.openxmlformats-officedocument.them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Masters/slideMaster98.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theme/theme86.xml" ContentType="application/vnd.openxmlformats-officedocument.theme+xml"/>
  <Override PartName="/ppt/theme/theme97.xml" ContentType="application/vnd.openxmlformats-officedocument.theme+xml"/>
  <Override PartName="/ppt/notesSlides/notesSlide37.xml" ContentType="application/vnd.openxmlformats-officedocument.presentationml.notesSlide+xml"/>
  <Override PartName="/ppt/slideMasters/slideMaster54.xml" ContentType="application/vnd.openxmlformats-officedocument.presentationml.slideMaster+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theme/theme42.xml" ContentType="application/vnd.openxmlformats-officedocument.theme+xml"/>
  <Override PartName="/ppt/theme/theme53.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heme/theme69.xml" ContentType="application/vnd.openxmlformats-officedocument.theme+xml"/>
  <Override PartName="/ppt/slideLayouts/slideLayout75.xml" ContentType="application/vnd.openxmlformats-officedocument.presentationml.slideLayout+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heme/theme58.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notesSlides/notesSlide12.xml" ContentType="application/vnd.openxmlformats-officedocument.presentationml.notesSlide+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88.xml" ContentType="application/vnd.openxmlformats-officedocument.theme+xml"/>
  <Override PartName="/ppt/theme/theme99.xml" ContentType="application/vnd.openxmlformats-officedocument.theme+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61.xml" ContentType="application/vnd.openxmlformats-officedocument.presentationml.slideLayout+xml"/>
  <Override PartName="/ppt/theme/theme66.xml" ContentType="application/vnd.openxmlformats-officedocument.theme+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Override PartName="/ppt/theme/theme91.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22.xml" ContentType="application/vnd.openxmlformats-officedocument.theme+xml"/>
  <Override PartName="/ppt/theme/theme101.xml" ContentType="application/vnd.openxmlformats-officedocument.theme+xml"/>
  <Override PartName="/ppt/slides/slide78.xml" ContentType="application/vnd.openxmlformats-officedocument.presentationml.slide+xml"/>
  <Override PartName="/ppt/theme/theme11.xml" ContentType="application/vnd.openxmlformats-officedocument.theme+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theme/theme96.xml" ContentType="application/vnd.openxmlformats-officedocument.them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theme/theme52.xml" ContentType="application/vnd.openxmlformats-officedocument.them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heme/theme79.xml" ContentType="application/vnd.openxmlformats-officedocument.theme+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theme/theme68.xml" ContentType="application/vnd.openxmlformats-officedocument.theme+xml"/>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slideLayouts/slideLayout52.xml" ContentType="application/vnd.openxmlformats-officedocument.presentationml.slideLayout+xml"/>
  <Override PartName="/ppt/theme/theme57.xml" ContentType="application/vnd.openxmlformats-officedocument.theme+xml"/>
  <Override PartName="/ppt/theme/theme93.xml" ContentType="application/vnd.openxmlformats-officedocument.them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theme/theme87.xml" ContentType="application/vnd.openxmlformats-officedocument.theme+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Layouts/slideLayout60.xml" ContentType="application/vnd.openxmlformats-officedocument.presentationml.slideLayout+xml"/>
  <Override PartName="/ppt/theme/theme65.xml" ContentType="application/vnd.openxmlformats-officedocument.theme+xml"/>
  <Override PartName="/ppt/tableStyles.xml" ContentType="application/vnd.openxmlformats-officedocument.presentationml.tableStyle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slides/slide77.xml" ContentType="application/vnd.openxmlformats-officedocument.presentationml.slide+xml"/>
  <Override PartName="/ppt/theme/theme10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5" r:id="rId38"/>
    <p:sldMasterId id="2147484739" r:id="rId39"/>
    <p:sldMasterId id="2147484741" r:id="rId40"/>
    <p:sldMasterId id="2147484744" r:id="rId41"/>
    <p:sldMasterId id="2147484746" r:id="rId42"/>
    <p:sldMasterId id="2147484749" r:id="rId43"/>
    <p:sldMasterId id="2147484753" r:id="rId44"/>
    <p:sldMasterId id="2147484755" r:id="rId45"/>
    <p:sldMasterId id="2147484758" r:id="rId46"/>
    <p:sldMasterId id="2147484760" r:id="rId47"/>
    <p:sldMasterId id="2147484762" r:id="rId48"/>
    <p:sldMasterId id="2147484766" r:id="rId49"/>
    <p:sldMasterId id="2147484768" r:id="rId50"/>
    <p:sldMasterId id="2147484770" r:id="rId51"/>
    <p:sldMasterId id="2147484772" r:id="rId52"/>
    <p:sldMasterId id="2147484774" r:id="rId53"/>
    <p:sldMasterId id="2147484776" r:id="rId54"/>
    <p:sldMasterId id="2147484778" r:id="rId55"/>
    <p:sldMasterId id="2147484780" r:id="rId56"/>
    <p:sldMasterId id="2147484782" r:id="rId57"/>
    <p:sldMasterId id="2147484784" r:id="rId58"/>
    <p:sldMasterId id="2147484786" r:id="rId59"/>
    <p:sldMasterId id="2147484789" r:id="rId60"/>
    <p:sldMasterId id="2147484793" r:id="rId61"/>
    <p:sldMasterId id="2147484795" r:id="rId62"/>
    <p:sldMasterId id="2147484797" r:id="rId63"/>
    <p:sldMasterId id="2147484799" r:id="rId64"/>
    <p:sldMasterId id="2147484802" r:id="rId65"/>
    <p:sldMasterId id="2147484804" r:id="rId66"/>
    <p:sldMasterId id="2147484806" r:id="rId67"/>
    <p:sldMasterId id="2147484808" r:id="rId68"/>
    <p:sldMasterId id="2147484811" r:id="rId69"/>
    <p:sldMasterId id="2147484815" r:id="rId70"/>
    <p:sldMasterId id="2147484817" r:id="rId71"/>
    <p:sldMasterId id="2147484819" r:id="rId72"/>
    <p:sldMasterId id="2147484821" r:id="rId73"/>
    <p:sldMasterId id="2147484823" r:id="rId74"/>
    <p:sldMasterId id="2147484825" r:id="rId75"/>
    <p:sldMasterId id="2147484827" r:id="rId76"/>
    <p:sldMasterId id="2147484829" r:id="rId77"/>
    <p:sldMasterId id="2147484831" r:id="rId78"/>
    <p:sldMasterId id="2147484833" r:id="rId79"/>
    <p:sldMasterId id="2147484835" r:id="rId80"/>
    <p:sldMasterId id="2147484837" r:id="rId81"/>
    <p:sldMasterId id="2147484839" r:id="rId82"/>
    <p:sldMasterId id="2147484841" r:id="rId83"/>
    <p:sldMasterId id="2147484845" r:id="rId84"/>
    <p:sldMasterId id="2147484848" r:id="rId85"/>
    <p:sldMasterId id="2147484850" r:id="rId86"/>
    <p:sldMasterId id="2147484853" r:id="rId87"/>
    <p:sldMasterId id="2147484855" r:id="rId88"/>
    <p:sldMasterId id="2147484857" r:id="rId89"/>
    <p:sldMasterId id="2147484864" r:id="rId90"/>
    <p:sldMasterId id="2147484866" r:id="rId91"/>
    <p:sldMasterId id="2147484868" r:id="rId92"/>
    <p:sldMasterId id="2147484870" r:id="rId93"/>
    <p:sldMasterId id="2147484872" r:id="rId94"/>
    <p:sldMasterId id="2147484873" r:id="rId95"/>
    <p:sldMasterId id="2147484876" r:id="rId96"/>
    <p:sldMasterId id="2147484878" r:id="rId97"/>
    <p:sldMasterId id="2147484880" r:id="rId98"/>
    <p:sldMasterId id="2147484882" r:id="rId99"/>
    <p:sldMasterId id="2147484884" r:id="rId100"/>
    <p:sldMasterId id="2147484888" r:id="rId101"/>
    <p:sldMasterId id="2147484890" r:id="rId102"/>
  </p:sldMasterIdLst>
  <p:notesMasterIdLst>
    <p:notesMasterId r:id="rId191"/>
  </p:notesMasterIdLst>
  <p:sldIdLst>
    <p:sldId id="428" r:id="rId103"/>
    <p:sldId id="476" r:id="rId104"/>
    <p:sldId id="703" r:id="rId105"/>
    <p:sldId id="528" r:id="rId106"/>
    <p:sldId id="696" r:id="rId107"/>
    <p:sldId id="697" r:id="rId108"/>
    <p:sldId id="699" r:id="rId109"/>
    <p:sldId id="479" r:id="rId110"/>
    <p:sldId id="529" r:id="rId111"/>
    <p:sldId id="459" r:id="rId112"/>
    <p:sldId id="531" r:id="rId113"/>
    <p:sldId id="692" r:id="rId114"/>
    <p:sldId id="693" r:id="rId115"/>
    <p:sldId id="694" r:id="rId116"/>
    <p:sldId id="675" r:id="rId117"/>
    <p:sldId id="600" r:id="rId118"/>
    <p:sldId id="601" r:id="rId119"/>
    <p:sldId id="701" r:id="rId120"/>
    <p:sldId id="640" r:id="rId121"/>
    <p:sldId id="569" r:id="rId122"/>
    <p:sldId id="666" r:id="rId123"/>
    <p:sldId id="532" r:id="rId124"/>
    <p:sldId id="533" r:id="rId125"/>
    <p:sldId id="534" r:id="rId126"/>
    <p:sldId id="698" r:id="rId127"/>
    <p:sldId id="673" r:id="rId128"/>
    <p:sldId id="674" r:id="rId129"/>
    <p:sldId id="665" r:id="rId130"/>
    <p:sldId id="535" r:id="rId131"/>
    <p:sldId id="536" r:id="rId132"/>
    <p:sldId id="486" r:id="rId133"/>
    <p:sldId id="702" r:id="rId134"/>
    <p:sldId id="686" r:id="rId135"/>
    <p:sldId id="687" r:id="rId136"/>
    <p:sldId id="688" r:id="rId137"/>
    <p:sldId id="685" r:id="rId138"/>
    <p:sldId id="508" r:id="rId139"/>
    <p:sldId id="509" r:id="rId140"/>
    <p:sldId id="603" r:id="rId141"/>
    <p:sldId id="510" r:id="rId142"/>
    <p:sldId id="542" r:id="rId143"/>
    <p:sldId id="547" r:id="rId144"/>
    <p:sldId id="511" r:id="rId145"/>
    <p:sldId id="548" r:id="rId146"/>
    <p:sldId id="550" r:id="rId147"/>
    <p:sldId id="543" r:id="rId148"/>
    <p:sldId id="544" r:id="rId149"/>
    <p:sldId id="524" r:id="rId150"/>
    <p:sldId id="525" r:id="rId151"/>
    <p:sldId id="581" r:id="rId152"/>
    <p:sldId id="635" r:id="rId153"/>
    <p:sldId id="636" r:id="rId154"/>
    <p:sldId id="637" r:id="rId155"/>
    <p:sldId id="539" r:id="rId156"/>
    <p:sldId id="566" r:id="rId157"/>
    <p:sldId id="568" r:id="rId158"/>
    <p:sldId id="588" r:id="rId159"/>
    <p:sldId id="589" r:id="rId160"/>
    <p:sldId id="590" r:id="rId161"/>
    <p:sldId id="591" r:id="rId162"/>
    <p:sldId id="592" r:id="rId163"/>
    <p:sldId id="465" r:id="rId164"/>
    <p:sldId id="613" r:id="rId165"/>
    <p:sldId id="593" r:id="rId166"/>
    <p:sldId id="551" r:id="rId167"/>
    <p:sldId id="487" r:id="rId168"/>
    <p:sldId id="565" r:id="rId169"/>
    <p:sldId id="564" r:id="rId170"/>
    <p:sldId id="676" r:id="rId171"/>
    <p:sldId id="677" r:id="rId172"/>
    <p:sldId id="678" r:id="rId173"/>
    <p:sldId id="679" r:id="rId174"/>
    <p:sldId id="680" r:id="rId175"/>
    <p:sldId id="681" r:id="rId176"/>
    <p:sldId id="682" r:id="rId177"/>
    <p:sldId id="683" r:id="rId178"/>
    <p:sldId id="684" r:id="rId179"/>
    <p:sldId id="689" r:id="rId180"/>
    <p:sldId id="690" r:id="rId181"/>
    <p:sldId id="691" r:id="rId182"/>
    <p:sldId id="460" r:id="rId183"/>
    <p:sldId id="555" r:id="rId184"/>
    <p:sldId id="556" r:id="rId185"/>
    <p:sldId id="557" r:id="rId186"/>
    <p:sldId id="558" r:id="rId187"/>
    <p:sldId id="559" r:id="rId188"/>
    <p:sldId id="695" r:id="rId189"/>
    <p:sldId id="502" r:id="rId190"/>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008000"/>
    <a:srgbClr val="FFFFFF"/>
    <a:srgbClr val="FF3300"/>
    <a:srgbClr val="CC0000"/>
    <a:srgbClr val="000000"/>
    <a:srgbClr val="CCFFCC"/>
    <a:srgbClr val="333399"/>
    <a:srgbClr val="0099CC"/>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80" autoAdjust="0"/>
    <p:restoredTop sz="98239" autoAdjust="0"/>
  </p:normalViewPr>
  <p:slideViewPr>
    <p:cSldViewPr>
      <p:cViewPr>
        <p:scale>
          <a:sx n="53" d="100"/>
          <a:sy n="53" d="100"/>
        </p:scale>
        <p:origin x="-1476" y="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90" d="100"/>
        <a:sy n="90" d="100"/>
      </p:scale>
      <p:origin x="0" y="11088"/>
    </p:cViewPr>
  </p:sorterViewPr>
  <p:gridSpacing cx="73737788" cy="73737788"/>
</p:viewPr>
</file>

<file path=ppt/_rels/presentation.xml.rels><?xml version="1.0" encoding="UTF-8" standalone="yes"?>
<Relationships xmlns="http://schemas.openxmlformats.org/package/2006/relationships"><Relationship Id="rId117" Type="http://schemas.openxmlformats.org/officeDocument/2006/relationships/slide" Target="slides/slide1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 Target="slides/slide10.xml"/><Relationship Id="rId133" Type="http://schemas.openxmlformats.org/officeDocument/2006/relationships/slide" Target="slides/slide31.xml"/><Relationship Id="rId138" Type="http://schemas.openxmlformats.org/officeDocument/2006/relationships/slide" Target="slides/slide36.xml"/><Relationship Id="rId154" Type="http://schemas.openxmlformats.org/officeDocument/2006/relationships/slide" Target="slides/slide52.xml"/><Relationship Id="rId159" Type="http://schemas.openxmlformats.org/officeDocument/2006/relationships/slide" Target="slides/slide57.xml"/><Relationship Id="rId175" Type="http://schemas.openxmlformats.org/officeDocument/2006/relationships/slide" Target="slides/slide73.xml"/><Relationship Id="rId170" Type="http://schemas.openxmlformats.org/officeDocument/2006/relationships/slide" Target="slides/slide68.xml"/><Relationship Id="rId191"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 Target="slides/slide21.xml"/><Relationship Id="rId128" Type="http://schemas.openxmlformats.org/officeDocument/2006/relationships/slide" Target="slides/slide26.xml"/><Relationship Id="rId144" Type="http://schemas.openxmlformats.org/officeDocument/2006/relationships/slide" Target="slides/slide42.xml"/><Relationship Id="rId149" Type="http://schemas.openxmlformats.org/officeDocument/2006/relationships/slide" Target="slides/slide47.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58.xml"/><Relationship Id="rId165" Type="http://schemas.openxmlformats.org/officeDocument/2006/relationships/slide" Target="slides/slide63.xml"/><Relationship Id="rId181" Type="http://schemas.openxmlformats.org/officeDocument/2006/relationships/slide" Target="slides/slide79.xml"/><Relationship Id="rId186" Type="http://schemas.openxmlformats.org/officeDocument/2006/relationships/slide" Target="slides/slide8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11.xml"/><Relationship Id="rId118" Type="http://schemas.openxmlformats.org/officeDocument/2006/relationships/slide" Target="slides/slide16.xml"/><Relationship Id="rId134" Type="http://schemas.openxmlformats.org/officeDocument/2006/relationships/slide" Target="slides/slide32.xml"/><Relationship Id="rId139" Type="http://schemas.openxmlformats.org/officeDocument/2006/relationships/slide" Target="slides/slide37.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48.xml"/><Relationship Id="rId155" Type="http://schemas.openxmlformats.org/officeDocument/2006/relationships/slide" Target="slides/slide53.xml"/><Relationship Id="rId171" Type="http://schemas.openxmlformats.org/officeDocument/2006/relationships/slide" Target="slides/slide69.xml"/><Relationship Id="rId176" Type="http://schemas.openxmlformats.org/officeDocument/2006/relationships/slide" Target="slides/slide74.xml"/><Relationship Id="rId192"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1.xml"/><Relationship Id="rId108" Type="http://schemas.openxmlformats.org/officeDocument/2006/relationships/slide" Target="slides/slide6.xml"/><Relationship Id="rId124" Type="http://schemas.openxmlformats.org/officeDocument/2006/relationships/slide" Target="slides/slide22.xml"/><Relationship Id="rId129" Type="http://schemas.openxmlformats.org/officeDocument/2006/relationships/slide" Target="slides/slide27.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38.xml"/><Relationship Id="rId145" Type="http://schemas.openxmlformats.org/officeDocument/2006/relationships/slide" Target="slides/slide43.xml"/><Relationship Id="rId161" Type="http://schemas.openxmlformats.org/officeDocument/2006/relationships/slide" Target="slides/slide59.xml"/><Relationship Id="rId166" Type="http://schemas.openxmlformats.org/officeDocument/2006/relationships/slide" Target="slides/slide64.xml"/><Relationship Id="rId182" Type="http://schemas.openxmlformats.org/officeDocument/2006/relationships/slide" Target="slides/slide80.xml"/><Relationship Id="rId187"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12.xml"/><Relationship Id="rId119" Type="http://schemas.openxmlformats.org/officeDocument/2006/relationships/slide" Target="slides/slide17.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28.xml"/><Relationship Id="rId135" Type="http://schemas.openxmlformats.org/officeDocument/2006/relationships/slide" Target="slides/slide33.xml"/><Relationship Id="rId151" Type="http://schemas.openxmlformats.org/officeDocument/2006/relationships/slide" Target="slides/slide49.xml"/><Relationship Id="rId156" Type="http://schemas.openxmlformats.org/officeDocument/2006/relationships/slide" Target="slides/slide54.xml"/><Relationship Id="rId177" Type="http://schemas.openxmlformats.org/officeDocument/2006/relationships/slide" Target="slides/slide75.xml"/><Relationship Id="rId172" Type="http://schemas.openxmlformats.org/officeDocument/2006/relationships/slide" Target="slides/slide70.xml"/><Relationship Id="rId193"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7.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 Target="slides/slide2.xml"/><Relationship Id="rId120" Type="http://schemas.openxmlformats.org/officeDocument/2006/relationships/slide" Target="slides/slide18.xml"/><Relationship Id="rId125" Type="http://schemas.openxmlformats.org/officeDocument/2006/relationships/slide" Target="slides/slide23.xml"/><Relationship Id="rId141" Type="http://schemas.openxmlformats.org/officeDocument/2006/relationships/slide" Target="slides/slide39.xml"/><Relationship Id="rId146" Type="http://schemas.openxmlformats.org/officeDocument/2006/relationships/slide" Target="slides/slide44.xml"/><Relationship Id="rId167" Type="http://schemas.openxmlformats.org/officeDocument/2006/relationships/slide" Target="slides/slide65.xml"/><Relationship Id="rId188"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60.xml"/><Relationship Id="rId183"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8.xml"/><Relationship Id="rId115" Type="http://schemas.openxmlformats.org/officeDocument/2006/relationships/slide" Target="slides/slide13.xml"/><Relationship Id="rId131" Type="http://schemas.openxmlformats.org/officeDocument/2006/relationships/slide" Target="slides/slide29.xml"/><Relationship Id="rId136" Type="http://schemas.openxmlformats.org/officeDocument/2006/relationships/slide" Target="slides/slide34.xml"/><Relationship Id="rId157" Type="http://schemas.openxmlformats.org/officeDocument/2006/relationships/slide" Target="slides/slide55.xml"/><Relationship Id="rId178" Type="http://schemas.openxmlformats.org/officeDocument/2006/relationships/slide" Target="slides/slide76.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50.xml"/><Relationship Id="rId173" Type="http://schemas.openxmlformats.org/officeDocument/2006/relationships/slide" Target="slides/slide71.xml"/><Relationship Id="rId194"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 Target="slides/slide3.xml"/><Relationship Id="rId126" Type="http://schemas.openxmlformats.org/officeDocument/2006/relationships/slide" Target="slides/slide24.xml"/><Relationship Id="rId147" Type="http://schemas.openxmlformats.org/officeDocument/2006/relationships/slide" Target="slides/slide45.xml"/><Relationship Id="rId168"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19.xml"/><Relationship Id="rId142" Type="http://schemas.openxmlformats.org/officeDocument/2006/relationships/slide" Target="slides/slide40.xml"/><Relationship Id="rId163" Type="http://schemas.openxmlformats.org/officeDocument/2006/relationships/slide" Target="slides/slide61.xml"/><Relationship Id="rId184" Type="http://schemas.openxmlformats.org/officeDocument/2006/relationships/slide" Target="slides/slide82.xml"/><Relationship Id="rId189"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14.xml"/><Relationship Id="rId137" Type="http://schemas.openxmlformats.org/officeDocument/2006/relationships/slide" Target="slides/slide35.xml"/><Relationship Id="rId158" Type="http://schemas.openxmlformats.org/officeDocument/2006/relationships/slide" Target="slides/slide5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 Target="slides/slide9.xml"/><Relationship Id="rId132" Type="http://schemas.openxmlformats.org/officeDocument/2006/relationships/slide" Target="slides/slide30.xml"/><Relationship Id="rId153" Type="http://schemas.openxmlformats.org/officeDocument/2006/relationships/slide" Target="slides/slide51.xml"/><Relationship Id="rId174" Type="http://schemas.openxmlformats.org/officeDocument/2006/relationships/slide" Target="slides/slide72.xml"/><Relationship Id="rId179" Type="http://schemas.openxmlformats.org/officeDocument/2006/relationships/slide" Target="slides/slide77.xml"/><Relationship Id="rId195" Type="http://schemas.openxmlformats.org/officeDocument/2006/relationships/tableStyles" Target="tableStyles.xml"/><Relationship Id="rId190" Type="http://schemas.openxmlformats.org/officeDocument/2006/relationships/slide" Target="slides/slide88.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xml"/><Relationship Id="rId12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 Target="slides/slide20.xml"/><Relationship Id="rId143" Type="http://schemas.openxmlformats.org/officeDocument/2006/relationships/slide" Target="slides/slide41.xml"/><Relationship Id="rId148" Type="http://schemas.openxmlformats.org/officeDocument/2006/relationships/slide" Target="slides/slide46.xml"/><Relationship Id="rId164" Type="http://schemas.openxmlformats.org/officeDocument/2006/relationships/slide" Target="slides/slide62.xml"/><Relationship Id="rId169" Type="http://schemas.openxmlformats.org/officeDocument/2006/relationships/slide" Target="slides/slide67.xml"/><Relationship Id="rId185"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78.xml"/><Relationship Id="rId26" Type="http://schemas.openxmlformats.org/officeDocument/2006/relationships/slideMaster" Target="slideMasters/slideMaster26.xml"/></Relationships>
</file>

<file path=ppt/_rels/viewProps.xml.rels><?xml version="1.0" encoding="UTF-8" standalone="yes"?>
<Relationships xmlns="http://schemas.openxmlformats.org/package/2006/relationships"><Relationship Id="rId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altLang="en-US" smtClean="0"/>
          </a:p>
        </p:txBody>
      </p:sp>
      <p:sp>
        <p:nvSpPr>
          <p:cNvPr id="26628" name="Slide Number Placeholder 3"/>
          <p:cNvSpPr>
            <a:spLocks noGrp="1"/>
          </p:cNvSpPr>
          <p:nvPr>
            <p:ph type="sldNum" sz="quarter" idx="5"/>
          </p:nvPr>
        </p:nvSpPr>
        <p:spPr/>
        <p:txBody>
          <a:bodyPr/>
          <a:lstStyle/>
          <a:p>
            <a:pPr>
              <a:defRPr/>
            </a:pPr>
            <a:fld id="{E0E4693A-78B9-4313-A90D-2C34539E0AC5}" type="slidenum">
              <a:rPr lang="en-US" smtClean="0"/>
              <a:pPr>
                <a:defRPr/>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23</a:t>
            </a:fld>
            <a:endParaRPr lang="en-GB" dirty="0">
              <a:solidFill>
                <a:srgbClr val="000000"/>
              </a:solidFill>
            </a:endParaRPr>
          </a:p>
        </p:txBody>
      </p:sp>
    </p:spTree>
    <p:extLst>
      <p:ext uri="{BB962C8B-B14F-4D97-AF65-F5344CB8AC3E}">
        <p14:creationId xmlns="" xmlns:p14="http://schemas.microsoft.com/office/powerpoint/2010/main" val="185231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26</a:t>
            </a:fld>
            <a:endParaRPr lang="en-GB"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27</a:t>
            </a:fld>
            <a:endParaRPr lang="en-GB" dirty="0">
              <a:solidFill>
                <a:srgbClr val="000000"/>
              </a:solidFill>
            </a:endParaRPr>
          </a:p>
        </p:txBody>
      </p:sp>
    </p:spTree>
    <p:extLst>
      <p:ext uri="{BB962C8B-B14F-4D97-AF65-F5344CB8AC3E}">
        <p14:creationId xmlns="" xmlns:p14="http://schemas.microsoft.com/office/powerpoint/2010/main" val="22327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29</a:t>
            </a:fld>
            <a:endParaRPr lang="en-GB" smtClean="0">
              <a:solidFill>
                <a:srgbClr val="000000"/>
              </a:solidFill>
            </a:endParaRPr>
          </a:p>
        </p:txBody>
      </p:sp>
    </p:spTree>
    <p:extLst>
      <p:ext uri="{BB962C8B-B14F-4D97-AF65-F5344CB8AC3E}">
        <p14:creationId xmlns="" xmlns:p14="http://schemas.microsoft.com/office/powerpoint/2010/main" val="270283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30</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 xmlns:p14="http://schemas.microsoft.com/office/powerpoint/2010/main" val="1518156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31</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altLang="en-US" smtClean="0"/>
          </a:p>
        </p:txBody>
      </p:sp>
      <p:sp>
        <p:nvSpPr>
          <p:cNvPr id="28676" name="Slide Number Placeholder 3"/>
          <p:cNvSpPr>
            <a:spLocks noGrp="1"/>
          </p:cNvSpPr>
          <p:nvPr>
            <p:ph type="sldNum" sz="quarter" idx="5"/>
          </p:nvPr>
        </p:nvSpPr>
        <p:spPr/>
        <p:txBody>
          <a:bodyPr/>
          <a:lstStyle/>
          <a:p>
            <a:pPr>
              <a:defRPr/>
            </a:pPr>
            <a:fld id="{8D0E9DB0-C7FD-4CA5-A5B9-689C86420601}" type="slidenum">
              <a:rPr lang="en-US" smtClean="0"/>
              <a:pPr>
                <a:defRPr/>
              </a:pPr>
              <a:t>33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altLang="en-US" smtClean="0"/>
          </a:p>
        </p:txBody>
      </p:sp>
      <p:sp>
        <p:nvSpPr>
          <p:cNvPr id="29700" name="Slide Number Placeholder 3"/>
          <p:cNvSpPr>
            <a:spLocks noGrp="1"/>
          </p:cNvSpPr>
          <p:nvPr>
            <p:ph type="sldNum" sz="quarter" idx="5"/>
          </p:nvPr>
        </p:nvSpPr>
        <p:spPr/>
        <p:txBody>
          <a:bodyPr/>
          <a:lstStyle/>
          <a:p>
            <a:pPr>
              <a:defRPr/>
            </a:pPr>
            <a:fld id="{6C910556-F879-4478-9B45-4060AFD4C11B}" type="slidenum">
              <a:rPr lang="en-US" smtClean="0"/>
              <a:pPr>
                <a:defRPr/>
              </a:pPr>
              <a:t>34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37</a:t>
            </a:fld>
            <a:endParaRPr lang="en-GB">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38</a:t>
            </a:fld>
            <a:endParaRPr 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39</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40</a:t>
            </a:fld>
            <a:endParaRPr lang="en-GB">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43</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44</a:t>
            </a:fld>
            <a:endParaRPr lang="en-GB">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5A4F13-278D-41A4-A970-619E721755B9}" type="slidenum">
              <a:rPr lang="en-GB" smtClean="0">
                <a:solidFill>
                  <a:prstClr val="black"/>
                </a:solidFill>
              </a:rPr>
              <a:pPr/>
              <a:t>45</a:t>
            </a:fld>
            <a:endParaRPr lang="en-GB">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49</a:t>
            </a:fld>
            <a:endParaRPr lang="en-GB">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50</a:t>
            </a:fld>
            <a:endParaRPr lang="en-GB" dirty="0">
              <a:solidFill>
                <a:srgbClr val="000000"/>
              </a:solidFill>
            </a:endParaRPr>
          </a:p>
        </p:txBody>
      </p:sp>
    </p:spTree>
    <p:extLst>
      <p:ext uri="{BB962C8B-B14F-4D97-AF65-F5344CB8AC3E}">
        <p14:creationId xmlns="" xmlns:p14="http://schemas.microsoft.com/office/powerpoint/2010/main" val="374449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51</a:t>
            </a:fld>
            <a:endParaRPr lang="en-GB" dirty="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53</a:t>
            </a:fld>
            <a:endParaRPr lang="en-GB"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4</a:t>
            </a:fld>
            <a:endParaRPr lang="en-GB" dirty="0" smtClean="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smtClean="0"/>
          </a:p>
        </p:txBody>
      </p:sp>
    </p:spTree>
    <p:extLst>
      <p:ext uri="{BB962C8B-B14F-4D97-AF65-F5344CB8AC3E}">
        <p14:creationId xmlns=""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54</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55</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4149197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56</a:t>
            </a:fld>
            <a:endParaRPr lang="en-GB">
              <a:solidFill>
                <a:srgbClr val="000000"/>
              </a:solidFill>
            </a:endParaRPr>
          </a:p>
        </p:txBody>
      </p:sp>
    </p:spTree>
    <p:extLst>
      <p:ext uri="{BB962C8B-B14F-4D97-AF65-F5344CB8AC3E}">
        <p14:creationId xmlns="" xmlns:p14="http://schemas.microsoft.com/office/powerpoint/2010/main" val="3430831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57</a:t>
            </a:fld>
            <a:endParaRPr lang="en-GB" dirty="0">
              <a:solidFill>
                <a:srgbClr val="000000"/>
              </a:solidFill>
            </a:endParaRPr>
          </a:p>
        </p:txBody>
      </p:sp>
    </p:spTree>
    <p:extLst>
      <p:ext uri="{BB962C8B-B14F-4D97-AF65-F5344CB8AC3E}">
        <p14:creationId xmlns="" xmlns:p14="http://schemas.microsoft.com/office/powerpoint/2010/main" val="2601599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58</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715123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59</a:t>
            </a:fld>
            <a:endParaRPr lang="en-GB" dirty="0">
              <a:solidFill>
                <a:srgbClr val="000000"/>
              </a:solidFill>
            </a:endParaRPr>
          </a:p>
        </p:txBody>
      </p:sp>
    </p:spTree>
    <p:extLst>
      <p:ext uri="{BB962C8B-B14F-4D97-AF65-F5344CB8AC3E}">
        <p14:creationId xmlns="" xmlns:p14="http://schemas.microsoft.com/office/powerpoint/2010/main" val="2802136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smtClean="0">
                <a:solidFill>
                  <a:srgbClr val="000000"/>
                </a:solidFill>
              </a:rPr>
              <a:pPr>
                <a:defRPr/>
              </a:pPr>
              <a:t>60</a:t>
            </a:fld>
            <a:endParaRPr lang="en-GB">
              <a:solidFill>
                <a:srgbClr val="000000"/>
              </a:solidFill>
            </a:endParaRPr>
          </a:p>
        </p:txBody>
      </p:sp>
    </p:spTree>
    <p:extLst>
      <p:ext uri="{BB962C8B-B14F-4D97-AF65-F5344CB8AC3E}">
        <p14:creationId xmlns="" xmlns:p14="http://schemas.microsoft.com/office/powerpoint/2010/main" val="1507805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61</a:t>
            </a:fld>
            <a:endParaRPr lang="en-US">
              <a:solidFill>
                <a:srgbClr val="000000"/>
              </a:solidFill>
            </a:endParaRPr>
          </a:p>
        </p:txBody>
      </p:sp>
    </p:spTree>
    <p:extLst>
      <p:ext uri="{BB962C8B-B14F-4D97-AF65-F5344CB8AC3E}">
        <p14:creationId xmlns="" xmlns:p14="http://schemas.microsoft.com/office/powerpoint/2010/main" val="2295886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64</a:t>
            </a:fld>
            <a:endParaRPr lang="en-GB" dirty="0">
              <a:solidFill>
                <a:srgbClr val="000000"/>
              </a:solidFill>
            </a:endParaRPr>
          </a:p>
        </p:txBody>
      </p:sp>
    </p:spTree>
    <p:extLst>
      <p:ext uri="{BB962C8B-B14F-4D97-AF65-F5344CB8AC3E}">
        <p14:creationId xmlns="" xmlns:p14="http://schemas.microsoft.com/office/powerpoint/2010/main" val="2990291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65</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059C30-CE6D-4373-AF51-5CA3A11B2ED7}"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xmlns="" val="3630044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66</a:t>
            </a:fld>
            <a:endParaRPr lang="en-GB" dirty="0"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67</a:t>
            </a:fld>
            <a:endParaRPr lang="en-GB" dirty="0" smtClean="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68</a:t>
            </a:fld>
            <a:endParaRPr lang="en-GB" dirty="0"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GB" smtClean="0"/>
          </a:p>
        </p:txBody>
      </p:sp>
      <p:sp>
        <p:nvSpPr>
          <p:cNvPr id="20484" name="Slide Number Placeholder 3"/>
          <p:cNvSpPr>
            <a:spLocks noGrp="1"/>
          </p:cNvSpPr>
          <p:nvPr>
            <p:ph type="sldNum" sz="quarter" idx="5"/>
          </p:nvPr>
        </p:nvSpPr>
        <p:spPr>
          <a:noFill/>
        </p:spPr>
        <p:txBody>
          <a:bodyPr/>
          <a:lstStyle/>
          <a:p>
            <a:fld id="{4684E51A-5013-4309-A80E-1B7B05F029ED}" type="slidenum">
              <a:rPr lang="en-US">
                <a:solidFill>
                  <a:srgbClr val="000000"/>
                </a:solidFill>
              </a:rPr>
              <a:pPr/>
              <a:t>69</a:t>
            </a:fld>
            <a:endParaRPr 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GB" smtClean="0"/>
          </a:p>
        </p:txBody>
      </p:sp>
      <p:sp>
        <p:nvSpPr>
          <p:cNvPr id="21508" name="Slide Number Placeholder 3"/>
          <p:cNvSpPr>
            <a:spLocks noGrp="1"/>
          </p:cNvSpPr>
          <p:nvPr>
            <p:ph type="sldNum" sz="quarter" idx="5"/>
          </p:nvPr>
        </p:nvSpPr>
        <p:spPr>
          <a:noFill/>
        </p:spPr>
        <p:txBody>
          <a:bodyPr/>
          <a:lstStyle/>
          <a:p>
            <a:fld id="{5D5BDBC0-7837-4A49-A71F-B11410685727}" type="slidenum">
              <a:rPr lang="en-US">
                <a:solidFill>
                  <a:srgbClr val="000000"/>
                </a:solidFill>
              </a:rPr>
              <a:pPr/>
              <a:t>70</a:t>
            </a:fld>
            <a:endParaRPr 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50938" y="692150"/>
            <a:ext cx="4556125" cy="3416300"/>
          </a:xfrm>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E61C462C-8DDE-4906-AE2E-734D083798BC}" type="slidenum">
              <a:rPr lang="en-US">
                <a:solidFill>
                  <a:srgbClr val="000000"/>
                </a:solidFill>
              </a:rPr>
              <a:pPr/>
              <a:t>71</a:t>
            </a:fld>
            <a:endParaRPr lang="en-US">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0938" y="692150"/>
            <a:ext cx="4556125" cy="3416300"/>
          </a:xfrm>
          <a:ln/>
        </p:spPr>
      </p:sp>
      <p:sp>
        <p:nvSpPr>
          <p:cNvPr id="23555" name="Notes Placeholder 2"/>
          <p:cNvSpPr>
            <a:spLocks noGrp="1"/>
          </p:cNvSpPr>
          <p:nvPr>
            <p:ph type="body" idx="1"/>
          </p:nvPr>
        </p:nvSpPr>
        <p:spPr>
          <a:noFill/>
          <a:ln/>
        </p:spPr>
        <p:txBody>
          <a:bodyPr/>
          <a:lstStyle/>
          <a:p>
            <a:endParaRPr lang="en-GB" smtClean="0"/>
          </a:p>
        </p:txBody>
      </p:sp>
      <p:sp>
        <p:nvSpPr>
          <p:cNvPr id="23556" name="Slide Number Placeholder 3"/>
          <p:cNvSpPr>
            <a:spLocks noGrp="1"/>
          </p:cNvSpPr>
          <p:nvPr>
            <p:ph type="sldNum" sz="quarter" idx="5"/>
          </p:nvPr>
        </p:nvSpPr>
        <p:spPr>
          <a:noFill/>
        </p:spPr>
        <p:txBody>
          <a:bodyPr/>
          <a:lstStyle/>
          <a:p>
            <a:fld id="{517010BC-2E2F-4558-A945-BD728AC03B2F}" type="slidenum">
              <a:rPr lang="en-US">
                <a:solidFill>
                  <a:srgbClr val="000000"/>
                </a:solidFill>
              </a:rPr>
              <a:pPr/>
              <a:t>72</a:t>
            </a:fld>
            <a:endParaRPr lang="en-US">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a:noFill/>
          <a:ln/>
        </p:spPr>
        <p:txBody>
          <a:bodyPr/>
          <a:lstStyle/>
          <a:p>
            <a:endParaRPr lang="en-GB" smtClean="0"/>
          </a:p>
        </p:txBody>
      </p:sp>
      <p:sp>
        <p:nvSpPr>
          <p:cNvPr id="24580" name="Slide Number Placeholder 3"/>
          <p:cNvSpPr>
            <a:spLocks noGrp="1"/>
          </p:cNvSpPr>
          <p:nvPr>
            <p:ph type="sldNum" sz="quarter" idx="5"/>
          </p:nvPr>
        </p:nvSpPr>
        <p:spPr>
          <a:noFill/>
        </p:spPr>
        <p:txBody>
          <a:bodyPr/>
          <a:lstStyle/>
          <a:p>
            <a:fld id="{D2FE915D-F5D7-4445-97AB-2C6BAAC8ABA4}" type="slidenum">
              <a:rPr lang="en-US">
                <a:solidFill>
                  <a:srgbClr val="000000"/>
                </a:solidFill>
              </a:rPr>
              <a:pPr/>
              <a:t>73</a:t>
            </a:fld>
            <a:endParaRPr lang="en-US">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50938" y="692150"/>
            <a:ext cx="4556125" cy="3416300"/>
          </a:xfrm>
          <a:ln/>
        </p:spPr>
      </p:sp>
      <p:sp>
        <p:nvSpPr>
          <p:cNvPr id="25603" name="Notes Placeholder 2"/>
          <p:cNvSpPr>
            <a:spLocks noGrp="1"/>
          </p:cNvSpPr>
          <p:nvPr>
            <p:ph type="body" idx="1"/>
          </p:nvPr>
        </p:nvSpPr>
        <p:spPr>
          <a:noFill/>
          <a:ln/>
        </p:spPr>
        <p:txBody>
          <a:bodyPr/>
          <a:lstStyle/>
          <a:p>
            <a:endParaRPr lang="en-GB" smtClean="0"/>
          </a:p>
        </p:txBody>
      </p:sp>
      <p:sp>
        <p:nvSpPr>
          <p:cNvPr id="25604" name="Slide Number Placeholder 3"/>
          <p:cNvSpPr>
            <a:spLocks noGrp="1"/>
          </p:cNvSpPr>
          <p:nvPr>
            <p:ph type="sldNum" sz="quarter" idx="5"/>
          </p:nvPr>
        </p:nvSpPr>
        <p:spPr>
          <a:noFill/>
        </p:spPr>
        <p:txBody>
          <a:bodyPr/>
          <a:lstStyle/>
          <a:p>
            <a:fld id="{EF2C4EF0-544B-44B1-AF69-6905BE7B3651}" type="slidenum">
              <a:rPr lang="en-US">
                <a:solidFill>
                  <a:srgbClr val="000000"/>
                </a:solidFill>
              </a:rPr>
              <a:pPr/>
              <a:t>74</a:t>
            </a:fld>
            <a:endParaRPr lang="en-US">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50938" y="692150"/>
            <a:ext cx="4556125" cy="3416300"/>
          </a:xfrm>
          <a:ln/>
        </p:spPr>
      </p:sp>
      <p:sp>
        <p:nvSpPr>
          <p:cNvPr id="26627" name="Notes Placeholder 2"/>
          <p:cNvSpPr>
            <a:spLocks noGrp="1"/>
          </p:cNvSpPr>
          <p:nvPr>
            <p:ph type="body" idx="1"/>
          </p:nvPr>
        </p:nvSpPr>
        <p:spPr>
          <a:noFill/>
          <a:ln/>
        </p:spPr>
        <p:txBody>
          <a:bodyPr/>
          <a:lstStyle/>
          <a:p>
            <a:endParaRPr lang="en-GB" smtClean="0"/>
          </a:p>
        </p:txBody>
      </p:sp>
      <p:sp>
        <p:nvSpPr>
          <p:cNvPr id="26628" name="Slide Number Placeholder 3"/>
          <p:cNvSpPr>
            <a:spLocks noGrp="1"/>
          </p:cNvSpPr>
          <p:nvPr>
            <p:ph type="sldNum" sz="quarter" idx="5"/>
          </p:nvPr>
        </p:nvSpPr>
        <p:spPr>
          <a:noFill/>
        </p:spPr>
        <p:txBody>
          <a:bodyPr/>
          <a:lstStyle/>
          <a:p>
            <a:fld id="{4AB39662-4F28-4377-B3C1-906C53198560}" type="slidenum">
              <a:rPr lang="en-US">
                <a:solidFill>
                  <a:srgbClr val="000000"/>
                </a:solidFill>
              </a:rPr>
              <a:pPr/>
              <a:t>75</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8</a:t>
            </a:fld>
            <a:endParaRPr lang="en-GB" dirty="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50938" y="692150"/>
            <a:ext cx="4556125" cy="3416300"/>
          </a:xfrm>
          <a:ln/>
        </p:spPr>
      </p:sp>
      <p:sp>
        <p:nvSpPr>
          <p:cNvPr id="27651" name="Notes Placeholder 2"/>
          <p:cNvSpPr>
            <a:spLocks noGrp="1"/>
          </p:cNvSpPr>
          <p:nvPr>
            <p:ph type="body" idx="1"/>
          </p:nvPr>
        </p:nvSpPr>
        <p:spPr>
          <a:noFill/>
          <a:ln/>
        </p:spPr>
        <p:txBody>
          <a:bodyPr/>
          <a:lstStyle/>
          <a:p>
            <a:endParaRPr lang="en-GB" smtClean="0"/>
          </a:p>
        </p:txBody>
      </p:sp>
      <p:sp>
        <p:nvSpPr>
          <p:cNvPr id="27652" name="Slide Number Placeholder 3"/>
          <p:cNvSpPr>
            <a:spLocks noGrp="1"/>
          </p:cNvSpPr>
          <p:nvPr>
            <p:ph type="sldNum" sz="quarter" idx="5"/>
          </p:nvPr>
        </p:nvSpPr>
        <p:spPr>
          <a:noFill/>
        </p:spPr>
        <p:txBody>
          <a:bodyPr/>
          <a:lstStyle/>
          <a:p>
            <a:fld id="{047804DC-0E38-4D18-B7F9-1C620C66F947}" type="slidenum">
              <a:rPr lang="en-US">
                <a:solidFill>
                  <a:srgbClr val="000000"/>
                </a:solidFill>
              </a:rPr>
              <a:pPr/>
              <a:t>76</a:t>
            </a:fld>
            <a:endParaRPr lang="en-US">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GB" smtClean="0"/>
          </a:p>
        </p:txBody>
      </p:sp>
      <p:sp>
        <p:nvSpPr>
          <p:cNvPr id="28676" name="Slide Number Placeholder 3"/>
          <p:cNvSpPr>
            <a:spLocks noGrp="1"/>
          </p:cNvSpPr>
          <p:nvPr>
            <p:ph type="sldNum" sz="quarter" idx="5"/>
          </p:nvPr>
        </p:nvSpPr>
        <p:spPr>
          <a:noFill/>
        </p:spPr>
        <p:txBody>
          <a:bodyPr/>
          <a:lstStyle/>
          <a:p>
            <a:fld id="{B1CC49DE-53C2-4F70-A861-9B77C8AFF7E8}" type="slidenum">
              <a:rPr lang="en-US">
                <a:solidFill>
                  <a:srgbClr val="000000"/>
                </a:solidFill>
              </a:rPr>
              <a:pPr/>
              <a:t>77</a:t>
            </a:fld>
            <a:endParaRPr lang="en-US">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altLang="en-US" smtClean="0"/>
          </a:p>
        </p:txBody>
      </p:sp>
      <p:sp>
        <p:nvSpPr>
          <p:cNvPr id="31748" name="Slide Number Placeholder 3"/>
          <p:cNvSpPr>
            <a:spLocks noGrp="1"/>
          </p:cNvSpPr>
          <p:nvPr>
            <p:ph type="sldNum" sz="quarter" idx="5"/>
          </p:nvPr>
        </p:nvSpPr>
        <p:spPr/>
        <p:txBody>
          <a:bodyPr/>
          <a:lstStyle/>
          <a:p>
            <a:pPr>
              <a:defRPr/>
            </a:pPr>
            <a:fld id="{390FC1F9-227E-453D-A1ED-ECA00EDF7664}" type="slidenum">
              <a:rPr lang="en-US" smtClean="0"/>
              <a:pPr>
                <a:defRPr/>
              </a:pPr>
              <a:t>78</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altLang="en-US" smtClean="0"/>
          </a:p>
        </p:txBody>
      </p:sp>
      <p:sp>
        <p:nvSpPr>
          <p:cNvPr id="32772" name="Slide Number Placeholder 3"/>
          <p:cNvSpPr>
            <a:spLocks noGrp="1"/>
          </p:cNvSpPr>
          <p:nvPr>
            <p:ph type="sldNum" sz="quarter" idx="5"/>
          </p:nvPr>
        </p:nvSpPr>
        <p:spPr/>
        <p:txBody>
          <a:bodyPr/>
          <a:lstStyle/>
          <a:p>
            <a:pPr>
              <a:defRPr/>
            </a:pPr>
            <a:fld id="{2067B856-DB7E-43DA-AD49-97D757374A88}" type="slidenum">
              <a:rPr lang="en-US" smtClean="0"/>
              <a:pPr>
                <a:defRPr/>
              </a:pPr>
              <a:t>79</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altLang="en-US" smtClean="0"/>
          </a:p>
        </p:txBody>
      </p:sp>
      <p:sp>
        <p:nvSpPr>
          <p:cNvPr id="33796" name="Slide Number Placeholder 3"/>
          <p:cNvSpPr>
            <a:spLocks noGrp="1"/>
          </p:cNvSpPr>
          <p:nvPr>
            <p:ph type="sldNum" sz="quarter" idx="5"/>
          </p:nvPr>
        </p:nvSpPr>
        <p:spPr/>
        <p:txBody>
          <a:bodyPr/>
          <a:lstStyle/>
          <a:p>
            <a:pPr>
              <a:defRPr/>
            </a:pPr>
            <a:fld id="{7CDD51A5-BD35-4F71-B26A-5313D563FEDF}" type="slidenum">
              <a:rPr lang="en-US" smtClean="0"/>
              <a:pPr>
                <a:defRPr/>
              </a:pPr>
              <a:t>80</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81</a:t>
            </a:fld>
            <a:endParaRPr lang="en-GB" smtClean="0">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82</a:t>
            </a:fld>
            <a:endParaRPr lang="en-US">
              <a:solidFill>
                <a:srgbClr val="000000"/>
              </a:solidFill>
            </a:endParaRPr>
          </a:p>
        </p:txBody>
      </p:sp>
    </p:spTree>
    <p:extLst>
      <p:ext uri="{BB962C8B-B14F-4D97-AF65-F5344CB8AC3E}">
        <p14:creationId xmlns:p14="http://schemas.microsoft.com/office/powerpoint/2010/main" xmlns="" val="40083882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83</a:t>
            </a:fld>
            <a:endParaRPr lang="en-US">
              <a:solidFill>
                <a:srgbClr val="000000"/>
              </a:solidFill>
            </a:endParaRPr>
          </a:p>
        </p:txBody>
      </p:sp>
    </p:spTree>
    <p:extLst>
      <p:ext uri="{BB962C8B-B14F-4D97-AF65-F5344CB8AC3E}">
        <p14:creationId xmlns:p14="http://schemas.microsoft.com/office/powerpoint/2010/main" xmlns="" val="35370386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84</a:t>
            </a:fld>
            <a:endParaRPr lang="en-US">
              <a:solidFill>
                <a:srgbClr val="000000"/>
              </a:solidFill>
            </a:endParaRPr>
          </a:p>
        </p:txBody>
      </p:sp>
    </p:spTree>
    <p:extLst>
      <p:ext uri="{BB962C8B-B14F-4D97-AF65-F5344CB8AC3E}">
        <p14:creationId xmlns:p14="http://schemas.microsoft.com/office/powerpoint/2010/main" xmlns="" val="1938834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85</a:t>
            </a:fld>
            <a:endParaRPr lang="en-US">
              <a:solidFill>
                <a:srgbClr val="000000"/>
              </a:solidFill>
            </a:endParaRPr>
          </a:p>
        </p:txBody>
      </p:sp>
    </p:spTree>
    <p:extLst>
      <p:ext uri="{BB962C8B-B14F-4D97-AF65-F5344CB8AC3E}">
        <p14:creationId xmlns:p14="http://schemas.microsoft.com/office/powerpoint/2010/main" xmlns="" val="134926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 xmlns:p14="http://schemas.microsoft.com/office/powerpoint/2010/main" val="5167843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88</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10</a:t>
            </a:fld>
            <a:endParaRPr lang="en-GB" dirty="0" smtClean="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altLang="en-US" smtClean="0"/>
          </a:p>
        </p:txBody>
      </p:sp>
      <p:sp>
        <p:nvSpPr>
          <p:cNvPr id="24580" name="Slide Number Placeholder 3"/>
          <p:cNvSpPr>
            <a:spLocks noGrp="1"/>
          </p:cNvSpPr>
          <p:nvPr>
            <p:ph type="sldNum" sz="quarter" idx="5"/>
          </p:nvPr>
        </p:nvSpPr>
        <p:spPr/>
        <p:txBody>
          <a:bodyPr/>
          <a:lstStyle/>
          <a:p>
            <a:pPr>
              <a:defRPr/>
            </a:pPr>
            <a:fld id="{76DC5532-B62F-4849-B929-9BE7112A67A4}" type="slidenum">
              <a:rPr lang="en-US" smtClean="0"/>
              <a:pPr>
                <a:defRPr/>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altLang="en-US" smtClean="0"/>
          </a:p>
        </p:txBody>
      </p:sp>
      <p:sp>
        <p:nvSpPr>
          <p:cNvPr id="25604" name="Slide Number Placeholder 3"/>
          <p:cNvSpPr>
            <a:spLocks noGrp="1"/>
          </p:cNvSpPr>
          <p:nvPr>
            <p:ph type="sldNum" sz="quarter" idx="5"/>
          </p:nvPr>
        </p:nvSpPr>
        <p:spPr/>
        <p:txBody>
          <a:bodyPr/>
          <a:lstStyle/>
          <a:p>
            <a:pPr>
              <a:defRPr/>
            </a:pPr>
            <a:fld id="{33152648-9D5A-413B-BBC0-AA924456F418}" type="slidenum">
              <a:rPr lang="en-US" smtClean="0"/>
              <a:pPr>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21/06/2016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21/06/2016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21/06/2016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6/21/2016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21/06/2016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6/21/2016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6/21/2016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6/21/2016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smtClean="0"/>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6/21/2016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0" y="1752600"/>
            <a:ext cx="4495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4495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387350" y="6329363"/>
            <a:ext cx="1892300" cy="444500"/>
          </a:xfrm>
          <a:prstGeom prst="rect">
            <a:avLst/>
          </a:prstGeom>
        </p:spPr>
        <p:txBody>
          <a:bodyPr/>
          <a:lstStyle>
            <a:lvl1pPr>
              <a:defRPr/>
            </a:lvl1pPr>
          </a:lstStyle>
          <a:p>
            <a:endParaRPr lang="en-GB"/>
          </a:p>
        </p:txBody>
      </p:sp>
      <p:sp>
        <p:nvSpPr>
          <p:cNvPr id="6" name="Footer Placeholder 5"/>
          <p:cNvSpPr>
            <a:spLocks noGrp="1"/>
          </p:cNvSpPr>
          <p:nvPr>
            <p:ph type="ftr" sz="quarter" idx="11"/>
          </p:nvPr>
        </p:nvSpPr>
        <p:spPr>
          <a:xfrm>
            <a:off x="2978150" y="6329363"/>
            <a:ext cx="3873500" cy="44450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858000" y="6323013"/>
            <a:ext cx="1905000" cy="457200"/>
          </a:xfrm>
          <a:prstGeom prst="rect">
            <a:avLst/>
          </a:prstGeom>
        </p:spPr>
        <p:txBody>
          <a:bodyPr/>
          <a:lstStyle>
            <a:lvl1pPr>
              <a:defRPr/>
            </a:lvl1pPr>
          </a:lstStyle>
          <a:p>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21/06/2016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Tuesday, 21 June 2016</a:t>
            </a:fld>
            <a:endParaRPr lang="en-GB" sz="1800" dirty="0">
              <a:solidFill>
                <a:srgbClr val="FFFF66"/>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Tuesday, 21 June 2016</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6/21/2016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Tuesday, 21 June 2016</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21/06/2016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eaLnBrk="0" hangingPunct="0"/>
            <a:fld id="{A6751DC7-5031-4DDB-A0CD-4C8EBB6F1F0E}" type="datetimeFigureOut">
              <a:rPr lang="en-GB" sz="2800" b="1" smtClean="0">
                <a:solidFill>
                  <a:srgbClr val="000000"/>
                </a:solidFill>
              </a:rPr>
              <a:pPr eaLnBrk="0" hangingPunct="0"/>
              <a:t>21/06/2016</a:t>
            </a:fld>
            <a:endParaRPr lang="en-GB" sz="2800" b="1">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eaLnBrk="0" hangingPunct="0"/>
            <a:endParaRPr lang="en-GB" sz="2800" b="1">
              <a:solidFill>
                <a:srgbClr val="000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eaLnBrk="0" hangingPunct="0"/>
            <a:fld id="{95BE4E7A-8A76-43CC-926F-AC85E28A47C5}" type="slidenum">
              <a:rPr lang="en-GB" sz="2800" b="1" smtClean="0">
                <a:solidFill>
                  <a:srgbClr val="000000"/>
                </a:solidFill>
              </a:rPr>
              <a:pPr eaLnBrk="0" hangingPunct="0"/>
              <a:t>‹#›</a:t>
            </a:fld>
            <a:endParaRPr lang="en-GB" sz="2800" b="1">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21/06/2016</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xmlns="" val="23580401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6/21/2016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886C1-BA04-4084-9C87-044657D381CB}" type="datetimeFigureOut">
              <a:rPr lang="en-GB" smtClean="0">
                <a:solidFill>
                  <a:prstClr val="black">
                    <a:tint val="75000"/>
                  </a:prstClr>
                </a:solidFill>
              </a:rPr>
              <a:pPr/>
              <a:t>21/06/2016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38C19EF-BB6B-47DE-91AE-58E8BAD78B05}"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21/06/2016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21/06/2016</a:t>
            </a:fld>
            <a:endParaRPr lang="en-GB" alt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 xmlns:p14="http://schemas.microsoft.com/office/powerpoint/2010/main" val="5560364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21/06/2016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xfrm>
            <a:off x="457200" y="6400800"/>
            <a:ext cx="1522413" cy="304800"/>
          </a:xfrm>
          <a:prstGeom prst="rect">
            <a:avLst/>
          </a:prstGeom>
          <a:ln/>
        </p:spPr>
        <p:txBody>
          <a:bodyPr/>
          <a:lstStyle>
            <a:lvl1pPr>
              <a:defRPr/>
            </a:lvl1pPr>
          </a:lstStyle>
          <a:p>
            <a:pPr>
              <a:defRPr/>
            </a:pPr>
            <a:fld id="{533D566A-7D61-478C-8777-919BBF7F1805}" type="datetime1">
              <a:rPr lang="en-GB"/>
              <a:pPr>
                <a:defRPr/>
              </a:pPr>
              <a:t>21/06/2016</a:t>
            </a:fld>
            <a:endParaRPr lang="en-GB"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321D4-C3E1-491C-AE03-44DA13E86D4D}" type="datetimeFigureOut">
              <a:rPr lang="en-GB" smtClean="0">
                <a:solidFill>
                  <a:prstClr val="black">
                    <a:tint val="75000"/>
                  </a:prstClr>
                </a:solidFill>
              </a:rPr>
              <a:pPr/>
              <a:t>21/06/2016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5E84A74-9408-460E-A3D3-3970003117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8820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21/06/2016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21/06/2016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theme" Target="../theme/theme100.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1.xml"/><Relationship Id="rId1" Type="http://schemas.openxmlformats.org/officeDocument/2006/relationships/slideLayout" Target="../slideLayouts/slideLayout7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2.xml.rels><?xml version="1.0" encoding="UTF-8" standalone="yes"?>
<Relationships xmlns="http://schemas.openxmlformats.org/package/2006/relationships"><Relationship Id="rId2" Type="http://schemas.openxmlformats.org/officeDocument/2006/relationships/theme" Target="../theme/theme102.xml"/><Relationship Id="rId1" Type="http://schemas.openxmlformats.org/officeDocument/2006/relationships/slideLayout" Target="../slideLayouts/slideLayout78.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hyperlink" Target="00%20main%20menu.ppt" TargetMode="Externa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9.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1.jpeg"/><Relationship Id="rId7" Type="http://schemas.openxmlformats.org/officeDocument/2006/relationships/hyperlink" Target="disruptive%20behaviour%20bradford.ppt" TargetMode="External"/><Relationship Id="rId2" Type="http://schemas.openxmlformats.org/officeDocument/2006/relationships/theme" Target="../theme/theme38.xml"/><Relationship Id="rId1" Type="http://schemas.openxmlformats.org/officeDocument/2006/relationships/slideLayout" Target="../slideLayouts/slideLayout42.xml"/><Relationship Id="rId6" Type="http://schemas.openxmlformats.org/officeDocument/2006/relationships/hyperlink" Target="lec%20book%20pic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9.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9.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0.xml"/><Relationship Id="rId1" Type="http://schemas.openxmlformats.org/officeDocument/2006/relationships/slideLayout" Target="../slideLayouts/slideLayout43.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4.xm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2.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5.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6.xml"/><Relationship Id="rId1" Type="http://schemas.openxmlformats.org/officeDocument/2006/relationships/slideLayout" Target="../slideLayouts/slideLayout46.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7.xml"/><Relationship Id="rId1" Type="http://schemas.openxmlformats.org/officeDocument/2006/relationships/slideLayout" Target="../slideLayouts/slideLayout47.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1.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2.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3.xml"/><Relationship Id="rId1" Type="http://schemas.openxmlformats.org/officeDocument/2006/relationships/slideLayout" Target="../slideLayouts/slideLayout53.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4.xml"/><Relationship Id="rId1" Type="http://schemas.openxmlformats.org/officeDocument/2006/relationships/slideLayout" Target="../slideLayouts/slideLayout54.xml"/></Relationships>
</file>

<file path=ppt/slideMasters/_rels/slideMaster55.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55.xml"/><Relationship Id="rId1" Type="http://schemas.openxmlformats.org/officeDocument/2006/relationships/slideLayout" Target="../slideLayouts/slideLayout55.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6.xml"/><Relationship Id="rId1" Type="http://schemas.openxmlformats.org/officeDocument/2006/relationships/slideLayout" Target="../slideLayouts/slideLayout56.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57.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58.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60.xml"/></Relationships>
</file>

<file path=ppt/slideMasters/_rels/slideMaster61.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61.xml"/><Relationship Id="rId1" Type="http://schemas.openxmlformats.org/officeDocument/2006/relationships/slideLayout" Target="../slideLayouts/slideLayout61.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2.xml"/><Relationship Id="rId1" Type="http://schemas.openxmlformats.org/officeDocument/2006/relationships/slideLayout" Target="../slideLayouts/slideLayout62.xml"/></Relationships>
</file>

<file path=ppt/slideMasters/_rels/slideMaster63.xml.rels><?xml version="1.0" encoding="UTF-8" standalone="yes"?>
<Relationships xmlns="http://schemas.openxmlformats.org/package/2006/relationships"><Relationship Id="rId3" Type="http://schemas.openxmlformats.org/officeDocument/2006/relationships/theme" Target="../theme/theme6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hyperlink" Target="00%20main%20menu.ppt" TargetMode="Externa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9.xml"/><Relationship Id="rId1" Type="http://schemas.openxmlformats.org/officeDocument/2006/relationships/slideLayout" Target="../slideLayouts/slideLayout6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0.xml"/><Relationship Id="rId1" Type="http://schemas.openxmlformats.org/officeDocument/2006/relationships/slideLayout" Target="../slideLayouts/slideLayout66.xm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1.xml"/><Relationship Id="rId1" Type="http://schemas.openxmlformats.org/officeDocument/2006/relationships/slideLayout" Target="../slideLayouts/slideLayout6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theme" Target="../theme/theme8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6.xml"/><Relationship Id="rId1" Type="http://schemas.openxmlformats.org/officeDocument/2006/relationships/slideLayout" Target="../slideLayouts/slideLayout7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7.xml.rels><?xml version="1.0" encoding="UTF-8" standalone="yes"?>
<Relationships xmlns="http://schemas.openxmlformats.org/package/2006/relationships"><Relationship Id="rId1" Type="http://schemas.openxmlformats.org/officeDocument/2006/relationships/theme" Target="../theme/theme87.xml"/></Relationships>
</file>

<file path=ppt/slideMasters/_rels/slideMaster8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8.xml"/></Relationships>
</file>

<file path=ppt/slideMasters/_rels/slideMaster8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95.xml"/><Relationship Id="rId1" Type="http://schemas.openxmlformats.org/officeDocument/2006/relationships/slideLayout" Target="../slideLayouts/slideLayout71.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8.xml"/><Relationship Id="rId1" Type="http://schemas.openxmlformats.org/officeDocument/2006/relationships/slideLayout" Target="../slideLayouts/slideLayout7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theme" Target="../theme/theme9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mj-lt"/>
              </a:rPr>
              <a:t>http://phil-race.co.uk</a:t>
            </a:r>
            <a:endParaRPr lang="en-GB" sz="1400" b="1" dirty="0">
              <a:solidFill>
                <a:srgbClr val="FF0000"/>
              </a:solidFill>
              <a:latin typeface="+mj-lt"/>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85" r:id="rId1"/>
    <p:sldLayoutId id="214748488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88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0E321D4-C3E1-491C-AE03-44DA13E86D4D}" type="datetimeFigureOut">
              <a:rPr lang="en-GB" smtClean="0">
                <a:solidFill>
                  <a:prstClr val="black">
                    <a:tint val="75000"/>
                  </a:prstClr>
                </a:solidFill>
                <a:latin typeface="Calibri"/>
              </a:rPr>
              <a:pPr defTabSz="457200" fontAlgn="auto">
                <a:spcBef>
                  <a:spcPts val="0"/>
                </a:spcBef>
                <a:spcAft>
                  <a:spcPts val="0"/>
                </a:spcAft>
              </a:pPr>
              <a:t>21/06/2016</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15E84A74-9408-460E-A3D3-3970003117B1}" type="slidenum">
              <a:rPr lang="en-GB" smtClean="0">
                <a:solidFill>
                  <a:prstClr val="black">
                    <a:tint val="75000"/>
                  </a:prstClr>
                </a:solidFill>
                <a:latin typeface="Calibri"/>
              </a:rPr>
              <a:pPr defTabSz="457200"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xmlns="" val="3901356935"/>
      </p:ext>
    </p:extLst>
  </p:cSld>
  <p:clrMap bg1="lt1" tx1="dk1" bg2="lt2" tx2="dk2" accent1="accent1" accent2="accent2" accent3="accent3" accent4="accent4" accent5="accent5" accent6="accent6" hlink="hlink" folHlink="folHlink"/>
  <p:sldLayoutIdLst>
    <p:sldLayoutId id="21474848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cs typeface="Arial" pitchFamily="34" charset="0"/>
              </a:rPr>
              <a:t>http://phil-race.co.uk</a:t>
            </a:r>
            <a:endParaRPr lang="en-GB" sz="1400" b="1"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04" r:id="rId1"/>
    <p:sldLayoutId id="214748489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506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Tuesday, 21 June 2016</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73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6/21/2016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t>Leeds Metropolitan University</a:t>
            </a:r>
          </a:p>
          <a:p>
            <a:pPr>
              <a:defRPr/>
            </a:pPr>
            <a:r>
              <a:rPr lang="en-GB" altLang="en-US" smtClean="0"/>
              <a:t>Innovation North – Faculty Of Information And Technology</a:t>
            </a:r>
            <a:endParaRPr lang="en-GB" altLang="en-US"/>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7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7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8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21/06/2016</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xmlns="" val="155454504"/>
      </p:ext>
    </p:extLst>
  </p:cSld>
  <p:clrMap bg1="dk1" tx1="lt1" bg2="dk2" tx2="lt2" accent1="accent1" accent2="accent2" accent3="accent3" accent4="accent4" accent5="accent5" accent6="accent6" hlink="hlink" folHlink="folHlink"/>
  <p:sldLayoutIdLst>
    <p:sldLayoutId id="2147484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6/21/2016</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47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76886C1-BA04-4084-9C87-044657D381CB}" type="datetimeFigureOut">
              <a:rPr lang="en-GB" smtClean="0">
                <a:solidFill>
                  <a:prstClr val="black">
                    <a:tint val="75000"/>
                  </a:prstClr>
                </a:solidFill>
                <a:latin typeface="Calibri"/>
              </a:rPr>
              <a:pPr fontAlgn="auto">
                <a:spcBef>
                  <a:spcPts val="0"/>
                </a:spcBef>
                <a:spcAft>
                  <a:spcPts val="0"/>
                </a:spcAft>
              </a:pPr>
              <a:t>21/06/2016</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38C19EF-BB6B-47DE-91AE-58E8BAD78B05}"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21/06/2016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21/06/2016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9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 xmlns:p14="http://schemas.microsoft.com/office/powerpoint/2010/main" val="3705594016"/>
      </p:ext>
    </p:extLst>
  </p:cSld>
  <p:clrMap bg1="lt1" tx1="dk1" bg2="lt2" tx2="dk2" accent1="accent1" accent2="accent2" accent3="accent3" accent4="accent4" accent5="accent5" accent6="accent6" hlink="hlink" folHlink="folHlink"/>
  <p:sldLayoutIdLst>
    <p:sldLayoutId id="214748479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98" r:id="rId1"/>
    <p:sldLayoutId id="214748481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sldLayoutIdLst>
    <p:sldLayoutId id="214748481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8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6/21/2016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48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4"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883" r:id="rId1"/>
    <p:sldLayoutId id="2147484887"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hashtag/LTHEChat?src=hash" TargetMode="External"/><Relationship Id="rId2" Type="http://schemas.openxmlformats.org/officeDocument/2006/relationships/hyperlink" Target="https://twitter.com/DoctorMikeReddy" TargetMode="Externa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hyperlink" Target="http://www.etctoolkit.org.uk/" TargetMode="Externa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hyperlink" Target="http://phil-race.co.uk/bits-new-books-6th-november/" TargetMode="External"/><Relationship Id="rId2" Type="http://schemas.openxmlformats.org/officeDocument/2006/relationships/hyperlink" Target="http://phil-race.co.uk/ripples-model-seven-factors-underpinning-successful-learning-update-july-2015/" TargetMode="External"/><Relationship Id="rId1" Type="http://schemas.openxmlformats.org/officeDocument/2006/relationships/slideLayout" Target="../slideLayouts/slideLayout36.xml"/><Relationship Id="rId5" Type="http://schemas.openxmlformats.org/officeDocument/2006/relationships/hyperlink" Target="http://www.etctoolkit.org.uk/" TargetMode="External"/><Relationship Id="rId4" Type="http://schemas.openxmlformats.org/officeDocument/2006/relationships/hyperlink" Target="http://phil-race.co.uk/whoduni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11.xml"/><Relationship Id="rId1" Type="http://schemas.openxmlformats.org/officeDocument/2006/relationships/slideLayout" Target="../slideLayouts/slideLayout51.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hyperlink" Target="http://rer.sagepub.com/cgi/reprint/83/1/70?ijkey=x/CimNd6vjZWI&amp;keytype=ref&amp;siteid=sprer" TargetMode="Externa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image" Target="../media/image12.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s.cmu.edu/~rgs/alice26a.gif" TargetMode="Externa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70.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3" Type="http://schemas.openxmlformats.org/officeDocument/2006/relationships/hyperlink" Target="http://phil-race.co.uk/4th-edition-lecturers-toolkit/" TargetMode="External"/><Relationship Id="rId2" Type="http://schemas.openxmlformats.org/officeDocument/2006/relationships/notesSlide" Target="../notesSlides/notesSlide32.xml"/><Relationship Id="rId1" Type="http://schemas.openxmlformats.org/officeDocument/2006/relationships/slideLayout" Target="../slideLayouts/slideLayout63.xml"/><Relationship Id="rId4" Type="http://schemas.openxmlformats.org/officeDocument/2006/relationships/hyperlink" Target="http://phil-race.co.uk/ripples-model-seven-factors-underpinning-successful-learning-update-july-2015/"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6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8.xml"/><Relationship Id="rId5" Type="http://schemas.openxmlformats.org/officeDocument/2006/relationships/image" Target="../media/image10.jpe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6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1.xml"/></Relationships>
</file>

<file path=ppt/slides/_rels/slide69.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43.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7.xml"/></Relationships>
</file>

<file path=ppt/slides/_rels/slide8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0.xml"/></Relationships>
</file>

<file path=ppt/slides/_rels/slide84.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58.xml"/><Relationship Id="rId1" Type="http://schemas.openxmlformats.org/officeDocument/2006/relationships/slideLayout" Target="../slideLayouts/slideLayout60.xml"/></Relationships>
</file>

<file path=ppt/slides/_rels/slide85.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59.xml"/><Relationship Id="rId1" Type="http://schemas.openxmlformats.org/officeDocument/2006/relationships/slideLayout" Target="../slideLayouts/slideLayout60.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8.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60.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1"/>
            <a:ext cx="6481762" cy="1872260"/>
          </a:xfrm>
          <a:noFill/>
        </p:spPr>
        <p:txBody>
          <a:bodyPr/>
          <a:lstStyle/>
          <a:p>
            <a:pPr algn="ctr">
              <a:defRPr/>
            </a:pPr>
            <a:r>
              <a:rPr lang="en-GB" sz="4400" dirty="0" smtClean="0">
                <a:solidFill>
                  <a:schemeClr val="accent1">
                    <a:lumMod val="60000"/>
                    <a:lumOff val="40000"/>
                  </a:schemeClr>
                </a:solidFill>
              </a:rPr>
              <a:t>Facilitating and Assessing Group Work</a:t>
            </a:r>
            <a:endParaRPr lang="en-GB" sz="3200" dirty="0" smtClean="0">
              <a:solidFill>
                <a:schemeClr val="accent1">
                  <a:lumMod val="60000"/>
                  <a:lumOff val="40000"/>
                </a:schemeClr>
              </a:solidFill>
            </a:endParaRPr>
          </a:p>
        </p:txBody>
      </p:sp>
      <p:sp>
        <p:nvSpPr>
          <p:cNvPr id="13315" name="Rectangle 3"/>
          <p:cNvSpPr>
            <a:spLocks noGrp="1" noChangeArrowheads="1"/>
          </p:cNvSpPr>
          <p:nvPr>
            <p:ph type="subTitle" idx="1"/>
          </p:nvPr>
        </p:nvSpPr>
        <p:spPr>
          <a:xfrm>
            <a:off x="611450" y="2348850"/>
            <a:ext cx="6625390" cy="3351290"/>
          </a:xfrm>
        </p:spPr>
        <p:txBody>
          <a:bodyPr/>
          <a:lstStyle/>
          <a:p>
            <a:pPr algn="ctr"/>
            <a:r>
              <a:rPr lang="en-GB" sz="2800" b="1" dirty="0" smtClean="0"/>
              <a:t>FCI: Staff Development and Assessment Dialogue Event </a:t>
            </a:r>
          </a:p>
          <a:p>
            <a:pPr algn="ctr"/>
            <a:r>
              <a:rPr lang="en-GB" b="1" dirty="0" smtClean="0">
                <a:solidFill>
                  <a:srgbClr val="92D050"/>
                </a:solidFill>
              </a:rPr>
              <a:t>University of South Wales</a:t>
            </a:r>
          </a:p>
          <a:p>
            <a:pPr algn="ctr"/>
            <a:r>
              <a:rPr lang="en-GB" sz="2400" b="1" dirty="0" smtClean="0">
                <a:solidFill>
                  <a:srgbClr val="FF6699"/>
                </a:solidFill>
              </a:rPr>
              <a:t>June 21</a:t>
            </a:r>
            <a:r>
              <a:rPr lang="en-GB" sz="2400" b="1" baseline="30000" dirty="0" smtClean="0">
                <a:solidFill>
                  <a:srgbClr val="FF6699"/>
                </a:solidFill>
              </a:rPr>
              <a:t>st</a:t>
            </a:r>
            <a:r>
              <a:rPr lang="en-GB" sz="2400" b="1" dirty="0" smtClean="0">
                <a:solidFill>
                  <a:srgbClr val="FF6699"/>
                </a:solidFill>
              </a:rPr>
              <a:t> 2016</a:t>
            </a:r>
          </a:p>
        </p:txBody>
      </p:sp>
      <p:sp>
        <p:nvSpPr>
          <p:cNvPr id="5" name="Rectangle 8">
            <a:hlinkClick r:id="rId3" action="ppaction://hlinkpres?slideindex=1&amp;slidetitle="/>
          </p:cNvPr>
          <p:cNvSpPr>
            <a:spLocks noChangeArrowheads="1"/>
          </p:cNvSpPr>
          <p:nvPr/>
        </p:nvSpPr>
        <p:spPr bwMode="auto">
          <a:xfrm>
            <a:off x="395536" y="4365130"/>
            <a:ext cx="79208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a:t>
            </a:r>
            <a:r>
              <a:rPr lang="en-GB" sz="3200" b="1" dirty="0" smtClean="0">
                <a:solidFill>
                  <a:srgbClr val="000000"/>
                </a:solidFill>
                <a:latin typeface="Arial" pitchFamily="34" charset="0"/>
              </a:rPr>
              <a:t>Race</a:t>
            </a:r>
          </a:p>
          <a:p>
            <a:pPr marL="723900" indent="-723900" algn="ctr" eaLnBrk="0" hangingPunct="0">
              <a:spcBef>
                <a:spcPct val="20000"/>
              </a:spcBef>
              <a:buClr>
                <a:srgbClr val="7E9CE8"/>
              </a:buClr>
              <a:buFont typeface="Wingdings" pitchFamily="2" charset="2"/>
              <a:buNone/>
            </a:pPr>
            <a:r>
              <a:rPr lang="en-GB" sz="2000" b="1" dirty="0" smtClean="0">
                <a:solidFill>
                  <a:srgbClr val="008000"/>
                </a:solidFill>
                <a:latin typeface="Arial" pitchFamily="34" charset="0"/>
              </a:rPr>
              <a:t>(from Newcastle-upon-Tyne)</a:t>
            </a:r>
            <a:endParaRPr lang="en-GB" sz="2000" b="1" dirty="0">
              <a:solidFill>
                <a:srgbClr val="008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a:t>
            </a:r>
            <a:r>
              <a:rPr lang="en-GB" sz="1600" b="1" dirty="0" smtClean="0">
                <a:solidFill>
                  <a:srgbClr val="000000"/>
                </a:solidFill>
                <a:latin typeface="Arial" pitchFamily="34" charset="0"/>
              </a:rPr>
              <a:t> PhD  PGCE  FCIPD  PFHEA   NTF </a:t>
            </a:r>
          </a:p>
          <a:p>
            <a:pPr algn="ctr" eaLnBrk="0" hangingPunct="0">
              <a:lnSpc>
                <a:spcPct val="90000"/>
              </a:lnSpc>
              <a:buClr>
                <a:srgbClr val="FF3399"/>
              </a:buClr>
              <a:buSzPct val="75000"/>
              <a:buFont typeface="Monotype Sorts" pitchFamily="2" charset="2"/>
              <a:buNone/>
            </a:pPr>
            <a:r>
              <a:rPr lang="en-GB" sz="2000" b="1" dirty="0" smtClean="0">
                <a:solidFill>
                  <a:srgbClr val="4F81BD"/>
                </a:solidFill>
                <a:latin typeface="Arial" charset="0"/>
              </a:rPr>
              <a:t>Follow Phil on Twitter: @</a:t>
            </a:r>
            <a:r>
              <a:rPr lang="en-GB" sz="2000" b="1" dirty="0" err="1" smtClean="0">
                <a:solidFill>
                  <a:srgbClr val="4F81BD"/>
                </a:solidFill>
                <a:latin typeface="Arial" charset="0"/>
              </a:rPr>
              <a:t>RacePhil</a:t>
            </a:r>
            <a:r>
              <a:rPr lang="en-GB" sz="2000" b="1" dirty="0" smtClean="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a:t>
            </a:r>
            <a:r>
              <a:rPr lang="en-GB" sz="1800" b="1" dirty="0" smtClean="0">
                <a:solidFill>
                  <a:srgbClr val="000000"/>
                </a:solidFill>
                <a:latin typeface="Arial" pitchFamily="34" charset="0"/>
              </a:rPr>
              <a:t>Plymouth and University of Suffolk</a:t>
            </a:r>
            <a:endParaRPr lang="en-GB" sz="1800" b="1" dirty="0">
              <a:solidFill>
                <a:srgbClr val="000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a:t>
            </a:r>
            <a:r>
              <a:rPr lang="en-GB" sz="1800" b="1" dirty="0" smtClean="0">
                <a:solidFill>
                  <a:srgbClr val="000000"/>
                </a:solidFill>
                <a:latin typeface="Arial" pitchFamily="34" charset="0"/>
              </a:rPr>
              <a:t>Beckett University and University of South Wales</a:t>
            </a:r>
            <a:endParaRPr lang="en-GB" sz="1800" b="1" dirty="0">
              <a:solidFill>
                <a:srgbClr val="000000"/>
              </a:solidFill>
              <a:latin typeface="Arial" pitchFamily="34" charset="0"/>
            </a:endParaRP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smtClean="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800" dirty="0" smtClean="0"/>
              <a:t>After participating in this workshop you should be better able to:</a:t>
            </a:r>
          </a:p>
          <a:p>
            <a:pPr>
              <a:buFont typeface="+mj-lt"/>
              <a:buAutoNum type="arabicPeriod"/>
            </a:pPr>
            <a:r>
              <a:rPr lang="en-GB" sz="2800" dirty="0" smtClean="0"/>
              <a:t>Navigate the extensive research literature on assessment, and identify and </a:t>
            </a:r>
            <a:r>
              <a:rPr lang="en-GB" sz="2800" dirty="0" smtClean="0">
                <a:solidFill>
                  <a:srgbClr val="2D2D8A">
                    <a:lumMod val="60000"/>
                    <a:lumOff val="40000"/>
                  </a:srgbClr>
                </a:solidFill>
              </a:rPr>
              <a:t>adapt relevant expertise </a:t>
            </a:r>
            <a:r>
              <a:rPr lang="en-GB" sz="2800" dirty="0" smtClean="0"/>
              <a:t>to your own group-work assessment design.</a:t>
            </a:r>
          </a:p>
          <a:p>
            <a:pPr lvl="0">
              <a:buFont typeface="+mj-lt"/>
              <a:buAutoNum type="arabicPeriod"/>
            </a:pPr>
            <a:r>
              <a:rPr lang="en-GB" sz="2800" dirty="0" smtClean="0"/>
              <a:t>Put assessment in context in the 2016 university sector.</a:t>
            </a:r>
          </a:p>
          <a:p>
            <a:pPr lvl="0">
              <a:buFont typeface="+mj-lt"/>
              <a:buAutoNum type="arabicPeriod"/>
            </a:pPr>
            <a:r>
              <a:rPr lang="en-GB" sz="2800" dirty="0" smtClean="0"/>
              <a:t>Review the pros and cons of different ways for forming groups, and group size factors.</a:t>
            </a:r>
          </a:p>
          <a:p>
            <a:pPr lvl="0">
              <a:buFont typeface="+mj-lt"/>
              <a:buAutoNum type="arabicPeriod"/>
            </a:pPr>
            <a:r>
              <a:rPr lang="en-GB" sz="2800" dirty="0" smtClean="0"/>
              <a:t>Address the concerns students have about assessment of group work – particularly fairness.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Announcement about mobile phones and laptops...</a:t>
            </a:r>
            <a:endParaRPr lang="en-GB" sz="3600" dirty="0">
              <a:latin typeface="Calibri" pitchFamily="34" charset="0"/>
            </a:endParaRPr>
          </a:p>
        </p:txBody>
      </p:sp>
      <p:sp>
        <p:nvSpPr>
          <p:cNvPr id="5" name="Content Placeholder 4"/>
          <p:cNvSpPr>
            <a:spLocks noGrp="1"/>
          </p:cNvSpPr>
          <p:nvPr>
            <p:ph idx="1"/>
          </p:nvPr>
        </p:nvSpPr>
        <p:spPr/>
        <p:txBody>
          <a:bodyPr/>
          <a:lstStyle/>
          <a:p>
            <a:r>
              <a:rPr lang="en-GB" sz="3600" i="1" dirty="0" smtClean="0">
                <a:latin typeface="Calibri" pitchFamily="34" charset="0"/>
              </a:rPr>
              <a:t>Good morning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and computers.</a:t>
            </a:r>
            <a:endParaRPr lang="en-GB" sz="3600" dirty="0" smtClean="0">
              <a:latin typeface="Calibri" pitchFamily="34" charset="0"/>
            </a:endParaRPr>
          </a:p>
          <a:p>
            <a:r>
              <a:rPr lang="en-GB" sz="3600" i="1" dirty="0" smtClean="0">
                <a:latin typeface="Calibri" pitchFamily="34" charset="0"/>
              </a:rPr>
              <a:t>Please post your thoughts, comments and ideas to the </a:t>
            </a:r>
            <a:r>
              <a:rPr lang="en-GB" sz="3600" i="1" dirty="0" err="1" smtClean="0">
                <a:latin typeface="Calibri" pitchFamily="34" charset="0"/>
              </a:rPr>
              <a:t>hashtag</a:t>
            </a:r>
            <a:r>
              <a:rPr lang="en-GB" sz="3600" i="1" dirty="0" smtClean="0">
                <a:latin typeface="Calibri" pitchFamily="34" charset="0"/>
              </a:rPr>
              <a:t> </a:t>
            </a:r>
            <a:r>
              <a:rPr lang="en-GB" sz="3600" i="1" dirty="0" smtClean="0">
                <a:solidFill>
                  <a:srgbClr val="00B050"/>
                </a:solidFill>
                <a:latin typeface="Calibri" pitchFamily="34" charset="0"/>
              </a:rPr>
              <a:t>#</a:t>
            </a:r>
            <a:r>
              <a:rPr lang="en-GB" sz="3600" i="1" dirty="0" err="1" smtClean="0">
                <a:solidFill>
                  <a:srgbClr val="00B050"/>
                </a:solidFill>
              </a:rPr>
              <a:t>philatuswfci</a:t>
            </a:r>
            <a:r>
              <a:rPr lang="en-GB" sz="3600" i="1" dirty="0" smtClean="0">
                <a:latin typeface="Calibri" pitchFamily="34" charset="0"/>
              </a:rPr>
              <a:t> Thanks</a:t>
            </a:r>
            <a:r>
              <a:rPr lang="en-GB" sz="3600" dirty="0" smtClean="0">
                <a:latin typeface="Calibri" pitchFamily="34" charset="0"/>
              </a:rPr>
              <a:t>!</a:t>
            </a:r>
          </a:p>
          <a:p>
            <a:r>
              <a:rPr lang="en-GB" sz="3600" dirty="0" smtClean="0">
                <a:solidFill>
                  <a:srgbClr val="00B050"/>
                </a:solidFill>
              </a:rPr>
              <a:t>Try </a:t>
            </a:r>
            <a:r>
              <a:rPr lang="en-GB" sz="3600" dirty="0" smtClean="0">
                <a:solidFill>
                  <a:srgbClr val="C00000"/>
                </a:solidFill>
              </a:rPr>
              <a:t>#</a:t>
            </a:r>
            <a:r>
              <a:rPr lang="en-GB" sz="3600" dirty="0" err="1" smtClean="0">
                <a:solidFill>
                  <a:srgbClr val="C00000"/>
                </a:solidFill>
              </a:rPr>
              <a:t>LTHEchat</a:t>
            </a:r>
            <a:r>
              <a:rPr lang="en-GB" sz="3600" dirty="0" smtClean="0">
                <a:solidFill>
                  <a:srgbClr val="C00000"/>
                </a:solidFill>
              </a:rPr>
              <a:t> </a:t>
            </a:r>
            <a:r>
              <a:rPr lang="en-GB" sz="3600" dirty="0" smtClean="0">
                <a:solidFill>
                  <a:srgbClr val="00B050"/>
                </a:solidFill>
              </a:rPr>
              <a:t>on Wednesday evenings from 20.00-21.00.</a:t>
            </a:r>
          </a:p>
          <a:p>
            <a:r>
              <a:rPr lang="en-US" sz="3600" dirty="0" smtClean="0">
                <a:solidFill>
                  <a:schemeClr val="tx1"/>
                </a:solidFill>
              </a:rPr>
              <a:t>Tonight join </a:t>
            </a:r>
            <a:r>
              <a:rPr lang="en-US" sz="3600" dirty="0" smtClean="0">
                <a:solidFill>
                  <a:schemeClr val="tx1"/>
                </a:solidFill>
                <a:hlinkClick r:id="rId2"/>
              </a:rPr>
              <a:t>@</a:t>
            </a:r>
            <a:r>
              <a:rPr lang="en-US" sz="3600" dirty="0" err="1" smtClean="0">
                <a:solidFill>
                  <a:schemeClr val="tx1"/>
                </a:solidFill>
                <a:hlinkClick r:id="rId2"/>
              </a:rPr>
              <a:t>DoctorMikeReddy</a:t>
            </a:r>
            <a:r>
              <a:rPr lang="en-US" sz="3600" dirty="0" smtClean="0">
                <a:solidFill>
                  <a:schemeClr val="tx1"/>
                </a:solidFill>
              </a:rPr>
              <a:t> to discuss ‘Essay Mills and Academic Verification’ </a:t>
            </a:r>
            <a:r>
              <a:rPr lang="en-US" sz="3600" dirty="0" smtClean="0">
                <a:solidFill>
                  <a:schemeClr val="tx1"/>
                </a:solidFill>
                <a:hlinkClick r:id="rId3"/>
              </a:rPr>
              <a:t>#</a:t>
            </a:r>
            <a:r>
              <a:rPr lang="en-US" sz="3600" dirty="0" err="1" smtClean="0">
                <a:solidFill>
                  <a:schemeClr val="tx1"/>
                </a:solidFill>
                <a:hlinkClick r:id="rId3"/>
              </a:rPr>
              <a:t>LTHEChat</a:t>
            </a:r>
            <a:r>
              <a:rPr lang="en-US" sz="3600" dirty="0" smtClean="0">
                <a:solidFill>
                  <a:schemeClr val="tx1"/>
                </a:solidFill>
              </a:rPr>
              <a:t> Wed 8-9pm BST</a:t>
            </a:r>
          </a:p>
          <a:p>
            <a:endParaRPr lang="en-GB" sz="3600" dirty="0" smtClean="0">
              <a:solidFill>
                <a:srgbClr val="00B050"/>
              </a:solidFill>
              <a:latin typeface="Calibri" pitchFamily="34" charset="0"/>
            </a:endParaRPr>
          </a:p>
          <a:p>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altLang="en-US" sz="3600" b="1" dirty="0" smtClean="0"/>
              <a:t>Rationale</a:t>
            </a:r>
          </a:p>
        </p:txBody>
      </p:sp>
      <p:sp>
        <p:nvSpPr>
          <p:cNvPr id="4099" name="Content Placeholder 2"/>
          <p:cNvSpPr>
            <a:spLocks noGrp="1"/>
          </p:cNvSpPr>
          <p:nvPr>
            <p:ph idx="1"/>
          </p:nvPr>
        </p:nvSpPr>
        <p:spPr/>
        <p:txBody>
          <a:bodyPr/>
          <a:lstStyle/>
          <a:p>
            <a:r>
              <a:rPr lang="en-GB" altLang="en-US" sz="2800" dirty="0" smtClean="0"/>
              <a:t>Group work is a necessary approach in Higher Education nowadays and has many benefits for students in relation to personal development and employability;</a:t>
            </a:r>
          </a:p>
          <a:p>
            <a:r>
              <a:rPr lang="en-GB" altLang="en-US" sz="2800" dirty="0" smtClean="0"/>
              <a:t>However, it can be the locus of much student dissatisfaction and complaints;</a:t>
            </a:r>
          </a:p>
          <a:p>
            <a:r>
              <a:rPr lang="en-GB" altLang="en-US" sz="2800" dirty="0" smtClean="0"/>
              <a:t>As with other pedagogic issues, fairness, transparency, inclusivity and equity are prerequisites for successful group work and assessment.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z="3600" b="1" dirty="0" smtClean="0"/>
              <a:t>Why get students working in small groups?</a:t>
            </a:r>
          </a:p>
        </p:txBody>
      </p:sp>
      <p:sp>
        <p:nvSpPr>
          <p:cNvPr id="512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altLang="en-US" sz="2800" dirty="0" smtClean="0"/>
              <a:t>Teaching in small groups requires a range of skills different from those used in lecturing, particularly in terms of managing student inputs and activities. Group size and means of formation can influence student behaviors, hence the importance of tutor choices. </a:t>
            </a:r>
          </a:p>
          <a:p>
            <a:r>
              <a:rPr lang="en-US" altLang="en-US" sz="2800" dirty="0" smtClean="0"/>
              <a:t>Effective tutoring can engender positive student behaviours and study habits, to ensure that all students are well prepared as learners.</a:t>
            </a:r>
          </a:p>
          <a:p>
            <a:r>
              <a:rPr lang="en-US" altLang="en-US" sz="2800" dirty="0" smtClean="0"/>
              <a:t>Most employers expect graduates to be able to perform well in team situations, and so effective in-course support for skills development is key.</a:t>
            </a:r>
          </a:p>
          <a:p>
            <a:endParaRPr lang="en-GB" alt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altLang="en-US" sz="3600" b="1" dirty="0" smtClean="0"/>
              <a:t>Group work to encourage learning</a:t>
            </a:r>
          </a:p>
        </p:txBody>
      </p:sp>
      <p:sp>
        <p:nvSpPr>
          <p:cNvPr id="6147"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altLang="en-US" sz="2800" dirty="0" smtClean="0"/>
              <a:t>Working in small groups can be a highly effective means of engendering learning particularly when purposeful and systematic approaches are used;</a:t>
            </a:r>
          </a:p>
          <a:p>
            <a:r>
              <a:rPr lang="en-GB" altLang="en-US" sz="2800" dirty="0" smtClean="0"/>
              <a:t>Students frequently quite like being involved in group tasks, but often don’t like being assessed as a member of a group as they often see it as unfair;</a:t>
            </a:r>
          </a:p>
          <a:p>
            <a:r>
              <a:rPr lang="en-GB" altLang="en-US" sz="2800" dirty="0" smtClean="0"/>
              <a:t>When you ask students years after they have finished university what they found their most memorable experiences, group work often features in both positive and negative comments.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Particular sources for today, downloadable from my website...</a:t>
            </a:r>
            <a:endParaRPr lang="en-GB" sz="3600" b="1" dirty="0"/>
          </a:p>
        </p:txBody>
      </p:sp>
      <p:sp>
        <p:nvSpPr>
          <p:cNvPr id="3" name="Content Placeholder 2"/>
          <p:cNvSpPr>
            <a:spLocks noGrp="1"/>
          </p:cNvSpPr>
          <p:nvPr>
            <p:ph idx="1"/>
          </p:nvPr>
        </p:nvSpPr>
        <p:spPr/>
        <p:txBody>
          <a:bodyPr/>
          <a:lstStyle/>
          <a:p>
            <a:r>
              <a:rPr lang="en-US" dirty="0" smtClean="0"/>
              <a:t>Gibbs, G. (2009) The assessment of group work: lessons from the literature, ASKE CETL.</a:t>
            </a:r>
          </a:p>
          <a:p>
            <a:r>
              <a:rPr lang="en-GB" dirty="0" smtClean="0"/>
              <a:t>Race, P. (2015) Chapter 4 of ‘The Lecturer’s Toolkit’ (the download is from an earlier edition, but wasn’t changed much in the latest edition).</a:t>
            </a:r>
          </a:p>
          <a:p>
            <a:pPr>
              <a:buNone/>
            </a:pPr>
            <a:r>
              <a:rPr lang="en-GB" dirty="0" smtClean="0"/>
              <a:t>Also ETC Toolkit (Enhancing the Curriculum) at </a:t>
            </a:r>
            <a:r>
              <a:rPr lang="en-GB" dirty="0" smtClean="0">
                <a:hlinkClick r:id="rId2"/>
              </a:rPr>
              <a:t>www.etctoolkit.org.uk</a:t>
            </a:r>
            <a:r>
              <a:rPr lang="en-GB" dirty="0" smtClean="0"/>
              <a:t> </a:t>
            </a:r>
            <a:endParaRPr lang="en-GB"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Rationale: the problem</a:t>
            </a:r>
            <a:endParaRPr lang="en-GB" b="1" dirty="0"/>
          </a:p>
        </p:txBody>
      </p:sp>
      <p:sp>
        <p:nvSpPr>
          <p:cNvPr id="3" name="Content Placeholder 2"/>
          <p:cNvSpPr>
            <a:spLocks noGrp="1"/>
          </p:cNvSpPr>
          <p:nvPr>
            <p:ph idx="1"/>
          </p:nvPr>
        </p:nvSpPr>
        <p:spPr/>
        <p:txBody>
          <a:bodyPr/>
          <a:lstStyle/>
          <a:p>
            <a:r>
              <a:rPr lang="en-GB" dirty="0" smtClean="0"/>
              <a:t>Despite the vital importance of assessment, presently the danger exists that staff spend an inordinate amount of time and energy on assessment (not least group-work assessment) and associated feedback to students, whilst students continue to rate assessment and feedback relatively poorly in surveys such as the NSS. </a:t>
            </a:r>
          </a:p>
          <a:p>
            <a:endParaRPr lang="en-GB"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Towards helping students to benefit more from formative feedback</a:t>
            </a:r>
            <a:endParaRPr lang="en-GB" sz="3600" b="1" dirty="0"/>
          </a:p>
        </p:txBody>
      </p:sp>
      <p:sp>
        <p:nvSpPr>
          <p:cNvPr id="3" name="Content Placeholder 2"/>
          <p:cNvSpPr>
            <a:spLocks noGrp="1"/>
          </p:cNvSpPr>
          <p:nvPr>
            <p:ph idx="1"/>
          </p:nvPr>
        </p:nvSpPr>
        <p:spPr/>
        <p:txBody>
          <a:bodyPr/>
          <a:lstStyle/>
          <a:p>
            <a:r>
              <a:rPr lang="en-GB" dirty="0" smtClean="0"/>
              <a:t>This workshop aims to alert colleagues to things that we can learn from international practice, which can streamline the amount of assessment whilst increasing the benefits students gain from feedback.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0" y="0"/>
            <a:ext cx="9144000" cy="620713"/>
          </a:xfrm>
          <a:ln/>
        </p:spPr>
        <p:txBody>
          <a:bodyPr/>
          <a:lstStyle/>
          <a:p>
            <a:r>
              <a:rPr lang="en-GB" sz="3600" b="1" dirty="0" smtClean="0"/>
              <a:t>The language of feedback at school?</a:t>
            </a:r>
            <a:endParaRPr lang="en-GB" sz="3600" b="1" dirty="0"/>
          </a:p>
        </p:txBody>
      </p:sp>
      <p:sp>
        <p:nvSpPr>
          <p:cNvPr id="671747" name="Rectangle 3"/>
          <p:cNvSpPr>
            <a:spLocks noGrp="1" noChangeArrowheads="1"/>
          </p:cNvSpPr>
          <p:nvPr>
            <p:ph type="body" sz="half" idx="1"/>
          </p:nvPr>
        </p:nvSpPr>
        <p:spPr>
          <a:xfrm>
            <a:off x="0" y="548601"/>
            <a:ext cx="4495800" cy="6309400"/>
          </a:xfrm>
          <a:noFill/>
          <a:ln>
            <a:noFill/>
          </a:ln>
        </p:spPr>
        <p:txBody>
          <a:bodyPr/>
          <a:lstStyle/>
          <a:p>
            <a:pPr marL="273050" indent="-273050">
              <a:buFont typeface="Wingdings" pitchFamily="2" charset="2"/>
              <a:buNone/>
            </a:pPr>
            <a:r>
              <a:rPr lang="en-GB" sz="2000" dirty="0">
                <a:solidFill>
                  <a:srgbClr val="0000CC"/>
                </a:solidFill>
              </a:rPr>
              <a:t>Satisfactory progress:</a:t>
            </a:r>
            <a:r>
              <a:rPr lang="en-GB" sz="2000" dirty="0"/>
              <a:t> I can't think of a single thing interesting to say about him.</a:t>
            </a:r>
          </a:p>
          <a:p>
            <a:pPr marL="273050" indent="-273050">
              <a:buFont typeface="Wingdings" pitchFamily="2" charset="2"/>
              <a:buNone/>
            </a:pPr>
            <a:r>
              <a:rPr lang="en-GB" sz="2000" dirty="0">
                <a:solidFill>
                  <a:srgbClr val="0000CC"/>
                </a:solidFill>
              </a:rPr>
              <a:t>Good progress:</a:t>
            </a:r>
            <a:r>
              <a:rPr lang="en-GB" sz="2000" dirty="0"/>
              <a:t> If you think his work is bad now, you should have seen it last term.</a:t>
            </a:r>
          </a:p>
          <a:p>
            <a:pPr marL="273050" indent="-273050">
              <a:buFont typeface="Wingdings" pitchFamily="2" charset="2"/>
              <a:buNone/>
            </a:pPr>
            <a:r>
              <a:rPr lang="en-GB" sz="2000" dirty="0">
                <a:solidFill>
                  <a:srgbClr val="0000CC"/>
                </a:solidFill>
              </a:rPr>
              <a:t>Expresses himself confidently:</a:t>
            </a:r>
            <a:r>
              <a:rPr lang="en-GB" sz="2000" dirty="0"/>
              <a:t> Cheeky little </a:t>
            </a:r>
            <a:r>
              <a:rPr lang="en-GB" sz="2000" dirty="0" err="1"/>
              <a:t>oik</a:t>
            </a:r>
            <a:r>
              <a:rPr lang="en-GB" sz="2000" dirty="0"/>
              <a:t>.</a:t>
            </a:r>
          </a:p>
          <a:p>
            <a:pPr marL="273050" indent="-273050">
              <a:buFont typeface="Wingdings" pitchFamily="2" charset="2"/>
              <a:buNone/>
            </a:pPr>
            <a:r>
              <a:rPr lang="en-GB" sz="2000" dirty="0">
                <a:solidFill>
                  <a:srgbClr val="0000CC"/>
                </a:solidFill>
              </a:rPr>
              <a:t>Lively:</a:t>
            </a:r>
            <a:r>
              <a:rPr lang="en-GB" sz="2000" dirty="0"/>
              <a:t> Thoroughly disruptive.</a:t>
            </a:r>
          </a:p>
          <a:p>
            <a:pPr marL="273050" indent="-273050">
              <a:buFont typeface="Wingdings" pitchFamily="2" charset="2"/>
              <a:buNone/>
            </a:pPr>
            <a:r>
              <a:rPr lang="en-GB" sz="2000" dirty="0">
                <a:solidFill>
                  <a:srgbClr val="0000CC"/>
                </a:solidFill>
              </a:rPr>
              <a:t>A sensitive child:</a:t>
            </a:r>
            <a:r>
              <a:rPr lang="en-GB" sz="2000" dirty="0"/>
              <a:t> Whinges.</a:t>
            </a:r>
          </a:p>
          <a:p>
            <a:pPr marL="273050" indent="-273050">
              <a:buFont typeface="Wingdings" pitchFamily="2" charset="2"/>
              <a:buNone/>
            </a:pPr>
            <a:r>
              <a:rPr lang="en-GB" sz="2000" dirty="0">
                <a:solidFill>
                  <a:srgbClr val="0000CC"/>
                </a:solidFill>
              </a:rPr>
              <a:t>Reliable:</a:t>
            </a:r>
            <a:r>
              <a:rPr lang="en-GB" sz="2000" dirty="0"/>
              <a:t> Creep.</a:t>
            </a:r>
          </a:p>
          <a:p>
            <a:pPr marL="273050" indent="-273050">
              <a:buFont typeface="Wingdings" pitchFamily="2" charset="2"/>
              <a:buNone/>
            </a:pPr>
            <a:r>
              <a:rPr lang="en-GB" sz="2000" dirty="0">
                <a:solidFill>
                  <a:srgbClr val="0000CC"/>
                </a:solidFill>
              </a:rPr>
              <a:t>Imaginative:</a:t>
            </a:r>
            <a:r>
              <a:rPr lang="en-GB" sz="2000" dirty="0"/>
              <a:t> Never short of an excuse.</a:t>
            </a:r>
          </a:p>
          <a:p>
            <a:pPr marL="273050" indent="-273050">
              <a:buFont typeface="Wingdings" pitchFamily="2" charset="2"/>
              <a:buNone/>
            </a:pPr>
            <a:r>
              <a:rPr lang="en-GB" sz="2000" dirty="0">
                <a:solidFill>
                  <a:srgbClr val="0000CC"/>
                </a:solidFill>
              </a:rPr>
              <a:t>Easy-going:</a:t>
            </a:r>
            <a:r>
              <a:rPr lang="en-GB" sz="2000" dirty="0"/>
              <a:t> Bone idle (also ‘so laid-back he’s horizontal’).</a:t>
            </a:r>
          </a:p>
          <a:p>
            <a:pPr marL="273050" indent="-273050">
              <a:buFont typeface="Wingdings" pitchFamily="2" charset="2"/>
              <a:buNone/>
            </a:pPr>
            <a:r>
              <a:rPr lang="en-GB" sz="2000" dirty="0">
                <a:solidFill>
                  <a:srgbClr val="0000CC"/>
                </a:solidFill>
              </a:rPr>
              <a:t>Friendly:</a:t>
            </a:r>
            <a:r>
              <a:rPr lang="en-GB" sz="2000" dirty="0"/>
              <a:t> Never shuts up.</a:t>
            </a:r>
          </a:p>
          <a:p>
            <a:pPr marL="273050" indent="-273050">
              <a:buFont typeface="Wingdings" pitchFamily="2" charset="2"/>
              <a:buNone/>
            </a:pPr>
            <a:r>
              <a:rPr lang="en-GB" sz="2000" dirty="0">
                <a:solidFill>
                  <a:srgbClr val="0000CC"/>
                </a:solidFill>
              </a:rPr>
              <a:t>Works better at practical activities:</a:t>
            </a:r>
            <a:r>
              <a:rPr lang="en-GB" sz="2000" dirty="0"/>
              <a:t> Totally illiterate.</a:t>
            </a:r>
          </a:p>
          <a:p>
            <a:pPr marL="273050" indent="-273050">
              <a:buFont typeface="Wingdings" pitchFamily="2" charset="2"/>
              <a:buNone/>
            </a:pPr>
            <a:r>
              <a:rPr lang="en-GB" sz="2000" dirty="0">
                <a:solidFill>
                  <a:srgbClr val="0000CC"/>
                </a:solidFill>
              </a:rPr>
              <a:t>A born leader:</a:t>
            </a:r>
            <a:r>
              <a:rPr lang="en-GB" sz="2000" dirty="0"/>
              <a:t> Runs the playground protection racket.</a:t>
            </a:r>
          </a:p>
        </p:txBody>
      </p:sp>
      <p:sp>
        <p:nvSpPr>
          <p:cNvPr id="671748" name="Rectangle 4"/>
          <p:cNvSpPr>
            <a:spLocks noGrp="1" noChangeArrowheads="1"/>
          </p:cNvSpPr>
          <p:nvPr>
            <p:ph type="body" sz="half" idx="2"/>
          </p:nvPr>
        </p:nvSpPr>
        <p:spPr>
          <a:xfrm>
            <a:off x="4283960" y="476591"/>
            <a:ext cx="5040700" cy="6381410"/>
          </a:xfrm>
          <a:noFill/>
          <a:ln cap="flat" algn="ctr"/>
        </p:spPr>
        <p:txBody>
          <a:bodyPr/>
          <a:lstStyle/>
          <a:p>
            <a:pPr marL="273050" indent="-273050">
              <a:buFont typeface="Wingdings" pitchFamily="2" charset="2"/>
              <a:buNone/>
            </a:pPr>
            <a:r>
              <a:rPr lang="en-GB" sz="2000" dirty="0">
                <a:solidFill>
                  <a:srgbClr val="0000CC"/>
                </a:solidFill>
              </a:rPr>
              <a:t>Is easily upset:</a:t>
            </a:r>
            <a:r>
              <a:rPr lang="en-GB" sz="2000" dirty="0"/>
              <a:t> Spoilt rotten.</a:t>
            </a:r>
          </a:p>
          <a:p>
            <a:pPr marL="273050" indent="-273050">
              <a:buFont typeface="Wingdings" pitchFamily="2" charset="2"/>
              <a:buNone/>
            </a:pPr>
            <a:r>
              <a:rPr lang="en-GB" sz="2000" dirty="0">
                <a:solidFill>
                  <a:srgbClr val="0000CC"/>
                </a:solidFill>
              </a:rPr>
              <a:t>Determined:</a:t>
            </a:r>
            <a:r>
              <a:rPr lang="en-GB" sz="2000" dirty="0"/>
              <a:t> Lacking all scruples (also ‘destined for senior management’)</a:t>
            </a:r>
          </a:p>
          <a:p>
            <a:pPr marL="273050" indent="-273050">
              <a:buFont typeface="Wingdings" pitchFamily="2" charset="2"/>
              <a:buNone/>
            </a:pPr>
            <a:r>
              <a:rPr lang="en-GB" sz="2000" dirty="0">
                <a:solidFill>
                  <a:srgbClr val="0000CC"/>
                </a:solidFill>
              </a:rPr>
              <a:t>Independently minded:</a:t>
            </a:r>
            <a:r>
              <a:rPr lang="en-GB" sz="2000" dirty="0"/>
              <a:t> Obstinate.</a:t>
            </a:r>
          </a:p>
          <a:p>
            <a:pPr marL="273050" indent="-273050">
              <a:buFont typeface="Wingdings" pitchFamily="2" charset="2"/>
              <a:buNone/>
            </a:pPr>
            <a:r>
              <a:rPr lang="en-GB" sz="2000" dirty="0">
                <a:solidFill>
                  <a:srgbClr val="0000CC"/>
                </a:solidFill>
              </a:rPr>
              <a:t>Adventurous:</a:t>
            </a:r>
            <a:r>
              <a:rPr lang="en-GB" sz="2000" dirty="0"/>
              <a:t> Can't understand why he </a:t>
            </a:r>
            <a:r>
              <a:rPr lang="en-GB" sz="2000" dirty="0" smtClean="0"/>
              <a:t>	hasn't </a:t>
            </a:r>
            <a:r>
              <a:rPr lang="en-GB" sz="2000" dirty="0"/>
              <a:t>broken his neck.</a:t>
            </a:r>
          </a:p>
          <a:p>
            <a:pPr marL="273050" indent="-273050">
              <a:buFont typeface="Wingdings" pitchFamily="2" charset="2"/>
              <a:buNone/>
            </a:pPr>
            <a:r>
              <a:rPr lang="en-GB" sz="2000" dirty="0">
                <a:solidFill>
                  <a:srgbClr val="0000CC"/>
                </a:solidFill>
              </a:rPr>
              <a:t>Easily distracted:</a:t>
            </a:r>
            <a:r>
              <a:rPr lang="en-GB" sz="2000" dirty="0"/>
              <a:t> Yet to finish a piece of work.</a:t>
            </a:r>
          </a:p>
          <a:p>
            <a:pPr marL="273050" indent="-273050">
              <a:buFont typeface="Wingdings" pitchFamily="2" charset="2"/>
              <a:buNone/>
            </a:pPr>
            <a:r>
              <a:rPr lang="en-GB" sz="2000" dirty="0">
                <a:solidFill>
                  <a:srgbClr val="0000CC"/>
                </a:solidFill>
              </a:rPr>
              <a:t>Easily influenced:</a:t>
            </a:r>
            <a:r>
              <a:rPr lang="en-GB" sz="2000" dirty="0"/>
              <a:t> Nerd.</a:t>
            </a:r>
          </a:p>
          <a:p>
            <a:pPr marL="273050" indent="-273050">
              <a:buFont typeface="Wingdings" pitchFamily="2" charset="2"/>
              <a:buNone/>
            </a:pPr>
            <a:r>
              <a:rPr lang="en-GB" sz="2000" dirty="0">
                <a:solidFill>
                  <a:srgbClr val="0000CC"/>
                </a:solidFill>
              </a:rPr>
              <a:t>Mature expression:</a:t>
            </a:r>
            <a:r>
              <a:rPr lang="en-GB" sz="2000" dirty="0"/>
              <a:t> Stop doing his homework.</a:t>
            </a:r>
          </a:p>
          <a:p>
            <a:pPr marL="273050" indent="-273050">
              <a:buFont typeface="Wingdings" pitchFamily="2" charset="2"/>
              <a:buNone/>
            </a:pPr>
            <a:r>
              <a:rPr lang="en-GB" sz="2000" dirty="0">
                <a:solidFill>
                  <a:srgbClr val="0000CC"/>
                </a:solidFill>
              </a:rPr>
              <a:t>Enjoys all PE activities:</a:t>
            </a:r>
            <a:r>
              <a:rPr lang="en-GB" sz="2000" dirty="0"/>
              <a:t> Thug.</a:t>
            </a:r>
          </a:p>
          <a:p>
            <a:pPr marL="273050" indent="-273050">
              <a:buFont typeface="Wingdings" pitchFamily="2" charset="2"/>
              <a:buNone/>
            </a:pPr>
            <a:r>
              <a:rPr lang="en-GB" sz="2000" dirty="0">
                <a:solidFill>
                  <a:srgbClr val="0000CC"/>
                </a:solidFill>
              </a:rPr>
              <a:t>Good with his hands:</a:t>
            </a:r>
            <a:r>
              <a:rPr lang="en-GB" sz="2000" dirty="0"/>
              <a:t> Light-fingered.</a:t>
            </a:r>
          </a:p>
          <a:p>
            <a:pPr marL="273050" indent="-273050">
              <a:buFont typeface="Wingdings" pitchFamily="2" charset="2"/>
              <a:buNone/>
            </a:pPr>
            <a:r>
              <a:rPr lang="en-GB" sz="2000" dirty="0">
                <a:solidFill>
                  <a:srgbClr val="0000CC"/>
                </a:solidFill>
              </a:rPr>
              <a:t>Needs praise and encouragement:</a:t>
            </a:r>
            <a:r>
              <a:rPr lang="en-GB" sz="2000" dirty="0"/>
              <a:t> As </a:t>
            </a:r>
            <a:r>
              <a:rPr lang="en-GB" sz="2000" dirty="0" smtClean="0"/>
              <a:t>thick 		as </a:t>
            </a:r>
            <a:r>
              <a:rPr lang="en-GB" sz="2000" dirty="0"/>
              <a:t>two short planks.</a:t>
            </a:r>
          </a:p>
          <a:p>
            <a:pPr marL="273050" indent="-273050">
              <a:buFont typeface="Wingdings" pitchFamily="2" charset="2"/>
              <a:buNone/>
            </a:pPr>
            <a:r>
              <a:rPr lang="en-GB" sz="2000" dirty="0">
                <a:solidFill>
                  <a:srgbClr val="0000CC"/>
                </a:solidFill>
              </a:rPr>
              <a:t>A rather solitary child:</a:t>
            </a:r>
            <a:r>
              <a:rPr lang="en-GB" sz="2000" dirty="0"/>
              <a:t> Smells or has nits.</a:t>
            </a:r>
          </a:p>
          <a:p>
            <a:pPr marL="273050" indent="-273050">
              <a:buFont typeface="Wingdings" pitchFamily="2" charset="2"/>
              <a:buNone/>
            </a:pPr>
            <a:r>
              <a:rPr lang="en-GB" sz="2000" dirty="0">
                <a:solidFill>
                  <a:srgbClr val="0000CC"/>
                </a:solidFill>
              </a:rPr>
              <a:t>Popular at playtime:</a:t>
            </a:r>
            <a:r>
              <a:rPr lang="en-GB" sz="2000" dirty="0"/>
              <a:t> Sells pornography.</a:t>
            </a:r>
          </a:p>
          <a:p>
            <a:pPr marL="273050" indent="-273050">
              <a:buFont typeface="Wingdings" pitchFamily="2" charset="2"/>
              <a:buNone/>
            </a:pPr>
            <a:r>
              <a:rPr lang="en-GB" sz="2000" dirty="0">
                <a:solidFill>
                  <a:srgbClr val="0000CC"/>
                </a:solidFill>
              </a:rPr>
              <a:t>Works better in small groups:</a:t>
            </a:r>
            <a:r>
              <a:rPr lang="en-GB" sz="2000" dirty="0"/>
              <a:t> Damage limitation exercise.</a:t>
            </a:r>
          </a:p>
          <a:p>
            <a:pPr marL="273050" indent="-273050">
              <a:buFont typeface="Wingdings" pitchFamily="2" charset="2"/>
              <a:buNone/>
            </a:pPr>
            <a:endParaRPr lang="en-GB"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 the SEDA Conference in Edinburgh: May 2016</a:t>
            </a:r>
            <a:endParaRPr lang="en-GB" sz="3200" b="1" dirty="0"/>
          </a:p>
        </p:txBody>
      </p:sp>
      <p:sp>
        <p:nvSpPr>
          <p:cNvPr id="3" name="Content Placeholder 2"/>
          <p:cNvSpPr>
            <a:spLocks noGrp="1"/>
          </p:cNvSpPr>
          <p:nvPr>
            <p:ph idx="1"/>
          </p:nvPr>
        </p:nvSpPr>
        <p:spPr/>
        <p:txBody>
          <a:bodyPr/>
          <a:lstStyle/>
          <a:p>
            <a:pPr>
              <a:buFont typeface="+mj-lt"/>
              <a:buAutoNum type="arabicPeriod"/>
            </a:pPr>
            <a:r>
              <a:rPr lang="en-GB" sz="2800" dirty="0" smtClean="0"/>
              <a:t>“Assessment is currently caught in the culture of oppression!”</a:t>
            </a:r>
          </a:p>
          <a:p>
            <a:pPr>
              <a:buFont typeface="+mj-lt"/>
              <a:buAutoNum type="arabicPeriod"/>
            </a:pPr>
            <a:r>
              <a:rPr lang="en-GB" sz="2800" dirty="0" smtClean="0"/>
              <a:t>“Summative assessment is the pedagogy of control!”</a:t>
            </a:r>
          </a:p>
          <a:p>
            <a:pPr>
              <a:buFont typeface="+mj-lt"/>
              <a:buAutoNum type="arabicPeriod"/>
            </a:pPr>
            <a:r>
              <a:rPr lang="en-GB" sz="2800" dirty="0" smtClean="0"/>
              <a:t>“Solving our problems with assessment isn’t solved by doing the same things better and slower, but by doing different things”</a:t>
            </a:r>
          </a:p>
          <a:p>
            <a:pPr>
              <a:buFont typeface="+mj-lt"/>
              <a:buAutoNum type="arabicPeriod"/>
            </a:pPr>
            <a:r>
              <a:rPr lang="en-GB" sz="2800" dirty="0" smtClean="0"/>
              <a:t>“Fine to recognise effort, but effort does not equate to quality”</a:t>
            </a:r>
          </a:p>
          <a:p>
            <a:pPr>
              <a:buFont typeface="+mj-lt"/>
              <a:buAutoNum type="arabicPeriod"/>
            </a:pPr>
            <a:r>
              <a:rPr lang="en-GB" sz="2800" dirty="0" smtClean="0"/>
              <a:t>“Good assessment design should be built around making feedback work well”</a:t>
            </a:r>
            <a:endParaRPr lang="en-GB" sz="2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Downloadable resource materials</a:t>
            </a:r>
            <a:endParaRPr lang="en-GB" b="1" dirty="0"/>
          </a:p>
        </p:txBody>
      </p:sp>
      <p:sp>
        <p:nvSpPr>
          <p:cNvPr id="3" name="Content Placeholder 2"/>
          <p:cNvSpPr>
            <a:spLocks noGrp="1"/>
          </p:cNvSpPr>
          <p:nvPr>
            <p:ph idx="1"/>
          </p:nvPr>
        </p:nvSpPr>
        <p:spPr/>
        <p:txBody>
          <a:bodyPr/>
          <a:lstStyle/>
          <a:p>
            <a:pPr>
              <a:buNone/>
            </a:pPr>
            <a:r>
              <a:rPr lang="en-GB" sz="2800" dirty="0" smtClean="0"/>
              <a:t>Expanded discussion of many aspects of today’s slides can be found at:</a:t>
            </a:r>
          </a:p>
          <a:p>
            <a:pPr>
              <a:buFont typeface="+mj-lt"/>
              <a:buAutoNum type="arabicPeriod"/>
            </a:pPr>
            <a:r>
              <a:rPr lang="en-GB" sz="2800" u="sng" dirty="0" smtClean="0">
                <a:hlinkClick r:id="rId2"/>
              </a:rPr>
              <a:t>http://phil-race.co.uk/ripples-model-seven-factors-underpinning-successful-learning-update-july-2015/</a:t>
            </a:r>
            <a:r>
              <a:rPr lang="en-GB" sz="2800" dirty="0" smtClean="0"/>
              <a:t> </a:t>
            </a:r>
          </a:p>
          <a:p>
            <a:pPr>
              <a:buFont typeface="+mj-lt"/>
              <a:buAutoNum type="arabicPeriod"/>
            </a:pPr>
            <a:r>
              <a:rPr lang="en-GB" sz="2800" u="sng" dirty="0" smtClean="0">
                <a:hlinkClick r:id="rId3"/>
              </a:rPr>
              <a:t>http://phil-race.co.uk/bits-new-books-6th-november/</a:t>
            </a:r>
            <a:r>
              <a:rPr lang="en-GB" sz="2800" dirty="0" smtClean="0"/>
              <a:t> </a:t>
            </a:r>
          </a:p>
          <a:p>
            <a:pPr>
              <a:buFont typeface="+mj-lt"/>
              <a:buAutoNum type="arabicPeriod"/>
            </a:pPr>
            <a:r>
              <a:rPr lang="en-GB" sz="2800" u="sng" dirty="0" smtClean="0">
                <a:hlinkClick r:id="rId4"/>
              </a:rPr>
              <a:t>http://phil-race.co.uk/whodunit/</a:t>
            </a:r>
            <a:r>
              <a:rPr lang="en-GB" sz="2800" dirty="0" smtClean="0"/>
              <a:t> </a:t>
            </a:r>
          </a:p>
          <a:p>
            <a:pPr>
              <a:buFont typeface="+mj-lt"/>
              <a:buAutoNum type="arabicPeriod"/>
            </a:pPr>
            <a:r>
              <a:rPr lang="en-GB" sz="2800" dirty="0" smtClean="0"/>
              <a:t>ETC Toolkit (Enhancing the Curriculum) </a:t>
            </a:r>
            <a:r>
              <a:rPr lang="en-GB" sz="2800" dirty="0" smtClean="0">
                <a:hlinkClick r:id="rId5"/>
              </a:rPr>
              <a:t>www.etctoolkit.org.uk</a:t>
            </a:r>
            <a:r>
              <a:rPr lang="en-GB" sz="2800" dirty="0" smtClean="0"/>
              <a:t> </a:t>
            </a:r>
          </a:p>
          <a:p>
            <a:pPr>
              <a:buFont typeface="+mj-lt"/>
              <a:buAutoNum type="arabicPeriod"/>
            </a:pPr>
            <a:endParaRPr lang="en-GB" sz="2800" dirty="0" smtClean="0"/>
          </a:p>
          <a:p>
            <a:pPr>
              <a:buFont typeface="+mj-lt"/>
              <a:buAutoNum type="arabicPeriod"/>
            </a:pPr>
            <a:endParaRPr lang="en-GB"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Getting to know each other</a:t>
            </a:r>
            <a:endParaRPr lang="en-GB"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t>In turn, please..</a:t>
            </a:r>
          </a:p>
          <a:p>
            <a:pPr>
              <a:buFont typeface="+mj-lt"/>
              <a:buAutoNum type="arabicPeriod"/>
            </a:pPr>
            <a:r>
              <a:rPr lang="en-GB" dirty="0" smtClean="0"/>
              <a:t>Say one or two sentences about... </a:t>
            </a:r>
          </a:p>
          <a:p>
            <a:pPr lvl="1"/>
            <a:r>
              <a:rPr lang="en-GB" dirty="0" smtClean="0">
                <a:solidFill>
                  <a:srgbClr val="008000"/>
                </a:solidFill>
              </a:rPr>
              <a:t> who you are</a:t>
            </a:r>
            <a:r>
              <a:rPr lang="en-GB" dirty="0" smtClean="0"/>
              <a:t>, </a:t>
            </a:r>
          </a:p>
          <a:p>
            <a:pPr lvl="1"/>
            <a:r>
              <a:rPr lang="en-GB" dirty="0" smtClean="0">
                <a:solidFill>
                  <a:srgbClr val="990000"/>
                </a:solidFill>
              </a:rPr>
              <a:t> where you come from</a:t>
            </a:r>
            <a:r>
              <a:rPr lang="en-GB" dirty="0" smtClean="0"/>
              <a:t>, and </a:t>
            </a:r>
          </a:p>
          <a:p>
            <a:pPr lvl="1"/>
            <a:r>
              <a:rPr lang="en-GB" dirty="0" smtClean="0">
                <a:solidFill>
                  <a:srgbClr val="FF0000"/>
                </a:solidFill>
              </a:rPr>
              <a:t> what you do</a:t>
            </a:r>
            <a:r>
              <a:rPr lang="en-GB" dirty="0" smtClean="0"/>
              <a:t>.</a:t>
            </a:r>
          </a:p>
          <a:p>
            <a:pPr lvl="1">
              <a:buNone/>
            </a:pPr>
            <a:r>
              <a:rPr lang="en-GB" sz="4400" b="0" dirty="0" smtClean="0">
                <a:solidFill>
                  <a:srgbClr val="990000"/>
                </a:solidFill>
                <a:latin typeface="Creepy" pitchFamily="82" charset="0"/>
              </a:rPr>
              <a:t>In one breath! </a:t>
            </a:r>
          </a:p>
          <a:p>
            <a:pPr>
              <a:buFont typeface="+mj-lt"/>
              <a:buAutoNum type="arabicPeriod"/>
            </a:pPr>
            <a:r>
              <a:rPr lang="en-GB" dirty="0" smtClean="0">
                <a:solidFill>
                  <a:srgbClr val="FF0000"/>
                </a:solidFill>
              </a:rPr>
              <a:t>(Optional)</a:t>
            </a:r>
            <a:r>
              <a:rPr lang="en-GB" dirty="0" smtClean="0"/>
              <a:t> Share with us one thing that you’re dead good at or really proud of.</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Evidence-based practice</a:t>
            </a:r>
            <a:endParaRPr lang="en-GB" sz="3600" dirty="0"/>
          </a:p>
        </p:txBody>
      </p:sp>
      <p:sp>
        <p:nvSpPr>
          <p:cNvPr id="3" name="Content Placeholder 2"/>
          <p:cNvSpPr>
            <a:spLocks noGrp="1"/>
          </p:cNvSpPr>
          <p:nvPr>
            <p:ph idx="1"/>
          </p:nvPr>
        </p:nvSpPr>
        <p:spPr/>
        <p:txBody>
          <a:bodyPr/>
          <a:lstStyle/>
          <a:p>
            <a:r>
              <a:rPr lang="en-GB" dirty="0" smtClean="0"/>
              <a:t>In the last decade, there’s been a great deal of </a:t>
            </a:r>
            <a:r>
              <a:rPr lang="en-GB" dirty="0" smtClean="0">
                <a:solidFill>
                  <a:srgbClr val="FF00FF"/>
                </a:solidFill>
              </a:rPr>
              <a:t>international evidence-based research</a:t>
            </a:r>
            <a:r>
              <a:rPr lang="en-GB" dirty="0" smtClean="0"/>
              <a:t> in assessment, feedback, learning and teaching. I’d like to alert you to how some of this can help us enhance students’ learning.</a:t>
            </a:r>
          </a:p>
          <a:p>
            <a:r>
              <a:rPr lang="en-GB" dirty="0" smtClean="0"/>
              <a:t>The next three slides show just some of the published evidence.</a:t>
            </a:r>
            <a:endParaRPr lang="en-GB"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smtClean="0">
                <a:latin typeface="Calibri" pitchFamily="34" charset="0"/>
              </a:rPr>
              <a:t>14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400" dirty="0" smtClean="0"/>
              <a:t>Knight, P. and Yorke, M. (2003) </a:t>
            </a:r>
            <a:r>
              <a:rPr lang="en-GB" sz="2400" i="1" dirty="0" smtClean="0">
                <a:solidFill>
                  <a:srgbClr val="FF0000"/>
                </a:solidFill>
              </a:rPr>
              <a:t>Assessment, learning and employability,</a:t>
            </a:r>
            <a:r>
              <a:rPr lang="en-GB" sz="2400" dirty="0" smtClean="0">
                <a:solidFill>
                  <a:srgbClr val="FF0000"/>
                </a:solidFill>
              </a:rPr>
              <a:t> </a:t>
            </a:r>
            <a:r>
              <a:rPr lang="en-GB" sz="2400" dirty="0" smtClean="0"/>
              <a:t>Maidenhead, UK SRHE/Open University Press.</a:t>
            </a:r>
          </a:p>
          <a:p>
            <a:pPr marL="457200" indent="-457200">
              <a:lnSpc>
                <a:spcPct val="100000"/>
              </a:lnSpc>
              <a:spcBef>
                <a:spcPts val="0"/>
              </a:spcBef>
              <a:buFont typeface="+mj-lt"/>
              <a:buAutoNum type="arabicPeriod"/>
            </a:pPr>
            <a:r>
              <a:rPr lang="en-GB" sz="2400" dirty="0" smtClean="0"/>
              <a:t>The TESTA project (</a:t>
            </a:r>
            <a:r>
              <a:rPr lang="en-GB" sz="2400" dirty="0" smtClean="0">
                <a:hlinkClick r:id="rId3"/>
              </a:rPr>
              <a:t>http://www.testa.ac.uk/</a:t>
            </a:r>
            <a:r>
              <a:rPr lang="en-GB" sz="2400" dirty="0" smtClean="0"/>
              <a:t>) </a:t>
            </a:r>
            <a:r>
              <a:rPr lang="en-US" sz="2400" i="1" dirty="0" smtClean="0">
                <a:solidFill>
                  <a:srgbClr val="FF3300"/>
                </a:solidFill>
              </a:rPr>
              <a:t>Transforming the Experience of Students through Assessment,</a:t>
            </a:r>
            <a:r>
              <a:rPr lang="en-US" sz="2400" dirty="0" smtClean="0"/>
              <a:t> (Bath Spa, </a:t>
            </a:r>
            <a:r>
              <a:rPr lang="en-US" sz="2400" dirty="0" err="1" smtClean="0"/>
              <a:t>Chichester</a:t>
            </a:r>
            <a:r>
              <a:rPr lang="en-US" sz="2400" dirty="0" smtClean="0"/>
              <a:t>, Winchester and Worcester)</a:t>
            </a:r>
            <a:endParaRPr lang="en-GB" sz="2400" dirty="0" smtClean="0"/>
          </a:p>
          <a:p>
            <a:pPr marL="457200" indent="-457200">
              <a:lnSpc>
                <a:spcPct val="100000"/>
              </a:lnSpc>
              <a:spcBef>
                <a:spcPts val="0"/>
              </a:spcBef>
              <a:buFont typeface="+mj-lt"/>
              <a:buAutoNum type="arabicPeriod"/>
            </a:pPr>
            <a:r>
              <a:rPr lang="en-GB" sz="2400" dirty="0" smtClean="0"/>
              <a:t>Flint, N. R. and Johnson, B. (2011) </a:t>
            </a:r>
            <a:r>
              <a:rPr lang="en-GB" sz="2400" i="1" dirty="0" smtClean="0">
                <a:solidFill>
                  <a:srgbClr val="FF0000"/>
                </a:solidFill>
              </a:rPr>
              <a:t>Towards fairer university assessment – recognising the concerns of students,</a:t>
            </a:r>
            <a:r>
              <a:rPr lang="en-GB" sz="2400" dirty="0" smtClean="0">
                <a:solidFill>
                  <a:srgbClr val="FF0000"/>
                </a:solidFill>
              </a:rPr>
              <a:t> </a:t>
            </a:r>
            <a:r>
              <a:rPr lang="en-GB" sz="2400" dirty="0" smtClean="0"/>
              <a:t>London: Routledge.</a:t>
            </a:r>
          </a:p>
          <a:p>
            <a:pPr marL="457200" indent="-457200">
              <a:lnSpc>
                <a:spcPct val="100000"/>
              </a:lnSpc>
              <a:spcBef>
                <a:spcPts val="0"/>
              </a:spcBef>
              <a:buFont typeface="+mj-lt"/>
              <a:buAutoNum type="arabicPeriod"/>
            </a:pPr>
            <a:r>
              <a:rPr lang="en-GB" sz="2400" dirty="0" smtClean="0"/>
              <a:t>ETC Toolkit (2015) (Enhancing the Curriculum) </a:t>
            </a:r>
            <a:r>
              <a:rPr lang="en-GB" sz="2400" dirty="0" smtClean="0">
                <a:hlinkClick r:id="rId4"/>
              </a:rPr>
              <a:t>www.etctoolkit.org.uk</a:t>
            </a:r>
            <a:r>
              <a:rPr lang="en-GB" sz="2400" dirty="0" smtClean="0"/>
              <a:t> </a:t>
            </a:r>
          </a:p>
          <a:p>
            <a:pPr marL="457200" indent="-457200">
              <a:lnSpc>
                <a:spcPct val="100000"/>
              </a:lnSpc>
              <a:spcBef>
                <a:spcPts val="0"/>
              </a:spcBef>
              <a:buFont typeface="+mj-lt"/>
              <a:buAutoNum type="arabicPeriod"/>
            </a:pPr>
            <a:r>
              <a:rPr lang="en-GB" sz="2400" dirty="0" smtClean="0"/>
              <a:t>HEA (2012) </a:t>
            </a:r>
            <a:r>
              <a:rPr lang="en-GB" sz="2400" i="1" dirty="0" smtClean="0">
                <a:solidFill>
                  <a:srgbClr val="FF0000"/>
                </a:solidFill>
              </a:rPr>
              <a:t>A Marked Improvement: transforming assessment in higher education, </a:t>
            </a:r>
            <a:r>
              <a:rPr lang="en-GB" sz="2400" dirty="0" smtClean="0"/>
              <a:t>York: Higher Education Academy (</a:t>
            </a:r>
            <a:r>
              <a:rPr lang="en-GB" sz="2400" dirty="0" smtClean="0">
                <a:hlinkClick r:id="rId5"/>
              </a:rPr>
              <a:t>http://www.heacademy.ac.uk/assets/documents/assessment/A_Marked_Improvement.pdf</a:t>
            </a:r>
            <a:r>
              <a:rPr lang="en-GB" sz="2400" dirty="0" smtClean="0"/>
              <a:t> )</a:t>
            </a:r>
            <a:r>
              <a:rPr lang="en-US" sz="2400" dirty="0" smtClean="0"/>
              <a:t/>
            </a:r>
            <a:br>
              <a:rPr lang="en-US" sz="2400" dirty="0" smtClean="0"/>
            </a:br>
            <a:endParaRPr lang="en-GB"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600" dirty="0" smtClean="0"/>
              <a:t>Boud, D. and Associates (2010) </a:t>
            </a:r>
            <a:r>
              <a:rPr lang="en-GB" sz="2600" i="1" dirty="0" smtClean="0">
                <a:solidFill>
                  <a:srgbClr val="FF0000"/>
                </a:solidFill>
              </a:rPr>
              <a:t>Assessment 2020: seven propositions for assessment reform in higher education </a:t>
            </a:r>
            <a:r>
              <a:rPr lang="en-GB" sz="2600" dirty="0" smtClean="0"/>
              <a:t>Sydney: Australian Learning and Teaching Council.</a:t>
            </a:r>
          </a:p>
          <a:p>
            <a:pPr marL="514350" lvl="0" indent="-514350">
              <a:lnSpc>
                <a:spcPct val="100000"/>
              </a:lnSpc>
              <a:spcBef>
                <a:spcPts val="0"/>
              </a:spcBef>
              <a:buFont typeface="+mj-lt"/>
              <a:buAutoNum type="arabicPeriod" startAt="6"/>
            </a:pPr>
            <a:r>
              <a:rPr lang="en-US" sz="2600" dirty="0" smtClean="0"/>
              <a:t>Carless, D. (2015) </a:t>
            </a:r>
            <a:r>
              <a:rPr lang="en-US" sz="2600" i="1" dirty="0" smtClean="0">
                <a:solidFill>
                  <a:srgbClr val="FF3300"/>
                </a:solidFill>
              </a:rPr>
              <a:t>Excellence in University Assessment: Learning from award-winning practice,</a:t>
            </a:r>
            <a:r>
              <a:rPr lang="en-US" sz="2600" dirty="0" smtClean="0"/>
              <a:t> London: </a:t>
            </a:r>
            <a:r>
              <a:rPr lang="en-US" sz="2600" dirty="0" err="1" smtClean="0"/>
              <a:t>Routledge</a:t>
            </a:r>
            <a:r>
              <a:rPr lang="en-US" sz="2600" dirty="0" smtClean="0"/>
              <a:t>.</a:t>
            </a:r>
          </a:p>
          <a:p>
            <a:pPr marL="514350" indent="-514350">
              <a:lnSpc>
                <a:spcPct val="100000"/>
              </a:lnSpc>
              <a:spcBef>
                <a:spcPts val="0"/>
              </a:spcBef>
              <a:buFont typeface="+mj-lt"/>
              <a:buAutoNum type="arabicPeriod" startAt="6"/>
            </a:pPr>
            <a:r>
              <a:rPr lang="en-GB" sz="2600" dirty="0" smtClean="0">
                <a:latin typeface="Calibri" pitchFamily="34" charset="0"/>
              </a:rPr>
              <a:t>Race, P. (2014) </a:t>
            </a:r>
            <a:r>
              <a:rPr lang="en-GB" sz="2600" i="1" dirty="0" smtClean="0">
                <a:solidFill>
                  <a:srgbClr val="FF0000"/>
                </a:solidFill>
                <a:latin typeface="Calibri" pitchFamily="34" charset="0"/>
              </a:rPr>
              <a:t>Making learning happen: </a:t>
            </a:r>
            <a:r>
              <a:rPr lang="en-GB" sz="2600" i="1" dirty="0" smtClean="0">
                <a:solidFill>
                  <a:srgbClr val="FF0000"/>
                </a:solidFill>
              </a:rPr>
              <a:t>3</a:t>
            </a:r>
            <a:r>
              <a:rPr lang="en-GB" sz="2600" i="1" baseline="30000" dirty="0" smtClean="0">
                <a:solidFill>
                  <a:srgbClr val="FF0000"/>
                </a:solidFill>
              </a:rPr>
              <a:t>rd</a:t>
            </a:r>
            <a:r>
              <a:rPr lang="en-GB" sz="2600" i="1" dirty="0" smtClean="0">
                <a:solidFill>
                  <a:srgbClr val="FF0000"/>
                </a:solidFill>
                <a:latin typeface="Calibri" pitchFamily="34" charset="0"/>
              </a:rPr>
              <a:t> edition </a:t>
            </a:r>
            <a:r>
              <a:rPr lang="en-GB" sz="2600" dirty="0" smtClean="0">
                <a:latin typeface="Calibri" pitchFamily="34" charset="0"/>
              </a:rPr>
              <a:t>London: Sage.</a:t>
            </a:r>
            <a:endParaRPr lang="en-GB" sz="2600" dirty="0" smtClean="0">
              <a:solidFill>
                <a:srgbClr val="00B050"/>
              </a:solidFill>
              <a:latin typeface="Calibri" pitchFamily="34" charset="0"/>
            </a:endParaRPr>
          </a:p>
          <a:p>
            <a:pPr marL="514350" lvl="0" indent="-514350">
              <a:lnSpc>
                <a:spcPct val="100000"/>
              </a:lnSpc>
              <a:spcBef>
                <a:spcPts val="0"/>
              </a:spcBef>
              <a:buFont typeface="+mj-lt"/>
              <a:buAutoNum type="arabicPeriod" startAt="6"/>
            </a:pPr>
            <a:r>
              <a:rPr lang="en-GB" sz="2600" dirty="0" smtClean="0">
                <a:latin typeface="Calibri" pitchFamily="34" charset="0"/>
              </a:rPr>
              <a:t>Hunt, D. and Chalmers, L. (eds) (2012) </a:t>
            </a:r>
            <a:r>
              <a:rPr lang="en-GB" sz="2600" i="1" dirty="0" smtClean="0">
                <a:solidFill>
                  <a:srgbClr val="FF0000"/>
                </a:solidFill>
                <a:latin typeface="Calibri" pitchFamily="34" charset="0"/>
              </a:rPr>
              <a:t>University Teaching in Focus: a learning-centred approach</a:t>
            </a:r>
            <a:r>
              <a:rPr lang="en-GB" sz="2600" i="1" dirty="0" smtClean="0">
                <a:latin typeface="Calibri" pitchFamily="34" charset="0"/>
              </a:rPr>
              <a:t> </a:t>
            </a:r>
            <a:r>
              <a:rPr lang="en-GB" sz="2600" dirty="0" smtClean="0">
                <a:latin typeface="Calibri" pitchFamily="34" charset="0"/>
              </a:rPr>
              <a:t>see </a:t>
            </a:r>
            <a:r>
              <a:rPr lang="en-US" sz="2600" dirty="0" smtClean="0">
                <a:solidFill>
                  <a:srgbClr val="009900"/>
                </a:solidFill>
                <a:latin typeface="Calibri" pitchFamily="34" charset="0"/>
              </a:rPr>
              <a:t>Chapter 5: Using effective assessment to promote learning, Sally Brown and Phil Race </a:t>
            </a:r>
            <a:r>
              <a:rPr lang="en-US" sz="2600" dirty="0" smtClean="0">
                <a:latin typeface="Calibri" pitchFamily="34" charset="0"/>
              </a:rPr>
              <a:t>Australia: ACER Press, and London: </a:t>
            </a:r>
            <a:r>
              <a:rPr lang="en-US" sz="2600" dirty="0" err="1" smtClean="0">
                <a:latin typeface="Calibri" pitchFamily="34" charset="0"/>
              </a:rPr>
              <a:t>Routledge</a:t>
            </a:r>
            <a:r>
              <a:rPr lang="en-US" sz="2600" dirty="0" smtClean="0">
                <a:latin typeface="Calibri" pitchFamily="34" charset="0"/>
              </a:rPr>
              <a:t>.</a:t>
            </a:r>
          </a:p>
          <a:p>
            <a:pPr marL="514350" indent="-514350">
              <a:lnSpc>
                <a:spcPct val="100000"/>
              </a:lnSpc>
              <a:spcBef>
                <a:spcPts val="0"/>
              </a:spcBef>
              <a:buFont typeface="+mj-lt"/>
              <a:buAutoNum type="arabicPeriod" startAt="6"/>
            </a:pPr>
            <a:r>
              <a:rPr lang="en-US" sz="2600" dirty="0" smtClean="0">
                <a:latin typeface="Calibri" pitchFamily="34" charset="0"/>
              </a:rPr>
              <a:t>Price, M., Rust, C., O’Donovan, B. and Handley, K. (2012) </a:t>
            </a:r>
            <a:r>
              <a:rPr lang="en-US" sz="2600" i="1" dirty="0" smtClean="0">
                <a:solidFill>
                  <a:srgbClr val="FF0000"/>
                </a:solidFill>
                <a:latin typeface="Calibri" pitchFamily="34" charset="0"/>
              </a:rPr>
              <a:t>Assessment Literacy</a:t>
            </a:r>
            <a:r>
              <a:rPr lang="en-US" sz="2600" dirty="0" smtClean="0">
                <a:solidFill>
                  <a:srgbClr val="FF0000"/>
                </a:solidFill>
                <a:latin typeface="Calibri" pitchFamily="34" charset="0"/>
              </a:rPr>
              <a:t>, </a:t>
            </a:r>
            <a:r>
              <a:rPr lang="en-US" sz="2600" dirty="0"/>
              <a:t>Oxford: the Oxford Centre for Staff and Learning Development (based on the ‘</a:t>
            </a:r>
            <a:r>
              <a:rPr lang="en-US" sz="2600" dirty="0" err="1"/>
              <a:t>ASKe</a:t>
            </a:r>
            <a:r>
              <a:rPr lang="en-US" sz="2600" dirty="0"/>
              <a:t>’ Project). </a:t>
            </a:r>
            <a:endParaRPr lang="en-US" sz="2600" dirty="0" smtClean="0"/>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smtClean="0">
                <a:solidFill>
                  <a:srgbClr val="008000"/>
                </a:solidFill>
                <a:latin typeface="Calibri"/>
              </a:rPr>
              <a:t>14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lnSpc>
                <a:spcPct val="100000"/>
              </a:lnSpc>
              <a:spcBef>
                <a:spcPts val="0"/>
              </a:spcBef>
              <a:buFont typeface="+mj-lt"/>
              <a:buAutoNum type="arabicPeriod" startAt="11"/>
            </a:pPr>
            <a:r>
              <a:rPr lang="en-US" sz="2800" dirty="0" smtClean="0"/>
              <a:t>Evans, C. (2013) </a:t>
            </a:r>
            <a:r>
              <a:rPr lang="en-US" sz="2800" dirty="0" smtClean="0">
                <a:solidFill>
                  <a:srgbClr val="FF0000"/>
                </a:solidFill>
              </a:rPr>
              <a:t>Making Sense of Assessment Feedback in Higher Education,</a:t>
            </a:r>
            <a:r>
              <a:rPr lang="en-US" sz="2800" dirty="0" smtClean="0"/>
              <a:t> </a:t>
            </a:r>
            <a:r>
              <a:rPr lang="en-US" sz="2800" i="1" dirty="0" smtClean="0"/>
              <a:t>Review of Educational Research Vol. 83, No. 1, pp. 70–120.</a:t>
            </a:r>
          </a:p>
          <a:p>
            <a:pPr marL="514350" indent="-514350">
              <a:lnSpc>
                <a:spcPct val="100000"/>
              </a:lnSpc>
              <a:spcBef>
                <a:spcPts val="0"/>
              </a:spcBef>
              <a:buFont typeface="+mj-lt"/>
              <a:buAutoNum type="arabicPeriod" startAt="11"/>
            </a:pPr>
            <a:r>
              <a:rPr lang="en-US" sz="2800" dirty="0" err="1" smtClean="0"/>
              <a:t>Sambell</a:t>
            </a:r>
            <a:r>
              <a:rPr lang="en-US" sz="2800" dirty="0" smtClean="0"/>
              <a:t>, K., McDowell, L. and Montgomery, C. (2013) </a:t>
            </a:r>
            <a:r>
              <a:rPr lang="en-US" sz="2800" dirty="0" smtClean="0">
                <a:solidFill>
                  <a:srgbClr val="FF0000"/>
                </a:solidFill>
              </a:rPr>
              <a:t>Assessment </a:t>
            </a:r>
            <a:r>
              <a:rPr lang="en-US" sz="2800" u="sng" dirty="0" smtClean="0">
                <a:solidFill>
                  <a:srgbClr val="FF0000"/>
                </a:solidFill>
              </a:rPr>
              <a:t>for</a:t>
            </a:r>
            <a:r>
              <a:rPr lang="en-US" sz="2800" dirty="0" smtClean="0">
                <a:solidFill>
                  <a:srgbClr val="FF0000"/>
                </a:solidFill>
              </a:rPr>
              <a:t> Learning in Higher Education, </a:t>
            </a:r>
            <a:r>
              <a:rPr lang="en-US" sz="2800" dirty="0" smtClean="0"/>
              <a:t>London: </a:t>
            </a:r>
            <a:r>
              <a:rPr lang="en-US" sz="2800" dirty="0" err="1" smtClean="0"/>
              <a:t>Routledge</a:t>
            </a:r>
            <a:r>
              <a:rPr lang="en-US" sz="2800" dirty="0" smtClean="0"/>
              <a:t>.</a:t>
            </a:r>
          </a:p>
          <a:p>
            <a:pPr marL="514350" indent="-514350">
              <a:lnSpc>
                <a:spcPct val="100000"/>
              </a:lnSpc>
              <a:spcBef>
                <a:spcPts val="0"/>
              </a:spcBef>
              <a:buFont typeface="+mj-lt"/>
              <a:buAutoNum type="arabicPeriod" startAt="11"/>
            </a:pPr>
            <a:r>
              <a:rPr lang="en-US" sz="2800" dirty="0" smtClean="0"/>
              <a:t>Brown, S. (2015) </a:t>
            </a:r>
            <a:r>
              <a:rPr lang="en-US" sz="2800" i="1" dirty="0" smtClean="0">
                <a:solidFill>
                  <a:srgbClr val="FF0000"/>
                </a:solidFill>
              </a:rPr>
              <a:t>Learning, teaching and assessment in higher education: global perspectives,</a:t>
            </a:r>
            <a:r>
              <a:rPr lang="en-US" sz="2800" i="1" dirty="0" smtClean="0"/>
              <a:t> </a:t>
            </a:r>
            <a:r>
              <a:rPr lang="en-US" sz="2800" dirty="0" smtClean="0"/>
              <a:t>Basingstoke: Palgrave-Macmillan.</a:t>
            </a:r>
          </a:p>
          <a:p>
            <a:pPr marL="514350" indent="-514350">
              <a:lnSpc>
                <a:spcPct val="100000"/>
              </a:lnSpc>
              <a:spcBef>
                <a:spcPts val="0"/>
              </a:spcBef>
              <a:buFont typeface="+mj-lt"/>
              <a:buAutoNum type="arabicPeriod" startAt="11"/>
            </a:pPr>
            <a:r>
              <a:rPr lang="en-US" sz="2800" dirty="0" smtClean="0"/>
              <a:t>Race, P. (2015) </a:t>
            </a:r>
            <a:r>
              <a:rPr lang="en-US" sz="2800" i="1" dirty="0" smtClean="0">
                <a:solidFill>
                  <a:srgbClr val="FF0000"/>
                </a:solidFill>
              </a:rPr>
              <a:t>The Lecturer’s Toolkit: 4</a:t>
            </a:r>
            <a:r>
              <a:rPr lang="en-US" sz="2800" i="1" baseline="30000" dirty="0" smtClean="0">
                <a:solidFill>
                  <a:srgbClr val="FF0000"/>
                </a:solidFill>
              </a:rPr>
              <a:t>th</a:t>
            </a:r>
            <a:r>
              <a:rPr lang="en-US" sz="2800" i="1" dirty="0" smtClean="0">
                <a:solidFill>
                  <a:srgbClr val="FF0000"/>
                </a:solidFill>
              </a:rPr>
              <a:t> edition</a:t>
            </a:r>
            <a:r>
              <a:rPr lang="en-US" sz="2800" i="1" dirty="0" smtClean="0">
                <a:solidFill>
                  <a:srgbClr val="002060"/>
                </a:solidFill>
              </a:rPr>
              <a:t>, </a:t>
            </a:r>
            <a:r>
              <a:rPr lang="en-US" sz="2800" dirty="0" smtClean="0"/>
              <a:t>London</a:t>
            </a:r>
            <a:r>
              <a:rPr lang="en-US" sz="2800" dirty="0" smtClean="0">
                <a:solidFill>
                  <a:srgbClr val="002060"/>
                </a:solidFill>
              </a:rPr>
              <a:t>, </a:t>
            </a:r>
            <a:r>
              <a:rPr lang="en-US" sz="2800" dirty="0" err="1" smtClean="0"/>
              <a:t>Routledge</a:t>
            </a:r>
            <a:r>
              <a:rPr lang="en-US" sz="2800" dirty="0" smtClean="0">
                <a:solidFill>
                  <a:srgbClr val="002060"/>
                </a:solidFill>
              </a:rPr>
              <a:t>.</a:t>
            </a:r>
          </a:p>
          <a:p>
            <a:pPr>
              <a:buFont typeface="+mj-lt"/>
              <a:buAutoNum type="arabicPeriod" startAt="11"/>
            </a:pPr>
            <a:endParaRPr lang="en-GB" sz="2800" dirty="0"/>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smtClean="0">
                <a:solidFill>
                  <a:srgbClr val="008000"/>
                </a:solidFill>
                <a:latin typeface="Calibri"/>
              </a:rPr>
              <a:t>14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smtClean="0">
                <a:solidFill>
                  <a:srgbClr val="C00000"/>
                </a:solidFill>
              </a:rPr>
              <a:t>Assessment has most effect when...:</a:t>
            </a:r>
          </a:p>
          <a:p>
            <a:pPr>
              <a:lnSpc>
                <a:spcPct val="100000"/>
              </a:lnSpc>
              <a:buFont typeface="+mj-lt"/>
              <a:buAutoNum type="arabicPeriod"/>
            </a:pPr>
            <a:r>
              <a:rPr lang="en-GB" sz="2400" dirty="0" smtClean="0"/>
              <a:t>It is used to </a:t>
            </a:r>
            <a:r>
              <a:rPr lang="en-GB" sz="2400" dirty="0" smtClean="0">
                <a:solidFill>
                  <a:srgbClr val="FF0000"/>
                </a:solidFill>
              </a:rPr>
              <a:t>engage</a:t>
            </a:r>
            <a:r>
              <a:rPr lang="en-GB" sz="2400" dirty="0" smtClean="0"/>
              <a:t> students in learning that is productive.</a:t>
            </a:r>
          </a:p>
          <a:p>
            <a:pPr>
              <a:lnSpc>
                <a:spcPct val="100000"/>
              </a:lnSpc>
              <a:buFont typeface="+mj-lt"/>
              <a:buAutoNum type="arabicPeriod"/>
            </a:pPr>
            <a:r>
              <a:rPr lang="en-GB" sz="2400" dirty="0" smtClean="0"/>
              <a:t>Feedback is used to actively </a:t>
            </a:r>
            <a:r>
              <a:rPr lang="en-GB" sz="2400" dirty="0" smtClean="0">
                <a:solidFill>
                  <a:srgbClr val="FF0000"/>
                </a:solidFill>
              </a:rPr>
              <a:t>improve</a:t>
            </a:r>
            <a:r>
              <a:rPr lang="en-GB" sz="2400" dirty="0" smtClean="0"/>
              <a:t> student learning.</a:t>
            </a:r>
          </a:p>
          <a:p>
            <a:pPr>
              <a:lnSpc>
                <a:spcPct val="100000"/>
              </a:lnSpc>
              <a:buFont typeface="+mj-lt"/>
              <a:buAutoNum type="arabicPeriod"/>
            </a:pPr>
            <a:r>
              <a:rPr lang="en-US" sz="2400" dirty="0" smtClean="0"/>
              <a:t>Students and teachers become </a:t>
            </a:r>
            <a:r>
              <a:rPr lang="en-US" sz="2400" dirty="0" smtClean="0">
                <a:solidFill>
                  <a:srgbClr val="FF0000"/>
                </a:solidFill>
              </a:rPr>
              <a:t>responsible partners</a:t>
            </a:r>
            <a:r>
              <a:rPr lang="en-US" sz="2400" dirty="0" smtClean="0"/>
              <a:t> in learning and assessment.</a:t>
            </a:r>
          </a:p>
          <a:p>
            <a:pPr>
              <a:lnSpc>
                <a:spcPct val="100000"/>
              </a:lnSpc>
              <a:buFont typeface="+mj-lt"/>
              <a:buAutoNum type="arabicPeriod"/>
            </a:pPr>
            <a:r>
              <a:rPr lang="en-US" sz="2400" dirty="0" smtClean="0"/>
              <a:t>Students are </a:t>
            </a:r>
            <a:r>
              <a:rPr lang="en-US" sz="2400" dirty="0" smtClean="0">
                <a:solidFill>
                  <a:srgbClr val="FF0000"/>
                </a:solidFill>
              </a:rPr>
              <a:t>inducted</a:t>
            </a:r>
            <a:r>
              <a:rPr lang="en-US" sz="2400" dirty="0" smtClean="0"/>
              <a:t> into the assessment practices and cultures of higher education.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placed at the centre of subject and program design.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a focus for staff and institutional development.</a:t>
            </a:r>
          </a:p>
          <a:p>
            <a:pPr>
              <a:lnSpc>
                <a:spcPct val="100000"/>
              </a:lnSpc>
              <a:buFont typeface="+mj-lt"/>
              <a:buAutoNum type="arabicPeriod"/>
            </a:pPr>
            <a:r>
              <a:rPr lang="en-US" sz="2400" dirty="0" smtClean="0"/>
              <a:t>Assessment provides inclusive and trustworthy representation of student </a:t>
            </a:r>
            <a:r>
              <a:rPr lang="en-US" sz="2400" dirty="0" smtClean="0">
                <a:solidFill>
                  <a:srgbClr val="FF0000"/>
                </a:solidFill>
              </a:rPr>
              <a:t>achievement</a:t>
            </a:r>
            <a:r>
              <a:rPr lang="en-US" sz="2400" dirty="0" smtClean="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smtClean="0">
                <a:solidFill>
                  <a:schemeClr val="tx1"/>
                </a:solidFill>
              </a:rPr>
              <a:t>David </a:t>
            </a:r>
            <a:r>
              <a:rPr lang="en-US" sz="1600" dirty="0" err="1" smtClean="0">
                <a:solidFill>
                  <a:schemeClr val="tx1"/>
                </a:solidFill>
              </a:rPr>
              <a:t>Boud</a:t>
            </a:r>
            <a:r>
              <a:rPr lang="en-US" sz="1600" dirty="0" smtClean="0">
                <a:solidFill>
                  <a:schemeClr val="tx1"/>
                </a:solidFill>
              </a:rPr>
              <a:t> (University of Technology, Sydney), Royce Sadler (Griffith University), Gordon </a:t>
            </a:r>
            <a:r>
              <a:rPr lang="en-US" sz="1600" dirty="0" err="1" smtClean="0">
                <a:solidFill>
                  <a:schemeClr val="tx1"/>
                </a:solidFill>
              </a:rPr>
              <a:t>Joughin</a:t>
            </a:r>
            <a:r>
              <a:rPr lang="en-US" sz="1600" dirty="0" smtClean="0">
                <a:solidFill>
                  <a:schemeClr val="tx1"/>
                </a:solidFill>
              </a:rPr>
              <a:t> (University of Wollongong), Richard James (University of Melbourne), Mark Freeman (University of Sydney), Sally </a:t>
            </a:r>
            <a:r>
              <a:rPr lang="en-US" sz="1600" dirty="0" err="1" smtClean="0">
                <a:solidFill>
                  <a:schemeClr val="tx1"/>
                </a:solidFill>
              </a:rPr>
              <a:t>Kift</a:t>
            </a:r>
            <a:r>
              <a:rPr lang="en-US" sz="1600" dirty="0" smtClean="0">
                <a:solidFill>
                  <a:schemeClr val="tx1"/>
                </a:solidFill>
              </a:rPr>
              <a:t> (Queensland University of Technology), </a:t>
            </a:r>
            <a:r>
              <a:rPr lang="en-US" sz="1600" dirty="0" err="1" smtClean="0">
                <a:solidFill>
                  <a:schemeClr val="tx1"/>
                </a:solidFill>
              </a:rPr>
              <a:t>Filip</a:t>
            </a:r>
            <a:r>
              <a:rPr lang="en-US" sz="1600" dirty="0" smtClean="0">
                <a:solidFill>
                  <a:schemeClr val="tx1"/>
                </a:solidFill>
              </a:rPr>
              <a:t> </a:t>
            </a:r>
            <a:r>
              <a:rPr lang="en-US" sz="1600" dirty="0" err="1" smtClean="0">
                <a:solidFill>
                  <a:schemeClr val="tx1"/>
                </a:solidFill>
              </a:rPr>
              <a:t>Dochy</a:t>
            </a:r>
            <a:r>
              <a:rPr lang="en-US" sz="1600" dirty="0" smtClean="0">
                <a:solidFill>
                  <a:schemeClr val="tx1"/>
                </a:solidFill>
              </a:rPr>
              <a:t> (University of Leuven), Dai </a:t>
            </a:r>
            <a:r>
              <a:rPr lang="en-US" sz="1600" dirty="0" err="1" smtClean="0">
                <a:solidFill>
                  <a:schemeClr val="tx1"/>
                </a:solidFill>
              </a:rPr>
              <a:t>Hounsell</a:t>
            </a:r>
            <a:r>
              <a:rPr lang="en-US" sz="1600" dirty="0" smtClean="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smtClean="0">
                <a:solidFill>
                  <a:schemeClr val="tx1"/>
                </a:solidFill>
              </a:rPr>
              <a:t>Nulty</a:t>
            </a:r>
            <a:r>
              <a:rPr lang="en-US" sz="1600" dirty="0" smtClean="0">
                <a:solidFill>
                  <a:schemeClr val="tx1"/>
                </a:solidFill>
              </a:rPr>
              <a:t> (Griffith University), Ron Oliver (Edith Cowan University), Jon </a:t>
            </a:r>
            <a:r>
              <a:rPr lang="en-US" sz="1600" dirty="0" err="1" smtClean="0">
                <a:solidFill>
                  <a:schemeClr val="tx1"/>
                </a:solidFill>
              </a:rPr>
              <a:t>Yorke</a:t>
            </a:r>
            <a:r>
              <a:rPr lang="en-US" sz="1600" dirty="0" smtClean="0">
                <a:solidFill>
                  <a:schemeClr val="tx1"/>
                </a:solidFill>
              </a:rPr>
              <a:t> (Curtin University), </a:t>
            </a:r>
            <a:r>
              <a:rPr lang="en-US" sz="1600" dirty="0" err="1" smtClean="0">
                <a:solidFill>
                  <a:schemeClr val="tx1"/>
                </a:solidFill>
              </a:rPr>
              <a:t>Iouri</a:t>
            </a:r>
            <a:r>
              <a:rPr lang="en-US" sz="1600" dirty="0" smtClean="0">
                <a:solidFill>
                  <a:schemeClr val="tx1"/>
                </a:solidFill>
              </a:rPr>
              <a:t> </a:t>
            </a:r>
            <a:r>
              <a:rPr lang="en-US" sz="1600" dirty="0" err="1" smtClean="0">
                <a:solidFill>
                  <a:schemeClr val="tx1"/>
                </a:solidFill>
              </a:rPr>
              <a:t>Belski</a:t>
            </a:r>
            <a:r>
              <a:rPr lang="en-US" sz="1600" dirty="0" smtClean="0">
                <a:solidFill>
                  <a:schemeClr val="tx1"/>
                </a:solidFill>
              </a:rPr>
              <a:t> (RMIT University), Ben Bradley (Charles </a:t>
            </a:r>
            <a:r>
              <a:rPr lang="en-US" sz="1600" dirty="0" err="1" smtClean="0">
                <a:solidFill>
                  <a:schemeClr val="tx1"/>
                </a:solidFill>
              </a:rPr>
              <a:t>Sturt</a:t>
            </a:r>
            <a:r>
              <a:rPr lang="en-US" sz="1600" dirty="0" smtClean="0">
                <a:solidFill>
                  <a:schemeClr val="tx1"/>
                </a:solidFill>
              </a:rPr>
              <a:t> University), Simone </a:t>
            </a:r>
            <a:r>
              <a:rPr lang="en-US" sz="1600" dirty="0" err="1" smtClean="0">
                <a:solidFill>
                  <a:schemeClr val="tx1"/>
                </a:solidFill>
              </a:rPr>
              <a:t>Buzwell</a:t>
            </a:r>
            <a:r>
              <a:rPr lang="en-US" sz="1600" dirty="0" smtClean="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smtClean="0">
                <a:solidFill>
                  <a:schemeClr val="tx1"/>
                </a:solidFill>
              </a:rPr>
              <a:t>Deakin</a:t>
            </a:r>
            <a:r>
              <a:rPr lang="en-US" sz="1600" dirty="0" smtClean="0">
                <a:solidFill>
                  <a:schemeClr val="tx1"/>
                </a:solidFill>
              </a:rPr>
              <a:t> University), Christine Ewan (Australian Learning and Teaching Council), Paul </a:t>
            </a:r>
            <a:r>
              <a:rPr lang="en-US" sz="1600" dirty="0" err="1" smtClean="0">
                <a:solidFill>
                  <a:schemeClr val="tx1"/>
                </a:solidFill>
              </a:rPr>
              <a:t>Gadek</a:t>
            </a:r>
            <a:r>
              <a:rPr lang="en-US" sz="1600" dirty="0" smtClean="0">
                <a:solidFill>
                  <a:schemeClr val="tx1"/>
                </a:solidFill>
              </a:rPr>
              <a:t> (James Cook University), Susan Hamilton (University of Queensland), Margaret Hicks (University of South Australia), </a:t>
            </a:r>
            <a:r>
              <a:rPr lang="en-US" sz="1600" dirty="0" err="1" smtClean="0">
                <a:solidFill>
                  <a:schemeClr val="tx1"/>
                </a:solidFill>
              </a:rPr>
              <a:t>Marnie</a:t>
            </a:r>
            <a:r>
              <a:rPr lang="en-US" sz="1600" dirty="0" smtClean="0">
                <a:solidFill>
                  <a:schemeClr val="tx1"/>
                </a:solidFill>
              </a:rPr>
              <a:t> Hughes-Warrington (</a:t>
            </a:r>
            <a:r>
              <a:rPr lang="en-US" sz="1600" dirty="0" err="1" smtClean="0">
                <a:solidFill>
                  <a:schemeClr val="tx1"/>
                </a:solidFill>
              </a:rPr>
              <a:t>Monash</a:t>
            </a:r>
            <a:r>
              <a:rPr lang="en-US" sz="1600" dirty="0" smtClean="0">
                <a:solidFill>
                  <a:schemeClr val="tx1"/>
                </a:solidFill>
              </a:rPr>
              <a:t> University), Gail </a:t>
            </a:r>
            <a:r>
              <a:rPr lang="en-US" sz="1600" dirty="0" err="1" smtClean="0">
                <a:solidFill>
                  <a:schemeClr val="tx1"/>
                </a:solidFill>
              </a:rPr>
              <a:t>Huon</a:t>
            </a:r>
            <a:r>
              <a:rPr lang="en-US" sz="1600" dirty="0" smtClean="0">
                <a:solidFill>
                  <a:schemeClr val="tx1"/>
                </a:solidFill>
              </a:rPr>
              <a:t> (University of Newcastle), Margot Kearns (University of Notre Dame, Sydney), Don </a:t>
            </a:r>
            <a:r>
              <a:rPr lang="en-US" sz="1600" dirty="0" err="1" smtClean="0">
                <a:solidFill>
                  <a:schemeClr val="tx1"/>
                </a:solidFill>
              </a:rPr>
              <a:t>Maconachie</a:t>
            </a:r>
            <a:r>
              <a:rPr lang="en-US" sz="1600" dirty="0" smtClean="0">
                <a:solidFill>
                  <a:schemeClr val="tx1"/>
                </a:solidFill>
              </a:rPr>
              <a:t> (University of the Sunshine Coast), Vi McLean (Queensland University of Technology,) </a:t>
            </a:r>
            <a:r>
              <a:rPr lang="en-US" sz="1600" dirty="0" err="1" smtClean="0">
                <a:solidFill>
                  <a:schemeClr val="tx1"/>
                </a:solidFill>
              </a:rPr>
              <a:t>Raoul</a:t>
            </a:r>
            <a:r>
              <a:rPr lang="en-US" sz="1600" dirty="0" smtClean="0">
                <a:solidFill>
                  <a:schemeClr val="tx1"/>
                </a:solidFill>
              </a:rPr>
              <a:t> </a:t>
            </a:r>
            <a:r>
              <a:rPr lang="en-US" sz="1600" dirty="0" err="1" smtClean="0">
                <a:solidFill>
                  <a:schemeClr val="tx1"/>
                </a:solidFill>
              </a:rPr>
              <a:t>Mortley</a:t>
            </a:r>
            <a:r>
              <a:rPr lang="en-US" sz="1600" dirty="0" smtClean="0">
                <a:solidFill>
                  <a:schemeClr val="tx1"/>
                </a:solidFill>
              </a:rPr>
              <a:t> (Bond University), Kylie O’Brien (Victoria University), Gary O’Donovan (University of Tasmania), Beverley Oliver (Curtin University), Simon </a:t>
            </a:r>
            <a:r>
              <a:rPr lang="en-US" sz="1600" dirty="0" err="1" smtClean="0">
                <a:solidFill>
                  <a:schemeClr val="tx1"/>
                </a:solidFill>
              </a:rPr>
              <a:t>Pyke</a:t>
            </a:r>
            <a:r>
              <a:rPr lang="en-US" sz="1600" dirty="0" smtClean="0">
                <a:solidFill>
                  <a:schemeClr val="tx1"/>
                </a:solidFill>
              </a:rPr>
              <a:t> (University of Adelaide), Heather </a:t>
            </a:r>
            <a:r>
              <a:rPr lang="en-US" sz="1600" dirty="0" err="1" smtClean="0">
                <a:solidFill>
                  <a:schemeClr val="tx1"/>
                </a:solidFill>
              </a:rPr>
              <a:t>Smigiel</a:t>
            </a:r>
            <a:r>
              <a:rPr lang="en-US" sz="1600" dirty="0" smtClean="0">
                <a:solidFill>
                  <a:schemeClr val="tx1"/>
                </a:solidFill>
              </a:rPr>
              <a:t> (Flinders University), Janet Taylor (Southern Cross University), Keith </a:t>
            </a:r>
            <a:r>
              <a:rPr lang="en-US" sz="1600" dirty="0" err="1" smtClean="0">
                <a:solidFill>
                  <a:schemeClr val="tx1"/>
                </a:solidFill>
              </a:rPr>
              <a:t>Trigwell</a:t>
            </a:r>
            <a:r>
              <a:rPr lang="en-US" sz="1600" dirty="0" smtClean="0">
                <a:solidFill>
                  <a:schemeClr val="tx1"/>
                </a:solidFill>
              </a:rPr>
              <a:t> (University of Sydney), Neil </a:t>
            </a:r>
            <a:r>
              <a:rPr lang="en-US" sz="1600" dirty="0" err="1" smtClean="0">
                <a:solidFill>
                  <a:schemeClr val="tx1"/>
                </a:solidFill>
              </a:rPr>
              <a:t>Trivett</a:t>
            </a:r>
            <a:r>
              <a:rPr lang="en-US" sz="1600" dirty="0" smtClean="0">
                <a:solidFill>
                  <a:schemeClr val="tx1"/>
                </a:solidFill>
              </a:rPr>
              <a:t> (University of </a:t>
            </a:r>
            <a:r>
              <a:rPr lang="en-US" sz="1600" dirty="0" err="1" smtClean="0">
                <a:solidFill>
                  <a:schemeClr val="tx1"/>
                </a:solidFill>
              </a:rPr>
              <a:t>Ballarat</a:t>
            </a:r>
            <a:r>
              <a:rPr lang="en-US" sz="1600" dirty="0" smtClean="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GB" sz="2400" b="1" dirty="0">
                <a:solidFill>
                  <a:schemeClr val="tx1"/>
                </a:solidFill>
              </a:rPr>
              <a:t>Evans, C. (2013) Making Sense of Assessment Feedback in Higher Education </a:t>
            </a:r>
            <a:r>
              <a:rPr lang="en-GB" sz="2400" b="1" dirty="0" smtClean="0">
                <a:solidFill>
                  <a:schemeClr val="tx1"/>
                </a:solidFill>
              </a:rPr>
              <a:t/>
            </a:r>
            <a:br>
              <a:rPr lang="en-GB" sz="2400" b="1" dirty="0" smtClean="0">
                <a:solidFill>
                  <a:schemeClr val="tx1"/>
                </a:solidFill>
              </a:rPr>
            </a:br>
            <a:r>
              <a:rPr lang="en-GB" sz="2400" i="1" dirty="0" smtClean="0">
                <a:solidFill>
                  <a:schemeClr val="tx1"/>
                </a:solidFill>
              </a:rPr>
              <a:t>Review </a:t>
            </a:r>
            <a:r>
              <a:rPr lang="en-GB" sz="2400" i="1" dirty="0">
                <a:solidFill>
                  <a:schemeClr val="tx1"/>
                </a:solidFill>
              </a:rPr>
              <a:t>of Educational </a:t>
            </a:r>
            <a:r>
              <a:rPr lang="en-GB" sz="2400" i="1" dirty="0" smtClean="0">
                <a:solidFill>
                  <a:schemeClr val="tx1"/>
                </a:solidFill>
              </a:rPr>
              <a:t>Research Vol</a:t>
            </a:r>
            <a:r>
              <a:rPr lang="en-GB" sz="2400" i="1" dirty="0">
                <a:solidFill>
                  <a:schemeClr val="tx1"/>
                </a:solidFill>
              </a:rPr>
              <a:t>. 83, No. 1, pp. 70–120</a:t>
            </a:r>
            <a:endParaRPr lang="en-US" sz="2400" b="1" dirty="0">
              <a:solidFill>
                <a:schemeClr val="tx1"/>
              </a:solidFill>
            </a:endParaRPr>
          </a:p>
        </p:txBody>
      </p:sp>
      <p:sp>
        <p:nvSpPr>
          <p:cNvPr id="5" name="Content Placeholder 4"/>
          <p:cNvSpPr>
            <a:spLocks noGrp="1"/>
          </p:cNvSpPr>
          <p:nvPr>
            <p:ph idx="1"/>
          </p:nvPr>
        </p:nvSpPr>
        <p:spPr>
          <a:xfrm>
            <a:off x="457200" y="1196690"/>
            <a:ext cx="8605838" cy="4546423"/>
          </a:xfrm>
        </p:spPr>
        <p:txBody>
          <a:bodyPr>
            <a:noAutofit/>
          </a:bodyPr>
          <a:lstStyle/>
          <a:p>
            <a:pPr marL="0" indent="0">
              <a:buNone/>
            </a:pPr>
            <a:r>
              <a:rPr lang="en-GB" dirty="0" smtClean="0"/>
              <a:t>‘</a:t>
            </a:r>
            <a:r>
              <a:rPr lang="en-GB" dirty="0"/>
              <a:t>A fundamental requirement of HE is to facilitate high-quality feedback exchanges. However, there is much more we need to know about a host of contributory factors to allow us to develop such quality. In order for students to make the most of these feedback exchanges, we need to know more about the development of self- and co-regulation mechanisms and how best to promote student self-judgment skills (</a:t>
            </a:r>
            <a:r>
              <a:rPr lang="en-GB" dirty="0" err="1"/>
              <a:t>Boud</a:t>
            </a:r>
            <a:r>
              <a:rPr lang="en-GB" dirty="0"/>
              <a:t> &amp; Lawson, 2011)’.</a:t>
            </a:r>
          </a:p>
          <a:p>
            <a:pPr marL="0" indent="0">
              <a:buNone/>
            </a:pPr>
            <a:endParaRPr lang="en-GB" dirty="0"/>
          </a:p>
          <a:p>
            <a:pPr marL="0" indent="0">
              <a:buNone/>
            </a:pPr>
            <a:r>
              <a:rPr lang="en-GB" dirty="0"/>
              <a:t> </a:t>
            </a:r>
            <a:endParaRPr lang="en-US" dirty="0"/>
          </a:p>
        </p:txBody>
      </p:sp>
      <p:sp>
        <p:nvSpPr>
          <p:cNvPr id="6" name="Rectangle 1"/>
          <p:cNvSpPr>
            <a:spLocks noChangeArrowheads="1"/>
          </p:cNvSpPr>
          <p:nvPr/>
        </p:nvSpPr>
        <p:spPr bwMode="auto">
          <a:xfrm>
            <a:off x="0" y="5908705"/>
            <a:ext cx="9144000" cy="7078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a:t>
            </a:r>
            <a:r>
              <a:rPr kumimoji="0" lang="en-US" altLang="en-US" sz="2000" b="1" i="0" u="none" strike="noStrike" cap="none" normalizeH="0" baseline="0" dirty="0">
                <a:ln>
                  <a:noFill/>
                </a:ln>
                <a:effectLst/>
                <a:latin typeface="Arial" panose="020B0604020202020204" pitchFamily="34" charset="0"/>
                <a:cs typeface="Arial" panose="020B0604020202020204" pitchFamily="34" charset="0"/>
                <a:hlinkClick r:id="rId2"/>
              </a:rPr>
              <a:t>rer.sagepub.com/cgi/reprint/83/1/70?ijkey=x/CimNd6vjZWI&amp;keytype=ref&amp;siteid=sprer</a:t>
            </a:r>
            <a:r>
              <a:rPr kumimoji="0" lang="en-US" altLang="en-US" sz="1600" b="1" i="0" u="none" strike="noStrike" cap="none" normalizeH="0" baseline="0" dirty="0">
                <a:ln>
                  <a:noFill/>
                </a:ln>
                <a:solidFill>
                  <a:schemeClr val="tx1"/>
                </a:solidFill>
                <a:effectLst/>
              </a:rPr>
              <a:t> </a:t>
            </a:r>
            <a:endParaRPr kumimoji="0" lang="en-US" altLang="en-US" sz="4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88063241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smtClean="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3rd edition</a:t>
            </a:r>
          </a:p>
          <a:p>
            <a:pPr algn="ctr">
              <a:spcBef>
                <a:spcPct val="50000"/>
              </a:spcBef>
            </a:pPr>
            <a:r>
              <a:rPr lang="en-GB" sz="2400" b="1" dirty="0" smtClean="0">
                <a:solidFill>
                  <a:srgbClr val="FFFFFF"/>
                </a:solidFill>
                <a:latin typeface="Calibri" pitchFamily="34" charset="0"/>
              </a:rPr>
              <a:t>Phil Race</a:t>
            </a:r>
            <a:endParaRPr lang="en-GB" sz="2400" b="1" dirty="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2014: Sage: London</a:t>
            </a:r>
          </a:p>
          <a:p>
            <a:pPr algn="ctr">
              <a:spcBef>
                <a:spcPct val="50000"/>
              </a:spcBef>
            </a:pPr>
            <a:endParaRPr lang="en-GB" sz="2400" b="1" dirty="0" smtClean="0">
              <a:solidFill>
                <a:srgbClr val="FFFFFF"/>
              </a:solidFill>
              <a:latin typeface="Calibri" pitchFamily="34" charset="0"/>
            </a:endParaRPr>
          </a:p>
          <a:p>
            <a:pPr algn="ctr" eaLnBrk="0" hangingPunct="0"/>
            <a:r>
              <a:rPr lang="en-GB" sz="2400" b="1" dirty="0" smtClean="0">
                <a:solidFill>
                  <a:srgbClr val="FFFF00"/>
                </a:solidFill>
                <a:latin typeface="Calibri" pitchFamily="34" charset="0"/>
              </a:rPr>
              <a:t>Three short videos</a:t>
            </a:r>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 (1) About making learning happen in general: </a:t>
            </a:r>
            <a:r>
              <a:rPr lang="en-GB" sz="2400" b="1" u="sng" dirty="0" smtClean="0">
                <a:solidFill>
                  <a:srgbClr val="FFFFFF"/>
                </a:solidFill>
                <a:latin typeface="Calibri" pitchFamily="34" charset="0"/>
                <a:hlinkClick r:id="rId3"/>
              </a:rPr>
              <a:t>http://tinyurl.com/l7yddya</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(2) Five top tips for lecturers: </a:t>
            </a:r>
            <a:r>
              <a:rPr lang="en-GB" sz="2400" b="1" u="sng" dirty="0" smtClean="0">
                <a:solidFill>
                  <a:srgbClr val="FFFFFF"/>
                </a:solidFill>
                <a:latin typeface="Calibri" pitchFamily="34" charset="0"/>
                <a:hlinkClick r:id="rId4"/>
              </a:rPr>
              <a:t>http://tinyurl.com/nxhohe3</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(3) On being an author, and the changes in the 3</a:t>
            </a:r>
            <a:r>
              <a:rPr lang="en-GB" sz="2400" b="1" baseline="30000" dirty="0" smtClean="0">
                <a:solidFill>
                  <a:srgbClr val="FFFFFF"/>
                </a:solidFill>
                <a:latin typeface="Calibri" pitchFamily="34" charset="0"/>
              </a:rPr>
              <a:t>rd</a:t>
            </a:r>
            <a:r>
              <a:rPr lang="en-GB" sz="2400" b="1" dirty="0" smtClean="0">
                <a:solidFill>
                  <a:srgbClr val="FFFFFF"/>
                </a:solidFill>
                <a:latin typeface="Calibri" pitchFamily="34" charset="0"/>
              </a:rPr>
              <a:t> edition: </a:t>
            </a:r>
            <a:r>
              <a:rPr lang="en-GB" sz="2400" b="1" u="sng" dirty="0" smtClean="0">
                <a:solidFill>
                  <a:srgbClr val="FFFFFF"/>
                </a:solidFill>
                <a:latin typeface="Calibri" pitchFamily="34" charset="0"/>
                <a:hlinkClick r:id="rId5"/>
              </a:rPr>
              <a:t>http://tinyurl.com/oqfkkdc</a:t>
            </a:r>
            <a:r>
              <a:rPr lang="en-GB" sz="2400" b="1" dirty="0" smtClean="0">
                <a:solidFill>
                  <a:srgbClr val="FFFFFF"/>
                </a:solidFill>
                <a:latin typeface="Calibri" pitchFamily="34" charset="0"/>
              </a:rPr>
              <a:t> </a:t>
            </a:r>
          </a:p>
          <a:p>
            <a:pPr algn="ctr">
              <a:spcBef>
                <a:spcPct val="50000"/>
              </a:spcBef>
            </a:pPr>
            <a:endParaRPr lang="en-GB" sz="2000" b="1" dirty="0" smtClean="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651.JPG"/>
          <p:cNvPicPr>
            <a:picLocks noChangeAspect="1"/>
          </p:cNvPicPr>
          <p:nvPr/>
        </p:nvPicPr>
        <p:blipFill>
          <a:blip r:embed="rId2" cstate="email"/>
          <a:stretch>
            <a:fillRect/>
          </a:stretch>
        </p:blipFill>
        <p:spPr>
          <a:xfrm>
            <a:off x="0" y="0"/>
            <a:ext cx="9144000" cy="685800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28"/>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smtClean="0">
                <a:solidFill>
                  <a:srgbClr val="FFFFFF"/>
                </a:solidFill>
              </a:rPr>
              <a:t>The </a:t>
            </a:r>
            <a:r>
              <a:rPr lang="en-GB" sz="3200" b="1" dirty="0">
                <a:solidFill>
                  <a:srgbClr val="FFFFFF"/>
                </a:solidFill>
              </a:rPr>
              <a:t>Lecturer’s Toolkit</a:t>
            </a:r>
          </a:p>
          <a:p>
            <a:pPr algn="ctr" eaLnBrk="0" hangingPunct="0">
              <a:spcBef>
                <a:spcPct val="50000"/>
              </a:spcBef>
            </a:pPr>
            <a:r>
              <a:rPr lang="en-GB" sz="3200" b="1" dirty="0" smtClean="0">
                <a:solidFill>
                  <a:srgbClr val="FFFFFF"/>
                </a:solidFill>
              </a:rPr>
              <a:t>4</a:t>
            </a:r>
            <a:r>
              <a:rPr lang="en-GB" sz="3200" b="1" baseline="30000" dirty="0" smtClean="0">
                <a:solidFill>
                  <a:srgbClr val="FFFFFF"/>
                </a:solidFill>
              </a:rPr>
              <a:t>th</a:t>
            </a:r>
            <a:r>
              <a:rPr lang="en-GB" sz="3200" b="1" dirty="0" smtClean="0">
                <a:solidFill>
                  <a:srgbClr val="FFFFFF"/>
                </a:solidFill>
              </a:rPr>
              <a:t> </a:t>
            </a:r>
            <a:r>
              <a:rPr lang="en-GB" sz="3200" b="1" dirty="0">
                <a:solidFill>
                  <a:srgbClr val="FFFFFF"/>
                </a:solidFill>
              </a:rPr>
              <a:t>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smtClean="0">
                <a:solidFill>
                  <a:srgbClr val="FFFF00"/>
                </a:solidFill>
              </a:rPr>
              <a:t>London: Routledge, </a:t>
            </a:r>
          </a:p>
          <a:p>
            <a:pPr algn="ctr" eaLnBrk="0" hangingPunct="0">
              <a:spcBef>
                <a:spcPct val="50000"/>
              </a:spcBef>
            </a:pPr>
            <a:r>
              <a:rPr lang="en-GB" sz="3200" b="1" dirty="0" smtClean="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0"/>
            <a:ext cx="5270698" cy="685190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smtClean="0"/>
              <a:t>Post-it exercise</a:t>
            </a:r>
          </a:p>
        </p:txBody>
      </p:sp>
      <p:sp>
        <p:nvSpPr>
          <p:cNvPr id="36868" name="Rectangle 3"/>
          <p:cNvSpPr>
            <a:spLocks noGrp="1" noChangeArrowheads="1"/>
          </p:cNvSpPr>
          <p:nvPr>
            <p:ph idx="1"/>
          </p:nvPr>
        </p:nvSpPr>
        <p:spPr/>
        <p:txBody>
          <a:bodyPr/>
          <a:lstStyle/>
          <a:p>
            <a:pPr>
              <a:lnSpc>
                <a:spcPct val="100000"/>
              </a:lnSpc>
            </a:pPr>
            <a:r>
              <a:rPr lang="en-GB" sz="2800" dirty="0" smtClean="0"/>
              <a:t>On a post-it, </a:t>
            </a:r>
            <a:r>
              <a:rPr lang="en-GB" sz="2800" dirty="0" smtClean="0">
                <a:solidFill>
                  <a:srgbClr val="FF0000"/>
                </a:solidFill>
              </a:rPr>
              <a:t>in your best handwriting</a:t>
            </a:r>
            <a:r>
              <a:rPr lang="en-GB" sz="2800" dirty="0" smtClean="0"/>
              <a:t>, please write your own completion of the starter:</a:t>
            </a:r>
          </a:p>
          <a:p>
            <a:pPr>
              <a:lnSpc>
                <a:spcPct val="100000"/>
              </a:lnSpc>
              <a:buNone/>
            </a:pPr>
            <a:r>
              <a:rPr lang="en-GB" sz="2800" dirty="0" smtClean="0"/>
              <a:t>	</a:t>
            </a:r>
            <a:r>
              <a:rPr lang="en-GB" sz="3600" dirty="0" smtClean="0">
                <a:solidFill>
                  <a:srgbClr val="C00000"/>
                </a:solidFill>
              </a:rPr>
              <a:t>“</a:t>
            </a:r>
            <a:r>
              <a:rPr lang="en-GB" sz="3600" dirty="0" smtClean="0">
                <a:solidFill>
                  <a:schemeClr val="accent6">
                    <a:lumMod val="60000"/>
                    <a:lumOff val="40000"/>
                  </a:schemeClr>
                </a:solidFill>
              </a:rPr>
              <a:t>designing and assessing student group work would be much better if only I</a:t>
            </a:r>
            <a:r>
              <a:rPr lang="en-GB" sz="3600" dirty="0" smtClean="0">
                <a:solidFill>
                  <a:srgbClr val="C00000"/>
                </a:solidFill>
              </a:rPr>
              <a:t>…”</a:t>
            </a:r>
            <a:endParaRPr lang="en-GB" dirty="0" smtClean="0">
              <a:solidFill>
                <a:srgbClr val="C00000"/>
              </a:solidFill>
            </a:endParaRPr>
          </a:p>
          <a:p>
            <a:pPr>
              <a:lnSpc>
                <a:spcPct val="100000"/>
              </a:lnSpc>
            </a:pPr>
            <a:r>
              <a:rPr lang="en-GB" sz="2800" dirty="0" smtClean="0"/>
              <a:t>Please swap post-its so that you’ve no idea who has yours.</a:t>
            </a:r>
          </a:p>
          <a:p>
            <a:pPr>
              <a:lnSpc>
                <a:spcPct val="100000"/>
              </a:lnSpc>
            </a:pPr>
            <a:r>
              <a:rPr lang="en-GB" sz="2800" dirty="0" smtClean="0"/>
              <a:t>If chosen, please read out with </a:t>
            </a:r>
            <a:r>
              <a:rPr lang="en-GB" sz="2800" dirty="0" smtClean="0">
                <a:solidFill>
                  <a:srgbClr val="FF0000"/>
                </a:solidFill>
              </a:rPr>
              <a:t>passion and drama </a:t>
            </a:r>
            <a:r>
              <a:rPr lang="en-GB" sz="2800" dirty="0" smtClean="0"/>
              <a:t>the post-it you now have.</a:t>
            </a:r>
          </a:p>
          <a:p>
            <a:pPr>
              <a:lnSpc>
                <a:spcPct val="100000"/>
              </a:lnSpc>
            </a:pPr>
            <a:r>
              <a:rPr lang="en-GB" sz="2800" dirty="0" smtClean="0"/>
              <a:t>Please place them all on the chart as directed.</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FF00FF"/>
                </a:solidFill>
              </a:rPr>
              <a:t>How it used to be</a:t>
            </a:r>
            <a:endParaRPr lang="en-GB" sz="3600" dirty="0">
              <a:solidFill>
                <a:srgbClr val="FF00FF"/>
              </a:solidFill>
            </a:endParaRPr>
          </a:p>
        </p:txBody>
      </p:sp>
      <p:sp>
        <p:nvSpPr>
          <p:cNvPr id="3" name="Content Placeholder 2"/>
          <p:cNvSpPr>
            <a:spLocks noGrp="1"/>
          </p:cNvSpPr>
          <p:nvPr>
            <p:ph idx="1"/>
          </p:nvPr>
        </p:nvSpPr>
        <p:spPr>
          <a:xfrm>
            <a:off x="358775" y="1052737"/>
            <a:ext cx="8605838" cy="4814664"/>
          </a:xfrm>
        </p:spPr>
        <p:txBody>
          <a:bodyPr/>
          <a:lstStyle/>
          <a:p>
            <a:r>
              <a:rPr lang="en-GB" sz="2400" dirty="0" smtClean="0">
                <a:latin typeface="Courier New" pitchFamily="49" charset="0"/>
                <a:cs typeface="Courier New" pitchFamily="49" charset="0"/>
              </a:rPr>
              <a:t>Once, lecturers imagined that students would be honoured to sit for hours at a time, looking at them and listening to them, and writing down everything they said and everything they wrote on the blackboard. In some lectures, students could come out with up to four handwritten pages of notes. </a:t>
            </a:r>
          </a:p>
          <a:p>
            <a:r>
              <a:rPr lang="en-GB" sz="2400" dirty="0" smtClean="0">
                <a:latin typeface="Courier New" pitchFamily="49" charset="0"/>
                <a:cs typeface="Courier New" pitchFamily="49" charset="0"/>
              </a:rPr>
              <a:t>If they did just that, and gave bits of it back in exams, they got degrees. In seminars then, nothing much happened most of the time. </a:t>
            </a:r>
          </a:p>
          <a:p>
            <a:r>
              <a:rPr lang="en-GB" sz="2400" dirty="0" smtClean="0">
                <a:latin typeface="Courier New" pitchFamily="49" charset="0"/>
                <a:cs typeface="Courier New" pitchFamily="49" charset="0"/>
              </a:rPr>
              <a:t>Perhaps it was thus when our recent Minister of Education was a student?</a:t>
            </a:r>
            <a:endParaRPr lang="en-GB" sz="24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z="3600" b="1" dirty="0" smtClean="0"/>
              <a:t>Group work and employability</a:t>
            </a:r>
          </a:p>
        </p:txBody>
      </p:sp>
      <p:sp>
        <p:nvSpPr>
          <p:cNvPr id="9219" name="Content Placeholder 2"/>
          <p:cNvSpPr>
            <a:spLocks noGrp="1"/>
          </p:cNvSpPr>
          <p:nvPr>
            <p:ph idx="1"/>
          </p:nvPr>
        </p:nvSpPr>
        <p:spPr/>
        <p:txBody>
          <a:bodyPr/>
          <a:lstStyle/>
          <a:p>
            <a:r>
              <a:rPr lang="en-GB" altLang="en-US" sz="2800" dirty="0" smtClean="0"/>
              <a:t>Students on graduation </a:t>
            </a:r>
            <a:r>
              <a:rPr lang="en-GB" altLang="en-US" sz="2800" dirty="0" smtClean="0">
                <a:solidFill>
                  <a:srgbClr val="C00000"/>
                </a:solidFill>
              </a:rPr>
              <a:t>will usually work in teams </a:t>
            </a:r>
            <a:r>
              <a:rPr lang="en-GB" altLang="en-US" sz="2800" dirty="0" smtClean="0"/>
              <a:t>and so employers expect graduates to have enhanced group work skills;</a:t>
            </a:r>
          </a:p>
          <a:p>
            <a:r>
              <a:rPr lang="en-GB" altLang="en-US" sz="2800" dirty="0" smtClean="0"/>
              <a:t>Such skills need to be developed and honed, with students able to make good judgments about their own group work skills;</a:t>
            </a:r>
          </a:p>
          <a:p>
            <a:r>
              <a:rPr lang="en-GB" altLang="en-US" sz="2800" dirty="0" smtClean="0"/>
              <a:t> Assessed group tasks in the curriculum provide opportunities for rehearsal and learning through experience about balancing personal contribution with facilitating others’ participation.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22238"/>
            <a:ext cx="7543800" cy="806450"/>
          </a:xfrm>
        </p:spPr>
        <p:txBody>
          <a:bodyPr/>
          <a:lstStyle/>
          <a:p>
            <a:r>
              <a:rPr lang="en-GB" altLang="en-US" sz="3600" b="1" dirty="0" smtClean="0"/>
              <a:t>Ten steps for effective assessed group work</a:t>
            </a:r>
          </a:p>
        </p:txBody>
      </p:sp>
      <p:sp>
        <p:nvSpPr>
          <p:cNvPr id="3" name="Content Placeholder 2"/>
          <p:cNvSpPr>
            <a:spLocks noGrp="1"/>
          </p:cNvSpPr>
          <p:nvPr>
            <p:ph idx="1"/>
          </p:nvPr>
        </p:nvSpPr>
        <p:spPr>
          <a:xfrm>
            <a:off x="468313" y="1071563"/>
            <a:ext cx="8229600" cy="5130800"/>
          </a:xfrm>
        </p:spPr>
        <p:txBody>
          <a:bodyPr/>
          <a:lstStyle/>
          <a:p>
            <a:pPr marL="457200" indent="-457200">
              <a:buSzPct val="100000"/>
              <a:buNone/>
              <a:defRPr/>
            </a:pPr>
            <a:r>
              <a:rPr lang="en-GB" sz="2800" dirty="0" smtClean="0"/>
              <a:t>(Borrowed from Sally Brown)</a:t>
            </a:r>
          </a:p>
          <a:p>
            <a:pPr marL="457200" indent="-457200">
              <a:buSzPct val="100000"/>
              <a:buFont typeface="+mj-lt"/>
              <a:buAutoNum type="arabicPeriod"/>
              <a:defRPr/>
            </a:pPr>
            <a:r>
              <a:rPr lang="en-GB" sz="2800" dirty="0" smtClean="0"/>
              <a:t>In the initial briefings, e</a:t>
            </a:r>
            <a:r>
              <a:rPr lang="en-GB" sz="2800" b="0" dirty="0" smtClean="0"/>
              <a:t>m</a:t>
            </a:r>
            <a:r>
              <a:rPr lang="en-GB" sz="2800" dirty="0" smtClean="0"/>
              <a:t>phasise not just what is to be achieved and how it is to be assessed, but also the rationale for both doing group work and assessing it;</a:t>
            </a:r>
          </a:p>
          <a:p>
            <a:pPr marL="457200" indent="-457200">
              <a:buSzPct val="100000"/>
              <a:buFont typeface="+mj-lt"/>
              <a:buAutoNum type="arabicPeriod"/>
              <a:defRPr/>
            </a:pPr>
            <a:r>
              <a:rPr lang="en-GB" sz="2800" dirty="0" smtClean="0"/>
              <a:t>Provide references to research literature on the value placed on group work by employers and graduates;</a:t>
            </a:r>
          </a:p>
          <a:p>
            <a:pPr marL="457200" indent="-457200">
              <a:buSzPct val="100000"/>
              <a:buFont typeface="+mj-lt"/>
              <a:buAutoNum type="arabicPeriod"/>
              <a:defRPr/>
            </a:pPr>
            <a:r>
              <a:rPr lang="en-GB" sz="2800" dirty="0" smtClean="0"/>
              <a:t>Ensure that the criteria for assessment are transparent, logical, constructively aligned and reward good group behaviour;</a:t>
            </a:r>
          </a:p>
          <a:p>
            <a:pPr marL="457200" indent="-457200">
              <a:buSzPct val="100000"/>
              <a:buFont typeface="+mj-lt"/>
              <a:buAutoNum type="arabicPeriod"/>
              <a:defRPr/>
            </a:pPr>
            <a:r>
              <a:rPr lang="en-GB" sz="2800" dirty="0" smtClean="0"/>
              <a:t>Ensure the tasks you give them are authentic and meaningful;</a:t>
            </a:r>
          </a:p>
          <a:p>
            <a:pPr marL="457200" indent="-457200">
              <a:buSzPct val="100000"/>
              <a:buFont typeface="+mj-lt"/>
              <a:buAutoNum type="arabicPeriod"/>
              <a:defRPr/>
            </a:pPr>
            <a:endParaRPr lang="en-GB" sz="2800" dirty="0" smtClean="0"/>
          </a:p>
          <a:p>
            <a:pPr marL="457200" indent="-457200">
              <a:buSzPct val="100000"/>
              <a:buFont typeface="+mj-lt"/>
              <a:buAutoNum type="arabicPeriod"/>
              <a:defRPr/>
            </a:pPr>
            <a:endParaRPr lang="en-GB" sz="2800" dirty="0" smtClean="0"/>
          </a:p>
          <a:p>
            <a:pPr>
              <a:buSzPct val="100000"/>
              <a:defRPr/>
            </a:pPr>
            <a:endParaRPr lang="en-GB"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88913"/>
            <a:ext cx="8964613" cy="503707"/>
          </a:xfrm>
        </p:spPr>
        <p:txBody>
          <a:bodyPr/>
          <a:lstStyle/>
          <a:p>
            <a:r>
              <a:rPr lang="en-GB" altLang="en-US" sz="3200" b="1" dirty="0" smtClean="0"/>
              <a:t>Ten steps for effective assessed group work (cont’d)</a:t>
            </a:r>
          </a:p>
        </p:txBody>
      </p:sp>
      <p:sp>
        <p:nvSpPr>
          <p:cNvPr id="11267" name="Content Placeholder 2"/>
          <p:cNvSpPr>
            <a:spLocks noGrp="1"/>
          </p:cNvSpPr>
          <p:nvPr>
            <p:ph idx="1"/>
          </p:nvPr>
        </p:nvSpPr>
        <p:spPr>
          <a:xfrm>
            <a:off x="358775" y="692621"/>
            <a:ext cx="8605838" cy="5174780"/>
          </a:xfrm>
        </p:spPr>
        <p:txBody>
          <a:bodyPr/>
          <a:lstStyle/>
          <a:p>
            <a:pPr marL="457200" indent="-457200">
              <a:buSzPct val="100000"/>
              <a:buFont typeface="Arial" charset="0"/>
              <a:buAutoNum type="arabicPeriod" startAt="5"/>
            </a:pPr>
            <a:r>
              <a:rPr lang="en-GB" altLang="en-US" sz="2800" dirty="0" smtClean="0"/>
              <a:t>Provide risk-free rehearsal opportunities so that students can make mistakes in a safe environment;</a:t>
            </a:r>
          </a:p>
          <a:p>
            <a:pPr marL="457200" indent="-457200">
              <a:buSzPct val="100000"/>
              <a:buFont typeface="Arial" charset="0"/>
              <a:buAutoNum type="arabicPeriod" startAt="5"/>
            </a:pPr>
            <a:r>
              <a:rPr lang="en-GB" altLang="en-US" sz="2800" dirty="0" smtClean="0"/>
              <a:t>Offer dialogic opportunities for students to ask questions and clarify potential misunderstandings;</a:t>
            </a:r>
          </a:p>
          <a:p>
            <a:pPr marL="457200" indent="-457200">
              <a:buSzPct val="100000"/>
              <a:buFont typeface="Arial" charset="0"/>
              <a:buAutoNum type="arabicPeriod" startAt="5"/>
            </a:pPr>
            <a:r>
              <a:rPr lang="en-GB" altLang="en-US" sz="2800" dirty="0" smtClean="0"/>
              <a:t>Make it clear that sorting out group dysfunction is part of the task;</a:t>
            </a:r>
          </a:p>
          <a:p>
            <a:pPr marL="457200" indent="-457200">
              <a:buSzPct val="100000"/>
              <a:buFont typeface="Arial" charset="0"/>
              <a:buAutoNum type="arabicPeriod" startAt="5"/>
            </a:pPr>
            <a:r>
              <a:rPr lang="en-GB" altLang="en-US" sz="2800" dirty="0" smtClean="0"/>
              <a:t>Offer the services of an ‘ombudsperson’ to provide arbitration as necessary;</a:t>
            </a:r>
          </a:p>
          <a:p>
            <a:pPr marL="457200" indent="-457200">
              <a:buSzPct val="100000"/>
              <a:buFont typeface="Arial" charset="0"/>
              <a:buAutoNum type="arabicPeriod" startAt="5"/>
            </a:pPr>
            <a:r>
              <a:rPr lang="en-GB" altLang="en-US" sz="2800" dirty="0" smtClean="0"/>
              <a:t>Debrief at the end of the task and the assessment process so students recognise how the marks have been achieved.</a:t>
            </a:r>
          </a:p>
          <a:p>
            <a:pPr marL="457200" indent="-457200">
              <a:buSzPct val="100000"/>
              <a:buFont typeface="Arial" charset="0"/>
              <a:buAutoNum type="arabicPeriod" startAt="5"/>
            </a:pPr>
            <a:r>
              <a:rPr lang="en-GB" altLang="en-US" sz="2800" dirty="0" smtClean="0"/>
              <a:t>Clarify what are the values that underpin your group assessment process.</a:t>
            </a:r>
          </a:p>
          <a:p>
            <a:pPr marL="457200" indent="-457200">
              <a:buSzPct val="100000"/>
              <a:buFont typeface="Arial" charset="0"/>
              <a:buAutoNum type="arabicPeriod" startAt="5"/>
            </a:pPr>
            <a:endParaRPr lang="en-GB" altLang="en-US"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251400" y="260560"/>
            <a:ext cx="8892600" cy="792110"/>
          </a:xfrm>
        </p:spPr>
        <p:txBody>
          <a:bodyPr/>
          <a:lstStyle/>
          <a:p>
            <a:pPr algn="l"/>
            <a:r>
              <a:rPr lang="en-GB" altLang="en-US" sz="3200" b="1" dirty="0" smtClean="0"/>
              <a:t>Six  things which cause students to complain about assessed groupwork? </a:t>
            </a:r>
            <a:br>
              <a:rPr lang="en-GB" altLang="en-US" sz="3200" b="1" dirty="0" smtClean="0"/>
            </a:br>
            <a:r>
              <a:rPr lang="en-GB" altLang="en-US" sz="3200" b="1" dirty="0" smtClean="0"/>
              <a:t> </a:t>
            </a:r>
          </a:p>
        </p:txBody>
      </p:sp>
      <p:sp>
        <p:nvSpPr>
          <p:cNvPr id="7171" name="Content Placeholder 2"/>
          <p:cNvSpPr>
            <a:spLocks noGrp="1"/>
          </p:cNvSpPr>
          <p:nvPr>
            <p:ph idx="1"/>
          </p:nvPr>
        </p:nvSpPr>
        <p:spPr>
          <a:xfrm>
            <a:off x="214313" y="980660"/>
            <a:ext cx="8643937" cy="5221703"/>
          </a:xfrm>
        </p:spPr>
        <p:txBody>
          <a:bodyPr/>
          <a:lstStyle/>
          <a:p>
            <a:pPr>
              <a:buFont typeface="+mj-lt"/>
              <a:buAutoNum type="arabicPeriod"/>
            </a:pPr>
            <a:r>
              <a:rPr lang="en-GB" altLang="en-US" sz="2800" dirty="0" smtClean="0"/>
              <a:t>If they feel the workload is unfairly shared out;</a:t>
            </a:r>
          </a:p>
          <a:p>
            <a:pPr>
              <a:buFont typeface="+mj-lt"/>
              <a:buAutoNum type="arabicPeriod"/>
            </a:pPr>
            <a:r>
              <a:rPr lang="en-GB" altLang="en-US" sz="2800" dirty="0" smtClean="0"/>
              <a:t>When ‘freeloaders’ and those with poor attendance get the same kinds of marks as the students who work really hard;</a:t>
            </a:r>
          </a:p>
          <a:p>
            <a:pPr>
              <a:buFont typeface="+mj-lt"/>
              <a:buAutoNum type="arabicPeriod"/>
            </a:pPr>
            <a:r>
              <a:rPr lang="en-GB" altLang="en-US" sz="2800" dirty="0" smtClean="0"/>
              <a:t>If they feel their grades are being unfairly brought down by their peers not taking the tasks seriously enough;</a:t>
            </a:r>
          </a:p>
          <a:p>
            <a:pPr>
              <a:buFont typeface="+mj-lt"/>
              <a:buAutoNum type="arabicPeriod"/>
            </a:pPr>
            <a:r>
              <a:rPr lang="en-GB" altLang="en-US" sz="2800" dirty="0" smtClean="0"/>
              <a:t>When they don’t see the value of participating in group work;</a:t>
            </a:r>
          </a:p>
          <a:p>
            <a:pPr>
              <a:buFont typeface="+mj-lt"/>
              <a:buAutoNum type="arabicPeriod"/>
            </a:pPr>
            <a:r>
              <a:rPr lang="en-GB" altLang="en-US" sz="2800" dirty="0" smtClean="0"/>
              <a:t>If the organisation of group activities seems to them to be chaotic and disorganised; </a:t>
            </a:r>
          </a:p>
          <a:p>
            <a:pPr>
              <a:buFont typeface="+mj-lt"/>
              <a:buAutoNum type="arabicPeriod"/>
            </a:pPr>
            <a:r>
              <a:rPr lang="en-GB" altLang="en-US" sz="2800" dirty="0" smtClean="0"/>
              <a:t>If they feel that hard work and good team work isn’t properly recognised within marks awarded.</a:t>
            </a:r>
          </a:p>
          <a:p>
            <a:pPr>
              <a:buFont typeface="+mj-lt"/>
              <a:buAutoNum type="arabicPeriod"/>
            </a:pPr>
            <a:endParaRPr lang="en-GB" alt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solidFill>
                  <a:srgbClr val="FFFFFF"/>
                </a:solidFill>
              </a:rPr>
              <a:t>Now is the decade of Universities’ </a:t>
            </a:r>
            <a:r>
              <a:rPr lang="en-GB" sz="4400" dirty="0" err="1" smtClean="0">
                <a:solidFill>
                  <a:srgbClr val="FFFFFF"/>
                </a:solidFill>
              </a:rPr>
              <a:t>dis</a:t>
            </a:r>
            <a:r>
              <a:rPr lang="en-GB" sz="4400" dirty="0" smtClean="0">
                <a:solidFill>
                  <a:srgbClr val="FFFFFF"/>
                </a:solidFill>
              </a:rPr>
              <a:t>-content!</a:t>
            </a:r>
            <a:endParaRPr lang="en-GB" sz="4400" dirty="0">
              <a:solidFill>
                <a:srgbClr val="FFFFFF"/>
              </a:solidFill>
            </a:endParaRPr>
          </a:p>
        </p:txBody>
      </p:sp>
      <p:sp>
        <p:nvSpPr>
          <p:cNvPr id="5" name="Subtitle 4"/>
          <p:cNvSpPr>
            <a:spLocks noGrp="1"/>
          </p:cNvSpPr>
          <p:nvPr>
            <p:ph type="subTitle" idx="1"/>
          </p:nvPr>
        </p:nvSpPr>
        <p:spPr/>
        <p:txBody>
          <a:bodyPr/>
          <a:lstStyle/>
          <a:p>
            <a:r>
              <a:rPr lang="en-GB" sz="4000" b="1" dirty="0" smtClean="0">
                <a:solidFill>
                  <a:schemeClr val="accent1">
                    <a:lumMod val="60000"/>
                    <a:lumOff val="40000"/>
                  </a:schemeClr>
                </a:solidFill>
              </a:rPr>
              <a:t>Never mind the content – feel the learning</a:t>
            </a:r>
            <a:endParaRPr lang="en-GB" sz="4000" b="1" dirty="0">
              <a:solidFill>
                <a:schemeClr val="accent1">
                  <a:lumMod val="60000"/>
                  <a:lumOff val="40000"/>
                </a:schemeClr>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smtClean="0"/>
              <a:t>Modern universities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sz="3000" dirty="0" smtClean="0"/>
              <a:t>Recognising and accrediting </a:t>
            </a:r>
            <a:r>
              <a:rPr lang="en-GB" sz="3000" dirty="0" smtClean="0">
                <a:solidFill>
                  <a:srgbClr val="FF0000"/>
                </a:solidFill>
              </a:rPr>
              <a:t>achievement</a:t>
            </a:r>
            <a:r>
              <a:rPr lang="en-GB" sz="3000" dirty="0" smtClean="0"/>
              <a:t>, wherever learning has taken place (i.e. getting the </a:t>
            </a:r>
            <a:r>
              <a:rPr lang="en-GB" sz="3000" dirty="0" smtClean="0">
                <a:solidFill>
                  <a:schemeClr val="accent2">
                    <a:lumMod val="60000"/>
                    <a:lumOff val="40000"/>
                  </a:schemeClr>
                </a:solidFill>
              </a:rPr>
              <a:t>assessment</a:t>
            </a:r>
            <a:r>
              <a:rPr lang="en-GB" sz="3000" dirty="0" smtClean="0"/>
              <a:t> right);</a:t>
            </a:r>
          </a:p>
          <a:p>
            <a:pPr eaLnBrk="1" hangingPunct="1">
              <a:buFont typeface="+mj-lt"/>
              <a:buAutoNum type="arabicPeriod"/>
            </a:pPr>
            <a:r>
              <a:rPr lang="en-GB" sz="3000" dirty="0" smtClean="0"/>
              <a:t>Supporting student </a:t>
            </a:r>
            <a:r>
              <a:rPr lang="en-GB" sz="3000" dirty="0" smtClean="0">
                <a:solidFill>
                  <a:srgbClr val="FF0000"/>
                </a:solidFill>
              </a:rPr>
              <a:t>learning</a:t>
            </a:r>
            <a:r>
              <a:rPr lang="en-GB" sz="3000" dirty="0" smtClean="0"/>
              <a:t> and </a:t>
            </a:r>
            <a:r>
              <a:rPr lang="en-GB" sz="3000" dirty="0" smtClean="0">
                <a:solidFill>
                  <a:srgbClr val="008000"/>
                </a:solidFill>
              </a:rPr>
              <a:t>engagement</a:t>
            </a:r>
            <a:r>
              <a:rPr lang="en-GB" sz="3000" dirty="0" smtClean="0"/>
              <a:t> (not least by making </a:t>
            </a:r>
            <a:r>
              <a:rPr lang="en-GB" sz="3000" dirty="0" smtClean="0">
                <a:solidFill>
                  <a:schemeClr val="accent2">
                    <a:lumMod val="60000"/>
                    <a:lumOff val="40000"/>
                  </a:schemeClr>
                </a:solidFill>
              </a:rPr>
              <a:t>feedback</a:t>
            </a:r>
            <a:r>
              <a:rPr lang="en-GB" sz="3000" dirty="0" smtClean="0"/>
              <a:t> work well for students).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smtClean="0"/>
              <a:t>The NSS Assessment and Feedback Agenda</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smtClean="0"/>
              <a:t>The criteria used in marking have been clear in advance.</a:t>
            </a:r>
          </a:p>
          <a:p>
            <a:pPr>
              <a:buFont typeface="Wingdings" pitchFamily="2" charset="2"/>
              <a:buAutoNum type="arabicPeriod" startAt="5"/>
              <a:tabLst>
                <a:tab pos="571500" algn="l"/>
              </a:tabLst>
            </a:pPr>
            <a:r>
              <a:rPr lang="en-GB" smtClean="0"/>
              <a:t>Assessment arrangements and marking have been fair.</a:t>
            </a:r>
          </a:p>
          <a:p>
            <a:pPr>
              <a:buFont typeface="Wingdings" pitchFamily="2" charset="2"/>
              <a:buAutoNum type="arabicPeriod" startAt="5"/>
              <a:tabLst>
                <a:tab pos="571500" algn="l"/>
              </a:tabLst>
            </a:pPr>
            <a:r>
              <a:rPr lang="en-GB" smtClean="0"/>
              <a:t>Feedback on my work has been prompt.</a:t>
            </a:r>
          </a:p>
          <a:p>
            <a:pPr>
              <a:buFont typeface="Wingdings" pitchFamily="2" charset="2"/>
              <a:buAutoNum type="arabicPeriod" startAt="5"/>
              <a:tabLst>
                <a:tab pos="571500" algn="l"/>
              </a:tabLst>
            </a:pPr>
            <a:r>
              <a:rPr lang="en-GB" smtClean="0"/>
              <a:t>I have received detailed comments on my work.</a:t>
            </a:r>
          </a:p>
          <a:p>
            <a:pPr>
              <a:buFont typeface="Wingdings" pitchFamily="2" charset="2"/>
              <a:buAutoNum type="arabicPeriod" startAt="5"/>
              <a:tabLst>
                <a:tab pos="571500" algn="l"/>
              </a:tabLst>
            </a:pPr>
            <a:r>
              <a:rPr lang="en-GB" smtClean="0"/>
              <a:t>Feedback on my work has helped me to clarify things I did not understand.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smtClean="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smtClean="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smtClean="0">
              <a:solidFill>
                <a:srgbClr val="66FF33"/>
              </a:solidFill>
              <a:latin typeface="Calibri" pitchFamily="34" charset="0"/>
            </a:endParaRPr>
          </a:p>
          <a:p>
            <a:pPr>
              <a:lnSpc>
                <a:spcPct val="100000"/>
              </a:lnSpc>
              <a:spcBef>
                <a:spcPct val="30000"/>
              </a:spcBef>
              <a:buSzTx/>
              <a:buFont typeface="Wingdings" pitchFamily="2" charset="2"/>
              <a:buNone/>
            </a:pPr>
            <a:r>
              <a:rPr lang="en-GB" sz="2400" dirty="0" smtClean="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Based at Newcastle, UK</a:t>
            </a:r>
          </a:p>
          <a:p>
            <a:pPr>
              <a:lnSpc>
                <a:spcPct val="100000"/>
              </a:lnSpc>
              <a:spcBef>
                <a:spcPct val="30000"/>
              </a:spcBef>
              <a:buSzTx/>
              <a:buNone/>
            </a:pPr>
            <a:r>
              <a:rPr lang="en-GB" sz="2400" dirty="0" smtClean="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smtClean="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smtClean="0">
              <a:solidFill>
                <a:srgbClr val="000000"/>
              </a:solidFill>
              <a:latin typeface="Tahoma" pitchFamily="34" charset="0"/>
            </a:endParaRPr>
          </a:p>
        </p:txBody>
      </p:sp>
      <p:sp>
        <p:nvSpPr>
          <p:cNvPr id="164878" name="Text Box 14"/>
          <p:cNvSpPr txBox="1">
            <a:spLocks noChangeArrowheads="1"/>
          </p:cNvSpPr>
          <p:nvPr/>
        </p:nvSpPr>
        <p:spPr bwMode="auto">
          <a:xfrm>
            <a:off x="2627784" y="5733256"/>
            <a:ext cx="5832475" cy="830997"/>
          </a:xfrm>
          <a:prstGeom prst="rect">
            <a:avLst/>
          </a:prstGeom>
          <a:noFill/>
          <a:ln w="12700">
            <a:noFill/>
            <a:miter lim="800000"/>
            <a:headEnd type="none" w="sm" len="sm"/>
            <a:tailEnd type="none" w="sm" len="sm"/>
          </a:ln>
        </p:spPr>
        <p:txBody>
          <a:bodyPr>
            <a:spAutoFit/>
          </a:bodyPr>
          <a:lstStyle/>
          <a:p>
            <a:pPr algn="ctr" eaLnBrk="0" hangingPunct="0"/>
            <a:r>
              <a:rPr lang="en-GB" sz="2400" b="1" dirty="0" smtClean="0">
                <a:solidFill>
                  <a:srgbClr val="FFFF00"/>
                </a:solidFill>
                <a:latin typeface="Calibri" pitchFamily="34" charset="0"/>
              </a:rPr>
              <a:t>And an expert…</a:t>
            </a:r>
          </a:p>
          <a:p>
            <a:pPr algn="ctr" eaLnBrk="0" hangingPunct="0"/>
            <a:r>
              <a:rPr lang="en-GB" sz="2400" b="1" dirty="0" smtClean="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of my main worries...</a:t>
            </a:r>
            <a:endParaRPr lang="en-GB" dirty="0"/>
          </a:p>
        </p:txBody>
      </p:sp>
      <p:sp>
        <p:nvSpPr>
          <p:cNvPr id="3" name="Content Placeholder 2"/>
          <p:cNvSpPr>
            <a:spLocks noGrp="1"/>
          </p:cNvSpPr>
          <p:nvPr>
            <p:ph idx="1"/>
          </p:nvPr>
        </p:nvSpPr>
        <p:spPr/>
        <p:txBody>
          <a:bodyPr/>
          <a:lstStyle/>
          <a:p>
            <a:pPr>
              <a:buNone/>
            </a:pPr>
            <a:r>
              <a:rPr lang="en-GB" dirty="0" smtClean="0"/>
              <a:t>We still tend to try to measure...</a:t>
            </a:r>
          </a:p>
          <a:p>
            <a:pPr>
              <a:buNone/>
            </a:pPr>
            <a:r>
              <a:rPr lang="en-GB" dirty="0" smtClean="0"/>
              <a:t>	...</a:t>
            </a:r>
            <a:r>
              <a:rPr lang="en-GB" dirty="0" smtClean="0">
                <a:solidFill>
                  <a:srgbClr val="FF0000"/>
                </a:solidFill>
              </a:rPr>
              <a:t>what’s in students’ heads, and what they can do with what’s there...</a:t>
            </a:r>
          </a:p>
          <a:p>
            <a:pPr>
              <a:buNone/>
            </a:pPr>
            <a:r>
              <a:rPr lang="en-GB" dirty="0" smtClean="0"/>
              <a:t>	in terms of two unsatisfactory proxies ... </a:t>
            </a:r>
          </a:p>
          <a:p>
            <a:pPr>
              <a:buAutoNum type="arabicPeriod"/>
            </a:pPr>
            <a:r>
              <a:rPr lang="en-GB" dirty="0" smtClean="0">
                <a:solidFill>
                  <a:srgbClr val="006600"/>
                </a:solidFill>
              </a:rPr>
              <a:t>what comes out of students’ </a:t>
            </a:r>
            <a:r>
              <a:rPr lang="en-GB" dirty="0" smtClean="0">
                <a:solidFill>
                  <a:srgbClr val="FF0000"/>
                </a:solidFill>
              </a:rPr>
              <a:t>pens</a:t>
            </a:r>
            <a:r>
              <a:rPr lang="en-GB" dirty="0" smtClean="0">
                <a:solidFill>
                  <a:srgbClr val="006600"/>
                </a:solidFill>
              </a:rPr>
              <a:t> in exams;</a:t>
            </a:r>
            <a:endParaRPr lang="en-GB" b="0" dirty="0" smtClean="0">
              <a:solidFill>
                <a:srgbClr val="FF0000"/>
              </a:solidFill>
              <a:latin typeface="Creepy" pitchFamily="82" charset="0"/>
            </a:endParaRPr>
          </a:p>
          <a:p>
            <a:pPr>
              <a:buNone/>
            </a:pPr>
            <a:r>
              <a:rPr lang="en-GB" dirty="0" smtClean="0">
                <a:solidFill>
                  <a:srgbClr val="006600"/>
                </a:solidFill>
              </a:rPr>
              <a:t>2.	what comes out of their </a:t>
            </a:r>
            <a:r>
              <a:rPr lang="en-GB" dirty="0" smtClean="0">
                <a:solidFill>
                  <a:srgbClr val="FF0000"/>
                </a:solidFill>
              </a:rPr>
              <a:t>keyboards</a:t>
            </a:r>
            <a:r>
              <a:rPr lang="en-GB" dirty="0" smtClean="0">
                <a:solidFill>
                  <a:srgbClr val="006600"/>
                </a:solidFill>
              </a:rPr>
              <a:t> in essays and reports</a:t>
            </a:r>
            <a:r>
              <a:rPr lang="en-GB"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fontAlgn="auto">
              <a:spcBef>
                <a:spcPts val="0"/>
              </a:spcBef>
              <a:spcAft>
                <a:spcPts val="0"/>
              </a:spcAft>
            </a:pPr>
            <a:r>
              <a:rPr lang="en-GB" sz="3600" b="1" dirty="0" smtClean="0">
                <a:solidFill>
                  <a:srgbClr val="FFFF00"/>
                </a:solidFill>
                <a:latin typeface="Calibri"/>
              </a:rPr>
              <a:t>The read-write industry</a:t>
            </a:r>
            <a:endParaRPr lang="en-GB" sz="3600" b="1" dirty="0">
              <a:solidFill>
                <a:srgbClr val="FFFF00"/>
              </a:solidFill>
              <a:latin typeface="Calibri"/>
            </a:endParaRPr>
          </a:p>
        </p:txBody>
      </p:sp>
    </p:spTree>
    <p:extLst>
      <p:ext uri="{BB962C8B-B14F-4D97-AF65-F5344CB8AC3E}">
        <p14:creationId xmlns:p14="http://schemas.microsoft.com/office/powerpoint/2010/main" xmlns="" val="5002543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eaLnBrk="1" fontAlgn="auto" hangingPunct="1">
              <a:spcBef>
                <a:spcPts val="0"/>
              </a:spcBef>
              <a:spcAft>
                <a:spcPts val="0"/>
              </a:spcAft>
            </a:pPr>
            <a:r>
              <a:rPr lang="en-GB" sz="3600" b="1" dirty="0" smtClean="0">
                <a:solidFill>
                  <a:srgbClr val="FFFF00"/>
                </a:solidFill>
                <a:latin typeface="Calibri"/>
              </a:rPr>
              <a:t>In the exam room you’re on your own</a:t>
            </a:r>
            <a:endParaRPr lang="en-GB" sz="3600" b="1" dirty="0">
              <a:solidFill>
                <a:srgbClr val="FFFF00"/>
              </a:solidFill>
              <a:latin typeface="Calibri"/>
            </a:endParaRPr>
          </a:p>
        </p:txBody>
      </p:sp>
    </p:spTree>
    <p:extLst>
      <p:ext uri="{BB962C8B-B14F-4D97-AF65-F5344CB8AC3E}">
        <p14:creationId xmlns="" xmlns:p14="http://schemas.microsoft.com/office/powerpoint/2010/main" val="1093354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smtClean="0">
                <a:solidFill>
                  <a:schemeClr val="bg1"/>
                </a:solidFill>
              </a:rPr>
              <a:t>Some </a:t>
            </a:r>
          </a:p>
          <a:p>
            <a:pPr algn="ctr" eaLnBrk="1" fontAlgn="auto" hangingPunct="1">
              <a:spcBef>
                <a:spcPts val="0"/>
              </a:spcBef>
              <a:spcAft>
                <a:spcPts val="0"/>
              </a:spcAft>
            </a:pPr>
            <a:r>
              <a:rPr lang="en-GB" b="1" dirty="0" smtClean="0">
                <a:solidFill>
                  <a:schemeClr val="bg1"/>
                </a:solidFill>
              </a:rPr>
              <a:t>assessment</a:t>
            </a:r>
          </a:p>
          <a:p>
            <a:pPr algn="ctr" eaLnBrk="1" fontAlgn="auto" hangingPunct="1">
              <a:spcBef>
                <a:spcPts val="0"/>
              </a:spcBef>
              <a:spcAft>
                <a:spcPts val="0"/>
              </a:spcAft>
            </a:pPr>
            <a:r>
              <a:rPr lang="en-GB" b="1" dirty="0" smtClean="0">
                <a:solidFill>
                  <a:schemeClr val="bg1"/>
                </a:solidFill>
              </a:rPr>
              <a:t>issues</a:t>
            </a:r>
          </a:p>
          <a:p>
            <a:pPr algn="ctr" eaLnBrk="1" fontAlgn="auto" hangingPunct="1">
              <a:spcBef>
                <a:spcPts val="0"/>
              </a:spcBef>
              <a:spcAft>
                <a:spcPts val="0"/>
              </a:spcAft>
            </a:pPr>
            <a:r>
              <a:rPr lang="en-GB" b="1" dirty="0" smtClean="0">
                <a:solidFill>
                  <a:schemeClr val="bg1"/>
                </a:solidFill>
              </a:rPr>
              <a:t> </a:t>
            </a:r>
            <a:endParaRPr lang="en-GB" b="1" dirty="0">
              <a:solidFill>
                <a:schemeClr val="bg1"/>
              </a:solidFill>
            </a:endParaRP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Validity</a:t>
            </a:r>
          </a:p>
          <a:p>
            <a:pPr algn="ctr" eaLnBrk="1" hangingPunct="1"/>
            <a:r>
              <a:rPr lang="en-US" sz="3200" b="1" dirty="0">
                <a:solidFill>
                  <a:schemeClr val="bg1"/>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Is assessment broken?</a:t>
            </a:r>
          </a:p>
          <a:p>
            <a:pPr algn="ctr" eaLnBrk="1" hangingPunct="1"/>
            <a:endParaRPr lang="en-US" sz="3200" b="1" dirty="0">
              <a:solidFill>
                <a:schemeClr val="bg1"/>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What students think</a:t>
            </a:r>
          </a:p>
          <a:p>
            <a:pPr algn="ctr" eaLnBrk="1" hangingPunct="1"/>
            <a:endParaRPr lang="en-US" sz="3200" b="1" dirty="0">
              <a:solidFill>
                <a:schemeClr val="bg1"/>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Assessment as learning</a:t>
            </a:r>
          </a:p>
          <a:p>
            <a:pPr algn="ctr" eaLnBrk="1" hangingPunct="1"/>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Drives most learning</a:t>
            </a:r>
          </a:p>
          <a:p>
            <a:pPr algn="ctr" eaLnBrk="1" hangingPunct="1"/>
            <a:endParaRPr lang="en-US" sz="3200" b="1" dirty="0">
              <a:solidFill>
                <a:prstClr val="black"/>
              </a:solidFill>
              <a:latin typeface="Calibri"/>
            </a:endParaRPr>
          </a:p>
          <a:p>
            <a:pPr algn="ctr" eaLnBrk="1" hangingPunct="1"/>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Whodunit?</a:t>
            </a:r>
          </a:p>
          <a:p>
            <a:pPr algn="ctr" eaLnBrk="1" hangingPunct="1"/>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Fairness </a:t>
            </a:r>
          </a:p>
          <a:p>
            <a:pPr algn="ctr" eaLnBrk="1" hangingPunct="1"/>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ounded Rectangle 4"/>
          <p:cNvSpPr/>
          <p:nvPr/>
        </p:nvSpPr>
        <p:spPr>
          <a:xfrm>
            <a:off x="685800" y="228600"/>
            <a:ext cx="2286000" cy="1524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what comes out of their pens?</a:t>
            </a:r>
            <a:endParaRPr lang="en-GB" sz="1700" b="1" dirty="0">
              <a:solidFill>
                <a:srgbClr val="FFFF00"/>
              </a:solidFill>
            </a:endParaRPr>
          </a:p>
        </p:txBody>
      </p:sp>
      <p:sp>
        <p:nvSpPr>
          <p:cNvPr id="6" name="Rounded Rectangle 5"/>
          <p:cNvSpPr/>
          <p:nvPr/>
        </p:nvSpPr>
        <p:spPr>
          <a:xfrm>
            <a:off x="685800" y="1905000"/>
            <a:ext cx="2286000" cy="13716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what they say?</a:t>
            </a:r>
            <a:endParaRPr lang="en-GB" sz="1700" b="1" dirty="0">
              <a:solidFill>
                <a:srgbClr val="FFFF00"/>
              </a:solidFill>
            </a:endParaRPr>
          </a:p>
        </p:txBody>
      </p:sp>
      <p:sp>
        <p:nvSpPr>
          <p:cNvPr id="7" name="Rounded Rectangle 6"/>
          <p:cNvSpPr/>
          <p:nvPr/>
        </p:nvSpPr>
        <p:spPr>
          <a:xfrm>
            <a:off x="685800" y="5181600"/>
            <a:ext cx="2286000" cy="16764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how they work with each other?</a:t>
            </a:r>
            <a:endParaRPr lang="en-GB" sz="1700" b="1" dirty="0">
              <a:solidFill>
                <a:srgbClr val="FFFF00"/>
              </a:solidFill>
            </a:endParaRPr>
          </a:p>
        </p:txBody>
      </p:sp>
      <p:sp>
        <p:nvSpPr>
          <p:cNvPr id="8" name="Rounded Rectangle 7"/>
          <p:cNvSpPr/>
          <p:nvPr/>
        </p:nvSpPr>
        <p:spPr>
          <a:xfrm>
            <a:off x="3733800" y="52578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how they do practical things?</a:t>
            </a:r>
            <a:endParaRPr lang="en-GB" sz="1700" b="1" dirty="0">
              <a:solidFill>
                <a:srgbClr val="FFFF00"/>
              </a:solidFill>
            </a:endParaRPr>
          </a:p>
        </p:txBody>
      </p:sp>
      <p:sp>
        <p:nvSpPr>
          <p:cNvPr id="9" name="Rounded Rectangle 8"/>
          <p:cNvSpPr/>
          <p:nvPr/>
        </p:nvSpPr>
        <p:spPr>
          <a:xfrm>
            <a:off x="6553200" y="52578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what they put online?</a:t>
            </a:r>
            <a:endParaRPr lang="en-GB" sz="1700" b="1" dirty="0">
              <a:solidFill>
                <a:srgbClr val="FFFF00"/>
              </a:solidFill>
            </a:endParaRPr>
          </a:p>
        </p:txBody>
      </p:sp>
      <p:sp>
        <p:nvSpPr>
          <p:cNvPr id="10" name="Rounded Rectangle 9"/>
          <p:cNvSpPr/>
          <p:nvPr/>
        </p:nvSpPr>
        <p:spPr>
          <a:xfrm>
            <a:off x="6553200" y="3657600"/>
            <a:ext cx="2286000" cy="12954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how they answer our questions?</a:t>
            </a:r>
            <a:endParaRPr lang="en-GB" sz="1700" b="1" dirty="0">
              <a:solidFill>
                <a:srgbClr val="FFFF00"/>
              </a:solidFill>
            </a:endParaRPr>
          </a:p>
        </p:txBody>
      </p:sp>
      <p:sp>
        <p:nvSpPr>
          <p:cNvPr id="11" name="Rounded Rectangle 10"/>
          <p:cNvSpPr/>
          <p:nvPr/>
        </p:nvSpPr>
        <p:spPr>
          <a:xfrm>
            <a:off x="6553200" y="2057400"/>
            <a:ext cx="2286000" cy="13716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how they solve problems?</a:t>
            </a:r>
            <a:endParaRPr lang="en-GB" sz="1700" b="1" dirty="0">
              <a:solidFill>
                <a:srgbClr val="FFFF00"/>
              </a:solidFill>
            </a:endParaRPr>
          </a:p>
        </p:txBody>
      </p:sp>
      <p:sp>
        <p:nvSpPr>
          <p:cNvPr id="12" name="Rounded Rectangle 11"/>
          <p:cNvSpPr/>
          <p:nvPr/>
        </p:nvSpPr>
        <p:spPr>
          <a:xfrm>
            <a:off x="6553200" y="2286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how they assess their own learning?</a:t>
            </a:r>
            <a:endParaRPr lang="en-GB" sz="1700" b="1" dirty="0">
              <a:solidFill>
                <a:srgbClr val="FFFF00"/>
              </a:solidFill>
            </a:endParaRPr>
          </a:p>
        </p:txBody>
      </p:sp>
      <p:sp>
        <p:nvSpPr>
          <p:cNvPr id="13" name="Rounded Rectangle 12"/>
          <p:cNvSpPr/>
          <p:nvPr/>
        </p:nvSpPr>
        <p:spPr>
          <a:xfrm>
            <a:off x="685800" y="3505200"/>
            <a:ext cx="2286000" cy="1524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things they make?</a:t>
            </a:r>
            <a:endParaRPr lang="en-GB" sz="1700" b="1" dirty="0">
              <a:solidFill>
                <a:srgbClr val="FFFF00"/>
              </a:solidFill>
            </a:endParaRPr>
          </a:p>
        </p:txBody>
      </p:sp>
      <p:sp>
        <p:nvSpPr>
          <p:cNvPr id="14" name="Rounded Rectangle 13"/>
          <p:cNvSpPr/>
          <p:nvPr/>
        </p:nvSpPr>
        <p:spPr>
          <a:xfrm>
            <a:off x="3733800" y="3048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how they assess each others’</a:t>
            </a:r>
          </a:p>
          <a:p>
            <a:pPr algn="ctr" fontAlgn="auto">
              <a:spcBef>
                <a:spcPts val="0"/>
              </a:spcBef>
              <a:spcAft>
                <a:spcPts val="0"/>
              </a:spcAft>
            </a:pPr>
            <a:r>
              <a:rPr lang="en-GB" sz="2400" b="1" dirty="0" smtClean="0">
                <a:solidFill>
                  <a:srgbClr val="FFFF00"/>
                </a:solidFill>
              </a:rPr>
              <a:t>learning?</a:t>
            </a:r>
            <a:endParaRPr lang="en-GB" sz="1700" b="1" dirty="0">
              <a:solidFill>
                <a:srgbClr val="FFFF00"/>
              </a:solidFill>
            </a:endParaRPr>
          </a:p>
        </p:txBody>
      </p:sp>
      <p:sp>
        <p:nvSpPr>
          <p:cNvPr id="15" name="Oval 14"/>
          <p:cNvSpPr/>
          <p:nvPr/>
        </p:nvSpPr>
        <p:spPr>
          <a:xfrm>
            <a:off x="3352800" y="2133600"/>
            <a:ext cx="2819400" cy="2743200"/>
          </a:xfrm>
          <a:prstGeom prst="ellipse">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800" b="1" dirty="0" smtClean="0">
                <a:solidFill>
                  <a:prstClr val="black"/>
                </a:solidFill>
              </a:rPr>
              <a:t>How best can we assess what students have learned?</a:t>
            </a:r>
            <a:endParaRPr lang="en-GB" sz="2800" b="1" dirty="0">
              <a:solidFill>
                <a:prstClr val="black"/>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0" y="914400"/>
            <a:ext cx="9115731" cy="5562600"/>
          </a:xfrm>
          <a:prstGeom prst="rect">
            <a:avLst/>
          </a:prstGeom>
        </p:spPr>
      </p:pic>
      <p:sp>
        <p:nvSpPr>
          <p:cNvPr id="3" name="TextBox 2"/>
          <p:cNvSpPr txBox="1"/>
          <p:nvPr/>
        </p:nvSpPr>
        <p:spPr>
          <a:xfrm>
            <a:off x="2362200" y="0"/>
            <a:ext cx="5656933" cy="830997"/>
          </a:xfrm>
          <a:prstGeom prst="rect">
            <a:avLst/>
          </a:prstGeom>
          <a:noFill/>
        </p:spPr>
        <p:txBody>
          <a:bodyPr wrap="none" rtlCol="0">
            <a:spAutoFit/>
          </a:bodyPr>
          <a:lstStyle/>
          <a:p>
            <a:pPr fontAlgn="auto">
              <a:spcBef>
                <a:spcPts val="0"/>
              </a:spcBef>
              <a:spcAft>
                <a:spcPts val="0"/>
              </a:spcAft>
            </a:pPr>
            <a:r>
              <a:rPr lang="en-GB" sz="4800" b="1" dirty="0" smtClean="0">
                <a:solidFill>
                  <a:prstClr val="white"/>
                </a:solidFill>
                <a:latin typeface="Calibri"/>
              </a:rPr>
              <a:t>Face to face feedback</a:t>
            </a:r>
            <a:endParaRPr lang="en-GB" sz="4800" b="1" dirty="0">
              <a:solidFill>
                <a:prstClr val="white"/>
              </a:solidFill>
              <a:latin typeface="Calibri"/>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0" y="1161758"/>
            <a:ext cx="9052707" cy="5696242"/>
          </a:xfrm>
          <a:prstGeom prst="rect">
            <a:avLst/>
          </a:prstGeom>
        </p:spPr>
      </p:pic>
      <p:sp>
        <p:nvSpPr>
          <p:cNvPr id="3" name="TextBox 2"/>
          <p:cNvSpPr txBox="1"/>
          <p:nvPr/>
        </p:nvSpPr>
        <p:spPr>
          <a:xfrm>
            <a:off x="2362200" y="0"/>
            <a:ext cx="5378780" cy="830997"/>
          </a:xfrm>
          <a:prstGeom prst="rect">
            <a:avLst/>
          </a:prstGeom>
          <a:noFill/>
        </p:spPr>
        <p:txBody>
          <a:bodyPr wrap="none" rtlCol="0">
            <a:spAutoFit/>
          </a:bodyPr>
          <a:lstStyle/>
          <a:p>
            <a:pPr fontAlgn="auto">
              <a:spcBef>
                <a:spcPts val="0"/>
              </a:spcBef>
              <a:spcAft>
                <a:spcPts val="0"/>
              </a:spcAft>
            </a:pPr>
            <a:r>
              <a:rPr lang="en-GB" sz="4800" b="1" dirty="0" smtClean="0">
                <a:solidFill>
                  <a:prstClr val="white"/>
                </a:solidFill>
                <a:latin typeface="Calibri"/>
              </a:rPr>
              <a:t>Hands-on feedback?</a:t>
            </a:r>
            <a:endParaRPr lang="en-GB" sz="4800" b="1" dirty="0">
              <a:solidFill>
                <a:prstClr val="white"/>
              </a:solidFill>
              <a:latin typeface="Calibri"/>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smtClean="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smtClean="0"/>
              <a:t>	They became teachers in their turn, and they said all these things over again; and their pupils wrote it down, and the examiner accepted it; and </a:t>
            </a:r>
            <a:r>
              <a:rPr lang="en-AU" b="1" i="1" dirty="0" smtClean="0">
                <a:effectLst>
                  <a:glow rad="101600">
                    <a:srgbClr val="FFFF00">
                      <a:alpha val="60000"/>
                    </a:srgbClr>
                  </a:glow>
                </a:effectLst>
              </a:rPr>
              <a:t>nobody had the ghost of an idea what it meant</a:t>
            </a:r>
            <a:r>
              <a:rPr lang="en-AU" b="1" i="1" dirty="0" smtClean="0"/>
              <a:t>”</a:t>
            </a:r>
            <a:r>
              <a:rPr lang="en-AU" sz="4800" b="1" dirty="0" smtClean="0">
                <a:solidFill>
                  <a:srgbClr val="FF0000"/>
                </a:solidFill>
              </a:rPr>
              <a:t/>
            </a:r>
            <a:br>
              <a:rPr lang="en-AU" sz="4800" b="1" dirty="0" smtClean="0">
                <a:solidFill>
                  <a:srgbClr val="FF0000"/>
                </a:solidFill>
              </a:rPr>
            </a:br>
            <a:r>
              <a:rPr lang="en-AU" sz="4800" b="1" dirty="0" smtClean="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now, it’s time to re-think:</a:t>
            </a:r>
            <a:endParaRPr lang="en-GB" dirty="0"/>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smtClean="0"/>
              <a:t>How students </a:t>
            </a:r>
            <a:r>
              <a:rPr lang="en-GB" sz="2800" dirty="0" smtClean="0">
                <a:solidFill>
                  <a:srgbClr val="FF0000"/>
                </a:solidFill>
              </a:rPr>
              <a:t>really</a:t>
            </a:r>
            <a:r>
              <a:rPr lang="en-GB" sz="2800" dirty="0" smtClean="0"/>
              <a:t> learn – and how we can help make learning happen for them;</a:t>
            </a:r>
          </a:p>
          <a:p>
            <a:pPr>
              <a:lnSpc>
                <a:spcPct val="100000"/>
              </a:lnSpc>
              <a:buFont typeface="+mj-lt"/>
              <a:buAutoNum type="arabicPeriod"/>
            </a:pPr>
            <a:r>
              <a:rPr lang="en-GB" sz="2800" dirty="0" smtClean="0"/>
              <a:t>How to make </a:t>
            </a:r>
            <a:r>
              <a:rPr lang="en-GB" sz="2800" dirty="0" smtClean="0">
                <a:solidFill>
                  <a:srgbClr val="FF0000"/>
                </a:solidFill>
              </a:rPr>
              <a:t>feedback</a:t>
            </a:r>
            <a:r>
              <a:rPr lang="en-GB" sz="2800" dirty="0" smtClean="0"/>
              <a:t> really work for students;</a:t>
            </a:r>
          </a:p>
          <a:p>
            <a:pPr>
              <a:lnSpc>
                <a:spcPct val="100000"/>
              </a:lnSpc>
              <a:buFont typeface="+mj-lt"/>
              <a:buAutoNum type="arabicPeriod"/>
            </a:pPr>
            <a:r>
              <a:rPr lang="en-GB" sz="2800" dirty="0" smtClean="0"/>
              <a:t>How best to </a:t>
            </a:r>
            <a:r>
              <a:rPr lang="en-GB" sz="2800" dirty="0" smtClean="0">
                <a:solidFill>
                  <a:srgbClr val="FF0000"/>
                </a:solidFill>
              </a:rPr>
              <a:t>measure</a:t>
            </a:r>
            <a:r>
              <a:rPr lang="en-GB" sz="2800" dirty="0" smtClean="0"/>
              <a:t> and </a:t>
            </a:r>
            <a:r>
              <a:rPr lang="en-GB" sz="2800" dirty="0" smtClean="0">
                <a:solidFill>
                  <a:srgbClr val="FF0000"/>
                </a:solidFill>
              </a:rPr>
              <a:t>accredit</a:t>
            </a:r>
            <a:r>
              <a:rPr lang="en-GB" sz="2800" dirty="0" smtClean="0"/>
              <a:t> students’ achievement (not just more of the same old tired methods).</a:t>
            </a:r>
          </a:p>
          <a:p>
            <a:pPr>
              <a:lnSpc>
                <a:spcPct val="100000"/>
              </a:lnSpc>
              <a:buNone/>
            </a:pPr>
            <a:r>
              <a:rPr lang="en-GB" sz="2800" dirty="0" smtClean="0"/>
              <a:t>	In this session, we’re touch on all three of these areas.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many of you were at my session at </a:t>
            </a:r>
            <a:r>
              <a:rPr lang="en-GB" b="1" dirty="0" err="1" smtClean="0"/>
              <a:t>Treforest</a:t>
            </a:r>
            <a:r>
              <a:rPr lang="en-GB" b="1" dirty="0" smtClean="0"/>
              <a:t> on November 18</a:t>
            </a:r>
            <a:r>
              <a:rPr lang="en-GB" b="1" baseline="30000" dirty="0" smtClean="0"/>
              <a:t>th</a:t>
            </a:r>
            <a:r>
              <a:rPr lang="en-GB" b="1" dirty="0" smtClean="0"/>
              <a:t> last year?</a:t>
            </a:r>
            <a:endParaRPr lang="en-GB" b="1" dirty="0"/>
          </a:p>
        </p:txBody>
      </p:sp>
      <p:sp>
        <p:nvSpPr>
          <p:cNvPr id="3" name="Content Placeholder 2"/>
          <p:cNvSpPr>
            <a:spLocks noGrp="1"/>
          </p:cNvSpPr>
          <p:nvPr>
            <p:ph idx="1"/>
          </p:nvPr>
        </p:nvSpPr>
        <p:spPr>
          <a:xfrm>
            <a:off x="358775" y="1484730"/>
            <a:ext cx="8605838" cy="4382670"/>
          </a:xfrm>
        </p:spPr>
        <p:txBody>
          <a:bodyPr/>
          <a:lstStyle/>
          <a:p>
            <a:r>
              <a:rPr lang="en-GB" dirty="0" smtClean="0"/>
              <a:t>Don’t say it, but hands up if you remember the most powerful four-letter word in teaching , learning and research?</a:t>
            </a:r>
            <a:endParaRPr lang="en-GB"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pic>
        <p:nvPicPr>
          <p:cNvPr id="4" name="Picture 3" descr="244px-Albert_Einstein_Head.jpg"/>
          <p:cNvPicPr>
            <a:picLocks noChangeAspect="1"/>
          </p:cNvPicPr>
          <p:nvPr/>
        </p:nvPicPr>
        <p:blipFill>
          <a:blip r:embed="rId3" cstate="email"/>
          <a:stretch>
            <a:fillRect/>
          </a:stretch>
        </p:blipFill>
        <p:spPr>
          <a:xfrm>
            <a:off x="3643306" y="2357430"/>
            <a:ext cx="2324100" cy="30289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smtClean="0">
                <a:solidFill>
                  <a:srgbClr val="00B050"/>
                </a:solidFill>
                <a:latin typeface="Calibri" pitchFamily="34" charset="0"/>
              </a:rPr>
              <a:t>Teaching – and research – and reflection:</a:t>
            </a:r>
            <a:br>
              <a:rPr lang="en-GB" sz="3200" b="1" dirty="0" smtClean="0">
                <a:solidFill>
                  <a:srgbClr val="00B050"/>
                </a:solidFill>
                <a:latin typeface="Calibri" pitchFamily="34" charset="0"/>
              </a:rPr>
            </a:br>
            <a:r>
              <a:rPr lang="en-GB" sz="3200" b="1" dirty="0" smtClean="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smtClean="0"/>
              <a:t>Why?</a:t>
            </a:r>
          </a:p>
          <a:p>
            <a:r>
              <a:rPr lang="en-GB" dirty="0" smtClean="0"/>
              <a:t>What?</a:t>
            </a:r>
          </a:p>
          <a:p>
            <a:r>
              <a:rPr lang="en-GB" dirty="0" smtClean="0"/>
              <a:t>Who?</a:t>
            </a:r>
          </a:p>
          <a:p>
            <a:r>
              <a:rPr lang="en-GB" dirty="0" smtClean="0"/>
              <a:t>Where?</a:t>
            </a:r>
          </a:p>
          <a:p>
            <a:r>
              <a:rPr lang="en-GB" dirty="0" smtClean="0"/>
              <a:t>When?</a:t>
            </a:r>
          </a:p>
          <a:p>
            <a:r>
              <a:rPr lang="en-GB" dirty="0" smtClean="0"/>
              <a:t>How?</a:t>
            </a:r>
          </a:p>
        </p:txBody>
      </p:sp>
      <p:sp>
        <p:nvSpPr>
          <p:cNvPr id="23556" name="Content Placeholder 3"/>
          <p:cNvSpPr>
            <a:spLocks noGrp="1"/>
          </p:cNvSpPr>
          <p:nvPr>
            <p:ph sz="half" idx="2"/>
          </p:nvPr>
        </p:nvSpPr>
        <p:spPr>
          <a:xfrm>
            <a:off x="3714744" y="1714488"/>
            <a:ext cx="4227513" cy="3509970"/>
          </a:xfrm>
        </p:spPr>
        <p:txBody>
          <a:bodyPr/>
          <a:lstStyle/>
          <a:p>
            <a:r>
              <a:rPr lang="en-GB" dirty="0" smtClean="0"/>
              <a:t>Which?</a:t>
            </a:r>
          </a:p>
          <a:p>
            <a:r>
              <a:rPr lang="en-GB" dirty="0" smtClean="0"/>
              <a:t>So what?</a:t>
            </a:r>
          </a:p>
          <a:p>
            <a:r>
              <a:rPr lang="en-GB" dirty="0" smtClean="0"/>
              <a:t>Wow?</a:t>
            </a:r>
          </a:p>
          <a:p>
            <a:pPr>
              <a:buNone/>
            </a:pPr>
            <a:r>
              <a:rPr lang="en-GB" dirty="0" smtClean="0"/>
              <a:t>And the most powerful four-letter word in the English language...</a:t>
            </a:r>
          </a:p>
          <a:p>
            <a:pPr>
              <a:buNone/>
            </a:pPr>
            <a:r>
              <a:rPr lang="en-GB" sz="4000" dirty="0" smtClean="0">
                <a:solidFill>
                  <a:srgbClr val="CC0000"/>
                </a:solidFill>
              </a:rPr>
              <a:t>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smtClean="0">
                <a:solidFill>
                  <a:srgbClr val="00B050"/>
                </a:solidFill>
                <a:latin typeface="Calibri" pitchFamily="34" charset="0"/>
              </a:rPr>
              <a:t>‘what’ is getting ever less important</a:t>
            </a:r>
            <a:endParaRPr lang="en-GB" sz="3200" dirty="0">
              <a:solidFill>
                <a:srgbClr val="00B050"/>
              </a:solidFill>
              <a:latin typeface="Calibri" pitchFamily="34" charset="0"/>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 action="ppaction://hlinkfile"/>
              </a:rPr>
              <a:t>*</a:t>
            </a:r>
            <a:r>
              <a:rPr lang="en-US" sz="1800" dirty="0" smtClean="0">
                <a:solidFill>
                  <a:schemeClr val="tx1"/>
                </a:solidFill>
              </a:rPr>
              <a:t>, </a:t>
            </a:r>
            <a:r>
              <a:rPr lang="en-US" sz="1800" dirty="0" smtClean="0">
                <a:solidFill>
                  <a:schemeClr val="tx1"/>
                </a:solidFill>
                <a:hlinkClick r:id="rId4" action="ppaction://hlinkfile"/>
              </a:rPr>
              <a:t>Jenny Liu</a:t>
            </a:r>
            <a:r>
              <a:rPr lang="en-US" sz="1800" dirty="0" smtClean="0">
                <a:solidFill>
                  <a:schemeClr val="tx1"/>
                </a:solidFill>
              </a:rPr>
              <a:t>, </a:t>
            </a:r>
            <a:r>
              <a:rPr lang="en-US" sz="1800" dirty="0" smtClean="0">
                <a:solidFill>
                  <a:schemeClr val="tx1"/>
                </a:solidFill>
                <a:hlinkClick r:id="rId5"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Why? </a:t>
            </a:r>
            <a:r>
              <a:rPr lang="en-GB" sz="2800" b="1" kern="0" dirty="0" smtClean="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smtClean="0">
                <a:solidFill>
                  <a:srgbClr val="660066"/>
                </a:solidFill>
                <a:latin typeface="Calibri" pitchFamily="34" charset="0"/>
              </a:rPr>
              <a:t>What? </a:t>
            </a:r>
            <a:r>
              <a:rPr lang="en-GB" sz="1800" b="1" kern="0" dirty="0" smtClean="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Who? </a:t>
            </a:r>
            <a:r>
              <a:rPr lang="en-GB" sz="2800" b="1" kern="0" dirty="0" smtClean="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Where? </a:t>
            </a:r>
            <a:r>
              <a:rPr lang="en-GB" sz="2800" b="1" kern="0" dirty="0" smtClean="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When? </a:t>
            </a:r>
            <a:r>
              <a:rPr lang="en-GB" sz="2800" b="1" kern="0" dirty="0" smtClean="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How? </a:t>
            </a:r>
            <a:r>
              <a:rPr lang="en-GB" sz="2800" b="1" kern="0" dirty="0" smtClean="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Which? </a:t>
            </a:r>
            <a:r>
              <a:rPr lang="en-GB" sz="2800" b="1" kern="0" dirty="0" smtClean="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So what? </a:t>
            </a:r>
            <a:r>
              <a:rPr lang="en-GB" sz="2800" b="1" kern="0" dirty="0" smtClean="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Wow? </a:t>
            </a:r>
            <a:r>
              <a:rPr lang="en-GB" sz="2800" b="1" kern="0" dirty="0" smtClean="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smtClean="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smtClean="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smtClean="0">
                <a:solidFill>
                  <a:srgbClr val="00B050"/>
                </a:solidFill>
                <a:latin typeface="Calibri" pitchFamily="34" charset="0"/>
              </a:rPr>
              <a:t>Teaching – and research – and reflection:</a:t>
            </a:r>
            <a:br>
              <a:rPr lang="en-GB" sz="3200" b="1" kern="0" dirty="0" smtClean="0">
                <a:solidFill>
                  <a:srgbClr val="00B050"/>
                </a:solidFill>
                <a:latin typeface="Calibri" pitchFamily="34" charset="0"/>
              </a:rPr>
            </a:br>
            <a:r>
              <a:rPr lang="en-GB" sz="3200" b="1" kern="0" dirty="0" smtClean="0">
                <a:solidFill>
                  <a:srgbClr val="00B05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r>
              <a:rPr lang="en-GB" sz="3200" dirty="0" smtClean="0">
                <a:solidFill>
                  <a:srgbClr val="CC00CC"/>
                </a:solidFill>
              </a:rPr>
              <a:t/>
            </a:r>
            <a:br>
              <a:rPr lang="en-GB" sz="3200" dirty="0" smtClean="0">
                <a:solidFill>
                  <a:srgbClr val="CC00CC"/>
                </a:solidFill>
              </a:rPr>
            </a:br>
            <a:r>
              <a:rPr lang="en-GB" b="1" dirty="0" smtClean="0">
                <a:solidFill>
                  <a:srgbClr val="000066"/>
                </a:solidFill>
              </a:rPr>
              <a:t>How Students </a:t>
            </a:r>
            <a:r>
              <a:rPr lang="en-GB" b="1" i="1" dirty="0" smtClean="0">
                <a:solidFill>
                  <a:srgbClr val="000066"/>
                </a:solidFill>
              </a:rPr>
              <a:t>Really </a:t>
            </a:r>
            <a:r>
              <a:rPr lang="en-GB" b="1" dirty="0" smtClean="0">
                <a:solidFill>
                  <a:srgbClr val="000066"/>
                </a:solidFill>
              </a:rPr>
              <a:t>Learn</a:t>
            </a:r>
            <a:r>
              <a:rPr lang="en-GB" b="1" dirty="0" smtClean="0">
                <a:solidFill>
                  <a:srgbClr val="CC00CC"/>
                </a:solidFill>
              </a:rPr>
              <a:t/>
            </a:r>
            <a:br>
              <a:rPr lang="en-GB" b="1" dirty="0" smtClean="0">
                <a:solidFill>
                  <a:srgbClr val="CC00CC"/>
                </a:solidFill>
              </a:rPr>
            </a:br>
            <a:r>
              <a:rPr lang="en-GB" sz="3600" b="1" dirty="0" smtClean="0">
                <a:solidFill>
                  <a:srgbClr val="CC00CC"/>
                </a:solidFill>
              </a:rPr>
              <a:t>‘Ripples’ model of learning</a:t>
            </a:r>
            <a:endParaRPr lang="en-GB" sz="3200" dirty="0" smtClean="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Arial" charset="0"/>
              </a:rPr>
              <a:t>Phil </a:t>
            </a:r>
            <a:r>
              <a:rPr lang="en-GB" sz="2800" b="1" dirty="0" smtClean="0">
                <a:solidFill>
                  <a:srgbClr val="000000"/>
                </a:solidFill>
                <a:latin typeface="Arial" charset="0"/>
              </a:rPr>
              <a:t>Race</a:t>
            </a:r>
            <a:endParaRPr lang="en-GB" sz="2800" b="1" dirty="0">
              <a:solidFill>
                <a:srgbClr val="000000"/>
              </a:solidFill>
              <a:latin typeface="Arial" charset="0"/>
            </a:endParaRP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dirty="0">
                <a:latin typeface="Tahoma" pitchFamily="34" charset="0"/>
              </a:rPr>
              <a:t/>
            </a:r>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r>
              <a:rPr lang="en-GB" b="1" dirty="0">
                <a:latin typeface="Tahoma" pitchFamily="34" charset="0"/>
              </a:rPr>
              <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4000" b="1" dirty="0">
                <a:solidFill>
                  <a:srgbClr val="92D050"/>
                </a:solidFill>
              </a:rPr>
              <a:t>Evidence-based practice</a:t>
            </a:r>
          </a:p>
          <a:p>
            <a:pPr algn="ctr"/>
            <a:r>
              <a:rPr lang="en-GB" sz="3600" b="1" dirty="0"/>
              <a:t> – seven factors underpinning successful learning based on asking 200,000 people about their learning in the last </a:t>
            </a:r>
            <a:r>
              <a:rPr lang="en-GB" sz="3600" b="1" dirty="0" smtClean="0"/>
              <a:t>25 </a:t>
            </a:r>
            <a:r>
              <a:rPr lang="en-GB" sz="3600" b="1" dirty="0"/>
              <a:t>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more details</a:t>
            </a:r>
          </a:p>
        </p:txBody>
      </p:sp>
      <p:sp>
        <p:nvSpPr>
          <p:cNvPr id="3" name="Content Placeholder 2"/>
          <p:cNvSpPr>
            <a:spLocks noGrp="1"/>
          </p:cNvSpPr>
          <p:nvPr>
            <p:ph idx="1"/>
          </p:nvPr>
        </p:nvSpPr>
        <p:spPr/>
        <p:txBody>
          <a:bodyPr/>
          <a:lstStyle/>
          <a:p>
            <a:pPr>
              <a:lnSpc>
                <a:spcPct val="100000"/>
              </a:lnSpc>
              <a:buNone/>
            </a:pPr>
            <a:r>
              <a:rPr lang="en-GB" dirty="0"/>
              <a:t>Versions of the discussion of these factors are written up in Chapter 2 of </a:t>
            </a:r>
            <a:r>
              <a:rPr lang="en-GB" dirty="0">
                <a:solidFill>
                  <a:srgbClr val="FF0000"/>
                </a:solidFill>
              </a:rPr>
              <a:t>‘Making Learning Happen’ </a:t>
            </a:r>
            <a:r>
              <a:rPr lang="en-GB" dirty="0"/>
              <a:t>(2014) and also Chapter 1 of </a:t>
            </a:r>
            <a:r>
              <a:rPr lang="en-GB" dirty="0">
                <a:solidFill>
                  <a:srgbClr val="FF0000"/>
                </a:solidFill>
              </a:rPr>
              <a:t>‘The Lecturer’s Toolkit’ </a:t>
            </a:r>
            <a:r>
              <a:rPr lang="en-GB" dirty="0"/>
              <a:t>(2015</a:t>
            </a:r>
            <a:r>
              <a:rPr lang="en-GB" dirty="0" smtClean="0"/>
              <a:t>).</a:t>
            </a:r>
          </a:p>
          <a:p>
            <a:pPr>
              <a:lnSpc>
                <a:spcPct val="100000"/>
              </a:lnSpc>
            </a:pPr>
            <a:r>
              <a:rPr lang="en-GB" u="sng" dirty="0" smtClean="0">
                <a:hlinkClick r:id="rId3"/>
              </a:rPr>
              <a:t>http://phil-race.co.uk/4th-edition-lecturers-toolkit/</a:t>
            </a:r>
            <a:r>
              <a:rPr lang="en-GB" dirty="0" smtClean="0"/>
              <a:t> Toolkit details</a:t>
            </a:r>
          </a:p>
          <a:p>
            <a:pPr>
              <a:lnSpc>
                <a:spcPct val="100000"/>
              </a:lnSpc>
            </a:pPr>
            <a:r>
              <a:rPr lang="en-GB" u="sng" dirty="0" smtClean="0">
                <a:hlinkClick r:id="rId4"/>
              </a:rPr>
              <a:t>http://phil-race.co.uk/ripples-model-seven-factors-underpinning-successful-learning-update-july-2015/</a:t>
            </a:r>
            <a:r>
              <a:rPr lang="en-GB" dirty="0" smtClean="0"/>
              <a:t> Chapter 1 of Toolkit</a:t>
            </a:r>
          </a:p>
          <a:p>
            <a:pPr>
              <a:lnSpc>
                <a:spcPct val="100000"/>
              </a:lnSpc>
            </a:pPr>
            <a:endParaRPr lang="en-GB" dirty="0" smtClean="0"/>
          </a:p>
          <a:p>
            <a:pPr>
              <a:lnSpc>
                <a:spcPct val="100000"/>
              </a:lnSpc>
            </a:pPr>
            <a:endParaRPr lang="en-GB"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Question 5</a:t>
            </a:r>
            <a:endParaRPr lang="en-GB" b="1" dirty="0"/>
          </a:p>
        </p:txBody>
      </p:sp>
      <p:sp>
        <p:nvSpPr>
          <p:cNvPr id="3" name="Content Placeholder 2"/>
          <p:cNvSpPr>
            <a:spLocks noGrp="1"/>
          </p:cNvSpPr>
          <p:nvPr>
            <p:ph idx="1"/>
          </p:nvPr>
        </p:nvSpPr>
        <p:spPr/>
        <p:txBody>
          <a:bodyPr/>
          <a:lstStyle/>
          <a:p>
            <a:pPr>
              <a:lnSpc>
                <a:spcPct val="100000"/>
              </a:lnSpc>
            </a:pPr>
            <a:r>
              <a:rPr lang="en-GB" sz="2800" dirty="0"/>
              <a:t>Think of something you’ve taught for some time. Think back particularly to the </a:t>
            </a:r>
            <a:r>
              <a:rPr lang="en-GB" sz="2800" dirty="0">
                <a:solidFill>
                  <a:srgbClr val="FF0000"/>
                </a:solidFill>
              </a:rPr>
              <a:t>first</a:t>
            </a:r>
            <a:r>
              <a:rPr lang="en-GB" sz="2800" dirty="0"/>
              <a:t> time you taught it.</a:t>
            </a:r>
          </a:p>
          <a:p>
            <a:pPr>
              <a:lnSpc>
                <a:spcPct val="100000"/>
              </a:lnSpc>
            </a:pPr>
            <a:r>
              <a:rPr lang="en-GB" sz="2800" dirty="0"/>
              <a:t>To what extent did you find that you ‘had your head around it’ </a:t>
            </a:r>
            <a:r>
              <a:rPr lang="en-GB" sz="2800" dirty="0">
                <a:solidFill>
                  <a:srgbClr val="FF0000"/>
                </a:solidFill>
              </a:rPr>
              <a:t>much</a:t>
            </a:r>
            <a:r>
              <a:rPr lang="en-GB" sz="2800" dirty="0"/>
              <a:t> </a:t>
            </a:r>
            <a:r>
              <a:rPr lang="en-GB" sz="2800" dirty="0">
                <a:solidFill>
                  <a:srgbClr val="FF0000"/>
                </a:solidFill>
              </a:rPr>
              <a:t>better</a:t>
            </a:r>
            <a:r>
              <a:rPr lang="en-GB" sz="2800" dirty="0"/>
              <a:t> after teaching it for the first time?</a:t>
            </a:r>
          </a:p>
          <a:p>
            <a:pPr lvl="1">
              <a:lnSpc>
                <a:spcPct val="100000"/>
              </a:lnSpc>
            </a:pPr>
            <a:r>
              <a:rPr lang="en-GB" dirty="0">
                <a:solidFill>
                  <a:srgbClr val="FF0000"/>
                </a:solidFill>
              </a:rPr>
              <a:t>Very much better: raise two hands</a:t>
            </a:r>
          </a:p>
          <a:p>
            <a:pPr lvl="1">
              <a:lnSpc>
                <a:spcPct val="100000"/>
              </a:lnSpc>
            </a:pPr>
            <a:r>
              <a:rPr lang="en-GB" dirty="0">
                <a:solidFill>
                  <a:srgbClr val="333399"/>
                </a:solidFill>
              </a:rPr>
              <a:t>Somewhat better: raise one hand</a:t>
            </a:r>
          </a:p>
          <a:p>
            <a:pPr lvl="1">
              <a:lnSpc>
                <a:spcPct val="100000"/>
              </a:lnSpc>
            </a:pPr>
            <a:r>
              <a:rPr lang="en-GB" dirty="0">
                <a:solidFill>
                  <a:schemeClr val="bg2">
                    <a:lumMod val="75000"/>
                  </a:schemeClr>
                </a:solidFill>
              </a:rPr>
              <a:t>No better: </a:t>
            </a:r>
            <a:r>
              <a:rPr lang="en-GB" dirty="0" smtClean="0">
                <a:solidFill>
                  <a:schemeClr val="bg2">
                    <a:lumMod val="75000"/>
                  </a:schemeClr>
                </a:solidFill>
              </a:rPr>
              <a:t>touch left ear</a:t>
            </a:r>
            <a:endParaRPr lang="en-GB" dirty="0">
              <a:solidFill>
                <a:schemeClr val="bg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And one final question...</a:t>
            </a:r>
          </a:p>
        </p:txBody>
      </p:sp>
      <p:sp>
        <p:nvSpPr>
          <p:cNvPr id="3" name="Content Placeholder 2"/>
          <p:cNvSpPr>
            <a:spLocks noGrp="1"/>
          </p:cNvSpPr>
          <p:nvPr>
            <p:ph idx="1"/>
          </p:nvPr>
        </p:nvSpPr>
        <p:spPr/>
        <p:txBody>
          <a:bodyPr/>
          <a:lstStyle/>
          <a:p>
            <a:pPr>
              <a:lnSpc>
                <a:spcPct val="100000"/>
              </a:lnSpc>
            </a:pPr>
            <a:r>
              <a:rPr lang="en-GB" sz="2800" dirty="0"/>
              <a:t>Still thinking of the first time you taught that particular topic, think back to the first time you </a:t>
            </a:r>
            <a:r>
              <a:rPr lang="en-GB" sz="2800" dirty="0">
                <a:solidFill>
                  <a:srgbClr val="FF0000"/>
                </a:solidFill>
              </a:rPr>
              <a:t>measured </a:t>
            </a:r>
            <a:r>
              <a:rPr lang="en-GB" sz="2800" dirty="0"/>
              <a:t>students’ learning of the topic.</a:t>
            </a:r>
          </a:p>
          <a:p>
            <a:pPr>
              <a:lnSpc>
                <a:spcPct val="100000"/>
              </a:lnSpc>
            </a:pPr>
            <a:r>
              <a:rPr lang="en-GB" sz="2800" dirty="0"/>
              <a:t>To what extent did you find that after </a:t>
            </a:r>
            <a:r>
              <a:rPr lang="en-GB" sz="2800" dirty="0">
                <a:solidFill>
                  <a:srgbClr val="FF0000"/>
                </a:solidFill>
              </a:rPr>
              <a:t>assessing</a:t>
            </a:r>
            <a:r>
              <a:rPr lang="en-GB" sz="2800" dirty="0"/>
              <a:t> students work, you yourself had ‘made sense’ of the topic even more deeply?</a:t>
            </a:r>
          </a:p>
          <a:p>
            <a:pPr lvl="1">
              <a:lnSpc>
                <a:spcPct val="100000"/>
              </a:lnSpc>
            </a:pPr>
            <a:r>
              <a:rPr lang="en-GB" dirty="0">
                <a:solidFill>
                  <a:srgbClr val="FF0000"/>
                </a:solidFill>
              </a:rPr>
              <a:t>Very much better: raise two hands</a:t>
            </a:r>
          </a:p>
          <a:p>
            <a:pPr lvl="1">
              <a:lnSpc>
                <a:spcPct val="100000"/>
              </a:lnSpc>
            </a:pPr>
            <a:r>
              <a:rPr lang="en-GB" dirty="0">
                <a:solidFill>
                  <a:srgbClr val="333399"/>
                </a:solidFill>
              </a:rPr>
              <a:t>Somewhat better: raise one hand</a:t>
            </a:r>
          </a:p>
          <a:p>
            <a:pPr lvl="1">
              <a:lnSpc>
                <a:spcPct val="100000"/>
              </a:lnSpc>
            </a:pPr>
            <a:r>
              <a:rPr lang="en-GB" dirty="0">
                <a:solidFill>
                  <a:schemeClr val="bg2">
                    <a:lumMod val="75000"/>
                  </a:schemeClr>
                </a:solidFill>
              </a:rPr>
              <a:t>No better: </a:t>
            </a:r>
            <a:r>
              <a:rPr lang="en-GB" dirty="0" smtClean="0">
                <a:solidFill>
                  <a:schemeClr val="bg2">
                    <a:lumMod val="75000"/>
                  </a:schemeClr>
                </a:solidFill>
              </a:rPr>
              <a:t>touch left ear</a:t>
            </a:r>
            <a:endParaRPr lang="en-GB" dirty="0">
              <a:solidFill>
                <a:schemeClr val="bg2">
                  <a:lumMod val="75000"/>
                </a:schemeClr>
              </a:solidFill>
            </a:endParaRPr>
          </a:p>
          <a:p>
            <a:pPr lvl="1">
              <a:lnSpc>
                <a:spcPct val="100000"/>
              </a:lnSpc>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W logo Raspberry Screen.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7503" y="121964"/>
            <a:ext cx="1512167" cy="1548201"/>
          </a:xfrm>
          <a:prstGeom prst="rect">
            <a:avLst/>
          </a:prstGeom>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36512" y="5778947"/>
            <a:ext cx="9180512" cy="1079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911947" y="1557008"/>
            <a:ext cx="7320106" cy="1589195"/>
          </a:xfrm>
          <a:prstGeom prst="rect">
            <a:avLst/>
          </a:prstGeom>
        </p:spPr>
      </p:pic>
      <p:sp>
        <p:nvSpPr>
          <p:cNvPr id="6" name="Title 5"/>
          <p:cNvSpPr>
            <a:spLocks noGrp="1"/>
          </p:cNvSpPr>
          <p:nvPr>
            <p:ph type="title"/>
          </p:nvPr>
        </p:nvSpPr>
        <p:spPr/>
        <p:txBody>
          <a:bodyPr/>
          <a:lstStyle/>
          <a:p>
            <a:r>
              <a:rPr lang="en-GB" dirty="0" smtClean="0"/>
              <a:t> </a:t>
            </a:r>
            <a:endParaRPr lang="en-GB" dirty="0"/>
          </a:p>
        </p:txBody>
      </p:sp>
      <p:sp>
        <p:nvSpPr>
          <p:cNvPr id="8" name="Content Placeholder 7"/>
          <p:cNvSpPr>
            <a:spLocks noGrp="1"/>
          </p:cNvSpPr>
          <p:nvPr>
            <p:ph idx="1"/>
          </p:nvPr>
        </p:nvSpPr>
        <p:spPr>
          <a:xfrm>
            <a:off x="457200" y="3356992"/>
            <a:ext cx="8229600" cy="4525963"/>
          </a:xfrm>
        </p:spPr>
        <p:txBody>
          <a:bodyPr/>
          <a:lstStyle/>
          <a:p>
            <a:pPr marL="0" indent="0" algn="ctr">
              <a:buNone/>
            </a:pPr>
            <a:r>
              <a:rPr lang="en-GB" b="1" dirty="0" smtClean="0"/>
              <a:t>Energising Large Groups</a:t>
            </a:r>
          </a:p>
          <a:p>
            <a:pPr marL="0" indent="0" algn="ctr">
              <a:buNone/>
            </a:pPr>
            <a:r>
              <a:rPr lang="en-GB" dirty="0" smtClean="0"/>
              <a:t>18</a:t>
            </a:r>
            <a:r>
              <a:rPr lang="en-GB" baseline="30000" dirty="0" smtClean="0"/>
              <a:t>th</a:t>
            </a:r>
            <a:r>
              <a:rPr lang="en-GB" dirty="0" smtClean="0"/>
              <a:t> November 2018</a:t>
            </a:r>
            <a:endParaRPr lang="en-GB" b="1" dirty="0" smtClean="0"/>
          </a:p>
          <a:p>
            <a:pPr marL="0" indent="0" algn="ctr">
              <a:buNone/>
            </a:pPr>
            <a:r>
              <a:rPr lang="en-GB" dirty="0" smtClean="0"/>
              <a:t>Professor Phil Race,</a:t>
            </a:r>
            <a:br>
              <a:rPr lang="en-GB" dirty="0" smtClean="0"/>
            </a:br>
            <a:r>
              <a:rPr lang="en-GB" dirty="0" smtClean="0"/>
              <a:t>Independent HE &amp; Training Consultant </a:t>
            </a:r>
            <a:endParaRPr lang="en-GB" dirty="0"/>
          </a:p>
        </p:txBody>
      </p:sp>
    </p:spTree>
    <p:extLst>
      <p:ext uri="{BB962C8B-B14F-4D97-AF65-F5344CB8AC3E}">
        <p14:creationId xmlns:p14="http://schemas.microsoft.com/office/powerpoint/2010/main" xmlns="" val="3712146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rPr>
              <a:t>Wanting/</a:t>
            </a:r>
          </a:p>
          <a:p>
            <a:pPr algn="ctr" eaLnBrk="0" hangingPunct="0"/>
            <a:r>
              <a:rPr lang="en-US" sz="2800" b="1">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Feedback</a:t>
            </a:r>
          </a:p>
        </p:txBody>
      </p:sp>
      <p:sp>
        <p:nvSpPr>
          <p:cNvPr id="1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t>Assessing</a:t>
            </a:r>
          </a:p>
          <a:p>
            <a:pPr algn="ctr" eaLnBrk="0" hangingPunct="0">
              <a:spcBef>
                <a:spcPct val="50000"/>
              </a:spcBef>
            </a:pPr>
            <a:r>
              <a:rPr lang="en-GB" sz="2000" b="1" dirty="0"/>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Making sense</a:t>
            </a:r>
          </a:p>
        </p:txBody>
      </p:sp>
      <p:sp>
        <p:nvSpPr>
          <p:cNvPr id="16"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6"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smtClean="0">
                <a:solidFill>
                  <a:srgbClr val="FF3300"/>
                </a:solidFill>
              </a:rPr>
              <a:t>Sadler, D. R. (2010). </a:t>
            </a:r>
            <a:r>
              <a:rPr lang="en-GB" sz="2400" b="1" dirty="0" smtClean="0"/>
              <a:t>Beyond feedback: Developing student capability in complex appraisal. </a:t>
            </a:r>
            <a:r>
              <a:rPr lang="en-GB" sz="2400" b="1" i="1" dirty="0" smtClean="0"/>
              <a:t>Assessment &amp; Evaluation in Higher Education, 35</a:t>
            </a:r>
            <a:r>
              <a:rPr lang="en-GB" sz="2400" b="1" dirty="0" smtClean="0"/>
              <a:t>(5), 535-550.</a:t>
            </a:r>
            <a:br>
              <a:rPr lang="en-GB" sz="2400" b="1" dirty="0" smtClean="0"/>
            </a:br>
            <a:endParaRPr lang="en-GB" sz="2400" b="1" dirty="0"/>
          </a:p>
        </p:txBody>
      </p:sp>
      <p:sp>
        <p:nvSpPr>
          <p:cNvPr id="5" name="Content Placeholder 4"/>
          <p:cNvSpPr>
            <a:spLocks noGrp="1"/>
          </p:cNvSpPr>
          <p:nvPr>
            <p:ph idx="1"/>
          </p:nvPr>
        </p:nvSpPr>
        <p:spPr>
          <a:xfrm>
            <a:off x="358775" y="1340710"/>
            <a:ext cx="8605838" cy="5212490"/>
          </a:xfrm>
        </p:spPr>
        <p:txBody>
          <a:bodyPr/>
          <a:lstStyle/>
          <a:p>
            <a:r>
              <a:rPr lang="en-GB" dirty="0" smtClean="0"/>
              <a:t>Students need to be exposed to, and gain experience in </a:t>
            </a:r>
            <a:r>
              <a:rPr lang="en-GB" dirty="0" smtClean="0">
                <a:solidFill>
                  <a:schemeClr val="accent6">
                    <a:lumMod val="40000"/>
                    <a:lumOff val="60000"/>
                  </a:schemeClr>
                </a:solidFill>
              </a:rPr>
              <a:t>making judgements </a:t>
            </a:r>
            <a:r>
              <a:rPr lang="en-GB" dirty="0" smtClean="0"/>
              <a:t>about a variety of works of </a:t>
            </a:r>
            <a:r>
              <a:rPr lang="en-GB" dirty="0" smtClean="0">
                <a:solidFill>
                  <a:schemeClr val="accent6">
                    <a:lumMod val="40000"/>
                    <a:lumOff val="60000"/>
                  </a:schemeClr>
                </a:solidFill>
              </a:rPr>
              <a:t>different</a:t>
            </a:r>
            <a:r>
              <a:rPr lang="en-GB" dirty="0" smtClean="0"/>
              <a:t> quality…They need planned rather than random exposure to exemplars, and experience in making judgements about quality. They need to create verbalised rationales and accounts of how various works could have been </a:t>
            </a:r>
            <a:r>
              <a:rPr lang="en-GB" dirty="0" smtClean="0">
                <a:solidFill>
                  <a:schemeClr val="accent6">
                    <a:lumMod val="40000"/>
                    <a:lumOff val="60000"/>
                  </a:schemeClr>
                </a:solidFill>
              </a:rPr>
              <a:t>done</a:t>
            </a:r>
            <a:r>
              <a:rPr lang="en-GB" dirty="0" smtClean="0">
                <a:solidFill>
                  <a:srgbClr val="FF3300"/>
                </a:solidFill>
              </a:rPr>
              <a:t> </a:t>
            </a:r>
            <a:r>
              <a:rPr lang="en-GB" dirty="0" smtClean="0">
                <a:solidFill>
                  <a:schemeClr val="accent6">
                    <a:lumMod val="40000"/>
                    <a:lumOff val="60000"/>
                  </a:schemeClr>
                </a:solidFill>
              </a:rPr>
              <a:t>better</a:t>
            </a:r>
            <a:r>
              <a:rPr lang="en-GB" dirty="0" smtClean="0"/>
              <a:t>. ...</a:t>
            </a:r>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Finally, they need to engage in </a:t>
            </a:r>
            <a:r>
              <a:rPr lang="en-GB" dirty="0" smtClean="0">
                <a:solidFill>
                  <a:schemeClr val="accent6">
                    <a:lumMod val="40000"/>
                    <a:lumOff val="60000"/>
                  </a:schemeClr>
                </a:solidFill>
              </a:rPr>
              <a:t>evaluative conversations</a:t>
            </a:r>
            <a:r>
              <a:rPr lang="en-GB" dirty="0" smtClean="0"/>
              <a:t> with teachers and other students. Together, these three provide the means by which students can develop a concept of quality that is similar in essence to that which the teacher possesses, and in particular to understand what makes for high quality (p. 544).</a:t>
            </a:r>
          </a:p>
          <a:p>
            <a:pPr>
              <a:buNone/>
            </a:pPr>
            <a:r>
              <a:rPr lang="en-GB" dirty="0" smtClean="0">
                <a:solidFill>
                  <a:schemeClr val="tx1"/>
                </a:solidFill>
              </a:rPr>
              <a:t>All these things can be achieved by well-designed assessed groupwork.</a:t>
            </a:r>
            <a:endParaRPr lang="en-GB" dirty="0">
              <a:solidFill>
                <a:schemeClr val="tx1"/>
              </a:solidFill>
            </a:endParaRPr>
          </a:p>
        </p:txBody>
      </p:sp>
      <p:sp>
        <p:nvSpPr>
          <p:cNvPr id="4" name="Title 3"/>
          <p:cNvSpPr txBox="1">
            <a:spLocks/>
          </p:cNvSpPr>
          <p:nvPr/>
        </p:nvSpPr>
        <p:spPr bwMode="auto">
          <a:xfrm>
            <a:off x="0" y="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rgbClr val="FF3300"/>
                </a:solidFill>
                <a:effectLst/>
                <a:uLnTx/>
                <a:uFillTx/>
                <a:latin typeface="+mj-lt"/>
                <a:ea typeface="+mj-ea"/>
                <a:cs typeface="+mj-cs"/>
              </a:rPr>
              <a:t>Sadler, D. R. (2010). </a:t>
            </a:r>
            <a:r>
              <a:rPr kumimoji="0" lang="en-GB" sz="2400" b="1" i="0" u="none" strike="noStrike" kern="0" cap="none" spc="0" normalizeH="0" baseline="0" noProof="0" dirty="0" smtClean="0">
                <a:ln>
                  <a:noFill/>
                </a:ln>
                <a:solidFill>
                  <a:srgbClr val="008000"/>
                </a:solidFill>
                <a:effectLst/>
                <a:uLnTx/>
                <a:uFillTx/>
                <a:latin typeface="+mj-lt"/>
                <a:ea typeface="+mj-ea"/>
                <a:cs typeface="+mj-cs"/>
              </a:rPr>
              <a:t>Beyond feedback: Developing student capability in complex appraisal. </a:t>
            </a:r>
            <a:r>
              <a:rPr kumimoji="0" lang="en-GB" sz="2400" b="1" i="1" u="none" strike="noStrike" kern="0" cap="none" spc="0" normalizeH="0" baseline="0" noProof="0" dirty="0" smtClean="0">
                <a:ln>
                  <a:noFill/>
                </a:ln>
                <a:solidFill>
                  <a:srgbClr val="008000"/>
                </a:solidFill>
                <a:effectLst/>
                <a:uLnTx/>
                <a:uFillTx/>
                <a:latin typeface="+mj-lt"/>
                <a:ea typeface="+mj-ea"/>
                <a:cs typeface="+mj-cs"/>
              </a:rPr>
              <a:t>Assessment &amp; Evaluation in Higher Education, 35</a:t>
            </a:r>
            <a:r>
              <a:rPr kumimoji="0" lang="en-GB" sz="2400" b="1" i="0" u="none" strike="noStrike" kern="0" cap="none" spc="0" normalizeH="0" baseline="0" noProof="0" dirty="0" smtClean="0">
                <a:ln>
                  <a:noFill/>
                </a:ln>
                <a:solidFill>
                  <a:srgbClr val="008000"/>
                </a:solidFill>
                <a:effectLst/>
                <a:uLnTx/>
                <a:uFillTx/>
                <a:latin typeface="+mj-lt"/>
                <a:ea typeface="+mj-ea"/>
                <a:cs typeface="+mj-cs"/>
              </a:rPr>
              <a:t>(5), 535-550.</a:t>
            </a:r>
            <a:br>
              <a:rPr kumimoji="0" lang="en-GB" sz="2400" b="1" i="0" u="none" strike="noStrike" kern="0" cap="none" spc="0" normalizeH="0" baseline="0" noProof="0" dirty="0" smtClean="0">
                <a:ln>
                  <a:noFill/>
                </a:ln>
                <a:solidFill>
                  <a:srgbClr val="008000"/>
                </a:solidFill>
                <a:effectLst/>
                <a:uLnTx/>
                <a:uFillTx/>
                <a:latin typeface="+mj-lt"/>
                <a:ea typeface="+mj-ea"/>
                <a:cs typeface="+mj-cs"/>
              </a:rPr>
            </a:br>
            <a:endParaRPr kumimoji="0" lang="en-GB" sz="2400" b="1" i="0" u="none" strike="noStrike" kern="0" cap="none" spc="0" normalizeH="0" baseline="0" noProof="0" dirty="0">
              <a:ln>
                <a:noFill/>
              </a:ln>
              <a:solidFill>
                <a:srgbClr val="008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27843"/>
            </a:srgbClr>
          </a:solidFill>
          <a:ln w="9525" algn="ctr">
            <a:noFill/>
            <a:miter lim="800000"/>
            <a:headEnd/>
            <a:tailEnd/>
          </a:ln>
        </p:spPr>
        <p:txBody>
          <a:bodyPr anchor="ctr"/>
          <a:lstStyle/>
          <a:p>
            <a:pPr algn="ctr" eaLnBrk="0" hangingPunct="0">
              <a:lnSpc>
                <a:spcPct val="85000"/>
              </a:lnSpc>
            </a:pPr>
            <a:r>
              <a:rPr lang="en-US" sz="3600" b="1" dirty="0">
                <a:solidFill>
                  <a:srgbClr val="000000"/>
                </a:solidFill>
                <a:latin typeface="Verdana" pitchFamily="34" charset="0"/>
              </a:rPr>
              <a:t>Teaching smarter: we need to:</a:t>
            </a: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9" name="Oval 18"/>
          <p:cNvSpPr/>
          <p:nvPr/>
        </p:nvSpPr>
        <p:spPr>
          <a:xfrm>
            <a:off x="2590800" y="1447800"/>
            <a:ext cx="3886200" cy="44196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3200" b="1" dirty="0" smtClean="0">
              <a:solidFill>
                <a:srgbClr val="000000"/>
              </a:solidFill>
            </a:endParaRPr>
          </a:p>
          <a:p>
            <a:pPr algn="ctr" fontAlgn="auto">
              <a:spcBef>
                <a:spcPts val="0"/>
              </a:spcBef>
              <a:spcAft>
                <a:spcPts val="0"/>
              </a:spcAft>
            </a:pPr>
            <a:r>
              <a:rPr lang="en-GB" sz="3200" b="1" dirty="0" smtClean="0">
                <a:solidFill>
                  <a:srgbClr val="000000"/>
                </a:solidFill>
              </a:rPr>
              <a:t>Seven </a:t>
            </a:r>
          </a:p>
          <a:p>
            <a:pPr algn="ctr" fontAlgn="auto">
              <a:spcBef>
                <a:spcPts val="0"/>
              </a:spcBef>
              <a:spcAft>
                <a:spcPts val="0"/>
              </a:spcAft>
            </a:pPr>
            <a:r>
              <a:rPr lang="en-GB" sz="3200" b="1" dirty="0" smtClean="0">
                <a:solidFill>
                  <a:srgbClr val="000000"/>
                </a:solidFill>
              </a:rPr>
              <a:t>factors underpinning learning</a:t>
            </a:r>
          </a:p>
          <a:p>
            <a:pPr algn="ctr" fontAlgn="auto">
              <a:spcBef>
                <a:spcPts val="0"/>
              </a:spcBef>
              <a:spcAft>
                <a:spcPts val="0"/>
              </a:spcAft>
            </a:pPr>
            <a:endParaRPr lang="en-GB" sz="3600" b="1" dirty="0" smtClean="0">
              <a:solidFill>
                <a:srgbClr val="000000"/>
              </a:solidFill>
            </a:endParaRPr>
          </a:p>
          <a:p>
            <a:pPr algn="ctr" fontAlgn="auto">
              <a:spcBef>
                <a:spcPts val="0"/>
              </a:spcBef>
              <a:spcAft>
                <a:spcPts val="0"/>
              </a:spcAft>
            </a:pPr>
            <a:endParaRPr lang="en-GB" sz="3600" b="1" dirty="0">
              <a:solidFill>
                <a:srgbClr val="000000"/>
              </a:solidFill>
            </a:endParaRPr>
          </a:p>
        </p:txBody>
      </p:sp>
      <p:sp>
        <p:nvSpPr>
          <p:cNvPr id="4" name="Oval 3"/>
          <p:cNvSpPr>
            <a:spLocks noChangeArrowheads="1"/>
          </p:cNvSpPr>
          <p:nvPr/>
        </p:nvSpPr>
        <p:spPr bwMode="auto">
          <a:xfrm>
            <a:off x="5753100" y="3124200"/>
            <a:ext cx="3390900" cy="1641475"/>
          </a:xfrm>
          <a:prstGeom prst="ellipse">
            <a:avLst/>
          </a:prstGeom>
          <a:solidFill>
            <a:srgbClr val="FF0000"/>
          </a:solidFill>
          <a:ln w="57150" algn="ctr">
            <a:solidFill>
              <a:schemeClr val="tx1"/>
            </a:solidFill>
            <a:round/>
            <a:headEnd/>
            <a:tailEnd/>
          </a:ln>
        </p:spPr>
        <p:txBody>
          <a:bodyPr wrap="square" lIns="0" tIns="0" rIns="0" bIns="0" anchor="ctr" anchorCtr="0"/>
          <a:lstStyle/>
          <a:p>
            <a:pPr algn="ctr"/>
            <a:endParaRPr lang="en-GB" sz="2800" b="1" dirty="0" smtClean="0">
              <a:solidFill>
                <a:srgbClr val="FFFFFF"/>
              </a:solidFill>
              <a:latin typeface="Calibri"/>
            </a:endParaRPr>
          </a:p>
          <a:p>
            <a:pPr algn="ctr"/>
            <a:r>
              <a:rPr lang="en-GB" sz="2800" b="1" dirty="0" smtClean="0">
                <a:solidFill>
                  <a:srgbClr val="FFFFFF"/>
                </a:solidFill>
                <a:latin typeface="Calibri"/>
              </a:rPr>
              <a:t>Learning by doing</a:t>
            </a:r>
          </a:p>
          <a:p>
            <a:pPr algn="ctr"/>
            <a:endParaRPr lang="en-US" sz="2800" b="1" dirty="0" smtClean="0">
              <a:solidFill>
                <a:srgbClr val="FFFFFF"/>
              </a:solidFill>
              <a:latin typeface="Calibri"/>
            </a:endParaRPr>
          </a:p>
        </p:txBody>
      </p:sp>
      <p:sp>
        <p:nvSpPr>
          <p:cNvPr id="12" name="Oval 11"/>
          <p:cNvSpPr>
            <a:spLocks noChangeArrowheads="1"/>
          </p:cNvSpPr>
          <p:nvPr/>
        </p:nvSpPr>
        <p:spPr bwMode="auto">
          <a:xfrm>
            <a:off x="228600" y="1371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Assessing: making judgements</a:t>
            </a:r>
          </a:p>
          <a:p>
            <a:pPr algn="ctr"/>
            <a:endParaRPr lang="en-US" sz="2800" b="1" dirty="0" smtClean="0">
              <a:solidFill>
                <a:srgbClr val="000000"/>
              </a:solidFill>
              <a:latin typeface="Calibri"/>
            </a:endParaRPr>
          </a:p>
        </p:txBody>
      </p:sp>
      <p:sp>
        <p:nvSpPr>
          <p:cNvPr id="13" name="Oval 12"/>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a:endParaRPr lang="en-GB" sz="2800" b="1" dirty="0" smtClean="0">
              <a:solidFill>
                <a:srgbClr val="FFFFFF"/>
              </a:solidFill>
              <a:latin typeface="Calibri"/>
            </a:endParaRPr>
          </a:p>
          <a:p>
            <a:pPr algn="ctr"/>
            <a:r>
              <a:rPr lang="en-GB" sz="2800" b="1" dirty="0" smtClean="0">
                <a:solidFill>
                  <a:srgbClr val="FFFFFF"/>
                </a:solidFill>
                <a:latin typeface="Calibri"/>
              </a:rPr>
              <a:t>Needing to</a:t>
            </a:r>
          </a:p>
          <a:p>
            <a:pPr algn="ctr"/>
            <a:r>
              <a:rPr lang="en-GB" sz="2800" b="1" dirty="0" smtClean="0">
                <a:solidFill>
                  <a:srgbClr val="FFFFFF"/>
                </a:solidFill>
                <a:latin typeface="Calibri"/>
              </a:rPr>
              <a:t>Learn</a:t>
            </a:r>
          </a:p>
          <a:p>
            <a:pPr algn="ctr"/>
            <a:endParaRPr lang="en-US" sz="2800" b="1" dirty="0" smtClean="0">
              <a:solidFill>
                <a:srgbClr val="FFFFFF"/>
              </a:solidFill>
              <a:latin typeface="Calibri"/>
            </a:endParaRPr>
          </a:p>
        </p:txBody>
      </p:sp>
      <p:sp>
        <p:nvSpPr>
          <p:cNvPr id="14" name="Oval 13"/>
          <p:cNvSpPr>
            <a:spLocks noChangeArrowheads="1"/>
          </p:cNvSpPr>
          <p:nvPr/>
        </p:nvSpPr>
        <p:spPr bwMode="auto">
          <a:xfrm>
            <a:off x="0" y="31242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Verbalising orally</a:t>
            </a:r>
          </a:p>
          <a:p>
            <a:pPr algn="ctr"/>
            <a:endParaRPr lang="en-US" sz="2800" b="1" dirty="0" smtClean="0">
              <a:solidFill>
                <a:srgbClr val="000000"/>
              </a:solidFill>
              <a:latin typeface="Calibri"/>
            </a:endParaRPr>
          </a:p>
        </p:txBody>
      </p:sp>
      <p:sp>
        <p:nvSpPr>
          <p:cNvPr id="15" name="Oval 14"/>
          <p:cNvSpPr>
            <a:spLocks noChangeArrowheads="1"/>
          </p:cNvSpPr>
          <p:nvPr/>
        </p:nvSpPr>
        <p:spPr bwMode="auto">
          <a:xfrm>
            <a:off x="2819400" y="152400"/>
            <a:ext cx="3390900" cy="1641475"/>
          </a:xfrm>
          <a:prstGeom prst="ellipse">
            <a:avLst/>
          </a:prstGeom>
          <a:solidFill>
            <a:schemeClr val="accent2"/>
          </a:solidFill>
          <a:ln w="57150" algn="ctr">
            <a:solidFill>
              <a:schemeClr val="tx1"/>
            </a:solidFill>
            <a:round/>
            <a:headEnd/>
            <a:tailEnd/>
          </a:ln>
        </p:spPr>
        <p:txBody>
          <a:bodyPr wrap="square" lIns="0" tIns="0" rIns="0" bIns="0" anchor="ctr" anchorCtr="0"/>
          <a:lstStyle/>
          <a:p>
            <a:pPr algn="ctr"/>
            <a:endParaRPr lang="en-GB" sz="2800" b="1" dirty="0" smtClean="0">
              <a:solidFill>
                <a:srgbClr val="FFFFFF"/>
              </a:solidFill>
              <a:latin typeface="Calibri"/>
            </a:endParaRPr>
          </a:p>
          <a:p>
            <a:pPr algn="ctr"/>
            <a:r>
              <a:rPr lang="en-GB" sz="2800" b="1" dirty="0" smtClean="0">
                <a:solidFill>
                  <a:srgbClr val="FFFFFF"/>
                </a:solidFill>
                <a:latin typeface="Calibri"/>
              </a:rPr>
              <a:t>Wanting to </a:t>
            </a:r>
          </a:p>
          <a:p>
            <a:pPr algn="ctr"/>
            <a:r>
              <a:rPr lang="en-GB" sz="2800" b="1" dirty="0" smtClean="0">
                <a:solidFill>
                  <a:srgbClr val="FFFFFF"/>
                </a:solidFill>
                <a:latin typeface="Calibri"/>
              </a:rPr>
              <a:t>Learn</a:t>
            </a:r>
          </a:p>
          <a:p>
            <a:pPr algn="ctr"/>
            <a:endParaRPr lang="en-US" sz="2800" b="1" dirty="0" smtClean="0">
              <a:solidFill>
                <a:srgbClr val="FFFFFF"/>
              </a:solidFill>
              <a:latin typeface="Calibri"/>
            </a:endParaRPr>
          </a:p>
        </p:txBody>
      </p:sp>
      <p:sp>
        <p:nvSpPr>
          <p:cNvPr id="16" name="Oval 15"/>
          <p:cNvSpPr>
            <a:spLocks noChangeArrowheads="1"/>
          </p:cNvSpPr>
          <p:nvPr/>
        </p:nvSpPr>
        <p:spPr bwMode="auto">
          <a:xfrm>
            <a:off x="1143000" y="4800600"/>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Learning through feedback</a:t>
            </a:r>
          </a:p>
          <a:p>
            <a:pPr algn="ctr"/>
            <a:endParaRPr lang="en-US" sz="2800" b="1" dirty="0" smtClean="0">
              <a:solidFill>
                <a:srgbClr val="000000"/>
              </a:solidFill>
              <a:latin typeface="Calibri"/>
            </a:endParaRPr>
          </a:p>
        </p:txBody>
      </p:sp>
      <p:sp>
        <p:nvSpPr>
          <p:cNvPr id="17" name="Oval 16"/>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Making sense</a:t>
            </a:r>
          </a:p>
          <a:p>
            <a:pPr algn="ctr"/>
            <a:endParaRPr lang="en-US" sz="2800" b="1" dirty="0" smtClean="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Tuesday, 21 June 2016</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66</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smtClean="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smtClean="0"/>
              <a:t>Making all the channels work</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smtClean="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smtClean="0">
                <a:solidFill>
                  <a:srgbClr val="C00000"/>
                </a:solidFill>
              </a:rPr>
              <a:t>On the signal to start</a:t>
            </a:r>
            <a:r>
              <a:rPr lang="en-GB" sz="2800" dirty="0" smtClean="0"/>
              <a:t>, please stand up, and work in pairs, moving around the room, talking to different people using the script which follows…</a:t>
            </a:r>
            <a:endParaRPr lang="en-GB" sz="2800" dirty="0" smtClean="0">
              <a:solidFill>
                <a:srgbClr val="66FF33"/>
              </a:solidFill>
            </a:endParaRPr>
          </a:p>
          <a:p>
            <a:pPr eaLnBrk="1" hangingPunct="1">
              <a:lnSpc>
                <a:spcPct val="100000"/>
              </a:lnSpc>
              <a:buFont typeface="Wingdings" pitchFamily="2" charset="2"/>
              <a:buNone/>
            </a:pPr>
            <a:r>
              <a:rPr lang="en-GB" sz="2800" dirty="0" smtClean="0"/>
              <a:t>The script:</a:t>
            </a:r>
          </a:p>
          <a:p>
            <a:pPr eaLnBrk="1" hangingPunct="1">
              <a:lnSpc>
                <a:spcPct val="100000"/>
              </a:lnSpc>
              <a:buFont typeface="Wingdings" pitchFamily="2" charset="2"/>
              <a:buNone/>
            </a:pPr>
            <a:r>
              <a:rPr lang="en-GB" sz="2800" dirty="0" smtClean="0">
                <a:solidFill>
                  <a:srgbClr val="009900"/>
                </a:solidFill>
              </a:rPr>
              <a:t>A		‘Hello’ (or equivalent).</a:t>
            </a:r>
          </a:p>
          <a:p>
            <a:pPr eaLnBrk="1" hangingPunct="1">
              <a:lnSpc>
                <a:spcPct val="100000"/>
              </a:lnSpc>
              <a:buFont typeface="Wingdings" pitchFamily="2" charset="2"/>
              <a:buNone/>
            </a:pPr>
            <a:r>
              <a:rPr lang="en-GB" sz="2800" dirty="0" smtClean="0">
                <a:solidFill>
                  <a:srgbClr val="0000CC"/>
                </a:solidFill>
              </a:rPr>
              <a:t>B 		‘Hello’ (or equivalent).</a:t>
            </a:r>
          </a:p>
          <a:p>
            <a:pPr eaLnBrk="1" hangingPunct="1">
              <a:lnSpc>
                <a:spcPct val="100000"/>
              </a:lnSpc>
              <a:buFont typeface="Wingdings" pitchFamily="2" charset="2"/>
              <a:buNone/>
            </a:pPr>
            <a:r>
              <a:rPr lang="en-GB" sz="2800" dirty="0" smtClean="0">
                <a:solidFill>
                  <a:srgbClr val="009900"/>
                </a:solidFill>
              </a:rPr>
              <a:t>A 		‘You are late’.</a:t>
            </a:r>
          </a:p>
          <a:p>
            <a:pPr eaLnBrk="1" hangingPunct="1">
              <a:lnSpc>
                <a:spcPct val="100000"/>
              </a:lnSpc>
              <a:buFont typeface="Wingdings" pitchFamily="2" charset="2"/>
              <a:buNone/>
            </a:pPr>
            <a:r>
              <a:rPr lang="en-GB" sz="2800" dirty="0" smtClean="0">
                <a:solidFill>
                  <a:srgbClr val="0000CC"/>
                </a:solidFill>
              </a:rPr>
              <a:t>B 		‘I know’.</a:t>
            </a:r>
          </a:p>
          <a:p>
            <a:pPr eaLnBrk="1" hangingPunct="1">
              <a:lnSpc>
                <a:spcPct val="100000"/>
              </a:lnSpc>
              <a:buFont typeface="Wingdings" pitchFamily="2" charset="2"/>
              <a:buNone/>
            </a:pPr>
            <a:r>
              <a:rPr lang="en-GB" sz="2800" dirty="0" smtClean="0">
                <a:solidFill>
                  <a:srgbClr val="FF0000"/>
                </a:solidFill>
              </a:rPr>
              <a:t>Try to do it completely differently each time.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250825" y="188913"/>
            <a:ext cx="8713788" cy="719807"/>
          </a:xfrm>
        </p:spPr>
        <p:txBody>
          <a:bodyPr/>
          <a:lstStyle/>
          <a:p>
            <a:pPr eaLnBrk="1" hangingPunct="1"/>
            <a:r>
              <a:rPr lang="en-GB" sz="3600" dirty="0" smtClean="0">
                <a:solidFill>
                  <a:schemeClr val="accent6">
                    <a:lumMod val="60000"/>
                    <a:lumOff val="40000"/>
                  </a:schemeClr>
                </a:solidFill>
              </a:rPr>
              <a:t>The power of face-to-face communication</a:t>
            </a:r>
            <a:endParaRPr lang="en-US" sz="3600" dirty="0" smtClean="0">
              <a:solidFill>
                <a:schemeClr val="accent6">
                  <a:lumMod val="60000"/>
                  <a:lumOff val="40000"/>
                </a:schemeClr>
              </a:solidFill>
            </a:endParaRPr>
          </a:p>
        </p:txBody>
      </p:sp>
      <p:sp>
        <p:nvSpPr>
          <p:cNvPr id="24582" name="Rectangle 3"/>
          <p:cNvSpPr>
            <a:spLocks noGrp="1" noChangeArrowheads="1"/>
          </p:cNvSpPr>
          <p:nvPr>
            <p:ph idx="1"/>
          </p:nvPr>
        </p:nvSpPr>
        <p:spPr>
          <a:xfrm>
            <a:off x="358775" y="980729"/>
            <a:ext cx="8605838" cy="4886672"/>
          </a:xfrm>
        </p:spPr>
        <p:txBody>
          <a:bodyPr/>
          <a:lstStyle/>
          <a:p>
            <a:pPr eaLnBrk="1" hangingPunct="1">
              <a:lnSpc>
                <a:spcPct val="100000"/>
              </a:lnSpc>
            </a:pPr>
            <a:r>
              <a:rPr lang="en-GB" sz="2800" dirty="0" smtClean="0"/>
              <a:t>When explaining </a:t>
            </a:r>
            <a:r>
              <a:rPr lang="en-GB" sz="2800" dirty="0" smtClean="0">
                <a:solidFill>
                  <a:srgbClr val="FF0000"/>
                </a:solidFill>
              </a:rPr>
              <a:t>assessment criteria </a:t>
            </a:r>
            <a:r>
              <a:rPr lang="en-GB" sz="2800" dirty="0" smtClean="0"/>
              <a:t>to students, and when linking these to </a:t>
            </a:r>
            <a:r>
              <a:rPr lang="en-GB" sz="2800" dirty="0" smtClean="0">
                <a:solidFill>
                  <a:srgbClr val="FF0000"/>
                </a:solidFill>
              </a:rPr>
              <a:t>evidence of achievement </a:t>
            </a:r>
            <a:r>
              <a:rPr lang="en-GB" sz="2800" dirty="0" smtClean="0"/>
              <a:t>of the </a:t>
            </a:r>
            <a:r>
              <a:rPr lang="en-GB" sz="2800" dirty="0" smtClean="0">
                <a:solidFill>
                  <a:srgbClr val="FF0000"/>
                </a:solidFill>
              </a:rPr>
              <a:t>intended learning outcomes</a:t>
            </a:r>
            <a:r>
              <a:rPr lang="en-GB" sz="2800" dirty="0" smtClean="0"/>
              <a:t>, we need to make the most of face-to-face whole group contexts and...</a:t>
            </a:r>
          </a:p>
          <a:p>
            <a:pPr marL="2876550" lvl="1" indent="-457200" eaLnBrk="1" hangingPunct="1">
              <a:lnSpc>
                <a:spcPct val="100000"/>
              </a:lnSpc>
            </a:pPr>
            <a:r>
              <a:rPr lang="en-GB" sz="2400" dirty="0" smtClean="0">
                <a:solidFill>
                  <a:srgbClr val="008000"/>
                </a:solidFill>
              </a:rPr>
              <a:t>Tone of voice</a:t>
            </a:r>
          </a:p>
          <a:p>
            <a:pPr marL="2876550" lvl="1" indent="-457200" eaLnBrk="1" hangingPunct="1">
              <a:lnSpc>
                <a:spcPct val="100000"/>
              </a:lnSpc>
            </a:pPr>
            <a:r>
              <a:rPr lang="en-GB" sz="2400" dirty="0" smtClean="0">
                <a:solidFill>
                  <a:srgbClr val="008000"/>
                </a:solidFill>
              </a:rPr>
              <a:t>Body language</a:t>
            </a:r>
          </a:p>
          <a:p>
            <a:pPr marL="2876550" lvl="1" indent="-457200" eaLnBrk="1" hangingPunct="1">
              <a:lnSpc>
                <a:spcPct val="100000"/>
              </a:lnSpc>
            </a:pPr>
            <a:r>
              <a:rPr lang="en-GB" sz="2400" dirty="0" smtClean="0">
                <a:solidFill>
                  <a:srgbClr val="008000"/>
                </a:solidFill>
              </a:rPr>
              <a:t>Facial expression</a:t>
            </a:r>
          </a:p>
          <a:p>
            <a:pPr marL="2876550" lvl="1" indent="-457200" eaLnBrk="1" hangingPunct="1">
              <a:lnSpc>
                <a:spcPct val="100000"/>
              </a:lnSpc>
            </a:pPr>
            <a:r>
              <a:rPr lang="en-GB" sz="2400" dirty="0" smtClean="0">
                <a:solidFill>
                  <a:srgbClr val="008000"/>
                </a:solidFill>
              </a:rPr>
              <a:t>Eye contact</a:t>
            </a:r>
          </a:p>
          <a:p>
            <a:pPr marL="2876550" lvl="1" indent="-457200" eaLnBrk="1" hangingPunct="1">
              <a:lnSpc>
                <a:spcPct val="100000"/>
              </a:lnSpc>
            </a:pPr>
            <a:r>
              <a:rPr lang="en-GB" sz="2400" dirty="0" smtClean="0">
                <a:solidFill>
                  <a:srgbClr val="008000"/>
                </a:solidFill>
              </a:rPr>
              <a:t>The chance to repeat things</a:t>
            </a:r>
          </a:p>
          <a:p>
            <a:pPr marL="2876550" lvl="1" indent="-457200" eaLnBrk="1" hangingPunct="1">
              <a:lnSpc>
                <a:spcPct val="100000"/>
              </a:lnSpc>
            </a:pPr>
            <a:r>
              <a:rPr lang="en-GB" sz="2400" dirty="0" smtClean="0">
                <a:solidFill>
                  <a:srgbClr val="008000"/>
                </a:solidFill>
              </a:rPr>
              <a:t>The chance to respond to puzzled looks</a:t>
            </a:r>
          </a:p>
          <a:p>
            <a:pPr eaLnBrk="1" hangingPunct="1">
              <a:lnSpc>
                <a:spcPct val="100000"/>
              </a:lnSpc>
            </a:pPr>
            <a:r>
              <a:rPr lang="en-GB" sz="2800" dirty="0" smtClean="0"/>
              <a:t>Some things don’t work nearly so well just on paper         or on screens.</a:t>
            </a:r>
            <a:endParaRPr lang="en-US" sz="2800" dirty="0" smtClean="0"/>
          </a:p>
        </p:txBody>
      </p:sp>
      <p:sp>
        <p:nvSpPr>
          <p:cNvPr id="4" name="TextBox 3"/>
          <p:cNvSpPr txBox="1"/>
          <p:nvPr/>
        </p:nvSpPr>
        <p:spPr>
          <a:xfrm>
            <a:off x="467544" y="836712"/>
            <a:ext cx="8352928" cy="1815882"/>
          </a:xfrm>
          <a:prstGeom prst="rect">
            <a:avLst/>
          </a:prstGeom>
          <a:solidFill>
            <a:srgbClr val="FFFF00"/>
          </a:solidFill>
        </p:spPr>
        <p:txBody>
          <a:bodyPr wrap="square" rtlCol="0">
            <a:spAutoFit/>
          </a:bodyPr>
          <a:lstStyle/>
          <a:p>
            <a:pPr eaLnBrk="0" fontAlgn="auto" hangingPunct="0">
              <a:spcBef>
                <a:spcPts val="0"/>
              </a:spcBef>
              <a:spcAft>
                <a:spcPts val="0"/>
              </a:spcAft>
            </a:pPr>
            <a:r>
              <a:rPr lang="en-GB" sz="2800" b="1" dirty="0" smtClean="0">
                <a:solidFill>
                  <a:srgbClr val="000000"/>
                </a:solidFill>
                <a:latin typeface="Calibri"/>
              </a:rPr>
              <a:t>What will I be expected to show for this?</a:t>
            </a:r>
          </a:p>
          <a:p>
            <a:pPr eaLnBrk="0" fontAlgn="auto" hangingPunct="0">
              <a:spcBef>
                <a:spcPts val="0"/>
              </a:spcBef>
              <a:spcAft>
                <a:spcPts val="0"/>
              </a:spcAft>
            </a:pPr>
            <a:r>
              <a:rPr lang="en-GB" sz="2800" b="1" dirty="0" smtClean="0">
                <a:solidFill>
                  <a:srgbClr val="000000"/>
                </a:solidFill>
                <a:latin typeface="Calibri"/>
              </a:rPr>
              <a:t>What does a good one look like, and a bad one?</a:t>
            </a:r>
          </a:p>
          <a:p>
            <a:pPr eaLnBrk="0" fontAlgn="auto" hangingPunct="0">
              <a:spcBef>
                <a:spcPts val="0"/>
              </a:spcBef>
              <a:spcAft>
                <a:spcPts val="0"/>
              </a:spcAft>
            </a:pPr>
            <a:r>
              <a:rPr lang="en-GB" sz="2800" b="1" dirty="0" smtClean="0">
                <a:solidFill>
                  <a:srgbClr val="000000"/>
                </a:solidFill>
                <a:latin typeface="Calibri"/>
              </a:rPr>
              <a:t>Where does this fit into the big picture?</a:t>
            </a:r>
            <a:endParaRPr lang="en-GB" sz="2800" b="1" dirty="0">
              <a:solidFill>
                <a:srgbClr val="000000"/>
              </a:solidFill>
              <a:latin typeface="Calibri"/>
            </a:endParaRPr>
          </a:p>
        </p:txBody>
      </p:sp>
      <p:sp>
        <p:nvSpPr>
          <p:cNvPr id="5" name="TextBox 4"/>
          <p:cNvSpPr txBox="1"/>
          <p:nvPr/>
        </p:nvSpPr>
        <p:spPr>
          <a:xfrm>
            <a:off x="467544" y="2132856"/>
            <a:ext cx="8399094" cy="769441"/>
          </a:xfrm>
          <a:prstGeom prst="rect">
            <a:avLst/>
          </a:prstGeom>
          <a:solidFill>
            <a:schemeClr val="accent2"/>
          </a:solidFill>
        </p:spPr>
        <p:txBody>
          <a:bodyPr wrap="none" rtlCol="0">
            <a:spAutoFit/>
          </a:bodyPr>
          <a:lstStyle/>
          <a:p>
            <a:pPr fontAlgn="auto">
              <a:spcBef>
                <a:spcPts val="0"/>
              </a:spcBef>
              <a:spcAft>
                <a:spcPts val="0"/>
              </a:spcAft>
            </a:pPr>
            <a:r>
              <a:rPr lang="en-GB" sz="4400" b="1" dirty="0" smtClean="0">
                <a:solidFill>
                  <a:srgbClr val="FFFFFF"/>
                </a:solidFill>
                <a:latin typeface="Calibri"/>
              </a:rPr>
              <a:t>Constructive Alignment: John Biggs</a:t>
            </a:r>
            <a:endParaRPr lang="en-GB" sz="4400" b="1" dirty="0">
              <a:solidFill>
                <a:srgbClr val="FFFFFF"/>
              </a:solidFill>
              <a:latin typeface="Calibri"/>
            </a:endParaRPr>
          </a:p>
        </p:txBody>
      </p:sp>
      <p:sp>
        <p:nvSpPr>
          <p:cNvPr id="7" name="TextBox 6"/>
          <p:cNvSpPr txBox="1"/>
          <p:nvPr/>
        </p:nvSpPr>
        <p:spPr>
          <a:xfrm>
            <a:off x="251400" y="2996940"/>
            <a:ext cx="2520350" cy="2246769"/>
          </a:xfrm>
          <a:prstGeom prst="rect">
            <a:avLst/>
          </a:prstGeom>
          <a:solidFill>
            <a:srgbClr val="CCFFCC"/>
          </a:solidFill>
          <a:ln>
            <a:solidFill>
              <a:srgbClr val="CC0000"/>
            </a:solidFill>
          </a:ln>
        </p:spPr>
        <p:txBody>
          <a:bodyPr wrap="square" rtlCol="0">
            <a:spAutoFit/>
          </a:bodyPr>
          <a:lstStyle/>
          <a:p>
            <a:pPr algn="ctr"/>
            <a:r>
              <a:rPr lang="en-GB" sz="2800" b="1" dirty="0" smtClean="0">
                <a:solidFill>
                  <a:srgbClr val="C00000"/>
                </a:solidFill>
              </a:rPr>
              <a:t>Some of the </a:t>
            </a:r>
          </a:p>
          <a:p>
            <a:pPr algn="ctr"/>
            <a:r>
              <a:rPr lang="en-GB" sz="2800" b="1" dirty="0" smtClean="0">
                <a:solidFill>
                  <a:srgbClr val="C00000"/>
                </a:solidFill>
              </a:rPr>
              <a:t>tools we can </a:t>
            </a:r>
          </a:p>
          <a:p>
            <a:pPr algn="ctr"/>
            <a:r>
              <a:rPr lang="en-GB" sz="2800" b="1" dirty="0" smtClean="0">
                <a:solidFill>
                  <a:srgbClr val="C00000"/>
                </a:solidFill>
              </a:rPr>
              <a:t>use in </a:t>
            </a:r>
          </a:p>
          <a:p>
            <a:pPr algn="ctr"/>
            <a:r>
              <a:rPr lang="en-GB" sz="2800" b="1" dirty="0" smtClean="0">
                <a:solidFill>
                  <a:srgbClr val="C00000"/>
                </a:solidFill>
              </a:rPr>
              <a:t>face-to-face </a:t>
            </a:r>
          </a:p>
          <a:p>
            <a:pPr algn="ctr"/>
            <a:r>
              <a:rPr lang="en-GB" sz="2800" b="1" dirty="0" smtClean="0">
                <a:solidFill>
                  <a:srgbClr val="C00000"/>
                </a:solidFill>
              </a:rPr>
              <a:t>contexts</a:t>
            </a:r>
            <a:endParaRPr lang="en-GB"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uiExpand="1" build="p" bldLvl="2"/>
      <p:bldP spid="4" grpId="0" uiExpand="1" build="p" animBg="1" autoUpdateAnimBg="0"/>
      <p:bldP spid="5"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66800" y="1828800"/>
            <a:ext cx="7724775" cy="3276600"/>
          </a:xfrm>
          <a:noFill/>
          <a:ln>
            <a:noFill/>
          </a:ln>
        </p:spPr>
        <p:txBody>
          <a:bodyPr/>
          <a:lstStyle/>
          <a:p>
            <a:pPr>
              <a:defRPr/>
            </a:pPr>
            <a:r>
              <a:rPr lang="en-US" sz="5400" smtClean="0">
                <a:effectLst>
                  <a:outerShdw blurRad="38100" dist="38100" dir="2700000" algn="tl">
                    <a:srgbClr val="FFFFFF"/>
                  </a:outerShdw>
                </a:effectLst>
              </a:rPr>
              <a:t> </a:t>
            </a:r>
          </a:p>
        </p:txBody>
      </p:sp>
      <p:sp>
        <p:nvSpPr>
          <p:cNvPr id="10246" name="WordArt 4"/>
          <p:cNvSpPr>
            <a:spLocks noChangeArrowheads="1" noChangeShapeType="1" noTextEdit="1"/>
          </p:cNvSpPr>
          <p:nvPr/>
        </p:nvSpPr>
        <p:spPr bwMode="auto">
          <a:xfrm>
            <a:off x="1043608" y="332570"/>
            <a:ext cx="6169496" cy="2791630"/>
          </a:xfrm>
          <a:prstGeom prst="rect">
            <a:avLst/>
          </a:prstGeom>
        </p:spPr>
        <p:txBody>
          <a:bodyPr wrap="none" fromWordArt="1">
            <a:prstTxWarp prst="textPlain">
              <a:avLst>
                <a:gd name="adj" fmla="val 50000"/>
              </a:avLst>
            </a:prstTxWarp>
          </a:bodyPr>
          <a:lstStyle/>
          <a:p>
            <a:pPr algn="ctr" eaLnBrk="0" hangingPunct="0"/>
            <a:r>
              <a:rPr lang="en-GB" sz="3600" kern="10" spc="-180" dirty="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Assessing Group Work</a:t>
            </a:r>
          </a:p>
        </p:txBody>
      </p:sp>
      <p:sp>
        <p:nvSpPr>
          <p:cNvPr id="7" name="Rectangle 8">
            <a:hlinkClick r:id="rId3" action="ppaction://hlinkpres?slideindex=1&amp;slidetitle="/>
          </p:cNvPr>
          <p:cNvSpPr>
            <a:spLocks noChangeArrowheads="1"/>
          </p:cNvSpPr>
          <p:nvPr/>
        </p:nvSpPr>
        <p:spPr bwMode="auto">
          <a:xfrm>
            <a:off x="683568" y="3429000"/>
            <a:ext cx="6388100" cy="2276475"/>
          </a:xfrm>
          <a:prstGeom prst="rect">
            <a:avLst/>
          </a:prstGeom>
          <a:no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a:rPr>
              <a:t>Phil </a:t>
            </a:r>
            <a:r>
              <a:rPr lang="en-GB" sz="2800" b="1" dirty="0" smtClean="0">
                <a:solidFill>
                  <a:srgbClr val="000000"/>
                </a:solidFill>
                <a:latin typeface="Arial"/>
              </a:rPr>
              <a:t>Race</a:t>
            </a:r>
            <a:endParaRPr lang="en-GB" sz="2800" b="1" dirty="0">
              <a:solidFill>
                <a:srgbClr val="000000"/>
              </a:solidFill>
              <a:latin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lum bright="-17000" contrast="39000"/>
            <a:extLst>
              <a:ext uri="{28A0092B-C50C-407E-A947-70E740481C1C}">
                <a14:useLocalDpi xmlns:a14="http://schemas.microsoft.com/office/drawing/2010/main" xmlns="" val="0"/>
              </a:ext>
            </a:extLst>
          </a:blip>
          <a:srcRect b="7514"/>
          <a:stretch/>
        </p:blipFill>
        <p:spPr>
          <a:xfrm>
            <a:off x="585886" y="130628"/>
            <a:ext cx="7415114" cy="6727371"/>
          </a:xfrm>
          <a:prstGeom prst="rect">
            <a:avLst/>
          </a:prstGeom>
        </p:spPr>
      </p:pic>
    </p:spTree>
    <p:extLst>
      <p:ext uri="{BB962C8B-B14F-4D97-AF65-F5344CB8AC3E}">
        <p14:creationId xmlns:p14="http://schemas.microsoft.com/office/powerpoint/2010/main" xmlns="" val="4161232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92150" y="463550"/>
            <a:ext cx="7759700" cy="4559300"/>
          </a:xfrm>
          <a:ln cap="flat"/>
        </p:spPr>
        <p:txBody>
          <a:bodyPr/>
          <a:lstStyle/>
          <a:p>
            <a:pPr>
              <a:defRPr/>
            </a:pPr>
            <a:r>
              <a:rPr lang="en-US" sz="6000" smtClean="0"/>
              <a:t>Seven ways of assessing students in groups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1.   Take the simplest path</a:t>
            </a:r>
            <a:r>
              <a:rPr lang="en-US" sz="3200" dirty="0" smtClean="0"/>
              <a:t> </a:t>
            </a:r>
            <a:br>
              <a:rPr lang="en-US" sz="3200" dirty="0" smtClean="0"/>
            </a:br>
            <a:r>
              <a:rPr lang="en-US" sz="3200" dirty="0" smtClean="0"/>
              <a:t>- just use the same group mark for all</a:t>
            </a:r>
          </a:p>
        </p:txBody>
      </p:sp>
      <p:sp>
        <p:nvSpPr>
          <p:cNvPr id="126979" name="Rectangle 3"/>
          <p:cNvSpPr>
            <a:spLocks noGrp="1" noChangeArrowheads="1"/>
          </p:cNvSpPr>
          <p:nvPr>
            <p:ph idx="1"/>
          </p:nvPr>
        </p:nvSpPr>
        <p:spPr>
          <a:xfrm>
            <a:off x="234950" y="1295400"/>
            <a:ext cx="8750300" cy="4870450"/>
          </a:xfrm>
        </p:spPr>
        <p:txBody>
          <a:bodyPr/>
          <a:lstStyle/>
          <a:p>
            <a:pPr marL="563563" indent="-563563">
              <a:lnSpc>
                <a:spcPct val="80000"/>
              </a:lnSpc>
            </a:pPr>
            <a:r>
              <a:rPr lang="en-US" sz="2800" dirty="0" smtClean="0"/>
              <a:t>easy to manage;</a:t>
            </a:r>
          </a:p>
          <a:p>
            <a:pPr marL="563563" indent="-563563">
              <a:lnSpc>
                <a:spcPct val="80000"/>
              </a:lnSpc>
            </a:pPr>
            <a:r>
              <a:rPr lang="en-US" sz="2800" dirty="0" smtClean="0"/>
              <a:t>useful if the assessment doesn’t contribute to summative assessment and the task is fairly small;</a:t>
            </a:r>
          </a:p>
          <a:p>
            <a:pPr marL="563563" indent="-563563">
              <a:lnSpc>
                <a:spcPct val="80000"/>
              </a:lnSpc>
            </a:pPr>
            <a:r>
              <a:rPr lang="en-US" sz="2800" dirty="0" smtClean="0"/>
              <a:t>useful if the students work well together and are in small cohesive groups.</a:t>
            </a:r>
          </a:p>
          <a:p>
            <a:pPr marL="563563" indent="-563563">
              <a:lnSpc>
                <a:spcPct val="80000"/>
              </a:lnSpc>
              <a:buFont typeface="Wingdings" pitchFamily="2" charset="2"/>
              <a:buNone/>
            </a:pPr>
            <a:r>
              <a:rPr lang="en-US" sz="2800" dirty="0" smtClean="0">
                <a:solidFill>
                  <a:srgbClr val="FF6699"/>
                </a:solidFill>
              </a:rPr>
              <a:t>BUT</a:t>
            </a:r>
            <a:r>
              <a:rPr lang="en-US" sz="2800" dirty="0" smtClean="0"/>
              <a:t> can be perceived as unfair, encouraging passengers, giving no bonus for excellence, and…</a:t>
            </a:r>
          </a:p>
          <a:p>
            <a:pPr marL="563563" indent="-563563">
              <a:lnSpc>
                <a:spcPct val="80000"/>
              </a:lnSpc>
              <a:buFont typeface="Wingdings" pitchFamily="2" charset="2"/>
              <a:buNone/>
            </a:pPr>
            <a:r>
              <a:rPr lang="en-US" sz="2800" dirty="0" smtClean="0"/>
              <a:t>…if a whole group fails, it can be really difficult to handle the consequences.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dissolve">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dissolve">
                                      <p:cBhvr>
                                        <p:cTn id="12" dur="500"/>
                                        <p:tgtEl>
                                          <p:spTgt spid="1269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6979">
                                            <p:txEl>
                                              <p:pRg st="2" end="2"/>
                                            </p:txEl>
                                          </p:spTgt>
                                        </p:tgtEl>
                                        <p:attrNameLst>
                                          <p:attrName>style.visibility</p:attrName>
                                        </p:attrNameLst>
                                      </p:cBhvr>
                                      <p:to>
                                        <p:strVal val="visible"/>
                                      </p:to>
                                    </p:set>
                                    <p:animEffect transition="in" filter="dissolve">
                                      <p:cBhvr>
                                        <p:cTn id="17" dur="500"/>
                                        <p:tgtEl>
                                          <p:spTgt spid="1269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6979">
                                            <p:txEl>
                                              <p:pRg st="3" end="3"/>
                                            </p:txEl>
                                          </p:spTgt>
                                        </p:tgtEl>
                                        <p:attrNameLst>
                                          <p:attrName>style.visibility</p:attrName>
                                        </p:attrNameLst>
                                      </p:cBhvr>
                                      <p:to>
                                        <p:strVal val="visible"/>
                                      </p:to>
                                    </p:set>
                                    <p:animEffect transition="in" filter="dissolve">
                                      <p:cBhvr>
                                        <p:cTn id="22" dur="500"/>
                                        <p:tgtEl>
                                          <p:spTgt spid="1269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6979">
                                            <p:txEl>
                                              <p:pRg st="4" end="4"/>
                                            </p:txEl>
                                          </p:spTgt>
                                        </p:tgtEl>
                                        <p:attrNameLst>
                                          <p:attrName>style.visibility</p:attrName>
                                        </p:attrNameLst>
                                      </p:cBhvr>
                                      <p:to>
                                        <p:strVal val="visible"/>
                                      </p:to>
                                    </p:set>
                                    <p:animEffect transition="in" filter="dissolve">
                                      <p:cBhvr>
                                        <p:cTn id="27" dur="500"/>
                                        <p:tgtEl>
                                          <p:spTgt spid="1269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676400"/>
          </a:xfrm>
        </p:spPr>
        <p:txBody>
          <a:bodyPr/>
          <a:lstStyle/>
          <a:p>
            <a:r>
              <a:rPr lang="en-US" dirty="0" smtClean="0"/>
              <a:t>2.   Divide and concur: </a:t>
            </a:r>
            <a:br>
              <a:rPr lang="en-US" dirty="0" smtClean="0"/>
            </a:br>
            <a:r>
              <a:rPr lang="en-US" sz="3200" dirty="0" smtClean="0"/>
              <a:t>divide up the tasks and mark each component separately</a:t>
            </a:r>
          </a:p>
        </p:txBody>
      </p:sp>
      <p:sp>
        <p:nvSpPr>
          <p:cNvPr id="128003" name="Rectangle 3"/>
          <p:cNvSpPr>
            <a:spLocks noGrp="1" noChangeArrowheads="1"/>
          </p:cNvSpPr>
          <p:nvPr>
            <p:ph idx="1"/>
          </p:nvPr>
        </p:nvSpPr>
        <p:spPr>
          <a:xfrm>
            <a:off x="0" y="1676400"/>
            <a:ext cx="9144000" cy="5181600"/>
          </a:xfrm>
        </p:spPr>
        <p:txBody>
          <a:bodyPr/>
          <a:lstStyle/>
          <a:p>
            <a:pPr marL="563563" indent="-563563"/>
            <a:r>
              <a:rPr lang="en-US" sz="2800" dirty="0" smtClean="0"/>
              <a:t>enables individuals to shine;</a:t>
            </a:r>
          </a:p>
          <a:p>
            <a:pPr marL="563563" indent="-563563"/>
            <a:r>
              <a:rPr lang="en-US" sz="2800" dirty="0" smtClean="0"/>
              <a:t>everyone shares the work;</a:t>
            </a:r>
          </a:p>
          <a:p>
            <a:pPr marL="563563" indent="-563563"/>
            <a:r>
              <a:rPr lang="en-US" sz="2800" dirty="0" smtClean="0"/>
              <a:t>each student carries responsibility for own work.</a:t>
            </a:r>
          </a:p>
          <a:p>
            <a:pPr marL="563563" indent="-563563"/>
            <a:r>
              <a:rPr lang="en-US" sz="2800" dirty="0" smtClean="0">
                <a:solidFill>
                  <a:srgbClr val="FF6699"/>
                </a:solidFill>
              </a:rPr>
              <a:t>BUT</a:t>
            </a:r>
            <a:r>
              <a:rPr lang="en-US" sz="2800" dirty="0" smtClean="0"/>
              <a:t> it can be difficult to find equivalent tasks for all, this doesn’t promote interaction, problems can still arise if individuals don’t pull their weight.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dissolve">
                                      <p:cBhvr>
                                        <p:cTn id="7" dur="500"/>
                                        <p:tgtEl>
                                          <p:spTgt spid="128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dissolve">
                                      <p:cBhvr>
                                        <p:cTn id="12" dur="500"/>
                                        <p:tgtEl>
                                          <p:spTgt spid="1280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Effect transition="in" filter="dissolve">
                                      <p:cBhvr>
                                        <p:cTn id="17" dur="500"/>
                                        <p:tgtEl>
                                          <p:spTgt spid="1280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8003">
                                            <p:txEl>
                                              <p:pRg st="3" end="3"/>
                                            </p:txEl>
                                          </p:spTgt>
                                        </p:tgtEl>
                                        <p:attrNameLst>
                                          <p:attrName>style.visibility</p:attrName>
                                        </p:attrNameLst>
                                      </p:cBhvr>
                                      <p:to>
                                        <p:strVal val="visible"/>
                                      </p:to>
                                    </p:set>
                                    <p:animEffect transition="in" filter="dissolve">
                                      <p:cBhvr>
                                        <p:cTn id="22" dur="500"/>
                                        <p:tgtEl>
                                          <p:spTgt spid="128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524000"/>
          </a:xfrm>
        </p:spPr>
        <p:txBody>
          <a:bodyPr/>
          <a:lstStyle/>
          <a:p>
            <a:r>
              <a:rPr lang="en-US" dirty="0" smtClean="0"/>
              <a:t>3.     Add differentials: </a:t>
            </a:r>
            <a:br>
              <a:rPr lang="en-US" dirty="0" smtClean="0"/>
            </a:br>
            <a:r>
              <a:rPr lang="en-US" sz="3200" dirty="0" smtClean="0"/>
              <a:t>give a mark for the group achievement, but negotiate individual ratings</a:t>
            </a:r>
          </a:p>
        </p:txBody>
      </p:sp>
      <p:sp>
        <p:nvSpPr>
          <p:cNvPr id="129027" name="Rectangle 3"/>
          <p:cNvSpPr>
            <a:spLocks noGrp="1" noChangeArrowheads="1"/>
          </p:cNvSpPr>
          <p:nvPr>
            <p:ph idx="1"/>
          </p:nvPr>
        </p:nvSpPr>
        <p:spPr>
          <a:xfrm>
            <a:off x="0" y="1524000"/>
            <a:ext cx="9144000" cy="4648200"/>
          </a:xfrm>
        </p:spPr>
        <p:txBody>
          <a:bodyPr/>
          <a:lstStyle/>
          <a:p>
            <a:pPr marL="563563" indent="-563563"/>
            <a:r>
              <a:rPr lang="en-US" sz="2800" smtClean="0"/>
              <a:t>perceived to be fair;</a:t>
            </a:r>
          </a:p>
          <a:p>
            <a:pPr marL="563563" indent="-563563"/>
            <a:r>
              <a:rPr lang="en-US" sz="2800" smtClean="0"/>
              <a:t>values individual effort;</a:t>
            </a:r>
          </a:p>
          <a:p>
            <a:pPr marL="563563" indent="-563563"/>
            <a:r>
              <a:rPr lang="en-US" sz="2800" smtClean="0"/>
              <a:t>gives ownership to group of differentiation.</a:t>
            </a:r>
          </a:p>
          <a:p>
            <a:pPr marL="563563" indent="-563563"/>
            <a:r>
              <a:rPr lang="en-US" sz="2800" smtClean="0">
                <a:solidFill>
                  <a:srgbClr val="FF6699"/>
                </a:solidFill>
              </a:rPr>
              <a:t>BUT</a:t>
            </a:r>
            <a:r>
              <a:rPr lang="en-US" sz="2800" smtClean="0"/>
              <a:t> needs mature group to achieve consensus, can result in everyone just agreeing to have the same mark, can lead to variations between groups.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dissolve">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dissolve">
                                      <p:cBhvr>
                                        <p:cTn id="12" dur="500"/>
                                        <p:tgtEl>
                                          <p:spTgt spid="129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9027">
                                            <p:txEl>
                                              <p:pRg st="2" end="2"/>
                                            </p:txEl>
                                          </p:spTgt>
                                        </p:tgtEl>
                                        <p:attrNameLst>
                                          <p:attrName>style.visibility</p:attrName>
                                        </p:attrNameLst>
                                      </p:cBhvr>
                                      <p:to>
                                        <p:strVal val="visible"/>
                                      </p:to>
                                    </p:set>
                                    <p:animEffect transition="in" filter="dissolve">
                                      <p:cBhvr>
                                        <p:cTn id="17" dur="500"/>
                                        <p:tgtEl>
                                          <p:spTgt spid="129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9027">
                                            <p:txEl>
                                              <p:pRg st="3" end="3"/>
                                            </p:txEl>
                                          </p:spTgt>
                                        </p:tgtEl>
                                        <p:attrNameLst>
                                          <p:attrName>style.visibility</p:attrName>
                                        </p:attrNameLst>
                                      </p:cBhvr>
                                      <p:to>
                                        <p:strVal val="visible"/>
                                      </p:to>
                                    </p:set>
                                    <p:animEffect transition="in" filter="dissolve">
                                      <p:cBhvr>
                                        <p:cTn id="22" dur="500"/>
                                        <p:tgtEl>
                                          <p:spTgt spid="129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524000"/>
          </a:xfrm>
        </p:spPr>
        <p:txBody>
          <a:bodyPr/>
          <a:lstStyle/>
          <a:p>
            <a:r>
              <a:rPr lang="en-US" dirty="0" smtClean="0"/>
              <a:t>4.    Add contribution marks: </a:t>
            </a:r>
            <a:br>
              <a:rPr lang="en-US" dirty="0" smtClean="0"/>
            </a:br>
            <a:r>
              <a:rPr lang="en-US" sz="3200" dirty="0" smtClean="0"/>
              <a:t>give a mark for the group project and extra marks for peer-assessment of process</a:t>
            </a:r>
          </a:p>
        </p:txBody>
      </p:sp>
      <p:sp>
        <p:nvSpPr>
          <p:cNvPr id="130051" name="Rectangle 3"/>
          <p:cNvSpPr>
            <a:spLocks noGrp="1" noChangeArrowheads="1"/>
          </p:cNvSpPr>
          <p:nvPr>
            <p:ph idx="1"/>
          </p:nvPr>
        </p:nvSpPr>
        <p:spPr>
          <a:xfrm>
            <a:off x="0" y="1524000"/>
            <a:ext cx="9144000" cy="5334000"/>
          </a:xfrm>
        </p:spPr>
        <p:txBody>
          <a:bodyPr/>
          <a:lstStyle/>
          <a:p>
            <a:pPr marL="563563" indent="-563563"/>
            <a:r>
              <a:rPr lang="en-US" sz="2800" smtClean="0"/>
              <a:t>enables students feel justice is done;</a:t>
            </a:r>
          </a:p>
          <a:p>
            <a:pPr marL="563563" indent="-563563"/>
            <a:r>
              <a:rPr lang="en-US" sz="2800" smtClean="0"/>
              <a:t>values process as well as outcome;</a:t>
            </a:r>
          </a:p>
          <a:p>
            <a:pPr marL="563563" indent="-563563"/>
            <a:r>
              <a:rPr lang="en-US" sz="2800" smtClean="0"/>
              <a:t>promotes positive group behaviour.</a:t>
            </a:r>
          </a:p>
          <a:p>
            <a:pPr marL="563563" indent="-563563"/>
            <a:r>
              <a:rPr lang="en-US" sz="2800" smtClean="0">
                <a:solidFill>
                  <a:srgbClr val="FF6699"/>
                </a:solidFill>
              </a:rPr>
              <a:t>BUT</a:t>
            </a:r>
            <a:r>
              <a:rPr lang="en-US" sz="2800" smtClean="0"/>
              <a:t> training and practice is needed before peer assessment, students may be reluctant to mark down peers, takes careful organisation.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dissolve">
                                      <p:cBhvr>
                                        <p:cTn id="7" dur="500"/>
                                        <p:tgtEl>
                                          <p:spTgt spid="130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dissolve">
                                      <p:cBhvr>
                                        <p:cTn id="12" dur="500"/>
                                        <p:tgtEl>
                                          <p:spTgt spid="130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dissolve">
                                      <p:cBhvr>
                                        <p:cTn id="17" dur="500"/>
                                        <p:tgtEl>
                                          <p:spTgt spid="130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0051">
                                            <p:txEl>
                                              <p:pRg st="3" end="3"/>
                                            </p:txEl>
                                          </p:spTgt>
                                        </p:tgtEl>
                                        <p:attrNameLst>
                                          <p:attrName>style.visibility</p:attrName>
                                        </p:attrNameLst>
                                      </p:cBhvr>
                                      <p:to>
                                        <p:strVal val="visible"/>
                                      </p:to>
                                    </p:set>
                                    <p:animEffect transition="in" filter="dissolve">
                                      <p:cBhvr>
                                        <p:cTn id="22" dur="500"/>
                                        <p:tgtEl>
                                          <p:spTgt spid="130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295400"/>
          </a:xfrm>
        </p:spPr>
        <p:txBody>
          <a:bodyPr/>
          <a:lstStyle/>
          <a:p>
            <a:r>
              <a:rPr lang="en-US" dirty="0" smtClean="0"/>
              <a:t>5.   Add more tasks:</a:t>
            </a:r>
            <a:br>
              <a:rPr lang="en-US" dirty="0" smtClean="0"/>
            </a:br>
            <a:r>
              <a:rPr lang="en-US" sz="3200" dirty="0" smtClean="0"/>
              <a:t>give an equal mark for the group task, but add individual differentiated tasks</a:t>
            </a:r>
          </a:p>
        </p:txBody>
      </p:sp>
      <p:sp>
        <p:nvSpPr>
          <p:cNvPr id="131075" name="Rectangle 3"/>
          <p:cNvSpPr>
            <a:spLocks noGrp="1" noChangeArrowheads="1"/>
          </p:cNvSpPr>
          <p:nvPr>
            <p:ph idx="1"/>
          </p:nvPr>
        </p:nvSpPr>
        <p:spPr>
          <a:xfrm>
            <a:off x="0" y="1295400"/>
            <a:ext cx="9144000" cy="5251450"/>
          </a:xfrm>
        </p:spPr>
        <p:txBody>
          <a:bodyPr/>
          <a:lstStyle/>
          <a:p>
            <a:pPr marL="563563" indent="-563563"/>
            <a:r>
              <a:rPr lang="en-US" sz="2800" dirty="0" smtClean="0"/>
              <a:t>enables recognition of diversity;</a:t>
            </a:r>
          </a:p>
          <a:p>
            <a:pPr marL="563563" indent="-563563"/>
            <a:r>
              <a:rPr lang="en-US" sz="2800" dirty="0" smtClean="0"/>
              <a:t>minimizes the amount passengers can benefit;</a:t>
            </a:r>
          </a:p>
          <a:p>
            <a:pPr marL="563563" indent="-563563"/>
            <a:r>
              <a:rPr lang="en-US" sz="2800" dirty="0" smtClean="0"/>
              <a:t>offers scope for individuals to shine.</a:t>
            </a:r>
          </a:p>
          <a:p>
            <a:pPr marL="563563" indent="-563563"/>
            <a:r>
              <a:rPr lang="en-US" sz="2800" dirty="0" smtClean="0">
                <a:solidFill>
                  <a:srgbClr val="FF6699"/>
                </a:solidFill>
              </a:rPr>
              <a:t>BUT</a:t>
            </a:r>
            <a:r>
              <a:rPr lang="en-US" sz="2800" dirty="0" smtClean="0"/>
              <a:t> can be seen to make more work for the marker, selecting additional tasks may be difficult, may be seen to undermine the group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dissolve">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dissolve">
                                      <p:cBhvr>
                                        <p:cTn id="12" dur="500"/>
                                        <p:tgtEl>
                                          <p:spTgt spid="131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dissolve">
                                      <p:cBhvr>
                                        <p:cTn id="17" dur="500"/>
                                        <p:tgtEl>
                                          <p:spTgt spid="131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1075">
                                            <p:txEl>
                                              <p:pRg st="3" end="3"/>
                                            </p:txEl>
                                          </p:spTgt>
                                        </p:tgtEl>
                                        <p:attrNameLst>
                                          <p:attrName>style.visibility</p:attrName>
                                        </p:attrNameLst>
                                      </p:cBhvr>
                                      <p:to>
                                        <p:strVal val="visible"/>
                                      </p:to>
                                    </p:set>
                                    <p:animEffect transition="in" filter="dissolve">
                                      <p:cBhvr>
                                        <p:cTn id="22" dur="500"/>
                                        <p:tgtEl>
                                          <p:spTgt spid="131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447800"/>
          </a:xfrm>
        </p:spPr>
        <p:txBody>
          <a:bodyPr/>
          <a:lstStyle/>
          <a:p>
            <a:r>
              <a:rPr lang="en-US" dirty="0" smtClean="0"/>
              <a:t>6.   Test them orally:</a:t>
            </a:r>
            <a:r>
              <a:rPr lang="en-US" sz="3200" dirty="0" smtClean="0"/>
              <a:t/>
            </a:r>
            <a:br>
              <a:rPr lang="en-US" sz="3200" dirty="0" smtClean="0"/>
            </a:br>
            <a:r>
              <a:rPr lang="en-US" sz="3200" dirty="0" smtClean="0"/>
              <a:t>Give them a group mark, but add a group (or individual) viva</a:t>
            </a:r>
          </a:p>
        </p:txBody>
      </p:sp>
      <p:sp>
        <p:nvSpPr>
          <p:cNvPr id="132099" name="Rectangle 3"/>
          <p:cNvSpPr>
            <a:spLocks noGrp="1" noChangeArrowheads="1"/>
          </p:cNvSpPr>
          <p:nvPr>
            <p:ph idx="1"/>
          </p:nvPr>
        </p:nvSpPr>
        <p:spPr>
          <a:xfrm>
            <a:off x="0" y="1371600"/>
            <a:ext cx="9144000" cy="5486400"/>
          </a:xfrm>
        </p:spPr>
        <p:txBody>
          <a:bodyPr/>
          <a:lstStyle/>
          <a:p>
            <a:pPr marL="563563" indent="-563563"/>
            <a:r>
              <a:rPr lang="en-US" sz="2800" dirty="0" smtClean="0"/>
              <a:t>enables tutor to test individual participation;</a:t>
            </a:r>
          </a:p>
          <a:p>
            <a:pPr marL="563563" indent="-563563"/>
            <a:r>
              <a:rPr lang="en-US" sz="2800" dirty="0" smtClean="0"/>
              <a:t>enables differentiation;</a:t>
            </a:r>
          </a:p>
          <a:p>
            <a:pPr marL="563563" indent="-563563"/>
            <a:r>
              <a:rPr lang="en-US" sz="2800" dirty="0" smtClean="0"/>
              <a:t>seen to be fair.</a:t>
            </a:r>
          </a:p>
          <a:p>
            <a:pPr marL="563563" indent="-563563"/>
            <a:r>
              <a:rPr lang="en-US" sz="2800" dirty="0" smtClean="0">
                <a:solidFill>
                  <a:srgbClr val="FF6699"/>
                </a:solidFill>
              </a:rPr>
              <a:t>BUT</a:t>
            </a:r>
            <a:r>
              <a:rPr lang="en-US" sz="2800" dirty="0" smtClean="0"/>
              <a:t> can be stressful, makes more work for the tutor, may enable students who did little but talk well to ‘fake good’.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dissolve">
                                      <p:cBhvr>
                                        <p:cTn id="7" dur="500"/>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dissolve">
                                      <p:cBhvr>
                                        <p:cTn id="12" dur="500"/>
                                        <p:tgtEl>
                                          <p:spTgt spid="132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dissolve">
                                      <p:cBhvr>
                                        <p:cTn id="17" dur="500"/>
                                        <p:tgtEl>
                                          <p:spTgt spid="132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dissolve">
                                      <p:cBhvr>
                                        <p:cTn id="22" dur="500"/>
                                        <p:tgtEl>
                                          <p:spTgt spid="132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2057400"/>
          </a:xfrm>
        </p:spPr>
        <p:txBody>
          <a:bodyPr/>
          <a:lstStyle/>
          <a:p>
            <a:r>
              <a:rPr lang="en-US" dirty="0" smtClean="0"/>
              <a:t>7.  Test them in writing:</a:t>
            </a:r>
            <a:br>
              <a:rPr lang="en-US" dirty="0" smtClean="0"/>
            </a:br>
            <a:r>
              <a:rPr lang="en-US" sz="3200" dirty="0" smtClean="0"/>
              <a:t>Allow the group mark to stand, but set subsequent task e.g. exam question, personal project</a:t>
            </a:r>
          </a:p>
        </p:txBody>
      </p:sp>
      <p:sp>
        <p:nvSpPr>
          <p:cNvPr id="133123" name="Rectangle 3"/>
          <p:cNvSpPr>
            <a:spLocks noGrp="1" noChangeArrowheads="1"/>
          </p:cNvSpPr>
          <p:nvPr>
            <p:ph idx="1"/>
          </p:nvPr>
        </p:nvSpPr>
        <p:spPr>
          <a:xfrm>
            <a:off x="0" y="2057400"/>
            <a:ext cx="9144000" cy="4337050"/>
          </a:xfrm>
        </p:spPr>
        <p:txBody>
          <a:bodyPr/>
          <a:lstStyle/>
          <a:p>
            <a:pPr marL="563563" indent="-563563"/>
            <a:r>
              <a:rPr lang="en-US" sz="2800" dirty="0" smtClean="0"/>
              <a:t>enables individuals to shine;</a:t>
            </a:r>
          </a:p>
          <a:p>
            <a:pPr marL="563563" indent="-563563"/>
            <a:r>
              <a:rPr lang="en-US" sz="2800" dirty="0" smtClean="0"/>
              <a:t>makes it difficult for ‘passengers’ to evade justice;</a:t>
            </a:r>
          </a:p>
          <a:p>
            <a:pPr marL="563563" indent="-563563"/>
            <a:r>
              <a:rPr lang="en-US" sz="2800" dirty="0" smtClean="0"/>
              <a:t>perceived to be fair.</a:t>
            </a:r>
          </a:p>
          <a:p>
            <a:pPr marL="563563" indent="-563563"/>
            <a:r>
              <a:rPr lang="en-US" sz="2800" dirty="0" smtClean="0"/>
              <a:t>BUT may not be testing the same kinds of skills, may make additional marking, may privilege those who do exams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dissolve">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dissolve">
                                      <p:cBhvr>
                                        <p:cTn id="12" dur="500"/>
                                        <p:tgtEl>
                                          <p:spTgt spid="133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dissolve">
                                      <p:cBhvr>
                                        <p:cTn id="17" dur="500"/>
                                        <p:tgtEl>
                                          <p:spTgt spid="133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23">
                                            <p:txEl>
                                              <p:pRg st="3" end="3"/>
                                            </p:txEl>
                                          </p:spTgt>
                                        </p:tgtEl>
                                        <p:attrNameLst>
                                          <p:attrName>style.visibility</p:attrName>
                                        </p:attrNameLst>
                                      </p:cBhvr>
                                      <p:to>
                                        <p:strVal val="visible"/>
                                      </p:to>
                                    </p:set>
                                    <p:animEffect transition="in" filter="dissolve">
                                      <p:cBhvr>
                                        <p:cTn id="22" dur="500"/>
                                        <p:tgtEl>
                                          <p:spTgt spid="133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z="3600" b="1" dirty="0" smtClean="0"/>
              <a:t>Strategies for assessing students in groups (1)</a:t>
            </a:r>
          </a:p>
        </p:txBody>
      </p:sp>
      <p:sp>
        <p:nvSpPr>
          <p:cNvPr id="1331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buFont typeface="+mj-lt"/>
              <a:buAutoNum type="arabicPeriod"/>
            </a:pPr>
            <a:r>
              <a:rPr lang="en-GB" altLang="en-US" sz="2800" dirty="0" smtClean="0"/>
              <a:t>If the task is small and early and the weighting of marks in relation to the overall module mark is minor, give the students a group mark with no differentiation (but then talk to them about the implications of this);</a:t>
            </a:r>
          </a:p>
          <a:p>
            <a:pPr>
              <a:buFont typeface="+mj-lt"/>
              <a:buAutoNum type="arabicPeriod"/>
            </a:pPr>
            <a:r>
              <a:rPr lang="en-GB" altLang="en-US" sz="2800" dirty="0" smtClean="0"/>
              <a:t>Break up the group task into separate equivalent elements and assess students individually on these tasks;</a:t>
            </a:r>
          </a:p>
          <a:p>
            <a:pPr>
              <a:buFont typeface="+mj-lt"/>
              <a:buAutoNum type="arabicPeriod"/>
            </a:pPr>
            <a:r>
              <a:rPr lang="en-GB" altLang="en-US" sz="2800" dirty="0" smtClean="0"/>
              <a:t>Give an overall mark to the group assignment, but give each student an additional individual task (for example, a reflection) to differentiate effort.</a:t>
            </a:r>
          </a:p>
          <a:p>
            <a:pPr>
              <a:buFont typeface="+mj-lt"/>
              <a:buAutoNum type="arabicPeriod"/>
            </a:pPr>
            <a:endParaRPr lang="en-GB" altLang="en-US" sz="28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altLang="en-US" sz="3600" b="1" dirty="0" smtClean="0"/>
              <a:t>Strategies for assessing students in groups (2)</a:t>
            </a:r>
          </a:p>
        </p:txBody>
      </p:sp>
      <p:sp>
        <p:nvSpPr>
          <p:cNvPr id="14339" name="Content Placeholder 2"/>
          <p:cNvSpPr>
            <a:spLocks noGrp="1"/>
          </p:cNvSpPr>
          <p:nvPr>
            <p:ph idx="1"/>
          </p:nvPr>
        </p:nvSpPr>
        <p:spPr>
          <a:xfrm>
            <a:off x="285750" y="1214438"/>
            <a:ext cx="8412163" cy="4987925"/>
          </a:xfrm>
          <a:noFill/>
          <a:ln w="9525">
            <a:noFill/>
            <a:miter lim="800000"/>
            <a:headEnd/>
            <a:tailEnd/>
          </a:ln>
        </p:spPr>
        <p:txBody>
          <a:bodyPr vert="horz" wrap="square" lIns="91440" tIns="45720" rIns="91440" bIns="45720" numCol="1" anchor="t" anchorCtr="0" compatLnSpc="1">
            <a:prstTxWarp prst="textNoShape">
              <a:avLst/>
            </a:prstTxWarp>
          </a:bodyPr>
          <a:lstStyle/>
          <a:p>
            <a:pPr>
              <a:buFont typeface="+mj-lt"/>
              <a:buAutoNum type="arabicPeriod" startAt="4"/>
            </a:pPr>
            <a:r>
              <a:rPr lang="en-GB" altLang="en-US" sz="2800" dirty="0" smtClean="0"/>
              <a:t>Give an overall mark to the group assignment outcome, and then viva the students individually on their learning from the task;</a:t>
            </a:r>
          </a:p>
          <a:p>
            <a:pPr>
              <a:buFont typeface="+mj-lt"/>
              <a:buAutoNum type="arabicPeriod" startAt="4"/>
            </a:pPr>
            <a:r>
              <a:rPr lang="en-GB" altLang="en-US" sz="2800" dirty="0" smtClean="0"/>
              <a:t>Give an overall mark to the group assignment outcome, and then set an exam question at the end of the module to enable students individually to demonstrate their learning from the group task.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smtClean="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smtClean="0"/>
              <a:t>I could not do what I do nowadays if I did not continue to spend a fair bit of my time working with </a:t>
            </a:r>
            <a:r>
              <a:rPr lang="en-GB" sz="2800" dirty="0" smtClean="0">
                <a:solidFill>
                  <a:srgbClr val="FF0000"/>
                </a:solidFill>
              </a:rPr>
              <a:t>students</a:t>
            </a:r>
            <a:r>
              <a:rPr lang="en-GB" sz="2800" dirty="0" smtClean="0"/>
              <a:t> – they’ve taught me most of what I know.</a:t>
            </a:r>
            <a:endParaRPr lang="en-US" sz="28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altLang="en-US" sz="3600" b="1" dirty="0" smtClean="0"/>
              <a:t>Strategies for assessing students in groups (3)</a:t>
            </a:r>
          </a:p>
        </p:txBody>
      </p:sp>
      <p:sp>
        <p:nvSpPr>
          <p:cNvPr id="15363" name="Content Placeholder 2"/>
          <p:cNvSpPr>
            <a:spLocks noGrp="1"/>
          </p:cNvSpPr>
          <p:nvPr>
            <p:ph idx="1"/>
          </p:nvPr>
        </p:nvSpPr>
        <p:spPr>
          <a:xfrm>
            <a:off x="285750" y="1214438"/>
            <a:ext cx="8412163" cy="4987925"/>
          </a:xfrm>
        </p:spPr>
        <p:txBody>
          <a:bodyPr/>
          <a:lstStyle/>
          <a:p>
            <a:pPr>
              <a:buFont typeface="+mj-lt"/>
              <a:buAutoNum type="arabicPeriod" startAt="6"/>
            </a:pPr>
            <a:r>
              <a:rPr lang="en-GB" altLang="en-US" sz="2600" dirty="0" smtClean="0"/>
              <a:t>Give an overall mark to the group assignment outcome and then get students to additionally peer assess each other’s contribution to the group task using agreed criteria like active engagement in the task, the ability to facilitate the participation of others, commitment to group success etc.</a:t>
            </a:r>
          </a:p>
          <a:p>
            <a:pPr>
              <a:buFont typeface="+mj-lt"/>
              <a:buAutoNum type="arabicPeriod" startAt="6"/>
            </a:pPr>
            <a:r>
              <a:rPr lang="en-GB" altLang="en-US" sz="2600" dirty="0" smtClean="0"/>
              <a:t>Give an overall mark to the group assignment outcome, divide that mark by the number of students in the group and then ask the students to decide whether each student in the group merits the average mark, the average +1 or +2 or the average -1 or -2</a:t>
            </a:r>
          </a:p>
          <a:p>
            <a:pPr>
              <a:buNone/>
            </a:pPr>
            <a:r>
              <a:rPr lang="en-GB" altLang="en-US" sz="2600" i="1" dirty="0" smtClean="0"/>
              <a:t>(Brown, Rust and Gibbs, (1994) Strategies for Diversifying Assessment)</a:t>
            </a:r>
          </a:p>
          <a:p>
            <a:pPr>
              <a:buFont typeface="+mj-lt"/>
              <a:buAutoNum type="arabicPeriod" startAt="6"/>
            </a:pPr>
            <a:endParaRPr lang="en-GB" altLang="en-US" sz="2600" dirty="0" smtClean="0"/>
          </a:p>
          <a:p>
            <a:pPr>
              <a:buFont typeface="+mj-lt"/>
              <a:buAutoNum type="arabicPeriod" startAt="6"/>
            </a:pPr>
            <a:endParaRPr lang="en-GB" altLang="en-US" sz="26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336600"/>
                </a:solidFill>
                <a:latin typeface="+mn-lt"/>
              </a:rPr>
              <a:t>2 hands = very much better</a:t>
            </a:r>
            <a:r>
              <a:rPr lang="en-GB" sz="2400" b="1" dirty="0">
                <a:solidFill>
                  <a:srgbClr val="660066"/>
                </a:solidFill>
                <a:latin typeface="+mn-lt"/>
              </a:rPr>
              <a:t>, </a:t>
            </a:r>
            <a:r>
              <a:rPr lang="en-GB" sz="2400" b="1" dirty="0" smtClean="0">
                <a:solidFill>
                  <a:srgbClr val="660066"/>
                </a:solidFill>
                <a:latin typeface="+mn-lt"/>
              </a:rPr>
              <a:t> </a:t>
            </a:r>
            <a:r>
              <a:rPr lang="en-GB" sz="2400" b="1" dirty="0" smtClean="0">
                <a:solidFill>
                  <a:srgbClr val="CC6600"/>
                </a:solidFill>
                <a:latin typeface="+mn-lt"/>
              </a:rPr>
              <a:t>one </a:t>
            </a:r>
            <a:r>
              <a:rPr lang="en-GB" sz="2400" b="1" dirty="0">
                <a:solidFill>
                  <a:srgbClr val="CC6600"/>
                </a:solidFill>
                <a:latin typeface="+mn-lt"/>
              </a:rPr>
              <a:t>hand = somewhat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smtClean="0">
                <a:solidFill>
                  <a:srgbClr val="CC0000"/>
                </a:solidFill>
                <a:latin typeface="+mn-lt"/>
              </a:rPr>
              <a:t>touch left ear = </a:t>
            </a:r>
            <a:r>
              <a:rPr lang="en-GB" sz="2400" b="1" dirty="0">
                <a:solidFill>
                  <a:srgbClr val="CC0000"/>
                </a:solidFill>
                <a:latin typeface="+mn-lt"/>
              </a:rPr>
              <a:t>no better</a:t>
            </a:r>
            <a:r>
              <a:rPr lang="en-GB" sz="2400" b="1" dirty="0">
                <a:solidFill>
                  <a:srgbClr val="660066"/>
                </a:solidFill>
                <a:latin typeface="+mn-lt"/>
              </a:rPr>
              <a:t>...</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Navigate the extensive research literature on assessment, and identify and </a:t>
            </a:r>
            <a:r>
              <a:rPr lang="en-GB" sz="2800" b="1" kern="0" dirty="0" smtClean="0">
                <a:solidFill>
                  <a:srgbClr val="2D2D8A">
                    <a:lumMod val="60000"/>
                    <a:lumOff val="40000"/>
                  </a:srgbClr>
                </a:solidFill>
                <a:latin typeface="Calibri"/>
              </a:rPr>
              <a:t>adapt relevant expertise </a:t>
            </a:r>
            <a:r>
              <a:rPr lang="en-GB" sz="2800" b="1" kern="0" dirty="0" smtClean="0">
                <a:solidFill>
                  <a:srgbClr val="660066"/>
                </a:solidFill>
                <a:latin typeface="Calibri"/>
              </a:rPr>
              <a:t>to your own group-work assessment design?</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Put assessment in context in the 2016 university sector?</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Review the pros and cons of different ways for forming groups, and group size factors?</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Address the concerns students have about assessment of group work – particularly fairness?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smtClean="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smtClean="0"/>
              <a:t>Assessment Reform Group (1999) </a:t>
            </a:r>
            <a:r>
              <a:rPr lang="en-GB" sz="2000" i="1" dirty="0" smtClean="0"/>
              <a:t>Assessment for Learning : Beyond the black box, </a:t>
            </a:r>
            <a:r>
              <a:rPr lang="en-GB" sz="2000" dirty="0" smtClean="0"/>
              <a:t>Cambridge UK, University of Cambridge School of Education.</a:t>
            </a:r>
            <a:r>
              <a:rPr lang="en-GB" sz="2000" dirty="0" smtClean="0">
                <a:cs typeface="Times New Roman" pitchFamily="18" charset="0"/>
              </a:rPr>
              <a:t> </a:t>
            </a:r>
          </a:p>
          <a:p>
            <a:pPr marL="609600" indent="-609600" eaLnBrk="1" hangingPunct="1">
              <a:buFont typeface="Wingdings" pitchFamily="2" charset="2"/>
              <a:buNone/>
              <a:defRPr/>
            </a:pPr>
            <a:r>
              <a:rPr lang="en-GB" sz="2000" dirty="0" smtClean="0">
                <a:cs typeface="Times New Roman" pitchFamily="18" charset="0"/>
              </a:rPr>
              <a:t>Biggs, J. and Tang, C. (2007) </a:t>
            </a:r>
            <a:r>
              <a:rPr lang="en-GB" sz="2000" i="1" dirty="0" smtClean="0">
                <a:cs typeface="Times New Roman" pitchFamily="18" charset="0"/>
              </a:rPr>
              <a:t>Teaching for Quality Learning at University, </a:t>
            </a:r>
            <a:r>
              <a:rPr lang="en-GB" sz="2000" dirty="0" smtClean="0">
                <a:cs typeface="Times New Roman" pitchFamily="18" charset="0"/>
              </a:rPr>
              <a:t>Maidenhead: Open University Press.</a:t>
            </a:r>
          </a:p>
          <a:p>
            <a:pPr marL="609600" indent="-609600" eaLnBrk="1" hangingPunct="1">
              <a:buFont typeface="Wingdings" pitchFamily="2" charset="2"/>
              <a:buNone/>
              <a:defRPr/>
            </a:pPr>
            <a:r>
              <a:rPr lang="en-GB" sz="2000" dirty="0" smtClean="0">
                <a:cs typeface="Times New Roman" pitchFamily="18" charset="0"/>
              </a:rPr>
              <a:t>Bloxham, S. and Boyd, P. (2007) </a:t>
            </a:r>
            <a:r>
              <a:rPr lang="en-GB" sz="2000" i="1" dirty="0" smtClean="0">
                <a:cs typeface="Times New Roman" pitchFamily="18" charset="0"/>
              </a:rPr>
              <a:t>Developing effective assessment in higher education: a practical guide</a:t>
            </a:r>
            <a:r>
              <a:rPr lang="en-GB" sz="2000" dirty="0" smtClean="0">
                <a:cs typeface="Times New Roman" pitchFamily="18" charset="0"/>
              </a:rPr>
              <a:t>, Maidenhead, Open University Press.</a:t>
            </a:r>
          </a:p>
          <a:p>
            <a:pPr marL="609600" indent="-609600" eaLnBrk="1" hangingPunct="1">
              <a:buFont typeface="Wingdings" pitchFamily="2" charset="2"/>
              <a:buNone/>
              <a:defRPr/>
            </a:pPr>
            <a:r>
              <a:rPr lang="en-GB" sz="2000" dirty="0" smtClean="0">
                <a:cs typeface="Times New Roman" pitchFamily="18" charset="0"/>
              </a:rPr>
              <a:t>Brown, S. Rust, C. &amp; Gibbs, G. (1994) </a:t>
            </a:r>
            <a:r>
              <a:rPr lang="en-GB" sz="2000" i="1" dirty="0" smtClean="0">
                <a:cs typeface="Times New Roman" pitchFamily="18" charset="0"/>
              </a:rPr>
              <a:t>Strategies for Diversifying Assessment,</a:t>
            </a:r>
            <a:r>
              <a:rPr lang="en-GB" sz="2000" dirty="0" smtClean="0">
                <a:cs typeface="Times New Roman" pitchFamily="18" charset="0"/>
              </a:rPr>
              <a:t> Oxford: Oxford Centre for Staff Development. </a:t>
            </a:r>
          </a:p>
          <a:p>
            <a:pPr marL="609600" indent="-609600" eaLnBrk="1" hangingPunct="1">
              <a:buFont typeface="Wingdings" pitchFamily="2" charset="2"/>
              <a:buNone/>
              <a:defRPr/>
            </a:pPr>
            <a:r>
              <a:rPr lang="en-GB" sz="2000" dirty="0" smtClean="0"/>
              <a:t>Boud, D. (1995) </a:t>
            </a:r>
            <a:r>
              <a:rPr lang="en-GB" sz="2000" i="1" dirty="0" smtClean="0"/>
              <a:t>Enhancing learning through self-assessment,</a:t>
            </a:r>
            <a:r>
              <a:rPr lang="en-GB" sz="2000" dirty="0" smtClean="0"/>
              <a:t> London: Routledge.</a:t>
            </a:r>
          </a:p>
          <a:p>
            <a:pPr marL="609600" indent="-609600" eaLnBrk="1" hangingPunct="1">
              <a:buNone/>
              <a:defRPr/>
            </a:pPr>
            <a:r>
              <a:rPr lang="en-GB" sz="2000" dirty="0" err="1" smtClean="0"/>
              <a:t>Boud</a:t>
            </a:r>
            <a:r>
              <a:rPr lang="en-GB" sz="2000" dirty="0" smtClean="0"/>
              <a:t>, D. and Associates (2010) </a:t>
            </a:r>
            <a:r>
              <a:rPr lang="en-GB" sz="2000" i="1" dirty="0" smtClean="0"/>
              <a:t>Assessment 2020: seven propositions for assessment reform in higher education </a:t>
            </a:r>
            <a:r>
              <a:rPr lang="en-GB" sz="2000" dirty="0" smtClean="0"/>
              <a:t>Sydney: Australian Learning and Teaching Council.</a:t>
            </a:r>
          </a:p>
          <a:p>
            <a:pPr marL="609600" indent="-609600" eaLnBrk="1" hangingPunct="1">
              <a:buFont typeface="Wingdings" pitchFamily="2" charset="2"/>
              <a:buNone/>
              <a:defRPr/>
            </a:pPr>
            <a:r>
              <a:rPr lang="en-GB" sz="2000" dirty="0" smtClean="0"/>
              <a:t>Brown, S. and </a:t>
            </a:r>
            <a:r>
              <a:rPr lang="en-GB" sz="2000" dirty="0" err="1" smtClean="0"/>
              <a:t>Glasner</a:t>
            </a:r>
            <a:r>
              <a:rPr lang="en-GB" sz="2000" dirty="0" smtClean="0"/>
              <a:t>, A. (eds.) (1999) </a:t>
            </a:r>
            <a:r>
              <a:rPr lang="en-GB" sz="2000" i="1" dirty="0" smtClean="0"/>
              <a:t>Assessment Matters in Higher Education, Choosing and Using Diverse Approaches</a:t>
            </a:r>
            <a:r>
              <a:rPr lang="en-GB" sz="2000" dirty="0" smtClean="0"/>
              <a:t>, Maidenhead: Open University Press.</a:t>
            </a:r>
          </a:p>
          <a:p>
            <a:pPr marL="609600" indent="-609600" eaLnBrk="1" hangingPunct="1">
              <a:buFont typeface="Wingdings" pitchFamily="2" charset="2"/>
              <a:buNone/>
              <a:defRPr/>
            </a:pPr>
            <a:r>
              <a:rPr lang="en-GB" sz="2000" dirty="0" smtClean="0"/>
              <a:t>Brown, S. and Knight, P. (1994) </a:t>
            </a:r>
            <a:r>
              <a:rPr lang="en-GB" sz="2000" i="1" dirty="0" smtClean="0"/>
              <a:t>Assessing Learners in Higher Education</a:t>
            </a:r>
            <a:r>
              <a:rPr lang="en-GB" sz="2000" dirty="0" smtClean="0"/>
              <a:t>, London: Kogan Page.</a:t>
            </a:r>
            <a:endParaRPr lang="en-US" sz="2000" dirty="0" smtClean="0"/>
          </a:p>
          <a:p>
            <a:pPr marL="609600" indent="-609600" eaLnBrk="1" hangingPunct="1">
              <a:defRPr/>
            </a:pPr>
            <a:endParaRPr lang="en-GB" sz="2000" dirty="0" smtClean="0"/>
          </a:p>
          <a:p>
            <a:pPr eaLnBrk="1" hangingPunct="1">
              <a:lnSpc>
                <a:spcPct val="90000"/>
              </a:lnSpc>
              <a:buNone/>
              <a:defRPr/>
            </a:pPr>
            <a:endParaRPr lang="en-GB" sz="2000"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smtClean="0"/>
              <a:t>Brown, S. and Race, P. (2012) </a:t>
            </a:r>
            <a:r>
              <a:rPr lang="en-GB" sz="2000" i="1" dirty="0" smtClean="0"/>
              <a:t>Using effective assessment to promote learning </a:t>
            </a:r>
            <a:r>
              <a:rPr lang="en-GB" sz="2000" dirty="0" smtClean="0"/>
              <a:t>in Hunt, L. and Chambers, D. (2012) </a:t>
            </a:r>
            <a:r>
              <a:rPr lang="en-GB" sz="2000" i="1" dirty="0" smtClean="0"/>
              <a:t>University Teaching in Focus, Victoria, Australia, Acer Press. P74-91</a:t>
            </a:r>
            <a:endParaRPr lang="en-GB" sz="2000" dirty="0" smtClean="0"/>
          </a:p>
          <a:p>
            <a:pPr eaLnBrk="1" hangingPunct="1">
              <a:buNone/>
              <a:defRPr/>
            </a:pPr>
            <a:r>
              <a:rPr lang="en-GB" sz="2000" dirty="0" smtClean="0"/>
              <a:t>Brown, S. (2015) </a:t>
            </a:r>
            <a:r>
              <a:rPr lang="en-GB" sz="2000" i="1" dirty="0" smtClean="0"/>
              <a:t>Learning, teaching and assessment in higher education: global perspectives, </a:t>
            </a:r>
            <a:r>
              <a:rPr lang="en-GB" sz="2000" dirty="0" smtClean="0"/>
              <a:t>London: Palgrave-</a:t>
            </a:r>
            <a:r>
              <a:rPr lang="en-GB" sz="2000" dirty="0" err="1" smtClean="0"/>
              <a:t>MacMillan</a:t>
            </a:r>
            <a:r>
              <a:rPr lang="en-GB" sz="2000" dirty="0" smtClean="0"/>
              <a:t>.</a:t>
            </a:r>
          </a:p>
          <a:p>
            <a:pPr eaLnBrk="1" hangingPunct="1">
              <a:buFont typeface="Wingdings" pitchFamily="2" charset="2"/>
              <a:buNone/>
              <a:defRPr/>
            </a:pPr>
            <a:r>
              <a:rPr lang="en-US" sz="2000" dirty="0" smtClean="0"/>
              <a:t>Carless, D., Joughin, G., </a:t>
            </a:r>
            <a:r>
              <a:rPr lang="en-US" sz="2000" dirty="0" err="1" smtClean="0"/>
              <a:t>Ngar</a:t>
            </a:r>
            <a:r>
              <a:rPr lang="en-US" sz="2000" dirty="0" smtClean="0"/>
              <a:t>-Fun Liu </a:t>
            </a:r>
            <a:r>
              <a:rPr lang="en-US" sz="2000" i="1" dirty="0" smtClean="0"/>
              <a:t>et al</a:t>
            </a:r>
            <a:r>
              <a:rPr lang="en-US" sz="2000" dirty="0" smtClean="0"/>
              <a:t> (2006) </a:t>
            </a:r>
            <a:r>
              <a:rPr lang="en-US" sz="2000" i="1" dirty="0" smtClean="0"/>
              <a:t>How Assessment supports learning: Learning orientated assessment in action </a:t>
            </a:r>
            <a:r>
              <a:rPr lang="en-US" sz="2000" dirty="0" smtClean="0"/>
              <a:t>Hong Kong: Hong Kong University Press.</a:t>
            </a:r>
          </a:p>
          <a:p>
            <a:pPr eaLnBrk="1" hangingPunct="1">
              <a:buFont typeface="Wingdings" pitchFamily="2" charset="2"/>
              <a:buNone/>
              <a:defRPr/>
            </a:pPr>
            <a:r>
              <a:rPr lang="en-GB" sz="2000" dirty="0" smtClean="0"/>
              <a:t>Carroll, J. and Ryan, J. (2005) </a:t>
            </a:r>
            <a:r>
              <a:rPr lang="en-GB" sz="2000" i="1" dirty="0" smtClean="0"/>
              <a:t>Teaching International students: improving learning for all. </a:t>
            </a:r>
            <a:r>
              <a:rPr lang="en-GB" sz="2000" dirty="0" smtClean="0"/>
              <a:t>London: Routledge SEDA series.</a:t>
            </a:r>
          </a:p>
          <a:p>
            <a:pPr eaLnBrk="1" hangingPunct="1">
              <a:buNone/>
              <a:defRPr/>
            </a:pPr>
            <a:r>
              <a:rPr lang="en-GB" sz="2000" dirty="0" err="1" smtClean="0"/>
              <a:t>Crosling</a:t>
            </a:r>
            <a:r>
              <a:rPr lang="en-GB" sz="2000" dirty="0" smtClean="0"/>
              <a:t>, G., Thomas, L. and </a:t>
            </a:r>
            <a:r>
              <a:rPr lang="en-GB" sz="2000" dirty="0" err="1" smtClean="0"/>
              <a:t>Heagney</a:t>
            </a:r>
            <a:r>
              <a:rPr lang="en-GB" sz="2000" dirty="0" smtClean="0"/>
              <a:t>, M. (2008) </a:t>
            </a:r>
            <a:r>
              <a:rPr lang="en-GB" sz="2000" i="1" dirty="0" smtClean="0"/>
              <a:t>Improving student retention in Higher Education,</a:t>
            </a:r>
            <a:r>
              <a:rPr lang="en-GB" sz="2000" dirty="0" smtClean="0"/>
              <a:t> London and New York: Routledge </a:t>
            </a:r>
          </a:p>
          <a:p>
            <a:pPr marL="609600" indent="-609600" eaLnBrk="1" hangingPunct="1">
              <a:buFont typeface="Wingdings" pitchFamily="2" charset="2"/>
              <a:buNone/>
              <a:defRPr/>
            </a:pPr>
            <a:r>
              <a:rPr lang="en-GB" sz="2000" dirty="0" smtClean="0"/>
              <a:t>Crooks, T. (1988) </a:t>
            </a:r>
            <a:r>
              <a:rPr lang="en-GB" sz="2000" i="1" dirty="0" smtClean="0"/>
              <a:t>Assessing student performance, </a:t>
            </a:r>
            <a:r>
              <a:rPr lang="en-GB" sz="2000" dirty="0" smtClean="0"/>
              <a:t>HERDSA Green Guide No 8 HERDSA (reprinted 1994).</a:t>
            </a:r>
          </a:p>
          <a:p>
            <a:pPr marL="609600" indent="-609600" eaLnBrk="1" hangingPunct="1">
              <a:buFont typeface="Wingdings" pitchFamily="2" charset="2"/>
              <a:buNone/>
              <a:defRPr/>
            </a:pPr>
            <a:r>
              <a:rPr lang="en-GB" sz="2000" dirty="0" err="1" smtClean="0"/>
              <a:t>Falchikov</a:t>
            </a:r>
            <a:r>
              <a:rPr lang="en-GB" sz="2000" dirty="0" smtClean="0"/>
              <a:t>, N. (2004) </a:t>
            </a:r>
            <a:r>
              <a:rPr lang="en-GB" sz="2000" i="1" dirty="0" smtClean="0"/>
              <a:t>Improving Assessment through Student Involvement: Practical Solutions for Aiding Learning in Higher and Further Education,</a:t>
            </a:r>
            <a:r>
              <a:rPr lang="en-GB" sz="2000" dirty="0" smtClean="0"/>
              <a:t> London: Routledge.</a:t>
            </a:r>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smtClean="0"/>
              <a:t>Gibbs, G. (1999) </a:t>
            </a:r>
            <a:r>
              <a:rPr lang="en-GB" sz="2000" i="1" dirty="0" smtClean="0"/>
              <a:t>Using assessment strategically to change the way students learn</a:t>
            </a:r>
            <a:r>
              <a:rPr lang="en-GB" sz="2000" dirty="0" smtClean="0"/>
              <a:t>, in Brown S. &amp; </a:t>
            </a:r>
            <a:r>
              <a:rPr lang="en-GB" sz="2000" dirty="0" err="1" smtClean="0"/>
              <a:t>Glasner</a:t>
            </a:r>
            <a:r>
              <a:rPr lang="en-GB" sz="2000" dirty="0" smtClean="0"/>
              <a:t>, A. (eds.), </a:t>
            </a:r>
            <a:r>
              <a:rPr lang="en-GB" sz="2000" i="1" dirty="0" smtClean="0"/>
              <a:t>Assessment Matters in Higher Education: Choosing and Using Diverse Approaches, </a:t>
            </a:r>
            <a:r>
              <a:rPr lang="en-GB" sz="2000" dirty="0" smtClean="0"/>
              <a:t>Maidenhead: SRHE/Open University Press.</a:t>
            </a:r>
          </a:p>
          <a:p>
            <a:pPr marL="609600" indent="-609600" eaLnBrk="1" hangingPunct="1">
              <a:buNone/>
              <a:defRPr/>
            </a:pPr>
            <a:r>
              <a:rPr lang="en-GB" sz="2000" dirty="0" smtClean="0"/>
              <a:t>Higher Education Academy (2012) </a:t>
            </a:r>
            <a:r>
              <a:rPr lang="en-GB" sz="2000" i="1" dirty="0" smtClean="0"/>
              <a:t>A marked improvement; transforming assessment in higher education</a:t>
            </a:r>
            <a:r>
              <a:rPr lang="en-GB" sz="2000" dirty="0" smtClean="0"/>
              <a:t>, York: HEA.</a:t>
            </a:r>
          </a:p>
          <a:p>
            <a:pPr marL="609600" indent="-609600" eaLnBrk="1" hangingPunct="1">
              <a:buNone/>
              <a:defRPr/>
            </a:pPr>
            <a:r>
              <a:rPr lang="en-GB" sz="2000" dirty="0" err="1" smtClean="0"/>
              <a:t>Hounsell</a:t>
            </a:r>
            <a:r>
              <a:rPr lang="en-GB" sz="2000" dirty="0" smtClean="0"/>
              <a:t>, D. (2008). The trouble with feedback: New challenges, emerging strategies, </a:t>
            </a:r>
            <a:r>
              <a:rPr lang="en-GB" sz="2000" i="1" dirty="0" smtClean="0"/>
              <a:t>Interchange, Spring</a:t>
            </a:r>
            <a:r>
              <a:rPr lang="en-GB" sz="2000" dirty="0" smtClean="0"/>
              <a:t>, Accessed at </a:t>
            </a:r>
            <a:r>
              <a:rPr lang="en-GB" sz="2000" dirty="0" smtClean="0">
                <a:hlinkClick r:id="rId3"/>
              </a:rPr>
              <a:t>www.tla.ed.ac.uk/interchange</a:t>
            </a:r>
            <a:r>
              <a:rPr lang="en-GB" sz="2000" dirty="0" smtClean="0"/>
              <a:t>.</a:t>
            </a:r>
          </a:p>
          <a:p>
            <a:pPr marL="609600" indent="-609600" eaLnBrk="1" hangingPunct="1">
              <a:buFont typeface="Wingdings" pitchFamily="2" charset="2"/>
              <a:buNone/>
              <a:defRPr/>
            </a:pPr>
            <a:r>
              <a:rPr lang="en-GB" sz="2000" dirty="0" smtClean="0"/>
              <a:t>Knight, P. and Yorke, M. (2003) </a:t>
            </a:r>
            <a:r>
              <a:rPr lang="en-GB" sz="2000" i="1" dirty="0" smtClean="0"/>
              <a:t>Assessment, learning and employability</a:t>
            </a:r>
            <a:r>
              <a:rPr lang="en-GB" sz="2000" dirty="0" smtClean="0"/>
              <a:t> Maidenhead, UK: SRHE/Open University Press.</a:t>
            </a:r>
          </a:p>
          <a:p>
            <a:pPr eaLnBrk="1" hangingPunct="1">
              <a:buFont typeface="Wingdings" pitchFamily="2" charset="2"/>
              <a:buNone/>
              <a:defRPr/>
            </a:pPr>
            <a:r>
              <a:rPr lang="en-GB" sz="2000" dirty="0" smtClean="0"/>
              <a:t>Mentkowski, M. and associates (2000) p.82 </a:t>
            </a:r>
            <a:r>
              <a:rPr lang="en-GB" sz="2000" i="1" dirty="0" smtClean="0"/>
              <a:t>Learning that lasts: integrating learning development and performance in college and beyond,</a:t>
            </a:r>
            <a:r>
              <a:rPr lang="en-GB" sz="2000" dirty="0" smtClean="0"/>
              <a:t> San Francisco: </a:t>
            </a:r>
            <a:r>
              <a:rPr lang="en-GB" sz="2000" dirty="0" err="1" smtClean="0"/>
              <a:t>Jossey</a:t>
            </a:r>
            <a:r>
              <a:rPr lang="en-GB" sz="2000" dirty="0" smtClean="0"/>
              <a:t>-Bass.</a:t>
            </a:r>
          </a:p>
          <a:p>
            <a:pPr eaLnBrk="1" hangingPunct="1">
              <a:buFont typeface="Wingdings" pitchFamily="2" charset="2"/>
              <a:buNone/>
              <a:defRPr/>
            </a:pPr>
            <a:r>
              <a:rPr lang="en-GB" sz="2000" dirty="0" smtClean="0"/>
              <a:t>McDowell, L. and Brown, S. (1998) </a:t>
            </a:r>
            <a:r>
              <a:rPr lang="en-GB" sz="2000" i="1" dirty="0" smtClean="0"/>
              <a:t>Assessing students: cheating and plagiarism</a:t>
            </a:r>
            <a:r>
              <a:rPr lang="en-GB" sz="2000" dirty="0" smtClean="0"/>
              <a:t>, Newcastle: Red Guide 10/11 University of Northumbria.</a:t>
            </a:r>
            <a:endParaRPr lang="en-US" sz="2000" dirty="0" smtClean="0"/>
          </a:p>
          <a:p>
            <a:pPr eaLnBrk="1" hangingPunct="1">
              <a:buNone/>
              <a:defRPr/>
            </a:pPr>
            <a:endParaRPr lang="en-GB" sz="2000" dirty="0" smtClean="0"/>
          </a:p>
          <a:p>
            <a:pPr eaLnBrk="1" hangingPunct="1">
              <a:lnSpc>
                <a:spcPct val="90000"/>
              </a:lnSpc>
              <a:buFont typeface="Wingdings" pitchFamily="2" charset="2"/>
              <a:buNone/>
              <a:defRPr/>
            </a:pPr>
            <a:endParaRPr lang="en-GB" sz="20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smtClean="0"/>
              <a:t>Nicol</a:t>
            </a:r>
            <a:r>
              <a:rPr lang="en-GB" sz="2000" dirty="0" smtClean="0"/>
              <a:t>, D. J. and Macfarlane-Dick, D. (2006) Formative assessment and self-regulated learning: A model and seven principles of good feedback practice, </a:t>
            </a:r>
            <a:r>
              <a:rPr lang="en-GB" sz="2000" i="1" dirty="0" smtClean="0"/>
              <a:t>Studies in Higher Education </a:t>
            </a:r>
            <a:r>
              <a:rPr lang="en-GB" sz="2000" i="1" dirty="0" err="1" smtClean="0"/>
              <a:t>Vol</a:t>
            </a:r>
            <a:r>
              <a:rPr lang="en-GB" sz="2000" i="1" dirty="0" smtClean="0"/>
              <a:t> 31(2), 199-218.</a:t>
            </a:r>
          </a:p>
          <a:p>
            <a:pPr eaLnBrk="1" hangingPunct="1">
              <a:buNone/>
              <a:defRPr/>
            </a:pPr>
            <a:r>
              <a:rPr lang="en-GB" sz="2000" dirty="0" smtClean="0"/>
              <a:t>NUS (2010) </a:t>
            </a:r>
            <a:r>
              <a:rPr lang="en-GB" sz="2000" i="1" dirty="0" smtClean="0"/>
              <a:t>NUS Charter on Assessment and Feedback,</a:t>
            </a:r>
            <a:r>
              <a:rPr lang="en-GB" sz="2000" dirty="0" smtClean="0"/>
              <a:t> </a:t>
            </a:r>
            <a:r>
              <a:rPr lang="en-GB" sz="2000" u="sng" dirty="0" smtClean="0">
                <a:hlinkClick r:id="rId3"/>
              </a:rPr>
              <a:t>http://www.nusconnect.org.uk/asset/news/6010/FeedbackCharter-toview.pdf</a:t>
            </a:r>
            <a:r>
              <a:rPr lang="en-GB" sz="2000" dirty="0" smtClean="0"/>
              <a:t>).</a:t>
            </a:r>
          </a:p>
          <a:p>
            <a:pPr eaLnBrk="1" hangingPunct="1">
              <a:buNone/>
              <a:defRPr/>
            </a:pPr>
            <a:r>
              <a:rPr lang="en-GB" sz="2000" dirty="0" smtClean="0"/>
              <a:t>PASS project Bradford </a:t>
            </a:r>
            <a:r>
              <a:rPr lang="en-GB" sz="2000" dirty="0" smtClean="0">
                <a:hlinkClick r:id="rId4"/>
              </a:rPr>
              <a:t>http://www.pass.brad.ac.uk/</a:t>
            </a:r>
            <a:r>
              <a:rPr lang="en-GB" sz="2000" dirty="0" smtClean="0"/>
              <a:t> Accessed November 2013</a:t>
            </a:r>
          </a:p>
          <a:p>
            <a:pPr eaLnBrk="1" hangingPunct="1">
              <a:buNone/>
              <a:defRPr/>
            </a:pPr>
            <a:r>
              <a:rPr lang="en-GB" sz="2000" dirty="0" smtClean="0"/>
              <a:t>Pickford, R. and Brown, S. (2006) </a:t>
            </a:r>
            <a:r>
              <a:rPr lang="en-GB" sz="2000" i="1" dirty="0" smtClean="0"/>
              <a:t>Assessing skills and practice,</a:t>
            </a:r>
            <a:r>
              <a:rPr lang="en-GB" sz="2000" dirty="0" smtClean="0"/>
              <a:t> London: Routledge. </a:t>
            </a:r>
          </a:p>
          <a:p>
            <a:pPr eaLnBrk="1" hangingPunct="1">
              <a:buNone/>
            </a:pPr>
            <a:r>
              <a:rPr lang="en-GB" sz="2000" dirty="0" smtClean="0"/>
              <a:t>QAA (2013) UK Quality Code for Higher Education: Part B: Assuring and enhancing academic quality, accessed at </a:t>
            </a:r>
            <a:r>
              <a:rPr lang="en-GB" sz="2000" u="sng" dirty="0" err="1" smtClean="0">
                <a:hlinkClick r:id="rId5"/>
              </a:rPr>
              <a:t>www.qaa.ac.uk</a:t>
            </a:r>
            <a:r>
              <a:rPr lang="en-GB" sz="2000" dirty="0" smtClean="0"/>
              <a:t> (June 2014)</a:t>
            </a:r>
          </a:p>
          <a:p>
            <a:pPr eaLnBrk="1" hangingPunct="1">
              <a:buFont typeface="Wingdings" pitchFamily="2" charset="2"/>
              <a:buNone/>
            </a:pPr>
            <a:r>
              <a:rPr lang="en-GB" sz="2000" dirty="0" smtClean="0"/>
              <a:t>Race, P. (2001) </a:t>
            </a:r>
            <a:r>
              <a:rPr lang="en-GB" sz="2000" i="1" dirty="0" smtClean="0"/>
              <a:t>A Briefing on Self, Peer &amp; Group Assessment,</a:t>
            </a:r>
            <a:r>
              <a:rPr lang="en-GB" sz="2000" dirty="0" smtClean="0"/>
              <a:t> in LTSN Generic Centre Assessment Series No 9, LTSN York.</a:t>
            </a:r>
          </a:p>
          <a:p>
            <a:pPr eaLnBrk="1" hangingPunct="1">
              <a:buFont typeface="Wingdings" pitchFamily="2" charset="2"/>
              <a:buNone/>
            </a:pPr>
            <a:r>
              <a:rPr lang="en-GB" sz="2000" dirty="0" smtClean="0"/>
              <a:t>Race, P. (2015) </a:t>
            </a:r>
            <a:r>
              <a:rPr lang="en-GB" sz="2000" i="1" dirty="0" smtClean="0"/>
              <a:t>The lecturer’s toolkit (4</a:t>
            </a:r>
            <a:r>
              <a:rPr lang="en-GB" sz="2000" i="1" baseline="30000" dirty="0" smtClean="0"/>
              <a:t>th</a:t>
            </a:r>
            <a:r>
              <a:rPr lang="en-GB" sz="2000" i="1" dirty="0" smtClean="0"/>
              <a:t> edition),</a:t>
            </a:r>
            <a:r>
              <a:rPr lang="en-GB" sz="2000" dirty="0" smtClean="0"/>
              <a:t> London: Routledge.</a:t>
            </a:r>
          </a:p>
          <a:p>
            <a:pPr eaLnBrk="1" hangingPunct="1">
              <a:buNone/>
            </a:pPr>
            <a:r>
              <a:rPr lang="en-GB" sz="2000" dirty="0" smtClean="0"/>
              <a:t>Ryan, J. (2000) </a:t>
            </a:r>
            <a:r>
              <a:rPr lang="en-GB" sz="2000" i="1" dirty="0" smtClean="0"/>
              <a:t>A Guide to Teaching International Students,</a:t>
            </a:r>
            <a:r>
              <a:rPr lang="en-GB" sz="2000" dirty="0" smtClean="0"/>
              <a:t> Oxford Centre for Staff and Learning Development</a:t>
            </a:r>
          </a:p>
          <a:p>
            <a:pPr eaLnBrk="1" hangingPunct="1">
              <a:buFont typeface="Wingdings" pitchFamily="2" charset="2"/>
              <a:buNone/>
            </a:pPr>
            <a:endParaRPr lang="en-GB" sz="2000" dirty="0" smtClean="0"/>
          </a:p>
          <a:p>
            <a:pPr eaLnBrk="1" hangingPunct="1">
              <a:buFont typeface="Wingdings" pitchFamily="2" charset="2"/>
              <a:buNone/>
            </a:pPr>
            <a:endParaRPr lang="en-GB" sz="2000" dirty="0" smtClean="0"/>
          </a:p>
          <a:p>
            <a:endParaRPr lang="en-GB" sz="20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smtClean="0"/>
              <a:t>Rust, C., Price, M. and O’Donovan, B. (2003) Improving students’ learning by developing their understanding of assessment criteria and processes</a:t>
            </a:r>
            <a:r>
              <a:rPr lang="en-GB" sz="2000" i="1" dirty="0" smtClean="0"/>
              <a:t>, Assessment and Evaluation in Higher Education. 28 (2), 147-164.</a:t>
            </a:r>
          </a:p>
          <a:p>
            <a:pPr eaLnBrk="1" hangingPunct="1">
              <a:buNone/>
            </a:pPr>
            <a:r>
              <a:rPr lang="en-GB" sz="2000" dirty="0" err="1" smtClean="0"/>
              <a:t>Stefani</a:t>
            </a:r>
            <a:r>
              <a:rPr lang="en-GB" sz="2000" dirty="0" smtClean="0"/>
              <a:t>, L. and Carroll, J. (2001) </a:t>
            </a:r>
            <a:r>
              <a:rPr lang="en-GB" sz="2000" i="1" dirty="0" smtClean="0"/>
              <a:t>A Briefing on Plagiarism </a:t>
            </a:r>
            <a:r>
              <a:rPr lang="en-GB" sz="2000" dirty="0" smtClean="0"/>
              <a:t>http://www.ltsn.ac.uk/application.asp?app=resources.asp&amp;process=full_record&amp;section=generic&amp;id=10</a:t>
            </a:r>
          </a:p>
          <a:p>
            <a:pPr>
              <a:buNone/>
            </a:pPr>
            <a:r>
              <a:rPr lang="en-GB" sz="2000" dirty="0" smtClean="0"/>
              <a:t>Sadler, D. R. (2010a). Beyond feedback: Developing student capability in complex appraisal. </a:t>
            </a:r>
            <a:r>
              <a:rPr lang="en-GB" sz="2000" i="1" dirty="0" smtClean="0"/>
              <a:t>Assessment &amp; Evaluation in Higher Education, 35</a:t>
            </a:r>
            <a:r>
              <a:rPr lang="en-GB" sz="2000" dirty="0" smtClean="0"/>
              <a:t>(5), 535-550.</a:t>
            </a:r>
          </a:p>
          <a:p>
            <a:pPr>
              <a:buNone/>
            </a:pPr>
            <a:r>
              <a:rPr lang="en-AU" sz="2000" dirty="0" smtClean="0"/>
              <a:t>Sadler, D. R. (2010b) Fidelity as a precondition for integrity in grading academic achievement. </a:t>
            </a:r>
            <a:r>
              <a:rPr lang="en-AU" sz="2000" i="1" dirty="0" smtClean="0"/>
              <a:t>Assessment and Evaluation in Higher Education</a:t>
            </a:r>
            <a:r>
              <a:rPr lang="en-AU" sz="2000" dirty="0" smtClean="0"/>
              <a:t>, 35, 727‑743.</a:t>
            </a:r>
            <a:endParaRPr lang="en-GB" sz="2000" dirty="0" smtClean="0"/>
          </a:p>
          <a:p>
            <a:pPr>
              <a:buNone/>
            </a:pPr>
            <a:r>
              <a:rPr lang="en-GB" sz="2000" dirty="0" smtClean="0"/>
              <a:t>Sadler, D. R. (2010c). Assessment in higher education. In P. Peterson, E. Baker, &amp; B. </a:t>
            </a:r>
            <a:r>
              <a:rPr lang="en-GB" sz="2000" dirty="0" err="1" smtClean="0"/>
              <a:t>McGaw</a:t>
            </a:r>
            <a:r>
              <a:rPr lang="en-GB" sz="2000" dirty="0" smtClean="0"/>
              <a:t> (</a:t>
            </a:r>
            <a:r>
              <a:rPr lang="en-GB" sz="2000" dirty="0" err="1" smtClean="0"/>
              <a:t>eds</a:t>
            </a:r>
            <a:r>
              <a:rPr lang="en-GB" sz="2000" dirty="0" smtClean="0"/>
              <a:t>). </a:t>
            </a:r>
            <a:r>
              <a:rPr lang="en-GB" sz="2000" i="1" dirty="0" smtClean="0"/>
              <a:t>International </a:t>
            </a:r>
            <a:r>
              <a:rPr lang="en-GB" sz="2000" i="1" dirty="0" err="1" smtClean="0"/>
              <a:t>encyclopedia</a:t>
            </a:r>
            <a:r>
              <a:rPr lang="en-GB" sz="2000" i="1" dirty="0" smtClean="0"/>
              <a:t> of education. </a:t>
            </a:r>
            <a:r>
              <a:rPr lang="en-GB" sz="2000" dirty="0" smtClean="0"/>
              <a:t>Vol. 3, 249‑255. Oxford: Elsevier. </a:t>
            </a:r>
          </a:p>
          <a:p>
            <a:pPr>
              <a:buNone/>
            </a:pPr>
            <a:r>
              <a:rPr lang="en-GB" sz="2000" dirty="0" smtClean="0"/>
              <a:t>Sadler, D. R. (2013b). Opening up feedback: Teaching learners to see. In Merry, S., Price, M., </a:t>
            </a:r>
            <a:r>
              <a:rPr lang="en-GB" sz="2000" dirty="0" err="1" smtClean="0"/>
              <a:t>Carless</a:t>
            </a:r>
            <a:r>
              <a:rPr lang="en-GB" sz="2000" dirty="0" smtClean="0"/>
              <a:t>, D., &amp; </a:t>
            </a:r>
            <a:r>
              <a:rPr lang="en-GB" sz="2000" dirty="0" err="1" smtClean="0"/>
              <a:t>Taras</a:t>
            </a:r>
            <a:r>
              <a:rPr lang="en-GB" sz="2000" dirty="0" smtClean="0"/>
              <a:t>, M. (Eds.) </a:t>
            </a:r>
            <a:r>
              <a:rPr lang="en-GB" sz="2000" i="1" dirty="0" err="1" smtClean="0"/>
              <a:t>Reconceptualising</a:t>
            </a:r>
            <a:r>
              <a:rPr lang="en-GB" sz="2000" i="1" dirty="0" smtClean="0"/>
              <a:t> feedback in higher education: Developing </a:t>
            </a:r>
            <a:r>
              <a:rPr lang="en-GB" sz="2000" dirty="0" smtClean="0"/>
              <a:t>Yorke, M. (1999) </a:t>
            </a:r>
            <a:r>
              <a:rPr lang="en-GB" sz="2000" i="1" dirty="0" smtClean="0"/>
              <a:t>Leaving Early: Undergraduate Non-completion in Higher Education,</a:t>
            </a:r>
            <a:r>
              <a:rPr lang="en-GB" sz="2000" dirty="0" smtClean="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references specifically on group work</a:t>
            </a:r>
            <a:endParaRPr lang="en-GB" dirty="0"/>
          </a:p>
        </p:txBody>
      </p:sp>
      <p:sp>
        <p:nvSpPr>
          <p:cNvPr id="3" name="Content Placeholder 2"/>
          <p:cNvSpPr>
            <a:spLocks noGrp="1"/>
          </p:cNvSpPr>
          <p:nvPr>
            <p:ph idx="1"/>
          </p:nvPr>
        </p:nvSpPr>
        <p:spPr/>
        <p:txBody>
          <a:bodyPr/>
          <a:lstStyle/>
          <a:p>
            <a:pPr>
              <a:buNone/>
            </a:pPr>
            <a:r>
              <a:rPr lang="en-GB" sz="2000" dirty="0" smtClean="0"/>
              <a:t>Boud, D. (1988) (ed.) </a:t>
            </a:r>
            <a:r>
              <a:rPr lang="en-GB" sz="2000" i="1" dirty="0" smtClean="0"/>
              <a:t>Developing student autonomy in learning</a:t>
            </a:r>
            <a:r>
              <a:rPr lang="en-GB" sz="2000" dirty="0" smtClean="0"/>
              <a:t>, </a:t>
            </a:r>
            <a:r>
              <a:rPr lang="en-GB" sz="2000" i="1" dirty="0" smtClean="0"/>
              <a:t>second edition</a:t>
            </a:r>
            <a:r>
              <a:rPr lang="en-GB" sz="2000" dirty="0" smtClean="0"/>
              <a:t>, London: Kogan Page. </a:t>
            </a:r>
          </a:p>
          <a:p>
            <a:pPr>
              <a:buNone/>
            </a:pPr>
            <a:r>
              <a:rPr lang="en-GB" sz="2000" dirty="0" smtClean="0"/>
              <a:t>Falchikov, N. (2004) </a:t>
            </a:r>
            <a:r>
              <a:rPr lang="en-GB" sz="2000" i="1" dirty="0" smtClean="0"/>
              <a:t>Improving Assessment through Student Involvement: Practical Solutions for Aiding Learning in Higher and Further Education,</a:t>
            </a:r>
            <a:r>
              <a:rPr lang="en-GB" sz="2000" dirty="0" smtClean="0"/>
              <a:t> Abingdon: Routledge.</a:t>
            </a:r>
          </a:p>
          <a:p>
            <a:pPr>
              <a:buNone/>
            </a:pPr>
            <a:r>
              <a:rPr lang="en-GB" sz="2000" dirty="0" smtClean="0"/>
              <a:t>Foreman-Peck, L. and Winch, C. (2010) </a:t>
            </a:r>
            <a:r>
              <a:rPr lang="en-GB" sz="2000" i="1" dirty="0" smtClean="0"/>
              <a:t>Using Educational Research to Inform Practice: A Practical Guide to practitioner research in universities and colleges</a:t>
            </a:r>
            <a:r>
              <a:rPr lang="en-GB" sz="2000" dirty="0" smtClean="0"/>
              <a:t>. London: Routledge </a:t>
            </a:r>
          </a:p>
          <a:p>
            <a:pPr>
              <a:buNone/>
            </a:pPr>
            <a:r>
              <a:rPr lang="en-GB" sz="2000" dirty="0" err="1" smtClean="0"/>
              <a:t>Jaques</a:t>
            </a:r>
            <a:r>
              <a:rPr lang="en-GB" sz="2000" dirty="0" smtClean="0"/>
              <a:t>, D. and Salmon, G. (2007)</a:t>
            </a:r>
            <a:r>
              <a:rPr lang="en-GB" sz="2000" i="1" dirty="0" smtClean="0"/>
              <a:t> Learning in groups: a handbook for face-to-face and on-line environments (4</a:t>
            </a:r>
            <a:r>
              <a:rPr lang="en-GB" sz="2000" i="1" baseline="30000" dirty="0" smtClean="0"/>
              <a:t>th</a:t>
            </a:r>
            <a:r>
              <a:rPr lang="en-GB" sz="2000" i="1" dirty="0" smtClean="0"/>
              <a:t> edition) </a:t>
            </a:r>
            <a:r>
              <a:rPr lang="en-GB" sz="2000" dirty="0" smtClean="0"/>
              <a:t>London: Routledge.</a:t>
            </a:r>
          </a:p>
          <a:p>
            <a:pPr>
              <a:buNone/>
            </a:pPr>
            <a:r>
              <a:rPr lang="en-GB" sz="2000" dirty="0" smtClean="0"/>
              <a:t>Pickford, R. and Brown, S. (2006) </a:t>
            </a:r>
            <a:r>
              <a:rPr lang="en-GB" sz="2000" i="1" dirty="0" smtClean="0"/>
              <a:t>Assessing skills and practice,</a:t>
            </a:r>
            <a:r>
              <a:rPr lang="en-GB" sz="2000" dirty="0" smtClean="0"/>
              <a:t> London: Routledge. </a:t>
            </a:r>
          </a:p>
          <a:p>
            <a:pPr>
              <a:buNone/>
            </a:pPr>
            <a:r>
              <a:rPr lang="en-GB" sz="2000" dirty="0" smtClean="0"/>
              <a:t>Race, P. (2001) </a:t>
            </a:r>
            <a:r>
              <a:rPr lang="en-GB" sz="2000" i="1" dirty="0" smtClean="0"/>
              <a:t>A Briefing on Self, Peer &amp; Group Assessment</a:t>
            </a:r>
            <a:r>
              <a:rPr lang="en-GB" sz="2000" dirty="0" smtClean="0"/>
              <a:t> in LTSN Generic Centre Assessment Series No 9 LTSN York. </a:t>
            </a:r>
            <a:r>
              <a:rPr lang="en-GB" sz="2000" dirty="0" smtClean="0">
                <a:solidFill>
                  <a:srgbClr val="008000"/>
                </a:solidFill>
              </a:rPr>
              <a:t> (download available on ‘Archived Downloads’ page of my website)</a:t>
            </a:r>
          </a:p>
          <a:p>
            <a:pPr>
              <a:buNone/>
            </a:pPr>
            <a:endParaRPr lang="en-GB" sz="20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66CC"/>
                </a:solidFill>
                <a:latin typeface="Arial" charset="0"/>
                <a:hlinkClick r:id="rId3"/>
              </a:rPr>
              <a:t>http://phil-race.co.uk</a:t>
            </a:r>
            <a:r>
              <a:rPr lang="en-GB" sz="3600" b="1" dirty="0" smtClean="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smtClean="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a:t>
            </a:r>
            <a:r>
              <a:rPr lang="en-GB" sz="3600" b="1" dirty="0" err="1" smtClean="0">
                <a:solidFill>
                  <a:srgbClr val="00B0F0"/>
                </a:solidFill>
                <a:latin typeface="Arial" charset="0"/>
              </a:rPr>
              <a:t>RacePhil</a:t>
            </a:r>
            <a:r>
              <a:rPr lang="en-GB" sz="3600" b="1" dirty="0" smtClean="0">
                <a:solidFill>
                  <a:srgbClr val="00B0F0"/>
                </a:solidFill>
                <a:latin typeface="Arial" charset="0"/>
              </a:rPr>
              <a:t> </a:t>
            </a: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FF00"/>
                </a:solidFill>
                <a:latin typeface="Arial" charset="0"/>
              </a:rPr>
              <a:t>phil@phil-race.co.uk</a:t>
            </a: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smtClean="0">
                <a:latin typeface="Calibri" pitchFamily="34" charset="0"/>
              </a:rPr>
              <a:t>You don’t need to take notes.</a:t>
            </a:r>
          </a:p>
          <a:p>
            <a:r>
              <a:rPr lang="en-GB" sz="2800" dirty="0" smtClean="0">
                <a:latin typeface="Calibri" pitchFamily="34" charset="0"/>
              </a:rPr>
              <a:t>I’ll put the main slides up on my website </a:t>
            </a:r>
            <a:r>
              <a:rPr lang="en-GB" sz="2800" dirty="0" smtClean="0">
                <a:solidFill>
                  <a:srgbClr val="C00000"/>
                </a:solidFill>
              </a:rPr>
              <a:t>tonight</a:t>
            </a:r>
            <a:r>
              <a:rPr lang="en-GB" sz="2800" dirty="0" smtClean="0">
                <a:solidFill>
                  <a:srgbClr val="C00000"/>
                </a:solidFill>
                <a:latin typeface="Calibri" pitchFamily="34" charset="0"/>
              </a:rPr>
              <a:t>:</a:t>
            </a:r>
            <a:r>
              <a:rPr lang="en-GB" sz="2800" dirty="0" smtClean="0">
                <a:latin typeface="Calibri" pitchFamily="34" charset="0"/>
              </a:rPr>
              <a:t> </a:t>
            </a:r>
            <a:r>
              <a:rPr lang="en-GB" sz="2800" dirty="0" smtClean="0">
                <a:solidFill>
                  <a:srgbClr val="008000"/>
                </a:solidFill>
                <a:latin typeface="Calibri" pitchFamily="34" charset="0"/>
              </a:rPr>
              <a:t>(http://phil-race.co.uk/)</a:t>
            </a:r>
          </a:p>
          <a:p>
            <a:r>
              <a:rPr lang="en-GB" sz="2800" dirty="0" smtClean="0">
                <a:latin typeface="Calibri" pitchFamily="34" charset="0"/>
              </a:rPr>
              <a:t>I won’t include pictures and video-clips, as this would make the file-size too large.</a:t>
            </a:r>
          </a:p>
          <a:p>
            <a:r>
              <a:rPr lang="en-GB" sz="2800" dirty="0" smtClean="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8.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90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5810</Words>
  <Application>Microsoft Office PowerPoint</Application>
  <PresentationFormat>On-screen Show (4:3)</PresentationFormat>
  <Paragraphs>607</Paragraphs>
  <Slides>88</Slides>
  <Notes>60</Notes>
  <HiddenSlides>0</HiddenSlides>
  <MMClips>0</MMClips>
  <ScaleCrop>false</ScaleCrop>
  <HeadingPairs>
    <vt:vector size="4" baseType="variant">
      <vt:variant>
        <vt:lpstr>Theme</vt:lpstr>
      </vt:variant>
      <vt:variant>
        <vt:i4>102</vt:i4>
      </vt:variant>
      <vt:variant>
        <vt:lpstr>Slide Titles</vt:lpstr>
      </vt:variant>
      <vt:variant>
        <vt:i4>88</vt:i4>
      </vt:variant>
    </vt:vector>
  </HeadingPairs>
  <TitlesOfParts>
    <vt:vector size="190"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2_Clouds</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1_Network Blitz</vt:lpstr>
      <vt:lpstr>3_Network Blitz</vt:lpstr>
      <vt:lpstr>117_Custom Design</vt:lpstr>
      <vt:lpstr>13_Custom Design</vt:lpstr>
      <vt:lpstr>10_Office Theme</vt:lpstr>
      <vt:lpstr>6_Office Theme</vt:lpstr>
      <vt:lpstr>3_Office Theme</vt:lpstr>
      <vt:lpstr>4_LeedsMet template</vt:lpstr>
      <vt:lpstr>118_Custom Design</vt:lpstr>
      <vt:lpstr>5_LeedsMet template</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90_Custom Design</vt:lpstr>
      <vt:lpstr>50_Custom Design</vt:lpstr>
      <vt:lpstr>78_Custom Design</vt:lpstr>
      <vt:lpstr>39_Custom Design</vt:lpstr>
      <vt:lpstr>1_LeedsMet template</vt:lpstr>
      <vt:lpstr>51_Custom Design</vt:lpstr>
      <vt:lpstr>86_Custom Design</vt:lpstr>
      <vt:lpstr>7_Office Theme</vt:lpstr>
      <vt:lpstr>Facilitating and Assessing Group Work</vt:lpstr>
      <vt:lpstr>Slide 2</vt:lpstr>
      <vt:lpstr>Slide 3</vt:lpstr>
      <vt:lpstr> About Phil…</vt:lpstr>
      <vt:lpstr>How many of you were at my session at Treforest on November 18th last year?</vt:lpstr>
      <vt:lpstr> </vt:lpstr>
      <vt:lpstr>Slide 7</vt:lpstr>
      <vt:lpstr>Thanks to students</vt:lpstr>
      <vt:lpstr>You will be able to download my main slides</vt:lpstr>
      <vt:lpstr>Intended learning outcomes</vt:lpstr>
      <vt:lpstr>Announcement about mobile phones and laptops...</vt:lpstr>
      <vt:lpstr>Rationale</vt:lpstr>
      <vt:lpstr>Why get students working in small groups?</vt:lpstr>
      <vt:lpstr>Group work to encourage learning</vt:lpstr>
      <vt:lpstr>Particular sources for today, downloadable from my website...</vt:lpstr>
      <vt:lpstr>Rationale: the problem</vt:lpstr>
      <vt:lpstr>Towards helping students to benefit more from formative feedback</vt:lpstr>
      <vt:lpstr>The language of feedback at school?</vt:lpstr>
      <vt:lpstr>At the SEDA Conference in Edinburgh: May 2016</vt:lpstr>
      <vt:lpstr>Downloadable resource materials</vt:lpstr>
      <vt:lpstr>Getting to know each other</vt:lpstr>
      <vt:lpstr>Evidence-based practice</vt:lpstr>
      <vt:lpstr>14 sources about assessment, feedback and learning in higher education</vt:lpstr>
      <vt:lpstr>Slide 24</vt:lpstr>
      <vt:lpstr>Slide 25</vt:lpstr>
      <vt:lpstr>Boud et al 2010: ‘Assessment 2020’</vt:lpstr>
      <vt:lpstr>Boud et al, 2010</vt:lpstr>
      <vt:lpstr>Evans, C. (2013) Making Sense of Assessment Feedback in Higher Education  Review of Educational Research Vol. 83, No. 1, pp. 70–120</vt:lpstr>
      <vt:lpstr>Slide 29</vt:lpstr>
      <vt:lpstr>Slide 30</vt:lpstr>
      <vt:lpstr>Post-it exercise</vt:lpstr>
      <vt:lpstr>How it used to be</vt:lpstr>
      <vt:lpstr>Group work and employability</vt:lpstr>
      <vt:lpstr>Ten steps for effective assessed group work</vt:lpstr>
      <vt:lpstr>Ten steps for effective assessed group work (cont’d)</vt:lpstr>
      <vt:lpstr>Six  things which cause students to complain about assessed groupwork?   </vt:lpstr>
      <vt:lpstr>Now is the decade of Universities’ dis-content!</vt:lpstr>
      <vt:lpstr>Modern universities are moving away from being the guardians of content, (where everything was about ‘delivery’), towards foregrounding two major functions: </vt:lpstr>
      <vt:lpstr>The NSS Assessment and Feedback Agenda</vt:lpstr>
      <vt:lpstr>One of my main worries...</vt:lpstr>
      <vt:lpstr>Slide 41</vt:lpstr>
      <vt:lpstr>Slide 42</vt:lpstr>
      <vt:lpstr>Slide 43</vt:lpstr>
      <vt:lpstr>Slide 44</vt:lpstr>
      <vt:lpstr>Slide 45</vt:lpstr>
      <vt:lpstr>Slide 46</vt:lpstr>
      <vt:lpstr>Slide 47</vt:lpstr>
      <vt:lpstr>Slide 48</vt:lpstr>
      <vt:lpstr>So now, it’s time to re-think:</vt:lpstr>
      <vt:lpstr>Albert Einstein</vt:lpstr>
      <vt:lpstr>Teaching – and research – and reflection: the ten most important words</vt:lpstr>
      <vt:lpstr>‘what’ is getting ever less important</vt:lpstr>
      <vt:lpstr>Slide 53</vt:lpstr>
      <vt:lpstr> How Students Really Learn ‘Ripples’ model of learning</vt:lpstr>
      <vt:lpstr> How students really learn </vt:lpstr>
      <vt:lpstr>For more details</vt:lpstr>
      <vt:lpstr>Question 5</vt:lpstr>
      <vt:lpstr>Slide 58</vt:lpstr>
      <vt:lpstr>And one final question...</vt:lpstr>
      <vt:lpstr>Slide 60</vt:lpstr>
      <vt:lpstr>The guru Royce Sadler </vt:lpstr>
      <vt:lpstr>Sadler, D. R. (2010). Beyond feedback: Developing student capability in complex appraisal. Assessment &amp; Evaluation in Higher Education, 35(5), 535-550. </vt:lpstr>
      <vt:lpstr>Slide 63</vt:lpstr>
      <vt:lpstr>Slide 64</vt:lpstr>
      <vt:lpstr>Slide 65</vt:lpstr>
      <vt:lpstr>Face-to-face communication</vt:lpstr>
      <vt:lpstr>Face-to-face one-to-one feedback activity</vt:lpstr>
      <vt:lpstr>The power of face-to-face communication</vt:lpstr>
      <vt:lpstr> </vt:lpstr>
      <vt:lpstr>Seven ways of assessing students in groups</vt:lpstr>
      <vt:lpstr>1.   Take the simplest path  - just use the same group mark for all</vt:lpstr>
      <vt:lpstr>2.   Divide and concur:  divide up the tasks and mark each component separately</vt:lpstr>
      <vt:lpstr>3.     Add differentials:  give a mark for the group achievement, but negotiate individual ratings</vt:lpstr>
      <vt:lpstr>4.    Add contribution marks:  give a mark for the group project and extra marks for peer-assessment of process</vt:lpstr>
      <vt:lpstr>5.   Add more tasks: give an equal mark for the group task, but add individual differentiated tasks</vt:lpstr>
      <vt:lpstr>6.   Test them orally: Give them a group mark, but add a group (or individual) viva</vt:lpstr>
      <vt:lpstr>7.  Test them in writing: Allow the group mark to stand, but set subsequent task e.g. exam question, personal project</vt:lpstr>
      <vt:lpstr>Strategies for assessing students in groups (1)</vt:lpstr>
      <vt:lpstr>Strategies for assessing students in groups (2)</vt:lpstr>
      <vt:lpstr>Strategies for assessing students in groups (3)</vt:lpstr>
      <vt:lpstr>Slide 81</vt:lpstr>
      <vt:lpstr>Useful references: 1</vt:lpstr>
      <vt:lpstr>Useful references: 2</vt:lpstr>
      <vt:lpstr>Useful references: 3</vt:lpstr>
      <vt:lpstr>Useful references: 4</vt:lpstr>
      <vt:lpstr>Useful references: 5</vt:lpstr>
      <vt:lpstr>More references specifically on group work</vt:lpstr>
      <vt:lpstr>Slide 88</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2016-06-21T12:28:46Z</dcterms:modified>
</cp:coreProperties>
</file>