
<file path=[Content_Types].xml><?xml version="1.0" encoding="utf-8"?>
<Types xmlns="http://schemas.openxmlformats.org/package/2006/content-types">
  <Override PartName="/ppt/slideMasters/slideMaster3.xml" ContentType="application/vnd.openxmlformats-officedocument.presentationml.slideMaster+xml"/>
  <Override PartName="/ppt/slideMasters/slideMaster88.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Masters/slideMaster77.xml" ContentType="application/vnd.openxmlformats-officedocument.presentationml.slideMaster+xml"/>
  <Override PartName="/ppt/slides/slide36.xml" ContentType="application/vnd.openxmlformats-officedocument.presentationml.slide+xml"/>
  <Override PartName="/ppt/slideLayouts/slideLayout46.xml" ContentType="application/vnd.openxmlformats-officedocument.presentationml.slideLayout+xml"/>
  <Override PartName="/ppt/theme/theme98.xml" ContentType="application/vnd.openxmlformats-officedocument.theme+xml"/>
  <Override PartName="/ppt/slideMasters/slideMaster19.xml" ContentType="application/vnd.openxmlformats-officedocument.presentationml.slideMaster+xml"/>
  <Override PartName="/ppt/slideMasters/slideMaster55.xml" ContentType="application/vnd.openxmlformats-officedocument.presentationml.slideMaster+xml"/>
  <Override PartName="/ppt/slideMasters/slideMaster66.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theme/theme87.xml" ContentType="application/vnd.openxmlformats-officedocument.theme+xml"/>
  <Override PartName="/ppt/notesSlides/notesSlide27.xml" ContentType="application/vnd.openxmlformats-officedocument.presentationml.notesSlide+xml"/>
  <Default Extension="xml" ContentType="application/xml"/>
  <Override PartName="/ppt/slideMasters/slideMaster44.xml" ContentType="application/vnd.openxmlformats-officedocument.presentationml.slideMaster+xml"/>
  <Override PartName="/ppt/slideMasters/slideMaster91.xml" ContentType="application/vnd.openxmlformats-officedocument.presentationml.slideMaster+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18.xml" ContentType="application/vnd.openxmlformats-officedocument.theme+xml"/>
  <Override PartName="/ppt/theme/theme29.xml" ContentType="application/vnd.openxmlformats-officedocument.theme+xml"/>
  <Override PartName="/ppt/slideLayouts/slideLayout60.xml" ContentType="application/vnd.openxmlformats-officedocument.presentationml.slideLayout+xml"/>
  <Override PartName="/ppt/theme/theme65.xml" ContentType="application/vnd.openxmlformats-officedocument.theme+xml"/>
  <Override PartName="/ppt/theme/theme76.xml" ContentType="application/vnd.openxmlformats-officedocument.theme+xml"/>
  <Override PartName="/ppt/notesSlides/notesSlide16.xml" ContentType="application/vnd.openxmlformats-officedocument.presentationml.notesSlide+xml"/>
  <Override PartName="/ppt/slideMasters/slideMaster33.xml" ContentType="application/vnd.openxmlformats-officedocument.presentationml.slideMaster+xml"/>
  <Override PartName="/ppt/slideMasters/slideMaster80.xml" ContentType="application/vnd.openxmlformats-officedocument.presentationml.slideMaster+xml"/>
  <Override PartName="/ppt/tableStyles.xml" ContentType="application/vnd.openxmlformats-officedocument.presentationml.tableStyles+xml"/>
  <Override PartName="/ppt/theme/theme54.xml" ContentType="application/vnd.openxmlformats-officedocument.them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theme/theme43.xml" ContentType="application/vnd.openxmlformats-officedocument.theme+xml"/>
  <Override PartName="/ppt/theme/theme90.xml" ContentType="application/vnd.openxmlformats-officedocument.theme+xml"/>
  <Override PartName="/ppt/notesSlides/notesSlide30.xml" ContentType="application/vnd.openxmlformats-officedocument.presentationml.notesSlide+xml"/>
  <Override PartName="/ppt/theme/theme21.xml" ContentType="application/vnd.openxmlformats-officedocument.theme+xml"/>
  <Override PartName="/ppt/theme/theme32.xml" ContentType="application/vnd.openxmlformats-officedocument.theme+xml"/>
  <Override PartName="/ppt/notesSlides/notesSlide7.xml" ContentType="application/vnd.openxmlformats-officedocument.presentationml.notesSlid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Masters/slideMaster49.xml" ContentType="application/vnd.openxmlformats-officedocument.presentationml.slideMaster+xml"/>
  <Override PartName="/ppt/slideMasters/slideMaster96.xml" ContentType="application/vnd.openxmlformats-officedocument.presentationml.slideMaster+xml"/>
  <Override PartName="/ppt/slides/slide55.xml" ContentType="application/vnd.openxmlformats-officedocument.presentationml.slide+xml"/>
  <Override PartName="/ppt/theme/theme2.xml" ContentType="application/vnd.openxmlformats-officedocument.them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slideMasters/slideMaster27.xml" ContentType="application/vnd.openxmlformats-officedocument.presentationml.slideMaster+xml"/>
  <Override PartName="/ppt/slideMasters/slideMaster38.xml" ContentType="application/vnd.openxmlformats-officedocument.presentationml.slideMaster+xml"/>
  <Override PartName="/ppt/slideMasters/slideMaster74.xml" ContentType="application/vnd.openxmlformats-officedocument.presentationml.slideMaster+xml"/>
  <Override PartName="/ppt/slideMasters/slideMaster85.xml" ContentType="application/vnd.openxmlformats-officedocument.presentationml.slideMaster+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theme/theme59.xml" ContentType="application/vnd.openxmlformats-officedocument.them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63.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theme/theme37.xml" ContentType="application/vnd.openxmlformats-officedocument.theme+xml"/>
  <Override PartName="/ppt/theme/theme48.xml" ContentType="application/vnd.openxmlformats-officedocument.theme+xml"/>
  <Override PartName="/ppt/theme/theme84.xml" ContentType="application/vnd.openxmlformats-officedocument.theme+xml"/>
  <Override PartName="/ppt/theme/theme95.xml" ContentType="application/vnd.openxmlformats-officedocument.theme+xml"/>
  <Override PartName="/ppt/notesSlides/notesSlide24.xml" ContentType="application/vnd.openxmlformats-officedocument.presentationml.notesSlide+xml"/>
  <Override PartName="/docProps/app.xml" ContentType="application/vnd.openxmlformats-officedocument.extended-properties+xml"/>
  <Override PartName="/ppt/slideMasters/slideMaster52.xml" ContentType="application/vnd.openxmlformats-officedocument.presentationml.slideMaster+xml"/>
  <Override PartName="/ppt/slides/slide11.xml" ContentType="application/vnd.openxmlformats-officedocument.presentationml.slide+xml"/>
  <Override PartName="/ppt/slideLayouts/slideLayout21.xml" ContentType="application/vnd.openxmlformats-officedocument.presentationml.slideLayout+xml"/>
  <Override PartName="/ppt/theme/theme26.xml" ContentType="application/vnd.openxmlformats-officedocument.theme+xml"/>
  <Override PartName="/ppt/theme/theme73.xml" ContentType="application/vnd.openxmlformats-officedocument.theme+xml"/>
  <Override PartName="/ppt/notesSlides/notesSlide13.xml" ContentType="application/vnd.openxmlformats-officedocument.presentationml.notesSlide+xml"/>
  <Override PartName="/ppt/slideMasters/slideMaster30.xml" ContentType="application/vnd.openxmlformats-officedocument.presentationml.slideMaster+xml"/>
  <Override PartName="/ppt/slideMasters/slideMaster41.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62.xml" ContentType="application/vnd.openxmlformats-officedocument.theme+xml"/>
  <Override PartName="/ppt/theme/theme40.xml" ContentType="application/vnd.openxmlformats-officedocument.theme+xml"/>
  <Override PartName="/ppt/theme/theme51.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theme/theme7.xml" ContentType="application/vnd.openxmlformats-officedocument.them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ppt/slideMasters/slideMaster79.xml" ContentType="application/vnd.openxmlformats-officedocument.presentationml.slideMaster+xml"/>
  <Override PartName="/ppt/slides/slide38.xml" ContentType="application/vnd.openxmlformats-officedocument.presentationml.slide+xml"/>
  <Override PartName="/ppt/slideLayouts/slideLayout48.xml" ContentType="application/vnd.openxmlformats-officedocument.presentationml.slideLayout+xml"/>
  <Override PartName="/ppt/slideMasters/slideMaster57.xml" ContentType="application/vnd.openxmlformats-officedocument.presentationml.slideMaster+xml"/>
  <Override PartName="/ppt/slideMasters/slideMaster68.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89.xml" ContentType="application/vnd.openxmlformats-officedocument.theme+xml"/>
  <Override PartName="/ppt/notesSlides/notesSlide29.xml" ContentType="application/vnd.openxmlformats-officedocument.presentationml.notesSlide+xml"/>
  <Override PartName="/ppt/slideMasters/slideMaster46.xml" ContentType="application/vnd.openxmlformats-officedocument.presentationml.slideMaster+xml"/>
  <Override PartName="/ppt/slideMasters/slideMaster93.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theme/theme67.xml" ContentType="application/vnd.openxmlformats-officedocument.theme+xml"/>
  <Override PartName="/ppt/theme/theme78.xml" ContentType="application/vnd.openxmlformats-officedocument.theme+xml"/>
  <Override PartName="/ppt/notesSlides/notesSlide18.xml" ContentType="application/vnd.openxmlformats-officedocument.presentationml.notesSlide+xml"/>
  <Override PartName="/ppt/slideMasters/slideMaster35.xml" ContentType="application/vnd.openxmlformats-officedocument.presentationml.slideMaster+xml"/>
  <Override PartName="/ppt/slideMasters/slideMaster82.xml" ContentType="application/vnd.openxmlformats-officedocument.presentationml.slideMaster+xml"/>
  <Override PartName="/ppt/slides/slide41.xml" ContentType="application/vnd.openxmlformats-officedocument.presentationml.slide+xml"/>
  <Override PartName="/ppt/slideLayouts/slideLayout51.xml" ContentType="application/vnd.openxmlformats-officedocument.presentationml.slideLayout+xml"/>
  <Override PartName="/ppt/theme/theme56.xml" ContentType="application/vnd.openxmlformats-officedocument.theme+xml"/>
  <Override PartName="/ppt/slideMasters/slideMaster24.xml" ContentType="application/vnd.openxmlformats-officedocument.presentationml.slideMaster+xml"/>
  <Override PartName="/ppt/slideMasters/slideMaster71.xml" ContentType="application/vnd.openxmlformats-officedocument.presentationml.slideMaster+xml"/>
  <Override PartName="/ppt/slides/slide30.xml" ContentType="application/vnd.openxmlformats-officedocument.presentationml.slide+xml"/>
  <Override PartName="/ppt/slideLayouts/slideLayout40.xml" ContentType="application/vnd.openxmlformats-officedocument.presentationml.slideLayout+xml"/>
  <Override PartName="/ppt/theme/theme45.xml" ContentType="application/vnd.openxmlformats-officedocument.theme+xml"/>
  <Override PartName="/ppt/theme/theme92.xml" ContentType="application/vnd.openxmlformats-officedocument.theme+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slideMasters/slideMaster60.xml" ContentType="application/vnd.openxmlformats-officedocument.presentationml.slideMaster+xml"/>
  <Override PartName="/ppt/theme/theme23.xml" ContentType="application/vnd.openxmlformats-officedocument.theme+xml"/>
  <Override PartName="/ppt/theme/theme34.xml" ContentType="application/vnd.openxmlformats-officedocument.theme+xml"/>
  <Override PartName="/ppt/theme/theme81.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heme/theme12.xml" ContentType="application/vnd.openxmlformats-officedocument.theme+xml"/>
  <Override PartName="/ppt/theme/theme70.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Masters/slideMaster98.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Masters/slideMaster76.xml" ContentType="application/vnd.openxmlformats-officedocument.presentationml.slideMaster+xml"/>
  <Override PartName="/ppt/slideMasters/slideMaster87.xml" ContentType="application/vnd.openxmlformats-officedocument.presentationml.slideMaster+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Masters/slideMaster18.xml" ContentType="application/vnd.openxmlformats-officedocument.presentationml.slideMaster+xml"/>
  <Override PartName="/ppt/slideMasters/slideMaster65.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theme/theme39.xml" ContentType="application/vnd.openxmlformats-officedocument.theme+xml"/>
  <Override PartName="/ppt/theme/theme86.xml" ContentType="application/vnd.openxmlformats-officedocument.theme+xml"/>
  <Override PartName="/ppt/theme/theme97.xml" ContentType="application/vnd.openxmlformats-officedocument.theme+xml"/>
  <Override PartName="/ppt/slideMasters/slideMaster54.xml" ContentType="application/vnd.openxmlformats-officedocument.presentationml.slideMaster+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heme/theme28.xml" ContentType="application/vnd.openxmlformats-officedocument.theme+xml"/>
  <Override PartName="/ppt/theme/theme75.xml" ContentType="application/vnd.openxmlformats-officedocument.theme+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Masters/slideMaster32.xml" ContentType="application/vnd.openxmlformats-officedocument.presentationml.slideMaster+xml"/>
  <Override PartName="/ppt/slideMasters/slideMaster43.xml" ContentType="application/vnd.openxmlformats-officedocument.presentationml.slideMaster+xml"/>
  <Override PartName="/ppt/slideMasters/slideMaster90.xml" ContentType="application/vnd.openxmlformats-officedocument.presentationml.slideMaster+xml"/>
  <Override PartName="/ppt/slideLayouts/slideLayout12.xml" ContentType="application/vnd.openxmlformats-officedocument.presentationml.slideLayout+xml"/>
  <Override PartName="/ppt/theme/theme17.xml" ContentType="application/vnd.openxmlformats-officedocument.theme+xml"/>
  <Override PartName="/ppt/theme/theme64.xml" ContentType="application/vnd.openxmlformats-officedocument.theme+xml"/>
  <Override PartName="/ppt/slideMasters/slideMaster21.xml" ContentType="application/vnd.openxmlformats-officedocument.presentationml.slideMaster+xml"/>
  <Override PartName="/ppt/theme/theme42.xml" ContentType="application/vnd.openxmlformats-officedocument.theme+xml"/>
  <Override PartName="/ppt/theme/theme53.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31.xml" ContentType="application/vnd.openxmlformats-officedocument.theme+xml"/>
  <Override PartName="/ppt/theme/theme60.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theme/theme20.xml" ContentType="application/vnd.openxmlformats-officedocument.theme+xml"/>
  <Override PartName="/ppt/slideLayouts/slideLayout68.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Masters/slideMaster48.xml" ContentType="application/vnd.openxmlformats-officedocument.presentationml.slideMaster+xml"/>
  <Override PartName="/ppt/slideMasters/slideMaster59.xml" ContentType="application/vnd.openxmlformats-officedocument.presentationml.slideMaster+xml"/>
  <Override PartName="/ppt/slideMasters/slideMaster95.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theme/theme69.xml" ContentType="application/vnd.openxmlformats-officedocument.theme+xml"/>
  <Override PartName="/ppt/slideMasters/slideMaster37.xml" ContentType="application/vnd.openxmlformats-officedocument.presentationml.slideMaster+xml"/>
  <Override PartName="/ppt/slideMasters/slideMaster84.xml" ContentType="application/vnd.openxmlformats-officedocument.presentationml.slideMaster+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theme/theme58.xml" ContentType="application/vnd.openxmlformats-officedocument.theme+xml"/>
  <Override PartName="/ppt/slideMasters/slideMaster26.xml" ContentType="application/vnd.openxmlformats-officedocument.presentationml.slideMaster+xml"/>
  <Override PartName="/ppt/slideMasters/slideMaster73.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theme/theme47.xml" ContentType="application/vnd.openxmlformats-officedocument.theme+xml"/>
  <Override PartName="/ppt/theme/theme94.xml" ContentType="application/vnd.openxmlformats-officedocument.theme+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Masters/slideMaster51.xml" ContentType="application/vnd.openxmlformats-officedocument.presentationml.slideMaster+xml"/>
  <Override PartName="/ppt/slideMasters/slideMaster62.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heme/theme36.xml" ContentType="application/vnd.openxmlformats-officedocument.theme+xml"/>
  <Override PartName="/ppt/theme/theme83.xml" ContentType="application/vnd.openxmlformats-officedocument.theme+xml"/>
  <Override PartName="/ppt/notesSlides/notesSlide23.xml" ContentType="application/vnd.openxmlformats-officedocument.presentationml.notesSlide+xml"/>
  <Override PartName="/ppt/slideMasters/slideMaster40.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theme/theme61.xml" ContentType="application/vnd.openxmlformats-officedocument.theme+xml"/>
  <Override PartName="/ppt/theme/theme72.xml" ContentType="application/vnd.openxmlformats-officedocument.theme+xml"/>
  <Override PartName="/ppt/notesSlides/notesSlide12.xml" ContentType="application/vnd.openxmlformats-officedocument.presentationml.notesSlide+xml"/>
  <Override PartName="/ppt/theme/theme50.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Masters/slideMaster78.xml" ContentType="application/vnd.openxmlformats-officedocument.presentationml.slideMaster+xml"/>
  <Override PartName="/ppt/slideMasters/slideMaster89.xml" ContentType="application/vnd.openxmlformats-officedocument.presentationml.slideMaster+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Masters/slideMaster67.xml" ContentType="application/vnd.openxmlformats-officedocument.presentationml.slideMaster+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88.xml" ContentType="application/vnd.openxmlformats-officedocument.theme+xml"/>
  <Override PartName="/ppt/theme/theme99.xml" ContentType="application/vnd.openxmlformats-officedocument.theme+xml"/>
  <Override PartName="/ppt/slideMasters/slideMaster56.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heme/theme77.xml" ContentType="application/vnd.openxmlformats-officedocument.them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Masters/slideMaster34.xml" ContentType="application/vnd.openxmlformats-officedocument.presentationml.slideMaster+xml"/>
  <Override PartName="/ppt/slideMasters/slideMaster45.xml" ContentType="application/vnd.openxmlformats-officedocument.presentationml.slideMaster+xml"/>
  <Override PartName="/ppt/slideMasters/slideMaster81.xml" ContentType="application/vnd.openxmlformats-officedocument.presentationml.slideMaster+xml"/>
  <Override PartName="/ppt/slideMasters/slideMaster92.xml" ContentType="application/vnd.openxmlformats-officedocument.presentationml.slideMaster+xml"/>
  <Override PartName="/ppt/slides/slide51.xml" ContentType="application/vnd.openxmlformats-officedocument.presentationml.slide+xml"/>
  <Override PartName="/ppt/slideLayouts/slideLayout14.xml" ContentType="application/vnd.openxmlformats-officedocument.presentationml.slideLayout+xml"/>
  <Override PartName="/ppt/theme/theme19.xml" ContentType="application/vnd.openxmlformats-officedocument.theme+xml"/>
  <Override PartName="/ppt/slideLayouts/slideLayout61.xml" ContentType="application/vnd.openxmlformats-officedocument.presentationml.slideLayout+xml"/>
  <Override PartName="/ppt/theme/theme66.xml" ContentType="application/vnd.openxmlformats-officedocument.theme+xml"/>
  <Override PartName="/ppt/slideMasters/slideMaster23.xml" ContentType="application/vnd.openxmlformats-officedocument.presentationml.slideMaster+xml"/>
  <Override PartName="/ppt/slideMasters/slideMaster70.xml" ContentType="application/vnd.openxmlformats-officedocument.presentationml.slideMaster+xml"/>
  <Override PartName="/ppt/slides/slide40.xml" ContentType="application/vnd.openxmlformats-officedocument.presentationml.slide+xml"/>
  <Override PartName="/ppt/theme/theme44.xml" ContentType="application/vnd.openxmlformats-officedocument.theme+xml"/>
  <Override PartName="/ppt/slideLayouts/slideLayout50.xml" ContentType="application/vnd.openxmlformats-officedocument.presentationml.slideLayout+xml"/>
  <Override PartName="/ppt/theme/theme55.xml" ContentType="application/vnd.openxmlformats-officedocument.theme+xml"/>
  <Override PartName="/ppt/theme/theme91.xml" ContentType="application/vnd.openxmlformats-officedocument.them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theme/theme33.xml" ContentType="application/vnd.openxmlformats-officedocument.theme+xml"/>
  <Override PartName="/ppt/theme/theme80.xml" ContentType="application/vnd.openxmlformats-officedocument.them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heme/theme22.xml" ContentType="application/vnd.openxmlformats-officedocument.theme+xml"/>
  <Override PartName="/ppt/theme/theme11.xml" ContentType="application/vnd.openxmlformats-officedocument.theme+xml"/>
  <Override PartName="/docProps/core.xml" ContentType="application/vnd.openxmlformats-package.core-properties+xml"/>
  <Override PartName="/ppt/slideMasters/slideMaster97.xml" ContentType="application/vnd.openxmlformats-officedocument.presentationml.slideMaster+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Masters/slideMaster86.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Masters/slideMaster28.xml" ContentType="application/vnd.openxmlformats-officedocument.presentationml.slideMaster+xml"/>
  <Override PartName="/ppt/slideMasters/slideMaster75.xml" ContentType="application/vnd.openxmlformats-officedocument.presentationml.slideMaster+xml"/>
  <Override PartName="/ppt/slides/slide34.xml" ContentType="application/vnd.openxmlformats-officedocument.presentationml.slide+xml"/>
  <Override PartName="/ppt/slideLayouts/slideLayout44.xml" ContentType="application/vnd.openxmlformats-officedocument.presentationml.slideLayout+xml"/>
  <Override PartName="/ppt/theme/theme49.xml" ContentType="application/vnd.openxmlformats-officedocument.theme+xml"/>
  <Override PartName="/ppt/theme/theme96.xml" ContentType="application/vnd.openxmlformats-officedocument.theme+xml"/>
  <Default Extension="rels" ContentType="application/vnd.openxmlformats-package.relationships+xml"/>
  <Override PartName="/ppt/slideMasters/slideMaster17.xml" ContentType="application/vnd.openxmlformats-officedocument.presentationml.slideMaster+xml"/>
  <Override PartName="/ppt/slideMasters/slideMaster53.xml" ContentType="application/vnd.openxmlformats-officedocument.presentationml.slideMaster+xml"/>
  <Override PartName="/ppt/slideMasters/slideMaster64.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heme/theme38.xml" ContentType="application/vnd.openxmlformats-officedocument.theme+xml"/>
  <Override PartName="/ppt/theme/theme85.xml" ContentType="application/vnd.openxmlformats-officedocument.theme+xml"/>
  <Override PartName="/ppt/notesSlides/notesSlide25.xml" ContentType="application/vnd.openxmlformats-officedocument.presentationml.notesSlide+xml"/>
  <Override PartName="/ppt/slideMasters/slideMaster42.xml" ContentType="application/vnd.openxmlformats-officedocument.presentationml.slideMaster+xml"/>
  <Override PartName="/ppt/slides/slide12.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theme/theme63.xml" ContentType="application/vnd.openxmlformats-officedocument.theme+xml"/>
  <Override PartName="/ppt/theme/theme74.xml" ContentType="application/vnd.openxmlformats-officedocument.theme+xml"/>
  <Override PartName="/ppt/notesSlides/notesSlide14.xml" ContentType="application/vnd.openxmlformats-officedocument.presentationml.notesSlide+xml"/>
  <Override PartName="/ppt/slideMasters/slideMaster31.xml" ContentType="application/vnd.openxmlformats-officedocument.presentationml.slideMaster+xml"/>
  <Override PartName="/ppt/theme/theme52.xml" ContentType="application/vnd.openxmlformats-officedocument.them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41.xml" ContentType="application/vnd.openxmlformats-officedocument.theme+xml"/>
  <Override PartName="/ppt/theme/theme30.xml" ContentType="application/vnd.openxmlformats-officedocument.theme+xml"/>
  <Override PartName="/ppt/notesSlides/notesSlide5.xml" ContentType="application/vnd.openxmlformats-officedocument.presentationml.notesSlide+xml"/>
  <Override PartName="/ppt/slideMasters/slideMaster69.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Masters/slideMaster58.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heme/theme79.xml" ContentType="application/vnd.openxmlformats-officedocument.theme+xml"/>
  <Override PartName="/ppt/notesSlides/notesSlide19.xml" ContentType="application/vnd.openxmlformats-officedocument.presentationml.notesSlide+xml"/>
  <Override PartName="/ppt/slideMasters/slideMaster47.xml" ContentType="application/vnd.openxmlformats-officedocument.presentationml.slideMaster+xml"/>
  <Override PartName="/ppt/slideMasters/slideMaster94.xml" ContentType="application/vnd.openxmlformats-officedocument.presentationml.slideMaster+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theme/theme68.xml" ContentType="application/vnd.openxmlformats-officedocument.theme+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Masters/slideMaster72.xml" ContentType="application/vnd.openxmlformats-officedocument.presentationml.slideMaster+xml"/>
  <Override PartName="/ppt/slideMasters/slideMaster83.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theme/theme46.xml" ContentType="application/vnd.openxmlformats-officedocument.theme+xml"/>
  <Override PartName="/ppt/slideLayouts/slideLayout52.xml" ContentType="application/vnd.openxmlformats-officedocument.presentationml.slideLayout+xml"/>
  <Override PartName="/ppt/theme/theme57.xml" ContentType="application/vnd.openxmlformats-officedocument.theme+xml"/>
  <Override PartName="/ppt/theme/theme93.xml" ContentType="application/vnd.openxmlformats-officedocument.theme+xml"/>
  <Override PartName="/ppt/slideMasters/slideMaster14.xml" ContentType="application/vnd.openxmlformats-officedocument.presentationml.slideMaster+xml"/>
  <Override PartName="/ppt/slideMasters/slideMaster61.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theme/theme35.xml" ContentType="application/vnd.openxmlformats-officedocument.theme+xml"/>
  <Override PartName="/ppt/theme/theme82.xml" ContentType="application/vnd.openxmlformats-officedocument.them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Masters/slideMaster50.xml" ContentType="application/vnd.openxmlformats-officedocument.presentationml.slideMaster+xml"/>
  <Override PartName="/ppt/theme/theme24.xml" ContentType="application/vnd.openxmlformats-officedocument.theme+xml"/>
  <Override PartName="/ppt/theme/theme71.xml" ContentType="application/vnd.openxmlformats-officedocument.them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97" r:id="rId1"/>
    <p:sldMasterId id="2147484400" r:id="rId2"/>
    <p:sldMasterId id="2147484402" r:id="rId3"/>
    <p:sldMasterId id="2147484465" r:id="rId4"/>
    <p:sldMasterId id="2147484615" r:id="rId5"/>
    <p:sldMasterId id="2147484643" r:id="rId6"/>
    <p:sldMasterId id="2147484655" r:id="rId7"/>
    <p:sldMasterId id="2147484657" r:id="rId8"/>
    <p:sldMasterId id="2147484660" r:id="rId9"/>
    <p:sldMasterId id="2147484662" r:id="rId10"/>
    <p:sldMasterId id="2147484664" r:id="rId11"/>
    <p:sldMasterId id="2147484666" r:id="rId12"/>
    <p:sldMasterId id="2147484668" r:id="rId13"/>
    <p:sldMasterId id="2147484670" r:id="rId14"/>
    <p:sldMasterId id="2147484672" r:id="rId15"/>
    <p:sldMasterId id="2147484674" r:id="rId16"/>
    <p:sldMasterId id="2147484676" r:id="rId17"/>
    <p:sldMasterId id="2147484678" r:id="rId18"/>
    <p:sldMasterId id="2147484682" r:id="rId19"/>
    <p:sldMasterId id="2147484685" r:id="rId20"/>
    <p:sldMasterId id="2147484687" r:id="rId21"/>
    <p:sldMasterId id="2147484689" r:id="rId22"/>
    <p:sldMasterId id="2147484691" r:id="rId23"/>
    <p:sldMasterId id="2147484693" r:id="rId24"/>
    <p:sldMasterId id="2147484695" r:id="rId25"/>
    <p:sldMasterId id="2147484697" r:id="rId26"/>
    <p:sldMasterId id="2147484701" r:id="rId27"/>
    <p:sldMasterId id="2147484703" r:id="rId28"/>
    <p:sldMasterId id="2147484707" r:id="rId29"/>
    <p:sldMasterId id="2147484711" r:id="rId30"/>
    <p:sldMasterId id="2147484713" r:id="rId31"/>
    <p:sldMasterId id="2147484715" r:id="rId32"/>
    <p:sldMasterId id="2147484717" r:id="rId33"/>
    <p:sldMasterId id="2147484719" r:id="rId34"/>
    <p:sldMasterId id="2147484723" r:id="rId35"/>
    <p:sldMasterId id="2147484728" r:id="rId36"/>
    <p:sldMasterId id="2147484730" r:id="rId37"/>
    <p:sldMasterId id="2147484735" r:id="rId38"/>
    <p:sldMasterId id="2147484739" r:id="rId39"/>
    <p:sldMasterId id="2147484741" r:id="rId40"/>
    <p:sldMasterId id="2147484744" r:id="rId41"/>
    <p:sldMasterId id="2147484746" r:id="rId42"/>
    <p:sldMasterId id="2147484749" r:id="rId43"/>
    <p:sldMasterId id="2147484753" r:id="rId44"/>
    <p:sldMasterId id="2147484755" r:id="rId45"/>
    <p:sldMasterId id="2147484758" r:id="rId46"/>
    <p:sldMasterId id="2147484760" r:id="rId47"/>
    <p:sldMasterId id="2147484762" r:id="rId48"/>
    <p:sldMasterId id="2147484766" r:id="rId49"/>
    <p:sldMasterId id="2147484768" r:id="rId50"/>
    <p:sldMasterId id="2147484770" r:id="rId51"/>
    <p:sldMasterId id="2147484772" r:id="rId52"/>
    <p:sldMasterId id="2147484774" r:id="rId53"/>
    <p:sldMasterId id="2147484776" r:id="rId54"/>
    <p:sldMasterId id="2147484778" r:id="rId55"/>
    <p:sldMasterId id="2147484780" r:id="rId56"/>
    <p:sldMasterId id="2147484782" r:id="rId57"/>
    <p:sldMasterId id="2147484784" r:id="rId58"/>
    <p:sldMasterId id="2147484793" r:id="rId59"/>
    <p:sldMasterId id="2147484795" r:id="rId60"/>
    <p:sldMasterId id="2147484797" r:id="rId61"/>
    <p:sldMasterId id="2147484799" r:id="rId62"/>
    <p:sldMasterId id="2147484802" r:id="rId63"/>
    <p:sldMasterId id="2147484804" r:id="rId64"/>
    <p:sldMasterId id="2147484806" r:id="rId65"/>
    <p:sldMasterId id="2147484808" r:id="rId66"/>
    <p:sldMasterId id="2147484811" r:id="rId67"/>
    <p:sldMasterId id="2147484815" r:id="rId68"/>
    <p:sldMasterId id="2147484817" r:id="rId69"/>
    <p:sldMasterId id="2147484819" r:id="rId70"/>
    <p:sldMasterId id="2147484821" r:id="rId71"/>
    <p:sldMasterId id="2147484823" r:id="rId72"/>
    <p:sldMasterId id="2147484825" r:id="rId73"/>
    <p:sldMasterId id="2147484827" r:id="rId74"/>
    <p:sldMasterId id="2147484829" r:id="rId75"/>
    <p:sldMasterId id="2147484831" r:id="rId76"/>
    <p:sldMasterId id="2147484833" r:id="rId77"/>
    <p:sldMasterId id="2147484835" r:id="rId78"/>
    <p:sldMasterId id="2147484837" r:id="rId79"/>
    <p:sldMasterId id="2147484839" r:id="rId80"/>
    <p:sldMasterId id="2147484841" r:id="rId81"/>
    <p:sldMasterId id="2147484845" r:id="rId82"/>
    <p:sldMasterId id="2147484848" r:id="rId83"/>
    <p:sldMasterId id="2147484850" r:id="rId84"/>
    <p:sldMasterId id="2147484853" r:id="rId85"/>
    <p:sldMasterId id="2147484855" r:id="rId86"/>
    <p:sldMasterId id="2147484857" r:id="rId87"/>
    <p:sldMasterId id="2147484864" r:id="rId88"/>
    <p:sldMasterId id="2147484866" r:id="rId89"/>
    <p:sldMasterId id="2147484868" r:id="rId90"/>
    <p:sldMasterId id="2147484870" r:id="rId91"/>
    <p:sldMasterId id="2147484872" r:id="rId92"/>
    <p:sldMasterId id="2147484873" r:id="rId93"/>
    <p:sldMasterId id="2147484876" r:id="rId94"/>
    <p:sldMasterId id="2147484878" r:id="rId95"/>
    <p:sldMasterId id="2147484880" r:id="rId96"/>
    <p:sldMasterId id="2147484888" r:id="rId97"/>
    <p:sldMasterId id="2147484890" r:id="rId98"/>
  </p:sldMasterIdLst>
  <p:notesMasterIdLst>
    <p:notesMasterId r:id="rId159"/>
  </p:notesMasterIdLst>
  <p:sldIdLst>
    <p:sldId id="428" r:id="rId99"/>
    <p:sldId id="476" r:id="rId100"/>
    <p:sldId id="528" r:id="rId101"/>
    <p:sldId id="699" r:id="rId102"/>
    <p:sldId id="479" r:id="rId103"/>
    <p:sldId id="531" r:id="rId104"/>
    <p:sldId id="529" r:id="rId105"/>
    <p:sldId id="459" r:id="rId106"/>
    <p:sldId id="712" r:id="rId107"/>
    <p:sldId id="701" r:id="rId108"/>
    <p:sldId id="703" r:id="rId109"/>
    <p:sldId id="704" r:id="rId110"/>
    <p:sldId id="569" r:id="rId111"/>
    <p:sldId id="666" r:id="rId112"/>
    <p:sldId id="532" r:id="rId113"/>
    <p:sldId id="533" r:id="rId114"/>
    <p:sldId id="534" r:id="rId115"/>
    <p:sldId id="698" r:id="rId116"/>
    <p:sldId id="535" r:id="rId117"/>
    <p:sldId id="536" r:id="rId118"/>
    <p:sldId id="486" r:id="rId119"/>
    <p:sldId id="705" r:id="rId120"/>
    <p:sldId id="702" r:id="rId121"/>
    <p:sldId id="508" r:id="rId122"/>
    <p:sldId id="509" r:id="rId123"/>
    <p:sldId id="510" r:id="rId124"/>
    <p:sldId id="542" r:id="rId125"/>
    <p:sldId id="547" r:id="rId126"/>
    <p:sldId id="511" r:id="rId127"/>
    <p:sldId id="543" r:id="rId128"/>
    <p:sldId id="544" r:id="rId129"/>
    <p:sldId id="524" r:id="rId130"/>
    <p:sldId id="525" r:id="rId131"/>
    <p:sldId id="706" r:id="rId132"/>
    <p:sldId id="581" r:id="rId133"/>
    <p:sldId id="635" r:id="rId134"/>
    <p:sldId id="636" r:id="rId135"/>
    <p:sldId id="637" r:id="rId136"/>
    <p:sldId id="539" r:id="rId137"/>
    <p:sldId id="566" r:id="rId138"/>
    <p:sldId id="568" r:id="rId139"/>
    <p:sldId id="588" r:id="rId140"/>
    <p:sldId id="589" r:id="rId141"/>
    <p:sldId id="590" r:id="rId142"/>
    <p:sldId id="591" r:id="rId143"/>
    <p:sldId id="592" r:id="rId144"/>
    <p:sldId id="465" r:id="rId145"/>
    <p:sldId id="613" r:id="rId146"/>
    <p:sldId id="593" r:id="rId147"/>
    <p:sldId id="487" r:id="rId148"/>
    <p:sldId id="565" r:id="rId149"/>
    <p:sldId id="564" r:id="rId150"/>
    <p:sldId id="641" r:id="rId151"/>
    <p:sldId id="707" r:id="rId152"/>
    <p:sldId id="708" r:id="rId153"/>
    <p:sldId id="709" r:id="rId154"/>
    <p:sldId id="710" r:id="rId155"/>
    <p:sldId id="711" r:id="rId156"/>
    <p:sldId id="460" r:id="rId157"/>
    <p:sldId id="502" r:id="rId158"/>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6699"/>
    <a:srgbClr val="FFFFFF"/>
    <a:srgbClr val="FF3300"/>
    <a:srgbClr val="CC0000"/>
    <a:srgbClr val="000000"/>
    <a:srgbClr val="CCFFCC"/>
    <a:srgbClr val="333399"/>
    <a:srgbClr val="0099CC"/>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0" autoAdjust="0"/>
    <p:restoredTop sz="98239" autoAdjust="0"/>
  </p:normalViewPr>
  <p:slideViewPr>
    <p:cSldViewPr>
      <p:cViewPr>
        <p:scale>
          <a:sx n="50" d="100"/>
          <a:sy n="50" d="100"/>
        </p:scale>
        <p:origin x="-1482"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428"/>
    </p:cViewPr>
  </p:sorterViewPr>
  <p:gridSpacing cx="73737788" cy="7373778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19.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Master" Target="slideMasters/slideMaster84.xml"/><Relationship Id="rId89" Type="http://schemas.openxmlformats.org/officeDocument/2006/relationships/slideMaster" Target="slideMasters/slideMaster89.xml"/><Relationship Id="rId112" Type="http://schemas.openxmlformats.org/officeDocument/2006/relationships/slide" Target="slides/slide14.xml"/><Relationship Id="rId133" Type="http://schemas.openxmlformats.org/officeDocument/2006/relationships/slide" Target="slides/slide35.xml"/><Relationship Id="rId138" Type="http://schemas.openxmlformats.org/officeDocument/2006/relationships/slide" Target="slides/slide40.xml"/><Relationship Id="rId154" Type="http://schemas.openxmlformats.org/officeDocument/2006/relationships/slide" Target="slides/slide56.xml"/><Relationship Id="rId159" Type="http://schemas.openxmlformats.org/officeDocument/2006/relationships/notesMaster" Target="notesMasters/notesMaster1.xml"/><Relationship Id="rId16" Type="http://schemas.openxmlformats.org/officeDocument/2006/relationships/slideMaster" Target="slideMasters/slideMaster16.xml"/><Relationship Id="rId107" Type="http://schemas.openxmlformats.org/officeDocument/2006/relationships/slide" Target="slides/slide9.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102" Type="http://schemas.openxmlformats.org/officeDocument/2006/relationships/slide" Target="slides/slide4.xml"/><Relationship Id="rId123" Type="http://schemas.openxmlformats.org/officeDocument/2006/relationships/slide" Target="slides/slide25.xml"/><Relationship Id="rId128" Type="http://schemas.openxmlformats.org/officeDocument/2006/relationships/slide" Target="slides/slide30.xml"/><Relationship Id="rId144" Type="http://schemas.openxmlformats.org/officeDocument/2006/relationships/slide" Target="slides/slide46.xml"/><Relationship Id="rId149" Type="http://schemas.openxmlformats.org/officeDocument/2006/relationships/slide" Target="slides/slide51.xml"/><Relationship Id="rId5" Type="http://schemas.openxmlformats.org/officeDocument/2006/relationships/slideMaster" Target="slideMasters/slideMaster5.xml"/><Relationship Id="rId90" Type="http://schemas.openxmlformats.org/officeDocument/2006/relationships/slideMaster" Target="slideMasters/slideMaster90.xml"/><Relationship Id="rId95" Type="http://schemas.openxmlformats.org/officeDocument/2006/relationships/slideMaster" Target="slideMasters/slideMaster95.xml"/><Relationship Id="rId160" Type="http://schemas.openxmlformats.org/officeDocument/2006/relationships/presProps" Target="presProps.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slide" Target="slides/slide15.xml"/><Relationship Id="rId118" Type="http://schemas.openxmlformats.org/officeDocument/2006/relationships/slide" Target="slides/slide20.xml"/><Relationship Id="rId134" Type="http://schemas.openxmlformats.org/officeDocument/2006/relationships/slide" Target="slides/slide36.xml"/><Relationship Id="rId139" Type="http://schemas.openxmlformats.org/officeDocument/2006/relationships/slide" Target="slides/slide41.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50" Type="http://schemas.openxmlformats.org/officeDocument/2006/relationships/slide" Target="slides/slide52.xml"/><Relationship Id="rId155" Type="http://schemas.openxmlformats.org/officeDocument/2006/relationships/slide" Target="slides/slide5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 Target="slides/slide5.xml"/><Relationship Id="rId108" Type="http://schemas.openxmlformats.org/officeDocument/2006/relationships/slide" Target="slides/slide10.xml"/><Relationship Id="rId124" Type="http://schemas.openxmlformats.org/officeDocument/2006/relationships/slide" Target="slides/slide26.xml"/><Relationship Id="rId129" Type="http://schemas.openxmlformats.org/officeDocument/2006/relationships/slide" Target="slides/slide31.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40" Type="http://schemas.openxmlformats.org/officeDocument/2006/relationships/slide" Target="slides/slide42.xml"/><Relationship Id="rId145" Type="http://schemas.openxmlformats.org/officeDocument/2006/relationships/slide" Target="slides/slide47.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6" Type="http://schemas.openxmlformats.org/officeDocument/2006/relationships/slide" Target="slides/slide8.xml"/><Relationship Id="rId114" Type="http://schemas.openxmlformats.org/officeDocument/2006/relationships/slide" Target="slides/slide16.xml"/><Relationship Id="rId119" Type="http://schemas.openxmlformats.org/officeDocument/2006/relationships/slide" Target="slides/slide21.xml"/><Relationship Id="rId127" Type="http://schemas.openxmlformats.org/officeDocument/2006/relationships/slide" Target="slides/slide29.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94" Type="http://schemas.openxmlformats.org/officeDocument/2006/relationships/slideMaster" Target="slideMasters/slideMaster94.xml"/><Relationship Id="rId99" Type="http://schemas.openxmlformats.org/officeDocument/2006/relationships/slide" Target="slides/slide1.xml"/><Relationship Id="rId101" Type="http://schemas.openxmlformats.org/officeDocument/2006/relationships/slide" Target="slides/slide3.xml"/><Relationship Id="rId122" Type="http://schemas.openxmlformats.org/officeDocument/2006/relationships/slide" Target="slides/slide24.xml"/><Relationship Id="rId130" Type="http://schemas.openxmlformats.org/officeDocument/2006/relationships/slide" Target="slides/slide32.xml"/><Relationship Id="rId135" Type="http://schemas.openxmlformats.org/officeDocument/2006/relationships/slide" Target="slides/slide37.xml"/><Relationship Id="rId143" Type="http://schemas.openxmlformats.org/officeDocument/2006/relationships/slide" Target="slides/slide45.xml"/><Relationship Id="rId148" Type="http://schemas.openxmlformats.org/officeDocument/2006/relationships/slide" Target="slides/slide50.xml"/><Relationship Id="rId151" Type="http://schemas.openxmlformats.org/officeDocument/2006/relationships/slide" Target="slides/slide53.xml"/><Relationship Id="rId156" Type="http://schemas.openxmlformats.org/officeDocument/2006/relationships/slide" Target="slides/slide5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11.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 Target="slides/slide6.xml"/><Relationship Id="rId120" Type="http://schemas.openxmlformats.org/officeDocument/2006/relationships/slide" Target="slides/slide22.xml"/><Relationship Id="rId125" Type="http://schemas.openxmlformats.org/officeDocument/2006/relationships/slide" Target="slides/slide27.xml"/><Relationship Id="rId141" Type="http://schemas.openxmlformats.org/officeDocument/2006/relationships/slide" Target="slides/slide43.xml"/><Relationship Id="rId146" Type="http://schemas.openxmlformats.org/officeDocument/2006/relationships/slide" Target="slides/slide48.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 Target="slides/slide12.xml"/><Relationship Id="rId115" Type="http://schemas.openxmlformats.org/officeDocument/2006/relationships/slide" Target="slides/slide17.xml"/><Relationship Id="rId131" Type="http://schemas.openxmlformats.org/officeDocument/2006/relationships/slide" Target="slides/slide33.xml"/><Relationship Id="rId136" Type="http://schemas.openxmlformats.org/officeDocument/2006/relationships/slide" Target="slides/slide38.xml"/><Relationship Id="rId157" Type="http://schemas.openxmlformats.org/officeDocument/2006/relationships/slide" Target="slides/slide59.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 Target="slides/slide5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 Target="slides/slide2.xml"/><Relationship Id="rId105" Type="http://schemas.openxmlformats.org/officeDocument/2006/relationships/slide" Target="slides/slide7.xml"/><Relationship Id="rId126" Type="http://schemas.openxmlformats.org/officeDocument/2006/relationships/slide" Target="slides/slide28.xml"/><Relationship Id="rId147" Type="http://schemas.openxmlformats.org/officeDocument/2006/relationships/slide" Target="slides/slide49.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 Target="slides/slide23.xml"/><Relationship Id="rId142" Type="http://schemas.openxmlformats.org/officeDocument/2006/relationships/slide" Target="slides/slide44.xml"/><Relationship Id="rId163"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 Target="slides/slide18.xml"/><Relationship Id="rId137" Type="http://schemas.openxmlformats.org/officeDocument/2006/relationships/slide" Target="slides/slide39.xml"/><Relationship Id="rId158" Type="http://schemas.openxmlformats.org/officeDocument/2006/relationships/slide" Target="slides/slide60.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 Target="slides/slide13.xml"/><Relationship Id="rId132" Type="http://schemas.openxmlformats.org/officeDocument/2006/relationships/slide" Target="slides/slide34.xml"/><Relationship Id="rId153"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smtClean="0">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21</a:t>
            </a:fld>
            <a:endParaRPr lang="en-GB" dirty="0" smtClean="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24</a:t>
            </a:fld>
            <a:endParaRPr lang="en-GB">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smtClean="0"/>
          </a:p>
        </p:txBody>
      </p:sp>
      <p:sp>
        <p:nvSpPr>
          <p:cNvPr id="43012" name="Slide Number Placeholder 3"/>
          <p:cNvSpPr>
            <a:spLocks noGrp="1"/>
          </p:cNvSpPr>
          <p:nvPr>
            <p:ph type="sldNum" sz="quarter" idx="5"/>
          </p:nvPr>
        </p:nvSpPr>
        <p:spPr>
          <a:noFill/>
        </p:spPr>
        <p:txBody>
          <a:bodyPr/>
          <a:lstStyle/>
          <a:p>
            <a:fld id="{F5CC5AE9-0A61-480E-A345-BF81D1D33A93}" type="slidenum">
              <a:rPr lang="en-US">
                <a:solidFill>
                  <a:srgbClr val="000000"/>
                </a:solidFill>
              </a:rPr>
              <a:pPr/>
              <a:t>25</a:t>
            </a:fld>
            <a:endParaRPr 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26</a:t>
            </a:fld>
            <a:endParaRPr lang="en-GB">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3FB56F1-60F1-488B-A081-8D7FD241E705}" type="slidenum">
              <a:rPr lang="en-GB" smtClean="0">
                <a:solidFill>
                  <a:prstClr val="black"/>
                </a:solidFill>
              </a:rPr>
              <a:pPr/>
              <a:t>29</a:t>
            </a:fld>
            <a:endParaRPr lang="en-GB">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33</a:t>
            </a:fld>
            <a:endParaRPr lang="en-GB">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92D71623-7F2A-438A-8E66-50BAF9256315}" type="slidenum">
              <a:rPr lang="en-GB" smtClean="0"/>
              <a:pPr>
                <a:defRPr/>
              </a:pPr>
              <a:t>34</a:t>
            </a:fld>
            <a:endParaRPr lang="en-GB"/>
          </a:p>
        </p:txBody>
      </p:sp>
    </p:spTree>
    <p:extLst>
      <p:ext uri="{BB962C8B-B14F-4D97-AF65-F5344CB8AC3E}">
        <p14:creationId xmlns="" xmlns:p14="http://schemas.microsoft.com/office/powerpoint/2010/main" val="208629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35</a:t>
            </a:fld>
            <a:endParaRPr lang="en-GB" dirty="0">
              <a:solidFill>
                <a:srgbClr val="000000"/>
              </a:solidFill>
            </a:endParaRPr>
          </a:p>
        </p:txBody>
      </p:sp>
    </p:spTree>
    <p:extLst>
      <p:ext uri="{BB962C8B-B14F-4D97-AF65-F5344CB8AC3E}">
        <p14:creationId xmlns="" xmlns:p14="http://schemas.microsoft.com/office/powerpoint/2010/main" val="374449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smtClean="0"/>
          </a:p>
        </p:txBody>
      </p:sp>
      <p:sp>
        <p:nvSpPr>
          <p:cNvPr id="45060" name="Slide Number Placeholder 3"/>
          <p:cNvSpPr>
            <a:spLocks noGrp="1"/>
          </p:cNvSpPr>
          <p:nvPr>
            <p:ph type="sldNum" sz="quarter" idx="5"/>
          </p:nvPr>
        </p:nvSpPr>
        <p:spPr>
          <a:noFill/>
        </p:spPr>
        <p:txBody>
          <a:bodyPr/>
          <a:lstStyle/>
          <a:p>
            <a:fld id="{08007301-76D3-4B7A-BC11-58C77780AB35}" type="slidenum">
              <a:rPr lang="en-GB">
                <a:solidFill>
                  <a:srgbClr val="000000"/>
                </a:solidFill>
              </a:rPr>
              <a:pPr/>
              <a:t>36</a:t>
            </a:fld>
            <a:endParaRPr lang="en-GB" dirty="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38</a:t>
            </a:fld>
            <a:endParaRPr lang="en-GB" dirty="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0E9BB56-B69A-4A19-A3F7-497798BDC6BD}" type="slidenum">
              <a:rPr lang="en-GB">
                <a:solidFill>
                  <a:srgbClr val="000000"/>
                </a:solidFill>
              </a:rPr>
              <a:pPr/>
              <a:t>39</a:t>
            </a:fld>
            <a:endParaRPr lang="en-GB" dirty="0">
              <a:solidFill>
                <a:srgbClr val="000000"/>
              </a:solidFill>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40</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 xmlns:p14="http://schemas.microsoft.com/office/powerpoint/2010/main" val="4149197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41</a:t>
            </a:fld>
            <a:endParaRPr lang="en-GB">
              <a:solidFill>
                <a:srgbClr val="000000"/>
              </a:solidFill>
            </a:endParaRPr>
          </a:p>
        </p:txBody>
      </p:sp>
    </p:spTree>
    <p:extLst>
      <p:ext uri="{BB962C8B-B14F-4D97-AF65-F5344CB8AC3E}">
        <p14:creationId xmlns="" xmlns:p14="http://schemas.microsoft.com/office/powerpoint/2010/main" val="3430831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42</a:t>
            </a:fld>
            <a:endParaRPr lang="en-GB" dirty="0">
              <a:solidFill>
                <a:srgbClr val="000000"/>
              </a:solidFill>
            </a:endParaRPr>
          </a:p>
        </p:txBody>
      </p:sp>
    </p:spTree>
    <p:extLst>
      <p:ext uri="{BB962C8B-B14F-4D97-AF65-F5344CB8AC3E}">
        <p14:creationId xmlns="" xmlns:p14="http://schemas.microsoft.com/office/powerpoint/2010/main" val="2601599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FFCC4565-EC8B-468B-9078-897913D08FFB}" type="slidenum">
              <a:rPr lang="en-GB">
                <a:solidFill>
                  <a:srgbClr val="000000"/>
                </a:solidFill>
              </a:rPr>
              <a:pPr/>
              <a:t>43</a:t>
            </a:fld>
            <a:endParaRPr lang="en-GB" dirty="0">
              <a:solidFill>
                <a:srgbClr val="000000"/>
              </a:solidFill>
            </a:endParaRPr>
          </a:p>
        </p:txBody>
      </p:sp>
      <p:sp>
        <p:nvSpPr>
          <p:cNvPr id="130051" name="Rectangle 2"/>
          <p:cNvSpPr>
            <a:spLocks noGrp="1" noRot="1" noChangeAspect="1" noChangeArrowheads="1" noTextEdit="1"/>
          </p:cNvSpPr>
          <p:nvPr>
            <p:ph type="sldImg"/>
          </p:nvPr>
        </p:nvSpPr>
        <p:spPr>
          <a:xfrm>
            <a:off x="1150938" y="692150"/>
            <a:ext cx="4556125" cy="3416300"/>
          </a:xfrm>
          <a:ln/>
        </p:spPr>
      </p:sp>
      <p:sp>
        <p:nvSpPr>
          <p:cNvPr id="13005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 xmlns:p14="http://schemas.microsoft.com/office/powerpoint/2010/main" val="715123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44</a:t>
            </a:fld>
            <a:endParaRPr lang="en-GB" dirty="0">
              <a:solidFill>
                <a:srgbClr val="000000"/>
              </a:solidFill>
            </a:endParaRPr>
          </a:p>
        </p:txBody>
      </p:sp>
    </p:spTree>
    <p:extLst>
      <p:ext uri="{BB962C8B-B14F-4D97-AF65-F5344CB8AC3E}">
        <p14:creationId xmlns="" xmlns:p14="http://schemas.microsoft.com/office/powerpoint/2010/main" val="2802136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C7A561C-9FD9-4C4C-8580-77C3C3ECC807}" type="slidenum">
              <a:rPr lang="en-GB" smtClean="0">
                <a:solidFill>
                  <a:srgbClr val="000000"/>
                </a:solidFill>
              </a:rPr>
              <a:pPr>
                <a:defRPr/>
              </a:pPr>
              <a:t>45</a:t>
            </a:fld>
            <a:endParaRPr lang="en-GB">
              <a:solidFill>
                <a:srgbClr val="000000"/>
              </a:solidFill>
            </a:endParaRPr>
          </a:p>
        </p:txBody>
      </p:sp>
    </p:spTree>
    <p:extLst>
      <p:ext uri="{BB962C8B-B14F-4D97-AF65-F5344CB8AC3E}">
        <p14:creationId xmlns="" xmlns:p14="http://schemas.microsoft.com/office/powerpoint/2010/main" val="15078054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143000" y="685800"/>
            <a:ext cx="4572000" cy="3429000"/>
          </a:xfrm>
          <a:ln/>
        </p:spPr>
      </p:sp>
      <p:sp>
        <p:nvSpPr>
          <p:cNvPr id="76803" name="Notes Placeholder 2"/>
          <p:cNvSpPr>
            <a:spLocks noGrp="1"/>
          </p:cNvSpPr>
          <p:nvPr>
            <p:ph type="body" idx="1"/>
          </p:nvPr>
        </p:nvSpPr>
        <p:spPr>
          <a:noFill/>
          <a:ln/>
        </p:spPr>
        <p:txBody>
          <a:bodyPr/>
          <a:lstStyle/>
          <a:p>
            <a:endParaRPr lang="en-US"/>
          </a:p>
        </p:txBody>
      </p:sp>
      <p:sp>
        <p:nvSpPr>
          <p:cNvPr id="76804" name="Slide Number Placeholder 3"/>
          <p:cNvSpPr>
            <a:spLocks noGrp="1"/>
          </p:cNvSpPr>
          <p:nvPr>
            <p:ph type="sldNum" sz="quarter" idx="5"/>
          </p:nvPr>
        </p:nvSpPr>
        <p:spPr>
          <a:noFill/>
        </p:spPr>
        <p:txBody>
          <a:bodyPr/>
          <a:lstStyle/>
          <a:p>
            <a:fld id="{C9F5DBD7-E30B-4921-9C33-845DBB6180F2}" type="slidenum">
              <a:rPr lang="en-US">
                <a:solidFill>
                  <a:srgbClr val="000000"/>
                </a:solidFill>
              </a:rPr>
              <a:pPr/>
              <a:t>46</a:t>
            </a:fld>
            <a:endParaRPr lang="en-US">
              <a:solidFill>
                <a:srgbClr val="000000"/>
              </a:solidFill>
            </a:endParaRPr>
          </a:p>
        </p:txBody>
      </p:sp>
    </p:spTree>
    <p:extLst>
      <p:ext uri="{BB962C8B-B14F-4D97-AF65-F5344CB8AC3E}">
        <p14:creationId xmlns="" xmlns:p14="http://schemas.microsoft.com/office/powerpoint/2010/main" val="22958861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49</a:t>
            </a:fld>
            <a:endParaRPr lang="en-GB" dirty="0">
              <a:solidFill>
                <a:srgbClr val="000000"/>
              </a:solidFill>
            </a:endParaRPr>
          </a:p>
        </p:txBody>
      </p:sp>
    </p:spTree>
    <p:extLst>
      <p:ext uri="{BB962C8B-B14F-4D97-AF65-F5344CB8AC3E}">
        <p14:creationId xmlns="" xmlns:p14="http://schemas.microsoft.com/office/powerpoint/2010/main" val="29902910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EB4D23F-3F18-4B52-A131-26954D8723D1}" type="slidenum">
              <a:rPr lang="en-GB" smtClean="0">
                <a:solidFill>
                  <a:srgbClr val="000000"/>
                </a:solidFill>
              </a:rPr>
              <a:pPr/>
              <a:t>50</a:t>
            </a:fld>
            <a:endParaRPr lang="en-GB" dirty="0" smtClean="0">
              <a:solidFill>
                <a:srgbClr val="000000"/>
              </a:solidFill>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3</a:t>
            </a:fld>
            <a:endParaRPr lang="en-GB" dirty="0" smtClean="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smtClean="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smtClean="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smtClean="0"/>
          </a:p>
        </p:txBody>
      </p:sp>
    </p:spTree>
    <p:extLst>
      <p:ext uri="{BB962C8B-B14F-4D97-AF65-F5344CB8AC3E}">
        <p14:creationId xmlns="" xmlns:p14="http://schemas.microsoft.com/office/powerpoint/2010/main" val="32927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B3EF1C2-6057-4851-B6CA-63297B9649F6}" type="slidenum">
              <a:rPr lang="en-GB" smtClean="0">
                <a:solidFill>
                  <a:srgbClr val="000000"/>
                </a:solidFill>
              </a:rPr>
              <a:pPr/>
              <a:t>51</a:t>
            </a:fld>
            <a:endParaRPr lang="en-GB" dirty="0" smtClean="0">
              <a:solidFill>
                <a:srgbClr val="000000"/>
              </a:solidFill>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9F08E08-4E57-474C-8023-CF278F0D587F}" type="slidenum">
              <a:rPr lang="en-GB" smtClean="0">
                <a:solidFill>
                  <a:srgbClr val="000000"/>
                </a:solidFill>
              </a:rPr>
              <a:pPr/>
              <a:t>52</a:t>
            </a:fld>
            <a:endParaRPr lang="en-GB" dirty="0" smtClean="0">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CB710314-0926-4EC3-9E48-00D7E6CEE7EB}" type="slidenum">
              <a:rPr lang="en-GB" sz="1200" smtClean="0">
                <a:solidFill>
                  <a:srgbClr val="000000"/>
                </a:solidFill>
                <a:latin typeface="Arial" charset="0"/>
              </a:rPr>
              <a:pPr/>
              <a:t>53</a:t>
            </a:fld>
            <a:endParaRPr lang="en-GB" sz="1200" smtClean="0">
              <a:solidFill>
                <a:srgbClr val="000000"/>
              </a:solidFill>
              <a:latin typeface="Arial" charset="0"/>
            </a:endParaRPr>
          </a:p>
        </p:txBody>
      </p:sp>
      <p:sp>
        <p:nvSpPr>
          <p:cNvPr id="15363" name="Rectangle 2"/>
          <p:cNvSpPr>
            <a:spLocks noGrp="1" noRot="1" noChangeAspect="1" noChangeArrowheads="1" noTextEdit="1"/>
          </p:cNvSpPr>
          <p:nvPr>
            <p:ph type="sldImg"/>
          </p:nvPr>
        </p:nvSpPr>
        <p:spPr>
          <a:xfrm>
            <a:off x="1150938" y="692150"/>
            <a:ext cx="4556125" cy="3416300"/>
          </a:xfrm>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E102470-1571-4297-98E9-97B71B911597}" type="slidenum">
              <a:rPr lang="en-GB" smtClean="0">
                <a:solidFill>
                  <a:srgbClr val="000000"/>
                </a:solidFill>
                <a:latin typeface="Arial" pitchFamily="34" charset="0"/>
              </a:rPr>
              <a:pPr/>
              <a:t>59</a:t>
            </a:fld>
            <a:endParaRPr lang="en-GB" smtClean="0">
              <a:solidFill>
                <a:srgbClr val="000000"/>
              </a:solidFill>
              <a:latin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9A23D98E-C04C-4AA4-A211-4ABB68A5FCF3}" type="slidenum">
              <a:rPr lang="en-GB" smtClean="0">
                <a:solidFill>
                  <a:srgbClr val="000000"/>
                </a:solidFill>
              </a:rPr>
              <a:pPr/>
              <a:t>60</a:t>
            </a:fld>
            <a:endParaRPr lang="en-GB" smtClean="0">
              <a:solidFill>
                <a:srgbClr val="000000"/>
              </a:solidFill>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5</a:t>
            </a:fld>
            <a:endParaRPr lang="en-GB" dirty="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7</a:t>
            </a:fld>
            <a:endParaRPr lang="en-GB" dirty="0">
              <a:solidFill>
                <a:prstClr val="black"/>
              </a:solidFill>
            </a:endParaRPr>
          </a:p>
        </p:txBody>
      </p:sp>
    </p:spTree>
    <p:extLst>
      <p:ext uri="{BB962C8B-B14F-4D97-AF65-F5344CB8AC3E}">
        <p14:creationId xmlns="" xmlns:p14="http://schemas.microsoft.com/office/powerpoint/2010/main" val="516784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8</a:t>
            </a:fld>
            <a:endParaRPr lang="en-GB" dirty="0" smtClean="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16</a:t>
            </a:fld>
            <a:endParaRPr lang="en-GB" dirty="0">
              <a:solidFill>
                <a:srgbClr val="000000"/>
              </a:solidFill>
            </a:endParaRPr>
          </a:p>
        </p:txBody>
      </p:sp>
    </p:spTree>
    <p:extLst>
      <p:ext uri="{BB962C8B-B14F-4D97-AF65-F5344CB8AC3E}">
        <p14:creationId xmlns="" xmlns:p14="http://schemas.microsoft.com/office/powerpoint/2010/main" val="1852316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150938" y="692150"/>
            <a:ext cx="4556125" cy="3416300"/>
          </a:xfrm>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16365632-E40A-4911-AD4F-35C35BF3BBA4}" type="slidenum">
              <a:rPr lang="en-GB" smtClean="0">
                <a:solidFill>
                  <a:srgbClr val="000000"/>
                </a:solidFill>
              </a:rPr>
              <a:pPr/>
              <a:t>19</a:t>
            </a:fld>
            <a:endParaRPr lang="en-GB" smtClean="0">
              <a:solidFill>
                <a:srgbClr val="000000"/>
              </a:solidFill>
            </a:endParaRPr>
          </a:p>
        </p:txBody>
      </p:sp>
    </p:spTree>
    <p:extLst>
      <p:ext uri="{BB962C8B-B14F-4D97-AF65-F5344CB8AC3E}">
        <p14:creationId xmlns="" xmlns:p14="http://schemas.microsoft.com/office/powerpoint/2010/main" val="2702832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A65BBED-9B1F-4465-A277-E7E9FF67544E}" type="slidenum">
              <a:rPr lang="en-GB">
                <a:solidFill>
                  <a:srgbClr val="000000"/>
                </a:solidFill>
              </a:rPr>
              <a:pPr/>
              <a:t>20</a:t>
            </a:fld>
            <a:endParaRPr lang="en-GB" dirty="0">
              <a:solidFill>
                <a:srgbClr val="000000"/>
              </a:solidFill>
            </a:endParaRPr>
          </a:p>
        </p:txBody>
      </p:sp>
      <p:sp>
        <p:nvSpPr>
          <p:cNvPr id="38915" name="Rectangle 2"/>
          <p:cNvSpPr>
            <a:spLocks noGrp="1" noRot="1" noChangeAspect="1" noChangeArrowheads="1" noTextEdit="1"/>
          </p:cNvSpPr>
          <p:nvPr>
            <p:ph type="sldImg"/>
          </p:nvPr>
        </p:nvSpPr>
        <p:spPr>
          <a:xfrm>
            <a:off x="1150938" y="692150"/>
            <a:ext cx="4556125" cy="3416300"/>
          </a:xfrm>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 xmlns:p14="http://schemas.microsoft.com/office/powerpoint/2010/main" val="1518156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503615-97D5-4C94-8C98-130EB3F186F3}" type="datetime1">
              <a:rPr lang="en-GB" smtClean="0"/>
              <a:pPr>
                <a:defRPr/>
              </a:pPr>
              <a:t>28/06/2016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127052-4C21-48C7-AA56-D048BA39A1D5}"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AD3F61-B401-4118-AE37-97F1C91122B3}" type="datetime1">
              <a:rPr lang="en-GB" smtClean="0"/>
              <a:pPr>
                <a:defRPr/>
              </a:pPr>
              <a:t>28/06/2016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DCC95C-6CB1-46EC-A34E-64EE824F5A41}"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FE6AEC-5E18-4B36-ABFD-A6949386AB9E}" type="datetime1">
              <a:rPr lang="en-GB" smtClean="0"/>
              <a:pPr>
                <a:defRPr/>
              </a:pPr>
              <a:t>28/06/2016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47D24-D6B7-4308-80ED-3F33E773419D}"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1780D3-5DEC-4DAF-9313-8BA86253756D}" type="datetimeFigureOut">
              <a:rPr lang="en-US"/>
              <a:pPr>
                <a:defRPr/>
              </a:pPr>
              <a:t>6/28/2016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9CF45-4F32-421D-A8A3-D1D94C3A95F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967A5-F8E3-4D82-9A98-C09F29D2598D}" type="datetimeFigureOut">
              <a:rPr lang="en-US"/>
              <a:pPr>
                <a:defRPr/>
              </a:pPr>
              <a:t>6/28/2016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ADCCC-9C7D-4382-8870-AD0C08DEE15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DEB9F4-B5F6-4FB0-846F-50275B70A16A}" type="datetimeFigureOut">
              <a:rPr lang="en-US"/>
              <a:pPr>
                <a:defRPr/>
              </a:pPr>
              <a:t>6/28/2016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A8050-1905-47BF-9906-E2F26365CCF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E6737-3C19-4FA7-A029-540DF42B1E83}" type="datetimeFigureOut">
              <a:rPr lang="en-US"/>
              <a:pPr>
                <a:defRPr/>
              </a:pPr>
              <a:t>6/28/2016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98DC1-C081-480F-8CAE-0C86DD32E8F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6DE00-398E-4C22-9787-B76644493DEB}" type="datetimeFigureOut">
              <a:rPr lang="en-US"/>
              <a:pPr>
                <a:defRPr/>
              </a:pPr>
              <a:t>6/28/2016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C32CC0-800C-44F1-914C-C4F7D84159D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81B2B-7E7A-4597-8E0C-EBBDA900220A}" type="datetimeFigureOut">
              <a:rPr lang="en-US"/>
              <a:pPr>
                <a:defRPr/>
              </a:pPr>
              <a:t>6/28/2016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1F5D-851E-4431-9ADB-B3E85260328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FC4AE9-DE3E-402F-8F71-FC52CA3972D7}" type="datetimeFigureOut">
              <a:rPr lang="en-US"/>
              <a:pPr>
                <a:defRPr/>
              </a:pPr>
              <a:t>6/28/2016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1DC11-4629-4091-99DF-D537B0AF05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31BF11-0ABC-48CF-BD6E-D8CF90580047}" type="datetime1">
              <a:rPr lang="en-GB" smtClean="0"/>
              <a:pPr>
                <a:defRPr/>
              </a:pPr>
              <a:t>28/06/2016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9BBC-EC5A-43D8-A528-9F7EDB7E5282}" type="datetimeFigureOut">
              <a:rPr lang="en-US"/>
              <a:pPr>
                <a:defRPr/>
              </a:pPr>
              <a:t>6/28/2016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C484-F0F5-488A-A25A-F9FA5D6AA71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746296-66D8-43DF-9246-8C9876B895BB}" type="datetimeFigureOut">
              <a:rPr lang="en-US"/>
              <a:pPr>
                <a:defRPr/>
              </a:pPr>
              <a:t>6/28/2016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000B45-8678-4598-AAB5-A78ED998342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05AD3A-6800-46CE-BA6A-036345561B33}" type="datetimeFigureOut">
              <a:rPr lang="en-US"/>
              <a:pPr>
                <a:defRPr/>
              </a:pPr>
              <a:t>6/28/2016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07AAAF-774E-46E2-BAEE-5A8085DBD21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CED3B-9C1B-4248-BBDE-8BBA52209541}" type="datetimeFigureOut">
              <a:rPr lang="en-US"/>
              <a:pPr>
                <a:defRPr/>
              </a:pPr>
              <a:t>6/28/2016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5907-AB72-41D9-8E6E-29DA72659D7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651E3-C778-4AAA-821B-6E4945432C75}" type="datetimeFigureOut">
              <a:rPr lang="en-US"/>
              <a:pPr>
                <a:defRPr/>
              </a:pPr>
              <a:t>6/28/2016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B96E7-C393-4FDB-BA9F-5A32D882294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26168-AEE5-4AAA-81DE-E342FC7E9ACD}" type="datetimeFigureOut">
              <a:rPr lang="en-US"/>
              <a:pPr>
                <a:defRPr/>
              </a:pPr>
              <a:t>6/28/2016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F546-C9F5-447A-89BF-248B9862BC0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661FAF3-9871-4CA9-A823-F5DE17A4B7B3}" type="datetimeFigureOut">
              <a:rPr lang="en-US"/>
              <a:pPr>
                <a:defRPr/>
              </a:pPr>
              <a:t>6/28/2016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5C338-F925-44F0-A05C-E039A193829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383AFD-7AAF-4D3C-A92C-D013EED6656D}" type="datetimeFigureOut">
              <a:rPr lang="en-US"/>
              <a:pPr>
                <a:defRPr/>
              </a:pPr>
              <a:t>6/28/2016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A1BD2-1770-49F7-BA55-807167C09724}"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67A0E-6C6E-4CF3-A588-0EED5DAA2AB8}" type="datetimeFigureOut">
              <a:rPr lang="en-US"/>
              <a:pPr>
                <a:defRPr/>
              </a:pPr>
              <a:t>6/28/2016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3CBC8-1AAA-4BA9-8F58-30CD95299BF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37643D2-8D03-4216-BE07-46F5CAEC39B7}" type="datetimeFigureOut">
              <a:rPr lang="en-US"/>
              <a:pPr>
                <a:defRPr/>
              </a:pPr>
              <a:t>6/28/2016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722EA-C734-4580-AFC5-2E70E602525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smtClean="0"/>
              <a:t>Click to edit Master title style</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94F7B5-A5B3-4F5A-A83D-50711DCF5F6D}" type="datetimeFigureOut">
              <a:rPr lang="en-US"/>
              <a:pPr>
                <a:defRPr/>
              </a:pPr>
              <a:t>6/28/2016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E3FB52-E1DD-4436-B392-C2A3F2B60E7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31927-73DF-4D9B-AE83-747F5FBB5F95}" type="datetimeFigureOut">
              <a:rPr lang="en-US"/>
              <a:pPr>
                <a:defRPr/>
              </a:pPr>
              <a:t>6/28/2016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7DECA-BDC1-4EE2-9DFF-DE777FF5CC2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6A86E-A688-4111-B710-A40ED97938DC}" type="datetimeFigureOut">
              <a:rPr lang="en-US"/>
              <a:pPr>
                <a:defRPr/>
              </a:pPr>
              <a:t>6/28/2016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C19682-7821-4CC8-BA42-669FD2B931F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0CDF6-2A09-4E4F-A501-B19CAF016574}" type="datetimeFigureOut">
              <a:rPr lang="en-US"/>
              <a:pPr>
                <a:defRPr/>
              </a:pPr>
              <a:t>6/28/2016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D63C7A-D3E5-4FCE-AF34-9F6666EAFD6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980EC-41E6-47F2-A92A-6A4BC247FACC}" type="datetimeFigureOut">
              <a:rPr lang="en-US"/>
              <a:pPr>
                <a:defRPr/>
              </a:pPr>
              <a:t>6/28/2016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61101-504A-4998-9C76-456BD82AF040}"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0" y="1752600"/>
            <a:ext cx="4495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52600"/>
            <a:ext cx="4495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387350" y="6329363"/>
            <a:ext cx="1892300" cy="444500"/>
          </a:xfrm>
          <a:prstGeom prst="rect">
            <a:avLst/>
          </a:prstGeom>
        </p:spPr>
        <p:txBody>
          <a:bodyPr/>
          <a:lstStyle>
            <a:lvl1pPr>
              <a:defRPr/>
            </a:lvl1pPr>
          </a:lstStyle>
          <a:p>
            <a:endParaRPr lang="en-GB"/>
          </a:p>
        </p:txBody>
      </p:sp>
      <p:sp>
        <p:nvSpPr>
          <p:cNvPr id="6" name="Footer Placeholder 5"/>
          <p:cNvSpPr>
            <a:spLocks noGrp="1"/>
          </p:cNvSpPr>
          <p:nvPr>
            <p:ph type="ftr" sz="quarter" idx="11"/>
          </p:nvPr>
        </p:nvSpPr>
        <p:spPr>
          <a:xfrm>
            <a:off x="2978150" y="6329363"/>
            <a:ext cx="3873500" cy="44450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858000" y="6323013"/>
            <a:ext cx="1905000" cy="457200"/>
          </a:xfrm>
          <a:prstGeom prst="rect">
            <a:avLst/>
          </a:prstGeom>
        </p:spPr>
        <p:txBody>
          <a:bodyPr/>
          <a:lstStyle>
            <a:lvl1pPr>
              <a:defRPr/>
            </a:lvl1pPr>
          </a:lstStyle>
          <a:p>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45C5A43-2AB9-441E-9B0B-72EFA8E4AD29}" type="datetime1">
              <a:rPr lang="en-GB" smtClean="0"/>
              <a:pPr>
                <a:defRPr/>
              </a:pPr>
              <a:t>28/06/2016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4D951D-91EB-45B8-B687-6F2A7DCD6CD2}" type="slidenum">
              <a:rPr lang="en-GB" smtClean="0"/>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0"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Tuesday, 28 June 2016</a:t>
            </a:fld>
            <a:endParaRPr lang="en-GB" sz="1800" dirty="0">
              <a:solidFill>
                <a:srgbClr val="FFFF66"/>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1051650"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105165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fld id="{D7D60709-E805-4CC4-A975-0CAC5AD3B47B}" type="datetime2">
              <a:rPr lang="en-GB">
                <a:solidFill>
                  <a:srgbClr val="FFFFFF"/>
                </a:solidFill>
              </a:rPr>
              <a:pPr>
                <a:defRPr/>
              </a:pPr>
              <a:t>Tuesday, 28 June 2016</a:t>
            </a:fld>
            <a:endParaRPr lang="en-GB">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B5EF43A-4B75-4FB8-AD73-F058845931D7}" type="slidenum">
              <a:rPr lang="en-GB">
                <a:solidFill>
                  <a:srgbClr val="FFFFFF"/>
                </a:solidFill>
              </a:rPr>
              <a:pPr>
                <a:defRPr/>
              </a:pPr>
              <a:t>‹#›</a:t>
            </a:fld>
            <a:endParaRPr lang="en-GB">
              <a:solidFill>
                <a:srgbClr val="FFFFFF"/>
              </a:solidFill>
            </a:endParaRPr>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6/28/2016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Tuesday, 28 June 2016</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0" y="6330950"/>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38"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smtClean="0">
                <a:solidFill>
                  <a:srgbClr val="FF0000"/>
                </a:solidFill>
                <a:latin typeface="Calibri" pitchFamily="34" charset="0"/>
              </a:rPr>
              <a:t>http://phil-race.co.uk</a:t>
            </a:r>
            <a:r>
              <a:rPr lang="en-GB" sz="1400" dirty="0" smtClean="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4455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FE27BEB-A735-4F64-BBA5-D56B28FF2EB9}" type="datetime1">
              <a:rPr lang="en-GB" smtClean="0"/>
              <a:pPr>
                <a:defRPr/>
              </a:pPr>
              <a:t>28/06/2016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EECF6E-1187-4E52-9544-539E1D9881A9}" type="slidenum">
              <a:rPr lang="en-GB" smtClean="0"/>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EB001800-297B-4005-8067-7248663263B0}"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D5C67E5A-8D21-44FB-97A5-CC0DAF78C67C}"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625AB-FC97-490A-8656-5AA518A81A15}" type="datetimeFigureOut">
              <a:rPr lang="en-GB" smtClean="0">
                <a:solidFill>
                  <a:prstClr val="white">
                    <a:tint val="75000"/>
                  </a:prstClr>
                </a:solidFill>
              </a:rPr>
              <a:pPr/>
              <a:t>28/06/2016</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BB7BDDB8-C93E-4FB8-B9AD-85962E08A833}"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xmlns="" val="23580401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white">
                    <a:tint val="75000"/>
                  </a:prstClr>
                </a:solidFill>
              </a:rPr>
              <a:pPr/>
              <a:t>6/28/2016</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 xmlns:p14="http://schemas.microsoft.com/office/powerpoint/2010/main" val="556036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D54AAD9-1006-4C9C-9396-36200C874402}" type="datetime1">
              <a:rPr lang="en-GB" smtClean="0"/>
              <a:pPr>
                <a:defRPr/>
              </a:pPr>
              <a:t>28/06/2016</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9D696D-85EA-43AB-AD94-6DC9EF94FAAC}" type="slidenum">
              <a:rPr lang="en-GB" smtClean="0"/>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F82EF9-6ED1-4179-A9AA-F353F410F666}" type="datetime1">
              <a:rPr lang="en-GB" smtClean="0"/>
              <a:pPr>
                <a:defRPr/>
              </a:pPr>
              <a:t>28/06/2016</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DEC84-D34E-4F99-A53A-6AA823136A56}" type="slidenum">
              <a:rPr lang="en-GB" smtClean="0"/>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E321D4-C3E1-491C-AE03-44DA13E86D4D}" type="datetimeFigureOut">
              <a:rPr lang="en-GB" smtClean="0">
                <a:solidFill>
                  <a:prstClr val="black">
                    <a:tint val="75000"/>
                  </a:prstClr>
                </a:solidFill>
              </a:rPr>
              <a:pPr/>
              <a:t>28/06/2016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5E84A74-9408-460E-A3D3-3970003117B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488209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D59E4-E051-40DE-9A2C-B3D3057CA44F}" type="datetime1">
              <a:rPr lang="en-GB" smtClean="0"/>
              <a:pPr>
                <a:defRPr/>
              </a:pPr>
              <a:t>28/06/2016</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792A76-7EF9-4E1A-9ACF-D9D0191CF955}"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322AFC-26DD-4D73-9587-549CB67BEF7C}" type="datetime1">
              <a:rPr lang="en-GB" smtClean="0"/>
              <a:pPr>
                <a:defRPr/>
              </a:pPr>
              <a:t>28/06/2016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CFD487-D7FC-4B7A-A321-72D46CA469B6}"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7.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8.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9.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0.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2.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3.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4.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3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theme" Target="../theme/theme2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hyperlink" Target="00%20main%20menu.ppt" TargetMode="Externa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9.xml"/><Relationship Id="rId1" Type="http://schemas.openxmlformats.org/officeDocument/2006/relationships/slideLayout" Target="../slideLayouts/slideLayout3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4.xml"/><Relationship Id="rId1" Type="http://schemas.openxmlformats.org/officeDocument/2006/relationships/slideLayout" Target="../slideLayouts/slideLayout39.xml"/></Relationships>
</file>

<file path=ppt/slideMasters/_rels/slideMaster35.xml.rels><?xml version="1.0" encoding="UTF-8" standalone="yes"?>
<Relationships xmlns="http://schemas.openxmlformats.org/package/2006/relationships"><Relationship Id="rId3" Type="http://schemas.openxmlformats.org/officeDocument/2006/relationships/theme" Target="../theme/theme3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8.xml.rels><?xml version="1.0" encoding="UTF-8" standalone="yes"?>
<Relationships xmlns="http://schemas.openxmlformats.org/package/2006/relationships"><Relationship Id="rId8" Type="http://schemas.openxmlformats.org/officeDocument/2006/relationships/hyperlink" Target="name%20labels.ppt" TargetMode="External"/><Relationship Id="rId3" Type="http://schemas.openxmlformats.org/officeDocument/2006/relationships/image" Target="../media/image1.jpeg"/><Relationship Id="rId7" Type="http://schemas.openxmlformats.org/officeDocument/2006/relationships/hyperlink" Target="disruptive%20behaviour%20bradford.ppt" TargetMode="External"/><Relationship Id="rId2" Type="http://schemas.openxmlformats.org/officeDocument/2006/relationships/theme" Target="../theme/theme38.xml"/><Relationship Id="rId1" Type="http://schemas.openxmlformats.org/officeDocument/2006/relationships/slideLayout" Target="../slideLayouts/slideLayout42.xml"/><Relationship Id="rId6" Type="http://schemas.openxmlformats.org/officeDocument/2006/relationships/hyperlink" Target="lec%20book%20pic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9.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39.xml"/><Relationship Id="rId6" Type="http://schemas.openxmlformats.org/officeDocument/2006/relationships/hyperlink" Target="../../../Phil/Desktop/brunel%20pieces%202/disruptive%20behaviour%20bradford.ppt" TargetMode="External"/><Relationship Id="rId5" Type="http://schemas.openxmlformats.org/officeDocument/2006/relationships/hyperlink" Target="../../../Phil/Desktop/brunel%20pieces%202/lec%20book%20pics.ppt" TargetMode="External"/><Relationship Id="rId4" Type="http://schemas.openxmlformats.org/officeDocument/2006/relationships/hyperlink" Target="../../../Phil/Desktop/brunel%20pieces%202/Choices&#8230;.ppt"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0.xml"/><Relationship Id="rId1" Type="http://schemas.openxmlformats.org/officeDocument/2006/relationships/slideLayout" Target="../slideLayouts/slideLayout43.xml"/></Relationships>
</file>

<file path=ppt/slideMasters/_rels/slideMaster41.xml.rels><?xml version="1.0" encoding="UTF-8" standalone="yes"?>
<Relationships xmlns="http://schemas.openxmlformats.org/package/2006/relationships"><Relationship Id="rId2" Type="http://schemas.openxmlformats.org/officeDocument/2006/relationships/theme" Target="../theme/theme41.xml"/><Relationship Id="rId1" Type="http://schemas.openxmlformats.org/officeDocument/2006/relationships/slideLayout" Target="../slideLayouts/slideLayout44.xm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2.xml"/><Relationship Id="rId1" Type="http://schemas.openxmlformats.org/officeDocument/2006/relationships/slideLayout" Target="../slideLayouts/slideLayout4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5.xml"/><Relationship Id="rId6" Type="http://schemas.openxmlformats.org/officeDocument/2006/relationships/hyperlink" Target="meta.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6.xml"/><Relationship Id="rId1" Type="http://schemas.openxmlformats.org/officeDocument/2006/relationships/slideLayout" Target="../slideLayouts/slideLayout46.xml"/></Relationships>
</file>

<file path=ppt/slideMasters/_rels/slideMaster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7.xml"/><Relationship Id="rId1" Type="http://schemas.openxmlformats.org/officeDocument/2006/relationships/slideLayout" Target="../slideLayouts/slideLayout47.xm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8.xml"/><Relationship Id="rId1" Type="http://schemas.openxmlformats.org/officeDocument/2006/relationships/slideLayout" Target="../slideLayouts/slideLayout4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9.xml"/><Relationship Id="rId1"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0.xml"/><Relationship Id="rId1" Type="http://schemas.openxmlformats.org/officeDocument/2006/relationships/slideLayout" Target="../slideLayouts/slideLayout5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1.xml"/><Relationship Id="rId1" Type="http://schemas.openxmlformats.org/officeDocument/2006/relationships/slideLayout" Target="../slideLayouts/slideLayout5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2.xml"/><Relationship Id="rId1" Type="http://schemas.openxmlformats.org/officeDocument/2006/relationships/slideLayout" Target="../slideLayouts/slideLayout5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3.xml"/><Relationship Id="rId1" Type="http://schemas.openxmlformats.org/officeDocument/2006/relationships/slideLayout" Target="../slideLayouts/slideLayout53.xml"/></Relationships>
</file>

<file path=ppt/slideMasters/_rels/slideMaster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4.xml"/><Relationship Id="rId1" Type="http://schemas.openxmlformats.org/officeDocument/2006/relationships/slideLayout" Target="../slideLayouts/slideLayout54.xml"/></Relationships>
</file>

<file path=ppt/slideMasters/_rels/slideMaster55.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5.xml"/><Relationship Id="rId6" Type="http://schemas.openxmlformats.org/officeDocument/2006/relationships/hyperlink" Target="../../../Phil/Desktop/brunel%20pieces%202/disruptive%20behaviour%20bradford.ppt" TargetMode="External"/><Relationship Id="rId5" Type="http://schemas.openxmlformats.org/officeDocument/2006/relationships/hyperlink" Target="../../../Phil/Desktop/brunel%20pieces%202/lec%20book%20pics.ppt" TargetMode="External"/><Relationship Id="rId4" Type="http://schemas.openxmlformats.org/officeDocument/2006/relationships/hyperlink" Target="../../../Phil/Desktop/brunel%20pieces%202/Choices&#8230;.ppt" TargetMode="External"/></Relationships>
</file>

<file path=ppt/slideMasters/_rels/slideMaster5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6.xml"/><Relationship Id="rId1" Type="http://schemas.openxmlformats.org/officeDocument/2006/relationships/slideLayout" Target="../slideLayouts/slideLayout55.xml"/></Relationships>
</file>

<file path=ppt/slideMasters/_rels/slideMaster57.xml.rels><?xml version="1.0" encoding="UTF-8" standalone="yes"?>
<Relationships xmlns="http://schemas.openxmlformats.org/package/2006/relationships"><Relationship Id="rId2" Type="http://schemas.openxmlformats.org/officeDocument/2006/relationships/theme" Target="../theme/theme57.xml"/><Relationship Id="rId1" Type="http://schemas.openxmlformats.org/officeDocument/2006/relationships/slideLayout" Target="../slideLayouts/slideLayout56.xml"/></Relationships>
</file>

<file path=ppt/slideMasters/_rels/slideMaster58.xml.rels><?xml version="1.0" encoding="UTF-8" standalone="yes"?>
<Relationships xmlns="http://schemas.openxmlformats.org/package/2006/relationships"><Relationship Id="rId2" Type="http://schemas.openxmlformats.org/officeDocument/2006/relationships/theme" Target="../theme/theme58.xml"/><Relationship Id="rId1" Type="http://schemas.openxmlformats.org/officeDocument/2006/relationships/slideLayout" Target="../slideLayouts/slideLayout57.xml"/></Relationships>
</file>

<file path=ppt/slideMasters/_rels/slideMaster59.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 TargetMode="External"/><Relationship Id="rId2" Type="http://schemas.openxmlformats.org/officeDocument/2006/relationships/theme" Target="../theme/theme59.xml"/><Relationship Id="rId1" Type="http://schemas.openxmlformats.org/officeDocument/2006/relationships/slideLayout" Target="../slideLayouts/slideLayout58.xml"/><Relationship Id="rId6" Type="http://schemas.openxmlformats.org/officeDocument/2006/relationships/hyperlink" Target="../../../Phil/Desktop/brunel%20pieces%202/lec%20book%20pics.ppt"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6.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60.xml"/><Relationship Id="rId1" Type="http://schemas.openxmlformats.org/officeDocument/2006/relationships/slideLayout" Target="../slideLayouts/slideLayout59.xml"/></Relationships>
</file>

<file path=ppt/slideMasters/_rels/slideMaster61.xml.rels><?xml version="1.0" encoding="UTF-8" standalone="yes"?>
<Relationships xmlns="http://schemas.openxmlformats.org/package/2006/relationships"><Relationship Id="rId3" Type="http://schemas.openxmlformats.org/officeDocument/2006/relationships/theme" Target="../theme/theme6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4" Type="http://schemas.openxmlformats.org/officeDocument/2006/relationships/hyperlink" Target="00%20main%20menu.ppt" TargetMode="External"/></Relationships>
</file>

<file path=ppt/slideMasters/_rels/slideMaster6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3.xml"/></Relationships>
</file>

<file path=ppt/slideMasters/_rels/slideMaster6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4.xml"/></Relationships>
</file>

<file path=ppt/slideMasters/_rels/slideMaster6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5.xml"/></Relationships>
</file>

<file path=ppt/slideMasters/_rels/slideMaster6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6.xml"/></Relationships>
</file>

<file path=ppt/slideMasters/_rels/slideMaster6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7.xml"/><Relationship Id="rId1" Type="http://schemas.openxmlformats.org/officeDocument/2006/relationships/slideLayout" Target="../slideLayouts/slideLayout6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8.xml"/><Relationship Id="rId1" Type="http://schemas.openxmlformats.org/officeDocument/2006/relationships/slideLayout" Target="../slideLayouts/slideLayout63.xm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9.xml"/><Relationship Id="rId1" Type="http://schemas.openxmlformats.org/officeDocument/2006/relationships/slideLayout" Target="../slideLayouts/slideLayout6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1.xml"/></Relationships>
</file>

<file path=ppt/slideMasters/_rels/slideMaster7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7.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8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3.xml.rels><?xml version="1.0" encoding="UTF-8" standalone="yes"?>
<Relationships xmlns="http://schemas.openxmlformats.org/package/2006/relationships"><Relationship Id="rId3" Type="http://schemas.openxmlformats.org/officeDocument/2006/relationships/theme" Target="../theme/theme83.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4.xml"/><Relationship Id="rId1" Type="http://schemas.openxmlformats.org/officeDocument/2006/relationships/slideLayout" Target="../slideLayouts/slideLayout6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85.xml.rels><?xml version="1.0" encoding="UTF-8" standalone="yes"?>
<Relationships xmlns="http://schemas.openxmlformats.org/package/2006/relationships"><Relationship Id="rId1" Type="http://schemas.openxmlformats.org/officeDocument/2006/relationships/theme" Target="../theme/theme85.xm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6.xml"/><Relationship Id="rId1" Type="http://schemas.openxmlformats.org/officeDocument/2006/relationships/slideLayout" Target="../slideLayouts/slideLayout68.xml"/></Relationships>
</file>

<file path=ppt/slideMasters/_rels/slideMaster8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7.xm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6.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brunel%20pieces%203/00%20main%20menu.ppt" TargetMode="External"/><Relationship Id="rId2" Type="http://schemas.openxmlformats.org/officeDocument/2006/relationships/theme" Target="../theme/theme93.xml"/><Relationship Id="rId1" Type="http://schemas.openxmlformats.org/officeDocument/2006/relationships/slideLayout" Target="../slideLayouts/slideLayout69.xml"/><Relationship Id="rId6" Type="http://schemas.openxmlformats.org/officeDocument/2006/relationships/hyperlink" Target="Organising%20your%20studies/organising%20choices.ppt" TargetMode="External"/><Relationship Id="rId5" Type="http://schemas.openxmlformats.org/officeDocument/2006/relationships/hyperlink" Target="brunel%20pieces%203/Choices&#8230;.ppt" TargetMode="External"/><Relationship Id="rId4" Type="http://schemas.openxmlformats.org/officeDocument/2006/relationships/hyperlink" Target="brunel%20pieces%203/coffee.ppt" TargetMode="External"/></Relationships>
</file>

<file path=ppt/slideMasters/_rels/slideMaster9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8.xml.rels><?xml version="1.0" encoding="UTF-8" standalone="yes"?>
<Relationships xmlns="http://schemas.openxmlformats.org/package/2006/relationships"><Relationship Id="rId2" Type="http://schemas.openxmlformats.org/officeDocument/2006/relationships/theme" Target="../theme/theme98.xml"/><Relationship Id="rId1"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mj-lt"/>
              </a:rPr>
              <a:t>http://phil-race.co.uk</a:t>
            </a:r>
            <a:endParaRPr lang="en-GB" sz="1400" b="1" dirty="0">
              <a:solidFill>
                <a:srgbClr val="FF0000"/>
              </a:solidFill>
              <a:latin typeface="+mj-lt"/>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CF04658C-A48D-4FC1-B670-6DEBB2ADDC90}" type="datetimeFigureOut">
              <a:rPr lang="en-US"/>
              <a:pPr>
                <a:defRPr/>
              </a:pPr>
              <a:t>6/28/2016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CCCB1BE-FAF5-455F-8C0E-1318258BF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7119C089-0791-4C8E-A869-EB4FAD899FF5}" type="datetimeFigureOut">
              <a:rPr lang="en-US"/>
              <a:pPr>
                <a:defRPr/>
              </a:pPr>
              <a:t>6/28/2016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2A51509-786D-499C-BB55-54BEAA8F4D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D81A865-329D-46FE-939F-38FD95ECDD74}" type="datetimeFigureOut">
              <a:rPr lang="en-US"/>
              <a:pPr>
                <a:defRPr/>
              </a:pPr>
              <a:t>6/28/2016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38BB581-9C5A-4494-ABF2-A940DCD26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264B66D-FEB6-491F-830A-D80F645EA250}" type="datetimeFigureOut">
              <a:rPr lang="en-US"/>
              <a:pPr>
                <a:defRPr/>
              </a:pPr>
              <a:t>6/28/2016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3D096C3-12FE-4F0C-B099-4332835641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700240A-1585-4C83-90BE-139EE6A6C472}" type="datetimeFigureOut">
              <a:rPr lang="en-US"/>
              <a:pPr>
                <a:defRPr/>
              </a:pPr>
              <a:t>6/28/2016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2D3A817-BB9C-4E58-9070-EF18A4B433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E181BA3-8EF6-4502-BF53-120050CD86EE}" type="datetimeFigureOut">
              <a:rPr lang="en-US"/>
              <a:pPr>
                <a:defRPr/>
              </a:pPr>
              <a:t>6/28/2016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14EBF77-9014-4191-875E-EFDB9D8C59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D2A7B9-BFC1-44F9-B000-C9DEA1736AA9}" type="datetimeFigureOut">
              <a:rPr lang="en-US"/>
              <a:pPr>
                <a:defRPr/>
              </a:pPr>
              <a:t>6/28/2016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4A8BC4D-13B8-4499-9351-4DCE6F6CDF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F5A286-C44C-4FC7-8B1C-610E7E195618}" type="datetimeFigureOut">
              <a:rPr lang="en-US"/>
              <a:pPr>
                <a:defRPr/>
              </a:pPr>
              <a:t>6/28/2016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E7F870D5-A69F-4F87-8B6C-8C42CFB8A1C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89A9237-8170-4933-9D4C-8D6C64F70341}" type="datetimeFigureOut">
              <a:rPr lang="en-US"/>
              <a:pPr>
                <a:defRPr/>
              </a:pPr>
              <a:t>6/28/2016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0D4B0D8-7246-4E0D-B1C2-53DB94C81C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2BBA7A-B1CB-41D0-A44C-8FA54A61820B}" type="datetimeFigureOut">
              <a:rPr lang="en-US"/>
              <a:pPr>
                <a:defRPr/>
              </a:pPr>
              <a:t>6/28/2016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A59E6305-64A3-474D-90DA-20E861D145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3" r:id="rId1"/>
    <p:sldLayoutId id="2147484684"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400" b="1">
          <a:solidFill>
            <a:srgbClr val="FF0000"/>
          </a:solidFill>
          <a:latin typeface="+mj-lt"/>
          <a:ea typeface="+mj-ea"/>
          <a:cs typeface="+mj-cs"/>
        </a:defRPr>
      </a:lvl1pPr>
      <a:lvl2pPr algn="ctr" rtl="0" eaLnBrk="0" fontAlgn="base" hangingPunct="0">
        <a:lnSpc>
          <a:spcPct val="85000"/>
        </a:lnSpc>
        <a:spcBef>
          <a:spcPct val="0"/>
        </a:spcBef>
        <a:spcAft>
          <a:spcPct val="0"/>
        </a:spcAft>
        <a:defRPr sz="4400" b="1">
          <a:solidFill>
            <a:srgbClr val="FF0000"/>
          </a:solidFill>
          <a:latin typeface="Arial Rounded MT Bold" pitchFamily="34" charset="0"/>
        </a:defRPr>
      </a:lvl2pPr>
      <a:lvl3pPr algn="ctr" rtl="0" eaLnBrk="0" fontAlgn="base" hangingPunct="0">
        <a:lnSpc>
          <a:spcPct val="85000"/>
        </a:lnSpc>
        <a:spcBef>
          <a:spcPct val="0"/>
        </a:spcBef>
        <a:spcAft>
          <a:spcPct val="0"/>
        </a:spcAft>
        <a:defRPr sz="4400" b="1">
          <a:solidFill>
            <a:srgbClr val="FF0000"/>
          </a:solidFill>
          <a:latin typeface="Arial Rounded MT Bold" pitchFamily="34" charset="0"/>
        </a:defRPr>
      </a:lvl3pPr>
      <a:lvl4pPr algn="ctr" rtl="0" eaLnBrk="0" fontAlgn="base" hangingPunct="0">
        <a:lnSpc>
          <a:spcPct val="85000"/>
        </a:lnSpc>
        <a:spcBef>
          <a:spcPct val="0"/>
        </a:spcBef>
        <a:spcAft>
          <a:spcPct val="0"/>
        </a:spcAft>
        <a:defRPr sz="4400" b="1">
          <a:solidFill>
            <a:srgbClr val="FF0000"/>
          </a:solidFill>
          <a:latin typeface="Arial Rounded MT Bold" pitchFamily="34" charset="0"/>
        </a:defRPr>
      </a:lvl4pPr>
      <a:lvl5pPr algn="ctr" rtl="0" eaLnBrk="0" fontAlgn="base" hangingPunct="0">
        <a:lnSpc>
          <a:spcPct val="85000"/>
        </a:lnSpc>
        <a:spcBef>
          <a:spcPct val="0"/>
        </a:spcBef>
        <a:spcAft>
          <a:spcPct val="0"/>
        </a:spcAft>
        <a:defRPr sz="4400" b="1">
          <a:solidFill>
            <a:srgbClr val="FF0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35E9CB4-E2B4-48C6-8F65-7E3C9B383AEB}" type="datetimeFigureOut">
              <a:rPr lang="en-US"/>
              <a:pPr>
                <a:defRPr/>
              </a:pPr>
              <a:t>6/28/2016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87B5F73-5174-48F1-B1E2-4F419015815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F39F3FD-7C00-43E6-85E6-79AC8290F998}" type="datetimeFigureOut">
              <a:rPr lang="en-US"/>
              <a:pPr>
                <a:defRPr/>
              </a:pPr>
              <a:t>6/28/2016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137EE4C-7735-4E32-B9F4-B9D4146E38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F2942E8-4A84-4A8F-9645-9BEAEBD51327}" type="datetimeFigureOut">
              <a:rPr lang="en-US"/>
              <a:pPr>
                <a:defRPr/>
              </a:pPr>
              <a:t>6/28/2016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3EA2AFF-773E-4AFE-B1D6-F54BA8C65B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FC0447FE-F373-4544-BDA5-DED1EC15CED4}" type="datetimeFigureOut">
              <a:rPr lang="en-US"/>
              <a:pPr>
                <a:defRPr/>
              </a:pPr>
              <a:t>6/28/2016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ECD5BA1-0C37-4494-91F1-DFFA8DB762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2"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901C85C-7709-42FA-85E1-40EFEF2F2C80}" type="datetimeFigureOut">
              <a:rPr lang="en-US"/>
              <a:pPr>
                <a:defRPr/>
              </a:pPr>
              <a:t>6/28/2016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D796739-DDB8-4857-9BB5-BB631F10D4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cs typeface="Arial" pitchFamily="34" charset="0"/>
              </a:rPr>
              <a:t>http://phil-race.co.uk</a:t>
            </a:r>
            <a:endParaRPr lang="en-GB" sz="1400" b="1"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7"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20"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704" r:id="rId1"/>
    <p:sldLayoutId id="2147484892"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1800">
              <a:solidFill>
                <a:srgbClr val="000000"/>
              </a:solidFill>
              <a:latin typeface="Arial" charset="0"/>
              <a:cs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gr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7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5"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24" r:id="rId1"/>
    <p:sldLayoutId id="2147484734"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50626"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50627"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5062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0">
                <a:effectLst>
                  <a:outerShdw blurRad="38100" dist="38100" dir="2700000" algn="tl">
                    <a:srgbClr val="000000"/>
                  </a:outerShdw>
                </a:effectLst>
                <a:latin typeface="+mn-lt"/>
              </a:defRPr>
            </a:lvl1pPr>
          </a:lstStyle>
          <a:p>
            <a:pPr>
              <a:defRPr/>
            </a:pPr>
            <a:fld id="{51C250BC-73CF-491F-8004-61FF01300B02}" type="datetime2">
              <a:rPr lang="en-GB">
                <a:solidFill>
                  <a:srgbClr val="FFFF66"/>
                </a:solidFill>
              </a:rPr>
              <a:pPr>
                <a:defRPr/>
              </a:pPr>
              <a:t>Tuesday, 28 June 2016</a:t>
            </a:fld>
            <a:endParaRPr lang="en-GB" dirty="0">
              <a:solidFill>
                <a:srgbClr val="FFFF66"/>
              </a:solidFill>
            </a:endParaRPr>
          </a:p>
        </p:txBody>
      </p:sp>
      <p:sp>
        <p:nvSpPr>
          <p:cNvPr id="105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mn-lt"/>
              </a:defRPr>
            </a:lvl1pPr>
          </a:lstStyle>
          <a:p>
            <a:pPr algn="ctr">
              <a:defRPr/>
            </a:pPr>
            <a:endParaRPr lang="en-GB" dirty="0">
              <a:solidFill>
                <a:srgbClr val="FFFF66"/>
              </a:solidFill>
            </a:endParaRPr>
          </a:p>
        </p:txBody>
      </p:sp>
      <p:sp>
        <p:nvSpPr>
          <p:cNvPr id="105063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mn-lt"/>
              </a:defRPr>
            </a:lvl1pPr>
          </a:lstStyle>
          <a:p>
            <a:pPr>
              <a:defRPr/>
            </a:pPr>
            <a:fld id="{698A128A-5A34-4019-A4AD-025074B52218}" type="slidenum">
              <a:rPr lang="en-GB">
                <a:solidFill>
                  <a:srgbClr val="FFFF66"/>
                </a:solidFill>
              </a:rPr>
              <a:pPr>
                <a:defRPr/>
              </a:pPr>
              <a:t>‹#›</a:t>
            </a:fld>
            <a:endParaRPr lang="en-GB" dirty="0">
              <a:solidFill>
                <a:srgbClr val="FFFF66"/>
              </a:solidFill>
            </a:endParaRPr>
          </a:p>
        </p:txBody>
      </p:sp>
      <p:sp>
        <p:nvSpPr>
          <p:cNvPr id="1050631"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2"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3"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4"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050635"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6"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7"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Tree>
  </p:cSld>
  <p:clrMap bg1="dk2" tx1="lt1" bg2="dk1" tx2="lt2" accent1="accent1" accent2="accent2" accent3="accent3" accent4="accent4" accent5="accent5" accent6="accent6" hlink="hlink" folHlink="folHlink"/>
  <p:sldLayoutIdLst>
    <p:sldLayoutId id="2147484736"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animEffect transition="in" filter="dissolve">
                                      <p:cBhvr>
                                        <p:cTn id="7" dur="500"/>
                                        <p:tgtEl>
                                          <p:spTgt spid="10506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0627">
                                            <p:txEl>
                                              <p:pRg st="1" end="1"/>
                                            </p:txEl>
                                          </p:spTgt>
                                        </p:tgtEl>
                                        <p:attrNameLst>
                                          <p:attrName>style.visibility</p:attrName>
                                        </p:attrNameLst>
                                      </p:cBhvr>
                                      <p:to>
                                        <p:strVal val="visible"/>
                                      </p:to>
                                    </p:set>
                                    <p:animEffect transition="in" filter="dissolve">
                                      <p:cBhvr>
                                        <p:cTn id="10" dur="500"/>
                                        <p:tgtEl>
                                          <p:spTgt spid="10506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0627">
                                            <p:txEl>
                                              <p:pRg st="2" end="2"/>
                                            </p:txEl>
                                          </p:spTgt>
                                        </p:tgtEl>
                                        <p:attrNameLst>
                                          <p:attrName>style.visibility</p:attrName>
                                        </p:attrNameLst>
                                      </p:cBhvr>
                                      <p:to>
                                        <p:strVal val="visible"/>
                                      </p:to>
                                    </p:set>
                                    <p:animEffect transition="in" filter="dissolve">
                                      <p:cBhvr>
                                        <p:cTn id="13" dur="500"/>
                                        <p:tgtEl>
                                          <p:spTgt spid="10506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0627">
                                            <p:txEl>
                                              <p:pRg st="3" end="3"/>
                                            </p:txEl>
                                          </p:spTgt>
                                        </p:tgtEl>
                                        <p:attrNameLst>
                                          <p:attrName>style.visibility</p:attrName>
                                        </p:attrNameLst>
                                      </p:cBhvr>
                                      <p:to>
                                        <p:strVal val="visible"/>
                                      </p:to>
                                    </p:set>
                                    <p:animEffect transition="in" filter="dissolve">
                                      <p:cBhvr>
                                        <p:cTn id="16" dur="500"/>
                                        <p:tgtEl>
                                          <p:spTgt spid="10506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animEffect transition="in" filter="dissolve">
                                      <p:cBhvr>
                                        <p:cTn id="19" dur="500"/>
                                        <p:tgtEl>
                                          <p:spTgt spid="105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Lst>
      </p:bldP>
    </p:bldLst>
  </p:timing>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7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6/28/2016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74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7" name="AutoShape 3">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8" name="AutoShape 4">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9" name="AutoShape 5">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0" name="AutoShape 6">
            <a:hlinkClick r:id="rId6" action="ppaction://hlinkpres?slideindex=1&amp;slidetitle=Metacognition " highlightClick="1"/>
          </p:cNvPr>
          <p:cNvSpPr>
            <a:spLocks noChangeArrowheads="1"/>
          </p:cNvSpPr>
          <p:nvPr userDrawn="1"/>
        </p:nvSpPr>
        <p:spPr bwMode="auto">
          <a:xfrm>
            <a:off x="0" y="58674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1" name="AutoShape 7">
            <a:hlinkClick r:id="rId4" action="ppaction://hlinkpres?slideindex=1&amp;slidetitle=" highlightClick="1"/>
          </p:cNvPr>
          <p:cNvSpPr>
            <a:spLocks noChangeArrowheads="1"/>
          </p:cNvSpPr>
          <p:nvPr userDrawn="1"/>
        </p:nvSpPr>
        <p:spPr bwMode="auto">
          <a:xfrm>
            <a:off x="8382000" y="5943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dirty="0"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dirty="0"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smtClean="0"/>
              <a:t>Leeds Metropolitan University</a:t>
            </a:r>
          </a:p>
          <a:p>
            <a:pPr>
              <a:defRPr/>
            </a:pPr>
            <a:r>
              <a:rPr lang="en-GB" altLang="en-US" smtClean="0"/>
              <a:t>Innovation North – Faculty Of Information And Technology</a:t>
            </a:r>
            <a:endParaRPr lang="en-GB" altLang="en-US"/>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0"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smtClean="0"/>
              <a:t>Click to edit Master title style</a:t>
            </a:r>
          </a:p>
        </p:txBody>
      </p:sp>
      <p:sp>
        <p:nvSpPr>
          <p:cNvPr id="1027" name="Rectangle 16"/>
          <p:cNvSpPr>
            <a:spLocks noGrp="1" noChangeArrowheads="1"/>
          </p:cNvSpPr>
          <p:nvPr>
            <p:ph type="body" idx="1"/>
          </p:nvPr>
        </p:nvSpPr>
        <p:spPr bwMode="auto">
          <a:xfrm>
            <a:off x="844550"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0" y="6330950"/>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76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grpSp>
      <p:sp>
        <p:nvSpPr>
          <p:cNvPr id="2051" name="Rectangle 30"/>
          <p:cNvSpPr>
            <a:spLocks noGrp="1" noChangeArrowheads="1"/>
          </p:cNvSpPr>
          <p:nvPr>
            <p:ph type="title"/>
          </p:nvPr>
        </p:nvSpPr>
        <p:spPr bwMode="auto">
          <a:xfrm>
            <a:off x="685800" y="465138"/>
            <a:ext cx="7772400" cy="1431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smtClean="0"/>
              <a:t>Click to edit Master title style</a:t>
            </a:r>
          </a:p>
        </p:txBody>
      </p:sp>
      <p:sp>
        <p:nvSpPr>
          <p:cNvPr id="2052"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Calibri" pitchFamily="34" charset="0"/>
              </a:defRPr>
            </a:lvl1pPr>
          </a:lstStyle>
          <a:p>
            <a:pPr>
              <a:defRPr/>
            </a:pPr>
            <a:endParaRPr lang="en-GB" dirty="0">
              <a:solidFill>
                <a:srgbClr val="FFFFFF"/>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Calibri" pitchFamily="34" charset="0"/>
              </a:defRPr>
            </a:lvl1pPr>
          </a:lstStyle>
          <a:p>
            <a:pPr>
              <a:defRPr/>
            </a:pPr>
            <a:endParaRPr lang="en-GB" dirty="0">
              <a:solidFill>
                <a:srgbClr val="FFFFFF"/>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Calibri" pitchFamily="34" charset="0"/>
              </a:defRPr>
            </a:lvl1pPr>
          </a:lstStyle>
          <a:p>
            <a:pPr>
              <a:defRPr/>
            </a:pPr>
            <a:fld id="{63FDA21F-5B9E-47D6-A12F-A7C53918AC09}" type="slidenum">
              <a:rPr lang="en-GB" smtClean="0">
                <a:solidFill>
                  <a:srgbClr val="FFFFFF"/>
                </a:solidFill>
              </a:rPr>
              <a:pPr>
                <a:defRPr/>
              </a:pPr>
              <a:t>‹#›</a:t>
            </a:fld>
            <a:endParaRPr lang="en-GB" dirty="0">
              <a:solidFill>
                <a:srgbClr val="FFFFFF"/>
              </a:solidFill>
            </a:endParaRPr>
          </a:p>
        </p:txBody>
      </p:sp>
    </p:spTree>
  </p:cSld>
  <p:clrMap bg1="dk2" tx1="lt1" bg2="dk1" tx2="lt2" accent1="accent1" accent2="accent2" accent3="accent3" accent4="accent4" accent5="accent5" accent6="accent6" hlink="hlink" folHlink="folHlink"/>
  <p:sldLayoutIdLst>
    <p:sldLayoutId id="214748477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Calibri" pitchFamily="34" charset="0"/>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Calibri" pitchFamily="34" charset="0"/>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Calibri" pitchFamily="34" charset="0"/>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Calibri" pitchFamily="34" charset="0"/>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grpSp>
      <p:sp>
        <p:nvSpPr>
          <p:cNvPr id="1027" name="Rectangle 30"/>
          <p:cNvSpPr>
            <a:spLocks noGrp="1" noChangeArrowheads="1"/>
          </p:cNvSpPr>
          <p:nvPr>
            <p:ph type="title"/>
          </p:nvPr>
        </p:nvSpPr>
        <p:spPr bwMode="auto">
          <a:xfrm>
            <a:off x="685800" y="465138"/>
            <a:ext cx="7772400" cy="1431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smtClean="0"/>
              <a:t>Click to edit Master title style</a:t>
            </a:r>
          </a:p>
        </p:txBody>
      </p:sp>
      <p:sp>
        <p:nvSpPr>
          <p:cNvPr id="1028"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atin typeface="+mn-lt"/>
              </a:defRPr>
            </a:lvl1pPr>
          </a:lstStyle>
          <a:p>
            <a:pPr algn="ctr" eaLnBrk="0" hangingPunct="0">
              <a:defRPr/>
            </a:pPr>
            <a:endParaRPr lang="en-GB" dirty="0">
              <a:solidFill>
                <a:srgbClr val="FFFF66"/>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atin typeface="+mn-lt"/>
              </a:defRPr>
            </a:lvl1pPr>
          </a:lstStyle>
          <a:p>
            <a:pPr eaLnBrk="0" hangingPunct="0">
              <a:defRPr/>
            </a:pPr>
            <a:endParaRPr lang="en-GB" dirty="0">
              <a:solidFill>
                <a:srgbClr val="FFFF66"/>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atin typeface="+mn-lt"/>
              </a:defRPr>
            </a:lvl1pPr>
          </a:lstStyle>
          <a:p>
            <a:pPr eaLnBrk="0" hangingPunct="0">
              <a:defRPr/>
            </a:pPr>
            <a:fld id="{F0E10B11-C85F-48B6-85FA-27D679FD1912}" type="slidenum">
              <a:rPr lang="en-GB">
                <a:solidFill>
                  <a:srgbClr val="FFFF66"/>
                </a:solidFill>
              </a:rPr>
              <a:pPr eaLnBrk="0" hangingPunct="0">
                <a:defRPr/>
              </a:pPr>
              <a:t>‹#›</a:t>
            </a:fld>
            <a:endParaRPr lang="en-GB" dirty="0">
              <a:solidFill>
                <a:srgbClr val="FFFF66"/>
              </a:solidFill>
            </a:endParaRPr>
          </a:p>
        </p:txBody>
      </p:sp>
    </p:spTree>
  </p:cSld>
  <p:clrMap bg1="dk2" tx1="lt1" bg2="dk1" tx2="lt2" accent1="accent1" accent2="accent2" accent3="accent3" accent4="accent4" accent5="accent5" accent6="accent6" hlink="hlink" folHlink="folHlink"/>
  <p:sldLayoutIdLst>
    <p:sldLayoutId id="214748477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78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27625AB-FC97-490A-8656-5AA518A81A15}" type="datetimeFigureOut">
              <a:rPr lang="en-GB" smtClean="0">
                <a:solidFill>
                  <a:prstClr val="white">
                    <a:tint val="75000"/>
                  </a:prstClr>
                </a:solidFill>
                <a:latin typeface="Calibri"/>
              </a:rPr>
              <a:pPr fontAlgn="auto">
                <a:spcBef>
                  <a:spcPts val="0"/>
                </a:spcBef>
                <a:spcAft>
                  <a:spcPts val="0"/>
                </a:spcAft>
              </a:pPr>
              <a:t>28/06/2016</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B7BDDB8-C93E-4FB8-B9AD-85962E08A833}" type="slidenum">
              <a:rPr lang="en-GB" smtClean="0">
                <a:solidFill>
                  <a:prstClr val="white">
                    <a:tint val="75000"/>
                  </a:prstClr>
                </a:solidFill>
                <a:latin typeface="Calibri"/>
              </a:rPr>
              <a:pPr fontAlgn="auto">
                <a:spcBef>
                  <a:spcPts val="0"/>
                </a:spcBef>
                <a:spcAft>
                  <a:spcPts val="0"/>
                </a:spcAft>
              </a:pPr>
              <a:t>‹#›</a:t>
            </a:fld>
            <a:endParaRPr lang="en-GB">
              <a:solidFill>
                <a:prstClr val="white">
                  <a:tint val="75000"/>
                </a:prstClr>
              </a:solidFill>
              <a:latin typeface="Calibri"/>
            </a:endParaRPr>
          </a:p>
        </p:txBody>
      </p:sp>
    </p:spTree>
    <p:extLst>
      <p:ext uri="{BB962C8B-B14F-4D97-AF65-F5344CB8AC3E}">
        <p14:creationId xmlns:p14="http://schemas.microsoft.com/office/powerpoint/2010/main" xmlns="" val="155454504"/>
      </p:ext>
    </p:extLst>
  </p:cSld>
  <p:clrMap bg1="dk1" tx1="lt1" bg2="dk2" tx2="lt2" accent1="accent1" accent2="accent2" accent3="accent3" accent4="accent4" accent5="accent5" accent6="accent6" hlink="hlink" folHlink="folHlink"/>
  <p:sldLayoutIdLst>
    <p:sldLayoutId id="21474847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white">
                    <a:tint val="75000"/>
                  </a:prstClr>
                </a:solidFill>
                <a:latin typeface="Calibri"/>
              </a:rPr>
              <a:pPr fontAlgn="auto">
                <a:spcBef>
                  <a:spcPts val="0"/>
                </a:spcBef>
                <a:spcAft>
                  <a:spcPts val="0"/>
                </a:spcAft>
              </a:pPr>
              <a:t>6/28/2016</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white">
                    <a:tint val="75000"/>
                  </a:prstClr>
                </a:solidFill>
                <a:latin typeface="Calibri"/>
              </a:rPr>
              <a:pPr fontAlgn="auto">
                <a:spcBef>
                  <a:spcPts val="0"/>
                </a:spcBef>
                <a:spcAft>
                  <a:spcPts val="0"/>
                </a:spcAft>
              </a:pPr>
              <a:t>‹#›</a:t>
            </a:fld>
            <a:endParaRPr lang="en-US">
              <a:solidFill>
                <a:prstClr val="white">
                  <a:tint val="75000"/>
                </a:prstClr>
              </a:solidFill>
              <a:latin typeface="Calibri"/>
            </a:endParaRPr>
          </a:p>
        </p:txBody>
      </p:sp>
    </p:spTree>
  </p:cSld>
  <p:clrMap bg1="dk1" tx1="lt1" bg2="dk2" tx2="lt2" accent1="accent1" accent2="accent2" accent3="accent3" accent4="accent4" accent5="accent5" accent6="accent6" hlink="hlink" folHlink="folHlink"/>
  <p:sldLayoutIdLst>
    <p:sldLayoutId id="214748478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9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28/06/2016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extLst>
      <p:ext uri="{BB962C8B-B14F-4D97-AF65-F5344CB8AC3E}">
        <p14:creationId xmlns="" xmlns:p14="http://schemas.microsoft.com/office/powerpoint/2010/main" val="3705594016"/>
      </p:ext>
    </p:extLst>
  </p:cSld>
  <p:clrMap bg1="lt1" tx1="dk1" bg2="lt2" tx2="dk2" accent1="accent1" accent2="accent2" accent3="accent3" accent4="accent4" accent5="accent5" accent6="accent6" hlink="hlink" folHlink="folHlink"/>
  <p:sldLayoutIdLst>
    <p:sldLayoutId id="2147484796"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98" r:id="rId1"/>
    <p:sldLayoutId id="2147484814"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1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sldLayoutIdLst>
    <p:sldLayoutId id="214748481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81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04E8D3-4E57-4A72-A434-ABED1A5444F9}" type="datetimeFigureOut">
              <a:rPr lang="en-US"/>
              <a:pPr>
                <a:defRPr/>
              </a:pPr>
              <a:t>6/28/2016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B5B8CF7-1D56-4B57-8819-D1536A526F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Tahoma"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ECB061D-A330-4E9F-9C2F-E21F8650F232}" type="datetimeFigureOut">
              <a:rPr lang="en-US"/>
              <a:pPr>
                <a:defRPr/>
              </a:pPr>
              <a:t>6/28/2016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DB4C1CC-B915-439D-808D-E2E3B07323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8" r:id="rId1"/>
    <p:sldLayoutId id="2147484659"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49" r:id="rId1"/>
    <p:sldLayoutId id="2147484852"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85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6/28/2016</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485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7E101C6-EE19-4E8E-B7A0-3AC5AF4DA854}" type="datetimeFigureOut">
              <a:rPr lang="en-US"/>
              <a:pPr>
                <a:defRPr/>
              </a:pPr>
              <a:t>6/28/2016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3691C953-0224-4ED8-AB21-ECC3F4177B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a:solidFill>
                <a:srgbClr val="000000"/>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a:solidFill>
                <a:srgbClr val="000000"/>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a:solidFill>
                <a:srgbClr val="000000"/>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a:solidFill>
                <a:srgbClr val="000000"/>
              </a:solidFill>
            </a:endParaRPr>
          </a:p>
        </p:txBody>
      </p:sp>
    </p:spTree>
  </p:cSld>
  <p:clrMap bg1="lt1" tx1="dk1" bg2="lt2" tx2="dk2" accent1="accent1" accent2="accent2" accent3="accent3" accent4="accent4" accent5="accent5" accent6="accent6" hlink="hlink" folHlink="folHlink"/>
  <p:sldLayoutIdLst>
    <p:sldLayoutId id="214748487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fontAlgn="base">
        <a:lnSpc>
          <a:spcPct val="85000"/>
        </a:lnSpc>
        <a:spcBef>
          <a:spcPct val="0"/>
        </a:spcBef>
        <a:spcAft>
          <a:spcPct val="0"/>
        </a:spcAft>
        <a:defRPr sz="4000">
          <a:solidFill>
            <a:srgbClr val="008000"/>
          </a:solidFill>
          <a:latin typeface="Arial Rounded MT Bold" pitchFamily="34" charset="0"/>
        </a:defRPr>
      </a:lvl6pPr>
      <a:lvl7pPr marL="914400" algn="ctr" rtl="0" fontAlgn="base">
        <a:lnSpc>
          <a:spcPct val="85000"/>
        </a:lnSpc>
        <a:spcBef>
          <a:spcPct val="0"/>
        </a:spcBef>
        <a:spcAft>
          <a:spcPct val="0"/>
        </a:spcAft>
        <a:defRPr sz="4000">
          <a:solidFill>
            <a:srgbClr val="008000"/>
          </a:solidFill>
          <a:latin typeface="Arial Rounded MT Bold" pitchFamily="34" charset="0"/>
        </a:defRPr>
      </a:lvl7pPr>
      <a:lvl8pPr marL="1371600" algn="ctr" rtl="0" fontAlgn="base">
        <a:lnSpc>
          <a:spcPct val="85000"/>
        </a:lnSpc>
        <a:spcBef>
          <a:spcPct val="0"/>
        </a:spcBef>
        <a:spcAft>
          <a:spcPct val="0"/>
        </a:spcAft>
        <a:defRPr sz="4000">
          <a:solidFill>
            <a:srgbClr val="008000"/>
          </a:solidFill>
          <a:latin typeface="Arial Rounded MT Bold" pitchFamily="34" charset="0"/>
        </a:defRPr>
      </a:lvl8pPr>
      <a:lvl9pPr marL="1828800" algn="ctr" rtl="0" fontAlgn="base">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00E321D4-C3E1-491C-AE03-44DA13E86D4D}" type="datetimeFigureOut">
              <a:rPr lang="en-GB" smtClean="0">
                <a:solidFill>
                  <a:prstClr val="black">
                    <a:tint val="75000"/>
                  </a:prstClr>
                </a:solidFill>
                <a:latin typeface="Calibri"/>
              </a:rPr>
              <a:pPr defTabSz="457200" fontAlgn="auto">
                <a:spcBef>
                  <a:spcPts val="0"/>
                </a:spcBef>
                <a:spcAft>
                  <a:spcPts val="0"/>
                </a:spcAft>
              </a:pPr>
              <a:t>28/06/2016</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15E84A74-9408-460E-A3D3-3970003117B1}" type="slidenum">
              <a:rPr lang="en-GB" smtClean="0">
                <a:solidFill>
                  <a:prstClr val="black">
                    <a:tint val="75000"/>
                  </a:prstClr>
                </a:solidFill>
                <a:latin typeface="Calibri"/>
              </a:rPr>
              <a:pPr defTabSz="457200" fontAlgn="auto">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xmlns="" val="3901356935"/>
      </p:ext>
    </p:extLst>
  </p:cSld>
  <p:clrMap bg1="lt1" tx1="dk1" bg2="lt2" tx2="dk2" accent1="accent1" accent2="accent2" accent3="accent3" accent4="accent4" accent5="accent5" accent6="accent6" hlink="hlink" folHlink="folHlink"/>
  <p:sldLayoutIdLst>
    <p:sldLayoutId id="21474848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46.xml"/><Relationship Id="rId4" Type="http://schemas.openxmlformats.org/officeDocument/2006/relationships/hyperlink" Target="file:///C:\Documents%20and%20Settings\user\Desktop\brunel%20pieces%203\Newcastle.pptx"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hyperlink" Target="http://phil-race.co.uk/bits-new-books-6th-november/" TargetMode="External"/><Relationship Id="rId2" Type="http://schemas.openxmlformats.org/officeDocument/2006/relationships/hyperlink" Target="http://phil-race.co.uk/ripples-model-seven-factors-underpinning-successful-learning-update-july-2015/" TargetMode="External"/><Relationship Id="rId1" Type="http://schemas.openxmlformats.org/officeDocument/2006/relationships/slideLayout" Target="../slideLayouts/slideLayout36.xml"/><Relationship Id="rId4" Type="http://schemas.openxmlformats.org/officeDocument/2006/relationships/hyperlink" Target="http://www.etctoolkit.org.uk/"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3" Type="http://schemas.openxmlformats.org/officeDocument/2006/relationships/hyperlink" Target="http://www.testa.ac.uk/" TargetMode="External"/><Relationship Id="rId2" Type="http://schemas.openxmlformats.org/officeDocument/2006/relationships/notesSlide" Target="../notesSlides/notesSlide7.xml"/><Relationship Id="rId1" Type="http://schemas.openxmlformats.org/officeDocument/2006/relationships/slideLayout" Target="../slideLayouts/slideLayout51.xml"/><Relationship Id="rId5" Type="http://schemas.openxmlformats.org/officeDocument/2006/relationships/hyperlink" Target="http://www.heacademy.ac.uk/assets/documents/assessment/A_Marked_Improvement.pdf" TargetMode="External"/><Relationship Id="rId4" Type="http://schemas.openxmlformats.org/officeDocument/2006/relationships/hyperlink" Target="http://www.etctoolkit.org.uk/"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3" Type="http://schemas.openxmlformats.org/officeDocument/2006/relationships/hyperlink" Target="http://tinyurl.com/l7yddya" TargetMode="External"/><Relationship Id="rId2" Type="http://schemas.openxmlformats.org/officeDocument/2006/relationships/notesSlide" Target="../notesSlides/notesSlide8.xml"/><Relationship Id="rId1" Type="http://schemas.openxmlformats.org/officeDocument/2006/relationships/slideLayout" Target="../slideLayouts/slideLayout53.xml"/><Relationship Id="rId6" Type="http://schemas.openxmlformats.org/officeDocument/2006/relationships/image" Target="../media/image8.jpeg"/><Relationship Id="rId5" Type="http://schemas.openxmlformats.org/officeDocument/2006/relationships/hyperlink" Target="http://tinyurl.com/oqfkkdc" TargetMode="External"/><Relationship Id="rId4" Type="http://schemas.openxmlformats.org/officeDocument/2006/relationships/hyperlink" Target="http://tinyurl.com/nxhohe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cs.cmu.edu/~rgs/alice26a.gif" TargetMode="External"/><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5.xml"/></Relationships>
</file>

<file path=ppt/slides/_rels/slide37.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67.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6.xml"/></Relationships>
</file>

<file path=ppt/slides/_rels/slide3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0.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1.xml"/><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3" Type="http://schemas.openxmlformats.org/officeDocument/2006/relationships/hyperlink" Target="http://phil-race.co.uk/4th-edition-lecturers-toolkit/" TargetMode="External"/><Relationship Id="rId2" Type="http://schemas.openxmlformats.org/officeDocument/2006/relationships/notesSlide" Target="../notesSlides/notesSlide22.xml"/><Relationship Id="rId1" Type="http://schemas.openxmlformats.org/officeDocument/2006/relationships/slideLayout" Target="../slideLayouts/slideLayout60.xml"/><Relationship Id="rId4" Type="http://schemas.openxmlformats.org/officeDocument/2006/relationships/hyperlink" Target="http://phil-race.co.uk/ripples-model-seven-factors-underpinning-successful-learning-update-july-2015/"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0.xml"/></Relationships>
</file>

<file path=ppt/slides/_rels/slide4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4.xml"/><Relationship Id="rId1" Type="http://schemas.openxmlformats.org/officeDocument/2006/relationships/slideLayout" Target="../slideLayouts/slideLayout6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0.xml"/></Relationships>
</file>

<file path=ppt/slides/_rels/slide4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6.xml"/><Relationship Id="rId1" Type="http://schemas.openxmlformats.org/officeDocument/2006/relationships/slideLayout" Target="../slideLayouts/slideLayout6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8.xml"/><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0.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34.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827088" y="332571"/>
            <a:ext cx="6481762" cy="1872260"/>
          </a:xfrm>
          <a:noFill/>
        </p:spPr>
        <p:txBody>
          <a:bodyPr/>
          <a:lstStyle/>
          <a:p>
            <a:pPr algn="ctr">
              <a:defRPr/>
            </a:pPr>
            <a:r>
              <a:rPr lang="en-GB" sz="4400" dirty="0" smtClean="0">
                <a:solidFill>
                  <a:schemeClr val="accent1">
                    <a:lumMod val="60000"/>
                    <a:lumOff val="40000"/>
                  </a:schemeClr>
                </a:solidFill>
              </a:rPr>
              <a:t>Making Learning Happen across all levels</a:t>
            </a:r>
            <a:endParaRPr lang="en-GB" sz="3200" dirty="0" smtClean="0">
              <a:solidFill>
                <a:schemeClr val="accent1">
                  <a:lumMod val="60000"/>
                  <a:lumOff val="40000"/>
                </a:schemeClr>
              </a:solidFill>
            </a:endParaRPr>
          </a:p>
        </p:txBody>
      </p:sp>
      <p:sp>
        <p:nvSpPr>
          <p:cNvPr id="13315" name="Rectangle 3"/>
          <p:cNvSpPr>
            <a:spLocks noGrp="1" noChangeArrowheads="1"/>
          </p:cNvSpPr>
          <p:nvPr>
            <p:ph type="subTitle" idx="1"/>
          </p:nvPr>
        </p:nvSpPr>
        <p:spPr>
          <a:xfrm>
            <a:off x="611450" y="2204830"/>
            <a:ext cx="6625390" cy="3495310"/>
          </a:xfrm>
        </p:spPr>
        <p:txBody>
          <a:bodyPr/>
          <a:lstStyle/>
          <a:p>
            <a:pPr algn="ctr"/>
            <a:r>
              <a:rPr lang="en-GB" sz="2800" b="1" dirty="0" smtClean="0"/>
              <a:t>HE Conference 2016 - Strengthening learning at all levels</a:t>
            </a:r>
            <a:endParaRPr lang="en-GB" sz="2800" dirty="0" smtClean="0"/>
          </a:p>
          <a:p>
            <a:pPr algn="ctr"/>
            <a:endParaRPr lang="en-GB" b="1" dirty="0" smtClean="0">
              <a:solidFill>
                <a:srgbClr val="92D050"/>
              </a:solidFill>
            </a:endParaRPr>
          </a:p>
          <a:p>
            <a:pPr algn="ctr"/>
            <a:r>
              <a:rPr lang="en-GB" sz="2400" b="1" dirty="0" smtClean="0">
                <a:solidFill>
                  <a:srgbClr val="FF6699"/>
                </a:solidFill>
              </a:rPr>
              <a:t>June 29</a:t>
            </a:r>
            <a:r>
              <a:rPr lang="en-GB" sz="2400" b="1" baseline="30000" dirty="0" smtClean="0">
                <a:solidFill>
                  <a:srgbClr val="FF6699"/>
                </a:solidFill>
              </a:rPr>
              <a:t>th</a:t>
            </a:r>
            <a:r>
              <a:rPr lang="en-GB" sz="2400" b="1" dirty="0" smtClean="0">
                <a:solidFill>
                  <a:srgbClr val="FF6699"/>
                </a:solidFill>
              </a:rPr>
              <a:t>  2016</a:t>
            </a:r>
          </a:p>
        </p:txBody>
      </p:sp>
      <p:sp>
        <p:nvSpPr>
          <p:cNvPr id="5" name="Rectangle 8">
            <a:hlinkClick r:id="rId3" action="ppaction://hlinkpres?slideindex=1&amp;slidetitle="/>
          </p:cNvPr>
          <p:cNvSpPr>
            <a:spLocks noChangeArrowheads="1"/>
          </p:cNvSpPr>
          <p:nvPr/>
        </p:nvSpPr>
        <p:spPr bwMode="auto">
          <a:xfrm>
            <a:off x="395536" y="4365130"/>
            <a:ext cx="7920880"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a:t>
            </a:r>
            <a:r>
              <a:rPr lang="en-GB" sz="3200" b="1" dirty="0" smtClean="0">
                <a:solidFill>
                  <a:srgbClr val="000000"/>
                </a:solidFill>
                <a:latin typeface="Arial" pitchFamily="34" charset="0"/>
              </a:rPr>
              <a:t>Race</a:t>
            </a:r>
          </a:p>
          <a:p>
            <a:pPr marL="723900" indent="-723900" algn="ctr" eaLnBrk="0" hangingPunct="0">
              <a:spcBef>
                <a:spcPct val="20000"/>
              </a:spcBef>
              <a:buClr>
                <a:srgbClr val="7E9CE8"/>
              </a:buClr>
              <a:buFont typeface="Wingdings" pitchFamily="2" charset="2"/>
              <a:buNone/>
            </a:pPr>
            <a:r>
              <a:rPr lang="en-GB" sz="2000" b="1" dirty="0" smtClean="0">
                <a:solidFill>
                  <a:srgbClr val="008000"/>
                </a:solidFill>
                <a:latin typeface="Arial" pitchFamily="34" charset="0"/>
              </a:rPr>
              <a:t>(from Newcastle-upon-Tyne)</a:t>
            </a:r>
            <a:endParaRPr lang="en-GB" sz="2000" b="1" dirty="0">
              <a:solidFill>
                <a:srgbClr val="008000"/>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a:t>
            </a:r>
            <a:r>
              <a:rPr lang="en-GB" sz="1600" b="1" dirty="0" smtClean="0">
                <a:solidFill>
                  <a:srgbClr val="000000"/>
                </a:solidFill>
                <a:latin typeface="Arial" pitchFamily="34" charset="0"/>
              </a:rPr>
              <a:t> PhD  PGCE  FCIPD  PFHEA   NTF </a:t>
            </a:r>
          </a:p>
          <a:p>
            <a:pPr algn="ctr" eaLnBrk="0" hangingPunct="0">
              <a:lnSpc>
                <a:spcPct val="90000"/>
              </a:lnSpc>
              <a:buClr>
                <a:srgbClr val="FF3399"/>
              </a:buClr>
              <a:buSzPct val="75000"/>
              <a:buFont typeface="Monotype Sorts" pitchFamily="2" charset="2"/>
              <a:buNone/>
            </a:pPr>
            <a:r>
              <a:rPr lang="en-GB" sz="2000" b="1" dirty="0" smtClean="0">
                <a:solidFill>
                  <a:srgbClr val="4F81BD"/>
                </a:solidFill>
                <a:latin typeface="Arial" charset="0"/>
              </a:rPr>
              <a:t>Follow Phil on Twitter: @</a:t>
            </a:r>
            <a:r>
              <a:rPr lang="en-GB" sz="2000" b="1" dirty="0" err="1" smtClean="0">
                <a:solidFill>
                  <a:srgbClr val="4F81BD"/>
                </a:solidFill>
                <a:latin typeface="Arial" charset="0"/>
              </a:rPr>
              <a:t>RacePhil</a:t>
            </a:r>
            <a:r>
              <a:rPr lang="en-GB" sz="2000" b="1" dirty="0" smtClean="0">
                <a:solidFill>
                  <a:srgbClr val="4F81BD"/>
                </a:solidFill>
                <a:latin typeface="Arial" charset="0"/>
              </a:rPr>
              <a:t>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a:t>
            </a:r>
            <a:r>
              <a:rPr lang="en-GB" sz="1800" b="1" dirty="0" smtClean="0">
                <a:solidFill>
                  <a:srgbClr val="000000"/>
                </a:solidFill>
                <a:latin typeface="Arial" pitchFamily="34" charset="0"/>
              </a:rPr>
              <a:t>Plymouth and University of Suffolk</a:t>
            </a:r>
            <a:endParaRPr lang="en-GB" sz="1800" b="1" dirty="0">
              <a:solidFill>
                <a:srgbClr val="000000"/>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a:t>
            </a:r>
            <a:r>
              <a:rPr lang="en-GB" sz="1800" b="1" dirty="0" smtClean="0">
                <a:solidFill>
                  <a:srgbClr val="000000"/>
                </a:solidFill>
                <a:latin typeface="Arial" pitchFamily="34" charset="0"/>
              </a:rPr>
              <a:t>Beckett University and University of South Wales</a:t>
            </a:r>
            <a:endParaRPr lang="en-GB" sz="1800" b="1" dirty="0">
              <a:solidFill>
                <a:srgbClr val="000000"/>
              </a:solidFill>
              <a:latin typeface="Arial" pitchFamily="34" charset="0"/>
            </a:endParaRP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1746" name="Rectangle 2"/>
          <p:cNvSpPr>
            <a:spLocks noGrp="1" noChangeArrowheads="1"/>
          </p:cNvSpPr>
          <p:nvPr>
            <p:ph type="title"/>
          </p:nvPr>
        </p:nvSpPr>
        <p:spPr>
          <a:xfrm>
            <a:off x="0" y="0"/>
            <a:ext cx="9144000" cy="620713"/>
          </a:xfrm>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b="1" dirty="0" smtClean="0"/>
              <a:t>The language of feedback at school?</a:t>
            </a:r>
            <a:endParaRPr lang="en-GB" sz="3200" b="1" dirty="0"/>
          </a:p>
        </p:txBody>
      </p:sp>
      <p:sp>
        <p:nvSpPr>
          <p:cNvPr id="671747" name="Rectangle 3"/>
          <p:cNvSpPr>
            <a:spLocks noGrp="1" noChangeArrowheads="1"/>
          </p:cNvSpPr>
          <p:nvPr>
            <p:ph type="body" sz="half" idx="1"/>
          </p:nvPr>
        </p:nvSpPr>
        <p:spPr>
          <a:xfrm>
            <a:off x="0" y="548601"/>
            <a:ext cx="4495800" cy="6309400"/>
          </a:xfrm>
          <a:noFill/>
          <a:ln>
            <a:noFill/>
          </a:ln>
        </p:spPr>
        <p:txBody>
          <a:bodyPr/>
          <a:lstStyle/>
          <a:p>
            <a:pPr marL="273050" indent="-273050">
              <a:buFont typeface="Wingdings" pitchFamily="2" charset="2"/>
              <a:buNone/>
            </a:pPr>
            <a:r>
              <a:rPr lang="en-GB" sz="2000" dirty="0">
                <a:solidFill>
                  <a:srgbClr val="0000CC"/>
                </a:solidFill>
              </a:rPr>
              <a:t>Satisfactory progress:</a:t>
            </a:r>
            <a:r>
              <a:rPr lang="en-GB" sz="2000" dirty="0"/>
              <a:t> I can't think of a single thing interesting to say about him.</a:t>
            </a:r>
          </a:p>
          <a:p>
            <a:pPr marL="273050" indent="-273050">
              <a:buFont typeface="Wingdings" pitchFamily="2" charset="2"/>
              <a:buNone/>
            </a:pPr>
            <a:r>
              <a:rPr lang="en-GB" sz="2000" dirty="0">
                <a:solidFill>
                  <a:srgbClr val="0000CC"/>
                </a:solidFill>
              </a:rPr>
              <a:t>Good progress:</a:t>
            </a:r>
            <a:r>
              <a:rPr lang="en-GB" sz="2000" dirty="0"/>
              <a:t> If you think his work is bad now, you should have seen it last term.</a:t>
            </a:r>
          </a:p>
          <a:p>
            <a:pPr marL="273050" indent="-273050">
              <a:buFont typeface="Wingdings" pitchFamily="2" charset="2"/>
              <a:buNone/>
            </a:pPr>
            <a:r>
              <a:rPr lang="en-GB" sz="2000" dirty="0">
                <a:solidFill>
                  <a:srgbClr val="0000CC"/>
                </a:solidFill>
              </a:rPr>
              <a:t>Expresses himself confidently:</a:t>
            </a:r>
            <a:r>
              <a:rPr lang="en-GB" sz="2000" dirty="0"/>
              <a:t> Cheeky little </a:t>
            </a:r>
            <a:r>
              <a:rPr lang="en-GB" sz="2000" dirty="0" err="1"/>
              <a:t>oik</a:t>
            </a:r>
            <a:r>
              <a:rPr lang="en-GB" sz="2000" dirty="0"/>
              <a:t>.</a:t>
            </a:r>
          </a:p>
          <a:p>
            <a:pPr marL="273050" indent="-273050">
              <a:buFont typeface="Wingdings" pitchFamily="2" charset="2"/>
              <a:buNone/>
            </a:pPr>
            <a:r>
              <a:rPr lang="en-GB" sz="2000" dirty="0">
                <a:solidFill>
                  <a:srgbClr val="0000CC"/>
                </a:solidFill>
              </a:rPr>
              <a:t>Lively:</a:t>
            </a:r>
            <a:r>
              <a:rPr lang="en-GB" sz="2000" dirty="0"/>
              <a:t> Thoroughly disruptive.</a:t>
            </a:r>
          </a:p>
          <a:p>
            <a:pPr marL="273050" indent="-273050">
              <a:buFont typeface="Wingdings" pitchFamily="2" charset="2"/>
              <a:buNone/>
            </a:pPr>
            <a:r>
              <a:rPr lang="en-GB" sz="2000" dirty="0">
                <a:solidFill>
                  <a:srgbClr val="0000CC"/>
                </a:solidFill>
              </a:rPr>
              <a:t>A sensitive child:</a:t>
            </a:r>
            <a:r>
              <a:rPr lang="en-GB" sz="2000" dirty="0"/>
              <a:t> Whinges.</a:t>
            </a:r>
          </a:p>
          <a:p>
            <a:pPr marL="273050" indent="-273050">
              <a:buFont typeface="Wingdings" pitchFamily="2" charset="2"/>
              <a:buNone/>
            </a:pPr>
            <a:r>
              <a:rPr lang="en-GB" sz="2000" dirty="0">
                <a:solidFill>
                  <a:srgbClr val="0000CC"/>
                </a:solidFill>
              </a:rPr>
              <a:t>Reliable:</a:t>
            </a:r>
            <a:r>
              <a:rPr lang="en-GB" sz="2000" dirty="0"/>
              <a:t> Creep.</a:t>
            </a:r>
          </a:p>
          <a:p>
            <a:pPr marL="273050" indent="-273050">
              <a:buFont typeface="Wingdings" pitchFamily="2" charset="2"/>
              <a:buNone/>
            </a:pPr>
            <a:r>
              <a:rPr lang="en-GB" sz="2000" dirty="0">
                <a:solidFill>
                  <a:srgbClr val="0000CC"/>
                </a:solidFill>
              </a:rPr>
              <a:t>Imaginative:</a:t>
            </a:r>
            <a:r>
              <a:rPr lang="en-GB" sz="2000" dirty="0"/>
              <a:t> Never short of an excuse.</a:t>
            </a:r>
          </a:p>
          <a:p>
            <a:pPr marL="273050" indent="-273050">
              <a:buFont typeface="Wingdings" pitchFamily="2" charset="2"/>
              <a:buNone/>
            </a:pPr>
            <a:r>
              <a:rPr lang="en-GB" sz="2000" dirty="0">
                <a:solidFill>
                  <a:srgbClr val="0000CC"/>
                </a:solidFill>
              </a:rPr>
              <a:t>Easy-going:</a:t>
            </a:r>
            <a:r>
              <a:rPr lang="en-GB" sz="2000" dirty="0"/>
              <a:t> Bone idle (also ‘so laid-back he’s horizontal’).</a:t>
            </a:r>
          </a:p>
          <a:p>
            <a:pPr marL="273050" indent="-273050">
              <a:buFont typeface="Wingdings" pitchFamily="2" charset="2"/>
              <a:buNone/>
            </a:pPr>
            <a:r>
              <a:rPr lang="en-GB" sz="2000" dirty="0">
                <a:solidFill>
                  <a:srgbClr val="0000CC"/>
                </a:solidFill>
              </a:rPr>
              <a:t>Friendly:</a:t>
            </a:r>
            <a:r>
              <a:rPr lang="en-GB" sz="2000" dirty="0"/>
              <a:t> Never shuts up.</a:t>
            </a:r>
          </a:p>
          <a:p>
            <a:pPr marL="273050" indent="-273050">
              <a:buFont typeface="Wingdings" pitchFamily="2" charset="2"/>
              <a:buNone/>
            </a:pPr>
            <a:r>
              <a:rPr lang="en-GB" sz="2000" dirty="0">
                <a:solidFill>
                  <a:srgbClr val="0000CC"/>
                </a:solidFill>
              </a:rPr>
              <a:t>Works better at practical activities:</a:t>
            </a:r>
            <a:r>
              <a:rPr lang="en-GB" sz="2000" dirty="0"/>
              <a:t> Totally illiterate.</a:t>
            </a:r>
          </a:p>
          <a:p>
            <a:pPr marL="273050" indent="-273050">
              <a:buFont typeface="Wingdings" pitchFamily="2" charset="2"/>
              <a:buNone/>
            </a:pPr>
            <a:r>
              <a:rPr lang="en-GB" sz="2000" dirty="0">
                <a:solidFill>
                  <a:srgbClr val="0000CC"/>
                </a:solidFill>
              </a:rPr>
              <a:t>A born leader:</a:t>
            </a:r>
            <a:r>
              <a:rPr lang="en-GB" sz="2000" dirty="0"/>
              <a:t> Runs the playground protection racket.</a:t>
            </a:r>
          </a:p>
        </p:txBody>
      </p:sp>
      <p:sp>
        <p:nvSpPr>
          <p:cNvPr id="671748" name="Rectangle 4"/>
          <p:cNvSpPr>
            <a:spLocks noGrp="1" noChangeArrowheads="1"/>
          </p:cNvSpPr>
          <p:nvPr>
            <p:ph type="body" sz="half" idx="2"/>
          </p:nvPr>
        </p:nvSpPr>
        <p:spPr>
          <a:xfrm>
            <a:off x="4283960" y="476591"/>
            <a:ext cx="5040700" cy="6381410"/>
          </a:xfrm>
          <a:noFill/>
          <a:ln cap="flat" algn="ctr"/>
        </p:spPr>
        <p:txBody>
          <a:bodyPr/>
          <a:lstStyle/>
          <a:p>
            <a:pPr marL="273050" indent="-273050">
              <a:buFont typeface="Wingdings" pitchFamily="2" charset="2"/>
              <a:buNone/>
            </a:pPr>
            <a:r>
              <a:rPr lang="en-GB" sz="2000" dirty="0">
                <a:solidFill>
                  <a:srgbClr val="0000CC"/>
                </a:solidFill>
              </a:rPr>
              <a:t>Is easily upset:</a:t>
            </a:r>
            <a:r>
              <a:rPr lang="en-GB" sz="2000" dirty="0"/>
              <a:t> Spoilt rotten.</a:t>
            </a:r>
          </a:p>
          <a:p>
            <a:pPr marL="273050" indent="-273050">
              <a:buFont typeface="Wingdings" pitchFamily="2" charset="2"/>
              <a:buNone/>
            </a:pPr>
            <a:r>
              <a:rPr lang="en-GB" sz="2000" dirty="0">
                <a:solidFill>
                  <a:srgbClr val="0000CC"/>
                </a:solidFill>
              </a:rPr>
              <a:t>Determined:</a:t>
            </a:r>
            <a:r>
              <a:rPr lang="en-GB" sz="2000" dirty="0"/>
              <a:t> Lacking all scruples (also ‘destined for senior management’)</a:t>
            </a:r>
          </a:p>
          <a:p>
            <a:pPr marL="273050" indent="-273050">
              <a:buFont typeface="Wingdings" pitchFamily="2" charset="2"/>
              <a:buNone/>
            </a:pPr>
            <a:r>
              <a:rPr lang="en-GB" sz="2000" dirty="0">
                <a:solidFill>
                  <a:srgbClr val="0000CC"/>
                </a:solidFill>
              </a:rPr>
              <a:t>Independently minded:</a:t>
            </a:r>
            <a:r>
              <a:rPr lang="en-GB" sz="2000" dirty="0"/>
              <a:t> Obstinate.</a:t>
            </a:r>
          </a:p>
          <a:p>
            <a:pPr marL="273050" indent="-273050">
              <a:buFont typeface="Wingdings" pitchFamily="2" charset="2"/>
              <a:buNone/>
            </a:pPr>
            <a:r>
              <a:rPr lang="en-GB" sz="2000" dirty="0">
                <a:solidFill>
                  <a:srgbClr val="0000CC"/>
                </a:solidFill>
              </a:rPr>
              <a:t>Adventurous:</a:t>
            </a:r>
            <a:r>
              <a:rPr lang="en-GB" sz="2000" dirty="0"/>
              <a:t> Can't understand why he </a:t>
            </a:r>
            <a:r>
              <a:rPr lang="en-GB" sz="2000" dirty="0" smtClean="0"/>
              <a:t>	hasn't </a:t>
            </a:r>
            <a:r>
              <a:rPr lang="en-GB" sz="2000" dirty="0"/>
              <a:t>broken his neck.</a:t>
            </a:r>
          </a:p>
          <a:p>
            <a:pPr marL="273050" indent="-273050">
              <a:buFont typeface="Wingdings" pitchFamily="2" charset="2"/>
              <a:buNone/>
            </a:pPr>
            <a:r>
              <a:rPr lang="en-GB" sz="2000" dirty="0">
                <a:solidFill>
                  <a:srgbClr val="0000CC"/>
                </a:solidFill>
              </a:rPr>
              <a:t>Easily distracted:</a:t>
            </a:r>
            <a:r>
              <a:rPr lang="en-GB" sz="2000" dirty="0"/>
              <a:t> Yet to finish a piece of work.</a:t>
            </a:r>
          </a:p>
          <a:p>
            <a:pPr marL="273050" indent="-273050">
              <a:buFont typeface="Wingdings" pitchFamily="2" charset="2"/>
              <a:buNone/>
            </a:pPr>
            <a:r>
              <a:rPr lang="en-GB" sz="2000" dirty="0">
                <a:solidFill>
                  <a:srgbClr val="0000CC"/>
                </a:solidFill>
              </a:rPr>
              <a:t>Easily influenced:</a:t>
            </a:r>
            <a:r>
              <a:rPr lang="en-GB" sz="2000" dirty="0"/>
              <a:t> Nerd.</a:t>
            </a:r>
          </a:p>
          <a:p>
            <a:pPr marL="273050" indent="-273050">
              <a:buFont typeface="Wingdings" pitchFamily="2" charset="2"/>
              <a:buNone/>
            </a:pPr>
            <a:r>
              <a:rPr lang="en-GB" sz="2000" dirty="0">
                <a:solidFill>
                  <a:srgbClr val="0000CC"/>
                </a:solidFill>
              </a:rPr>
              <a:t>Mature expression:</a:t>
            </a:r>
            <a:r>
              <a:rPr lang="en-GB" sz="2000" dirty="0"/>
              <a:t> Stop doing his homework.</a:t>
            </a:r>
          </a:p>
          <a:p>
            <a:pPr marL="273050" indent="-273050">
              <a:buFont typeface="Wingdings" pitchFamily="2" charset="2"/>
              <a:buNone/>
            </a:pPr>
            <a:r>
              <a:rPr lang="en-GB" sz="2000" dirty="0">
                <a:solidFill>
                  <a:srgbClr val="0000CC"/>
                </a:solidFill>
              </a:rPr>
              <a:t>Enjoys all PE activities:</a:t>
            </a:r>
            <a:r>
              <a:rPr lang="en-GB" sz="2000" dirty="0"/>
              <a:t> Thug.</a:t>
            </a:r>
          </a:p>
          <a:p>
            <a:pPr marL="273050" indent="-273050">
              <a:buFont typeface="Wingdings" pitchFamily="2" charset="2"/>
              <a:buNone/>
            </a:pPr>
            <a:r>
              <a:rPr lang="en-GB" sz="2000" dirty="0">
                <a:solidFill>
                  <a:srgbClr val="0000CC"/>
                </a:solidFill>
              </a:rPr>
              <a:t>Good with his hands:</a:t>
            </a:r>
            <a:r>
              <a:rPr lang="en-GB" sz="2000" dirty="0"/>
              <a:t> Light-fingered.</a:t>
            </a:r>
          </a:p>
          <a:p>
            <a:pPr marL="273050" indent="-273050">
              <a:buFont typeface="Wingdings" pitchFamily="2" charset="2"/>
              <a:buNone/>
            </a:pPr>
            <a:r>
              <a:rPr lang="en-GB" sz="2000" dirty="0">
                <a:solidFill>
                  <a:srgbClr val="0000CC"/>
                </a:solidFill>
              </a:rPr>
              <a:t>Needs praise and encouragement:</a:t>
            </a:r>
            <a:r>
              <a:rPr lang="en-GB" sz="2000" dirty="0"/>
              <a:t> As </a:t>
            </a:r>
            <a:r>
              <a:rPr lang="en-GB" sz="2000" dirty="0" smtClean="0"/>
              <a:t>thick 		as </a:t>
            </a:r>
            <a:r>
              <a:rPr lang="en-GB" sz="2000" dirty="0"/>
              <a:t>two short planks.</a:t>
            </a:r>
          </a:p>
          <a:p>
            <a:pPr marL="273050" indent="-273050">
              <a:buFont typeface="Wingdings" pitchFamily="2" charset="2"/>
              <a:buNone/>
            </a:pPr>
            <a:r>
              <a:rPr lang="en-GB" sz="2000" dirty="0">
                <a:solidFill>
                  <a:srgbClr val="0000CC"/>
                </a:solidFill>
              </a:rPr>
              <a:t>A rather solitary child:</a:t>
            </a:r>
            <a:r>
              <a:rPr lang="en-GB" sz="2000" dirty="0"/>
              <a:t> Smells or has nits.</a:t>
            </a:r>
          </a:p>
          <a:p>
            <a:pPr marL="273050" indent="-273050">
              <a:buFont typeface="Wingdings" pitchFamily="2" charset="2"/>
              <a:buNone/>
            </a:pPr>
            <a:r>
              <a:rPr lang="en-GB" sz="2000" dirty="0">
                <a:solidFill>
                  <a:srgbClr val="0000CC"/>
                </a:solidFill>
              </a:rPr>
              <a:t>Popular at playtime:</a:t>
            </a:r>
            <a:r>
              <a:rPr lang="en-GB" sz="2000" dirty="0"/>
              <a:t> Sells pornography.</a:t>
            </a:r>
          </a:p>
          <a:p>
            <a:pPr marL="273050" indent="-273050">
              <a:buFont typeface="Wingdings" pitchFamily="2" charset="2"/>
              <a:buNone/>
            </a:pPr>
            <a:r>
              <a:rPr lang="en-GB" sz="2000" dirty="0">
                <a:solidFill>
                  <a:srgbClr val="0000CC"/>
                </a:solidFill>
              </a:rPr>
              <a:t>Works better in small groups:</a:t>
            </a:r>
            <a:r>
              <a:rPr lang="en-GB" sz="2000" dirty="0"/>
              <a:t> Damage limitation exercise.</a:t>
            </a:r>
          </a:p>
          <a:p>
            <a:pPr marL="273050" indent="-273050">
              <a:buFont typeface="Wingdings" pitchFamily="2" charset="2"/>
              <a:buNone/>
            </a:pPr>
            <a:endParaRPr lang="en-GB"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b="1" dirty="0"/>
              <a:t>Students coming into higher education are experiencing a range of </a:t>
            </a:r>
            <a:r>
              <a:rPr lang="en-GB" sz="3200" b="1" dirty="0">
                <a:solidFill>
                  <a:srgbClr val="FF0000"/>
                </a:solidFill>
              </a:rPr>
              <a:t>transitions</a:t>
            </a:r>
            <a:r>
              <a:rPr lang="en-GB" sz="3200" b="1" dirty="0"/>
              <a:t>:</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Autofit/>
          </a:bodyPr>
          <a:lstStyle/>
          <a:p>
            <a:pPr>
              <a:spcBef>
                <a:spcPts val="600"/>
              </a:spcBef>
              <a:buClr>
                <a:srgbClr val="008000"/>
              </a:buClr>
              <a:buSzPct val="100000"/>
            </a:pPr>
            <a:r>
              <a:rPr lang="en-GB" sz="2800" dirty="0"/>
              <a:t>From child to adult;</a:t>
            </a:r>
          </a:p>
          <a:p>
            <a:pPr>
              <a:spcBef>
                <a:spcPts val="600"/>
              </a:spcBef>
              <a:buClr>
                <a:srgbClr val="008000"/>
              </a:buClr>
              <a:buSzPct val="100000"/>
            </a:pPr>
            <a:r>
              <a:rPr lang="en-GB" sz="2800" dirty="0"/>
              <a:t>From directed to self-managed workload;</a:t>
            </a:r>
          </a:p>
          <a:p>
            <a:pPr>
              <a:spcBef>
                <a:spcPts val="600"/>
              </a:spcBef>
              <a:buClr>
                <a:srgbClr val="008000"/>
              </a:buClr>
              <a:buSzPct val="100000"/>
            </a:pPr>
            <a:r>
              <a:rPr lang="en-GB" sz="2800" dirty="0"/>
              <a:t>From dependent to autonomous;</a:t>
            </a:r>
          </a:p>
          <a:p>
            <a:pPr>
              <a:spcBef>
                <a:spcPts val="600"/>
              </a:spcBef>
              <a:buClr>
                <a:srgbClr val="008000"/>
              </a:buClr>
              <a:buSzPct val="100000"/>
            </a:pPr>
            <a:r>
              <a:rPr lang="en-GB" sz="2800" dirty="0"/>
              <a:t>From living at home to living independently (for some);</a:t>
            </a:r>
          </a:p>
          <a:p>
            <a:pPr>
              <a:spcBef>
                <a:spcPts val="600"/>
              </a:spcBef>
              <a:buClr>
                <a:srgbClr val="008000"/>
              </a:buClr>
              <a:buSzPct val="100000"/>
            </a:pPr>
            <a:r>
              <a:rPr lang="en-GB" sz="2800" dirty="0"/>
              <a:t>From </a:t>
            </a:r>
            <a:r>
              <a:rPr lang="en-GB" sz="2800" dirty="0" smtClean="0"/>
              <a:t>school, to caring responsibilities;</a:t>
            </a:r>
          </a:p>
          <a:p>
            <a:pPr>
              <a:spcBef>
                <a:spcPts val="600"/>
              </a:spcBef>
              <a:buClr>
                <a:srgbClr val="008000"/>
              </a:buClr>
              <a:buSzPct val="100000"/>
            </a:pPr>
            <a:r>
              <a:rPr lang="en-GB" sz="2800" dirty="0" smtClean="0"/>
              <a:t>From </a:t>
            </a:r>
            <a:r>
              <a:rPr lang="en-GB" sz="2800" dirty="0" smtClean="0"/>
              <a:t>employment </a:t>
            </a:r>
            <a:r>
              <a:rPr lang="en-GB" sz="2800" dirty="0"/>
              <a:t>into university.</a:t>
            </a:r>
          </a:p>
          <a:p>
            <a:pPr>
              <a:spcBef>
                <a:spcPts val="600"/>
              </a:spcBef>
              <a:buClr>
                <a:srgbClr val="008000"/>
              </a:buClr>
              <a:buSzPct val="100000"/>
              <a:buNone/>
            </a:pPr>
            <a:r>
              <a:rPr lang="en-GB" sz="2800" dirty="0" smtClean="0"/>
              <a:t>For </a:t>
            </a:r>
            <a:r>
              <a:rPr lang="en-GB" sz="2800" dirty="0"/>
              <a:t>some the experience is likely to be very challenging. </a:t>
            </a:r>
          </a:p>
        </p:txBody>
      </p:sp>
    </p:spTree>
    <p:extLst>
      <p:ext uri="{BB962C8B-B14F-4D97-AF65-F5344CB8AC3E}">
        <p14:creationId xmlns="" xmlns:p14="http://schemas.microsoft.com/office/powerpoint/2010/main" val="2367255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b="1" dirty="0"/>
              <a:t>Think of a major transition in your life</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Autofit/>
          </a:bodyPr>
          <a:lstStyle/>
          <a:p>
            <a:pPr>
              <a:spcBef>
                <a:spcPts val="600"/>
              </a:spcBef>
              <a:buClr>
                <a:srgbClr val="008000"/>
              </a:buClr>
              <a:buSzPct val="100000"/>
            </a:pPr>
            <a:r>
              <a:rPr lang="en-GB" sz="2800" dirty="0"/>
              <a:t>How did this disrupt your worldview?</a:t>
            </a:r>
          </a:p>
          <a:p>
            <a:pPr>
              <a:spcBef>
                <a:spcPts val="600"/>
              </a:spcBef>
              <a:buClr>
                <a:srgbClr val="008000"/>
              </a:buClr>
              <a:buSzPct val="100000"/>
            </a:pPr>
            <a:r>
              <a:rPr lang="en-GB" sz="2800" dirty="0"/>
              <a:t>What kinds of uncomfortable feelings did you have?</a:t>
            </a:r>
          </a:p>
          <a:p>
            <a:pPr>
              <a:spcBef>
                <a:spcPts val="600"/>
              </a:spcBef>
              <a:buClr>
                <a:srgbClr val="008000"/>
              </a:buClr>
              <a:buSzPct val="100000"/>
            </a:pPr>
            <a:r>
              <a:rPr lang="en-GB" sz="2800" dirty="0"/>
              <a:t>What strategies did you use to manage the transition?</a:t>
            </a:r>
          </a:p>
          <a:p>
            <a:pPr>
              <a:spcBef>
                <a:spcPts val="600"/>
              </a:spcBef>
              <a:buClr>
                <a:srgbClr val="008000"/>
              </a:buClr>
              <a:buSzPct val="100000"/>
            </a:pPr>
            <a:r>
              <a:rPr lang="en-GB" sz="2800" dirty="0"/>
              <a:t>Who could you turn to for help?</a:t>
            </a:r>
          </a:p>
          <a:p>
            <a:pPr>
              <a:spcBef>
                <a:spcPts val="600"/>
              </a:spcBef>
              <a:buClr>
                <a:srgbClr val="008000"/>
              </a:buClr>
              <a:buSzPct val="100000"/>
            </a:pPr>
            <a:r>
              <a:rPr lang="en-GB" sz="2800" dirty="0"/>
              <a:t>Did you ever come close to giving up (or actually doing so)?</a:t>
            </a:r>
          </a:p>
          <a:p>
            <a:pPr>
              <a:spcBef>
                <a:spcPts val="600"/>
              </a:spcBef>
              <a:buClr>
                <a:srgbClr val="008000"/>
              </a:buClr>
              <a:buSzPct val="100000"/>
            </a:pPr>
            <a:r>
              <a:rPr lang="en-GB" sz="2800" dirty="0"/>
              <a:t>How have these experiences influenced your approach to supporting diverse students?</a:t>
            </a:r>
          </a:p>
        </p:txBody>
      </p:sp>
    </p:spTree>
    <p:extLst>
      <p:ext uri="{BB962C8B-B14F-4D97-AF65-F5344CB8AC3E}">
        <p14:creationId xmlns="" xmlns:p14="http://schemas.microsoft.com/office/powerpoint/2010/main" val="351666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b="1" dirty="0" smtClean="0"/>
              <a:t>Downloadable resource materials</a:t>
            </a:r>
            <a:endParaRPr lang="en-GB" sz="3200" b="1" dirty="0"/>
          </a:p>
        </p:txBody>
      </p:sp>
      <p:sp>
        <p:nvSpPr>
          <p:cNvPr id="3" name="Content Placeholder 2"/>
          <p:cNvSpPr>
            <a:spLocks noGrp="1"/>
          </p:cNvSpPr>
          <p:nvPr>
            <p:ph idx="1"/>
          </p:nvPr>
        </p:nvSpPr>
        <p:spPr/>
        <p:txBody>
          <a:bodyPr/>
          <a:lstStyle/>
          <a:p>
            <a:pPr>
              <a:buNone/>
            </a:pPr>
            <a:r>
              <a:rPr lang="en-GB" sz="2800" dirty="0" smtClean="0"/>
              <a:t>Expanded discussion of many aspects of today’s slides can be found at:</a:t>
            </a:r>
          </a:p>
          <a:p>
            <a:pPr>
              <a:buFont typeface="+mj-lt"/>
              <a:buAutoNum type="arabicPeriod"/>
            </a:pPr>
            <a:r>
              <a:rPr lang="en-GB" sz="2800" u="sng" dirty="0" smtClean="0">
                <a:hlinkClick r:id="rId2"/>
              </a:rPr>
              <a:t>http://phil-race.co.uk/ripples-model-seven-factors-underpinning-successful-learning-update-july-2015/</a:t>
            </a:r>
            <a:r>
              <a:rPr lang="en-GB" sz="2800" dirty="0" smtClean="0"/>
              <a:t> </a:t>
            </a:r>
          </a:p>
          <a:p>
            <a:pPr>
              <a:buFont typeface="+mj-lt"/>
              <a:buAutoNum type="arabicPeriod"/>
            </a:pPr>
            <a:r>
              <a:rPr lang="en-GB" sz="2800" u="sng" dirty="0" smtClean="0">
                <a:hlinkClick r:id="rId3"/>
              </a:rPr>
              <a:t>http://phil-race.co.uk/bits-new-books-6th-november/</a:t>
            </a:r>
            <a:r>
              <a:rPr lang="en-GB" sz="2800" dirty="0" smtClean="0"/>
              <a:t> </a:t>
            </a:r>
          </a:p>
          <a:p>
            <a:pPr>
              <a:buFont typeface="+mj-lt"/>
              <a:buAutoNum type="arabicPeriod"/>
            </a:pPr>
            <a:r>
              <a:rPr lang="en-GB" sz="2800" dirty="0" smtClean="0"/>
              <a:t>ETC </a:t>
            </a:r>
            <a:r>
              <a:rPr lang="en-GB" sz="2800" dirty="0" smtClean="0"/>
              <a:t>Toolkit (Enhancing the Curriculum) </a:t>
            </a:r>
            <a:r>
              <a:rPr lang="en-GB" sz="2800" dirty="0" smtClean="0">
                <a:hlinkClick r:id="rId4"/>
              </a:rPr>
              <a:t>www.etctoolkit.org.uk</a:t>
            </a:r>
            <a:r>
              <a:rPr lang="en-GB" sz="2800" dirty="0" smtClean="0"/>
              <a:t> </a:t>
            </a:r>
          </a:p>
          <a:p>
            <a:pPr>
              <a:buFont typeface="+mj-lt"/>
              <a:buAutoNum type="arabicPeriod"/>
            </a:pPr>
            <a:endParaRPr lang="en-GB" sz="2800" dirty="0" smtClean="0"/>
          </a:p>
          <a:p>
            <a:pPr>
              <a:buFont typeface="+mj-lt"/>
              <a:buAutoNum type="arabicPeriod"/>
            </a:pPr>
            <a:endParaRPr lang="en-GB" sz="28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smtClean="0"/>
              <a:t>Getting to know each other</a:t>
            </a:r>
            <a:endParaRPr lang="en-GB" sz="3200" b="1" dirty="0"/>
          </a:p>
        </p:txBody>
      </p:sp>
      <p:sp>
        <p:nvSpPr>
          <p:cNvPr id="3" name="Content Placeholder 2"/>
          <p:cNvSpPr>
            <a:spLocks noGrp="1"/>
          </p:cNvSpPr>
          <p:nvPr>
            <p:ph idx="1"/>
          </p:nvPr>
        </p:nvSpPr>
        <p:spPr/>
        <p:txBody>
          <a:bodyPr/>
          <a:lstStyle/>
          <a:p>
            <a:pPr>
              <a:buNone/>
            </a:pPr>
            <a:r>
              <a:rPr lang="en-GB" dirty="0" smtClean="0"/>
              <a:t>In turn, please..</a:t>
            </a:r>
          </a:p>
          <a:p>
            <a:pPr>
              <a:buFont typeface="+mj-lt"/>
              <a:buAutoNum type="arabicPeriod"/>
            </a:pPr>
            <a:r>
              <a:rPr lang="en-GB" dirty="0" smtClean="0"/>
              <a:t>Say one or two sentences about... </a:t>
            </a:r>
          </a:p>
          <a:p>
            <a:pPr lvl="1"/>
            <a:r>
              <a:rPr lang="en-GB" dirty="0" smtClean="0">
                <a:solidFill>
                  <a:srgbClr val="008000"/>
                </a:solidFill>
              </a:rPr>
              <a:t> who you are</a:t>
            </a:r>
            <a:r>
              <a:rPr lang="en-GB" dirty="0" smtClean="0"/>
              <a:t>, </a:t>
            </a:r>
          </a:p>
          <a:p>
            <a:pPr lvl="1"/>
            <a:r>
              <a:rPr lang="en-GB" dirty="0" smtClean="0">
                <a:solidFill>
                  <a:srgbClr val="990000"/>
                </a:solidFill>
              </a:rPr>
              <a:t> where you come from</a:t>
            </a:r>
            <a:r>
              <a:rPr lang="en-GB" dirty="0" smtClean="0"/>
              <a:t>, and </a:t>
            </a:r>
          </a:p>
          <a:p>
            <a:pPr lvl="1"/>
            <a:r>
              <a:rPr lang="en-GB" dirty="0" smtClean="0">
                <a:solidFill>
                  <a:srgbClr val="FF0000"/>
                </a:solidFill>
              </a:rPr>
              <a:t> what you do</a:t>
            </a:r>
            <a:r>
              <a:rPr lang="en-GB" dirty="0" smtClean="0"/>
              <a:t>.</a:t>
            </a:r>
          </a:p>
          <a:p>
            <a:pPr lvl="1">
              <a:buNone/>
            </a:pPr>
            <a:r>
              <a:rPr lang="en-GB" sz="4400" b="0" dirty="0" smtClean="0">
                <a:solidFill>
                  <a:srgbClr val="990000"/>
                </a:solidFill>
                <a:latin typeface="Creepy" pitchFamily="82" charset="0"/>
              </a:rPr>
              <a:t>In one breath! </a:t>
            </a:r>
          </a:p>
          <a:p>
            <a:pPr>
              <a:buFont typeface="+mj-lt"/>
              <a:buAutoNum type="arabicPeriod"/>
            </a:pPr>
            <a:r>
              <a:rPr lang="en-GB" dirty="0" smtClean="0">
                <a:solidFill>
                  <a:srgbClr val="FF0000"/>
                </a:solidFill>
              </a:rPr>
              <a:t>(Optional)</a:t>
            </a:r>
            <a:r>
              <a:rPr lang="en-GB" dirty="0" smtClean="0"/>
              <a:t> Share with us one thing that you’re dead good at or really proud of.</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smtClean="0">
                <a:solidFill>
                  <a:srgbClr val="008000"/>
                </a:solidFill>
              </a:rPr>
              <a:t>Evidence-based practice</a:t>
            </a:r>
            <a:endParaRPr lang="en-GB" sz="3200" dirty="0">
              <a:solidFill>
                <a:srgbClr val="008000"/>
              </a:solidFill>
            </a:endParaRPr>
          </a:p>
        </p:txBody>
      </p:sp>
      <p:sp>
        <p:nvSpPr>
          <p:cNvPr id="3" name="Content Placeholder 2"/>
          <p:cNvSpPr>
            <a:spLocks noGrp="1"/>
          </p:cNvSpPr>
          <p:nvPr>
            <p:ph idx="1"/>
          </p:nvPr>
        </p:nvSpPr>
        <p:spPr/>
        <p:txBody>
          <a:bodyPr/>
          <a:lstStyle/>
          <a:p>
            <a:r>
              <a:rPr lang="en-GB" dirty="0" smtClean="0"/>
              <a:t>In the last decade, there’s been a great deal of </a:t>
            </a:r>
            <a:r>
              <a:rPr lang="en-GB" dirty="0" smtClean="0">
                <a:solidFill>
                  <a:srgbClr val="FF00FF"/>
                </a:solidFill>
              </a:rPr>
              <a:t>international evidence-based research</a:t>
            </a:r>
            <a:r>
              <a:rPr lang="en-GB" dirty="0" smtClean="0"/>
              <a:t> in assessment, feedback, learning and teaching. I’d like to alert you to how some of this can help us </a:t>
            </a:r>
            <a:r>
              <a:rPr lang="en-GB" dirty="0" smtClean="0"/>
              <a:t>strengthen students</a:t>
            </a:r>
            <a:r>
              <a:rPr lang="en-GB" dirty="0" smtClean="0"/>
              <a:t>’ </a:t>
            </a:r>
            <a:r>
              <a:rPr lang="en-GB" dirty="0" smtClean="0"/>
              <a:t>learning across all levels.</a:t>
            </a:r>
            <a:endParaRPr lang="en-GB" dirty="0" smtClean="0"/>
          </a:p>
          <a:p>
            <a:r>
              <a:rPr lang="en-GB" dirty="0" smtClean="0"/>
              <a:t>The next two slides show just some of the published evidence.</a:t>
            </a:r>
            <a:endParaRPr lang="en-GB"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43169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smtClean="0">
                <a:latin typeface="Calibri" pitchFamily="34" charset="0"/>
              </a:rPr>
              <a:t>14 sources about assessment, feedback and learning in higher education</a:t>
            </a:r>
            <a:endParaRPr lang="en-US" sz="2800" b="1" dirty="0">
              <a:latin typeface="Calibri" pitchFamily="34" charset="0"/>
            </a:endParaRPr>
          </a:p>
        </p:txBody>
      </p:sp>
      <p:sp>
        <p:nvSpPr>
          <p:cNvPr id="3" name="Content Placeholder 2"/>
          <p:cNvSpPr>
            <a:spLocks noGrp="1"/>
          </p:cNvSpPr>
          <p:nvPr>
            <p:ph idx="1"/>
          </p:nvPr>
        </p:nvSpPr>
        <p:spPr>
          <a:xfrm>
            <a:off x="0" y="620610"/>
            <a:ext cx="9144000" cy="6237390"/>
          </a:xfrm>
        </p:spPr>
        <p:txBody>
          <a:bodyPr/>
          <a:lstStyle/>
          <a:p>
            <a:pPr marL="457200" indent="-457200">
              <a:lnSpc>
                <a:spcPct val="100000"/>
              </a:lnSpc>
              <a:spcBef>
                <a:spcPts val="0"/>
              </a:spcBef>
              <a:buFont typeface="+mj-lt"/>
              <a:buAutoNum type="arabicPeriod"/>
            </a:pPr>
            <a:r>
              <a:rPr lang="en-GB" sz="2400" dirty="0" smtClean="0"/>
              <a:t>Knight, P. and Yorke, M. (2003) </a:t>
            </a:r>
            <a:r>
              <a:rPr lang="en-GB" sz="2400" i="1" dirty="0" smtClean="0">
                <a:solidFill>
                  <a:srgbClr val="FF0000"/>
                </a:solidFill>
              </a:rPr>
              <a:t>Assessment, learning and employability,</a:t>
            </a:r>
            <a:r>
              <a:rPr lang="en-GB" sz="2400" dirty="0" smtClean="0">
                <a:solidFill>
                  <a:srgbClr val="FF0000"/>
                </a:solidFill>
              </a:rPr>
              <a:t> </a:t>
            </a:r>
            <a:r>
              <a:rPr lang="en-GB" sz="2400" dirty="0" smtClean="0"/>
              <a:t>Maidenhead, UK SRHE/Open University Press.</a:t>
            </a:r>
          </a:p>
          <a:p>
            <a:pPr marL="457200" indent="-457200">
              <a:lnSpc>
                <a:spcPct val="100000"/>
              </a:lnSpc>
              <a:spcBef>
                <a:spcPts val="0"/>
              </a:spcBef>
              <a:buFont typeface="+mj-lt"/>
              <a:buAutoNum type="arabicPeriod"/>
            </a:pPr>
            <a:r>
              <a:rPr lang="en-GB" sz="2400" dirty="0" smtClean="0"/>
              <a:t>The TESTA project (</a:t>
            </a:r>
            <a:r>
              <a:rPr lang="en-GB" sz="2400" dirty="0" smtClean="0">
                <a:hlinkClick r:id="rId3"/>
              </a:rPr>
              <a:t>http://www.testa.ac.uk/</a:t>
            </a:r>
            <a:r>
              <a:rPr lang="en-GB" sz="2400" dirty="0" smtClean="0"/>
              <a:t>) </a:t>
            </a:r>
            <a:r>
              <a:rPr lang="en-US" sz="2400" i="1" dirty="0" smtClean="0">
                <a:solidFill>
                  <a:srgbClr val="FF3300"/>
                </a:solidFill>
              </a:rPr>
              <a:t>Transforming the Experience of Students through Assessment,</a:t>
            </a:r>
            <a:r>
              <a:rPr lang="en-US" sz="2400" dirty="0" smtClean="0"/>
              <a:t> (Bath Spa, </a:t>
            </a:r>
            <a:r>
              <a:rPr lang="en-US" sz="2400" dirty="0" err="1" smtClean="0"/>
              <a:t>Chichester</a:t>
            </a:r>
            <a:r>
              <a:rPr lang="en-US" sz="2400" dirty="0" smtClean="0"/>
              <a:t>, Winchester and Worcester)</a:t>
            </a:r>
            <a:endParaRPr lang="en-GB" sz="2400" dirty="0" smtClean="0"/>
          </a:p>
          <a:p>
            <a:pPr marL="457200" indent="-457200">
              <a:lnSpc>
                <a:spcPct val="100000"/>
              </a:lnSpc>
              <a:spcBef>
                <a:spcPts val="0"/>
              </a:spcBef>
              <a:buFont typeface="+mj-lt"/>
              <a:buAutoNum type="arabicPeriod"/>
            </a:pPr>
            <a:r>
              <a:rPr lang="en-GB" sz="2400" dirty="0" smtClean="0"/>
              <a:t>Flint, N. R. and Johnson, B. (2011) </a:t>
            </a:r>
            <a:r>
              <a:rPr lang="en-GB" sz="2400" i="1" dirty="0" smtClean="0">
                <a:solidFill>
                  <a:srgbClr val="FF0000"/>
                </a:solidFill>
              </a:rPr>
              <a:t>Towards fairer university assessment – recognising the concerns of students,</a:t>
            </a:r>
            <a:r>
              <a:rPr lang="en-GB" sz="2400" dirty="0" smtClean="0">
                <a:solidFill>
                  <a:srgbClr val="FF0000"/>
                </a:solidFill>
              </a:rPr>
              <a:t> </a:t>
            </a:r>
            <a:r>
              <a:rPr lang="en-GB" sz="2400" dirty="0" smtClean="0"/>
              <a:t>London: Routledge.</a:t>
            </a:r>
          </a:p>
          <a:p>
            <a:pPr marL="457200" indent="-457200">
              <a:lnSpc>
                <a:spcPct val="100000"/>
              </a:lnSpc>
              <a:spcBef>
                <a:spcPts val="0"/>
              </a:spcBef>
              <a:buFont typeface="+mj-lt"/>
              <a:buAutoNum type="arabicPeriod"/>
            </a:pPr>
            <a:r>
              <a:rPr lang="en-GB" sz="2400" dirty="0" smtClean="0"/>
              <a:t>ETC Toolkit (2015) (Enhancing the Curriculum) </a:t>
            </a:r>
            <a:r>
              <a:rPr lang="en-GB" sz="2400" dirty="0" smtClean="0">
                <a:hlinkClick r:id="rId4"/>
              </a:rPr>
              <a:t>www.etctoolkit.org.uk</a:t>
            </a:r>
            <a:r>
              <a:rPr lang="en-GB" sz="2400" dirty="0" smtClean="0"/>
              <a:t> </a:t>
            </a:r>
          </a:p>
          <a:p>
            <a:pPr marL="457200" indent="-457200">
              <a:lnSpc>
                <a:spcPct val="100000"/>
              </a:lnSpc>
              <a:spcBef>
                <a:spcPts val="0"/>
              </a:spcBef>
              <a:buFont typeface="+mj-lt"/>
              <a:buAutoNum type="arabicPeriod"/>
            </a:pPr>
            <a:r>
              <a:rPr lang="en-GB" sz="2400" dirty="0" smtClean="0"/>
              <a:t>HEA (2012) </a:t>
            </a:r>
            <a:r>
              <a:rPr lang="en-GB" sz="2400" i="1" dirty="0" smtClean="0">
                <a:solidFill>
                  <a:srgbClr val="FF0000"/>
                </a:solidFill>
              </a:rPr>
              <a:t>A Marked Improvement: transforming assessment in higher education, </a:t>
            </a:r>
            <a:r>
              <a:rPr lang="en-GB" sz="2400" dirty="0" smtClean="0"/>
              <a:t>York: Higher Education Academy (</a:t>
            </a:r>
            <a:r>
              <a:rPr lang="en-GB" sz="2400" dirty="0" smtClean="0">
                <a:hlinkClick r:id="rId5"/>
              </a:rPr>
              <a:t>http://www.heacademy.ac.uk/assets/documents/assessment/A_Marked_Improvement.pdf</a:t>
            </a:r>
            <a:r>
              <a:rPr lang="en-GB" sz="2400" dirty="0" smtClean="0"/>
              <a:t> )</a:t>
            </a:r>
            <a:r>
              <a:rPr lang="en-US" sz="2400" dirty="0" smtClean="0"/>
              <a:t/>
            </a:r>
            <a:br>
              <a:rPr lang="en-US" sz="2400" dirty="0" smtClean="0"/>
            </a:br>
            <a:endParaRPr lang="en-GB" sz="2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20"/>
            <a:ext cx="9144000" cy="5769306"/>
          </a:xfrm>
        </p:spPr>
        <p:txBody>
          <a:bodyPr/>
          <a:lstStyle/>
          <a:p>
            <a:pPr marL="514350" lvl="0" indent="-514350">
              <a:lnSpc>
                <a:spcPct val="100000"/>
              </a:lnSpc>
              <a:spcBef>
                <a:spcPts val="0"/>
              </a:spcBef>
              <a:buFont typeface="+mj-lt"/>
              <a:buAutoNum type="arabicPeriod" startAt="6"/>
            </a:pPr>
            <a:r>
              <a:rPr lang="en-GB" sz="2600" dirty="0" smtClean="0"/>
              <a:t>Boud, D. and Associates (2010) </a:t>
            </a:r>
            <a:r>
              <a:rPr lang="en-GB" sz="2600" i="1" dirty="0" smtClean="0">
                <a:solidFill>
                  <a:srgbClr val="FF0000"/>
                </a:solidFill>
              </a:rPr>
              <a:t>Assessment 2020: seven propositions for assessment reform in higher education </a:t>
            </a:r>
            <a:r>
              <a:rPr lang="en-GB" sz="2600" dirty="0" smtClean="0"/>
              <a:t>Sydney: Australian Learning and Teaching Council.</a:t>
            </a:r>
          </a:p>
          <a:p>
            <a:pPr marL="514350" lvl="0" indent="-514350">
              <a:lnSpc>
                <a:spcPct val="100000"/>
              </a:lnSpc>
              <a:spcBef>
                <a:spcPts val="0"/>
              </a:spcBef>
              <a:buFont typeface="+mj-lt"/>
              <a:buAutoNum type="arabicPeriod" startAt="6"/>
            </a:pPr>
            <a:r>
              <a:rPr lang="en-US" sz="2600" dirty="0" smtClean="0"/>
              <a:t>Carless, D. (2015) </a:t>
            </a:r>
            <a:r>
              <a:rPr lang="en-US" sz="2600" i="1" dirty="0" smtClean="0">
                <a:solidFill>
                  <a:srgbClr val="FF3300"/>
                </a:solidFill>
              </a:rPr>
              <a:t>Excellence in University Assessment: Learning from award-winning practice,</a:t>
            </a:r>
            <a:r>
              <a:rPr lang="en-US" sz="2600" dirty="0" smtClean="0"/>
              <a:t> London: </a:t>
            </a:r>
            <a:r>
              <a:rPr lang="en-US" sz="2600" dirty="0" err="1" smtClean="0"/>
              <a:t>Routledge</a:t>
            </a:r>
            <a:r>
              <a:rPr lang="en-US" sz="2600" dirty="0" smtClean="0"/>
              <a:t>.</a:t>
            </a:r>
          </a:p>
          <a:p>
            <a:pPr marL="514350" indent="-514350">
              <a:lnSpc>
                <a:spcPct val="100000"/>
              </a:lnSpc>
              <a:spcBef>
                <a:spcPts val="0"/>
              </a:spcBef>
              <a:buFont typeface="+mj-lt"/>
              <a:buAutoNum type="arabicPeriod" startAt="6"/>
            </a:pPr>
            <a:r>
              <a:rPr lang="en-GB" sz="2600" dirty="0" smtClean="0">
                <a:latin typeface="Calibri" pitchFamily="34" charset="0"/>
              </a:rPr>
              <a:t>Race, P. (2014) </a:t>
            </a:r>
            <a:r>
              <a:rPr lang="en-GB" sz="2600" i="1" dirty="0" smtClean="0">
                <a:solidFill>
                  <a:srgbClr val="FF0000"/>
                </a:solidFill>
                <a:latin typeface="Calibri" pitchFamily="34" charset="0"/>
              </a:rPr>
              <a:t>Making learning happen: </a:t>
            </a:r>
            <a:r>
              <a:rPr lang="en-GB" sz="2600" i="1" dirty="0" smtClean="0">
                <a:solidFill>
                  <a:srgbClr val="FF0000"/>
                </a:solidFill>
              </a:rPr>
              <a:t>3</a:t>
            </a:r>
            <a:r>
              <a:rPr lang="en-GB" sz="2600" i="1" baseline="30000" dirty="0" smtClean="0">
                <a:solidFill>
                  <a:srgbClr val="FF0000"/>
                </a:solidFill>
              </a:rPr>
              <a:t>rd</a:t>
            </a:r>
            <a:r>
              <a:rPr lang="en-GB" sz="2600" i="1" dirty="0" smtClean="0">
                <a:solidFill>
                  <a:srgbClr val="FF0000"/>
                </a:solidFill>
                <a:latin typeface="Calibri" pitchFamily="34" charset="0"/>
              </a:rPr>
              <a:t> edition </a:t>
            </a:r>
            <a:r>
              <a:rPr lang="en-GB" sz="2600" dirty="0" smtClean="0">
                <a:latin typeface="Calibri" pitchFamily="34" charset="0"/>
              </a:rPr>
              <a:t>London: Sage.</a:t>
            </a:r>
            <a:endParaRPr lang="en-GB" sz="2600" dirty="0" smtClean="0">
              <a:solidFill>
                <a:srgbClr val="00B050"/>
              </a:solidFill>
              <a:latin typeface="Calibri" pitchFamily="34" charset="0"/>
            </a:endParaRPr>
          </a:p>
          <a:p>
            <a:pPr marL="514350" lvl="0" indent="-514350">
              <a:lnSpc>
                <a:spcPct val="100000"/>
              </a:lnSpc>
              <a:spcBef>
                <a:spcPts val="0"/>
              </a:spcBef>
              <a:buFont typeface="+mj-lt"/>
              <a:buAutoNum type="arabicPeriod" startAt="6"/>
            </a:pPr>
            <a:r>
              <a:rPr lang="en-GB" sz="2600" dirty="0" smtClean="0">
                <a:latin typeface="Calibri" pitchFamily="34" charset="0"/>
              </a:rPr>
              <a:t>Hunt, D. and Chalmers, L. (eds) (2012) </a:t>
            </a:r>
            <a:r>
              <a:rPr lang="en-GB" sz="2600" i="1" dirty="0" smtClean="0">
                <a:solidFill>
                  <a:srgbClr val="FF0000"/>
                </a:solidFill>
                <a:latin typeface="Calibri" pitchFamily="34" charset="0"/>
              </a:rPr>
              <a:t>University Teaching in Focus: a learning-centred approach</a:t>
            </a:r>
            <a:r>
              <a:rPr lang="en-GB" sz="2600" i="1" dirty="0" smtClean="0">
                <a:latin typeface="Calibri" pitchFamily="34" charset="0"/>
              </a:rPr>
              <a:t> </a:t>
            </a:r>
            <a:r>
              <a:rPr lang="en-GB" sz="2600" dirty="0" smtClean="0">
                <a:latin typeface="Calibri" pitchFamily="34" charset="0"/>
              </a:rPr>
              <a:t>see </a:t>
            </a:r>
            <a:r>
              <a:rPr lang="en-US" sz="2600" dirty="0" smtClean="0">
                <a:solidFill>
                  <a:srgbClr val="009900"/>
                </a:solidFill>
                <a:latin typeface="Calibri" pitchFamily="34" charset="0"/>
              </a:rPr>
              <a:t>Chapter 5: Using effective assessment to promote learning, Sally Brown and Phil Race </a:t>
            </a:r>
            <a:r>
              <a:rPr lang="en-US" sz="2600" dirty="0" smtClean="0">
                <a:latin typeface="Calibri" pitchFamily="34" charset="0"/>
              </a:rPr>
              <a:t>Australia: ACER Press, and London: </a:t>
            </a:r>
            <a:r>
              <a:rPr lang="en-US" sz="2600" dirty="0" err="1" smtClean="0">
                <a:latin typeface="Calibri" pitchFamily="34" charset="0"/>
              </a:rPr>
              <a:t>Routledge</a:t>
            </a:r>
            <a:r>
              <a:rPr lang="en-US" sz="2600" dirty="0" smtClean="0">
                <a:latin typeface="Calibri" pitchFamily="34" charset="0"/>
              </a:rPr>
              <a:t>.</a:t>
            </a:r>
          </a:p>
          <a:p>
            <a:pPr marL="514350" indent="-514350">
              <a:lnSpc>
                <a:spcPct val="100000"/>
              </a:lnSpc>
              <a:spcBef>
                <a:spcPts val="0"/>
              </a:spcBef>
              <a:buFont typeface="+mj-lt"/>
              <a:buAutoNum type="arabicPeriod" startAt="6"/>
            </a:pPr>
            <a:r>
              <a:rPr lang="en-US" sz="2600" dirty="0" smtClean="0">
                <a:latin typeface="Calibri" pitchFamily="34" charset="0"/>
              </a:rPr>
              <a:t>Price, M., Rust, C., O’Donovan, B. and Handley, K. (2012) </a:t>
            </a:r>
            <a:r>
              <a:rPr lang="en-US" sz="2600" i="1" dirty="0" smtClean="0">
                <a:solidFill>
                  <a:srgbClr val="FF0000"/>
                </a:solidFill>
                <a:latin typeface="Calibri" pitchFamily="34" charset="0"/>
              </a:rPr>
              <a:t>Assessment Literacy</a:t>
            </a:r>
            <a:r>
              <a:rPr lang="en-US" sz="2600" dirty="0" smtClean="0">
                <a:solidFill>
                  <a:srgbClr val="FF0000"/>
                </a:solidFill>
                <a:latin typeface="Calibri" pitchFamily="34" charset="0"/>
              </a:rPr>
              <a:t>, </a:t>
            </a:r>
            <a:r>
              <a:rPr lang="en-US" sz="2600" dirty="0"/>
              <a:t>Oxford: the Oxford Centre for Staff and Learning Development (based on the ‘</a:t>
            </a:r>
            <a:r>
              <a:rPr lang="en-US" sz="2600" dirty="0" err="1"/>
              <a:t>ASKe</a:t>
            </a:r>
            <a:r>
              <a:rPr lang="en-US" sz="2600" dirty="0"/>
              <a:t>’ Project). </a:t>
            </a:r>
            <a:endParaRPr lang="en-US" sz="2600" dirty="0" smtClean="0"/>
          </a:p>
        </p:txBody>
      </p:sp>
      <p:sp>
        <p:nvSpPr>
          <p:cNvPr id="4" name="Title 1"/>
          <p:cNvSpPr txBox="1">
            <a:spLocks/>
          </p:cNvSpPr>
          <p:nvPr/>
        </p:nvSpPr>
        <p:spPr bwMode="auto">
          <a:xfrm>
            <a:off x="250825" y="1"/>
            <a:ext cx="8713788" cy="828047"/>
          </a:xfrm>
          <a:prstGeom prst="rect">
            <a:avLst/>
          </a:prstGeom>
          <a:noFill/>
        </p:spPr>
        <p:txBody>
          <a:bodyPr wrap="square" rtlCol="0">
            <a:spAutoFit/>
          </a:bodyPr>
          <a:lstStyle/>
          <a:p>
            <a:pPr algn="ctr" eaLnBrk="0" hangingPunct="0">
              <a:lnSpc>
                <a:spcPct val="85000"/>
              </a:lnSpc>
              <a:defRPr/>
            </a:pPr>
            <a:r>
              <a:rPr lang="en-GB" sz="2800" b="1" dirty="0" smtClean="0">
                <a:solidFill>
                  <a:srgbClr val="008000"/>
                </a:solidFill>
                <a:latin typeface="Calibri"/>
              </a:rPr>
              <a:t>14 sources about assessment, feedback and learning in higher education</a:t>
            </a:r>
            <a:endParaRPr lang="en-US" sz="2800" b="1" dirty="0">
              <a:solidFill>
                <a:srgbClr val="008000"/>
              </a:solidFill>
              <a:latin typeface="Calibri"/>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lnSpc>
                <a:spcPct val="100000"/>
              </a:lnSpc>
              <a:spcBef>
                <a:spcPts val="0"/>
              </a:spcBef>
              <a:buFont typeface="+mj-lt"/>
              <a:buAutoNum type="arabicPeriod" startAt="11"/>
            </a:pPr>
            <a:r>
              <a:rPr lang="en-US" sz="2800" dirty="0" smtClean="0"/>
              <a:t>Evans, C. (2013) </a:t>
            </a:r>
            <a:r>
              <a:rPr lang="en-US" sz="2800" dirty="0" smtClean="0">
                <a:solidFill>
                  <a:srgbClr val="FF0000"/>
                </a:solidFill>
              </a:rPr>
              <a:t>Making Sense of Assessment Feedback in Higher Education,</a:t>
            </a:r>
            <a:r>
              <a:rPr lang="en-US" sz="2800" dirty="0" smtClean="0"/>
              <a:t> </a:t>
            </a:r>
            <a:r>
              <a:rPr lang="en-US" sz="2800" i="1" dirty="0" smtClean="0"/>
              <a:t>Review of Educational Research Vol. 83, No. 1, pp. 70–120.</a:t>
            </a:r>
          </a:p>
          <a:p>
            <a:pPr marL="514350" indent="-514350">
              <a:lnSpc>
                <a:spcPct val="100000"/>
              </a:lnSpc>
              <a:spcBef>
                <a:spcPts val="0"/>
              </a:spcBef>
              <a:buFont typeface="+mj-lt"/>
              <a:buAutoNum type="arabicPeriod" startAt="11"/>
            </a:pPr>
            <a:r>
              <a:rPr lang="en-US" sz="2800" dirty="0" err="1" smtClean="0"/>
              <a:t>Sambell</a:t>
            </a:r>
            <a:r>
              <a:rPr lang="en-US" sz="2800" dirty="0" smtClean="0"/>
              <a:t>, K., McDowell, L. and Montgomery, C. (2013) </a:t>
            </a:r>
            <a:r>
              <a:rPr lang="en-US" sz="2800" dirty="0" smtClean="0">
                <a:solidFill>
                  <a:srgbClr val="FF0000"/>
                </a:solidFill>
              </a:rPr>
              <a:t>Assessment </a:t>
            </a:r>
            <a:r>
              <a:rPr lang="en-US" sz="2800" u="sng" dirty="0" smtClean="0">
                <a:solidFill>
                  <a:srgbClr val="FF0000"/>
                </a:solidFill>
              </a:rPr>
              <a:t>for</a:t>
            </a:r>
            <a:r>
              <a:rPr lang="en-US" sz="2800" dirty="0" smtClean="0">
                <a:solidFill>
                  <a:srgbClr val="FF0000"/>
                </a:solidFill>
              </a:rPr>
              <a:t> Learning in Higher Education, </a:t>
            </a:r>
            <a:r>
              <a:rPr lang="en-US" sz="2800" dirty="0" smtClean="0"/>
              <a:t>London: </a:t>
            </a:r>
            <a:r>
              <a:rPr lang="en-US" sz="2800" dirty="0" err="1" smtClean="0"/>
              <a:t>Routledge</a:t>
            </a:r>
            <a:r>
              <a:rPr lang="en-US" sz="2800" dirty="0" smtClean="0"/>
              <a:t>.</a:t>
            </a:r>
          </a:p>
          <a:p>
            <a:pPr marL="514350" indent="-514350">
              <a:lnSpc>
                <a:spcPct val="100000"/>
              </a:lnSpc>
              <a:spcBef>
                <a:spcPts val="0"/>
              </a:spcBef>
              <a:buFont typeface="+mj-lt"/>
              <a:buAutoNum type="arabicPeriod" startAt="11"/>
            </a:pPr>
            <a:r>
              <a:rPr lang="en-US" sz="2800" dirty="0" smtClean="0"/>
              <a:t>Brown, S. (2015) </a:t>
            </a:r>
            <a:r>
              <a:rPr lang="en-US" sz="2800" i="1" dirty="0" smtClean="0">
                <a:solidFill>
                  <a:srgbClr val="FF0000"/>
                </a:solidFill>
              </a:rPr>
              <a:t>Learning, teaching and assessment in higher education: global perspectives,</a:t>
            </a:r>
            <a:r>
              <a:rPr lang="en-US" sz="2800" i="1" dirty="0" smtClean="0"/>
              <a:t> </a:t>
            </a:r>
            <a:r>
              <a:rPr lang="en-US" sz="2800" dirty="0" smtClean="0"/>
              <a:t>Basingstoke: Palgrave-Macmillan.</a:t>
            </a:r>
          </a:p>
          <a:p>
            <a:pPr marL="514350" indent="-514350">
              <a:lnSpc>
                <a:spcPct val="100000"/>
              </a:lnSpc>
              <a:spcBef>
                <a:spcPts val="0"/>
              </a:spcBef>
              <a:buFont typeface="+mj-lt"/>
              <a:buAutoNum type="arabicPeriod" startAt="11"/>
            </a:pPr>
            <a:r>
              <a:rPr lang="en-US" sz="2800" dirty="0" smtClean="0"/>
              <a:t>Race, P. (2015) </a:t>
            </a:r>
            <a:r>
              <a:rPr lang="en-US" sz="2800" i="1" dirty="0" smtClean="0">
                <a:solidFill>
                  <a:srgbClr val="FF0000"/>
                </a:solidFill>
              </a:rPr>
              <a:t>The Lecturer’s Toolkit: 4</a:t>
            </a:r>
            <a:r>
              <a:rPr lang="en-US" sz="2800" i="1" baseline="30000" dirty="0" smtClean="0">
                <a:solidFill>
                  <a:srgbClr val="FF0000"/>
                </a:solidFill>
              </a:rPr>
              <a:t>th</a:t>
            </a:r>
            <a:r>
              <a:rPr lang="en-US" sz="2800" i="1" dirty="0" smtClean="0">
                <a:solidFill>
                  <a:srgbClr val="FF0000"/>
                </a:solidFill>
              </a:rPr>
              <a:t> edition</a:t>
            </a:r>
            <a:r>
              <a:rPr lang="en-US" sz="2800" i="1" dirty="0" smtClean="0">
                <a:solidFill>
                  <a:srgbClr val="002060"/>
                </a:solidFill>
              </a:rPr>
              <a:t>, </a:t>
            </a:r>
            <a:r>
              <a:rPr lang="en-US" sz="2800" dirty="0" smtClean="0"/>
              <a:t>London</a:t>
            </a:r>
            <a:r>
              <a:rPr lang="en-US" sz="2800" dirty="0" smtClean="0">
                <a:solidFill>
                  <a:srgbClr val="002060"/>
                </a:solidFill>
              </a:rPr>
              <a:t>, </a:t>
            </a:r>
            <a:r>
              <a:rPr lang="en-US" sz="2800" dirty="0" err="1" smtClean="0"/>
              <a:t>Routledge</a:t>
            </a:r>
            <a:r>
              <a:rPr lang="en-US" sz="2800" dirty="0" smtClean="0">
                <a:solidFill>
                  <a:srgbClr val="002060"/>
                </a:solidFill>
              </a:rPr>
              <a:t>.</a:t>
            </a:r>
          </a:p>
          <a:p>
            <a:pPr>
              <a:buFont typeface="+mj-lt"/>
              <a:buAutoNum type="arabicPeriod" startAt="11"/>
            </a:pPr>
            <a:endParaRPr lang="en-GB" sz="2800" dirty="0"/>
          </a:p>
        </p:txBody>
      </p:sp>
      <p:sp>
        <p:nvSpPr>
          <p:cNvPr id="4" name="Title 1"/>
          <p:cNvSpPr txBox="1">
            <a:spLocks/>
          </p:cNvSpPr>
          <p:nvPr/>
        </p:nvSpPr>
        <p:spPr bwMode="auto">
          <a:xfrm>
            <a:off x="250825" y="1"/>
            <a:ext cx="8713788" cy="828047"/>
          </a:xfrm>
          <a:prstGeom prst="rect">
            <a:avLst/>
          </a:prstGeom>
          <a:noFill/>
        </p:spPr>
        <p:txBody>
          <a:bodyPr wrap="square" rtlCol="0">
            <a:spAutoFit/>
          </a:bodyPr>
          <a:lstStyle/>
          <a:p>
            <a:pPr algn="ctr" eaLnBrk="0" hangingPunct="0">
              <a:lnSpc>
                <a:spcPct val="85000"/>
              </a:lnSpc>
              <a:defRPr/>
            </a:pPr>
            <a:r>
              <a:rPr lang="en-GB" sz="2800" b="1" dirty="0" smtClean="0">
                <a:solidFill>
                  <a:srgbClr val="008000"/>
                </a:solidFill>
                <a:latin typeface="Calibri"/>
              </a:rPr>
              <a:t>14 sources about assessment, feedback and learning in higher education</a:t>
            </a:r>
            <a:endParaRPr lang="en-US" sz="2800" b="1" dirty="0">
              <a:solidFill>
                <a:srgbClr val="008000"/>
              </a:solidFill>
              <a:latin typeface="Calibri"/>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7"/>
          <p:cNvSpPr txBox="1">
            <a:spLocks noChangeArrowheads="1"/>
          </p:cNvSpPr>
          <p:nvPr/>
        </p:nvSpPr>
        <p:spPr bwMode="auto">
          <a:xfrm>
            <a:off x="4860032" y="0"/>
            <a:ext cx="4283968" cy="8125301"/>
          </a:xfrm>
          <a:prstGeom prst="rect">
            <a:avLst/>
          </a:prstGeom>
          <a:noFill/>
          <a:ln w="9525">
            <a:noFill/>
            <a:miter lim="800000"/>
            <a:headEnd/>
            <a:tailEnd/>
          </a:ln>
        </p:spPr>
        <p:txBody>
          <a:bodyPr wrap="square">
            <a:spAutoFit/>
          </a:bodyPr>
          <a:lstStyle/>
          <a:p>
            <a:pPr algn="ctr">
              <a:spcBef>
                <a:spcPct val="50000"/>
              </a:spcBef>
            </a:pPr>
            <a:endParaRPr lang="en-GB" sz="2400" b="1" dirty="0" smtClean="0">
              <a:solidFill>
                <a:srgbClr val="FFFFFF"/>
              </a:solidFill>
              <a:latin typeface="Calibri" pitchFamily="34" charset="0"/>
            </a:endParaRPr>
          </a:p>
          <a:p>
            <a:pPr algn="ctr">
              <a:spcBef>
                <a:spcPct val="50000"/>
              </a:spcBef>
            </a:pPr>
            <a:r>
              <a:rPr lang="en-GB" sz="2400" b="1" dirty="0" smtClean="0">
                <a:solidFill>
                  <a:srgbClr val="FFFFFF"/>
                </a:solidFill>
                <a:latin typeface="Calibri" pitchFamily="34" charset="0"/>
              </a:rPr>
              <a:t>3rd edition</a:t>
            </a:r>
          </a:p>
          <a:p>
            <a:pPr algn="ctr">
              <a:spcBef>
                <a:spcPct val="50000"/>
              </a:spcBef>
            </a:pPr>
            <a:r>
              <a:rPr lang="en-GB" sz="2400" b="1" dirty="0" smtClean="0">
                <a:solidFill>
                  <a:srgbClr val="FFFFFF"/>
                </a:solidFill>
                <a:latin typeface="Calibri" pitchFamily="34" charset="0"/>
              </a:rPr>
              <a:t>Phil Race</a:t>
            </a:r>
            <a:endParaRPr lang="en-GB" sz="2400" b="1" dirty="0">
              <a:solidFill>
                <a:srgbClr val="FFFFFF"/>
              </a:solidFill>
              <a:latin typeface="Calibri" pitchFamily="34" charset="0"/>
            </a:endParaRPr>
          </a:p>
          <a:p>
            <a:pPr algn="ctr">
              <a:spcBef>
                <a:spcPct val="50000"/>
              </a:spcBef>
            </a:pPr>
            <a:r>
              <a:rPr lang="en-GB" sz="2400" b="1" dirty="0" smtClean="0">
                <a:solidFill>
                  <a:srgbClr val="FFFFFF"/>
                </a:solidFill>
                <a:latin typeface="Calibri" pitchFamily="34" charset="0"/>
              </a:rPr>
              <a:t>2014: Sage: London</a:t>
            </a:r>
          </a:p>
          <a:p>
            <a:pPr algn="ctr">
              <a:spcBef>
                <a:spcPct val="50000"/>
              </a:spcBef>
            </a:pPr>
            <a:endParaRPr lang="en-GB" sz="2400" b="1" dirty="0" smtClean="0">
              <a:solidFill>
                <a:srgbClr val="FFFFFF"/>
              </a:solidFill>
              <a:latin typeface="Calibri" pitchFamily="34" charset="0"/>
            </a:endParaRPr>
          </a:p>
          <a:p>
            <a:pPr algn="ctr" eaLnBrk="0" hangingPunct="0"/>
            <a:r>
              <a:rPr lang="en-GB" sz="2400" b="1" dirty="0" smtClean="0">
                <a:solidFill>
                  <a:srgbClr val="FFFF00"/>
                </a:solidFill>
                <a:latin typeface="Calibri" pitchFamily="34" charset="0"/>
              </a:rPr>
              <a:t>Three short videos</a:t>
            </a:r>
            <a:endParaRPr lang="en-GB" sz="2400" b="1" dirty="0" smtClean="0">
              <a:solidFill>
                <a:srgbClr val="FFFFFF"/>
              </a:solidFill>
              <a:latin typeface="Calibri" pitchFamily="34" charset="0"/>
            </a:endParaRPr>
          </a:p>
          <a:p>
            <a:pPr algn="ctr" eaLnBrk="0" hangingPunct="0"/>
            <a:r>
              <a:rPr lang="en-GB" sz="2400" b="1" dirty="0" smtClean="0">
                <a:solidFill>
                  <a:srgbClr val="FFFFFF"/>
                </a:solidFill>
                <a:latin typeface="Calibri" pitchFamily="34" charset="0"/>
              </a:rPr>
              <a:t> (1) About making learning happen in general: </a:t>
            </a:r>
            <a:r>
              <a:rPr lang="en-GB" sz="2400" b="1" u="sng" dirty="0" smtClean="0">
                <a:solidFill>
                  <a:srgbClr val="FFFFFF"/>
                </a:solidFill>
                <a:latin typeface="Calibri" pitchFamily="34" charset="0"/>
                <a:hlinkClick r:id="rId3"/>
              </a:rPr>
              <a:t>http://tinyurl.com/l7yddya</a:t>
            </a:r>
            <a:r>
              <a:rPr lang="en-GB" sz="2400" b="1" dirty="0" smtClean="0">
                <a:solidFill>
                  <a:srgbClr val="FFFFFF"/>
                </a:solidFill>
                <a:latin typeface="Calibri" pitchFamily="34" charset="0"/>
              </a:rPr>
              <a:t> </a:t>
            </a:r>
          </a:p>
          <a:p>
            <a:pPr algn="ctr" eaLnBrk="0" hangingPunct="0"/>
            <a:endParaRPr lang="en-GB" sz="2400" b="1" dirty="0" smtClean="0">
              <a:solidFill>
                <a:srgbClr val="FFFFFF"/>
              </a:solidFill>
              <a:latin typeface="Calibri" pitchFamily="34" charset="0"/>
            </a:endParaRPr>
          </a:p>
          <a:p>
            <a:pPr algn="ctr" eaLnBrk="0" hangingPunct="0"/>
            <a:r>
              <a:rPr lang="en-GB" sz="2400" b="1" dirty="0" smtClean="0">
                <a:solidFill>
                  <a:srgbClr val="FFFFFF"/>
                </a:solidFill>
                <a:latin typeface="Calibri" pitchFamily="34" charset="0"/>
              </a:rPr>
              <a:t>(2) Five top tips for lecturers: </a:t>
            </a:r>
            <a:r>
              <a:rPr lang="en-GB" sz="2400" b="1" u="sng" dirty="0" smtClean="0">
                <a:solidFill>
                  <a:srgbClr val="FFFFFF"/>
                </a:solidFill>
                <a:latin typeface="Calibri" pitchFamily="34" charset="0"/>
                <a:hlinkClick r:id="rId4"/>
              </a:rPr>
              <a:t>http://tinyurl.com/nxhohe3</a:t>
            </a:r>
            <a:r>
              <a:rPr lang="en-GB" sz="2400" b="1" dirty="0" smtClean="0">
                <a:solidFill>
                  <a:srgbClr val="FFFFFF"/>
                </a:solidFill>
                <a:latin typeface="Calibri" pitchFamily="34" charset="0"/>
              </a:rPr>
              <a:t> </a:t>
            </a:r>
          </a:p>
          <a:p>
            <a:pPr algn="ctr" eaLnBrk="0" hangingPunct="0"/>
            <a:endParaRPr lang="en-GB" sz="2400" b="1" dirty="0" smtClean="0">
              <a:solidFill>
                <a:srgbClr val="FFFFFF"/>
              </a:solidFill>
              <a:latin typeface="Calibri" pitchFamily="34" charset="0"/>
            </a:endParaRPr>
          </a:p>
          <a:p>
            <a:pPr algn="ctr" eaLnBrk="0" hangingPunct="0"/>
            <a:r>
              <a:rPr lang="en-GB" sz="2400" b="1" dirty="0" smtClean="0">
                <a:solidFill>
                  <a:srgbClr val="FFFFFF"/>
                </a:solidFill>
                <a:latin typeface="Calibri" pitchFamily="34" charset="0"/>
              </a:rPr>
              <a:t>(3) On being an author, and the changes in the 3</a:t>
            </a:r>
            <a:r>
              <a:rPr lang="en-GB" sz="2400" b="1" baseline="30000" dirty="0" smtClean="0">
                <a:solidFill>
                  <a:srgbClr val="FFFFFF"/>
                </a:solidFill>
                <a:latin typeface="Calibri" pitchFamily="34" charset="0"/>
              </a:rPr>
              <a:t>rd</a:t>
            </a:r>
            <a:r>
              <a:rPr lang="en-GB" sz="2400" b="1" dirty="0" smtClean="0">
                <a:solidFill>
                  <a:srgbClr val="FFFFFF"/>
                </a:solidFill>
                <a:latin typeface="Calibri" pitchFamily="34" charset="0"/>
              </a:rPr>
              <a:t> edition: </a:t>
            </a:r>
            <a:r>
              <a:rPr lang="en-GB" sz="2400" b="1" u="sng" dirty="0" smtClean="0">
                <a:solidFill>
                  <a:srgbClr val="FFFFFF"/>
                </a:solidFill>
                <a:latin typeface="Calibri" pitchFamily="34" charset="0"/>
                <a:hlinkClick r:id="rId5"/>
              </a:rPr>
              <a:t>http://tinyurl.com/oqfkkdc</a:t>
            </a:r>
            <a:r>
              <a:rPr lang="en-GB" sz="2400" b="1" dirty="0" smtClean="0">
                <a:solidFill>
                  <a:srgbClr val="FFFFFF"/>
                </a:solidFill>
                <a:latin typeface="Calibri" pitchFamily="34" charset="0"/>
              </a:rPr>
              <a:t> </a:t>
            </a:r>
          </a:p>
          <a:p>
            <a:pPr algn="ctr">
              <a:spcBef>
                <a:spcPct val="50000"/>
              </a:spcBef>
            </a:pPr>
            <a:endParaRPr lang="en-GB" sz="2000" b="1" dirty="0" smtClean="0">
              <a:solidFill>
                <a:srgbClr val="FFFF00"/>
              </a:solidFill>
              <a:latin typeface="Calibri" pitchFamily="34" charset="0"/>
            </a:endParaRPr>
          </a:p>
          <a:p>
            <a:pPr algn="ctr">
              <a:spcBef>
                <a:spcPct val="50000"/>
              </a:spcBef>
            </a:pPr>
            <a:endParaRPr lang="en-GB" sz="2000" b="1" dirty="0">
              <a:solidFill>
                <a:srgbClr val="FFFF00"/>
              </a:solidFill>
              <a:latin typeface="Calibri" pitchFamily="34" charset="0"/>
            </a:endParaRPr>
          </a:p>
          <a:p>
            <a:pPr algn="ctr">
              <a:spcBef>
                <a:spcPct val="50000"/>
              </a:spcBef>
            </a:pPr>
            <a:endParaRPr lang="en-GB" sz="2000" b="1" dirty="0">
              <a:solidFill>
                <a:srgbClr val="FFFFFF"/>
              </a:solidFill>
              <a:latin typeface="Calibri" pitchFamily="34" charset="0"/>
            </a:endParaRPr>
          </a:p>
        </p:txBody>
      </p:sp>
      <p:pic>
        <p:nvPicPr>
          <p:cNvPr id="5" name="Picture 4" descr="mlh3e.jpg"/>
          <p:cNvPicPr>
            <a:picLocks noChangeAspect="1"/>
          </p:cNvPicPr>
          <p:nvPr/>
        </p:nvPicPr>
        <p:blipFill>
          <a:blip r:embed="rId6" cstate="email"/>
          <a:stretch>
            <a:fillRect/>
          </a:stretch>
        </p:blipFill>
        <p:spPr>
          <a:xfrm>
            <a:off x="0" y="0"/>
            <a:ext cx="4852737"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58"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smtClean="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smtClean="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smtClean="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5334000" y="980728"/>
            <a:ext cx="3810000" cy="4524315"/>
          </a:xfrm>
          <a:prstGeom prst="rect">
            <a:avLst/>
          </a:prstGeom>
          <a:noFill/>
          <a:ln w="9525">
            <a:noFill/>
            <a:miter lim="800000"/>
            <a:headEnd/>
            <a:tailEnd/>
          </a:ln>
        </p:spPr>
        <p:txBody>
          <a:bodyPr wrap="square">
            <a:spAutoFit/>
          </a:bodyPr>
          <a:lstStyle/>
          <a:p>
            <a:pPr algn="ctr" eaLnBrk="0" hangingPunct="0">
              <a:spcBef>
                <a:spcPct val="50000"/>
              </a:spcBef>
            </a:pPr>
            <a:r>
              <a:rPr lang="en-GB" sz="3200" b="1" dirty="0" smtClean="0">
                <a:solidFill>
                  <a:srgbClr val="FFFFFF"/>
                </a:solidFill>
              </a:rPr>
              <a:t>The </a:t>
            </a:r>
            <a:r>
              <a:rPr lang="en-GB" sz="3200" b="1" dirty="0">
                <a:solidFill>
                  <a:srgbClr val="FFFFFF"/>
                </a:solidFill>
              </a:rPr>
              <a:t>Lecturer’s Toolkit</a:t>
            </a:r>
          </a:p>
          <a:p>
            <a:pPr algn="ctr" eaLnBrk="0" hangingPunct="0">
              <a:spcBef>
                <a:spcPct val="50000"/>
              </a:spcBef>
            </a:pPr>
            <a:r>
              <a:rPr lang="en-GB" sz="3200" b="1" dirty="0" smtClean="0">
                <a:solidFill>
                  <a:srgbClr val="FFFFFF"/>
                </a:solidFill>
              </a:rPr>
              <a:t>4</a:t>
            </a:r>
            <a:r>
              <a:rPr lang="en-GB" sz="3200" b="1" baseline="30000" dirty="0" smtClean="0">
                <a:solidFill>
                  <a:srgbClr val="FFFFFF"/>
                </a:solidFill>
              </a:rPr>
              <a:t>th</a:t>
            </a:r>
            <a:r>
              <a:rPr lang="en-GB" sz="3200" b="1" dirty="0" smtClean="0">
                <a:solidFill>
                  <a:srgbClr val="FFFFFF"/>
                </a:solidFill>
              </a:rPr>
              <a:t> </a:t>
            </a:r>
            <a:r>
              <a:rPr lang="en-GB" sz="3200" b="1" dirty="0">
                <a:solidFill>
                  <a:srgbClr val="FFFFFF"/>
                </a:solidFill>
              </a:rPr>
              <a:t>Edition</a:t>
            </a:r>
          </a:p>
          <a:p>
            <a:pPr algn="ctr" eaLnBrk="0" hangingPunct="0">
              <a:spcBef>
                <a:spcPct val="50000"/>
              </a:spcBef>
            </a:pPr>
            <a:r>
              <a:rPr lang="en-GB" sz="3200" b="1" dirty="0">
                <a:solidFill>
                  <a:srgbClr val="FFFF00"/>
                </a:solidFill>
              </a:rPr>
              <a:t>Phil Race</a:t>
            </a:r>
          </a:p>
          <a:p>
            <a:pPr algn="ctr" eaLnBrk="0" hangingPunct="0">
              <a:spcBef>
                <a:spcPct val="50000"/>
              </a:spcBef>
            </a:pPr>
            <a:r>
              <a:rPr lang="en-GB" sz="3200" b="1" dirty="0" smtClean="0">
                <a:solidFill>
                  <a:srgbClr val="FFFF00"/>
                </a:solidFill>
              </a:rPr>
              <a:t>London: Routledge, </a:t>
            </a:r>
          </a:p>
          <a:p>
            <a:pPr algn="ctr" eaLnBrk="0" hangingPunct="0">
              <a:spcBef>
                <a:spcPct val="50000"/>
              </a:spcBef>
            </a:pPr>
            <a:r>
              <a:rPr lang="en-GB" sz="3200" b="1" dirty="0" smtClean="0">
                <a:solidFill>
                  <a:srgbClr val="FFFF00"/>
                </a:solidFill>
              </a:rPr>
              <a:t>2015.</a:t>
            </a:r>
          </a:p>
        </p:txBody>
      </p:sp>
      <p:pic>
        <p:nvPicPr>
          <p:cNvPr id="6" name="Picture 5" descr="toolkit 4th edition.jpg"/>
          <p:cNvPicPr>
            <a:picLocks noChangeAspect="1"/>
          </p:cNvPicPr>
          <p:nvPr/>
        </p:nvPicPr>
        <p:blipFill>
          <a:blip r:embed="rId3" cstate="email"/>
          <a:stretch>
            <a:fillRect/>
          </a:stretch>
        </p:blipFill>
        <p:spPr>
          <a:xfrm>
            <a:off x="0" y="0"/>
            <a:ext cx="5270698" cy="685190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en-GB" b="1" dirty="0" smtClean="0"/>
              <a:t>Post-it exercise</a:t>
            </a:r>
          </a:p>
        </p:txBody>
      </p:sp>
      <p:sp>
        <p:nvSpPr>
          <p:cNvPr id="36868" name="Rectangle 3"/>
          <p:cNvSpPr>
            <a:spLocks noGrp="1" noChangeArrowheads="1"/>
          </p:cNvSpPr>
          <p:nvPr>
            <p:ph idx="1"/>
          </p:nvPr>
        </p:nvSpPr>
        <p:spPr>
          <a:xfrm>
            <a:off x="358775" y="980661"/>
            <a:ext cx="8605838" cy="4886740"/>
          </a:xfrm>
        </p:spPr>
        <p:txBody>
          <a:bodyPr/>
          <a:lstStyle/>
          <a:p>
            <a:pPr>
              <a:lnSpc>
                <a:spcPct val="100000"/>
              </a:lnSpc>
            </a:pPr>
            <a:r>
              <a:rPr lang="en-GB" sz="2800" dirty="0" smtClean="0"/>
              <a:t>On a post-it, </a:t>
            </a:r>
            <a:r>
              <a:rPr lang="en-GB" sz="2800" dirty="0" smtClean="0">
                <a:solidFill>
                  <a:srgbClr val="FF0000"/>
                </a:solidFill>
              </a:rPr>
              <a:t>in your best handwriting</a:t>
            </a:r>
            <a:r>
              <a:rPr lang="en-GB" sz="2800" dirty="0" smtClean="0"/>
              <a:t>, please write your own completion of the starter:</a:t>
            </a:r>
          </a:p>
          <a:p>
            <a:pPr>
              <a:lnSpc>
                <a:spcPct val="100000"/>
              </a:lnSpc>
              <a:buNone/>
            </a:pPr>
            <a:r>
              <a:rPr lang="en-GB" sz="2800" dirty="0" smtClean="0"/>
              <a:t>	</a:t>
            </a:r>
            <a:r>
              <a:rPr lang="en-GB" sz="3600" dirty="0" smtClean="0">
                <a:solidFill>
                  <a:srgbClr val="C00000"/>
                </a:solidFill>
              </a:rPr>
              <a:t>“</a:t>
            </a:r>
            <a:r>
              <a:rPr lang="en-GB" sz="3600" dirty="0" smtClean="0">
                <a:solidFill>
                  <a:schemeClr val="accent6">
                    <a:lumMod val="60000"/>
                    <a:lumOff val="40000"/>
                  </a:schemeClr>
                </a:solidFill>
              </a:rPr>
              <a:t>making learning happen effectively across all levels would be much better if only I</a:t>
            </a:r>
            <a:r>
              <a:rPr lang="en-GB" sz="3600" dirty="0" smtClean="0">
                <a:solidFill>
                  <a:srgbClr val="C00000"/>
                </a:solidFill>
              </a:rPr>
              <a:t>…”</a:t>
            </a:r>
            <a:endParaRPr lang="en-GB" dirty="0" smtClean="0">
              <a:solidFill>
                <a:srgbClr val="C00000"/>
              </a:solidFill>
            </a:endParaRPr>
          </a:p>
          <a:p>
            <a:pPr>
              <a:lnSpc>
                <a:spcPct val="100000"/>
              </a:lnSpc>
            </a:pPr>
            <a:r>
              <a:rPr lang="en-GB" sz="2800" dirty="0" smtClean="0"/>
              <a:t>Please swap post-its so that you’ve no idea who has yours.</a:t>
            </a:r>
          </a:p>
          <a:p>
            <a:pPr>
              <a:lnSpc>
                <a:spcPct val="100000"/>
              </a:lnSpc>
            </a:pPr>
            <a:r>
              <a:rPr lang="en-GB" sz="2800" dirty="0" smtClean="0"/>
              <a:t>If chosen, please read out with </a:t>
            </a:r>
            <a:r>
              <a:rPr lang="en-GB" sz="2800" dirty="0" smtClean="0">
                <a:solidFill>
                  <a:srgbClr val="FF0000"/>
                </a:solidFill>
              </a:rPr>
              <a:t>passion and drama </a:t>
            </a:r>
            <a:r>
              <a:rPr lang="en-GB" sz="2800" dirty="0" smtClean="0"/>
              <a:t>the post-it you now have.</a:t>
            </a:r>
          </a:p>
          <a:p>
            <a:pPr>
              <a:lnSpc>
                <a:spcPct val="100000"/>
              </a:lnSpc>
            </a:pPr>
            <a:r>
              <a:rPr lang="en-GB" sz="2800" dirty="0" smtClean="0"/>
              <a:t>Please place them all on the chart as directed.</a:t>
            </a:r>
          </a:p>
        </p:txBody>
      </p:sp>
    </p:spTree>
  </p:cSld>
  <p:clrMapOvr>
    <a:masterClrMapping/>
  </p:clrMapOvr>
  <p:timing>
    <p:tnLst>
      <p:par>
        <p:cTn id="1" dur="indefinite" restart="never" nodeType="tmRoot"/>
      </p:par>
    </p:tnLst>
    <p:bldLst>
      <p:bldP spid="36868" grpId="0" build="p">
        <p:tmplLst>
          <p:tmpl lvl="1">
            <p:tnLst>
              <p:par>
                <p:cTn presetID="1" presetClass="entr" presetSubtype="0" fill="hold" nodeType="click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Lst>
      </p:b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t>What kinds of behaviours offer warning signs of risk of drop-out?</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rmAutofit/>
          </a:bodyPr>
          <a:lstStyle/>
          <a:p>
            <a:pPr fontAlgn="base">
              <a:spcBef>
                <a:spcPts val="600"/>
              </a:spcBef>
              <a:spcAft>
                <a:spcPct val="0"/>
              </a:spcAft>
              <a:buClr>
                <a:srgbClr val="008000"/>
              </a:buClr>
              <a:buSzPct val="100000"/>
            </a:pPr>
            <a:r>
              <a:rPr lang="en-GB" sz="2800" b="1" dirty="0"/>
              <a:t>Failure to </a:t>
            </a:r>
            <a:r>
              <a:rPr lang="en-GB" sz="2800" b="1" dirty="0" smtClean="0"/>
              <a:t>register with </a:t>
            </a:r>
            <a:r>
              <a:rPr lang="en-GB" sz="2800" b="1" dirty="0"/>
              <a:t>the library, to download required resources, to return books on time;</a:t>
            </a:r>
          </a:p>
          <a:p>
            <a:pPr fontAlgn="base">
              <a:spcBef>
                <a:spcPts val="600"/>
              </a:spcBef>
              <a:spcAft>
                <a:spcPct val="0"/>
              </a:spcAft>
              <a:buClr>
                <a:srgbClr val="008000"/>
              </a:buClr>
              <a:buSzPct val="100000"/>
            </a:pPr>
            <a:r>
              <a:rPr lang="en-GB" sz="2800" b="1" dirty="0" smtClean="0"/>
              <a:t>Not </a:t>
            </a:r>
            <a:r>
              <a:rPr lang="en-GB" sz="2800" b="1" dirty="0"/>
              <a:t>engaging with fellow students;</a:t>
            </a:r>
          </a:p>
          <a:p>
            <a:pPr fontAlgn="base">
              <a:spcBef>
                <a:spcPts val="600"/>
              </a:spcBef>
              <a:spcAft>
                <a:spcPct val="0"/>
              </a:spcAft>
              <a:buClr>
                <a:srgbClr val="008000"/>
              </a:buClr>
              <a:buSzPct val="100000"/>
            </a:pPr>
            <a:r>
              <a:rPr lang="en-GB" sz="2800" b="1" dirty="0"/>
              <a:t>Not participating in group tasks;</a:t>
            </a:r>
          </a:p>
          <a:p>
            <a:pPr fontAlgn="base">
              <a:spcBef>
                <a:spcPts val="600"/>
              </a:spcBef>
              <a:spcAft>
                <a:spcPct val="0"/>
              </a:spcAft>
              <a:buClr>
                <a:srgbClr val="008000"/>
              </a:buClr>
              <a:buSzPct val="100000"/>
            </a:pPr>
            <a:r>
              <a:rPr lang="en-GB" sz="2800" b="1" dirty="0"/>
              <a:t>Not submitting work on time (or at all);</a:t>
            </a:r>
          </a:p>
          <a:p>
            <a:pPr fontAlgn="base">
              <a:spcBef>
                <a:spcPts val="600"/>
              </a:spcBef>
              <a:spcAft>
                <a:spcPct val="0"/>
              </a:spcAft>
              <a:buClr>
                <a:srgbClr val="008000"/>
              </a:buClr>
              <a:buSzPct val="100000"/>
            </a:pPr>
            <a:r>
              <a:rPr lang="en-GB" sz="2800" b="1" dirty="0"/>
              <a:t>Poor marks on early assignments;</a:t>
            </a:r>
          </a:p>
          <a:p>
            <a:pPr fontAlgn="base">
              <a:spcBef>
                <a:spcPts val="600"/>
              </a:spcBef>
              <a:spcAft>
                <a:spcPct val="0"/>
              </a:spcAft>
              <a:buClr>
                <a:srgbClr val="008000"/>
              </a:buClr>
              <a:buSzPct val="100000"/>
            </a:pPr>
            <a:r>
              <a:rPr lang="en-GB" sz="2800" b="1" dirty="0"/>
              <a:t>Not picking up or responding to assessed work;</a:t>
            </a:r>
          </a:p>
          <a:p>
            <a:pPr fontAlgn="base">
              <a:spcBef>
                <a:spcPts val="600"/>
              </a:spcBef>
              <a:spcAft>
                <a:spcPct val="0"/>
              </a:spcAft>
              <a:buClr>
                <a:srgbClr val="008000"/>
              </a:buClr>
              <a:buSzPct val="100000"/>
            </a:pPr>
            <a:r>
              <a:rPr lang="en-GB" sz="2800" b="1" dirty="0"/>
              <a:t>Non attendance, or very poor or intermittent attendance.</a:t>
            </a:r>
          </a:p>
        </p:txBody>
      </p:sp>
    </p:spTree>
    <p:extLst>
      <p:ext uri="{BB962C8B-B14F-4D97-AF65-F5344CB8AC3E}">
        <p14:creationId xmlns="" xmlns:p14="http://schemas.microsoft.com/office/powerpoint/2010/main" val="17293084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solidFill>
                  <a:srgbClr val="FF00FF"/>
                </a:solidFill>
              </a:rPr>
              <a:t>How it used to be</a:t>
            </a:r>
            <a:endParaRPr lang="en-GB" sz="3600" dirty="0">
              <a:solidFill>
                <a:srgbClr val="FF00FF"/>
              </a:solidFill>
            </a:endParaRPr>
          </a:p>
        </p:txBody>
      </p:sp>
      <p:sp>
        <p:nvSpPr>
          <p:cNvPr id="3" name="Content Placeholder 2"/>
          <p:cNvSpPr>
            <a:spLocks noGrp="1"/>
          </p:cNvSpPr>
          <p:nvPr>
            <p:ph idx="1"/>
          </p:nvPr>
        </p:nvSpPr>
        <p:spPr>
          <a:xfrm>
            <a:off x="358775" y="1052737"/>
            <a:ext cx="8605838" cy="4814664"/>
          </a:xfrm>
        </p:spPr>
        <p:txBody>
          <a:bodyPr/>
          <a:lstStyle/>
          <a:p>
            <a:r>
              <a:rPr lang="en-GB" sz="2400" dirty="0" smtClean="0">
                <a:latin typeface="Courier New" pitchFamily="49" charset="0"/>
                <a:cs typeface="Courier New" pitchFamily="49" charset="0"/>
              </a:rPr>
              <a:t>Once, lecturers imagined that students would be honoured to sit for hours at a time, looking at them and listening to them, and writing down everything they said and everything they wrote on the blackboard. In some lectures, students could come out with up to four handwritten pages of notes. </a:t>
            </a:r>
          </a:p>
          <a:p>
            <a:r>
              <a:rPr lang="en-GB" sz="2400" dirty="0" smtClean="0">
                <a:latin typeface="Courier New" pitchFamily="49" charset="0"/>
                <a:cs typeface="Courier New" pitchFamily="49" charset="0"/>
              </a:rPr>
              <a:t>If they did just that, and gave bits of it back in exams, they got degrees. In seminars then, nothing much happened most of the time.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4400" dirty="0" smtClean="0">
                <a:solidFill>
                  <a:srgbClr val="FFFFFF"/>
                </a:solidFill>
              </a:rPr>
              <a:t>Now is the decade of Higher Education Institutions’ </a:t>
            </a:r>
            <a:r>
              <a:rPr lang="en-GB" sz="4400" dirty="0" err="1" smtClean="0">
                <a:solidFill>
                  <a:srgbClr val="FFFFFF"/>
                </a:solidFill>
              </a:rPr>
              <a:t>dis</a:t>
            </a:r>
            <a:r>
              <a:rPr lang="en-GB" sz="4400" dirty="0" smtClean="0">
                <a:solidFill>
                  <a:srgbClr val="FFFFFF"/>
                </a:solidFill>
              </a:rPr>
              <a:t>-content!</a:t>
            </a:r>
            <a:endParaRPr lang="en-GB" sz="4400" dirty="0">
              <a:solidFill>
                <a:srgbClr val="FFFFFF"/>
              </a:solidFill>
            </a:endParaRPr>
          </a:p>
        </p:txBody>
      </p:sp>
      <p:sp>
        <p:nvSpPr>
          <p:cNvPr id="5" name="Subtitle 4"/>
          <p:cNvSpPr>
            <a:spLocks noGrp="1"/>
          </p:cNvSpPr>
          <p:nvPr>
            <p:ph type="subTitle" idx="1"/>
          </p:nvPr>
        </p:nvSpPr>
        <p:spPr/>
        <p:txBody>
          <a:bodyPr/>
          <a:lstStyle/>
          <a:p>
            <a:r>
              <a:rPr lang="en-GB" sz="4000" b="1" dirty="0" smtClean="0">
                <a:solidFill>
                  <a:schemeClr val="accent1">
                    <a:lumMod val="60000"/>
                    <a:lumOff val="40000"/>
                  </a:schemeClr>
                </a:solidFill>
              </a:rPr>
              <a:t>Never mind the content – feel the learning</a:t>
            </a:r>
            <a:endParaRPr lang="en-GB" sz="4000" b="1" dirty="0">
              <a:solidFill>
                <a:schemeClr val="accent1">
                  <a:lumMod val="60000"/>
                  <a:lumOff val="40000"/>
                </a:schemeClr>
              </a:solidFill>
            </a:endParaRP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13"/>
            <a:ext cx="8713788" cy="1871935"/>
          </a:xfrm>
        </p:spPr>
        <p:txBody>
          <a:bodyPr/>
          <a:lstStyle/>
          <a:p>
            <a:pPr algn="l">
              <a:lnSpc>
                <a:spcPct val="100000"/>
              </a:lnSpc>
            </a:pPr>
            <a:r>
              <a:rPr lang="en-GB" sz="2800" dirty="0" smtClean="0"/>
              <a:t>Modern HEIs are moving away from being the guardians of content, (where everything was about ‘delivery’), towards foregrounding two major functions: </a:t>
            </a:r>
          </a:p>
        </p:txBody>
      </p:sp>
      <p:sp>
        <p:nvSpPr>
          <p:cNvPr id="19459" name="Rectangle 3"/>
          <p:cNvSpPr>
            <a:spLocks noGrp="1" noChangeArrowheads="1"/>
          </p:cNvSpPr>
          <p:nvPr>
            <p:ph type="body" idx="1"/>
          </p:nvPr>
        </p:nvSpPr>
        <p:spPr>
          <a:xfrm>
            <a:off x="358775" y="1988800"/>
            <a:ext cx="8605838" cy="3878600"/>
          </a:xfrm>
        </p:spPr>
        <p:txBody>
          <a:bodyPr/>
          <a:lstStyle/>
          <a:p>
            <a:pPr eaLnBrk="1" hangingPunct="1">
              <a:buFont typeface="+mj-lt"/>
              <a:buAutoNum type="arabicPeriod"/>
            </a:pPr>
            <a:r>
              <a:rPr lang="en-GB" sz="3000" dirty="0" smtClean="0"/>
              <a:t>Recognising and accrediting </a:t>
            </a:r>
            <a:r>
              <a:rPr lang="en-GB" sz="3000" dirty="0" smtClean="0">
                <a:solidFill>
                  <a:srgbClr val="FF0000"/>
                </a:solidFill>
              </a:rPr>
              <a:t>achievement</a:t>
            </a:r>
            <a:r>
              <a:rPr lang="en-GB" sz="3000" dirty="0" smtClean="0"/>
              <a:t>, wherever learning has taken place (i.e. getting the </a:t>
            </a:r>
            <a:r>
              <a:rPr lang="en-GB" sz="3000" dirty="0" smtClean="0">
                <a:solidFill>
                  <a:schemeClr val="accent2">
                    <a:lumMod val="60000"/>
                    <a:lumOff val="40000"/>
                  </a:schemeClr>
                </a:solidFill>
              </a:rPr>
              <a:t>assessment</a:t>
            </a:r>
            <a:r>
              <a:rPr lang="en-GB" sz="3000" dirty="0" smtClean="0"/>
              <a:t> right);</a:t>
            </a:r>
          </a:p>
          <a:p>
            <a:pPr eaLnBrk="1" hangingPunct="1">
              <a:buFont typeface="+mj-lt"/>
              <a:buAutoNum type="arabicPeriod"/>
            </a:pPr>
            <a:r>
              <a:rPr lang="en-GB" sz="3000" dirty="0" smtClean="0"/>
              <a:t>Supporting student </a:t>
            </a:r>
            <a:r>
              <a:rPr lang="en-GB" sz="3000" dirty="0" smtClean="0">
                <a:solidFill>
                  <a:srgbClr val="FF0000"/>
                </a:solidFill>
              </a:rPr>
              <a:t>learning</a:t>
            </a:r>
            <a:r>
              <a:rPr lang="en-GB" sz="3000" dirty="0" smtClean="0"/>
              <a:t> and </a:t>
            </a:r>
            <a:r>
              <a:rPr lang="en-GB" sz="3000" dirty="0" smtClean="0">
                <a:solidFill>
                  <a:srgbClr val="008000"/>
                </a:solidFill>
              </a:rPr>
              <a:t>engagement</a:t>
            </a:r>
            <a:r>
              <a:rPr lang="en-GB" sz="3000" dirty="0" smtClean="0"/>
              <a:t> (not least by making </a:t>
            </a:r>
            <a:r>
              <a:rPr lang="en-GB" sz="3000" dirty="0" smtClean="0">
                <a:solidFill>
                  <a:schemeClr val="accent2">
                    <a:lumMod val="60000"/>
                    <a:lumOff val="40000"/>
                  </a:schemeClr>
                </a:solidFill>
              </a:rPr>
              <a:t>feedback</a:t>
            </a:r>
            <a:r>
              <a:rPr lang="en-GB" sz="3000" dirty="0" smtClean="0"/>
              <a:t> work well for students).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smtClean="0"/>
              <a:t>One of my main worries...</a:t>
            </a:r>
            <a:endParaRPr lang="en-GB" sz="3200" dirty="0"/>
          </a:p>
        </p:txBody>
      </p:sp>
      <p:sp>
        <p:nvSpPr>
          <p:cNvPr id="3" name="Content Placeholder 2"/>
          <p:cNvSpPr>
            <a:spLocks noGrp="1"/>
          </p:cNvSpPr>
          <p:nvPr>
            <p:ph idx="1"/>
          </p:nvPr>
        </p:nvSpPr>
        <p:spPr/>
        <p:txBody>
          <a:bodyPr/>
          <a:lstStyle/>
          <a:p>
            <a:pPr>
              <a:buNone/>
            </a:pPr>
            <a:r>
              <a:rPr lang="en-GB" dirty="0" smtClean="0"/>
              <a:t>We still tend to try to measure...</a:t>
            </a:r>
          </a:p>
          <a:p>
            <a:pPr>
              <a:buNone/>
            </a:pPr>
            <a:r>
              <a:rPr lang="en-GB" dirty="0" smtClean="0"/>
              <a:t>	...</a:t>
            </a:r>
            <a:r>
              <a:rPr lang="en-GB" dirty="0" smtClean="0">
                <a:solidFill>
                  <a:srgbClr val="FF0000"/>
                </a:solidFill>
              </a:rPr>
              <a:t>what’s in students’ heads, and what they can do with what’s there...</a:t>
            </a:r>
          </a:p>
          <a:p>
            <a:pPr>
              <a:buNone/>
            </a:pPr>
            <a:r>
              <a:rPr lang="en-GB" dirty="0" smtClean="0"/>
              <a:t>	in terms of two unsatisfactory proxies ... </a:t>
            </a:r>
          </a:p>
          <a:p>
            <a:pPr>
              <a:buAutoNum type="arabicPeriod"/>
            </a:pPr>
            <a:r>
              <a:rPr lang="en-GB" dirty="0" smtClean="0">
                <a:solidFill>
                  <a:srgbClr val="006600"/>
                </a:solidFill>
              </a:rPr>
              <a:t>what comes out of students’ </a:t>
            </a:r>
            <a:r>
              <a:rPr lang="en-GB" dirty="0" smtClean="0">
                <a:solidFill>
                  <a:srgbClr val="FF0000"/>
                </a:solidFill>
              </a:rPr>
              <a:t>pens</a:t>
            </a:r>
            <a:r>
              <a:rPr lang="en-GB" dirty="0" smtClean="0">
                <a:solidFill>
                  <a:srgbClr val="006600"/>
                </a:solidFill>
              </a:rPr>
              <a:t> in exams;</a:t>
            </a:r>
            <a:endParaRPr lang="en-GB" b="0" dirty="0" smtClean="0">
              <a:solidFill>
                <a:srgbClr val="FF0000"/>
              </a:solidFill>
              <a:latin typeface="Creepy" pitchFamily="82" charset="0"/>
            </a:endParaRPr>
          </a:p>
          <a:p>
            <a:pPr>
              <a:buNone/>
            </a:pPr>
            <a:r>
              <a:rPr lang="en-GB" dirty="0" smtClean="0">
                <a:solidFill>
                  <a:srgbClr val="006600"/>
                </a:solidFill>
              </a:rPr>
              <a:t>2.	what comes out of their </a:t>
            </a:r>
            <a:r>
              <a:rPr lang="en-GB" dirty="0" smtClean="0">
                <a:solidFill>
                  <a:srgbClr val="FF0000"/>
                </a:solidFill>
              </a:rPr>
              <a:t>keyboards</a:t>
            </a:r>
            <a:r>
              <a:rPr lang="en-GB" dirty="0" smtClean="0">
                <a:solidFill>
                  <a:srgbClr val="006600"/>
                </a:solidFill>
              </a:rPr>
              <a:t> in essays and reports</a:t>
            </a:r>
            <a:r>
              <a:rPr lang="en-GB" dirty="0"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928687" y="0"/>
            <a:ext cx="8215313" cy="6858000"/>
          </a:xfrm>
          <a:prstGeom prst="rect">
            <a:avLst/>
          </a:prstGeom>
        </p:spPr>
      </p:pic>
      <p:sp>
        <p:nvSpPr>
          <p:cNvPr id="3" name="TextBox 2"/>
          <p:cNvSpPr txBox="1"/>
          <p:nvPr/>
        </p:nvSpPr>
        <p:spPr>
          <a:xfrm>
            <a:off x="0" y="3212976"/>
            <a:ext cx="3347864" cy="1200329"/>
          </a:xfrm>
          <a:prstGeom prst="rect">
            <a:avLst/>
          </a:prstGeom>
          <a:solidFill>
            <a:srgbClr val="00B050"/>
          </a:solidFill>
        </p:spPr>
        <p:txBody>
          <a:bodyPr wrap="square" rtlCol="0">
            <a:spAutoFit/>
          </a:bodyPr>
          <a:lstStyle/>
          <a:p>
            <a:pPr fontAlgn="auto">
              <a:spcBef>
                <a:spcPts val="0"/>
              </a:spcBef>
              <a:spcAft>
                <a:spcPts val="0"/>
              </a:spcAft>
            </a:pPr>
            <a:r>
              <a:rPr lang="en-GB" sz="3600" b="1" dirty="0" smtClean="0">
                <a:solidFill>
                  <a:srgbClr val="FFFF00"/>
                </a:solidFill>
                <a:latin typeface="Calibri"/>
              </a:rPr>
              <a:t>The read-write industry</a:t>
            </a:r>
            <a:endParaRPr lang="en-GB" sz="3600" b="1" dirty="0">
              <a:solidFill>
                <a:srgbClr val="FFFF00"/>
              </a:solidFill>
              <a:latin typeface="Calibri"/>
            </a:endParaRPr>
          </a:p>
        </p:txBody>
      </p:sp>
    </p:spTree>
    <p:extLst>
      <p:ext uri="{BB962C8B-B14F-4D97-AF65-F5344CB8AC3E}">
        <p14:creationId xmlns:p14="http://schemas.microsoft.com/office/powerpoint/2010/main" xmlns="" val="500254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652096" y="-1"/>
            <a:ext cx="8206154" cy="6564923"/>
          </a:xfrm>
          <a:prstGeom prst="rect">
            <a:avLst/>
          </a:prstGeom>
        </p:spPr>
      </p:pic>
      <p:sp>
        <p:nvSpPr>
          <p:cNvPr id="3" name="TextBox 2"/>
          <p:cNvSpPr txBox="1"/>
          <p:nvPr/>
        </p:nvSpPr>
        <p:spPr>
          <a:xfrm>
            <a:off x="1090247" y="3235570"/>
            <a:ext cx="3108380" cy="1754326"/>
          </a:xfrm>
          <a:prstGeom prst="rect">
            <a:avLst/>
          </a:prstGeom>
          <a:solidFill>
            <a:srgbClr val="00B050"/>
          </a:solidFill>
        </p:spPr>
        <p:txBody>
          <a:bodyPr wrap="square" rtlCol="0">
            <a:spAutoFit/>
          </a:bodyPr>
          <a:lstStyle/>
          <a:p>
            <a:pPr eaLnBrk="1" fontAlgn="auto" hangingPunct="1">
              <a:spcBef>
                <a:spcPts val="0"/>
              </a:spcBef>
              <a:spcAft>
                <a:spcPts val="0"/>
              </a:spcAft>
            </a:pPr>
            <a:r>
              <a:rPr lang="en-GB" sz="3600" b="1" dirty="0" smtClean="0">
                <a:solidFill>
                  <a:srgbClr val="FFFF00"/>
                </a:solidFill>
                <a:latin typeface="Calibri"/>
              </a:rPr>
              <a:t>In the exam room you’re on your own</a:t>
            </a:r>
            <a:endParaRPr lang="en-GB" sz="3600" b="1" dirty="0">
              <a:solidFill>
                <a:srgbClr val="FFFF00"/>
              </a:solidFill>
              <a:latin typeface="Calibri"/>
            </a:endParaRPr>
          </a:p>
        </p:txBody>
      </p:sp>
    </p:spTree>
    <p:extLst>
      <p:ext uri="{BB962C8B-B14F-4D97-AF65-F5344CB8AC3E}">
        <p14:creationId xmlns="" xmlns:p14="http://schemas.microsoft.com/office/powerpoint/2010/main" val="10933545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5124" name="Rectangle 5"/>
          <p:cNvSpPr>
            <a:spLocks noGrp="1" noChangeArrowheads="1"/>
          </p:cNvSpPr>
          <p:nvPr>
            <p:ph type="title"/>
          </p:nvPr>
        </p:nvSpPr>
        <p:spPr>
          <a:xfrm>
            <a:off x="838200" y="0"/>
            <a:ext cx="7759700" cy="1092200"/>
          </a:xfrm>
          <a:noFill/>
          <a:ln>
            <a:noFill/>
          </a:ln>
        </p:spPr>
        <p:txBody>
          <a:bodyPr/>
          <a:lstStyle/>
          <a:p>
            <a:pPr>
              <a:defRPr/>
            </a:pPr>
            <a:r>
              <a:rPr lang="en-GB" sz="5400" b="0" dirty="0" smtClean="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smtClean="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smtClean="0">
              <a:solidFill>
                <a:srgbClr val="66FF33"/>
              </a:solidFill>
              <a:latin typeface="Calibri" pitchFamily="34" charset="0"/>
            </a:endParaRPr>
          </a:p>
          <a:p>
            <a:pPr>
              <a:lnSpc>
                <a:spcPct val="100000"/>
              </a:lnSpc>
              <a:spcBef>
                <a:spcPct val="30000"/>
              </a:spcBef>
              <a:buSzTx/>
              <a:buFont typeface="Wingdings" pitchFamily="2" charset="2"/>
              <a:buNone/>
            </a:pPr>
            <a:r>
              <a:rPr lang="en-GB" sz="2400" dirty="0" smtClean="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smtClean="0">
                <a:solidFill>
                  <a:srgbClr val="FFCCFF"/>
                </a:solidFill>
                <a:latin typeface="Calibri" pitchFamily="34" charset="0"/>
              </a:rPr>
              <a:t>Visiting Prof: Plymouth</a:t>
            </a:r>
          </a:p>
          <a:p>
            <a:pPr>
              <a:lnSpc>
                <a:spcPct val="100000"/>
              </a:lnSpc>
              <a:spcBef>
                <a:spcPct val="30000"/>
              </a:spcBef>
              <a:buSzTx/>
              <a:buFont typeface="Wingdings" pitchFamily="2" charset="2"/>
              <a:buChar char="v"/>
            </a:pPr>
            <a:r>
              <a:rPr lang="en-GB" sz="2400" dirty="0" smtClean="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smtClean="0">
                <a:solidFill>
                  <a:srgbClr val="FFCCFF"/>
                </a:solidFill>
                <a:latin typeface="Calibri" pitchFamily="34" charset="0"/>
              </a:rPr>
              <a:t>Based at Newcastle, UK</a:t>
            </a:r>
          </a:p>
          <a:p>
            <a:pPr>
              <a:lnSpc>
                <a:spcPct val="100000"/>
              </a:lnSpc>
              <a:spcBef>
                <a:spcPct val="30000"/>
              </a:spcBef>
              <a:buSzTx/>
              <a:buNone/>
            </a:pPr>
            <a:r>
              <a:rPr lang="en-GB" sz="2400" dirty="0" smtClean="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0"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smtClean="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smtClean="0">
              <a:solidFill>
                <a:srgbClr val="000000"/>
              </a:solidFill>
              <a:latin typeface="Tahoma" pitchFamily="34" charset="0"/>
            </a:endParaRPr>
          </a:p>
        </p:txBody>
      </p:sp>
      <p:sp>
        <p:nvSpPr>
          <p:cNvPr id="164878" name="Text Box 14"/>
          <p:cNvSpPr txBox="1">
            <a:spLocks noChangeArrowheads="1"/>
          </p:cNvSpPr>
          <p:nvPr/>
        </p:nvSpPr>
        <p:spPr bwMode="auto">
          <a:xfrm>
            <a:off x="2627784" y="5733256"/>
            <a:ext cx="5832475" cy="830997"/>
          </a:xfrm>
          <a:prstGeom prst="rect">
            <a:avLst/>
          </a:prstGeom>
          <a:noFill/>
          <a:ln w="12700">
            <a:noFill/>
            <a:miter lim="800000"/>
            <a:headEnd type="none" w="sm" len="sm"/>
            <a:tailEnd type="none" w="sm" len="sm"/>
          </a:ln>
        </p:spPr>
        <p:txBody>
          <a:bodyPr>
            <a:spAutoFit/>
          </a:bodyPr>
          <a:lstStyle/>
          <a:p>
            <a:pPr algn="ctr" eaLnBrk="0" hangingPunct="0"/>
            <a:r>
              <a:rPr lang="en-GB" sz="2400" b="1" dirty="0" smtClean="0">
                <a:solidFill>
                  <a:srgbClr val="FFFF00"/>
                </a:solidFill>
                <a:latin typeface="Calibri" pitchFamily="34" charset="0"/>
              </a:rPr>
              <a:t>And an expert…</a:t>
            </a:r>
          </a:p>
          <a:p>
            <a:pPr algn="ctr" eaLnBrk="0" hangingPunct="0"/>
            <a:r>
              <a:rPr lang="en-GB" sz="2400" b="1" dirty="0" smtClean="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ce to face feedback.jpg"/>
          <p:cNvPicPr>
            <a:picLocks noChangeAspect="1"/>
          </p:cNvPicPr>
          <p:nvPr/>
        </p:nvPicPr>
        <p:blipFill>
          <a:blip r:embed="rId2" cstate="email"/>
          <a:stretch>
            <a:fillRect/>
          </a:stretch>
        </p:blipFill>
        <p:spPr>
          <a:xfrm>
            <a:off x="0" y="914400"/>
            <a:ext cx="9115731" cy="5562600"/>
          </a:xfrm>
          <a:prstGeom prst="rect">
            <a:avLst/>
          </a:prstGeom>
        </p:spPr>
      </p:pic>
      <p:sp>
        <p:nvSpPr>
          <p:cNvPr id="3" name="TextBox 2"/>
          <p:cNvSpPr txBox="1"/>
          <p:nvPr/>
        </p:nvSpPr>
        <p:spPr>
          <a:xfrm>
            <a:off x="2362200" y="0"/>
            <a:ext cx="5656933" cy="830997"/>
          </a:xfrm>
          <a:prstGeom prst="rect">
            <a:avLst/>
          </a:prstGeom>
          <a:noFill/>
        </p:spPr>
        <p:txBody>
          <a:bodyPr wrap="none" rtlCol="0">
            <a:spAutoFit/>
          </a:bodyPr>
          <a:lstStyle/>
          <a:p>
            <a:pPr fontAlgn="auto">
              <a:spcBef>
                <a:spcPts val="0"/>
              </a:spcBef>
              <a:spcAft>
                <a:spcPts val="0"/>
              </a:spcAft>
            </a:pPr>
            <a:r>
              <a:rPr lang="en-GB" sz="4800" b="1" dirty="0" smtClean="0">
                <a:solidFill>
                  <a:prstClr val="white"/>
                </a:solidFill>
                <a:latin typeface="Calibri"/>
              </a:rPr>
              <a:t>Face to face feedback</a:t>
            </a:r>
            <a:endParaRPr lang="en-GB" sz="4800" b="1" dirty="0">
              <a:solidFill>
                <a:prstClr val="white"/>
              </a:solidFill>
              <a:latin typeface="Calibri"/>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edback hands on.jpg"/>
          <p:cNvPicPr>
            <a:picLocks noChangeAspect="1"/>
          </p:cNvPicPr>
          <p:nvPr/>
        </p:nvPicPr>
        <p:blipFill>
          <a:blip r:embed="rId2" cstate="email"/>
          <a:stretch>
            <a:fillRect/>
          </a:stretch>
        </p:blipFill>
        <p:spPr>
          <a:xfrm>
            <a:off x="0" y="1161758"/>
            <a:ext cx="9052707" cy="5696242"/>
          </a:xfrm>
          <a:prstGeom prst="rect">
            <a:avLst/>
          </a:prstGeom>
        </p:spPr>
      </p:pic>
      <p:sp>
        <p:nvSpPr>
          <p:cNvPr id="3" name="TextBox 2"/>
          <p:cNvSpPr txBox="1"/>
          <p:nvPr/>
        </p:nvSpPr>
        <p:spPr>
          <a:xfrm>
            <a:off x="2362200" y="0"/>
            <a:ext cx="5378780" cy="830997"/>
          </a:xfrm>
          <a:prstGeom prst="rect">
            <a:avLst/>
          </a:prstGeom>
          <a:noFill/>
        </p:spPr>
        <p:txBody>
          <a:bodyPr wrap="none" rtlCol="0">
            <a:spAutoFit/>
          </a:bodyPr>
          <a:lstStyle/>
          <a:p>
            <a:pPr fontAlgn="auto">
              <a:spcBef>
                <a:spcPts val="0"/>
              </a:spcBef>
              <a:spcAft>
                <a:spcPts val="0"/>
              </a:spcAft>
            </a:pPr>
            <a:r>
              <a:rPr lang="en-GB" sz="4800" b="1" dirty="0" smtClean="0">
                <a:solidFill>
                  <a:prstClr val="white"/>
                </a:solidFill>
                <a:latin typeface="Calibri"/>
              </a:rPr>
              <a:t>Hands-on feedback?</a:t>
            </a:r>
            <a:endParaRPr lang="en-GB" sz="4800" b="1" dirty="0">
              <a:solidFill>
                <a:prstClr val="white"/>
              </a:solidFill>
              <a:latin typeface="Calibri"/>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5" descr="alice26th">
            <a:hlinkClick r:id="rId2"/>
          </p:cNvPr>
          <p:cNvPicPr>
            <a:picLocks noChangeAspect="1" noChangeArrowheads="1"/>
          </p:cNvPicPr>
          <p:nvPr/>
        </p:nvPicPr>
        <p:blipFill>
          <a:blip r:embed="rId3" cstate="email"/>
          <a:srcRect/>
          <a:stretch>
            <a:fillRect/>
          </a:stretch>
        </p:blipFill>
        <p:spPr bwMode="auto">
          <a:xfrm>
            <a:off x="0" y="692696"/>
            <a:ext cx="3357586" cy="5634046"/>
          </a:xfrm>
          <a:prstGeom prst="rect">
            <a:avLst/>
          </a:prstGeom>
          <a:ln>
            <a:noFill/>
          </a:ln>
          <a:effectLst>
            <a:softEdge rad="112500"/>
          </a:effectLst>
        </p:spPr>
      </p:pic>
      <p:sp>
        <p:nvSpPr>
          <p:cNvPr id="9219" name="Rectangle 3"/>
          <p:cNvSpPr>
            <a:spLocks noGrp="1" noChangeArrowheads="1"/>
          </p:cNvSpPr>
          <p:nvPr>
            <p:ph type="body" idx="4294967295"/>
          </p:nvPr>
        </p:nvSpPr>
        <p:spPr>
          <a:xfrm>
            <a:off x="2699792" y="404664"/>
            <a:ext cx="6444208" cy="6120680"/>
          </a:xfrm>
          <a:solidFill>
            <a:schemeClr val="bg1"/>
          </a:solidFill>
        </p:spPr>
        <p:txBody>
          <a:bodyPr>
            <a:noAutofit/>
          </a:bodyPr>
          <a:lstStyle/>
          <a:p>
            <a:pPr marL="273050" indent="-273050" eaLnBrk="1" hangingPunct="1">
              <a:spcBef>
                <a:spcPts val="1200"/>
              </a:spcBef>
              <a:spcAft>
                <a:spcPts val="600"/>
              </a:spcAft>
              <a:buClr>
                <a:srgbClr val="EB641B"/>
              </a:buClr>
              <a:buFont typeface="Wingdings" pitchFamily="2" charset="2"/>
              <a:buNone/>
            </a:pPr>
            <a:r>
              <a:rPr lang="en-AU" b="1" i="1" dirty="0" smtClean="0"/>
              <a:t>	“[The] pupils got it all by heart; and, when Examination-time came, they wrote it down; and the Examiner said ‘Beautiful! What depth!’ </a:t>
            </a:r>
          </a:p>
          <a:p>
            <a:pPr marL="273050" indent="-273050" eaLnBrk="1" hangingPunct="1">
              <a:spcBef>
                <a:spcPts val="1200"/>
              </a:spcBef>
              <a:spcAft>
                <a:spcPts val="600"/>
              </a:spcAft>
              <a:buClr>
                <a:srgbClr val="EB641B"/>
              </a:buClr>
              <a:buFont typeface="Wingdings" pitchFamily="2" charset="2"/>
              <a:buNone/>
            </a:pPr>
            <a:r>
              <a:rPr lang="en-AU" b="1" i="1" dirty="0" smtClean="0"/>
              <a:t>	They became teachers in their turn, and they said all these things over again; and their pupils wrote it down, and the examiner accepted it; and </a:t>
            </a:r>
            <a:r>
              <a:rPr lang="en-AU" b="1" i="1" dirty="0" smtClean="0">
                <a:effectLst>
                  <a:glow rad="101600">
                    <a:srgbClr val="FFFF00">
                      <a:alpha val="60000"/>
                    </a:srgbClr>
                  </a:glow>
                </a:effectLst>
              </a:rPr>
              <a:t>nobody had the ghost of an idea what it meant</a:t>
            </a:r>
            <a:r>
              <a:rPr lang="en-AU" b="1" i="1" dirty="0" smtClean="0"/>
              <a:t>”</a:t>
            </a:r>
            <a:r>
              <a:rPr lang="en-AU" sz="4800" b="1" dirty="0" smtClean="0">
                <a:solidFill>
                  <a:srgbClr val="FF0000"/>
                </a:solidFill>
              </a:rPr>
              <a:t/>
            </a:r>
            <a:br>
              <a:rPr lang="en-AU" sz="4800" b="1" dirty="0" smtClean="0">
                <a:solidFill>
                  <a:srgbClr val="FF0000"/>
                </a:solidFill>
              </a:rPr>
            </a:br>
            <a:r>
              <a:rPr lang="en-AU" sz="4800" b="1" dirty="0" smtClean="0">
                <a:solidFill>
                  <a:srgbClr val="FF0000"/>
                </a:solidFill>
              </a:rPr>
              <a:t>Lewis Carroll, 1893</a:t>
            </a:r>
          </a:p>
        </p:txBody>
      </p:sp>
      <p:sp>
        <p:nvSpPr>
          <p:cNvPr id="4" name="Oval 3"/>
          <p:cNvSpPr>
            <a:spLocks noChangeArrowheads="1"/>
          </p:cNvSpPr>
          <p:nvPr/>
        </p:nvSpPr>
        <p:spPr bwMode="auto">
          <a:xfrm>
            <a:off x="2235200" y="2006600"/>
            <a:ext cx="4445000" cy="3987800"/>
          </a:xfrm>
          <a:prstGeom prst="ellipse">
            <a:avLst/>
          </a:prstGeom>
          <a:no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5"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Active</a:t>
            </a:r>
          </a:p>
          <a:p>
            <a:pPr algn="ctr" eaLnBrk="0" hangingPunct="0">
              <a:lnSpc>
                <a:spcPct val="80000"/>
              </a:lnSpc>
            </a:pPr>
            <a:r>
              <a:rPr lang="en-US" sz="2400" b="1" dirty="0">
                <a:solidFill>
                  <a:srgbClr val="000000"/>
                </a:solidFill>
              </a:rPr>
              <a:t>Experimentation</a:t>
            </a:r>
          </a:p>
        </p:txBody>
      </p:sp>
      <p:sp>
        <p:nvSpPr>
          <p:cNvPr id="6"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Concrete</a:t>
            </a:r>
          </a:p>
          <a:p>
            <a:pPr algn="ctr" eaLnBrk="0" hangingPunct="0">
              <a:lnSpc>
                <a:spcPct val="80000"/>
              </a:lnSpc>
            </a:pPr>
            <a:r>
              <a:rPr lang="en-US" sz="2400" b="1" dirty="0">
                <a:solidFill>
                  <a:srgbClr val="000000"/>
                </a:solidFill>
              </a:rPr>
              <a:t>Experience</a:t>
            </a:r>
          </a:p>
        </p:txBody>
      </p:sp>
      <p:sp>
        <p:nvSpPr>
          <p:cNvPr id="7"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Reflective</a:t>
            </a:r>
          </a:p>
          <a:p>
            <a:pPr algn="ctr" eaLnBrk="0" hangingPunct="0">
              <a:lnSpc>
                <a:spcPct val="80000"/>
              </a:lnSpc>
            </a:pPr>
            <a:r>
              <a:rPr lang="en-US" sz="2400" b="1" dirty="0">
                <a:solidFill>
                  <a:srgbClr val="000000"/>
                </a:solidFill>
              </a:rPr>
              <a:t>Observation</a:t>
            </a:r>
          </a:p>
        </p:txBody>
      </p:sp>
      <p:sp>
        <p:nvSpPr>
          <p:cNvPr id="8"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Abstract</a:t>
            </a:r>
          </a:p>
          <a:p>
            <a:pPr algn="ctr" eaLnBrk="0" hangingPunct="0">
              <a:lnSpc>
                <a:spcPct val="80000"/>
              </a:lnSpc>
            </a:pPr>
            <a:r>
              <a:rPr lang="en-US" sz="2400" b="1" dirty="0">
                <a:solidFill>
                  <a:srgbClr val="000000"/>
                </a:solidFill>
              </a:rPr>
              <a:t>Conceptualisation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remove"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style.rotation</p:attrName>
                                        </p:attrNameLst>
                                      </p:cBhvr>
                                      <p:tavLst>
                                        <p:tav tm="0">
                                          <p:val>
                                            <p:fltVal val="720"/>
                                          </p:val>
                                        </p:tav>
                                        <p:tav tm="100000">
                                          <p:val>
                                            <p:fltVal val="0"/>
                                          </p:val>
                                        </p:tav>
                                      </p:tavLst>
                                    </p:anim>
                                    <p:anim calcmode="lin" valueType="num">
                                      <p:cBhvr>
                                        <p:cTn id="9" dur="3000" fill="hold"/>
                                        <p:tgtEl>
                                          <p:spTgt spid="4"/>
                                        </p:tgtEl>
                                        <p:attrNameLst>
                                          <p:attrName>ppt_h</p:attrName>
                                        </p:attrNameLst>
                                      </p:cBhvr>
                                      <p:tavLst>
                                        <p:tav tm="0">
                                          <p:val>
                                            <p:fltVal val="0"/>
                                          </p:val>
                                        </p:tav>
                                        <p:tav tm="100000">
                                          <p:val>
                                            <p:strVal val="#ppt_h"/>
                                          </p:val>
                                        </p:tav>
                                      </p:tavLst>
                                    </p:anim>
                                    <p:anim calcmode="lin" valueType="num">
                                      <p:cBhvr>
                                        <p:cTn id="10" dur="3000" fill="hold"/>
                                        <p:tgtEl>
                                          <p:spTgt spid="4"/>
                                        </p:tgtEl>
                                        <p:attrNameLst>
                                          <p:attrName>ppt_w</p:attrName>
                                        </p:attrNameLst>
                                      </p:cBhvr>
                                      <p:tavLst>
                                        <p:tav tm="0">
                                          <p:val>
                                            <p:fltVal val="0"/>
                                          </p:val>
                                        </p:tav>
                                        <p:tav tm="100000">
                                          <p:val>
                                            <p:strVal val="#ppt_w"/>
                                          </p:val>
                                        </p:tav>
                                      </p:tavLst>
                                    </p:anim>
                                  </p:childTnLst>
                                </p:cTn>
                              </p:par>
                              <p:par>
                                <p:cTn id="11" presetID="35" presetClass="entr" presetSubtype="0" fill="remove"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3000"/>
                                        <p:tgtEl>
                                          <p:spTgt spid="5"/>
                                        </p:tgtEl>
                                      </p:cBhvr>
                                    </p:animEffect>
                                    <p:anim calcmode="lin" valueType="num">
                                      <p:cBhvr>
                                        <p:cTn id="14" dur="3000" fill="hold"/>
                                        <p:tgtEl>
                                          <p:spTgt spid="5"/>
                                        </p:tgtEl>
                                        <p:attrNameLst>
                                          <p:attrName>style.rotation</p:attrName>
                                        </p:attrNameLst>
                                      </p:cBhvr>
                                      <p:tavLst>
                                        <p:tav tm="0">
                                          <p:val>
                                            <p:fltVal val="720"/>
                                          </p:val>
                                        </p:tav>
                                        <p:tav tm="100000">
                                          <p:val>
                                            <p:fltVal val="0"/>
                                          </p:val>
                                        </p:tav>
                                      </p:tavLst>
                                    </p:anim>
                                    <p:anim calcmode="lin" valueType="num">
                                      <p:cBhvr>
                                        <p:cTn id="15" dur="3000" fill="hold"/>
                                        <p:tgtEl>
                                          <p:spTgt spid="5"/>
                                        </p:tgtEl>
                                        <p:attrNameLst>
                                          <p:attrName>ppt_h</p:attrName>
                                        </p:attrNameLst>
                                      </p:cBhvr>
                                      <p:tavLst>
                                        <p:tav tm="0">
                                          <p:val>
                                            <p:fltVal val="0"/>
                                          </p:val>
                                        </p:tav>
                                        <p:tav tm="100000">
                                          <p:val>
                                            <p:strVal val="#ppt_h"/>
                                          </p:val>
                                        </p:tav>
                                      </p:tavLst>
                                    </p:anim>
                                    <p:anim calcmode="lin" valueType="num">
                                      <p:cBhvr>
                                        <p:cTn id="16" dur="3000" fill="hold"/>
                                        <p:tgtEl>
                                          <p:spTgt spid="5"/>
                                        </p:tgtEl>
                                        <p:attrNameLst>
                                          <p:attrName>ppt_w</p:attrName>
                                        </p:attrNameLst>
                                      </p:cBhvr>
                                      <p:tavLst>
                                        <p:tav tm="0">
                                          <p:val>
                                            <p:fltVal val="0"/>
                                          </p:val>
                                        </p:tav>
                                        <p:tav tm="100000">
                                          <p:val>
                                            <p:strVal val="#ppt_w"/>
                                          </p:val>
                                        </p:tav>
                                      </p:tavLst>
                                    </p:anim>
                                  </p:childTnLst>
                                </p:cTn>
                              </p:par>
                              <p:par>
                                <p:cTn id="17" presetID="35" presetClass="entr" presetSubtype="0" fill="remove"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0"/>
                                        <p:tgtEl>
                                          <p:spTgt spid="6"/>
                                        </p:tgtEl>
                                      </p:cBhvr>
                                    </p:animEffect>
                                    <p:anim calcmode="lin" valueType="num">
                                      <p:cBhvr>
                                        <p:cTn id="20" dur="3000" fill="hold"/>
                                        <p:tgtEl>
                                          <p:spTgt spid="6"/>
                                        </p:tgtEl>
                                        <p:attrNameLst>
                                          <p:attrName>style.rotation</p:attrName>
                                        </p:attrNameLst>
                                      </p:cBhvr>
                                      <p:tavLst>
                                        <p:tav tm="0">
                                          <p:val>
                                            <p:fltVal val="720"/>
                                          </p:val>
                                        </p:tav>
                                        <p:tav tm="100000">
                                          <p:val>
                                            <p:fltVal val="0"/>
                                          </p:val>
                                        </p:tav>
                                      </p:tavLst>
                                    </p:anim>
                                    <p:anim calcmode="lin" valueType="num">
                                      <p:cBhvr>
                                        <p:cTn id="21" dur="3000" fill="hold"/>
                                        <p:tgtEl>
                                          <p:spTgt spid="6"/>
                                        </p:tgtEl>
                                        <p:attrNameLst>
                                          <p:attrName>ppt_h</p:attrName>
                                        </p:attrNameLst>
                                      </p:cBhvr>
                                      <p:tavLst>
                                        <p:tav tm="0">
                                          <p:val>
                                            <p:fltVal val="0"/>
                                          </p:val>
                                        </p:tav>
                                        <p:tav tm="100000">
                                          <p:val>
                                            <p:strVal val="#ppt_h"/>
                                          </p:val>
                                        </p:tav>
                                      </p:tavLst>
                                    </p:anim>
                                    <p:anim calcmode="lin" valueType="num">
                                      <p:cBhvr>
                                        <p:cTn id="22" dur="3000" fill="hold"/>
                                        <p:tgtEl>
                                          <p:spTgt spid="6"/>
                                        </p:tgtEl>
                                        <p:attrNameLst>
                                          <p:attrName>ppt_w</p:attrName>
                                        </p:attrNameLst>
                                      </p:cBhvr>
                                      <p:tavLst>
                                        <p:tav tm="0">
                                          <p:val>
                                            <p:fltVal val="0"/>
                                          </p:val>
                                        </p:tav>
                                        <p:tav tm="100000">
                                          <p:val>
                                            <p:strVal val="#ppt_w"/>
                                          </p:val>
                                        </p:tav>
                                      </p:tavLst>
                                    </p:anim>
                                  </p:childTnLst>
                                </p:cTn>
                              </p:par>
                              <p:par>
                                <p:cTn id="23" presetID="35" presetClass="entr" presetSubtype="0" fill="remove"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3000"/>
                                        <p:tgtEl>
                                          <p:spTgt spid="7"/>
                                        </p:tgtEl>
                                      </p:cBhvr>
                                    </p:animEffect>
                                    <p:anim calcmode="lin" valueType="num">
                                      <p:cBhvr>
                                        <p:cTn id="26" dur="3000" fill="hold"/>
                                        <p:tgtEl>
                                          <p:spTgt spid="7"/>
                                        </p:tgtEl>
                                        <p:attrNameLst>
                                          <p:attrName>style.rotation</p:attrName>
                                        </p:attrNameLst>
                                      </p:cBhvr>
                                      <p:tavLst>
                                        <p:tav tm="0">
                                          <p:val>
                                            <p:fltVal val="720"/>
                                          </p:val>
                                        </p:tav>
                                        <p:tav tm="100000">
                                          <p:val>
                                            <p:fltVal val="0"/>
                                          </p:val>
                                        </p:tav>
                                      </p:tavLst>
                                    </p:anim>
                                    <p:anim calcmode="lin" valueType="num">
                                      <p:cBhvr>
                                        <p:cTn id="27" dur="3000" fill="hold"/>
                                        <p:tgtEl>
                                          <p:spTgt spid="7"/>
                                        </p:tgtEl>
                                        <p:attrNameLst>
                                          <p:attrName>ppt_h</p:attrName>
                                        </p:attrNameLst>
                                      </p:cBhvr>
                                      <p:tavLst>
                                        <p:tav tm="0">
                                          <p:val>
                                            <p:fltVal val="0"/>
                                          </p:val>
                                        </p:tav>
                                        <p:tav tm="100000">
                                          <p:val>
                                            <p:strVal val="#ppt_h"/>
                                          </p:val>
                                        </p:tav>
                                      </p:tavLst>
                                    </p:anim>
                                    <p:anim calcmode="lin" valueType="num">
                                      <p:cBhvr>
                                        <p:cTn id="28" dur="3000" fill="hold"/>
                                        <p:tgtEl>
                                          <p:spTgt spid="7"/>
                                        </p:tgtEl>
                                        <p:attrNameLst>
                                          <p:attrName>ppt_w</p:attrName>
                                        </p:attrNameLst>
                                      </p:cBhvr>
                                      <p:tavLst>
                                        <p:tav tm="0">
                                          <p:val>
                                            <p:fltVal val="0"/>
                                          </p:val>
                                        </p:tav>
                                        <p:tav tm="100000">
                                          <p:val>
                                            <p:strVal val="#ppt_w"/>
                                          </p:val>
                                        </p:tav>
                                      </p:tavLst>
                                    </p:anim>
                                  </p:childTnLst>
                                </p:cTn>
                              </p:par>
                              <p:par>
                                <p:cTn id="29" presetID="35" presetClass="entr" presetSubtype="0" fill="remove"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3000"/>
                                        <p:tgtEl>
                                          <p:spTgt spid="8"/>
                                        </p:tgtEl>
                                      </p:cBhvr>
                                    </p:animEffect>
                                    <p:anim calcmode="lin" valueType="num">
                                      <p:cBhvr>
                                        <p:cTn id="32" dur="3000" fill="hold"/>
                                        <p:tgtEl>
                                          <p:spTgt spid="8"/>
                                        </p:tgtEl>
                                        <p:attrNameLst>
                                          <p:attrName>style.rotation</p:attrName>
                                        </p:attrNameLst>
                                      </p:cBhvr>
                                      <p:tavLst>
                                        <p:tav tm="0">
                                          <p:val>
                                            <p:fltVal val="720"/>
                                          </p:val>
                                        </p:tav>
                                        <p:tav tm="100000">
                                          <p:val>
                                            <p:fltVal val="0"/>
                                          </p:val>
                                        </p:tav>
                                      </p:tavLst>
                                    </p:anim>
                                    <p:anim calcmode="lin" valueType="num">
                                      <p:cBhvr>
                                        <p:cTn id="33" dur="3000" fill="hold"/>
                                        <p:tgtEl>
                                          <p:spTgt spid="8"/>
                                        </p:tgtEl>
                                        <p:attrNameLst>
                                          <p:attrName>ppt_h</p:attrName>
                                        </p:attrNameLst>
                                      </p:cBhvr>
                                      <p:tavLst>
                                        <p:tav tm="0">
                                          <p:val>
                                            <p:fltVal val="0"/>
                                          </p:val>
                                        </p:tav>
                                        <p:tav tm="100000">
                                          <p:val>
                                            <p:strVal val="#ppt_h"/>
                                          </p:val>
                                        </p:tav>
                                      </p:tavLst>
                                    </p:anim>
                                    <p:anim calcmode="lin" valueType="num">
                                      <p:cBhvr>
                                        <p:cTn id="34" dur="3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So now, it’s time to re-think:</a:t>
            </a:r>
            <a:endParaRPr lang="en-GB" sz="3600" dirty="0"/>
          </a:p>
        </p:txBody>
      </p:sp>
      <p:sp>
        <p:nvSpPr>
          <p:cNvPr id="3" name="Content Placeholder 2"/>
          <p:cNvSpPr>
            <a:spLocks noGrp="1"/>
          </p:cNvSpPr>
          <p:nvPr>
            <p:ph idx="1"/>
          </p:nvPr>
        </p:nvSpPr>
        <p:spPr/>
        <p:txBody>
          <a:bodyPr/>
          <a:lstStyle/>
          <a:p>
            <a:pPr>
              <a:lnSpc>
                <a:spcPct val="100000"/>
              </a:lnSpc>
              <a:buFont typeface="+mj-lt"/>
              <a:buAutoNum type="arabicPeriod"/>
            </a:pPr>
            <a:r>
              <a:rPr lang="en-GB" sz="2800" dirty="0" smtClean="0"/>
              <a:t>How students </a:t>
            </a:r>
            <a:r>
              <a:rPr lang="en-GB" sz="2800" dirty="0" smtClean="0">
                <a:solidFill>
                  <a:srgbClr val="FF0000"/>
                </a:solidFill>
              </a:rPr>
              <a:t>really</a:t>
            </a:r>
            <a:r>
              <a:rPr lang="en-GB" sz="2800" dirty="0" smtClean="0"/>
              <a:t> learn – and how we can help make learning happen for them;</a:t>
            </a:r>
          </a:p>
          <a:p>
            <a:pPr>
              <a:lnSpc>
                <a:spcPct val="100000"/>
              </a:lnSpc>
              <a:buFont typeface="+mj-lt"/>
              <a:buAutoNum type="arabicPeriod"/>
            </a:pPr>
            <a:r>
              <a:rPr lang="en-GB" sz="2800" dirty="0" smtClean="0"/>
              <a:t>How to make </a:t>
            </a:r>
            <a:r>
              <a:rPr lang="en-GB" sz="2800" dirty="0" smtClean="0">
                <a:solidFill>
                  <a:srgbClr val="FF0000"/>
                </a:solidFill>
              </a:rPr>
              <a:t>feedback</a:t>
            </a:r>
            <a:r>
              <a:rPr lang="en-GB" sz="2800" dirty="0" smtClean="0"/>
              <a:t> really work for students;</a:t>
            </a:r>
          </a:p>
          <a:p>
            <a:pPr>
              <a:lnSpc>
                <a:spcPct val="100000"/>
              </a:lnSpc>
              <a:buFont typeface="+mj-lt"/>
              <a:buAutoNum type="arabicPeriod"/>
            </a:pPr>
            <a:r>
              <a:rPr lang="en-GB" sz="2800" dirty="0" smtClean="0"/>
              <a:t>How best to </a:t>
            </a:r>
            <a:r>
              <a:rPr lang="en-GB" sz="2800" dirty="0" smtClean="0">
                <a:solidFill>
                  <a:srgbClr val="FF0000"/>
                </a:solidFill>
              </a:rPr>
              <a:t>measure</a:t>
            </a:r>
            <a:r>
              <a:rPr lang="en-GB" sz="2800" dirty="0" smtClean="0"/>
              <a:t> and </a:t>
            </a:r>
            <a:r>
              <a:rPr lang="en-GB" sz="2800" dirty="0" smtClean="0">
                <a:solidFill>
                  <a:srgbClr val="FF0000"/>
                </a:solidFill>
              </a:rPr>
              <a:t>accredit</a:t>
            </a:r>
            <a:r>
              <a:rPr lang="en-GB" sz="2800" dirty="0" smtClean="0"/>
              <a:t> students’ achievement (not just more of the same old tired methods).</a:t>
            </a:r>
          </a:p>
          <a:p>
            <a:pPr>
              <a:lnSpc>
                <a:spcPct val="100000"/>
              </a:lnSpc>
              <a:buNone/>
            </a:pPr>
            <a:r>
              <a:rPr lang="en-GB" sz="2800" dirty="0" smtClean="0"/>
              <a:t>	In this session, we’re touch on all three of these areas.</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57200" y="274638"/>
            <a:ext cx="8229600" cy="922114"/>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smtClean="0"/>
              <a:t>What can we do to strengthen learning in the first six weeks?</a:t>
            </a:r>
          </a:p>
        </p:txBody>
      </p:sp>
      <p:sp>
        <p:nvSpPr>
          <p:cNvPr id="17411" name="Content Placeholder 4"/>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rmAutofit/>
          </a:bodyPr>
          <a:lstStyle/>
          <a:p>
            <a:pPr fontAlgn="base">
              <a:spcBef>
                <a:spcPts val="600"/>
              </a:spcBef>
              <a:spcAft>
                <a:spcPct val="0"/>
              </a:spcAft>
              <a:buClr>
                <a:schemeClr val="tx2"/>
              </a:buClr>
              <a:buSzPct val="70000"/>
              <a:buFont typeface="Wingdings" pitchFamily="2" charset="2"/>
              <a:buChar char="l"/>
            </a:pPr>
            <a:r>
              <a:rPr lang="en-GB" sz="2800" b="1" dirty="0"/>
              <a:t>Enable students to feel part of a cohort rather than a number of a list;</a:t>
            </a:r>
          </a:p>
          <a:p>
            <a:pPr fontAlgn="base">
              <a:spcBef>
                <a:spcPts val="600"/>
              </a:spcBef>
              <a:spcAft>
                <a:spcPct val="0"/>
              </a:spcAft>
              <a:buClr>
                <a:schemeClr val="tx2"/>
              </a:buClr>
              <a:buSzPct val="70000"/>
              <a:buFont typeface="Wingdings" pitchFamily="2" charset="2"/>
              <a:buChar char="l"/>
            </a:pPr>
            <a:r>
              <a:rPr lang="en-GB" sz="2800" b="1" dirty="0"/>
              <a:t>Help students acclimatise to the new learning context in which they find themselves;</a:t>
            </a:r>
          </a:p>
          <a:p>
            <a:pPr fontAlgn="base">
              <a:spcBef>
                <a:spcPts val="600"/>
              </a:spcBef>
              <a:spcAft>
                <a:spcPct val="0"/>
              </a:spcAft>
              <a:buClr>
                <a:schemeClr val="tx2"/>
              </a:buClr>
              <a:buSzPct val="70000"/>
              <a:buFont typeface="Wingdings" pitchFamily="2" charset="2"/>
              <a:buChar char="l"/>
            </a:pPr>
            <a:r>
              <a:rPr lang="en-GB" sz="2800" b="1" dirty="0" smtClean="0"/>
              <a:t>Foster </a:t>
            </a:r>
            <a:r>
              <a:rPr lang="en-GB" sz="2800" b="1" dirty="0"/>
              <a:t>the information </a:t>
            </a:r>
            <a:r>
              <a:rPr lang="en-GB" sz="2800" b="1" dirty="0" smtClean="0"/>
              <a:t>literacy, and assessment literacy, </a:t>
            </a:r>
            <a:r>
              <a:rPr lang="en-GB" sz="2800" b="1" dirty="0"/>
              <a:t>and other skills that students will need to succeed;</a:t>
            </a:r>
          </a:p>
          <a:p>
            <a:pPr fontAlgn="base">
              <a:spcBef>
                <a:spcPts val="600"/>
              </a:spcBef>
              <a:spcAft>
                <a:spcPct val="0"/>
              </a:spcAft>
              <a:buClr>
                <a:schemeClr val="tx2"/>
              </a:buClr>
              <a:buSzPct val="70000"/>
              <a:buFont typeface="Wingdings" pitchFamily="2" charset="2"/>
              <a:buChar char="l"/>
            </a:pPr>
            <a:r>
              <a:rPr lang="en-GB" sz="2800" b="1" dirty="0"/>
              <a:t>Guide them on where to go for help as necessary;</a:t>
            </a:r>
          </a:p>
          <a:p>
            <a:pPr fontAlgn="base">
              <a:spcBef>
                <a:spcPts val="600"/>
              </a:spcBef>
              <a:spcAft>
                <a:spcPct val="0"/>
              </a:spcAft>
              <a:buClr>
                <a:schemeClr val="tx2"/>
              </a:buClr>
              <a:buSzPct val="70000"/>
              <a:buFont typeface="Wingdings" pitchFamily="2" charset="2"/>
              <a:buChar char="l"/>
            </a:pPr>
            <a:r>
              <a:rPr lang="en-GB" sz="2800" b="1" dirty="0"/>
              <a:t>Offer them immersive experiences.</a:t>
            </a:r>
          </a:p>
          <a:p>
            <a:pPr fontAlgn="base">
              <a:spcBef>
                <a:spcPts val="600"/>
              </a:spcBef>
              <a:spcAft>
                <a:spcPct val="0"/>
              </a:spcAft>
              <a:buClr>
                <a:schemeClr val="tx2"/>
              </a:buClr>
              <a:buSzPct val="70000"/>
              <a:buFont typeface="Wingdings" pitchFamily="2" charset="2"/>
              <a:buChar char="l"/>
            </a:pPr>
            <a:endParaRPr lang="en-GB" sz="2800" b="1" dirty="0"/>
          </a:p>
        </p:txBody>
      </p:sp>
    </p:spTree>
    <p:extLst>
      <p:ext uri="{BB962C8B-B14F-4D97-AF65-F5344CB8AC3E}">
        <p14:creationId xmlns="" xmlns:p14="http://schemas.microsoft.com/office/powerpoint/2010/main" val="29140897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t>Albert Einstein</a:t>
            </a:r>
            <a:endParaRPr lang="en-US" sz="3600" b="1" dirty="0"/>
          </a:p>
        </p:txBody>
      </p:sp>
      <p:sp>
        <p:nvSpPr>
          <p:cNvPr id="3" name="Content Placeholder 2"/>
          <p:cNvSpPr>
            <a:spLocks noGrp="1"/>
          </p:cNvSpPr>
          <p:nvPr>
            <p:ph idx="1"/>
          </p:nvPr>
        </p:nvSpPr>
        <p:spPr/>
        <p:txBody>
          <a:bodyPr/>
          <a:lstStyle/>
          <a:p>
            <a:pPr>
              <a:buNone/>
            </a:pPr>
            <a:r>
              <a:rPr lang="en-GB" dirty="0"/>
              <a:t>“It is simply madness to keep doing the same thing, and expect different results”</a:t>
            </a:r>
            <a:endParaRPr lang="en-US" dirty="0"/>
          </a:p>
        </p:txBody>
      </p:sp>
      <p:pic>
        <p:nvPicPr>
          <p:cNvPr id="4" name="Picture 3" descr="244px-Albert_Einstein_Head.jpg"/>
          <p:cNvPicPr>
            <a:picLocks noChangeAspect="1"/>
          </p:cNvPicPr>
          <p:nvPr/>
        </p:nvPicPr>
        <p:blipFill>
          <a:blip r:embed="rId3" cstate="email"/>
          <a:stretch>
            <a:fillRect/>
          </a:stretch>
        </p:blipFill>
        <p:spPr>
          <a:xfrm>
            <a:off x="3643306" y="2357430"/>
            <a:ext cx="2324100" cy="30289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
            <a:ext cx="9144000" cy="1124679"/>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smtClean="0"/>
              <a:t>Teaching – and research – and reflection:</a:t>
            </a:r>
            <a:br>
              <a:rPr lang="en-GB" sz="3600" b="1" dirty="0" smtClean="0"/>
            </a:br>
            <a:r>
              <a:rPr lang="en-GB" sz="3600" b="1" dirty="0" smtClean="0"/>
              <a:t>the ten most important words</a:t>
            </a:r>
          </a:p>
        </p:txBody>
      </p:sp>
      <p:sp>
        <p:nvSpPr>
          <p:cNvPr id="23555" name="Content Placeholder 2"/>
          <p:cNvSpPr>
            <a:spLocks noGrp="1"/>
          </p:cNvSpPr>
          <p:nvPr>
            <p:ph sz="half" idx="1"/>
          </p:nvPr>
        </p:nvSpPr>
        <p:spPr>
          <a:xfrm>
            <a:off x="285720" y="1643050"/>
            <a:ext cx="4225925" cy="3438532"/>
          </a:xfrm>
        </p:spPr>
        <p:txBody>
          <a:bodyPr/>
          <a:lstStyle/>
          <a:p>
            <a:r>
              <a:rPr lang="en-GB" dirty="0" smtClean="0"/>
              <a:t>Why?</a:t>
            </a:r>
          </a:p>
          <a:p>
            <a:r>
              <a:rPr lang="en-GB" dirty="0" smtClean="0"/>
              <a:t>What?</a:t>
            </a:r>
          </a:p>
          <a:p>
            <a:r>
              <a:rPr lang="en-GB" dirty="0" smtClean="0"/>
              <a:t>Who?</a:t>
            </a:r>
          </a:p>
          <a:p>
            <a:r>
              <a:rPr lang="en-GB" dirty="0" smtClean="0"/>
              <a:t>Where?</a:t>
            </a:r>
          </a:p>
          <a:p>
            <a:r>
              <a:rPr lang="en-GB" dirty="0" smtClean="0"/>
              <a:t>When?</a:t>
            </a:r>
          </a:p>
          <a:p>
            <a:r>
              <a:rPr lang="en-GB" dirty="0" smtClean="0"/>
              <a:t>How?</a:t>
            </a:r>
          </a:p>
        </p:txBody>
      </p:sp>
      <p:sp>
        <p:nvSpPr>
          <p:cNvPr id="23556" name="Content Placeholder 3"/>
          <p:cNvSpPr>
            <a:spLocks noGrp="1"/>
          </p:cNvSpPr>
          <p:nvPr>
            <p:ph sz="half" idx="2"/>
          </p:nvPr>
        </p:nvSpPr>
        <p:spPr>
          <a:xfrm>
            <a:off x="3714744" y="1714488"/>
            <a:ext cx="4227513" cy="3509970"/>
          </a:xfrm>
        </p:spPr>
        <p:txBody>
          <a:bodyPr/>
          <a:lstStyle/>
          <a:p>
            <a:r>
              <a:rPr lang="en-GB" dirty="0" smtClean="0"/>
              <a:t>Which?</a:t>
            </a:r>
          </a:p>
          <a:p>
            <a:r>
              <a:rPr lang="en-GB" dirty="0" smtClean="0"/>
              <a:t>So what?</a:t>
            </a:r>
          </a:p>
          <a:p>
            <a:r>
              <a:rPr lang="en-GB" dirty="0" smtClean="0"/>
              <a:t>Wow?</a:t>
            </a:r>
          </a:p>
          <a:p>
            <a:pPr>
              <a:buNone/>
            </a:pPr>
            <a:r>
              <a:rPr lang="en-GB" dirty="0" smtClean="0"/>
              <a:t>And the most powerful four-letter word in the English language...</a:t>
            </a:r>
          </a:p>
          <a:p>
            <a:pPr>
              <a:buNone/>
            </a:pPr>
            <a:r>
              <a:rPr lang="en-GB" sz="4000" dirty="0" smtClean="0">
                <a:solidFill>
                  <a:srgbClr val="CC0000"/>
                </a:solidFill>
              </a:rPr>
              <a:t>	????</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smtClean="0">
                <a:solidFill>
                  <a:srgbClr val="008000"/>
                </a:solidFill>
              </a:rPr>
              <a:t>‘what’ is getting ever less important</a:t>
            </a:r>
            <a:endParaRPr lang="en-GB" sz="3600" dirty="0">
              <a:solidFill>
                <a:srgbClr val="008000"/>
              </a:solidFill>
            </a:endParaRPr>
          </a:p>
        </p:txBody>
      </p:sp>
      <p:sp>
        <p:nvSpPr>
          <p:cNvPr id="3" name="Content Placeholder 2"/>
          <p:cNvSpPr>
            <a:spLocks noGrp="1"/>
          </p:cNvSpPr>
          <p:nvPr>
            <p:ph idx="1"/>
          </p:nvPr>
        </p:nvSpPr>
        <p:spPr/>
        <p:txBody>
          <a:bodyPr/>
          <a:lstStyle/>
          <a:p>
            <a:pPr>
              <a:lnSpc>
                <a:spcPct val="100000"/>
              </a:lnSpc>
            </a:pPr>
            <a:r>
              <a:rPr lang="en-GB" sz="2000" dirty="0" smtClean="0"/>
              <a:t>Columbia University research published recently (2011) in Science magazine shows that people are much less prepared to remember ‘</a:t>
            </a:r>
            <a:r>
              <a:rPr lang="en-GB" sz="2000" dirty="0" smtClean="0">
                <a:solidFill>
                  <a:srgbClr val="FF0000"/>
                </a:solidFill>
              </a:rPr>
              <a:t>what</a:t>
            </a:r>
            <a:r>
              <a:rPr lang="en-GB" sz="2000" dirty="0" smtClean="0"/>
              <a:t>’, but better at remembering </a:t>
            </a:r>
            <a:r>
              <a:rPr lang="en-GB" sz="2000" dirty="0" smtClean="0">
                <a:solidFill>
                  <a:srgbClr val="FF0000"/>
                </a:solidFill>
              </a:rPr>
              <a:t>where</a:t>
            </a:r>
            <a:r>
              <a:rPr lang="en-GB" sz="2000" dirty="0" smtClean="0"/>
              <a:t> to access information, and </a:t>
            </a:r>
            <a:r>
              <a:rPr lang="en-GB" sz="2000" dirty="0" smtClean="0">
                <a:solidFill>
                  <a:srgbClr val="FF0000"/>
                </a:solidFill>
              </a:rPr>
              <a:t>how</a:t>
            </a:r>
            <a:r>
              <a:rPr lang="en-GB" sz="2000" dirty="0" smtClean="0"/>
              <a:t> to do so.</a:t>
            </a:r>
          </a:p>
          <a:p>
            <a:pPr>
              <a:lnSpc>
                <a:spcPct val="100000"/>
              </a:lnSpc>
            </a:pPr>
            <a:r>
              <a:rPr lang="en-GB" sz="2000" dirty="0" smtClean="0"/>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1800" i="1" dirty="0" smtClean="0">
                <a:solidFill>
                  <a:schemeClr val="tx1"/>
                </a:solidFill>
              </a:rPr>
              <a:t>Published Online July 14 2011 </a:t>
            </a:r>
            <a:r>
              <a:rPr lang="en-US" sz="1800" i="1" dirty="0" smtClean="0">
                <a:solidFill>
                  <a:schemeClr val="tx1"/>
                </a:solidFill>
                <a:hlinkClick r:id="rId2" action="ppaction://hlinkfile"/>
              </a:rPr>
              <a:t>&lt; Science Express Index</a:t>
            </a:r>
            <a:r>
              <a:rPr lang="en-US" sz="1800" i="1" dirty="0" smtClean="0">
                <a:solidFill>
                  <a:schemeClr val="tx1"/>
                </a:solidFill>
              </a:rPr>
              <a:t> Science DOI: 10.1126/science.1207745 </a:t>
            </a:r>
            <a:endParaRPr lang="en-US" sz="1800" dirty="0" smtClean="0">
              <a:solidFill>
                <a:schemeClr val="tx1"/>
              </a:solidFill>
            </a:endParaRPr>
          </a:p>
          <a:p>
            <a:pPr>
              <a:buNone/>
            </a:pPr>
            <a:r>
              <a:rPr lang="en-US" sz="1800" dirty="0" smtClean="0">
                <a:solidFill>
                  <a:schemeClr val="tx1"/>
                </a:solidFill>
              </a:rPr>
              <a:t>Report: Google Effects on Memory: Cognitive Consequences of Having Information at Our Fingertips </a:t>
            </a:r>
            <a:r>
              <a:rPr lang="en-US" sz="1800" dirty="0" smtClean="0">
                <a:solidFill>
                  <a:schemeClr val="tx1"/>
                </a:solidFill>
                <a:hlinkClick r:id="rId3" action="ppaction://hlinkfile"/>
              </a:rPr>
              <a:t>Betsy Sparrow</a:t>
            </a:r>
            <a:r>
              <a:rPr lang="en-US" sz="1800" dirty="0" smtClean="0">
                <a:solidFill>
                  <a:schemeClr val="tx1"/>
                </a:solidFill>
              </a:rPr>
              <a:t>,</a:t>
            </a:r>
            <a:r>
              <a:rPr lang="en-US" sz="1800" dirty="0" smtClean="0">
                <a:solidFill>
                  <a:schemeClr val="tx1"/>
                </a:solidFill>
                <a:hlinkClick r:id="" action="ppaction://hlinkfile"/>
              </a:rPr>
              <a:t>*</a:t>
            </a:r>
            <a:r>
              <a:rPr lang="en-US" sz="1800" dirty="0" smtClean="0">
                <a:solidFill>
                  <a:schemeClr val="tx1"/>
                </a:solidFill>
              </a:rPr>
              <a:t>, </a:t>
            </a:r>
            <a:r>
              <a:rPr lang="en-US" sz="1800" dirty="0" smtClean="0">
                <a:solidFill>
                  <a:schemeClr val="tx1"/>
                </a:solidFill>
                <a:hlinkClick r:id="rId4" action="ppaction://hlinkfile"/>
              </a:rPr>
              <a:t>Jenny Liu</a:t>
            </a:r>
            <a:r>
              <a:rPr lang="en-US" sz="1800" dirty="0" smtClean="0">
                <a:solidFill>
                  <a:schemeClr val="tx1"/>
                </a:solidFill>
              </a:rPr>
              <a:t>, </a:t>
            </a:r>
            <a:r>
              <a:rPr lang="en-US" sz="1800" dirty="0" smtClean="0">
                <a:solidFill>
                  <a:schemeClr val="tx1"/>
                </a:solidFill>
                <a:hlinkClick r:id="rId5" action="ppaction://hlinkfile"/>
              </a:rPr>
              <a:t>Daniel M. Wegner</a:t>
            </a:r>
            <a:endParaRPr lang="en-US" sz="1800" dirty="0" smtClean="0">
              <a:solidFill>
                <a:schemeClr val="tx1"/>
              </a:solidFill>
            </a:endParaRPr>
          </a:p>
          <a:p>
            <a:pPr>
              <a:lnSpc>
                <a:spcPct val="100000"/>
              </a:lnSpc>
            </a:pPr>
            <a:endParaRPr lang="en-GB" sz="2000"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Calibri" pitchFamily="34" charset="0"/>
              </a:rPr>
              <a:t>Why? </a:t>
            </a:r>
            <a:r>
              <a:rPr lang="en-GB" sz="2800" b="1" kern="0" dirty="0" smtClean="0">
                <a:solidFill>
                  <a:srgbClr val="C00000"/>
                </a:solidFill>
                <a:latin typeface="Calibri" pitchFamily="34" charset="0"/>
              </a:rPr>
              <a:t>(rationale)</a:t>
            </a:r>
          </a:p>
          <a:p>
            <a:pPr marL="533400" indent="-533400">
              <a:lnSpc>
                <a:spcPct val="90000"/>
              </a:lnSpc>
              <a:spcBef>
                <a:spcPct val="35000"/>
              </a:spcBef>
              <a:buClr>
                <a:srgbClr val="009900"/>
              </a:buClr>
              <a:buFont typeface="Wingdings" pitchFamily="2" charset="2"/>
              <a:buChar char="v"/>
              <a:defRPr/>
            </a:pPr>
            <a:r>
              <a:rPr lang="en-GB" sz="1800" b="1" kern="0" dirty="0" smtClean="0">
                <a:solidFill>
                  <a:srgbClr val="660066"/>
                </a:solidFill>
                <a:latin typeface="Calibri" pitchFamily="34" charset="0"/>
              </a:rPr>
              <a:t>What? </a:t>
            </a:r>
            <a:r>
              <a:rPr lang="en-GB" sz="1800" b="1" kern="0" dirty="0" smtClean="0">
                <a:solidFill>
                  <a:srgbClr val="C00000"/>
                </a:solidFill>
                <a:latin typeface="Calibri" pitchFamily="34" charset="0"/>
              </a:rPr>
              <a:t>(content)</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Calibri" pitchFamily="34" charset="0"/>
              </a:rPr>
              <a:t>Who? </a:t>
            </a:r>
            <a:r>
              <a:rPr lang="en-GB" sz="2800" b="1" kern="0" dirty="0" smtClean="0">
                <a:solidFill>
                  <a:srgbClr val="C00000"/>
                </a:solidFill>
                <a:latin typeface="Calibri" pitchFamily="34" charset="0"/>
              </a:rPr>
              <a:t>(people, you, me, them)</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Calibri" pitchFamily="34" charset="0"/>
              </a:rPr>
              <a:t>Where? </a:t>
            </a:r>
            <a:r>
              <a:rPr lang="en-GB" sz="2800" b="1" kern="0" dirty="0" smtClean="0">
                <a:solidFill>
                  <a:srgbClr val="C00000"/>
                </a:solidFill>
                <a:latin typeface="Calibri" pitchFamily="34" charset="0"/>
              </a:rPr>
              <a:t>(locations)</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Calibri" pitchFamily="34" charset="0"/>
              </a:rPr>
              <a:t>When? </a:t>
            </a:r>
            <a:r>
              <a:rPr lang="en-GB" sz="2800" b="1" kern="0" dirty="0" smtClean="0">
                <a:solidFill>
                  <a:srgbClr val="C00000"/>
                </a:solidFill>
                <a:latin typeface="Calibri" pitchFamily="34" charset="0"/>
              </a:rPr>
              <a:t>(times)</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Calibri" pitchFamily="34" charset="0"/>
              </a:rPr>
              <a:t>How? </a:t>
            </a:r>
            <a:r>
              <a:rPr lang="en-GB" sz="2800" b="1" kern="0" dirty="0" smtClean="0">
                <a:solidFill>
                  <a:srgbClr val="C00000"/>
                </a:solidFill>
                <a:latin typeface="Calibri" pitchFamily="34" charset="0"/>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mn-lt"/>
              </a:rPr>
              <a:t>Which? </a:t>
            </a:r>
            <a:r>
              <a:rPr lang="en-GB" sz="2800" b="1" kern="0" dirty="0" smtClean="0">
                <a:solidFill>
                  <a:srgbClr val="C00000"/>
                </a:solidFill>
                <a:latin typeface="+mn-lt"/>
              </a:rPr>
              <a:t>(decisions)</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mn-lt"/>
              </a:rPr>
              <a:t>So what? </a:t>
            </a:r>
            <a:r>
              <a:rPr lang="en-GB" sz="2800" b="1" kern="0" dirty="0" smtClean="0">
                <a:solidFill>
                  <a:srgbClr val="C00000"/>
                </a:solidFill>
                <a:latin typeface="+mn-lt"/>
              </a:rPr>
              <a:t>(importance?)</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mn-lt"/>
              </a:rPr>
              <a:t>Wow? </a:t>
            </a:r>
            <a:r>
              <a:rPr lang="en-GB" sz="2800" b="1" kern="0" dirty="0" smtClean="0">
                <a:solidFill>
                  <a:srgbClr val="C00000"/>
                </a:solidFill>
                <a:latin typeface="+mn-lt"/>
              </a:rPr>
              <a:t>(impact?)</a:t>
            </a:r>
          </a:p>
          <a:p>
            <a:pPr marL="533400" indent="-533400">
              <a:lnSpc>
                <a:spcPct val="90000"/>
              </a:lnSpc>
              <a:spcBef>
                <a:spcPct val="35000"/>
              </a:spcBef>
              <a:buClr>
                <a:srgbClr val="009900"/>
              </a:buClr>
              <a:buFont typeface="Wingdings" pitchFamily="2" charset="2"/>
              <a:buNone/>
              <a:defRPr/>
            </a:pPr>
            <a:r>
              <a:rPr lang="en-GB" sz="2800" b="1" kern="0" dirty="0" smtClean="0">
                <a:solidFill>
                  <a:srgbClr val="660066"/>
                </a:solidFill>
                <a:latin typeface="+mn-lt"/>
              </a:rPr>
              <a:t>And the most powerful four-letter word in the English language...</a:t>
            </a:r>
          </a:p>
          <a:p>
            <a:pPr marL="533400" indent="-533400">
              <a:lnSpc>
                <a:spcPct val="90000"/>
              </a:lnSpc>
              <a:spcBef>
                <a:spcPct val="35000"/>
              </a:spcBef>
              <a:buClr>
                <a:srgbClr val="009900"/>
              </a:buClr>
              <a:buFont typeface="Wingdings" pitchFamily="2" charset="2"/>
              <a:buNone/>
              <a:defRPr/>
            </a:pPr>
            <a:r>
              <a:rPr lang="en-GB" sz="3600" b="1" kern="0" dirty="0" smtClean="0">
                <a:solidFill>
                  <a:srgbClr val="CC0000"/>
                </a:solidFill>
                <a:latin typeface="+mn-lt"/>
              </a:rPr>
              <a:t>	????</a:t>
            </a:r>
          </a:p>
        </p:txBody>
      </p:sp>
      <p:sp>
        <p:nvSpPr>
          <p:cNvPr id="5" name="Title 1"/>
          <p:cNvSpPr txBox="1">
            <a:spLocks/>
          </p:cNvSpPr>
          <p:nvPr/>
        </p:nvSpPr>
        <p:spPr>
          <a:xfrm>
            <a:off x="0" y="1"/>
            <a:ext cx="9144000" cy="1124679"/>
          </a:xfrm>
          <a:prstGeom prst="rect">
            <a:avLst/>
          </a:prstGeom>
        </p:spPr>
        <p:txBody>
          <a:bodyPr/>
          <a:lstStyle/>
          <a:p>
            <a:pPr algn="ctr">
              <a:lnSpc>
                <a:spcPct val="85000"/>
              </a:lnSpc>
              <a:defRPr/>
            </a:pPr>
            <a:r>
              <a:rPr lang="en-GB" sz="3200" b="1" kern="0" dirty="0" smtClean="0">
                <a:solidFill>
                  <a:srgbClr val="008000"/>
                </a:solidFill>
                <a:latin typeface="Calibri" pitchFamily="34" charset="0"/>
              </a:rPr>
              <a:t>Teaching – and research – and reflection:</a:t>
            </a:r>
            <a:br>
              <a:rPr lang="en-GB" sz="3200" b="1" kern="0" dirty="0" smtClean="0">
                <a:solidFill>
                  <a:srgbClr val="008000"/>
                </a:solidFill>
                <a:latin typeface="Calibri" pitchFamily="34" charset="0"/>
              </a:rPr>
            </a:br>
            <a:r>
              <a:rPr lang="en-GB" sz="3200" b="1" kern="0" dirty="0" smtClean="0">
                <a:solidFill>
                  <a:srgbClr val="008000"/>
                </a:solidFill>
                <a:latin typeface="Calibri" pitchFamily="34" charset="0"/>
              </a:rPr>
              <a:t>the ten most important words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6" name="Rectangle 4"/>
          <p:cNvSpPr>
            <a:spLocks noGrp="1" noRot="1" noChangeArrowheads="1"/>
          </p:cNvSpPr>
          <p:nvPr>
            <p:ph type="title"/>
          </p:nvPr>
        </p:nvSpPr>
        <p:spPr>
          <a:xfrm>
            <a:off x="0" y="0"/>
            <a:ext cx="9144000" cy="1214422"/>
          </a:xfrm>
          <a:solidFill>
            <a:srgbClr val="FFFFFF">
              <a:alpha val="69804"/>
            </a:srgbClr>
          </a:solidFill>
        </p:spPr>
        <p:txBody>
          <a:bodyPr/>
          <a:lstStyle/>
          <a:p>
            <a:pPr eaLnBrk="1" hangingPunct="1"/>
            <a:r>
              <a:rPr lang="en-GB" sz="3200" dirty="0" smtClean="0">
                <a:solidFill>
                  <a:srgbClr val="CC00CC"/>
                </a:solidFill>
              </a:rPr>
              <a:t/>
            </a:r>
            <a:br>
              <a:rPr lang="en-GB" sz="3200" dirty="0" smtClean="0">
                <a:solidFill>
                  <a:srgbClr val="CC00CC"/>
                </a:solidFill>
              </a:rPr>
            </a:br>
            <a:r>
              <a:rPr lang="en-GB" b="1" dirty="0" smtClean="0">
                <a:solidFill>
                  <a:srgbClr val="000066"/>
                </a:solidFill>
              </a:rPr>
              <a:t>How Students </a:t>
            </a:r>
            <a:r>
              <a:rPr lang="en-GB" b="1" i="1" dirty="0" smtClean="0">
                <a:solidFill>
                  <a:srgbClr val="000066"/>
                </a:solidFill>
              </a:rPr>
              <a:t>Really </a:t>
            </a:r>
            <a:r>
              <a:rPr lang="en-GB" b="1" dirty="0" smtClean="0">
                <a:solidFill>
                  <a:srgbClr val="000066"/>
                </a:solidFill>
              </a:rPr>
              <a:t>Learn</a:t>
            </a:r>
            <a:r>
              <a:rPr lang="en-GB" b="1" dirty="0" smtClean="0">
                <a:solidFill>
                  <a:srgbClr val="CC00CC"/>
                </a:solidFill>
              </a:rPr>
              <a:t/>
            </a:r>
            <a:br>
              <a:rPr lang="en-GB" b="1" dirty="0" smtClean="0">
                <a:solidFill>
                  <a:srgbClr val="CC00CC"/>
                </a:solidFill>
              </a:rPr>
            </a:br>
            <a:r>
              <a:rPr lang="en-GB" sz="3600" b="1" dirty="0" smtClean="0">
                <a:solidFill>
                  <a:srgbClr val="CC00CC"/>
                </a:solidFill>
              </a:rPr>
              <a:t>‘Ripples’ model of learning</a:t>
            </a:r>
            <a:endParaRPr lang="en-GB" sz="3200" dirty="0" smtClean="0">
              <a:solidFill>
                <a:srgbClr val="CC00CC"/>
              </a:solidFill>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endParaRPr lang="en-US" sz="2800" b="1" dirty="0">
              <a:solidFill>
                <a:srgbClr val="000000"/>
              </a:solidFill>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33800" name="Rectangle 8"/>
          <p:cNvSpPr>
            <a:spLocks noChangeArrowheads="1"/>
          </p:cNvSpPr>
          <p:nvPr/>
        </p:nvSpPr>
        <p:spPr bwMode="auto">
          <a:xfrm>
            <a:off x="1403350" y="2852738"/>
            <a:ext cx="5832946" cy="1625600"/>
          </a:xfrm>
          <a:prstGeom prst="rect">
            <a:avLst/>
          </a:prstGeom>
          <a:solidFill>
            <a:srgbClr val="66CCFF">
              <a:alpha val="45098"/>
            </a:srgbClr>
          </a:solidFill>
          <a:ln w="12700">
            <a:noFill/>
            <a:miter lim="800000"/>
            <a:headEnd/>
            <a:tailEnd/>
          </a:ln>
        </p:spPr>
        <p:txBody>
          <a:bodyPr lIns="92075" tIns="46038" rIns="92075" bIns="46038" anchor="ctr"/>
          <a:lstStyle/>
          <a:p>
            <a:pPr marL="723900" indent="-723900" algn="ctr" eaLnBrk="0" hangingPunct="0">
              <a:spcBef>
                <a:spcPct val="20000"/>
              </a:spcBef>
              <a:buClr>
                <a:srgbClr val="009999"/>
              </a:buClr>
              <a:buFont typeface="Wingdings" pitchFamily="2" charset="2"/>
              <a:buNone/>
            </a:pPr>
            <a:r>
              <a:rPr lang="en-GB" sz="2800" b="1" dirty="0">
                <a:solidFill>
                  <a:srgbClr val="000000"/>
                </a:solidFill>
                <a:latin typeface="Arial" charset="0"/>
              </a:rPr>
              <a:t>Phil </a:t>
            </a:r>
            <a:r>
              <a:rPr lang="en-GB" sz="2800" b="1" dirty="0" smtClean="0">
                <a:solidFill>
                  <a:srgbClr val="000000"/>
                </a:solidFill>
                <a:latin typeface="Arial" charset="0"/>
              </a:rPr>
              <a:t>Race</a:t>
            </a:r>
            <a:endParaRPr lang="en-GB" sz="2800" b="1" dirty="0">
              <a:solidFill>
                <a:srgbClr val="000000"/>
              </a:solidFill>
              <a:latin typeface="Arial" charset="0"/>
            </a:endParaRP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lum bright="-17000" contrast="39000"/>
            <a:extLst>
              <a:ext uri="{28A0092B-C50C-407E-A947-70E740481C1C}">
                <a14:useLocalDpi xmlns:a14="http://schemas.microsoft.com/office/drawing/2010/main" xmlns="" val="0"/>
              </a:ext>
            </a:extLst>
          </a:blip>
          <a:srcRect b="7514"/>
          <a:stretch/>
        </p:blipFill>
        <p:spPr>
          <a:xfrm>
            <a:off x="585886" y="130628"/>
            <a:ext cx="7415114" cy="6727371"/>
          </a:xfrm>
          <a:prstGeom prst="rect">
            <a:avLst/>
          </a:prstGeom>
        </p:spPr>
      </p:pic>
    </p:spTree>
    <p:extLst>
      <p:ext uri="{BB962C8B-B14F-4D97-AF65-F5344CB8AC3E}">
        <p14:creationId xmlns:p14="http://schemas.microsoft.com/office/powerpoint/2010/main" xmlns="" val="4161232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r>
              <a:rPr lang="en-GB" dirty="0">
                <a:latin typeface="Tahoma" pitchFamily="34" charset="0"/>
              </a:rPr>
              <a:t/>
            </a:r>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r>
              <a:rPr lang="en-GB" b="1" dirty="0">
                <a:latin typeface="Tahoma" pitchFamily="34" charset="0"/>
              </a:rPr>
              <a:t/>
            </a:r>
            <a:br>
              <a:rPr lang="en-GB" b="1" dirty="0">
                <a:latin typeface="Tahoma" pitchFamily="34" charset="0"/>
              </a:rPr>
            </a:br>
            <a:endParaRPr lang="en-GB" sz="4400" b="1" dirty="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4000" b="1" dirty="0">
                <a:solidFill>
                  <a:srgbClr val="92D050"/>
                </a:solidFill>
              </a:rPr>
              <a:t>Evidence-based practice</a:t>
            </a:r>
          </a:p>
          <a:p>
            <a:pPr algn="ctr"/>
            <a:r>
              <a:rPr lang="en-GB" sz="3600" b="1" dirty="0"/>
              <a:t> – seven factors underpinning successful learning based on asking 200,000 people about their learning in the last </a:t>
            </a:r>
            <a:r>
              <a:rPr lang="en-GB" sz="3600" b="1" dirty="0" smtClean="0"/>
              <a:t>25 </a:t>
            </a:r>
            <a:r>
              <a:rPr lang="en-GB" sz="3600" b="1" dirty="0"/>
              <a:t>years</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 more details</a:t>
            </a:r>
          </a:p>
        </p:txBody>
      </p:sp>
      <p:sp>
        <p:nvSpPr>
          <p:cNvPr id="3" name="Content Placeholder 2"/>
          <p:cNvSpPr>
            <a:spLocks noGrp="1"/>
          </p:cNvSpPr>
          <p:nvPr>
            <p:ph idx="1"/>
          </p:nvPr>
        </p:nvSpPr>
        <p:spPr/>
        <p:txBody>
          <a:bodyPr/>
          <a:lstStyle/>
          <a:p>
            <a:pPr>
              <a:lnSpc>
                <a:spcPct val="100000"/>
              </a:lnSpc>
              <a:buNone/>
            </a:pPr>
            <a:r>
              <a:rPr lang="en-GB" dirty="0"/>
              <a:t>Versions of the discussion of these factors are written up in Chapter 2 of </a:t>
            </a:r>
            <a:r>
              <a:rPr lang="en-GB" dirty="0">
                <a:solidFill>
                  <a:srgbClr val="FF0000"/>
                </a:solidFill>
              </a:rPr>
              <a:t>‘Making Learning Happen’ </a:t>
            </a:r>
            <a:r>
              <a:rPr lang="en-GB" dirty="0"/>
              <a:t>(2014) and also Chapter 1 of </a:t>
            </a:r>
            <a:r>
              <a:rPr lang="en-GB" dirty="0">
                <a:solidFill>
                  <a:srgbClr val="FF0000"/>
                </a:solidFill>
              </a:rPr>
              <a:t>‘The Lecturer’s Toolkit’ </a:t>
            </a:r>
            <a:r>
              <a:rPr lang="en-GB" dirty="0"/>
              <a:t>(2015</a:t>
            </a:r>
            <a:r>
              <a:rPr lang="en-GB" dirty="0" smtClean="0"/>
              <a:t>).</a:t>
            </a:r>
          </a:p>
          <a:p>
            <a:pPr>
              <a:lnSpc>
                <a:spcPct val="100000"/>
              </a:lnSpc>
            </a:pPr>
            <a:r>
              <a:rPr lang="en-GB" u="sng" dirty="0" smtClean="0">
                <a:hlinkClick r:id="rId3"/>
              </a:rPr>
              <a:t>http://phil-race.co.uk/4th-edition-lecturers-toolkit/</a:t>
            </a:r>
            <a:r>
              <a:rPr lang="en-GB" dirty="0" smtClean="0"/>
              <a:t> Toolkit details</a:t>
            </a:r>
          </a:p>
          <a:p>
            <a:pPr>
              <a:lnSpc>
                <a:spcPct val="100000"/>
              </a:lnSpc>
            </a:pPr>
            <a:r>
              <a:rPr lang="en-GB" u="sng" dirty="0" smtClean="0">
                <a:hlinkClick r:id="rId4"/>
              </a:rPr>
              <a:t>http://phil-race.co.uk/ripples-model-seven-factors-underpinning-successful-learning-update-july-2015/</a:t>
            </a:r>
            <a:r>
              <a:rPr lang="en-GB" dirty="0" smtClean="0"/>
              <a:t> Chapter 1 of Toolkit</a:t>
            </a:r>
          </a:p>
          <a:p>
            <a:pPr>
              <a:lnSpc>
                <a:spcPct val="100000"/>
              </a:lnSpc>
            </a:pPr>
            <a:endParaRPr lang="en-GB" dirty="0" smtClean="0"/>
          </a:p>
          <a:p>
            <a:pPr>
              <a:lnSpc>
                <a:spcPct val="100000"/>
              </a:lnSpc>
            </a:pPr>
            <a:endParaRPr lang="en-GB"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Question 5</a:t>
            </a:r>
            <a:endParaRPr lang="en-GB" b="1" dirty="0"/>
          </a:p>
        </p:txBody>
      </p:sp>
      <p:sp>
        <p:nvSpPr>
          <p:cNvPr id="3" name="Content Placeholder 2"/>
          <p:cNvSpPr>
            <a:spLocks noGrp="1"/>
          </p:cNvSpPr>
          <p:nvPr>
            <p:ph idx="1"/>
          </p:nvPr>
        </p:nvSpPr>
        <p:spPr/>
        <p:txBody>
          <a:bodyPr/>
          <a:lstStyle/>
          <a:p>
            <a:pPr>
              <a:lnSpc>
                <a:spcPct val="100000"/>
              </a:lnSpc>
            </a:pPr>
            <a:r>
              <a:rPr lang="en-GB" sz="2800" dirty="0"/>
              <a:t>Think of something you’ve taught for some time. Think back particularly to the </a:t>
            </a:r>
            <a:r>
              <a:rPr lang="en-GB" sz="2800" dirty="0">
                <a:solidFill>
                  <a:srgbClr val="FF0000"/>
                </a:solidFill>
              </a:rPr>
              <a:t>first</a:t>
            </a:r>
            <a:r>
              <a:rPr lang="en-GB" sz="2800" dirty="0"/>
              <a:t> time you taught it.</a:t>
            </a:r>
          </a:p>
          <a:p>
            <a:pPr>
              <a:lnSpc>
                <a:spcPct val="100000"/>
              </a:lnSpc>
            </a:pPr>
            <a:r>
              <a:rPr lang="en-GB" sz="2800" dirty="0"/>
              <a:t>To what extent did you find that you ‘had your head around it’ </a:t>
            </a:r>
            <a:r>
              <a:rPr lang="en-GB" sz="2800" dirty="0">
                <a:solidFill>
                  <a:srgbClr val="FF0000"/>
                </a:solidFill>
              </a:rPr>
              <a:t>much</a:t>
            </a:r>
            <a:r>
              <a:rPr lang="en-GB" sz="2800" dirty="0"/>
              <a:t> </a:t>
            </a:r>
            <a:r>
              <a:rPr lang="en-GB" sz="2800" dirty="0">
                <a:solidFill>
                  <a:srgbClr val="FF0000"/>
                </a:solidFill>
              </a:rPr>
              <a:t>better</a:t>
            </a:r>
            <a:r>
              <a:rPr lang="en-GB" sz="2800" dirty="0"/>
              <a:t> after teaching it for the first time?</a:t>
            </a:r>
          </a:p>
          <a:p>
            <a:pPr lvl="1">
              <a:lnSpc>
                <a:spcPct val="100000"/>
              </a:lnSpc>
            </a:pPr>
            <a:r>
              <a:rPr lang="en-GB" dirty="0">
                <a:solidFill>
                  <a:srgbClr val="FF0000"/>
                </a:solidFill>
              </a:rPr>
              <a:t>Very much better: raise two hands</a:t>
            </a:r>
          </a:p>
          <a:p>
            <a:pPr lvl="1">
              <a:lnSpc>
                <a:spcPct val="100000"/>
              </a:lnSpc>
            </a:pPr>
            <a:r>
              <a:rPr lang="en-GB" dirty="0">
                <a:solidFill>
                  <a:srgbClr val="333399"/>
                </a:solidFill>
              </a:rPr>
              <a:t>Somewhat better: raise one hand</a:t>
            </a:r>
          </a:p>
          <a:p>
            <a:pPr lvl="1">
              <a:lnSpc>
                <a:spcPct val="100000"/>
              </a:lnSpc>
            </a:pPr>
            <a:r>
              <a:rPr lang="en-GB" dirty="0">
                <a:solidFill>
                  <a:schemeClr val="bg2">
                    <a:lumMod val="75000"/>
                  </a:schemeClr>
                </a:solidFill>
              </a:rPr>
              <a:t>No better: </a:t>
            </a:r>
            <a:r>
              <a:rPr lang="en-GB" dirty="0" smtClean="0">
                <a:solidFill>
                  <a:schemeClr val="bg2">
                    <a:lumMod val="75000"/>
                  </a:schemeClr>
                </a:solidFill>
              </a:rPr>
              <a:t>touch left ear</a:t>
            </a:r>
            <a:endParaRPr lang="en-GB" dirty="0">
              <a:solidFill>
                <a:schemeClr val="bg2">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86021"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86022"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7475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475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476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4761"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4762"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86028" name="Text Box 12"/>
          <p:cNvSpPr txBox="1">
            <a:spLocks noChangeArrowheads="1"/>
          </p:cNvSpPr>
          <p:nvPr/>
        </p:nvSpPr>
        <p:spPr bwMode="auto">
          <a:xfrm>
            <a:off x="590925" y="326171"/>
            <a:ext cx="7504949" cy="461665"/>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FF"/>
                </a:solidFill>
              </a:rPr>
              <a:t>Verbalising </a:t>
            </a:r>
          </a:p>
        </p:txBody>
      </p:sp>
      <p:sp>
        <p:nvSpPr>
          <p:cNvPr id="74765"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74766"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6022"/>
                                        </p:tgtEl>
                                        <p:attrNameLst>
                                          <p:attrName>style.visibility</p:attrName>
                                        </p:attrNameLst>
                                      </p:cBhvr>
                                      <p:to>
                                        <p:strVal val="visible"/>
                                      </p:to>
                                    </p:set>
                                    <p:animEffect transition="in" filter="box(out)">
                                      <p:cBhvr>
                                        <p:cTn id="7" dur="500"/>
                                        <p:tgtEl>
                                          <p:spTgt spid="860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021"/>
                                        </p:tgtEl>
                                        <p:attrNameLst>
                                          <p:attrName>style.visibility</p:attrName>
                                        </p:attrNameLst>
                                      </p:cBhvr>
                                      <p:to>
                                        <p:strVal val="visible"/>
                                      </p:to>
                                    </p:set>
                                    <p:animEffect transition="in" filter="dissolve">
                                      <p:cBhvr>
                                        <p:cTn id="12" dur="500"/>
                                        <p:tgtEl>
                                          <p:spTgt spid="8602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6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autoUpdateAnimBg="0"/>
      <p:bldP spid="86022" grpId="0" animBg="1"/>
      <p:bldP spid="86028"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And one final question...</a:t>
            </a:r>
          </a:p>
        </p:txBody>
      </p:sp>
      <p:sp>
        <p:nvSpPr>
          <p:cNvPr id="3" name="Content Placeholder 2"/>
          <p:cNvSpPr>
            <a:spLocks noGrp="1"/>
          </p:cNvSpPr>
          <p:nvPr>
            <p:ph idx="1"/>
          </p:nvPr>
        </p:nvSpPr>
        <p:spPr/>
        <p:txBody>
          <a:bodyPr/>
          <a:lstStyle/>
          <a:p>
            <a:pPr>
              <a:lnSpc>
                <a:spcPct val="100000"/>
              </a:lnSpc>
            </a:pPr>
            <a:r>
              <a:rPr lang="en-GB" sz="2800" dirty="0"/>
              <a:t>Still thinking of the first time you taught that particular topic, think back to the first time you </a:t>
            </a:r>
            <a:r>
              <a:rPr lang="en-GB" sz="2800" dirty="0">
                <a:solidFill>
                  <a:srgbClr val="FF0000"/>
                </a:solidFill>
              </a:rPr>
              <a:t>measured </a:t>
            </a:r>
            <a:r>
              <a:rPr lang="en-GB" sz="2800" dirty="0"/>
              <a:t>students’ learning of the topic.</a:t>
            </a:r>
          </a:p>
          <a:p>
            <a:pPr>
              <a:lnSpc>
                <a:spcPct val="100000"/>
              </a:lnSpc>
            </a:pPr>
            <a:r>
              <a:rPr lang="en-GB" sz="2800" dirty="0"/>
              <a:t>To what extent did you find that after </a:t>
            </a:r>
            <a:r>
              <a:rPr lang="en-GB" sz="2800" dirty="0">
                <a:solidFill>
                  <a:srgbClr val="FF0000"/>
                </a:solidFill>
              </a:rPr>
              <a:t>assessing</a:t>
            </a:r>
            <a:r>
              <a:rPr lang="en-GB" sz="2800" dirty="0"/>
              <a:t> students work, you yourself had ‘made sense’ of the topic even more deeply?</a:t>
            </a:r>
          </a:p>
          <a:p>
            <a:pPr lvl="1">
              <a:lnSpc>
                <a:spcPct val="100000"/>
              </a:lnSpc>
            </a:pPr>
            <a:r>
              <a:rPr lang="en-GB" dirty="0">
                <a:solidFill>
                  <a:srgbClr val="FF0000"/>
                </a:solidFill>
              </a:rPr>
              <a:t>Very much better: raise two hands</a:t>
            </a:r>
          </a:p>
          <a:p>
            <a:pPr lvl="1">
              <a:lnSpc>
                <a:spcPct val="100000"/>
              </a:lnSpc>
            </a:pPr>
            <a:r>
              <a:rPr lang="en-GB" dirty="0">
                <a:solidFill>
                  <a:srgbClr val="333399"/>
                </a:solidFill>
              </a:rPr>
              <a:t>Somewhat better: raise one hand</a:t>
            </a:r>
          </a:p>
          <a:p>
            <a:pPr lvl="1">
              <a:lnSpc>
                <a:spcPct val="100000"/>
              </a:lnSpc>
            </a:pPr>
            <a:r>
              <a:rPr lang="en-GB" dirty="0">
                <a:solidFill>
                  <a:schemeClr val="bg2">
                    <a:lumMod val="75000"/>
                  </a:schemeClr>
                </a:solidFill>
              </a:rPr>
              <a:t>No better: </a:t>
            </a:r>
            <a:r>
              <a:rPr lang="en-GB" dirty="0" smtClean="0">
                <a:solidFill>
                  <a:schemeClr val="bg2">
                    <a:lumMod val="75000"/>
                  </a:schemeClr>
                </a:solidFill>
              </a:rPr>
              <a:t>touch left ear</a:t>
            </a:r>
            <a:endParaRPr lang="en-GB" dirty="0">
              <a:solidFill>
                <a:schemeClr val="bg2">
                  <a:lumMod val="75000"/>
                </a:schemeClr>
              </a:solidFill>
            </a:endParaRPr>
          </a:p>
          <a:p>
            <a:pPr lvl="1">
              <a:lnSpc>
                <a:spcPct val="100000"/>
              </a:lnSpc>
            </a:pP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a:solidFill>
                  <a:srgbClr val="CCFF33"/>
                </a:solidFill>
              </a:rPr>
              <a:t>Ripples on a pond….</a:t>
            </a:r>
          </a:p>
        </p:txBody>
      </p:sp>
      <p:sp>
        <p:nvSpPr>
          <p:cNvPr id="3"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endParaRPr lang="en-US">
              <a:solidFill>
                <a:srgbClr val="000000"/>
              </a:solidFill>
            </a:endParaRPr>
          </a:p>
        </p:txBody>
      </p:sp>
      <p:sp>
        <p:nvSpPr>
          <p:cNvPr id="4"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a:solidFill>
                <a:srgbClr val="000000"/>
              </a:solidFill>
            </a:endParaRPr>
          </a:p>
        </p:txBody>
      </p:sp>
      <p:sp>
        <p:nvSpPr>
          <p:cNvPr id="5"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6"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endParaRPr lang="en-US">
              <a:solidFill>
                <a:srgbClr val="000000"/>
              </a:solidFill>
            </a:endParaRPr>
          </a:p>
        </p:txBody>
      </p:sp>
      <p:sp>
        <p:nvSpPr>
          <p:cNvPr id="7"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endParaRPr lang="en-US">
              <a:solidFill>
                <a:srgbClr val="000000"/>
              </a:solidFill>
            </a:endParaRPr>
          </a:p>
        </p:txBody>
      </p:sp>
      <p:sp>
        <p:nvSpPr>
          <p:cNvPr id="8"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a:solidFill>
                  <a:srgbClr val="000000"/>
                </a:solidFill>
              </a:rPr>
              <a:t>Wanting/</a:t>
            </a:r>
          </a:p>
          <a:p>
            <a:pPr algn="ctr" eaLnBrk="0" hangingPunct="0"/>
            <a:r>
              <a:rPr lang="en-US" sz="2800" b="1">
                <a:solidFill>
                  <a:srgbClr val="000000"/>
                </a:solidFill>
              </a:rPr>
              <a:t>Needing</a:t>
            </a:r>
          </a:p>
        </p:txBody>
      </p:sp>
      <p:sp>
        <p:nvSpPr>
          <p:cNvPr id="9"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a:solidFill>
                  <a:srgbClr val="FFFFFF"/>
                </a:solidFill>
              </a:rPr>
              <a:t>Doing</a:t>
            </a:r>
          </a:p>
        </p:txBody>
      </p:sp>
      <p:sp>
        <p:nvSpPr>
          <p:cNvPr id="10"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a:solidFill>
                  <a:srgbClr val="000000"/>
                </a:solidFill>
              </a:rPr>
              <a:t>Feedback</a:t>
            </a:r>
          </a:p>
        </p:txBody>
      </p:sp>
      <p:sp>
        <p:nvSpPr>
          <p:cNvPr id="1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t>Assessing</a:t>
            </a:r>
          </a:p>
          <a:p>
            <a:pPr algn="ctr" eaLnBrk="0" hangingPunct="0">
              <a:spcBef>
                <a:spcPct val="50000"/>
              </a:spcBef>
            </a:pPr>
            <a:r>
              <a:rPr lang="en-GB" sz="2000" b="1" dirty="0"/>
              <a:t>making informed judgements</a:t>
            </a:r>
          </a:p>
        </p:txBody>
      </p:sp>
      <p:sp>
        <p:nvSpPr>
          <p:cNvPr id="1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
        <p:nvSpPr>
          <p:cNvPr id="1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a:solidFill>
                  <a:srgbClr val="000000"/>
                </a:solidFill>
              </a:rPr>
              <a:t>Making sense</a:t>
            </a:r>
          </a:p>
        </p:txBody>
      </p:sp>
      <p:sp>
        <p:nvSpPr>
          <p:cNvPr id="16" name="Text Box 12"/>
          <p:cNvSpPr txBox="1">
            <a:spLocks noChangeArrowheads="1"/>
          </p:cNvSpPr>
          <p:nvPr/>
        </p:nvSpPr>
        <p:spPr bwMode="auto">
          <a:xfrm>
            <a:off x="590925" y="326171"/>
            <a:ext cx="7504949" cy="461665"/>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FF"/>
                </a:solidFill>
              </a:rPr>
              <a:t>Verbalising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
                                        </p:tgtEl>
                                        <p:attrNameLst>
                                          <p:attrName>style.visibility</p:attrName>
                                        </p:attrNameLst>
                                      </p:cBhvr>
                                      <p:to>
                                        <p:strVal val="visible"/>
                                      </p:to>
                                    </p:set>
                                  </p:childTnLst>
                                </p:cTn>
                              </p:par>
                            </p:childTnLst>
                          </p:cTn>
                        </p:par>
                        <p:par>
                          <p:cTn id="7" fill="hold">
                            <p:stCondLst>
                              <p:cond delay="500"/>
                            </p:stCondLst>
                            <p:childTnLst>
                              <p:par>
                                <p:cTn id="8" presetID="4" presetClass="entr" presetSubtype="32"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autoUpdateAnimBg="0"/>
      <p:bldP spid="5" grpId="0" animBg="1"/>
      <p:bldP spid="12" grpId="0" animBg="1" autoUpdateAnimBg="0"/>
      <p:bldP spid="16"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GB" sz="3600" b="1" dirty="0"/>
              <a:t>The guru Royce Sadler</a:t>
            </a:r>
            <a:br>
              <a:rPr lang="en-GB" sz="3600" b="1" dirty="0"/>
            </a:br>
            <a:endParaRPr lang="en-GB" sz="3600" b="1" dirty="0"/>
          </a:p>
        </p:txBody>
      </p:sp>
      <p:sp>
        <p:nvSpPr>
          <p:cNvPr id="26627" name="Rectangle 3"/>
          <p:cNvSpPr>
            <a:spLocks noGrp="1" noChangeArrowheads="1"/>
          </p:cNvSpPr>
          <p:nvPr>
            <p:ph idx="1"/>
          </p:nvPr>
        </p:nvSpPr>
        <p:spPr>
          <a:xfrm>
            <a:off x="214313" y="1071563"/>
            <a:ext cx="8483600" cy="5130800"/>
          </a:xfrm>
        </p:spPr>
        <p:txBody>
          <a:bodyPr/>
          <a:lstStyle/>
          <a:p>
            <a:pPr eaLnBrk="1" hangingPunct="1">
              <a:lnSpc>
                <a:spcPct val="100000"/>
              </a:lnSpc>
              <a:buFontTx/>
              <a:buNone/>
            </a:pPr>
            <a:r>
              <a:rPr lang="en-AU" sz="2800" dirty="0"/>
              <a:t>“The indispensable conditions for improvement are that the student comes to hold a concept of quality roughly similar to that held by the teacher, is able to monitor continuously the quality of what is being produced </a:t>
            </a:r>
            <a:r>
              <a:rPr lang="en-AU" sz="2800" b="1" i="1" dirty="0">
                <a:solidFill>
                  <a:srgbClr val="FF0000"/>
                </a:solidFill>
              </a:rPr>
              <a:t>during the act of production itself</a:t>
            </a:r>
            <a:r>
              <a:rPr lang="en-AU" sz="2800" dirty="0"/>
              <a:t>, and has a repertoire of alternative moves or strategies from which to draw at any given point. In other words, students have to be able to judge the quality of what they are producing and be able to regulate what they are doing </a:t>
            </a:r>
            <a:r>
              <a:rPr lang="en-AU" sz="2800" b="1" i="1" dirty="0">
                <a:solidFill>
                  <a:srgbClr val="FF0000"/>
                </a:solidFill>
              </a:rPr>
              <a:t>during the doing of it</a:t>
            </a:r>
            <a:r>
              <a:rPr lang="en-AU" sz="2800" dirty="0"/>
              <a:t>”. (Sadler 1989). (my italics)</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88913"/>
            <a:ext cx="8713788" cy="1367827"/>
          </a:xfrm>
        </p:spPr>
        <p:txBody>
          <a:bodyPr/>
          <a:lstStyle/>
          <a:p>
            <a:pPr algn="l"/>
            <a:r>
              <a:rPr lang="en-GB" sz="2400" b="1" dirty="0" smtClean="0">
                <a:solidFill>
                  <a:srgbClr val="FF3300"/>
                </a:solidFill>
              </a:rPr>
              <a:t>Sadler, D. R. (2010). </a:t>
            </a:r>
            <a:r>
              <a:rPr lang="en-GB" sz="2400" b="1" dirty="0" smtClean="0"/>
              <a:t>Beyond feedback: Developing student capability in complex appraisal. </a:t>
            </a:r>
            <a:r>
              <a:rPr lang="en-GB" sz="2400" b="1" i="1" dirty="0" smtClean="0"/>
              <a:t>Assessment &amp; Evaluation in Higher Education, 35</a:t>
            </a:r>
            <a:r>
              <a:rPr lang="en-GB" sz="2400" b="1" dirty="0" smtClean="0"/>
              <a:t>(5), 535-550.</a:t>
            </a:r>
            <a:br>
              <a:rPr lang="en-GB" sz="2400" b="1" dirty="0" smtClean="0"/>
            </a:br>
            <a:endParaRPr lang="en-GB" sz="2400" b="1" dirty="0"/>
          </a:p>
        </p:txBody>
      </p:sp>
      <p:sp>
        <p:nvSpPr>
          <p:cNvPr id="5" name="Content Placeholder 4"/>
          <p:cNvSpPr>
            <a:spLocks noGrp="1"/>
          </p:cNvSpPr>
          <p:nvPr>
            <p:ph idx="1"/>
          </p:nvPr>
        </p:nvSpPr>
        <p:spPr>
          <a:xfrm>
            <a:off x="358775" y="1340710"/>
            <a:ext cx="8605838" cy="5212490"/>
          </a:xfrm>
        </p:spPr>
        <p:txBody>
          <a:bodyPr/>
          <a:lstStyle/>
          <a:p>
            <a:r>
              <a:rPr lang="en-GB" dirty="0" smtClean="0"/>
              <a:t>Students need to be exposed to, and gain experience in </a:t>
            </a:r>
            <a:r>
              <a:rPr lang="en-GB" dirty="0" smtClean="0">
                <a:solidFill>
                  <a:schemeClr val="accent6">
                    <a:lumMod val="40000"/>
                    <a:lumOff val="60000"/>
                  </a:schemeClr>
                </a:solidFill>
              </a:rPr>
              <a:t>making judgements </a:t>
            </a:r>
            <a:r>
              <a:rPr lang="en-GB" dirty="0" smtClean="0"/>
              <a:t>about a variety of works of </a:t>
            </a:r>
            <a:r>
              <a:rPr lang="en-GB" dirty="0" smtClean="0">
                <a:solidFill>
                  <a:schemeClr val="accent6">
                    <a:lumMod val="40000"/>
                    <a:lumOff val="60000"/>
                  </a:schemeClr>
                </a:solidFill>
              </a:rPr>
              <a:t>different</a:t>
            </a:r>
            <a:r>
              <a:rPr lang="en-GB" dirty="0" smtClean="0"/>
              <a:t> quality…They need planned rather than random exposure to exemplars, and experience in making judgements about quality. They need to create verbalised rationales and accounts of how various works could have been </a:t>
            </a:r>
            <a:r>
              <a:rPr lang="en-GB" dirty="0" smtClean="0">
                <a:solidFill>
                  <a:schemeClr val="accent6">
                    <a:lumMod val="40000"/>
                    <a:lumOff val="60000"/>
                  </a:schemeClr>
                </a:solidFill>
              </a:rPr>
              <a:t>done</a:t>
            </a:r>
            <a:r>
              <a:rPr lang="en-GB" dirty="0" smtClean="0">
                <a:solidFill>
                  <a:srgbClr val="FF3300"/>
                </a:solidFill>
              </a:rPr>
              <a:t> </a:t>
            </a:r>
            <a:r>
              <a:rPr lang="en-GB" dirty="0" smtClean="0">
                <a:solidFill>
                  <a:schemeClr val="accent6">
                    <a:lumMod val="40000"/>
                    <a:lumOff val="60000"/>
                  </a:schemeClr>
                </a:solidFill>
              </a:rPr>
              <a:t>better</a:t>
            </a:r>
            <a:r>
              <a:rPr lang="en-GB" dirty="0" smtClean="0"/>
              <a:t>. ...</a:t>
            </a:r>
            <a:endParaRPr lang="en-GB"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Finally, they need to engage in </a:t>
            </a:r>
            <a:r>
              <a:rPr lang="en-GB" dirty="0" smtClean="0">
                <a:solidFill>
                  <a:schemeClr val="accent6">
                    <a:lumMod val="40000"/>
                    <a:lumOff val="60000"/>
                  </a:schemeClr>
                </a:solidFill>
              </a:rPr>
              <a:t>evaluative conversations</a:t>
            </a:r>
            <a:r>
              <a:rPr lang="en-GB" dirty="0" smtClean="0"/>
              <a:t> with teachers and other students. Together, these three provide the means by which students can develop a concept of quality that is similar in essence to that which the teacher possesses, and in particular to understand what makes for high quality (p. 544).</a:t>
            </a:r>
          </a:p>
        </p:txBody>
      </p:sp>
      <p:sp>
        <p:nvSpPr>
          <p:cNvPr id="4" name="Title 3"/>
          <p:cNvSpPr txBox="1">
            <a:spLocks/>
          </p:cNvSpPr>
          <p:nvPr/>
        </p:nvSpPr>
        <p:spPr bwMode="auto">
          <a:xfrm>
            <a:off x="0" y="0"/>
            <a:ext cx="8713788" cy="136782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rgbClr val="FF3300"/>
                </a:solidFill>
                <a:effectLst/>
                <a:uLnTx/>
                <a:uFillTx/>
                <a:latin typeface="+mj-lt"/>
                <a:ea typeface="+mj-ea"/>
                <a:cs typeface="+mj-cs"/>
              </a:rPr>
              <a:t>Sadler, D. R. (2010). </a:t>
            </a:r>
            <a:r>
              <a:rPr kumimoji="0" lang="en-GB" sz="2400" b="1" i="0" u="none" strike="noStrike" kern="0" cap="none" spc="0" normalizeH="0" baseline="0" noProof="0" dirty="0" smtClean="0">
                <a:ln>
                  <a:noFill/>
                </a:ln>
                <a:solidFill>
                  <a:srgbClr val="008000"/>
                </a:solidFill>
                <a:effectLst/>
                <a:uLnTx/>
                <a:uFillTx/>
                <a:latin typeface="+mj-lt"/>
                <a:ea typeface="+mj-ea"/>
                <a:cs typeface="+mj-cs"/>
              </a:rPr>
              <a:t>Beyond feedback: Developing student capability in complex appraisal. </a:t>
            </a:r>
            <a:r>
              <a:rPr kumimoji="0" lang="en-GB" sz="2400" b="1" i="1" u="none" strike="noStrike" kern="0" cap="none" spc="0" normalizeH="0" baseline="0" noProof="0" dirty="0" smtClean="0">
                <a:ln>
                  <a:noFill/>
                </a:ln>
                <a:solidFill>
                  <a:srgbClr val="008000"/>
                </a:solidFill>
                <a:effectLst/>
                <a:uLnTx/>
                <a:uFillTx/>
                <a:latin typeface="+mj-lt"/>
                <a:ea typeface="+mj-ea"/>
                <a:cs typeface="+mj-cs"/>
              </a:rPr>
              <a:t>Assessment &amp; Evaluation in Higher Education, 35</a:t>
            </a:r>
            <a:r>
              <a:rPr kumimoji="0" lang="en-GB" sz="2400" b="1" i="0" u="none" strike="noStrike" kern="0" cap="none" spc="0" normalizeH="0" baseline="0" noProof="0" dirty="0" smtClean="0">
                <a:ln>
                  <a:noFill/>
                </a:ln>
                <a:solidFill>
                  <a:srgbClr val="008000"/>
                </a:solidFill>
                <a:effectLst/>
                <a:uLnTx/>
                <a:uFillTx/>
                <a:latin typeface="+mj-lt"/>
                <a:ea typeface="+mj-ea"/>
                <a:cs typeface="+mj-cs"/>
              </a:rPr>
              <a:t>(5), 535-550.</a:t>
            </a:r>
            <a:br>
              <a:rPr kumimoji="0" lang="en-GB" sz="2400" b="1" i="0" u="none" strike="noStrike" kern="0" cap="none" spc="0" normalizeH="0" baseline="0" noProof="0" dirty="0" smtClean="0">
                <a:ln>
                  <a:noFill/>
                </a:ln>
                <a:solidFill>
                  <a:srgbClr val="008000"/>
                </a:solidFill>
                <a:effectLst/>
                <a:uLnTx/>
                <a:uFillTx/>
                <a:latin typeface="+mj-lt"/>
                <a:ea typeface="+mj-ea"/>
                <a:cs typeface="+mj-cs"/>
              </a:rPr>
            </a:br>
            <a:endParaRPr kumimoji="0" lang="en-GB" sz="2400" b="1" i="0" u="none" strike="noStrike" kern="0" cap="none" spc="0" normalizeH="0" baseline="0" noProof="0" dirty="0">
              <a:ln>
                <a:noFill/>
              </a:ln>
              <a:solidFill>
                <a:srgbClr val="00800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5"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solidFill>
                  <a:srgbClr val="FFFF00"/>
                </a:solidFill>
              </a:rPr>
              <a:t>Assessing</a:t>
            </a:r>
          </a:p>
          <a:p>
            <a:pPr algn="ctr" eaLnBrk="0" hangingPunct="0">
              <a:spcBef>
                <a:spcPct val="50000"/>
              </a:spcBef>
            </a:pPr>
            <a:r>
              <a:rPr lang="en-GB" sz="2000" b="1" dirty="0">
                <a:solidFill>
                  <a:srgbClr val="FFFF00"/>
                </a:solidFill>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26" name="Text Box 12"/>
          <p:cNvSpPr txBox="1">
            <a:spLocks noChangeArrowheads="1"/>
          </p:cNvSpPr>
          <p:nvPr/>
        </p:nvSpPr>
        <p:spPr bwMode="auto">
          <a:xfrm>
            <a:off x="17959" y="722505"/>
            <a:ext cx="9144000" cy="7286610"/>
          </a:xfrm>
          <a:prstGeom prst="rect">
            <a:avLst/>
          </a:prstGeom>
          <a:solidFill>
            <a:srgbClr val="FFFFCC">
              <a:alpha val="65098"/>
            </a:srgbClr>
          </a:solidFill>
          <a:ln w="9525">
            <a:noFill/>
            <a:miter lim="800000"/>
            <a:headEnd/>
            <a:tailEnd/>
          </a:ln>
        </p:spPr>
        <p:txBody>
          <a:bodyPr wrap="square">
            <a:spAutoFit/>
          </a:bodyPr>
          <a:lstStyle/>
          <a:p>
            <a:pPr marL="627063" indent="-627063" eaLnBrk="0" hangingPunct="0">
              <a:spcBef>
                <a:spcPct val="30000"/>
              </a:spcBef>
              <a:buClr>
                <a:srgbClr val="009900"/>
              </a:buClr>
              <a:buFont typeface="+mj-lt"/>
              <a:buAutoNum type="arabicPeriod"/>
            </a:pPr>
            <a:r>
              <a:rPr lang="en-GB" sz="2500" b="1" dirty="0">
                <a:solidFill>
                  <a:srgbClr val="59178A"/>
                </a:solidFill>
                <a:latin typeface="Arial" charset="0"/>
              </a:rPr>
              <a:t>Strive to enhance our students’ </a:t>
            </a:r>
            <a:r>
              <a:rPr lang="en-GB" sz="2500" b="1" dirty="0">
                <a:solidFill>
                  <a:srgbClr val="CC0000"/>
                </a:solidFill>
                <a:latin typeface="Arial" charset="0"/>
              </a:rPr>
              <a:t>want</a:t>
            </a:r>
            <a:r>
              <a:rPr lang="en-GB" sz="2500" b="1" dirty="0">
                <a:solidFill>
                  <a:srgbClr val="59178A"/>
                </a:solidFill>
                <a:latin typeface="Arial" charset="0"/>
              </a:rPr>
              <a:t> to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Help students to develop ownership of the </a:t>
            </a:r>
            <a:r>
              <a:rPr lang="en-GB" sz="2500" b="1" dirty="0">
                <a:solidFill>
                  <a:srgbClr val="CC0000"/>
                </a:solidFill>
                <a:latin typeface="Arial" charset="0"/>
              </a:rPr>
              <a:t>need</a:t>
            </a:r>
            <a:r>
              <a:rPr lang="en-GB" sz="2500" b="1" dirty="0">
                <a:solidFill>
                  <a:srgbClr val="59178A"/>
                </a:solidFill>
                <a:latin typeface="Arial" charset="0"/>
              </a:rPr>
              <a:t> to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Keep students learning by </a:t>
            </a:r>
            <a:r>
              <a:rPr lang="en-GB" sz="2500" b="1" dirty="0">
                <a:solidFill>
                  <a:srgbClr val="CC0000"/>
                </a:solidFill>
                <a:latin typeface="Arial" charset="0"/>
              </a:rPr>
              <a:t>doing</a:t>
            </a:r>
            <a:r>
              <a:rPr lang="en-GB" sz="2500" b="1" dirty="0">
                <a:solidFill>
                  <a:srgbClr val="59178A"/>
                </a:solidFill>
                <a:latin typeface="Arial" charset="0"/>
              </a:rPr>
              <a:t>, practice, trial-and-error, repetition;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Ensure students get quick and useful </a:t>
            </a:r>
            <a:r>
              <a:rPr lang="en-GB" sz="2500" b="1" dirty="0">
                <a:solidFill>
                  <a:srgbClr val="CC0000"/>
                </a:solidFill>
                <a:latin typeface="Arial" charset="0"/>
              </a:rPr>
              <a:t>feedback</a:t>
            </a:r>
            <a:r>
              <a:rPr lang="en-GB" sz="2500" b="1" dirty="0">
                <a:solidFill>
                  <a:srgbClr val="59178A"/>
                </a:solidFill>
                <a:latin typeface="Arial" charset="0"/>
              </a:rPr>
              <a:t> – from us and from each other;</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Help students to </a:t>
            </a:r>
            <a:r>
              <a:rPr lang="en-GB" sz="2500" b="1" dirty="0">
                <a:solidFill>
                  <a:srgbClr val="CC0000"/>
                </a:solidFill>
                <a:latin typeface="Arial" charset="0"/>
              </a:rPr>
              <a:t>make sense</a:t>
            </a:r>
            <a:r>
              <a:rPr lang="en-GB" sz="2500" b="1" dirty="0">
                <a:solidFill>
                  <a:srgbClr val="59178A"/>
                </a:solidFill>
                <a:latin typeface="Arial" charset="0"/>
              </a:rPr>
              <a:t> of what they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Get students deepening their learning by </a:t>
            </a:r>
            <a:r>
              <a:rPr lang="en-GB" sz="2500" b="1" dirty="0">
                <a:solidFill>
                  <a:srgbClr val="FF0000"/>
                </a:solidFill>
                <a:latin typeface="Arial" charset="0"/>
              </a:rPr>
              <a:t>coaching</a:t>
            </a:r>
            <a:r>
              <a:rPr lang="en-GB" sz="2500" b="1" dirty="0">
                <a:solidFill>
                  <a:srgbClr val="59178A"/>
                </a:solidFill>
                <a:latin typeface="Arial" charset="0"/>
              </a:rPr>
              <a:t> other students, explaining things to them.</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Allow students to further deepen their learning by </a:t>
            </a:r>
            <a:r>
              <a:rPr lang="en-GB" sz="2500" b="1" dirty="0">
                <a:solidFill>
                  <a:srgbClr val="FF0000"/>
                </a:solidFill>
                <a:latin typeface="Arial" charset="0"/>
              </a:rPr>
              <a:t>assessing</a:t>
            </a:r>
            <a:r>
              <a:rPr lang="en-GB" sz="2500" b="1" dirty="0">
                <a:solidFill>
                  <a:srgbClr val="59178A"/>
                </a:solidFill>
                <a:latin typeface="Arial" charset="0"/>
              </a:rPr>
              <a:t> their own learning, and assessing others’ learning – </a:t>
            </a:r>
            <a:r>
              <a:rPr lang="en-GB" sz="2500" b="1" dirty="0">
                <a:solidFill>
                  <a:srgbClr val="FF0000"/>
                </a:solidFill>
                <a:latin typeface="Arial" charset="0"/>
              </a:rPr>
              <a:t>making informed judgements</a:t>
            </a:r>
            <a:r>
              <a:rPr lang="en-GB" sz="2500" b="1" dirty="0">
                <a:solidFill>
                  <a:srgbClr val="59178A"/>
                </a:solidFill>
                <a:latin typeface="Arial" charset="0"/>
              </a:rPr>
              <a:t>.</a:t>
            </a: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p:txBody>
      </p:sp>
      <p:sp>
        <p:nvSpPr>
          <p:cNvPr id="2" name="Rectangle 2"/>
          <p:cNvSpPr>
            <a:spLocks noChangeArrowheads="1"/>
          </p:cNvSpPr>
          <p:nvPr/>
        </p:nvSpPr>
        <p:spPr bwMode="auto">
          <a:xfrm>
            <a:off x="17959" y="-97007"/>
            <a:ext cx="9144000" cy="836613"/>
          </a:xfrm>
          <a:prstGeom prst="rect">
            <a:avLst/>
          </a:prstGeom>
          <a:solidFill>
            <a:srgbClr val="CCFFFF">
              <a:alpha val="27843"/>
            </a:srgbClr>
          </a:solidFill>
          <a:ln w="9525" algn="ctr">
            <a:noFill/>
            <a:miter lim="800000"/>
            <a:headEnd/>
            <a:tailEnd/>
          </a:ln>
        </p:spPr>
        <p:txBody>
          <a:bodyPr anchor="ctr"/>
          <a:lstStyle/>
          <a:p>
            <a:pPr algn="ctr" eaLnBrk="0" hangingPunct="0">
              <a:lnSpc>
                <a:spcPct val="85000"/>
              </a:lnSpc>
            </a:pPr>
            <a:r>
              <a:rPr lang="en-US" sz="3200" b="1" dirty="0" smtClean="0">
                <a:solidFill>
                  <a:srgbClr val="000000"/>
                </a:solidFill>
                <a:latin typeface="Verdana" pitchFamily="34" charset="0"/>
              </a:rPr>
              <a:t>Strengthening learning: </a:t>
            </a:r>
            <a:r>
              <a:rPr lang="en-US" sz="3200" b="1" dirty="0">
                <a:solidFill>
                  <a:srgbClr val="000000"/>
                </a:solidFill>
                <a:latin typeface="Verdana" pitchFamily="34" charset="0"/>
              </a:rPr>
              <a:t>we need to:</a:t>
            </a:r>
          </a:p>
        </p:txBody>
      </p:sp>
      <p:sp>
        <p:nvSpPr>
          <p:cNvPr id="27" name="Text Box 12"/>
          <p:cNvSpPr txBox="1">
            <a:spLocks noChangeArrowheads="1"/>
          </p:cNvSpPr>
          <p:nvPr/>
        </p:nvSpPr>
        <p:spPr bwMode="auto">
          <a:xfrm>
            <a:off x="590925" y="329451"/>
            <a:ext cx="7504949" cy="461665"/>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FF"/>
                </a:solidFill>
              </a:rPr>
              <a:t>Verbalising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smtClean="0">
                <a:solidFill>
                  <a:srgbClr val="008000"/>
                </a:solidFill>
              </a:rPr>
              <a:t>Thanks to students</a:t>
            </a:r>
            <a:endParaRPr lang="en-US" sz="3200" dirty="0">
              <a:solidFill>
                <a:srgbClr val="008000"/>
              </a:solidFill>
            </a:endParaRPr>
          </a:p>
        </p:txBody>
      </p:sp>
      <p:sp>
        <p:nvSpPr>
          <p:cNvPr id="3" name="Content Placeholder 2"/>
          <p:cNvSpPr>
            <a:spLocks noGrp="1"/>
          </p:cNvSpPr>
          <p:nvPr>
            <p:ph idx="1"/>
          </p:nvPr>
        </p:nvSpPr>
        <p:spPr/>
        <p:txBody>
          <a:bodyPr/>
          <a:lstStyle/>
          <a:p>
            <a:pPr>
              <a:lnSpc>
                <a:spcPct val="100000"/>
              </a:lnSpc>
            </a:pPr>
            <a:r>
              <a:rPr lang="en-GB" sz="2800" dirty="0" smtClean="0"/>
              <a:t>I could not do what I do nowadays if I did not continue to spend a fair bit of my time working with </a:t>
            </a:r>
            <a:r>
              <a:rPr lang="en-GB" sz="2800" dirty="0" smtClean="0">
                <a:solidFill>
                  <a:srgbClr val="FF0000"/>
                </a:solidFill>
              </a:rPr>
              <a:t>students</a:t>
            </a:r>
            <a:r>
              <a:rPr lang="en-GB" sz="2800" dirty="0" smtClean="0"/>
              <a:t> – they’ve taught me most of what I know.</a:t>
            </a:r>
            <a:endParaRPr lang="en-US" sz="2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quarter" idx="10"/>
          </p:nvPr>
        </p:nvSpPr>
        <p:spPr/>
        <p:txBody>
          <a:bodyPr/>
          <a:lstStyle/>
          <a:p>
            <a:pPr>
              <a:defRPr/>
            </a:pPr>
            <a:fld id="{6D583A34-F902-4FC2-BCA9-AE262BC97A3E}" type="datetime2">
              <a:rPr lang="en-GB">
                <a:solidFill>
                  <a:srgbClr val="FFFFFF"/>
                </a:solidFill>
              </a:rPr>
              <a:pPr>
                <a:defRPr/>
              </a:pPr>
              <a:t>Wednesday, 29 June 2016</a:t>
            </a:fld>
            <a:endParaRPr lang="en-GB" dirty="0">
              <a:solidFill>
                <a:srgbClr val="FFFFFF"/>
              </a:solidFill>
            </a:endParaRPr>
          </a:p>
        </p:txBody>
      </p:sp>
      <p:sp>
        <p:nvSpPr>
          <p:cNvPr id="6" name="Rectangle 6"/>
          <p:cNvSpPr>
            <a:spLocks noGrp="1" noChangeArrowheads="1"/>
          </p:cNvSpPr>
          <p:nvPr>
            <p:ph type="sldNum" sz="quarter" idx="12"/>
          </p:nvPr>
        </p:nvSpPr>
        <p:spPr/>
        <p:txBody>
          <a:bodyPr/>
          <a:lstStyle/>
          <a:p>
            <a:pPr>
              <a:defRPr/>
            </a:pPr>
            <a:fld id="{9A740002-C61B-42CF-A46D-5E42B2B40B51}" type="slidenum">
              <a:rPr lang="en-GB">
                <a:solidFill>
                  <a:srgbClr val="FFFFFF"/>
                </a:solidFill>
              </a:rPr>
              <a:pPr>
                <a:defRPr/>
              </a:pPr>
              <a:t>50</a:t>
            </a:fld>
            <a:endParaRPr lang="en-GB" dirty="0">
              <a:solidFill>
                <a:srgbClr val="FFFFFF"/>
              </a:solidFill>
            </a:endParaRPr>
          </a:p>
        </p:txBody>
      </p:sp>
      <p:sp>
        <p:nvSpPr>
          <p:cNvPr id="1045508" name="Rectangle 4"/>
          <p:cNvSpPr>
            <a:spLocks noGrp="1" noRot="1" noChangeArrowheads="1"/>
          </p:cNvSpPr>
          <p:nvPr>
            <p:ph type="ctrTitle"/>
          </p:nvPr>
        </p:nvSpPr>
        <p:spPr/>
        <p:txBody>
          <a:bodyPr/>
          <a:lstStyle/>
          <a:p>
            <a:pPr eaLnBrk="1" hangingPunct="1">
              <a:defRPr/>
            </a:pPr>
            <a:r>
              <a:rPr lang="en-GB" dirty="0" smtClean="0"/>
              <a:t>Face-to-face communication</a:t>
            </a:r>
          </a:p>
        </p:txBody>
      </p:sp>
      <p:sp>
        <p:nvSpPr>
          <p:cNvPr id="1045509" name="Rectangle 5"/>
          <p:cNvSpPr>
            <a:spLocks noGrp="1" noRot="1" noChangeArrowheads="1"/>
          </p:cNvSpPr>
          <p:nvPr>
            <p:ph type="subTitle" idx="1"/>
          </p:nvPr>
        </p:nvSpPr>
        <p:spPr/>
        <p:txBody>
          <a:bodyPr/>
          <a:lstStyle/>
          <a:p>
            <a:pPr eaLnBrk="1" hangingPunct="1">
              <a:defRPr/>
            </a:pPr>
            <a:r>
              <a:rPr lang="en-GB" dirty="0" smtClean="0"/>
              <a:t>Making all the channels work</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smtClean="0"/>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800" dirty="0" smtClean="0">
                <a:solidFill>
                  <a:srgbClr val="C00000"/>
                </a:solidFill>
              </a:rPr>
              <a:t>On the signal to start</a:t>
            </a:r>
            <a:r>
              <a:rPr lang="en-GB" sz="2800" dirty="0" smtClean="0"/>
              <a:t>, please stand up, and work in pairs, moving around the room, talking to different people using the script which follows…</a:t>
            </a:r>
            <a:endParaRPr lang="en-GB" sz="2800" dirty="0" smtClean="0">
              <a:solidFill>
                <a:srgbClr val="66FF33"/>
              </a:solidFill>
            </a:endParaRPr>
          </a:p>
          <a:p>
            <a:pPr eaLnBrk="1" hangingPunct="1">
              <a:lnSpc>
                <a:spcPct val="100000"/>
              </a:lnSpc>
              <a:buFont typeface="Wingdings" pitchFamily="2" charset="2"/>
              <a:buNone/>
            </a:pPr>
            <a:r>
              <a:rPr lang="en-GB" sz="2800" dirty="0" smtClean="0"/>
              <a:t>The script:</a:t>
            </a:r>
          </a:p>
          <a:p>
            <a:pPr eaLnBrk="1" hangingPunct="1">
              <a:lnSpc>
                <a:spcPct val="100000"/>
              </a:lnSpc>
              <a:buFont typeface="Wingdings" pitchFamily="2" charset="2"/>
              <a:buNone/>
            </a:pPr>
            <a:r>
              <a:rPr lang="en-GB" sz="2800" dirty="0" smtClean="0">
                <a:solidFill>
                  <a:srgbClr val="009900"/>
                </a:solidFill>
              </a:rPr>
              <a:t>A		‘Hello’ (or equivalent).</a:t>
            </a:r>
          </a:p>
          <a:p>
            <a:pPr eaLnBrk="1" hangingPunct="1">
              <a:lnSpc>
                <a:spcPct val="100000"/>
              </a:lnSpc>
              <a:buFont typeface="Wingdings" pitchFamily="2" charset="2"/>
              <a:buNone/>
            </a:pPr>
            <a:r>
              <a:rPr lang="en-GB" sz="2800" dirty="0" smtClean="0">
                <a:solidFill>
                  <a:srgbClr val="0000CC"/>
                </a:solidFill>
              </a:rPr>
              <a:t>B 		‘Hello’ (or equivalent).</a:t>
            </a:r>
          </a:p>
          <a:p>
            <a:pPr eaLnBrk="1" hangingPunct="1">
              <a:lnSpc>
                <a:spcPct val="100000"/>
              </a:lnSpc>
              <a:buFont typeface="Wingdings" pitchFamily="2" charset="2"/>
              <a:buNone/>
            </a:pPr>
            <a:r>
              <a:rPr lang="en-GB" sz="2800" dirty="0" smtClean="0">
                <a:solidFill>
                  <a:srgbClr val="009900"/>
                </a:solidFill>
              </a:rPr>
              <a:t>A 		‘You are late’.</a:t>
            </a:r>
          </a:p>
          <a:p>
            <a:pPr eaLnBrk="1" hangingPunct="1">
              <a:lnSpc>
                <a:spcPct val="100000"/>
              </a:lnSpc>
              <a:buFont typeface="Wingdings" pitchFamily="2" charset="2"/>
              <a:buNone/>
            </a:pPr>
            <a:r>
              <a:rPr lang="en-GB" sz="2800" dirty="0" smtClean="0">
                <a:solidFill>
                  <a:srgbClr val="0000CC"/>
                </a:solidFill>
              </a:rPr>
              <a:t>B 		‘I know’.</a:t>
            </a:r>
          </a:p>
          <a:p>
            <a:pPr eaLnBrk="1" hangingPunct="1">
              <a:lnSpc>
                <a:spcPct val="100000"/>
              </a:lnSpc>
              <a:buFont typeface="Wingdings" pitchFamily="2" charset="2"/>
              <a:buNone/>
            </a:pPr>
            <a:r>
              <a:rPr lang="en-GB" sz="2800" dirty="0" smtClean="0">
                <a:solidFill>
                  <a:srgbClr val="FF0000"/>
                </a:solidFill>
              </a:rPr>
              <a:t>Try to do it completely differently each time.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250825" y="188913"/>
            <a:ext cx="8713788" cy="71980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smtClean="0"/>
              <a:t>The power of face-to-face communication</a:t>
            </a:r>
            <a:endParaRPr lang="en-US" sz="3600" dirty="0" smtClean="0"/>
          </a:p>
        </p:txBody>
      </p:sp>
      <p:sp>
        <p:nvSpPr>
          <p:cNvPr id="24582" name="Rectangle 3"/>
          <p:cNvSpPr>
            <a:spLocks noGrp="1" noChangeArrowheads="1"/>
          </p:cNvSpPr>
          <p:nvPr>
            <p:ph idx="1"/>
          </p:nvPr>
        </p:nvSpPr>
        <p:spPr>
          <a:xfrm>
            <a:off x="358775" y="980729"/>
            <a:ext cx="8605838" cy="4886672"/>
          </a:xfrm>
        </p:spPr>
        <p:txBody>
          <a:bodyPr/>
          <a:lstStyle/>
          <a:p>
            <a:pPr eaLnBrk="1" hangingPunct="1">
              <a:lnSpc>
                <a:spcPct val="100000"/>
              </a:lnSpc>
            </a:pPr>
            <a:r>
              <a:rPr lang="en-GB" sz="2800" dirty="0" smtClean="0"/>
              <a:t>When explaining </a:t>
            </a:r>
            <a:r>
              <a:rPr lang="en-GB" sz="2800" dirty="0" smtClean="0">
                <a:solidFill>
                  <a:srgbClr val="FF0000"/>
                </a:solidFill>
              </a:rPr>
              <a:t>assessment criteria </a:t>
            </a:r>
            <a:r>
              <a:rPr lang="en-GB" sz="2800" dirty="0" smtClean="0"/>
              <a:t>to students, and when linking these to </a:t>
            </a:r>
            <a:r>
              <a:rPr lang="en-GB" sz="2800" dirty="0" smtClean="0">
                <a:solidFill>
                  <a:srgbClr val="FF0000"/>
                </a:solidFill>
              </a:rPr>
              <a:t>evidence of achievement </a:t>
            </a:r>
            <a:r>
              <a:rPr lang="en-GB" sz="2800" dirty="0" smtClean="0"/>
              <a:t>of the </a:t>
            </a:r>
            <a:r>
              <a:rPr lang="en-GB" sz="2800" dirty="0" smtClean="0">
                <a:solidFill>
                  <a:srgbClr val="FF0000"/>
                </a:solidFill>
              </a:rPr>
              <a:t>intended learning outcomes</a:t>
            </a:r>
            <a:r>
              <a:rPr lang="en-GB" sz="2800" dirty="0" smtClean="0"/>
              <a:t>, we need to make the most of face-to-face whole group contexts and...</a:t>
            </a:r>
          </a:p>
          <a:p>
            <a:pPr marL="2876550" lvl="1" indent="-457200" eaLnBrk="1" hangingPunct="1">
              <a:lnSpc>
                <a:spcPct val="100000"/>
              </a:lnSpc>
            </a:pPr>
            <a:r>
              <a:rPr lang="en-GB" sz="2400" dirty="0" smtClean="0">
                <a:solidFill>
                  <a:srgbClr val="008000"/>
                </a:solidFill>
              </a:rPr>
              <a:t>Tone of voice</a:t>
            </a:r>
          </a:p>
          <a:p>
            <a:pPr marL="2876550" lvl="1" indent="-457200" eaLnBrk="1" hangingPunct="1">
              <a:lnSpc>
                <a:spcPct val="100000"/>
              </a:lnSpc>
            </a:pPr>
            <a:r>
              <a:rPr lang="en-GB" sz="2400" dirty="0" smtClean="0">
                <a:solidFill>
                  <a:srgbClr val="008000"/>
                </a:solidFill>
              </a:rPr>
              <a:t>Body language</a:t>
            </a:r>
          </a:p>
          <a:p>
            <a:pPr marL="2876550" lvl="1" indent="-457200" eaLnBrk="1" hangingPunct="1">
              <a:lnSpc>
                <a:spcPct val="100000"/>
              </a:lnSpc>
            </a:pPr>
            <a:r>
              <a:rPr lang="en-GB" sz="2400" dirty="0" smtClean="0">
                <a:solidFill>
                  <a:srgbClr val="008000"/>
                </a:solidFill>
              </a:rPr>
              <a:t>Facial expression</a:t>
            </a:r>
          </a:p>
          <a:p>
            <a:pPr marL="2876550" lvl="1" indent="-457200" eaLnBrk="1" hangingPunct="1">
              <a:lnSpc>
                <a:spcPct val="100000"/>
              </a:lnSpc>
            </a:pPr>
            <a:r>
              <a:rPr lang="en-GB" sz="2400" dirty="0" smtClean="0">
                <a:solidFill>
                  <a:srgbClr val="008000"/>
                </a:solidFill>
              </a:rPr>
              <a:t>Eye contact</a:t>
            </a:r>
          </a:p>
          <a:p>
            <a:pPr marL="2876550" lvl="1" indent="-457200" eaLnBrk="1" hangingPunct="1">
              <a:lnSpc>
                <a:spcPct val="100000"/>
              </a:lnSpc>
            </a:pPr>
            <a:r>
              <a:rPr lang="en-GB" sz="2400" dirty="0" smtClean="0">
                <a:solidFill>
                  <a:srgbClr val="008000"/>
                </a:solidFill>
              </a:rPr>
              <a:t>The chance to repeat things</a:t>
            </a:r>
          </a:p>
          <a:p>
            <a:pPr marL="2876550" lvl="1" indent="-457200" eaLnBrk="1" hangingPunct="1">
              <a:lnSpc>
                <a:spcPct val="100000"/>
              </a:lnSpc>
            </a:pPr>
            <a:r>
              <a:rPr lang="en-GB" sz="2400" dirty="0" smtClean="0">
                <a:solidFill>
                  <a:srgbClr val="008000"/>
                </a:solidFill>
              </a:rPr>
              <a:t>The chance to respond to puzzled looks</a:t>
            </a:r>
          </a:p>
          <a:p>
            <a:pPr eaLnBrk="1" hangingPunct="1">
              <a:lnSpc>
                <a:spcPct val="100000"/>
              </a:lnSpc>
            </a:pPr>
            <a:r>
              <a:rPr lang="en-GB" sz="2800" dirty="0" smtClean="0"/>
              <a:t>Some things don’t work nearly so well just on paper         or on screens.</a:t>
            </a:r>
            <a:endParaRPr lang="en-US" sz="2800" dirty="0" smtClean="0"/>
          </a:p>
        </p:txBody>
      </p:sp>
      <p:sp>
        <p:nvSpPr>
          <p:cNvPr id="4" name="TextBox 3"/>
          <p:cNvSpPr txBox="1"/>
          <p:nvPr/>
        </p:nvSpPr>
        <p:spPr>
          <a:xfrm>
            <a:off x="467544" y="836712"/>
            <a:ext cx="8352928" cy="1815882"/>
          </a:xfrm>
          <a:prstGeom prst="rect">
            <a:avLst/>
          </a:prstGeom>
          <a:solidFill>
            <a:srgbClr val="FFFF00"/>
          </a:solidFill>
        </p:spPr>
        <p:txBody>
          <a:bodyPr wrap="square" rtlCol="0">
            <a:spAutoFit/>
          </a:bodyPr>
          <a:lstStyle/>
          <a:p>
            <a:pPr eaLnBrk="0" fontAlgn="auto" hangingPunct="0">
              <a:spcBef>
                <a:spcPts val="0"/>
              </a:spcBef>
              <a:spcAft>
                <a:spcPts val="0"/>
              </a:spcAft>
            </a:pPr>
            <a:r>
              <a:rPr lang="en-GB" sz="2800" b="1" dirty="0" smtClean="0">
                <a:solidFill>
                  <a:srgbClr val="000000"/>
                </a:solidFill>
                <a:latin typeface="Calibri"/>
              </a:rPr>
              <a:t>What will I be expected to show for this?</a:t>
            </a:r>
          </a:p>
          <a:p>
            <a:pPr eaLnBrk="0" fontAlgn="auto" hangingPunct="0">
              <a:spcBef>
                <a:spcPts val="0"/>
              </a:spcBef>
              <a:spcAft>
                <a:spcPts val="0"/>
              </a:spcAft>
            </a:pPr>
            <a:r>
              <a:rPr lang="en-GB" sz="2800" b="1" dirty="0" smtClean="0">
                <a:solidFill>
                  <a:srgbClr val="000000"/>
                </a:solidFill>
                <a:latin typeface="Calibri"/>
              </a:rPr>
              <a:t>What does a good one look like, and a bad one?</a:t>
            </a:r>
          </a:p>
          <a:p>
            <a:pPr eaLnBrk="0" fontAlgn="auto" hangingPunct="0">
              <a:spcBef>
                <a:spcPts val="0"/>
              </a:spcBef>
              <a:spcAft>
                <a:spcPts val="0"/>
              </a:spcAft>
            </a:pPr>
            <a:r>
              <a:rPr lang="en-GB" sz="2800" b="1" dirty="0" smtClean="0">
                <a:solidFill>
                  <a:srgbClr val="000000"/>
                </a:solidFill>
                <a:latin typeface="Calibri"/>
              </a:rPr>
              <a:t>Where does this fit into the big picture?</a:t>
            </a:r>
            <a:endParaRPr lang="en-GB" sz="2800" b="1" dirty="0">
              <a:solidFill>
                <a:srgbClr val="000000"/>
              </a:solidFill>
              <a:latin typeface="Calibri"/>
            </a:endParaRPr>
          </a:p>
        </p:txBody>
      </p:sp>
      <p:sp>
        <p:nvSpPr>
          <p:cNvPr id="5" name="TextBox 4"/>
          <p:cNvSpPr txBox="1"/>
          <p:nvPr/>
        </p:nvSpPr>
        <p:spPr>
          <a:xfrm>
            <a:off x="467544" y="2132856"/>
            <a:ext cx="8399094" cy="769441"/>
          </a:xfrm>
          <a:prstGeom prst="rect">
            <a:avLst/>
          </a:prstGeom>
          <a:solidFill>
            <a:schemeClr val="accent2"/>
          </a:solidFill>
        </p:spPr>
        <p:txBody>
          <a:bodyPr wrap="none" rtlCol="0">
            <a:spAutoFit/>
          </a:bodyPr>
          <a:lstStyle/>
          <a:p>
            <a:pPr fontAlgn="auto">
              <a:spcBef>
                <a:spcPts val="0"/>
              </a:spcBef>
              <a:spcAft>
                <a:spcPts val="0"/>
              </a:spcAft>
            </a:pPr>
            <a:r>
              <a:rPr lang="en-GB" sz="4400" b="1" dirty="0" smtClean="0">
                <a:solidFill>
                  <a:srgbClr val="FFFFFF"/>
                </a:solidFill>
                <a:latin typeface="Calibri"/>
              </a:rPr>
              <a:t>Constructive Alignment: John Biggs</a:t>
            </a:r>
            <a:endParaRPr lang="en-GB" sz="4400" b="1" dirty="0">
              <a:solidFill>
                <a:srgbClr val="FFFFFF"/>
              </a:solidFill>
              <a:latin typeface="Calibri"/>
            </a:endParaRPr>
          </a:p>
        </p:txBody>
      </p:sp>
      <p:sp>
        <p:nvSpPr>
          <p:cNvPr id="7" name="TextBox 6"/>
          <p:cNvSpPr txBox="1"/>
          <p:nvPr/>
        </p:nvSpPr>
        <p:spPr>
          <a:xfrm>
            <a:off x="251400" y="2996940"/>
            <a:ext cx="2520350" cy="2677656"/>
          </a:xfrm>
          <a:prstGeom prst="rect">
            <a:avLst/>
          </a:prstGeom>
          <a:solidFill>
            <a:srgbClr val="CCFFCC"/>
          </a:solidFill>
          <a:ln>
            <a:solidFill>
              <a:srgbClr val="CC0000"/>
            </a:solidFill>
          </a:ln>
        </p:spPr>
        <p:txBody>
          <a:bodyPr wrap="square" rtlCol="0">
            <a:spAutoFit/>
          </a:bodyPr>
          <a:lstStyle/>
          <a:p>
            <a:pPr algn="ctr"/>
            <a:r>
              <a:rPr lang="en-GB" sz="2400" b="1" dirty="0" smtClean="0">
                <a:solidFill>
                  <a:srgbClr val="C00000"/>
                </a:solidFill>
              </a:rPr>
              <a:t>Some of the </a:t>
            </a:r>
          </a:p>
          <a:p>
            <a:pPr algn="ctr"/>
            <a:r>
              <a:rPr lang="en-GB" sz="2400" b="1" dirty="0" smtClean="0">
                <a:solidFill>
                  <a:srgbClr val="C00000"/>
                </a:solidFill>
              </a:rPr>
              <a:t>tools we can </a:t>
            </a:r>
          </a:p>
          <a:p>
            <a:pPr algn="ctr"/>
            <a:r>
              <a:rPr lang="en-GB" sz="2400" b="1" dirty="0" smtClean="0">
                <a:solidFill>
                  <a:srgbClr val="C00000"/>
                </a:solidFill>
              </a:rPr>
              <a:t>use </a:t>
            </a:r>
            <a:r>
              <a:rPr lang="en-GB" sz="2400" b="1" dirty="0" smtClean="0">
                <a:solidFill>
                  <a:srgbClr val="C00000"/>
                </a:solidFill>
              </a:rPr>
              <a:t>to strengthen learning in </a:t>
            </a:r>
            <a:endParaRPr lang="en-GB" sz="2400" b="1" dirty="0" smtClean="0">
              <a:solidFill>
                <a:srgbClr val="C00000"/>
              </a:solidFill>
            </a:endParaRPr>
          </a:p>
          <a:p>
            <a:pPr algn="ctr"/>
            <a:r>
              <a:rPr lang="en-GB" sz="2400" b="1" dirty="0" smtClean="0">
                <a:solidFill>
                  <a:srgbClr val="C00000"/>
                </a:solidFill>
              </a:rPr>
              <a:t>face-to-face </a:t>
            </a:r>
          </a:p>
          <a:p>
            <a:pPr algn="ctr"/>
            <a:r>
              <a:rPr lang="en-GB" sz="2400" b="1" dirty="0" smtClean="0">
                <a:solidFill>
                  <a:srgbClr val="C00000"/>
                </a:solidFill>
              </a:rPr>
              <a:t>contexts</a:t>
            </a:r>
            <a:endParaRPr lang="en-GB" sz="2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uiExpand="1" build="p" bldLvl="2"/>
      <p:bldP spid="4" grpId="0" uiExpand="1" build="p" animBg="1" autoUpdateAnimBg="0"/>
      <p:bldP spid="5"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smtClean="0"/>
              <a:t>Fishing for feedback?</a:t>
            </a:r>
          </a:p>
        </p:txBody>
      </p:sp>
      <p:sp>
        <p:nvSpPr>
          <p:cNvPr id="249859" name="Rectangle 3"/>
          <p:cNvSpPr>
            <a:spLocks noGrp="1" noChangeArrowheads="1"/>
          </p:cNvSpPr>
          <p:nvPr>
            <p:ph idx="1"/>
          </p:nvPr>
        </p:nvSpPr>
        <p:spPr/>
        <p:txBody>
          <a:bodyPr/>
          <a:lstStyle/>
          <a:p>
            <a:pPr eaLnBrk="1" hangingPunct="1">
              <a:buFont typeface="Wingdings" pitchFamily="2" charset="2"/>
              <a:buNone/>
              <a:defRPr/>
            </a:pPr>
            <a:r>
              <a:rPr lang="en-GB" dirty="0" smtClean="0">
                <a:solidFill>
                  <a:srgbClr val="006600"/>
                </a:solidFill>
              </a:rPr>
              <a:t>Feedback is like fish.</a:t>
            </a:r>
          </a:p>
          <a:p>
            <a:pPr eaLnBrk="1" hangingPunct="1">
              <a:buFont typeface="Wingdings" pitchFamily="2" charset="2"/>
              <a:buNone/>
              <a:defRPr/>
            </a:pPr>
            <a:r>
              <a:rPr lang="en-GB" dirty="0" smtClean="0">
                <a:solidFill>
                  <a:srgbClr val="006600"/>
                </a:solidFill>
              </a:rPr>
              <a:t>If it is not used quickly, it becomes useless.</a:t>
            </a:r>
          </a:p>
          <a:p>
            <a:pPr eaLnBrk="1" hangingPunct="1">
              <a:buFont typeface="Wingdings" pitchFamily="2" charset="2"/>
              <a:buNone/>
              <a:defRPr/>
            </a:pPr>
            <a:r>
              <a:rPr lang="en-GB" dirty="0" smtClean="0">
                <a:solidFill>
                  <a:srgbClr val="006600"/>
                </a:solidFill>
              </a:rPr>
              <a:t>	(Sally Brown).</a:t>
            </a:r>
          </a:p>
          <a:p>
            <a:pPr eaLnBrk="1" hangingPunct="1">
              <a:buFont typeface="Wingdings" pitchFamily="2" charset="2"/>
              <a:buNone/>
              <a:defRPr/>
            </a:pPr>
            <a:r>
              <a:rPr lang="en-GB" dirty="0" smtClean="0">
                <a:solidFill>
                  <a:srgbClr val="0000CC"/>
                </a:solidFill>
              </a:rPr>
              <a:t>Give a man a fish,</a:t>
            </a:r>
          </a:p>
          <a:p>
            <a:pPr eaLnBrk="1" hangingPunct="1">
              <a:buFont typeface="Wingdings" pitchFamily="2" charset="2"/>
              <a:buNone/>
              <a:defRPr/>
            </a:pPr>
            <a:r>
              <a:rPr lang="en-GB" dirty="0" smtClean="0">
                <a:solidFill>
                  <a:srgbClr val="0000CC"/>
                </a:solidFill>
              </a:rPr>
              <a:t>Feed him for a day.</a:t>
            </a:r>
          </a:p>
          <a:p>
            <a:pPr eaLnBrk="1" hangingPunct="1">
              <a:buFont typeface="Wingdings" pitchFamily="2" charset="2"/>
              <a:buNone/>
              <a:defRPr/>
            </a:pPr>
            <a:r>
              <a:rPr lang="en-GB" dirty="0" smtClean="0">
                <a:solidFill>
                  <a:srgbClr val="0000CC"/>
                </a:solidFill>
              </a:rPr>
              <a:t>Teach a man to fish,</a:t>
            </a:r>
          </a:p>
          <a:p>
            <a:pPr eaLnBrk="1" hangingPunct="1">
              <a:buFont typeface="Wingdings" pitchFamily="2" charset="2"/>
              <a:buNone/>
              <a:defRPr/>
            </a:pPr>
            <a:r>
              <a:rPr lang="en-GB" dirty="0" smtClean="0">
                <a:solidFill>
                  <a:srgbClr val="0000CC"/>
                </a:solidFill>
              </a:rPr>
              <a:t>Feed him for a lifetime.</a:t>
            </a:r>
          </a:p>
          <a:p>
            <a:pPr eaLnBrk="1" hangingPunct="1">
              <a:buFont typeface="Wingdings" pitchFamily="2" charset="2"/>
              <a:buNone/>
              <a:defRPr/>
            </a:pPr>
            <a:r>
              <a:rPr lang="en-GB" dirty="0" smtClean="0">
                <a:solidFill>
                  <a:srgbClr val="0000CC"/>
                </a:solidFill>
              </a:rPr>
              <a:t>	</a:t>
            </a:r>
            <a:r>
              <a:rPr lang="en-GB" kern="1200" dirty="0" smtClean="0">
                <a:solidFill>
                  <a:srgbClr val="0000CC"/>
                </a:solidFill>
              </a:rPr>
              <a:t>(Maimonides: 1135-1204)</a:t>
            </a:r>
          </a:p>
          <a:p>
            <a:pPr eaLnBrk="1" hangingPunct="1">
              <a:buFont typeface="Wingdings" pitchFamily="2" charset="2"/>
              <a:buNone/>
              <a:defRPr/>
            </a:pPr>
            <a:endParaRPr lang="en-GB" dirty="0" smtClean="0">
              <a:solidFill>
                <a:srgbClr val="0000CC"/>
              </a:solidFill>
            </a:endParaRPr>
          </a:p>
        </p:txBody>
      </p:sp>
      <p:sp>
        <p:nvSpPr>
          <p:cNvPr id="6" name="TextBox 5"/>
          <p:cNvSpPr txBox="1">
            <a:spLocks noChangeArrowheads="1"/>
          </p:cNvSpPr>
          <p:nvPr/>
        </p:nvSpPr>
        <p:spPr bwMode="auto">
          <a:xfrm>
            <a:off x="395288" y="5229225"/>
            <a:ext cx="8748712" cy="1077913"/>
          </a:xfrm>
          <a:prstGeom prst="rect">
            <a:avLst/>
          </a:prstGeom>
          <a:solidFill>
            <a:schemeClr val="bg1"/>
          </a:solidFill>
          <a:ln w="9525">
            <a:noFill/>
            <a:miter lim="800000"/>
            <a:headEnd/>
            <a:tailEnd/>
          </a:ln>
        </p:spPr>
        <p:txBody>
          <a:bodyPr>
            <a:spAutoFit/>
          </a:bodyPr>
          <a:lstStyle/>
          <a:p>
            <a:pPr eaLnBrk="0" hangingPunct="0"/>
            <a:r>
              <a:rPr lang="en-GB" sz="3200" b="1" smtClean="0">
                <a:solidFill>
                  <a:srgbClr val="0000CC"/>
                </a:solidFill>
                <a:latin typeface="Arial" charset="0"/>
              </a:rPr>
              <a:t>And he’ll learn to drink beer in boats</a:t>
            </a:r>
          </a:p>
          <a:p>
            <a:pPr eaLnBrk="0" hangingPunct="0"/>
            <a:r>
              <a:rPr lang="en-GB" sz="3200" b="1" smtClean="0">
                <a:solidFill>
                  <a:srgbClr val="0000CC"/>
                </a:solidFill>
                <a:latin typeface="Arial" charset="0"/>
              </a:rPr>
              <a:t>And you won’t see him for weeks!</a:t>
            </a:r>
          </a:p>
        </p:txBody>
      </p:sp>
      <p:sp>
        <p:nvSpPr>
          <p:cNvPr id="7" name="Rectangle 6"/>
          <p:cNvSpPr/>
          <p:nvPr/>
        </p:nvSpPr>
        <p:spPr>
          <a:xfrm>
            <a:off x="827088" y="6321425"/>
            <a:ext cx="5184775" cy="536575"/>
          </a:xfrm>
          <a:prstGeom prst="rect">
            <a:avLst/>
          </a:prstGeom>
          <a:solidFill>
            <a:schemeClr val="bg1"/>
          </a:solidFill>
        </p:spPr>
        <p:txBody>
          <a:bodyPr>
            <a:spAutoFit/>
          </a:bodyPr>
          <a:lstStyle/>
          <a:p>
            <a:pPr marL="533400" indent="-533400">
              <a:lnSpc>
                <a:spcPct val="90000"/>
              </a:lnSpc>
              <a:spcBef>
                <a:spcPct val="35000"/>
              </a:spcBef>
              <a:buClr>
                <a:srgbClr val="009900"/>
              </a:buClr>
              <a:defRPr/>
            </a:pPr>
            <a:r>
              <a:rPr lang="en-GB" sz="3200" b="1" kern="0" dirty="0">
                <a:solidFill>
                  <a:srgbClr val="0000CC"/>
                </a:solidFill>
                <a:latin typeface="Arial"/>
              </a:rPr>
              <a:t>(Australian proverb).</a:t>
            </a:r>
          </a:p>
        </p:txBody>
      </p:sp>
      <p:sp>
        <p:nvSpPr>
          <p:cNvPr id="9" name="TextBox 8"/>
          <p:cNvSpPr txBox="1"/>
          <p:nvPr/>
        </p:nvSpPr>
        <p:spPr>
          <a:xfrm>
            <a:off x="0" y="3500438"/>
            <a:ext cx="6156325" cy="3259137"/>
          </a:xfrm>
          <a:prstGeom prst="rect">
            <a:avLst/>
          </a:prstGeom>
          <a:solidFill>
            <a:schemeClr val="bg1"/>
          </a:solidFill>
          <a:ln>
            <a:solidFill>
              <a:schemeClr val="tx1"/>
            </a:solidFill>
          </a:ln>
        </p:spPr>
        <p:txBody>
          <a:bodyPr>
            <a:spAutoFit/>
          </a:bodyPr>
          <a:lstStyle/>
          <a:p>
            <a:pPr marL="533400" indent="-533400">
              <a:spcBef>
                <a:spcPct val="35000"/>
              </a:spcBef>
              <a:buClr>
                <a:srgbClr val="009900"/>
              </a:buClr>
              <a:defRPr/>
            </a:pPr>
            <a:r>
              <a:rPr lang="en-GB" sz="2800" b="1" kern="0" dirty="0">
                <a:solidFill>
                  <a:srgbClr val="660066"/>
                </a:solidFill>
                <a:latin typeface="Arial"/>
              </a:rPr>
              <a:t>	Make feedback </a:t>
            </a:r>
            <a:r>
              <a:rPr lang="en-GB" sz="2800" b="1" kern="0" dirty="0">
                <a:solidFill>
                  <a:srgbClr val="FF0000"/>
                </a:solidFill>
                <a:latin typeface="Arial"/>
              </a:rPr>
              <a:t>timely</a:t>
            </a:r>
            <a:r>
              <a:rPr lang="en-GB" sz="2800" b="1" kern="0" dirty="0">
                <a:solidFill>
                  <a:srgbClr val="660066"/>
                </a:solidFill>
                <a:latin typeface="Arial"/>
              </a:rPr>
              <a:t>, while it still matters to students, in time for them to use it towards further learning, or to receive further assistance.</a:t>
            </a:r>
          </a:p>
          <a:p>
            <a:pPr marL="533400" indent="-533400">
              <a:spcBef>
                <a:spcPct val="35000"/>
              </a:spcBef>
              <a:buClr>
                <a:srgbClr val="009900"/>
              </a:buClr>
              <a:defRPr/>
            </a:pPr>
            <a:r>
              <a:rPr lang="en-GB" sz="2800" b="1" kern="0" dirty="0">
                <a:solidFill>
                  <a:srgbClr val="660066"/>
                </a:solidFill>
                <a:latin typeface="Arial"/>
              </a:rPr>
              <a:t>	(Graham Gibbs)</a:t>
            </a:r>
          </a:p>
          <a:p>
            <a:pPr algn="ctr" eaLnBrk="0" hangingPunct="0">
              <a:defRPr/>
            </a:pPr>
            <a:endParaRPr lang="en-GB" sz="2800" b="1" dirty="0">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98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98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98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98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985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build="p" autoUpdateAnimBg="0"/>
      <p:bldP spid="6" grpId="0" build="p" animBg="1"/>
      <p:bldP spid="7" grpId="0" animBg="1"/>
      <p:bldP spid="9" grpId="0" animBg="1"/>
      <p:bldP spid="9" grpId="1"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Differentiation in the classroom: case study one</a:t>
            </a:r>
          </a:p>
        </p:txBody>
      </p:sp>
      <p:sp>
        <p:nvSpPr>
          <p:cNvPr id="3" name="Content Placeholder 2"/>
          <p:cNvSpPr>
            <a:spLocks noGrp="1"/>
          </p:cNvSpPr>
          <p:nvPr>
            <p:ph idx="1"/>
          </p:nvPr>
        </p:nvSpPr>
        <p:spPr/>
        <p:txBody>
          <a:bodyPr/>
          <a:lstStyle/>
          <a:p>
            <a:pPr marL="0" indent="0">
              <a:buNone/>
            </a:pPr>
            <a:r>
              <a:rPr lang="en-GB" sz="2800" dirty="0">
                <a:solidFill>
                  <a:schemeClr val="tx2">
                    <a:lumMod val="60000"/>
                    <a:lumOff val="40000"/>
                  </a:schemeClr>
                </a:solidFill>
              </a:rPr>
              <a:t>In your large group sessions, one particular mature student who has returned to study after a long period away is very eager to engage. This manifests this by her asking lots of questions which at times are very basic about the content of the topic you are delivering. Sometimes she launches into quite lengthy anecdotes about her (not always very relevant) personal experience. Some of the other students are getting very fed up with her.</a:t>
            </a:r>
          </a:p>
          <a:p>
            <a:pPr marL="0" indent="0">
              <a:buNone/>
            </a:pPr>
            <a:r>
              <a:rPr lang="en-GB" sz="2800" dirty="0"/>
              <a:t>What are the big issues here?</a:t>
            </a:r>
          </a:p>
          <a:p>
            <a:pPr marL="0" indent="0">
              <a:buNone/>
            </a:pPr>
            <a:r>
              <a:rPr lang="en-GB" sz="2800" dirty="0"/>
              <a:t>How would you address them without damaging her enthusiasm?</a:t>
            </a:r>
          </a:p>
          <a:p>
            <a:pPr marL="0" indent="0">
              <a:buNone/>
            </a:pPr>
            <a:r>
              <a:rPr lang="en-GB" sz="2800" dirty="0"/>
              <a:t>How might fellow students be enlisted to help you/her?</a:t>
            </a:r>
          </a:p>
        </p:txBody>
      </p:sp>
    </p:spTree>
    <p:extLst>
      <p:ext uri="{BB962C8B-B14F-4D97-AF65-F5344CB8AC3E}">
        <p14:creationId xmlns="" xmlns:p14="http://schemas.microsoft.com/office/powerpoint/2010/main" val="11189672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Case study two</a:t>
            </a:r>
          </a:p>
        </p:txBody>
      </p:sp>
      <p:sp>
        <p:nvSpPr>
          <p:cNvPr id="3" name="Content Placeholder 2"/>
          <p:cNvSpPr>
            <a:spLocks noGrp="1"/>
          </p:cNvSpPr>
          <p:nvPr>
            <p:ph idx="1"/>
          </p:nvPr>
        </p:nvSpPr>
        <p:spPr/>
        <p:txBody>
          <a:bodyPr/>
          <a:lstStyle/>
          <a:p>
            <a:pPr marL="0" indent="0">
              <a:buNone/>
            </a:pPr>
            <a:r>
              <a:rPr lang="en-GB" sz="2800" dirty="0">
                <a:solidFill>
                  <a:schemeClr val="tx2">
                    <a:lumMod val="60000"/>
                    <a:lumOff val="40000"/>
                  </a:schemeClr>
                </a:solidFill>
              </a:rPr>
              <a:t>You have a group of around a half a dozen international students from the same nation, who all sit together in your classes and constantly seem to be chatting through your sessions, even when you ask them nicely to stop. None of them ever seems to ask questions in the lecture, but after it finishes they crowd round you and bombard you with them, even when you are rushing off to another class.</a:t>
            </a:r>
          </a:p>
          <a:p>
            <a:pPr marL="0" indent="0">
              <a:buNone/>
            </a:pPr>
            <a:r>
              <a:rPr lang="en-GB" sz="2800" dirty="0"/>
              <a:t>What are the big issues here?</a:t>
            </a:r>
          </a:p>
          <a:p>
            <a:pPr marL="0" indent="0">
              <a:buNone/>
            </a:pPr>
            <a:r>
              <a:rPr lang="en-GB" sz="2800" dirty="0"/>
              <a:t>Are there any sensitivities?</a:t>
            </a:r>
          </a:p>
          <a:p>
            <a:pPr marL="0" indent="0">
              <a:buNone/>
            </a:pPr>
            <a:r>
              <a:rPr lang="en-GB" sz="2800" dirty="0"/>
              <a:t>What are the best kinds of interventions to fully engaged these students in the </a:t>
            </a:r>
            <a:r>
              <a:rPr lang="en-GB" sz="2800" dirty="0" smtClean="0"/>
              <a:t>cohort?</a:t>
            </a:r>
            <a:endParaRPr lang="en-GB" sz="2800" dirty="0"/>
          </a:p>
          <a:p>
            <a:pPr marL="0" indent="0">
              <a:buNone/>
            </a:pPr>
            <a:endParaRPr lang="en-GB" sz="2800" dirty="0"/>
          </a:p>
        </p:txBody>
      </p:sp>
    </p:spTree>
    <p:extLst>
      <p:ext uri="{BB962C8B-B14F-4D97-AF65-F5344CB8AC3E}">
        <p14:creationId xmlns="" xmlns:p14="http://schemas.microsoft.com/office/powerpoint/2010/main" val="5542017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Case study three</a:t>
            </a:r>
          </a:p>
        </p:txBody>
      </p:sp>
      <p:sp>
        <p:nvSpPr>
          <p:cNvPr id="3" name="Content Placeholder 2"/>
          <p:cNvSpPr>
            <a:spLocks noGrp="1"/>
          </p:cNvSpPr>
          <p:nvPr>
            <p:ph idx="1"/>
          </p:nvPr>
        </p:nvSpPr>
        <p:spPr/>
        <p:txBody>
          <a:bodyPr/>
          <a:lstStyle/>
          <a:p>
            <a:pPr marL="0" indent="0">
              <a:buNone/>
            </a:pPr>
            <a:r>
              <a:rPr lang="en-GB" sz="2800" dirty="0">
                <a:solidFill>
                  <a:schemeClr val="tx2">
                    <a:lumMod val="60000"/>
                    <a:lumOff val="40000"/>
                  </a:schemeClr>
                </a:solidFill>
              </a:rPr>
              <a:t>Your class contains a high proportion of young men, including high flyers and lads who only just scrape through the course. As well as studying together, they socialise together too  and you are getting worried that their course work is suffering from the latter. You hear one of the brighter ones bragging  that he wasn’t doing much work at he moment and the others concurred. You worry that his approach is infectious, and that while he might get away with it, the less able ones won’t</a:t>
            </a:r>
          </a:p>
          <a:p>
            <a:pPr marL="0" indent="0">
              <a:buNone/>
            </a:pPr>
            <a:r>
              <a:rPr lang="en-GB" sz="2800" dirty="0"/>
              <a:t>What are the big issues here?</a:t>
            </a:r>
          </a:p>
          <a:p>
            <a:pPr marL="0" indent="0">
              <a:buNone/>
            </a:pPr>
            <a:r>
              <a:rPr lang="en-GB" sz="2800" dirty="0"/>
              <a:t>How can you get the lads to take their studies more seriously?</a:t>
            </a:r>
          </a:p>
        </p:txBody>
      </p:sp>
    </p:spTree>
    <p:extLst>
      <p:ext uri="{BB962C8B-B14F-4D97-AF65-F5344CB8AC3E}">
        <p14:creationId xmlns="" xmlns:p14="http://schemas.microsoft.com/office/powerpoint/2010/main" val="9105495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Case study four</a:t>
            </a:r>
          </a:p>
        </p:txBody>
      </p:sp>
      <p:sp>
        <p:nvSpPr>
          <p:cNvPr id="3" name="Content Placeholder 2"/>
          <p:cNvSpPr>
            <a:spLocks noGrp="1"/>
          </p:cNvSpPr>
          <p:nvPr>
            <p:ph idx="1"/>
          </p:nvPr>
        </p:nvSpPr>
        <p:spPr/>
        <p:txBody>
          <a:bodyPr/>
          <a:lstStyle/>
          <a:p>
            <a:pPr marL="0" indent="0">
              <a:buNone/>
            </a:pPr>
            <a:r>
              <a:rPr lang="en-GB" sz="2800" dirty="0">
                <a:solidFill>
                  <a:schemeClr val="tx2">
                    <a:lumMod val="60000"/>
                    <a:lumOff val="40000"/>
                  </a:schemeClr>
                </a:solidFill>
              </a:rPr>
              <a:t>You are teaching a real mixed ability group. Some of your students have lots of relevant work experience to draw on and have strong academic records.  Others  seem to be baffled. In large group sessions you keep trying to ensure the latter group are following the main points of the content material you are delivering,  but the more confident students have made a formal complaint to the course leader about the ‘</a:t>
            </a:r>
            <a:r>
              <a:rPr lang="en-GB" sz="2800" dirty="0" err="1">
                <a:solidFill>
                  <a:schemeClr val="tx2">
                    <a:lumMod val="60000"/>
                    <a:lumOff val="40000"/>
                  </a:schemeClr>
                </a:solidFill>
              </a:rPr>
              <a:t>noddy</a:t>
            </a:r>
            <a:r>
              <a:rPr lang="en-GB" sz="2800" dirty="0">
                <a:solidFill>
                  <a:schemeClr val="tx2">
                    <a:lumMod val="60000"/>
                    <a:lumOff val="40000"/>
                  </a:schemeClr>
                </a:solidFill>
              </a:rPr>
              <a:t>-level teaching’</a:t>
            </a:r>
          </a:p>
          <a:p>
            <a:pPr marL="0" indent="0">
              <a:buNone/>
            </a:pPr>
            <a:r>
              <a:rPr lang="en-GB" sz="2800" dirty="0"/>
              <a:t>What are the big issues here?</a:t>
            </a:r>
          </a:p>
          <a:p>
            <a:pPr marL="0" indent="0">
              <a:buNone/>
            </a:pPr>
            <a:r>
              <a:rPr lang="en-GB" sz="2800" dirty="0"/>
              <a:t>What different kinds of teaching approach could you use to address the issue?</a:t>
            </a:r>
          </a:p>
        </p:txBody>
      </p:sp>
    </p:spTree>
    <p:extLst>
      <p:ext uri="{BB962C8B-B14F-4D97-AF65-F5344CB8AC3E}">
        <p14:creationId xmlns="" xmlns:p14="http://schemas.microsoft.com/office/powerpoint/2010/main" val="31083559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Case study five</a:t>
            </a:r>
            <a:br>
              <a:rPr lang="en-GB" sz="3200" dirty="0"/>
            </a:br>
            <a:endParaRPr lang="en-GB" sz="3200" dirty="0"/>
          </a:p>
        </p:txBody>
      </p:sp>
      <p:sp>
        <p:nvSpPr>
          <p:cNvPr id="3" name="Content Placeholder 2"/>
          <p:cNvSpPr>
            <a:spLocks noGrp="1"/>
          </p:cNvSpPr>
          <p:nvPr>
            <p:ph idx="1"/>
          </p:nvPr>
        </p:nvSpPr>
        <p:spPr/>
        <p:txBody>
          <a:bodyPr/>
          <a:lstStyle/>
          <a:p>
            <a:pPr marL="0" indent="0">
              <a:buNone/>
            </a:pPr>
            <a:r>
              <a:rPr lang="en-GB" sz="2800" dirty="0">
                <a:solidFill>
                  <a:schemeClr val="tx2">
                    <a:lumMod val="60000"/>
                    <a:lumOff val="40000"/>
                  </a:schemeClr>
                </a:solidFill>
              </a:rPr>
              <a:t>In your IT lab based sessions, you find it frustrating that some students seem to be flying along while some including some of your mature and international students seem to have real trouble even logging on. It sometimes takes you all the class to get everyone started.</a:t>
            </a:r>
          </a:p>
          <a:p>
            <a:pPr marL="0" indent="0">
              <a:buNone/>
            </a:pPr>
            <a:r>
              <a:rPr lang="en-GB" sz="2800" dirty="0"/>
              <a:t>What are the issues here?</a:t>
            </a:r>
          </a:p>
          <a:p>
            <a:pPr marL="0" indent="0">
              <a:buNone/>
            </a:pPr>
            <a:r>
              <a:rPr lang="en-GB" sz="2800" dirty="0"/>
              <a:t>What approaches might you sue to resolve them?</a:t>
            </a:r>
          </a:p>
        </p:txBody>
      </p:sp>
    </p:spTree>
    <p:extLst>
      <p:ext uri="{BB962C8B-B14F-4D97-AF65-F5344CB8AC3E}">
        <p14:creationId xmlns="" xmlns:p14="http://schemas.microsoft.com/office/powerpoint/2010/main" val="14162756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765175"/>
          </a:xfrm>
          <a:prstGeom prst="rect">
            <a:avLst/>
          </a:prstGeom>
          <a:noFill/>
          <a:ln w="9525" algn="ctr">
            <a:noFill/>
            <a:miter lim="800000"/>
            <a:headEnd/>
            <a:tailEnd/>
          </a:ln>
        </p:spPr>
        <p:txBody>
          <a:bodyPr anchor="ctr"/>
          <a:lstStyle/>
          <a:p>
            <a:pPr>
              <a:lnSpc>
                <a:spcPct val="85000"/>
              </a:lnSpc>
            </a:pPr>
            <a:r>
              <a:rPr lang="en-US" sz="2800" b="1">
                <a:solidFill>
                  <a:srgbClr val="FF0000"/>
                </a:solidFill>
                <a:latin typeface="Verdana" pitchFamily="34" charset="0"/>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22532" name="Oval 4"/>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endParaRPr lang="en-US">
              <a:solidFill>
                <a:srgbClr val="000000"/>
              </a:solidFill>
            </a:endParaRPr>
          </a:p>
        </p:txBody>
      </p:sp>
      <p:sp>
        <p:nvSpPr>
          <p:cNvPr id="22533" name="Oval 5"/>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endParaRPr lang="en-US">
              <a:solidFill>
                <a:srgbClr val="000000"/>
              </a:solidFill>
            </a:endParaRPr>
          </a:p>
        </p:txBody>
      </p:sp>
      <p:sp>
        <p:nvSpPr>
          <p:cNvPr id="22534" name="Oval 6"/>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r>
              <a:rPr lang="en-US" sz="2800" b="1">
                <a:solidFill>
                  <a:srgbClr val="000000"/>
                </a:solidFill>
              </a:rPr>
              <a:t>Wanting/</a:t>
            </a:r>
          </a:p>
          <a:p>
            <a:r>
              <a:rPr lang="en-US" sz="2800" b="1">
                <a:solidFill>
                  <a:srgbClr val="000000"/>
                </a:solidFill>
              </a:rPr>
              <a:t>Needing</a:t>
            </a:r>
          </a:p>
        </p:txBody>
      </p:sp>
      <p:sp>
        <p:nvSpPr>
          <p:cNvPr id="22535"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r>
              <a:rPr lang="en-US" sz="3200" b="1">
                <a:solidFill>
                  <a:srgbClr val="FFFFFF"/>
                </a:solidFill>
              </a:rPr>
              <a:t>Doing</a:t>
            </a:r>
          </a:p>
        </p:txBody>
      </p:sp>
      <p:sp>
        <p:nvSpPr>
          <p:cNvPr id="22536" name="Rectangle 8"/>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r>
              <a:rPr lang="en-US" sz="3200" b="1">
                <a:solidFill>
                  <a:srgbClr val="000000"/>
                </a:solidFill>
              </a:rPr>
              <a:t>Feedback</a:t>
            </a:r>
          </a:p>
        </p:txBody>
      </p:sp>
      <p:sp>
        <p:nvSpPr>
          <p:cNvPr id="22537"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
        <p:nvSpPr>
          <p:cNvPr id="22538" name="Rectangle 10"/>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r>
              <a:rPr lang="en-US" sz="3200" b="1">
                <a:solidFill>
                  <a:srgbClr val="000000"/>
                </a:solidFill>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endParaRPr lang="en-US">
              <a:solidFill>
                <a:srgbClr val="59178A"/>
              </a:solidFill>
              <a:latin typeface="Arial" pitchFamily="34" charset="0"/>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mn-lt"/>
              </a:rPr>
              <a:t>Do you now feel better able to:</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mn-lt"/>
              </a:rPr>
              <a:t>	</a:t>
            </a:r>
            <a:r>
              <a:rPr lang="en-GB" sz="2800" b="1" dirty="0" smtClean="0">
                <a:solidFill>
                  <a:srgbClr val="336600"/>
                </a:solidFill>
                <a:latin typeface="+mn-lt"/>
              </a:rPr>
              <a:t>two hands </a:t>
            </a:r>
            <a:r>
              <a:rPr lang="en-GB" sz="2800" b="1" dirty="0">
                <a:solidFill>
                  <a:srgbClr val="336600"/>
                </a:solidFill>
                <a:latin typeface="+mn-lt"/>
              </a:rPr>
              <a:t>= very much better</a:t>
            </a:r>
            <a:r>
              <a:rPr lang="en-GB" sz="2800" b="1" dirty="0">
                <a:solidFill>
                  <a:srgbClr val="660066"/>
                </a:solidFill>
                <a:latin typeface="+mn-lt"/>
              </a:rPr>
              <a:t>, </a:t>
            </a:r>
            <a:r>
              <a:rPr lang="en-GB" sz="2800" b="1" dirty="0" smtClean="0">
                <a:solidFill>
                  <a:srgbClr val="660066"/>
                </a:solidFill>
                <a:latin typeface="+mn-lt"/>
              </a:rPr>
              <a:t> </a:t>
            </a:r>
            <a:endParaRPr lang="en-GB" sz="2800" b="1" dirty="0" smtClean="0">
              <a:solidFill>
                <a:srgbClr val="660066"/>
              </a:solidFill>
              <a:latin typeface="+mn-lt"/>
            </a:endParaRPr>
          </a:p>
          <a:p>
            <a:pPr marL="723900" indent="-723900">
              <a:lnSpc>
                <a:spcPct val="90000"/>
              </a:lnSpc>
              <a:spcBef>
                <a:spcPct val="35000"/>
              </a:spcBef>
              <a:buClr>
                <a:srgbClr val="009900"/>
              </a:buClr>
              <a:buFont typeface="Wingdings" pitchFamily="2" charset="2"/>
              <a:buNone/>
              <a:defRPr/>
            </a:pPr>
            <a:r>
              <a:rPr lang="en-GB" sz="2800" b="1" dirty="0" smtClean="0">
                <a:solidFill>
                  <a:srgbClr val="660066"/>
                </a:solidFill>
                <a:latin typeface="+mn-lt"/>
              </a:rPr>
              <a:t>	</a:t>
            </a:r>
            <a:r>
              <a:rPr lang="en-GB" sz="2800" b="1" dirty="0" smtClean="0">
                <a:solidFill>
                  <a:srgbClr val="CC6600"/>
                </a:solidFill>
                <a:latin typeface="+mn-lt"/>
              </a:rPr>
              <a:t>one </a:t>
            </a:r>
            <a:r>
              <a:rPr lang="en-GB" sz="2800" b="1" dirty="0">
                <a:solidFill>
                  <a:srgbClr val="CC6600"/>
                </a:solidFill>
                <a:latin typeface="+mn-lt"/>
              </a:rPr>
              <a:t>hand = somewhat  better</a:t>
            </a:r>
            <a:r>
              <a:rPr lang="en-GB" sz="2800" b="1" dirty="0">
                <a:solidFill>
                  <a:srgbClr val="660066"/>
                </a:solidFill>
                <a:latin typeface="+mn-lt"/>
              </a:rPr>
              <a:t>, </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mn-lt"/>
              </a:rPr>
              <a:t>	</a:t>
            </a:r>
            <a:r>
              <a:rPr lang="en-GB" sz="2800" b="1" dirty="0" smtClean="0">
                <a:solidFill>
                  <a:srgbClr val="CC0000"/>
                </a:solidFill>
                <a:latin typeface="+mn-lt"/>
              </a:rPr>
              <a:t>touch left ear = </a:t>
            </a:r>
            <a:r>
              <a:rPr lang="en-GB" sz="2800" b="1" dirty="0">
                <a:solidFill>
                  <a:srgbClr val="CC0000"/>
                </a:solidFill>
                <a:latin typeface="+mn-lt"/>
              </a:rPr>
              <a:t>no better</a:t>
            </a:r>
            <a:r>
              <a:rPr lang="en-GB" sz="2800" b="1" dirty="0">
                <a:solidFill>
                  <a:srgbClr val="660066"/>
                </a:solidFill>
                <a:latin typeface="+mn-lt"/>
              </a:rPr>
              <a:t>...</a:t>
            </a:r>
          </a:p>
          <a:p>
            <a:pPr marL="533400" lvl="0" indent="-533400" eaLnBrk="0" hangingPunct="0">
              <a:lnSpc>
                <a:spcPct val="90000"/>
              </a:lnSpc>
              <a:spcBef>
                <a:spcPct val="35000"/>
              </a:spcBef>
              <a:buClr>
                <a:srgbClr val="009900"/>
              </a:buClr>
              <a:buFont typeface="+mj-lt"/>
              <a:buAutoNum type="arabicPeriod"/>
            </a:pPr>
            <a:r>
              <a:rPr lang="en-GB" sz="2800" b="1" kern="0" dirty="0" smtClean="0">
                <a:solidFill>
                  <a:srgbClr val="660066"/>
                </a:solidFill>
                <a:latin typeface="Calibri"/>
              </a:rPr>
              <a:t>Review the state of higher education in </a:t>
            </a:r>
            <a:r>
              <a:rPr lang="en-GB" sz="2800" b="1" kern="0" dirty="0" smtClean="0">
                <a:solidFill>
                  <a:srgbClr val="660066"/>
                </a:solidFill>
                <a:latin typeface="Calibri"/>
              </a:rPr>
              <a:t>2016?</a:t>
            </a:r>
            <a:endParaRPr lang="en-GB" sz="2800" b="1" kern="0" dirty="0" smtClean="0">
              <a:solidFill>
                <a:srgbClr val="660066"/>
              </a:solidFill>
              <a:latin typeface="Calibri"/>
            </a:endParaRPr>
          </a:p>
          <a:p>
            <a:pPr marL="533400" lvl="0" indent="-533400" eaLnBrk="0" hangingPunct="0">
              <a:lnSpc>
                <a:spcPct val="90000"/>
              </a:lnSpc>
              <a:spcBef>
                <a:spcPct val="35000"/>
              </a:spcBef>
              <a:buClr>
                <a:srgbClr val="009900"/>
              </a:buClr>
              <a:buFont typeface="+mj-lt"/>
              <a:buAutoNum type="arabicPeriod"/>
            </a:pPr>
            <a:r>
              <a:rPr lang="en-GB" sz="2800" b="1" kern="0" dirty="0" smtClean="0">
                <a:solidFill>
                  <a:srgbClr val="660066"/>
                </a:solidFill>
                <a:latin typeface="Calibri"/>
              </a:rPr>
              <a:t>Address seven factors which underpin effective learning to accommodate learners at all </a:t>
            </a:r>
            <a:r>
              <a:rPr lang="en-GB" sz="2800" b="1" kern="0" dirty="0" smtClean="0">
                <a:solidFill>
                  <a:srgbClr val="660066"/>
                </a:solidFill>
                <a:latin typeface="Calibri"/>
              </a:rPr>
              <a:t>levels?</a:t>
            </a:r>
            <a:endParaRPr lang="en-GB" sz="2800" b="1" kern="0" dirty="0" smtClean="0">
              <a:solidFill>
                <a:srgbClr val="660066"/>
              </a:solidFill>
              <a:latin typeface="Calibri"/>
            </a:endParaRPr>
          </a:p>
          <a:p>
            <a:pPr marL="533400" lvl="0" indent="-533400" eaLnBrk="0" hangingPunct="0">
              <a:lnSpc>
                <a:spcPct val="90000"/>
              </a:lnSpc>
              <a:spcBef>
                <a:spcPct val="35000"/>
              </a:spcBef>
              <a:buClr>
                <a:srgbClr val="009900"/>
              </a:buClr>
              <a:buFont typeface="+mj-lt"/>
              <a:buAutoNum type="arabicPeriod"/>
            </a:pPr>
            <a:r>
              <a:rPr lang="en-GB" sz="2800" b="1" kern="0" dirty="0" smtClean="0">
                <a:solidFill>
                  <a:srgbClr val="660066"/>
                </a:solidFill>
                <a:latin typeface="Calibri"/>
              </a:rPr>
              <a:t>Consider solutions to some dilemmas relating to the need to achieve differentiation with mixed </a:t>
            </a:r>
            <a:r>
              <a:rPr lang="en-GB" sz="2800" b="1" kern="0" dirty="0" smtClean="0">
                <a:solidFill>
                  <a:srgbClr val="660066"/>
                </a:solidFill>
                <a:latin typeface="Calibri"/>
              </a:rPr>
              <a:t>groups?</a:t>
            </a:r>
            <a:endParaRPr lang="en-GB" sz="2800" b="1" kern="0" dirty="0" smtClean="0">
              <a:solidFill>
                <a:srgbClr val="660066"/>
              </a:solidFill>
              <a:latin typeface="Calibr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charRg st="127" end="17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charRg st="173" end="26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03917">
                                            <p:txEl>
                                              <p:charRg st="268" end="37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smtClean="0"/>
              <a:t>Announcement about mobile phones and laptops...</a:t>
            </a:r>
            <a:endParaRPr lang="en-GB" sz="3200" dirty="0"/>
          </a:p>
        </p:txBody>
      </p:sp>
      <p:sp>
        <p:nvSpPr>
          <p:cNvPr id="5" name="Content Placeholder 4"/>
          <p:cNvSpPr>
            <a:spLocks noGrp="1"/>
          </p:cNvSpPr>
          <p:nvPr>
            <p:ph idx="1"/>
          </p:nvPr>
        </p:nvSpPr>
        <p:spPr/>
        <p:txBody>
          <a:bodyPr/>
          <a:lstStyle/>
          <a:p>
            <a:r>
              <a:rPr lang="en-GB" sz="3600" i="1" dirty="0" smtClean="0">
                <a:latin typeface="Calibri" pitchFamily="34" charset="0"/>
              </a:rPr>
              <a:t>Good morning everyone – please turn </a:t>
            </a:r>
            <a:r>
              <a:rPr lang="en-GB" sz="4400" i="1" dirty="0" smtClean="0">
                <a:solidFill>
                  <a:srgbClr val="FF0000"/>
                </a:solidFill>
                <a:latin typeface="Calibri" pitchFamily="34" charset="0"/>
              </a:rPr>
              <a:t>on</a:t>
            </a:r>
            <a:r>
              <a:rPr lang="en-GB" sz="4400" i="1" dirty="0" smtClean="0">
                <a:latin typeface="Calibri" pitchFamily="34" charset="0"/>
              </a:rPr>
              <a:t> </a:t>
            </a:r>
            <a:r>
              <a:rPr lang="en-GB" sz="3600" i="1" dirty="0" smtClean="0">
                <a:latin typeface="Calibri" pitchFamily="34" charset="0"/>
              </a:rPr>
              <a:t>your ‘phones and computers.</a:t>
            </a:r>
            <a:endParaRPr lang="en-GB" sz="3600" dirty="0" smtClean="0">
              <a:latin typeface="Calibri" pitchFamily="34" charset="0"/>
            </a:endParaRPr>
          </a:p>
          <a:p>
            <a:r>
              <a:rPr lang="en-GB" sz="3600" i="1" dirty="0" smtClean="0">
                <a:latin typeface="Calibri" pitchFamily="34" charset="0"/>
              </a:rPr>
              <a:t>Please post your thoughts, comments and ideas to the </a:t>
            </a:r>
            <a:r>
              <a:rPr lang="en-GB" sz="3600" i="1" dirty="0" err="1" smtClean="0">
                <a:latin typeface="Calibri" pitchFamily="34" charset="0"/>
              </a:rPr>
              <a:t>hashtag</a:t>
            </a:r>
            <a:r>
              <a:rPr lang="en-GB" sz="3600" i="1" dirty="0" smtClean="0">
                <a:latin typeface="Calibri" pitchFamily="34" charset="0"/>
              </a:rPr>
              <a:t> </a:t>
            </a:r>
            <a:r>
              <a:rPr lang="en-GB" sz="3600" i="1" dirty="0" smtClean="0">
                <a:solidFill>
                  <a:srgbClr val="00B050"/>
                </a:solidFill>
                <a:latin typeface="Calibri" pitchFamily="34" charset="0"/>
              </a:rPr>
              <a:t>#</a:t>
            </a:r>
            <a:r>
              <a:rPr lang="en-GB" sz="3600" i="1" dirty="0" err="1" smtClean="0">
                <a:solidFill>
                  <a:srgbClr val="00B050"/>
                </a:solidFill>
              </a:rPr>
              <a:t>philatllandrillo</a:t>
            </a:r>
            <a:r>
              <a:rPr lang="en-GB" sz="3600" i="1" dirty="0" smtClean="0">
                <a:solidFill>
                  <a:srgbClr val="00B050"/>
                </a:solidFill>
              </a:rPr>
              <a:t> </a:t>
            </a:r>
            <a:r>
              <a:rPr lang="en-GB" sz="3600" i="1" dirty="0" smtClean="0">
                <a:latin typeface="Calibri" pitchFamily="34" charset="0"/>
              </a:rPr>
              <a:t>Thanks</a:t>
            </a:r>
            <a:r>
              <a:rPr lang="en-GB" sz="3600" dirty="0" smtClean="0">
                <a:latin typeface="Calibri" pitchFamily="34" charset="0"/>
              </a:rPr>
              <a:t>!</a:t>
            </a:r>
          </a:p>
          <a:p>
            <a:r>
              <a:rPr lang="en-GB" sz="3600" dirty="0" smtClean="0">
                <a:solidFill>
                  <a:srgbClr val="00B050"/>
                </a:solidFill>
              </a:rPr>
              <a:t>Try </a:t>
            </a:r>
            <a:r>
              <a:rPr lang="en-GB" sz="3600" dirty="0" smtClean="0">
                <a:solidFill>
                  <a:srgbClr val="C00000"/>
                </a:solidFill>
              </a:rPr>
              <a:t>#</a:t>
            </a:r>
            <a:r>
              <a:rPr lang="en-GB" sz="3600" dirty="0" err="1" smtClean="0">
                <a:solidFill>
                  <a:srgbClr val="C00000"/>
                </a:solidFill>
              </a:rPr>
              <a:t>LTHEchat</a:t>
            </a:r>
            <a:r>
              <a:rPr lang="en-GB" sz="3600" dirty="0" smtClean="0">
                <a:solidFill>
                  <a:srgbClr val="C00000"/>
                </a:solidFill>
              </a:rPr>
              <a:t> </a:t>
            </a:r>
            <a:r>
              <a:rPr lang="en-GB" sz="3600" dirty="0" smtClean="0">
                <a:solidFill>
                  <a:srgbClr val="00B050"/>
                </a:solidFill>
              </a:rPr>
              <a:t>on Wednesday evenings from 20.00-21.00.</a:t>
            </a:r>
          </a:p>
          <a:p>
            <a:endParaRPr lang="en-GB" sz="3600" dirty="0" smtClean="0">
              <a:solidFill>
                <a:srgbClr val="00B050"/>
              </a:solidFill>
              <a:latin typeface="Calibri" pitchFamily="34" charset="0"/>
            </a:endParaRPr>
          </a:p>
          <a:p>
            <a:endParaRPr lang="en-GB" sz="3600" dirty="0" smtClean="0">
              <a:latin typeface="Calibri"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403648" y="642918"/>
            <a:ext cx="7200800" cy="5622925"/>
          </a:xfrm>
          <a:prstGeom prst="rect">
            <a:avLst/>
          </a:prstGeom>
          <a:noFill/>
          <a:ln w="12700">
            <a:noFill/>
            <a:miter lim="800000"/>
            <a:headEnd/>
            <a:tailEnd/>
          </a:ln>
        </p:spPr>
        <p:txBody>
          <a:bodyPr lIns="92075" tIns="46038" rIns="92075" bIns="46038" anchor="ctr"/>
          <a:lstStyle/>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r>
              <a:rPr lang="en-GB" sz="5400" b="1" dirty="0">
                <a:solidFill>
                  <a:srgbClr val="CCFFFF"/>
                </a:solidFill>
                <a:latin typeface="Arial" charset="0"/>
              </a:rPr>
              <a:t>Thank you…</a:t>
            </a:r>
          </a:p>
          <a:p>
            <a:pPr algn="ctr" eaLnBrk="0" hangingPunct="0">
              <a:lnSpc>
                <a:spcPct val="90000"/>
              </a:lnSpc>
              <a:buClr>
                <a:srgbClr val="FF3399"/>
              </a:buClr>
              <a:buSzPct val="75000"/>
              <a:buFont typeface="Monotype Sorts" pitchFamily="2" charset="2"/>
              <a:buNone/>
            </a:pPr>
            <a:endParaRPr lang="en-GB" sz="3600" b="1" dirty="0">
              <a:solidFill>
                <a:srgbClr val="FFFF00"/>
              </a:solidFill>
              <a:latin typeface="Arial" charset="0"/>
            </a:endParaRPr>
          </a:p>
          <a:p>
            <a:pPr algn="ctr" eaLnBrk="0" hangingPunct="0">
              <a:lnSpc>
                <a:spcPct val="90000"/>
              </a:lnSpc>
              <a:buClr>
                <a:srgbClr val="FF3399"/>
              </a:buClr>
              <a:buSzPct val="75000"/>
              <a:buFont typeface="Monotype Sorts" pitchFamily="2" charset="2"/>
              <a:buNone/>
            </a:pPr>
            <a:r>
              <a:rPr lang="en-GB" sz="3600" b="1" dirty="0" smtClean="0">
                <a:solidFill>
                  <a:srgbClr val="FF66CC"/>
                </a:solidFill>
                <a:latin typeface="Arial" charset="0"/>
                <a:hlinkClick r:id="rId3"/>
              </a:rPr>
              <a:t>http://phil-race.co.uk</a:t>
            </a:r>
            <a:r>
              <a:rPr lang="en-GB" sz="3600" b="1" dirty="0" smtClean="0">
                <a:solidFill>
                  <a:srgbClr val="FF66CC"/>
                </a:solidFill>
                <a:latin typeface="Arial" charset="0"/>
              </a:rPr>
              <a:t>   </a:t>
            </a:r>
          </a:p>
          <a:p>
            <a:pPr algn="ctr" eaLnBrk="0" hangingPunct="0">
              <a:lnSpc>
                <a:spcPct val="90000"/>
              </a:lnSpc>
              <a:buClr>
                <a:srgbClr val="FF3399"/>
              </a:buClr>
              <a:buSzPct val="75000"/>
              <a:buFont typeface="Monotype Sorts" pitchFamily="2" charset="2"/>
              <a:buNone/>
            </a:pPr>
            <a:endParaRPr lang="en-GB" sz="3600" b="1" dirty="0" smtClean="0">
              <a:solidFill>
                <a:srgbClr val="00B0F0"/>
              </a:solidFill>
              <a:latin typeface="Arial" charset="0"/>
            </a:endParaRPr>
          </a:p>
          <a:p>
            <a:pPr algn="ctr" eaLnBrk="0" hangingPunct="0">
              <a:lnSpc>
                <a:spcPct val="90000"/>
              </a:lnSpc>
              <a:buClr>
                <a:srgbClr val="FF3399"/>
              </a:buClr>
              <a:buSzPct val="75000"/>
              <a:buFont typeface="Monotype Sorts" pitchFamily="2" charset="2"/>
              <a:buNone/>
            </a:pPr>
            <a:r>
              <a:rPr lang="en-GB" sz="3600" b="1" dirty="0" smtClean="0">
                <a:solidFill>
                  <a:srgbClr val="00B0F0"/>
                </a:solidFill>
                <a:latin typeface="Arial" charset="0"/>
              </a:rPr>
              <a:t>Follow Phil on Twitter</a:t>
            </a:r>
          </a:p>
          <a:p>
            <a:pPr algn="ctr" eaLnBrk="0" hangingPunct="0">
              <a:lnSpc>
                <a:spcPct val="90000"/>
              </a:lnSpc>
              <a:buClr>
                <a:srgbClr val="FF3399"/>
              </a:buClr>
              <a:buSzPct val="75000"/>
              <a:buFont typeface="Monotype Sorts" pitchFamily="2" charset="2"/>
              <a:buNone/>
            </a:pPr>
            <a:r>
              <a:rPr lang="en-GB" sz="3600" b="1" dirty="0" smtClean="0">
                <a:solidFill>
                  <a:srgbClr val="00B0F0"/>
                </a:solidFill>
                <a:latin typeface="Arial" charset="0"/>
              </a:rPr>
              <a:t>@</a:t>
            </a:r>
            <a:r>
              <a:rPr lang="en-GB" sz="3600" b="1" dirty="0" err="1" smtClean="0">
                <a:solidFill>
                  <a:srgbClr val="00B0F0"/>
                </a:solidFill>
                <a:latin typeface="Arial" charset="0"/>
              </a:rPr>
              <a:t>RacePhil</a:t>
            </a:r>
            <a:r>
              <a:rPr lang="en-GB" sz="3600" b="1" dirty="0" smtClean="0">
                <a:solidFill>
                  <a:srgbClr val="00B0F0"/>
                </a:solidFill>
                <a:latin typeface="Arial" charset="0"/>
              </a:rPr>
              <a:t> </a:t>
            </a:r>
            <a:endParaRPr lang="en-GB" sz="3600" b="1" dirty="0">
              <a:solidFill>
                <a:srgbClr val="00B0F0"/>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FF66CC"/>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CCCCFF"/>
                </a:solidFill>
                <a:latin typeface="Arial" charset="0"/>
              </a:rPr>
              <a:t>e-mail: </a:t>
            </a:r>
          </a:p>
          <a:p>
            <a:pPr algn="ctr" eaLnBrk="0" hangingPunct="0">
              <a:lnSpc>
                <a:spcPct val="90000"/>
              </a:lnSpc>
              <a:buClr>
                <a:srgbClr val="FF3399"/>
              </a:buClr>
              <a:buSzPct val="75000"/>
              <a:buFont typeface="Monotype Sorts" pitchFamily="2" charset="2"/>
              <a:buNone/>
            </a:pPr>
            <a:endParaRPr lang="en-GB" b="1" dirty="0">
              <a:solidFill>
                <a:srgbClr val="CCCCFF"/>
              </a:solidFill>
              <a:latin typeface="Arial" charset="0"/>
            </a:endParaRPr>
          </a:p>
          <a:p>
            <a:pPr algn="ctr" eaLnBrk="0" hangingPunct="0">
              <a:lnSpc>
                <a:spcPct val="90000"/>
              </a:lnSpc>
              <a:buClr>
                <a:srgbClr val="FF3399"/>
              </a:buClr>
              <a:buSzPct val="75000"/>
              <a:buFont typeface="Monotype Sorts" pitchFamily="2" charset="2"/>
              <a:buNone/>
            </a:pPr>
            <a:r>
              <a:rPr lang="en-GB" sz="3600" b="1" dirty="0" smtClean="0">
                <a:solidFill>
                  <a:srgbClr val="FFFF00"/>
                </a:solidFill>
                <a:latin typeface="Arial" charset="0"/>
              </a:rPr>
              <a:t>phil@phil-race.co.uk</a:t>
            </a:r>
            <a:endParaRPr lang="en-GB" sz="3600" b="1" dirty="0">
              <a:solidFill>
                <a:srgbClr val="FFFF00"/>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smtClean="0"/>
              <a:t>You will be able to download my main slides</a:t>
            </a:r>
            <a:endParaRPr lang="en-US" sz="3200" b="1" dirty="0"/>
          </a:p>
        </p:txBody>
      </p:sp>
      <p:sp>
        <p:nvSpPr>
          <p:cNvPr id="3" name="Content Placeholder 2"/>
          <p:cNvSpPr>
            <a:spLocks noGrp="1"/>
          </p:cNvSpPr>
          <p:nvPr>
            <p:ph idx="1"/>
          </p:nvPr>
        </p:nvSpPr>
        <p:spPr/>
        <p:txBody>
          <a:bodyPr/>
          <a:lstStyle/>
          <a:p>
            <a:r>
              <a:rPr lang="en-GB" sz="2800" dirty="0" smtClean="0">
                <a:latin typeface="Calibri" pitchFamily="34" charset="0"/>
              </a:rPr>
              <a:t>You don’t need to take notes.</a:t>
            </a:r>
          </a:p>
          <a:p>
            <a:r>
              <a:rPr lang="en-GB" sz="2800" dirty="0" smtClean="0">
                <a:latin typeface="Calibri" pitchFamily="34" charset="0"/>
              </a:rPr>
              <a:t>I’ll put the main slides up on my website </a:t>
            </a:r>
            <a:r>
              <a:rPr lang="en-GB" sz="2800" dirty="0" smtClean="0">
                <a:solidFill>
                  <a:srgbClr val="C00000"/>
                </a:solidFill>
              </a:rPr>
              <a:t>tonight</a:t>
            </a:r>
            <a:r>
              <a:rPr lang="en-GB" sz="2800" dirty="0" smtClean="0">
                <a:solidFill>
                  <a:srgbClr val="C00000"/>
                </a:solidFill>
                <a:latin typeface="Calibri" pitchFamily="34" charset="0"/>
              </a:rPr>
              <a:t>:</a:t>
            </a:r>
            <a:r>
              <a:rPr lang="en-GB" sz="2800" dirty="0" smtClean="0">
                <a:latin typeface="Calibri" pitchFamily="34" charset="0"/>
              </a:rPr>
              <a:t> </a:t>
            </a:r>
            <a:r>
              <a:rPr lang="en-GB" sz="2800" dirty="0" smtClean="0">
                <a:solidFill>
                  <a:srgbClr val="008000"/>
                </a:solidFill>
                <a:latin typeface="Calibri" pitchFamily="34" charset="0"/>
              </a:rPr>
              <a:t>(http://phil-race.co.uk/)</a:t>
            </a:r>
          </a:p>
          <a:p>
            <a:r>
              <a:rPr lang="en-GB" sz="2800" dirty="0" smtClean="0">
                <a:latin typeface="Calibri" pitchFamily="34" charset="0"/>
              </a:rPr>
              <a:t>I won’t include pictures and video-clips, as this would make the file-size too large.</a:t>
            </a:r>
          </a:p>
          <a:p>
            <a:r>
              <a:rPr lang="en-GB" sz="2800" dirty="0" smtClean="0">
                <a:latin typeface="Calibri" pitchFamily="34" charset="0"/>
              </a:rPr>
              <a:t>I may sometimes go through slides quite fast, but you can study them as you wish at your leisure.</a:t>
            </a:r>
            <a:endParaRPr lang="en-US" sz="2800" dirty="0">
              <a:latin typeface="Calibri"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3"/>
            <a:ext cx="8713788" cy="575717"/>
          </a:xfrm>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b="1" dirty="0" smtClean="0"/>
              <a:t>Intended learning outcomes</a:t>
            </a:r>
          </a:p>
        </p:txBody>
      </p:sp>
      <p:sp>
        <p:nvSpPr>
          <p:cNvPr id="110595" name="Rectangle 3"/>
          <p:cNvSpPr>
            <a:spLocks noGrp="1" noChangeArrowheads="1"/>
          </p:cNvSpPr>
          <p:nvPr>
            <p:ph idx="1"/>
          </p:nvPr>
        </p:nvSpPr>
        <p:spPr>
          <a:xfrm>
            <a:off x="0" y="692620"/>
            <a:ext cx="9144000" cy="6165379"/>
          </a:xfrm>
        </p:spPr>
        <p:txBody>
          <a:bodyPr/>
          <a:lstStyle/>
          <a:p>
            <a:pPr>
              <a:buNone/>
            </a:pPr>
            <a:r>
              <a:rPr lang="en-US" dirty="0" smtClean="0"/>
              <a:t>After participating in this workshop you should be better able to:</a:t>
            </a:r>
          </a:p>
          <a:p>
            <a:pPr>
              <a:buFont typeface="+mj-lt"/>
              <a:buAutoNum type="arabicPeriod"/>
            </a:pPr>
            <a:r>
              <a:rPr lang="en-GB" dirty="0" smtClean="0"/>
              <a:t>Review the </a:t>
            </a:r>
            <a:r>
              <a:rPr lang="en-GB" dirty="0" smtClean="0"/>
              <a:t>state </a:t>
            </a:r>
            <a:r>
              <a:rPr lang="en-GB" dirty="0" smtClean="0"/>
              <a:t>of higher education in 2016.</a:t>
            </a:r>
          </a:p>
          <a:p>
            <a:pPr>
              <a:buFont typeface="+mj-lt"/>
              <a:buAutoNum type="arabicPeriod"/>
            </a:pPr>
            <a:r>
              <a:rPr lang="en-GB" dirty="0" smtClean="0"/>
              <a:t>Address seven factors which underpin effective learning to accommodate learners at all levels.</a:t>
            </a:r>
          </a:p>
          <a:p>
            <a:pPr>
              <a:buFont typeface="+mj-lt"/>
              <a:buAutoNum type="arabicPeriod"/>
            </a:pPr>
            <a:r>
              <a:rPr lang="en-GB" dirty="0" smtClean="0"/>
              <a:t>Consider solutions to some dilemmas relating to the need to achieve differentiation with mixed groups.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smtClean="0"/>
              <a:t>Differentiation?</a:t>
            </a:r>
            <a:endParaRPr lang="en-GB" b="1" dirty="0"/>
          </a:p>
        </p:txBody>
      </p:sp>
      <p:sp>
        <p:nvSpPr>
          <p:cNvPr id="6" name="Content Placeholder 5"/>
          <p:cNvSpPr>
            <a:spLocks noGrp="1"/>
          </p:cNvSpPr>
          <p:nvPr>
            <p:ph idx="1"/>
          </p:nvPr>
        </p:nvSpPr>
        <p:spPr/>
        <p:txBody>
          <a:bodyPr/>
          <a:lstStyle/>
          <a:p>
            <a:r>
              <a:rPr lang="en-GB" dirty="0" smtClean="0"/>
              <a:t>In my view, differentiation is about keeping all students </a:t>
            </a:r>
            <a:r>
              <a:rPr lang="en-GB" dirty="0" smtClean="0">
                <a:solidFill>
                  <a:srgbClr val="FF0000"/>
                </a:solidFill>
              </a:rPr>
              <a:t>engaged</a:t>
            </a:r>
            <a:r>
              <a:rPr lang="en-GB" dirty="0" smtClean="0"/>
              <a:t>, and maximising their individual potential for learning gain and achievement.</a:t>
            </a:r>
          </a:p>
          <a:p>
            <a:r>
              <a:rPr lang="en-GB" dirty="0" smtClean="0"/>
              <a:t>It’s about responding to the </a:t>
            </a:r>
            <a:r>
              <a:rPr lang="en-GB" dirty="0" smtClean="0">
                <a:solidFill>
                  <a:srgbClr val="FF0000"/>
                </a:solidFill>
              </a:rPr>
              <a:t>transitions</a:t>
            </a:r>
            <a:r>
              <a:rPr lang="en-GB" dirty="0" smtClean="0"/>
              <a:t> that students have made and continue to make in their learning journey.</a:t>
            </a:r>
          </a:p>
          <a:p>
            <a:r>
              <a:rPr lang="en-GB" dirty="0" smtClean="0"/>
              <a:t>It’s about </a:t>
            </a:r>
            <a:r>
              <a:rPr lang="en-GB" dirty="0" smtClean="0">
                <a:solidFill>
                  <a:srgbClr val="FF0000"/>
                </a:solidFill>
              </a:rPr>
              <a:t>integration</a:t>
            </a:r>
            <a:r>
              <a:rPr lang="en-GB" dirty="0" smtClean="0"/>
              <a:t> – bringing everything that can be done to </a:t>
            </a:r>
            <a:r>
              <a:rPr lang="en-GB" dirty="0" smtClean="0">
                <a:solidFill>
                  <a:srgbClr val="FF0000"/>
                </a:solidFill>
              </a:rPr>
              <a:t>strengthen learning</a:t>
            </a:r>
            <a:r>
              <a:rPr lang="en-GB" dirty="0" smtClean="0"/>
              <a:t>.</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_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3_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9.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6.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90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3383</Words>
  <Application>Microsoft Office PowerPoint</Application>
  <PresentationFormat>On-screen Show (4:3)</PresentationFormat>
  <Paragraphs>414</Paragraphs>
  <Slides>60</Slides>
  <Notes>34</Notes>
  <HiddenSlides>0</HiddenSlides>
  <MMClips>0</MMClips>
  <ScaleCrop>false</ScaleCrop>
  <HeadingPairs>
    <vt:vector size="4" baseType="variant">
      <vt:variant>
        <vt:lpstr>Theme</vt:lpstr>
      </vt:variant>
      <vt:variant>
        <vt:i4>98</vt:i4>
      </vt:variant>
      <vt:variant>
        <vt:lpstr>Slide Titles</vt:lpstr>
      </vt:variant>
      <vt:variant>
        <vt:i4>60</vt:i4>
      </vt:variant>
    </vt:vector>
  </HeadingPairs>
  <TitlesOfParts>
    <vt:vector size="158" baseType="lpstr">
      <vt:lpstr>4_Custom Design</vt:lpstr>
      <vt:lpstr>82_Custom Design</vt:lpstr>
      <vt:lpstr>5_Custom Design</vt:lpstr>
      <vt:lpstr>20_Custom Design</vt:lpstr>
      <vt:lpstr>95_Custom Design</vt:lpstr>
      <vt:lpstr>Theme1</vt:lpstr>
      <vt:lpstr>1_Office Theme</vt:lpstr>
      <vt:lpstr>2_Office Theme</vt:lpstr>
      <vt:lpstr>4_Office Theme</vt:lpstr>
      <vt:lpstr>9_Office Theme</vt:lpstr>
      <vt:lpstr>16_Office Theme</vt:lpstr>
      <vt:lpstr>21_Office Theme</vt:lpstr>
      <vt:lpstr>22_Office Theme</vt:lpstr>
      <vt:lpstr>26_Office Theme</vt:lpstr>
      <vt:lpstr>28_Office Theme</vt:lpstr>
      <vt:lpstr>32_Office Theme</vt:lpstr>
      <vt:lpstr>38_Office Theme</vt:lpstr>
      <vt:lpstr>44_Office Theme</vt:lpstr>
      <vt:lpstr>46_Office Theme</vt:lpstr>
      <vt:lpstr>47_Office Theme</vt:lpstr>
      <vt:lpstr>50_Office Theme</vt:lpstr>
      <vt:lpstr>52_Office Theme</vt:lpstr>
      <vt:lpstr>53_Office Theme</vt:lpstr>
      <vt:lpstr>55_Office Theme</vt:lpstr>
      <vt:lpstr>83_Custom Design</vt:lpstr>
      <vt:lpstr>48_Custom Design</vt:lpstr>
      <vt:lpstr>84_Custom Design</vt:lpstr>
      <vt:lpstr>79_Custom Design</vt:lpstr>
      <vt:lpstr>18_Custom Design</vt:lpstr>
      <vt:lpstr>6_Custom Design</vt:lpstr>
      <vt:lpstr>7_Custom Design</vt:lpstr>
      <vt:lpstr>8_Custom Design</vt:lpstr>
      <vt:lpstr>3_LeedsMet template</vt:lpstr>
      <vt:lpstr>96_Custom Design</vt:lpstr>
      <vt:lpstr>9_Custom Design</vt:lpstr>
      <vt:lpstr>10_Custom Design</vt:lpstr>
      <vt:lpstr>21_Custom Design</vt:lpstr>
      <vt:lpstr>2_Clouds</vt:lpstr>
      <vt:lpstr>94_Custom Design</vt:lpstr>
      <vt:lpstr>LeedsMet template</vt:lpstr>
      <vt:lpstr>Office Theme</vt:lpstr>
      <vt:lpstr>44_Custom Design</vt:lpstr>
      <vt:lpstr>75_Custom Design</vt:lpstr>
      <vt:lpstr>101_Custom Design</vt:lpstr>
      <vt:lpstr>93_Custom Design</vt:lpstr>
      <vt:lpstr>2_LeedsMet template</vt:lpstr>
      <vt:lpstr>4_Professional</vt:lpstr>
      <vt:lpstr>81_Custom Design</vt:lpstr>
      <vt:lpstr>11_Custom Design</vt:lpstr>
      <vt:lpstr>46_Custom Design</vt:lpstr>
      <vt:lpstr>113_Custom Design</vt:lpstr>
      <vt:lpstr>114_Custom Design</vt:lpstr>
      <vt:lpstr>1_Network Blitz</vt:lpstr>
      <vt:lpstr>3_Network Blitz</vt:lpstr>
      <vt:lpstr>117_Custom Design</vt:lpstr>
      <vt:lpstr>13_Custom Design</vt:lpstr>
      <vt:lpstr>10_Office Theme</vt:lpstr>
      <vt:lpstr>6_Office Theme</vt:lpstr>
      <vt:lpstr>118_Custom Design</vt:lpstr>
      <vt:lpstr>5_LeedsMet template</vt:lpstr>
      <vt:lpstr>12_Custom Design</vt:lpstr>
      <vt:lpstr>97_Custom Design</vt:lpstr>
      <vt:lpstr>3_Custom Design</vt:lpstr>
      <vt:lpstr>14_Custom Design</vt:lpstr>
      <vt:lpstr>15_Custom Design</vt:lpstr>
      <vt:lpstr>16_Custom Design</vt:lpstr>
      <vt:lpstr>77_Custom Design</vt:lpstr>
      <vt:lpstr>17_Custom Design</vt:lpstr>
      <vt:lpstr>19_Custom Design</vt:lpstr>
      <vt:lpstr>73_Custom Design</vt:lpstr>
      <vt:lpstr>98_Custom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102_Custom Design</vt:lpstr>
      <vt:lpstr>76_Custom Design</vt:lpstr>
      <vt:lpstr>85_Custom Design</vt:lpstr>
      <vt:lpstr>1_Theme1</vt:lpstr>
      <vt:lpstr>32_Custom Design</vt:lpstr>
      <vt:lpstr>33_Custom Design</vt:lpstr>
      <vt:lpstr>34_Custom Design</vt:lpstr>
      <vt:lpstr>35_Custom Design</vt:lpstr>
      <vt:lpstr>36_Custom Design</vt:lpstr>
      <vt:lpstr>37_Custom Design</vt:lpstr>
      <vt:lpstr>38_Custom Design</vt:lpstr>
      <vt:lpstr>90_Custom Design</vt:lpstr>
      <vt:lpstr>50_Custom Design</vt:lpstr>
      <vt:lpstr>78_Custom Design</vt:lpstr>
      <vt:lpstr>39_Custom Design</vt:lpstr>
      <vt:lpstr>86_Custom Design</vt:lpstr>
      <vt:lpstr>7_Office Theme</vt:lpstr>
      <vt:lpstr>Making Learning Happen across all levels</vt:lpstr>
      <vt:lpstr>Slide 2</vt:lpstr>
      <vt:lpstr> About Phil…</vt:lpstr>
      <vt:lpstr>Slide 4</vt:lpstr>
      <vt:lpstr>Thanks to students</vt:lpstr>
      <vt:lpstr>Announcement about mobile phones and laptops...</vt:lpstr>
      <vt:lpstr>You will be able to download my main slides</vt:lpstr>
      <vt:lpstr>Intended learning outcomes</vt:lpstr>
      <vt:lpstr>Differentiation?</vt:lpstr>
      <vt:lpstr>The language of feedback at school?</vt:lpstr>
      <vt:lpstr>Students coming into higher education are experiencing a range of transitions:</vt:lpstr>
      <vt:lpstr>Think of a major transition in your life</vt:lpstr>
      <vt:lpstr>Downloadable resource materials</vt:lpstr>
      <vt:lpstr>Getting to know each other</vt:lpstr>
      <vt:lpstr>Evidence-based practice</vt:lpstr>
      <vt:lpstr>14 sources about assessment, feedback and learning in higher education</vt:lpstr>
      <vt:lpstr>Slide 17</vt:lpstr>
      <vt:lpstr>Slide 18</vt:lpstr>
      <vt:lpstr>Slide 19</vt:lpstr>
      <vt:lpstr>Slide 20</vt:lpstr>
      <vt:lpstr>Post-it exercise</vt:lpstr>
      <vt:lpstr>What kinds of behaviours offer warning signs of risk of drop-out?</vt:lpstr>
      <vt:lpstr>How it used to be</vt:lpstr>
      <vt:lpstr>Now is the decade of Higher Education Institutions’ dis-content!</vt:lpstr>
      <vt:lpstr>Modern HEIs are moving away from being the guardians of content, (where everything was about ‘delivery’), towards foregrounding two major functions: </vt:lpstr>
      <vt:lpstr>One of my main worries...</vt:lpstr>
      <vt:lpstr>Slide 27</vt:lpstr>
      <vt:lpstr>Slide 28</vt:lpstr>
      <vt:lpstr>Slide 29</vt:lpstr>
      <vt:lpstr>Slide 30</vt:lpstr>
      <vt:lpstr>Slide 31</vt:lpstr>
      <vt:lpstr>Slide 32</vt:lpstr>
      <vt:lpstr>So now, it’s time to re-think:</vt:lpstr>
      <vt:lpstr>What can we do to strengthen learning in the first six weeks?</vt:lpstr>
      <vt:lpstr>Albert Einstein</vt:lpstr>
      <vt:lpstr>Teaching – and research – and reflection: the ten most important words</vt:lpstr>
      <vt:lpstr>‘what’ is getting ever less important</vt:lpstr>
      <vt:lpstr>Slide 38</vt:lpstr>
      <vt:lpstr> How Students Really Learn ‘Ripples’ model of learning</vt:lpstr>
      <vt:lpstr> How students really learn </vt:lpstr>
      <vt:lpstr>For more details</vt:lpstr>
      <vt:lpstr>Question 5</vt:lpstr>
      <vt:lpstr>Slide 43</vt:lpstr>
      <vt:lpstr>And one final question...</vt:lpstr>
      <vt:lpstr>Slide 45</vt:lpstr>
      <vt:lpstr>The guru Royce Sadler </vt:lpstr>
      <vt:lpstr>Sadler, D. R. (2010). Beyond feedback: Developing student capability in complex appraisal. Assessment &amp; Evaluation in Higher Education, 35(5), 535-550. </vt:lpstr>
      <vt:lpstr>Slide 48</vt:lpstr>
      <vt:lpstr>Slide 49</vt:lpstr>
      <vt:lpstr>Face-to-face communication</vt:lpstr>
      <vt:lpstr>Face-to-face one-to-one feedback activity</vt:lpstr>
      <vt:lpstr>The power of face-to-face communication</vt:lpstr>
      <vt:lpstr>Fishing for feedback?</vt:lpstr>
      <vt:lpstr>Differentiation in the classroom: case study one</vt:lpstr>
      <vt:lpstr>Case study two</vt:lpstr>
      <vt:lpstr>Case study three</vt:lpstr>
      <vt:lpstr>Case study four</vt:lpstr>
      <vt:lpstr>Case study five </vt:lpstr>
      <vt:lpstr>Slide 59</vt:lpstr>
      <vt:lpstr>Slide 60</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Steve Denton Pro-Vice-Chancellor Registrar and Secretary   Professional administration – myths, realities and challenges  </dc:title>
  <dc:creator/>
  <cp:lastModifiedBy/>
  <cp:revision>210</cp:revision>
  <dcterms:created xsi:type="dcterms:W3CDTF">2006-05-11T10:54:55Z</dcterms:created>
  <dcterms:modified xsi:type="dcterms:W3CDTF">2016-06-29T20:26:47Z</dcterms:modified>
</cp:coreProperties>
</file>