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notesMasterIdLst>
    <p:notesMasterId r:id="rId8"/>
  </p:notesMasterIdLst>
  <p:handoutMasterIdLst>
    <p:handoutMasterId r:id="rId9"/>
  </p:handoutMasterIdLst>
  <p:sldIdLst>
    <p:sldId id="506" r:id="rId2"/>
    <p:sldId id="507" r:id="rId3"/>
    <p:sldId id="508" r:id="rId4"/>
    <p:sldId id="509" r:id="rId5"/>
    <p:sldId id="466" r:id="rId6"/>
    <p:sldId id="514" r:id="rId7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A500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5" autoAdjust="0"/>
    <p:restoredTop sz="95663" autoAdjust="0"/>
  </p:normalViewPr>
  <p:slideViewPr>
    <p:cSldViewPr showGuides="1">
      <p:cViewPr>
        <p:scale>
          <a:sx n="49" d="100"/>
          <a:sy n="49" d="100"/>
        </p:scale>
        <p:origin x="-52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43DEFE-0A81-41FE-A828-1CFAC6AF7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67711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68459F-6D29-4B7B-B710-913C31443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70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5B2F59-5415-4812-B0E0-629F86DB96F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68313" y="6508750"/>
            <a:ext cx="1522412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29E8C-005D-44C6-B364-F114A870A989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3851275" y="6292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7400" y="6435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D0530-B10A-4798-9F16-7A17370DF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hyperlink" Target="../Organising%20your%20studies/organising%20choices.ppt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Choices&#8230;.ppt" TargetMode="External"/><Relationship Id="rId5" Type="http://schemas.openxmlformats.org/officeDocument/2006/relationships/hyperlink" Target="coffee.ppt" TargetMode="External"/><Relationship Id="rId4" Type="http://schemas.openxmlformats.org/officeDocument/2006/relationships/hyperlink" Target="00%20main%20menu.ppt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2400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Oval 4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b="1" dirty="0"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endParaRPr lang="en-US" sz="2800" b="1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solidFill>
                  <a:srgbClr val="FF0000"/>
                </a:solidFill>
                <a:latin typeface="+mj-lt"/>
              </a:rPr>
              <a:t>www.phil-race.co.uk</a:t>
            </a:r>
          </a:p>
        </p:txBody>
      </p:sp>
      <p:sp>
        <p:nvSpPr>
          <p:cNvPr id="13" name="AutoShape 38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4" name="AutoShape 39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5" name="AutoShape 40">
            <a:hlinkClick r:id="rId7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6" name="AutoShape 41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9238"/>
            <a:ext cx="7931224" cy="1451570"/>
          </a:xfr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600" b="1" dirty="0" smtClean="0">
                <a:solidFill>
                  <a:srgbClr val="FF0000"/>
                </a:solidFill>
              </a:rPr>
              <a:t>Four key literacies students need, to succeed in higher education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2400" b="1" dirty="0" smtClean="0"/>
              <a:t>(Based on Sally Brown, 2015)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060847"/>
            <a:ext cx="8229600" cy="4268515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en-GB" sz="2600" dirty="0" smtClean="0">
                <a:solidFill>
                  <a:srgbClr val="008000"/>
                </a:solidFill>
              </a:rPr>
              <a:t>Academic literacy</a:t>
            </a:r>
            <a:r>
              <a:rPr lang="en-GB" sz="2600" dirty="0" smtClean="0"/>
              <a:t>: getting their heads around how higher education works; 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en-GB" sz="2600" dirty="0" smtClean="0">
                <a:solidFill>
                  <a:srgbClr val="008000"/>
                </a:solidFill>
              </a:rPr>
              <a:t>Information literacy</a:t>
            </a:r>
            <a:r>
              <a:rPr lang="en-GB" sz="2600" dirty="0" smtClean="0"/>
              <a:t>: achieving skills regarding how to </a:t>
            </a:r>
            <a:r>
              <a:rPr lang="en-GB" sz="2600" dirty="0" smtClean="0">
                <a:solidFill>
                  <a:srgbClr val="FF0000"/>
                </a:solidFill>
              </a:rPr>
              <a:t>locate</a:t>
            </a:r>
            <a:r>
              <a:rPr lang="en-GB" sz="2600" dirty="0" smtClean="0"/>
              <a:t> and, most importantly, </a:t>
            </a:r>
            <a:r>
              <a:rPr lang="en-GB" sz="2600" dirty="0" smtClean="0">
                <a:solidFill>
                  <a:srgbClr val="FF0000"/>
                </a:solidFill>
              </a:rPr>
              <a:t>select</a:t>
            </a:r>
            <a:r>
              <a:rPr lang="en-GB" sz="2600" dirty="0" smtClean="0"/>
              <a:t> information, and then make good </a:t>
            </a:r>
            <a:r>
              <a:rPr lang="en-GB" sz="2600" dirty="0" smtClean="0">
                <a:solidFill>
                  <a:srgbClr val="FF0000"/>
                </a:solidFill>
              </a:rPr>
              <a:t>use</a:t>
            </a:r>
            <a:r>
              <a:rPr lang="en-GB" sz="2600" dirty="0" smtClean="0"/>
              <a:t> of it; 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en-GB" sz="2600" dirty="0" smtClean="0">
                <a:solidFill>
                  <a:srgbClr val="008000"/>
                </a:solidFill>
              </a:rPr>
              <a:t>Assessment literacy</a:t>
            </a:r>
            <a:r>
              <a:rPr lang="en-GB" sz="2600" dirty="0" smtClean="0"/>
              <a:t>: becoming able to address how assessment systems work in higher education;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en-GB" sz="2600" dirty="0" smtClean="0">
                <a:solidFill>
                  <a:srgbClr val="008000"/>
                </a:solidFill>
              </a:rPr>
              <a:t>Social literacy</a:t>
            </a:r>
            <a:r>
              <a:rPr lang="en-GB" sz="2600" dirty="0" smtClean="0"/>
              <a:t>: gaining the ability to apply emotional intelligence to work effectively with others. </a:t>
            </a:r>
            <a:endParaRPr lang="en-GB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9238"/>
            <a:ext cx="7543800" cy="1667594"/>
          </a:xfr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b="1" dirty="0" smtClean="0">
                <a:latin typeface="Arial"/>
                <a:ea typeface="+mn-ea"/>
                <a:cs typeface="+mn-cs"/>
              </a:rPr>
              <a:t>Academic literacy</a:t>
            </a:r>
            <a:r>
              <a:rPr lang="en-GB" sz="3200" b="1" dirty="0" smtClean="0">
                <a:solidFill>
                  <a:srgbClr val="660066"/>
                </a:solidFill>
                <a:latin typeface="Arial"/>
                <a:ea typeface="+mn-ea"/>
                <a:cs typeface="+mn-cs"/>
              </a:rPr>
              <a:t>: getting their heads around how higher education works includes recognising: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916832"/>
            <a:ext cx="8229600" cy="4372830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400" dirty="0" smtClean="0"/>
              <a:t>What comprises poor academic conduct;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What plagiarism looks like and how to avoid it;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What extenuating circumstances comprise, and when and how to apply for late submission of work;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When to use third person or first person, active or passive voice, register, tone and vocabulary, when writing for academic purposes;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How to balance reading for deep thinking, reading for information, skim reading and seeking quotes to back up arguments when reading for academic purposes.</a:t>
            </a:r>
          </a:p>
          <a:p>
            <a:pPr>
              <a:lnSpc>
                <a:spcPct val="100000"/>
              </a:lnSpc>
            </a:pPr>
            <a:endParaRPr lang="en-GB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600" b="1" dirty="0" smtClean="0"/>
              <a:t>Information literacy includes the capacity to: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dirty="0" smtClean="0"/>
              <a:t>Reference texts and other sources appropriately;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Select from the vast number of sources available;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Take into account how the quality of information can be assured;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Use trusted web systems (e.g. Google Scholar rather than just Google, and question the trustworthiness of Wikipedia, or the value of personal postings on websites);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Take into account the importance of peer review i.e. what differentiates a peer-reviewed journal article from, for example, a vanity publication.</a:t>
            </a:r>
            <a:endParaRPr lang="en-GB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b="1" dirty="0" smtClean="0"/>
              <a:t>Assessment literacy: students do better if they can: 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204619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800" dirty="0" smtClean="0"/>
              <a:t>Make sense of key terms such as criteria, weightings, and level;</a:t>
            </a:r>
          </a:p>
          <a:p>
            <a:pPr>
              <a:lnSpc>
                <a:spcPct val="100000"/>
              </a:lnSpc>
            </a:pPr>
            <a:r>
              <a:rPr lang="en-GB" sz="2800" dirty="0" smtClean="0"/>
              <a:t>Handle a </a:t>
            </a:r>
            <a:r>
              <a:rPr lang="en-GB" sz="2800" dirty="0" smtClean="0"/>
              <a:t>variety of assessment methods (e.g. presentations, portfolios, posters, assessed web participation, </a:t>
            </a:r>
            <a:r>
              <a:rPr lang="en-GB" sz="2800" dirty="0" err="1" smtClean="0"/>
              <a:t>practicals</a:t>
            </a:r>
            <a:r>
              <a:rPr lang="en-GB" sz="2800" dirty="0" smtClean="0"/>
              <a:t>, </a:t>
            </a:r>
            <a:r>
              <a:rPr lang="en-GB" sz="2800" dirty="0" err="1" smtClean="0"/>
              <a:t>vivas</a:t>
            </a:r>
            <a:r>
              <a:rPr lang="en-GB" sz="2800" dirty="0" smtClean="0"/>
              <a:t> etc) and get practice in using them;</a:t>
            </a:r>
          </a:p>
          <a:p>
            <a:pPr>
              <a:lnSpc>
                <a:spcPct val="100000"/>
              </a:lnSpc>
            </a:pPr>
            <a:r>
              <a:rPr lang="en-GB" sz="2800" dirty="0" smtClean="0"/>
              <a:t>Be </a:t>
            </a:r>
            <a:r>
              <a:rPr lang="en-GB" sz="2800" dirty="0" smtClean="0"/>
              <a:t>wisely strategic </a:t>
            </a:r>
            <a:r>
              <a:rPr lang="en-GB" sz="2800" dirty="0" smtClean="0"/>
              <a:t>in their behaviours, putting more work into aspects of an assignment with high weightings, interrogating criteria to find out what is really required and so on;</a:t>
            </a:r>
          </a:p>
          <a:p>
            <a:pPr>
              <a:lnSpc>
                <a:spcPct val="100000"/>
              </a:lnSpc>
            </a:pPr>
            <a:r>
              <a:rPr lang="en-GB" sz="2800" dirty="0" smtClean="0"/>
              <a:t>Gain clarity on how the assessment regulations work in their </a:t>
            </a:r>
            <a:r>
              <a:rPr lang="en-GB" sz="2800" dirty="0" smtClean="0"/>
              <a:t>University.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DSC_0976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774700"/>
            <a:ext cx="9144000" cy="60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Title 3"/>
          <p:cNvSpPr txBox="1">
            <a:spLocks/>
          </p:cNvSpPr>
          <p:nvPr/>
        </p:nvSpPr>
        <p:spPr bwMode="auto">
          <a:xfrm>
            <a:off x="0" y="0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GB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Authentic assessment helps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935037"/>
          </a:xfr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b="1" dirty="0" smtClean="0"/>
              <a:t>Social literacy can help </a:t>
            </a:r>
            <a:r>
              <a:rPr lang="en-GB" sz="3600" b="1" dirty="0" smtClean="0"/>
              <a:t>students to: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Relate better to each other, and other people in general; 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Employ empathy to achieve the ends they are seeking;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Notice and use non-verbal cues from others;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Productively consider how their own non-verbal cues are being perceived; 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Accept, express and regulate their own of </a:t>
            </a:r>
            <a:r>
              <a:rPr lang="en-GB" sz="2600" dirty="0" smtClean="0"/>
              <a:t>emotions</a:t>
            </a:r>
            <a:r>
              <a:rPr lang="en-GB" sz="2600" dirty="0" smtClean="0"/>
              <a:t>.</a:t>
            </a:r>
            <a:endParaRPr lang="en-GB" sz="2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ppt65E.tmp</Template>
  <TotalTime>0</TotalTime>
  <Words>431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4_Custom Design</vt:lpstr>
      <vt:lpstr>Four key literacies students need, to succeed in higher education (Based on Sally Brown, 2015)</vt:lpstr>
      <vt:lpstr>Academic literacy: getting their heads around how higher education works includes recognising:</vt:lpstr>
      <vt:lpstr>Information literacy includes the capacity to:</vt:lpstr>
      <vt:lpstr>Assessment literacy: students do better if they can: </vt:lpstr>
      <vt:lpstr>Slide 5</vt:lpstr>
      <vt:lpstr>Social literacy can help students to: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188</cp:revision>
  <cp:lastPrinted>2012-05-10T17:07:59Z</cp:lastPrinted>
  <dcterms:created xsi:type="dcterms:W3CDTF">2007-03-06T12:05:28Z</dcterms:created>
  <dcterms:modified xsi:type="dcterms:W3CDTF">2014-09-23T17:28:17Z</dcterms:modified>
</cp:coreProperties>
</file>