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heme/theme54.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theme/theme56.xml" ContentType="application/vnd.openxmlformats-officedocument.them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theme/theme12.xml" ContentType="application/vnd.openxmlformats-officedocument.theme+xml"/>
  <Override PartName="/ppt/theme/theme70.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22.xml" ContentType="application/vnd.openxmlformats-officedocument.theme+xml"/>
  <Override PartName="/ppt/theme/theme101.xml" ContentType="application/vnd.openxmlformats-officedocument.theme+xml"/>
  <Override PartName="/ppt/slides/slide78.xml" ContentType="application/vnd.openxmlformats-officedocument.presentationml.slid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theme/theme68.xml" ContentType="application/vnd.openxmlformats-officedocument.theme+xml"/>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s/slide77.xml" ContentType="application/vnd.openxmlformats-officedocument.presentationml.slide+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5" r:id="rId38"/>
    <p:sldMasterId id="2147484739" r:id="rId39"/>
    <p:sldMasterId id="2147484741" r:id="rId40"/>
    <p:sldMasterId id="2147484744" r:id="rId41"/>
    <p:sldMasterId id="2147484746" r:id="rId42"/>
    <p:sldMasterId id="2147484749" r:id="rId43"/>
    <p:sldMasterId id="2147484753" r:id="rId44"/>
    <p:sldMasterId id="2147484755" r:id="rId45"/>
    <p:sldMasterId id="2147484758" r:id="rId46"/>
    <p:sldMasterId id="2147484760" r:id="rId47"/>
    <p:sldMasterId id="2147484762" r:id="rId48"/>
    <p:sldMasterId id="2147484766" r:id="rId49"/>
    <p:sldMasterId id="2147484768" r:id="rId50"/>
    <p:sldMasterId id="2147484770" r:id="rId51"/>
    <p:sldMasterId id="2147484772" r:id="rId52"/>
    <p:sldMasterId id="2147484774" r:id="rId53"/>
    <p:sldMasterId id="2147484776" r:id="rId54"/>
    <p:sldMasterId id="2147484778" r:id="rId55"/>
    <p:sldMasterId id="2147484780" r:id="rId56"/>
    <p:sldMasterId id="2147484789" r:id="rId57"/>
    <p:sldMasterId id="2147484793" r:id="rId58"/>
    <p:sldMasterId id="2147484795" r:id="rId59"/>
    <p:sldMasterId id="2147484797" r:id="rId60"/>
    <p:sldMasterId id="2147484799" r:id="rId61"/>
    <p:sldMasterId id="2147484802" r:id="rId62"/>
    <p:sldMasterId id="2147484804" r:id="rId63"/>
    <p:sldMasterId id="2147484806" r:id="rId64"/>
    <p:sldMasterId id="2147484808" r:id="rId65"/>
    <p:sldMasterId id="2147484811" r:id="rId66"/>
    <p:sldMasterId id="2147484815" r:id="rId67"/>
    <p:sldMasterId id="2147484817" r:id="rId68"/>
    <p:sldMasterId id="2147484819" r:id="rId69"/>
    <p:sldMasterId id="2147484821" r:id="rId70"/>
    <p:sldMasterId id="2147484823" r:id="rId71"/>
    <p:sldMasterId id="2147484825" r:id="rId72"/>
    <p:sldMasterId id="2147484827" r:id="rId73"/>
    <p:sldMasterId id="2147484829" r:id="rId74"/>
    <p:sldMasterId id="2147484831" r:id="rId75"/>
    <p:sldMasterId id="2147484833" r:id="rId76"/>
    <p:sldMasterId id="2147484835" r:id="rId77"/>
    <p:sldMasterId id="2147484837" r:id="rId78"/>
    <p:sldMasterId id="2147484839" r:id="rId79"/>
    <p:sldMasterId id="2147484841" r:id="rId80"/>
    <p:sldMasterId id="2147484843" r:id="rId81"/>
    <p:sldMasterId id="2147484845" r:id="rId82"/>
    <p:sldMasterId id="2147484848" r:id="rId83"/>
    <p:sldMasterId id="2147484850" r:id="rId84"/>
    <p:sldMasterId id="2147484853" r:id="rId85"/>
    <p:sldMasterId id="2147484855" r:id="rId86"/>
    <p:sldMasterId id="2147484857" r:id="rId87"/>
    <p:sldMasterId id="2147484859" r:id="rId88"/>
    <p:sldMasterId id="2147484864" r:id="rId89"/>
    <p:sldMasterId id="2147484866" r:id="rId90"/>
    <p:sldMasterId id="2147484868" r:id="rId91"/>
    <p:sldMasterId id="2147484870" r:id="rId92"/>
    <p:sldMasterId id="2147484872" r:id="rId93"/>
    <p:sldMasterId id="2147484873" r:id="rId94"/>
    <p:sldMasterId id="2147484876" r:id="rId95"/>
    <p:sldMasterId id="2147484878" r:id="rId96"/>
    <p:sldMasterId id="2147484880" r:id="rId97"/>
    <p:sldMasterId id="2147484888" r:id="rId98"/>
    <p:sldMasterId id="2147484895" r:id="rId99"/>
    <p:sldMasterId id="2147484898" r:id="rId100"/>
  </p:sldMasterIdLst>
  <p:notesMasterIdLst>
    <p:notesMasterId r:id="rId189"/>
  </p:notesMasterIdLst>
  <p:sldIdLst>
    <p:sldId id="428" r:id="rId101"/>
    <p:sldId id="476" r:id="rId102"/>
    <p:sldId id="528" r:id="rId103"/>
    <p:sldId id="479" r:id="rId104"/>
    <p:sldId id="529" r:id="rId105"/>
    <p:sldId id="459" r:id="rId106"/>
    <p:sldId id="601" r:id="rId107"/>
    <p:sldId id="640" r:id="rId108"/>
    <p:sldId id="569" r:id="rId109"/>
    <p:sldId id="666" r:id="rId110"/>
    <p:sldId id="531" r:id="rId111"/>
    <p:sldId id="532" r:id="rId112"/>
    <p:sldId id="533" r:id="rId113"/>
    <p:sldId id="534" r:id="rId114"/>
    <p:sldId id="698" r:id="rId115"/>
    <p:sldId id="673" r:id="rId116"/>
    <p:sldId id="674" r:id="rId117"/>
    <p:sldId id="665" r:id="rId118"/>
    <p:sldId id="703" r:id="rId119"/>
    <p:sldId id="704" r:id="rId120"/>
    <p:sldId id="705" r:id="rId121"/>
    <p:sldId id="535" r:id="rId122"/>
    <p:sldId id="536" r:id="rId123"/>
    <p:sldId id="486" r:id="rId124"/>
    <p:sldId id="508" r:id="rId125"/>
    <p:sldId id="509" r:id="rId126"/>
    <p:sldId id="603" r:id="rId127"/>
    <p:sldId id="706" r:id="rId128"/>
    <p:sldId id="510" r:id="rId129"/>
    <p:sldId id="548" r:id="rId130"/>
    <p:sldId id="707" r:id="rId131"/>
    <p:sldId id="524" r:id="rId132"/>
    <p:sldId id="525" r:id="rId133"/>
    <p:sldId id="581" r:id="rId134"/>
    <p:sldId id="635" r:id="rId135"/>
    <p:sldId id="636" r:id="rId136"/>
    <p:sldId id="637" r:id="rId137"/>
    <p:sldId id="539" r:id="rId138"/>
    <p:sldId id="566" r:id="rId139"/>
    <p:sldId id="568" r:id="rId140"/>
    <p:sldId id="588" r:id="rId141"/>
    <p:sldId id="589" r:id="rId142"/>
    <p:sldId id="590" r:id="rId143"/>
    <p:sldId id="591" r:id="rId144"/>
    <p:sldId id="592" r:id="rId145"/>
    <p:sldId id="465" r:id="rId146"/>
    <p:sldId id="613" r:id="rId147"/>
    <p:sldId id="593" r:id="rId148"/>
    <p:sldId id="551" r:id="rId149"/>
    <p:sldId id="487" r:id="rId150"/>
    <p:sldId id="565" r:id="rId151"/>
    <p:sldId id="564" r:id="rId152"/>
    <p:sldId id="708" r:id="rId153"/>
    <p:sldId id="641" r:id="rId154"/>
    <p:sldId id="642" r:id="rId155"/>
    <p:sldId id="643" r:id="rId156"/>
    <p:sldId id="644" r:id="rId157"/>
    <p:sldId id="645" r:id="rId158"/>
    <p:sldId id="646" r:id="rId159"/>
    <p:sldId id="647" r:id="rId160"/>
    <p:sldId id="650" r:id="rId161"/>
    <p:sldId id="615" r:id="rId162"/>
    <p:sldId id="616" r:id="rId163"/>
    <p:sldId id="617" r:id="rId164"/>
    <p:sldId id="618" r:id="rId165"/>
    <p:sldId id="619" r:id="rId166"/>
    <p:sldId id="620" r:id="rId167"/>
    <p:sldId id="621" r:id="rId168"/>
    <p:sldId id="622" r:id="rId169"/>
    <p:sldId id="623" r:id="rId170"/>
    <p:sldId id="624" r:id="rId171"/>
    <p:sldId id="625" r:id="rId172"/>
    <p:sldId id="626" r:id="rId173"/>
    <p:sldId id="627" r:id="rId174"/>
    <p:sldId id="628" r:id="rId175"/>
    <p:sldId id="629" r:id="rId176"/>
    <p:sldId id="630" r:id="rId177"/>
    <p:sldId id="631" r:id="rId178"/>
    <p:sldId id="632" r:id="rId179"/>
    <p:sldId id="633" r:id="rId180"/>
    <p:sldId id="460" r:id="rId181"/>
    <p:sldId id="555" r:id="rId182"/>
    <p:sldId id="556" r:id="rId183"/>
    <p:sldId id="557" r:id="rId184"/>
    <p:sldId id="558" r:id="rId185"/>
    <p:sldId id="559" r:id="rId186"/>
    <p:sldId id="695" r:id="rId187"/>
    <p:sldId id="502" r:id="rId188"/>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8000"/>
    <a:srgbClr val="FFFFFF"/>
    <a:srgbClr val="FF3300"/>
    <a:srgbClr val="CC0000"/>
    <a:srgbClr val="000000"/>
    <a:srgbClr val="CCFFCC"/>
    <a:srgbClr val="333399"/>
    <a:srgbClr val="0099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 Target="slides/slide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12.xml"/><Relationship Id="rId133" Type="http://schemas.openxmlformats.org/officeDocument/2006/relationships/slide" Target="slides/slide33.xml"/><Relationship Id="rId138" Type="http://schemas.openxmlformats.org/officeDocument/2006/relationships/slide" Target="slides/slide38.xml"/><Relationship Id="rId154" Type="http://schemas.openxmlformats.org/officeDocument/2006/relationships/slide" Target="slides/slide54.xml"/><Relationship Id="rId159" Type="http://schemas.openxmlformats.org/officeDocument/2006/relationships/slide" Target="slides/slide59.xml"/><Relationship Id="rId175" Type="http://schemas.openxmlformats.org/officeDocument/2006/relationships/slide" Target="slides/slide75.xml"/><Relationship Id="rId170" Type="http://schemas.openxmlformats.org/officeDocument/2006/relationships/slide" Target="slides/slide70.xml"/><Relationship Id="rId191"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2.xml"/><Relationship Id="rId123" Type="http://schemas.openxmlformats.org/officeDocument/2006/relationships/slide" Target="slides/slide23.xml"/><Relationship Id="rId128" Type="http://schemas.openxmlformats.org/officeDocument/2006/relationships/slide" Target="slides/slide28.xml"/><Relationship Id="rId144" Type="http://schemas.openxmlformats.org/officeDocument/2006/relationships/slide" Target="slides/slide44.xml"/><Relationship Id="rId149" Type="http://schemas.openxmlformats.org/officeDocument/2006/relationships/slide" Target="slides/slide4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60.xml"/><Relationship Id="rId165" Type="http://schemas.openxmlformats.org/officeDocument/2006/relationships/slide" Target="slides/slide65.xml"/><Relationship Id="rId181" Type="http://schemas.openxmlformats.org/officeDocument/2006/relationships/slide" Target="slides/slide81.xml"/><Relationship Id="rId186" Type="http://schemas.openxmlformats.org/officeDocument/2006/relationships/slide" Target="slides/slide8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3.xml"/><Relationship Id="rId118" Type="http://schemas.openxmlformats.org/officeDocument/2006/relationships/slide" Target="slides/slide18.xml"/><Relationship Id="rId134" Type="http://schemas.openxmlformats.org/officeDocument/2006/relationships/slide" Target="slides/slide34.xml"/><Relationship Id="rId139" Type="http://schemas.openxmlformats.org/officeDocument/2006/relationships/slide" Target="slides/slide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50.xml"/><Relationship Id="rId155" Type="http://schemas.openxmlformats.org/officeDocument/2006/relationships/slide" Target="slides/slide55.xml"/><Relationship Id="rId171" Type="http://schemas.openxmlformats.org/officeDocument/2006/relationships/slide" Target="slides/slide71.xml"/><Relationship Id="rId176" Type="http://schemas.openxmlformats.org/officeDocument/2006/relationships/slide" Target="slides/slide76.xml"/><Relationship Id="rId192"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xml"/><Relationship Id="rId108" Type="http://schemas.openxmlformats.org/officeDocument/2006/relationships/slide" Target="slides/slide8.xml"/><Relationship Id="rId124" Type="http://schemas.openxmlformats.org/officeDocument/2006/relationships/slide" Target="slides/slide24.xml"/><Relationship Id="rId129" Type="http://schemas.openxmlformats.org/officeDocument/2006/relationships/slide" Target="slides/slide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40.xml"/><Relationship Id="rId145" Type="http://schemas.openxmlformats.org/officeDocument/2006/relationships/slide" Target="slides/slide45.xml"/><Relationship Id="rId161" Type="http://schemas.openxmlformats.org/officeDocument/2006/relationships/slide" Target="slides/slide61.xml"/><Relationship Id="rId166" Type="http://schemas.openxmlformats.org/officeDocument/2006/relationships/slide" Target="slides/slide66.xml"/><Relationship Id="rId182" Type="http://schemas.openxmlformats.org/officeDocument/2006/relationships/slide" Target="slides/slide82.xml"/><Relationship Id="rId187"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4.xml"/><Relationship Id="rId119" Type="http://schemas.openxmlformats.org/officeDocument/2006/relationships/slide" Target="slides/slide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30.xml"/><Relationship Id="rId135" Type="http://schemas.openxmlformats.org/officeDocument/2006/relationships/slide" Target="slides/slide35.xml"/><Relationship Id="rId151" Type="http://schemas.openxmlformats.org/officeDocument/2006/relationships/slide" Target="slides/slide51.xml"/><Relationship Id="rId156" Type="http://schemas.openxmlformats.org/officeDocument/2006/relationships/slide" Target="slides/slide56.xml"/><Relationship Id="rId177" Type="http://schemas.openxmlformats.org/officeDocument/2006/relationships/slide" Target="slides/slide77.xml"/><Relationship Id="rId172" Type="http://schemas.openxmlformats.org/officeDocument/2006/relationships/slide" Target="slides/slide72.xml"/><Relationship Id="rId193"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4.xml"/><Relationship Id="rId120" Type="http://schemas.openxmlformats.org/officeDocument/2006/relationships/slide" Target="slides/slide20.xml"/><Relationship Id="rId125" Type="http://schemas.openxmlformats.org/officeDocument/2006/relationships/slide" Target="slides/slide25.xml"/><Relationship Id="rId141" Type="http://schemas.openxmlformats.org/officeDocument/2006/relationships/slide" Target="slides/slide41.xml"/><Relationship Id="rId146" Type="http://schemas.openxmlformats.org/officeDocument/2006/relationships/slide" Target="slides/slide46.xml"/><Relationship Id="rId167" Type="http://schemas.openxmlformats.org/officeDocument/2006/relationships/slide" Target="slides/slide67.xml"/><Relationship Id="rId188"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2.xml"/><Relationship Id="rId183"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0.xml"/><Relationship Id="rId115" Type="http://schemas.openxmlformats.org/officeDocument/2006/relationships/slide" Target="slides/slide15.xml"/><Relationship Id="rId131" Type="http://schemas.openxmlformats.org/officeDocument/2006/relationships/slide" Target="slides/slide31.xml"/><Relationship Id="rId136" Type="http://schemas.openxmlformats.org/officeDocument/2006/relationships/slide" Target="slides/slide36.xml"/><Relationship Id="rId157" Type="http://schemas.openxmlformats.org/officeDocument/2006/relationships/slide" Target="slides/slide57.xml"/><Relationship Id="rId178" Type="http://schemas.openxmlformats.org/officeDocument/2006/relationships/slide" Target="slides/slide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2.xml"/><Relationship Id="rId173"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 Target="slides/slide5.xml"/><Relationship Id="rId126" Type="http://schemas.openxmlformats.org/officeDocument/2006/relationships/slide" Target="slides/slide26.xml"/><Relationship Id="rId147" Type="http://schemas.openxmlformats.org/officeDocument/2006/relationships/slide" Target="slides/slide47.xml"/><Relationship Id="rId168"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21.xml"/><Relationship Id="rId142" Type="http://schemas.openxmlformats.org/officeDocument/2006/relationships/slide" Target="slides/slide42.xml"/><Relationship Id="rId163" Type="http://schemas.openxmlformats.org/officeDocument/2006/relationships/slide" Target="slides/slide63.xml"/><Relationship Id="rId184" Type="http://schemas.openxmlformats.org/officeDocument/2006/relationships/slide" Target="slides/slide84.xml"/><Relationship Id="rId189"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6.xml"/><Relationship Id="rId137" Type="http://schemas.openxmlformats.org/officeDocument/2006/relationships/slide" Target="slides/slide37.xml"/><Relationship Id="rId158" Type="http://schemas.openxmlformats.org/officeDocument/2006/relationships/slide" Target="slides/slide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11.xml"/><Relationship Id="rId132" Type="http://schemas.openxmlformats.org/officeDocument/2006/relationships/slide" Target="slides/slide32.xml"/><Relationship Id="rId153" Type="http://schemas.openxmlformats.org/officeDocument/2006/relationships/slide" Target="slides/slide53.xml"/><Relationship Id="rId174" Type="http://schemas.openxmlformats.org/officeDocument/2006/relationships/slide" Target="slides/slide74.xml"/><Relationship Id="rId179" Type="http://schemas.openxmlformats.org/officeDocument/2006/relationships/slide" Target="slides/slide79.xml"/><Relationship Id="rId190"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6.xml"/><Relationship Id="rId12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 Target="slides/slide1.xml"/><Relationship Id="rId122" Type="http://schemas.openxmlformats.org/officeDocument/2006/relationships/slide" Target="slides/slide22.xml"/><Relationship Id="rId143" Type="http://schemas.openxmlformats.org/officeDocument/2006/relationships/slide" Target="slides/slide43.xml"/><Relationship Id="rId148" Type="http://schemas.openxmlformats.org/officeDocument/2006/relationships/slide" Target="slides/slide48.xml"/><Relationship Id="rId164" Type="http://schemas.openxmlformats.org/officeDocument/2006/relationships/slide" Target="slides/slide64.xml"/><Relationship Id="rId169" Type="http://schemas.openxmlformats.org/officeDocument/2006/relationships/slide" Target="slides/slide69.xml"/><Relationship Id="rId185"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80.xml"/><Relationship Id="rId26" Type="http://schemas.openxmlformats.org/officeDocument/2006/relationships/slideMaster" Target="slideMasters/slideMaster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22</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23</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24</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25</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26</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27</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29</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30</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33</a:t>
            </a:fld>
            <a:endParaRPr lang="en-GB">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34</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35</a:t>
            </a:fld>
            <a:endParaRPr lang="en-GB"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37</a:t>
            </a:fld>
            <a:endParaRPr lang="en-GB"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38</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39</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919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40</a:t>
            </a:fld>
            <a:endParaRPr lang="en-GB">
              <a:solidFill>
                <a:srgbClr val="000000"/>
              </a:solidFill>
            </a:endParaRPr>
          </a:p>
        </p:txBody>
      </p:sp>
    </p:spTree>
    <p:extLst>
      <p:ext uri="{BB962C8B-B14F-4D97-AF65-F5344CB8AC3E}">
        <p14:creationId xmlns="" xmlns:p14="http://schemas.microsoft.com/office/powerpoint/2010/main" val="343083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41</a:t>
            </a:fld>
            <a:endParaRPr lang="en-GB" dirty="0">
              <a:solidFill>
                <a:srgbClr val="000000"/>
              </a:solidFill>
            </a:endParaRPr>
          </a:p>
        </p:txBody>
      </p:sp>
    </p:spTree>
    <p:extLst>
      <p:ext uri="{BB962C8B-B14F-4D97-AF65-F5344CB8AC3E}">
        <p14:creationId xmlns="" xmlns:p14="http://schemas.microsoft.com/office/powerpoint/2010/main" val="2601599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42</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715123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43</a:t>
            </a:fld>
            <a:endParaRPr lang="en-GB" dirty="0">
              <a:solidFill>
                <a:srgbClr val="000000"/>
              </a:solidFill>
            </a:endParaRPr>
          </a:p>
        </p:txBody>
      </p:sp>
    </p:spTree>
    <p:extLst>
      <p:ext uri="{BB962C8B-B14F-4D97-AF65-F5344CB8AC3E}">
        <p14:creationId xmlns="" xmlns:p14="http://schemas.microsoft.com/office/powerpoint/2010/main" val="2802136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44</a:t>
            </a:fld>
            <a:endParaRPr lang="en-GB">
              <a:solidFill>
                <a:srgbClr val="000000"/>
              </a:solidFill>
            </a:endParaRPr>
          </a:p>
        </p:txBody>
      </p:sp>
    </p:spTree>
    <p:extLst>
      <p:ext uri="{BB962C8B-B14F-4D97-AF65-F5344CB8AC3E}">
        <p14:creationId xmlns="" xmlns:p14="http://schemas.microsoft.com/office/powerpoint/2010/main" val="150780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45</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48</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49</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50</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51</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52</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solidFill>
                  <a:srgbClr val="000000"/>
                </a:solidFill>
              </a:rPr>
              <a:pPr>
                <a:defRPr/>
              </a:pPr>
              <a:t>53</a:t>
            </a:fld>
            <a:endParaRPr lang="en-US">
              <a:solidFill>
                <a:srgbClr val="000000"/>
              </a:solidFill>
            </a:endParaRPr>
          </a:p>
        </p:txBody>
      </p:sp>
    </p:spTree>
    <p:extLst>
      <p:ext uri="{BB962C8B-B14F-4D97-AF65-F5344CB8AC3E}">
        <p14:creationId xmlns="" xmlns:p14="http://schemas.microsoft.com/office/powerpoint/2010/main" val="3397017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B710314-0926-4EC3-9E48-00D7E6CEE7EB}" type="slidenum">
              <a:rPr lang="en-GB" sz="1200" smtClean="0">
                <a:solidFill>
                  <a:srgbClr val="000000"/>
                </a:solidFill>
                <a:latin typeface="Arial" charset="0"/>
              </a:rPr>
              <a:pPr/>
              <a:t>54</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55</a:t>
            </a:fld>
            <a:endParaRPr lang="en-GB"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56</a:t>
            </a:fld>
            <a:endParaRPr lang="en-GB"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57</a:t>
            </a:fld>
            <a:endParaRPr lang="en-GB"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58</a:t>
            </a:fld>
            <a:endParaRPr lang="en-GB"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59</a:t>
            </a:fld>
            <a:endParaRPr lang="en-GB"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60</a:t>
            </a:fld>
            <a:endParaRPr lang="en-GB"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61</a:t>
            </a:fld>
            <a:endParaRPr lang="en-GB">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62</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63</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64</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65</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66</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67</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68</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69</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70</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71</a:t>
            </a:fld>
            <a:endParaRPr lang="en-GB" smtClean="0">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72</a:t>
            </a:fld>
            <a:endParaRPr lang="en-GB" smtClean="0">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74</a:t>
            </a:fld>
            <a:endParaRPr lang="en-GB" smtClean="0">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75</a:t>
            </a:fld>
            <a:endParaRPr lang="en-GB" smtClean="0">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76</a:t>
            </a:fld>
            <a:endParaRPr lang="en-GB" smtClean="0">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77</a:t>
            </a:fld>
            <a:endParaRPr lang="en-GB"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78</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6</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79</a:t>
            </a:fld>
            <a:endParaRPr lang="en-GB" smtClean="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B6A7871-E9EA-4797-BC3B-71A062328576}" type="slidenum">
              <a:rPr lang="en-GB" smtClean="0">
                <a:solidFill>
                  <a:srgbClr val="000000"/>
                </a:solidFill>
              </a:rPr>
              <a:pPr/>
              <a:t>80</a:t>
            </a:fld>
            <a:endParaRPr lang="en-GB"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81</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82</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83</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84</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85</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88</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16/11/2016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16/11/2016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16/11/2016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11/16/2016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16/11/2016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11/16/2016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11/16/2016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11/16/2016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11/16/2016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16 November 2016</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16/11/2016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Wednesday, 16 November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16 November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16/11/2016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0" hangingPunct="0"/>
            <a:fld id="{A6751DC7-5031-4DDB-A0CD-4C8EBB6F1F0E}" type="datetimeFigureOut">
              <a:rPr lang="en-GB" sz="2800" b="1" smtClean="0">
                <a:solidFill>
                  <a:srgbClr val="000000"/>
                </a:solidFill>
              </a:rPr>
              <a:pPr eaLnBrk="0" hangingPunct="0"/>
              <a:t>16/11/2016</a:t>
            </a:fld>
            <a:endParaRPr lang="en-GB" sz="2800" b="1">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0" hangingPunct="0"/>
            <a:endParaRPr lang="en-GB" sz="2800" b="1">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0" hangingPunct="0"/>
            <a:fld id="{95BE4E7A-8A76-43CC-926F-AC85E28A47C5}" type="slidenum">
              <a:rPr lang="en-GB" sz="2800" b="1" smtClean="0">
                <a:solidFill>
                  <a:srgbClr val="000000"/>
                </a:solidFill>
              </a:rPr>
              <a:pPr eaLnBrk="0" hangingPunct="0"/>
              <a:t>‹#›</a:t>
            </a:fld>
            <a:endParaRPr lang="en-GB" sz="2800" b="1">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16/11/2016</a:t>
            </a:fld>
            <a:endParaRPr lang="en-GB" alt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556036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16/11/2016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16/11/2016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16/11/2016</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smtClean="0">
                <a:solidFill>
                  <a:srgbClr val="000000"/>
                </a:solidFill>
                <a:latin typeface="Arial"/>
              </a:rPr>
              <a:pPr fontAlgn="auto">
                <a:spcBef>
                  <a:spcPts val="0"/>
                </a:spcBef>
                <a:spcAft>
                  <a:spcPts val="0"/>
                </a:spcAft>
                <a:defRPr/>
              </a:pPr>
              <a:t>Wednesday, November 16, 2016</a:t>
            </a:fld>
            <a:endParaRPr lang="en-GB" sz="180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11/16/2016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16/11/2016</a:t>
            </a:fld>
            <a:endParaRPr lang="en-GB" alt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16/11/2016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16/11/2016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1.jpeg"/><Relationship Id="rId7" Type="http://schemas.openxmlformats.org/officeDocument/2006/relationships/hyperlink" Target="disruptive%20behaviour%20bradford.ppt" TargetMode="External"/><Relationship Id="rId2" Type="http://schemas.openxmlformats.org/officeDocument/2006/relationships/theme" Target="../theme/theme38.xml"/><Relationship Id="rId1" Type="http://schemas.openxmlformats.org/officeDocument/2006/relationships/slideLayout" Target="../slideLayouts/slideLayout41.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9.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3.xm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2.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2.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3.xml"/><Relationship Id="rId1" Type="http://schemas.openxmlformats.org/officeDocument/2006/relationships/slideLayout" Target="../slideLayouts/slideLayout52.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4.xml"/><Relationship Id="rId1" Type="http://schemas.openxmlformats.org/officeDocument/2006/relationships/slideLayout" Target="../slideLayouts/slideLayout53.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5.xml"/><Relationship Id="rId1" Type="http://schemas.openxmlformats.org/officeDocument/2006/relationships/slideLayout" Target="../slideLayouts/slideLayout54.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6.xml"/><Relationship Id="rId1" Type="http://schemas.openxmlformats.org/officeDocument/2006/relationships/slideLayout" Target="../slideLayouts/slideLayout55.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6.xml"/></Relationships>
</file>

<file path=ppt/slideMasters/_rels/slideMaster5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8.xml"/><Relationship Id="rId1" Type="http://schemas.openxmlformats.org/officeDocument/2006/relationships/slideLayout" Target="../slideLayouts/slideLayout57.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9.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theme" Target="../theme/theme6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hyperlink" Target="00%20main%20menu.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6.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7.xml"/><Relationship Id="rId1" Type="http://schemas.openxmlformats.org/officeDocument/2006/relationships/slideLayout" Target="../slideLayouts/slideLayout62.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8.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64.xml"/></Relationships>
</file>

<file path=ppt/slideMasters/_rels/slideMaster82.xml.rels><?xml version="1.0" encoding="UTF-8" standalone="yes"?>
<Relationships xmlns="http://schemas.openxmlformats.org/package/2006/relationships"><Relationship Id="rId3" Type="http://schemas.openxmlformats.org/officeDocument/2006/relationships/theme" Target="../theme/theme8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theme" Target="../theme/theme8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4.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5.xml.rels><?xml version="1.0" encoding="UTF-8" standalone="yes"?>
<Relationships xmlns="http://schemas.openxmlformats.org/package/2006/relationships"><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70.xm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7.xml"/><Relationship Id="rId1" Type="http://schemas.openxmlformats.org/officeDocument/2006/relationships/slideLayout" Target="../slideLayouts/slideLayout71.xml"/></Relationships>
</file>

<file path=ppt/slideMasters/_rels/slideMaster88.xml.rels><?xml version="1.0" encoding="UTF-8" standalone="yes"?>
<Relationships xmlns="http://schemas.openxmlformats.org/package/2006/relationships"><Relationship Id="rId2" Type="http://schemas.openxmlformats.org/officeDocument/2006/relationships/theme" Target="../theme/theme88.xml"/><Relationship Id="rId1" Type="http://schemas.openxmlformats.org/officeDocument/2006/relationships/slideLayout" Target="../slideLayouts/slideLayout72.xm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94.xml"/><Relationship Id="rId1" Type="http://schemas.openxmlformats.org/officeDocument/2006/relationships/slideLayout" Target="../slideLayouts/slideLayout73.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5.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6.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7.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theme" Target="../theme/theme9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16/11/2016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899"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16 November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3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11/16/2016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16/11/2016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16/11/2016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84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46" r:id="rId1"/>
    <p:sldLayoutId id="214748484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11/16/2016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5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16/11/2016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8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cmu.edu/~rgs/alice26a.gif" TargetMode="Externa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69.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24.xml"/><Relationship Id="rId1" Type="http://schemas.openxmlformats.org/officeDocument/2006/relationships/slideLayout" Target="../slideLayouts/slideLayout59.xml"/><Relationship Id="rId4" Type="http://schemas.openxmlformats.org/officeDocument/2006/relationships/hyperlink" Target="http://phil-race.co.uk/ripples-model-seven-factors-underpinning-successful-learning-update-july-2015/"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6.xml"/></Relationships>
</file>

<file path=ppt/slides/_rels/slide8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65.xml"/><Relationship Id="rId1" Type="http://schemas.openxmlformats.org/officeDocument/2006/relationships/slideLayout" Target="../slideLayouts/slideLayout56.xml"/></Relationships>
</file>

<file path=ppt/slides/_rels/slide85.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66.xml"/><Relationship Id="rId1" Type="http://schemas.openxmlformats.org/officeDocument/2006/relationships/slideLayout" Target="../slideLayouts/slideLayout56.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0"/>
            <a:ext cx="6481762" cy="2088289"/>
          </a:xfrm>
          <a:noFill/>
        </p:spPr>
        <p:txBody>
          <a:bodyPr/>
          <a:lstStyle/>
          <a:p>
            <a:pPr algn="ctr">
              <a:defRPr/>
            </a:pPr>
            <a:r>
              <a:rPr lang="en-GB" sz="4000" dirty="0" smtClean="0">
                <a:solidFill>
                  <a:schemeClr val="accent1">
                    <a:lumMod val="60000"/>
                    <a:lumOff val="40000"/>
                  </a:schemeClr>
                </a:solidFill>
              </a:rPr>
              <a:t>Making Formative Assessment and Feedback </a:t>
            </a:r>
            <a:br>
              <a:rPr lang="en-GB" sz="4000" dirty="0" smtClean="0">
                <a:solidFill>
                  <a:schemeClr val="accent1">
                    <a:lumMod val="60000"/>
                    <a:lumOff val="40000"/>
                  </a:schemeClr>
                </a:solidFill>
              </a:rPr>
            </a:br>
            <a:r>
              <a:rPr lang="en-GB" sz="4000" dirty="0" smtClean="0">
                <a:solidFill>
                  <a:schemeClr val="accent1">
                    <a:lumMod val="60000"/>
                    <a:lumOff val="40000"/>
                  </a:schemeClr>
                </a:solidFill>
              </a:rPr>
              <a:t>more Effective and Manageable</a:t>
            </a:r>
          </a:p>
        </p:txBody>
      </p:sp>
      <p:sp>
        <p:nvSpPr>
          <p:cNvPr id="13315" name="Rectangle 3"/>
          <p:cNvSpPr>
            <a:spLocks noGrp="1" noChangeArrowheads="1"/>
          </p:cNvSpPr>
          <p:nvPr>
            <p:ph type="subTitle" idx="1"/>
          </p:nvPr>
        </p:nvSpPr>
        <p:spPr>
          <a:xfrm>
            <a:off x="611450" y="2348850"/>
            <a:ext cx="6625390" cy="3351290"/>
          </a:xfrm>
        </p:spPr>
        <p:txBody>
          <a:bodyPr/>
          <a:lstStyle/>
          <a:p>
            <a:pPr algn="ctr"/>
            <a:r>
              <a:rPr lang="en-GB" b="1" dirty="0" smtClean="0">
                <a:solidFill>
                  <a:srgbClr val="92D050"/>
                </a:solidFill>
              </a:rPr>
              <a:t>University of East Anglia</a:t>
            </a:r>
          </a:p>
          <a:p>
            <a:pPr algn="ctr"/>
            <a:r>
              <a:rPr lang="en-GB" sz="2400" b="1" dirty="0" smtClean="0">
                <a:solidFill>
                  <a:srgbClr val="FF6699"/>
                </a:solidFill>
              </a:rPr>
              <a:t>Wednesday November 16</a:t>
            </a:r>
            <a:r>
              <a:rPr lang="en-GB" sz="2400" b="1" baseline="30000" dirty="0" smtClean="0">
                <a:solidFill>
                  <a:srgbClr val="FF6699"/>
                </a:solidFill>
              </a:rPr>
              <a:t>th</a:t>
            </a:r>
            <a:r>
              <a:rPr lang="en-GB" sz="2400" b="1" dirty="0" smtClean="0">
                <a:solidFill>
                  <a:srgbClr val="FF6699"/>
                </a:solidFill>
              </a:rPr>
              <a:t>  2016</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you’re dead good at or really proud of.</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a:xfrm>
            <a:off x="358775" y="1196975"/>
            <a:ext cx="8605838" cy="5661025"/>
          </a:xfrm>
        </p:spPr>
        <p:txBody>
          <a:bodyPr/>
          <a:lstStyle/>
          <a:p>
            <a:r>
              <a:rPr lang="en-GB" sz="3600" i="1" dirty="0" smtClean="0">
                <a:latin typeface="Calibri" pitchFamily="34" charset="0"/>
              </a:rPr>
              <a:t>Good afternoon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philatuea</a:t>
            </a:r>
            <a:r>
              <a:rPr lang="en-GB" sz="3600" i="1" dirty="0" smtClean="0">
                <a:latin typeface="Calibri" pitchFamily="34" charset="0"/>
              </a:rPr>
              <a:t> 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a:t>
            </a:r>
            <a:r>
              <a:rPr lang="en-GB" sz="3600" dirty="0" smtClean="0">
                <a:solidFill>
                  <a:schemeClr val="tx1"/>
                </a:solidFill>
              </a:rPr>
              <a:t>Should be fabulous one tonight on ‘</a:t>
            </a:r>
            <a:r>
              <a:rPr lang="en-US" sz="3600" b="0" dirty="0" smtClean="0"/>
              <a:t>'What motivates us to use digital tools for learning and teaching?</a:t>
            </a:r>
            <a:r>
              <a:rPr lang="en-GB" sz="3600" dirty="0" smtClean="0">
                <a:solidFill>
                  <a:schemeClr val="tx1"/>
                </a:solidFill>
              </a:rPr>
              <a:t>’ with @</a:t>
            </a:r>
            <a:r>
              <a:rPr lang="en-GB" sz="3600" dirty="0" err="1" smtClean="0">
                <a:solidFill>
                  <a:schemeClr val="tx1"/>
                </a:solidFill>
              </a:rPr>
              <a:t>digism</a:t>
            </a:r>
            <a:r>
              <a:rPr lang="en-GB" sz="3600" dirty="0" smtClean="0">
                <a:solidFill>
                  <a:schemeClr val="tx1"/>
                </a:solidFill>
              </a:rPr>
              <a:t> (Simon Thomson, NTF)</a:t>
            </a:r>
            <a:endParaRPr lang="en-GB" sz="3600" dirty="0" smtClean="0">
              <a:solidFill>
                <a:srgbClr val="00B050"/>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14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smtClean="0"/>
              <a:t>Knight, P. and Yorke, M. (2003) </a:t>
            </a:r>
            <a:r>
              <a:rPr lang="en-GB" sz="2600" i="1" dirty="0" smtClean="0">
                <a:solidFill>
                  <a:srgbClr val="FF0000"/>
                </a:solidFill>
              </a:rPr>
              <a:t>Assessment, learning and employability,</a:t>
            </a:r>
            <a:r>
              <a:rPr lang="en-GB" sz="2600" dirty="0" smtClean="0">
                <a:solidFill>
                  <a:srgbClr val="FF0000"/>
                </a:solidFill>
              </a:rPr>
              <a:t> </a:t>
            </a:r>
            <a:r>
              <a:rPr lang="en-GB" sz="2600" dirty="0" smtClean="0"/>
              <a:t>Maidenhead, UK SRHE/Open University Press.</a:t>
            </a:r>
          </a:p>
          <a:p>
            <a:pPr marL="457200" indent="-457200">
              <a:lnSpc>
                <a:spcPct val="100000"/>
              </a:lnSpc>
              <a:spcBef>
                <a:spcPts val="0"/>
              </a:spcBef>
              <a:buFont typeface="+mj-lt"/>
              <a:buAutoNum type="arabicPeriod"/>
            </a:pPr>
            <a:r>
              <a:rPr lang="en-GB" sz="2600" dirty="0" smtClean="0"/>
              <a:t>The TESTA project (</a:t>
            </a:r>
            <a:r>
              <a:rPr lang="en-GB" sz="2600" dirty="0" smtClean="0">
                <a:hlinkClick r:id="rId3"/>
              </a:rPr>
              <a:t>http://www.testa.ac.uk/</a:t>
            </a:r>
            <a:r>
              <a:rPr lang="en-GB" sz="2600" dirty="0" smtClean="0"/>
              <a:t>) </a:t>
            </a:r>
            <a:r>
              <a:rPr lang="en-US" sz="2600" i="1" dirty="0" smtClean="0">
                <a:solidFill>
                  <a:srgbClr val="FF3300"/>
                </a:solidFill>
              </a:rPr>
              <a:t>Transforming the Experience of Students through Assessment,</a:t>
            </a:r>
            <a:r>
              <a:rPr lang="en-US" sz="2600" dirty="0" smtClean="0"/>
              <a:t> (Bath Spa, </a:t>
            </a:r>
            <a:r>
              <a:rPr lang="en-US" sz="2600" dirty="0" err="1" smtClean="0"/>
              <a:t>Chichester</a:t>
            </a:r>
            <a:r>
              <a:rPr lang="en-US" sz="2600" dirty="0" smtClean="0"/>
              <a:t>, Winchester and Worcester)</a:t>
            </a:r>
            <a:endParaRPr lang="en-GB" sz="2600" dirty="0" smtClean="0"/>
          </a:p>
          <a:p>
            <a:pPr marL="457200" indent="-457200">
              <a:lnSpc>
                <a:spcPct val="100000"/>
              </a:lnSpc>
              <a:spcBef>
                <a:spcPts val="0"/>
              </a:spcBef>
              <a:buFont typeface="+mj-lt"/>
              <a:buAutoNum type="arabicPeriod"/>
            </a:pPr>
            <a:r>
              <a:rPr lang="en-GB" sz="2600" dirty="0" smtClean="0"/>
              <a:t>Flint, N. R. and Johnson, B. (2011) </a:t>
            </a:r>
            <a:r>
              <a:rPr lang="en-GB" sz="2600" i="1" dirty="0" smtClean="0">
                <a:solidFill>
                  <a:srgbClr val="FF0000"/>
                </a:solidFill>
              </a:rPr>
              <a:t>Towards fairer university assessment – recognising the concerns of students,</a:t>
            </a:r>
            <a:r>
              <a:rPr lang="en-GB" sz="2600" dirty="0" smtClean="0">
                <a:solidFill>
                  <a:srgbClr val="FF0000"/>
                </a:solidFill>
              </a:rPr>
              <a:t> </a:t>
            </a:r>
            <a:r>
              <a:rPr lang="en-GB" sz="2600" dirty="0" smtClean="0"/>
              <a:t>London: Routledge.</a:t>
            </a:r>
          </a:p>
          <a:p>
            <a:pPr marL="457200" indent="-457200">
              <a:lnSpc>
                <a:spcPct val="100000"/>
              </a:lnSpc>
              <a:spcBef>
                <a:spcPts val="0"/>
              </a:spcBef>
              <a:buFont typeface="+mj-lt"/>
              <a:buAutoNum type="arabicPeriod"/>
            </a:pPr>
            <a:r>
              <a:rPr lang="en-GB" sz="2600" dirty="0" smtClean="0"/>
              <a:t>ETC Toolkit (2015) (Enhancing the Curriculum) </a:t>
            </a:r>
            <a:r>
              <a:rPr lang="en-GB" sz="2600" dirty="0" smtClean="0">
                <a:hlinkClick r:id="rId4"/>
              </a:rPr>
              <a:t>www.etctoolkit.org.uk</a:t>
            </a:r>
            <a:r>
              <a:rPr lang="en-GB" sz="2600" dirty="0" smtClean="0"/>
              <a:t> </a:t>
            </a:r>
          </a:p>
          <a:p>
            <a:pPr marL="457200" indent="-457200">
              <a:lnSpc>
                <a:spcPct val="100000"/>
              </a:lnSpc>
              <a:spcBef>
                <a:spcPts val="0"/>
              </a:spcBef>
              <a:buFont typeface="+mj-lt"/>
              <a:buAutoNum type="arabicPeriod"/>
            </a:pPr>
            <a:r>
              <a:rPr lang="en-GB" sz="2600" dirty="0" smtClean="0"/>
              <a:t>HEA (2012) </a:t>
            </a:r>
            <a:r>
              <a:rPr lang="en-GB" sz="2600" i="1" dirty="0" smtClean="0">
                <a:solidFill>
                  <a:srgbClr val="FF0000"/>
                </a:solidFill>
              </a:rPr>
              <a:t>A Marked Improvement: transforming assessment in higher education, </a:t>
            </a:r>
            <a:r>
              <a:rPr lang="en-GB" sz="2600" dirty="0" smtClean="0"/>
              <a:t>York: Higher Education Academy (</a:t>
            </a:r>
            <a:r>
              <a:rPr lang="en-GB" sz="2600" dirty="0" smtClean="0">
                <a:hlinkClick r:id="rId5"/>
              </a:rPr>
              <a:t>http://www.heacademy.ac.uk/assets/documents/assessment/A_Marked_Improvement.pdf</a:t>
            </a:r>
            <a:r>
              <a:rPr lang="en-GB" sz="2600" dirty="0" smtClean="0"/>
              <a:t> )</a:t>
            </a:r>
            <a:r>
              <a:rPr lang="en-US" sz="2600" dirty="0" smtClean="0"/>
              <a:t/>
            </a:r>
            <a:br>
              <a:rPr lang="en-US" sz="2600" dirty="0" smtClean="0"/>
            </a:br>
            <a:endParaRPr lang="en-GB" sz="2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smtClean="0"/>
              <a:t>Boud, D. and Associates (2010) </a:t>
            </a:r>
            <a:r>
              <a:rPr lang="en-GB" sz="2600" i="1" dirty="0" smtClean="0">
                <a:solidFill>
                  <a:srgbClr val="FF0000"/>
                </a:solidFill>
              </a:rPr>
              <a:t>Assessment 2020: seven propositions for assessment reform in higher education </a:t>
            </a:r>
            <a:r>
              <a:rPr lang="en-GB" sz="2600" dirty="0" smtClean="0"/>
              <a:t>Sydney: Australian Learning and Teaching Council.</a:t>
            </a:r>
          </a:p>
          <a:p>
            <a:pPr marL="514350" lvl="0" indent="-514350">
              <a:lnSpc>
                <a:spcPct val="100000"/>
              </a:lnSpc>
              <a:spcBef>
                <a:spcPts val="0"/>
              </a:spcBef>
              <a:buFont typeface="+mj-lt"/>
              <a:buAutoNum type="arabicPeriod" startAt="6"/>
            </a:pPr>
            <a:r>
              <a:rPr lang="en-US" sz="2600" dirty="0" smtClean="0"/>
              <a:t>Carless, D. (2015) </a:t>
            </a:r>
            <a:r>
              <a:rPr lang="en-US" sz="2600" i="1" dirty="0" smtClean="0">
                <a:solidFill>
                  <a:srgbClr val="FF3300"/>
                </a:solidFill>
              </a:rPr>
              <a:t>Excellence in University Assessment: Learning from award-winning practice,</a:t>
            </a:r>
            <a:r>
              <a:rPr lang="en-US" sz="2600" dirty="0" smtClean="0"/>
              <a:t> London: </a:t>
            </a:r>
            <a:r>
              <a:rPr lang="en-US" sz="2600" dirty="0" err="1" smtClean="0"/>
              <a:t>Routledge</a:t>
            </a:r>
            <a:r>
              <a:rPr lang="en-US" sz="2600" dirty="0" smtClean="0"/>
              <a:t>.</a:t>
            </a:r>
          </a:p>
          <a:p>
            <a:pPr marL="514350" indent="-514350">
              <a:lnSpc>
                <a:spcPct val="100000"/>
              </a:lnSpc>
              <a:spcBef>
                <a:spcPts val="0"/>
              </a:spcBef>
              <a:buFont typeface="+mj-lt"/>
              <a:buAutoNum type="arabicPeriod" startAt="6"/>
            </a:pPr>
            <a:r>
              <a:rPr lang="en-GB" sz="2600" dirty="0" smtClean="0">
                <a:latin typeface="Calibri" pitchFamily="34" charset="0"/>
              </a:rPr>
              <a:t>Race, P. (2014) </a:t>
            </a:r>
            <a:r>
              <a:rPr lang="en-GB" sz="2600" i="1" dirty="0" smtClean="0">
                <a:solidFill>
                  <a:srgbClr val="FF0000"/>
                </a:solidFill>
                <a:latin typeface="Calibri" pitchFamily="34" charset="0"/>
              </a:rPr>
              <a:t>Making learning happen: </a:t>
            </a:r>
            <a:r>
              <a:rPr lang="en-GB" sz="2600" i="1" dirty="0" smtClean="0">
                <a:solidFill>
                  <a:srgbClr val="FF0000"/>
                </a:solidFill>
              </a:rPr>
              <a:t>3</a:t>
            </a:r>
            <a:r>
              <a:rPr lang="en-GB" sz="2600" i="1" baseline="30000" dirty="0" smtClean="0">
                <a:solidFill>
                  <a:srgbClr val="FF0000"/>
                </a:solidFill>
              </a:rPr>
              <a:t>rd</a:t>
            </a:r>
            <a:r>
              <a:rPr lang="en-GB" sz="2600" i="1" dirty="0" smtClean="0">
                <a:solidFill>
                  <a:srgbClr val="FF0000"/>
                </a:solidFill>
                <a:latin typeface="Calibri" pitchFamily="34" charset="0"/>
              </a:rPr>
              <a:t> edition </a:t>
            </a:r>
            <a:r>
              <a:rPr lang="en-GB" sz="2600" dirty="0" smtClean="0">
                <a:latin typeface="Calibri" pitchFamily="34" charset="0"/>
              </a:rPr>
              <a:t>London: Sage.</a:t>
            </a:r>
            <a:endParaRPr lang="en-GB" sz="2600" dirty="0" smtClean="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smtClean="0">
                <a:latin typeface="Calibri" pitchFamily="34" charset="0"/>
              </a:rPr>
              <a:t>Hunt, D. and Chalmers, L. (eds) (2012) </a:t>
            </a:r>
            <a:r>
              <a:rPr lang="en-GB" sz="2600" i="1" dirty="0" smtClean="0">
                <a:solidFill>
                  <a:srgbClr val="FF0000"/>
                </a:solidFill>
                <a:latin typeface="Calibri" pitchFamily="34" charset="0"/>
              </a:rPr>
              <a:t>University Teaching in Focus: a learning-centred approach</a:t>
            </a:r>
            <a:r>
              <a:rPr lang="en-GB" sz="2600" i="1" dirty="0" smtClean="0">
                <a:latin typeface="Calibri" pitchFamily="34" charset="0"/>
              </a:rPr>
              <a:t> </a:t>
            </a:r>
            <a:r>
              <a:rPr lang="en-GB" sz="2600" dirty="0" smtClean="0">
                <a:latin typeface="Calibri" pitchFamily="34" charset="0"/>
              </a:rPr>
              <a:t>see </a:t>
            </a:r>
            <a:r>
              <a:rPr lang="en-US" sz="2600" dirty="0" smtClean="0">
                <a:solidFill>
                  <a:srgbClr val="009900"/>
                </a:solidFill>
                <a:latin typeface="Calibri" pitchFamily="34" charset="0"/>
              </a:rPr>
              <a:t>Chapter 5: Using effective assessment to promote learning, Sally Brown and Phil Race </a:t>
            </a:r>
            <a:r>
              <a:rPr lang="en-US" sz="2600" dirty="0" smtClean="0">
                <a:latin typeface="Calibri" pitchFamily="34" charset="0"/>
              </a:rPr>
              <a:t>Australia: ACER Press, and London: </a:t>
            </a:r>
            <a:r>
              <a:rPr lang="en-US" sz="2600" dirty="0" err="1" smtClean="0">
                <a:latin typeface="Calibri" pitchFamily="34" charset="0"/>
              </a:rPr>
              <a:t>Routledge</a:t>
            </a:r>
            <a:r>
              <a:rPr lang="en-US" sz="2600" dirty="0" smtClean="0">
                <a:latin typeface="Calibri" pitchFamily="34" charset="0"/>
              </a:rPr>
              <a:t>.</a:t>
            </a:r>
          </a:p>
          <a:p>
            <a:pPr marL="514350" indent="-514350">
              <a:lnSpc>
                <a:spcPct val="100000"/>
              </a:lnSpc>
              <a:spcBef>
                <a:spcPts val="0"/>
              </a:spcBef>
              <a:buFont typeface="+mj-lt"/>
              <a:buAutoNum type="arabicPeriod" startAt="6"/>
            </a:pPr>
            <a:r>
              <a:rPr lang="en-US" sz="2600" dirty="0" smtClean="0">
                <a:latin typeface="Calibri" pitchFamily="34" charset="0"/>
              </a:rPr>
              <a:t>Price, M., Rust, C., O’Donovan, B. and Handley, K. (2012) </a:t>
            </a:r>
            <a:r>
              <a:rPr lang="en-US" sz="2600" i="1" dirty="0" smtClean="0">
                <a:solidFill>
                  <a:srgbClr val="FF0000"/>
                </a:solidFill>
                <a:latin typeface="Calibri" pitchFamily="34" charset="0"/>
              </a:rPr>
              <a:t>Assessment Literacy</a:t>
            </a:r>
            <a:r>
              <a:rPr lang="en-US" sz="2600" dirty="0" smtClean="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endParaRPr lang="en-US" sz="2600" dirty="0" smtClean="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52671"/>
            <a:ext cx="8605838" cy="4814730"/>
          </a:xfrm>
        </p:spPr>
        <p:txBody>
          <a:bodyPr/>
          <a:lstStyle/>
          <a:p>
            <a:pPr marL="514350" indent="-514350">
              <a:lnSpc>
                <a:spcPct val="100000"/>
              </a:lnSpc>
              <a:spcBef>
                <a:spcPts val="0"/>
              </a:spcBef>
              <a:buFont typeface="+mj-lt"/>
              <a:buAutoNum type="arabicPeriod" startAt="11"/>
            </a:pPr>
            <a:r>
              <a:rPr lang="en-US" sz="2800" dirty="0" smtClean="0"/>
              <a:t>Evans, C. (2013) </a:t>
            </a:r>
            <a:r>
              <a:rPr lang="en-US" sz="2800" dirty="0" smtClean="0">
                <a:solidFill>
                  <a:srgbClr val="FF0000"/>
                </a:solidFill>
              </a:rPr>
              <a:t>Making Sense of Assessment Feedback in Higher Education,</a:t>
            </a:r>
            <a:r>
              <a:rPr lang="en-US" sz="2800" dirty="0" smtClean="0"/>
              <a:t> </a:t>
            </a:r>
            <a:r>
              <a:rPr lang="en-US" sz="2800" i="1" dirty="0" smtClean="0"/>
              <a:t>Review of Educational Research Vol. 83, No. 1, pp. 70–120.</a:t>
            </a:r>
          </a:p>
          <a:p>
            <a:pPr marL="514350" indent="-514350">
              <a:lnSpc>
                <a:spcPct val="100000"/>
              </a:lnSpc>
              <a:spcBef>
                <a:spcPts val="0"/>
              </a:spcBef>
              <a:buFont typeface="+mj-lt"/>
              <a:buAutoNum type="arabicPeriod" startAt="11"/>
            </a:pPr>
            <a:r>
              <a:rPr lang="en-US" sz="2800" dirty="0" err="1" smtClean="0"/>
              <a:t>Sambell</a:t>
            </a:r>
            <a:r>
              <a:rPr lang="en-US" sz="2800" dirty="0" smtClean="0"/>
              <a:t>, K., McDowell, L. and Montgomery, C. (2013) </a:t>
            </a:r>
            <a:r>
              <a:rPr lang="en-US" sz="2800" dirty="0" smtClean="0">
                <a:solidFill>
                  <a:srgbClr val="FF0000"/>
                </a:solidFill>
              </a:rPr>
              <a:t>Assessment </a:t>
            </a:r>
            <a:r>
              <a:rPr lang="en-US" sz="2800" u="sng" dirty="0" smtClean="0">
                <a:solidFill>
                  <a:srgbClr val="FF0000"/>
                </a:solidFill>
              </a:rPr>
              <a:t>for</a:t>
            </a:r>
            <a:r>
              <a:rPr lang="en-US" sz="2800" dirty="0" smtClean="0">
                <a:solidFill>
                  <a:srgbClr val="FF0000"/>
                </a:solidFill>
              </a:rPr>
              <a:t> Learning in Higher Education, </a:t>
            </a:r>
            <a:r>
              <a:rPr lang="en-US" sz="2800" dirty="0" smtClean="0"/>
              <a:t>London: </a:t>
            </a:r>
            <a:r>
              <a:rPr lang="en-US" sz="2800" dirty="0" err="1" smtClean="0"/>
              <a:t>Routledge</a:t>
            </a:r>
            <a:r>
              <a:rPr lang="en-US" sz="2800" dirty="0" smtClean="0"/>
              <a:t>.</a:t>
            </a:r>
          </a:p>
          <a:p>
            <a:pPr marL="514350" indent="-514350">
              <a:lnSpc>
                <a:spcPct val="100000"/>
              </a:lnSpc>
              <a:spcBef>
                <a:spcPts val="0"/>
              </a:spcBef>
              <a:buFont typeface="+mj-lt"/>
              <a:buAutoNum type="arabicPeriod" startAt="11"/>
            </a:pPr>
            <a:r>
              <a:rPr lang="en-US" sz="2800" dirty="0" smtClean="0"/>
              <a:t>Brown, S. (2015) </a:t>
            </a:r>
            <a:r>
              <a:rPr lang="en-US" sz="2800" i="1" dirty="0" smtClean="0">
                <a:solidFill>
                  <a:srgbClr val="FF0000"/>
                </a:solidFill>
              </a:rPr>
              <a:t>Learning, teaching and assessment in higher education: global perspectives,</a:t>
            </a:r>
            <a:r>
              <a:rPr lang="en-US" sz="2800" i="1" dirty="0" smtClean="0"/>
              <a:t> </a:t>
            </a:r>
            <a:r>
              <a:rPr lang="en-US" sz="2800" dirty="0" smtClean="0"/>
              <a:t>Basingstoke: Palgrave-Macmillan.</a:t>
            </a:r>
          </a:p>
          <a:p>
            <a:pPr marL="514350" indent="-514350">
              <a:lnSpc>
                <a:spcPct val="100000"/>
              </a:lnSpc>
              <a:spcBef>
                <a:spcPts val="0"/>
              </a:spcBef>
              <a:buFont typeface="+mj-lt"/>
              <a:buAutoNum type="arabicPeriod" startAt="11"/>
            </a:pPr>
            <a:r>
              <a:rPr lang="en-US" sz="2800" dirty="0" smtClean="0"/>
              <a:t>Race, P. (2015) </a:t>
            </a:r>
            <a:r>
              <a:rPr lang="en-US" sz="2800" i="1" dirty="0" smtClean="0">
                <a:solidFill>
                  <a:srgbClr val="FF0000"/>
                </a:solidFill>
              </a:rPr>
              <a:t>The Lecturer’s Toolkit: 4</a:t>
            </a:r>
            <a:r>
              <a:rPr lang="en-US" sz="2800" i="1" baseline="30000" dirty="0" smtClean="0">
                <a:solidFill>
                  <a:srgbClr val="FF0000"/>
                </a:solidFill>
              </a:rPr>
              <a:t>th</a:t>
            </a:r>
            <a:r>
              <a:rPr lang="en-US" sz="2800" i="1" dirty="0" smtClean="0">
                <a:solidFill>
                  <a:srgbClr val="FF0000"/>
                </a:solidFill>
              </a:rPr>
              <a:t> edition</a:t>
            </a:r>
            <a:r>
              <a:rPr lang="en-US" sz="2800" i="1" dirty="0" smtClean="0">
                <a:solidFill>
                  <a:srgbClr val="002060"/>
                </a:solidFill>
              </a:rPr>
              <a:t>, </a:t>
            </a:r>
            <a:r>
              <a:rPr lang="en-US" sz="2800" dirty="0" smtClean="0"/>
              <a:t>London</a:t>
            </a:r>
            <a:r>
              <a:rPr lang="en-US" sz="2800" dirty="0" smtClean="0">
                <a:solidFill>
                  <a:srgbClr val="002060"/>
                </a:solidFill>
              </a:rPr>
              <a:t>, </a:t>
            </a:r>
            <a:r>
              <a:rPr lang="en-US" sz="2800" dirty="0" err="1" smtClean="0"/>
              <a:t>Routledge</a:t>
            </a:r>
            <a:r>
              <a:rPr lang="en-US" sz="2800" dirty="0" smtClean="0">
                <a:solidFill>
                  <a:srgbClr val="002060"/>
                </a:solidFill>
              </a:rPr>
              <a:t>.</a:t>
            </a:r>
          </a:p>
          <a:p>
            <a:pPr>
              <a:buFont typeface="+mj-lt"/>
              <a:buAutoNum type="arabicPeriod" startAt="11"/>
            </a:pPr>
            <a:endParaRPr lang="en-GB" sz="2800" dirty="0"/>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14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r>
              <a:rPr lang="en-GB" sz="2400" b="1" dirty="0" smtClean="0">
                <a:solidFill>
                  <a:schemeClr val="tx1"/>
                </a:solidFill>
              </a:rPr>
              <a:t/>
            </a:r>
            <a:br>
              <a:rPr lang="en-GB" sz="2400" b="1" dirty="0" smtClean="0">
                <a:solidFill>
                  <a:schemeClr val="tx1"/>
                </a:solidFill>
              </a:rPr>
            </a:br>
            <a:r>
              <a:rPr lang="en-GB" sz="2400" i="1" dirty="0" smtClean="0">
                <a:solidFill>
                  <a:schemeClr val="tx1"/>
                </a:solidFill>
              </a:rPr>
              <a:t>Review </a:t>
            </a:r>
            <a:r>
              <a:rPr lang="en-GB" sz="2400" i="1" dirty="0">
                <a:solidFill>
                  <a:schemeClr val="tx1"/>
                </a:solidFill>
              </a:rPr>
              <a:t>of Educational </a:t>
            </a:r>
            <a:r>
              <a:rPr lang="en-GB" sz="2400" i="1" dirty="0" smtClean="0">
                <a:solidFill>
                  <a:schemeClr val="tx1"/>
                </a:solidFill>
              </a:rPr>
              <a:t>Research Vol</a:t>
            </a:r>
            <a:r>
              <a:rPr lang="en-GB" sz="2400" i="1" dirty="0">
                <a:solidFill>
                  <a:schemeClr val="tx1"/>
                </a:solidFill>
              </a:rPr>
              <a:t>.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smtClean="0"/>
              <a:t>‘</a:t>
            </a: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 marked improvement: HEA, 2012</a:t>
            </a:r>
            <a:endParaRPr lang="en-GB" b="1" dirty="0"/>
          </a:p>
        </p:txBody>
      </p:sp>
      <p:sp>
        <p:nvSpPr>
          <p:cNvPr id="5" name="Content Placeholder 4"/>
          <p:cNvSpPr>
            <a:spLocks noGrp="1"/>
          </p:cNvSpPr>
          <p:nvPr>
            <p:ph sz="half" idx="1"/>
          </p:nvPr>
        </p:nvSpPr>
        <p:spPr>
          <a:xfrm>
            <a:off x="323528" y="980728"/>
            <a:ext cx="4324672" cy="5616624"/>
          </a:xfrm>
        </p:spPr>
        <p:txBody>
          <a:bodyPr/>
          <a:lstStyle/>
          <a:p>
            <a:pPr marL="0" indent="0">
              <a:lnSpc>
                <a:spcPct val="100000"/>
              </a:lnSpc>
              <a:buNone/>
            </a:pPr>
            <a:r>
              <a:rPr lang="en-US" sz="2000" dirty="0" smtClean="0"/>
              <a:t>This publication was developed through collaborative working and writing involving a group of experts in the field of higher education: </a:t>
            </a:r>
          </a:p>
          <a:p>
            <a:pPr marL="0" indent="0">
              <a:lnSpc>
                <a:spcPct val="100000"/>
              </a:lnSpc>
              <a:buNone/>
            </a:pPr>
            <a:r>
              <a:rPr lang="en-US" sz="2000" dirty="0" smtClean="0"/>
              <a:t>Dr Simon Ball (JISC </a:t>
            </a:r>
            <a:r>
              <a:rPr lang="en-US" sz="2000" dirty="0" err="1" smtClean="0"/>
              <a:t>TechDis</a:t>
            </a:r>
            <a:r>
              <a:rPr lang="en-US" sz="2000" dirty="0" smtClean="0"/>
              <a:t>), </a:t>
            </a:r>
          </a:p>
          <a:p>
            <a:pPr marL="0" indent="0">
              <a:lnSpc>
                <a:spcPct val="100000"/>
              </a:lnSpc>
              <a:buNone/>
            </a:pPr>
            <a:r>
              <a:rPr lang="en-US" sz="2000" dirty="0" smtClean="0"/>
              <a:t>Carolyn </a:t>
            </a:r>
            <a:r>
              <a:rPr lang="en-US" sz="2000" dirty="0" err="1" smtClean="0"/>
              <a:t>Bew</a:t>
            </a:r>
            <a:r>
              <a:rPr lang="en-US" sz="2000" dirty="0" smtClean="0"/>
              <a:t> (Higher Education Academy), </a:t>
            </a:r>
          </a:p>
          <a:p>
            <a:pPr marL="0" indent="0">
              <a:lnSpc>
                <a:spcPct val="100000"/>
              </a:lnSpc>
              <a:buNone/>
            </a:pPr>
            <a:r>
              <a:rPr lang="en-US" sz="2000" dirty="0" smtClean="0"/>
              <a:t>Professor Sue </a:t>
            </a:r>
            <a:r>
              <a:rPr lang="en-US" sz="2000" dirty="0" err="1" smtClean="0"/>
              <a:t>Bloxham</a:t>
            </a:r>
            <a:r>
              <a:rPr lang="en-US" sz="2000" dirty="0" smtClean="0"/>
              <a:t> (University of </a:t>
            </a:r>
            <a:r>
              <a:rPr lang="en-US" sz="2000" dirty="0" err="1" smtClean="0"/>
              <a:t>Cumbria</a:t>
            </a:r>
            <a:r>
              <a:rPr lang="en-US" sz="2000" dirty="0" smtClean="0"/>
              <a:t>), </a:t>
            </a:r>
          </a:p>
          <a:p>
            <a:pPr marL="0" indent="0">
              <a:lnSpc>
                <a:spcPct val="100000"/>
              </a:lnSpc>
              <a:buNone/>
            </a:pPr>
            <a:r>
              <a:rPr lang="en-US" sz="2000" dirty="0" smtClean="0"/>
              <a:t>Professor Sally Brown (Independent Consultant), </a:t>
            </a:r>
          </a:p>
          <a:p>
            <a:pPr marL="0" indent="0">
              <a:lnSpc>
                <a:spcPct val="100000"/>
              </a:lnSpc>
              <a:buNone/>
            </a:pPr>
            <a:r>
              <a:rPr lang="en-US" sz="2000" dirty="0" smtClean="0"/>
              <a:t>Dr Paul </a:t>
            </a:r>
            <a:r>
              <a:rPr lang="en-US" sz="2000" dirty="0" err="1" smtClean="0"/>
              <a:t>Kleiman</a:t>
            </a:r>
            <a:r>
              <a:rPr lang="en-US" sz="2000" dirty="0" smtClean="0"/>
              <a:t> (Higher Education Academy), </a:t>
            </a:r>
          </a:p>
          <a:p>
            <a:pPr marL="0" indent="0">
              <a:lnSpc>
                <a:spcPct val="100000"/>
              </a:lnSpc>
              <a:buNone/>
            </a:pPr>
            <a:r>
              <a:rPr lang="en-US" sz="2000" dirty="0" smtClean="0"/>
              <a:t>Dr Helen May (Higher Education Academy), </a:t>
            </a:r>
          </a:p>
          <a:p>
            <a:pPr marL="0" indent="0">
              <a:lnSpc>
                <a:spcPct val="100000"/>
              </a:lnSpc>
              <a:buNone/>
            </a:pPr>
            <a:r>
              <a:rPr lang="en-US" sz="2000" dirty="0" smtClean="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smtClean="0"/>
              <a:t>Professor Liz McDowell (</a:t>
            </a:r>
            <a:r>
              <a:rPr lang="en-US" sz="2000" dirty="0" err="1" smtClean="0"/>
              <a:t>Northumbria</a:t>
            </a:r>
            <a:r>
              <a:rPr lang="en-US" sz="2000" dirty="0" smtClean="0"/>
              <a:t> University), </a:t>
            </a:r>
          </a:p>
          <a:p>
            <a:pPr marL="0" indent="0">
              <a:lnSpc>
                <a:spcPct val="100000"/>
              </a:lnSpc>
              <a:buNone/>
            </a:pPr>
            <a:r>
              <a:rPr lang="en-US" sz="2000" dirty="0" smtClean="0"/>
              <a:t>Dr Erica Morris (Higher Education Academy), </a:t>
            </a:r>
          </a:p>
          <a:p>
            <a:pPr marL="0" indent="0">
              <a:lnSpc>
                <a:spcPct val="100000"/>
              </a:lnSpc>
              <a:buNone/>
            </a:pPr>
            <a:r>
              <a:rPr lang="en-US" sz="2000" dirty="0" smtClean="0"/>
              <a:t>Professor Susan Orr (Sheffield </a:t>
            </a:r>
            <a:r>
              <a:rPr lang="en-US" sz="2000" dirty="0" err="1" smtClean="0"/>
              <a:t>Hallam</a:t>
            </a:r>
            <a:r>
              <a:rPr lang="en-US" sz="2000" dirty="0" smtClean="0"/>
              <a:t> University), </a:t>
            </a:r>
          </a:p>
          <a:p>
            <a:pPr marL="0" indent="0">
              <a:lnSpc>
                <a:spcPct val="100000"/>
              </a:lnSpc>
              <a:buNone/>
            </a:pPr>
            <a:r>
              <a:rPr lang="en-US" sz="2000" dirty="0" smtClean="0"/>
              <a:t>Elaine Payne (Higher Education Academy), </a:t>
            </a:r>
          </a:p>
          <a:p>
            <a:pPr marL="0" indent="0">
              <a:lnSpc>
                <a:spcPct val="100000"/>
              </a:lnSpc>
              <a:buNone/>
            </a:pPr>
            <a:r>
              <a:rPr lang="en-US" sz="2000" dirty="0" smtClean="0"/>
              <a:t>Professor Margaret Price (Oxford Brookes University), </a:t>
            </a:r>
          </a:p>
          <a:p>
            <a:pPr marL="0" indent="0">
              <a:lnSpc>
                <a:spcPct val="100000"/>
              </a:lnSpc>
              <a:buNone/>
            </a:pPr>
            <a:r>
              <a:rPr lang="en-US" sz="2000" dirty="0" smtClean="0"/>
              <a:t>Professor Chris Rust (Oxford Brookes University), </a:t>
            </a:r>
          </a:p>
          <a:p>
            <a:pPr marL="0" indent="0">
              <a:lnSpc>
                <a:spcPct val="100000"/>
              </a:lnSpc>
              <a:buNone/>
            </a:pPr>
            <a:r>
              <a:rPr lang="en-US" sz="2000" dirty="0" smtClean="0"/>
              <a:t>Professor Brenda Smith (Independent Consultant) </a:t>
            </a:r>
          </a:p>
          <a:p>
            <a:pPr marL="0" indent="0">
              <a:lnSpc>
                <a:spcPct val="100000"/>
              </a:lnSpc>
              <a:buNone/>
            </a:pPr>
            <a:r>
              <a:rPr lang="en-US" sz="2000" dirty="0" smtClean="0"/>
              <a:t>Judith </a:t>
            </a:r>
            <a:r>
              <a:rPr lang="en-US" sz="2000" dirty="0" err="1" smtClean="0"/>
              <a:t>Waterfield</a:t>
            </a:r>
            <a:r>
              <a:rPr lang="en-US" sz="2000" dirty="0" smtClean="0"/>
              <a:t> (Independent Consultant).</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More formative, less summative</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Marks get in the way</a:t>
            </a:r>
            <a:endParaRPr lang="en-GB" b="1"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accent2">
                    <a:lumMod val="50000"/>
                  </a:schemeClr>
                </a:solidFill>
              </a:rPr>
              <a:t>The imperatives of summative assessment </a:t>
            </a:r>
            <a:r>
              <a:rPr lang="en-GB" dirty="0" smtClean="0">
                <a:solidFill>
                  <a:schemeClr val="accent6">
                    <a:lumMod val="60000"/>
                    <a:lumOff val="40000"/>
                  </a:schemeClr>
                </a:solidFill>
              </a:rPr>
              <a:t>necessarily limit the use of assessment methods that have demonstrable value for learning</a:t>
            </a:r>
            <a:r>
              <a:rPr lang="en-GB" dirty="0" smtClean="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smtClean="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formative feedback work better for students would be much better if only I </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smtClean="0"/>
              <a:t>The criteria used in marking have been clear in advance.</a:t>
            </a:r>
          </a:p>
          <a:p>
            <a:pPr>
              <a:buFont typeface="Wingdings" pitchFamily="2" charset="2"/>
              <a:buAutoNum type="arabicPeriod" startAt="5"/>
              <a:tabLst>
                <a:tab pos="571500" algn="l"/>
              </a:tabLst>
            </a:pPr>
            <a:r>
              <a:rPr lang="en-GB" dirty="0" smtClean="0"/>
              <a:t>Assessment arrangements and marking have been fair.</a:t>
            </a:r>
          </a:p>
          <a:p>
            <a:pPr>
              <a:buFont typeface="Wingdings" pitchFamily="2" charset="2"/>
              <a:buAutoNum type="arabicPeriod" startAt="5"/>
              <a:tabLst>
                <a:tab pos="571500" algn="l"/>
              </a:tabLst>
            </a:pPr>
            <a:r>
              <a:rPr lang="en-GB" dirty="0" smtClean="0"/>
              <a:t>Feedback on my work has been prompt.</a:t>
            </a:r>
          </a:p>
          <a:p>
            <a:pPr>
              <a:buFont typeface="Wingdings" pitchFamily="2" charset="2"/>
              <a:buAutoNum type="arabicPeriod" startAt="5"/>
              <a:tabLst>
                <a:tab pos="571500" algn="l"/>
              </a:tabLst>
            </a:pPr>
            <a:r>
              <a:rPr lang="en-GB" dirty="0" smtClean="0"/>
              <a:t>I have received detailed comments on my work.</a:t>
            </a:r>
          </a:p>
          <a:p>
            <a:pPr>
              <a:buFont typeface="Wingdings" pitchFamily="2" charset="2"/>
              <a:buAutoNum type="arabicPeriod" startAt="5"/>
              <a:tabLst>
                <a:tab pos="571500" algn="l"/>
              </a:tabLst>
            </a:pPr>
            <a:r>
              <a:rPr lang="en-GB" dirty="0" smtClean="0"/>
              <a:t>Feedback on my work has helped me to clarify things I did not understand.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smtClean="0"/>
              <a:t>The new NSS statements (2017)</a:t>
            </a:r>
            <a:endParaRPr lang="en-GB" dirty="0"/>
          </a:p>
        </p:txBody>
      </p:sp>
      <p:sp>
        <p:nvSpPr>
          <p:cNvPr id="3" name="Content Placeholder 2"/>
          <p:cNvSpPr>
            <a:spLocks noGrp="1"/>
          </p:cNvSpPr>
          <p:nvPr>
            <p:ph idx="1"/>
          </p:nvPr>
        </p:nvSpPr>
        <p:spPr>
          <a:xfrm>
            <a:off x="358775" y="620610"/>
            <a:ext cx="8605838" cy="5246791"/>
          </a:xfrm>
        </p:spPr>
        <p:txBody>
          <a:bodyPr/>
          <a:lstStyle/>
          <a:p>
            <a:pPr>
              <a:buNone/>
            </a:pPr>
            <a:r>
              <a:rPr lang="en-GB" sz="2800" dirty="0" smtClean="0"/>
              <a:t>Assessment and feedback</a:t>
            </a:r>
          </a:p>
          <a:p>
            <a:r>
              <a:rPr lang="en-GB" sz="2800" dirty="0" smtClean="0"/>
              <a:t>The criteria used in marking have been clear in advance </a:t>
            </a:r>
          </a:p>
          <a:p>
            <a:r>
              <a:rPr lang="en-GB" sz="2800" dirty="0" smtClean="0"/>
              <a:t>Marking and assessment have been fair</a:t>
            </a:r>
          </a:p>
          <a:p>
            <a:r>
              <a:rPr lang="en-GB" sz="2800" dirty="0" smtClean="0"/>
              <a:t>Feedback on my work has been timely</a:t>
            </a:r>
          </a:p>
          <a:p>
            <a:r>
              <a:rPr lang="en-GB" sz="2800" dirty="0" smtClean="0"/>
              <a:t>I have received helpful comments on my work</a:t>
            </a:r>
          </a:p>
          <a:p>
            <a:pPr>
              <a:buNone/>
            </a:pPr>
            <a:r>
              <a:rPr lang="en-GB" sz="2800" dirty="0" smtClean="0"/>
              <a:t>Student voice</a:t>
            </a:r>
          </a:p>
          <a:p>
            <a:pPr lvl="0"/>
            <a:r>
              <a:rPr lang="en-GB" sz="2800" dirty="0" smtClean="0"/>
              <a:t>I have had the right opportunities to provide feedback on my course</a:t>
            </a:r>
          </a:p>
          <a:p>
            <a:pPr lvl="0"/>
            <a:r>
              <a:rPr lang="en-GB" sz="2800" dirty="0" smtClean="0"/>
              <a:t>Staff value students’ views and opinions about the course</a:t>
            </a:r>
          </a:p>
          <a:p>
            <a:pPr lvl="0"/>
            <a:r>
              <a:rPr lang="en-US" sz="2800" dirty="0" smtClean="0"/>
              <a:t>It is clear how students’ feedback on the course has been acted on</a:t>
            </a:r>
            <a:endParaRPr lang="en-GB" sz="2800" dirty="0" smtClean="0"/>
          </a:p>
          <a:p>
            <a:endParaRPr lang="en-GB" sz="2800" dirty="0" smtClean="0"/>
          </a:p>
          <a:p>
            <a:endParaRPr lang="en-GB" sz="2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75717"/>
          </a:xfrm>
        </p:spPr>
        <p:txBody>
          <a:bodyPr/>
          <a:lstStyle/>
          <a:p>
            <a:r>
              <a:rPr lang="en-GB" sz="4000" dirty="0" smtClean="0"/>
              <a:t>Damaging feedback...</a:t>
            </a:r>
            <a:endParaRPr lang="en-GB" sz="4000" dirty="0"/>
          </a:p>
        </p:txBody>
      </p:sp>
      <p:sp>
        <p:nvSpPr>
          <p:cNvPr id="3" name="Content Placeholder 2"/>
          <p:cNvSpPr>
            <a:spLocks noGrp="1"/>
          </p:cNvSpPr>
          <p:nvPr>
            <p:ph idx="1"/>
          </p:nvPr>
        </p:nvSpPr>
        <p:spPr>
          <a:xfrm>
            <a:off x="0" y="692621"/>
            <a:ext cx="8964613" cy="5174780"/>
          </a:xfrm>
        </p:spPr>
        <p:txBody>
          <a:bodyPr/>
          <a:lstStyle/>
          <a:p>
            <a:pPr lvl="0">
              <a:buNone/>
            </a:pPr>
            <a:r>
              <a:rPr lang="en-GB" sz="2000" dirty="0" smtClean="0"/>
              <a:t>(From LTHE digest, available in full on my website)</a:t>
            </a:r>
          </a:p>
          <a:p>
            <a:pPr marL="361950" lvl="0" indent="-361950"/>
            <a:r>
              <a:rPr lang="en-GB" sz="2000" dirty="0" smtClean="0"/>
              <a:t>I got some student evaluation feedback that really stung ... wasn't that long ago either! .</a:t>
            </a:r>
          </a:p>
          <a:p>
            <a:pPr marL="361950" lvl="0" indent="-361950"/>
            <a:r>
              <a:rPr lang="en-GB" sz="2000" dirty="0" smtClean="0"/>
              <a:t>I recall - "could do better" - what's that all about?</a:t>
            </a:r>
          </a:p>
          <a:p>
            <a:pPr marL="361950" lvl="0" indent="-361950"/>
            <a:r>
              <a:rPr lang="en-GB" sz="2000" dirty="0" smtClean="0"/>
              <a:t>''weak'" for art on successive school reports. (Showed sustainability though?)</a:t>
            </a:r>
          </a:p>
          <a:p>
            <a:pPr marL="361950" lvl="0" indent="-361950"/>
            <a:r>
              <a:rPr lang="en-GB" sz="2000" dirty="0" smtClean="0"/>
              <a:t>'don't bother getting up on Monday morning' after a failed assignment by a maths teacher at secondary school</a:t>
            </a:r>
          </a:p>
          <a:p>
            <a:pPr marL="361950" lvl="0" indent="-361950"/>
            <a:r>
              <a:rPr lang="en-GB" sz="2000" dirty="0" smtClean="0"/>
              <a:t>missing out on an A as I read the question slightly wrong</a:t>
            </a:r>
          </a:p>
          <a:p>
            <a:pPr marL="361950" lvl="0" indent="-361950"/>
            <a:r>
              <a:rPr lang="en-GB" sz="2000" dirty="0" smtClean="0"/>
              <a:t>A big red cross through something I'd put some effort into, devastating</a:t>
            </a:r>
          </a:p>
          <a:p>
            <a:pPr marL="361950" lvl="0" indent="-361950"/>
            <a:r>
              <a:rPr lang="en-GB" sz="2000" dirty="0" smtClean="0"/>
              <a:t>I wear my feedback like scars. Some of the wounds still fester.</a:t>
            </a:r>
          </a:p>
          <a:p>
            <a:pPr marL="361950" lvl="0" indent="-361950"/>
            <a:r>
              <a:rPr lang="en-GB" sz="2000" dirty="0" smtClean="0"/>
              <a:t>Being told that I was holding up everyone because I didn't understand maths GCSE lesson</a:t>
            </a:r>
          </a:p>
          <a:p>
            <a:pPr marL="361950" lvl="0" indent="-361950"/>
            <a:r>
              <a:rPr lang="en-GB" sz="2000" dirty="0" smtClean="0"/>
              <a:t>my only consolation was they pulled apart my punctuation and grammar but their feedback was full of typos!</a:t>
            </a:r>
          </a:p>
          <a:p>
            <a:pPr marL="361950" lvl="0" indent="-361950"/>
            <a:r>
              <a:rPr lang="en-GB" sz="2000" dirty="0" smtClean="0"/>
              <a:t>'Kerry has ability to do well when she puts her mind to it' Response, Kerry will put her mind to it when she's not bored to death</a:t>
            </a:r>
          </a:p>
          <a:p>
            <a:pPr marL="361950" lvl="0" indent="-361950"/>
            <a:r>
              <a:rPr lang="en-GB" sz="2000" dirty="0" smtClean="0"/>
              <a:t>The worst feedback I eve received on a sweated-over assignment was 'Fine as far as it goes' </a:t>
            </a:r>
            <a:r>
              <a:rPr lang="en-GB" sz="2000" dirty="0" err="1" smtClean="0"/>
              <a:t>Grrrh</a:t>
            </a:r>
            <a:r>
              <a:rPr lang="en-GB" sz="2000" dirty="0" smtClean="0"/>
              <a:t>!</a:t>
            </a:r>
          </a:p>
          <a:p>
            <a:endParaRPr lang="en-GB"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this session, we’re touch on all three of these areas.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a:t>
            </a:r>
            <a:r>
              <a:rPr lang="en-GB" sz="3600" b="1" dirty="0" smtClean="0"/>
              <a:t>25 </a:t>
            </a:r>
            <a:r>
              <a:rPr lang="en-GB" sz="3600" b="1" dirty="0"/>
              <a:t>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5</a:t>
            </a:r>
            <a:endParaRPr lang="en-GB" b="1" dirty="0"/>
          </a:p>
        </p:txBody>
      </p:sp>
      <p:sp>
        <p:nvSpPr>
          <p:cNvPr id="3" name="Content Placeholder 2"/>
          <p:cNvSpPr>
            <a:spLocks noGrp="1"/>
          </p:cNvSpPr>
          <p:nvPr>
            <p:ph idx="1"/>
          </p:nvPr>
        </p:nvSpPr>
        <p:spPr/>
        <p:txBody>
          <a:bodyPr/>
          <a:lstStyle/>
          <a:p>
            <a:pPr>
              <a:lnSpc>
                <a:spcPct val="100000"/>
              </a:lnSpc>
            </a:pPr>
            <a:r>
              <a:rPr lang="en-GB" sz="2800" dirty="0"/>
              <a:t>Think of something you’ve taught for some time. Think back particularly to the </a:t>
            </a:r>
            <a:r>
              <a:rPr lang="en-GB" sz="2800" dirty="0">
                <a:solidFill>
                  <a:srgbClr val="FF0000"/>
                </a:solidFill>
              </a:rPr>
              <a:t>first</a:t>
            </a:r>
            <a:r>
              <a:rPr lang="en-GB" sz="2800" dirty="0"/>
              <a:t> time you taught it.</a:t>
            </a:r>
          </a:p>
          <a:p>
            <a:pPr>
              <a:lnSpc>
                <a:spcPct val="100000"/>
              </a:lnSpc>
            </a:pPr>
            <a:r>
              <a:rPr lang="en-GB" sz="2800" dirty="0"/>
              <a:t>To what extent did you find that you ‘had your head around it’ </a:t>
            </a:r>
            <a:r>
              <a:rPr lang="en-GB" sz="2800" dirty="0">
                <a:solidFill>
                  <a:srgbClr val="FF0000"/>
                </a:solidFill>
              </a:rPr>
              <a:t>much</a:t>
            </a:r>
            <a:r>
              <a:rPr lang="en-GB" sz="2800" dirty="0"/>
              <a:t> </a:t>
            </a:r>
            <a:r>
              <a:rPr lang="en-GB" sz="2800" dirty="0">
                <a:solidFill>
                  <a:srgbClr val="FF0000"/>
                </a:solidFill>
              </a:rPr>
              <a:t>better</a:t>
            </a:r>
            <a:r>
              <a:rPr lang="en-GB" sz="2800" dirty="0"/>
              <a:t> after teaching it for the first time?</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800" dirty="0"/>
              <a:t>Still thinking of the first time you taught that particular topic, think back to the first time you </a:t>
            </a:r>
            <a:r>
              <a:rPr lang="en-GB" sz="2800" dirty="0">
                <a:solidFill>
                  <a:srgbClr val="FF0000"/>
                </a:solidFill>
              </a:rPr>
              <a:t>measured </a:t>
            </a:r>
            <a:r>
              <a:rPr lang="en-GB" sz="2800" dirty="0"/>
              <a:t>students’ learning of the topic.</a:t>
            </a:r>
          </a:p>
          <a:p>
            <a:pPr>
              <a:lnSpc>
                <a:spcPct val="100000"/>
              </a:lnSpc>
            </a:pPr>
            <a:r>
              <a:rPr lang="en-GB" sz="2800" dirty="0"/>
              <a:t>To what extent did you find that after </a:t>
            </a:r>
            <a:r>
              <a:rPr lang="en-GB" sz="2800" dirty="0">
                <a:solidFill>
                  <a:srgbClr val="FF0000"/>
                </a:solidFill>
              </a:rPr>
              <a:t>assessing</a:t>
            </a:r>
            <a:r>
              <a:rPr lang="en-GB" sz="2800" dirty="0"/>
              <a:t> students work, you yourself had ‘made sense’ of the topic even more deeply?</a:t>
            </a:r>
          </a:p>
          <a:p>
            <a:pPr lvl="1">
              <a:lnSpc>
                <a:spcPct val="100000"/>
              </a:lnSpc>
            </a:pPr>
            <a:r>
              <a:rPr lang="en-GB" dirty="0">
                <a:solidFill>
                  <a:srgbClr val="FF0000"/>
                </a:solidFill>
              </a:rPr>
              <a:t>Very much better: raise two hands</a:t>
            </a:r>
          </a:p>
          <a:p>
            <a:pPr lvl="1">
              <a:lnSpc>
                <a:spcPct val="100000"/>
              </a:lnSpc>
            </a:pPr>
            <a:r>
              <a:rPr lang="en-GB" dirty="0">
                <a:solidFill>
                  <a:srgbClr val="333399"/>
                </a:solidFill>
              </a:rPr>
              <a:t>Somewhat better: raise one hand</a:t>
            </a:r>
          </a:p>
          <a:p>
            <a:pPr lvl="1">
              <a:lnSpc>
                <a:spcPct val="100000"/>
              </a:lnSpc>
            </a:pPr>
            <a:r>
              <a:rPr lang="en-GB" dirty="0">
                <a:solidFill>
                  <a:schemeClr val="bg2">
                    <a:lumMod val="75000"/>
                  </a:schemeClr>
                </a:solidFill>
              </a:rPr>
              <a:t>No better: </a:t>
            </a:r>
            <a:r>
              <a:rPr lang="en-GB" dirty="0" smtClean="0">
                <a:solidFill>
                  <a:schemeClr val="bg2">
                    <a:lumMod val="75000"/>
                  </a:schemeClr>
                </a:solidFill>
              </a:rPr>
              <a:t>touch left ear</a:t>
            </a:r>
            <a:endParaRPr lang="en-GB" dirty="0">
              <a:solidFill>
                <a:schemeClr val="bg2">
                  <a:lumMod val="75000"/>
                </a:schemeClr>
              </a:solidFill>
            </a:endParaRPr>
          </a:p>
          <a:p>
            <a:pPr lvl="1">
              <a:lnSpc>
                <a:spcPct val="100000"/>
              </a:lnSpc>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t>Assessing</a:t>
            </a:r>
          </a:p>
          <a:p>
            <a:pPr algn="ctr" eaLnBrk="0" hangingPunct="0">
              <a:spcBef>
                <a:spcPct val="50000"/>
              </a:spcBef>
            </a:pPr>
            <a:r>
              <a:rPr lang="en-GB" sz="2000" b="1" dirty="0"/>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Manageable feedback: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9" name="Oval 18"/>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3200" b="1" dirty="0" smtClean="0">
              <a:solidFill>
                <a:srgbClr val="000000"/>
              </a:solidFill>
            </a:endParaRPr>
          </a:p>
          <a:p>
            <a:pPr algn="ctr" fontAlgn="auto">
              <a:spcBef>
                <a:spcPts val="0"/>
              </a:spcBef>
              <a:spcAft>
                <a:spcPts val="0"/>
              </a:spcAft>
            </a:pPr>
            <a:r>
              <a:rPr lang="en-GB" sz="3200" b="1" dirty="0" smtClean="0">
                <a:solidFill>
                  <a:srgbClr val="000000"/>
                </a:solidFill>
              </a:rPr>
              <a:t>Seven </a:t>
            </a:r>
          </a:p>
          <a:p>
            <a:pPr algn="ctr" fontAlgn="auto">
              <a:spcBef>
                <a:spcPts val="0"/>
              </a:spcBef>
              <a:spcAft>
                <a:spcPts val="0"/>
              </a:spcAft>
            </a:pPr>
            <a:r>
              <a:rPr lang="en-GB" sz="3200" b="1" dirty="0" smtClean="0">
                <a:solidFill>
                  <a:srgbClr val="000000"/>
                </a:solidFill>
              </a:rPr>
              <a:t>factors underpinning learning</a:t>
            </a:r>
          </a:p>
          <a:p>
            <a:pPr algn="ctr" fontAlgn="auto">
              <a:spcBef>
                <a:spcPts val="0"/>
              </a:spcBef>
              <a:spcAft>
                <a:spcPts val="0"/>
              </a:spcAft>
            </a:pPr>
            <a:endParaRPr lang="en-GB" sz="3600" b="1" dirty="0" smtClean="0">
              <a:solidFill>
                <a:srgbClr val="000000"/>
              </a:solidFill>
            </a:endParaRPr>
          </a:p>
          <a:p>
            <a:pPr algn="ctr" fontAlgn="auto">
              <a:spcBef>
                <a:spcPts val="0"/>
              </a:spcBef>
              <a:spcAft>
                <a:spcPts val="0"/>
              </a:spcAft>
            </a:pPr>
            <a:endParaRPr lang="en-GB" sz="3600" b="1" dirty="0">
              <a:solidFill>
                <a:srgbClr val="000000"/>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Learning by doing</a:t>
            </a:r>
          </a:p>
          <a:p>
            <a:pPr algn="ctr"/>
            <a:endParaRPr lang="en-US" sz="2800" b="1" dirty="0" smtClean="0">
              <a:solidFill>
                <a:srgbClr val="FFFFFF"/>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Assessing: making judgements</a:t>
            </a:r>
          </a:p>
          <a:p>
            <a:pPr algn="ctr"/>
            <a:endParaRPr lang="en-US" sz="2800" b="1" dirty="0" smtClean="0">
              <a:solidFill>
                <a:srgbClr val="000000"/>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Needing to</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Verbalising orally</a:t>
            </a:r>
          </a:p>
          <a:p>
            <a:pPr algn="ctr"/>
            <a:endParaRPr lang="en-US" sz="2800" b="1" dirty="0" smtClean="0">
              <a:solidFill>
                <a:srgbClr val="000000"/>
              </a:solidFill>
              <a:latin typeface="Calibri"/>
            </a:endParaRPr>
          </a:p>
        </p:txBody>
      </p:sp>
      <p:sp>
        <p:nvSpPr>
          <p:cNvPr id="15" name="Oval 14"/>
          <p:cNvSpPr>
            <a:spLocks noChangeArrowheads="1"/>
          </p:cNvSpPr>
          <p:nvPr/>
        </p:nvSpPr>
        <p:spPr bwMode="auto">
          <a:xfrm>
            <a:off x="2819400" y="152400"/>
            <a:ext cx="3390900" cy="1641475"/>
          </a:xfrm>
          <a:prstGeom prst="ellipse">
            <a:avLst/>
          </a:prstGeom>
          <a:solidFill>
            <a:schemeClr val="accent2"/>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Wanting to </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Learning through feedback</a:t>
            </a:r>
          </a:p>
          <a:p>
            <a:pPr algn="ctr"/>
            <a:endParaRPr lang="en-US" sz="2800" b="1" dirty="0" smtClean="0">
              <a:solidFill>
                <a:srgbClr val="000000"/>
              </a:solidFill>
              <a:latin typeface="Calibri"/>
            </a:endParaRPr>
          </a:p>
        </p:txBody>
      </p:sp>
      <p:sp>
        <p:nvSpPr>
          <p:cNvPr id="17" name="Oval 16"/>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Making sense</a:t>
            </a:r>
          </a:p>
          <a:p>
            <a:pPr algn="ctr"/>
            <a:endParaRPr lang="en-US" sz="2800" b="1" dirty="0" smtClean="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a:t>
            </a:r>
            <a:r>
              <a:rPr lang="en-GB" sz="2800" dirty="0" smtClean="0">
                <a:solidFill>
                  <a:srgbClr val="C00000"/>
                </a:solidFill>
              </a:rPr>
              <a:t>tonight</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16 November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50</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246769"/>
          </a:xfrm>
          <a:prstGeom prst="rect">
            <a:avLst/>
          </a:prstGeom>
          <a:solidFill>
            <a:srgbClr val="CCFFCC"/>
          </a:solidFill>
          <a:ln>
            <a:solidFill>
              <a:srgbClr val="CC0000"/>
            </a:solidFill>
          </a:ln>
        </p:spPr>
        <p:txBody>
          <a:bodyPr wrap="square" rtlCol="0">
            <a:spAutoFit/>
          </a:bodyPr>
          <a:lstStyle/>
          <a:p>
            <a:pPr algn="ctr"/>
            <a:r>
              <a:rPr lang="en-GB" sz="2800" b="1" dirty="0" smtClean="0">
                <a:solidFill>
                  <a:srgbClr val="C00000"/>
                </a:solidFill>
              </a:rPr>
              <a:t>Some of the </a:t>
            </a:r>
          </a:p>
          <a:p>
            <a:pPr algn="ctr"/>
            <a:r>
              <a:rPr lang="en-GB" sz="2800" b="1" dirty="0" smtClean="0">
                <a:solidFill>
                  <a:srgbClr val="C00000"/>
                </a:solidFill>
              </a:rPr>
              <a:t>tools we can </a:t>
            </a:r>
          </a:p>
          <a:p>
            <a:pPr algn="ctr"/>
            <a:r>
              <a:rPr lang="en-GB" sz="2800" b="1" dirty="0" smtClean="0">
                <a:solidFill>
                  <a:srgbClr val="C00000"/>
                </a:solidFill>
              </a:rPr>
              <a:t>use in </a:t>
            </a:r>
          </a:p>
          <a:p>
            <a:pPr algn="ctr"/>
            <a:r>
              <a:rPr lang="en-GB" sz="2800" b="1" dirty="0" smtClean="0">
                <a:solidFill>
                  <a:srgbClr val="C00000"/>
                </a:solidFill>
              </a:rPr>
              <a:t>face-to-face </a:t>
            </a:r>
          </a:p>
          <a:p>
            <a:pPr algn="ctr"/>
            <a:r>
              <a:rPr lang="en-GB" sz="2800" b="1" dirty="0" smtClean="0">
                <a:solidFill>
                  <a:srgbClr val="C00000"/>
                </a:solidFill>
              </a:rPr>
              <a:t>contexts</a:t>
            </a:r>
            <a:endParaRPr lang="en-GB"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uiExpand="1" build="p" bldLvl="2"/>
      <p:bldP spid="4" grpId="0" uiExpand="1" build="p" animBg="1" autoUpdateAnimBg="0"/>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124747"/>
          <a:ext cx="8262974" cy="5304650"/>
        </p:xfrm>
        <a:graphic>
          <a:graphicData uri="http://schemas.openxmlformats.org/drawingml/2006/table">
            <a:tbl>
              <a:tblPr/>
              <a:tblGrid>
                <a:gridCol w="571504">
                  <a:extLst>
                    <a:ext uri="{9D8B030D-6E8A-4147-A177-3AD203B41FA5}">
                      <a16:colId xmlns="" xmlns:a16="http://schemas.microsoft.com/office/drawing/2014/main" val="20000"/>
                    </a:ext>
                  </a:extLst>
                </a:gridCol>
                <a:gridCol w="1785950">
                  <a:extLst>
                    <a:ext uri="{9D8B030D-6E8A-4147-A177-3AD203B41FA5}">
                      <a16:colId xmlns="" xmlns:a16="http://schemas.microsoft.com/office/drawing/2014/main" val="20001"/>
                    </a:ext>
                  </a:extLst>
                </a:gridCol>
                <a:gridCol w="846710">
                  <a:extLst>
                    <a:ext uri="{9D8B030D-6E8A-4147-A177-3AD203B41FA5}">
                      <a16:colId xmlns="" xmlns:a16="http://schemas.microsoft.com/office/drawing/2014/main" val="20002"/>
                    </a:ext>
                  </a:extLst>
                </a:gridCol>
                <a:gridCol w="3518936">
                  <a:extLst>
                    <a:ext uri="{9D8B030D-6E8A-4147-A177-3AD203B41FA5}">
                      <a16:colId xmlns="" xmlns:a16="http://schemas.microsoft.com/office/drawing/2014/main" val="20003"/>
                    </a:ext>
                  </a:extLst>
                </a:gridCol>
                <a:gridCol w="1539874">
                  <a:extLst>
                    <a:ext uri="{9D8B030D-6E8A-4147-A177-3AD203B41FA5}">
                      <a16:colId xmlns="" xmlns:a16="http://schemas.microsoft.com/office/drawing/2014/main" val="20004"/>
                    </a:ext>
                  </a:extLst>
                </a:gridCol>
              </a:tblGrid>
              <a:tr h="840411">
                <a:tc>
                  <a:txBody>
                    <a:bodyPr/>
                    <a:lstStyle/>
                    <a:p>
                      <a:pPr algn="ctr">
                        <a:lnSpc>
                          <a:spcPct val="115000"/>
                        </a:lnSpc>
                        <a:spcAft>
                          <a:spcPts val="0"/>
                        </a:spcAft>
                      </a:pPr>
                      <a:r>
                        <a:rPr lang="en-GB" sz="1400" b="1" dirty="0">
                          <a:latin typeface="+mn-lt"/>
                          <a:ea typeface="Calibri"/>
                          <a:cs typeface="Times New Roman"/>
                        </a:rPr>
                        <a:t>Criterion no</a:t>
                      </a: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Criterion</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Mark</a:t>
                      </a:r>
                    </a:p>
                    <a:p>
                      <a:pPr algn="ctr">
                        <a:lnSpc>
                          <a:spcPct val="115000"/>
                        </a:lnSpc>
                        <a:spcAft>
                          <a:spcPts val="0"/>
                        </a:spcAft>
                      </a:pPr>
                      <a:r>
                        <a:rPr lang="en-GB" sz="1400" b="1" dirty="0">
                          <a:latin typeface="+mn-lt"/>
                          <a:ea typeface="Calibri"/>
                          <a:cs typeface="Times New Roman"/>
                        </a:rPr>
                        <a:t> (0-5</a:t>
                      </a:r>
                      <a:r>
                        <a:rPr lang="en-GB" sz="1400" b="1" baseline="0" dirty="0">
                          <a:latin typeface="+mn-lt"/>
                          <a:ea typeface="Calibri"/>
                          <a:cs typeface="Times New Roman"/>
                        </a:rPr>
                        <a:t> marks)</a:t>
                      </a:r>
                      <a:endParaRPr lang="en-GB" sz="1400" b="1" dirty="0">
                        <a:latin typeface="+mn-lt"/>
                        <a:ea typeface="Calibri"/>
                        <a:cs typeface="Times New Roman"/>
                      </a:endParaRP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Tutor</a:t>
                      </a:r>
                      <a:r>
                        <a:rPr lang="en-GB" sz="1400" b="1" baseline="0" dirty="0">
                          <a:latin typeface="+mn-lt"/>
                          <a:ea typeface="Calibri"/>
                          <a:cs typeface="Times New Roman"/>
                        </a:rPr>
                        <a:t> c</a:t>
                      </a:r>
                      <a:r>
                        <a:rPr lang="en-GB" sz="1400" b="1" dirty="0">
                          <a:latin typeface="+mn-lt"/>
                          <a:ea typeface="Calibri"/>
                          <a:cs typeface="Times New Roman"/>
                        </a:rPr>
                        <a:t>omments and suggestions for further work</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Student response</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18488">
                <a:tc>
                  <a:txBody>
                    <a:bodyPr/>
                    <a:lstStyle/>
                    <a:p>
                      <a:pPr algn="ctr">
                        <a:lnSpc>
                          <a:spcPct val="115000"/>
                        </a:lnSpc>
                        <a:spcAft>
                          <a:spcPts val="0"/>
                        </a:spcAft>
                      </a:pPr>
                      <a:r>
                        <a:rPr lang="en-GB" sz="1400" b="1">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present information clearly logically, accurately and fluently</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This work is written reasonably fluently</a:t>
                      </a:r>
                      <a:r>
                        <a:rPr lang="en-GB" sz="14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latin typeface="Brush Script MT" pitchFamily="66" charset="0"/>
                          <a:ea typeface="Batang" pitchFamily="18" charset="-127"/>
                          <a:cs typeface="Times New Roman"/>
                        </a:rPr>
                        <a:t>This is something I’ve had problems with over the years but am still working on it</a:t>
                      </a:r>
                      <a:endParaRPr lang="en-GB" sz="1800" dirty="0">
                        <a:latin typeface="Brush Script MT" pitchFamily="66" charset="0"/>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150369">
                <a:tc>
                  <a:txBody>
                    <a:bodyPr/>
                    <a:lstStyle/>
                    <a:p>
                      <a:pPr algn="ctr">
                        <a:lnSpc>
                          <a:spcPct val="115000"/>
                        </a:lnSpc>
                        <a:spcAft>
                          <a:spcPts val="0"/>
                        </a:spcAft>
                      </a:pPr>
                      <a:r>
                        <a:rPr lang="en-GB" sz="1400" b="1" dirty="0">
                          <a:latin typeface="+mn-lt"/>
                          <a:ea typeface="Calibri"/>
                          <a:cs typeface="Times New Roman"/>
                        </a:rPr>
                        <a:t>2</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choose</a:t>
                      </a:r>
                      <a:r>
                        <a:rPr lang="en-GB" sz="1400" b="1" baseline="0" dirty="0">
                          <a:latin typeface="+mn-lt"/>
                          <a:ea typeface="Calibri"/>
                          <a:cs typeface="Times New Roman"/>
                        </a:rPr>
                        <a:t> and use appropriate software</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5</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Made excellent choices and used it well to suit the context of the problem being addressed</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latin typeface="Brush Script MT" pitchFamily="66" charset="0"/>
                          <a:ea typeface="Batang" pitchFamily="18" charset="-127"/>
                          <a:cs typeface="Times New Roman"/>
                        </a:rPr>
                        <a:t>Thank you</a:t>
                      </a:r>
                      <a:endParaRPr lang="en-GB" sz="1800" dirty="0">
                        <a:latin typeface="Brush Script MT" pitchFamily="66" charset="0"/>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695382">
                <a:tc>
                  <a:txBody>
                    <a:bodyPr/>
                    <a:lstStyle/>
                    <a:p>
                      <a:pPr algn="ctr">
                        <a:lnSpc>
                          <a:spcPct val="115000"/>
                        </a:lnSpc>
                        <a:spcAft>
                          <a:spcPts val="0"/>
                        </a:spcAft>
                      </a:pPr>
                      <a:r>
                        <a:rPr lang="en-GB" sz="14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use a range of reference materials and cite them appropriately </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Cited only one reference and did</a:t>
                      </a:r>
                      <a:r>
                        <a:rPr lang="en-GB" sz="1400" b="1" baseline="0" dirty="0">
                          <a:latin typeface="+mn-lt"/>
                          <a:ea typeface="Calibri"/>
                          <a:cs typeface="Times New Roman"/>
                        </a:rPr>
                        <a:t> so inaccurately</a:t>
                      </a:r>
                    </a:p>
                    <a:p>
                      <a:pPr>
                        <a:lnSpc>
                          <a:spcPct val="115000"/>
                        </a:lnSpc>
                        <a:spcAft>
                          <a:spcPts val="0"/>
                        </a:spcAft>
                      </a:pPr>
                      <a:r>
                        <a:rPr lang="en-GB" sz="1400" b="1" baseline="0" dirty="0">
                          <a:latin typeface="+mn-lt"/>
                          <a:ea typeface="Calibri"/>
                          <a:cs typeface="Times New Roman"/>
                        </a:rPr>
                        <a:t>Please refer to the ifs referencing guide on the VLE and ensure that you provide all the information required</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Brush Script MT" pitchFamily="66" charset="0"/>
                          <a:ea typeface="Batang" pitchFamily="18" charset="-127"/>
                          <a:cs typeface="Times New Roman"/>
                        </a:rPr>
                        <a:t>I've checked it out and see where I was going wrong</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800">
              <a:solidFill>
                <a:srgbClr val="000000"/>
              </a:solidFill>
              <a:latin typeface="Arial" pitchFamily="34" charset="0"/>
            </a:endParaRPr>
          </a:p>
        </p:txBody>
      </p:sp>
      <p:sp>
        <p:nvSpPr>
          <p:cNvPr id="6" name="Title 5"/>
          <p:cNvSpPr>
            <a:spLocks noGrp="1"/>
          </p:cNvSpPr>
          <p:nvPr>
            <p:ph type="title"/>
          </p:nvPr>
        </p:nvSpPr>
        <p:spPr>
          <a:xfrm>
            <a:off x="457200" y="249238"/>
            <a:ext cx="7543800" cy="659481"/>
          </a:xfrm>
          <a:noFill/>
          <a:ln>
            <a:noFill/>
          </a:ln>
        </p:spPr>
        <p:txBody>
          <a:bodyPr vert="horz" wrap="square" lIns="91440" tIns="45720" rIns="91440" bIns="45720" numCol="1" anchor="b" anchorCtr="0" compatLnSpc="1">
            <a:prstTxWarp prst="textNoShape">
              <a:avLst/>
            </a:prstTxWarp>
          </a:bodyPr>
          <a:lstStyle/>
          <a:p>
            <a:r>
              <a:rPr lang="en-GB" sz="3200" dirty="0"/>
              <a:t>Sample assignment return </a:t>
            </a:r>
            <a:r>
              <a:rPr lang="en-GB" sz="3200" dirty="0" err="1"/>
              <a:t>proforma</a:t>
            </a:r>
            <a:endParaRPr lang="en-GB" sz="3200" dirty="0"/>
          </a:p>
        </p:txBody>
      </p:sp>
    </p:spTree>
    <p:extLst>
      <p:ext uri="{BB962C8B-B14F-4D97-AF65-F5344CB8AC3E}">
        <p14:creationId xmlns="" xmlns:p14="http://schemas.microsoft.com/office/powerpoint/2010/main" val="2892032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smtClean="0">
                <a:solidFill>
                  <a:srgbClr val="0000CC"/>
                </a:solidFill>
                <a:latin typeface="Arial" charset="0"/>
              </a:rPr>
              <a:t>And he’ll learn to drink beer in boats</a:t>
            </a:r>
          </a:p>
          <a:p>
            <a:pPr eaLnBrk="0" hangingPunct="0"/>
            <a:r>
              <a:rPr lang="en-GB" sz="3200" b="1"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smtClean="0">
                <a:solidFill>
                  <a:srgbClr val="FF0000"/>
                </a:solidFill>
              </a:rPr>
              <a:t>How to get feedback to a large group of students within 24 hours</a:t>
            </a:r>
            <a:endParaRPr lang="en-US" sz="3200" b="1" smtClean="0">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800" dirty="0" smtClean="0"/>
              <a:t>There are serious reservations about written feedback, but we can make even this work much better than it did.</a:t>
            </a:r>
          </a:p>
          <a:p>
            <a:pPr eaLnBrk="1" hangingPunct="1">
              <a:lnSpc>
                <a:spcPct val="100000"/>
              </a:lnSpc>
            </a:pPr>
            <a:r>
              <a:rPr lang="en-GB" sz="2800" dirty="0" smtClean="0"/>
              <a:t>The next few slides are about a way of giving students feedback on their work within 24 hours of them doing it.</a:t>
            </a:r>
          </a:p>
          <a:p>
            <a:pPr eaLnBrk="1" hangingPunct="1">
              <a:lnSpc>
                <a:spcPct val="100000"/>
              </a:lnSpc>
            </a:pPr>
            <a:r>
              <a:rPr lang="en-GB" sz="2800" dirty="0" smtClean="0"/>
              <a:t>There are three or more </a:t>
            </a:r>
            <a:r>
              <a:rPr lang="en-GB" sz="2800" dirty="0" smtClean="0">
                <a:solidFill>
                  <a:srgbClr val="CC0000"/>
                </a:solidFill>
              </a:rPr>
              <a:t>‘yes, but...’</a:t>
            </a:r>
            <a:r>
              <a:rPr lang="en-GB" sz="2800" dirty="0" smtClean="0"/>
              <a:t>s with this idea, but please hold these for around four minutes.</a:t>
            </a:r>
          </a:p>
          <a:p>
            <a:pPr eaLnBrk="1" hangingPunct="1">
              <a:lnSpc>
                <a:spcPct val="100000"/>
              </a:lnSpc>
            </a:pPr>
            <a:endParaRPr lang="en-US" sz="2800"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smtClean="0"/>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smtClean="0"/>
              <a:t>E.g. next Tuesday’s 10-11 lecture,</a:t>
            </a:r>
          </a:p>
          <a:p>
            <a:pPr eaLnBrk="1" hangingPunct="1">
              <a:lnSpc>
                <a:spcPct val="100000"/>
              </a:lnSpc>
            </a:pPr>
            <a:r>
              <a:rPr lang="en-GB" dirty="0" smtClean="0"/>
              <a:t> Deadline = 1003.</a:t>
            </a:r>
          </a:p>
          <a:p>
            <a:pPr eaLnBrk="1" hangingPunct="1">
              <a:lnSpc>
                <a:spcPct val="100000"/>
              </a:lnSpc>
            </a:pPr>
            <a:r>
              <a:rPr lang="en-GB" dirty="0" smtClean="0"/>
              <a:t>Let them pile up all their work at the front.</a:t>
            </a:r>
          </a:p>
          <a:p>
            <a:pPr eaLnBrk="1" hangingPunct="1">
              <a:lnSpc>
                <a:spcPct val="100000"/>
              </a:lnSpc>
            </a:pPr>
            <a:r>
              <a:rPr lang="en-GB" dirty="0" smtClean="0"/>
              <a:t>At 1003, hand out to everyone a coloured sheet, containing numbered points. </a:t>
            </a:r>
          </a:p>
          <a:p>
            <a:pPr eaLnBrk="1" hangingPunct="1">
              <a:lnSpc>
                <a:spcPct val="100000"/>
              </a:lnSpc>
            </a:pPr>
            <a:r>
              <a:rPr lang="en-GB" dirty="0" smtClean="0"/>
              <a:t>(so you can say in feedback ‘</a:t>
            </a:r>
            <a:r>
              <a:rPr lang="en-GB" dirty="0" smtClean="0">
                <a:solidFill>
                  <a:srgbClr val="008000"/>
                </a:solidFill>
              </a:rPr>
              <a:t>please see point 3, blue sheet</a:t>
            </a:r>
            <a:r>
              <a:rPr lang="en-GB" dirty="0" smtClean="0"/>
              <a:t>’ and so on).</a:t>
            </a:r>
          </a:p>
          <a:p>
            <a:pPr eaLnBrk="1" hangingPunct="1">
              <a:lnSpc>
                <a:spcPct val="100000"/>
              </a:lnSpc>
            </a:pPr>
            <a:endParaRPr lang="en-GB"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smtClean="0">
                <a:ea typeface="+mn-ea"/>
                <a:cs typeface="+mn-cs"/>
              </a:rPr>
              <a:t>Likely mistakes</a:t>
            </a:r>
          </a:p>
          <a:p>
            <a:pPr marL="533400" lvl="1" indent="-533400" eaLnBrk="1" hangingPunct="1">
              <a:lnSpc>
                <a:spcPct val="100000"/>
              </a:lnSpc>
              <a:defRPr/>
            </a:pPr>
            <a:r>
              <a:rPr lang="en-GB" dirty="0" smtClean="0">
                <a:ea typeface="+mn-ea"/>
                <a:cs typeface="+mn-cs"/>
              </a:rPr>
              <a:t>Features of a good answer</a:t>
            </a:r>
          </a:p>
          <a:p>
            <a:pPr marL="533400" lvl="1" indent="-533400" eaLnBrk="1" hangingPunct="1">
              <a:lnSpc>
                <a:spcPct val="100000"/>
              </a:lnSpc>
              <a:defRPr/>
            </a:pPr>
            <a:r>
              <a:rPr lang="en-GB" dirty="0" smtClean="0">
                <a:ea typeface="+mn-ea"/>
                <a:cs typeface="+mn-cs"/>
              </a:rPr>
              <a:t>Frequently needed explanations</a:t>
            </a:r>
          </a:p>
          <a:p>
            <a:pPr marL="533400" lvl="1" indent="-533400" eaLnBrk="1" hangingPunct="1">
              <a:lnSpc>
                <a:spcPct val="100000"/>
              </a:lnSpc>
              <a:defRPr/>
            </a:pPr>
            <a:r>
              <a:rPr lang="en-GB"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smtClean="0">
                <a:ea typeface="+mn-ea"/>
                <a:cs typeface="+mn-cs"/>
              </a:rPr>
              <a:t>Let the students study this for 3 minutes until 1006 – it goes rather quiet!</a:t>
            </a:r>
          </a:p>
          <a:p>
            <a:pPr eaLnBrk="1" hangingPunct="1">
              <a:lnSpc>
                <a:spcPct val="100000"/>
              </a:lnSpc>
              <a:defRPr/>
            </a:pPr>
            <a:endParaRPr lang="en-GB"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smtClean="0"/>
              <a:t>At 1006...</a:t>
            </a:r>
          </a:p>
        </p:txBody>
      </p:sp>
      <p:sp>
        <p:nvSpPr>
          <p:cNvPr id="9219" name="Content Placeholder 2"/>
          <p:cNvSpPr>
            <a:spLocks noGrp="1"/>
          </p:cNvSpPr>
          <p:nvPr>
            <p:ph idx="1"/>
          </p:nvPr>
        </p:nvSpPr>
        <p:spPr/>
        <p:txBody>
          <a:bodyPr/>
          <a:lstStyle/>
          <a:p>
            <a:pPr eaLnBrk="1" hangingPunct="1"/>
            <a:r>
              <a:rPr lang="en-GB" sz="2800" dirty="0" smtClean="0"/>
              <a:t>Go into face-to-face </a:t>
            </a:r>
            <a:r>
              <a:rPr lang="en-GB" sz="2800" dirty="0" smtClean="0">
                <a:solidFill>
                  <a:srgbClr val="FF0000"/>
                </a:solidFill>
              </a:rPr>
              <a:t>oral</a:t>
            </a:r>
            <a:r>
              <a:rPr lang="en-GB" sz="2800" dirty="0" smtClean="0"/>
              <a:t> mode, until 1009....</a:t>
            </a:r>
          </a:p>
          <a:p>
            <a:pPr eaLnBrk="1" hangingPunct="1"/>
            <a:r>
              <a:rPr lang="en-GB" sz="2800" dirty="0" smtClean="0"/>
              <a:t>Spend a few minutes de-briefing the whole group and talking them through </a:t>
            </a:r>
            <a:r>
              <a:rPr lang="en-GB" sz="2800" dirty="0" smtClean="0">
                <a:solidFill>
                  <a:srgbClr val="FF0000"/>
                </a:solidFill>
              </a:rPr>
              <a:t>one</a:t>
            </a:r>
            <a:r>
              <a:rPr lang="en-GB" sz="2800" dirty="0" smtClean="0"/>
              <a:t> point on the handout…</a:t>
            </a:r>
          </a:p>
          <a:p>
            <a:pPr eaLnBrk="1" hangingPunct="1"/>
            <a:r>
              <a:rPr lang="en-GB" sz="2800" dirty="0" smtClean="0"/>
              <a:t>	…</a:t>
            </a:r>
            <a:r>
              <a:rPr lang="en-GB" sz="2800" dirty="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smtClean="0"/>
              <a:t>The rationale...</a:t>
            </a:r>
          </a:p>
        </p:txBody>
      </p:sp>
      <p:sp>
        <p:nvSpPr>
          <p:cNvPr id="10243" name="Content Placeholder 2"/>
          <p:cNvSpPr>
            <a:spLocks noGrp="1"/>
          </p:cNvSpPr>
          <p:nvPr>
            <p:ph idx="1"/>
          </p:nvPr>
        </p:nvSpPr>
        <p:spPr/>
        <p:txBody>
          <a:bodyPr/>
          <a:lstStyle/>
          <a:p>
            <a:pPr eaLnBrk="1" hangingPunct="1">
              <a:lnSpc>
                <a:spcPct val="100000"/>
              </a:lnSpc>
            </a:pPr>
            <a:r>
              <a:rPr lang="en-GB" dirty="0" smtClean="0"/>
              <a:t>Since </a:t>
            </a:r>
            <a:r>
              <a:rPr lang="en-GB" dirty="0" smtClean="0">
                <a:solidFill>
                  <a:srgbClr val="FF0000"/>
                </a:solidFill>
              </a:rPr>
              <a:t>most of the students will still have been doing the work in the last 24 hours </a:t>
            </a:r>
            <a:r>
              <a:rPr lang="en-GB" dirty="0" smtClean="0"/>
              <a:t>before handing it in, you’re giving them feedback while they still remember what they were doing.</a:t>
            </a:r>
          </a:p>
          <a:p>
            <a:pPr eaLnBrk="1" hangingPunct="1">
              <a:lnSpc>
                <a:spcPct val="100000"/>
              </a:lnSpc>
            </a:pPr>
            <a:r>
              <a:rPr lang="en-GB" dirty="0" smtClean="0"/>
              <a:t>They know what they didn’t do.</a:t>
            </a:r>
          </a:p>
          <a:p>
            <a:pPr eaLnBrk="1" hangingPunct="1">
              <a:lnSpc>
                <a:spcPct val="100000"/>
              </a:lnSpc>
            </a:pPr>
            <a:r>
              <a:rPr lang="en-GB" dirty="0" smtClean="0"/>
              <a:t>They know what they missed out because they couldn’t understand it.</a:t>
            </a:r>
          </a:p>
          <a:p>
            <a:pPr eaLnBrk="1" hangingPunct="1">
              <a:lnSpc>
                <a:spcPct val="100000"/>
              </a:lnSpc>
            </a:pPr>
            <a:endParaRPr lang="en-GB" dirty="0" smtClean="0"/>
          </a:p>
          <a:p>
            <a:pPr eaLnBrk="1" hangingPunct="1">
              <a:lnSpc>
                <a:spcPct val="100000"/>
              </a:lnSpc>
            </a:pPr>
            <a:endParaRPr lang="en-GB"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formative assessment and feedback more manageable!</a:t>
            </a:r>
          </a:p>
          <a:p>
            <a:pPr lvl="0">
              <a:buFont typeface="+mj-lt"/>
              <a:buAutoNum type="arabicPeriod"/>
            </a:pPr>
            <a:r>
              <a:rPr lang="en-GB" sz="2800" dirty="0" smtClean="0"/>
              <a:t>Reduce time and energy spent on unused feedback on summative assessments.</a:t>
            </a:r>
          </a:p>
          <a:p>
            <a:pPr lvl="0">
              <a:buFont typeface="+mj-lt"/>
              <a:buAutoNum type="arabicPeriod"/>
            </a:pPr>
            <a:r>
              <a:rPr lang="en-GB" sz="2800" dirty="0" smtClean="0"/>
              <a:t>Put assessment in context in the 2016 university sector (not forgetting NSS 2017 and TEF!).</a:t>
            </a:r>
          </a:p>
          <a:p>
            <a:pPr lvl="0">
              <a:buFont typeface="+mj-lt"/>
              <a:buAutoNum type="arabicPeriod"/>
            </a:pPr>
            <a:r>
              <a:rPr lang="en-GB" sz="2800" dirty="0" smtClean="0"/>
              <a:t>Find innovative ways to get better formative feedback to more students in less time.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smtClean="0"/>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smtClean="0"/>
              <a:t>You waste far less writing the </a:t>
            </a:r>
            <a:r>
              <a:rPr lang="en-GB" sz="2800" dirty="0" smtClean="0">
                <a:solidFill>
                  <a:srgbClr val="FF0000"/>
                </a:solidFill>
              </a:rPr>
              <a:t>same old things </a:t>
            </a:r>
            <a:r>
              <a:rPr lang="en-GB" sz="2800" dirty="0" smtClean="0"/>
              <a:t>on one piece of work after another, regarding frequently occurring mistakes;</a:t>
            </a:r>
          </a:p>
          <a:p>
            <a:pPr eaLnBrk="1" hangingPunct="1">
              <a:lnSpc>
                <a:spcPct val="100000"/>
              </a:lnSpc>
            </a:pPr>
            <a:r>
              <a:rPr lang="en-GB" sz="2800" dirty="0" smtClean="0"/>
              <a:t>Instead, you need just to write ‘</a:t>
            </a:r>
            <a:r>
              <a:rPr lang="en-GB" sz="2800" dirty="0" smtClean="0">
                <a:solidFill>
                  <a:srgbClr val="008000"/>
                </a:solidFill>
              </a:rPr>
              <a:t>please see point 4, blue sheet</a:t>
            </a:r>
            <a:r>
              <a:rPr lang="en-GB" sz="2800" dirty="0" smtClean="0"/>
              <a:t>’ (which takes seconds).</a:t>
            </a:r>
          </a:p>
          <a:p>
            <a:pPr eaLnBrk="1" hangingPunct="1">
              <a:lnSpc>
                <a:spcPct val="100000"/>
              </a:lnSpc>
            </a:pPr>
            <a:r>
              <a:rPr lang="en-GB" sz="2800" dirty="0" smtClean="0"/>
              <a:t>You can now make your comments relate more to each individual piece of work;</a:t>
            </a:r>
          </a:p>
          <a:p>
            <a:pPr eaLnBrk="1" hangingPunct="1">
              <a:lnSpc>
                <a:spcPct val="100000"/>
              </a:lnSpc>
            </a:pPr>
            <a:r>
              <a:rPr lang="en-GB" sz="2800" dirty="0" smtClean="0"/>
              <a:t>This means when students get their marked work back with feedback, they are more likely to use it, as it’s personal to them.</a:t>
            </a:r>
          </a:p>
          <a:p>
            <a:pPr eaLnBrk="1" hangingPunct="1">
              <a:lnSpc>
                <a:spcPct val="100000"/>
              </a:lnSpc>
            </a:pPr>
            <a:endParaRPr lang="en-GB" sz="2800"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600" b="1" dirty="0" smtClean="0">
                <a:solidFill>
                  <a:prstClr val="black"/>
                </a:solidFill>
              </a:rPr>
              <a:t>Summary: providing feedback within 24 hours</a:t>
            </a:r>
          </a:p>
          <a:p>
            <a:pPr algn="ctr" eaLnBrk="1" fontAlgn="auto" hangingPunct="1">
              <a:spcBef>
                <a:spcPts val="0"/>
              </a:spcBef>
              <a:spcAft>
                <a:spcPts val="0"/>
              </a:spcAft>
            </a:pPr>
            <a:r>
              <a:rPr lang="en-GB" sz="3600" b="1" dirty="0" smtClean="0">
                <a:solidFill>
                  <a:schemeClr val="bg1"/>
                </a:solidFill>
              </a:rPr>
              <a:t> </a:t>
            </a:r>
            <a:endParaRPr lang="en-GB" sz="3600"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2800" b="1" dirty="0">
              <a:solidFill>
                <a:schemeClr val="bg1"/>
              </a:solidFill>
              <a:latin typeface="+mn-lt"/>
            </a:endParaRPr>
          </a:p>
          <a:p>
            <a:pPr algn="ctr" fontAlgn="auto">
              <a:lnSpc>
                <a:spcPts val="2000"/>
              </a:lnSpc>
              <a:spcBef>
                <a:spcPts val="0"/>
              </a:spcBef>
              <a:spcAft>
                <a:spcPts val="0"/>
              </a:spcAft>
              <a:defRPr/>
            </a:pPr>
            <a:r>
              <a:rPr lang="en-GB" sz="2800" b="1" dirty="0" smtClean="0">
                <a:solidFill>
                  <a:schemeClr val="bg1"/>
                </a:solidFill>
                <a:latin typeface="+mn-lt"/>
              </a:rPr>
              <a:t>Hand out ‘blue sheet’</a:t>
            </a:r>
          </a:p>
          <a:p>
            <a:pPr algn="ctr" eaLnBrk="1" hangingPunct="1"/>
            <a:r>
              <a:rPr lang="en-US" sz="2800" b="1" dirty="0" smtClean="0">
                <a:solidFill>
                  <a:schemeClr val="bg1"/>
                </a:solidFill>
                <a:latin typeface="+mn-lt"/>
              </a:rPr>
              <a:t> </a:t>
            </a:r>
            <a:endParaRPr lang="en-US" sz="2800" b="1" dirty="0">
              <a:solidFill>
                <a:schemeClr val="bg1"/>
              </a:solidFill>
              <a:latin typeface="+mn-lt"/>
            </a:endParaRP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2400" b="1" dirty="0">
              <a:solidFill>
                <a:schemeClr val="bg1"/>
              </a:solidFill>
              <a:latin typeface="+mn-lt"/>
            </a:endParaRPr>
          </a:p>
          <a:p>
            <a:pPr algn="ctr" fontAlgn="auto">
              <a:lnSpc>
                <a:spcPts val="2000"/>
              </a:lnSpc>
              <a:spcBef>
                <a:spcPts val="0"/>
              </a:spcBef>
              <a:spcAft>
                <a:spcPts val="0"/>
              </a:spcAft>
              <a:defRPr/>
            </a:pPr>
            <a:r>
              <a:rPr lang="en-GB" sz="2400" b="1" dirty="0" smtClean="0">
                <a:solidFill>
                  <a:schemeClr val="bg1"/>
                </a:solidFill>
                <a:latin typeface="+mn-lt"/>
              </a:rPr>
              <a:t>Prepare ‘blue sheet’ with anticipated</a:t>
            </a:r>
          </a:p>
          <a:p>
            <a:pPr algn="ctr" fontAlgn="auto">
              <a:lnSpc>
                <a:spcPts val="2000"/>
              </a:lnSpc>
              <a:spcBef>
                <a:spcPts val="0"/>
              </a:spcBef>
              <a:spcAft>
                <a:spcPts val="0"/>
              </a:spcAft>
              <a:defRPr/>
            </a:pPr>
            <a:r>
              <a:rPr lang="en-GB" sz="2400" b="1" dirty="0" smtClean="0">
                <a:solidFill>
                  <a:schemeClr val="bg1"/>
                </a:solidFill>
                <a:latin typeface="+mn-lt"/>
              </a:rPr>
              <a:t>generic feedback</a:t>
            </a:r>
          </a:p>
          <a:p>
            <a:pPr algn="ctr" eaLnBrk="1" hangingPunct="1"/>
            <a:endParaRPr lang="en-US" sz="2400" b="1" dirty="0">
              <a:solidFill>
                <a:schemeClr val="bg1"/>
              </a:solidFill>
              <a:latin typeface="+mn-lt"/>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spcBef>
                <a:spcPts val="0"/>
              </a:spcBef>
              <a:spcAft>
                <a:spcPts val="0"/>
              </a:spcAft>
            </a:pPr>
            <a:endParaRPr lang="en-GB" sz="2600" b="1" dirty="0">
              <a:solidFill>
                <a:schemeClr val="bg1"/>
              </a:solidFill>
              <a:latin typeface="+mn-lt"/>
            </a:endParaRPr>
          </a:p>
          <a:p>
            <a:pPr algn="ctr" fontAlgn="auto">
              <a:lnSpc>
                <a:spcPts val="2000"/>
              </a:lnSpc>
              <a:spcBef>
                <a:spcPts val="0"/>
              </a:spcBef>
              <a:spcAft>
                <a:spcPts val="0"/>
              </a:spcAft>
              <a:defRPr/>
            </a:pPr>
            <a:r>
              <a:rPr lang="en-GB" sz="2600" b="1" dirty="0" smtClean="0">
                <a:solidFill>
                  <a:schemeClr val="bg1"/>
                </a:solidFill>
                <a:latin typeface="+mn-lt"/>
              </a:rPr>
              <a:t>Collect students’ work at start of lecture</a:t>
            </a:r>
          </a:p>
          <a:p>
            <a:pPr algn="ctr" eaLnBrk="1" hangingPunct="1">
              <a:spcBef>
                <a:spcPts val="0"/>
              </a:spcBef>
              <a:spcAft>
                <a:spcPts val="0"/>
              </a:spcAft>
            </a:pPr>
            <a:endParaRPr lang="en-US" sz="2600" b="1" dirty="0">
              <a:solidFill>
                <a:schemeClr val="bg1"/>
              </a:solidFill>
              <a:latin typeface="+mn-lt"/>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2400" b="1" dirty="0">
              <a:solidFill>
                <a:prstClr val="black"/>
              </a:solidFill>
              <a:latin typeface="+mn-lt"/>
            </a:endParaRPr>
          </a:p>
          <a:p>
            <a:pPr algn="ctr" fontAlgn="auto">
              <a:lnSpc>
                <a:spcPts val="2000"/>
              </a:lnSpc>
              <a:spcBef>
                <a:spcPts val="0"/>
              </a:spcBef>
              <a:spcAft>
                <a:spcPts val="0"/>
              </a:spcAft>
              <a:defRPr/>
            </a:pPr>
            <a:r>
              <a:rPr lang="en-GB" sz="2400" b="1" dirty="0" smtClean="0">
                <a:solidFill>
                  <a:prstClr val="black"/>
                </a:solidFill>
                <a:latin typeface="+mn-lt"/>
              </a:rPr>
              <a:t>Take away work to mark in a third of the time</a:t>
            </a:r>
          </a:p>
          <a:p>
            <a:pPr algn="ctr" eaLnBrk="1" hangingPunct="1"/>
            <a:endParaRPr lang="en-US" sz="2400" b="1" dirty="0">
              <a:solidFill>
                <a:prstClr val="black"/>
              </a:solidFill>
              <a:latin typeface="+mn-lt"/>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2600" b="1" dirty="0">
              <a:solidFill>
                <a:prstClr val="black"/>
              </a:solidFill>
              <a:latin typeface="+mn-lt"/>
            </a:endParaRPr>
          </a:p>
          <a:p>
            <a:pPr algn="ctr" eaLnBrk="1" hangingPunct="1"/>
            <a:endParaRPr lang="en-GB" sz="2600" b="1" dirty="0">
              <a:solidFill>
                <a:prstClr val="black"/>
              </a:solidFill>
              <a:latin typeface="+mn-lt"/>
            </a:endParaRPr>
          </a:p>
          <a:p>
            <a:pPr algn="ctr" fontAlgn="auto">
              <a:lnSpc>
                <a:spcPts val="2000"/>
              </a:lnSpc>
              <a:spcBef>
                <a:spcPts val="0"/>
              </a:spcBef>
              <a:spcAft>
                <a:spcPts val="0"/>
              </a:spcAft>
              <a:defRPr/>
            </a:pPr>
            <a:r>
              <a:rPr lang="en-GB" sz="2600" b="1" dirty="0" smtClean="0">
                <a:solidFill>
                  <a:prstClr val="black"/>
                </a:solidFill>
                <a:latin typeface="+mn-lt"/>
              </a:rPr>
              <a:t>Set </a:t>
            </a:r>
          </a:p>
          <a:p>
            <a:pPr algn="ctr" fontAlgn="auto">
              <a:lnSpc>
                <a:spcPts val="2000"/>
              </a:lnSpc>
              <a:spcBef>
                <a:spcPts val="0"/>
              </a:spcBef>
              <a:spcAft>
                <a:spcPts val="0"/>
              </a:spcAft>
              <a:defRPr/>
            </a:pPr>
            <a:r>
              <a:rPr lang="en-GB" sz="2600" b="1" dirty="0" smtClean="0">
                <a:solidFill>
                  <a:prstClr val="black"/>
                </a:solidFill>
                <a:latin typeface="+mn-lt"/>
              </a:rPr>
              <a:t>hand-in deadline to be at lecture</a:t>
            </a:r>
          </a:p>
          <a:p>
            <a:pPr algn="ctr" eaLnBrk="1" hangingPunct="1"/>
            <a:endParaRPr lang="en-US" sz="2600" b="1" dirty="0">
              <a:solidFill>
                <a:prstClr val="black"/>
              </a:solidFill>
              <a:latin typeface="+mn-lt"/>
            </a:endParaRPr>
          </a:p>
          <a:p>
            <a:pPr algn="ctr" eaLnBrk="1" hangingPunct="1"/>
            <a:endParaRPr lang="en-US" sz="2600" b="1" dirty="0">
              <a:solidFill>
                <a:prstClr val="black"/>
              </a:solidFill>
              <a:latin typeface="+mn-lt"/>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2600" b="1" dirty="0">
              <a:solidFill>
                <a:prstClr val="black"/>
              </a:solidFill>
              <a:latin typeface="+mn-lt"/>
            </a:endParaRPr>
          </a:p>
          <a:p>
            <a:pPr algn="ctr" fontAlgn="auto">
              <a:lnSpc>
                <a:spcPts val="2000"/>
              </a:lnSpc>
              <a:spcBef>
                <a:spcPts val="0"/>
              </a:spcBef>
              <a:spcAft>
                <a:spcPts val="0"/>
              </a:spcAft>
              <a:defRPr/>
            </a:pPr>
            <a:r>
              <a:rPr lang="en-GB" sz="2600" b="1" dirty="0" smtClean="0">
                <a:solidFill>
                  <a:prstClr val="black"/>
                </a:solidFill>
                <a:latin typeface="+mn-lt"/>
              </a:rPr>
              <a:t>Talk class through one important point, then resume lecture</a:t>
            </a:r>
          </a:p>
          <a:p>
            <a:pPr algn="ctr" eaLnBrk="1" hangingPunct="1"/>
            <a:endParaRPr lang="en-US" sz="2600" b="1" dirty="0">
              <a:solidFill>
                <a:prstClr val="black"/>
              </a:solidFill>
              <a:latin typeface="+mn-lt"/>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2400" b="1" dirty="0">
              <a:solidFill>
                <a:prstClr val="black"/>
              </a:solidFill>
              <a:latin typeface="+mn-lt"/>
            </a:endParaRPr>
          </a:p>
          <a:p>
            <a:pPr algn="ctr"/>
            <a:endParaRPr lang="en-GB" sz="2400" b="1" dirty="0" smtClean="0">
              <a:solidFill>
                <a:prstClr val="black"/>
              </a:solidFill>
              <a:latin typeface="+mn-lt"/>
            </a:endParaRPr>
          </a:p>
          <a:p>
            <a:pPr algn="ctr"/>
            <a:r>
              <a:rPr lang="en-GB" sz="2400" b="1" dirty="0" smtClean="0">
                <a:solidFill>
                  <a:prstClr val="black"/>
                </a:solidFill>
                <a:latin typeface="+mn-lt"/>
              </a:rPr>
              <a:t>Let students read blue sheet for short while</a:t>
            </a:r>
          </a:p>
          <a:p>
            <a:pPr algn="ctr" eaLnBrk="1" hangingPunct="1"/>
            <a:r>
              <a:rPr lang="en-US" sz="2400" b="1" dirty="0" smtClean="0">
                <a:solidFill>
                  <a:prstClr val="black"/>
                </a:solidFill>
                <a:latin typeface="+mn-lt"/>
              </a:rPr>
              <a:t> </a:t>
            </a:r>
            <a:endParaRPr lang="en-US" sz="2400" b="1" dirty="0">
              <a:solidFill>
                <a:prstClr val="black"/>
              </a:solidFill>
              <a:latin typeface="+mn-lt"/>
            </a:endParaRPr>
          </a:p>
          <a:p>
            <a:pPr algn="ctr" eaLnBrk="1" hangingPunct="1"/>
            <a:endParaRPr lang="en-US" sz="2400" b="1" dirty="0">
              <a:solidFill>
                <a:prstClr val="black"/>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smtClean="0"/>
              <a:t>Addressing the balance between formative feedback and marks</a:t>
            </a:r>
            <a:endParaRPr lang="en-GB" dirty="0"/>
          </a:p>
        </p:txBody>
      </p:sp>
      <p:sp>
        <p:nvSpPr>
          <p:cNvPr id="184325" name="Rectangle 5"/>
          <p:cNvSpPr>
            <a:spLocks noGrp="1" noRot="1" noChangeArrowheads="1"/>
          </p:cNvSpPr>
          <p:nvPr>
            <p:ph type="subTitle" idx="1"/>
          </p:nvPr>
        </p:nvSpPr>
        <p:spPr/>
        <p:txBody>
          <a:bodyPr/>
          <a:lstStyle/>
          <a:p>
            <a:r>
              <a:rPr lang="en-GB" b="1" dirty="0"/>
              <a:t>Marks </a:t>
            </a:r>
            <a:r>
              <a:rPr lang="en-GB" b="1" dirty="0" smtClean="0"/>
              <a:t>can often </a:t>
            </a:r>
            <a:r>
              <a:rPr lang="en-GB" b="1" dirty="0"/>
              <a:t>destroy the value of our </a:t>
            </a:r>
            <a:r>
              <a:rPr lang="en-GB" b="1" dirty="0" smtClean="0"/>
              <a:t>formative feedback </a:t>
            </a:r>
            <a:r>
              <a:rPr lang="en-GB" b="1" dirty="0"/>
              <a:t>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Wednesday, November 16, 2016</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62</a:t>
            </a:fld>
            <a:endParaRPr lang="en-GB" sz="180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Towards helping students to benefit more from formative feedback</a:t>
            </a:r>
            <a:endParaRPr lang="en-GB" sz="3600" b="1" dirty="0"/>
          </a:p>
        </p:txBody>
      </p:sp>
      <p:sp>
        <p:nvSpPr>
          <p:cNvPr id="3" name="Content Placeholder 2"/>
          <p:cNvSpPr>
            <a:spLocks noGrp="1"/>
          </p:cNvSpPr>
          <p:nvPr>
            <p:ph idx="1"/>
          </p:nvPr>
        </p:nvSpPr>
        <p:spPr/>
        <p:txBody>
          <a:bodyPr/>
          <a:lstStyle/>
          <a:p>
            <a:r>
              <a:rPr lang="en-GB" dirty="0" smtClean="0"/>
              <a:t>This workshop aims to alert colleagues to things that we can learn from international practice, which can streamline the amount of assessment whilst increasing the benefits students gain from feedback.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smtClean="0"/>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smtClean="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smtClean="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smtClean="0"/>
              <a:t>…and to make tutor-marking more effective, and efficient – and to start tutor-student dialogues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smtClean="0">
                <a:latin typeface="Comic Sans MS"/>
                <a:ea typeface="Times New Roman"/>
              </a:rPr>
              <a:t>Self-Assessment of your Assignment </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r>
              <a:rPr lang="en-GB" sz="1800" dirty="0" smtClean="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gridCol w="2874985"/>
                <a:gridCol w="2367138"/>
                <a:gridCol w="2194441"/>
                <a:gridCol w="1311900"/>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1</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2</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3</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19574">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4</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31959">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5</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smtClean="0"/>
              <a:t>Getting students to really reflect:</a:t>
            </a:r>
          </a:p>
          <a:p>
            <a:r>
              <a:rPr lang="en-GB" sz="2600" dirty="0" smtClean="0"/>
              <a:t>A way of evidencing good feedback practice for inspection purposes;</a:t>
            </a:r>
          </a:p>
          <a:p>
            <a:r>
              <a:rPr lang="en-GB" sz="2600" dirty="0" smtClean="0"/>
              <a:t>Avoiding wasting your time – and students’ time;</a:t>
            </a:r>
          </a:p>
          <a:p>
            <a:r>
              <a:rPr lang="en-GB" sz="2600" dirty="0" smtClean="0"/>
              <a:t>Making sure students actually read your feedback;</a:t>
            </a:r>
          </a:p>
          <a:p>
            <a:r>
              <a:rPr lang="en-GB" sz="2600" dirty="0" smtClean="0"/>
              <a:t>Making sure you give your students the feedback they want as well as the feedback they need;</a:t>
            </a:r>
          </a:p>
          <a:p>
            <a:r>
              <a:rPr lang="en-GB" sz="2600" dirty="0" smtClean="0"/>
              <a:t>Finding out more about your students;</a:t>
            </a:r>
          </a:p>
          <a:p>
            <a:r>
              <a:rPr lang="en-GB" sz="2600" dirty="0" smtClean="0"/>
              <a:t>…and much more.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smtClean="0">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smtClean="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00B05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smtClean="0">
                <a:solidFill>
                  <a:srgbClr val="00B050"/>
                </a:solidFill>
              </a:rPr>
              <a:t>Some questions to consider for self-</a:t>
            </a:r>
            <a:br>
              <a:rPr lang="en-GB" sz="3200" dirty="0" smtClean="0">
                <a:solidFill>
                  <a:srgbClr val="00B050"/>
                </a:solidFill>
              </a:rPr>
            </a:br>
            <a:r>
              <a:rPr lang="en-GB" sz="3200" dirty="0" smtClean="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smtClean="0"/>
              <a:t>5 Please jot down three short questions you would like me to answer about this example of your work:</a:t>
            </a:r>
          </a:p>
          <a:p>
            <a:pPr>
              <a:buFont typeface="Monotype Sorts" pitchFamily="2" charset="2"/>
              <a:buNone/>
            </a:pPr>
            <a:r>
              <a:rPr lang="en-GB" sz="3200" dirty="0" smtClean="0"/>
              <a:t>(1)</a:t>
            </a:r>
          </a:p>
          <a:p>
            <a:pPr>
              <a:buFont typeface="Monotype Sorts" pitchFamily="2" charset="2"/>
              <a:buNone/>
            </a:pPr>
            <a:endParaRPr lang="en-GB" sz="3200" dirty="0" smtClean="0"/>
          </a:p>
          <a:p>
            <a:pPr>
              <a:buFont typeface="Monotype Sorts" pitchFamily="2" charset="2"/>
              <a:buNone/>
            </a:pPr>
            <a:r>
              <a:rPr lang="en-GB" sz="3200" dirty="0" smtClean="0"/>
              <a:t>(2)</a:t>
            </a:r>
          </a:p>
          <a:p>
            <a:pPr>
              <a:buFont typeface="Monotype Sorts" pitchFamily="2" charset="2"/>
              <a:buNone/>
            </a:pPr>
            <a:endParaRPr lang="en-GB" sz="3200" dirty="0" smtClean="0"/>
          </a:p>
          <a:p>
            <a:pPr>
              <a:buFont typeface="Monotype Sorts" pitchFamily="2" charset="2"/>
              <a:buNone/>
            </a:pPr>
            <a:r>
              <a:rPr lang="en-GB" sz="3200" dirty="0" smtClean="0"/>
              <a:t>(3)</a:t>
            </a:r>
            <a:endParaRPr lang="en-US"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At the SEDA Conference in Edinburgh earlier this year</a:t>
            </a:r>
            <a:endParaRPr lang="en-GB" sz="3200" b="1" dirty="0"/>
          </a:p>
        </p:txBody>
      </p:sp>
      <p:sp>
        <p:nvSpPr>
          <p:cNvPr id="3" name="Content Placeholder 2"/>
          <p:cNvSpPr>
            <a:spLocks noGrp="1"/>
          </p:cNvSpPr>
          <p:nvPr>
            <p:ph idx="1"/>
          </p:nvPr>
        </p:nvSpPr>
        <p:spPr/>
        <p:txBody>
          <a:bodyPr/>
          <a:lstStyle/>
          <a:p>
            <a:pPr>
              <a:buFont typeface="+mj-lt"/>
              <a:buAutoNum type="arabicPeriod"/>
            </a:pPr>
            <a:r>
              <a:rPr lang="en-GB" sz="2800" dirty="0" smtClean="0"/>
              <a:t>“Assessment is currently caught in the culture of oppression!”</a:t>
            </a:r>
          </a:p>
          <a:p>
            <a:pPr>
              <a:buFont typeface="+mj-lt"/>
              <a:buAutoNum type="arabicPeriod"/>
            </a:pPr>
            <a:r>
              <a:rPr lang="en-GB" sz="2800" dirty="0" smtClean="0"/>
              <a:t>“Summative assessment is the pedagogy of control!”</a:t>
            </a:r>
          </a:p>
          <a:p>
            <a:pPr>
              <a:buFont typeface="+mj-lt"/>
              <a:buAutoNum type="arabicPeriod"/>
            </a:pPr>
            <a:r>
              <a:rPr lang="en-GB" sz="2800" dirty="0" smtClean="0"/>
              <a:t>“Solving our problems with assessment isn’t solved by doing the same things better and slower, but by doing different things”</a:t>
            </a:r>
          </a:p>
          <a:p>
            <a:pPr>
              <a:buFont typeface="+mj-lt"/>
              <a:buAutoNum type="arabicPeriod"/>
            </a:pPr>
            <a:r>
              <a:rPr lang="en-GB" sz="2800" dirty="0" smtClean="0"/>
              <a:t>“Fine to recognise effort, but effort does not equate to quality”</a:t>
            </a:r>
          </a:p>
          <a:p>
            <a:pPr>
              <a:buFont typeface="+mj-lt"/>
              <a:buAutoNum type="arabicPeriod"/>
            </a:pPr>
            <a:r>
              <a:rPr lang="en-GB" sz="2800" dirty="0" smtClean="0"/>
              <a:t>“Good assessment design should be built around making feedback work well”</a:t>
            </a:r>
            <a:endParaRPr lang="en-GB" sz="2800"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spcBef>
                <a:spcPct val="40000"/>
              </a:spcBef>
              <a:buClr>
                <a:srgbClr val="FF3399"/>
              </a:buClr>
              <a:buSzPct val="75000"/>
              <a:buFont typeface="Monotype Sorts" pitchFamily="2" charset="2"/>
              <a:buNone/>
            </a:pPr>
            <a:r>
              <a:rPr lang="en-GB" sz="3200" b="1" dirty="0" smtClean="0">
                <a:solidFill>
                  <a:srgbClr val="660066"/>
                </a:solidFill>
                <a:latin typeface="Calibri"/>
              </a:rPr>
              <a:t>Students would soon get bored if they were to answer the same questions for several successive assignments.</a:t>
            </a:r>
          </a:p>
          <a:p>
            <a:pPr marL="635000" indent="-635000" eaLnBrk="0" hangingPunct="0">
              <a:lnSpc>
                <a:spcPct val="90000"/>
              </a:lnSpc>
              <a:spcBef>
                <a:spcPct val="40000"/>
              </a:spcBef>
              <a:buClr>
                <a:srgbClr val="FF3399"/>
              </a:buClr>
              <a:buSzPct val="75000"/>
              <a:buFont typeface="Monotype Sorts" pitchFamily="2" charset="2"/>
              <a:buNone/>
            </a:pPr>
            <a:r>
              <a:rPr lang="en-GB" sz="3200" b="1" dirty="0" smtClean="0">
                <a:solidFill>
                  <a:srgbClr val="660066"/>
                </a:solidFill>
                <a:latin typeface="Calibri"/>
              </a:rPr>
              <a:t>It is best to make the dialogue specific to the subject-matter of the assignment.</a:t>
            </a: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p:txBody>
      </p:sp>
      <p:sp>
        <p:nvSpPr>
          <p:cNvPr id="17411"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algn="ctr" eaLnBrk="0" hangingPunct="0">
              <a:lnSpc>
                <a:spcPct val="75000"/>
              </a:lnSpc>
            </a:pPr>
            <a:r>
              <a:rPr lang="en-GB" sz="3600" b="1" dirty="0" smtClean="0">
                <a:solidFill>
                  <a:srgbClr val="00B050"/>
                </a:solidFill>
                <a:latin typeface="Arial Rounded MT Bold" pitchFamily="34" charset="0"/>
              </a:rPr>
              <a:t>But this is just a 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smtClean="0">
                <a:solidFill>
                  <a:srgbClr val="CC0000"/>
                </a:solidFill>
                <a:latin typeface="+mn-lt"/>
              </a:rPr>
              <a:t>touch left ear = </a:t>
            </a:r>
            <a:r>
              <a:rPr lang="en-GB" sz="2400" b="1" dirty="0">
                <a:solidFill>
                  <a:srgbClr val="CC0000"/>
                </a:solidFill>
                <a:latin typeface="+mn-lt"/>
              </a:rPr>
              <a:t>no better</a:t>
            </a:r>
            <a:r>
              <a:rPr lang="en-GB" sz="2400" b="1" dirty="0" smtClean="0">
                <a:solidFill>
                  <a:srgbClr val="660066"/>
                </a:solidFill>
                <a:latin typeface="+mn-lt"/>
              </a:rPr>
              <a:t>...</a:t>
            </a:r>
            <a:endParaRPr lang="en-US" sz="28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Make life better – for you and for students – by making formative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Reduce time and energy spent on unused feedback on summative assessments?</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Put assessment in context in the 2016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Find innovative ways to get better formative feedback to more students in less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references specifically on group work</a:t>
            </a:r>
            <a:endParaRPr lang="en-GB" dirty="0"/>
          </a:p>
        </p:txBody>
      </p:sp>
      <p:sp>
        <p:nvSpPr>
          <p:cNvPr id="3" name="Content Placeholder 2"/>
          <p:cNvSpPr>
            <a:spLocks noGrp="1"/>
          </p:cNvSpPr>
          <p:nvPr>
            <p:ph idx="1"/>
          </p:nvPr>
        </p:nvSpPr>
        <p:spPr/>
        <p:txBody>
          <a:bodyPr/>
          <a:lstStyle/>
          <a:p>
            <a:pPr>
              <a:buNone/>
            </a:pPr>
            <a:r>
              <a:rPr lang="en-GB" sz="2000" dirty="0" smtClean="0"/>
              <a:t>Boud, D. (1988) (ed.) </a:t>
            </a:r>
            <a:r>
              <a:rPr lang="en-GB" sz="2000" i="1" dirty="0" smtClean="0"/>
              <a:t>Developing student autonomy in learning</a:t>
            </a:r>
            <a:r>
              <a:rPr lang="en-GB" sz="2000" dirty="0" smtClean="0"/>
              <a:t>, </a:t>
            </a:r>
            <a:r>
              <a:rPr lang="en-GB" sz="2000" i="1" dirty="0" smtClean="0"/>
              <a:t>second edition</a:t>
            </a:r>
            <a:r>
              <a:rPr lang="en-GB" sz="2000" dirty="0" smtClean="0"/>
              <a:t>, London: Kogan Page. </a:t>
            </a:r>
          </a:p>
          <a:p>
            <a:pPr>
              <a:buNone/>
            </a:pPr>
            <a:r>
              <a:rPr lang="en-GB" sz="2000" dirty="0" smtClean="0"/>
              <a:t>Falchikov, N. (2004) </a:t>
            </a:r>
            <a:r>
              <a:rPr lang="en-GB" sz="2000" i="1" dirty="0" smtClean="0"/>
              <a:t>Improving Assessment through Student Involvement: Practical Solutions for Aiding Learning in Higher and Further Education,</a:t>
            </a:r>
            <a:r>
              <a:rPr lang="en-GB" sz="2000" dirty="0" smtClean="0"/>
              <a:t> Abingdon: Routledge.</a:t>
            </a:r>
          </a:p>
          <a:p>
            <a:pPr>
              <a:buNone/>
            </a:pPr>
            <a:r>
              <a:rPr lang="en-GB" sz="2000" dirty="0" smtClean="0"/>
              <a:t>Foreman-Peck, L. and Winch, C. (2010) </a:t>
            </a:r>
            <a:r>
              <a:rPr lang="en-GB" sz="2000" i="1" dirty="0" smtClean="0"/>
              <a:t>Using Educational Research to Inform Practice: A Practical Guide to practitioner research in universities and colleges</a:t>
            </a:r>
            <a:r>
              <a:rPr lang="en-GB" sz="2000" dirty="0" smtClean="0"/>
              <a:t>. London: Routledge </a:t>
            </a:r>
          </a:p>
          <a:p>
            <a:pPr>
              <a:buNone/>
            </a:pPr>
            <a:r>
              <a:rPr lang="en-GB" sz="2000" dirty="0" err="1" smtClean="0"/>
              <a:t>Jaques</a:t>
            </a:r>
            <a:r>
              <a:rPr lang="en-GB" sz="2000" dirty="0" smtClean="0"/>
              <a:t>, D. and Salmon, G. (2007)</a:t>
            </a:r>
            <a:r>
              <a:rPr lang="en-GB" sz="2000" i="1" dirty="0" smtClean="0"/>
              <a:t> Learning in groups: a handbook for face-to-face and on-line environments (4</a:t>
            </a:r>
            <a:r>
              <a:rPr lang="en-GB" sz="2000" i="1" baseline="30000" dirty="0" smtClean="0"/>
              <a:t>th</a:t>
            </a:r>
            <a:r>
              <a:rPr lang="en-GB" sz="2000" i="1" dirty="0" smtClean="0"/>
              <a:t> edition) </a:t>
            </a:r>
            <a:r>
              <a:rPr lang="en-GB" sz="2000" dirty="0" smtClean="0"/>
              <a:t>London: Routledge.</a:t>
            </a:r>
          </a:p>
          <a:p>
            <a:pPr>
              <a:buNone/>
            </a:pPr>
            <a:r>
              <a:rPr lang="en-GB" sz="2000" dirty="0" smtClean="0"/>
              <a:t>Pickford, R. and Brown, S. (2006) </a:t>
            </a:r>
            <a:r>
              <a:rPr lang="en-GB" sz="2000" i="1" dirty="0" smtClean="0"/>
              <a:t>Assessing skills and practice,</a:t>
            </a:r>
            <a:r>
              <a:rPr lang="en-GB" sz="2000" dirty="0" smtClean="0"/>
              <a:t> London: Routledge. </a:t>
            </a:r>
          </a:p>
          <a:p>
            <a:pPr>
              <a:buNone/>
            </a:pPr>
            <a:r>
              <a:rPr lang="en-GB" sz="2000" dirty="0" smtClean="0"/>
              <a:t>Race, P. (2001) </a:t>
            </a:r>
            <a:r>
              <a:rPr lang="en-GB" sz="2000" i="1" dirty="0" smtClean="0"/>
              <a:t>A Briefing on Self, Peer &amp; Group Assessment</a:t>
            </a:r>
            <a:r>
              <a:rPr lang="en-GB" sz="2000" dirty="0" smtClean="0"/>
              <a:t> in LTSN Generic Centre Assessment Series No 9 LTSN York. </a:t>
            </a:r>
            <a:r>
              <a:rPr lang="en-GB" sz="2000" dirty="0" smtClean="0">
                <a:solidFill>
                  <a:srgbClr val="008000"/>
                </a:solidFill>
              </a:rPr>
              <a:t> (download available on ‘Archived Downloads’ page of my website)</a:t>
            </a:r>
          </a:p>
          <a:p>
            <a:pPr>
              <a:buNone/>
            </a:pPr>
            <a:endParaRPr lang="en-GB"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slides can be found at:</a:t>
            </a:r>
          </a:p>
          <a:p>
            <a:pPr>
              <a:buFont typeface="+mj-lt"/>
              <a:buAutoNum type="arabicPeriod"/>
            </a:pPr>
            <a:r>
              <a:rPr lang="en-GB" sz="2800" u="sng" dirty="0" smtClean="0">
                <a:hlinkClick r:id="rId2"/>
              </a:rPr>
              <a:t>http://phil-race.co.uk/2016/10/feedback-digest-lthechat65/</a:t>
            </a:r>
            <a:r>
              <a:rPr lang="en-GB" sz="2800" dirty="0" smtClean="0"/>
              <a:t> </a:t>
            </a:r>
          </a:p>
          <a:p>
            <a:pPr>
              <a:buFont typeface="+mj-lt"/>
              <a:buAutoNum type="arabicPeriod"/>
            </a:pPr>
            <a:r>
              <a:rPr lang="en-GB" sz="2800" u="sng" dirty="0" smtClean="0">
                <a:hlinkClick r:id="rId3"/>
              </a:rPr>
              <a:t>http://phil-race.co.uk/2016/10/lthe-tweetchat-lthechat-wed-oct-19-8-00-9-00-pm/</a:t>
            </a:r>
            <a:r>
              <a:rPr lang="en-GB" sz="2800" dirty="0" smtClean="0"/>
              <a:t> </a:t>
            </a:r>
          </a:p>
          <a:p>
            <a:pPr>
              <a:buFont typeface="+mj-lt"/>
              <a:buAutoNum type="arabicPeriod"/>
            </a:pPr>
            <a:r>
              <a:rPr lang="en-GB" sz="2800" u="sng" dirty="0" smtClean="0">
                <a:hlinkClick r:id="rId4"/>
              </a:rPr>
              <a:t>http://phil-race.co.uk/2015/01/assessment-bits-new-editions/</a:t>
            </a:r>
            <a:r>
              <a:rPr lang="en-GB" sz="2800" dirty="0" smtClean="0"/>
              <a:t> </a:t>
            </a:r>
          </a:p>
          <a:p>
            <a:pPr>
              <a:buFont typeface="+mj-lt"/>
              <a:buAutoNum type="arabicPeriod"/>
            </a:pPr>
            <a:endParaRPr lang="en-GB" sz="2800" u="sng" dirty="0" smtClean="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5986</Words>
  <Application>Microsoft Office PowerPoint</Application>
  <PresentationFormat>On-screen Show (4:3)</PresentationFormat>
  <Paragraphs>682</Paragraphs>
  <Slides>88</Slides>
  <Notes>67</Notes>
  <HiddenSlides>0</HiddenSlides>
  <MMClips>0</MMClips>
  <ScaleCrop>false</ScaleCrop>
  <HeadingPairs>
    <vt:vector size="4" baseType="variant">
      <vt:variant>
        <vt:lpstr>Theme</vt:lpstr>
      </vt:variant>
      <vt:variant>
        <vt:i4>100</vt:i4>
      </vt:variant>
      <vt:variant>
        <vt:lpstr>Slide Titles</vt:lpstr>
      </vt:variant>
      <vt:variant>
        <vt:i4>88</vt:i4>
      </vt:variant>
    </vt:vector>
  </HeadingPairs>
  <TitlesOfParts>
    <vt:vector size="188"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2_Clouds</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1_Network Blitz</vt:lpstr>
      <vt:lpstr>3_Network Blitz</vt:lpstr>
      <vt:lpstr>117_Custom Design</vt:lpstr>
      <vt:lpstr>13_Custom Design</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6_LeedsMet template</vt:lpstr>
      <vt:lpstr>102_Custom Design</vt:lpstr>
      <vt:lpstr>76_Custom Design</vt:lpstr>
      <vt:lpstr>85_Custom Design</vt:lpstr>
      <vt:lpstr>1_Theme1</vt:lpstr>
      <vt:lpstr>32_Custom Design</vt:lpstr>
      <vt:lpstr>33_Custom Design</vt:lpstr>
      <vt:lpstr>5_Office Theme</vt:lpstr>
      <vt:lpstr>34_Custom Design</vt:lpstr>
      <vt:lpstr>35_Custom Design</vt:lpstr>
      <vt:lpstr>36_Custom Design</vt:lpstr>
      <vt:lpstr>37_Custom Design</vt:lpstr>
      <vt:lpstr>38_Custom Design</vt:lpstr>
      <vt:lpstr>90_Custom Design</vt:lpstr>
      <vt:lpstr>50_Custom Design</vt:lpstr>
      <vt:lpstr>78_Custom Design</vt:lpstr>
      <vt:lpstr>39_Custom Design</vt:lpstr>
      <vt:lpstr>86_Custom Design</vt:lpstr>
      <vt:lpstr>47_Custom Design</vt:lpstr>
      <vt:lpstr>1_LeedsMet template</vt:lpstr>
      <vt:lpstr>Making Formative Assessment and Feedback  more Effective and Manageable</vt:lpstr>
      <vt:lpstr>Slide 2</vt:lpstr>
      <vt:lpstr> About Phil…</vt:lpstr>
      <vt:lpstr>Thanks to students</vt:lpstr>
      <vt:lpstr>You will be able to download my main slides</vt:lpstr>
      <vt:lpstr>Intended learning outcomes</vt:lpstr>
      <vt:lpstr>Towards helping students to benefit more from formative feedback</vt:lpstr>
      <vt:lpstr>At the SEDA Conference in Edinburgh earlier this year</vt:lpstr>
      <vt:lpstr>Downloadable resource materials</vt:lpstr>
      <vt:lpstr>Getting to know each other</vt:lpstr>
      <vt:lpstr>Announcement about mobile phones and laptops...</vt:lpstr>
      <vt:lpstr>Evidence-based practice</vt:lpstr>
      <vt:lpstr>14 sources about assessment, feedback and learning in higher education</vt:lpstr>
      <vt:lpstr>Slide 14</vt:lpstr>
      <vt:lpstr>Slide 15</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Slide 22</vt:lpstr>
      <vt:lpstr>Slide 23</vt:lpstr>
      <vt:lpstr>Post-it exercise</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Slide 30</vt:lpstr>
      <vt:lpstr>Damaging feedback...</vt:lpstr>
      <vt:lpstr>Slide 32</vt:lpstr>
      <vt:lpstr>So now, it’s time to re-think:</vt:lpstr>
      <vt:lpstr>Albert Einstein</vt:lpstr>
      <vt:lpstr>Teaching – and research – and reflection: the ten most important words</vt:lpstr>
      <vt:lpstr>‘what’ is getting ever less important</vt:lpstr>
      <vt:lpstr>Slide 37</vt:lpstr>
      <vt:lpstr> How Students Really Learn ‘Ripples’ model of learning</vt:lpstr>
      <vt:lpstr> How students really learn </vt:lpstr>
      <vt:lpstr>For more details</vt:lpstr>
      <vt:lpstr>Question 5</vt:lpstr>
      <vt:lpstr>Slide 42</vt:lpstr>
      <vt:lpstr>And one final question...</vt:lpstr>
      <vt:lpstr>Slide 44</vt:lpstr>
      <vt:lpstr>The guru Royce Sadler </vt:lpstr>
      <vt:lpstr>Sadler, D. R. (2010). Beyond feedback: Developing student capability in complex appraisal. Assessment &amp; Evaluation in Higher Education, 35(5), 535-550. </vt:lpstr>
      <vt:lpstr>Slide 47</vt:lpstr>
      <vt:lpstr>Slide 48</vt:lpstr>
      <vt:lpstr>Slide 49</vt:lpstr>
      <vt:lpstr>Face-to-face communication</vt:lpstr>
      <vt:lpstr>Face-to-face one-to-one feedback activity</vt:lpstr>
      <vt:lpstr>The power of face-to-face communication</vt:lpstr>
      <vt:lpstr>Sample assignment return proforma</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61</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75</vt:lpstr>
      <vt:lpstr>Slide 76</vt:lpstr>
      <vt:lpstr>Slide 77</vt:lpstr>
      <vt:lpstr>Slide 78</vt:lpstr>
      <vt:lpstr>Some questions to consider for self- assessment-tutor dialogues</vt:lpstr>
      <vt:lpstr>Slide 80</vt:lpstr>
      <vt:lpstr>Slide 81</vt:lpstr>
      <vt:lpstr>Useful references: 1</vt:lpstr>
      <vt:lpstr>Useful references: 2</vt:lpstr>
      <vt:lpstr>Useful references: 3</vt:lpstr>
      <vt:lpstr>Useful references: 4</vt:lpstr>
      <vt:lpstr>Useful references: 5</vt:lpstr>
      <vt:lpstr>More references specifically on group work</vt:lpstr>
      <vt:lpstr>Slide 88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2016-11-17T08:39:14Z</dcterms:modified>
</cp:coreProperties>
</file>