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</p:sldMasterIdLst>
  <p:notesMasterIdLst>
    <p:notesMasterId r:id="rId24"/>
  </p:notesMasterIdLst>
  <p:sldIdLst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7" r:id="rId21"/>
    <p:sldId id="274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1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63A2A-F75A-4A4C-8CD7-8F72EFE2B6D6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73D51-0DF2-4533-B4FF-C625A6843F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358A32-C884-4DD0-97E7-301B1D069677}" type="slidenum">
              <a:rPr lang="en-GB" smtClean="0">
                <a:solidFill>
                  <a:srgbClr val="000000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38D311-8C02-431B-86BD-364C9B366D4B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6784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38D311-8C02-431B-86BD-364C9B366D4B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6784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23528" y="34290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38" name="Oval 4"/>
          <p:cNvSpPr>
            <a:spLocks noChangeArrowheads="1"/>
          </p:cNvSpPr>
          <p:nvPr/>
        </p:nvSpPr>
        <p:spPr bwMode="auto">
          <a:xfrm>
            <a:off x="7686675" y="1041400"/>
            <a:ext cx="1071563" cy="1071563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39" name="Oval 5"/>
          <p:cNvSpPr>
            <a:spLocks noChangeArrowheads="1"/>
          </p:cNvSpPr>
          <p:nvPr/>
        </p:nvSpPr>
        <p:spPr bwMode="auto">
          <a:xfrm>
            <a:off x="7770813" y="112871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0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858125" y="1214438"/>
            <a:ext cx="728663" cy="731837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1" name="Oval 7"/>
          <p:cNvSpPr>
            <a:spLocks noChangeArrowheads="1"/>
          </p:cNvSpPr>
          <p:nvPr/>
        </p:nvSpPr>
        <p:spPr bwMode="auto">
          <a:xfrm>
            <a:off x="7947025" y="130651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2" name="Oval 8"/>
          <p:cNvSpPr>
            <a:spLocks noChangeArrowheads="1"/>
          </p:cNvSpPr>
          <p:nvPr/>
        </p:nvSpPr>
        <p:spPr bwMode="auto">
          <a:xfrm>
            <a:off x="8035925" y="1393825"/>
            <a:ext cx="403225" cy="412750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3" name="Oval 9"/>
          <p:cNvSpPr>
            <a:spLocks noChangeArrowheads="1"/>
          </p:cNvSpPr>
          <p:nvPr/>
        </p:nvSpPr>
        <p:spPr bwMode="auto">
          <a:xfrm>
            <a:off x="8121650" y="1476375"/>
            <a:ext cx="230188" cy="231775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00438" y="6550025"/>
            <a:ext cx="264318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0000"/>
                </a:solidFill>
              </a:rPr>
              <a:t>http://phil-race.co.uk</a:t>
            </a:r>
            <a:r>
              <a:rPr lang="en-GB" sz="1400" dirty="0">
                <a:solidFill>
                  <a:srgbClr val="FF0000"/>
                </a:solidFill>
              </a:rPr>
              <a:t>/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400" dirty="0">
              <a:solidFill>
                <a:srgbClr val="FF0000"/>
              </a:solidFill>
              <a:latin typeface="Arial Rounded MT Bold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GB" alt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 smtClean="0"/>
              <a:t>Click to edit Master subtitle style</a:t>
            </a:r>
            <a:endParaRPr lang="en-GB" altLang="en-US"/>
          </a:p>
        </p:txBody>
      </p:sp>
      <p:pic>
        <p:nvPicPr>
          <p:cNvPr id="45" name="Picture 7" descr="Leeds Met 06" hidden="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7" descr="Leeds Met 06" hidden="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00%20main%20menu.ppt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../Organising%20your%20studies/organising%20choices.ppt" TargetMode="External"/><Relationship Id="rId5" Type="http://schemas.openxmlformats.org/officeDocument/2006/relationships/hyperlink" Target="Choices&#8230;.ppt" TargetMode="External"/><Relationship Id="rId4" Type="http://schemas.openxmlformats.org/officeDocument/2006/relationships/hyperlink" Target="coffee.ppt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7" Type="http://schemas.openxmlformats.org/officeDocument/2006/relationships/hyperlink" Target="../Organising%20your%20studies/organising%20choices.ppt" TargetMode="Externa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hyperlink" Target="Choices&#8230;.ppt" TargetMode="External"/><Relationship Id="rId5" Type="http://schemas.openxmlformats.org/officeDocument/2006/relationships/hyperlink" Target="coffee.ppt" TargetMode="External"/><Relationship Id="rId4" Type="http://schemas.openxmlformats.org/officeDocument/2006/relationships/hyperlink" Target="00%20main%20menu.ppt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dirty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dirty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03463" y="6272213"/>
            <a:ext cx="45370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mtClean="0">
                <a:solidFill>
                  <a:srgbClr val="FFFFFF"/>
                </a:solidFill>
                <a:latin typeface="Comic Sans MS" pitchFamily="66" charset="0"/>
              </a:rPr>
              <a:t>Leeds Metropolitan University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mtClean="0">
                <a:solidFill>
                  <a:srgbClr val="FFFFFF"/>
                </a:solidFill>
                <a:latin typeface="Comic Sans MS" pitchFamily="66" charset="0"/>
              </a:rPr>
              <a:t>Innovation North – Faculty Of Information And Technology</a:t>
            </a:r>
            <a:endParaRPr lang="en-GB" altLang="en-US">
              <a:solidFill>
                <a:srgbClr val="FFFFFF"/>
              </a:solidFill>
              <a:latin typeface="Comic Sans MS" pitchFamily="66" charset="0"/>
            </a:endParaRPr>
          </a:p>
        </p:txBody>
      </p:sp>
      <p:pic>
        <p:nvPicPr>
          <p:cNvPr id="3078" name="Picture 8" descr="LeedsMetRoseLogo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95550" y="6280150"/>
            <a:ext cx="2794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Calibri" pitchFamily="34" charset="0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Calibri" pitchFamily="34" charset="0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Oval 4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b="1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b="1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b="1" dirty="0">
                <a:solidFill>
                  <a:srgbClr val="FF0000"/>
                </a:solidFill>
                <a:latin typeface="Arial Rounded MT Bold"/>
              </a:rPr>
              <a:t>http://phil-race.co.uk/</a:t>
            </a:r>
          </a:p>
        </p:txBody>
      </p:sp>
      <p:sp>
        <p:nvSpPr>
          <p:cNvPr id="13" name="AutoShape 38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4" name="AutoShape 39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5" name="AutoShape 40">
            <a:hlinkClick r:id="rId6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6" name="AutoShape 41">
            <a:hlinkClick r:id="rId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+mj-lt"/>
          <a:ea typeface="+mj-ea"/>
          <a:cs typeface="+mj-cs"/>
        </a:defRPr>
      </a:lvl1pPr>
      <a:lvl2pPr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fontAlgn="base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Calibri" pitchFamily="34" charset="0"/>
          <a:ea typeface="+mn-ea"/>
          <a:cs typeface="+mn-cs"/>
        </a:defRPr>
      </a:lvl1pPr>
      <a:lvl2pPr marL="998538" indent="-285750" algn="l" rtl="0" fontAlgn="base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Calibri" pitchFamily="34" charset="0"/>
        </a:defRPr>
      </a:lvl2pPr>
      <a:lvl3pPr marL="1406525" indent="-228600" algn="l" rtl="0" fontAlgn="base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Calibri" pitchFamily="34" charset="0"/>
        </a:defRPr>
      </a:lvl3pPr>
      <a:lvl4pPr marL="1814513" indent="-228600" algn="l" rtl="0" fontAlgn="base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Calibri" pitchFamily="34" charset="0"/>
        </a:defRPr>
      </a:lvl4pPr>
      <a:lvl5pPr marL="2222500" indent="-228600" algn="l" rtl="0" fontAlgn="base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Calibri" pitchFamily="34" charset="0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Oval 4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b="1" dirty="0" smtClean="0">
                <a:solidFill>
                  <a:srgbClr val="FF0000"/>
                </a:solidFill>
                <a:latin typeface="Arial Rounded MT Bold"/>
              </a:rPr>
              <a:t>http://phil-race.co.uk/</a:t>
            </a:r>
            <a:endParaRPr lang="en-GB" sz="1400" b="1" dirty="0">
              <a:solidFill>
                <a:srgbClr val="FF0000"/>
              </a:solidFill>
              <a:latin typeface="Arial Rounded MT Bold"/>
            </a:endParaRPr>
          </a:p>
        </p:txBody>
      </p:sp>
      <p:sp>
        <p:nvSpPr>
          <p:cNvPr id="13" name="AutoShape 38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AutoShape 39">
            <a:hlinkClick r:id="rId6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AutoShape 40">
            <a:hlinkClick r:id="rId7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AutoShape 41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+mn-lt"/>
          <a:ea typeface="+mn-ea"/>
          <a:cs typeface="+mn-cs"/>
        </a:defRPr>
      </a:lvl1pPr>
      <a:lvl2pPr marL="998538" indent="-28575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+mn-lt"/>
        </a:defRPr>
      </a:lvl2pPr>
      <a:lvl3pPr marL="1406525" indent="-2286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+mn-lt"/>
        </a:defRPr>
      </a:lvl3pPr>
      <a:lvl4pPr marL="1814513" indent="-2286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4pPr>
      <a:lvl5pPr marL="2222500" indent="-2286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about%20phil%202.pp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file:///C:\Documents%20and%20Settings\user\Desktop\brunel%20pieces%203\Newcastle.pptx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332570"/>
            <a:ext cx="6481762" cy="3096429"/>
          </a:xfrm>
          <a:noFill/>
        </p:spPr>
        <p:txBody>
          <a:bodyPr/>
          <a:lstStyle/>
          <a:p>
            <a:pPr algn="ctr">
              <a:defRPr/>
            </a:pPr>
            <a:r>
              <a:rPr lang="en-GB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Fourteen Ideas </a:t>
            </a:r>
            <a:br>
              <a:rPr lang="en-GB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GB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for making Assessment and Formative Feedback more Effective and Manageable</a:t>
            </a:r>
            <a:endParaRPr lang="en-GB" sz="32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8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395536" y="4365130"/>
            <a:ext cx="7920880" cy="223224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723900" indent="-7239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E9CE8"/>
              </a:buClr>
              <a:buFont typeface="Wingdings" pitchFamily="2" charset="2"/>
              <a:buNone/>
            </a:pPr>
            <a:r>
              <a:rPr lang="en-GB" sz="3200" b="1" dirty="0">
                <a:solidFill>
                  <a:srgbClr val="000000"/>
                </a:solidFill>
                <a:latin typeface="Arial" pitchFamily="34" charset="0"/>
              </a:rPr>
              <a:t>Phil Race</a:t>
            </a:r>
          </a:p>
          <a:p>
            <a:pPr marL="723900" indent="-7239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E9CE8"/>
              </a:buClr>
              <a:buFont typeface="Wingdings" pitchFamily="2" charset="2"/>
              <a:buNone/>
            </a:pPr>
            <a:r>
              <a:rPr lang="en-GB" sz="2000" b="1" dirty="0">
                <a:solidFill>
                  <a:srgbClr val="008000"/>
                </a:solidFill>
                <a:latin typeface="Arial" pitchFamily="34" charset="0"/>
              </a:rPr>
              <a:t>(from Newcastle-upon-Tyne)</a:t>
            </a:r>
          </a:p>
          <a:p>
            <a:pPr marL="723900" indent="-7239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E9CE8"/>
              </a:buClr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Arial" pitchFamily="34" charset="0"/>
              </a:rPr>
              <a:t>BSc  PhD  PGCE  FCIPD  PFHEA   NTF 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3399"/>
              </a:buClr>
              <a:buSzPct val="75000"/>
              <a:buFont typeface="Monotype Sorts" pitchFamily="2" charset="2"/>
              <a:buNone/>
            </a:pPr>
            <a:r>
              <a:rPr lang="en-GB" sz="2000" b="1" dirty="0">
                <a:solidFill>
                  <a:srgbClr val="4F81BD"/>
                </a:solidFill>
                <a:latin typeface="Arial" charset="0"/>
              </a:rPr>
              <a:t>Follow Phil on Twitter: @</a:t>
            </a:r>
            <a:r>
              <a:rPr lang="en-GB" sz="2000" b="1" dirty="0" err="1">
                <a:solidFill>
                  <a:srgbClr val="4F81BD"/>
                </a:solidFill>
                <a:latin typeface="Arial" charset="0"/>
              </a:rPr>
              <a:t>RacePhil</a:t>
            </a:r>
            <a:r>
              <a:rPr lang="en-GB" sz="2000" b="1" dirty="0">
                <a:solidFill>
                  <a:srgbClr val="4F81BD"/>
                </a:solidFill>
                <a:latin typeface="Arial" charset="0"/>
              </a:rPr>
              <a:t> </a:t>
            </a:r>
            <a:endParaRPr lang="en-GB" sz="2000" b="1" dirty="0">
              <a:solidFill>
                <a:srgbClr val="4F81BD"/>
              </a:solidFill>
              <a:latin typeface="Arial" pitchFamily="34" charset="0"/>
            </a:endParaRPr>
          </a:p>
          <a:p>
            <a:pPr marL="723900" indent="-7239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E9CE8"/>
              </a:buClr>
              <a:buFont typeface="Wingdings" pitchFamily="2" charset="2"/>
              <a:buNone/>
            </a:pPr>
            <a:r>
              <a:rPr lang="en-GB" b="1" dirty="0">
                <a:solidFill>
                  <a:srgbClr val="000000"/>
                </a:solidFill>
                <a:latin typeface="Arial" pitchFamily="34" charset="0"/>
              </a:rPr>
              <a:t>Visiting Professor:  University of Plymouth and University of Suffolk</a:t>
            </a:r>
          </a:p>
          <a:p>
            <a:pPr marL="723900" indent="-7239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E9CE8"/>
              </a:buClr>
              <a:buFont typeface="Wingdings" pitchFamily="2" charset="2"/>
              <a:buNone/>
            </a:pPr>
            <a:r>
              <a:rPr lang="en-GB" b="1" dirty="0">
                <a:solidFill>
                  <a:srgbClr val="000000"/>
                </a:solidFill>
                <a:latin typeface="Arial" pitchFamily="34" charset="0"/>
              </a:rPr>
              <a:t>Emeritus Professor, Leeds Beckett University and University of South Wales</a:t>
            </a:r>
          </a:p>
        </p:txBody>
      </p:sp>
      <p:sp>
        <p:nvSpPr>
          <p:cNvPr id="6" name="Action Button: Custom 5">
            <a:hlinkClick r:id="rId4" action="ppaction://hlinkpres?slideindex=1&amp;slidetitle=Slide 1" highlightClick="1"/>
          </p:cNvPr>
          <p:cNvSpPr/>
          <p:nvPr/>
        </p:nvSpPr>
        <p:spPr>
          <a:xfrm>
            <a:off x="7308380" y="2924930"/>
            <a:ext cx="1042416" cy="1042416"/>
          </a:xfrm>
          <a:prstGeom prst="actionButtonBlank">
            <a:avLst/>
          </a:prstGeom>
          <a:solidFill>
            <a:srgbClr val="FFFFFF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44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35696" y="350100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400" b="1" dirty="0" smtClean="0">
                <a:solidFill>
                  <a:srgbClr val="92D050"/>
                </a:solidFill>
              </a:rPr>
              <a:t>University of Huddersfield </a:t>
            </a:r>
            <a:r>
              <a:rPr lang="en-GB" sz="2400" b="1" dirty="0" smtClean="0">
                <a:solidFill>
                  <a:srgbClr val="FF6699"/>
                </a:solidFill>
              </a:rPr>
              <a:t>Thursday December 1</a:t>
            </a:r>
            <a:r>
              <a:rPr lang="en-GB" sz="2400" b="1" baseline="30000" dirty="0" smtClean="0">
                <a:solidFill>
                  <a:srgbClr val="FF6699"/>
                </a:solidFill>
              </a:rPr>
              <a:t>st</a:t>
            </a:r>
            <a:r>
              <a:rPr lang="en-GB" sz="2400" b="1" dirty="0" smtClean="0">
                <a:solidFill>
                  <a:srgbClr val="FF6699"/>
                </a:solidFill>
              </a:rPr>
              <a:t> 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h	Show students a range of evidence of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Don’t just show students exemplars of ‘excellent work’.</a:t>
            </a:r>
          </a:p>
          <a:p>
            <a:r>
              <a:rPr lang="en-GB" dirty="0" smtClean="0"/>
              <a:t>Let them see what can easily go wrong, and can lose them marks.</a:t>
            </a:r>
          </a:p>
          <a:p>
            <a:r>
              <a:rPr lang="en-GB" dirty="0" smtClean="0"/>
              <a:t>When students are aware of a range between ‘excellent’ and ‘poor’, they can strive to be even better than excellent.</a:t>
            </a:r>
          </a:p>
          <a:p>
            <a:r>
              <a:rPr lang="en-GB" dirty="0" smtClean="0"/>
              <a:t>The tendency to simply imitate excellent work is diminished.</a:t>
            </a:r>
          </a:p>
          <a:p>
            <a:pPr>
              <a:buNone/>
            </a:pPr>
            <a:r>
              <a:rPr lang="en-GB" dirty="0" smtClean="0"/>
              <a:t>	(See the work of Royce Sadler)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4" y="188913"/>
            <a:ext cx="8893175" cy="93503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i	Get students themselves formulating evidence of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students have a feeling of ownership of their targets, they put much more into achieving the targets.</a:t>
            </a:r>
          </a:p>
          <a:p>
            <a:r>
              <a:rPr lang="en-GB" dirty="0" smtClean="0"/>
              <a:t>When students formulate ‘good’ evidence, we can praise their choices.</a:t>
            </a:r>
          </a:p>
          <a:p>
            <a:r>
              <a:rPr lang="en-GB" dirty="0" smtClean="0"/>
              <a:t>When students formulate ‘poor’ evidence, we can point them in a better direction.</a:t>
            </a:r>
          </a:p>
          <a:p>
            <a:r>
              <a:rPr lang="en-GB" dirty="0" smtClean="0"/>
              <a:t>We can adopt their targets, when they are better than the ones we first thought of!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00100" indent="-800100" algn="l"/>
            <a:r>
              <a:rPr lang="en-GB" b="1" dirty="0" smtClean="0"/>
              <a:t>j	Get students themselves designing and applying assessment criteria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000" dirty="0" smtClean="0"/>
              <a:t>Learning by assessing – making informed judgements’ – is one of the deepest forms of learning.</a:t>
            </a:r>
          </a:p>
          <a:p>
            <a:r>
              <a:rPr lang="en-GB" sz="3000" dirty="0" smtClean="0"/>
              <a:t>We can easily give students relevant things to assess in class time, and benefit from dialogue.</a:t>
            </a:r>
          </a:p>
          <a:p>
            <a:r>
              <a:rPr lang="en-GB" sz="3000" dirty="0" smtClean="0"/>
              <a:t>Students can often think of better assessment criteria than the ones we first thought of ourselves.</a:t>
            </a:r>
          </a:p>
          <a:p>
            <a:r>
              <a:rPr lang="en-GB" sz="3000" dirty="0" smtClean="0"/>
              <a:t>Applying assessment criteria helps students to internalise how to achieve them in their own work.</a:t>
            </a:r>
            <a:endParaRPr lang="en-GB" sz="3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k 	Give feedback to students in groups.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can be less threatening than one-to-one feedback, especially critical feedback, and can be much more manageable for us.</a:t>
            </a:r>
          </a:p>
          <a:p>
            <a:r>
              <a:rPr lang="en-GB" dirty="0" smtClean="0"/>
              <a:t>Let students hear feedback on work that is better than theirs (retaining anonymity).</a:t>
            </a:r>
          </a:p>
          <a:p>
            <a:r>
              <a:rPr lang="en-GB" dirty="0" smtClean="0"/>
              <a:t>Let students hear and see feedback on other students’ disasters (retaining anonymity).</a:t>
            </a:r>
          </a:p>
          <a:p>
            <a:r>
              <a:rPr lang="en-GB" dirty="0" smtClean="0"/>
              <a:t>Allow students to see ‘where they’re at’ compared to others in the cohort.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l	 Use statement banks to speed up useful feedback.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Especially with online feedback, compile a bank of useful feedback statements.</a:t>
            </a:r>
          </a:p>
          <a:p>
            <a:r>
              <a:rPr lang="en-GB" dirty="0" smtClean="0"/>
              <a:t>Make sure that there are sufficient ‘praise’ comments, to counterbalance critical ones.</a:t>
            </a:r>
          </a:p>
          <a:p>
            <a:r>
              <a:rPr lang="en-GB" dirty="0" smtClean="0"/>
              <a:t>Get students themselves to compose statements, so that they get a sharper idea of what is wanted in their work.</a:t>
            </a:r>
          </a:p>
          <a:p>
            <a:r>
              <a:rPr lang="en-GB" dirty="0" smtClean="0"/>
              <a:t>Make sure that the feedback that different students receive is sufficiently different and personal, rather than just ‘out of the box’.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713788" cy="122386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m	Get students self-assessing, and give them feedback on their self-assessment.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1412776"/>
            <a:ext cx="8605838" cy="4454624"/>
          </a:xfrm>
        </p:spPr>
        <p:txBody>
          <a:bodyPr/>
          <a:lstStyle/>
          <a:p>
            <a:r>
              <a:rPr lang="en-GB" dirty="0" smtClean="0"/>
              <a:t>Ask students what mark or grade they believe the work should be earning.</a:t>
            </a:r>
          </a:p>
          <a:p>
            <a:r>
              <a:rPr lang="en-GB" dirty="0" smtClean="0"/>
              <a:t>Ask students what they think they did best, and praise them when indeed they did do this well.</a:t>
            </a:r>
          </a:p>
          <a:p>
            <a:r>
              <a:rPr lang="en-GB" dirty="0" smtClean="0"/>
              <a:t>Ask students what they found the hardest part of the task, and praise them when they succeeded, and empathise when they didn’t.</a:t>
            </a:r>
          </a:p>
          <a:p>
            <a:r>
              <a:rPr lang="en-GB" dirty="0" smtClean="0"/>
              <a:t>Ask students what they might change if they had another hour to do the task.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n	Avoid ‘final language’ in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‘Final language’ includes words such as ‘excellent’, ‘good’, ‘poor’, ‘adequate’, ‘satisfactory’, and so on.</a:t>
            </a:r>
          </a:p>
          <a:p>
            <a:r>
              <a:rPr lang="en-GB" dirty="0" smtClean="0"/>
              <a:t>It is better to say things such as:</a:t>
            </a:r>
          </a:p>
          <a:p>
            <a:pPr lvl="1"/>
            <a:r>
              <a:rPr lang="en-GB" dirty="0" smtClean="0"/>
              <a:t>‘I really like how you approached so-and-so’</a:t>
            </a:r>
          </a:p>
          <a:p>
            <a:pPr lvl="1"/>
            <a:r>
              <a:rPr lang="en-GB" dirty="0" smtClean="0"/>
              <a:t>‘It might have helped if you’d done such-and such’</a:t>
            </a:r>
          </a:p>
          <a:p>
            <a:pPr lvl="1"/>
            <a:r>
              <a:rPr lang="en-GB" dirty="0" smtClean="0"/>
              <a:t>‘One thing you did really well was so-and-so’</a:t>
            </a:r>
          </a:p>
          <a:p>
            <a:pPr lvl="1"/>
            <a:r>
              <a:rPr lang="en-GB" dirty="0" smtClean="0"/>
              <a:t>‘You probably know that such-and-such didn’t really work’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08720"/>
          </a:xfrm>
        </p:spPr>
        <p:txBody>
          <a:bodyPr/>
          <a:lstStyle/>
          <a:p>
            <a:r>
              <a:rPr lang="en-GB" sz="3200" b="1" dirty="0" smtClean="0">
                <a:latin typeface="Calibri" pitchFamily="34" charset="0"/>
              </a:rPr>
              <a:t>Fourteen ideas for making assessment and feedback more manageable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396536" cy="5102697"/>
          </a:xfrm>
        </p:spPr>
        <p:txBody>
          <a:bodyPr/>
          <a:lstStyle/>
          <a:p>
            <a:pPr>
              <a:buFont typeface="+mj-lt"/>
              <a:buAutoNum type="alphaLcPeriod"/>
            </a:pPr>
            <a:r>
              <a:rPr lang="en-GB" sz="2200" dirty="0" smtClean="0">
                <a:latin typeface="Calibri" pitchFamily="34" charset="0"/>
              </a:rPr>
              <a:t>Design much shorter assessments.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Increase formative assessment and reduce summative assessment.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+mj-lt"/>
              <a:buAutoNum type="alphaLcPeriod"/>
            </a:pPr>
            <a:r>
              <a:rPr lang="en-GB" sz="2200" dirty="0" smtClean="0"/>
              <a:t>Don’t just use essays.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+mj-lt"/>
              <a:buAutoNum type="alphaLcPeriod"/>
            </a:pPr>
            <a:r>
              <a:rPr lang="en-GB" sz="2200" dirty="0" smtClean="0"/>
              <a:t>Make more use of oral feedback rather than written.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Speed up feedback so students still care about it.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Get students giving feedback to each other.</a:t>
            </a:r>
          </a:p>
          <a:p>
            <a:pPr>
              <a:buFont typeface="+mj-lt"/>
              <a:buAutoNum type="alphaLcPeriod"/>
            </a:pPr>
            <a:r>
              <a:rPr lang="en-GB" sz="2200" dirty="0" smtClean="0">
                <a:latin typeface="Calibri" pitchFamily="34" charset="0"/>
              </a:rPr>
              <a:t>Let students right into assessment criteria.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Show students a range of evidence of achievement.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Get students themselves formulating evidence of achievement.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Get students themselves designing and applying assessment criteria.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Give feedback to students in groups.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Use statement banks to speed up useful feedback.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Get students self-assessing, and give them feedback on their self-assessment.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Avoid ‘final language’ in feedback.</a:t>
            </a:r>
          </a:p>
          <a:p>
            <a:pPr>
              <a:buFont typeface="+mj-lt"/>
              <a:buAutoNum type="alphaLcPeriod"/>
            </a:pPr>
            <a:endParaRPr lang="en-GB" sz="2200" dirty="0" smtClean="0"/>
          </a:p>
          <a:p>
            <a:pPr>
              <a:buFont typeface="+mj-lt"/>
              <a:buAutoNum type="alphaLcPeriod"/>
            </a:pPr>
            <a:endParaRPr lang="en-GB" sz="2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Post-it ‘Diamond 9’ prioritisation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your group, please write the letters ‘a’ to ‘n’ on fourteen post-its, and discuss the relative pros and cons for each in your own practice, and as a group, arrange the top 9 in a ‘diamond 9’ pattern.</a:t>
            </a:r>
          </a:p>
          <a:p>
            <a:r>
              <a:rPr lang="en-GB" dirty="0" smtClean="0"/>
              <a:t>At any point, insert </a:t>
            </a:r>
            <a:r>
              <a:rPr lang="en-GB" dirty="0" smtClean="0">
                <a:solidFill>
                  <a:srgbClr val="FF0000"/>
                </a:solidFill>
              </a:rPr>
              <a:t>one better choice</a:t>
            </a:r>
            <a:r>
              <a:rPr lang="en-GB" dirty="0" smtClean="0"/>
              <a:t>, and  place it in order among your top 9.</a:t>
            </a:r>
          </a:p>
          <a:p>
            <a:r>
              <a:rPr lang="en-GB" dirty="0" smtClean="0"/>
              <a:t>Be ready to justify your top choices to the rest of us.</a:t>
            </a:r>
          </a:p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31640" y="349250"/>
            <a:ext cx="7812360" cy="1092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3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Pick the best 9 ideas: </a:t>
            </a:r>
          </a:p>
          <a:p>
            <a:pPr algn="ctr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3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Diamond 9 </a:t>
            </a:r>
            <a:endParaRPr lang="en-GB" sz="36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587750" y="19875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 dirty="0" smtClean="0">
                <a:solidFill>
                  <a:srgbClr val="0070C0"/>
                </a:solidFill>
                <a:latin typeface="Comic Sans MS" pitchFamily="66" charset="0"/>
              </a:rPr>
              <a:t>best</a:t>
            </a:r>
            <a:endParaRPr lang="en-GB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58950" y="26733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 dirty="0" smtClean="0">
                <a:solidFill>
                  <a:srgbClr val="0070C0"/>
                </a:solidFill>
                <a:latin typeface="Comic Sans MS" pitchFamily="66" charset="0"/>
              </a:rPr>
              <a:t>next best</a:t>
            </a:r>
            <a:endParaRPr lang="en-GB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5264150" y="27495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663950" y="35877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330950" y="35877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73150" y="35877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5264150" y="43497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8</a:t>
            </a: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816350" y="51879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9</a:t>
            </a:r>
          </a:p>
        </p:txBody>
      </p:sp>
      <p:pic>
        <p:nvPicPr>
          <p:cNvPr id="14" name="Picture 13" descr="9Diamond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1905000" cy="2381250"/>
          </a:xfrm>
          <a:prstGeom prst="rect">
            <a:avLst/>
          </a:prstGeom>
        </p:spPr>
      </p:pic>
      <p:pic>
        <p:nvPicPr>
          <p:cNvPr id="16" name="Picture 15" descr="Red_Arrows_Diamond_9_2010_(470457521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515123"/>
            <a:ext cx="2640587" cy="2342877"/>
          </a:xfrm>
          <a:prstGeom prst="rect">
            <a:avLst/>
          </a:prstGeom>
        </p:spPr>
      </p:pic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139950" y="4349750"/>
            <a:ext cx="1968500" cy="444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08720"/>
          </a:xfrm>
        </p:spPr>
        <p:txBody>
          <a:bodyPr/>
          <a:lstStyle/>
          <a:p>
            <a:r>
              <a:rPr lang="en-GB" sz="3200" b="1" dirty="0" smtClean="0">
                <a:latin typeface="Calibri" pitchFamily="34" charset="0"/>
              </a:rPr>
              <a:t>Fourteen ideas for making assessment and feedback more manageable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396536" cy="5030689"/>
          </a:xfrm>
        </p:spPr>
        <p:txBody>
          <a:bodyPr/>
          <a:lstStyle/>
          <a:p>
            <a:pPr>
              <a:buFont typeface="+mj-lt"/>
              <a:buAutoNum type="alphaLcParenR"/>
            </a:pPr>
            <a:r>
              <a:rPr lang="en-GB" sz="2200" dirty="0" smtClean="0">
                <a:latin typeface="Calibri" pitchFamily="34" charset="0"/>
              </a:rPr>
              <a:t>Design much shorter assessments.</a:t>
            </a:r>
          </a:p>
          <a:p>
            <a:pPr>
              <a:buFont typeface="+mj-lt"/>
              <a:buAutoNum type="alphaLcParenR"/>
            </a:pPr>
            <a:r>
              <a:rPr lang="en-GB" sz="2200" dirty="0" smtClean="0"/>
              <a:t>Increase formative assessment and reduce summative assessment.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+mj-lt"/>
              <a:buAutoNum type="alphaLcParenR"/>
            </a:pPr>
            <a:r>
              <a:rPr lang="en-GB" sz="2200" dirty="0" smtClean="0"/>
              <a:t>Don’t just use essays.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+mj-lt"/>
              <a:buAutoNum type="alphaLcParenR"/>
            </a:pPr>
            <a:r>
              <a:rPr lang="en-GB" sz="2200" dirty="0" smtClean="0"/>
              <a:t>Make more use of oral feedback rather than written.</a:t>
            </a:r>
          </a:p>
          <a:p>
            <a:pPr>
              <a:buFont typeface="+mj-lt"/>
              <a:buAutoNum type="alphaLcParenR"/>
            </a:pPr>
            <a:r>
              <a:rPr lang="en-GB" sz="2200" dirty="0" smtClean="0"/>
              <a:t>Speed up feedback so students still care about it.</a:t>
            </a:r>
          </a:p>
          <a:p>
            <a:pPr>
              <a:buFont typeface="+mj-lt"/>
              <a:buAutoNum type="alphaLcParenR"/>
            </a:pPr>
            <a:r>
              <a:rPr lang="en-GB" sz="2200" dirty="0" smtClean="0"/>
              <a:t>Get students giving feedback to each other.</a:t>
            </a:r>
          </a:p>
          <a:p>
            <a:pPr>
              <a:buFont typeface="+mj-lt"/>
              <a:buAutoNum type="alphaLcParenR"/>
            </a:pPr>
            <a:r>
              <a:rPr lang="en-GB" sz="2200" dirty="0" smtClean="0">
                <a:latin typeface="Calibri" pitchFamily="34" charset="0"/>
              </a:rPr>
              <a:t>Let students right into assessment criteria.</a:t>
            </a:r>
          </a:p>
          <a:p>
            <a:pPr>
              <a:buFont typeface="+mj-lt"/>
              <a:buAutoNum type="alphaLcParenR"/>
            </a:pPr>
            <a:r>
              <a:rPr lang="en-GB" sz="2200" dirty="0" smtClean="0"/>
              <a:t>Show students a range of evidence of achievement.</a:t>
            </a:r>
          </a:p>
          <a:p>
            <a:pPr>
              <a:buFont typeface="+mj-lt"/>
              <a:buAutoNum type="alphaLcParenR"/>
            </a:pPr>
            <a:r>
              <a:rPr lang="en-GB" sz="2200" dirty="0" smtClean="0"/>
              <a:t>Get students themselves formulating evidence of achievement.</a:t>
            </a:r>
          </a:p>
          <a:p>
            <a:pPr>
              <a:buFont typeface="+mj-lt"/>
              <a:buAutoNum type="alphaLcParenR"/>
            </a:pPr>
            <a:r>
              <a:rPr lang="en-GB" sz="2200" dirty="0" smtClean="0"/>
              <a:t>Get students themselves designing and applying assessment criteria.</a:t>
            </a:r>
          </a:p>
          <a:p>
            <a:pPr>
              <a:buFont typeface="+mj-lt"/>
              <a:buAutoNum type="alphaLcParenR"/>
            </a:pPr>
            <a:r>
              <a:rPr lang="en-GB" sz="2200" dirty="0" smtClean="0"/>
              <a:t>Give feedback to students in groups.</a:t>
            </a:r>
          </a:p>
          <a:p>
            <a:pPr>
              <a:buFont typeface="+mj-lt"/>
              <a:buAutoNum type="alphaLcParenR"/>
            </a:pPr>
            <a:r>
              <a:rPr lang="en-GB" sz="2200" dirty="0" smtClean="0"/>
              <a:t>Use statement banks to speed up useful feedback.</a:t>
            </a:r>
          </a:p>
          <a:p>
            <a:pPr>
              <a:buFont typeface="+mj-lt"/>
              <a:buAutoNum type="alphaLcParenR"/>
            </a:pPr>
            <a:r>
              <a:rPr lang="en-GB" sz="2200" dirty="0" smtClean="0"/>
              <a:t>Get students self-assessing, and give them feedback on their self-assessment.</a:t>
            </a:r>
          </a:p>
          <a:p>
            <a:pPr>
              <a:buFont typeface="+mj-lt"/>
              <a:buAutoNum type="alphaLcParenR"/>
            </a:pPr>
            <a:r>
              <a:rPr lang="en-GB" sz="2200" dirty="0" smtClean="0"/>
              <a:t>Avoid ‘final language’ in feedback.</a:t>
            </a:r>
          </a:p>
          <a:p>
            <a:pPr>
              <a:buFont typeface="+mj-lt"/>
              <a:buAutoNum type="alphaLcParenR"/>
            </a:pPr>
            <a:endParaRPr lang="en-GB" sz="2200" dirty="0" smtClean="0"/>
          </a:p>
          <a:p>
            <a:pPr>
              <a:buFont typeface="+mj-lt"/>
              <a:buAutoNum type="alphaLcParenR"/>
            </a:pPr>
            <a:endParaRPr lang="en-GB" sz="2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To be continued on 11</a:t>
            </a:r>
            <a:r>
              <a:rPr lang="en-GB" b="1" baseline="30000" dirty="0" smtClean="0"/>
              <a:t>th</a:t>
            </a:r>
            <a:r>
              <a:rPr lang="en-GB" b="1" dirty="0" smtClean="0"/>
              <a:t> January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a	Design much shorter assessments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We tend to keep using long assessment, because that’s what we’ve always done.</a:t>
            </a:r>
          </a:p>
          <a:p>
            <a:r>
              <a:rPr lang="en-GB" sz="2800" dirty="0" smtClean="0"/>
              <a:t>As a result, we spend ages marking, and too little time assessing.</a:t>
            </a:r>
          </a:p>
          <a:p>
            <a:r>
              <a:rPr lang="en-GB" sz="2800" dirty="0" smtClean="0"/>
              <a:t>Students learn to ‘waffle’ with long assessments.</a:t>
            </a:r>
          </a:p>
          <a:p>
            <a:r>
              <a:rPr lang="en-GB" sz="2800" dirty="0" smtClean="0"/>
              <a:t>A short assessment can be harder, and more intense.</a:t>
            </a:r>
          </a:p>
          <a:p>
            <a:r>
              <a:rPr lang="en-GB" sz="2800" dirty="0" smtClean="0"/>
              <a:t>And achieve better discrimination between best and worst.</a:t>
            </a:r>
          </a:p>
          <a:p>
            <a:r>
              <a:rPr lang="en-GB" sz="2800" dirty="0" smtClean="0"/>
              <a:t>And much, much faster to assess.</a:t>
            </a:r>
          </a:p>
          <a:p>
            <a:r>
              <a:rPr lang="en-GB" sz="2800" dirty="0" smtClean="0"/>
              <a:t>Word-constrained assessments can be used.</a:t>
            </a:r>
          </a:p>
          <a:p>
            <a:endParaRPr lang="en-GB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b	Increase formative assessment and reduce summative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know that students learn little or nothing from feedback on summative assessments.</a:t>
            </a:r>
          </a:p>
          <a:p>
            <a:r>
              <a:rPr lang="en-GB" dirty="0" smtClean="0"/>
              <a:t>Students often don’t learn from feedback on supposedly-formative assessments, as they’ve already moved on to the next task.</a:t>
            </a:r>
          </a:p>
          <a:p>
            <a:r>
              <a:rPr lang="en-GB" dirty="0" smtClean="0"/>
              <a:t>Formative assessment can be a great learning experience.</a:t>
            </a:r>
          </a:p>
          <a:p>
            <a:r>
              <a:rPr lang="en-GB" dirty="0" smtClean="0"/>
              <a:t>Students’ final results can benefit enormously from formative feedback.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c	Don’t just use essays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Essays take ages to write, and ages to mark.</a:t>
            </a:r>
          </a:p>
          <a:p>
            <a:r>
              <a:rPr lang="en-GB" dirty="0" smtClean="0"/>
              <a:t>Research shows we’re not at all good at assessing essays.</a:t>
            </a:r>
          </a:p>
          <a:p>
            <a:r>
              <a:rPr lang="en-GB" dirty="0" smtClean="0"/>
              <a:t>Marking can degenerate into copy-editing rather than assessing.</a:t>
            </a:r>
          </a:p>
          <a:p>
            <a:r>
              <a:rPr lang="en-GB" dirty="0" smtClean="0"/>
              <a:t>Students are well aware whenever assessment is at all unfair.</a:t>
            </a:r>
          </a:p>
          <a:p>
            <a:r>
              <a:rPr lang="en-GB" dirty="0" smtClean="0"/>
              <a:t>The mark or grade becomes much more important to students than the feedback.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d	Make more use of oral feedback rather than written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Face-to-face feedback can make good use of tone of voice, encouraging facial gestures, speed of speech, repetition where needed, body language, and so on.</a:t>
            </a:r>
          </a:p>
          <a:p>
            <a:r>
              <a:rPr lang="en-GB" dirty="0" smtClean="0"/>
              <a:t>Students in large groups can learn from oral feedback on other students’ triumphs and disasters (with due anonymity).</a:t>
            </a:r>
          </a:p>
          <a:p>
            <a:r>
              <a:rPr lang="en-GB" dirty="0" smtClean="0"/>
              <a:t>Even one-to-one, oral feedback can be much more powerful than written.</a:t>
            </a:r>
          </a:p>
          <a:p>
            <a:r>
              <a:rPr lang="en-GB" dirty="0" smtClean="0"/>
              <a:t>Oral feedback can be retained if ‘packaged up’ in podcasts or audio files.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e	Speed up feedback so students still care about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We’ve become preoccupied with the turn-around time for a batch of work for large groups of students.</a:t>
            </a:r>
          </a:p>
          <a:p>
            <a:r>
              <a:rPr lang="en-GB" dirty="0" smtClean="0"/>
              <a:t>A lot of feedback can be given at the moment the work is submitted, before marking has even begun.</a:t>
            </a:r>
          </a:p>
          <a:p>
            <a:r>
              <a:rPr lang="en-GB" dirty="0" smtClean="0"/>
              <a:t>Immediate feedback means that students still remember what they did – and what they had problems with.</a:t>
            </a:r>
          </a:p>
          <a:p>
            <a:r>
              <a:rPr lang="en-GB" dirty="0" smtClean="0"/>
              <a:t>Ideally, give feedback within 24 hours of students doing the work?</a:t>
            </a:r>
          </a:p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f	Get students giving feedback to each other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Students learn a great deal from the process of explaining things to someone else.</a:t>
            </a:r>
          </a:p>
          <a:p>
            <a:r>
              <a:rPr lang="en-GB" dirty="0" smtClean="0"/>
              <a:t>It’s often easier to learn from someone who has just mastered a concept than from someone who can’t remember the difficulties learning it.</a:t>
            </a:r>
          </a:p>
          <a:p>
            <a:r>
              <a:rPr lang="en-GB" dirty="0" smtClean="0"/>
              <a:t>Students can benefit from much more feedback than we could give them.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g	Let students right into assessment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Talk assessment every  time you see whole groups of students.</a:t>
            </a:r>
          </a:p>
          <a:p>
            <a:r>
              <a:rPr lang="en-GB" dirty="0" smtClean="0"/>
              <a:t>Try to avoid talking assessment to individual students seeking to ‘get ahead’.</a:t>
            </a:r>
          </a:p>
          <a:p>
            <a:r>
              <a:rPr lang="en-GB" dirty="0" smtClean="0"/>
              <a:t>Make it clear how assessment criteria link to evidence of achievement of published learning outcomes.</a:t>
            </a:r>
          </a:p>
          <a:p>
            <a:r>
              <a:rPr lang="en-GB" dirty="0" smtClean="0"/>
              <a:t>Give students safe practice at evidencing their achievement of assessment criteria.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8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6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1370</TotalTime>
  <Words>1357</Words>
  <Application>Microsoft Office PowerPoint</Application>
  <PresentationFormat>On-screen Show (4:3)</PresentationFormat>
  <Paragraphs>133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2_LeedsMet template</vt:lpstr>
      <vt:lpstr>81_Custom Design</vt:lpstr>
      <vt:lpstr>116_Custom Design</vt:lpstr>
      <vt:lpstr>Fourteen Ideas  for making Assessment and Formative Feedback more Effective and Manageable</vt:lpstr>
      <vt:lpstr>Fourteen ideas for making assessment and feedback more manageable</vt:lpstr>
      <vt:lpstr>a Design much shorter assessments</vt:lpstr>
      <vt:lpstr>b Increase formative assessment and reduce summative assessment</vt:lpstr>
      <vt:lpstr>c Don’t just use essays</vt:lpstr>
      <vt:lpstr>d Make more use of oral feedback rather than written</vt:lpstr>
      <vt:lpstr>e Speed up feedback so students still care about it</vt:lpstr>
      <vt:lpstr>f Get students giving feedback to each other</vt:lpstr>
      <vt:lpstr>g Let students right into assessment criteria</vt:lpstr>
      <vt:lpstr>h Show students a range of evidence of achievement</vt:lpstr>
      <vt:lpstr>i Get students themselves formulating evidence of achievement</vt:lpstr>
      <vt:lpstr>j Get students themselves designing and applying assessment criteria</vt:lpstr>
      <vt:lpstr>k  Give feedback to students in groups.</vt:lpstr>
      <vt:lpstr>l  Use statement banks to speed up useful feedback.</vt:lpstr>
      <vt:lpstr>m Get students self-assessing, and give them feedback on their self-assessment.</vt:lpstr>
      <vt:lpstr>n Avoid ‘final language’ in feedback</vt:lpstr>
      <vt:lpstr>Fourteen ideas for making assessment and feedback more manageable</vt:lpstr>
      <vt:lpstr>Post-it ‘Diamond 9’ prioritisation</vt:lpstr>
      <vt:lpstr>Slide 19</vt:lpstr>
      <vt:lpstr>To be continued on 11th January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 Ideas  for making Assessment and Feedback  Effective and Manageable</dc:title>
  <dc:creator>user</dc:creator>
  <cp:lastModifiedBy>user</cp:lastModifiedBy>
  <cp:revision>13</cp:revision>
  <dcterms:created xsi:type="dcterms:W3CDTF">2016-11-15T21:14:02Z</dcterms:created>
  <dcterms:modified xsi:type="dcterms:W3CDTF">2016-12-01T21:04:17Z</dcterms:modified>
</cp:coreProperties>
</file>