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slideLayouts/slideLayout71.xml" ContentType="application/vnd.openxmlformats-officedocument.presentationml.slideLayout+xml"/>
  <Override PartName="/ppt/theme/theme108.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theme/theme51.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theme/theme56.xml" ContentType="application/vnd.openxmlformats-officedocument.them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theme/theme107.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101.xml" ContentType="application/vnd.openxmlformats-officedocument.theme+xml"/>
  <Override PartName="/ppt/slides/slide78.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slideLayouts/slideLayout80.xml" ContentType="application/vnd.openxmlformats-officedocument.presentationml.slideLayout+xml"/>
  <Override PartName="/ppt/theme/theme117.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theme/theme5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4" r:id="rId52"/>
    <p:sldMasterId id="2147484776" r:id="rId53"/>
    <p:sldMasterId id="2147484778" r:id="rId54"/>
    <p:sldMasterId id="2147484780" r:id="rId55"/>
    <p:sldMasterId id="2147484782" r:id="rId56"/>
    <p:sldMasterId id="2147484789" r:id="rId57"/>
    <p:sldMasterId id="2147484793" r:id="rId58"/>
    <p:sldMasterId id="2147484795" r:id="rId59"/>
    <p:sldMasterId id="2147484797" r:id="rId60"/>
    <p:sldMasterId id="2147484799" r:id="rId61"/>
    <p:sldMasterId id="2147484802" r:id="rId62"/>
    <p:sldMasterId id="2147484804" r:id="rId63"/>
    <p:sldMasterId id="2147484806" r:id="rId64"/>
    <p:sldMasterId id="2147484808" r:id="rId65"/>
    <p:sldMasterId id="2147484811" r:id="rId66"/>
    <p:sldMasterId id="2147484815" r:id="rId67"/>
    <p:sldMasterId id="2147484817" r:id="rId68"/>
    <p:sldMasterId id="2147484819" r:id="rId69"/>
    <p:sldMasterId id="2147484821" r:id="rId70"/>
    <p:sldMasterId id="2147484823" r:id="rId71"/>
    <p:sldMasterId id="2147484825" r:id="rId72"/>
    <p:sldMasterId id="2147484827" r:id="rId73"/>
    <p:sldMasterId id="2147484829" r:id="rId74"/>
    <p:sldMasterId id="2147484831" r:id="rId75"/>
    <p:sldMasterId id="2147484833" r:id="rId76"/>
    <p:sldMasterId id="2147484835" r:id="rId77"/>
    <p:sldMasterId id="2147484837" r:id="rId78"/>
    <p:sldMasterId id="2147484839" r:id="rId79"/>
    <p:sldMasterId id="2147484841" r:id="rId80"/>
    <p:sldMasterId id="2147484845" r:id="rId81"/>
    <p:sldMasterId id="2147484848" r:id="rId82"/>
    <p:sldMasterId id="2147484850" r:id="rId83"/>
    <p:sldMasterId id="2147484853" r:id="rId84"/>
    <p:sldMasterId id="2147484855" r:id="rId85"/>
    <p:sldMasterId id="2147484857" r:id="rId86"/>
    <p:sldMasterId id="2147484864" r:id="rId87"/>
    <p:sldMasterId id="2147484866" r:id="rId88"/>
    <p:sldMasterId id="2147484868" r:id="rId89"/>
    <p:sldMasterId id="2147484870" r:id="rId90"/>
    <p:sldMasterId id="2147484872" r:id="rId91"/>
    <p:sldMasterId id="2147484873" r:id="rId92"/>
    <p:sldMasterId id="2147484876" r:id="rId93"/>
    <p:sldMasterId id="2147484878" r:id="rId94"/>
    <p:sldMasterId id="2147484880" r:id="rId95"/>
    <p:sldMasterId id="2147484888" r:id="rId96"/>
    <p:sldMasterId id="2147484895" r:id="rId97"/>
    <p:sldMasterId id="2147484898" r:id="rId98"/>
    <p:sldMasterId id="2147484900" r:id="rId99"/>
    <p:sldMasterId id="2147484902" r:id="rId100"/>
    <p:sldMasterId id="2147484904" r:id="rId101"/>
    <p:sldMasterId id="2147484906" r:id="rId102"/>
    <p:sldMasterId id="2147484908" r:id="rId103"/>
    <p:sldMasterId id="2147484910" r:id="rId104"/>
    <p:sldMasterId id="2147484912" r:id="rId105"/>
    <p:sldMasterId id="2147484914" r:id="rId106"/>
    <p:sldMasterId id="2147484916" r:id="rId107"/>
    <p:sldMasterId id="2147484918" r:id="rId108"/>
    <p:sldMasterId id="2147484920" r:id="rId109"/>
    <p:sldMasterId id="2147484922" r:id="rId110"/>
    <p:sldMasterId id="2147484924" r:id="rId111"/>
    <p:sldMasterId id="2147484926" r:id="rId112"/>
    <p:sldMasterId id="2147484928" r:id="rId113"/>
    <p:sldMasterId id="2147484930" r:id="rId114"/>
    <p:sldMasterId id="2147484932" r:id="rId115"/>
    <p:sldMasterId id="2147484934" r:id="rId116"/>
  </p:sldMasterIdLst>
  <p:notesMasterIdLst>
    <p:notesMasterId r:id="rId200"/>
  </p:notesMasterIdLst>
  <p:sldIdLst>
    <p:sldId id="428" r:id="rId117"/>
    <p:sldId id="476" r:id="rId118"/>
    <p:sldId id="528" r:id="rId119"/>
    <p:sldId id="479" r:id="rId120"/>
    <p:sldId id="529" r:id="rId121"/>
    <p:sldId id="459" r:id="rId122"/>
    <p:sldId id="601" r:id="rId123"/>
    <p:sldId id="640" r:id="rId124"/>
    <p:sldId id="569" r:id="rId125"/>
    <p:sldId id="666" r:id="rId126"/>
    <p:sldId id="531" r:id="rId127"/>
    <p:sldId id="532" r:id="rId128"/>
    <p:sldId id="533" r:id="rId129"/>
    <p:sldId id="534" r:id="rId130"/>
    <p:sldId id="698" r:id="rId131"/>
    <p:sldId id="673" r:id="rId132"/>
    <p:sldId id="674" r:id="rId133"/>
    <p:sldId id="665" r:id="rId134"/>
    <p:sldId id="703" r:id="rId135"/>
    <p:sldId id="704" r:id="rId136"/>
    <p:sldId id="705" r:id="rId137"/>
    <p:sldId id="535" r:id="rId138"/>
    <p:sldId id="536" r:id="rId139"/>
    <p:sldId id="486" r:id="rId140"/>
    <p:sldId id="727" r:id="rId141"/>
    <p:sldId id="728" r:id="rId142"/>
    <p:sldId id="729" r:id="rId143"/>
    <p:sldId id="730" r:id="rId144"/>
    <p:sldId id="702" r:id="rId145"/>
    <p:sldId id="508" r:id="rId146"/>
    <p:sldId id="509" r:id="rId147"/>
    <p:sldId id="603" r:id="rId148"/>
    <p:sldId id="706" r:id="rId149"/>
    <p:sldId id="510" r:id="rId150"/>
    <p:sldId id="542" r:id="rId151"/>
    <p:sldId id="547" r:id="rId152"/>
    <p:sldId id="511" r:id="rId153"/>
    <p:sldId id="548" r:id="rId154"/>
    <p:sldId id="707" r:id="rId155"/>
    <p:sldId id="524" r:id="rId156"/>
    <p:sldId id="525" r:id="rId157"/>
    <p:sldId id="581" r:id="rId158"/>
    <p:sldId id="635" r:id="rId159"/>
    <p:sldId id="636" r:id="rId160"/>
    <p:sldId id="637" r:id="rId161"/>
    <p:sldId id="539" r:id="rId162"/>
    <p:sldId id="566" r:id="rId163"/>
    <p:sldId id="568" r:id="rId164"/>
    <p:sldId id="588" r:id="rId165"/>
    <p:sldId id="589" r:id="rId166"/>
    <p:sldId id="590" r:id="rId167"/>
    <p:sldId id="591" r:id="rId168"/>
    <p:sldId id="592" r:id="rId169"/>
    <p:sldId id="465" r:id="rId170"/>
    <p:sldId id="613" r:id="rId171"/>
    <p:sldId id="593" r:id="rId172"/>
    <p:sldId id="551" r:id="rId173"/>
    <p:sldId id="708" r:id="rId174"/>
    <p:sldId id="709" r:id="rId175"/>
    <p:sldId id="710" r:id="rId176"/>
    <p:sldId id="711" r:id="rId177"/>
    <p:sldId id="712" r:id="rId178"/>
    <p:sldId id="713" r:id="rId179"/>
    <p:sldId id="714" r:id="rId180"/>
    <p:sldId id="715" r:id="rId181"/>
    <p:sldId id="716" r:id="rId182"/>
    <p:sldId id="717" r:id="rId183"/>
    <p:sldId id="718" r:id="rId184"/>
    <p:sldId id="719" r:id="rId185"/>
    <p:sldId id="720" r:id="rId186"/>
    <p:sldId id="721" r:id="rId187"/>
    <p:sldId id="722" r:id="rId188"/>
    <p:sldId id="723" r:id="rId189"/>
    <p:sldId id="724" r:id="rId190"/>
    <p:sldId id="725" r:id="rId191"/>
    <p:sldId id="726" r:id="rId192"/>
    <p:sldId id="460" r:id="rId193"/>
    <p:sldId id="555" r:id="rId194"/>
    <p:sldId id="556" r:id="rId195"/>
    <p:sldId id="557" r:id="rId196"/>
    <p:sldId id="558" r:id="rId197"/>
    <p:sldId id="559" r:id="rId198"/>
    <p:sldId id="502" r:id="rId19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FF"/>
    <a:srgbClr val="FF6699"/>
    <a:srgbClr val="FFFFFF"/>
    <a:srgbClr val="FF3300"/>
    <a:srgbClr val="CC0000"/>
    <a:srgbClr val="000000"/>
    <a:srgbClr val="CCFFCC"/>
    <a:srgbClr val="3333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724"/>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22.xml"/><Relationship Id="rId159" Type="http://schemas.openxmlformats.org/officeDocument/2006/relationships/slide" Target="slides/slide43.xml"/><Relationship Id="rId170" Type="http://schemas.openxmlformats.org/officeDocument/2006/relationships/slide" Target="slides/slide54.xml"/><Relationship Id="rId191" Type="http://schemas.openxmlformats.org/officeDocument/2006/relationships/slide" Target="slides/slide75.xml"/><Relationship Id="rId196" Type="http://schemas.openxmlformats.org/officeDocument/2006/relationships/slide" Target="slides/slide80.xml"/><Relationship Id="rId200"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7.xml"/><Relationship Id="rId128" Type="http://schemas.openxmlformats.org/officeDocument/2006/relationships/slide" Target="slides/slide12.xml"/><Relationship Id="rId144" Type="http://schemas.openxmlformats.org/officeDocument/2006/relationships/slide" Target="slides/slide28.xml"/><Relationship Id="rId149" Type="http://schemas.openxmlformats.org/officeDocument/2006/relationships/slide" Target="slides/slide33.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44.xml"/><Relationship Id="rId165" Type="http://schemas.openxmlformats.org/officeDocument/2006/relationships/slide" Target="slides/slide49.xml"/><Relationship Id="rId181" Type="http://schemas.openxmlformats.org/officeDocument/2006/relationships/slide" Target="slides/slide65.xml"/><Relationship Id="rId186"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 Target="slides/slide2.xml"/><Relationship Id="rId134" Type="http://schemas.openxmlformats.org/officeDocument/2006/relationships/slide" Target="slides/slide18.xml"/><Relationship Id="rId139" Type="http://schemas.openxmlformats.org/officeDocument/2006/relationships/slide" Target="slides/slide23.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34.xml"/><Relationship Id="rId155" Type="http://schemas.openxmlformats.org/officeDocument/2006/relationships/slide" Target="slides/slide39.xml"/><Relationship Id="rId171" Type="http://schemas.openxmlformats.org/officeDocument/2006/relationships/slide" Target="slides/slide55.xml"/><Relationship Id="rId176" Type="http://schemas.openxmlformats.org/officeDocument/2006/relationships/slide" Target="slides/slide60.xml"/><Relationship Id="rId192" Type="http://schemas.openxmlformats.org/officeDocument/2006/relationships/slide" Target="slides/slide76.xml"/><Relationship Id="rId197" Type="http://schemas.openxmlformats.org/officeDocument/2006/relationships/slide" Target="slides/slide81.xml"/><Relationship Id="rId201"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 Target="slides/slide8.xml"/><Relationship Id="rId129" Type="http://schemas.openxmlformats.org/officeDocument/2006/relationships/slide" Target="slides/slide13.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24.xml"/><Relationship Id="rId145" Type="http://schemas.openxmlformats.org/officeDocument/2006/relationships/slide" Target="slides/slide29.xml"/><Relationship Id="rId161" Type="http://schemas.openxmlformats.org/officeDocument/2006/relationships/slide" Target="slides/slide45.xml"/><Relationship Id="rId166" Type="http://schemas.openxmlformats.org/officeDocument/2006/relationships/slide" Target="slides/slide50.xml"/><Relationship Id="rId182" Type="http://schemas.openxmlformats.org/officeDocument/2006/relationships/slide" Target="slides/slide66.xml"/><Relationship Id="rId187"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 Target="slides/slide3.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14.xml"/><Relationship Id="rId135" Type="http://schemas.openxmlformats.org/officeDocument/2006/relationships/slide" Target="slides/slide19.xml"/><Relationship Id="rId151" Type="http://schemas.openxmlformats.org/officeDocument/2006/relationships/slide" Target="slides/slide35.xml"/><Relationship Id="rId156" Type="http://schemas.openxmlformats.org/officeDocument/2006/relationships/slide" Target="slides/slide40.xml"/><Relationship Id="rId177" Type="http://schemas.openxmlformats.org/officeDocument/2006/relationships/slide" Target="slides/slide61.xml"/><Relationship Id="rId198" Type="http://schemas.openxmlformats.org/officeDocument/2006/relationships/slide" Target="slides/slide82.xml"/><Relationship Id="rId172" Type="http://schemas.openxmlformats.org/officeDocument/2006/relationships/slide" Target="slides/slide56.xml"/><Relationship Id="rId193" Type="http://schemas.openxmlformats.org/officeDocument/2006/relationships/slide" Target="slides/slide77.xml"/><Relationship Id="rId202"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4.xml"/><Relationship Id="rId125" Type="http://schemas.openxmlformats.org/officeDocument/2006/relationships/slide" Target="slides/slide9.xml"/><Relationship Id="rId141" Type="http://schemas.openxmlformats.org/officeDocument/2006/relationships/slide" Target="slides/slide25.xml"/><Relationship Id="rId146" Type="http://schemas.openxmlformats.org/officeDocument/2006/relationships/slide" Target="slides/slide30.xml"/><Relationship Id="rId167" Type="http://schemas.openxmlformats.org/officeDocument/2006/relationships/slide" Target="slides/slide51.xml"/><Relationship Id="rId188"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46.xml"/><Relationship Id="rId183"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15.xml"/><Relationship Id="rId136" Type="http://schemas.openxmlformats.org/officeDocument/2006/relationships/slide" Target="slides/slide20.xml"/><Relationship Id="rId157" Type="http://schemas.openxmlformats.org/officeDocument/2006/relationships/slide" Target="slides/slide41.xml"/><Relationship Id="rId178" Type="http://schemas.openxmlformats.org/officeDocument/2006/relationships/slide" Target="slides/slide6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36.xml"/><Relationship Id="rId173" Type="http://schemas.openxmlformats.org/officeDocument/2006/relationships/slide" Target="slides/slide57.xml"/><Relationship Id="rId194" Type="http://schemas.openxmlformats.org/officeDocument/2006/relationships/slide" Target="slides/slide78.xml"/><Relationship Id="rId199" Type="http://schemas.openxmlformats.org/officeDocument/2006/relationships/slide" Target="slides/slide83.xml"/><Relationship Id="rId203"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10.xml"/><Relationship Id="rId147" Type="http://schemas.openxmlformats.org/officeDocument/2006/relationships/slide" Target="slides/slide31.xml"/><Relationship Id="rId168"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5.xml"/><Relationship Id="rId142" Type="http://schemas.openxmlformats.org/officeDocument/2006/relationships/slide" Target="slides/slide26.xml"/><Relationship Id="rId163" Type="http://schemas.openxmlformats.org/officeDocument/2006/relationships/slide" Target="slides/slide47.xml"/><Relationship Id="rId184" Type="http://schemas.openxmlformats.org/officeDocument/2006/relationships/slide" Target="slides/slide68.xml"/><Relationship Id="rId189" Type="http://schemas.openxmlformats.org/officeDocument/2006/relationships/slide" Target="slides/slide7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21.xml"/><Relationship Id="rId158"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16.xml"/><Relationship Id="rId153" Type="http://schemas.openxmlformats.org/officeDocument/2006/relationships/slide" Target="slides/slide37.xml"/><Relationship Id="rId174" Type="http://schemas.openxmlformats.org/officeDocument/2006/relationships/slide" Target="slides/slide58.xml"/><Relationship Id="rId179" Type="http://schemas.openxmlformats.org/officeDocument/2006/relationships/slide" Target="slides/slide63.xml"/><Relationship Id="rId195" Type="http://schemas.openxmlformats.org/officeDocument/2006/relationships/slide" Target="slides/slide79.xml"/><Relationship Id="rId190" Type="http://schemas.openxmlformats.org/officeDocument/2006/relationships/slide" Target="slides/slide74.xml"/><Relationship Id="rId204"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1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6.xml"/><Relationship Id="rId143" Type="http://schemas.openxmlformats.org/officeDocument/2006/relationships/slide" Target="slides/slide27.xml"/><Relationship Id="rId148" Type="http://schemas.openxmlformats.org/officeDocument/2006/relationships/slide" Target="slides/slide32.xml"/><Relationship Id="rId164" Type="http://schemas.openxmlformats.org/officeDocument/2006/relationships/slide" Target="slides/slide48.xml"/><Relationship Id="rId169" Type="http://schemas.openxmlformats.org/officeDocument/2006/relationships/slide" Target="slides/slide53.xml"/><Relationship Id="rId185"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64.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17.xml"/><Relationship Id="rId154" Type="http://schemas.openxmlformats.org/officeDocument/2006/relationships/slide" Target="slides/slide38.xml"/><Relationship Id="rId175"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22</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23</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24</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30</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31</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32</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34</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41</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42</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43</a:t>
            </a:fld>
            <a:endParaRPr lang="en-GB"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45</a:t>
            </a:fld>
            <a:endParaRPr lang="en-GB"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46</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919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48</a:t>
            </a:fld>
            <a:endParaRPr lang="en-GB">
              <a:solidFill>
                <a:srgbClr val="000000"/>
              </a:solidFill>
            </a:endParaRPr>
          </a:p>
        </p:txBody>
      </p:sp>
    </p:spTree>
    <p:extLst>
      <p:ext uri="{BB962C8B-B14F-4D97-AF65-F5344CB8AC3E}">
        <p14:creationId xmlns="" xmlns:p14="http://schemas.microsoft.com/office/powerpoint/2010/main" val="3430831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49</a:t>
            </a:fld>
            <a:endParaRPr lang="en-GB" dirty="0">
              <a:solidFill>
                <a:srgbClr val="000000"/>
              </a:solidFill>
            </a:endParaRPr>
          </a:p>
        </p:txBody>
      </p:sp>
    </p:spTree>
    <p:extLst>
      <p:ext uri="{BB962C8B-B14F-4D97-AF65-F5344CB8AC3E}">
        <p14:creationId xmlns="" xmlns:p14="http://schemas.microsoft.com/office/powerpoint/2010/main" val="2601599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50</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71512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51</a:t>
            </a:fld>
            <a:endParaRPr lang="en-GB" dirty="0">
              <a:solidFill>
                <a:srgbClr val="000000"/>
              </a:solidFill>
            </a:endParaRPr>
          </a:p>
        </p:txBody>
      </p:sp>
    </p:spTree>
    <p:extLst>
      <p:ext uri="{BB962C8B-B14F-4D97-AF65-F5344CB8AC3E}">
        <p14:creationId xmlns="" xmlns:p14="http://schemas.microsoft.com/office/powerpoint/2010/main" val="2802136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52</a:t>
            </a:fld>
            <a:endParaRPr lang="en-GB">
              <a:solidFill>
                <a:srgbClr val="000000"/>
              </a:solidFill>
            </a:endParaRPr>
          </a:p>
        </p:txBody>
      </p:sp>
    </p:spTree>
    <p:extLst>
      <p:ext uri="{BB962C8B-B14F-4D97-AF65-F5344CB8AC3E}">
        <p14:creationId xmlns="" xmlns:p14="http://schemas.microsoft.com/office/powerpoint/2010/main" val="150780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53</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56</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57</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solidFill>
                  <a:srgbClr val="000000"/>
                </a:solidFill>
              </a:rPr>
              <a:pPr>
                <a:defRPr/>
              </a:pPr>
              <a:t>58</a:t>
            </a:fld>
            <a:endParaRPr lang="en-US">
              <a:solidFill>
                <a:srgbClr val="000000"/>
              </a:solidFill>
            </a:endParaRPr>
          </a:p>
        </p:txBody>
      </p:sp>
    </p:spTree>
    <p:extLst>
      <p:ext uri="{BB962C8B-B14F-4D97-AF65-F5344CB8AC3E}">
        <p14:creationId xmlns="" xmlns:p14="http://schemas.microsoft.com/office/powerpoint/2010/main" val="3397017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59</a:t>
            </a:fld>
            <a:endParaRPr lang="en-GB" smtClean="0">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a:solidFill>
                  <a:srgbClr val="000000"/>
                </a:solidFill>
              </a:rPr>
              <a:pPr>
                <a:defRPr/>
              </a:pPr>
              <a:t>60</a:t>
            </a:fld>
            <a:endParaRPr lang="en-GB">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61</a:t>
            </a:fld>
            <a:endParaRPr lang="en-GB">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sz="1200">
                <a:solidFill>
                  <a:srgbClr val="000000"/>
                </a:solidFill>
                <a:latin typeface="Arial" charset="0"/>
              </a:rPr>
              <a:pPr>
                <a:defRPr/>
              </a:pPr>
              <a:t>62</a:t>
            </a:fld>
            <a:endParaRPr lang="en-GB" sz="1200" dirty="0">
              <a:solidFill>
                <a:srgbClr val="000000"/>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63</a:t>
            </a:fld>
            <a:endParaRPr lang="en-GB">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64</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a:solidFill>
                  <a:srgbClr val="000000"/>
                </a:solidFill>
              </a:rPr>
              <a:pPr>
                <a:defRPr/>
              </a:pPr>
              <a:t>65</a:t>
            </a:fld>
            <a:endParaRPr lang="en-GB">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66</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65118-6B05-4A82-BEFD-816B730B1679}" type="slidenum">
              <a:rPr lang="en-US">
                <a:solidFill>
                  <a:srgbClr val="000000"/>
                </a:solidFill>
              </a:rPr>
              <a:pPr/>
              <a:t>67</a:t>
            </a:fld>
            <a:endParaRPr lang="en-US">
              <a:solidFill>
                <a:srgbClr val="000000"/>
              </a:solidFill>
            </a:endParaRPr>
          </a:p>
        </p:txBody>
      </p:sp>
      <p:sp>
        <p:nvSpPr>
          <p:cNvPr id="279554" name="Rectangle 2"/>
          <p:cNvSpPr>
            <a:spLocks noGrp="1" noRot="1" noChangeAspect="1" noChangeArrowheads="1" noTextEdit="1"/>
          </p:cNvSpPr>
          <p:nvPr>
            <p:ph type="sldImg"/>
          </p:nvPr>
        </p:nvSpPr>
        <p:spPr>
          <a:xfrm>
            <a:off x="1150938" y="692150"/>
            <a:ext cx="4556125" cy="3416300"/>
          </a:xfrm>
          <a:ln/>
        </p:spPr>
      </p:sp>
      <p:sp>
        <p:nvSpPr>
          <p:cNvPr id="279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174A9-7A18-42B4-A919-3FFE9019147E}" type="slidenum">
              <a:rPr lang="en-US">
                <a:solidFill>
                  <a:srgbClr val="000000"/>
                </a:solidFill>
              </a:rPr>
              <a:pPr/>
              <a:t>68</a:t>
            </a:fld>
            <a:endParaRPr lang="en-US">
              <a:solidFill>
                <a:srgbClr val="000000"/>
              </a:solidFill>
            </a:endParaRPr>
          </a:p>
        </p:txBody>
      </p:sp>
      <p:sp>
        <p:nvSpPr>
          <p:cNvPr id="281602" name="Rectangle 2"/>
          <p:cNvSpPr>
            <a:spLocks noGrp="1" noRot="1" noChangeAspect="1" noChangeArrowheads="1" noTextEdit="1"/>
          </p:cNvSpPr>
          <p:nvPr>
            <p:ph type="sldImg"/>
          </p:nvPr>
        </p:nvSpPr>
        <p:spPr>
          <a:xfrm>
            <a:off x="1150938" y="692150"/>
            <a:ext cx="4556125" cy="3416300"/>
          </a:xfrm>
          <a:ln/>
        </p:spPr>
      </p:sp>
      <p:sp>
        <p:nvSpPr>
          <p:cNvPr id="281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0433A-C58F-4BBD-A5A2-D3A9B8412F9C}" type="slidenum">
              <a:rPr lang="en-US">
                <a:solidFill>
                  <a:srgbClr val="000000"/>
                </a:solidFill>
              </a:rPr>
              <a:pPr/>
              <a:t>69</a:t>
            </a:fld>
            <a:endParaRPr lang="en-US">
              <a:solidFill>
                <a:srgbClr val="000000"/>
              </a:solidFill>
            </a:endParaRPr>
          </a:p>
        </p:txBody>
      </p:sp>
      <p:sp>
        <p:nvSpPr>
          <p:cNvPr id="283650" name="Rectangle 2"/>
          <p:cNvSpPr>
            <a:spLocks noGrp="1" noRot="1" noChangeAspect="1" noChangeArrowheads="1" noTextEdit="1"/>
          </p:cNvSpPr>
          <p:nvPr>
            <p:ph type="sldImg"/>
          </p:nvPr>
        </p:nvSpPr>
        <p:spPr>
          <a:xfrm>
            <a:off x="1150938" y="692150"/>
            <a:ext cx="4556125" cy="3416300"/>
          </a:xfrm>
          <a:ln/>
        </p:spPr>
      </p:sp>
      <p:sp>
        <p:nvSpPr>
          <p:cNvPr id="283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3312D-1073-4E07-B047-A85800DC2FFD}" type="slidenum">
              <a:rPr lang="en-US">
                <a:solidFill>
                  <a:srgbClr val="000000"/>
                </a:solidFill>
              </a:rPr>
              <a:pPr/>
              <a:t>70</a:t>
            </a:fld>
            <a:endParaRPr lang="en-US">
              <a:solidFill>
                <a:srgbClr val="000000"/>
              </a:solidFill>
            </a:endParaRPr>
          </a:p>
        </p:txBody>
      </p:sp>
      <p:sp>
        <p:nvSpPr>
          <p:cNvPr id="285698" name="Rectangle 2"/>
          <p:cNvSpPr>
            <a:spLocks noGrp="1" noRot="1" noChangeAspect="1" noChangeArrowheads="1" noTextEdit="1"/>
          </p:cNvSpPr>
          <p:nvPr>
            <p:ph type="sldImg"/>
          </p:nvPr>
        </p:nvSpPr>
        <p:spPr>
          <a:xfrm>
            <a:off x="1150938" y="692150"/>
            <a:ext cx="4556125" cy="3416300"/>
          </a:xfrm>
          <a:ln/>
        </p:spPr>
      </p:sp>
      <p:sp>
        <p:nvSpPr>
          <p:cNvPr id="285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CCF71-AB6C-4FC4-8476-07FF96F2000D}" type="slidenum">
              <a:rPr lang="en-US">
                <a:solidFill>
                  <a:srgbClr val="000000"/>
                </a:solidFill>
              </a:rPr>
              <a:pPr/>
              <a:t>71</a:t>
            </a:fld>
            <a:endParaRPr lang="en-US">
              <a:solidFill>
                <a:srgbClr val="000000"/>
              </a:solidFill>
            </a:endParaRPr>
          </a:p>
        </p:txBody>
      </p:sp>
      <p:sp>
        <p:nvSpPr>
          <p:cNvPr id="287746" name="Rectangle 2"/>
          <p:cNvSpPr>
            <a:spLocks noGrp="1" noRot="1" noChangeAspect="1" noChangeArrowheads="1" noTextEdit="1"/>
          </p:cNvSpPr>
          <p:nvPr>
            <p:ph type="sldImg"/>
          </p:nvPr>
        </p:nvSpPr>
        <p:spPr>
          <a:xfrm>
            <a:off x="1150938" y="692150"/>
            <a:ext cx="4556125" cy="3416300"/>
          </a:xfrm>
          <a:ln/>
        </p:spPr>
      </p:sp>
      <p:sp>
        <p:nvSpPr>
          <p:cNvPr id="287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A83D2-2A1C-4B49-83D4-900B6EB75412}" type="slidenum">
              <a:rPr lang="en-US">
                <a:solidFill>
                  <a:srgbClr val="000000"/>
                </a:solidFill>
              </a:rPr>
              <a:pPr/>
              <a:t>72</a:t>
            </a:fld>
            <a:endParaRPr lang="en-US">
              <a:solidFill>
                <a:srgbClr val="000000"/>
              </a:solidFill>
            </a:endParaRPr>
          </a:p>
        </p:txBody>
      </p:sp>
      <p:sp>
        <p:nvSpPr>
          <p:cNvPr id="289794" name="Rectangle 2"/>
          <p:cNvSpPr>
            <a:spLocks noGrp="1" noRot="1" noChangeAspect="1" noChangeArrowheads="1" noTextEdit="1"/>
          </p:cNvSpPr>
          <p:nvPr>
            <p:ph type="sldImg"/>
          </p:nvPr>
        </p:nvSpPr>
        <p:spPr>
          <a:xfrm>
            <a:off x="1150938" y="692150"/>
            <a:ext cx="4556125" cy="3416300"/>
          </a:xfrm>
          <a:ln/>
        </p:spPr>
      </p:sp>
      <p:sp>
        <p:nvSpPr>
          <p:cNvPr id="289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3BC93-D17B-4307-BD4F-D4ADA4B797E4}" type="slidenum">
              <a:rPr lang="en-US">
                <a:solidFill>
                  <a:srgbClr val="000000"/>
                </a:solidFill>
              </a:rPr>
              <a:pPr/>
              <a:t>73</a:t>
            </a:fld>
            <a:endParaRPr lang="en-US">
              <a:solidFill>
                <a:srgbClr val="000000"/>
              </a:solidFill>
            </a:endParaRPr>
          </a:p>
        </p:txBody>
      </p:sp>
      <p:sp>
        <p:nvSpPr>
          <p:cNvPr id="291842" name="Rectangle 2"/>
          <p:cNvSpPr>
            <a:spLocks noGrp="1" noRot="1" noChangeAspect="1" noChangeArrowheads="1" noTextEdit="1"/>
          </p:cNvSpPr>
          <p:nvPr>
            <p:ph type="sldImg"/>
          </p:nvPr>
        </p:nvSpPr>
        <p:spPr>
          <a:xfrm>
            <a:off x="1150938" y="692150"/>
            <a:ext cx="4556125" cy="3416300"/>
          </a:xfrm>
          <a:ln/>
        </p:spPr>
      </p:sp>
      <p:sp>
        <p:nvSpPr>
          <p:cNvPr id="291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8D533-F46E-46E5-BAA2-78C8B5AB5EB7}" type="slidenum">
              <a:rPr lang="en-US">
                <a:solidFill>
                  <a:srgbClr val="000000"/>
                </a:solidFill>
              </a:rPr>
              <a:pPr/>
              <a:t>74</a:t>
            </a:fld>
            <a:endParaRPr lang="en-US">
              <a:solidFill>
                <a:srgbClr val="000000"/>
              </a:solidFill>
            </a:endParaRPr>
          </a:p>
        </p:txBody>
      </p:sp>
      <p:sp>
        <p:nvSpPr>
          <p:cNvPr id="293890" name="Rectangle 2"/>
          <p:cNvSpPr>
            <a:spLocks noGrp="1" noRot="1" noChangeAspect="1" noChangeArrowheads="1" noTextEdit="1"/>
          </p:cNvSpPr>
          <p:nvPr>
            <p:ph type="sldImg"/>
          </p:nvPr>
        </p:nvSpPr>
        <p:spPr>
          <a:xfrm>
            <a:off x="1150938" y="692150"/>
            <a:ext cx="4556125" cy="3416300"/>
          </a:xfrm>
          <a:ln/>
        </p:spPr>
      </p:sp>
      <p:sp>
        <p:nvSpPr>
          <p:cNvPr id="293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44160-6646-42C9-8BE3-70A9D0A15936}" type="slidenum">
              <a:rPr lang="en-US">
                <a:solidFill>
                  <a:srgbClr val="000000"/>
                </a:solidFill>
              </a:rPr>
              <a:pPr/>
              <a:t>75</a:t>
            </a:fld>
            <a:endParaRPr lang="en-US">
              <a:solidFill>
                <a:srgbClr val="000000"/>
              </a:solidFill>
            </a:endParaRPr>
          </a:p>
        </p:txBody>
      </p:sp>
      <p:sp>
        <p:nvSpPr>
          <p:cNvPr id="308226" name="Rectangle 2"/>
          <p:cNvSpPr>
            <a:spLocks noGrp="1" noRot="1" noChangeAspect="1" noChangeArrowheads="1" noTextEdit="1"/>
          </p:cNvSpPr>
          <p:nvPr>
            <p:ph type="sldImg"/>
          </p:nvPr>
        </p:nvSpPr>
        <p:spPr>
          <a:xfrm>
            <a:off x="1150938" y="692150"/>
            <a:ext cx="4556125" cy="3416300"/>
          </a:xfrm>
          <a:ln/>
        </p:spPr>
      </p:sp>
      <p:sp>
        <p:nvSpPr>
          <p:cNvPr id="308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76</a:t>
            </a:fld>
            <a:endParaRPr lang="en-GB">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77</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78</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79</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80</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81</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83</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01/12/2016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01/12/2016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01/12/2016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01/12/2016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01 December 2016</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01/12/2016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01 December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01/12/2016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0" hangingPunct="0"/>
            <a:fld id="{A6751DC7-5031-4DDB-A0CD-4C8EBB6F1F0E}" type="datetimeFigureOut">
              <a:rPr lang="en-GB" sz="2800" b="1" smtClean="0">
                <a:solidFill>
                  <a:srgbClr val="000000"/>
                </a:solidFill>
              </a:rPr>
              <a:pPr eaLnBrk="0" hangingPunct="0"/>
              <a:t>01/12/2016</a:t>
            </a:fld>
            <a:endParaRPr lang="en-GB" sz="2800" b="1">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0" hangingPunct="0"/>
            <a:endParaRPr lang="en-GB" sz="2800" b="1">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0" hangingPunct="0"/>
            <a:fld id="{95BE4E7A-8A76-43CC-926F-AC85E28A47C5}" type="slidenum">
              <a:rPr lang="en-GB" sz="2800" b="1" smtClean="0">
                <a:solidFill>
                  <a:srgbClr val="000000"/>
                </a:solidFill>
              </a:rPr>
              <a:pPr eaLnBrk="0" hangingPunct="0"/>
              <a:t>‹#›</a:t>
            </a:fld>
            <a:endParaRPr lang="en-GB" sz="2800" b="1">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01/12/2016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01/12/2016</a:t>
            </a:fld>
            <a:endParaRPr lang="en-GB" alt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556036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01/12/2016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smtClean="0">
                <a:solidFill>
                  <a:srgbClr val="000000"/>
                </a:solidFill>
                <a:latin typeface="Arial"/>
              </a:rPr>
              <a:pPr fontAlgn="auto">
                <a:spcBef>
                  <a:spcPts val="0"/>
                </a:spcBef>
                <a:spcAft>
                  <a:spcPts val="0"/>
                </a:spcAft>
                <a:defRPr/>
              </a:pPr>
              <a:t>Thursday, December 01, 2016</a:t>
            </a:fld>
            <a:endParaRPr lang="en-GB" sz="180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01/12/2016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12/1/2016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01/12/2016</a:t>
            </a:fld>
            <a:endParaRPr lang="en-GB" alt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01/12/2016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Thursday, 01 December 2016</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Thursday, 01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Thursday, 01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Thursday, 01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Thursday, 01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Thursday, 01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Thursday, 01 December 2016</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Thursday, 01 December 2016</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01/12/2016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0.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1.xml"/><Relationship Id="rId1" Type="http://schemas.openxmlformats.org/officeDocument/2006/relationships/slideLayout" Target="../slideLayouts/slideLayout75.xm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2.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7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7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7.xml"/><Relationship Id="rId1" Type="http://schemas.openxmlformats.org/officeDocument/2006/relationships/slideLayout" Target="../slideLayouts/slideLayout81.xm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8.xml"/><Relationship Id="rId1" Type="http://schemas.openxmlformats.org/officeDocument/2006/relationships/slideLayout" Target="../slideLayouts/slideLayout82.xm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9.xml"/><Relationship Id="rId1" Type="http://schemas.openxmlformats.org/officeDocument/2006/relationships/slideLayout" Target="../slideLayouts/slideLayout83.xm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0.xml"/><Relationship Id="rId1" Type="http://schemas.openxmlformats.org/officeDocument/2006/relationships/slideLayout" Target="../slideLayouts/slideLayout84.xm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1.xml"/><Relationship Id="rId1" Type="http://schemas.openxmlformats.org/officeDocument/2006/relationships/slideLayout" Target="../slideLayouts/slideLayout85.xm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2.xml"/><Relationship Id="rId1" Type="http://schemas.openxmlformats.org/officeDocument/2006/relationships/slideLayout" Target="../slideLayouts/slideLayout86.xm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3.xml"/><Relationship Id="rId1" Type="http://schemas.openxmlformats.org/officeDocument/2006/relationships/slideLayout" Target="../slideLayouts/slideLayout87.xm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4.xml"/><Relationship Id="rId1" Type="http://schemas.openxmlformats.org/officeDocument/2006/relationships/slideLayout" Target="../slideLayouts/slideLayout88.xm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8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2.xml"/><Relationship Id="rId1" Type="http://schemas.openxmlformats.org/officeDocument/2006/relationships/slideLayout" Target="../slideLayouts/slideLayout51.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3.xml"/><Relationship Id="rId1" Type="http://schemas.openxmlformats.org/officeDocument/2006/relationships/slideLayout" Target="../slideLayouts/slideLayout52.xml"/></Relationships>
</file>

<file path=ppt/slideMasters/_rels/slideMaster54.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4.xml"/><Relationship Id="rId1" Type="http://schemas.openxmlformats.org/officeDocument/2006/relationships/slideLayout" Target="../slideLayouts/slideLayout53.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5.xml"/><Relationship Id="rId1" Type="http://schemas.openxmlformats.org/officeDocument/2006/relationships/slideLayout" Target="../slideLayouts/slideLayout54.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5.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6.xml"/></Relationships>
</file>

<file path=ppt/slideMasters/_rels/slideMaster5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9.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theme" Target="../theme/theme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hyperlink" Target="00%20main%20menu.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6.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7.xml"/><Relationship Id="rId1" Type="http://schemas.openxmlformats.org/officeDocument/2006/relationships/slideLayout" Target="../slideLayouts/slideLayout61.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8.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theme" Target="../theme/theme8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3.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4.xml.rels><?xml version="1.0" encoding="UTF-8" standalone="yes"?>
<Relationships xmlns="http://schemas.openxmlformats.org/package/2006/relationships"><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2.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4.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5.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theme" Target="../theme/theme9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72.xml"/></Relationships>
</file>

<file path=ppt/slideMasters/_rels/slideMaster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9.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7"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9"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1"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3"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5"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7"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9"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Thursday, 01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1"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12/1/2016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01/12/2016</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01/12/2016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01/12/2016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12/1/2016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01/12/2016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899"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solidFill>
                  <a:srgbClr val="000000"/>
                </a:solidFill>
              </a:rPr>
              <a:t>Phil’s ‘musts’ for assessment</a:t>
            </a:r>
            <a:endParaRPr lang="en-GB" altLang="en-US">
              <a:solidFill>
                <a:srgbClr val="000000"/>
              </a:solidFill>
            </a:endParaRP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0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6.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6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25.xml"/><Relationship Id="rId1" Type="http://schemas.openxmlformats.org/officeDocument/2006/relationships/slideLayout" Target="../slideLayouts/slideLayout58.xml"/><Relationship Id="rId4" Type="http://schemas.openxmlformats.org/officeDocument/2006/relationships/hyperlink" Target="http://phil-race.co.uk/ripples-model-seven-factors-underpinning-successful-learning-update-july-2015/"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7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9.xml"/></Relationships>
</file>

<file path=ppt/slides/_rels/slide7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56.xml"/><Relationship Id="rId1" Type="http://schemas.openxmlformats.org/officeDocument/2006/relationships/slideLayout" Target="../slideLayouts/slideLayout56.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5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0"/>
            <a:ext cx="6481762" cy="2088289"/>
          </a:xfrm>
          <a:noFill/>
        </p:spPr>
        <p:txBody>
          <a:bodyPr/>
          <a:lstStyle/>
          <a:p>
            <a:pPr algn="ctr">
              <a:defRPr/>
            </a:pPr>
            <a:r>
              <a:rPr lang="en-GB" sz="4000" dirty="0" smtClean="0">
                <a:solidFill>
                  <a:srgbClr val="008000"/>
                </a:solidFill>
              </a:rPr>
              <a:t>Reinventing Assessment:</a:t>
            </a:r>
            <a:r>
              <a:rPr lang="en-GB" sz="4000" dirty="0" smtClean="0">
                <a:solidFill>
                  <a:schemeClr val="accent1">
                    <a:lumMod val="60000"/>
                    <a:lumOff val="40000"/>
                  </a:schemeClr>
                </a:solidFill>
              </a:rPr>
              <a:t/>
            </a:r>
            <a:br>
              <a:rPr lang="en-GB" sz="4000" dirty="0" smtClean="0">
                <a:solidFill>
                  <a:schemeClr val="accent1">
                    <a:lumMod val="60000"/>
                    <a:lumOff val="40000"/>
                  </a:schemeClr>
                </a:solidFill>
              </a:rPr>
            </a:br>
            <a:r>
              <a:rPr lang="en-GB" sz="4400" dirty="0" smtClean="0">
                <a:solidFill>
                  <a:schemeClr val="accent1">
                    <a:lumMod val="60000"/>
                    <a:lumOff val="40000"/>
                  </a:schemeClr>
                </a:solidFill>
              </a:rPr>
              <a:t>Towards Assessment </a:t>
            </a:r>
            <a:br>
              <a:rPr lang="en-GB" sz="4400" dirty="0" smtClean="0">
                <a:solidFill>
                  <a:schemeClr val="accent1">
                    <a:lumMod val="60000"/>
                    <a:lumOff val="40000"/>
                  </a:schemeClr>
                </a:solidFill>
              </a:rPr>
            </a:br>
            <a:r>
              <a:rPr lang="en-GB" sz="4400" dirty="0" smtClean="0">
                <a:solidFill>
                  <a:schemeClr val="accent1">
                    <a:lumMod val="60000"/>
                    <a:lumOff val="40000"/>
                  </a:schemeClr>
                </a:solidFill>
              </a:rPr>
              <a:t>AS learning</a:t>
            </a:r>
            <a:endParaRPr lang="en-GB" sz="4000" dirty="0" smtClean="0">
              <a:solidFill>
                <a:schemeClr val="accent1">
                  <a:lumMod val="60000"/>
                  <a:lumOff val="40000"/>
                </a:schemeClr>
              </a:solidFill>
            </a:endParaRPr>
          </a:p>
        </p:txBody>
      </p:sp>
      <p:sp>
        <p:nvSpPr>
          <p:cNvPr id="13315" name="Rectangle 3"/>
          <p:cNvSpPr>
            <a:spLocks noGrp="1" noChangeArrowheads="1"/>
          </p:cNvSpPr>
          <p:nvPr>
            <p:ph type="subTitle" idx="1"/>
          </p:nvPr>
        </p:nvSpPr>
        <p:spPr>
          <a:xfrm>
            <a:off x="611450" y="2348850"/>
            <a:ext cx="6625390" cy="3351290"/>
          </a:xfrm>
        </p:spPr>
        <p:txBody>
          <a:bodyPr/>
          <a:lstStyle/>
          <a:p>
            <a:pPr algn="ctr"/>
            <a:r>
              <a:rPr lang="en-GB" b="1" dirty="0" smtClean="0">
                <a:solidFill>
                  <a:srgbClr val="92D050"/>
                </a:solidFill>
              </a:rPr>
              <a:t>University of Huddersfield</a:t>
            </a:r>
          </a:p>
          <a:p>
            <a:pPr algn="ctr"/>
            <a:r>
              <a:rPr lang="en-GB" sz="2400" b="1" dirty="0" smtClean="0">
                <a:solidFill>
                  <a:srgbClr val="FF6699"/>
                </a:solidFill>
              </a:rPr>
              <a:t>Thursday December 1</a:t>
            </a:r>
            <a:r>
              <a:rPr lang="en-GB" sz="2400" b="1" baseline="30000" dirty="0" smtClean="0">
                <a:solidFill>
                  <a:srgbClr val="FF6699"/>
                </a:solidFill>
              </a:rPr>
              <a:t>st</a:t>
            </a:r>
            <a:r>
              <a:rPr lang="en-GB" sz="2400"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a:xfrm>
            <a:off x="358775" y="1196975"/>
            <a:ext cx="8605838" cy="5661025"/>
          </a:xfrm>
        </p:spPr>
        <p:style>
          <a:lnRef idx="2">
            <a:schemeClr val="accent1"/>
          </a:lnRef>
          <a:fillRef idx="1">
            <a:schemeClr val="lt1"/>
          </a:fillRef>
          <a:effectRef idx="0">
            <a:schemeClr val="accent1"/>
          </a:effectRef>
          <a:fontRef idx="minor">
            <a:schemeClr val="dk1"/>
          </a:fontRef>
        </p:style>
        <p:txBody>
          <a:bodyPr/>
          <a:lstStyle/>
          <a:p>
            <a:r>
              <a:rPr lang="en-GB" sz="3600" i="1" dirty="0" smtClean="0">
                <a:latin typeface="Calibri" pitchFamily="34" charset="0"/>
              </a:rPr>
              <a:t>Good afternoon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philathud</a:t>
            </a:r>
            <a:r>
              <a:rPr lang="en-GB" sz="3600" i="1" dirty="0" smtClean="0">
                <a:latin typeface="Calibri" pitchFamily="34" charset="0"/>
              </a:rPr>
              <a:t> Thanks</a:t>
            </a:r>
            <a:r>
              <a:rPr lang="en-GB" sz="3600" dirty="0" smtClean="0">
                <a:latin typeface="Calibri" pitchFamily="34" charset="0"/>
              </a:rPr>
              <a:t>! </a:t>
            </a:r>
            <a:r>
              <a:rPr lang="en-GB" sz="3600" dirty="0" smtClean="0">
                <a:solidFill>
                  <a:srgbClr val="008000"/>
                </a:solidFill>
                <a:latin typeface="Calibri" pitchFamily="34" charset="0"/>
              </a:rPr>
              <a:t>– but no thanks! Not one of you Tweeted!</a:t>
            </a:r>
            <a:endParaRPr lang="en-GB" sz="3600" dirty="0" smtClean="0">
              <a:solidFill>
                <a:srgbClr val="008000"/>
              </a:solidFill>
              <a:latin typeface="Calibri" pitchFamily="34" charset="0"/>
            </a:endParaRP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a:t>
            </a:r>
            <a:endParaRPr lang="en-GB" sz="3600" dirty="0" smtClean="0">
              <a:solidFill>
                <a:srgbClr val="00B050"/>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three slides show just a little of the published evidence.</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14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smtClean="0"/>
              <a:t>Knight, P. and Yorke, M. (2003) </a:t>
            </a:r>
            <a:r>
              <a:rPr lang="en-GB" sz="2600" i="1" dirty="0" smtClean="0">
                <a:solidFill>
                  <a:srgbClr val="FF0000"/>
                </a:solidFill>
              </a:rPr>
              <a:t>Assessment, learning and employability,</a:t>
            </a:r>
            <a:r>
              <a:rPr lang="en-GB" sz="2600" dirty="0" smtClean="0">
                <a:solidFill>
                  <a:srgbClr val="FF0000"/>
                </a:solidFill>
              </a:rPr>
              <a:t> </a:t>
            </a:r>
            <a:r>
              <a:rPr lang="en-GB" sz="2600" dirty="0" smtClean="0"/>
              <a:t>Maidenhead, UK SRHE/Open University Press.</a:t>
            </a:r>
          </a:p>
          <a:p>
            <a:pPr marL="457200" indent="-457200">
              <a:lnSpc>
                <a:spcPct val="100000"/>
              </a:lnSpc>
              <a:spcBef>
                <a:spcPts val="0"/>
              </a:spcBef>
              <a:buFont typeface="+mj-lt"/>
              <a:buAutoNum type="arabicPeriod"/>
            </a:pPr>
            <a:r>
              <a:rPr lang="en-GB" sz="2600" dirty="0" smtClean="0"/>
              <a:t>The TESTA project (</a:t>
            </a:r>
            <a:r>
              <a:rPr lang="en-GB" sz="2600" dirty="0" smtClean="0">
                <a:hlinkClick r:id="rId3"/>
              </a:rPr>
              <a:t>http://www.testa.ac.uk/</a:t>
            </a:r>
            <a:r>
              <a:rPr lang="en-GB" sz="2600" dirty="0" smtClean="0"/>
              <a:t>) </a:t>
            </a:r>
            <a:r>
              <a:rPr lang="en-US" sz="2600" i="1" dirty="0" smtClean="0">
                <a:solidFill>
                  <a:srgbClr val="FF3300"/>
                </a:solidFill>
              </a:rPr>
              <a:t>Transforming the Experience of Students through Assessment,</a:t>
            </a:r>
            <a:r>
              <a:rPr lang="en-US" sz="2600" dirty="0" smtClean="0"/>
              <a:t> (Bath Spa, </a:t>
            </a:r>
            <a:r>
              <a:rPr lang="en-US" sz="2600" dirty="0" err="1" smtClean="0"/>
              <a:t>Chichester</a:t>
            </a:r>
            <a:r>
              <a:rPr lang="en-US" sz="2600" dirty="0" smtClean="0"/>
              <a:t>, Winchester and Worcester)</a:t>
            </a:r>
            <a:endParaRPr lang="en-GB" sz="2600" dirty="0" smtClean="0"/>
          </a:p>
          <a:p>
            <a:pPr marL="457200" indent="-457200">
              <a:lnSpc>
                <a:spcPct val="100000"/>
              </a:lnSpc>
              <a:spcBef>
                <a:spcPts val="0"/>
              </a:spcBef>
              <a:buFont typeface="+mj-lt"/>
              <a:buAutoNum type="arabicPeriod"/>
            </a:pPr>
            <a:r>
              <a:rPr lang="en-GB" sz="2600" dirty="0" smtClean="0"/>
              <a:t>Flint, N. R. and Johnson, B. (2011) </a:t>
            </a:r>
            <a:r>
              <a:rPr lang="en-GB" sz="2600" i="1" dirty="0" smtClean="0">
                <a:solidFill>
                  <a:srgbClr val="FF0000"/>
                </a:solidFill>
              </a:rPr>
              <a:t>Towards fairer university assessment – recognising the concerns of students,</a:t>
            </a:r>
            <a:r>
              <a:rPr lang="en-GB" sz="2600" dirty="0" smtClean="0">
                <a:solidFill>
                  <a:srgbClr val="FF0000"/>
                </a:solidFill>
              </a:rPr>
              <a:t> </a:t>
            </a:r>
            <a:r>
              <a:rPr lang="en-GB" sz="2600" dirty="0" smtClean="0"/>
              <a:t>London: Routledge.</a:t>
            </a:r>
          </a:p>
          <a:p>
            <a:pPr marL="457200" indent="-457200">
              <a:lnSpc>
                <a:spcPct val="100000"/>
              </a:lnSpc>
              <a:spcBef>
                <a:spcPts val="0"/>
              </a:spcBef>
              <a:buFont typeface="+mj-lt"/>
              <a:buAutoNum type="arabicPeriod"/>
            </a:pPr>
            <a:r>
              <a:rPr lang="en-GB" sz="2600" dirty="0" smtClean="0"/>
              <a:t>ETC Toolkit (2015) (Enhancing the Curriculum) </a:t>
            </a:r>
            <a:r>
              <a:rPr lang="en-GB" sz="2600" dirty="0" smtClean="0">
                <a:hlinkClick r:id="rId4"/>
              </a:rPr>
              <a:t>www.etctoolkit.org.uk</a:t>
            </a:r>
            <a:r>
              <a:rPr lang="en-GB" sz="2600" dirty="0" smtClean="0"/>
              <a:t> </a:t>
            </a:r>
          </a:p>
          <a:p>
            <a:pPr marL="457200" indent="-457200">
              <a:lnSpc>
                <a:spcPct val="100000"/>
              </a:lnSpc>
              <a:spcBef>
                <a:spcPts val="0"/>
              </a:spcBef>
              <a:buFont typeface="+mj-lt"/>
              <a:buAutoNum type="arabicPeriod"/>
            </a:pPr>
            <a:r>
              <a:rPr lang="en-GB" sz="2600" dirty="0" smtClean="0"/>
              <a:t>HEA (2012) </a:t>
            </a:r>
            <a:r>
              <a:rPr lang="en-GB" sz="2600" i="1" dirty="0" smtClean="0">
                <a:solidFill>
                  <a:srgbClr val="FF0000"/>
                </a:solidFill>
              </a:rPr>
              <a:t>A Marked Improvement: transforming assessment in higher education, </a:t>
            </a:r>
            <a:r>
              <a:rPr lang="en-GB" sz="2600" dirty="0" smtClean="0"/>
              <a:t>York: Higher Education Academy (</a:t>
            </a:r>
            <a:r>
              <a:rPr lang="en-GB" sz="2600" dirty="0" smtClean="0">
                <a:hlinkClick r:id="rId5"/>
              </a:rPr>
              <a:t>http://www.heacademy.ac.uk/assets/documents/assessment/A_Marked_Improvement.pdf</a:t>
            </a:r>
            <a:r>
              <a:rPr lang="en-GB" sz="2600" dirty="0" smtClean="0"/>
              <a:t> )</a:t>
            </a:r>
            <a:r>
              <a:rPr lang="en-US" sz="2600" dirty="0" smtClean="0"/>
              <a:t/>
            </a:r>
            <a:br>
              <a:rPr lang="en-US" sz="2600" dirty="0" smtClean="0"/>
            </a:br>
            <a:endParaRPr lang="en-GB" sz="2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smtClean="0"/>
              <a:t>Boud, D. and Associates (2010) </a:t>
            </a:r>
            <a:r>
              <a:rPr lang="en-GB" sz="2600" i="1" dirty="0" smtClean="0">
                <a:solidFill>
                  <a:srgbClr val="FF0000"/>
                </a:solidFill>
              </a:rPr>
              <a:t>Assessment 2020: seven propositions for assessment reform in higher education </a:t>
            </a:r>
            <a:r>
              <a:rPr lang="en-GB" sz="2600" dirty="0" smtClean="0"/>
              <a:t>Sydney: Australian Learning and Teaching Council.</a:t>
            </a:r>
          </a:p>
          <a:p>
            <a:pPr marL="514350" lvl="0" indent="-514350">
              <a:lnSpc>
                <a:spcPct val="100000"/>
              </a:lnSpc>
              <a:spcBef>
                <a:spcPts val="0"/>
              </a:spcBef>
              <a:buFont typeface="+mj-lt"/>
              <a:buAutoNum type="arabicPeriod" startAt="6"/>
            </a:pPr>
            <a:r>
              <a:rPr lang="en-US" sz="2600" dirty="0" smtClean="0"/>
              <a:t>Carless, D. (2015) </a:t>
            </a:r>
            <a:r>
              <a:rPr lang="en-US" sz="2600" i="1" dirty="0" smtClean="0">
                <a:solidFill>
                  <a:srgbClr val="FF3300"/>
                </a:solidFill>
              </a:rPr>
              <a:t>Excellence in University Assessment: Learning from award-winning practice,</a:t>
            </a:r>
            <a:r>
              <a:rPr lang="en-US" sz="2600" dirty="0" smtClean="0"/>
              <a:t> London: </a:t>
            </a:r>
            <a:r>
              <a:rPr lang="en-US" sz="2600" dirty="0" err="1" smtClean="0"/>
              <a:t>Routledge</a:t>
            </a:r>
            <a:r>
              <a:rPr lang="en-US" sz="2600" dirty="0" smtClean="0"/>
              <a:t>.</a:t>
            </a:r>
          </a:p>
          <a:p>
            <a:pPr marL="514350" indent="-514350">
              <a:lnSpc>
                <a:spcPct val="100000"/>
              </a:lnSpc>
              <a:spcBef>
                <a:spcPts val="0"/>
              </a:spcBef>
              <a:buFont typeface="+mj-lt"/>
              <a:buAutoNum type="arabicPeriod" startAt="6"/>
            </a:pPr>
            <a:r>
              <a:rPr lang="en-GB" sz="2600" dirty="0" smtClean="0">
                <a:latin typeface="Calibri" pitchFamily="34" charset="0"/>
              </a:rPr>
              <a:t>Race, P. (2014) </a:t>
            </a:r>
            <a:r>
              <a:rPr lang="en-GB" sz="2600" i="1" dirty="0" smtClean="0">
                <a:solidFill>
                  <a:srgbClr val="FF0000"/>
                </a:solidFill>
                <a:latin typeface="Calibri" pitchFamily="34" charset="0"/>
              </a:rPr>
              <a:t>Making learning happen: </a:t>
            </a:r>
            <a:r>
              <a:rPr lang="en-GB" sz="2600" i="1" dirty="0" smtClean="0">
                <a:solidFill>
                  <a:srgbClr val="FF0000"/>
                </a:solidFill>
              </a:rPr>
              <a:t>3</a:t>
            </a:r>
            <a:r>
              <a:rPr lang="en-GB" sz="2600" i="1" baseline="30000" dirty="0" smtClean="0">
                <a:solidFill>
                  <a:srgbClr val="FF0000"/>
                </a:solidFill>
              </a:rPr>
              <a:t>rd</a:t>
            </a:r>
            <a:r>
              <a:rPr lang="en-GB" sz="2600" i="1" dirty="0" smtClean="0">
                <a:solidFill>
                  <a:srgbClr val="FF0000"/>
                </a:solidFill>
                <a:latin typeface="Calibri" pitchFamily="34" charset="0"/>
              </a:rPr>
              <a:t> edition </a:t>
            </a:r>
            <a:r>
              <a:rPr lang="en-GB" sz="2600" dirty="0" smtClean="0">
                <a:latin typeface="Calibri" pitchFamily="34" charset="0"/>
              </a:rPr>
              <a:t>London: Sage.</a:t>
            </a:r>
            <a:endParaRPr lang="en-GB" sz="2600" dirty="0" smtClean="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smtClean="0">
                <a:latin typeface="Calibri" pitchFamily="34" charset="0"/>
              </a:rPr>
              <a:t>Hunt, D. and Chalmers, L. (eds) (2012) </a:t>
            </a:r>
            <a:r>
              <a:rPr lang="en-GB" sz="2600" i="1" dirty="0" smtClean="0">
                <a:solidFill>
                  <a:srgbClr val="FF0000"/>
                </a:solidFill>
                <a:latin typeface="Calibri" pitchFamily="34" charset="0"/>
              </a:rPr>
              <a:t>University Teaching in Focus: a learning-centred approach</a:t>
            </a:r>
            <a:r>
              <a:rPr lang="en-GB" sz="2600" i="1" dirty="0" smtClean="0">
                <a:latin typeface="Calibri" pitchFamily="34" charset="0"/>
              </a:rPr>
              <a:t> </a:t>
            </a:r>
            <a:r>
              <a:rPr lang="en-GB" sz="2600" dirty="0" smtClean="0">
                <a:latin typeface="Calibri" pitchFamily="34" charset="0"/>
              </a:rPr>
              <a:t>see </a:t>
            </a:r>
            <a:r>
              <a:rPr lang="en-US" sz="2600" dirty="0" smtClean="0">
                <a:solidFill>
                  <a:srgbClr val="009900"/>
                </a:solidFill>
                <a:latin typeface="Calibri" pitchFamily="34" charset="0"/>
              </a:rPr>
              <a:t>Chapter 5: Using effective assessment to promote learning, Sally Brown and Phil Race </a:t>
            </a:r>
            <a:r>
              <a:rPr lang="en-US" sz="2600" dirty="0" smtClean="0">
                <a:latin typeface="Calibri" pitchFamily="34" charset="0"/>
              </a:rPr>
              <a:t>Australia: ACER Press, and London: </a:t>
            </a:r>
            <a:r>
              <a:rPr lang="en-US" sz="2600" dirty="0" err="1" smtClean="0">
                <a:latin typeface="Calibri" pitchFamily="34" charset="0"/>
              </a:rPr>
              <a:t>Routledge</a:t>
            </a:r>
            <a:r>
              <a:rPr lang="en-US" sz="2600" dirty="0" smtClean="0">
                <a:latin typeface="Calibri" pitchFamily="34" charset="0"/>
              </a:rPr>
              <a:t>.</a:t>
            </a:r>
          </a:p>
          <a:p>
            <a:pPr marL="514350" indent="-514350">
              <a:lnSpc>
                <a:spcPct val="100000"/>
              </a:lnSpc>
              <a:spcBef>
                <a:spcPts val="0"/>
              </a:spcBef>
              <a:buFont typeface="+mj-lt"/>
              <a:buAutoNum type="arabicPeriod" startAt="6"/>
            </a:pPr>
            <a:r>
              <a:rPr lang="en-US" sz="2600" dirty="0" smtClean="0">
                <a:latin typeface="Calibri" pitchFamily="34" charset="0"/>
              </a:rPr>
              <a:t>Price, M., Rust, C., O’Donovan, B. and Handley, K. (2012) </a:t>
            </a:r>
            <a:r>
              <a:rPr lang="en-US" sz="2600" i="1" dirty="0" smtClean="0">
                <a:solidFill>
                  <a:srgbClr val="FF0000"/>
                </a:solidFill>
                <a:latin typeface="Calibri" pitchFamily="34" charset="0"/>
              </a:rPr>
              <a:t>Assessment Literacy</a:t>
            </a:r>
            <a:r>
              <a:rPr lang="en-US" sz="2600" dirty="0" smtClean="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endParaRPr lang="en-US" sz="2600" dirty="0" smtClean="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52671"/>
            <a:ext cx="8605838" cy="4814730"/>
          </a:xfrm>
        </p:spPr>
        <p:txBody>
          <a:bodyPr/>
          <a:lstStyle/>
          <a:p>
            <a:pPr marL="514350" indent="-514350">
              <a:lnSpc>
                <a:spcPct val="100000"/>
              </a:lnSpc>
              <a:spcBef>
                <a:spcPts val="0"/>
              </a:spcBef>
              <a:buFont typeface="+mj-lt"/>
              <a:buAutoNum type="arabicPeriod" startAt="11"/>
            </a:pPr>
            <a:r>
              <a:rPr lang="en-US" sz="2800" dirty="0" smtClean="0"/>
              <a:t>Evans, C. (2013) </a:t>
            </a:r>
            <a:r>
              <a:rPr lang="en-US" sz="2800" dirty="0" smtClean="0">
                <a:solidFill>
                  <a:srgbClr val="FF0000"/>
                </a:solidFill>
              </a:rPr>
              <a:t>Making Sense of Assessment Feedback in Higher Education,</a:t>
            </a:r>
            <a:r>
              <a:rPr lang="en-US" sz="2800" dirty="0" smtClean="0"/>
              <a:t> </a:t>
            </a:r>
            <a:r>
              <a:rPr lang="en-US" sz="2800" i="1" dirty="0" smtClean="0"/>
              <a:t>Review of Educational Research Vol. 83, No. 1, pp. 70–120.</a:t>
            </a:r>
          </a:p>
          <a:p>
            <a:pPr marL="514350" indent="-514350">
              <a:lnSpc>
                <a:spcPct val="100000"/>
              </a:lnSpc>
              <a:spcBef>
                <a:spcPts val="0"/>
              </a:spcBef>
              <a:buFont typeface="+mj-lt"/>
              <a:buAutoNum type="arabicPeriod" startAt="11"/>
            </a:pPr>
            <a:r>
              <a:rPr lang="en-US" sz="2800" dirty="0" err="1" smtClean="0"/>
              <a:t>Sambell</a:t>
            </a:r>
            <a:r>
              <a:rPr lang="en-US" sz="2800" dirty="0" smtClean="0"/>
              <a:t>, K., McDowell, L. and Montgomery, C. (2013) </a:t>
            </a:r>
            <a:r>
              <a:rPr lang="en-US" sz="2800" dirty="0" smtClean="0">
                <a:solidFill>
                  <a:srgbClr val="FF0000"/>
                </a:solidFill>
              </a:rPr>
              <a:t>Assessment </a:t>
            </a:r>
            <a:r>
              <a:rPr lang="en-US" sz="2800" u="sng" dirty="0" smtClean="0">
                <a:solidFill>
                  <a:srgbClr val="FF0000"/>
                </a:solidFill>
              </a:rPr>
              <a:t>for</a:t>
            </a:r>
            <a:r>
              <a:rPr lang="en-US" sz="2800" dirty="0" smtClean="0">
                <a:solidFill>
                  <a:srgbClr val="FF0000"/>
                </a:solidFill>
              </a:rPr>
              <a:t> Learning in Higher Education, </a:t>
            </a:r>
            <a:r>
              <a:rPr lang="en-US" sz="2800" dirty="0" smtClean="0"/>
              <a:t>London: </a:t>
            </a:r>
            <a:r>
              <a:rPr lang="en-US" sz="2800" dirty="0" err="1" smtClean="0"/>
              <a:t>Routledge</a:t>
            </a:r>
            <a:r>
              <a:rPr lang="en-US" sz="2800" dirty="0" smtClean="0"/>
              <a:t>.</a:t>
            </a:r>
          </a:p>
          <a:p>
            <a:pPr marL="514350" indent="-514350">
              <a:lnSpc>
                <a:spcPct val="100000"/>
              </a:lnSpc>
              <a:spcBef>
                <a:spcPts val="0"/>
              </a:spcBef>
              <a:buFont typeface="+mj-lt"/>
              <a:buAutoNum type="arabicPeriod" startAt="11"/>
            </a:pPr>
            <a:r>
              <a:rPr lang="en-US" sz="2800" dirty="0" smtClean="0"/>
              <a:t>Brown, S. (2015) </a:t>
            </a:r>
            <a:r>
              <a:rPr lang="en-US" sz="2800" i="1" dirty="0" smtClean="0">
                <a:solidFill>
                  <a:srgbClr val="FF0000"/>
                </a:solidFill>
              </a:rPr>
              <a:t>Learning, teaching and assessment in higher education: global perspectives,</a:t>
            </a:r>
            <a:r>
              <a:rPr lang="en-US" sz="2800" i="1" dirty="0" smtClean="0"/>
              <a:t> </a:t>
            </a:r>
            <a:r>
              <a:rPr lang="en-US" sz="2800" dirty="0" smtClean="0"/>
              <a:t>Basingstoke: Palgrave-Macmillan.</a:t>
            </a:r>
          </a:p>
          <a:p>
            <a:pPr marL="514350" indent="-514350">
              <a:lnSpc>
                <a:spcPct val="100000"/>
              </a:lnSpc>
              <a:spcBef>
                <a:spcPts val="0"/>
              </a:spcBef>
              <a:buFont typeface="+mj-lt"/>
              <a:buAutoNum type="arabicPeriod" startAt="11"/>
            </a:pPr>
            <a:r>
              <a:rPr lang="en-US" sz="2800" dirty="0" smtClean="0"/>
              <a:t>Race, P. (2015) </a:t>
            </a:r>
            <a:r>
              <a:rPr lang="en-US" sz="2800" i="1" dirty="0" smtClean="0">
                <a:solidFill>
                  <a:srgbClr val="FF0000"/>
                </a:solidFill>
              </a:rPr>
              <a:t>The Lecturer’s Toolkit: 4</a:t>
            </a:r>
            <a:r>
              <a:rPr lang="en-US" sz="2800" i="1" baseline="30000" dirty="0" smtClean="0">
                <a:solidFill>
                  <a:srgbClr val="FF0000"/>
                </a:solidFill>
              </a:rPr>
              <a:t>th</a:t>
            </a:r>
            <a:r>
              <a:rPr lang="en-US" sz="2800" i="1" dirty="0" smtClean="0">
                <a:solidFill>
                  <a:srgbClr val="FF0000"/>
                </a:solidFill>
              </a:rPr>
              <a:t> edition</a:t>
            </a:r>
            <a:r>
              <a:rPr lang="en-US" sz="2800" i="1" dirty="0" smtClean="0">
                <a:solidFill>
                  <a:srgbClr val="002060"/>
                </a:solidFill>
              </a:rPr>
              <a:t>, </a:t>
            </a:r>
            <a:r>
              <a:rPr lang="en-US" sz="2800" dirty="0" smtClean="0"/>
              <a:t>London</a:t>
            </a:r>
            <a:r>
              <a:rPr lang="en-US" sz="2800" dirty="0" smtClean="0">
                <a:solidFill>
                  <a:srgbClr val="002060"/>
                </a:solidFill>
              </a:rPr>
              <a:t>, </a:t>
            </a:r>
            <a:r>
              <a:rPr lang="en-US" sz="2800" dirty="0" err="1" smtClean="0"/>
              <a:t>Routledge</a:t>
            </a:r>
            <a:r>
              <a:rPr lang="en-US" sz="2800" dirty="0" smtClean="0">
                <a:solidFill>
                  <a:srgbClr val="002060"/>
                </a:solidFill>
              </a:rPr>
              <a:t>.</a:t>
            </a:r>
          </a:p>
          <a:p>
            <a:pPr>
              <a:buFont typeface="+mj-lt"/>
              <a:buAutoNum type="arabicPeriod" startAt="11"/>
            </a:pPr>
            <a:endParaRPr lang="en-GB" sz="2800" dirty="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r>
              <a:rPr lang="en-GB" sz="2400" b="1" dirty="0" smtClean="0">
                <a:solidFill>
                  <a:schemeClr val="tx1"/>
                </a:solidFill>
              </a:rPr>
              <a:t/>
            </a:r>
            <a:br>
              <a:rPr lang="en-GB" sz="2400" b="1" dirty="0" smtClean="0">
                <a:solidFill>
                  <a:schemeClr val="tx1"/>
                </a:solidFill>
              </a:rPr>
            </a:br>
            <a:r>
              <a:rPr lang="en-GB" sz="2400" i="1" dirty="0" smtClean="0">
                <a:solidFill>
                  <a:schemeClr val="tx1"/>
                </a:solidFill>
              </a:rPr>
              <a:t>Review </a:t>
            </a:r>
            <a:r>
              <a:rPr lang="en-GB" sz="2400" i="1" dirty="0">
                <a:solidFill>
                  <a:schemeClr val="tx1"/>
                </a:solidFill>
              </a:rPr>
              <a:t>of Educational </a:t>
            </a:r>
            <a:r>
              <a:rPr lang="en-GB" sz="2400" i="1" dirty="0" smtClean="0">
                <a:solidFill>
                  <a:schemeClr val="tx1"/>
                </a:solidFill>
              </a:rPr>
              <a:t>Research Vol</a:t>
            </a:r>
            <a:r>
              <a:rPr lang="en-GB" sz="2400" i="1" dirty="0">
                <a:solidFill>
                  <a:schemeClr val="tx1"/>
                </a:solidFill>
              </a:rPr>
              <a:t>.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smtClean="0"/>
              <a:t>‘</a:t>
            </a: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 marked improvement: HEA, 2012</a:t>
            </a:r>
            <a:endParaRPr lang="en-GB" b="1" dirty="0"/>
          </a:p>
        </p:txBody>
      </p:sp>
      <p:sp>
        <p:nvSpPr>
          <p:cNvPr id="5" name="Content Placeholder 4"/>
          <p:cNvSpPr>
            <a:spLocks noGrp="1"/>
          </p:cNvSpPr>
          <p:nvPr>
            <p:ph sz="half" idx="1"/>
          </p:nvPr>
        </p:nvSpPr>
        <p:spPr>
          <a:xfrm>
            <a:off x="323528" y="980728"/>
            <a:ext cx="4324672" cy="5616624"/>
          </a:xfrm>
        </p:spPr>
        <p:txBody>
          <a:bodyPr/>
          <a:lstStyle/>
          <a:p>
            <a:pPr marL="0" indent="0">
              <a:lnSpc>
                <a:spcPct val="100000"/>
              </a:lnSpc>
              <a:buNone/>
            </a:pPr>
            <a:r>
              <a:rPr lang="en-US" sz="2000" dirty="0" smtClean="0"/>
              <a:t>This publication was developed through collaborative working and writing involving a group of experts in the field of higher education: </a:t>
            </a:r>
          </a:p>
          <a:p>
            <a:pPr marL="0" indent="0">
              <a:lnSpc>
                <a:spcPct val="100000"/>
              </a:lnSpc>
              <a:buNone/>
            </a:pPr>
            <a:r>
              <a:rPr lang="en-US" sz="2000" dirty="0" smtClean="0"/>
              <a:t>Dr Simon Ball (JISC </a:t>
            </a:r>
            <a:r>
              <a:rPr lang="en-US" sz="2000" dirty="0" err="1" smtClean="0"/>
              <a:t>TechDis</a:t>
            </a:r>
            <a:r>
              <a:rPr lang="en-US" sz="2000" dirty="0" smtClean="0"/>
              <a:t>), </a:t>
            </a:r>
          </a:p>
          <a:p>
            <a:pPr marL="0" indent="0">
              <a:lnSpc>
                <a:spcPct val="100000"/>
              </a:lnSpc>
              <a:buNone/>
            </a:pPr>
            <a:r>
              <a:rPr lang="en-US" sz="2000" dirty="0" smtClean="0"/>
              <a:t>Carolyn </a:t>
            </a:r>
            <a:r>
              <a:rPr lang="en-US" sz="2000" dirty="0" err="1" smtClean="0"/>
              <a:t>Bew</a:t>
            </a:r>
            <a:r>
              <a:rPr lang="en-US" sz="2000" dirty="0" smtClean="0"/>
              <a:t> (Higher Education Academy), </a:t>
            </a:r>
          </a:p>
          <a:p>
            <a:pPr marL="0" indent="0">
              <a:lnSpc>
                <a:spcPct val="100000"/>
              </a:lnSpc>
              <a:buNone/>
            </a:pPr>
            <a:r>
              <a:rPr lang="en-US" sz="2000" dirty="0" smtClean="0"/>
              <a:t>Professor Sue </a:t>
            </a:r>
            <a:r>
              <a:rPr lang="en-US" sz="2000" dirty="0" err="1" smtClean="0"/>
              <a:t>Bloxham</a:t>
            </a:r>
            <a:r>
              <a:rPr lang="en-US" sz="2000" dirty="0" smtClean="0"/>
              <a:t> (University of </a:t>
            </a:r>
            <a:r>
              <a:rPr lang="en-US" sz="2000" dirty="0" err="1" smtClean="0"/>
              <a:t>Cumbria</a:t>
            </a:r>
            <a:r>
              <a:rPr lang="en-US" sz="2000" dirty="0" smtClean="0"/>
              <a:t>), </a:t>
            </a:r>
          </a:p>
          <a:p>
            <a:pPr marL="0" indent="0">
              <a:lnSpc>
                <a:spcPct val="100000"/>
              </a:lnSpc>
              <a:buNone/>
            </a:pPr>
            <a:r>
              <a:rPr lang="en-US" sz="2000" dirty="0" smtClean="0"/>
              <a:t>Professor Sally Brown (Independent Consultant), </a:t>
            </a:r>
          </a:p>
          <a:p>
            <a:pPr marL="0" indent="0">
              <a:lnSpc>
                <a:spcPct val="100000"/>
              </a:lnSpc>
              <a:buNone/>
            </a:pPr>
            <a:r>
              <a:rPr lang="en-US" sz="2000" dirty="0" smtClean="0"/>
              <a:t>Dr Paul </a:t>
            </a:r>
            <a:r>
              <a:rPr lang="en-US" sz="2000" dirty="0" err="1" smtClean="0"/>
              <a:t>Kleiman</a:t>
            </a:r>
            <a:r>
              <a:rPr lang="en-US" sz="2000" dirty="0" smtClean="0"/>
              <a:t> (Higher Education Academy), </a:t>
            </a:r>
          </a:p>
          <a:p>
            <a:pPr marL="0" indent="0">
              <a:lnSpc>
                <a:spcPct val="100000"/>
              </a:lnSpc>
              <a:buNone/>
            </a:pPr>
            <a:r>
              <a:rPr lang="en-US" sz="2000" dirty="0" smtClean="0"/>
              <a:t>Dr Helen May (Higher Education Academy), </a:t>
            </a:r>
          </a:p>
          <a:p>
            <a:pPr marL="0" indent="0">
              <a:lnSpc>
                <a:spcPct val="100000"/>
              </a:lnSpc>
              <a:buNone/>
            </a:pPr>
            <a:r>
              <a:rPr lang="en-US" sz="2000" dirty="0" smtClean="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smtClean="0"/>
              <a:t>Professor Liz McDowell (</a:t>
            </a:r>
            <a:r>
              <a:rPr lang="en-US" sz="2000" dirty="0" err="1" smtClean="0"/>
              <a:t>Northumbria</a:t>
            </a:r>
            <a:r>
              <a:rPr lang="en-US" sz="2000" dirty="0" smtClean="0"/>
              <a:t> University), </a:t>
            </a:r>
          </a:p>
          <a:p>
            <a:pPr marL="0" indent="0">
              <a:lnSpc>
                <a:spcPct val="100000"/>
              </a:lnSpc>
              <a:buNone/>
            </a:pPr>
            <a:r>
              <a:rPr lang="en-US" sz="2000" dirty="0" smtClean="0"/>
              <a:t>Dr Erica Morris (Higher Education Academy), </a:t>
            </a:r>
          </a:p>
          <a:p>
            <a:pPr marL="0" indent="0">
              <a:lnSpc>
                <a:spcPct val="100000"/>
              </a:lnSpc>
              <a:buNone/>
            </a:pPr>
            <a:r>
              <a:rPr lang="en-US" sz="2000" dirty="0" smtClean="0"/>
              <a:t>Professor Susan Orr (Sheffield </a:t>
            </a:r>
            <a:r>
              <a:rPr lang="en-US" sz="2000" dirty="0" err="1" smtClean="0"/>
              <a:t>Hallam</a:t>
            </a:r>
            <a:r>
              <a:rPr lang="en-US" sz="2000" dirty="0" smtClean="0"/>
              <a:t> University), </a:t>
            </a:r>
          </a:p>
          <a:p>
            <a:pPr marL="0" indent="0">
              <a:lnSpc>
                <a:spcPct val="100000"/>
              </a:lnSpc>
              <a:buNone/>
            </a:pPr>
            <a:r>
              <a:rPr lang="en-US" sz="2000" dirty="0" smtClean="0"/>
              <a:t>Elaine Payne (Higher Education Academy), </a:t>
            </a:r>
          </a:p>
          <a:p>
            <a:pPr marL="0" indent="0">
              <a:lnSpc>
                <a:spcPct val="100000"/>
              </a:lnSpc>
              <a:buNone/>
            </a:pPr>
            <a:r>
              <a:rPr lang="en-US" sz="2000" dirty="0" smtClean="0"/>
              <a:t>Professor Margaret Price (Oxford Brookes University), </a:t>
            </a:r>
          </a:p>
          <a:p>
            <a:pPr marL="0" indent="0">
              <a:lnSpc>
                <a:spcPct val="100000"/>
              </a:lnSpc>
              <a:buNone/>
            </a:pPr>
            <a:r>
              <a:rPr lang="en-US" sz="2000" dirty="0" smtClean="0"/>
              <a:t>Professor Chris Rust (Oxford Brookes University), </a:t>
            </a:r>
          </a:p>
          <a:p>
            <a:pPr marL="0" indent="0">
              <a:lnSpc>
                <a:spcPct val="100000"/>
              </a:lnSpc>
              <a:buNone/>
            </a:pPr>
            <a:r>
              <a:rPr lang="en-US" sz="2000" dirty="0" smtClean="0"/>
              <a:t>Professor Brenda Smith (Independent Consultant) </a:t>
            </a:r>
          </a:p>
          <a:p>
            <a:pPr marL="0" indent="0">
              <a:lnSpc>
                <a:spcPct val="100000"/>
              </a:lnSpc>
              <a:buNone/>
            </a:pPr>
            <a:r>
              <a:rPr lang="en-US" sz="2000" dirty="0" smtClean="0"/>
              <a:t>Judith </a:t>
            </a:r>
            <a:r>
              <a:rPr lang="en-US" sz="2000" dirty="0" err="1" smtClean="0"/>
              <a:t>Waterfield</a:t>
            </a:r>
            <a:r>
              <a:rPr lang="en-US" sz="2000" dirty="0" smtClean="0"/>
              <a:t> (Independent Consultant).</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More formative, less summative</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Marks get in the way</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imperatives of summative assessment </a:t>
            </a:r>
            <a:r>
              <a:rPr lang="en-GB" dirty="0" smtClean="0">
                <a:solidFill>
                  <a:schemeClr val="accent6">
                    <a:lumMod val="60000"/>
                    <a:lumOff val="40000"/>
                  </a:schemeClr>
                </a:solidFill>
              </a:rPr>
              <a:t>necessarily limit the use of assessment methods that have demonstrable value for learning</a:t>
            </a:r>
            <a:r>
              <a:rPr lang="en-GB" dirty="0" smtClean="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assessment work better for myself and my students would be much better if only I </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School of Education responses – 1</a:t>
            </a:r>
            <a:br>
              <a:rPr lang="en-GB" b="1" dirty="0" smtClean="0"/>
            </a:br>
            <a:r>
              <a:rPr lang="en-GB" b="1" dirty="0" smtClean="0"/>
              <a:t>‘if only I ....’</a:t>
            </a:r>
            <a:endParaRPr lang="en-GB" b="1" dirty="0"/>
          </a:p>
        </p:txBody>
      </p:sp>
      <p:sp>
        <p:nvSpPr>
          <p:cNvPr id="3" name="Content Placeholder 2"/>
          <p:cNvSpPr>
            <a:spLocks noGrp="1"/>
          </p:cNvSpPr>
          <p:nvPr>
            <p:ph idx="1"/>
          </p:nvPr>
        </p:nvSpPr>
        <p:spPr/>
        <p:txBody>
          <a:bodyPr/>
          <a:lstStyle/>
          <a:p>
            <a:r>
              <a:rPr lang="en-GB" sz="2800" dirty="0" smtClean="0"/>
              <a:t>Had the opportunity to plan better.</a:t>
            </a:r>
          </a:p>
          <a:p>
            <a:r>
              <a:rPr lang="en-GB" sz="2800" dirty="0" smtClean="0"/>
              <a:t>Had time always to talk it through with them.</a:t>
            </a:r>
          </a:p>
          <a:p>
            <a:r>
              <a:rPr lang="en-GB" sz="2800" dirty="0" smtClean="0"/>
              <a:t>Could help them to understand the relationship between their mark and feedback better.</a:t>
            </a:r>
          </a:p>
          <a:p>
            <a:r>
              <a:rPr lang="en-GB" sz="2800" dirty="0" smtClean="0"/>
              <a:t>Could work out how the student ‘digests’ his/her feedback: what do they do?</a:t>
            </a:r>
          </a:p>
          <a:p>
            <a:r>
              <a:rPr lang="en-GB" sz="2800" dirty="0" smtClean="0"/>
              <a:t>Could meet and talk them through a draft of any piece of work.</a:t>
            </a:r>
          </a:p>
          <a:p>
            <a:r>
              <a:rPr lang="en-GB" sz="2800" dirty="0" smtClean="0"/>
              <a:t>Could develop, and teach, some general principles.</a:t>
            </a:r>
            <a:endParaRPr lang="en-GB" sz="28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800" dirty="0" smtClean="0"/>
              <a:t>Had more time to speak to them individually.</a:t>
            </a:r>
          </a:p>
          <a:p>
            <a:r>
              <a:rPr lang="en-GB" sz="2800" dirty="0" smtClean="0"/>
              <a:t>Could!</a:t>
            </a:r>
          </a:p>
          <a:p>
            <a:r>
              <a:rPr lang="en-GB" sz="2800" dirty="0" smtClean="0"/>
              <a:t>Had the time.</a:t>
            </a:r>
          </a:p>
          <a:p>
            <a:r>
              <a:rPr lang="en-GB" sz="2800" dirty="0" smtClean="0"/>
              <a:t>Helped students to engage with it.</a:t>
            </a:r>
          </a:p>
          <a:p>
            <a:r>
              <a:rPr lang="en-GB" sz="2800" dirty="0" smtClean="0"/>
              <a:t>Greater contextualisation.</a:t>
            </a:r>
          </a:p>
          <a:p>
            <a:r>
              <a:rPr lang="en-GB" sz="2800" dirty="0" smtClean="0"/>
              <a:t>Could mark the work more quickly, and provide quicker feedback.</a:t>
            </a:r>
          </a:p>
          <a:p>
            <a:r>
              <a:rPr lang="en-GB" sz="2800" dirty="0" smtClean="0"/>
              <a:t>Got on with it sooner!</a:t>
            </a:r>
          </a:p>
          <a:p>
            <a:r>
              <a:rPr lang="en-GB" sz="2800" dirty="0" smtClean="0"/>
              <a:t>Had the time to devote to it</a:t>
            </a:r>
          </a:p>
          <a:p>
            <a:r>
              <a:rPr lang="en-GB" sz="2800" dirty="0" smtClean="0"/>
              <a:t>Could focus more on formative rather than summative assessment.</a:t>
            </a:r>
            <a:endParaRPr lang="en-GB" sz="2800" dirty="0"/>
          </a:p>
        </p:txBody>
      </p:sp>
      <p:sp>
        <p:nvSpPr>
          <p:cNvPr id="4" name="Title 1"/>
          <p:cNvSpPr>
            <a:spLocks noGrp="1"/>
          </p:cNvSpPr>
          <p:nvPr>
            <p:ph type="title"/>
          </p:nvPr>
        </p:nvSpPr>
        <p:spPr/>
        <p:txBody>
          <a:bodyPr/>
          <a:lstStyle/>
          <a:p>
            <a:r>
              <a:rPr lang="en-GB" b="1" dirty="0" smtClean="0"/>
              <a:t>School of Education responses – 2</a:t>
            </a:r>
            <a:br>
              <a:rPr lang="en-GB" b="1" dirty="0" smtClean="0"/>
            </a:br>
            <a:r>
              <a:rPr lang="en-GB" b="1" dirty="0" smtClean="0"/>
              <a:t>‘if only I ....’</a:t>
            </a:r>
            <a:endParaRPr lang="en-GB" b="1"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800" dirty="0" smtClean="0"/>
              <a:t>Had infinite time.</a:t>
            </a:r>
          </a:p>
          <a:p>
            <a:r>
              <a:rPr lang="en-GB" sz="2800" dirty="0" smtClean="0"/>
              <a:t>Provided more detail as to how to improve.</a:t>
            </a:r>
          </a:p>
          <a:p>
            <a:r>
              <a:rPr lang="en-GB" sz="2800" dirty="0" smtClean="0"/>
              <a:t>Knew exactly what it is I want to assess, i.e. Is demonstrating academic prowess more important than professional </a:t>
            </a:r>
            <a:r>
              <a:rPr lang="en-GB" sz="2800" dirty="0" err="1" smtClean="0"/>
              <a:t>nauce</a:t>
            </a:r>
            <a:r>
              <a:rPr lang="en-GB" sz="2800" dirty="0" smtClean="0"/>
              <a:t>?</a:t>
            </a:r>
          </a:p>
          <a:p>
            <a:r>
              <a:rPr lang="en-GB" sz="2800" dirty="0" smtClean="0"/>
              <a:t>Had the time to talk to the students and explain the next steps for improvement.</a:t>
            </a:r>
          </a:p>
          <a:p>
            <a:r>
              <a:rPr lang="en-GB" sz="2800" dirty="0" smtClean="0"/>
              <a:t>Had more time and opportunity for one-to-one discussions.</a:t>
            </a:r>
          </a:p>
          <a:p>
            <a:r>
              <a:rPr lang="en-GB" sz="2800" dirty="0" smtClean="0"/>
              <a:t>Had less of it!</a:t>
            </a:r>
          </a:p>
          <a:p>
            <a:r>
              <a:rPr lang="en-GB" sz="2800" dirty="0" smtClean="0"/>
              <a:t>Could give feedback in their language.</a:t>
            </a:r>
          </a:p>
          <a:p>
            <a:endParaRPr lang="en-GB" sz="2800" dirty="0"/>
          </a:p>
        </p:txBody>
      </p:sp>
      <p:sp>
        <p:nvSpPr>
          <p:cNvPr id="4" name="Title 1"/>
          <p:cNvSpPr>
            <a:spLocks noGrp="1"/>
          </p:cNvSpPr>
          <p:nvPr>
            <p:ph type="title"/>
          </p:nvPr>
        </p:nvSpPr>
        <p:spPr/>
        <p:txBody>
          <a:bodyPr/>
          <a:lstStyle/>
          <a:p>
            <a:r>
              <a:rPr lang="en-GB" b="1" dirty="0" smtClean="0"/>
              <a:t>School of Education responses – 3</a:t>
            </a:r>
            <a:br>
              <a:rPr lang="en-GB" b="1" dirty="0" smtClean="0"/>
            </a:br>
            <a:r>
              <a:rPr lang="en-GB" b="1" dirty="0" smtClean="0"/>
              <a:t>‘if only I ....’</a:t>
            </a:r>
            <a:endParaRPr lang="en-GB" b="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Post-workshop note...</a:t>
            </a:r>
            <a:endParaRPr lang="en-GB" b="1" dirty="0"/>
          </a:p>
        </p:txBody>
      </p:sp>
      <p:sp>
        <p:nvSpPr>
          <p:cNvPr id="3" name="Content Placeholder 2"/>
          <p:cNvSpPr>
            <a:spLocks noGrp="1"/>
          </p:cNvSpPr>
          <p:nvPr>
            <p:ph idx="1"/>
          </p:nvPr>
        </p:nvSpPr>
        <p:spPr/>
        <p:txBody>
          <a:bodyPr/>
          <a:lstStyle/>
          <a:p>
            <a:r>
              <a:rPr lang="en-GB" dirty="0" smtClean="0"/>
              <a:t>I later aired 14 possibilities for doing things differently, all of which can save you time (sometimes a great deal of time), and can improve the student experience of assessment and feedback.</a:t>
            </a:r>
          </a:p>
          <a:p>
            <a:r>
              <a:rPr lang="en-GB" dirty="0" smtClean="0"/>
              <a:t>It does mean, of course, doing some things quite differently – but this is a School of Education – where better to start?</a:t>
            </a:r>
            <a:endParaRPr lang="en-GB"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FF"/>
                </a:solidFill>
              </a:rPr>
              <a:t>How it used to be</a:t>
            </a:r>
            <a:endParaRPr lang="en-GB" sz="3600" dirty="0">
              <a:solidFill>
                <a:srgbClr val="FF00FF"/>
              </a:solidFill>
            </a:endParaRPr>
          </a:p>
        </p:txBody>
      </p:sp>
      <p:sp>
        <p:nvSpPr>
          <p:cNvPr id="3" name="Content Placeholder 2"/>
          <p:cNvSpPr>
            <a:spLocks noGrp="1"/>
          </p:cNvSpPr>
          <p:nvPr>
            <p:ph idx="1"/>
          </p:nvPr>
        </p:nvSpPr>
        <p:spPr>
          <a:xfrm>
            <a:off x="358775" y="1052737"/>
            <a:ext cx="8605838" cy="4814664"/>
          </a:xfrm>
        </p:spPr>
        <p:txBody>
          <a:bodyPr/>
          <a:lstStyle/>
          <a:p>
            <a:r>
              <a:rPr lang="en-GB" sz="2400" dirty="0" smtClean="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smtClean="0">
                <a:latin typeface="Courier New" pitchFamily="49" charset="0"/>
                <a:cs typeface="Courier New" pitchFamily="49" charset="0"/>
              </a:rPr>
              <a:t>If they did just that, and gave bits of it back in exams, they got degrees. In seminars then, nothing much happened most of the time. </a:t>
            </a:r>
          </a:p>
          <a:p>
            <a:r>
              <a:rPr lang="en-GB" sz="2400" dirty="0" smtClean="0">
                <a:latin typeface="Courier New" pitchFamily="49" charset="0"/>
                <a:cs typeface="Courier New" pitchFamily="49" charset="0"/>
              </a:rPr>
              <a:t>Perhaps it was thus when our recent Minister of Education was a student?</a:t>
            </a:r>
            <a:endParaRPr lang="en-GB" sz="24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 </a:t>
            </a:r>
            <a:r>
              <a:rPr lang="en-GB" sz="3000" dirty="0" smtClean="0">
                <a:solidFill>
                  <a:srgbClr val="008000"/>
                </a:solidFill>
              </a:rPr>
              <a:t>[We’ll touch on this today, but explore it in much more depth on 11</a:t>
            </a:r>
            <a:r>
              <a:rPr lang="en-GB" sz="3000" baseline="30000" dirty="0" smtClean="0">
                <a:solidFill>
                  <a:srgbClr val="008000"/>
                </a:solidFill>
              </a:rPr>
              <a:t>th</a:t>
            </a:r>
            <a:r>
              <a:rPr lang="en-GB" sz="3000" dirty="0" smtClean="0">
                <a:solidFill>
                  <a:srgbClr val="008000"/>
                </a:solidFill>
              </a:rPr>
              <a:t> January].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smtClean="0"/>
              <a:t>The criteria used in marking have been clear in advance.</a:t>
            </a:r>
          </a:p>
          <a:p>
            <a:pPr>
              <a:buFont typeface="Wingdings" pitchFamily="2" charset="2"/>
              <a:buAutoNum type="arabicPeriod" startAt="5"/>
              <a:tabLst>
                <a:tab pos="571500" algn="l"/>
              </a:tabLst>
            </a:pPr>
            <a:r>
              <a:rPr lang="en-GB" dirty="0" smtClean="0"/>
              <a:t>Assessment arrangements and marking have been fair.</a:t>
            </a:r>
          </a:p>
          <a:p>
            <a:pPr>
              <a:buFont typeface="Wingdings" pitchFamily="2" charset="2"/>
              <a:buAutoNum type="arabicPeriod" startAt="5"/>
              <a:tabLst>
                <a:tab pos="571500" algn="l"/>
              </a:tabLst>
            </a:pPr>
            <a:r>
              <a:rPr lang="en-GB" dirty="0" smtClean="0"/>
              <a:t>Feedback on my work has been prompt.</a:t>
            </a:r>
          </a:p>
          <a:p>
            <a:pPr>
              <a:buFont typeface="Wingdings" pitchFamily="2" charset="2"/>
              <a:buAutoNum type="arabicPeriod" startAt="5"/>
              <a:tabLst>
                <a:tab pos="571500" algn="l"/>
              </a:tabLst>
            </a:pPr>
            <a:r>
              <a:rPr lang="en-GB" dirty="0" smtClean="0"/>
              <a:t>I have received detailed comments on my work.</a:t>
            </a:r>
          </a:p>
          <a:p>
            <a:pPr>
              <a:buFont typeface="Wingdings" pitchFamily="2" charset="2"/>
              <a:buAutoNum type="arabicPeriod" startAt="5"/>
              <a:tabLst>
                <a:tab pos="571500" algn="l"/>
              </a:tabLst>
            </a:pPr>
            <a:r>
              <a:rPr lang="en-GB" dirty="0" smtClean="0"/>
              <a:t>Feedback on my work has helped me to clarify things I did not understand.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smtClean="0"/>
              <a:t>The new NSS statements (2017)</a:t>
            </a:r>
            <a:endParaRPr lang="en-GB" dirty="0"/>
          </a:p>
        </p:txBody>
      </p:sp>
      <p:sp>
        <p:nvSpPr>
          <p:cNvPr id="3" name="Content Placeholder 2"/>
          <p:cNvSpPr>
            <a:spLocks noGrp="1"/>
          </p:cNvSpPr>
          <p:nvPr>
            <p:ph idx="1"/>
          </p:nvPr>
        </p:nvSpPr>
        <p:spPr>
          <a:xfrm>
            <a:off x="358775" y="620610"/>
            <a:ext cx="8605838" cy="5246791"/>
          </a:xfrm>
        </p:spPr>
        <p:txBody>
          <a:bodyPr/>
          <a:lstStyle/>
          <a:p>
            <a:pPr>
              <a:buNone/>
            </a:pPr>
            <a:r>
              <a:rPr lang="en-GB" sz="2800" dirty="0" smtClean="0"/>
              <a:t>Assessment and feedback</a:t>
            </a:r>
          </a:p>
          <a:p>
            <a:r>
              <a:rPr lang="en-GB" sz="2800" dirty="0" smtClean="0"/>
              <a:t>The criteria used in marking have been clear in advance </a:t>
            </a:r>
          </a:p>
          <a:p>
            <a:r>
              <a:rPr lang="en-GB" sz="2800" dirty="0" smtClean="0"/>
              <a:t>Marking and assessment have been fair</a:t>
            </a:r>
          </a:p>
          <a:p>
            <a:r>
              <a:rPr lang="en-GB" sz="2800" dirty="0" smtClean="0"/>
              <a:t>Feedback on my work has been timely</a:t>
            </a:r>
          </a:p>
          <a:p>
            <a:r>
              <a:rPr lang="en-GB" sz="2800" dirty="0" smtClean="0"/>
              <a:t>I have received helpful comments on my work</a:t>
            </a:r>
          </a:p>
          <a:p>
            <a:pPr>
              <a:buNone/>
            </a:pPr>
            <a:r>
              <a:rPr lang="en-GB" sz="2800" dirty="0" smtClean="0"/>
              <a:t>Student voice</a:t>
            </a:r>
          </a:p>
          <a:p>
            <a:pPr lvl="0"/>
            <a:r>
              <a:rPr lang="en-GB" sz="2800" dirty="0" smtClean="0"/>
              <a:t>I have had the right opportunities to provide feedback on my course</a:t>
            </a:r>
          </a:p>
          <a:p>
            <a:pPr lvl="0"/>
            <a:r>
              <a:rPr lang="en-GB" sz="2800" dirty="0" smtClean="0"/>
              <a:t>Staff value students’ views and opinions about the course</a:t>
            </a:r>
          </a:p>
          <a:p>
            <a:pPr lvl="0"/>
            <a:r>
              <a:rPr lang="en-US" sz="2800" dirty="0" smtClean="0"/>
              <a:t>It is clear how students’ feedback on the course has been acted on</a:t>
            </a:r>
            <a:endParaRPr lang="en-GB" sz="2800" dirty="0" smtClean="0"/>
          </a:p>
          <a:p>
            <a:endParaRPr lang="en-GB" sz="2800" dirty="0" smtClean="0"/>
          </a:p>
          <a:p>
            <a:endParaRPr lang="en-GB"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p14="http://schemas.microsoft.com/office/powerpoint/2010/main" xmlns="" val="500254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 xmlns:p14="http://schemas.microsoft.com/office/powerpoint/2010/main" val="1093354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75717"/>
          </a:xfrm>
        </p:spPr>
        <p:txBody>
          <a:bodyPr/>
          <a:lstStyle/>
          <a:p>
            <a:r>
              <a:rPr lang="en-GB" sz="4000" dirty="0" smtClean="0"/>
              <a:t>Damaging feedback...</a:t>
            </a:r>
            <a:endParaRPr lang="en-GB" sz="4000" dirty="0"/>
          </a:p>
        </p:txBody>
      </p:sp>
      <p:sp>
        <p:nvSpPr>
          <p:cNvPr id="3" name="Content Placeholder 2"/>
          <p:cNvSpPr>
            <a:spLocks noGrp="1"/>
          </p:cNvSpPr>
          <p:nvPr>
            <p:ph idx="1"/>
          </p:nvPr>
        </p:nvSpPr>
        <p:spPr>
          <a:xfrm>
            <a:off x="0" y="692621"/>
            <a:ext cx="8964613" cy="5174780"/>
          </a:xfrm>
        </p:spPr>
        <p:txBody>
          <a:bodyPr/>
          <a:lstStyle/>
          <a:p>
            <a:pPr lvl="0">
              <a:buNone/>
            </a:pPr>
            <a:r>
              <a:rPr lang="en-GB" sz="2000" dirty="0" smtClean="0"/>
              <a:t>(From LTHE digest, available in full on my website)</a:t>
            </a:r>
          </a:p>
          <a:p>
            <a:pPr marL="361950" lvl="0" indent="-361950"/>
            <a:r>
              <a:rPr lang="en-GB" sz="2000" dirty="0" smtClean="0"/>
              <a:t>I got some student evaluation feedback that really stung ... wasn't that long ago either! .</a:t>
            </a:r>
          </a:p>
          <a:p>
            <a:pPr marL="361950" lvl="0" indent="-361950"/>
            <a:r>
              <a:rPr lang="en-GB" sz="2000" dirty="0" smtClean="0"/>
              <a:t>I recall - "could do better" - what's that all about?</a:t>
            </a:r>
          </a:p>
          <a:p>
            <a:pPr marL="361950" lvl="0" indent="-361950"/>
            <a:r>
              <a:rPr lang="en-GB" sz="2000" dirty="0" smtClean="0"/>
              <a:t>''weak'" for art on successive school reports. (Showed sustainability though?)</a:t>
            </a:r>
          </a:p>
          <a:p>
            <a:pPr marL="361950" lvl="0" indent="-361950"/>
            <a:r>
              <a:rPr lang="en-GB" sz="2000" dirty="0" smtClean="0"/>
              <a:t>'don't bother getting up on Monday morning' after a failed assignment by a maths teacher at secondary school</a:t>
            </a:r>
          </a:p>
          <a:p>
            <a:pPr marL="361950" lvl="0" indent="-361950"/>
            <a:r>
              <a:rPr lang="en-GB" sz="2000" dirty="0" smtClean="0"/>
              <a:t>missing out on an A as I read the question slightly wrong</a:t>
            </a:r>
          </a:p>
          <a:p>
            <a:pPr marL="361950" lvl="0" indent="-361950"/>
            <a:r>
              <a:rPr lang="en-GB" sz="2000" dirty="0" smtClean="0"/>
              <a:t>A big red cross through something I'd put some effort into, devastating</a:t>
            </a:r>
          </a:p>
          <a:p>
            <a:pPr marL="361950" lvl="0" indent="-361950"/>
            <a:r>
              <a:rPr lang="en-GB" sz="2000" dirty="0" smtClean="0"/>
              <a:t>I wear my feedback like scars. Some of the wounds still fester.</a:t>
            </a:r>
          </a:p>
          <a:p>
            <a:pPr marL="361950" lvl="0" indent="-361950"/>
            <a:r>
              <a:rPr lang="en-GB" sz="2000" dirty="0" smtClean="0"/>
              <a:t>Being told that I was holding up everyone because I didn't understand maths GCSE lesson</a:t>
            </a:r>
          </a:p>
          <a:p>
            <a:pPr marL="361950" lvl="0" indent="-361950"/>
            <a:r>
              <a:rPr lang="en-GB" sz="2000" dirty="0" smtClean="0"/>
              <a:t>my only consolation was they pulled apart my punctuation and grammar but their feedback was full of typos!</a:t>
            </a:r>
          </a:p>
          <a:p>
            <a:pPr marL="361950" lvl="0" indent="-361950"/>
            <a:r>
              <a:rPr lang="en-GB" sz="2000" dirty="0" smtClean="0"/>
              <a:t>'Kerry has ability to do well when she puts her mind to it' Response, Kerry will put her mind to it when she's not bored to death</a:t>
            </a:r>
          </a:p>
          <a:p>
            <a:pPr marL="361950" lvl="0" indent="-361950"/>
            <a:r>
              <a:rPr lang="en-GB" sz="2000" dirty="0" smtClean="0"/>
              <a:t>The worst feedback I eve received on a sweated-over assignment was 'Fine as far as it goes' </a:t>
            </a:r>
            <a:r>
              <a:rPr lang="en-GB" sz="2000" dirty="0" err="1" smtClean="0"/>
              <a:t>Grrrh</a:t>
            </a:r>
            <a:r>
              <a:rPr lang="en-GB" sz="2000" dirty="0" smtClean="0"/>
              <a:t>!</a:t>
            </a:r>
          </a:p>
          <a:p>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this session, we’re touch on all three of these areas.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5</a:t>
            </a:r>
            <a:endParaRPr lang="en-GB" b="1" dirty="0"/>
          </a:p>
        </p:txBody>
      </p:sp>
      <p:sp>
        <p:nvSpPr>
          <p:cNvPr id="3" name="Content Placeholder 2"/>
          <p:cNvSpPr>
            <a:spLocks noGrp="1"/>
          </p:cNvSpPr>
          <p:nvPr>
            <p:ph idx="1"/>
          </p:nvPr>
        </p:nvSpPr>
        <p:spPr/>
        <p:txBody>
          <a:bodyPr/>
          <a:lstStyle/>
          <a:p>
            <a:pPr>
              <a:lnSpc>
                <a:spcPct val="100000"/>
              </a:lnSpc>
            </a:pPr>
            <a:r>
              <a:rPr lang="en-GB" sz="2800" dirty="0"/>
              <a:t>Think of something you’ve taught for some time. Think back particularly to the </a:t>
            </a:r>
            <a:r>
              <a:rPr lang="en-GB" sz="2800" dirty="0">
                <a:solidFill>
                  <a:srgbClr val="FF0000"/>
                </a:solidFill>
              </a:rPr>
              <a:t>first</a:t>
            </a:r>
            <a:r>
              <a:rPr lang="en-GB" sz="2800" dirty="0"/>
              <a:t> time you taught it.</a:t>
            </a:r>
          </a:p>
          <a:p>
            <a:pPr>
              <a:lnSpc>
                <a:spcPct val="100000"/>
              </a:lnSpc>
            </a:pPr>
            <a:r>
              <a:rPr lang="en-GB" sz="2800" dirty="0"/>
              <a:t>To what extent did you find that you ‘had your head around it’ </a:t>
            </a:r>
            <a:r>
              <a:rPr lang="en-GB" sz="2800" dirty="0">
                <a:solidFill>
                  <a:srgbClr val="FF0000"/>
                </a:solidFill>
              </a:rPr>
              <a:t>much</a:t>
            </a:r>
            <a:r>
              <a:rPr lang="en-GB" sz="2800" dirty="0"/>
              <a:t> </a:t>
            </a:r>
            <a:r>
              <a:rPr lang="en-GB" sz="2800" dirty="0">
                <a:solidFill>
                  <a:srgbClr val="FF0000"/>
                </a:solidFill>
              </a:rPr>
              <a:t>better</a:t>
            </a:r>
            <a:r>
              <a:rPr lang="en-GB" sz="2800" dirty="0"/>
              <a:t> after teaching it for the first time?</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a:t>
            </a:r>
            <a:r>
              <a:rPr lang="en-GB" sz="2800" dirty="0" smtClean="0">
                <a:solidFill>
                  <a:srgbClr val="C00000"/>
                </a:solidFill>
              </a:rPr>
              <a:t>tonight</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800" dirty="0"/>
              <a:t>Still thinking of the first time you taught that particular topic, think back to the first time you </a:t>
            </a:r>
            <a:r>
              <a:rPr lang="en-GB" sz="2800" dirty="0">
                <a:solidFill>
                  <a:srgbClr val="FF0000"/>
                </a:solidFill>
              </a:rPr>
              <a:t>measured </a:t>
            </a:r>
            <a:r>
              <a:rPr lang="en-GB" sz="2800" dirty="0"/>
              <a:t>students’ learning of the topic.</a:t>
            </a:r>
          </a:p>
          <a:p>
            <a:pPr>
              <a:lnSpc>
                <a:spcPct val="100000"/>
              </a:lnSpc>
            </a:pPr>
            <a:r>
              <a:rPr lang="en-GB" sz="2800" dirty="0"/>
              <a:t>To what extent did you find that after </a:t>
            </a:r>
            <a:r>
              <a:rPr lang="en-GB" sz="2800" dirty="0">
                <a:solidFill>
                  <a:srgbClr val="FF0000"/>
                </a:solidFill>
              </a:rPr>
              <a:t>assessing</a:t>
            </a:r>
            <a:r>
              <a:rPr lang="en-GB" sz="2800" dirty="0"/>
              <a:t> students work, you yourself had ‘made sense’ of the topic even more deeply?</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a:p>
            <a:pPr lvl="1">
              <a:lnSpc>
                <a:spcPct val="100000"/>
              </a:lnSpc>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t>Assessing</a:t>
            </a:r>
          </a:p>
          <a:p>
            <a:pPr algn="ctr" eaLnBrk="0" hangingPunct="0">
              <a:spcBef>
                <a:spcPct val="50000"/>
              </a:spcBef>
            </a:pPr>
            <a:r>
              <a:rPr lang="en-GB" sz="2000" b="1" dirty="0"/>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Making assessment manageable: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9" name="Oval 18"/>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3200" b="1" dirty="0" smtClean="0">
              <a:solidFill>
                <a:srgbClr val="000000"/>
              </a:solidFill>
            </a:endParaRPr>
          </a:p>
          <a:p>
            <a:pPr algn="ctr" fontAlgn="auto">
              <a:spcBef>
                <a:spcPts val="0"/>
              </a:spcBef>
              <a:spcAft>
                <a:spcPts val="0"/>
              </a:spcAft>
            </a:pPr>
            <a:r>
              <a:rPr lang="en-GB" sz="3200" b="1" dirty="0" smtClean="0">
                <a:solidFill>
                  <a:srgbClr val="000000"/>
                </a:solidFill>
              </a:rPr>
              <a:t>Seven </a:t>
            </a:r>
          </a:p>
          <a:p>
            <a:pPr algn="ctr" fontAlgn="auto">
              <a:spcBef>
                <a:spcPts val="0"/>
              </a:spcBef>
              <a:spcAft>
                <a:spcPts val="0"/>
              </a:spcAft>
            </a:pPr>
            <a:r>
              <a:rPr lang="en-GB" sz="3200" b="1" dirty="0" smtClean="0">
                <a:solidFill>
                  <a:srgbClr val="000000"/>
                </a:solidFill>
              </a:rPr>
              <a:t>factors underpinning learning</a:t>
            </a:r>
          </a:p>
          <a:p>
            <a:pPr algn="ctr" fontAlgn="auto">
              <a:spcBef>
                <a:spcPts val="0"/>
              </a:spcBef>
              <a:spcAft>
                <a:spcPts val="0"/>
              </a:spcAft>
            </a:pPr>
            <a:endParaRPr lang="en-GB" sz="3600" b="1" dirty="0" smtClean="0">
              <a:solidFill>
                <a:srgbClr val="000000"/>
              </a:solidFill>
            </a:endParaRPr>
          </a:p>
          <a:p>
            <a:pPr algn="ctr" fontAlgn="auto">
              <a:spcBef>
                <a:spcPts val="0"/>
              </a:spcBef>
              <a:spcAft>
                <a:spcPts val="0"/>
              </a:spcAft>
            </a:pPr>
            <a:endParaRPr lang="en-GB" sz="3600" b="1" dirty="0">
              <a:solidFill>
                <a:srgbClr val="000000"/>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Learning by doing</a:t>
            </a:r>
          </a:p>
          <a:p>
            <a:pPr algn="ctr"/>
            <a:endParaRPr lang="en-US" sz="2800" b="1" dirty="0" smtClean="0">
              <a:solidFill>
                <a:srgbClr val="FFFFFF"/>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Assessing: making judgements</a:t>
            </a:r>
          </a:p>
          <a:p>
            <a:pPr algn="ctr"/>
            <a:endParaRPr lang="en-US" sz="2800" b="1" dirty="0" smtClean="0">
              <a:solidFill>
                <a:srgbClr val="000000"/>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Needing to</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Verbalising orally</a:t>
            </a:r>
          </a:p>
          <a:p>
            <a:pPr algn="ctr"/>
            <a:endParaRPr lang="en-US" sz="2800" b="1" dirty="0" smtClean="0">
              <a:solidFill>
                <a:srgbClr val="000000"/>
              </a:solidFill>
              <a:latin typeface="Calibri"/>
            </a:endParaRPr>
          </a:p>
        </p:txBody>
      </p:sp>
      <p:sp>
        <p:nvSpPr>
          <p:cNvPr id="15" name="Oval 14"/>
          <p:cNvSpPr>
            <a:spLocks noChangeArrowheads="1"/>
          </p:cNvSpPr>
          <p:nvPr/>
        </p:nvSpPr>
        <p:spPr bwMode="auto">
          <a:xfrm>
            <a:off x="2819400" y="152400"/>
            <a:ext cx="3390900" cy="1641475"/>
          </a:xfrm>
          <a:prstGeom prst="ellipse">
            <a:avLst/>
          </a:prstGeom>
          <a:solidFill>
            <a:schemeClr val="accent2"/>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Wanting to </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Learning through feedback</a:t>
            </a:r>
          </a:p>
          <a:p>
            <a:pPr algn="ctr"/>
            <a:endParaRPr lang="en-US" sz="2800" b="1" dirty="0" smtClean="0">
              <a:solidFill>
                <a:srgbClr val="000000"/>
              </a:solidFill>
              <a:latin typeface="Calibri"/>
            </a:endParaRPr>
          </a:p>
        </p:txBody>
      </p:sp>
      <p:sp>
        <p:nvSpPr>
          <p:cNvPr id="17" name="Oval 16"/>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Making sense</a:t>
            </a:r>
          </a:p>
          <a:p>
            <a:pPr algn="ctr"/>
            <a:endParaRPr lang="en-US" sz="2800" b="1" dirty="0" smtClean="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124747"/>
          <a:ext cx="8262974" cy="5304650"/>
        </p:xfrm>
        <a:graphic>
          <a:graphicData uri="http://schemas.openxmlformats.org/drawingml/2006/table">
            <a:tbl>
              <a:tblPr/>
              <a:tblGrid>
                <a:gridCol w="571504">
                  <a:extLst>
                    <a:ext uri="{9D8B030D-6E8A-4147-A177-3AD203B41FA5}">
                      <a16:colId xmlns="" xmlns:a16="http://schemas.microsoft.com/office/drawing/2014/main" val="20000"/>
                    </a:ext>
                  </a:extLst>
                </a:gridCol>
                <a:gridCol w="1785950">
                  <a:extLst>
                    <a:ext uri="{9D8B030D-6E8A-4147-A177-3AD203B41FA5}">
                      <a16:colId xmlns="" xmlns:a16="http://schemas.microsoft.com/office/drawing/2014/main" val="20001"/>
                    </a:ext>
                  </a:extLst>
                </a:gridCol>
                <a:gridCol w="846710">
                  <a:extLst>
                    <a:ext uri="{9D8B030D-6E8A-4147-A177-3AD203B41FA5}">
                      <a16:colId xmlns="" xmlns:a16="http://schemas.microsoft.com/office/drawing/2014/main" val="20002"/>
                    </a:ext>
                  </a:extLst>
                </a:gridCol>
                <a:gridCol w="3518936">
                  <a:extLst>
                    <a:ext uri="{9D8B030D-6E8A-4147-A177-3AD203B41FA5}">
                      <a16:colId xmlns="" xmlns:a16="http://schemas.microsoft.com/office/drawing/2014/main" val="20003"/>
                    </a:ext>
                  </a:extLst>
                </a:gridCol>
                <a:gridCol w="1539874">
                  <a:extLst>
                    <a:ext uri="{9D8B030D-6E8A-4147-A177-3AD203B41FA5}">
                      <a16:colId xmlns="" xmlns:a16="http://schemas.microsoft.com/office/drawing/2014/main" val="20004"/>
                    </a:ext>
                  </a:extLst>
                </a:gridCol>
              </a:tblGrid>
              <a:tr h="840411">
                <a:tc>
                  <a:txBody>
                    <a:bodyPr/>
                    <a:lstStyle/>
                    <a:p>
                      <a:pPr algn="ctr">
                        <a:lnSpc>
                          <a:spcPct val="115000"/>
                        </a:lnSpc>
                        <a:spcAft>
                          <a:spcPts val="0"/>
                        </a:spcAft>
                      </a:pPr>
                      <a:r>
                        <a:rPr lang="en-GB" sz="1400" b="1" dirty="0">
                          <a:latin typeface="+mn-lt"/>
                          <a:ea typeface="Calibri"/>
                          <a:cs typeface="Times New Roman"/>
                        </a:rPr>
                        <a:t>Criterion no</a:t>
                      </a: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Criterion</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Mark</a:t>
                      </a:r>
                    </a:p>
                    <a:p>
                      <a:pPr algn="ctr">
                        <a:lnSpc>
                          <a:spcPct val="115000"/>
                        </a:lnSpc>
                        <a:spcAft>
                          <a:spcPts val="0"/>
                        </a:spcAft>
                      </a:pPr>
                      <a:r>
                        <a:rPr lang="en-GB" sz="1400" b="1" dirty="0">
                          <a:latin typeface="+mn-lt"/>
                          <a:ea typeface="Calibri"/>
                          <a:cs typeface="Times New Roman"/>
                        </a:rPr>
                        <a:t> (0-5</a:t>
                      </a:r>
                      <a:r>
                        <a:rPr lang="en-GB" sz="1400" b="1" baseline="0" dirty="0">
                          <a:latin typeface="+mn-lt"/>
                          <a:ea typeface="Calibri"/>
                          <a:cs typeface="Times New Roman"/>
                        </a:rPr>
                        <a:t> marks)</a:t>
                      </a:r>
                      <a:endParaRPr lang="en-GB" sz="1400" b="1" dirty="0">
                        <a:latin typeface="+mn-lt"/>
                        <a:ea typeface="Calibri"/>
                        <a:cs typeface="Times New Roman"/>
                      </a:endParaRP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Tutor</a:t>
                      </a:r>
                      <a:r>
                        <a:rPr lang="en-GB" sz="1400" b="1" baseline="0" dirty="0">
                          <a:latin typeface="+mn-lt"/>
                          <a:ea typeface="Calibri"/>
                          <a:cs typeface="Times New Roman"/>
                        </a:rPr>
                        <a:t> c</a:t>
                      </a:r>
                      <a:r>
                        <a:rPr lang="en-GB" sz="1400" b="1" dirty="0">
                          <a:latin typeface="+mn-lt"/>
                          <a:ea typeface="Calibri"/>
                          <a:cs typeface="Times New Roman"/>
                        </a:rPr>
                        <a:t>omments and suggestions for further work</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Student response</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18488">
                <a:tc>
                  <a:txBody>
                    <a:bodyPr/>
                    <a:lstStyle/>
                    <a:p>
                      <a:pPr algn="ctr">
                        <a:lnSpc>
                          <a:spcPct val="115000"/>
                        </a:lnSpc>
                        <a:spcAft>
                          <a:spcPts val="0"/>
                        </a:spcAft>
                      </a:pPr>
                      <a:r>
                        <a:rPr lang="en-GB" sz="1400" b="1">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present information clearly logically, accurately and fluently</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This work is written reasonably fluently</a:t>
                      </a:r>
                      <a:r>
                        <a:rPr lang="en-GB" sz="14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latin typeface="Brush Script MT" pitchFamily="66" charset="0"/>
                          <a:ea typeface="Batang" pitchFamily="18" charset="-127"/>
                          <a:cs typeface="Times New Roman"/>
                        </a:rPr>
                        <a:t>This is something I’ve had problems with over the years but am still working on it</a:t>
                      </a:r>
                      <a:endParaRPr lang="en-GB" sz="1800" dirty="0">
                        <a:latin typeface="Brush Script MT" pitchFamily="66" charset="0"/>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50369">
                <a:tc>
                  <a:txBody>
                    <a:bodyPr/>
                    <a:lstStyle/>
                    <a:p>
                      <a:pPr algn="ctr">
                        <a:lnSpc>
                          <a:spcPct val="115000"/>
                        </a:lnSpc>
                        <a:spcAft>
                          <a:spcPts val="0"/>
                        </a:spcAft>
                      </a:pPr>
                      <a:r>
                        <a:rPr lang="en-GB" sz="1400" b="1" dirty="0">
                          <a:latin typeface="+mn-lt"/>
                          <a:ea typeface="Calibri"/>
                          <a:cs typeface="Times New Roman"/>
                        </a:rPr>
                        <a:t>2</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choose</a:t>
                      </a:r>
                      <a:r>
                        <a:rPr lang="en-GB" sz="1400" b="1" baseline="0" dirty="0">
                          <a:latin typeface="+mn-lt"/>
                          <a:ea typeface="Calibri"/>
                          <a:cs typeface="Times New Roman"/>
                        </a:rPr>
                        <a:t> and use appropriate software</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5</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Made excellent choices and used it well to suit the context of the problem being addressed</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latin typeface="Brush Script MT" pitchFamily="66" charset="0"/>
                          <a:ea typeface="Batang" pitchFamily="18" charset="-127"/>
                          <a:cs typeface="Times New Roman"/>
                        </a:rPr>
                        <a:t>Thank you</a:t>
                      </a:r>
                      <a:endParaRPr lang="en-GB" sz="1800" dirty="0">
                        <a:latin typeface="Brush Script MT" pitchFamily="66" charset="0"/>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95382">
                <a:tc>
                  <a:txBody>
                    <a:bodyPr/>
                    <a:lstStyle/>
                    <a:p>
                      <a:pPr algn="ctr">
                        <a:lnSpc>
                          <a:spcPct val="115000"/>
                        </a:lnSpc>
                        <a:spcAft>
                          <a:spcPts val="0"/>
                        </a:spcAft>
                      </a:pPr>
                      <a:r>
                        <a:rPr lang="en-GB" sz="14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use a range of reference materials and cite them appropriately </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Cited only one reference and did</a:t>
                      </a:r>
                      <a:r>
                        <a:rPr lang="en-GB" sz="1400" b="1" baseline="0" dirty="0">
                          <a:latin typeface="+mn-lt"/>
                          <a:ea typeface="Calibri"/>
                          <a:cs typeface="Times New Roman"/>
                        </a:rPr>
                        <a:t> so inaccurately</a:t>
                      </a:r>
                    </a:p>
                    <a:p>
                      <a:pPr>
                        <a:lnSpc>
                          <a:spcPct val="115000"/>
                        </a:lnSpc>
                        <a:spcAft>
                          <a:spcPts val="0"/>
                        </a:spcAft>
                      </a:pPr>
                      <a:r>
                        <a:rPr lang="en-GB" sz="1400" b="1" baseline="0" dirty="0">
                          <a:latin typeface="+mn-lt"/>
                          <a:ea typeface="Calibri"/>
                          <a:cs typeface="Times New Roman"/>
                        </a:rPr>
                        <a:t>Please refer to the ifs referencing guide on the VLE and ensure that you provide all the information required</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Brush Script MT" pitchFamily="66" charset="0"/>
                          <a:ea typeface="Batang" pitchFamily="18" charset="-127"/>
                          <a:cs typeface="Times New Roman"/>
                        </a:rPr>
                        <a:t>I've checked it out and see where I was going wrong</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800">
              <a:solidFill>
                <a:srgbClr val="000000"/>
              </a:solidFill>
              <a:latin typeface="Arial" pitchFamily="34" charset="0"/>
            </a:endParaRPr>
          </a:p>
        </p:txBody>
      </p:sp>
      <p:sp>
        <p:nvSpPr>
          <p:cNvPr id="6" name="Title 5"/>
          <p:cNvSpPr>
            <a:spLocks noGrp="1"/>
          </p:cNvSpPr>
          <p:nvPr>
            <p:ph type="title"/>
          </p:nvPr>
        </p:nvSpPr>
        <p:spPr>
          <a:xfrm>
            <a:off x="457200" y="249238"/>
            <a:ext cx="7543800" cy="659481"/>
          </a:xfrm>
          <a:noFill/>
          <a:ln>
            <a:noFill/>
          </a:ln>
        </p:spPr>
        <p:txBody>
          <a:bodyPr vert="horz" wrap="square" lIns="91440" tIns="45720" rIns="91440" bIns="45720" numCol="1" anchor="b" anchorCtr="0" compatLnSpc="1">
            <a:prstTxWarp prst="textNoShape">
              <a:avLst/>
            </a:prstTxWarp>
          </a:bodyPr>
          <a:lstStyle/>
          <a:p>
            <a:r>
              <a:rPr lang="en-GB" sz="3200" dirty="0"/>
              <a:t>Sample assignment return </a:t>
            </a:r>
            <a:r>
              <a:rPr lang="en-GB" sz="3200" dirty="0" err="1"/>
              <a:t>proforma</a:t>
            </a:r>
            <a:endParaRPr lang="en-GB" sz="3200" dirty="0"/>
          </a:p>
        </p:txBody>
      </p:sp>
    </p:spTree>
    <p:extLst>
      <p:ext uri="{BB962C8B-B14F-4D97-AF65-F5344CB8AC3E}">
        <p14:creationId xmlns="" xmlns:p14="http://schemas.microsoft.com/office/powerpoint/2010/main" val="28920323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584" y="476672"/>
            <a:ext cx="6480720" cy="2314203"/>
          </a:xfrm>
        </p:spPr>
        <p:txBody>
          <a:bodyPr/>
          <a:lstStyle/>
          <a:p>
            <a:pPr algn="ctr">
              <a:defRPr/>
            </a:pPr>
            <a:r>
              <a:rPr lang="en-US" i="1" dirty="0" smtClean="0">
                <a:solidFill>
                  <a:schemeClr val="tx2">
                    <a:lumMod val="40000"/>
                    <a:lumOff val="60000"/>
                  </a:schemeClr>
                </a:solidFill>
              </a:rPr>
              <a:t/>
            </a:r>
            <a:br>
              <a:rPr lang="en-US" i="1" dirty="0" smtClean="0">
                <a:solidFill>
                  <a:schemeClr val="tx2">
                    <a:lumMod val="40000"/>
                    <a:lumOff val="60000"/>
                  </a:schemeClr>
                </a:solidFill>
              </a:rPr>
            </a:br>
            <a:r>
              <a:rPr lang="en-US" i="1" dirty="0" smtClean="0">
                <a:solidFill>
                  <a:srgbClr val="002060"/>
                </a:solidFill>
              </a:rPr>
              <a:t>Towards assessment as learning</a:t>
            </a:r>
            <a:endParaRPr lang="en-GB" sz="6600" dirty="0" smtClean="0">
              <a:solidFill>
                <a:srgbClr val="002060"/>
              </a:solidFill>
            </a:endParaRPr>
          </a:p>
        </p:txBody>
      </p:sp>
      <p:sp>
        <p:nvSpPr>
          <p:cNvPr id="4" name="Rectangle 8">
            <a:hlinkClick r:id="rId3" action="ppaction://hlinkpres?slideindex=1&amp;slidetitle="/>
          </p:cNvPr>
          <p:cNvSpPr>
            <a:spLocks noChangeArrowheads="1"/>
          </p:cNvSpPr>
          <p:nvPr/>
        </p:nvSpPr>
        <p:spPr bwMode="auto">
          <a:xfrm>
            <a:off x="899592" y="4581128"/>
            <a:ext cx="6388100" cy="1697608"/>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200" b="1" dirty="0">
                <a:solidFill>
                  <a:srgbClr val="000000"/>
                </a:solidFill>
                <a:latin typeface="Arial" pitchFamily="34" charset="0"/>
              </a:rPr>
              <a:t>BSc PhD PGCE FCIPD </a:t>
            </a:r>
            <a:r>
              <a:rPr lang="en-GB" sz="1200" b="1" dirty="0" smtClean="0">
                <a:solidFill>
                  <a:srgbClr val="000000"/>
                </a:solidFill>
                <a:latin typeface="Arial" pitchFamily="34" charset="0"/>
              </a:rPr>
              <a:t>PFHEA </a:t>
            </a:r>
            <a:r>
              <a:rPr lang="en-GB" sz="1200" b="1" dirty="0">
                <a:solidFill>
                  <a:srgbClr val="000000"/>
                </a:solidFill>
                <a:latin typeface="Arial" pitchFamily="34" charset="0"/>
              </a:rPr>
              <a:t>NTF</a:t>
            </a:r>
          </a:p>
          <a:p>
            <a:pPr marL="723900" indent="-723900" algn="ctr" eaLnBrk="0" hangingPunct="0">
              <a:spcBef>
                <a:spcPct val="20000"/>
              </a:spcBef>
              <a:buClr>
                <a:srgbClr val="7E9CE8"/>
              </a:buClr>
              <a:buFont typeface="Wingdings" pitchFamily="2" charset="2"/>
              <a:buNone/>
            </a:pPr>
            <a:r>
              <a:rPr lang="en-GB" sz="1800" b="1" dirty="0" smtClean="0">
                <a:solidFill>
                  <a:srgbClr val="000000"/>
                </a:solidFill>
                <a:latin typeface="Arial" pitchFamily="34" charset="0"/>
              </a:rPr>
              <a:t>Visiting Professor:  University of Plymouth</a:t>
            </a:r>
          </a:p>
          <a:p>
            <a:pPr marL="723900" indent="-723900" algn="ctr" eaLnBrk="0" hangingPunct="0">
              <a:spcBef>
                <a:spcPct val="20000"/>
              </a:spcBef>
              <a:buClr>
                <a:srgbClr val="7E9CE8"/>
              </a:buClr>
              <a:buFont typeface="Wingdings" pitchFamily="2" charset="2"/>
              <a:buNone/>
            </a:pPr>
            <a:r>
              <a:rPr lang="en-GB" sz="1800" b="1" dirty="0" smtClean="0">
                <a:solidFill>
                  <a:srgbClr val="000000"/>
                </a:solidFill>
                <a:latin typeface="Arial" pitchFamily="34" charset="0"/>
              </a:rPr>
              <a:t>Emeritus </a:t>
            </a:r>
            <a:r>
              <a:rPr lang="en-GB" sz="1800" b="1" dirty="0">
                <a:solidFill>
                  <a:srgbClr val="000000"/>
                </a:solidFill>
                <a:latin typeface="Arial" pitchFamily="34" charset="0"/>
              </a:rPr>
              <a:t>Professor, </a:t>
            </a:r>
            <a:r>
              <a:rPr lang="en-GB" sz="1800" b="1" dirty="0" smtClean="0">
                <a:solidFill>
                  <a:srgbClr val="000000"/>
                </a:solidFill>
                <a:latin typeface="Arial" pitchFamily="34" charset="0"/>
              </a:rPr>
              <a:t>Leeds </a:t>
            </a:r>
            <a:r>
              <a:rPr lang="en-GB" sz="1800" b="1" dirty="0">
                <a:solidFill>
                  <a:srgbClr val="000000"/>
                </a:solidFill>
                <a:latin typeface="Arial" pitchFamily="34" charset="0"/>
              </a:rPr>
              <a:t>Metropolitan </a:t>
            </a:r>
            <a:r>
              <a:rPr lang="en-GB" sz="1800" b="1" dirty="0" smtClean="0">
                <a:solidFill>
                  <a:srgbClr val="000000"/>
                </a:solidFill>
                <a:latin typeface="Arial" pitchFamily="34" charset="0"/>
              </a:rPr>
              <a:t>University</a:t>
            </a:r>
            <a:endParaRPr lang="en-GB" sz="1800" b="1"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assessment more manageable!</a:t>
            </a:r>
          </a:p>
          <a:p>
            <a:pPr lvl="0">
              <a:buFont typeface="+mj-lt"/>
              <a:buAutoNum type="arabicPeriod"/>
            </a:pPr>
            <a:r>
              <a:rPr lang="en-GB" sz="2800" dirty="0" smtClean="0"/>
              <a:t>Put assessment in context in the 2016 university sector (not forgetting NSS 2017 and TEF!).</a:t>
            </a:r>
          </a:p>
          <a:p>
            <a:pPr lvl="0">
              <a:buFont typeface="+mj-lt"/>
              <a:buAutoNum type="arabicPeriod"/>
            </a:pPr>
            <a:r>
              <a:rPr lang="en-GB" sz="2800" dirty="0" smtClean="0"/>
              <a:t>Interrogate one of your own assessments in terms of how well it links to how students learn, and validity, reliability, transparency, authenticity and manageability.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b="1" dirty="0" smtClean="0"/>
              <a:t>Why do we need to think again about assessment methods? </a:t>
            </a:r>
            <a:endParaRPr lang="en-GB" sz="3200" b="1" dirty="0"/>
          </a:p>
        </p:txBody>
      </p:sp>
      <p:sp>
        <p:nvSpPr>
          <p:cNvPr id="5" name="Content Placeholder 4"/>
          <p:cNvSpPr>
            <a:spLocks noGrp="1"/>
          </p:cNvSpPr>
          <p:nvPr>
            <p:ph idx="1"/>
          </p:nvPr>
        </p:nvSpPr>
        <p:spPr/>
        <p:txBody>
          <a:bodyPr/>
          <a:lstStyle/>
          <a:p>
            <a:pPr>
              <a:lnSpc>
                <a:spcPct val="100000"/>
              </a:lnSpc>
            </a:pPr>
            <a:r>
              <a:rPr lang="en-GB" sz="2600" dirty="0" smtClean="0"/>
              <a:t>Not least, because 'normal' ones like exams, essays and reports too often fall short regarding </a:t>
            </a:r>
            <a:r>
              <a:rPr lang="en-GB" sz="2600" dirty="0" smtClean="0">
                <a:solidFill>
                  <a:srgbClr val="C00000"/>
                </a:solidFill>
              </a:rPr>
              <a:t>validity,</a:t>
            </a:r>
            <a:r>
              <a:rPr lang="en-GB" sz="2600" dirty="0" smtClean="0"/>
              <a:t> </a:t>
            </a:r>
            <a:r>
              <a:rPr lang="en-GB" sz="2600" dirty="0" smtClean="0">
                <a:solidFill>
                  <a:srgbClr val="008000"/>
                </a:solidFill>
              </a:rPr>
              <a:t>reliability, </a:t>
            </a:r>
            <a:r>
              <a:rPr lang="en-GB" sz="2600" dirty="0" smtClean="0">
                <a:solidFill>
                  <a:srgbClr val="663300"/>
                </a:solidFill>
              </a:rPr>
              <a:t>authenticity,</a:t>
            </a:r>
            <a:r>
              <a:rPr lang="en-GB" sz="2600" dirty="0" smtClean="0"/>
              <a:t> </a:t>
            </a:r>
            <a:r>
              <a:rPr lang="en-GB" sz="2600" dirty="0" smtClean="0">
                <a:solidFill>
                  <a:srgbClr val="003366"/>
                </a:solidFill>
              </a:rPr>
              <a:t>inclusivity,</a:t>
            </a:r>
            <a:r>
              <a:rPr lang="en-GB" sz="2600" dirty="0" smtClean="0"/>
              <a:t> </a:t>
            </a:r>
            <a:r>
              <a:rPr lang="en-GB" sz="2600" dirty="0" smtClean="0">
                <a:solidFill>
                  <a:srgbClr val="00CC00"/>
                </a:solidFill>
              </a:rPr>
              <a:t>manageability, </a:t>
            </a:r>
            <a:r>
              <a:rPr lang="en-GB" sz="2600" dirty="0" smtClean="0"/>
              <a:t>and </a:t>
            </a:r>
            <a:r>
              <a:rPr lang="en-GB" sz="2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transparency,</a:t>
            </a:r>
            <a:r>
              <a:rPr lang="en-GB" sz="2600" dirty="0" smtClean="0">
                <a:solidFill>
                  <a:schemeClr val="bg1"/>
                </a:solidFill>
                <a:effectLst>
                  <a:outerShdw blurRad="38100" dist="38100" dir="2700000" algn="tl">
                    <a:srgbClr val="000000">
                      <a:alpha val="43137"/>
                    </a:srgbClr>
                  </a:outerShdw>
                </a:effectLst>
              </a:rPr>
              <a:t> </a:t>
            </a:r>
            <a:r>
              <a:rPr lang="en-GB" sz="2600" dirty="0" smtClean="0"/>
              <a:t>and sometimes have precious little bearing on employability. </a:t>
            </a:r>
          </a:p>
          <a:p>
            <a:pPr>
              <a:lnSpc>
                <a:spcPct val="100000"/>
              </a:lnSpc>
            </a:pPr>
            <a:r>
              <a:rPr lang="en-GB" sz="2600" dirty="0" smtClean="0"/>
              <a:t>In this session, I would like to get you challenging the status quo of assessment, and identifying with the need to innovate as part of making assessment (and feedback) work better.</a:t>
            </a:r>
            <a:endParaRPr lang="en-GB" sz="2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Towards assessment </a:t>
            </a:r>
            <a:r>
              <a:rPr lang="en-GB" b="1" dirty="0" smtClean="0">
                <a:solidFill>
                  <a:srgbClr val="FF0000"/>
                </a:solidFill>
              </a:rPr>
              <a:t>as</a:t>
            </a:r>
            <a:r>
              <a:rPr lang="en-GB" b="1" dirty="0" smtClean="0"/>
              <a:t> learning</a:t>
            </a:r>
            <a:endParaRPr lang="en-GB" b="1" dirty="0"/>
          </a:p>
        </p:txBody>
      </p:sp>
      <p:sp>
        <p:nvSpPr>
          <p:cNvPr id="3" name="Content Placeholder 2"/>
          <p:cNvSpPr>
            <a:spLocks noGrp="1"/>
          </p:cNvSpPr>
          <p:nvPr>
            <p:ph idx="1"/>
          </p:nvPr>
        </p:nvSpPr>
        <p:spPr/>
        <p:txBody>
          <a:bodyPr/>
          <a:lstStyle/>
          <a:p>
            <a:pPr>
              <a:lnSpc>
                <a:spcPct val="100000"/>
              </a:lnSpc>
            </a:pPr>
            <a:r>
              <a:rPr lang="en-GB" sz="2600" dirty="0" smtClean="0"/>
              <a:t>Last century, we had lots of assessment </a:t>
            </a:r>
            <a:r>
              <a:rPr lang="en-GB" sz="2600" dirty="0" smtClean="0">
                <a:solidFill>
                  <a:srgbClr val="FF0000"/>
                </a:solidFill>
              </a:rPr>
              <a:t>of</a:t>
            </a:r>
            <a:r>
              <a:rPr lang="en-GB" sz="2600" dirty="0" smtClean="0"/>
              <a:t> learning.</a:t>
            </a:r>
          </a:p>
          <a:p>
            <a:pPr>
              <a:lnSpc>
                <a:spcPct val="100000"/>
              </a:lnSpc>
            </a:pPr>
            <a:r>
              <a:rPr lang="en-GB" sz="2600" dirty="0" smtClean="0"/>
              <a:t>We still need to do some of this, e.g. For fitness to practice.</a:t>
            </a:r>
          </a:p>
          <a:p>
            <a:pPr>
              <a:lnSpc>
                <a:spcPct val="100000"/>
              </a:lnSpc>
            </a:pPr>
            <a:r>
              <a:rPr lang="en-GB" sz="2600" dirty="0" smtClean="0"/>
              <a:t>Some institutions have moved a long way towards assessment </a:t>
            </a:r>
            <a:r>
              <a:rPr lang="en-GB" sz="2600" dirty="0" smtClean="0">
                <a:solidFill>
                  <a:srgbClr val="FF0000"/>
                </a:solidFill>
              </a:rPr>
              <a:t>for</a:t>
            </a:r>
            <a:r>
              <a:rPr lang="en-GB" sz="2600" dirty="0" smtClean="0"/>
              <a:t> learning.</a:t>
            </a:r>
          </a:p>
          <a:p>
            <a:pPr>
              <a:lnSpc>
                <a:spcPct val="100000"/>
              </a:lnSpc>
            </a:pPr>
            <a:r>
              <a:rPr lang="en-GB" sz="2600" dirty="0" smtClean="0"/>
              <a:t>I believe we need to make the final jump straightaway – assessment </a:t>
            </a:r>
            <a:r>
              <a:rPr lang="en-GB" sz="2600" dirty="0" smtClean="0">
                <a:solidFill>
                  <a:srgbClr val="FF0000"/>
                </a:solidFill>
              </a:rPr>
              <a:t>as</a:t>
            </a:r>
            <a:r>
              <a:rPr lang="en-GB" sz="2600" dirty="0" smtClean="0"/>
              <a:t> learning.</a:t>
            </a:r>
          </a:p>
          <a:p>
            <a:pPr>
              <a:lnSpc>
                <a:spcPct val="100000"/>
              </a:lnSpc>
            </a:pPr>
            <a:r>
              <a:rPr lang="en-GB" sz="2600" dirty="0" smtClean="0"/>
              <a:t>I’m going to get you doing it shortly.</a:t>
            </a:r>
            <a:endParaRPr lang="en-GB" sz="26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5"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First, choose </a:t>
            </a:r>
            <a:r>
              <a:rPr lang="en-GB" sz="3600" dirty="0" smtClean="0">
                <a:solidFill>
                  <a:srgbClr val="FF0000"/>
                </a:solidFill>
              </a:rPr>
              <a:t>one</a:t>
            </a:r>
            <a:r>
              <a:rPr lang="en-GB" sz="3600" dirty="0" smtClean="0"/>
              <a:t> assessment element you use</a:t>
            </a:r>
            <a:endParaRPr lang="en-GB" sz="3600" dirty="0"/>
          </a:p>
        </p:txBody>
      </p:sp>
      <p:sp>
        <p:nvSpPr>
          <p:cNvPr id="3" name="Content Placeholder 2"/>
          <p:cNvSpPr>
            <a:spLocks noGrp="1"/>
          </p:cNvSpPr>
          <p:nvPr>
            <p:ph idx="1"/>
          </p:nvPr>
        </p:nvSpPr>
        <p:spPr/>
        <p:txBody>
          <a:bodyPr/>
          <a:lstStyle/>
          <a:p>
            <a:r>
              <a:rPr lang="en-GB" dirty="0" smtClean="0"/>
              <a:t>Jot down what this is beside ‘A’</a:t>
            </a:r>
          </a:p>
          <a:p>
            <a:r>
              <a:rPr lang="en-GB" dirty="0" smtClean="0"/>
              <a:t>Please do not do anything with ‘B’, ‘C’, or ‘D’ – this is your homework, and you can only do this properly after the rehearsal of ‘A’.</a:t>
            </a:r>
            <a:endParaRPr lang="en-GB"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Then, assessment qualities</a:t>
            </a:r>
            <a:endParaRPr lang="en-GB" dirty="0"/>
          </a:p>
        </p:txBody>
      </p:sp>
      <p:sp>
        <p:nvSpPr>
          <p:cNvPr id="3" name="Content Placeholder 2"/>
          <p:cNvSpPr>
            <a:spLocks noGrp="1"/>
          </p:cNvSpPr>
          <p:nvPr>
            <p:ph idx="1"/>
          </p:nvPr>
        </p:nvSpPr>
        <p:spPr/>
        <p:txBody>
          <a:bodyPr/>
          <a:lstStyle/>
          <a:p>
            <a:r>
              <a:rPr lang="en-GB" dirty="0" smtClean="0"/>
              <a:t>We’ll go on to think about validity, and so on.</a:t>
            </a:r>
          </a:p>
          <a:p>
            <a:r>
              <a:rPr lang="en-GB" dirty="0" smtClean="0"/>
              <a:t>When I show...</a:t>
            </a:r>
          </a:p>
          <a:p>
            <a:r>
              <a:rPr lang="en-GB" dirty="0" smtClean="0"/>
              <a:t>...please make a 1-5 decision as directed on your sheet.</a:t>
            </a:r>
          </a:p>
          <a:p>
            <a:r>
              <a:rPr lang="en-GB" dirty="0" smtClean="0"/>
              <a:t>But don’t do this before I say so, or you’ve failed the exam.</a:t>
            </a:r>
          </a:p>
          <a:p>
            <a:endParaRPr lang="en-GB" dirty="0"/>
          </a:p>
        </p:txBody>
      </p:sp>
      <p:sp>
        <p:nvSpPr>
          <p:cNvPr id="4" name="Oval 3"/>
          <p:cNvSpPr/>
          <p:nvPr/>
        </p:nvSpPr>
        <p:spPr bwMode="auto">
          <a:xfrm>
            <a:off x="7358082" y="1785926"/>
            <a:ext cx="1114409"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x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600" dirty="0" smtClean="0">
                <a:solidFill>
                  <a:srgbClr val="FF0000"/>
                </a:solidFill>
                <a:latin typeface="Creepy" pitchFamily="82" charset="0"/>
              </a:rPr>
              <a:t>This is an exam!</a:t>
            </a:r>
            <a:endParaRPr lang="en-GB" sz="6600" dirty="0">
              <a:solidFill>
                <a:srgbClr val="FF0000"/>
              </a:solidFill>
              <a:latin typeface="Creepy" pitchFamily="82" charset="0"/>
            </a:endParaRPr>
          </a:p>
        </p:txBody>
      </p:sp>
      <p:sp>
        <p:nvSpPr>
          <p:cNvPr id="5" name="Content Placeholder 4"/>
          <p:cNvSpPr>
            <a:spLocks noGrp="1"/>
          </p:cNvSpPr>
          <p:nvPr>
            <p:ph idx="1"/>
          </p:nvPr>
        </p:nvSpPr>
        <p:spPr/>
        <p:txBody>
          <a:bodyPr/>
          <a:lstStyle/>
          <a:p>
            <a:pPr>
              <a:buNone/>
            </a:pPr>
            <a:r>
              <a:rPr lang="en-GB" dirty="0" smtClean="0"/>
              <a:t>Rules and Regulations</a:t>
            </a:r>
          </a:p>
          <a:p>
            <a:r>
              <a:rPr lang="en-GB" dirty="0" smtClean="0"/>
              <a:t>No further communication between candidates – you may talk only to the invigilator – me.</a:t>
            </a:r>
          </a:p>
          <a:p>
            <a:r>
              <a:rPr lang="en-GB" dirty="0" smtClean="0"/>
              <a:t>Do not let your eyes stray towards anyone else’s answers.</a:t>
            </a:r>
          </a:p>
          <a:p>
            <a:r>
              <a:rPr lang="en-GB" dirty="0" smtClean="0"/>
              <a:t>There’ll be plenty of discussion when the exam is over.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smtClean="0">
                <a:solidFill>
                  <a:srgbClr val="FFFF00"/>
                </a:solidFill>
              </a:rPr>
              <a:t>Assessing</a:t>
            </a:r>
          </a:p>
          <a:p>
            <a:pPr algn="ctr" eaLnBrk="0" hangingPunct="0">
              <a:spcBef>
                <a:spcPct val="50000"/>
              </a:spcBef>
            </a:pPr>
            <a:r>
              <a:rPr lang="en-GB" sz="2000" b="1" dirty="0">
                <a:solidFill>
                  <a:srgbClr val="FFFF00"/>
                </a:solidFill>
              </a:rPr>
              <a:t>m</a:t>
            </a:r>
            <a:r>
              <a:rPr lang="en-GB" sz="2000" b="1" dirty="0" smtClean="0">
                <a:solidFill>
                  <a:srgbClr val="FFFF00"/>
                </a:solidFill>
              </a:rPr>
              <a:t>aking informed judgements</a:t>
            </a:r>
            <a:endParaRPr lang="en-GB" sz="2000" b="1" dirty="0">
              <a:solidFill>
                <a:srgbClr val="FFFF00"/>
              </a:solidFill>
            </a:endParaRP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smtClean="0">
                <a:solidFill>
                  <a:srgbClr val="FFFFFF"/>
                </a:solidFill>
              </a:rPr>
              <a:t>Coaching, </a:t>
            </a:r>
          </a:p>
          <a:p>
            <a:pPr algn="ctr" eaLnBrk="0" hangingPunct="0"/>
            <a:r>
              <a:rPr lang="en-GB" sz="2000" b="1" dirty="0" smtClean="0">
                <a:solidFill>
                  <a:srgbClr val="FFFFFF"/>
                </a:solidFill>
              </a:rPr>
              <a:t>explaining, teaching</a:t>
            </a:r>
            <a:endParaRPr lang="en-GB" sz="2000" b="1" dirty="0">
              <a:solidFill>
                <a:srgbClr val="FFFFFF"/>
              </a:solidFill>
            </a:endParaRPr>
          </a:p>
        </p:txBody>
      </p:sp>
      <p:sp>
        <p:nvSpPr>
          <p:cNvPr id="18" name="Text Box 12"/>
          <p:cNvSpPr txBox="1">
            <a:spLocks noChangeArrowheads="1"/>
          </p:cNvSpPr>
          <p:nvPr/>
        </p:nvSpPr>
        <p:spPr bwMode="auto">
          <a:xfrm>
            <a:off x="0" y="0"/>
            <a:ext cx="9144000" cy="6961906"/>
          </a:xfrm>
          <a:prstGeom prst="rect">
            <a:avLst/>
          </a:prstGeom>
          <a:solidFill>
            <a:srgbClr val="FFFFCC">
              <a:alpha val="81176"/>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400" b="1" dirty="0" smtClean="0">
                <a:solidFill>
                  <a:srgbClr val="59178A"/>
                </a:solidFill>
                <a:latin typeface="Calibri"/>
              </a:rPr>
              <a:t>Strive </a:t>
            </a:r>
            <a:r>
              <a:rPr lang="en-GB" sz="2400" b="1" dirty="0">
                <a:solidFill>
                  <a:srgbClr val="59178A"/>
                </a:solidFill>
                <a:latin typeface="Calibri"/>
              </a:rPr>
              <a:t>to enhance our students’ </a:t>
            </a:r>
            <a:r>
              <a:rPr lang="en-GB" sz="2400" b="1" dirty="0">
                <a:solidFill>
                  <a:srgbClr val="CC0000"/>
                </a:solidFill>
                <a:latin typeface="Calibri"/>
              </a:rPr>
              <a:t>want</a:t>
            </a:r>
            <a:r>
              <a:rPr lang="en-GB" sz="2400" b="1" dirty="0">
                <a:solidFill>
                  <a:srgbClr val="59178A"/>
                </a:solidFill>
                <a:latin typeface="Calibri"/>
              </a:rPr>
              <a:t> to learn</a:t>
            </a:r>
            <a:r>
              <a:rPr lang="en-GB" sz="2400" b="1" dirty="0" smtClean="0">
                <a:solidFill>
                  <a:srgbClr val="59178A"/>
                </a:solidFill>
                <a:latin typeface="Calibri"/>
              </a:rPr>
              <a:t>;</a:t>
            </a:r>
            <a:endParaRPr lang="en-GB" sz="24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Help students to develop ownership of the </a:t>
            </a:r>
            <a:r>
              <a:rPr lang="en-GB" sz="2400" b="1" dirty="0">
                <a:solidFill>
                  <a:srgbClr val="CC0000"/>
                </a:solidFill>
                <a:latin typeface="Calibri"/>
              </a:rPr>
              <a:t>need</a:t>
            </a:r>
            <a:r>
              <a:rPr lang="en-GB" sz="24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Keep students learn by </a:t>
            </a:r>
            <a:r>
              <a:rPr lang="en-GB" sz="2400" b="1" dirty="0">
                <a:solidFill>
                  <a:srgbClr val="CC0000"/>
                </a:solidFill>
                <a:latin typeface="Calibri"/>
              </a:rPr>
              <a:t>doing</a:t>
            </a:r>
            <a:r>
              <a:rPr lang="en-GB" sz="24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Ensure students get quick and useful </a:t>
            </a:r>
            <a:r>
              <a:rPr lang="en-GB" sz="2400" b="1" dirty="0">
                <a:solidFill>
                  <a:srgbClr val="CC0000"/>
                </a:solidFill>
                <a:latin typeface="Calibri"/>
              </a:rPr>
              <a:t>feedback</a:t>
            </a:r>
            <a:r>
              <a:rPr lang="en-GB" sz="24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Help students to </a:t>
            </a:r>
            <a:r>
              <a:rPr lang="en-GB" sz="2400" b="1" dirty="0">
                <a:solidFill>
                  <a:srgbClr val="CC0000"/>
                </a:solidFill>
                <a:latin typeface="Calibri"/>
              </a:rPr>
              <a:t>make sense</a:t>
            </a:r>
            <a:r>
              <a:rPr lang="en-GB" sz="2400" b="1" dirty="0">
                <a:solidFill>
                  <a:srgbClr val="59178A"/>
                </a:solidFill>
                <a:latin typeface="Calibri"/>
              </a:rPr>
              <a:t> of what they learn</a:t>
            </a:r>
            <a:r>
              <a:rPr lang="en-GB" sz="2400" b="1" dirty="0" smtClean="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r>
              <a:rPr lang="en-GB" sz="2400" b="1" dirty="0" smtClean="0">
                <a:solidFill>
                  <a:srgbClr val="59178A"/>
                </a:solidFill>
                <a:latin typeface="Calibri"/>
              </a:rPr>
              <a:t>Get students deepening their learning by </a:t>
            </a:r>
            <a:r>
              <a:rPr lang="en-GB" sz="2400" b="1" dirty="0" smtClean="0">
                <a:solidFill>
                  <a:srgbClr val="FF0000"/>
                </a:solidFill>
                <a:latin typeface="Calibri"/>
              </a:rPr>
              <a:t>coaching</a:t>
            </a:r>
            <a:r>
              <a:rPr lang="en-GB" sz="2400" b="1" dirty="0" smtClean="0">
                <a:solidFill>
                  <a:srgbClr val="59178A"/>
                </a:solidFill>
                <a:latin typeface="Calibri"/>
              </a:rPr>
              <a:t> other students, explaining things to them.</a:t>
            </a:r>
          </a:p>
          <a:p>
            <a:pPr marL="633413" indent="-633413" eaLnBrk="0" hangingPunct="0">
              <a:lnSpc>
                <a:spcPct val="90000"/>
              </a:lnSpc>
              <a:spcBef>
                <a:spcPct val="30000"/>
              </a:spcBef>
              <a:buClr>
                <a:srgbClr val="009900"/>
              </a:buClr>
              <a:buFont typeface="+mj-lt"/>
              <a:buAutoNum type="arabicPeriod"/>
            </a:pPr>
            <a:r>
              <a:rPr lang="en-GB" sz="2400" b="1" dirty="0" smtClean="0">
                <a:solidFill>
                  <a:srgbClr val="59178A"/>
                </a:solidFill>
                <a:latin typeface="Calibri"/>
              </a:rPr>
              <a:t>Allow students to further deepen their learning by </a:t>
            </a:r>
            <a:r>
              <a:rPr lang="en-GB" sz="2400" b="1" dirty="0" smtClean="0">
                <a:solidFill>
                  <a:srgbClr val="FF0000"/>
                </a:solidFill>
                <a:latin typeface="Calibri"/>
              </a:rPr>
              <a:t>assessing</a:t>
            </a:r>
            <a:r>
              <a:rPr lang="en-GB" sz="2400" b="1" dirty="0" smtClean="0">
                <a:solidFill>
                  <a:srgbClr val="59178A"/>
                </a:solidFill>
                <a:latin typeface="Calibri"/>
              </a:rPr>
              <a:t> their own learning, and assessing others’ learning – </a:t>
            </a:r>
            <a:r>
              <a:rPr lang="en-GB" sz="2400" b="1" dirty="0" smtClean="0">
                <a:solidFill>
                  <a:srgbClr val="FF0000"/>
                </a:solidFill>
                <a:latin typeface="Calibri"/>
              </a:rPr>
              <a:t>making informed judgements</a:t>
            </a:r>
            <a:r>
              <a:rPr lang="en-GB" sz="2400" b="1" dirty="0" smtClean="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Calibri"/>
            </a:endParaRPr>
          </a:p>
        </p:txBody>
      </p:sp>
      <p:sp>
        <p:nvSpPr>
          <p:cNvPr id="19" name="Oval 18"/>
          <p:cNvSpPr/>
          <p:nvPr/>
        </p:nvSpPr>
        <p:spPr bwMode="auto">
          <a:xfrm>
            <a:off x="7358082" y="428604"/>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12</a:t>
            </a:r>
          </a:p>
        </p:txBody>
      </p:sp>
      <p:sp>
        <p:nvSpPr>
          <p:cNvPr id="20" name="Oval 19"/>
          <p:cNvSpPr/>
          <p:nvPr/>
        </p:nvSpPr>
        <p:spPr bwMode="auto">
          <a:xfrm>
            <a:off x="5357818" y="1000108"/>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18</a:t>
            </a:r>
          </a:p>
        </p:txBody>
      </p:sp>
      <p:sp>
        <p:nvSpPr>
          <p:cNvPr id="21" name="Oval 20"/>
          <p:cNvSpPr/>
          <p:nvPr/>
        </p:nvSpPr>
        <p:spPr bwMode="auto">
          <a:xfrm>
            <a:off x="7572396" y="2428868"/>
            <a:ext cx="904774"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11</a:t>
            </a:r>
          </a:p>
        </p:txBody>
      </p:sp>
      <p:sp>
        <p:nvSpPr>
          <p:cNvPr id="22" name="Oval 21"/>
          <p:cNvSpPr/>
          <p:nvPr/>
        </p:nvSpPr>
        <p:spPr bwMode="auto">
          <a:xfrm>
            <a:off x="5857884" y="285749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14</a:t>
            </a:r>
          </a:p>
        </p:txBody>
      </p:sp>
      <p:sp>
        <p:nvSpPr>
          <p:cNvPr id="23" name="Oval 22"/>
          <p:cNvSpPr/>
          <p:nvPr/>
        </p:nvSpPr>
        <p:spPr bwMode="auto">
          <a:xfrm>
            <a:off x="7858148" y="357187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15</a:t>
            </a:r>
          </a:p>
        </p:txBody>
      </p:sp>
      <p:sp>
        <p:nvSpPr>
          <p:cNvPr id="24" name="Oval 23"/>
          <p:cNvSpPr/>
          <p:nvPr/>
        </p:nvSpPr>
        <p:spPr bwMode="auto">
          <a:xfrm>
            <a:off x="6929454" y="4786322"/>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16</a:t>
            </a:r>
          </a:p>
        </p:txBody>
      </p:sp>
      <p:sp>
        <p:nvSpPr>
          <p:cNvPr id="25" name="Oval 24"/>
          <p:cNvSpPr/>
          <p:nvPr/>
        </p:nvSpPr>
        <p:spPr bwMode="auto">
          <a:xfrm>
            <a:off x="3071802" y="1571612"/>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13</a:t>
            </a:r>
          </a:p>
        </p:txBody>
      </p:sp>
      <p:sp>
        <p:nvSpPr>
          <p:cNvPr id="17" name="Rectangle 2"/>
          <p:cNvSpPr>
            <a:spLocks noChangeArrowheads="1"/>
          </p:cNvSpPr>
          <p:nvPr/>
        </p:nvSpPr>
        <p:spPr bwMode="auto">
          <a:xfrm>
            <a:off x="0" y="0"/>
            <a:ext cx="9144000" cy="836613"/>
          </a:xfrm>
          <a:prstGeom prst="rect">
            <a:avLst/>
          </a:prstGeom>
          <a:solidFill>
            <a:srgbClr val="000000">
              <a:alpha val="58039"/>
            </a:srgbClr>
          </a:solidFill>
          <a:ln w="9525" algn="ctr">
            <a:noFill/>
            <a:miter lim="800000"/>
            <a:headEnd/>
            <a:tailEnd/>
          </a:ln>
        </p:spPr>
        <p:txBody>
          <a:bodyPr anchor="ctr"/>
          <a:lstStyle/>
          <a:p>
            <a:pPr algn="ctr" eaLnBrk="0" hangingPunct="0">
              <a:lnSpc>
                <a:spcPct val="85000"/>
              </a:lnSpc>
            </a:pPr>
            <a:r>
              <a:rPr lang="en-US" sz="3200" b="1" dirty="0" smtClean="0">
                <a:solidFill>
                  <a:srgbClr val="FFFFFF"/>
                </a:solidFill>
              </a:rPr>
              <a:t>Assessing </a:t>
            </a:r>
            <a:r>
              <a:rPr lang="en-US" sz="3200" b="1" dirty="0">
                <a:solidFill>
                  <a:srgbClr val="FFFFFF"/>
                </a:solidFill>
              </a:rPr>
              <a:t>smarter: we </a:t>
            </a:r>
            <a:r>
              <a:rPr lang="en-US" sz="3200" b="1" dirty="0" smtClean="0">
                <a:solidFill>
                  <a:srgbClr val="FFFFFF"/>
                </a:solidFill>
              </a:rPr>
              <a:t>need to use assessment </a:t>
            </a:r>
            <a:r>
              <a:rPr lang="en-US" sz="3200" b="1" dirty="0">
                <a:solidFill>
                  <a:srgbClr val="FFFFFF"/>
                </a:solidFill>
              </a:rPr>
              <a:t>to:</a:t>
            </a:r>
          </a:p>
        </p:txBody>
      </p:sp>
      <p:sp>
        <p:nvSpPr>
          <p:cNvPr id="26" name="Oval 25"/>
          <p:cNvSpPr/>
          <p:nvPr/>
        </p:nvSpPr>
        <p:spPr bwMode="auto">
          <a:xfrm>
            <a:off x="4357686" y="107154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52400" y="349250"/>
            <a:ext cx="9296400" cy="1092200"/>
          </a:xfrm>
        </p:spPr>
        <p:txBody>
          <a:bodyPr/>
          <a:lstStyle/>
          <a:p>
            <a:r>
              <a:rPr lang="en-US" dirty="0"/>
              <a:t>Phil’s ‘musts’ for assessment</a:t>
            </a:r>
          </a:p>
        </p:txBody>
      </p:sp>
      <p:sp>
        <p:nvSpPr>
          <p:cNvPr id="278531" name="Rectangle 3"/>
          <p:cNvSpPr>
            <a:spLocks noGrp="1" noChangeArrowheads="1"/>
          </p:cNvSpPr>
          <p:nvPr>
            <p:ph idx="1"/>
          </p:nvPr>
        </p:nvSpPr>
        <p:spPr>
          <a:xfrm>
            <a:off x="990600" y="1447800"/>
            <a:ext cx="8153400" cy="5410200"/>
          </a:xfrm>
          <a:noFill/>
          <a:ln/>
        </p:spPr>
        <p:txBody>
          <a:bodyPr/>
          <a:lstStyle/>
          <a:p>
            <a:pPr>
              <a:buFont typeface="Wingdings" pitchFamily="2" charset="2"/>
              <a:buNone/>
            </a:pPr>
            <a:r>
              <a:rPr lang="en-US" sz="2400" dirty="0"/>
              <a:t>Assessment must be:</a:t>
            </a:r>
          </a:p>
          <a:p>
            <a:pPr>
              <a:buFont typeface="Wingdings" pitchFamily="2" charset="2"/>
              <a:buNone/>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pPr>
            <a:r>
              <a:rPr lang="en-US" sz="2400" dirty="0"/>
              <a:t>fair, consistent;</a:t>
            </a:r>
          </a:p>
          <a:p>
            <a:pPr>
              <a:buFont typeface="Wingdings" pitchFamily="2" charset="2"/>
              <a:buNone/>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pPr>
            <a:r>
              <a:rPr lang="en-US" sz="5400" dirty="0">
                <a:solidFill>
                  <a:srgbClr val="660066"/>
                </a:solidFill>
                <a:effectLst>
                  <a:outerShdw blurRad="38100" dist="38100" dir="2700000" algn="tl">
                    <a:srgbClr val="000000"/>
                  </a:outerShdw>
                </a:effectLst>
                <a:latin typeface="Bradley Hand ITC" pitchFamily="66" charset="0"/>
              </a:rPr>
              <a:t>Authentic</a:t>
            </a:r>
          </a:p>
          <a:p>
            <a:pPr>
              <a:buFont typeface="Wingdings" pitchFamily="2" charset="2"/>
              <a:buNone/>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
        <p:nvSpPr>
          <p:cNvPr id="278533" name="Rectangle 5"/>
          <p:cNvSpPr>
            <a:spLocks noChangeArrowheads="1"/>
          </p:cNvSpPr>
          <p:nvPr/>
        </p:nvSpPr>
        <p:spPr bwMode="auto">
          <a:xfrm>
            <a:off x="395288" y="2060575"/>
            <a:ext cx="7921625" cy="4797425"/>
          </a:xfrm>
          <a:prstGeom prst="rect">
            <a:avLst/>
          </a:prstGeom>
          <a:solidFill>
            <a:srgbClr val="6600FF">
              <a:alpha val="23000"/>
            </a:srgbClr>
          </a:solidFill>
          <a:ln w="12700">
            <a:noFill/>
            <a:miter lim="800000"/>
            <a:headEnd type="none" w="sm" len="sm"/>
            <a:tailEnd type="none" w="sm" len="sm"/>
          </a:ln>
          <a:effectLst/>
        </p:spPr>
        <p:txBody>
          <a:bodyPr wrap="none" lIns="90000" tIns="46800" rIns="90000" bIns="46800" anchor="ctr"/>
          <a:lstStyle/>
          <a:p>
            <a:pPr algn="ctr" eaLnBrk="0" hangingPunct="0"/>
            <a:r>
              <a:rPr lang="en-GB" sz="14200" b="1">
                <a:solidFill>
                  <a:srgbClr val="000000"/>
                </a:solidFill>
              </a:rPr>
              <a:t>Inclusive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P spid="27853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280578" name="Rectangle 2"/>
          <p:cNvSpPr>
            <a:spLocks noGrp="1" noChangeArrowheads="1"/>
          </p:cNvSpPr>
          <p:nvPr>
            <p:ph type="title"/>
          </p:nvPr>
        </p:nvSpPr>
        <p:spPr>
          <a:noFill/>
          <a:ln/>
        </p:spPr>
        <p:txBody>
          <a:bodyPr/>
          <a:lstStyle/>
          <a:p>
            <a:r>
              <a:rPr lang="en-US" dirty="0"/>
              <a:t>Assessment must be valid</a:t>
            </a:r>
          </a:p>
        </p:txBody>
      </p:sp>
      <p:sp>
        <p:nvSpPr>
          <p:cNvPr id="280579" name="Rectangle 3"/>
          <p:cNvSpPr>
            <a:spLocks noGrp="1" noChangeArrowheads="1"/>
          </p:cNvSpPr>
          <p:nvPr>
            <p:ph type="body" idx="1"/>
          </p:nvPr>
        </p:nvSpPr>
        <p:spPr>
          <a:noFill/>
          <a:ln/>
        </p:spPr>
        <p:txBody>
          <a:bodyPr/>
          <a:lstStyle/>
          <a:p>
            <a:r>
              <a:rPr lang="en-US" sz="2800"/>
              <a:t>Are we measuring what we set out to measure?</a:t>
            </a:r>
          </a:p>
          <a:p>
            <a:r>
              <a:rPr lang="en-US" sz="2800"/>
              <a:t>Or are we measuring other things that are less important?</a:t>
            </a:r>
          </a:p>
          <a:p>
            <a:r>
              <a:rPr lang="en-US" sz="2800"/>
              <a:t>…such as what students can write about what they can remember about what they learned...</a:t>
            </a:r>
          </a:p>
          <a:p>
            <a:r>
              <a:rPr lang="en-US" sz="2800"/>
              <a:t>For example, most traditional time-constrained exams may be quite reliable, quite transparent, but not at all valid. </a:t>
            </a:r>
          </a:p>
          <a:p>
            <a:r>
              <a:rPr lang="en-US" sz="2800"/>
              <a:t>i.e. not really measuring in the most sensible possible way students’ achievement of the published intended learning outcomes.</a:t>
            </a:r>
          </a:p>
        </p:txBody>
      </p:sp>
      <p:sp>
        <p:nvSpPr>
          <p:cNvPr id="6" name="Oval 5"/>
          <p:cNvSpPr/>
          <p:nvPr/>
        </p:nvSpPr>
        <p:spPr bwMode="auto">
          <a:xfrm>
            <a:off x="7358082" y="428604"/>
            <a:ext cx="1012972"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P spid="6" grpId="0" animBg="1"/>
      <p:bldP spid="6"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2626"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reliable</a:t>
            </a:r>
          </a:p>
        </p:txBody>
      </p:sp>
      <p:sp>
        <p:nvSpPr>
          <p:cNvPr id="282627" name="Rectangle 3"/>
          <p:cNvSpPr>
            <a:spLocks noChangeArrowheads="1"/>
          </p:cNvSpPr>
          <p:nvPr/>
        </p:nvSpPr>
        <p:spPr bwMode="auto">
          <a:xfrm>
            <a:off x="0" y="1524000"/>
            <a:ext cx="9144000" cy="4337050"/>
          </a:xfrm>
          <a:prstGeom prst="rect">
            <a:avLst/>
          </a:prstGeom>
          <a:noFill/>
          <a:ln w="12700">
            <a:noFill/>
            <a:miter lim="800000"/>
            <a:headEnd/>
            <a:tailEnd/>
          </a:ln>
          <a:effectLst/>
        </p:spPr>
        <p:txBody>
          <a:bodyPr lIns="92075" tIns="46038" rIns="92075" bIns="46038"/>
          <a:lstStyle/>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Are we getting away from ‘putting down the number we first thought of’?</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Would double-marking reveal serious inconsistencies?</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I mean, of course, blind anonymous double marking – but this is not always possible (not to mention not manageable).</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Can we justify our marks or grades to students?</a:t>
            </a: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Towards helping students to benefit more from formative feedback</a:t>
            </a:r>
            <a:endParaRPr lang="en-GB" sz="3600" b="1" dirty="0"/>
          </a:p>
        </p:txBody>
      </p:sp>
      <p:sp>
        <p:nvSpPr>
          <p:cNvPr id="3" name="Content Placeholder 2"/>
          <p:cNvSpPr>
            <a:spLocks noGrp="1"/>
          </p:cNvSpPr>
          <p:nvPr>
            <p:ph idx="1"/>
          </p:nvPr>
        </p:nvSpPr>
        <p:spPr/>
        <p:txBody>
          <a:bodyPr/>
          <a:lstStyle/>
          <a:p>
            <a:r>
              <a:rPr lang="en-GB" dirty="0" smtClean="0"/>
              <a:t>This workshop aims to alert colleagues to things that we can learn from international practice, which can streamline the amount of assessment whilst increasing the benefits students gain from feedback.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There should be no hidden agendas.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Criteria should be open and understandable to all.</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Students should no longer be playing the game of ‘guess what’s in teacher’s mind’ when they prepare to answer our questions or do our coursework.</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Assessment should reflect strongly that which students are intended to learn.</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In other words, what we measure needs to be demonstrably students’ evidence of their achievement of the intended learning outcomes, and nothing else!</a:t>
            </a:r>
          </a:p>
        </p:txBody>
      </p:sp>
      <p:sp>
        <p:nvSpPr>
          <p:cNvPr id="4" name="Oval 3"/>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3</a:t>
            </a:r>
          </a:p>
        </p:txBody>
      </p:sp>
      <p:sp>
        <p:nvSpPr>
          <p:cNvPr id="5" name="Footer Placeholder 4"/>
          <p:cNvSpPr>
            <a:spLocks noGrp="1"/>
          </p:cNvSpPr>
          <p:nvPr>
            <p:ph type="ftr" sz="quarter" idx="11"/>
          </p:nvPr>
        </p:nvSpPr>
        <p:spPr/>
        <p:txBody>
          <a:bodyPr/>
          <a:lstStyle/>
          <a:p>
            <a:r>
              <a:rPr lang="en-US" smtClean="0"/>
              <a:t>Phil’s ‘musts’ for assessment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6722"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authentic</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pPr>
            <a:r>
              <a:rPr lang="en-US" sz="2800" b="1" dirty="0">
                <a:solidFill>
                  <a:srgbClr val="000000"/>
                </a:solidFill>
                <a:latin typeface="Calibri" pitchFamily="34" charset="0"/>
              </a:rPr>
              <a:t>(1) ‘self’ authenticity</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We need to know that we are assessing the work of the candidate – their </a:t>
            </a:r>
            <a:r>
              <a:rPr lang="en-US" sz="2800" b="1" i="1" dirty="0">
                <a:solidFill>
                  <a:srgbClr val="000000"/>
                </a:solidFill>
                <a:latin typeface="Calibri" pitchFamily="34" charset="0"/>
              </a:rPr>
              <a:t>own</a:t>
            </a:r>
            <a:r>
              <a:rPr lang="en-US" sz="2800" b="1" dirty="0">
                <a:solidFill>
                  <a:srgbClr val="000000"/>
                </a:solidFill>
                <a:latin typeface="Calibri" pitchFamily="34" charset="0"/>
              </a:rPr>
              <a:t> work rather than that of others.</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This has caused some institutions to move back towards the use of unseen time-constrained written exams.</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‘Self’ authenticity can in fact be tested quite efficiently by oral exams – </a:t>
            </a:r>
            <a:r>
              <a:rPr lang="en-US" sz="2800" b="1" dirty="0" err="1">
                <a:solidFill>
                  <a:srgbClr val="000000"/>
                </a:solidFill>
                <a:latin typeface="Calibri" pitchFamily="34" charset="0"/>
              </a:rPr>
              <a:t>vivas</a:t>
            </a:r>
            <a:r>
              <a:rPr lang="en-US" sz="2800" b="1" dirty="0">
                <a:solidFill>
                  <a:srgbClr val="000000"/>
                </a:solidFill>
                <a:latin typeface="Calibri" pitchFamily="34" charset="0"/>
              </a:rPr>
              <a:t>, even ‘micro-</a:t>
            </a:r>
            <a:r>
              <a:rPr lang="en-US" sz="2800" b="1" dirty="0" err="1">
                <a:solidFill>
                  <a:srgbClr val="000000"/>
                </a:solidFill>
                <a:latin typeface="Calibri" pitchFamily="34" charset="0"/>
              </a:rPr>
              <a:t>vivas’</a:t>
            </a:r>
            <a:r>
              <a:rPr lang="en-US" sz="2800" b="1" dirty="0">
                <a:solidFill>
                  <a:srgbClr val="000000"/>
                </a:solidFill>
                <a:latin typeface="Calibri" pitchFamily="34" charset="0"/>
              </a:rPr>
              <a:t>.</a:t>
            </a:r>
          </a:p>
          <a:p>
            <a:pPr marL="342900" indent="-342900" eaLnBrk="0" hangingPunct="0">
              <a:spcBef>
                <a:spcPct val="20000"/>
              </a:spcBef>
              <a:buClr>
                <a:srgbClr val="CC0000"/>
              </a:buClr>
              <a:buFont typeface="Wingdings" pitchFamily="2" charset="2"/>
              <a:buChar char="v"/>
            </a:pPr>
            <a:endParaRPr lang="en-US" sz="2800" b="1" dirty="0">
              <a:solidFill>
                <a:srgbClr val="000000"/>
              </a:solidFill>
              <a:latin typeface="Calibri" pitchFamily="34" charset="0"/>
            </a:endParaRP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P spid="6" grpId="0" animBg="1"/>
      <p:bldP spid="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authentic</a:t>
            </a: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pPr>
            <a:r>
              <a:rPr lang="en-US" sz="2600" b="1" dirty="0">
                <a:solidFill>
                  <a:srgbClr val="000000"/>
                </a:solidFill>
                <a:latin typeface="Calibri" pitchFamily="34" charset="0"/>
              </a:rPr>
              <a:t>(2) ‘real-world’ authenticity</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Assessment needs to be closer to the real-world that students are heading towards.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For example, lawyers, accountants, managers, doctors don’t often </a:t>
            </a:r>
            <a:r>
              <a:rPr lang="en-US" sz="2600" b="1" i="1" dirty="0">
                <a:solidFill>
                  <a:srgbClr val="000000"/>
                </a:solidFill>
                <a:latin typeface="Calibri" pitchFamily="34" charset="0"/>
              </a:rPr>
              <a:t>write</a:t>
            </a:r>
            <a:r>
              <a:rPr lang="en-US" sz="2600" b="1" dirty="0">
                <a:solidFill>
                  <a:srgbClr val="000000"/>
                </a:solidFill>
                <a:latin typeface="Calibri" pitchFamily="34" charset="0"/>
              </a:rPr>
              <a:t> about models and theories.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In medical education, OSCEs (objective, structured clinical exams) aim to replicate the things doctors need to do every day.</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(not just problem-based learning, but also task-based learning).</a:t>
            </a:r>
          </a:p>
          <a:p>
            <a:pPr marL="342900" indent="-342900" eaLnBrk="0" hangingPunct="0">
              <a:spcBef>
                <a:spcPct val="20000"/>
              </a:spcBef>
              <a:buClr>
                <a:srgbClr val="CC0000"/>
              </a:buClr>
              <a:buFont typeface="Wingdings" pitchFamily="2" charset="2"/>
              <a:buNone/>
            </a:pPr>
            <a:endParaRPr lang="en-US" sz="2600" b="1" dirty="0">
              <a:solidFill>
                <a:srgbClr val="000000"/>
              </a:solidFill>
              <a:latin typeface="Calibri" pitchFamily="34" charset="0"/>
            </a:endParaRP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8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P spid="6" grpId="0" animBg="1"/>
      <p:bldP spid="6"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90818"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b="1">
                <a:solidFill>
                  <a:srgbClr val="800080"/>
                </a:solidFill>
                <a:effectLst>
                  <a:outerShdw blurRad="38100" dist="38100" dir="2700000" algn="tl">
                    <a:srgbClr val="000000"/>
                  </a:outerShdw>
                </a:effectLst>
                <a:latin typeface="Arial Rounded MT Bold" pitchFamily="34" charset="0"/>
              </a:rPr>
              <a:t>Assessment must be 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Manageable for us, and manageable for students.</a:t>
            </a:r>
          </a:p>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We don’t want to drive them (further) towards surface learning, nor do we want to diminish our reliability or validity.</a:t>
            </a:r>
          </a:p>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In particular, the time spent on assessment needs to deliver rich harvests of feedback to students, which they use – feed-ahead in particular.</a:t>
            </a: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8</a:t>
            </a:r>
          </a:p>
        </p:txBody>
      </p:sp>
      <p:sp>
        <p:nvSpPr>
          <p:cNvPr id="7" name="Oval 6"/>
          <p:cNvSpPr/>
          <p:nvPr/>
        </p:nvSpPr>
        <p:spPr bwMode="auto">
          <a:xfrm>
            <a:off x="7000892" y="3929066"/>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P spid="6" grpId="0" animBg="1"/>
      <p:bldP spid="6" grpId="1" animBg="1"/>
      <p:bldP spid="7" grpId="0" animBg="1"/>
      <p:bldP spid="7" grpId="1"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292866" name="Rectangle 2"/>
          <p:cNvSpPr>
            <a:spLocks noGrp="1" noChangeArrowheads="1"/>
          </p:cNvSpPr>
          <p:nvPr>
            <p:ph type="title"/>
          </p:nvPr>
        </p:nvSpPr>
        <p:spPr>
          <a:xfrm>
            <a:off x="0" y="349250"/>
            <a:ext cx="9144000" cy="1092200"/>
          </a:xfrm>
          <a:noFill/>
          <a:ln/>
        </p:spPr>
        <p:txBody>
          <a:bodyPr/>
          <a:lstStyle/>
          <a:p>
            <a:r>
              <a:rPr lang="en-US" dirty="0"/>
              <a:t>The assessment conundrum</a:t>
            </a:r>
          </a:p>
        </p:txBody>
      </p:sp>
      <p:sp>
        <p:nvSpPr>
          <p:cNvPr id="292867" name="Rectangle 3"/>
          <p:cNvSpPr>
            <a:spLocks noGrp="1" noChangeArrowheads="1"/>
          </p:cNvSpPr>
          <p:nvPr>
            <p:ph type="body" idx="1"/>
          </p:nvPr>
        </p:nvSpPr>
        <p:spPr>
          <a:noFill/>
          <a:ln/>
        </p:spPr>
        <p:txBody>
          <a:bodyPr/>
          <a:lstStyle/>
          <a:p>
            <a:pPr marL="746125" indent="-746125"/>
            <a:r>
              <a:rPr lang="en-US"/>
              <a:t>We often end up measuring that which is easy to measure, rather than that which is important.</a:t>
            </a:r>
          </a:p>
          <a:p>
            <a:pPr marL="746125" indent="-746125"/>
            <a:r>
              <a:rPr lang="en-US">
                <a:solidFill>
                  <a:srgbClr val="CC0000"/>
                </a:solidFill>
              </a:rPr>
              <a:t>“if you </a:t>
            </a:r>
            <a:r>
              <a:rPr lang="en-US" i="1">
                <a:solidFill>
                  <a:srgbClr val="CC0000"/>
                </a:solidFill>
              </a:rPr>
              <a:t>can</a:t>
            </a:r>
            <a:r>
              <a:rPr lang="en-US">
                <a:solidFill>
                  <a:srgbClr val="CC0000"/>
                </a:solidFill>
              </a:rPr>
              <a:t> measure it, it probably isn’t </a:t>
            </a:r>
            <a:r>
              <a:rPr lang="en-US" sz="4800" i="1">
                <a:solidFill>
                  <a:srgbClr val="CC0000"/>
                </a:solidFill>
              </a:rPr>
              <a:t>it </a:t>
            </a:r>
            <a:r>
              <a:rPr lang="en-US" sz="4400">
                <a:solidFill>
                  <a:srgbClr val="CC0000"/>
                </a:solidFill>
              </a:rPr>
              <a:t>!”</a:t>
            </a:r>
            <a:endParaRPr lang="en-US">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307202" name="Rectangle 2"/>
          <p:cNvSpPr>
            <a:spLocks noGrp="1" noChangeArrowheads="1"/>
          </p:cNvSpPr>
          <p:nvPr>
            <p:ph type="title"/>
          </p:nvPr>
        </p:nvSpPr>
        <p:spPr>
          <a:noFill/>
          <a:ln/>
        </p:spPr>
        <p:txBody>
          <a:bodyPr/>
          <a:lstStyle/>
          <a:p>
            <a:r>
              <a:rPr lang="en-GB" dirty="0">
                <a:effectLst>
                  <a:outerShdw blurRad="38100" dist="38100" dir="2700000" algn="tl">
                    <a:srgbClr val="000000"/>
                  </a:outerShdw>
                </a:effectLst>
              </a:rPr>
              <a:t>Why diversify assessment?</a:t>
            </a:r>
          </a:p>
        </p:txBody>
      </p:sp>
      <p:sp>
        <p:nvSpPr>
          <p:cNvPr id="307203" name="Rectangle 3"/>
          <p:cNvSpPr>
            <a:spLocks noGrp="1" noChangeArrowheads="1"/>
          </p:cNvSpPr>
          <p:nvPr>
            <p:ph type="body" idx="1"/>
          </p:nvPr>
        </p:nvSpPr>
        <p:spPr>
          <a:noFill/>
          <a:ln/>
        </p:spPr>
        <p:txBody>
          <a:bodyPr/>
          <a:lstStyle/>
          <a:p>
            <a:pPr>
              <a:lnSpc>
                <a:spcPct val="100000"/>
              </a:lnSpc>
            </a:pPr>
            <a:r>
              <a:rPr lang="en-GB" sz="3200" u="sng" dirty="0"/>
              <a:t>All</a:t>
            </a:r>
            <a:r>
              <a:rPr lang="en-GB" sz="3200" dirty="0"/>
              <a:t> assessment formats disadvantage some students.</a:t>
            </a:r>
          </a:p>
          <a:p>
            <a:pPr>
              <a:lnSpc>
                <a:spcPct val="100000"/>
              </a:lnSpc>
            </a:pPr>
            <a:r>
              <a:rPr lang="en-GB" sz="3200" dirty="0"/>
              <a:t>We need to ensure that we don’t disadvantage the same students time after time, and that all students have opportunities to demonstrate their optimum potential.</a:t>
            </a: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7</a:t>
            </a:r>
          </a:p>
        </p:txBody>
      </p:sp>
      <p:sp>
        <p:nvSpPr>
          <p:cNvPr id="7" name="Oval 6"/>
          <p:cNvSpPr/>
          <p:nvPr/>
        </p:nvSpPr>
        <p:spPr bwMode="auto">
          <a:xfrm>
            <a:off x="7643834" y="178592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P spid="6" grpId="0" animBg="1"/>
      <p:bldP spid="6" grpId="1" animBg="1"/>
      <p:bldP spid="7" grpId="0" animBg="1"/>
      <p:bldP spid="7"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Finishing off your exam</a:t>
            </a:r>
            <a:endParaRPr lang="en-GB" dirty="0"/>
          </a:p>
        </p:txBody>
      </p:sp>
      <p:sp>
        <p:nvSpPr>
          <p:cNvPr id="5" name="Content Placeholder 4"/>
          <p:cNvSpPr>
            <a:spLocks noGrp="1"/>
          </p:cNvSpPr>
          <p:nvPr>
            <p:ph idx="1"/>
          </p:nvPr>
        </p:nvSpPr>
        <p:spPr/>
        <p:txBody>
          <a:bodyPr/>
          <a:lstStyle/>
          <a:p>
            <a:r>
              <a:rPr lang="en-GB" dirty="0" smtClean="0"/>
              <a:t>There are some of the 20 we haven’t talked about.</a:t>
            </a:r>
          </a:p>
          <a:p>
            <a:r>
              <a:rPr lang="en-GB" dirty="0" smtClean="0"/>
              <a:t>Now, it’s up to you to make your 1-5 decisions about these.</a:t>
            </a:r>
          </a:p>
          <a:p>
            <a:r>
              <a:rPr lang="en-GB" dirty="0" smtClean="0"/>
              <a:t>These decisions may be the basis of your oral exam (viva) shortly.</a:t>
            </a:r>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smtClean="0">
                <a:solidFill>
                  <a:srgbClr val="CC0000"/>
                </a:solidFill>
                <a:latin typeface="+mn-lt"/>
              </a:rPr>
              <a:t>touch left ear = </a:t>
            </a:r>
            <a:r>
              <a:rPr lang="en-GB" sz="2400" b="1" dirty="0">
                <a:solidFill>
                  <a:srgbClr val="CC0000"/>
                </a:solidFill>
                <a:latin typeface="+mn-lt"/>
              </a:rPr>
              <a:t>no better</a:t>
            </a:r>
            <a:r>
              <a:rPr lang="en-GB" sz="2400" b="1" dirty="0" smtClean="0">
                <a:solidFill>
                  <a:srgbClr val="660066"/>
                </a:solidFill>
                <a:latin typeface="+mn-lt"/>
              </a:rPr>
              <a:t>...</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Make life better – for you and for students – by making assessment more manageable!</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Put assessment in context in the 2016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Interrogate one of your own assessments in terms of how well it links to how students learn, and validity, reliability, transparency, authenticity and manageability.</a:t>
            </a:r>
          </a:p>
          <a:p>
            <a:pPr marL="723900" indent="-723900">
              <a:lnSpc>
                <a:spcPct val="90000"/>
              </a:lnSpc>
              <a:spcBef>
                <a:spcPct val="35000"/>
              </a:spcBef>
              <a:buClr>
                <a:srgbClr val="009900"/>
              </a:buClr>
              <a:buFont typeface="Wingdings" pitchFamily="2" charset="2"/>
              <a:buNone/>
              <a:defRPr/>
            </a:pPr>
            <a:endParaRPr lang="en-US" sz="2800" b="1" kern="0" dirty="0" smtClean="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earlier this year</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t>“Assessment is currently caught in the culture of oppression!”</a:t>
            </a:r>
          </a:p>
          <a:p>
            <a:pPr>
              <a:buFont typeface="+mj-lt"/>
              <a:buAutoNum type="arabicPeriod"/>
            </a:pPr>
            <a:r>
              <a:rPr lang="en-GB" sz="2800" dirty="0" smtClean="0"/>
              <a:t>“Summative assessment is the pedagogy of control!”</a:t>
            </a:r>
          </a:p>
          <a:p>
            <a:pPr>
              <a:buFont typeface="+mj-lt"/>
              <a:buAutoNum type="arabicPeriod"/>
            </a:pPr>
            <a:r>
              <a:rPr lang="en-GB" sz="2800" dirty="0" smtClean="0"/>
              <a:t>“Solving our problems with assessment isn’t solved by doing the same things better and slower, but by doing different things”</a:t>
            </a:r>
          </a:p>
          <a:p>
            <a:pPr>
              <a:buFont typeface="+mj-lt"/>
              <a:buAutoNum type="arabicPeriod"/>
            </a:pPr>
            <a:r>
              <a:rPr lang="en-GB" sz="2800" dirty="0" smtClean="0"/>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slides can be found at:</a:t>
            </a:r>
          </a:p>
          <a:p>
            <a:pPr>
              <a:buFont typeface="+mj-lt"/>
              <a:buAutoNum type="arabicPeriod"/>
            </a:pPr>
            <a:r>
              <a:rPr lang="en-GB" sz="2800" u="sng" dirty="0" smtClean="0">
                <a:hlinkClick r:id="rId2"/>
              </a:rPr>
              <a:t>http://phil-race.co.uk/2016/10/feedback-digest-lthechat65/</a:t>
            </a:r>
            <a:r>
              <a:rPr lang="en-GB" sz="2800" dirty="0" smtClean="0"/>
              <a:t> </a:t>
            </a:r>
          </a:p>
          <a:p>
            <a:pPr>
              <a:buFont typeface="+mj-lt"/>
              <a:buAutoNum type="arabicPeriod"/>
            </a:pPr>
            <a:r>
              <a:rPr lang="en-GB" sz="2800" u="sng" dirty="0" smtClean="0">
                <a:hlinkClick r:id="rId3"/>
              </a:rPr>
              <a:t>http://phil-race.co.uk/2016/10/lthe-tweetchat-lthechat-wed-oct-19-8-00-9-00-pm/</a:t>
            </a:r>
            <a:r>
              <a:rPr lang="en-GB" sz="2800" dirty="0" smtClean="0"/>
              <a:t> </a:t>
            </a:r>
          </a:p>
          <a:p>
            <a:pPr>
              <a:buFont typeface="+mj-lt"/>
              <a:buAutoNum type="arabicPeriod"/>
            </a:pPr>
            <a:r>
              <a:rPr lang="en-GB" sz="2800" u="sng" dirty="0" smtClean="0">
                <a:hlinkClick r:id="rId4"/>
              </a:rPr>
              <a:t>http://phil-race.co.uk/2015/01/assessment-bits-new-editions/</a:t>
            </a:r>
            <a:r>
              <a:rPr lang="en-GB" sz="2800" dirty="0" smtClean="0"/>
              <a:t> </a:t>
            </a:r>
          </a:p>
          <a:p>
            <a:pPr>
              <a:buFont typeface="+mj-lt"/>
              <a:buAutoNum type="arabicPeriod"/>
            </a:pPr>
            <a:endParaRPr lang="en-GB" sz="2800" u="sng" dirty="0" smtClean="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7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8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9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20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21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22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23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24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7.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5994</Words>
  <Application>Microsoft Office PowerPoint</Application>
  <PresentationFormat>On-screen Show (4:3)</PresentationFormat>
  <Paragraphs>653</Paragraphs>
  <Slides>83</Slides>
  <Notes>57</Notes>
  <HiddenSlides>0</HiddenSlides>
  <MMClips>0</MMClips>
  <ScaleCrop>false</ScaleCrop>
  <HeadingPairs>
    <vt:vector size="4" baseType="variant">
      <vt:variant>
        <vt:lpstr>Theme</vt:lpstr>
      </vt:variant>
      <vt:variant>
        <vt:i4>116</vt:i4>
      </vt:variant>
      <vt:variant>
        <vt:lpstr>Slide Titles</vt:lpstr>
      </vt:variant>
      <vt:variant>
        <vt:i4>83</vt:i4>
      </vt:variant>
    </vt:vector>
  </HeadingPairs>
  <TitlesOfParts>
    <vt:vector size="199"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10_Office Theme</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90_Custom Design</vt:lpstr>
      <vt:lpstr>50_Custom Design</vt:lpstr>
      <vt:lpstr>78_Custom Design</vt:lpstr>
      <vt:lpstr>39_Custom Design</vt:lpstr>
      <vt:lpstr>86_Custom Design</vt:lpstr>
      <vt:lpstr>47_Custom Design</vt:lpstr>
      <vt:lpstr>1_LeedsMet template</vt:lpstr>
      <vt:lpstr>7_LeedsMet template</vt:lpstr>
      <vt:lpstr>40_Custom Design</vt:lpstr>
      <vt:lpstr>41_Custom Design</vt:lpstr>
      <vt:lpstr>42_Custom Design</vt:lpstr>
      <vt:lpstr>43_Custom Design</vt:lpstr>
      <vt:lpstr>45_Custom Design</vt:lpstr>
      <vt:lpstr>49_Custom Design</vt:lpstr>
      <vt:lpstr>51_Custom Design</vt:lpstr>
      <vt:lpstr>17_Professional</vt:lpstr>
      <vt:lpstr>18_Professional</vt:lpstr>
      <vt:lpstr>19_Professional</vt:lpstr>
      <vt:lpstr>20_Professional</vt:lpstr>
      <vt:lpstr>21_Professional</vt:lpstr>
      <vt:lpstr>22_Professional</vt:lpstr>
      <vt:lpstr>23_Professional</vt:lpstr>
      <vt:lpstr>24_Professional</vt:lpstr>
      <vt:lpstr>52_Custom Design</vt:lpstr>
      <vt:lpstr>80_Custom Design</vt:lpstr>
      <vt:lpstr>Reinventing Assessment: Towards Assessment  AS learning</vt:lpstr>
      <vt:lpstr>Slide 2</vt:lpstr>
      <vt:lpstr> About Phil…</vt:lpstr>
      <vt:lpstr>Thanks to students</vt:lpstr>
      <vt:lpstr>You will be able to download my main slides</vt:lpstr>
      <vt:lpstr>Intended learning outcomes</vt:lpstr>
      <vt:lpstr>Towards helping students to benefit more from formative feedback</vt:lpstr>
      <vt:lpstr>At the SEDA Conference in Edinburgh earlier this year</vt:lpstr>
      <vt:lpstr>Downloadable resource materials</vt:lpstr>
      <vt:lpstr>Getting to know each other</vt:lpstr>
      <vt:lpstr>Announcement about mobile phones and laptops...</vt:lpstr>
      <vt:lpstr>Evidence-based practice</vt:lpstr>
      <vt:lpstr>14 sources about assessment, feedback and learning in higher education</vt:lpstr>
      <vt:lpstr>Slide 14</vt:lpstr>
      <vt:lpstr>Slide 15</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Slide 22</vt:lpstr>
      <vt:lpstr>Slide 23</vt:lpstr>
      <vt:lpstr>Post-it exercise</vt:lpstr>
      <vt:lpstr>School of Education responses – 1 ‘if only I ....’</vt:lpstr>
      <vt:lpstr>School of Education responses – 2 ‘if only I ....’</vt:lpstr>
      <vt:lpstr>School of Education responses – 3 ‘if only I ....’</vt:lpstr>
      <vt:lpstr>Post-workshop note...</vt:lpstr>
      <vt:lpstr>How it used to be</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Slide 35</vt:lpstr>
      <vt:lpstr>Slide 36</vt:lpstr>
      <vt:lpstr>Slide 37</vt:lpstr>
      <vt:lpstr>Slide 38</vt:lpstr>
      <vt:lpstr>Damaging feedback...</vt:lpstr>
      <vt:lpstr>Slide 40</vt:lpstr>
      <vt:lpstr>So now, it’s time to re-think:</vt:lpstr>
      <vt:lpstr>Albert Einstein</vt:lpstr>
      <vt:lpstr>Teaching – and research – and reflection: the ten most important words</vt:lpstr>
      <vt:lpstr>‘what’ is getting ever less important</vt:lpstr>
      <vt:lpstr>Slide 45</vt:lpstr>
      <vt:lpstr> How Students Really Learn ‘Ripples’ model of learning</vt:lpstr>
      <vt:lpstr> How students really learn </vt:lpstr>
      <vt:lpstr>For more details</vt:lpstr>
      <vt:lpstr>Question 5</vt:lpstr>
      <vt:lpstr>Slide 50</vt:lpstr>
      <vt:lpstr>And one final question...</vt:lpstr>
      <vt:lpstr>Slide 52</vt:lpstr>
      <vt:lpstr>The guru Royce Sadler </vt:lpstr>
      <vt:lpstr>Sadler, D. R. (2010). Beyond feedback: Developing student capability in complex appraisal. Assessment &amp; Evaluation in Higher Education, 35(5), 535-550. </vt:lpstr>
      <vt:lpstr>Slide 55</vt:lpstr>
      <vt:lpstr>Slide 56</vt:lpstr>
      <vt:lpstr>Slide 57</vt:lpstr>
      <vt:lpstr>Sample assignment return proforma</vt:lpstr>
      <vt:lpstr> Towards assessment as learning</vt:lpstr>
      <vt:lpstr>Why do we need to think again about assessment methods? </vt:lpstr>
      <vt:lpstr>Towards assessment as learning</vt:lpstr>
      <vt:lpstr>Slide 62</vt:lpstr>
      <vt:lpstr>First, choose one assessment element you use</vt:lpstr>
      <vt:lpstr>Then, assessment qualities</vt:lpstr>
      <vt:lpstr>This is an exam!</vt:lpstr>
      <vt:lpstr>Slide 66</vt:lpstr>
      <vt:lpstr>Phil’s ‘musts’ for assessment</vt:lpstr>
      <vt:lpstr>Assessment must be valid</vt:lpstr>
      <vt:lpstr>Slide 69</vt:lpstr>
      <vt:lpstr>Slide 70</vt:lpstr>
      <vt:lpstr>Slide 71</vt:lpstr>
      <vt:lpstr>Slide 72</vt:lpstr>
      <vt:lpstr>Slide 73</vt:lpstr>
      <vt:lpstr>The assessment conundrum</vt:lpstr>
      <vt:lpstr>Why diversify assessment?</vt:lpstr>
      <vt:lpstr>Finishing off your exam</vt:lpstr>
      <vt:lpstr>Slide 77</vt:lpstr>
      <vt:lpstr>Useful references: 1</vt:lpstr>
      <vt:lpstr>Useful references: 2</vt:lpstr>
      <vt:lpstr>Useful references: 3</vt:lpstr>
      <vt:lpstr>Useful references: 4</vt:lpstr>
      <vt:lpstr>Useful references: 5</vt:lpstr>
      <vt:lpstr>Slide 83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2016-12-01T21:02:45Z</dcterms:modified>
</cp:coreProperties>
</file>