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s/slide120.xml" ContentType="application/vnd.openxmlformats-officedocument.presentationml.slide+xml"/>
  <Override PartName="/ppt/slideLayouts/slideLayout46.xml" ContentType="application/vnd.openxmlformats-officedocument.presentationml.slideLayout+xml"/>
  <Override PartName="/ppt/theme/theme98.xml" ContentType="application/vnd.openxmlformats-officedocument.theme+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theme/theme76.xml" ContentType="application/vnd.openxmlformats-officedocument.theme+xml"/>
  <Override PartName="/ppt/slideLayouts/slideLayout71.xml" ContentType="application/vnd.openxmlformats-officedocument.presentationml.slideLayout+xml"/>
  <Override PartName="/ppt/theme/theme108.xml" ContentType="application/vnd.openxmlformats-officedocument.them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theme/theme54.xml" ContentType="application/vnd.openxmlformats-officedocument.them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136.xml" ContentType="application/vnd.openxmlformats-officedocument.presentationml.slide+xml"/>
  <Override PartName="/ppt/theme/theme32.xml" ContentType="application/vnd.openxmlformats-officedocument.theme+xml"/>
  <Override PartName="/ppt/theme/theme111.xml" ContentType="application/vnd.openxmlformats-officedocument.theme+xml"/>
  <Override PartName="/ppt/notesSlides/notesSlide7.xml" ContentType="application/vnd.openxmlformats-officedocument.presentationml.notesSlide+xml"/>
  <Override PartName="/ppt/slides/slide88.xml" ContentType="application/vnd.openxmlformats-officedocument.presentationml.slide+xml"/>
  <Override PartName="/ppt/theme/theme10.xml" ContentType="application/vnd.openxmlformats-officedocument.theme+xml"/>
  <Override PartName="/ppt/slideLayouts/slideLayout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notesSlides/notesSlide79.xml" ContentType="application/vnd.openxmlformats-officedocument.presentationml.notesSlide+xml"/>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s/slide22.xml" ContentType="application/vnd.openxmlformats-officedocument.presentationml.slide+xml"/>
  <Override PartName="/ppt/theme/theme48.xml" ContentType="application/vnd.openxmlformats-officedocument.theme+xml"/>
  <Override PartName="/ppt/theme/theme95.xml" ContentType="application/vnd.openxmlformats-officedocument.theme+xml"/>
  <Override PartName="/ppt/theme/theme127.xml" ContentType="application/vnd.openxmlformats-officedocument.them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slideMasters/slideMaster113.xml" ContentType="application/vnd.openxmlformats-officedocument.presentationml.slideMaster+xml"/>
  <Override PartName="/ppt/slides/slide108.xml" ContentType="application/vnd.openxmlformats-officedocument.presentationml.slide+xml"/>
  <Override PartName="/ppt/slides/slide155.xml" ContentType="application/vnd.openxmlformats-officedocument.presentationml.slide+xml"/>
  <Override PartName="/ppt/theme/theme51.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notesSlides/notesSlide98.xml" ContentType="application/vnd.openxmlformats-officedocument.presentationml.notesSlide+xml"/>
  <Override PartName="/ppt/slideMasters/slideMaster68.xml" ContentType="application/vnd.openxmlformats-officedocument.presentationml.slideMaster+xml"/>
  <Override PartName="/ppt/slides/slide111.xml" ContentType="application/vnd.openxmlformats-officedocument.presentationml.slide+xml"/>
  <Override PartName="/ppt/slideLayouts/slideLayout37.xml" ContentType="application/vnd.openxmlformats-officedocument.presentationml.slideLayout+xml"/>
  <Override PartName="/ppt/theme/theme89.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67.xml" ContentType="application/vnd.openxmlformats-officedocument.theme+xml"/>
  <Override PartName="/ppt/slideLayouts/slideLayout62.xml" ContentType="application/vnd.openxmlformats-officedocument.presentationml.slideLayout+xml"/>
  <Override PartName="/ppt/slides/slide41.xml" ContentType="application/vnd.openxmlformats-officedocument.presentationml.slide+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s/slide149.xml" ContentType="application/vnd.openxmlformats-officedocument.presentationml.slide+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theme/theme124.xml" ContentType="application/vnd.openxmlformats-officedocument.theme+xml"/>
  <Override PartName="/ppt/notesSlides/notesSlide32.xml" ContentType="application/vnd.openxmlformats-officedocument.presentationml.notesSlide+xml"/>
  <Override PartName="/ppt/theme/theme23.xml" ContentType="application/vnd.openxmlformats-officedocument.theme+xml"/>
  <Override PartName="/ppt/slides/slide79.xml" ContentType="application/vnd.openxmlformats-officedocument.presentationml.slide+xml"/>
  <Override PartName="/ppt/slides/slide127.xml" ContentType="application/vnd.openxmlformats-officedocument.presentationml.slide+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Masters/slideMaster87.xml" ContentType="application/vnd.openxmlformats-officedocument.presentationml.slideMaster+xml"/>
  <Override PartName="/ppt/slides/slide130.xml" ContentType="application/vnd.openxmlformats-officedocument.presentationml.slide+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theme/theme86.xml" ContentType="application/vnd.openxmlformats-officedocument.theme+xml"/>
  <Override PartName="/ppt/slideLayouts/slideLayout8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theme/theme118.xml" ContentType="application/vnd.openxmlformats-officedocument.them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Masters/slideMaster126.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theme/theme42.xml" ContentType="application/vnd.openxmlformats-officedocument.theme+xml"/>
  <Override PartName="/ppt/slideMasters/slideMaster104.xml" ContentType="application/vnd.openxmlformats-officedocument.presentationml.slideMaster+xml"/>
  <Override PartName="/ppt/slides/slide9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theme/theme121.xml" ContentType="application/vnd.openxmlformats-officedocument.theme+xml"/>
  <Override PartName="/ppt/slides/slide124.xml" ContentType="application/vnd.openxmlformats-officedocument.presentationml.slide+xml"/>
  <Override PartName="/ppt/theme/theme20.xml" ContentType="application/vnd.openxmlformats-officedocument.theme+xml"/>
  <Override PartName="/ppt/slideLayouts/slideLayout97.xml" ContentType="application/vnd.openxmlformats-officedocument.presentationml.slideLayou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Masters/slideMaster59.xml" ContentType="application/vnd.openxmlformats-officedocument.presentationml.slideMaster+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Layouts/slideLayout53.xml" ContentType="application/vnd.openxmlformats-officedocument.presentationml.slideLayout+xml"/>
  <Override PartName="/ppt/theme/theme58.xml" ContentType="application/vnd.openxmlformats-officedocument.them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Masters/slideMaster15.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theme/theme115.xml" ContentType="application/vnd.openxmlformats-officedocument.them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61.xml" ContentType="application/vnd.openxmlformats-officedocument.theme+xml"/>
  <Override PartName="/ppt/slideMasters/slideMaster123.xml" ContentType="application/vnd.openxmlformats-officedocument.presentationml.slideMaster+xml"/>
  <Override PartName="/ppt/slides/slide118.xml" ContentType="application/vnd.openxmlformats-officedocument.presentationml.slide+xml"/>
  <Override PartName="/ppt/slideMasters/slideMaster101.xml" ContentType="application/vnd.openxmlformats-officedocument.presentationml.slideMaster+xml"/>
  <Override PartName="/ppt/slides/slide143.xml" ContentType="application/vnd.openxmlformats-officedocument.presentationml.slide+xml"/>
  <Override PartName="/ppt/theme/theme6.xml" ContentType="application/vnd.openxmlformats-officedocument.theme+xml"/>
  <Override PartName="/ppt/slideLayouts/slideLayout69.xml" ContentType="application/vnd.openxmlformats-officedocument.presentationml.slideLayout+xml"/>
  <Override PartName="/ppt/slideMasters/slideMaster78.xml" ContentType="application/vnd.openxmlformats-officedocument.presentationml.slideMaster+xml"/>
  <Override PartName="/ppt/slides/slide48.xml" ContentType="application/vnd.openxmlformats-officedocument.presentationml.slide+xml"/>
  <Override PartName="/ppt/slides/slide95.xml" ContentType="application/vnd.openxmlformats-officedocument.presentationml.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88.xml" ContentType="application/vnd.openxmlformats-officedocument.theme+xml"/>
  <Override PartName="/ppt/theme/theme99.xml" ContentType="application/vnd.openxmlformats-officedocument.theme+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slideLayouts/slideLayout72.xml" ContentType="application/vnd.openxmlformats-officedocument.presentationml.slideLayout+xml"/>
  <Override PartName="/ppt/theme/theme109.xml" ContentType="application/vnd.openxmlformats-officedocument.them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theme/theme66.xml" ContentType="application/vnd.openxmlformats-officedocument.theme+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Masters/slideMaster117.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slideLayouts/slideLayout50.xml" ContentType="application/vnd.openxmlformats-officedocument.presentationml.slideLayout+xml"/>
  <Override PartName="/ppt/theme/theme55.xml" ContentType="application/vnd.openxmlformats-officedocument.theme+xml"/>
  <Override PartName="/ppt/theme/theme91.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slides/slide148.xml" ContentType="application/vnd.openxmlformats-officedocument.presentationml.slide+xml"/>
  <Override PartName="/ppt/theme/theme33.xml" ContentType="application/vnd.openxmlformats-officedocument.theme+xml"/>
  <Override PartName="/ppt/theme/theme80.xml" ContentType="application/vnd.openxmlformats-officedocument.theme+xml"/>
  <Override PartName="/ppt/theme/theme112.xml" ContentType="application/vnd.openxmlformats-officedocument.theme+xml"/>
  <Override PartName="/ppt/theme/theme12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theme/theme22.xml" ContentType="application/vnd.openxmlformats-officedocument.theme+xml"/>
  <Override PartName="/ppt/theme/theme101.xml" ContentType="application/vnd.openxmlformats-officedocument.theme+xml"/>
  <Override PartName="/ppt/slideLayouts/slideLayout99.xml" ContentType="application/vnd.openxmlformats-officedocument.presentationml.slideLayout+xml"/>
  <Override PartName="/ppt/slideMasters/slideMaster120.xml" ContentType="application/vnd.openxmlformats-officedocument.presentationml.slideMaster+xml"/>
  <Override PartName="/ppt/slides/slide78.xml" ContentType="application/vnd.openxmlformats-officedocument.presentationml.slide+xml"/>
  <Override PartName="/ppt/slides/slide115.xml" ContentType="application/vnd.openxmlformats-officedocument.presentationml.slide+xml"/>
  <Override PartName="/ppt/theme/theme11.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Override PartName="/ppt/theme/theme96.xml" ContentType="application/vnd.openxmlformats-officedocument.theme+xml"/>
  <Override PartName="/ppt/slideLayouts/slideLayout91.xml" ContentType="application/vnd.openxmlformats-officedocument.presentationml.slideLayout+xml"/>
  <Override PartName="/ppt/theme/theme128.xml" ContentType="application/vnd.openxmlformats-officedocument.them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heme/theme85.xml" ContentType="application/vnd.openxmlformats-officedocument.theme+xml"/>
  <Override PartName="/ppt/slideLayouts/slideLayout80.xml" ContentType="application/vnd.openxmlformats-officedocument.presentationml.slideLayout+xml"/>
  <Override PartName="/ppt/theme/theme117.xml" ContentType="application/vnd.openxmlformats-officedocument.them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theme/theme106.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slideMasters/slideMaster125.xml" ContentType="application/vnd.openxmlformats-officedocument.presentationml.slideMaster+xml"/>
  <Override PartName="/ppt/theme/theme52.xml" ContentType="application/vnd.openxmlformats-officedocument.them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theme/theme8.xml" ContentType="application/vnd.openxmlformats-officedocument.theme+xml"/>
  <Override PartName="/ppt/theme/theme41.xml" ContentType="application/vnd.openxmlformats-officedocument.theme+xml"/>
  <Override PartName="/ppt/theme/theme120.xml" ContentType="application/vnd.openxmlformats-officedocument.theme+xml"/>
  <Override PartName="/ppt/slides/slide97.xml" ContentType="application/vnd.openxmlformats-officedocument.presentationml.slide+xml"/>
  <Override PartName="/ppt/slides/slide134.xml" ContentType="application/vnd.openxmlformats-officedocument.presentationml.slide+xml"/>
  <Override PartName="/ppt/theme/theme30.xml" ContentType="application/vnd.openxmlformats-officedocument.them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88.xml" ContentType="application/vnd.openxmlformats-officedocument.presentationml.notesSlide+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heme/theme79.xml" ContentType="application/vnd.openxmlformats-officedocument.theme+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68.xml" ContentType="application/vnd.openxmlformats-officedocument.theme+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slideLayouts/slideLayout52.xml" ContentType="application/vnd.openxmlformats-officedocument.presentationml.slideLayout+xml"/>
  <Override PartName="/ppt/theme/theme57.xml" ContentType="application/vnd.openxmlformats-officedocument.theme+xml"/>
  <Override PartName="/ppt/theme/theme93.xml" ContentType="application/vnd.openxmlformats-officedocument.them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Masters/slideMaster108.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theme/theme114.xml" ContentType="application/vnd.openxmlformats-officedocument.theme+xml"/>
  <Override PartName="/ppt/theme/theme12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Masters/slideMaster50.xml" ContentType="application/vnd.openxmlformats-officedocument.presentationml.slideMaster+xml"/>
  <Override PartName="/ppt/slides/slide139.xml" ContentType="application/vnd.openxmlformats-officedocument.presentationml.slide+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notesSlides/notesSlide11.xml" ContentType="application/vnd.openxmlformats-officedocument.presentationml.notesSlide+xml"/>
  <Override PartName="/ppt/slideMasters/slideMaster122.xml" ContentType="application/vnd.openxmlformats-officedocument.presentationml.slideMaster+xml"/>
  <Override PartName="/ppt/slides/slide117.xml" ContentType="application/vnd.openxmlformats-officedocument.presentationml.slide+xml"/>
  <Override PartName="/ppt/slides/slide128.xml" ContentType="application/vnd.openxmlformats-officedocument.presentationml.slide+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theme/theme87.xml" ContentType="application/vnd.openxmlformats-officedocument.theme+xml"/>
  <Override PartName="/ppt/slideLayouts/slideLayout82.xml" ContentType="application/vnd.openxmlformats-officedocument.presentationml.slideLayout+xml"/>
  <Override PartName="/ppt/theme/theme119.xml" ContentType="application/vnd.openxmlformats-officedocument.them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theme/theme65.xml" ContentType="application/vnd.openxmlformats-officedocument.theme+xml"/>
  <Override PartName="/ppt/slideLayouts/slideLayout60.xml" ContentType="application/vnd.openxmlformats-officedocument.presentationml.slideLayout+xml"/>
  <Override PartName="/ppt/slideMasters/slideMaster127.xml" ContentType="application/vnd.openxmlformats-officedocument.presentationml.slideMaster+xml"/>
  <Override PartName="/ppt/tableStyles.xml" ContentType="application/vnd.openxmlformats-officedocument.presentationml.tableStyles+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slides/slide147.xml" ContentType="application/vnd.openxmlformats-officedocument.presentationml.slide+xml"/>
  <Override PartName="/ppt/theme/theme43.xml" ContentType="application/vnd.openxmlformats-officedocument.theme+xml"/>
  <Override PartName="/ppt/theme/theme90.xml" ContentType="application/vnd.openxmlformats-officedocument.theme+xml"/>
  <Override PartName="/ppt/theme/theme122.xml" ContentType="application/vnd.openxmlformats-officedocument.theme+xml"/>
  <Override PartName="/ppt/notesSlides/notesSlide30.xml" ContentType="application/vnd.openxmlformats-officedocument.presentationml.notesSlide+xml"/>
  <Override PartName="/ppt/slides/slide99.xml" ContentType="application/vnd.openxmlformats-officedocument.presentationml.slide+xml"/>
  <Override PartName="/ppt/theme/theme21.xml" ContentType="application/vnd.openxmlformats-officedocument.theme+xml"/>
  <Override PartName="/ppt/slides/slide77.xml" ContentType="application/vnd.openxmlformats-officedocument.presentationml.slide+xml"/>
  <Override PartName="/ppt/slides/slide125.xml" ContentType="application/vnd.openxmlformats-officedocument.presentationml.slide+xml"/>
  <Override PartName="/ppt/theme/theme100.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theme/theme59.xml" ContentType="application/vnd.openxmlformats-officedocument.them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theme/theme37.xml" ContentType="application/vnd.openxmlformats-officedocument.theme+xml"/>
  <Override PartName="/ppt/theme/theme84.xml" ContentType="application/vnd.openxmlformats-officedocument.theme+xml"/>
  <Override PartName="/ppt/theme/theme116.xml" ContentType="application/vnd.openxmlformats-officedocument.them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slides/slide119.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Override PartName="/ppt/slideMasters/slideMaster102.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theme/theme7.xml" ContentType="application/vnd.openxmlformats-officedocument.theme+xml"/>
  <Override PartName="/ppt/slideMasters/slideMaster79.xml" ContentType="application/vnd.openxmlformats-officedocument.presentationml.slideMaster+xml"/>
  <Override PartName="/ppt/slides/slide122.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notesSlides/notesSlide87.xml" ContentType="application/vnd.openxmlformats-officedocument.presentationml.notesSlide+xml"/>
  <Override PartName="/ppt/slideMasters/slideMaster57.xml" ContentType="application/vnd.openxmlformats-officedocument.presentationml.slideMaster+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theme/theme78.xml" ContentType="application/vnd.openxmlformats-officedocument.theme+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Masters/slideMaster118.xml" ContentType="application/vnd.openxmlformats-officedocument.presentationml.slideMaster+xml"/>
  <Override PartName="/ppt/slideLayouts/slideLayout51.xml" ContentType="application/vnd.openxmlformats-officedocument.presentationml.slideLayout+xml"/>
  <Override PartName="/ppt/theme/theme56.xml" ContentType="application/vnd.openxmlformats-officedocument.theme+xml"/>
  <Override PartName="/ppt/slideLayouts/slideLayout104.xml" ContentType="application/vnd.openxmlformats-officedocument.presentationml.slideLayout+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s/slide138.xml" ContentType="application/vnd.openxmlformats-officedocument.presentationml.slide+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12.xml" ContentType="application/vnd.openxmlformats-officedocument.theme+xml"/>
  <Override PartName="/ppt/slideLayouts/slideLayout89.xml" ContentType="application/vnd.openxmlformats-officedocument.presentationml.slideLayout+xml"/>
  <Override PartName="/ppt/slideMasters/slideMaster121.xml" ContentType="application/vnd.openxmlformats-officedocument.presentationml.slideMaster+xml"/>
  <Override PartName="/ppt/slides/slide68.xml" ContentType="application/vnd.openxmlformats-officedocument.presentationml.slide+xml"/>
  <Override PartName="/ppt/slides/slide116.xml" ContentType="application/vnd.openxmlformats-officedocument.presentationml.slide+xml"/>
  <Override PartName="/ppt/slideMasters/slideMaster98.xml" ContentType="application/vnd.openxmlformats-officedocument.presentationml.slideMaster+xml"/>
  <Override PartName="/ppt/slides/slide141.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59.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theme/theme97.xml" ContentType="application/vnd.openxmlformats-officedocument.theme+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Masters/slideMaster54.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theme/theme75.xml" ContentType="application/vnd.openxmlformats-officedocument.theme+xml"/>
  <Override PartName="/ppt/slideLayouts/slideLayout70.xml" ContentType="application/vnd.openxmlformats-officedocument.presentationml.slideLayout+xml"/>
  <Override PartName="/ppt/theme/theme107.xml" ContentType="application/vnd.openxmlformats-officedocument.theme+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Masters/slideMaster115.xml" ContentType="application/vnd.openxmlformats-officedocument.presentationml.slideMaster+xml"/>
  <Override PartName="/ppt/slides/slide157.xml" ContentType="application/vnd.openxmlformats-officedocument.presentationml.slide+xml"/>
  <Override PartName="/ppt/theme/theme53.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theme/theme110.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notesSlides/notesSlide78.xml" ContentType="application/vnd.openxmlformats-officedocument.presentationml.notesSlide+xml"/>
  <Override PartName="/ppt/slideMasters/slideMaster48.xml" ContentType="application/vnd.openxmlformats-officedocument.presentationml.slideMaster+xml"/>
  <Override PartName="/ppt/slideMasters/slideMaster95.xml" ContentType="application/vnd.openxmlformats-officedocument.presentationml.slideMaster+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theme/theme69.xml" ContentType="application/vnd.openxmlformats-officedocument.theme+xml"/>
  <Override PartName="/ppt/slideLayouts/slideLayout64.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theme/theme126.xml" ContentType="application/vnd.openxmlformats-officedocument.them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Masters/slideMaster51.xml" ContentType="application/vnd.openxmlformats-officedocument.presentationml.slideMaster+xml"/>
  <Override PartName="/ppt/slides/slide21.xml" ContentType="application/vnd.openxmlformats-officedocument.presentationml.slide+xml"/>
  <Override PartName="/ppt/slideLayouts/slideLayout20.xml" ContentType="application/vnd.openxmlformats-officedocument.presentationml.slideLayout+xml"/>
  <Override PartName="/ppt/slides/slide129.xml" ContentType="application/vnd.openxmlformats-officedocument.presentationml.slide+xml"/>
  <Override PartName="/ppt/theme/theme25.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Masters/slideMaster89.xml" ContentType="application/vnd.openxmlformats-officedocument.presentationml.slideMaster+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notesSlides/notesSlide9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58" r:id="rId45"/>
    <p:sldMasterId id="2147484760" r:id="rId46"/>
    <p:sldMasterId id="2147484762" r:id="rId47"/>
    <p:sldMasterId id="2147484766" r:id="rId48"/>
    <p:sldMasterId id="2147484768" r:id="rId49"/>
    <p:sldMasterId id="2147484770" r:id="rId50"/>
    <p:sldMasterId id="2147484772" r:id="rId51"/>
    <p:sldMasterId id="2147484774" r:id="rId52"/>
    <p:sldMasterId id="2147484776" r:id="rId53"/>
    <p:sldMasterId id="2147484778" r:id="rId54"/>
    <p:sldMasterId id="2147484780" r:id="rId55"/>
    <p:sldMasterId id="2147484789" r:id="rId56"/>
    <p:sldMasterId id="2147484793" r:id="rId57"/>
    <p:sldMasterId id="2147484795" r:id="rId58"/>
    <p:sldMasterId id="2147484797" r:id="rId59"/>
    <p:sldMasterId id="2147484799" r:id="rId60"/>
    <p:sldMasterId id="2147484802" r:id="rId61"/>
    <p:sldMasterId id="2147484804" r:id="rId62"/>
    <p:sldMasterId id="2147484806" r:id="rId63"/>
    <p:sldMasterId id="2147484808" r:id="rId64"/>
    <p:sldMasterId id="2147484811" r:id="rId65"/>
    <p:sldMasterId id="2147484815" r:id="rId66"/>
    <p:sldMasterId id="2147484817" r:id="rId67"/>
    <p:sldMasterId id="2147484819" r:id="rId68"/>
    <p:sldMasterId id="2147484821" r:id="rId69"/>
    <p:sldMasterId id="2147484823" r:id="rId70"/>
    <p:sldMasterId id="2147484825" r:id="rId71"/>
    <p:sldMasterId id="2147484827" r:id="rId72"/>
    <p:sldMasterId id="2147484829" r:id="rId73"/>
    <p:sldMasterId id="2147484831" r:id="rId74"/>
    <p:sldMasterId id="2147484833" r:id="rId75"/>
    <p:sldMasterId id="2147484835" r:id="rId76"/>
    <p:sldMasterId id="2147484837" r:id="rId77"/>
    <p:sldMasterId id="2147484839" r:id="rId78"/>
    <p:sldMasterId id="2147484841" r:id="rId79"/>
    <p:sldMasterId id="2147484845" r:id="rId80"/>
    <p:sldMasterId id="2147484848" r:id="rId81"/>
    <p:sldMasterId id="2147484850" r:id="rId82"/>
    <p:sldMasterId id="2147484853" r:id="rId83"/>
    <p:sldMasterId id="2147484855" r:id="rId84"/>
    <p:sldMasterId id="2147484857" r:id="rId85"/>
    <p:sldMasterId id="2147484864" r:id="rId86"/>
    <p:sldMasterId id="2147484866" r:id="rId87"/>
    <p:sldMasterId id="2147484868" r:id="rId88"/>
    <p:sldMasterId id="2147484870" r:id="rId89"/>
    <p:sldMasterId id="2147484872" r:id="rId90"/>
    <p:sldMasterId id="2147484873" r:id="rId91"/>
    <p:sldMasterId id="2147484876" r:id="rId92"/>
    <p:sldMasterId id="2147484878" r:id="rId93"/>
    <p:sldMasterId id="2147484880" r:id="rId94"/>
    <p:sldMasterId id="2147484888" r:id="rId95"/>
    <p:sldMasterId id="2147484895" r:id="rId96"/>
    <p:sldMasterId id="2147484900" r:id="rId97"/>
    <p:sldMasterId id="2147484903" r:id="rId98"/>
    <p:sldMasterId id="2147484905" r:id="rId99"/>
    <p:sldMasterId id="2147484907" r:id="rId100"/>
    <p:sldMasterId id="2147484909" r:id="rId101"/>
    <p:sldMasterId id="2147484911" r:id="rId102"/>
    <p:sldMasterId id="2147484913" r:id="rId103"/>
    <p:sldMasterId id="2147484915" r:id="rId104"/>
    <p:sldMasterId id="2147484917" r:id="rId105"/>
    <p:sldMasterId id="2147484919" r:id="rId106"/>
    <p:sldMasterId id="2147484921" r:id="rId107"/>
    <p:sldMasterId id="2147484923" r:id="rId108"/>
    <p:sldMasterId id="2147484925" r:id="rId109"/>
    <p:sldMasterId id="2147484927" r:id="rId110"/>
    <p:sldMasterId id="2147484929" r:id="rId111"/>
    <p:sldMasterId id="2147484931" r:id="rId112"/>
    <p:sldMasterId id="2147484933" r:id="rId113"/>
    <p:sldMasterId id="2147484935" r:id="rId114"/>
    <p:sldMasterId id="2147484936" r:id="rId115"/>
    <p:sldMasterId id="2147484938" r:id="rId116"/>
    <p:sldMasterId id="2147484941" r:id="rId117"/>
    <p:sldMasterId id="2147484943" r:id="rId118"/>
    <p:sldMasterId id="2147484945" r:id="rId119"/>
    <p:sldMasterId id="2147484947" r:id="rId120"/>
    <p:sldMasterId id="2147484949" r:id="rId121"/>
    <p:sldMasterId id="2147484955" r:id="rId122"/>
    <p:sldMasterId id="2147484960" r:id="rId123"/>
    <p:sldMasterId id="2147484962" r:id="rId124"/>
    <p:sldMasterId id="2147484964" r:id="rId125"/>
    <p:sldMasterId id="2147484968" r:id="rId126"/>
    <p:sldMasterId id="2147484970" r:id="rId127"/>
  </p:sldMasterIdLst>
  <p:notesMasterIdLst>
    <p:notesMasterId r:id="rId285"/>
  </p:notesMasterIdLst>
  <p:sldIdLst>
    <p:sldId id="428" r:id="rId128"/>
    <p:sldId id="528" r:id="rId129"/>
    <p:sldId id="479" r:id="rId130"/>
    <p:sldId id="710" r:id="rId131"/>
    <p:sldId id="529" r:id="rId132"/>
    <p:sldId id="459" r:id="rId133"/>
    <p:sldId id="640" r:id="rId134"/>
    <p:sldId id="569" r:id="rId135"/>
    <p:sldId id="712" r:id="rId136"/>
    <p:sldId id="711" r:id="rId137"/>
    <p:sldId id="531" r:id="rId138"/>
    <p:sldId id="532" r:id="rId139"/>
    <p:sldId id="533" r:id="rId140"/>
    <p:sldId id="534" r:id="rId141"/>
    <p:sldId id="698" r:id="rId142"/>
    <p:sldId id="673" r:id="rId143"/>
    <p:sldId id="674" r:id="rId144"/>
    <p:sldId id="665" r:id="rId145"/>
    <p:sldId id="703" r:id="rId146"/>
    <p:sldId id="535" r:id="rId147"/>
    <p:sldId id="536" r:id="rId148"/>
    <p:sldId id="486" r:id="rId149"/>
    <p:sldId id="702" r:id="rId150"/>
    <p:sldId id="508" r:id="rId151"/>
    <p:sldId id="509" r:id="rId152"/>
    <p:sldId id="603" r:id="rId153"/>
    <p:sldId id="706" r:id="rId154"/>
    <p:sldId id="510" r:id="rId155"/>
    <p:sldId id="511" r:id="rId156"/>
    <p:sldId id="548" r:id="rId157"/>
    <p:sldId id="524" r:id="rId158"/>
    <p:sldId id="525" r:id="rId159"/>
    <p:sldId id="581" r:id="rId160"/>
    <p:sldId id="635" r:id="rId161"/>
    <p:sldId id="636" r:id="rId162"/>
    <p:sldId id="637" r:id="rId163"/>
    <p:sldId id="539" r:id="rId164"/>
    <p:sldId id="566" r:id="rId165"/>
    <p:sldId id="568" r:id="rId166"/>
    <p:sldId id="465" r:id="rId167"/>
    <p:sldId id="613" r:id="rId168"/>
    <p:sldId id="593" r:id="rId169"/>
    <p:sldId id="731" r:id="rId170"/>
    <p:sldId id="732" r:id="rId171"/>
    <p:sldId id="733" r:id="rId172"/>
    <p:sldId id="734" r:id="rId173"/>
    <p:sldId id="735" r:id="rId174"/>
    <p:sldId id="736" r:id="rId175"/>
    <p:sldId id="737" r:id="rId176"/>
    <p:sldId id="738" r:id="rId177"/>
    <p:sldId id="739" r:id="rId178"/>
    <p:sldId id="740" r:id="rId179"/>
    <p:sldId id="741" r:id="rId180"/>
    <p:sldId id="742" r:id="rId181"/>
    <p:sldId id="743" r:id="rId182"/>
    <p:sldId id="744" r:id="rId183"/>
    <p:sldId id="745" r:id="rId184"/>
    <p:sldId id="746" r:id="rId185"/>
    <p:sldId id="747" r:id="rId186"/>
    <p:sldId id="748" r:id="rId187"/>
    <p:sldId id="749" r:id="rId188"/>
    <p:sldId id="750" r:id="rId189"/>
    <p:sldId id="839" r:id="rId190"/>
    <p:sldId id="713" r:id="rId191"/>
    <p:sldId id="714" r:id="rId192"/>
    <p:sldId id="715" r:id="rId193"/>
    <p:sldId id="716" r:id="rId194"/>
    <p:sldId id="717" r:id="rId195"/>
    <p:sldId id="718" r:id="rId196"/>
    <p:sldId id="719" r:id="rId197"/>
    <p:sldId id="720" r:id="rId198"/>
    <p:sldId id="721" r:id="rId199"/>
    <p:sldId id="722" r:id="rId200"/>
    <p:sldId id="723" r:id="rId201"/>
    <p:sldId id="724" r:id="rId202"/>
    <p:sldId id="725" r:id="rId203"/>
    <p:sldId id="726" r:id="rId204"/>
    <p:sldId id="727" r:id="rId205"/>
    <p:sldId id="728" r:id="rId206"/>
    <p:sldId id="729" r:id="rId207"/>
    <p:sldId id="730" r:id="rId208"/>
    <p:sldId id="460" r:id="rId209"/>
    <p:sldId id="751" r:id="rId210"/>
    <p:sldId id="752" r:id="rId211"/>
    <p:sldId id="754" r:id="rId212"/>
    <p:sldId id="755" r:id="rId213"/>
    <p:sldId id="756" r:id="rId214"/>
    <p:sldId id="758" r:id="rId215"/>
    <p:sldId id="759" r:id="rId216"/>
    <p:sldId id="760" r:id="rId217"/>
    <p:sldId id="761" r:id="rId218"/>
    <p:sldId id="762" r:id="rId219"/>
    <p:sldId id="763" r:id="rId220"/>
    <p:sldId id="764" r:id="rId221"/>
    <p:sldId id="765" r:id="rId222"/>
    <p:sldId id="766" r:id="rId223"/>
    <p:sldId id="767" r:id="rId224"/>
    <p:sldId id="768" r:id="rId225"/>
    <p:sldId id="769" r:id="rId226"/>
    <p:sldId id="771" r:id="rId227"/>
    <p:sldId id="772" r:id="rId228"/>
    <p:sldId id="773" r:id="rId229"/>
    <p:sldId id="774" r:id="rId230"/>
    <p:sldId id="775" r:id="rId231"/>
    <p:sldId id="776" r:id="rId232"/>
    <p:sldId id="778" r:id="rId233"/>
    <p:sldId id="779" r:id="rId234"/>
    <p:sldId id="780" r:id="rId235"/>
    <p:sldId id="783" r:id="rId236"/>
    <p:sldId id="785" r:id="rId237"/>
    <p:sldId id="786" r:id="rId238"/>
    <p:sldId id="787" r:id="rId239"/>
    <p:sldId id="788" r:id="rId240"/>
    <p:sldId id="789" r:id="rId241"/>
    <p:sldId id="790" r:id="rId242"/>
    <p:sldId id="791" r:id="rId243"/>
    <p:sldId id="792" r:id="rId244"/>
    <p:sldId id="793" r:id="rId245"/>
    <p:sldId id="794" r:id="rId246"/>
    <p:sldId id="795" r:id="rId247"/>
    <p:sldId id="796" r:id="rId248"/>
    <p:sldId id="797" r:id="rId249"/>
    <p:sldId id="798" r:id="rId250"/>
    <p:sldId id="799" r:id="rId251"/>
    <p:sldId id="800" r:id="rId252"/>
    <p:sldId id="801" r:id="rId253"/>
    <p:sldId id="802" r:id="rId254"/>
    <p:sldId id="803" r:id="rId255"/>
    <p:sldId id="804" r:id="rId256"/>
    <p:sldId id="805" r:id="rId257"/>
    <p:sldId id="806" r:id="rId258"/>
    <p:sldId id="807" r:id="rId259"/>
    <p:sldId id="808" r:id="rId260"/>
    <p:sldId id="809" r:id="rId261"/>
    <p:sldId id="810" r:id="rId262"/>
    <p:sldId id="811" r:id="rId263"/>
    <p:sldId id="812" r:id="rId264"/>
    <p:sldId id="813" r:id="rId265"/>
    <p:sldId id="814" r:id="rId266"/>
    <p:sldId id="815" r:id="rId267"/>
    <p:sldId id="816" r:id="rId268"/>
    <p:sldId id="817" r:id="rId269"/>
    <p:sldId id="818" r:id="rId270"/>
    <p:sldId id="819" r:id="rId271"/>
    <p:sldId id="820" r:id="rId272"/>
    <p:sldId id="821" r:id="rId273"/>
    <p:sldId id="822" r:id="rId274"/>
    <p:sldId id="823" r:id="rId275"/>
    <p:sldId id="824" r:id="rId276"/>
    <p:sldId id="825" r:id="rId277"/>
    <p:sldId id="832" r:id="rId278"/>
    <p:sldId id="833" r:id="rId279"/>
    <p:sldId id="834" r:id="rId280"/>
    <p:sldId id="835" r:id="rId281"/>
    <p:sldId id="836" r:id="rId282"/>
    <p:sldId id="837" r:id="rId283"/>
    <p:sldId id="838" r:id="rId284"/>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3300"/>
    <a:srgbClr val="008000"/>
    <a:srgbClr val="CCFFFF"/>
    <a:srgbClr val="FFFFFF"/>
    <a:srgbClr val="CC0000"/>
    <a:srgbClr val="000000"/>
    <a:srgbClr val="CCFFCC"/>
    <a:srgbClr val="333399"/>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80" autoAdjust="0"/>
    <p:restoredTop sz="98239" autoAdjust="0"/>
  </p:normalViewPr>
  <p:slideViewPr>
    <p:cSldViewPr>
      <p:cViewPr>
        <p:scale>
          <a:sx n="50" d="100"/>
          <a:sy n="50" d="100"/>
        </p:scale>
        <p:origin x="-148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45396"/>
    </p:cViewPr>
  </p:sorterViewPr>
  <p:gridSpacing cx="73737788" cy="73737788"/>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11.xml"/><Relationship Id="rId159" Type="http://schemas.openxmlformats.org/officeDocument/2006/relationships/slide" Target="slides/slide32.xml"/><Relationship Id="rId170" Type="http://schemas.openxmlformats.org/officeDocument/2006/relationships/slide" Target="slides/slide43.xml"/><Relationship Id="rId191" Type="http://schemas.openxmlformats.org/officeDocument/2006/relationships/slide" Target="slides/slide64.xml"/><Relationship Id="rId205" Type="http://schemas.openxmlformats.org/officeDocument/2006/relationships/slide" Target="slides/slide78.xml"/><Relationship Id="rId226" Type="http://schemas.openxmlformats.org/officeDocument/2006/relationships/slide" Target="slides/slide99.xml"/><Relationship Id="rId247" Type="http://schemas.openxmlformats.org/officeDocument/2006/relationships/slide" Target="slides/slide120.xml"/><Relationship Id="rId107" Type="http://schemas.openxmlformats.org/officeDocument/2006/relationships/slideMaster" Target="slideMasters/slideMaster107.xml"/><Relationship Id="rId268" Type="http://schemas.openxmlformats.org/officeDocument/2006/relationships/slide" Target="slides/slide141.xml"/><Relationship Id="rId289"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 Target="slides/slide1.xml"/><Relationship Id="rId149" Type="http://schemas.openxmlformats.org/officeDocument/2006/relationships/slide" Target="slides/slide22.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33.xml"/><Relationship Id="rId181" Type="http://schemas.openxmlformats.org/officeDocument/2006/relationships/slide" Target="slides/slide54.xml"/><Relationship Id="rId216" Type="http://schemas.openxmlformats.org/officeDocument/2006/relationships/slide" Target="slides/slide89.xml"/><Relationship Id="rId237" Type="http://schemas.openxmlformats.org/officeDocument/2006/relationships/slide" Target="slides/slide110.xml"/><Relationship Id="rId258" Type="http://schemas.openxmlformats.org/officeDocument/2006/relationships/slide" Target="slides/slide131.xml"/><Relationship Id="rId279" Type="http://schemas.openxmlformats.org/officeDocument/2006/relationships/slide" Target="slides/slide152.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 Target="slides/slide12.xml"/><Relationship Id="rId85" Type="http://schemas.openxmlformats.org/officeDocument/2006/relationships/slideMaster" Target="slideMasters/slideMaster85.xml"/><Relationship Id="rId150" Type="http://schemas.openxmlformats.org/officeDocument/2006/relationships/slide" Target="slides/slide23.xml"/><Relationship Id="rId171" Type="http://schemas.openxmlformats.org/officeDocument/2006/relationships/slide" Target="slides/slide44.xml"/><Relationship Id="rId192" Type="http://schemas.openxmlformats.org/officeDocument/2006/relationships/slide" Target="slides/slide65.xml"/><Relationship Id="rId206" Type="http://schemas.openxmlformats.org/officeDocument/2006/relationships/slide" Target="slides/slide79.xml"/><Relationship Id="rId227" Type="http://schemas.openxmlformats.org/officeDocument/2006/relationships/slide" Target="slides/slide100.xml"/><Relationship Id="rId248" Type="http://schemas.openxmlformats.org/officeDocument/2006/relationships/slide" Target="slides/slide121.xml"/><Relationship Id="rId269" Type="http://schemas.openxmlformats.org/officeDocument/2006/relationships/slide" Target="slides/slide142.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 Target="slides/slide2.xml"/><Relationship Id="rId280" Type="http://schemas.openxmlformats.org/officeDocument/2006/relationships/slide" Target="slides/slide153.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 Target="slides/slide13.xml"/><Relationship Id="rId161" Type="http://schemas.openxmlformats.org/officeDocument/2006/relationships/slide" Target="slides/slide34.xml"/><Relationship Id="rId182" Type="http://schemas.openxmlformats.org/officeDocument/2006/relationships/slide" Target="slides/slide55.xml"/><Relationship Id="rId217" Type="http://schemas.openxmlformats.org/officeDocument/2006/relationships/slide" Target="slides/slide90.xml"/><Relationship Id="rId6" Type="http://schemas.openxmlformats.org/officeDocument/2006/relationships/slideMaster" Target="slideMasters/slideMaster6.xml"/><Relationship Id="rId238" Type="http://schemas.openxmlformats.org/officeDocument/2006/relationships/slide" Target="slides/slide111.xml"/><Relationship Id="rId259" Type="http://schemas.openxmlformats.org/officeDocument/2006/relationships/slide" Target="slides/slide132.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143.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 Target="slides/slide3.xml"/><Relationship Id="rId151" Type="http://schemas.openxmlformats.org/officeDocument/2006/relationships/slide" Target="slides/slide24.xml"/><Relationship Id="rId172" Type="http://schemas.openxmlformats.org/officeDocument/2006/relationships/slide" Target="slides/slide45.xml"/><Relationship Id="rId193" Type="http://schemas.openxmlformats.org/officeDocument/2006/relationships/slide" Target="slides/slide66.xml"/><Relationship Id="rId207" Type="http://schemas.openxmlformats.org/officeDocument/2006/relationships/slide" Target="slides/slide80.xml"/><Relationship Id="rId228" Type="http://schemas.openxmlformats.org/officeDocument/2006/relationships/slide" Target="slides/slide101.xml"/><Relationship Id="rId249" Type="http://schemas.openxmlformats.org/officeDocument/2006/relationships/slide" Target="slides/slide122.xml"/><Relationship Id="rId13" Type="http://schemas.openxmlformats.org/officeDocument/2006/relationships/slideMaster" Target="slideMasters/slideMaster13.xml"/><Relationship Id="rId109" Type="http://schemas.openxmlformats.org/officeDocument/2006/relationships/slideMaster" Target="slideMasters/slideMaster109.xml"/><Relationship Id="rId260" Type="http://schemas.openxmlformats.org/officeDocument/2006/relationships/slide" Target="slides/slide133.xml"/><Relationship Id="rId281" Type="http://schemas.openxmlformats.org/officeDocument/2006/relationships/slide" Target="slides/slide154.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 Target="slides/slide14.xml"/><Relationship Id="rId146" Type="http://schemas.openxmlformats.org/officeDocument/2006/relationships/slide" Target="slides/slide19.xml"/><Relationship Id="rId167" Type="http://schemas.openxmlformats.org/officeDocument/2006/relationships/slide" Target="slides/slide40.xml"/><Relationship Id="rId188"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35.xml"/><Relationship Id="rId183" Type="http://schemas.openxmlformats.org/officeDocument/2006/relationships/slide" Target="slides/slide56.xml"/><Relationship Id="rId213" Type="http://schemas.openxmlformats.org/officeDocument/2006/relationships/slide" Target="slides/slide86.xml"/><Relationship Id="rId218" Type="http://schemas.openxmlformats.org/officeDocument/2006/relationships/slide" Target="slides/slide91.xml"/><Relationship Id="rId234" Type="http://schemas.openxmlformats.org/officeDocument/2006/relationships/slide" Target="slides/slide107.xml"/><Relationship Id="rId239" Type="http://schemas.openxmlformats.org/officeDocument/2006/relationships/slide" Target="slides/slide11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123.xml"/><Relationship Id="rId255" Type="http://schemas.openxmlformats.org/officeDocument/2006/relationships/slide" Target="slides/slide128.xml"/><Relationship Id="rId271" Type="http://schemas.openxmlformats.org/officeDocument/2006/relationships/slide" Target="slides/slide144.xml"/><Relationship Id="rId276" Type="http://schemas.openxmlformats.org/officeDocument/2006/relationships/slide" Target="slides/slide14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4.xml"/><Relationship Id="rId136" Type="http://schemas.openxmlformats.org/officeDocument/2006/relationships/slide" Target="slides/slide9.xml"/><Relationship Id="rId157" Type="http://schemas.openxmlformats.org/officeDocument/2006/relationships/slide" Target="slides/slide30.xml"/><Relationship Id="rId178" Type="http://schemas.openxmlformats.org/officeDocument/2006/relationships/slide" Target="slides/slide51.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25.xml"/><Relationship Id="rId173" Type="http://schemas.openxmlformats.org/officeDocument/2006/relationships/slide" Target="slides/slide46.xml"/><Relationship Id="rId194" Type="http://schemas.openxmlformats.org/officeDocument/2006/relationships/slide" Target="slides/slide67.xml"/><Relationship Id="rId199" Type="http://schemas.openxmlformats.org/officeDocument/2006/relationships/slide" Target="slides/slide72.xml"/><Relationship Id="rId203" Type="http://schemas.openxmlformats.org/officeDocument/2006/relationships/slide" Target="slides/slide76.xml"/><Relationship Id="rId208" Type="http://schemas.openxmlformats.org/officeDocument/2006/relationships/slide" Target="slides/slide81.xml"/><Relationship Id="rId229" Type="http://schemas.openxmlformats.org/officeDocument/2006/relationships/slide" Target="slides/slide102.xml"/><Relationship Id="rId19" Type="http://schemas.openxmlformats.org/officeDocument/2006/relationships/slideMaster" Target="slideMasters/slideMaster19.xml"/><Relationship Id="rId224" Type="http://schemas.openxmlformats.org/officeDocument/2006/relationships/slide" Target="slides/slide97.xml"/><Relationship Id="rId240" Type="http://schemas.openxmlformats.org/officeDocument/2006/relationships/slide" Target="slides/slide113.xml"/><Relationship Id="rId245" Type="http://schemas.openxmlformats.org/officeDocument/2006/relationships/slide" Target="slides/slide118.xml"/><Relationship Id="rId261" Type="http://schemas.openxmlformats.org/officeDocument/2006/relationships/slide" Target="slides/slide134.xml"/><Relationship Id="rId266" Type="http://schemas.openxmlformats.org/officeDocument/2006/relationships/slide" Target="slides/slide139.xml"/><Relationship Id="rId287" Type="http://schemas.openxmlformats.org/officeDocument/2006/relationships/viewProps" Target="viewProp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20.xml"/><Relationship Id="rId168" Type="http://schemas.openxmlformats.org/officeDocument/2006/relationships/slide" Target="slides/slide41.xml"/><Relationship Id="rId282" Type="http://schemas.openxmlformats.org/officeDocument/2006/relationships/slide" Target="slides/slide155.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5.xml"/><Relationship Id="rId163" Type="http://schemas.openxmlformats.org/officeDocument/2006/relationships/slide" Target="slides/slide36.xml"/><Relationship Id="rId184" Type="http://schemas.openxmlformats.org/officeDocument/2006/relationships/slide" Target="slides/slide57.xml"/><Relationship Id="rId189" Type="http://schemas.openxmlformats.org/officeDocument/2006/relationships/slide" Target="slides/slide62.xml"/><Relationship Id="rId219" Type="http://schemas.openxmlformats.org/officeDocument/2006/relationships/slide" Target="slides/slide92.xml"/><Relationship Id="rId3" Type="http://schemas.openxmlformats.org/officeDocument/2006/relationships/slideMaster" Target="slideMasters/slideMaster3.xml"/><Relationship Id="rId214" Type="http://schemas.openxmlformats.org/officeDocument/2006/relationships/slide" Target="slides/slide87.xml"/><Relationship Id="rId230" Type="http://schemas.openxmlformats.org/officeDocument/2006/relationships/slide" Target="slides/slide103.xml"/><Relationship Id="rId235" Type="http://schemas.openxmlformats.org/officeDocument/2006/relationships/slide" Target="slides/slide108.xml"/><Relationship Id="rId251" Type="http://schemas.openxmlformats.org/officeDocument/2006/relationships/slide" Target="slides/slide124.xml"/><Relationship Id="rId256" Type="http://schemas.openxmlformats.org/officeDocument/2006/relationships/slide" Target="slides/slide129.xml"/><Relationship Id="rId277" Type="http://schemas.openxmlformats.org/officeDocument/2006/relationships/slide" Target="slides/slide150.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10.xml"/><Relationship Id="rId158" Type="http://schemas.openxmlformats.org/officeDocument/2006/relationships/slide" Target="slides/slide31.xml"/><Relationship Id="rId272" Type="http://schemas.openxmlformats.org/officeDocument/2006/relationships/slide" Target="slides/slide14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5.xml"/><Relationship Id="rId153" Type="http://schemas.openxmlformats.org/officeDocument/2006/relationships/slide" Target="slides/slide26.xml"/><Relationship Id="rId174" Type="http://schemas.openxmlformats.org/officeDocument/2006/relationships/slide" Target="slides/slide47.xml"/><Relationship Id="rId179" Type="http://schemas.openxmlformats.org/officeDocument/2006/relationships/slide" Target="slides/slide52.xml"/><Relationship Id="rId195" Type="http://schemas.openxmlformats.org/officeDocument/2006/relationships/slide" Target="slides/slide68.xml"/><Relationship Id="rId209" Type="http://schemas.openxmlformats.org/officeDocument/2006/relationships/slide" Target="slides/slide82.xml"/><Relationship Id="rId190" Type="http://schemas.openxmlformats.org/officeDocument/2006/relationships/slide" Target="slides/slide63.xml"/><Relationship Id="rId204" Type="http://schemas.openxmlformats.org/officeDocument/2006/relationships/slide" Target="slides/slide77.xml"/><Relationship Id="rId220" Type="http://schemas.openxmlformats.org/officeDocument/2006/relationships/slide" Target="slides/slide93.xml"/><Relationship Id="rId225" Type="http://schemas.openxmlformats.org/officeDocument/2006/relationships/slide" Target="slides/slide98.xml"/><Relationship Id="rId241" Type="http://schemas.openxmlformats.org/officeDocument/2006/relationships/slide" Target="slides/slide114.xml"/><Relationship Id="rId246" Type="http://schemas.openxmlformats.org/officeDocument/2006/relationships/slide" Target="slides/slide119.xml"/><Relationship Id="rId267" Type="http://schemas.openxmlformats.org/officeDocument/2006/relationships/slide" Target="slides/slide140.xml"/><Relationship Id="rId288"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135.xml"/><Relationship Id="rId283" Type="http://schemas.openxmlformats.org/officeDocument/2006/relationships/slide" Target="slides/slide15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16.xml"/><Relationship Id="rId148" Type="http://schemas.openxmlformats.org/officeDocument/2006/relationships/slide" Target="slides/slide21.xml"/><Relationship Id="rId164" Type="http://schemas.openxmlformats.org/officeDocument/2006/relationships/slide" Target="slides/slide37.xml"/><Relationship Id="rId169" Type="http://schemas.openxmlformats.org/officeDocument/2006/relationships/slide" Target="slides/slide42.xml"/><Relationship Id="rId18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53.xml"/><Relationship Id="rId210" Type="http://schemas.openxmlformats.org/officeDocument/2006/relationships/slide" Target="slides/slide83.xml"/><Relationship Id="rId215" Type="http://schemas.openxmlformats.org/officeDocument/2006/relationships/slide" Target="slides/slide88.xml"/><Relationship Id="rId236" Type="http://schemas.openxmlformats.org/officeDocument/2006/relationships/slide" Target="slides/slide109.xml"/><Relationship Id="rId257" Type="http://schemas.openxmlformats.org/officeDocument/2006/relationships/slide" Target="slides/slide130.xml"/><Relationship Id="rId278" Type="http://schemas.openxmlformats.org/officeDocument/2006/relationships/slide" Target="slides/slide151.xml"/><Relationship Id="rId26" Type="http://schemas.openxmlformats.org/officeDocument/2006/relationships/slideMaster" Target="slideMasters/slideMaster26.xml"/><Relationship Id="rId231" Type="http://schemas.openxmlformats.org/officeDocument/2006/relationships/slide" Target="slides/slide104.xml"/><Relationship Id="rId252" Type="http://schemas.openxmlformats.org/officeDocument/2006/relationships/slide" Target="slides/slide125.xml"/><Relationship Id="rId273" Type="http://schemas.openxmlformats.org/officeDocument/2006/relationships/slide" Target="slides/slide14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6.xml"/><Relationship Id="rId154" Type="http://schemas.openxmlformats.org/officeDocument/2006/relationships/slide" Target="slides/slide27.xml"/><Relationship Id="rId175" Type="http://schemas.openxmlformats.org/officeDocument/2006/relationships/slide" Target="slides/slide48.xml"/><Relationship Id="rId196" Type="http://schemas.openxmlformats.org/officeDocument/2006/relationships/slide" Target="slides/slide69.xml"/><Relationship Id="rId200" Type="http://schemas.openxmlformats.org/officeDocument/2006/relationships/slide" Target="slides/slide73.xml"/><Relationship Id="rId16" Type="http://schemas.openxmlformats.org/officeDocument/2006/relationships/slideMaster" Target="slideMasters/slideMaster16.xml"/><Relationship Id="rId221" Type="http://schemas.openxmlformats.org/officeDocument/2006/relationships/slide" Target="slides/slide94.xml"/><Relationship Id="rId242" Type="http://schemas.openxmlformats.org/officeDocument/2006/relationships/slide" Target="slides/slide115.xml"/><Relationship Id="rId263" Type="http://schemas.openxmlformats.org/officeDocument/2006/relationships/slide" Target="slides/slide136.xml"/><Relationship Id="rId284" Type="http://schemas.openxmlformats.org/officeDocument/2006/relationships/slide" Target="slides/slide157.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 Target="slides/slide17.xml"/><Relationship Id="rId90" Type="http://schemas.openxmlformats.org/officeDocument/2006/relationships/slideMaster" Target="slideMasters/slideMaster90.xml"/><Relationship Id="rId165" Type="http://schemas.openxmlformats.org/officeDocument/2006/relationships/slide" Target="slides/slide38.xml"/><Relationship Id="rId186" Type="http://schemas.openxmlformats.org/officeDocument/2006/relationships/slide" Target="slides/slide59.xml"/><Relationship Id="rId211" Type="http://schemas.openxmlformats.org/officeDocument/2006/relationships/slide" Target="slides/slide84.xml"/><Relationship Id="rId232" Type="http://schemas.openxmlformats.org/officeDocument/2006/relationships/slide" Target="slides/slide105.xml"/><Relationship Id="rId253" Type="http://schemas.openxmlformats.org/officeDocument/2006/relationships/slide" Target="slides/slide126.xml"/><Relationship Id="rId274" Type="http://schemas.openxmlformats.org/officeDocument/2006/relationships/slide" Target="slides/slide147.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 Target="slides/slide7.xml"/><Relationship Id="rId80" Type="http://schemas.openxmlformats.org/officeDocument/2006/relationships/slideMaster" Target="slideMasters/slideMaster80.xml"/><Relationship Id="rId155" Type="http://schemas.openxmlformats.org/officeDocument/2006/relationships/slide" Target="slides/slide28.xml"/><Relationship Id="rId176" Type="http://schemas.openxmlformats.org/officeDocument/2006/relationships/slide" Target="slides/slide49.xml"/><Relationship Id="rId197" Type="http://schemas.openxmlformats.org/officeDocument/2006/relationships/slide" Target="slides/slide70.xml"/><Relationship Id="rId201" Type="http://schemas.openxmlformats.org/officeDocument/2006/relationships/slide" Target="slides/slide74.xml"/><Relationship Id="rId222" Type="http://schemas.openxmlformats.org/officeDocument/2006/relationships/slide" Target="slides/slide95.xml"/><Relationship Id="rId243" Type="http://schemas.openxmlformats.org/officeDocument/2006/relationships/slide" Target="slides/slide116.xml"/><Relationship Id="rId264" Type="http://schemas.openxmlformats.org/officeDocument/2006/relationships/slide" Target="slides/slide137.xml"/><Relationship Id="rId285" Type="http://schemas.openxmlformats.org/officeDocument/2006/relationships/notesMaster" Target="notesMasters/notesMaster1.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 Target="slides/slide18.xml"/><Relationship Id="rId166" Type="http://schemas.openxmlformats.org/officeDocument/2006/relationships/slide" Target="slides/slide39.xml"/><Relationship Id="rId187" Type="http://schemas.openxmlformats.org/officeDocument/2006/relationships/slide" Target="slides/slide60.xml"/><Relationship Id="rId1" Type="http://schemas.openxmlformats.org/officeDocument/2006/relationships/slideMaster" Target="slideMasters/slideMaster1.xml"/><Relationship Id="rId212" Type="http://schemas.openxmlformats.org/officeDocument/2006/relationships/slide" Target="slides/slide85.xml"/><Relationship Id="rId233" Type="http://schemas.openxmlformats.org/officeDocument/2006/relationships/slide" Target="slides/slide106.xml"/><Relationship Id="rId254" Type="http://schemas.openxmlformats.org/officeDocument/2006/relationships/slide" Target="slides/slide127.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148.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 Target="slides/slide8.xml"/><Relationship Id="rId156" Type="http://schemas.openxmlformats.org/officeDocument/2006/relationships/slide" Target="slides/slide29.xml"/><Relationship Id="rId177" Type="http://schemas.openxmlformats.org/officeDocument/2006/relationships/slide" Target="slides/slide50.xml"/><Relationship Id="rId198" Type="http://schemas.openxmlformats.org/officeDocument/2006/relationships/slide" Target="slides/slide71.xml"/><Relationship Id="rId202" Type="http://schemas.openxmlformats.org/officeDocument/2006/relationships/slide" Target="slides/slide75.xml"/><Relationship Id="rId223" Type="http://schemas.openxmlformats.org/officeDocument/2006/relationships/slide" Target="slides/slide96.xml"/><Relationship Id="rId244" Type="http://schemas.openxmlformats.org/officeDocument/2006/relationships/slide" Target="slides/slide117.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138.xml"/><Relationship Id="rId2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20</a:t>
            </a:fld>
            <a:endParaRPr lang="en-GB" smtClean="0">
              <a:solidFill>
                <a:srgbClr val="000000"/>
              </a:solidFill>
            </a:endParaRPr>
          </a:p>
        </p:txBody>
      </p:sp>
    </p:spTree>
    <p:extLst>
      <p:ext uri="{BB962C8B-B14F-4D97-AF65-F5344CB8AC3E}">
        <p14:creationId xmlns="" xmlns:p14="http://schemas.microsoft.com/office/powerpoint/2010/main" val="270283215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154</a:t>
            </a:fld>
            <a:endParaRPr lang="en-US">
              <a:solidFill>
                <a:srgbClr val="000000"/>
              </a:solidFill>
            </a:endParaRPr>
          </a:p>
        </p:txBody>
      </p:sp>
    </p:spTree>
    <p:extLst>
      <p:ext uri="{BB962C8B-B14F-4D97-AF65-F5344CB8AC3E}">
        <p14:creationId xmlns:p14="http://schemas.microsoft.com/office/powerpoint/2010/main" xmlns="" val="19388344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155</a:t>
            </a:fld>
            <a:endParaRPr lang="en-US">
              <a:solidFill>
                <a:srgbClr val="000000"/>
              </a:solidFill>
            </a:endParaRPr>
          </a:p>
        </p:txBody>
      </p:sp>
    </p:spTree>
    <p:extLst>
      <p:ext uri="{BB962C8B-B14F-4D97-AF65-F5344CB8AC3E}">
        <p14:creationId xmlns:p14="http://schemas.microsoft.com/office/powerpoint/2010/main" xmlns="" val="134926134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157</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21</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 xmlns:p14="http://schemas.microsoft.com/office/powerpoint/2010/main" val="151815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22</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24</a:t>
            </a:fld>
            <a:endParaRPr lang="en-GB">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25</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26</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28</a:t>
            </a:fld>
            <a:endParaRPr lang="en-GB">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29</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30</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32</a:t>
            </a:fld>
            <a:endParaRPr lang="en-GB">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2</a:t>
            </a:fld>
            <a:endParaRPr lang="en-GB" dirty="0" smtClean="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smtClean="0"/>
          </a:p>
        </p:txBody>
      </p:sp>
    </p:spTree>
    <p:extLst>
      <p:ext uri="{BB962C8B-B14F-4D97-AF65-F5344CB8AC3E}">
        <p14:creationId xmlns="" xmlns:p14="http://schemas.microsoft.com/office/powerpoint/2010/main" val="3292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33</a:t>
            </a:fld>
            <a:endParaRPr lang="en-GB" dirty="0">
              <a:solidFill>
                <a:srgbClr val="000000"/>
              </a:solidFill>
            </a:endParaRPr>
          </a:p>
        </p:txBody>
      </p:sp>
    </p:spTree>
    <p:extLst>
      <p:ext uri="{BB962C8B-B14F-4D97-AF65-F5344CB8AC3E}">
        <p14:creationId xmlns="" xmlns:p14="http://schemas.microsoft.com/office/powerpoint/2010/main" val="374449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34</a:t>
            </a:fld>
            <a:endParaRPr lang="en-GB" dirty="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36</a:t>
            </a:fld>
            <a:endParaRPr lang="en-GB"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37</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38</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4149197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39</a:t>
            </a:fld>
            <a:endParaRPr lang="en-GB">
              <a:solidFill>
                <a:srgbClr val="000000"/>
              </a:solidFill>
            </a:endParaRPr>
          </a:p>
        </p:txBody>
      </p:sp>
    </p:spTree>
    <p:extLst>
      <p:ext uri="{BB962C8B-B14F-4D97-AF65-F5344CB8AC3E}">
        <p14:creationId xmlns="" xmlns:p14="http://schemas.microsoft.com/office/powerpoint/2010/main" val="3430831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42</a:t>
            </a:fld>
            <a:endParaRPr lang="en-GB" dirty="0">
              <a:solidFill>
                <a:srgbClr val="000000"/>
              </a:solidFill>
            </a:endParaRPr>
          </a:p>
        </p:txBody>
      </p:sp>
    </p:spTree>
    <p:extLst>
      <p:ext uri="{BB962C8B-B14F-4D97-AF65-F5344CB8AC3E}">
        <p14:creationId xmlns="" xmlns:p14="http://schemas.microsoft.com/office/powerpoint/2010/main" val="2990291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43</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44</a:t>
            </a:fld>
            <a:endParaRPr lang="en-GB" dirty="0">
              <a:solidFill>
                <a:prstClr val="black"/>
              </a:solidFill>
            </a:endParaRPr>
          </a:p>
        </p:txBody>
      </p:sp>
    </p:spTree>
    <p:extLst>
      <p:ext uri="{BB962C8B-B14F-4D97-AF65-F5344CB8AC3E}">
        <p14:creationId xmlns="" xmlns:p14="http://schemas.microsoft.com/office/powerpoint/2010/main" val="516784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59</a:t>
            </a:fld>
            <a:endParaRPr lang="en-GB" dirty="0">
              <a:solidFill>
                <a:prstClr val="black"/>
              </a:solidFill>
            </a:endParaRPr>
          </a:p>
        </p:txBody>
      </p:sp>
    </p:spTree>
    <p:extLst>
      <p:ext uri="{BB962C8B-B14F-4D97-AF65-F5344CB8AC3E}">
        <p14:creationId xmlns="" xmlns:p14="http://schemas.microsoft.com/office/powerpoint/2010/main" val="51678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a:t>
            </a:fld>
            <a:endParaRPr lang="en-GB" dirty="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309D733-715F-4CF3-A6C6-34EABCE89F3F}" type="slidenum">
              <a:rPr lang="en-GB" smtClean="0">
                <a:solidFill>
                  <a:srgbClr val="000000"/>
                </a:solidFill>
              </a:rPr>
              <a:pPr/>
              <a:t>64</a:t>
            </a:fld>
            <a:endParaRPr lang="en-GB" smtClean="0">
              <a:solidFill>
                <a:srgbClr val="000000"/>
              </a:solidFill>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a:solidFill>
                  <a:srgbClr val="000000"/>
                </a:solidFill>
              </a:rPr>
              <a:pPr>
                <a:defRPr/>
              </a:pPr>
              <a:t>65</a:t>
            </a:fld>
            <a:endParaRPr lang="en-GB">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66</a:t>
            </a:fld>
            <a:endParaRPr lang="en-GB">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sz="1200">
                <a:solidFill>
                  <a:srgbClr val="000000"/>
                </a:solidFill>
                <a:latin typeface="Arial" charset="0"/>
              </a:rPr>
              <a:pPr>
                <a:defRPr/>
              </a:pPr>
              <a:t>67</a:t>
            </a:fld>
            <a:endParaRPr lang="en-GB" sz="1200" dirty="0">
              <a:solidFill>
                <a:srgbClr val="000000"/>
              </a:solidFill>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68</a:t>
            </a:fld>
            <a:endParaRPr lang="en-GB">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69</a:t>
            </a:fld>
            <a:endParaRPr lang="en-GB">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a:solidFill>
                  <a:srgbClr val="000000"/>
                </a:solidFill>
              </a:rPr>
              <a:pPr>
                <a:defRPr/>
              </a:pPr>
              <a:t>70</a:t>
            </a:fld>
            <a:endParaRPr lang="en-GB">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71</a:t>
            </a:fld>
            <a:endParaRPr lang="en-GB">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65118-6B05-4A82-BEFD-816B730B1679}" type="slidenum">
              <a:rPr lang="en-US">
                <a:solidFill>
                  <a:srgbClr val="000000"/>
                </a:solidFill>
              </a:rPr>
              <a:pPr/>
              <a:t>72</a:t>
            </a:fld>
            <a:endParaRPr lang="en-US">
              <a:solidFill>
                <a:srgbClr val="000000"/>
              </a:solidFill>
            </a:endParaRPr>
          </a:p>
        </p:txBody>
      </p:sp>
      <p:sp>
        <p:nvSpPr>
          <p:cNvPr id="279554" name="Rectangle 2"/>
          <p:cNvSpPr>
            <a:spLocks noGrp="1" noRot="1" noChangeAspect="1" noChangeArrowheads="1" noTextEdit="1"/>
          </p:cNvSpPr>
          <p:nvPr>
            <p:ph type="sldImg"/>
          </p:nvPr>
        </p:nvSpPr>
        <p:spPr>
          <a:xfrm>
            <a:off x="1150938" y="692150"/>
            <a:ext cx="4556125" cy="3416300"/>
          </a:xfrm>
          <a:ln/>
        </p:spPr>
      </p:sp>
      <p:sp>
        <p:nvSpPr>
          <p:cNvPr id="2795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174A9-7A18-42B4-A919-3FFE9019147E}" type="slidenum">
              <a:rPr lang="en-US">
                <a:solidFill>
                  <a:srgbClr val="000000"/>
                </a:solidFill>
              </a:rPr>
              <a:pPr/>
              <a:t>73</a:t>
            </a:fld>
            <a:endParaRPr lang="en-US">
              <a:solidFill>
                <a:srgbClr val="000000"/>
              </a:solidFill>
            </a:endParaRPr>
          </a:p>
        </p:txBody>
      </p:sp>
      <p:sp>
        <p:nvSpPr>
          <p:cNvPr id="281602" name="Rectangle 2"/>
          <p:cNvSpPr>
            <a:spLocks noGrp="1" noRot="1" noChangeAspect="1" noChangeArrowheads="1" noTextEdit="1"/>
          </p:cNvSpPr>
          <p:nvPr>
            <p:ph type="sldImg"/>
          </p:nvPr>
        </p:nvSpPr>
        <p:spPr>
          <a:xfrm>
            <a:off x="1150938" y="692150"/>
            <a:ext cx="4556125" cy="3416300"/>
          </a:xfrm>
          <a:ln/>
        </p:spPr>
      </p:sp>
      <p:sp>
        <p:nvSpPr>
          <p:cNvPr id="2816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 xmlns:p14="http://schemas.microsoft.com/office/powerpoint/2010/main" val="516784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0433A-C58F-4BBD-A5A2-D3A9B8412F9C}" type="slidenum">
              <a:rPr lang="en-US">
                <a:solidFill>
                  <a:srgbClr val="000000"/>
                </a:solidFill>
              </a:rPr>
              <a:pPr/>
              <a:t>74</a:t>
            </a:fld>
            <a:endParaRPr lang="en-US">
              <a:solidFill>
                <a:srgbClr val="000000"/>
              </a:solidFill>
            </a:endParaRPr>
          </a:p>
        </p:txBody>
      </p:sp>
      <p:sp>
        <p:nvSpPr>
          <p:cNvPr id="283650" name="Rectangle 2"/>
          <p:cNvSpPr>
            <a:spLocks noGrp="1" noRot="1" noChangeAspect="1" noChangeArrowheads="1" noTextEdit="1"/>
          </p:cNvSpPr>
          <p:nvPr>
            <p:ph type="sldImg"/>
          </p:nvPr>
        </p:nvSpPr>
        <p:spPr>
          <a:xfrm>
            <a:off x="1150938" y="692150"/>
            <a:ext cx="4556125" cy="3416300"/>
          </a:xfrm>
          <a:ln/>
        </p:spPr>
      </p:sp>
      <p:sp>
        <p:nvSpPr>
          <p:cNvPr id="2836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3312D-1073-4E07-B047-A85800DC2FFD}" type="slidenum">
              <a:rPr lang="en-US">
                <a:solidFill>
                  <a:srgbClr val="000000"/>
                </a:solidFill>
              </a:rPr>
              <a:pPr/>
              <a:t>75</a:t>
            </a:fld>
            <a:endParaRPr lang="en-US">
              <a:solidFill>
                <a:srgbClr val="000000"/>
              </a:solidFill>
            </a:endParaRPr>
          </a:p>
        </p:txBody>
      </p:sp>
      <p:sp>
        <p:nvSpPr>
          <p:cNvPr id="285698" name="Rectangle 2"/>
          <p:cNvSpPr>
            <a:spLocks noGrp="1" noRot="1" noChangeAspect="1" noChangeArrowheads="1" noTextEdit="1"/>
          </p:cNvSpPr>
          <p:nvPr>
            <p:ph type="sldImg"/>
          </p:nvPr>
        </p:nvSpPr>
        <p:spPr>
          <a:xfrm>
            <a:off x="1150938" y="692150"/>
            <a:ext cx="4556125" cy="3416300"/>
          </a:xfrm>
          <a:ln/>
        </p:spPr>
      </p:sp>
      <p:sp>
        <p:nvSpPr>
          <p:cNvPr id="2856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CCF71-AB6C-4FC4-8476-07FF96F2000D}" type="slidenum">
              <a:rPr lang="en-US">
                <a:solidFill>
                  <a:srgbClr val="000000"/>
                </a:solidFill>
              </a:rPr>
              <a:pPr/>
              <a:t>76</a:t>
            </a:fld>
            <a:endParaRPr lang="en-US">
              <a:solidFill>
                <a:srgbClr val="000000"/>
              </a:solidFill>
            </a:endParaRPr>
          </a:p>
        </p:txBody>
      </p:sp>
      <p:sp>
        <p:nvSpPr>
          <p:cNvPr id="287746" name="Rectangle 2"/>
          <p:cNvSpPr>
            <a:spLocks noGrp="1" noRot="1" noChangeAspect="1" noChangeArrowheads="1" noTextEdit="1"/>
          </p:cNvSpPr>
          <p:nvPr>
            <p:ph type="sldImg"/>
          </p:nvPr>
        </p:nvSpPr>
        <p:spPr>
          <a:xfrm>
            <a:off x="1150938" y="692150"/>
            <a:ext cx="4556125" cy="3416300"/>
          </a:xfrm>
          <a:ln/>
        </p:spPr>
      </p:sp>
      <p:sp>
        <p:nvSpPr>
          <p:cNvPr id="2877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A83D2-2A1C-4B49-83D4-900B6EB75412}" type="slidenum">
              <a:rPr lang="en-US">
                <a:solidFill>
                  <a:srgbClr val="000000"/>
                </a:solidFill>
              </a:rPr>
              <a:pPr/>
              <a:t>77</a:t>
            </a:fld>
            <a:endParaRPr lang="en-US">
              <a:solidFill>
                <a:srgbClr val="000000"/>
              </a:solidFill>
            </a:endParaRPr>
          </a:p>
        </p:txBody>
      </p:sp>
      <p:sp>
        <p:nvSpPr>
          <p:cNvPr id="289794" name="Rectangle 2"/>
          <p:cNvSpPr>
            <a:spLocks noGrp="1" noRot="1" noChangeAspect="1" noChangeArrowheads="1" noTextEdit="1"/>
          </p:cNvSpPr>
          <p:nvPr>
            <p:ph type="sldImg"/>
          </p:nvPr>
        </p:nvSpPr>
        <p:spPr>
          <a:xfrm>
            <a:off x="1150938" y="692150"/>
            <a:ext cx="4556125" cy="3416300"/>
          </a:xfrm>
          <a:ln/>
        </p:spPr>
      </p:sp>
      <p:sp>
        <p:nvSpPr>
          <p:cNvPr id="289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3BC93-D17B-4307-BD4F-D4ADA4B797E4}" type="slidenum">
              <a:rPr lang="en-US">
                <a:solidFill>
                  <a:srgbClr val="000000"/>
                </a:solidFill>
              </a:rPr>
              <a:pPr/>
              <a:t>78</a:t>
            </a:fld>
            <a:endParaRPr lang="en-US">
              <a:solidFill>
                <a:srgbClr val="000000"/>
              </a:solidFill>
            </a:endParaRPr>
          </a:p>
        </p:txBody>
      </p:sp>
      <p:sp>
        <p:nvSpPr>
          <p:cNvPr id="291842" name="Rectangle 2"/>
          <p:cNvSpPr>
            <a:spLocks noGrp="1" noRot="1" noChangeAspect="1" noChangeArrowheads="1" noTextEdit="1"/>
          </p:cNvSpPr>
          <p:nvPr>
            <p:ph type="sldImg"/>
          </p:nvPr>
        </p:nvSpPr>
        <p:spPr>
          <a:xfrm>
            <a:off x="1150938" y="692150"/>
            <a:ext cx="4556125" cy="3416300"/>
          </a:xfrm>
          <a:ln/>
        </p:spPr>
      </p:sp>
      <p:sp>
        <p:nvSpPr>
          <p:cNvPr id="2918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8D533-F46E-46E5-BAA2-78C8B5AB5EB7}" type="slidenum">
              <a:rPr lang="en-US">
                <a:solidFill>
                  <a:srgbClr val="000000"/>
                </a:solidFill>
              </a:rPr>
              <a:pPr/>
              <a:t>79</a:t>
            </a:fld>
            <a:endParaRPr lang="en-US">
              <a:solidFill>
                <a:srgbClr val="000000"/>
              </a:solidFill>
            </a:endParaRPr>
          </a:p>
        </p:txBody>
      </p:sp>
      <p:sp>
        <p:nvSpPr>
          <p:cNvPr id="293890" name="Rectangle 2"/>
          <p:cNvSpPr>
            <a:spLocks noGrp="1" noRot="1" noChangeAspect="1" noChangeArrowheads="1" noTextEdit="1"/>
          </p:cNvSpPr>
          <p:nvPr>
            <p:ph type="sldImg"/>
          </p:nvPr>
        </p:nvSpPr>
        <p:spPr>
          <a:xfrm>
            <a:off x="1150938" y="692150"/>
            <a:ext cx="4556125" cy="3416300"/>
          </a:xfrm>
          <a:ln/>
        </p:spPr>
      </p:sp>
      <p:sp>
        <p:nvSpPr>
          <p:cNvPr id="2938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44160-6646-42C9-8BE3-70A9D0A15936}" type="slidenum">
              <a:rPr lang="en-US">
                <a:solidFill>
                  <a:srgbClr val="000000"/>
                </a:solidFill>
              </a:rPr>
              <a:pPr/>
              <a:t>80</a:t>
            </a:fld>
            <a:endParaRPr lang="en-US">
              <a:solidFill>
                <a:srgbClr val="000000"/>
              </a:solidFill>
            </a:endParaRPr>
          </a:p>
        </p:txBody>
      </p:sp>
      <p:sp>
        <p:nvSpPr>
          <p:cNvPr id="308226" name="Rectangle 2"/>
          <p:cNvSpPr>
            <a:spLocks noGrp="1" noRot="1" noChangeAspect="1" noChangeArrowheads="1" noTextEdit="1"/>
          </p:cNvSpPr>
          <p:nvPr>
            <p:ph type="sldImg"/>
          </p:nvPr>
        </p:nvSpPr>
        <p:spPr>
          <a:xfrm>
            <a:off x="1150938" y="692150"/>
            <a:ext cx="4556125" cy="3416300"/>
          </a:xfrm>
          <a:ln/>
        </p:spPr>
      </p:sp>
      <p:sp>
        <p:nvSpPr>
          <p:cNvPr id="3082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81</a:t>
            </a:fld>
            <a:endParaRPr lang="en-GB">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82</a:t>
            </a:fld>
            <a:endParaRPr lang="en-GB" smtClean="0">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83</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6</a:t>
            </a:fld>
            <a:endParaRPr lang="en-GB" dirty="0" smtClean="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85</a:t>
            </a:fld>
            <a:endParaRPr lang="en-GB" dirty="0" smtClean="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86</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87</a:t>
            </a:fld>
            <a:endParaRPr lang="en-GB">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75BC881-36EA-4748-B1FE-4985DDC5EDCC}" type="slidenum">
              <a:rPr lang="en-GB" smtClean="0">
                <a:solidFill>
                  <a:prstClr val="black"/>
                </a:solidFill>
              </a:rPr>
              <a:pPr/>
              <a:t>92</a:t>
            </a:fld>
            <a:endParaRPr lang="en-GB">
              <a:solidFill>
                <a:prstClr val="black"/>
              </a:solidFill>
            </a:endParaRPr>
          </a:p>
        </p:txBody>
      </p:sp>
    </p:spTree>
    <p:extLst>
      <p:ext uri="{BB962C8B-B14F-4D97-AF65-F5344CB8AC3E}">
        <p14:creationId xmlns="" xmlns:p14="http://schemas.microsoft.com/office/powerpoint/2010/main" val="2848339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97</a:t>
            </a:fld>
            <a:endParaRPr lang="en-US" dirty="0">
              <a:solidFill>
                <a:srgbClr val="000000"/>
              </a:solidFill>
            </a:endParaRPr>
          </a:p>
        </p:txBody>
      </p:sp>
    </p:spTree>
    <p:extLst>
      <p:ext uri="{BB962C8B-B14F-4D97-AF65-F5344CB8AC3E}">
        <p14:creationId xmlns="" xmlns:p14="http://schemas.microsoft.com/office/powerpoint/2010/main" val="3383347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solidFill>
                  <a:srgbClr val="000000"/>
                </a:solidFill>
              </a:rPr>
              <a:pPr/>
              <a:t>103</a:t>
            </a:fld>
            <a:endParaRPr lang="en-GB">
              <a:solidFill>
                <a:srgbClr val="000000"/>
              </a:solidFill>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107</a:t>
            </a:fld>
            <a:endParaRPr lang="en-GB" dirty="0">
              <a:solidFill>
                <a:srgbClr val="000000"/>
              </a:solidFill>
            </a:endParaRPr>
          </a:p>
        </p:txBody>
      </p:sp>
    </p:spTree>
    <p:extLst>
      <p:ext uri="{BB962C8B-B14F-4D97-AF65-F5344CB8AC3E}">
        <p14:creationId xmlns="" xmlns:p14="http://schemas.microsoft.com/office/powerpoint/2010/main" val="29902910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108</a:t>
            </a:fld>
            <a:endParaRPr lang="en-US">
              <a:solidFill>
                <a:srgbClr val="000000"/>
              </a:solidFill>
            </a:endParaRPr>
          </a:p>
        </p:txBody>
      </p:sp>
    </p:spTree>
    <p:extLst>
      <p:ext uri="{BB962C8B-B14F-4D97-AF65-F5344CB8AC3E}">
        <p14:creationId xmlns="" xmlns:p14="http://schemas.microsoft.com/office/powerpoint/2010/main" val="2295886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109</a:t>
            </a:fld>
            <a:endParaRPr lang="en-GB" dirty="0"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110</a:t>
            </a:fld>
            <a:endParaRPr lang="en-GB" dirty="0" smtClean="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smtClean="0"/>
          </a:p>
        </p:txBody>
      </p:sp>
      <p:sp>
        <p:nvSpPr>
          <p:cNvPr id="8196" name="Slide Number Placeholder 3"/>
          <p:cNvSpPr>
            <a:spLocks noGrp="1"/>
          </p:cNvSpPr>
          <p:nvPr>
            <p:ph type="sldNum" sz="quarter" idx="5"/>
          </p:nvPr>
        </p:nvSpPr>
        <p:spPr>
          <a:noFill/>
        </p:spPr>
        <p:txBody>
          <a:bodyPr/>
          <a:lstStyle/>
          <a:p>
            <a:fld id="{123E4F52-9BD2-4DAC-85C5-31B83D562F19}" type="slidenum">
              <a:rPr lang="en-GB" smtClean="0">
                <a:solidFill>
                  <a:srgbClr val="000000"/>
                </a:solidFill>
              </a:rPr>
              <a:pPr/>
              <a:t>9</a:t>
            </a:fld>
            <a:endParaRPr lang="en-GB" smtClean="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111</a:t>
            </a:fld>
            <a:endParaRPr lang="en-GB" dirty="0"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B710314-0926-4EC3-9E48-00D7E6CEE7EB}" type="slidenum">
              <a:rPr lang="en-GB" smtClean="0">
                <a:solidFill>
                  <a:srgbClr val="000000"/>
                </a:solidFill>
              </a:rPr>
              <a:pPr/>
              <a:t>112</a:t>
            </a:fld>
            <a:endParaRPr lang="en-GB" smtClean="0">
              <a:solidFill>
                <a:srgbClr val="000000"/>
              </a:solidFill>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91AFA20-F2FC-4542-8CA6-FA4D6B9003BC}" type="slidenum">
              <a:rPr lang="en-GB" smtClean="0">
                <a:solidFill>
                  <a:srgbClr val="000000"/>
                </a:solidFill>
              </a:rPr>
              <a:pPr/>
              <a:t>114</a:t>
            </a:fld>
            <a:endParaRPr lang="en-GB" smtClean="0">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smtClean="0">
              <a:latin typeface="Arial" charset="0"/>
            </a:endParaRPr>
          </a:p>
        </p:txBody>
      </p:sp>
      <p:sp>
        <p:nvSpPr>
          <p:cNvPr id="28676" name="Slide Number Placeholder 3"/>
          <p:cNvSpPr>
            <a:spLocks noGrp="1"/>
          </p:cNvSpPr>
          <p:nvPr>
            <p:ph type="sldNum" sz="quarter" idx="5"/>
          </p:nvPr>
        </p:nvSpPr>
        <p:spPr>
          <a:noFill/>
        </p:spPr>
        <p:txBody>
          <a:bodyPr/>
          <a:lstStyle/>
          <a:p>
            <a:fld id="{2CC0103D-919D-404D-A765-59DD853BCAE5}" type="slidenum">
              <a:rPr lang="en-GB" smtClean="0">
                <a:solidFill>
                  <a:srgbClr val="000000"/>
                </a:solidFill>
              </a:rPr>
              <a:pPr/>
              <a:t>115</a:t>
            </a:fld>
            <a:endParaRPr lang="en-GB" smtClean="0">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D469B74-8BEA-40BC-B706-02B0D27CA9D5}" type="slidenum">
              <a:rPr lang="en-GB" smtClean="0">
                <a:solidFill>
                  <a:srgbClr val="000000"/>
                </a:solidFill>
              </a:rPr>
              <a:pPr/>
              <a:t>116</a:t>
            </a:fld>
            <a:endParaRPr lang="en-GB"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F8734BB-AB46-4229-9487-25B70724BB9E}" type="slidenum">
              <a:rPr lang="en-GB" smtClean="0">
                <a:solidFill>
                  <a:srgbClr val="000000"/>
                </a:solidFill>
              </a:rPr>
              <a:pPr/>
              <a:t>117</a:t>
            </a:fld>
            <a:endParaRPr lang="en-GB" smtClean="0">
              <a:solidFill>
                <a:srgbClr val="000000"/>
              </a:solidFill>
            </a:endParaRPr>
          </a:p>
        </p:txBody>
      </p:sp>
      <p:sp>
        <p:nvSpPr>
          <p:cNvPr id="32771" name="Rectangle 2"/>
          <p:cNvSpPr>
            <a:spLocks noGrp="1" noRot="1" noChangeAspect="1" noChangeArrowheads="1" noTextEdit="1"/>
          </p:cNvSpPr>
          <p:nvPr>
            <p:ph type="sldImg"/>
          </p:nvPr>
        </p:nvSpPr>
        <p:spPr>
          <a:xfrm>
            <a:off x="1150938" y="692150"/>
            <a:ext cx="4556125" cy="3416300"/>
          </a:xfrm>
          <a:ln/>
        </p:spPr>
      </p:sp>
      <p:sp>
        <p:nvSpPr>
          <p:cNvPr id="327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AAB7911-E510-43FD-B5F5-C9A363608339}" type="slidenum">
              <a:rPr lang="en-GB" smtClean="0">
                <a:solidFill>
                  <a:srgbClr val="000000"/>
                </a:solidFill>
              </a:rPr>
              <a:pPr/>
              <a:t>118</a:t>
            </a:fld>
            <a:endParaRPr lang="en-GB" smtClean="0">
              <a:solidFill>
                <a:srgbClr val="000000"/>
              </a:solidFill>
            </a:endParaRPr>
          </a:p>
        </p:txBody>
      </p:sp>
      <p:sp>
        <p:nvSpPr>
          <p:cNvPr id="39939" name="Rectangle 2"/>
          <p:cNvSpPr>
            <a:spLocks noGrp="1" noRot="1" noChangeAspect="1" noChangeArrowheads="1" noTextEdit="1"/>
          </p:cNvSpPr>
          <p:nvPr>
            <p:ph type="sldImg"/>
          </p:nvPr>
        </p:nvSpPr>
        <p:spPr>
          <a:xfrm>
            <a:off x="1150938" y="692150"/>
            <a:ext cx="4556125" cy="3416300"/>
          </a:xfrm>
          <a:ln/>
        </p:spPr>
      </p:sp>
      <p:sp>
        <p:nvSpPr>
          <p:cNvPr id="399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50938" y="692150"/>
            <a:ext cx="4556125" cy="3416300"/>
          </a:xfrm>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1AE9A6F3-C633-4730-93FA-7624146951BA}" type="slidenum">
              <a:rPr lang="en-GB" smtClean="0">
                <a:solidFill>
                  <a:srgbClr val="000000"/>
                </a:solidFill>
              </a:rPr>
              <a:pPr/>
              <a:t>119</a:t>
            </a:fld>
            <a:endParaRPr lang="en-GB" smtClean="0">
              <a:solidFill>
                <a:srgbClr val="000000"/>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1D4E526-42AF-4B1B-B371-2D523428B63B}" type="slidenum">
              <a:rPr lang="en-GB" smtClean="0">
                <a:solidFill>
                  <a:srgbClr val="000000"/>
                </a:solidFill>
              </a:rPr>
              <a:pPr/>
              <a:t>120</a:t>
            </a:fld>
            <a:endParaRPr lang="en-GB" smtClean="0">
              <a:solidFill>
                <a:srgbClr val="000000"/>
              </a:solidFill>
            </a:endParaRPr>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83111D1-EAE3-467C-9B06-6ADA87062BA5}" type="slidenum">
              <a:rPr lang="en-GB" smtClean="0">
                <a:solidFill>
                  <a:srgbClr val="000000"/>
                </a:solidFill>
              </a:rPr>
              <a:pPr/>
              <a:t>121</a:t>
            </a:fld>
            <a:endParaRPr lang="en-GB" smtClean="0">
              <a:solidFill>
                <a:srgbClr val="000000"/>
              </a:solidFill>
            </a:endParaRPr>
          </a:p>
        </p:txBody>
      </p:sp>
      <p:sp>
        <p:nvSpPr>
          <p:cNvPr id="43011" name="Rectangle 2"/>
          <p:cNvSpPr>
            <a:spLocks noGrp="1" noRot="1" noChangeAspect="1" noChangeArrowheads="1" noTextEdit="1"/>
          </p:cNvSpPr>
          <p:nvPr>
            <p:ph type="sldImg"/>
          </p:nvPr>
        </p:nvSpPr>
        <p:spPr>
          <a:xfrm>
            <a:off x="1150938" y="692150"/>
            <a:ext cx="4556125" cy="3416300"/>
          </a:xfrm>
          <a:ln/>
        </p:spPr>
      </p:sp>
      <p:sp>
        <p:nvSpPr>
          <p:cNvPr id="430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13</a:t>
            </a:fld>
            <a:endParaRPr lang="en-GB" dirty="0">
              <a:solidFill>
                <a:srgbClr val="000000"/>
              </a:solidFill>
            </a:endParaRPr>
          </a:p>
        </p:txBody>
      </p:sp>
    </p:spTree>
    <p:extLst>
      <p:ext uri="{BB962C8B-B14F-4D97-AF65-F5344CB8AC3E}">
        <p14:creationId xmlns="" xmlns:p14="http://schemas.microsoft.com/office/powerpoint/2010/main" val="18523166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1E7BD48-8790-44E1-BB4E-CC72D9BC5916}" type="slidenum">
              <a:rPr lang="en-US" smtClean="0">
                <a:solidFill>
                  <a:prstClr val="black"/>
                </a:solidFill>
              </a:rPr>
              <a:pPr/>
              <a:t>122</a:t>
            </a:fld>
            <a:endParaRPr lang="en-US" dirty="0">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66500610-4C3D-433C-BB56-A44C31D81AFA}" type="slidenum">
              <a:rPr lang="en-GB" smtClean="0">
                <a:solidFill>
                  <a:srgbClr val="000000"/>
                </a:solidFill>
              </a:rPr>
              <a:pPr/>
              <a:t>124</a:t>
            </a:fld>
            <a:endParaRPr lang="en-GB" smtClean="0">
              <a:solidFill>
                <a:srgbClr val="000000"/>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AC018982-451B-4ED8-8DD7-1EF53E18BC97}" type="slidenum">
              <a:rPr lang="en-GB" smtClean="0">
                <a:solidFill>
                  <a:srgbClr val="000000"/>
                </a:solidFill>
              </a:rPr>
              <a:pPr/>
              <a:t>125</a:t>
            </a:fld>
            <a:endParaRPr lang="en-GB" smtClean="0">
              <a:solidFill>
                <a:srgbClr val="000000"/>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smtClean="0"/>
          </a:p>
        </p:txBody>
      </p:sp>
      <p:sp>
        <p:nvSpPr>
          <p:cNvPr id="18436" name="Slide Number Placeholder 3"/>
          <p:cNvSpPr>
            <a:spLocks noGrp="1"/>
          </p:cNvSpPr>
          <p:nvPr>
            <p:ph type="sldNum" sz="quarter" idx="5"/>
          </p:nvPr>
        </p:nvSpPr>
        <p:spPr>
          <a:noFill/>
        </p:spPr>
        <p:txBody>
          <a:bodyPr/>
          <a:lstStyle/>
          <a:p>
            <a:fld id="{8F0C2FB1-3332-467E-A316-FE6BB714E276}" type="slidenum">
              <a:rPr lang="en-GB" smtClean="0">
                <a:solidFill>
                  <a:srgbClr val="000000"/>
                </a:solidFill>
              </a:rPr>
              <a:pPr/>
              <a:t>126</a:t>
            </a:fld>
            <a:endParaRPr lang="en-GB" smtClean="0">
              <a:solidFill>
                <a:srgbClr val="000000"/>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smtClean="0"/>
          </a:p>
        </p:txBody>
      </p:sp>
      <p:sp>
        <p:nvSpPr>
          <p:cNvPr id="19460" name="Slide Number Placeholder 3"/>
          <p:cNvSpPr>
            <a:spLocks noGrp="1"/>
          </p:cNvSpPr>
          <p:nvPr>
            <p:ph type="sldNum" sz="quarter" idx="5"/>
          </p:nvPr>
        </p:nvSpPr>
        <p:spPr>
          <a:noFill/>
        </p:spPr>
        <p:txBody>
          <a:bodyPr/>
          <a:lstStyle/>
          <a:p>
            <a:fld id="{7F333903-7CF4-46AA-B7A8-3695113B36EF}" type="slidenum">
              <a:rPr lang="en-GB" smtClean="0">
                <a:solidFill>
                  <a:srgbClr val="000000"/>
                </a:solidFill>
              </a:rPr>
              <a:pPr/>
              <a:t>127</a:t>
            </a:fld>
            <a:endParaRPr lang="en-GB" smtClean="0">
              <a:solidFill>
                <a:srgbClr val="000000"/>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D95359B2-8AC9-42D9-B61A-4DA82FFF98FB}" type="slidenum">
              <a:rPr lang="en-GB" smtClean="0">
                <a:solidFill>
                  <a:srgbClr val="000000"/>
                </a:solidFill>
              </a:rPr>
              <a:pPr/>
              <a:t>128</a:t>
            </a:fld>
            <a:endParaRPr lang="en-GB" smtClean="0">
              <a:solidFill>
                <a:srgbClr val="000000"/>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smtClean="0"/>
          </a:p>
        </p:txBody>
      </p:sp>
      <p:sp>
        <p:nvSpPr>
          <p:cNvPr id="21508" name="Slide Number Placeholder 3"/>
          <p:cNvSpPr>
            <a:spLocks noGrp="1"/>
          </p:cNvSpPr>
          <p:nvPr>
            <p:ph type="sldNum" sz="quarter" idx="5"/>
          </p:nvPr>
        </p:nvSpPr>
        <p:spPr>
          <a:noFill/>
        </p:spPr>
        <p:txBody>
          <a:bodyPr/>
          <a:lstStyle/>
          <a:p>
            <a:fld id="{52B719C4-A0D8-4247-9919-18D5348E69B1}" type="slidenum">
              <a:rPr lang="en-GB" smtClean="0">
                <a:solidFill>
                  <a:srgbClr val="000000"/>
                </a:solidFill>
              </a:rPr>
              <a:pPr/>
              <a:t>129</a:t>
            </a:fld>
            <a:endParaRPr lang="en-GB" smtClean="0">
              <a:solidFill>
                <a:srgbClr val="000000"/>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130</a:t>
            </a:fld>
            <a:endParaRPr lang="en-GB">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6FE5-762C-46A8-9742-8BC77C01C0C7}" type="slidenum">
              <a:rPr lang="en-GB">
                <a:solidFill>
                  <a:srgbClr val="000000"/>
                </a:solidFill>
              </a:rPr>
              <a:pPr/>
              <a:t>131</a:t>
            </a:fld>
            <a:endParaRPr lang="en-GB">
              <a:solidFill>
                <a:srgbClr val="000000"/>
              </a:solidFill>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132</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16</a:t>
            </a:fld>
            <a:endParaRPr lang="en-GB" dirty="0">
              <a:solidFill>
                <a:srgbClr val="000000"/>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133</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134</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135</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136</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137</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138</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F20E1-69FF-4C2D-AE00-6C2615E75137}" type="slidenum">
              <a:rPr lang="en-GB">
                <a:solidFill>
                  <a:srgbClr val="000000"/>
                </a:solidFill>
              </a:rPr>
              <a:pPr/>
              <a:t>139</a:t>
            </a:fld>
            <a:endParaRPr lang="en-GB">
              <a:solidFill>
                <a:srgbClr val="000000"/>
              </a:solidFill>
            </a:endParaRPr>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5E06A77-A93E-4731-B4DC-9B34AF830837}" type="slidenum">
              <a:rPr lang="en-GB" smtClean="0">
                <a:solidFill>
                  <a:srgbClr val="000000"/>
                </a:solidFill>
              </a:rPr>
              <a:pPr/>
              <a:t>140</a:t>
            </a:fld>
            <a:endParaRPr lang="en-GB" smtClean="0">
              <a:solidFill>
                <a:srgbClr val="000000"/>
              </a:solidFill>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32A5B99-32DD-4D24-9FEB-6DD82B9BABF5}" type="slidenum">
              <a:rPr lang="en-GB" smtClean="0">
                <a:solidFill>
                  <a:srgbClr val="000000"/>
                </a:solidFill>
              </a:rPr>
              <a:pPr/>
              <a:t>141</a:t>
            </a:fld>
            <a:endParaRPr lang="en-GB" smtClean="0">
              <a:solidFill>
                <a:srgbClr val="000000"/>
              </a:solidFill>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1076430-7C16-43CC-BC32-80D3D501646F}" type="slidenum">
              <a:rPr lang="en-GB" smtClean="0">
                <a:solidFill>
                  <a:srgbClr val="000000"/>
                </a:solidFill>
              </a:rPr>
              <a:pPr/>
              <a:t>143</a:t>
            </a:fld>
            <a:endParaRPr lang="en-GB" smtClean="0">
              <a:solidFill>
                <a:srgbClr val="000000"/>
              </a:solidFill>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17</a:t>
            </a:fld>
            <a:endParaRPr lang="en-GB" dirty="0">
              <a:solidFill>
                <a:srgbClr val="000000"/>
              </a:solidFill>
            </a:endParaRPr>
          </a:p>
        </p:txBody>
      </p:sp>
    </p:spTree>
    <p:extLst>
      <p:ext uri="{BB962C8B-B14F-4D97-AF65-F5344CB8AC3E}">
        <p14:creationId xmlns="" xmlns:p14="http://schemas.microsoft.com/office/powerpoint/2010/main" val="2232781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156AACB-64DC-4BA3-AEDD-24D7F62EF2D3}" type="slidenum">
              <a:rPr lang="en-GB" smtClean="0">
                <a:solidFill>
                  <a:srgbClr val="000000"/>
                </a:solidFill>
              </a:rPr>
              <a:pPr/>
              <a:t>144</a:t>
            </a:fld>
            <a:endParaRPr lang="en-GB" smtClean="0">
              <a:solidFill>
                <a:srgbClr val="000000"/>
              </a:solidFill>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0DB73D0-33EF-45D9-8D1C-17C187866E96}" type="slidenum">
              <a:rPr lang="en-GB" smtClean="0">
                <a:solidFill>
                  <a:srgbClr val="000000"/>
                </a:solidFill>
              </a:rPr>
              <a:pPr/>
              <a:t>145</a:t>
            </a:fld>
            <a:endParaRPr lang="en-GB" smtClean="0">
              <a:solidFill>
                <a:srgbClr val="000000"/>
              </a:solidFill>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BCEED63-E161-4E93-A362-28F36F9892E6}" type="slidenum">
              <a:rPr lang="en-GB" smtClean="0">
                <a:solidFill>
                  <a:srgbClr val="000000"/>
                </a:solidFill>
              </a:rPr>
              <a:pPr/>
              <a:t>146</a:t>
            </a:fld>
            <a:endParaRPr lang="en-GB"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AE1917-049A-48FF-B49A-8125B6E16A49}" type="slidenum">
              <a:rPr lang="en-GB" smtClean="0">
                <a:solidFill>
                  <a:srgbClr val="000000"/>
                </a:solidFill>
              </a:rPr>
              <a:pPr/>
              <a:t>147</a:t>
            </a:fld>
            <a:endParaRPr lang="en-GB" smtClean="0">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8EAE72F0-1F5C-4E90-9ABD-D20E6E4C340C}" type="slidenum">
              <a:rPr lang="en-GB" smtClean="0">
                <a:solidFill>
                  <a:srgbClr val="000000"/>
                </a:solidFill>
              </a:rPr>
              <a:pPr/>
              <a:t>148</a:t>
            </a:fld>
            <a:endParaRPr lang="en-GB" smtClean="0">
              <a:solidFill>
                <a:srgbClr val="000000"/>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B6A7871-E9EA-4797-BC3B-71A062328576}" type="slidenum">
              <a:rPr lang="en-GB" smtClean="0">
                <a:solidFill>
                  <a:srgbClr val="000000"/>
                </a:solidFill>
              </a:rPr>
              <a:pPr/>
              <a:t>149</a:t>
            </a:fld>
            <a:endParaRPr lang="en-GB"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C25ECE1-BB9F-4ED9-B382-AFCCE2CAE3B7}" type="slidenum">
              <a:rPr lang="en-GB" smtClean="0">
                <a:solidFill>
                  <a:srgbClr val="000000"/>
                </a:solidFill>
              </a:rPr>
              <a:pPr/>
              <a:t>150</a:t>
            </a:fld>
            <a:endParaRPr lang="en-GB" smtClean="0">
              <a:solidFill>
                <a:srgbClr val="000000"/>
              </a:solidFill>
            </a:endParaRPr>
          </a:p>
        </p:txBody>
      </p:sp>
      <p:sp>
        <p:nvSpPr>
          <p:cNvPr id="30723" name="Rectangle 2"/>
          <p:cNvSpPr>
            <a:spLocks noGrp="1" noRot="1" noChangeAspect="1" noChangeArrowheads="1" noTextEdit="1"/>
          </p:cNvSpPr>
          <p:nvPr>
            <p:ph type="sldImg"/>
          </p:nvPr>
        </p:nvSpPr>
        <p:spPr>
          <a:xfrm>
            <a:off x="1150938" y="692150"/>
            <a:ext cx="4556125" cy="3416300"/>
          </a:xfrm>
          <a:ln/>
        </p:spPr>
      </p:sp>
      <p:sp>
        <p:nvSpPr>
          <p:cNvPr id="3072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151</a:t>
            </a:fld>
            <a:endParaRPr lang="en-GB" smtClean="0">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152</a:t>
            </a:fld>
            <a:endParaRPr lang="en-US">
              <a:solidFill>
                <a:srgbClr val="000000"/>
              </a:solidFill>
            </a:endParaRPr>
          </a:p>
        </p:txBody>
      </p:sp>
    </p:spTree>
    <p:extLst>
      <p:ext uri="{BB962C8B-B14F-4D97-AF65-F5344CB8AC3E}">
        <p14:creationId xmlns:p14="http://schemas.microsoft.com/office/powerpoint/2010/main" xmlns="" val="400838824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153</a:t>
            </a:fld>
            <a:endParaRPr lang="en-US">
              <a:solidFill>
                <a:srgbClr val="000000"/>
              </a:solidFill>
            </a:endParaRPr>
          </a:p>
        </p:txBody>
      </p:sp>
    </p:spTree>
    <p:extLst>
      <p:ext uri="{BB962C8B-B14F-4D97-AF65-F5344CB8AC3E}">
        <p14:creationId xmlns:p14="http://schemas.microsoft.com/office/powerpoint/2010/main" xmlns="" val="353703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0.xml.rels><?xml version="1.0" encoding="UTF-8" standalone="yes"?>
<Relationships xmlns="http://schemas.openxmlformats.org/package/2006/relationships"><Relationship Id="rId3" Type="http://schemas.openxmlformats.org/officeDocument/2006/relationships/hyperlink" Target="Choices&#8230;.ppt" TargetMode="External"/><Relationship Id="rId2" Type="http://schemas.openxmlformats.org/officeDocument/2006/relationships/image" Target="../media/image2.png"/><Relationship Id="rId1" Type="http://schemas.openxmlformats.org/officeDocument/2006/relationships/slideMaster" Target="../slideMasters/slideMaster12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14/12/2016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lgn="ctr" eaLnBrk="0" hangingPunct="0">
              <a:defRPr/>
            </a:pPr>
            <a:endParaRPr lang="en-GB" b="1">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lgn="ctr" eaLnBrk="0" hangingPunct="0">
              <a:defRPr/>
            </a:pPr>
            <a:endParaRPr lang="en-GB" b="1">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b="1">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b="1">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b="1">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
        <p:nvSpPr>
          <p:cNvPr id="46" name="AutoShape 4">
            <a:hlinkClick r:id="rId3"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b="1">
              <a:solidFill>
                <a:srgbClr val="FFFF66"/>
              </a:solidFill>
            </a:endParaRPr>
          </a:p>
        </p:txBody>
      </p:sp>
      <p:sp>
        <p:nvSpPr>
          <p:cNvPr id="47" name="AutoShape 5">
            <a:hlinkClick r:id="rId3" action="ppaction://hlinkpres?slideindex=1&amp;slidetitle=" highlightClick="1"/>
          </p:cNvPr>
          <p:cNvSpPr>
            <a:spLocks noChangeArrowheads="1"/>
          </p:cNvSpPr>
          <p:nvPr userDrawn="1"/>
        </p:nvSpPr>
        <p:spPr bwMode="auto">
          <a:xfrm>
            <a:off x="8172450" y="5949950"/>
            <a:ext cx="1042988" cy="1042988"/>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algn="ctr" eaLnBrk="0" hangingPunct="0">
              <a:defRPr/>
            </a:pPr>
            <a:endParaRPr lang="en-GB" sz="1800" b="1">
              <a:solidFill>
                <a:srgbClr val="FFFF66"/>
              </a:solidFill>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E6511B73-0B99-4D99-B072-BFAD491D3E7A}" type="datetimeFigureOut">
              <a:rPr lang="en-GB"/>
              <a:pPr>
                <a:defRPr/>
              </a:pPr>
              <a:t>14/12/2016</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a:defRPr/>
            </a:pPr>
            <a:fld id="{D0218A5D-6146-4E4D-9301-8B7E496CFCC2}" type="slidenum">
              <a:rPr lang="en-GB"/>
              <a:pPr>
                <a:defRPr/>
              </a:pPr>
              <a:t>‹#›</a:t>
            </a:fld>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smtClean="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14/12/2016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14/12/2016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12/14/2016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14/12/2016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12/14/2016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12/14/2016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12/14/2016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smtClean="0"/>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0" y="1752600"/>
            <a:ext cx="4495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4495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387350" y="6329363"/>
            <a:ext cx="1892300" cy="444500"/>
          </a:xfrm>
          <a:prstGeom prst="rect">
            <a:avLst/>
          </a:prstGeom>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2978150" y="6329363"/>
            <a:ext cx="3873500" cy="444500"/>
          </a:xfrm>
          <a:prstGeom prst="rect">
            <a:avLst/>
          </a:prstGeom>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858000" y="6323013"/>
            <a:ext cx="1905000" cy="457200"/>
          </a:xfrm>
          <a:prstGeom prst="rect">
            <a:avLst/>
          </a:prstGeom>
        </p:spPr>
        <p:txBody>
          <a:bodyPr/>
          <a:lstStyle>
            <a:lvl1pPr>
              <a:defRPr/>
            </a:lvl1pPr>
          </a:lstStyle>
          <a:p>
            <a:endParaRPr lang="en-GB">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14/12/2016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12/14/2016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Wednesday, 14 December 2016</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14/12/2016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14/12/2016</a:t>
            </a:fld>
            <a:endParaRPr lang="en-GB" alt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 xmlns:p14="http://schemas.microsoft.com/office/powerpoint/2010/main" val="5560364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14/12/2016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a:lstStyle>
            <a:lvl1pPr>
              <a:defRPr/>
            </a:lvl1pPr>
          </a:lstStyle>
          <a:p>
            <a:pPr fontAlgn="auto">
              <a:spcBef>
                <a:spcPts val="0"/>
              </a:spcBef>
              <a:spcAft>
                <a:spcPts val="0"/>
              </a:spcAft>
              <a:defRPr/>
            </a:pPr>
            <a:fld id="{8EDF7B6F-2004-4788-9F05-B9AC607002D6}" type="datetime2">
              <a:rPr lang="en-US" sz="1800" smtClean="0">
                <a:solidFill>
                  <a:srgbClr val="000000"/>
                </a:solidFill>
                <a:latin typeface="Arial"/>
              </a:rPr>
              <a:pPr fontAlgn="auto">
                <a:spcBef>
                  <a:spcPts val="0"/>
                </a:spcBef>
                <a:spcAft>
                  <a:spcPts val="0"/>
                </a:spcAft>
                <a:defRPr/>
              </a:pPr>
              <a:t>Wednesday, December 14, 2016</a:t>
            </a:fld>
            <a:endParaRPr lang="en-GB" sz="1800">
              <a:solidFill>
                <a:srgbClr val="000000"/>
              </a:solidFill>
              <a:latin typeface="Arial"/>
            </a:endParaRPr>
          </a:p>
        </p:txBody>
      </p:sp>
      <p:sp>
        <p:nvSpPr>
          <p:cNvPr id="6" name="Footer Placeholder 5"/>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fontAlgn="auto">
              <a:spcBef>
                <a:spcPts val="0"/>
              </a:spcBef>
              <a:spcAft>
                <a:spcPts val="0"/>
              </a:spcAft>
              <a:defRPr/>
            </a:pPr>
            <a:endParaRPr lang="en-US" sz="180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fontAlgn="auto">
              <a:spcBef>
                <a:spcPts val="0"/>
              </a:spcBef>
              <a:spcAft>
                <a:spcPts val="0"/>
              </a:spcAft>
              <a:defRPr/>
            </a:pPr>
            <a:endParaRPr lang="en-US" sz="1800">
              <a:solidFill>
                <a:srgbClr val="000000"/>
              </a:solidFill>
              <a:latin typeface="Aria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14/12/2016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12/14/2016</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14/12/2016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FED7A0-7C7F-4715-A304-4201724BE00E}" type="datetime2">
              <a:rPr lang="en-GB" smtClean="0"/>
              <a:pPr/>
              <a:t>Wednesday, 14 December 2016</a:t>
            </a:fld>
            <a:endParaRPr lang="en-US"/>
          </a:p>
        </p:txBody>
      </p:sp>
      <p:sp>
        <p:nvSpPr>
          <p:cNvPr id="5" name="Footer Placeholder 4"/>
          <p:cNvSpPr>
            <a:spLocks noGrp="1"/>
          </p:cNvSpPr>
          <p:nvPr>
            <p:ph type="ftr" sz="quarter" idx="11"/>
          </p:nvPr>
        </p:nvSpPr>
        <p:spPr/>
        <p:txBody>
          <a:bodyPr/>
          <a:lstStyle>
            <a:lvl1pPr>
              <a:defRPr/>
            </a:lvl1pPr>
          </a:lstStyle>
          <a:p>
            <a:r>
              <a:rPr lang="en-US"/>
              <a:t>Phil’s ‘musts’ for assessment</a:t>
            </a:r>
          </a:p>
        </p:txBody>
      </p:sp>
      <p:sp>
        <p:nvSpPr>
          <p:cNvPr id="6" name="Slide Number Placeholder 5"/>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B69FC7-9523-4F6A-9AD2-613138E0FB1B}" type="datetime2">
              <a:rPr lang="en-GB" smtClean="0"/>
              <a:pPr/>
              <a:t>Wednesday, 14 December 2016</a:t>
            </a:fld>
            <a:endParaRPr lang="en-US"/>
          </a:p>
        </p:txBody>
      </p:sp>
      <p:sp>
        <p:nvSpPr>
          <p:cNvPr id="3" name="Footer Placeholder 2"/>
          <p:cNvSpPr>
            <a:spLocks noGrp="1"/>
          </p:cNvSpPr>
          <p:nvPr>
            <p:ph type="ftr" sz="quarter" idx="11"/>
          </p:nvPr>
        </p:nvSpPr>
        <p:spPr/>
        <p:txBody>
          <a:bodyPr/>
          <a:lstStyle>
            <a:lvl1pPr>
              <a:defRPr/>
            </a:lvl1pPr>
          </a:lstStyle>
          <a:p>
            <a:r>
              <a:rPr lang="en-US"/>
              <a:t>Phil’s ‘musts’ for assessment</a:t>
            </a:r>
          </a:p>
        </p:txBody>
      </p:sp>
      <p:sp>
        <p:nvSpPr>
          <p:cNvPr id="4" name="Slide Number Placeholder 3"/>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B69FC7-9523-4F6A-9AD2-613138E0FB1B}" type="datetime2">
              <a:rPr lang="en-GB" smtClean="0"/>
              <a:pPr/>
              <a:t>Wednesday, 14 December 2016</a:t>
            </a:fld>
            <a:endParaRPr lang="en-US"/>
          </a:p>
        </p:txBody>
      </p:sp>
      <p:sp>
        <p:nvSpPr>
          <p:cNvPr id="3" name="Footer Placeholder 2"/>
          <p:cNvSpPr>
            <a:spLocks noGrp="1"/>
          </p:cNvSpPr>
          <p:nvPr>
            <p:ph type="ftr" sz="quarter" idx="11"/>
          </p:nvPr>
        </p:nvSpPr>
        <p:spPr/>
        <p:txBody>
          <a:bodyPr/>
          <a:lstStyle>
            <a:lvl1pPr>
              <a:defRPr/>
            </a:lvl1pPr>
          </a:lstStyle>
          <a:p>
            <a:r>
              <a:rPr lang="en-US"/>
              <a:t>Phil’s ‘musts’ for assessment</a:t>
            </a:r>
          </a:p>
        </p:txBody>
      </p:sp>
      <p:sp>
        <p:nvSpPr>
          <p:cNvPr id="4" name="Slide Number Placeholder 3"/>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B69FC7-9523-4F6A-9AD2-613138E0FB1B}" type="datetime2">
              <a:rPr lang="en-GB" smtClean="0"/>
              <a:pPr/>
              <a:t>Wednesday, 14 December 2016</a:t>
            </a:fld>
            <a:endParaRPr lang="en-US"/>
          </a:p>
        </p:txBody>
      </p:sp>
      <p:sp>
        <p:nvSpPr>
          <p:cNvPr id="3" name="Footer Placeholder 2"/>
          <p:cNvSpPr>
            <a:spLocks noGrp="1"/>
          </p:cNvSpPr>
          <p:nvPr>
            <p:ph type="ftr" sz="quarter" idx="11"/>
          </p:nvPr>
        </p:nvSpPr>
        <p:spPr/>
        <p:txBody>
          <a:bodyPr/>
          <a:lstStyle>
            <a:lvl1pPr>
              <a:defRPr/>
            </a:lvl1pPr>
          </a:lstStyle>
          <a:p>
            <a:r>
              <a:rPr lang="en-US"/>
              <a:t>Phil’s ‘musts’ for assessment</a:t>
            </a:r>
          </a:p>
        </p:txBody>
      </p:sp>
      <p:sp>
        <p:nvSpPr>
          <p:cNvPr id="4" name="Slide Number Placeholder 3"/>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B69FC7-9523-4F6A-9AD2-613138E0FB1B}" type="datetime2">
              <a:rPr lang="en-GB" smtClean="0"/>
              <a:pPr/>
              <a:t>Wednesday, 14 December 2016</a:t>
            </a:fld>
            <a:endParaRPr lang="en-US"/>
          </a:p>
        </p:txBody>
      </p:sp>
      <p:sp>
        <p:nvSpPr>
          <p:cNvPr id="3" name="Footer Placeholder 2"/>
          <p:cNvSpPr>
            <a:spLocks noGrp="1"/>
          </p:cNvSpPr>
          <p:nvPr>
            <p:ph type="ftr" sz="quarter" idx="11"/>
          </p:nvPr>
        </p:nvSpPr>
        <p:spPr/>
        <p:txBody>
          <a:bodyPr/>
          <a:lstStyle>
            <a:lvl1pPr>
              <a:defRPr/>
            </a:lvl1pPr>
          </a:lstStyle>
          <a:p>
            <a:r>
              <a:rPr lang="en-US"/>
              <a:t>Phil’s ‘musts’ for assessment</a:t>
            </a:r>
          </a:p>
        </p:txBody>
      </p:sp>
      <p:sp>
        <p:nvSpPr>
          <p:cNvPr id="4" name="Slide Number Placeholder 3"/>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B69FC7-9523-4F6A-9AD2-613138E0FB1B}" type="datetime2">
              <a:rPr lang="en-GB" smtClean="0"/>
              <a:pPr/>
              <a:t>Wednesday, 14 December 2016</a:t>
            </a:fld>
            <a:endParaRPr lang="en-US"/>
          </a:p>
        </p:txBody>
      </p:sp>
      <p:sp>
        <p:nvSpPr>
          <p:cNvPr id="3" name="Footer Placeholder 2"/>
          <p:cNvSpPr>
            <a:spLocks noGrp="1"/>
          </p:cNvSpPr>
          <p:nvPr>
            <p:ph type="ftr" sz="quarter" idx="11"/>
          </p:nvPr>
        </p:nvSpPr>
        <p:spPr/>
        <p:txBody>
          <a:bodyPr/>
          <a:lstStyle>
            <a:lvl1pPr>
              <a:defRPr/>
            </a:lvl1pPr>
          </a:lstStyle>
          <a:p>
            <a:r>
              <a:rPr lang="en-US"/>
              <a:t>Phil’s ‘musts’ for assessment</a:t>
            </a:r>
          </a:p>
        </p:txBody>
      </p:sp>
      <p:sp>
        <p:nvSpPr>
          <p:cNvPr id="4" name="Slide Number Placeholder 3"/>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FED7A0-7C7F-4715-A304-4201724BE00E}" type="datetime2">
              <a:rPr lang="en-GB" smtClean="0"/>
              <a:pPr/>
              <a:t>Wednesday, 14 December 2016</a:t>
            </a:fld>
            <a:endParaRPr lang="en-US"/>
          </a:p>
        </p:txBody>
      </p:sp>
      <p:sp>
        <p:nvSpPr>
          <p:cNvPr id="5" name="Footer Placeholder 4"/>
          <p:cNvSpPr>
            <a:spLocks noGrp="1"/>
          </p:cNvSpPr>
          <p:nvPr>
            <p:ph type="ftr" sz="quarter" idx="11"/>
          </p:nvPr>
        </p:nvSpPr>
        <p:spPr/>
        <p:txBody>
          <a:bodyPr/>
          <a:lstStyle>
            <a:lvl1pPr>
              <a:defRPr/>
            </a:lvl1pPr>
          </a:lstStyle>
          <a:p>
            <a:r>
              <a:rPr lang="en-US"/>
              <a:t>Phil’s ‘musts’ for assessment</a:t>
            </a:r>
          </a:p>
        </p:txBody>
      </p:sp>
      <p:sp>
        <p:nvSpPr>
          <p:cNvPr id="6" name="Slide Number Placeholder 5"/>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FED7A0-7C7F-4715-A304-4201724BE00E}" type="datetime2">
              <a:rPr lang="en-GB" smtClean="0"/>
              <a:pPr/>
              <a:t>Wednesday, 14 December 2016</a:t>
            </a:fld>
            <a:endParaRPr lang="en-US"/>
          </a:p>
        </p:txBody>
      </p:sp>
      <p:sp>
        <p:nvSpPr>
          <p:cNvPr id="5" name="Footer Placeholder 4"/>
          <p:cNvSpPr>
            <a:spLocks noGrp="1"/>
          </p:cNvSpPr>
          <p:nvPr>
            <p:ph type="ftr" sz="quarter" idx="11"/>
          </p:nvPr>
        </p:nvSpPr>
        <p:spPr/>
        <p:txBody>
          <a:bodyPr/>
          <a:lstStyle>
            <a:lvl1pPr>
              <a:defRPr/>
            </a:lvl1pPr>
          </a:lstStyle>
          <a:p>
            <a:r>
              <a:rPr lang="en-US"/>
              <a:t>Phil’s ‘musts’ for assessment</a:t>
            </a:r>
          </a:p>
        </p:txBody>
      </p:sp>
      <p:sp>
        <p:nvSpPr>
          <p:cNvPr id="6" name="Slide Number Placeholder 5"/>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14/12/2016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12/14/2016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Wednesday, 14 December 2016</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0.xml"/><Relationship Id="rId1" Type="http://schemas.openxmlformats.org/officeDocument/2006/relationships/slideLayout" Target="../slideLayouts/slideLayout7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1.xml"/><Relationship Id="rId1" Type="http://schemas.openxmlformats.org/officeDocument/2006/relationships/slideLayout" Target="../slideLayouts/slideLayout7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2.xml"/><Relationship Id="rId1" Type="http://schemas.openxmlformats.org/officeDocument/2006/relationships/slideLayout" Target="../slideLayouts/slideLayout7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3.xml"/><Relationship Id="rId1" Type="http://schemas.openxmlformats.org/officeDocument/2006/relationships/slideLayout" Target="../slideLayouts/slideLayout8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4.xml"/><Relationship Id="rId1" Type="http://schemas.openxmlformats.org/officeDocument/2006/relationships/slideLayout" Target="../slideLayouts/slideLayout8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5.xml"/><Relationship Id="rId1" Type="http://schemas.openxmlformats.org/officeDocument/2006/relationships/slideLayout" Target="../slideLayouts/slideLayout82.xm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6.xml"/><Relationship Id="rId1" Type="http://schemas.openxmlformats.org/officeDocument/2006/relationships/slideLayout" Target="../slideLayouts/slideLayout83.xm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7.xml"/><Relationship Id="rId1" Type="http://schemas.openxmlformats.org/officeDocument/2006/relationships/slideLayout" Target="../slideLayouts/slideLayout84.xm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8.xml"/><Relationship Id="rId1" Type="http://schemas.openxmlformats.org/officeDocument/2006/relationships/slideLayout" Target="../slideLayouts/slideLayout85.xm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9.xml"/><Relationship Id="rId1" Type="http://schemas.openxmlformats.org/officeDocument/2006/relationships/slideLayout" Target="../slideLayouts/slideLayout86.xm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10.xml"/><Relationship Id="rId1" Type="http://schemas.openxmlformats.org/officeDocument/2006/relationships/slideLayout" Target="../slideLayouts/slideLayout87.xm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11.xml"/><Relationship Id="rId1" Type="http://schemas.openxmlformats.org/officeDocument/2006/relationships/slideLayout" Target="../slideLayouts/slideLayout88.xm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12.xml"/><Relationship Id="rId1" Type="http://schemas.openxmlformats.org/officeDocument/2006/relationships/slideLayout" Target="../slideLayouts/slideLayout89.xm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3.xml"/><Relationship Id="rId1" Type="http://schemas.openxmlformats.org/officeDocument/2006/relationships/slideLayout" Target="../slideLayouts/slideLayout9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5.xml"/><Relationship Id="rId1" Type="http://schemas.openxmlformats.org/officeDocument/2006/relationships/slideLayout" Target="../slideLayouts/slideLayout9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theme" Target="../theme/theme116.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7.xml"/><Relationship Id="rId1" Type="http://schemas.openxmlformats.org/officeDocument/2006/relationships/slideLayout" Target="../slideLayouts/slideLayout94.xml"/></Relationships>
</file>

<file path=ppt/slideMasters/_rels/slideMaster118.xml.rels><?xml version="1.0" encoding="UTF-8" standalone="yes"?>
<Relationships xmlns="http://schemas.openxmlformats.org/package/2006/relationships"><Relationship Id="rId2" Type="http://schemas.openxmlformats.org/officeDocument/2006/relationships/theme" Target="../theme/theme118.xml"/><Relationship Id="rId1" Type="http://schemas.openxmlformats.org/officeDocument/2006/relationships/slideLayout" Target="../slideLayouts/slideLayout95.xm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9.xml"/><Relationship Id="rId1" Type="http://schemas.openxmlformats.org/officeDocument/2006/relationships/slideLayout" Target="../slideLayouts/slideLayout9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0.xml"/><Relationship Id="rId1" Type="http://schemas.openxmlformats.org/officeDocument/2006/relationships/slideLayout" Target="../slideLayouts/slideLayout97.xm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1.xml"/><Relationship Id="rId1" Type="http://schemas.openxmlformats.org/officeDocument/2006/relationships/slideLayout" Target="../slideLayouts/slideLayout9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2.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5.jpeg"/><Relationship Id="rId7" Type="http://schemas.openxmlformats.org/officeDocument/2006/relationships/hyperlink" Target="disruptive%20behaviour%20bradford.ppt" TargetMode="External"/><Relationship Id="rId2" Type="http://schemas.openxmlformats.org/officeDocument/2006/relationships/theme" Target="../theme/theme122.xml"/><Relationship Id="rId1" Type="http://schemas.openxmlformats.org/officeDocument/2006/relationships/slideLayout" Target="../slideLayouts/slideLayout99.xml"/><Relationship Id="rId6" Type="http://schemas.openxmlformats.org/officeDocument/2006/relationships/hyperlink" Target="lec%20book%20pic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3.xml"/><Relationship Id="rId1" Type="http://schemas.openxmlformats.org/officeDocument/2006/relationships/slideLayout" Target="../slideLayouts/slideLayout100.xm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4.xml"/><Relationship Id="rId1" Type="http://schemas.openxmlformats.org/officeDocument/2006/relationships/slideLayout" Target="../slideLayouts/slideLayout10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theme" Target="../theme/theme12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26.xml.rels><?xml version="1.0" encoding="UTF-8" standalone="yes"?>
<Relationships xmlns="http://schemas.openxmlformats.org/package/2006/relationships"><Relationship Id="rId2" Type="http://schemas.openxmlformats.org/officeDocument/2006/relationships/theme" Target="../theme/theme126.xml"/><Relationship Id="rId1" Type="http://schemas.openxmlformats.org/officeDocument/2006/relationships/slideLayout" Target="../slideLayouts/slideLayout104.xml"/></Relationships>
</file>

<file path=ppt/slideMasters/_rels/slideMaster127.xml.rels><?xml version="1.0" encoding="UTF-8" standalone="yes"?>
<Relationships xmlns="http://schemas.openxmlformats.org/package/2006/relationships"><Relationship Id="rId2" Type="http://schemas.openxmlformats.org/officeDocument/2006/relationships/theme" Target="../theme/theme127.xml"/><Relationship Id="rId1" Type="http://schemas.openxmlformats.org/officeDocument/2006/relationships/slideLayout" Target="../slideLayouts/slideLayout105.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hyperlink" Target="00%20main%20menu.ppt" TargetMode="Externa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9.xm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5.xml"/><Relationship Id="rId1" Type="http://schemas.openxmlformats.org/officeDocument/2006/relationships/slideLayout" Target="../slideLayouts/slideLayout4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2.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4.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6.xml"/><Relationship Id="rId1" Type="http://schemas.openxmlformats.org/officeDocument/2006/relationships/slideLayout" Target="../slideLayouts/slideLayout45.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7.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1.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2.xml"/><Relationship Id="rId1" Type="http://schemas.openxmlformats.org/officeDocument/2006/relationships/slideLayout" Target="../slideLayouts/slideLayout51.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3.xml"/><Relationship Id="rId1" Type="http://schemas.openxmlformats.org/officeDocument/2006/relationships/slideLayout" Target="../slideLayouts/slideLayout52.xml"/></Relationships>
</file>

<file path=ppt/slideMasters/_rels/slideMaster54.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4.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5.xml"/><Relationship Id="rId1" Type="http://schemas.openxmlformats.org/officeDocument/2006/relationships/slideLayout" Target="../slideLayouts/slideLayout53.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54.xml"/></Relationships>
</file>

<file path=ppt/slideMasters/_rels/slideMaster57.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57.xml"/><Relationship Id="rId1" Type="http://schemas.openxmlformats.org/officeDocument/2006/relationships/slideLayout" Target="../slideLayouts/slideLayout55.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8.xml"/><Relationship Id="rId1" Type="http://schemas.openxmlformats.org/officeDocument/2006/relationships/slideLayout" Target="../slideLayouts/slideLayout56.xml"/></Relationships>
</file>

<file path=ppt/slideMasters/_rels/slideMaster59.xml.rels><?xml version="1.0" encoding="UTF-8" standalone="yes"?>
<Relationships xmlns="http://schemas.openxmlformats.org/package/2006/relationships"><Relationship Id="rId3" Type="http://schemas.openxmlformats.org/officeDocument/2006/relationships/theme" Target="../theme/theme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hyperlink" Target="00%20main%20menu.ppt"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5.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7.xml"/><Relationship Id="rId1" Type="http://schemas.openxmlformats.org/officeDocument/2006/relationships/slideLayout" Target="../slideLayouts/slideLayout6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3" Type="http://schemas.openxmlformats.org/officeDocument/2006/relationships/theme" Target="../theme/theme80.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theme" Target="../theme/theme81.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2.xml"/><Relationship Id="rId1" Type="http://schemas.openxmlformats.org/officeDocument/2006/relationships/slideLayout" Target="../slideLayouts/slideLayout6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3.xml.rels><?xml version="1.0" encoding="UTF-8" standalone="yes"?>
<Relationships xmlns="http://schemas.openxmlformats.org/package/2006/relationships"><Relationship Id="rId1"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4.xml"/><Relationship Id="rId1" Type="http://schemas.openxmlformats.org/officeDocument/2006/relationships/slideLayout" Target="../slideLayouts/slideLayout66.xm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5.xml"/><Relationship Id="rId1" Type="http://schemas.openxmlformats.org/officeDocument/2006/relationships/slideLayout" Target="../slideLayouts/slideLayout67.xm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91.xml"/><Relationship Id="rId1" Type="http://schemas.openxmlformats.org/officeDocument/2006/relationships/slideLayout" Target="../slideLayouts/slideLayout68.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2.xml"/><Relationship Id="rId1" Type="http://schemas.openxmlformats.org/officeDocument/2006/relationships/slideLayout" Target="../slideLayouts/slideLayout6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3.xml"/><Relationship Id="rId1" Type="http://schemas.openxmlformats.org/officeDocument/2006/relationships/slideLayout" Target="../slideLayouts/slideLayout7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4.xml"/><Relationship Id="rId1" Type="http://schemas.openxmlformats.org/officeDocument/2006/relationships/slideLayout" Target="../slideLayouts/slideLayout7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theme" Target="../theme/theme96.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7.xml"/><Relationship Id="rId1" Type="http://schemas.openxmlformats.org/officeDocument/2006/relationships/slideLayout" Target="../slideLayouts/slideLayout74.xm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8.xml"/><Relationship Id="rId1" Type="http://schemas.openxmlformats.org/officeDocument/2006/relationships/slideLayout" Target="../slideLayouts/slideLayout7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9.xml"/><Relationship Id="rId1"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mj-lt"/>
              </a:rPr>
              <a:t>http://phil-race.co.uk</a:t>
            </a:r>
            <a:endParaRPr lang="en-GB" sz="1400" b="1" dirty="0">
              <a:solidFill>
                <a:srgbClr val="FF0000"/>
              </a:solidFill>
              <a:latin typeface="+mj-lt"/>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1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1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Wednesday, 14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18"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Wednesday, 14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20"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Wednesday, 14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22"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Wednesday, 14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24"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Wednesday, 14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26"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Wednesday, 14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28"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Wednesday, 14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30"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Wednesday, 14 December 2016</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32" r:id="rId1"/>
  </p:sldLayoutIdLst>
  <p:timing>
    <p:tnLst>
      <p:par>
        <p:cTn id="1" dur="indefinite" restart="never" nodeType="tmRoot"/>
      </p:par>
    </p:tnLst>
  </p:timing>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3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3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39" r:id="rId1"/>
    <p:sldLayoutId id="214748494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solidFill>
                  <a:srgbClr val="FFFFFF"/>
                </a:solidFill>
              </a:rPr>
              <a:t>Leeds Metropolitan University</a:t>
            </a:r>
          </a:p>
          <a:p>
            <a:pPr>
              <a:defRPr/>
            </a:pPr>
            <a:r>
              <a:rPr lang="en-GB" altLang="en-US" smtClean="0">
                <a:solidFill>
                  <a:srgbClr val="FFFFFF"/>
                </a:solidFill>
              </a:rPr>
              <a:t>Innovation North – Faculty Of Information And Technology</a:t>
            </a:r>
            <a:endParaRPr lang="en-GB" altLang="en-US">
              <a:solidFill>
                <a:srgbClr val="FFFFFF"/>
              </a:solidFill>
            </a:endParaRP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9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12/14/2016</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494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5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5062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Wednesday, 14 December 2016</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95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ctr" eaLnBrk="0" hangingPunct="0">
              <a:defRPr/>
            </a:pPr>
            <a:endParaRPr lang="en-GB" b="1">
              <a:solidFill>
                <a:srgbClr val="000000"/>
              </a:solidFill>
            </a:endParaRPr>
          </a:p>
        </p:txBody>
      </p:sp>
      <p:sp>
        <p:nvSpPr>
          <p:cNvPr id="2051"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eaLnBrk="0" hangingPunct="0">
              <a:defRPr/>
            </a:pPr>
            <a:r>
              <a:rPr lang="en-GB" altLang="en-US" b="1"/>
              <a:t>Leeds Metropolitan University</a:t>
            </a:r>
          </a:p>
          <a:p>
            <a:pPr eaLnBrk="0" hangingPunct="0">
              <a:defRPr/>
            </a:pPr>
            <a:r>
              <a:rPr lang="en-GB" altLang="en-US" b="1"/>
              <a:t>Innovation North – Faculty Of Information And Technology</a:t>
            </a:r>
          </a:p>
        </p:txBody>
      </p:sp>
      <p:pic>
        <p:nvPicPr>
          <p:cNvPr id="2054"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96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9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65" r:id="rId1"/>
    <p:sldLayoutId id="214748496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4407284C-37D9-4014-AD1E-EF70E4265F38}" type="datetimeFigureOut">
              <a:rPr lang="en-GB"/>
              <a:pPr>
                <a:defRPr/>
              </a:pPr>
              <a:t>14/12/2016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defRPr>
            </a:lvl1pPr>
          </a:lstStyle>
          <a:p>
            <a:pPr>
              <a:defRPr/>
            </a:pPr>
            <a:fld id="{49C35B27-9199-4CB6-A459-4ED999EA447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6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97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cs typeface="Arial" pitchFamily="34" charset="0"/>
              </a:rPr>
              <a:t>http://phil-race.co.uk</a:t>
            </a:r>
            <a:endParaRPr lang="en-GB" sz="1400" b="1"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04" r:id="rId1"/>
    <p:sldLayoutId id="21474849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3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12/14/2016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t>Leeds Metropolitan University</a:t>
            </a:r>
          </a:p>
          <a:p>
            <a:pPr>
              <a:defRPr/>
            </a:pPr>
            <a:r>
              <a:rPr lang="en-GB" altLang="en-US" smtClean="0"/>
              <a:t>Innovation North – Faculty Of Information And Technology</a:t>
            </a:r>
            <a:endParaRPr lang="en-GB" altLang="en-US"/>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7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7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14/12/2016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 xmlns:p14="http://schemas.microsoft.com/office/powerpoint/2010/main" val="3705594016"/>
      </p:ext>
    </p:extLst>
  </p:cSld>
  <p:clrMap bg1="lt1" tx1="dk1" bg2="lt2" tx2="dk2" accent1="accent1" accent2="accent2" accent3="accent3" accent4="accent4" accent5="accent5" accent6="accent6" hlink="hlink" folHlink="folHlink"/>
  <p:sldLayoutIdLst>
    <p:sldLayoutId id="214748479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98" r:id="rId1"/>
    <p:sldLayoutId id="214748481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14/12/2016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5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972" r:id="rId1"/>
    <p:sldLayoutId id="214748497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 id="21474848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12/14/2016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48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9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 id="214748495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solidFill>
                  <a:srgbClr val="000000"/>
                </a:solidFill>
              </a:rPr>
              <a:t>Phil’s ‘musts’ for assessment</a:t>
            </a:r>
            <a:endParaRPr lang="en-GB" altLang="en-US">
              <a:solidFill>
                <a:srgbClr val="000000"/>
              </a:solidFill>
            </a:endParaRP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90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hyperlink" Target="file:///C:\Documents%20and%20Settings\user\Desktop\brunel%20pieces%203\Newcastle.ppt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0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6.xml"/><Relationship Id="rId1" Type="http://schemas.openxmlformats.org/officeDocument/2006/relationships/slideLayout" Target="../slideLayouts/slideLayout5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0.xml"/></Relationships>
</file>

<file path=ppt/slides/_rels/slide11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3.xml"/><Relationship Id="rId1" Type="http://schemas.openxmlformats.org/officeDocument/2006/relationships/slideLayout" Target="../slideLayouts/slideLayout10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2.xml"/></Relationships>
</file>

<file path=ppt/slides/_rels/slide118.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66.xml"/><Relationship Id="rId1" Type="http://schemas.openxmlformats.org/officeDocument/2006/relationships/slideLayout" Target="../slideLayouts/slideLayout10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0.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68.xml"/><Relationship Id="rId1" Type="http://schemas.openxmlformats.org/officeDocument/2006/relationships/slideLayout" Target="../slideLayouts/slideLayout103.xml"/></Relationships>
</file>

<file path=ppt/slides/_rels/slide121.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69.xml"/><Relationship Id="rId1" Type="http://schemas.openxmlformats.org/officeDocument/2006/relationships/slideLayout" Target="../slideLayouts/slideLayout10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7.xml"/><Relationship Id="rId1" Type="http://schemas.openxmlformats.org/officeDocument/2006/relationships/slideLayout" Target="../slideLayouts/slideLayout49.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2.xml"/></Relationships>
</file>

<file path=ppt/slides/_rels/slide1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4.xml"/></Relationships>
</file>

<file path=ppt/slides/_rels/slide154.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100.xml"/><Relationship Id="rId1" Type="http://schemas.openxmlformats.org/officeDocument/2006/relationships/slideLayout" Target="../slideLayouts/slideLayout54.xml"/></Relationships>
</file>

<file path=ppt/slides/_rels/slide155.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101.xml"/><Relationship Id="rId1" Type="http://schemas.openxmlformats.org/officeDocument/2006/relationships/slideLayout" Target="../slideLayouts/slideLayout54.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7.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102.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hyperlink" Target="http://rer.sagepub.com/cgi/reprint/83/1/70?ijkey=x/CimNd6vjZWI&amp;keytype=ref&amp;siteid=sprer" TargetMode="Externa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7.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s.cmu.edu/~rgs/alice26a.gif" TargetMode="Externa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65.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hyperlink" Target="http://phil-race.co.uk/4th-edition-lecturers-toolkit/" TargetMode="External"/><Relationship Id="rId2" Type="http://schemas.openxmlformats.org/officeDocument/2006/relationships/notesSlide" Target="../notesSlides/notesSlide25.xml"/><Relationship Id="rId1" Type="http://schemas.openxmlformats.org/officeDocument/2006/relationships/slideLayout" Target="../slideLayouts/slideLayout57.xml"/><Relationship Id="rId4" Type="http://schemas.openxmlformats.org/officeDocument/2006/relationships/hyperlink" Target="http://phil-race.co.uk/ripples-model-seven-factors-underpinning-successful-learning-update-july-201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27.xml"/><Relationship Id="rId1" Type="http://schemas.openxmlformats.org/officeDocument/2006/relationships/slideLayout" Target="../slideLayouts/slideLayout44.xml"/><Relationship Id="rId4" Type="http://schemas.openxmlformats.org/officeDocument/2006/relationships/hyperlink" Target="file:///C:\Documents%20and%20Settings\user\Desktop\brunel%20pieces%203\Newcastle.pptx"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4.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5.xml"/></Relationships>
</file>

<file path=ppt/slides/_rels/slide6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7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7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8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0.xml"/></Relationships>
</file>

<file path=ppt/slides/_rels/slide8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49.xml"/><Relationship Id="rId1" Type="http://schemas.openxmlformats.org/officeDocument/2006/relationships/slideLayout" Target="../slideLayouts/slideLayout94.xml"/><Relationship Id="rId4" Type="http://schemas.openxmlformats.org/officeDocument/2006/relationships/hyperlink" Target="file:///C:\Documents%20and%20Settings\user\Desktop\brunel%20pieces%203\Newcastle.pptx"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332570"/>
            <a:ext cx="6697400" cy="2952410"/>
          </a:xfrm>
          <a:noFill/>
        </p:spPr>
        <p:txBody>
          <a:bodyPr/>
          <a:lstStyle/>
          <a:p>
            <a:pPr algn="ctr">
              <a:defRPr/>
            </a:pPr>
            <a:r>
              <a:rPr lang="en-GB" sz="4000" dirty="0" smtClean="0">
                <a:solidFill>
                  <a:srgbClr val="FF3300"/>
                </a:solidFill>
              </a:rPr>
              <a:t>Reinventing Assessment:</a:t>
            </a:r>
            <a:br>
              <a:rPr lang="en-GB" sz="4000" dirty="0" smtClean="0">
                <a:solidFill>
                  <a:srgbClr val="FF3300"/>
                </a:solidFill>
              </a:rPr>
            </a:br>
            <a:r>
              <a:rPr lang="en-GB" sz="4400" dirty="0" smtClean="0">
                <a:solidFill>
                  <a:schemeClr val="accent1">
                    <a:lumMod val="60000"/>
                    <a:lumOff val="40000"/>
                  </a:schemeClr>
                </a:solidFill>
              </a:rPr>
              <a:t>Towards Assessment </a:t>
            </a:r>
            <a:br>
              <a:rPr lang="en-GB" sz="4400" dirty="0" smtClean="0">
                <a:solidFill>
                  <a:schemeClr val="accent1">
                    <a:lumMod val="60000"/>
                    <a:lumOff val="40000"/>
                  </a:schemeClr>
                </a:solidFill>
              </a:rPr>
            </a:br>
            <a:r>
              <a:rPr lang="en-GB" sz="4400" dirty="0" smtClean="0">
                <a:solidFill>
                  <a:schemeClr val="accent1">
                    <a:lumMod val="60000"/>
                    <a:lumOff val="40000"/>
                  </a:schemeClr>
                </a:solidFill>
              </a:rPr>
              <a:t>AS learning</a:t>
            </a:r>
            <a:br>
              <a:rPr lang="en-GB" sz="4400" dirty="0" smtClean="0">
                <a:solidFill>
                  <a:schemeClr val="accent1">
                    <a:lumMod val="60000"/>
                    <a:lumOff val="40000"/>
                  </a:schemeClr>
                </a:solidFill>
              </a:rPr>
            </a:br>
            <a:r>
              <a:rPr lang="en-GB" sz="2400" dirty="0" smtClean="0">
                <a:solidFill>
                  <a:srgbClr val="FFC000"/>
                </a:solidFill>
              </a:rPr>
              <a:t>- a workshop on making assessment more valid, reliable, transparent, authentic, inclusive – and manageable!</a:t>
            </a:r>
            <a:endParaRPr lang="en-GB" sz="4000" dirty="0" smtClean="0">
              <a:solidFill>
                <a:srgbClr val="FFC000"/>
              </a:solidFill>
            </a:endParaRPr>
          </a:p>
        </p:txBody>
      </p:sp>
      <p:sp>
        <p:nvSpPr>
          <p:cNvPr id="13315" name="Rectangle 3"/>
          <p:cNvSpPr>
            <a:spLocks noGrp="1" noChangeArrowheads="1"/>
          </p:cNvSpPr>
          <p:nvPr>
            <p:ph type="subTitle" idx="1"/>
          </p:nvPr>
        </p:nvSpPr>
        <p:spPr>
          <a:xfrm>
            <a:off x="611450" y="3356990"/>
            <a:ext cx="6625390" cy="792110"/>
          </a:xfrm>
        </p:spPr>
        <p:txBody>
          <a:bodyPr/>
          <a:lstStyle/>
          <a:p>
            <a:pPr algn="ctr"/>
            <a:r>
              <a:rPr lang="en-GB" b="1" dirty="0" smtClean="0">
                <a:solidFill>
                  <a:srgbClr val="92D050"/>
                </a:solidFill>
              </a:rPr>
              <a:t>University of Birmingham</a:t>
            </a:r>
          </a:p>
          <a:p>
            <a:pPr algn="ctr"/>
            <a:r>
              <a:rPr lang="en-GB" sz="2400" b="1" dirty="0" smtClean="0">
                <a:solidFill>
                  <a:srgbClr val="FF6699"/>
                </a:solidFill>
              </a:rPr>
              <a:t>Thursday December 14</a:t>
            </a:r>
            <a:r>
              <a:rPr lang="en-GB" sz="2400" b="1" baseline="30000" dirty="0" smtClean="0">
                <a:solidFill>
                  <a:srgbClr val="FF6699"/>
                </a:solidFill>
              </a:rPr>
              <a:t>th</a:t>
            </a:r>
            <a:r>
              <a:rPr lang="en-GB" sz="2400" b="1" dirty="0" smtClean="0">
                <a:solidFill>
                  <a:srgbClr val="FF6699"/>
                </a:solidFill>
              </a:rPr>
              <a:t>  2016</a:t>
            </a:r>
          </a:p>
        </p:txBody>
      </p:sp>
      <p:sp>
        <p:nvSpPr>
          <p:cNvPr id="5" name="Rectangle 8">
            <a:hlinkClick r:id="rId3" action="ppaction://hlinkpres?slideindex=1&amp;slidetitle="/>
          </p:cNvPr>
          <p:cNvSpPr>
            <a:spLocks noChangeArrowheads="1"/>
          </p:cNvSpPr>
          <p:nvPr/>
        </p:nvSpPr>
        <p:spPr bwMode="auto">
          <a:xfrm>
            <a:off x="395536" y="4365130"/>
            <a:ext cx="79208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a:t>
            </a:r>
            <a:r>
              <a:rPr lang="en-GB" sz="3200" b="1" dirty="0" smtClean="0">
                <a:solidFill>
                  <a:srgbClr val="000000"/>
                </a:solidFill>
                <a:latin typeface="Arial" pitchFamily="34" charset="0"/>
              </a:rPr>
              <a:t>Race</a:t>
            </a:r>
          </a:p>
          <a:p>
            <a:pPr marL="723900" indent="-723900" algn="ctr" eaLnBrk="0" hangingPunct="0">
              <a:spcBef>
                <a:spcPct val="20000"/>
              </a:spcBef>
              <a:buClr>
                <a:srgbClr val="7E9CE8"/>
              </a:buClr>
              <a:buFont typeface="Wingdings" pitchFamily="2" charset="2"/>
              <a:buNone/>
            </a:pPr>
            <a:r>
              <a:rPr lang="en-GB" sz="2000" b="1" dirty="0" smtClean="0">
                <a:solidFill>
                  <a:srgbClr val="008000"/>
                </a:solidFill>
                <a:latin typeface="Arial" pitchFamily="34" charset="0"/>
              </a:rPr>
              <a:t>(from Newcastle-upon-Tyne)</a:t>
            </a:r>
            <a:endParaRPr lang="en-GB" sz="2000" b="1" dirty="0">
              <a:solidFill>
                <a:srgbClr val="008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a:t>
            </a:r>
            <a:r>
              <a:rPr lang="en-GB" sz="1600" b="1" dirty="0" smtClean="0">
                <a:solidFill>
                  <a:srgbClr val="000000"/>
                </a:solidFill>
                <a:latin typeface="Arial" pitchFamily="34" charset="0"/>
              </a:rPr>
              <a:t> PhD  PGCE  FCIPD  PFHEA   NTF </a:t>
            </a:r>
          </a:p>
          <a:p>
            <a:pPr algn="ctr" eaLnBrk="0" hangingPunct="0">
              <a:lnSpc>
                <a:spcPct val="90000"/>
              </a:lnSpc>
              <a:buClr>
                <a:srgbClr val="FF3399"/>
              </a:buClr>
              <a:buSzPct val="75000"/>
              <a:buFont typeface="Monotype Sorts" pitchFamily="2" charset="2"/>
              <a:buNone/>
            </a:pPr>
            <a:r>
              <a:rPr lang="en-GB" sz="2000" b="1" dirty="0" smtClean="0">
                <a:solidFill>
                  <a:srgbClr val="4F81BD"/>
                </a:solidFill>
                <a:latin typeface="Arial" charset="0"/>
              </a:rPr>
              <a:t>Follow Phil on Twitter: @</a:t>
            </a:r>
            <a:r>
              <a:rPr lang="en-GB" sz="2000" b="1" dirty="0" err="1" smtClean="0">
                <a:solidFill>
                  <a:srgbClr val="4F81BD"/>
                </a:solidFill>
                <a:latin typeface="Arial" charset="0"/>
              </a:rPr>
              <a:t>RacePhil</a:t>
            </a:r>
            <a:r>
              <a:rPr lang="en-GB" sz="2000" b="1" dirty="0" smtClean="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a:t>
            </a:r>
            <a:r>
              <a:rPr lang="en-GB" sz="1800" b="1" dirty="0" smtClean="0">
                <a:solidFill>
                  <a:srgbClr val="000000"/>
                </a:solidFill>
                <a:latin typeface="Arial" pitchFamily="34" charset="0"/>
              </a:rPr>
              <a:t>Plymouth and University of Suffolk</a:t>
            </a:r>
            <a:endParaRPr lang="en-GB" sz="1800" b="1" dirty="0">
              <a:solidFill>
                <a:srgbClr val="000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a:t>
            </a:r>
            <a:r>
              <a:rPr lang="en-GB" sz="1800" b="1" dirty="0" smtClean="0">
                <a:solidFill>
                  <a:srgbClr val="000000"/>
                </a:solidFill>
                <a:latin typeface="Arial" pitchFamily="34" charset="0"/>
              </a:rPr>
              <a:t>Beckett University and University of South Wales</a:t>
            </a:r>
            <a:endParaRPr lang="en-GB" sz="1800" b="1" dirty="0">
              <a:solidFill>
                <a:srgbClr val="000000"/>
              </a:solidFill>
              <a:latin typeface="Arial" pitchFamily="34" charset="0"/>
            </a:endParaRP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Getting to know each other</a:t>
            </a:r>
            <a:endParaRPr lang="en-GB" sz="3600"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t>In turn, please..</a:t>
            </a:r>
          </a:p>
          <a:p>
            <a:pPr>
              <a:buFont typeface="+mj-lt"/>
              <a:buAutoNum type="arabicPeriod"/>
            </a:pPr>
            <a:r>
              <a:rPr lang="en-GB" dirty="0" smtClean="0"/>
              <a:t>Say one or two sentences about... </a:t>
            </a:r>
          </a:p>
          <a:p>
            <a:pPr lvl="1"/>
            <a:r>
              <a:rPr lang="en-GB" dirty="0" smtClean="0">
                <a:solidFill>
                  <a:srgbClr val="008000"/>
                </a:solidFill>
              </a:rPr>
              <a:t> who you are</a:t>
            </a:r>
            <a:r>
              <a:rPr lang="en-GB" dirty="0" smtClean="0"/>
              <a:t>, </a:t>
            </a:r>
          </a:p>
          <a:p>
            <a:pPr lvl="1"/>
            <a:r>
              <a:rPr lang="en-GB" dirty="0" smtClean="0">
                <a:solidFill>
                  <a:srgbClr val="990000"/>
                </a:solidFill>
              </a:rPr>
              <a:t> where you come from</a:t>
            </a:r>
            <a:r>
              <a:rPr lang="en-GB" dirty="0" smtClean="0"/>
              <a:t>, and </a:t>
            </a:r>
          </a:p>
          <a:p>
            <a:pPr lvl="1"/>
            <a:r>
              <a:rPr lang="en-GB" dirty="0" smtClean="0">
                <a:solidFill>
                  <a:srgbClr val="FF0000"/>
                </a:solidFill>
              </a:rPr>
              <a:t> what you do</a:t>
            </a:r>
            <a:r>
              <a:rPr lang="en-GB" dirty="0" smtClean="0"/>
              <a:t>.</a:t>
            </a:r>
          </a:p>
          <a:p>
            <a:pPr lvl="1">
              <a:buNone/>
            </a:pPr>
            <a:r>
              <a:rPr lang="en-GB" sz="4400" b="0" dirty="0" smtClean="0">
                <a:solidFill>
                  <a:srgbClr val="990000"/>
                </a:solidFill>
                <a:latin typeface="Creepy" pitchFamily="82" charset="0"/>
              </a:rPr>
              <a:t>In one breath! </a:t>
            </a:r>
          </a:p>
          <a:p>
            <a:pPr>
              <a:buFont typeface="+mj-lt"/>
              <a:buAutoNum type="arabicPeriod"/>
            </a:pPr>
            <a:r>
              <a:rPr lang="en-GB" dirty="0" smtClean="0">
                <a:solidFill>
                  <a:srgbClr val="FF0000"/>
                </a:solidFill>
              </a:rPr>
              <a:t>(Optional)</a:t>
            </a:r>
            <a:r>
              <a:rPr lang="en-GB" dirty="0" smtClean="0"/>
              <a:t> Share with us one thing that you’re dead good at or really proud of.</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0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A marked improvement: HEA, 2012</a:t>
            </a:r>
            <a:endParaRPr lang="en-GB" b="1" dirty="0"/>
          </a:p>
        </p:txBody>
      </p:sp>
      <p:sp>
        <p:nvSpPr>
          <p:cNvPr id="5" name="Content Placeholder 4"/>
          <p:cNvSpPr>
            <a:spLocks noGrp="1"/>
          </p:cNvSpPr>
          <p:nvPr>
            <p:ph sz="half" idx="1"/>
          </p:nvPr>
        </p:nvSpPr>
        <p:spPr>
          <a:xfrm>
            <a:off x="323528" y="980728"/>
            <a:ext cx="4324672" cy="5616624"/>
          </a:xfrm>
        </p:spPr>
        <p:txBody>
          <a:bodyPr/>
          <a:lstStyle/>
          <a:p>
            <a:pPr marL="0" indent="0">
              <a:lnSpc>
                <a:spcPct val="100000"/>
              </a:lnSpc>
              <a:buNone/>
            </a:pPr>
            <a:r>
              <a:rPr lang="en-US" sz="2000" dirty="0" smtClean="0"/>
              <a:t>This publication was developed through collaborative working and writing involving a group of experts in the field of higher education: </a:t>
            </a:r>
          </a:p>
          <a:p>
            <a:pPr marL="0" indent="0">
              <a:lnSpc>
                <a:spcPct val="100000"/>
              </a:lnSpc>
              <a:buNone/>
            </a:pPr>
            <a:r>
              <a:rPr lang="en-US" sz="2000" dirty="0" smtClean="0"/>
              <a:t>Dr Simon Ball (JISC </a:t>
            </a:r>
            <a:r>
              <a:rPr lang="en-US" sz="2000" dirty="0" err="1" smtClean="0"/>
              <a:t>TechDis</a:t>
            </a:r>
            <a:r>
              <a:rPr lang="en-US" sz="2000" dirty="0" smtClean="0"/>
              <a:t>), </a:t>
            </a:r>
          </a:p>
          <a:p>
            <a:pPr marL="0" indent="0">
              <a:lnSpc>
                <a:spcPct val="100000"/>
              </a:lnSpc>
              <a:buNone/>
            </a:pPr>
            <a:r>
              <a:rPr lang="en-US" sz="2000" dirty="0" smtClean="0"/>
              <a:t>Carolyn </a:t>
            </a:r>
            <a:r>
              <a:rPr lang="en-US" sz="2000" dirty="0" err="1" smtClean="0"/>
              <a:t>Bew</a:t>
            </a:r>
            <a:r>
              <a:rPr lang="en-US" sz="2000" dirty="0" smtClean="0"/>
              <a:t> (Higher Education Academy), </a:t>
            </a:r>
          </a:p>
          <a:p>
            <a:pPr marL="0" indent="0">
              <a:lnSpc>
                <a:spcPct val="100000"/>
              </a:lnSpc>
              <a:buNone/>
            </a:pPr>
            <a:r>
              <a:rPr lang="en-US" sz="2000" dirty="0" smtClean="0"/>
              <a:t>Professor Sue </a:t>
            </a:r>
            <a:r>
              <a:rPr lang="en-US" sz="2000" dirty="0" err="1" smtClean="0"/>
              <a:t>Bloxham</a:t>
            </a:r>
            <a:r>
              <a:rPr lang="en-US" sz="2000" dirty="0" smtClean="0"/>
              <a:t> (University of </a:t>
            </a:r>
            <a:r>
              <a:rPr lang="en-US" sz="2000" dirty="0" err="1" smtClean="0"/>
              <a:t>Cumbria</a:t>
            </a:r>
            <a:r>
              <a:rPr lang="en-US" sz="2000" dirty="0" smtClean="0"/>
              <a:t>), </a:t>
            </a:r>
          </a:p>
          <a:p>
            <a:pPr marL="0" indent="0">
              <a:lnSpc>
                <a:spcPct val="100000"/>
              </a:lnSpc>
              <a:buNone/>
            </a:pPr>
            <a:r>
              <a:rPr lang="en-US" sz="2000" dirty="0" smtClean="0"/>
              <a:t>Professor Sally Brown (Independent Consultant), </a:t>
            </a:r>
          </a:p>
          <a:p>
            <a:pPr marL="0" indent="0">
              <a:lnSpc>
                <a:spcPct val="100000"/>
              </a:lnSpc>
              <a:buNone/>
            </a:pPr>
            <a:r>
              <a:rPr lang="en-US" sz="2000" dirty="0" smtClean="0"/>
              <a:t>Dr Paul </a:t>
            </a:r>
            <a:r>
              <a:rPr lang="en-US" sz="2000" dirty="0" err="1" smtClean="0"/>
              <a:t>Kleiman</a:t>
            </a:r>
            <a:r>
              <a:rPr lang="en-US" sz="2000" dirty="0" smtClean="0"/>
              <a:t> (Higher Education Academy), </a:t>
            </a:r>
          </a:p>
          <a:p>
            <a:pPr marL="0" indent="0">
              <a:lnSpc>
                <a:spcPct val="100000"/>
              </a:lnSpc>
              <a:buNone/>
            </a:pPr>
            <a:r>
              <a:rPr lang="en-US" sz="2000" dirty="0" smtClean="0"/>
              <a:t>Dr Helen May (Higher Education Academy), </a:t>
            </a:r>
          </a:p>
          <a:p>
            <a:pPr marL="0" indent="0">
              <a:lnSpc>
                <a:spcPct val="100000"/>
              </a:lnSpc>
              <a:buNone/>
            </a:pPr>
            <a:r>
              <a:rPr lang="en-US" sz="2000" dirty="0" smtClean="0"/>
              <a:t> </a:t>
            </a:r>
          </a:p>
        </p:txBody>
      </p:sp>
      <p:sp>
        <p:nvSpPr>
          <p:cNvPr id="6" name="Content Placeholder 5"/>
          <p:cNvSpPr>
            <a:spLocks noGrp="1"/>
          </p:cNvSpPr>
          <p:nvPr>
            <p:ph sz="half" idx="2"/>
          </p:nvPr>
        </p:nvSpPr>
        <p:spPr>
          <a:xfrm>
            <a:off x="4572000" y="980728"/>
            <a:ext cx="4572000" cy="5472608"/>
          </a:xfrm>
        </p:spPr>
        <p:txBody>
          <a:bodyPr/>
          <a:lstStyle/>
          <a:p>
            <a:pPr marL="0" indent="0">
              <a:lnSpc>
                <a:spcPct val="100000"/>
              </a:lnSpc>
              <a:buNone/>
            </a:pPr>
            <a:r>
              <a:rPr lang="en-US" sz="2000" dirty="0" smtClean="0"/>
              <a:t>Professor Liz McDowell (</a:t>
            </a:r>
            <a:r>
              <a:rPr lang="en-US" sz="2000" dirty="0" err="1" smtClean="0"/>
              <a:t>Northumbria</a:t>
            </a:r>
            <a:r>
              <a:rPr lang="en-US" sz="2000" dirty="0" smtClean="0"/>
              <a:t> University), </a:t>
            </a:r>
          </a:p>
          <a:p>
            <a:pPr marL="0" indent="0">
              <a:lnSpc>
                <a:spcPct val="100000"/>
              </a:lnSpc>
              <a:buNone/>
            </a:pPr>
            <a:r>
              <a:rPr lang="en-US" sz="2000" dirty="0" smtClean="0"/>
              <a:t>Dr Erica Morris (Higher Education Academy), </a:t>
            </a:r>
          </a:p>
          <a:p>
            <a:pPr marL="0" indent="0">
              <a:lnSpc>
                <a:spcPct val="100000"/>
              </a:lnSpc>
              <a:buNone/>
            </a:pPr>
            <a:r>
              <a:rPr lang="en-US" sz="2000" dirty="0" smtClean="0"/>
              <a:t>Professor Susan Orr (Sheffield </a:t>
            </a:r>
            <a:r>
              <a:rPr lang="en-US" sz="2000" dirty="0" err="1" smtClean="0"/>
              <a:t>Hallam</a:t>
            </a:r>
            <a:r>
              <a:rPr lang="en-US" sz="2000" dirty="0" smtClean="0"/>
              <a:t> University), </a:t>
            </a:r>
          </a:p>
          <a:p>
            <a:pPr marL="0" indent="0">
              <a:lnSpc>
                <a:spcPct val="100000"/>
              </a:lnSpc>
              <a:buNone/>
            </a:pPr>
            <a:r>
              <a:rPr lang="en-US" sz="2000" dirty="0" smtClean="0"/>
              <a:t>Elaine Payne (Higher Education Academy), </a:t>
            </a:r>
          </a:p>
          <a:p>
            <a:pPr marL="0" indent="0">
              <a:lnSpc>
                <a:spcPct val="100000"/>
              </a:lnSpc>
              <a:buNone/>
            </a:pPr>
            <a:r>
              <a:rPr lang="en-US" sz="2000" dirty="0" smtClean="0"/>
              <a:t>Professor Margaret Price (Oxford Brookes University), </a:t>
            </a:r>
          </a:p>
          <a:p>
            <a:pPr marL="0" indent="0">
              <a:lnSpc>
                <a:spcPct val="100000"/>
              </a:lnSpc>
              <a:buNone/>
            </a:pPr>
            <a:r>
              <a:rPr lang="en-US" sz="2000" dirty="0" smtClean="0"/>
              <a:t>Professor Chris Rust (Oxford Brookes University), </a:t>
            </a:r>
          </a:p>
          <a:p>
            <a:pPr marL="0" indent="0">
              <a:lnSpc>
                <a:spcPct val="100000"/>
              </a:lnSpc>
              <a:buNone/>
            </a:pPr>
            <a:r>
              <a:rPr lang="en-US" sz="2000" dirty="0" smtClean="0"/>
              <a:t>Professor Brenda Smith (Independent Consultant) </a:t>
            </a:r>
          </a:p>
          <a:p>
            <a:pPr marL="0" indent="0">
              <a:lnSpc>
                <a:spcPct val="100000"/>
              </a:lnSpc>
              <a:buNone/>
            </a:pPr>
            <a:r>
              <a:rPr lang="en-US" sz="2000" dirty="0" smtClean="0"/>
              <a:t>Judith </a:t>
            </a:r>
            <a:r>
              <a:rPr lang="en-US" sz="2000" dirty="0" err="1" smtClean="0"/>
              <a:t>Waterfield</a:t>
            </a:r>
            <a:r>
              <a:rPr lang="en-US" sz="2000" dirty="0" smtClean="0"/>
              <a:t> (Independent Consultant).</a:t>
            </a:r>
            <a:endParaRPr lang="en-GB" sz="2000" dirty="0" smtClean="0"/>
          </a:p>
          <a:p>
            <a:endParaRPr lang="en-GB" sz="20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More formative, less summative</a:t>
            </a:r>
            <a:endParaRPr lang="en-GB" b="1" dirty="0"/>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smtClean="0">
                <a:solidFill>
                  <a:schemeClr val="accent2">
                    <a:lumMod val="50000"/>
                  </a:schemeClr>
                </a:solidFill>
              </a:rPr>
              <a:t>The change that has the greatest potential to improve student learning is a shift in the balance of summative and formative assessment. Summative assessment has important purposes in selection, certification and institutional accountability, but its dominance has distorted the potential of assessment to promote learning (assessment for learning). (HEA, 2012, p.9) </a:t>
            </a:r>
          </a:p>
          <a:p>
            <a:endParaRPr lang="en-GB" dirty="0" smtClean="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Marks get in the way</a:t>
            </a:r>
            <a:endParaRPr lang="en-GB" b="1" dirty="0"/>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smtClean="0">
                <a:solidFill>
                  <a:schemeClr val="accent2">
                    <a:lumMod val="50000"/>
                  </a:schemeClr>
                </a:solidFill>
              </a:rPr>
              <a:t>The imperatives of summative assessment </a:t>
            </a:r>
            <a:r>
              <a:rPr lang="en-GB" dirty="0" smtClean="0">
                <a:solidFill>
                  <a:schemeClr val="accent6">
                    <a:lumMod val="60000"/>
                    <a:lumOff val="40000"/>
                  </a:schemeClr>
                </a:solidFill>
              </a:rPr>
              <a:t>necessarily limit the use of assessment methods that have demonstrable value for learning</a:t>
            </a:r>
            <a:r>
              <a:rPr lang="en-GB" dirty="0" smtClean="0">
                <a:solidFill>
                  <a:schemeClr val="accent2">
                    <a:lumMod val="50000"/>
                  </a:schemeClr>
                </a:solidFill>
              </a:rPr>
              <a:t>, such as feedback on drafts, group assessment, peer learning and work-based assessment. The need to provide a reliable, verifiable mark for each individual for each assignment can either limit the methods we use or create justifiable concerns about consistency and fairness in marking. (HEA 2012, p.9) </a:t>
            </a:r>
          </a:p>
          <a:p>
            <a:endParaRPr lang="en-GB" dirty="0" smtClean="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dirty="0" smtClean="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smtClean="0">
                <a:solidFill>
                  <a:schemeClr val="bg2">
                    <a:lumMod val="20000"/>
                    <a:lumOff val="80000"/>
                  </a:schemeClr>
                </a:solidFill>
              </a:rPr>
              <a:t>The criteria used in marking have been clear in advance.</a:t>
            </a:r>
          </a:p>
          <a:p>
            <a:pPr>
              <a:buFont typeface="Wingdings" pitchFamily="2" charset="2"/>
              <a:buAutoNum type="arabicPeriod" startAt="5"/>
              <a:tabLst>
                <a:tab pos="571500" algn="l"/>
              </a:tabLst>
            </a:pPr>
            <a:r>
              <a:rPr lang="en-GB" dirty="0" smtClean="0">
                <a:solidFill>
                  <a:schemeClr val="bg2">
                    <a:lumMod val="20000"/>
                    <a:lumOff val="80000"/>
                  </a:schemeClr>
                </a:solidFill>
              </a:rPr>
              <a:t>Assessment arrangements and marking have been fair.</a:t>
            </a:r>
          </a:p>
          <a:p>
            <a:pPr>
              <a:buFont typeface="Wingdings" pitchFamily="2" charset="2"/>
              <a:buAutoNum type="arabicPeriod" startAt="5"/>
              <a:tabLst>
                <a:tab pos="571500" algn="l"/>
              </a:tabLst>
            </a:pPr>
            <a:r>
              <a:rPr lang="en-GB" dirty="0" smtClean="0"/>
              <a:t>Feedback on my work has been prompt.</a:t>
            </a:r>
          </a:p>
          <a:p>
            <a:pPr>
              <a:buFont typeface="Wingdings" pitchFamily="2" charset="2"/>
              <a:buAutoNum type="arabicPeriod" startAt="5"/>
              <a:tabLst>
                <a:tab pos="571500" algn="l"/>
              </a:tabLst>
            </a:pPr>
            <a:r>
              <a:rPr lang="en-GB" dirty="0" smtClean="0"/>
              <a:t>I have received detailed comments on my work.</a:t>
            </a:r>
          </a:p>
          <a:p>
            <a:pPr>
              <a:buFont typeface="Wingdings" pitchFamily="2" charset="2"/>
              <a:buAutoNum type="arabicPeriod" startAt="5"/>
              <a:tabLst>
                <a:tab pos="571500" algn="l"/>
              </a:tabLst>
            </a:pPr>
            <a:r>
              <a:rPr lang="en-GB" dirty="0" smtClean="0"/>
              <a:t>Feedback on my work has helped me to clarify things I did not understand.</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dirty="0" smtClean="0"/>
              <a:t>The new NSS statements (2017)</a:t>
            </a:r>
            <a:endParaRPr lang="en-GB" dirty="0"/>
          </a:p>
        </p:txBody>
      </p:sp>
      <p:sp>
        <p:nvSpPr>
          <p:cNvPr id="3" name="Content Placeholder 2"/>
          <p:cNvSpPr>
            <a:spLocks noGrp="1"/>
          </p:cNvSpPr>
          <p:nvPr>
            <p:ph idx="1"/>
          </p:nvPr>
        </p:nvSpPr>
        <p:spPr>
          <a:xfrm>
            <a:off x="358775" y="620610"/>
            <a:ext cx="8605838" cy="5246791"/>
          </a:xfrm>
        </p:spPr>
        <p:txBody>
          <a:bodyPr/>
          <a:lstStyle/>
          <a:p>
            <a:pPr>
              <a:buNone/>
            </a:pPr>
            <a:r>
              <a:rPr lang="en-GB" sz="2800" dirty="0" smtClean="0"/>
              <a:t>Assessment and feedback</a:t>
            </a:r>
          </a:p>
          <a:p>
            <a:r>
              <a:rPr lang="en-GB" sz="2800" dirty="0" smtClean="0">
                <a:solidFill>
                  <a:schemeClr val="bg2">
                    <a:lumMod val="20000"/>
                    <a:lumOff val="80000"/>
                  </a:schemeClr>
                </a:solidFill>
              </a:rPr>
              <a:t>The criteria used in marking have been clear in advance </a:t>
            </a:r>
          </a:p>
          <a:p>
            <a:r>
              <a:rPr lang="en-GB" sz="2800" dirty="0" smtClean="0">
                <a:solidFill>
                  <a:schemeClr val="bg2">
                    <a:lumMod val="20000"/>
                    <a:lumOff val="80000"/>
                  </a:schemeClr>
                </a:solidFill>
              </a:rPr>
              <a:t>Marking and assessment have been fair</a:t>
            </a:r>
          </a:p>
          <a:p>
            <a:r>
              <a:rPr lang="en-GB" sz="2800" dirty="0" smtClean="0"/>
              <a:t>Feedback on my work has been timely</a:t>
            </a:r>
          </a:p>
          <a:p>
            <a:r>
              <a:rPr lang="en-GB" sz="2800" dirty="0" smtClean="0"/>
              <a:t>I have received helpful comments on my work</a:t>
            </a:r>
          </a:p>
          <a:p>
            <a:pPr>
              <a:buNone/>
            </a:pPr>
            <a:r>
              <a:rPr lang="en-GB" sz="2800" dirty="0" smtClean="0"/>
              <a:t>Student voice</a:t>
            </a:r>
          </a:p>
          <a:p>
            <a:pPr lvl="0"/>
            <a:r>
              <a:rPr lang="en-GB" sz="2800" dirty="0" smtClean="0"/>
              <a:t>I have had the right opportunities to provide feedback on my course</a:t>
            </a:r>
          </a:p>
          <a:p>
            <a:pPr lvl="0"/>
            <a:r>
              <a:rPr lang="en-GB" sz="2800" dirty="0" smtClean="0"/>
              <a:t>Staff value students’ views and opinions about the course</a:t>
            </a:r>
          </a:p>
          <a:p>
            <a:pPr lvl="0"/>
            <a:r>
              <a:rPr lang="en-US" sz="2800" dirty="0" smtClean="0"/>
              <a:t>It is clear how students’ feedback on the course has been acted on</a:t>
            </a:r>
            <a:endParaRPr lang="en-GB" sz="2800" dirty="0" smtClean="0"/>
          </a:p>
          <a:p>
            <a:endParaRPr lang="en-GB" sz="2800" dirty="0" smtClean="0"/>
          </a:p>
          <a:p>
            <a:endParaRPr lang="en-GB" sz="2800"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print"/>
          <a:stretch>
            <a:fillRect/>
          </a:stretch>
        </p:blipFill>
        <p:spPr>
          <a:xfrm>
            <a:off x="0" y="914400"/>
            <a:ext cx="9115731" cy="5562600"/>
          </a:xfrm>
          <a:prstGeom prst="rect">
            <a:avLst/>
          </a:prstGeom>
        </p:spPr>
      </p:pic>
      <p:sp>
        <p:nvSpPr>
          <p:cNvPr id="3" name="TextBox 2"/>
          <p:cNvSpPr txBox="1"/>
          <p:nvPr/>
        </p:nvSpPr>
        <p:spPr>
          <a:xfrm>
            <a:off x="2362200" y="0"/>
            <a:ext cx="5656933" cy="830997"/>
          </a:xfrm>
          <a:prstGeom prst="rect">
            <a:avLst/>
          </a:prstGeom>
          <a:noFill/>
        </p:spPr>
        <p:txBody>
          <a:bodyPr wrap="none" rtlCol="0">
            <a:spAutoFit/>
          </a:bodyPr>
          <a:lstStyle/>
          <a:p>
            <a:pPr fontAlgn="auto">
              <a:spcBef>
                <a:spcPts val="0"/>
              </a:spcBef>
              <a:spcAft>
                <a:spcPts val="0"/>
              </a:spcAft>
            </a:pPr>
            <a:r>
              <a:rPr lang="en-GB" sz="4800" b="1" dirty="0" smtClean="0">
                <a:solidFill>
                  <a:prstClr val="white"/>
                </a:solidFill>
                <a:latin typeface="Calibri"/>
              </a:rPr>
              <a:t>Face to face feedback</a:t>
            </a:r>
            <a:endParaRPr lang="en-GB" sz="4800" b="1" dirty="0">
              <a:solidFill>
                <a:prstClr val="white"/>
              </a:solidFill>
              <a:latin typeface="Calibri"/>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75717"/>
          </a:xfrm>
        </p:spPr>
        <p:txBody>
          <a:bodyPr/>
          <a:lstStyle/>
          <a:p>
            <a:r>
              <a:rPr lang="en-GB" sz="4000" dirty="0" smtClean="0"/>
              <a:t>Damaging feedback...</a:t>
            </a:r>
            <a:endParaRPr lang="en-GB" sz="4000" dirty="0"/>
          </a:p>
        </p:txBody>
      </p:sp>
      <p:sp>
        <p:nvSpPr>
          <p:cNvPr id="3" name="Content Placeholder 2"/>
          <p:cNvSpPr>
            <a:spLocks noGrp="1"/>
          </p:cNvSpPr>
          <p:nvPr>
            <p:ph idx="1"/>
          </p:nvPr>
        </p:nvSpPr>
        <p:spPr>
          <a:xfrm>
            <a:off x="0" y="692621"/>
            <a:ext cx="8964613" cy="5174780"/>
          </a:xfrm>
        </p:spPr>
        <p:txBody>
          <a:bodyPr/>
          <a:lstStyle/>
          <a:p>
            <a:pPr lvl="0">
              <a:buNone/>
            </a:pPr>
            <a:r>
              <a:rPr lang="en-GB" sz="2000" dirty="0" smtClean="0"/>
              <a:t>(From LTHE digest, available in full on my website)</a:t>
            </a:r>
          </a:p>
          <a:p>
            <a:pPr marL="361950" lvl="0" indent="-361950"/>
            <a:r>
              <a:rPr lang="en-GB" sz="2000" dirty="0" smtClean="0"/>
              <a:t>I got some student evaluation feedback that really stung ... wasn't that long ago either! .</a:t>
            </a:r>
          </a:p>
          <a:p>
            <a:pPr marL="361950" lvl="0" indent="-361950"/>
            <a:r>
              <a:rPr lang="en-GB" sz="2000" dirty="0" smtClean="0"/>
              <a:t>I recall - "could do better" - what's that all about?</a:t>
            </a:r>
          </a:p>
          <a:p>
            <a:pPr marL="361950" lvl="0" indent="-361950"/>
            <a:r>
              <a:rPr lang="en-GB" sz="2000" dirty="0" smtClean="0"/>
              <a:t>''weak'" for art on successive school reports. (Showed sustainability though?)</a:t>
            </a:r>
          </a:p>
          <a:p>
            <a:pPr marL="361950" lvl="0" indent="-361950"/>
            <a:r>
              <a:rPr lang="en-GB" sz="2000" dirty="0" smtClean="0"/>
              <a:t>'don't bother getting up on Monday morning' after a failed assignment by a maths teacher at secondary school</a:t>
            </a:r>
          </a:p>
          <a:p>
            <a:pPr marL="361950" lvl="0" indent="-361950"/>
            <a:r>
              <a:rPr lang="en-GB" sz="2000" dirty="0" smtClean="0"/>
              <a:t>missing out on an A as I read the question slightly wrong</a:t>
            </a:r>
          </a:p>
          <a:p>
            <a:pPr marL="361950" lvl="0" indent="-361950"/>
            <a:r>
              <a:rPr lang="en-GB" sz="2000" dirty="0" smtClean="0"/>
              <a:t>A big red cross through something I'd put some effort into, devastating</a:t>
            </a:r>
          </a:p>
          <a:p>
            <a:pPr marL="361950" lvl="0" indent="-361950"/>
            <a:r>
              <a:rPr lang="en-GB" sz="2000" dirty="0" smtClean="0"/>
              <a:t>I wear my feedback like scars. Some of the wounds still fester.</a:t>
            </a:r>
          </a:p>
          <a:p>
            <a:pPr marL="361950" lvl="0" indent="-361950"/>
            <a:r>
              <a:rPr lang="en-GB" sz="2000" dirty="0" smtClean="0"/>
              <a:t>Being told that I was holding up everyone because I didn't understand maths GCSE lesson</a:t>
            </a:r>
          </a:p>
          <a:p>
            <a:pPr marL="361950" lvl="0" indent="-361950"/>
            <a:r>
              <a:rPr lang="en-GB" sz="2000" dirty="0" smtClean="0"/>
              <a:t>my only consolation was they pulled apart my punctuation and grammar but their feedback was full of typos!</a:t>
            </a:r>
          </a:p>
          <a:p>
            <a:pPr marL="361950" lvl="0" indent="-361950"/>
            <a:r>
              <a:rPr lang="en-GB" sz="2000" dirty="0" smtClean="0"/>
              <a:t>'Kerry has ability to do well when she puts her mind to it' Response, Kerry will put her mind to it when she's not bored to death</a:t>
            </a:r>
          </a:p>
          <a:p>
            <a:pPr marL="361950" lvl="0" indent="-361950"/>
            <a:r>
              <a:rPr lang="en-GB" sz="2000" dirty="0" smtClean="0"/>
              <a:t>The worst feedback I eve received on a sweated-over assignment was 'Fine as far as it goes' </a:t>
            </a:r>
            <a:r>
              <a:rPr lang="en-GB" sz="2000" dirty="0" err="1" smtClean="0"/>
              <a:t>Grrrh</a:t>
            </a:r>
            <a:r>
              <a:rPr lang="en-GB" sz="2000" dirty="0" smtClean="0"/>
              <a:t>!</a:t>
            </a:r>
          </a:p>
          <a:p>
            <a:endParaRPr lang="en-GB" sz="20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27843"/>
            </a:srgbClr>
          </a:solidFill>
          <a:ln w="9525" algn="ctr">
            <a:noFill/>
            <a:miter lim="800000"/>
            <a:headEnd/>
            <a:tailEnd/>
          </a:ln>
        </p:spPr>
        <p:txBody>
          <a:bodyPr anchor="ctr"/>
          <a:lstStyle/>
          <a:p>
            <a:pPr algn="ctr" eaLnBrk="0" hangingPunct="0">
              <a:lnSpc>
                <a:spcPct val="85000"/>
              </a:lnSpc>
            </a:pPr>
            <a:r>
              <a:rPr lang="en-US" sz="3600" b="1" dirty="0" smtClean="0">
                <a:solidFill>
                  <a:srgbClr val="000000"/>
                </a:solidFill>
                <a:latin typeface="Verdana" pitchFamily="34" charset="0"/>
              </a:rPr>
              <a:t>Manageable feedback: we need to:</a:t>
            </a:r>
            <a:endParaRPr lang="en-US" sz="3600" b="1" dirty="0">
              <a:solidFill>
                <a:srgbClr val="000000"/>
              </a:solidFill>
              <a:latin typeface="Verdana" pitchFamily="34" charset="0"/>
            </a:endParaRP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Wednesday, 14 December 2016</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109</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smtClean="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smtClean="0"/>
              <a:t>Making all the channels work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Calibri" pitchFamily="34" charset="0"/>
              </a:rPr>
              <a:t>Announcement about mobile phones and laptops...</a:t>
            </a:r>
            <a:endParaRPr lang="en-GB" sz="3600" dirty="0">
              <a:latin typeface="Calibri" pitchFamily="34" charset="0"/>
            </a:endParaRPr>
          </a:p>
        </p:txBody>
      </p:sp>
      <p:sp>
        <p:nvSpPr>
          <p:cNvPr id="5" name="Content Placeholder 4"/>
          <p:cNvSpPr>
            <a:spLocks noGrp="1"/>
          </p:cNvSpPr>
          <p:nvPr>
            <p:ph idx="1"/>
          </p:nvPr>
        </p:nvSpPr>
        <p:spPr>
          <a:xfrm>
            <a:off x="358775" y="1196975"/>
            <a:ext cx="8605838" cy="5661025"/>
          </a:xfrm>
        </p:spPr>
        <p:txBody>
          <a:bodyPr/>
          <a:lstStyle/>
          <a:p>
            <a:r>
              <a:rPr lang="en-GB" sz="3600" i="1" dirty="0" smtClean="0">
                <a:latin typeface="Calibri" pitchFamily="34" charset="0"/>
              </a:rPr>
              <a:t>Good morning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and computers.</a:t>
            </a:r>
            <a:endParaRPr lang="en-GB" sz="3600" dirty="0" smtClean="0">
              <a:latin typeface="Calibri" pitchFamily="34" charset="0"/>
            </a:endParaRPr>
          </a:p>
          <a:p>
            <a:r>
              <a:rPr lang="en-GB" sz="3600" i="1" dirty="0" smtClean="0">
                <a:latin typeface="Calibri" pitchFamily="34" charset="0"/>
              </a:rPr>
              <a:t>Please post your thoughts, comments and ideas to the </a:t>
            </a:r>
            <a:r>
              <a:rPr lang="en-GB" sz="3600" i="1" dirty="0" err="1" smtClean="0">
                <a:latin typeface="Calibri" pitchFamily="34" charset="0"/>
              </a:rPr>
              <a:t>hashtag</a:t>
            </a:r>
            <a:r>
              <a:rPr lang="en-GB" sz="3600" i="1" dirty="0" smtClean="0">
                <a:latin typeface="Calibri" pitchFamily="34" charset="0"/>
              </a:rPr>
              <a:t> </a:t>
            </a:r>
            <a:r>
              <a:rPr lang="en-GB" sz="3600" i="1" dirty="0" smtClean="0">
                <a:solidFill>
                  <a:srgbClr val="00B050"/>
                </a:solidFill>
                <a:latin typeface="Calibri" pitchFamily="34" charset="0"/>
              </a:rPr>
              <a:t>#</a:t>
            </a:r>
            <a:r>
              <a:rPr lang="en-GB" sz="3600" i="1" dirty="0" err="1" smtClean="0">
                <a:solidFill>
                  <a:srgbClr val="00B050"/>
                </a:solidFill>
              </a:rPr>
              <a:t>philatbum</a:t>
            </a:r>
            <a:r>
              <a:rPr lang="en-GB" sz="3600" i="1" dirty="0" smtClean="0">
                <a:latin typeface="Calibri" pitchFamily="34" charset="0"/>
              </a:rPr>
              <a:t> Thanks</a:t>
            </a:r>
            <a:r>
              <a:rPr lang="en-GB" sz="3600" dirty="0" smtClean="0">
                <a:latin typeface="Calibri" pitchFamily="34" charset="0"/>
              </a:rPr>
              <a:t>!</a:t>
            </a:r>
          </a:p>
          <a:p>
            <a:r>
              <a:rPr lang="en-GB" sz="3600" dirty="0" smtClean="0">
                <a:solidFill>
                  <a:srgbClr val="00B050"/>
                </a:solidFill>
              </a:rPr>
              <a:t>Try </a:t>
            </a:r>
            <a:r>
              <a:rPr lang="en-GB" sz="3600" dirty="0" smtClean="0">
                <a:solidFill>
                  <a:srgbClr val="C00000"/>
                </a:solidFill>
              </a:rPr>
              <a:t>#</a:t>
            </a:r>
            <a:r>
              <a:rPr lang="en-GB" sz="3600" dirty="0" err="1" smtClean="0">
                <a:solidFill>
                  <a:srgbClr val="C00000"/>
                </a:solidFill>
              </a:rPr>
              <a:t>LTHEchat</a:t>
            </a:r>
            <a:r>
              <a:rPr lang="en-GB" sz="3600" dirty="0" smtClean="0">
                <a:solidFill>
                  <a:srgbClr val="C00000"/>
                </a:solidFill>
              </a:rPr>
              <a:t> </a:t>
            </a:r>
            <a:r>
              <a:rPr lang="en-GB" sz="3600" dirty="0" smtClean="0">
                <a:solidFill>
                  <a:srgbClr val="00B050"/>
                </a:solidFill>
              </a:rPr>
              <a:t>on Wednesday evenings from 20.00-21.00. </a:t>
            </a:r>
            <a:r>
              <a:rPr lang="en-GB" sz="3600" dirty="0" smtClean="0">
                <a:solidFill>
                  <a:schemeClr val="accent1">
                    <a:lumMod val="50000"/>
                  </a:schemeClr>
                </a:solidFill>
              </a:rPr>
              <a:t>(Sadly, I’ll miss tonight’s, as I’ll be on a train!).</a:t>
            </a:r>
            <a:endParaRPr lang="en-GB" sz="3600" dirty="0" smtClean="0">
              <a:solidFill>
                <a:schemeClr val="accent1">
                  <a:lumMod val="50000"/>
                </a:schemeClr>
              </a:solidFill>
              <a:latin typeface="Calibri" pitchFamily="34" charset="0"/>
            </a:endParaRPr>
          </a:p>
          <a:p>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smtClean="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smtClean="0">
                <a:solidFill>
                  <a:srgbClr val="C00000"/>
                </a:solidFill>
              </a:rPr>
              <a:t>On the signal to start</a:t>
            </a:r>
            <a:r>
              <a:rPr lang="en-GB" sz="2800" dirty="0" smtClean="0"/>
              <a:t>, please stand up, and work in pairs, moving around the room, talking to different people using the script which follows…</a:t>
            </a:r>
            <a:endParaRPr lang="en-GB" sz="2800" dirty="0" smtClean="0">
              <a:solidFill>
                <a:srgbClr val="66FF33"/>
              </a:solidFill>
            </a:endParaRPr>
          </a:p>
          <a:p>
            <a:pPr eaLnBrk="1" hangingPunct="1">
              <a:lnSpc>
                <a:spcPct val="100000"/>
              </a:lnSpc>
              <a:buFont typeface="Wingdings" pitchFamily="2" charset="2"/>
              <a:buNone/>
            </a:pPr>
            <a:r>
              <a:rPr lang="en-GB" sz="2800" dirty="0" smtClean="0"/>
              <a:t>The script:</a:t>
            </a:r>
          </a:p>
          <a:p>
            <a:pPr eaLnBrk="1" hangingPunct="1">
              <a:lnSpc>
                <a:spcPct val="100000"/>
              </a:lnSpc>
              <a:buFont typeface="Wingdings" pitchFamily="2" charset="2"/>
              <a:buNone/>
            </a:pPr>
            <a:r>
              <a:rPr lang="en-GB" sz="2800" dirty="0" smtClean="0">
                <a:solidFill>
                  <a:srgbClr val="009900"/>
                </a:solidFill>
              </a:rPr>
              <a:t>A		‘Hello’ (or equivalent).</a:t>
            </a:r>
          </a:p>
          <a:p>
            <a:pPr eaLnBrk="1" hangingPunct="1">
              <a:lnSpc>
                <a:spcPct val="100000"/>
              </a:lnSpc>
              <a:buFont typeface="Wingdings" pitchFamily="2" charset="2"/>
              <a:buNone/>
            </a:pPr>
            <a:r>
              <a:rPr lang="en-GB" sz="2800" dirty="0" smtClean="0">
                <a:solidFill>
                  <a:srgbClr val="0000CC"/>
                </a:solidFill>
              </a:rPr>
              <a:t>B 		‘Hello’ (or equivalent).</a:t>
            </a:r>
          </a:p>
          <a:p>
            <a:pPr eaLnBrk="1" hangingPunct="1">
              <a:lnSpc>
                <a:spcPct val="100000"/>
              </a:lnSpc>
              <a:buFont typeface="Wingdings" pitchFamily="2" charset="2"/>
              <a:buNone/>
            </a:pPr>
            <a:r>
              <a:rPr lang="en-GB" sz="2800" dirty="0" smtClean="0">
                <a:solidFill>
                  <a:srgbClr val="009900"/>
                </a:solidFill>
              </a:rPr>
              <a:t>A 		‘You are late’.</a:t>
            </a:r>
          </a:p>
          <a:p>
            <a:pPr eaLnBrk="1" hangingPunct="1">
              <a:lnSpc>
                <a:spcPct val="100000"/>
              </a:lnSpc>
              <a:buFont typeface="Wingdings" pitchFamily="2" charset="2"/>
              <a:buNone/>
            </a:pPr>
            <a:r>
              <a:rPr lang="en-GB" sz="2800" dirty="0" smtClean="0">
                <a:solidFill>
                  <a:srgbClr val="0000CC"/>
                </a:solidFill>
              </a:rPr>
              <a:t>B 		‘I know’.</a:t>
            </a:r>
          </a:p>
          <a:p>
            <a:pPr eaLnBrk="1" hangingPunct="1">
              <a:lnSpc>
                <a:spcPct val="100000"/>
              </a:lnSpc>
              <a:buFont typeface="Wingdings" pitchFamily="2" charset="2"/>
              <a:buNone/>
            </a:pPr>
            <a:r>
              <a:rPr lang="en-GB" sz="2800" dirty="0" smtClean="0">
                <a:solidFill>
                  <a:srgbClr val="FF0000"/>
                </a:solidFill>
              </a:rPr>
              <a:t>Try to do it completely differently each time.</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250825" y="188913"/>
            <a:ext cx="8713788" cy="719807"/>
          </a:xfrm>
        </p:spPr>
        <p:txBody>
          <a:bodyPr/>
          <a:lstStyle/>
          <a:p>
            <a:pPr eaLnBrk="1" hangingPunct="1"/>
            <a:r>
              <a:rPr lang="en-GB" sz="3600" dirty="0" smtClean="0">
                <a:solidFill>
                  <a:schemeClr val="accent6">
                    <a:lumMod val="60000"/>
                    <a:lumOff val="40000"/>
                  </a:schemeClr>
                </a:solidFill>
              </a:rPr>
              <a:t>The power of face-to-face communication</a:t>
            </a:r>
            <a:endParaRPr lang="en-US" sz="3600" dirty="0" smtClean="0">
              <a:solidFill>
                <a:schemeClr val="accent6">
                  <a:lumMod val="60000"/>
                  <a:lumOff val="40000"/>
                </a:schemeClr>
              </a:solidFill>
            </a:endParaRPr>
          </a:p>
        </p:txBody>
      </p:sp>
      <p:sp>
        <p:nvSpPr>
          <p:cNvPr id="24582" name="Rectangle 3"/>
          <p:cNvSpPr>
            <a:spLocks noGrp="1" noChangeArrowheads="1"/>
          </p:cNvSpPr>
          <p:nvPr>
            <p:ph idx="1"/>
          </p:nvPr>
        </p:nvSpPr>
        <p:spPr>
          <a:xfrm>
            <a:off x="358775" y="980729"/>
            <a:ext cx="8605838" cy="4886672"/>
          </a:xfrm>
        </p:spPr>
        <p:txBody>
          <a:bodyPr/>
          <a:lstStyle/>
          <a:p>
            <a:pPr eaLnBrk="1" hangingPunct="1">
              <a:lnSpc>
                <a:spcPct val="100000"/>
              </a:lnSpc>
            </a:pPr>
            <a:r>
              <a:rPr lang="en-GB" sz="2800" dirty="0" smtClean="0"/>
              <a:t>When explaining </a:t>
            </a:r>
            <a:r>
              <a:rPr lang="en-GB" sz="2800" dirty="0" smtClean="0">
                <a:solidFill>
                  <a:srgbClr val="FF0000"/>
                </a:solidFill>
              </a:rPr>
              <a:t>assessment criteria </a:t>
            </a:r>
            <a:r>
              <a:rPr lang="en-GB" sz="2800" dirty="0" smtClean="0"/>
              <a:t>to students, and when linking these to </a:t>
            </a:r>
            <a:r>
              <a:rPr lang="en-GB" sz="2800" dirty="0" smtClean="0">
                <a:solidFill>
                  <a:srgbClr val="FF0000"/>
                </a:solidFill>
              </a:rPr>
              <a:t>evidence of achievement </a:t>
            </a:r>
            <a:r>
              <a:rPr lang="en-GB" sz="2800" dirty="0" smtClean="0"/>
              <a:t>of the </a:t>
            </a:r>
            <a:r>
              <a:rPr lang="en-GB" sz="2800" dirty="0" smtClean="0">
                <a:solidFill>
                  <a:srgbClr val="FF0000"/>
                </a:solidFill>
              </a:rPr>
              <a:t>intended learning outcomes</a:t>
            </a:r>
            <a:r>
              <a:rPr lang="en-GB" sz="2800" dirty="0" smtClean="0"/>
              <a:t>, we need to make the most of face-to-face whole group contexts and...</a:t>
            </a:r>
          </a:p>
          <a:p>
            <a:pPr marL="2876550" lvl="1" indent="-457200" eaLnBrk="1" hangingPunct="1">
              <a:lnSpc>
                <a:spcPct val="100000"/>
              </a:lnSpc>
            </a:pPr>
            <a:r>
              <a:rPr lang="en-GB" sz="2400" dirty="0" smtClean="0">
                <a:solidFill>
                  <a:srgbClr val="008000"/>
                </a:solidFill>
              </a:rPr>
              <a:t>Tone of voice</a:t>
            </a:r>
          </a:p>
          <a:p>
            <a:pPr marL="2876550" lvl="1" indent="-457200" eaLnBrk="1" hangingPunct="1">
              <a:lnSpc>
                <a:spcPct val="100000"/>
              </a:lnSpc>
            </a:pPr>
            <a:r>
              <a:rPr lang="en-GB" sz="2400" dirty="0" smtClean="0">
                <a:solidFill>
                  <a:srgbClr val="008000"/>
                </a:solidFill>
              </a:rPr>
              <a:t>Body language</a:t>
            </a:r>
          </a:p>
          <a:p>
            <a:pPr marL="2876550" lvl="1" indent="-457200" eaLnBrk="1" hangingPunct="1">
              <a:lnSpc>
                <a:spcPct val="100000"/>
              </a:lnSpc>
            </a:pPr>
            <a:r>
              <a:rPr lang="en-GB" sz="2400" dirty="0" smtClean="0">
                <a:solidFill>
                  <a:srgbClr val="008000"/>
                </a:solidFill>
              </a:rPr>
              <a:t>Facial expression</a:t>
            </a:r>
          </a:p>
          <a:p>
            <a:pPr marL="2876550" lvl="1" indent="-457200" eaLnBrk="1" hangingPunct="1">
              <a:lnSpc>
                <a:spcPct val="100000"/>
              </a:lnSpc>
            </a:pPr>
            <a:r>
              <a:rPr lang="en-GB" sz="2400" dirty="0" smtClean="0">
                <a:solidFill>
                  <a:srgbClr val="008000"/>
                </a:solidFill>
              </a:rPr>
              <a:t>Eye contact</a:t>
            </a:r>
          </a:p>
          <a:p>
            <a:pPr marL="2876550" lvl="1" indent="-457200" eaLnBrk="1" hangingPunct="1">
              <a:lnSpc>
                <a:spcPct val="100000"/>
              </a:lnSpc>
            </a:pPr>
            <a:r>
              <a:rPr lang="en-GB" sz="2400" dirty="0" smtClean="0">
                <a:solidFill>
                  <a:srgbClr val="008000"/>
                </a:solidFill>
              </a:rPr>
              <a:t>The chance to repeat things</a:t>
            </a:r>
          </a:p>
          <a:p>
            <a:pPr marL="2876550" lvl="1" indent="-457200" eaLnBrk="1" hangingPunct="1">
              <a:lnSpc>
                <a:spcPct val="100000"/>
              </a:lnSpc>
            </a:pPr>
            <a:r>
              <a:rPr lang="en-GB" sz="2400" dirty="0" smtClean="0">
                <a:solidFill>
                  <a:srgbClr val="008000"/>
                </a:solidFill>
              </a:rPr>
              <a:t>The chance to respond to puzzled looks</a:t>
            </a:r>
          </a:p>
          <a:p>
            <a:pPr eaLnBrk="1" hangingPunct="1">
              <a:lnSpc>
                <a:spcPct val="100000"/>
              </a:lnSpc>
            </a:pPr>
            <a:r>
              <a:rPr lang="en-GB" sz="2800" dirty="0" smtClean="0"/>
              <a:t>Some things don’t work nearly so well just on paper         or on screens.</a:t>
            </a:r>
            <a:endParaRPr lang="en-US" sz="2800" dirty="0" smtClean="0"/>
          </a:p>
        </p:txBody>
      </p:sp>
      <p:sp>
        <p:nvSpPr>
          <p:cNvPr id="4" name="TextBox 3"/>
          <p:cNvSpPr txBox="1"/>
          <p:nvPr/>
        </p:nvSpPr>
        <p:spPr>
          <a:xfrm>
            <a:off x="467544" y="836712"/>
            <a:ext cx="8352928" cy="1815882"/>
          </a:xfrm>
          <a:prstGeom prst="rect">
            <a:avLst/>
          </a:prstGeom>
          <a:solidFill>
            <a:srgbClr val="FFFF00"/>
          </a:solidFill>
        </p:spPr>
        <p:txBody>
          <a:bodyPr wrap="square" rtlCol="0">
            <a:spAutoFit/>
          </a:bodyPr>
          <a:lstStyle/>
          <a:p>
            <a:pPr eaLnBrk="0" fontAlgn="auto" hangingPunct="0">
              <a:spcBef>
                <a:spcPts val="0"/>
              </a:spcBef>
              <a:spcAft>
                <a:spcPts val="0"/>
              </a:spcAft>
            </a:pPr>
            <a:r>
              <a:rPr lang="en-GB" sz="2800" b="1" dirty="0" smtClean="0">
                <a:solidFill>
                  <a:srgbClr val="000000"/>
                </a:solidFill>
                <a:latin typeface="Calibri"/>
              </a:rPr>
              <a:t>What will I be expected to show for this?</a:t>
            </a:r>
          </a:p>
          <a:p>
            <a:pPr eaLnBrk="0" fontAlgn="auto" hangingPunct="0">
              <a:spcBef>
                <a:spcPts val="0"/>
              </a:spcBef>
              <a:spcAft>
                <a:spcPts val="0"/>
              </a:spcAft>
            </a:pPr>
            <a:r>
              <a:rPr lang="en-GB" sz="2800" b="1" dirty="0" smtClean="0">
                <a:solidFill>
                  <a:srgbClr val="000000"/>
                </a:solidFill>
                <a:latin typeface="Calibri"/>
              </a:rPr>
              <a:t>What does a good one look like, and a bad one?</a:t>
            </a:r>
          </a:p>
          <a:p>
            <a:pPr eaLnBrk="0" fontAlgn="auto" hangingPunct="0">
              <a:spcBef>
                <a:spcPts val="0"/>
              </a:spcBef>
              <a:spcAft>
                <a:spcPts val="0"/>
              </a:spcAft>
            </a:pPr>
            <a:r>
              <a:rPr lang="en-GB" sz="2800" b="1" dirty="0" smtClean="0">
                <a:solidFill>
                  <a:srgbClr val="000000"/>
                </a:solidFill>
                <a:latin typeface="Calibri"/>
              </a:rPr>
              <a:t>Where does this fit into the big picture?</a:t>
            </a:r>
            <a:endParaRPr lang="en-GB" sz="2800" b="1" dirty="0">
              <a:solidFill>
                <a:srgbClr val="000000"/>
              </a:solidFill>
              <a:latin typeface="Calibri"/>
            </a:endParaRPr>
          </a:p>
        </p:txBody>
      </p:sp>
      <p:sp>
        <p:nvSpPr>
          <p:cNvPr id="5" name="TextBox 4"/>
          <p:cNvSpPr txBox="1"/>
          <p:nvPr/>
        </p:nvSpPr>
        <p:spPr>
          <a:xfrm>
            <a:off x="467544" y="2132856"/>
            <a:ext cx="8399094" cy="769441"/>
          </a:xfrm>
          <a:prstGeom prst="rect">
            <a:avLst/>
          </a:prstGeom>
          <a:solidFill>
            <a:schemeClr val="accent2"/>
          </a:solidFill>
        </p:spPr>
        <p:txBody>
          <a:bodyPr wrap="none" rtlCol="0">
            <a:spAutoFit/>
          </a:bodyPr>
          <a:lstStyle/>
          <a:p>
            <a:pPr fontAlgn="auto">
              <a:spcBef>
                <a:spcPts val="0"/>
              </a:spcBef>
              <a:spcAft>
                <a:spcPts val="0"/>
              </a:spcAft>
            </a:pPr>
            <a:r>
              <a:rPr lang="en-GB" sz="4400" b="1" dirty="0" smtClean="0">
                <a:solidFill>
                  <a:srgbClr val="FFFFFF"/>
                </a:solidFill>
                <a:latin typeface="Calibri"/>
              </a:rPr>
              <a:t>Constructive Alignment: John Biggs</a:t>
            </a:r>
            <a:endParaRPr lang="en-GB" sz="4400" b="1" dirty="0">
              <a:solidFill>
                <a:srgbClr val="FFFFFF"/>
              </a:solidFill>
              <a:latin typeface="Calibri"/>
            </a:endParaRPr>
          </a:p>
        </p:txBody>
      </p:sp>
      <p:sp>
        <p:nvSpPr>
          <p:cNvPr id="7" name="TextBox 6"/>
          <p:cNvSpPr txBox="1"/>
          <p:nvPr/>
        </p:nvSpPr>
        <p:spPr>
          <a:xfrm>
            <a:off x="251400" y="2996940"/>
            <a:ext cx="2520350" cy="2246769"/>
          </a:xfrm>
          <a:prstGeom prst="rect">
            <a:avLst/>
          </a:prstGeom>
          <a:solidFill>
            <a:srgbClr val="CCFFCC"/>
          </a:solidFill>
          <a:ln>
            <a:solidFill>
              <a:srgbClr val="CC0000"/>
            </a:solidFill>
          </a:ln>
        </p:spPr>
        <p:txBody>
          <a:bodyPr wrap="square" rtlCol="0">
            <a:spAutoFit/>
          </a:bodyPr>
          <a:lstStyle/>
          <a:p>
            <a:pPr algn="ctr"/>
            <a:r>
              <a:rPr lang="en-GB" sz="2800" b="1" dirty="0" smtClean="0">
                <a:solidFill>
                  <a:srgbClr val="C00000"/>
                </a:solidFill>
              </a:rPr>
              <a:t>Some of the </a:t>
            </a:r>
          </a:p>
          <a:p>
            <a:pPr algn="ctr"/>
            <a:r>
              <a:rPr lang="en-GB" sz="2800" b="1" dirty="0" smtClean="0">
                <a:solidFill>
                  <a:srgbClr val="C00000"/>
                </a:solidFill>
              </a:rPr>
              <a:t>tools we can </a:t>
            </a:r>
          </a:p>
          <a:p>
            <a:pPr algn="ctr"/>
            <a:r>
              <a:rPr lang="en-GB" sz="2800" b="1" dirty="0" smtClean="0">
                <a:solidFill>
                  <a:srgbClr val="C00000"/>
                </a:solidFill>
              </a:rPr>
              <a:t>use in </a:t>
            </a:r>
          </a:p>
          <a:p>
            <a:pPr algn="ctr"/>
            <a:r>
              <a:rPr lang="en-GB" sz="2800" b="1" dirty="0" smtClean="0">
                <a:solidFill>
                  <a:srgbClr val="C00000"/>
                </a:solidFill>
              </a:rPr>
              <a:t>face-to-face </a:t>
            </a:r>
          </a:p>
          <a:p>
            <a:pPr algn="ctr"/>
            <a:r>
              <a:rPr lang="en-GB" sz="2800" b="1" dirty="0" smtClean="0">
                <a:solidFill>
                  <a:srgbClr val="C00000"/>
                </a:solidFill>
              </a:rPr>
              <a:t>contexts</a:t>
            </a:r>
            <a:endParaRPr lang="en-GB"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smtClean="0">
                <a:solidFill>
                  <a:srgbClr val="006600"/>
                </a:solidFill>
              </a:rPr>
              <a:t>Feedback is like fish.</a:t>
            </a:r>
          </a:p>
          <a:p>
            <a:pPr eaLnBrk="1" hangingPunct="1">
              <a:buFont typeface="Wingdings" pitchFamily="2" charset="2"/>
              <a:buNone/>
              <a:defRPr/>
            </a:pPr>
            <a:r>
              <a:rPr lang="en-GB" dirty="0" smtClean="0">
                <a:solidFill>
                  <a:srgbClr val="006600"/>
                </a:solidFill>
              </a:rPr>
              <a:t>If it is not used quickly, it becomes useless.</a:t>
            </a:r>
          </a:p>
          <a:p>
            <a:pPr eaLnBrk="1" hangingPunct="1">
              <a:buFont typeface="Wingdings" pitchFamily="2" charset="2"/>
              <a:buNone/>
              <a:defRPr/>
            </a:pPr>
            <a:r>
              <a:rPr lang="en-GB" dirty="0" smtClean="0">
                <a:solidFill>
                  <a:srgbClr val="006600"/>
                </a:solidFill>
              </a:rPr>
              <a:t>	(Sally Brown).</a:t>
            </a:r>
          </a:p>
          <a:p>
            <a:pPr eaLnBrk="1" hangingPunct="1">
              <a:buFont typeface="Wingdings" pitchFamily="2" charset="2"/>
              <a:buNone/>
              <a:defRPr/>
            </a:pPr>
            <a:r>
              <a:rPr lang="en-GB" dirty="0" smtClean="0">
                <a:solidFill>
                  <a:srgbClr val="0000CC"/>
                </a:solidFill>
              </a:rPr>
              <a:t>Give a man a fish,</a:t>
            </a:r>
          </a:p>
          <a:p>
            <a:pPr eaLnBrk="1" hangingPunct="1">
              <a:buFont typeface="Wingdings" pitchFamily="2" charset="2"/>
              <a:buNone/>
              <a:defRPr/>
            </a:pPr>
            <a:r>
              <a:rPr lang="en-GB" dirty="0" smtClean="0">
                <a:solidFill>
                  <a:srgbClr val="0000CC"/>
                </a:solidFill>
              </a:rPr>
              <a:t>Feed him for a day.</a:t>
            </a:r>
          </a:p>
          <a:p>
            <a:pPr eaLnBrk="1" hangingPunct="1">
              <a:buFont typeface="Wingdings" pitchFamily="2" charset="2"/>
              <a:buNone/>
              <a:defRPr/>
            </a:pPr>
            <a:r>
              <a:rPr lang="en-GB" dirty="0" smtClean="0">
                <a:solidFill>
                  <a:srgbClr val="0000CC"/>
                </a:solidFill>
              </a:rPr>
              <a:t>Teach a man to fish,</a:t>
            </a:r>
          </a:p>
          <a:p>
            <a:pPr eaLnBrk="1" hangingPunct="1">
              <a:buFont typeface="Wingdings" pitchFamily="2" charset="2"/>
              <a:buNone/>
              <a:defRPr/>
            </a:pPr>
            <a:r>
              <a:rPr lang="en-GB" dirty="0" smtClean="0">
                <a:solidFill>
                  <a:srgbClr val="0000CC"/>
                </a:solidFill>
              </a:rPr>
              <a:t>Feed him for a lifetime.</a:t>
            </a:r>
          </a:p>
          <a:p>
            <a:pPr eaLnBrk="1" hangingPunct="1">
              <a:buFont typeface="Wingdings" pitchFamily="2" charset="2"/>
              <a:buNone/>
              <a:defRPr/>
            </a:pPr>
            <a:r>
              <a:rPr lang="en-GB" dirty="0" smtClean="0">
                <a:solidFill>
                  <a:srgbClr val="0000CC"/>
                </a:solidFill>
              </a:rPr>
              <a:t>	</a:t>
            </a:r>
            <a:r>
              <a:rPr lang="en-GB" kern="1200" dirty="0" smtClean="0">
                <a:solidFill>
                  <a:srgbClr val="0000CC"/>
                </a:solidFill>
              </a:rPr>
              <a:t>(Maimonides: 1135-1204)</a:t>
            </a:r>
          </a:p>
          <a:p>
            <a:pPr eaLnBrk="1" hangingPunct="1">
              <a:buFont typeface="Wingdings" pitchFamily="2" charset="2"/>
              <a:buNone/>
              <a:defRPr/>
            </a:pPr>
            <a:endParaRPr lang="en-GB" dirty="0" smtClean="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eaLnBrk="0" hangingPunct="0"/>
            <a:r>
              <a:rPr lang="en-GB" sz="3200" b="1" smtClean="0">
                <a:solidFill>
                  <a:srgbClr val="0000CC"/>
                </a:solidFill>
                <a:latin typeface="Arial" charset="0"/>
              </a:rPr>
              <a:t>And he’ll learn to drink beer in boats</a:t>
            </a:r>
          </a:p>
          <a:p>
            <a:pPr eaLnBrk="0" hangingPunct="0"/>
            <a:r>
              <a:rPr lang="en-GB" sz="3200" b="1" smtClean="0">
                <a:solidFill>
                  <a:srgbClr val="0000CC"/>
                </a:solidFill>
                <a:latin typeface="Arial" charset="0"/>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Effectiveness and </a:t>
            </a:r>
            <a:br>
              <a:rPr lang="en-GB" dirty="0" smtClean="0"/>
            </a:br>
            <a:r>
              <a:rPr lang="en-GB" dirty="0" smtClean="0"/>
              <a:t>Efficiency of feedback</a:t>
            </a:r>
            <a:endParaRPr lang="en-GB" dirty="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GB" smtClean="0"/>
              <a:t>Feedback, and…</a:t>
            </a:r>
          </a:p>
        </p:txBody>
      </p:sp>
      <p:sp>
        <p:nvSpPr>
          <p:cNvPr id="7171" name="Rectangle 3"/>
          <p:cNvSpPr>
            <a:spLocks noGrp="1" noChangeArrowheads="1"/>
          </p:cNvSpPr>
          <p:nvPr>
            <p:ph type="subTitle" idx="1"/>
          </p:nvPr>
        </p:nvSpPr>
        <p:spPr>
          <a:xfrm>
            <a:off x="285750" y="2428875"/>
            <a:ext cx="6388100" cy="1739900"/>
          </a:xfrm>
        </p:spPr>
        <p:txBody>
          <a:bodyPr/>
          <a:lstStyle/>
          <a:p>
            <a:pPr eaLnBrk="1" hangingPunct="1"/>
            <a:endParaRPr lang="en-GB" sz="4800" smtClean="0"/>
          </a:p>
          <a:p>
            <a:pPr eaLnBrk="1" hangingPunct="1"/>
            <a:r>
              <a:rPr lang="en-GB" sz="4800" smtClean="0"/>
              <a:t>Feed-forward</a:t>
            </a: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2000" fill="hold"/>
                                        <p:tgtEl>
                                          <p:spTgt spid="7171">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algn="ctr" eaLnBrk="0" hangingPunct="0"/>
            <a:r>
              <a:rPr lang="en-US" sz="3200" b="1" smtClean="0">
                <a:solidFill>
                  <a:srgbClr val="FFFFFF"/>
                </a:solidFill>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smtClean="0">
              <a:solidFill>
                <a:srgbClr val="000000"/>
              </a:solidFill>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smtClean="0">
                <a:solidFill>
                  <a:srgbClr val="CCFF33"/>
                </a:solidFill>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algn="ctr" eaLnBrk="0" hangingPunct="0"/>
            <a:endParaRPr lang="en-US" sz="2000" smtClean="0">
              <a:solidFill>
                <a:srgbClr val="000000"/>
              </a:solidFill>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smtClean="0">
              <a:solidFill>
                <a:srgbClr val="000000"/>
              </a:solidFill>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endParaRPr lang="en-US" sz="2000" smtClean="0">
              <a:solidFill>
                <a:srgbClr val="000000"/>
              </a:solidFill>
              <a:cs typeface="Arial" charset="0"/>
            </a:endParaRPr>
          </a:p>
        </p:txBody>
      </p:sp>
      <p:sp>
        <p:nvSpPr>
          <p:cNvPr id="8200"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algn="ctr" eaLnBrk="0" hangingPunct="0"/>
            <a:endParaRPr lang="en-US" sz="2000" smtClean="0">
              <a:solidFill>
                <a:srgbClr val="000000"/>
              </a:solidFill>
              <a:cs typeface="Arial" charset="0"/>
            </a:endParaRPr>
          </a:p>
        </p:txBody>
      </p:sp>
      <p:sp>
        <p:nvSpPr>
          <p:cNvPr id="8201"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algn="ctr" eaLnBrk="0" hangingPunct="0"/>
            <a:endParaRPr lang="en-US" sz="2000" smtClean="0">
              <a:solidFill>
                <a:srgbClr val="000000"/>
              </a:solidFill>
              <a:cs typeface="Arial" charset="0"/>
            </a:endParaRPr>
          </a:p>
        </p:txBody>
      </p:sp>
      <p:sp>
        <p:nvSpPr>
          <p:cNvPr id="8202"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smtClean="0">
                <a:solidFill>
                  <a:srgbClr val="000000"/>
                </a:solidFill>
                <a:cs typeface="Arial" charset="0"/>
              </a:rPr>
              <a:t>Wanting/</a:t>
            </a:r>
          </a:p>
          <a:p>
            <a:pPr algn="ctr" eaLnBrk="0" hangingPunct="0"/>
            <a:r>
              <a:rPr lang="en-US" sz="2800" b="1" smtClean="0">
                <a:solidFill>
                  <a:srgbClr val="000000"/>
                </a:solidFill>
                <a:cs typeface="Arial" charset="0"/>
              </a:rPr>
              <a:t>Needing</a:t>
            </a:r>
          </a:p>
        </p:txBody>
      </p:sp>
      <p:sp>
        <p:nvSpPr>
          <p:cNvPr id="8203" name="Rectangle 10"/>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algn="ctr" eaLnBrk="0" hangingPunct="0"/>
            <a:r>
              <a:rPr lang="en-US" sz="3200" b="1" smtClean="0">
                <a:solidFill>
                  <a:srgbClr val="FFFFFF"/>
                </a:solidFill>
                <a:cs typeface="Arial" charset="0"/>
              </a:rPr>
              <a:t>Doing</a:t>
            </a:r>
          </a:p>
        </p:txBody>
      </p:sp>
      <p:sp>
        <p:nvSpPr>
          <p:cNvPr id="8204" name="Rectangle 11"/>
          <p:cNvSpPr>
            <a:spLocks noChangeArrowheads="1"/>
          </p:cNvSpPr>
          <p:nvPr/>
        </p:nvSpPr>
        <p:spPr bwMode="auto">
          <a:xfrm>
            <a:off x="3505200" y="6065838"/>
            <a:ext cx="2514600" cy="585787"/>
          </a:xfrm>
          <a:prstGeom prst="rect">
            <a:avLst/>
          </a:prstGeom>
          <a:noFill/>
          <a:ln w="9525">
            <a:noFill/>
            <a:miter lim="800000"/>
            <a:headEnd/>
            <a:tailEnd/>
          </a:ln>
        </p:spPr>
        <p:txBody>
          <a:bodyPr lIns="92075" tIns="46038" rIns="92075" bIns="46038">
            <a:spAutoFit/>
          </a:bodyPr>
          <a:lstStyle/>
          <a:p>
            <a:pPr algn="ctr" eaLnBrk="0" hangingPunct="0"/>
            <a:r>
              <a:rPr lang="en-US" sz="3200" b="1" smtClean="0">
                <a:solidFill>
                  <a:srgbClr val="000000"/>
                </a:solidFill>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smtClean="0">
                <a:solidFill>
                  <a:srgbClr val="FFFF00"/>
                </a:solidFill>
                <a:cs typeface="Arial" charset="0"/>
              </a:rPr>
              <a:t>Assessing</a:t>
            </a:r>
          </a:p>
          <a:p>
            <a:pPr algn="ctr" eaLnBrk="0" hangingPunct="0">
              <a:spcBef>
                <a:spcPct val="50000"/>
              </a:spcBef>
            </a:pPr>
            <a:r>
              <a:rPr lang="en-GB" sz="2000" b="1" smtClean="0">
                <a:solidFill>
                  <a:srgbClr val="FFFF00"/>
                </a:solidFill>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smtClean="0">
              <a:solidFill>
                <a:srgbClr val="000000"/>
              </a:solidFill>
              <a:cs typeface="Arial" charset="0"/>
            </a:endParaRPr>
          </a:p>
        </p:txBody>
      </p:sp>
      <p:sp>
        <p:nvSpPr>
          <p:cNvPr id="8207" name="Rectangle 17"/>
          <p:cNvSpPr>
            <a:spLocks noChangeArrowheads="1"/>
          </p:cNvSpPr>
          <p:nvPr/>
        </p:nvSpPr>
        <p:spPr bwMode="auto">
          <a:xfrm>
            <a:off x="2987675" y="5157788"/>
            <a:ext cx="2795588" cy="585787"/>
          </a:xfrm>
          <a:prstGeom prst="rect">
            <a:avLst/>
          </a:prstGeom>
          <a:noFill/>
          <a:ln w="9525">
            <a:noFill/>
            <a:miter lim="800000"/>
            <a:headEnd/>
            <a:tailEnd/>
          </a:ln>
        </p:spPr>
        <p:txBody>
          <a:bodyPr lIns="92075" tIns="46038" rIns="92075" bIns="46038">
            <a:spAutoFit/>
          </a:bodyPr>
          <a:lstStyle/>
          <a:p>
            <a:pPr algn="ctr" eaLnBrk="0" hangingPunct="0"/>
            <a:r>
              <a:rPr lang="en-US" sz="3200" b="1" smtClean="0">
                <a:solidFill>
                  <a:srgbClr val="000000"/>
                </a:solidFill>
                <a:cs typeface="Arial" charset="0"/>
              </a:rPr>
              <a:t>Making sense</a:t>
            </a:r>
          </a:p>
        </p:txBody>
      </p:sp>
      <p:sp>
        <p:nvSpPr>
          <p:cNvPr id="8208" name="Text Box 12"/>
          <p:cNvSpPr txBox="1">
            <a:spLocks noChangeArrowheads="1"/>
          </p:cNvSpPr>
          <p:nvPr/>
        </p:nvSpPr>
        <p:spPr bwMode="auto">
          <a:xfrm>
            <a:off x="714375" y="142875"/>
            <a:ext cx="7494588" cy="708025"/>
          </a:xfrm>
          <a:prstGeom prst="rect">
            <a:avLst/>
          </a:prstGeom>
          <a:noFill/>
          <a:ln w="12700">
            <a:noFill/>
            <a:miter lim="800000"/>
            <a:headEnd type="none" w="sm" len="sm"/>
            <a:tailEnd type="none" w="sm" len="sm"/>
          </a:ln>
        </p:spPr>
        <p:txBody>
          <a:bodyPr>
            <a:spAutoFit/>
          </a:bodyPr>
          <a:lstStyle/>
          <a:p>
            <a:pPr algn="ctr" eaLnBrk="0" hangingPunct="0"/>
            <a:r>
              <a:rPr lang="en-GB" sz="2000" b="1" smtClean="0">
                <a:solidFill>
                  <a:srgbClr val="FFFFFF"/>
                </a:solidFill>
                <a:cs typeface="Arial" charset="0"/>
              </a:rPr>
              <a:t>Coaching, </a:t>
            </a:r>
          </a:p>
          <a:p>
            <a:pPr algn="ctr" eaLnBrk="0" hangingPunct="0"/>
            <a:r>
              <a:rPr lang="en-GB" sz="2000" b="1" smtClean="0">
                <a:solidFill>
                  <a:srgbClr val="FFFFFF"/>
                </a:solidFill>
                <a:cs typeface="Arial" charset="0"/>
              </a:rPr>
              <a:t>explaining, teaching</a:t>
            </a:r>
          </a:p>
        </p:txBody>
      </p:sp>
      <p:sp>
        <p:nvSpPr>
          <p:cNvPr id="18" name="Text Box 12"/>
          <p:cNvSpPr txBox="1">
            <a:spLocks noChangeArrowheads="1"/>
          </p:cNvSpPr>
          <p:nvPr/>
        </p:nvSpPr>
        <p:spPr bwMode="auto">
          <a:xfrm>
            <a:off x="0" y="0"/>
            <a:ext cx="9144000" cy="7306616"/>
          </a:xfrm>
          <a:prstGeom prst="rect">
            <a:avLst/>
          </a:prstGeom>
          <a:solidFill>
            <a:srgbClr val="FFFFCC">
              <a:alpha val="81176"/>
            </a:srgbClr>
          </a:solidFill>
          <a:ln w="9525">
            <a:noFill/>
            <a:miter lim="800000"/>
            <a:headEnd/>
            <a:tailEnd/>
          </a:ln>
        </p:spPr>
        <p:txBody>
          <a:bodyPr>
            <a:spAutoFit/>
          </a:bodyPr>
          <a:lstStyle/>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Motivates students – helps them to </a:t>
            </a:r>
            <a:r>
              <a:rPr lang="en-GB" sz="2800" b="1" kern="0" dirty="0">
                <a:solidFill>
                  <a:srgbClr val="CC0000"/>
                </a:solidFill>
                <a:latin typeface="Calibri" pitchFamily="34" charset="0"/>
              </a:rPr>
              <a:t>want</a:t>
            </a:r>
            <a:r>
              <a:rPr lang="en-GB" sz="2800" b="1" kern="0" dirty="0">
                <a:solidFill>
                  <a:srgbClr val="660066"/>
                </a:solidFill>
                <a:latin typeface="Calibri" pitchFamily="34" charset="0"/>
              </a:rPr>
              <a:t> to learn;</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identify what they </a:t>
            </a:r>
            <a:r>
              <a:rPr lang="en-GB" sz="2800" b="1" kern="0" dirty="0">
                <a:solidFill>
                  <a:srgbClr val="CC0000"/>
                </a:solidFill>
                <a:latin typeface="Calibri" pitchFamily="34" charset="0"/>
              </a:rPr>
              <a:t>need</a:t>
            </a:r>
            <a:r>
              <a:rPr lang="en-GB" sz="2800" b="1" kern="0" dirty="0">
                <a:solidFill>
                  <a:srgbClr val="660066"/>
                </a:solidFill>
                <a:latin typeface="Calibri" pitchFamily="34" charset="0"/>
              </a:rPr>
              <a:t> to do next;</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a:t>
            </a:r>
            <a:r>
              <a:rPr lang="en-GB" sz="2800" b="1" kern="0" dirty="0">
                <a:solidFill>
                  <a:srgbClr val="CC0000"/>
                </a:solidFill>
                <a:latin typeface="Calibri" pitchFamily="34" charset="0"/>
              </a:rPr>
              <a:t>take action</a:t>
            </a:r>
            <a:r>
              <a:rPr lang="en-GB" sz="2800" b="1" kern="0" dirty="0">
                <a:solidFill>
                  <a:srgbClr val="660066"/>
                </a:solidFill>
                <a:latin typeface="Calibri" pitchFamily="34" charset="0"/>
              </a:rPr>
              <a:t> to improve their learning;</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a:t>
            </a:r>
            <a:r>
              <a:rPr lang="en-GB" sz="2800" b="1" kern="0" dirty="0">
                <a:solidFill>
                  <a:srgbClr val="CC0000"/>
                </a:solidFill>
                <a:latin typeface="Calibri" pitchFamily="34" charset="0"/>
              </a:rPr>
              <a:t>make sense</a:t>
            </a:r>
            <a:r>
              <a:rPr lang="en-GB" sz="2800" b="1" kern="0" dirty="0">
                <a:solidFill>
                  <a:srgbClr val="660066"/>
                </a:solidFill>
                <a:latin typeface="Calibri" pitchFamily="34" charset="0"/>
              </a:rPr>
              <a:t> of what they are learning;</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further make sense of their learning by </a:t>
            </a:r>
            <a:r>
              <a:rPr lang="en-GB" sz="2800" b="1" kern="0" dirty="0">
                <a:solidFill>
                  <a:srgbClr val="CC0000"/>
                </a:solidFill>
                <a:latin typeface="Calibri" pitchFamily="34" charset="0"/>
              </a:rPr>
              <a:t>engaging in real dialogue</a:t>
            </a:r>
            <a:r>
              <a:rPr lang="en-GB" sz="2800" b="1" kern="0" dirty="0">
                <a:solidFill>
                  <a:srgbClr val="660066"/>
                </a:solidFill>
                <a:latin typeface="Calibri" pitchFamily="34" charset="0"/>
              </a:rPr>
              <a:t> with tutors and peers;</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a:t>
            </a:r>
            <a:r>
              <a:rPr lang="en-GB" sz="2800" b="1" kern="0" dirty="0">
                <a:solidFill>
                  <a:srgbClr val="CC0000"/>
                </a:solidFill>
                <a:latin typeface="Calibri" pitchFamily="34" charset="0"/>
              </a:rPr>
              <a:t>make informed judgements </a:t>
            </a:r>
            <a:r>
              <a:rPr lang="en-GB" sz="2800" b="1" kern="0" dirty="0">
                <a:solidFill>
                  <a:srgbClr val="660066"/>
                </a:solidFill>
                <a:latin typeface="Calibri" pitchFamily="34" charset="0"/>
              </a:rPr>
              <a:t>on their own work, and each others’ work:</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reflect on their past work in ways they can use to improve their future work.</a:t>
            </a: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p:txBody>
      </p:sp>
      <p:sp>
        <p:nvSpPr>
          <p:cNvPr id="8210" name="Rectangle 2"/>
          <p:cNvSpPr>
            <a:spLocks noChangeArrowheads="1"/>
          </p:cNvSpPr>
          <p:nvPr/>
        </p:nvSpPr>
        <p:spPr bwMode="auto">
          <a:xfrm>
            <a:off x="0" y="0"/>
            <a:ext cx="9144000" cy="836613"/>
          </a:xfrm>
          <a:prstGeom prst="rect">
            <a:avLst/>
          </a:prstGeom>
          <a:solidFill>
            <a:srgbClr val="000000">
              <a:alpha val="58038"/>
            </a:srgbClr>
          </a:solidFill>
          <a:ln w="9525" algn="ctr">
            <a:noFill/>
            <a:miter lim="800000"/>
            <a:headEnd/>
            <a:tailEnd/>
          </a:ln>
        </p:spPr>
        <p:txBody>
          <a:bodyPr anchor="ctr"/>
          <a:lstStyle/>
          <a:p>
            <a:pPr algn="ctr" eaLnBrk="0" hangingPunct="0">
              <a:lnSpc>
                <a:spcPct val="85000"/>
              </a:lnSpc>
            </a:pPr>
            <a:r>
              <a:rPr lang="en-GB" sz="3200" b="1" smtClean="0">
                <a:solidFill>
                  <a:srgbClr val="FFFF66"/>
                </a:solidFill>
              </a:rPr>
              <a:t>Feedback (including feed forward) works well when it:</a:t>
            </a:r>
            <a:endParaRPr lang="en-US" sz="3200" b="1" smtClean="0">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smtClean="0"/>
              <a:t>Feedback works badly when it…</a:t>
            </a:r>
            <a:endParaRPr lang="en-US" sz="3600" b="1" smtClean="0"/>
          </a:p>
        </p:txBody>
      </p:sp>
      <p:sp>
        <p:nvSpPr>
          <p:cNvPr id="9219" name="Rectangle 3"/>
          <p:cNvSpPr>
            <a:spLocks noGrp="1" noChangeArrowheads="1"/>
          </p:cNvSpPr>
          <p:nvPr>
            <p:ph idx="1"/>
          </p:nvPr>
        </p:nvSpPr>
        <p:spPr/>
        <p:txBody>
          <a:bodyPr/>
          <a:lstStyle/>
          <a:p>
            <a:pPr eaLnBrk="1" hangingPunct="1">
              <a:buFont typeface="Wingdings" pitchFamily="2" charset="2"/>
              <a:buChar char="x"/>
            </a:pPr>
            <a:r>
              <a:rPr lang="en-GB" sz="2800" dirty="0" smtClean="0">
                <a:latin typeface="Calibri" pitchFamily="34" charset="0"/>
              </a:rPr>
              <a:t>Is just a monologue from tutors to students;</a:t>
            </a:r>
          </a:p>
          <a:p>
            <a:pPr eaLnBrk="1" hangingPunct="1">
              <a:buFont typeface="Wingdings" pitchFamily="2" charset="2"/>
              <a:buChar char="x"/>
            </a:pPr>
            <a:r>
              <a:rPr lang="en-GB" sz="2800" dirty="0" smtClean="0">
                <a:latin typeface="Calibri" pitchFamily="34" charset="0"/>
              </a:rPr>
              <a:t>Saps students’ confidence;</a:t>
            </a:r>
          </a:p>
          <a:p>
            <a:pPr eaLnBrk="1" hangingPunct="1">
              <a:buFont typeface="Wingdings" pitchFamily="2" charset="2"/>
              <a:buChar char="x"/>
            </a:pPr>
            <a:r>
              <a:rPr lang="en-GB" sz="2800" dirty="0" smtClean="0">
                <a:latin typeface="Calibri" pitchFamily="34" charset="0"/>
              </a:rPr>
              <a:t>Directs students’ activities in inappropriate directions;</a:t>
            </a:r>
          </a:p>
          <a:p>
            <a:pPr eaLnBrk="1" hangingPunct="1">
              <a:buFont typeface="Wingdings" pitchFamily="2" charset="2"/>
              <a:buChar char="x"/>
            </a:pPr>
            <a:r>
              <a:rPr lang="en-GB" sz="2800" dirty="0" smtClean="0">
                <a:latin typeface="Calibri" pitchFamily="34" charset="0"/>
              </a:rPr>
              <a:t>Fails to articulate with learning outcomes;</a:t>
            </a:r>
          </a:p>
          <a:p>
            <a:pPr eaLnBrk="1" hangingPunct="1">
              <a:buFont typeface="Wingdings" pitchFamily="2" charset="2"/>
              <a:buChar char="x"/>
            </a:pPr>
            <a:r>
              <a:rPr lang="en-GB" sz="2800" dirty="0" smtClean="0">
                <a:latin typeface="Calibri" pitchFamily="34" charset="0"/>
              </a:rPr>
              <a:t>Fails to relate clearly to evidence of achievement of the assessment criteria;</a:t>
            </a:r>
          </a:p>
          <a:p>
            <a:pPr eaLnBrk="1" hangingPunct="1">
              <a:buFont typeface="Wingdings" pitchFamily="2" charset="2"/>
              <a:buChar char="x"/>
            </a:pPr>
            <a:r>
              <a:rPr lang="en-GB" sz="2800" dirty="0" smtClean="0">
                <a:latin typeface="Calibri" pitchFamily="34" charset="0"/>
              </a:rPr>
              <a:t>Relates only to what is easy to assess rather than what is at the heart of learning;</a:t>
            </a:r>
          </a:p>
          <a:p>
            <a:pPr eaLnBrk="1" hangingPunct="1">
              <a:buFont typeface="Wingdings" pitchFamily="2" charset="2"/>
              <a:buChar char="x"/>
            </a:pPr>
            <a:r>
              <a:rPr lang="en-GB" sz="2800" dirty="0" smtClean="0">
                <a:latin typeface="Calibri" pitchFamily="34" charset="0"/>
              </a:rPr>
              <a:t>Focuses on failings rather than achievements.</a:t>
            </a:r>
          </a:p>
          <a:p>
            <a:pPr eaLnBrk="1" hangingPunct="1">
              <a:buFont typeface="Wingdings" pitchFamily="2" charset="2"/>
              <a:buChar char="x"/>
            </a:pP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smtClean="0"/>
              <a:t>Evidencing our good practice</a:t>
            </a:r>
          </a:p>
        </p:txBody>
      </p:sp>
      <p:sp>
        <p:nvSpPr>
          <p:cNvPr id="12291" name="Rectangle 3"/>
          <p:cNvSpPr>
            <a:spLocks noGrp="1" noChangeArrowheads="1"/>
          </p:cNvSpPr>
          <p:nvPr>
            <p:ph idx="1"/>
          </p:nvPr>
        </p:nvSpPr>
        <p:spPr/>
        <p:txBody>
          <a:bodyPr/>
          <a:lstStyle/>
          <a:p>
            <a:pPr eaLnBrk="1" hangingPunct="1"/>
            <a:r>
              <a:rPr lang="en-GB" dirty="0" smtClean="0">
                <a:latin typeface="Calibri" pitchFamily="34" charset="0"/>
              </a:rPr>
              <a:t>Feedback to students, when written (or word-processed) is one of the most accessible indicators of the quality of our teaching.</a:t>
            </a:r>
          </a:p>
          <a:p>
            <a:pPr eaLnBrk="1" hangingPunct="1"/>
            <a:r>
              <a:rPr lang="en-GB" dirty="0" smtClean="0">
                <a:latin typeface="Calibri" pitchFamily="34" charset="0"/>
              </a:rPr>
              <a:t>Such evidence is looked at very thoroughly by external agencies, professional bodies, funding council, external examiners.</a:t>
            </a:r>
          </a:p>
          <a:p>
            <a:pPr eaLnBrk="1" hangingPunct="1"/>
            <a:r>
              <a:rPr lang="en-GB" dirty="0" smtClean="0">
                <a:latin typeface="Calibri" pitchFamily="34" charset="0"/>
              </a:rPr>
              <a:t>And they usually talk to students, who know best how well (or badly) our feedback actually works.</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lstStyle/>
          <a:p>
            <a:pPr eaLnBrk="1" hangingPunct="1"/>
            <a:r>
              <a:rPr lang="en-GB" sz="3000" b="1" dirty="0" smtClean="0"/>
              <a:t>Individual task on ways of giving students feedback</a:t>
            </a:r>
            <a:br>
              <a:rPr lang="en-GB" sz="3000" b="1" dirty="0" smtClean="0"/>
            </a:br>
            <a:endParaRPr lang="en-GB" sz="3000" b="1" dirty="0" smtClean="0"/>
          </a:p>
        </p:txBody>
      </p:sp>
      <p:sp>
        <p:nvSpPr>
          <p:cNvPr id="1808387" name="Rectangle 3"/>
          <p:cNvSpPr>
            <a:spLocks noGrp="1" noChangeArrowheads="1"/>
          </p:cNvSpPr>
          <p:nvPr>
            <p:ph idx="1"/>
          </p:nvPr>
        </p:nvSpPr>
        <p:spPr/>
        <p:txBody>
          <a:bodyPr lIns="92075" tIns="46038" rIns="92075" bIns="46038"/>
          <a:lstStyle/>
          <a:p>
            <a:pPr eaLnBrk="1" hangingPunct="1">
              <a:lnSpc>
                <a:spcPct val="100000"/>
              </a:lnSpc>
              <a:defRPr/>
            </a:pPr>
            <a:r>
              <a:rPr lang="en-GB" sz="2800" dirty="0" smtClean="0">
                <a:solidFill>
                  <a:srgbClr val="FF6699"/>
                </a:solidFill>
              </a:rPr>
              <a:t>Sorry, I forgot to show you this slide, and it would have made the next task clearer!</a:t>
            </a:r>
          </a:p>
          <a:p>
            <a:pPr eaLnBrk="1" hangingPunct="1">
              <a:lnSpc>
                <a:spcPct val="100000"/>
              </a:lnSpc>
              <a:defRPr/>
            </a:pPr>
            <a:r>
              <a:rPr lang="en-GB" sz="2800" dirty="0" smtClean="0">
                <a:solidFill>
                  <a:schemeClr val="tx2">
                    <a:lumMod val="60000"/>
                    <a:lumOff val="40000"/>
                  </a:schemeClr>
                </a:solidFill>
              </a:rPr>
              <a:t>Think of the main ways you give feedback to your students. </a:t>
            </a:r>
            <a:r>
              <a:rPr lang="en-GB" sz="2800" dirty="0" smtClean="0">
                <a:solidFill>
                  <a:srgbClr val="008000"/>
                </a:solidFill>
              </a:rPr>
              <a:t>Think also of other ways they get feedback without you being involved.</a:t>
            </a:r>
          </a:p>
          <a:p>
            <a:pPr eaLnBrk="1" hangingPunct="1">
              <a:lnSpc>
                <a:spcPct val="100000"/>
              </a:lnSpc>
              <a:defRPr/>
            </a:pPr>
            <a:r>
              <a:rPr lang="en-GB" sz="2800" dirty="0" smtClean="0"/>
              <a:t>Privately, make a list of the ways your students get feedback on their learning</a:t>
            </a:r>
            <a:r>
              <a:rPr lang="en-GB" sz="2800" dirty="0" smtClean="0">
                <a:solidFill>
                  <a:srgbClr val="008000"/>
                </a:solidFill>
              </a:rPr>
              <a:t> (not just on their work) </a:t>
            </a:r>
            <a:r>
              <a:rPr lang="en-GB" sz="2800" dirty="0" smtClean="0"/>
              <a:t>– aim for ten or more different ways students get feedback.</a:t>
            </a:r>
          </a:p>
        </p:txBody>
      </p:sp>
      <p:sp>
        <p:nvSpPr>
          <p:cNvPr id="19460" name="AutoShape 4">
            <a:hlinkClick r:id="rId3"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algn="ctr" eaLnBrk="0" hangingPunct="0"/>
            <a:endParaRPr lang="en-GB" sz="1800" b="1" smtClean="0">
              <a:solidFill>
                <a:srgbClr val="FFFF66"/>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GB" sz="3600" b="1" dirty="0" smtClean="0"/>
              <a:t>Group task</a:t>
            </a:r>
            <a:endParaRPr lang="en-US" sz="3600" b="1" dirty="0" smtClean="0"/>
          </a:p>
        </p:txBody>
      </p:sp>
      <p:sp>
        <p:nvSpPr>
          <p:cNvPr id="20483"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x"/>
            </a:pPr>
            <a:r>
              <a:rPr lang="en-GB" sz="3600" dirty="0" smtClean="0">
                <a:latin typeface="Calibri" pitchFamily="34" charset="0"/>
              </a:rPr>
              <a:t>Please go into groups as directed.</a:t>
            </a:r>
          </a:p>
          <a:p>
            <a:pPr eaLnBrk="1" hangingPunct="1">
              <a:buFont typeface="Wingdings" pitchFamily="2" charset="2"/>
              <a:buChar char="x"/>
            </a:pPr>
            <a:r>
              <a:rPr lang="en-GB" sz="3600" dirty="0" smtClean="0">
                <a:latin typeface="Calibri" pitchFamily="34" charset="0"/>
              </a:rPr>
              <a:t>As a group, please write each feedback method on a separate post-it, and place the post-its in position on a flipchart as follows…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Evidence-based practice</a:t>
            </a:r>
            <a:endParaRPr lang="en-GB" sz="3600" dirty="0"/>
          </a:p>
        </p:txBody>
      </p:sp>
      <p:sp>
        <p:nvSpPr>
          <p:cNvPr id="3" name="Content Placeholder 2"/>
          <p:cNvSpPr>
            <a:spLocks noGrp="1"/>
          </p:cNvSpPr>
          <p:nvPr>
            <p:ph idx="1"/>
          </p:nvPr>
        </p:nvSpPr>
        <p:spPr/>
        <p:txBody>
          <a:bodyPr/>
          <a:lstStyle/>
          <a:p>
            <a:r>
              <a:rPr lang="en-GB" dirty="0" smtClean="0"/>
              <a:t>In the last decade, there’s been a great deal of </a:t>
            </a:r>
            <a:r>
              <a:rPr lang="en-GB" dirty="0" smtClean="0">
                <a:solidFill>
                  <a:srgbClr val="FF00FF"/>
                </a:solidFill>
              </a:rPr>
              <a:t>international evidence-based research</a:t>
            </a:r>
            <a:r>
              <a:rPr lang="en-GB" dirty="0" smtClean="0"/>
              <a:t> in assessment, feedback, learning and teaching. I’d like to alert you to how some of this can help us enhance students’ learning.</a:t>
            </a:r>
          </a:p>
          <a:p>
            <a:r>
              <a:rPr lang="en-GB" dirty="0" smtClean="0"/>
              <a:t>The next three slides show just a little of the published evidence.</a:t>
            </a:r>
            <a:endParaRPr lang="en-GB"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1506" name="Line 2"/>
          <p:cNvSpPr>
            <a:spLocks noChangeShapeType="1"/>
          </p:cNvSpPr>
          <p:nvPr/>
        </p:nvSpPr>
        <p:spPr bwMode="auto">
          <a:xfrm>
            <a:off x="0" y="3657600"/>
            <a:ext cx="9144000" cy="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smtClean="0">
              <a:solidFill>
                <a:srgbClr val="FFFF66"/>
              </a:solidFill>
            </a:endParaRPr>
          </a:p>
        </p:txBody>
      </p:sp>
      <p:sp>
        <p:nvSpPr>
          <p:cNvPr id="21507" name="Line 3"/>
          <p:cNvSpPr>
            <a:spLocks noChangeShapeType="1"/>
          </p:cNvSpPr>
          <p:nvPr/>
        </p:nvSpPr>
        <p:spPr bwMode="auto">
          <a:xfrm flipH="1">
            <a:off x="4267200" y="0"/>
            <a:ext cx="0" cy="685800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smtClean="0">
              <a:solidFill>
                <a:srgbClr val="FFFF66"/>
              </a:solidFill>
            </a:endParaRPr>
          </a:p>
        </p:txBody>
      </p:sp>
      <p:sp>
        <p:nvSpPr>
          <p:cNvPr id="21508" name="Text Box 4"/>
          <p:cNvSpPr txBox="1">
            <a:spLocks noChangeArrowheads="1"/>
          </p:cNvSpPr>
          <p:nvPr/>
        </p:nvSpPr>
        <p:spPr bwMode="auto">
          <a:xfrm>
            <a:off x="2514600" y="5638800"/>
            <a:ext cx="3575050" cy="946150"/>
          </a:xfrm>
          <a:prstGeom prst="rect">
            <a:avLst/>
          </a:prstGeom>
          <a:solidFill>
            <a:srgbClr val="0033CC"/>
          </a:solidFill>
          <a:ln w="12700">
            <a:noFill/>
            <a:miter lim="800000"/>
            <a:headEnd type="none" w="sm" len="sm"/>
            <a:tailEnd type="none" w="sm" len="sm"/>
          </a:ln>
        </p:spPr>
        <p:txBody>
          <a:bodyPr wrap="none">
            <a:spAutoFit/>
          </a:bodyPr>
          <a:lstStyle/>
          <a:p>
            <a:pPr algn="ctr" eaLnBrk="0" hangingPunct="0"/>
            <a:r>
              <a:rPr lang="en-GB" sz="2800" b="1" smtClean="0">
                <a:solidFill>
                  <a:srgbClr val="FFFFFF"/>
                </a:solidFill>
              </a:rPr>
              <a:t>Low learning payoff</a:t>
            </a:r>
          </a:p>
          <a:p>
            <a:pPr algn="ctr" eaLnBrk="0" hangingPunct="0"/>
            <a:r>
              <a:rPr lang="en-GB" sz="2800" b="1" smtClean="0">
                <a:solidFill>
                  <a:srgbClr val="FFFFFF"/>
                </a:solidFill>
              </a:rPr>
              <a:t>for students</a:t>
            </a:r>
          </a:p>
        </p:txBody>
      </p:sp>
      <p:sp>
        <p:nvSpPr>
          <p:cNvPr id="21509" name="Text Box 5"/>
          <p:cNvSpPr txBox="1">
            <a:spLocks noChangeArrowheads="1"/>
          </p:cNvSpPr>
          <p:nvPr/>
        </p:nvSpPr>
        <p:spPr bwMode="auto">
          <a:xfrm>
            <a:off x="5181600" y="3124200"/>
            <a:ext cx="3624263" cy="946150"/>
          </a:xfrm>
          <a:prstGeom prst="rect">
            <a:avLst/>
          </a:prstGeom>
          <a:solidFill>
            <a:srgbClr val="FF99FF"/>
          </a:solidFill>
          <a:ln w="12700">
            <a:noFill/>
            <a:miter lim="800000"/>
            <a:headEnd type="none" w="sm" len="sm"/>
            <a:tailEnd type="none" w="sm" len="sm"/>
          </a:ln>
        </p:spPr>
        <p:txBody>
          <a:bodyPr wrap="none">
            <a:spAutoFit/>
          </a:bodyPr>
          <a:lstStyle/>
          <a:p>
            <a:pPr algn="ctr" eaLnBrk="0" hangingPunct="0"/>
            <a:r>
              <a:rPr lang="en-GB" sz="2800" b="1" smtClean="0">
                <a:solidFill>
                  <a:srgbClr val="000000"/>
                </a:solidFill>
              </a:rPr>
              <a:t>Not highly efficient</a:t>
            </a:r>
          </a:p>
          <a:p>
            <a:pPr algn="ctr" eaLnBrk="0" hangingPunct="0"/>
            <a:r>
              <a:rPr lang="en-GB" sz="2800" b="1" smtClean="0">
                <a:solidFill>
                  <a:srgbClr val="000000"/>
                </a:solidFill>
              </a:rPr>
              <a:t>for us</a:t>
            </a:r>
          </a:p>
        </p:txBody>
      </p:sp>
      <p:sp>
        <p:nvSpPr>
          <p:cNvPr id="21510" name="Text Box 6"/>
          <p:cNvSpPr txBox="1">
            <a:spLocks noChangeArrowheads="1"/>
          </p:cNvSpPr>
          <p:nvPr/>
        </p:nvSpPr>
        <p:spPr bwMode="auto">
          <a:xfrm>
            <a:off x="304800" y="2955925"/>
            <a:ext cx="2894013" cy="946150"/>
          </a:xfrm>
          <a:prstGeom prst="rect">
            <a:avLst/>
          </a:prstGeom>
          <a:solidFill>
            <a:srgbClr val="99FF99"/>
          </a:solidFill>
          <a:ln w="12700">
            <a:noFill/>
            <a:miter lim="800000"/>
            <a:headEnd type="none" w="sm" len="sm"/>
            <a:tailEnd type="none" w="sm" len="sm"/>
          </a:ln>
        </p:spPr>
        <p:txBody>
          <a:bodyPr wrap="none">
            <a:spAutoFit/>
          </a:bodyPr>
          <a:lstStyle/>
          <a:p>
            <a:pPr algn="ctr" eaLnBrk="0" hangingPunct="0"/>
            <a:r>
              <a:rPr lang="en-GB" sz="2800" b="1" smtClean="0">
                <a:solidFill>
                  <a:srgbClr val="000000"/>
                </a:solidFill>
              </a:rPr>
              <a:t>Highly efficient</a:t>
            </a:r>
          </a:p>
          <a:p>
            <a:pPr algn="ctr" eaLnBrk="0" hangingPunct="0"/>
            <a:r>
              <a:rPr lang="en-GB" sz="2800" b="1" smtClean="0">
                <a:solidFill>
                  <a:srgbClr val="000000"/>
                </a:solidFill>
              </a:rPr>
              <a:t>for us</a:t>
            </a:r>
          </a:p>
        </p:txBody>
      </p:sp>
      <p:sp>
        <p:nvSpPr>
          <p:cNvPr id="21511" name="Text Box 7"/>
          <p:cNvSpPr txBox="1">
            <a:spLocks noChangeArrowheads="1"/>
          </p:cNvSpPr>
          <p:nvPr/>
        </p:nvSpPr>
        <p:spPr bwMode="auto">
          <a:xfrm>
            <a:off x="2406650" y="311150"/>
            <a:ext cx="3716338" cy="946150"/>
          </a:xfrm>
          <a:prstGeom prst="rect">
            <a:avLst/>
          </a:prstGeom>
          <a:solidFill>
            <a:srgbClr val="FFFF00"/>
          </a:solidFill>
          <a:ln w="12700">
            <a:noFill/>
            <a:miter lim="800000"/>
            <a:headEnd type="none" w="sm" len="sm"/>
            <a:tailEnd type="none" w="sm" len="sm"/>
          </a:ln>
        </p:spPr>
        <p:txBody>
          <a:bodyPr wrap="none">
            <a:spAutoFit/>
          </a:bodyPr>
          <a:lstStyle/>
          <a:p>
            <a:pPr algn="ctr" eaLnBrk="0" hangingPunct="0"/>
            <a:r>
              <a:rPr lang="en-GB" sz="2800" b="1" smtClean="0">
                <a:solidFill>
                  <a:srgbClr val="000000"/>
                </a:solidFill>
              </a:rPr>
              <a:t>High learning payoff</a:t>
            </a:r>
          </a:p>
          <a:p>
            <a:pPr algn="ctr" eaLnBrk="0" hangingPunct="0"/>
            <a:r>
              <a:rPr lang="en-GB" sz="2800" b="1" smtClean="0">
                <a:solidFill>
                  <a:srgbClr val="000000"/>
                </a:solidFill>
              </a:rPr>
              <a:t>for students</a:t>
            </a:r>
          </a:p>
        </p:txBody>
      </p:sp>
      <p:sp>
        <p:nvSpPr>
          <p:cNvPr id="21512" name="AutoShape 8">
            <a:hlinkClick r:id="rId3"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algn="ctr" eaLnBrk="0" hangingPunct="0"/>
            <a:endParaRPr lang="en-GB" sz="1800" b="1" smtClean="0">
              <a:solidFill>
                <a:srgbClr val="FFFF66"/>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2530" name="Line 2"/>
          <p:cNvSpPr>
            <a:spLocks noChangeShapeType="1"/>
          </p:cNvSpPr>
          <p:nvPr/>
        </p:nvSpPr>
        <p:spPr bwMode="auto">
          <a:xfrm flipH="1">
            <a:off x="4787900" y="0"/>
            <a:ext cx="0" cy="685800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smtClean="0">
              <a:solidFill>
                <a:srgbClr val="FFFF66"/>
              </a:solidFill>
            </a:endParaRPr>
          </a:p>
        </p:txBody>
      </p:sp>
      <p:sp>
        <p:nvSpPr>
          <p:cNvPr id="22531" name="Line 3"/>
          <p:cNvSpPr>
            <a:spLocks noChangeShapeType="1"/>
          </p:cNvSpPr>
          <p:nvPr/>
        </p:nvSpPr>
        <p:spPr bwMode="auto">
          <a:xfrm>
            <a:off x="0" y="3644900"/>
            <a:ext cx="9144000" cy="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smtClean="0">
              <a:solidFill>
                <a:srgbClr val="FFFF66"/>
              </a:solidFill>
            </a:endParaRPr>
          </a:p>
        </p:txBody>
      </p:sp>
      <p:sp>
        <p:nvSpPr>
          <p:cNvPr id="22532" name="Text Box 4"/>
          <p:cNvSpPr txBox="1">
            <a:spLocks noChangeArrowheads="1"/>
          </p:cNvSpPr>
          <p:nvPr/>
        </p:nvSpPr>
        <p:spPr bwMode="auto">
          <a:xfrm>
            <a:off x="2514600" y="609600"/>
            <a:ext cx="3716338" cy="519113"/>
          </a:xfrm>
          <a:prstGeom prst="rect">
            <a:avLst/>
          </a:prstGeom>
          <a:solidFill>
            <a:srgbClr val="FFFF00"/>
          </a:solidFill>
          <a:ln w="12700">
            <a:noFill/>
            <a:miter lim="800000"/>
            <a:headEnd type="none" w="sm" len="sm"/>
            <a:tailEnd type="none" w="sm" len="sm"/>
          </a:ln>
        </p:spPr>
        <p:txBody>
          <a:bodyPr wrap="none">
            <a:spAutoFit/>
          </a:bodyPr>
          <a:lstStyle/>
          <a:p>
            <a:pPr algn="ctr" eaLnBrk="0" hangingPunct="0"/>
            <a:r>
              <a:rPr lang="en-GB" sz="2800" b="1" smtClean="0">
                <a:solidFill>
                  <a:srgbClr val="000000"/>
                </a:solidFill>
              </a:rPr>
              <a:t>High learning payoff</a:t>
            </a:r>
          </a:p>
        </p:txBody>
      </p:sp>
      <p:sp>
        <p:nvSpPr>
          <p:cNvPr id="22533" name="Text Box 5"/>
          <p:cNvSpPr txBox="1">
            <a:spLocks noChangeArrowheads="1"/>
          </p:cNvSpPr>
          <p:nvPr/>
        </p:nvSpPr>
        <p:spPr bwMode="auto">
          <a:xfrm>
            <a:off x="2513013" y="5492750"/>
            <a:ext cx="3575050" cy="519113"/>
          </a:xfrm>
          <a:prstGeom prst="rect">
            <a:avLst/>
          </a:prstGeom>
          <a:solidFill>
            <a:srgbClr val="0033CC"/>
          </a:solidFill>
          <a:ln w="12700">
            <a:noFill/>
            <a:miter lim="800000"/>
            <a:headEnd type="none" w="sm" len="sm"/>
            <a:tailEnd type="none" w="sm" len="sm"/>
          </a:ln>
        </p:spPr>
        <p:txBody>
          <a:bodyPr wrap="none">
            <a:spAutoFit/>
          </a:bodyPr>
          <a:lstStyle/>
          <a:p>
            <a:pPr algn="ctr" eaLnBrk="0" hangingPunct="0"/>
            <a:r>
              <a:rPr lang="en-GB" sz="2800" b="1" smtClean="0">
                <a:solidFill>
                  <a:srgbClr val="FFFFFF"/>
                </a:solidFill>
              </a:rPr>
              <a:t>Low learning payoff</a:t>
            </a:r>
          </a:p>
        </p:txBody>
      </p:sp>
      <p:sp>
        <p:nvSpPr>
          <p:cNvPr id="22534" name="Text Box 6"/>
          <p:cNvSpPr txBox="1">
            <a:spLocks noChangeArrowheads="1"/>
          </p:cNvSpPr>
          <p:nvPr/>
        </p:nvSpPr>
        <p:spPr bwMode="auto">
          <a:xfrm>
            <a:off x="120650" y="3054350"/>
            <a:ext cx="2894013" cy="519113"/>
          </a:xfrm>
          <a:prstGeom prst="rect">
            <a:avLst/>
          </a:prstGeom>
          <a:solidFill>
            <a:srgbClr val="99FF99"/>
          </a:solidFill>
          <a:ln w="12700">
            <a:noFill/>
            <a:miter lim="800000"/>
            <a:headEnd type="none" w="sm" len="sm"/>
            <a:tailEnd type="none" w="sm" len="sm"/>
          </a:ln>
        </p:spPr>
        <p:txBody>
          <a:bodyPr wrap="none">
            <a:spAutoFit/>
          </a:bodyPr>
          <a:lstStyle/>
          <a:p>
            <a:pPr algn="ctr" eaLnBrk="0" hangingPunct="0"/>
            <a:r>
              <a:rPr lang="en-GB" sz="2800" b="1" smtClean="0">
                <a:solidFill>
                  <a:srgbClr val="000000"/>
                </a:solidFill>
              </a:rPr>
              <a:t>Highly efficient</a:t>
            </a:r>
          </a:p>
        </p:txBody>
      </p:sp>
      <p:sp>
        <p:nvSpPr>
          <p:cNvPr id="22535" name="Text Box 7"/>
          <p:cNvSpPr txBox="1">
            <a:spLocks noChangeArrowheads="1"/>
          </p:cNvSpPr>
          <p:nvPr/>
        </p:nvSpPr>
        <p:spPr bwMode="auto">
          <a:xfrm>
            <a:off x="5600700" y="3054350"/>
            <a:ext cx="3624263" cy="519113"/>
          </a:xfrm>
          <a:prstGeom prst="rect">
            <a:avLst/>
          </a:prstGeom>
          <a:solidFill>
            <a:srgbClr val="FF99FF"/>
          </a:solidFill>
          <a:ln w="12700">
            <a:noFill/>
            <a:miter lim="800000"/>
            <a:headEnd type="none" w="sm" len="sm"/>
            <a:tailEnd type="none" w="sm" len="sm"/>
          </a:ln>
        </p:spPr>
        <p:txBody>
          <a:bodyPr wrap="none">
            <a:spAutoFit/>
          </a:bodyPr>
          <a:lstStyle/>
          <a:p>
            <a:pPr algn="ctr" eaLnBrk="0" hangingPunct="0"/>
            <a:r>
              <a:rPr lang="en-GB" sz="2800" b="1" smtClean="0">
                <a:solidFill>
                  <a:srgbClr val="000000"/>
                </a:solidFill>
              </a:rPr>
              <a:t>Not highly efficient</a:t>
            </a:r>
          </a:p>
        </p:txBody>
      </p:sp>
      <p:sp>
        <p:nvSpPr>
          <p:cNvPr id="22536" name="Text Box 8"/>
          <p:cNvSpPr txBox="1">
            <a:spLocks noChangeArrowheads="1"/>
          </p:cNvSpPr>
          <p:nvPr/>
        </p:nvSpPr>
        <p:spPr bwMode="auto">
          <a:xfrm>
            <a:off x="6588125" y="3644900"/>
            <a:ext cx="304800" cy="5191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GB" sz="2800" b="1" smtClean="0">
                <a:solidFill>
                  <a:srgbClr val="000000"/>
                </a:solidFill>
              </a:rPr>
              <a:t>2</a:t>
            </a:r>
          </a:p>
        </p:txBody>
      </p:sp>
      <p:sp>
        <p:nvSpPr>
          <p:cNvPr id="22537" name="Text Box 9"/>
          <p:cNvSpPr txBox="1">
            <a:spLocks noChangeArrowheads="1"/>
          </p:cNvSpPr>
          <p:nvPr/>
        </p:nvSpPr>
        <p:spPr bwMode="auto">
          <a:xfrm>
            <a:off x="2209800" y="3657600"/>
            <a:ext cx="533400" cy="519113"/>
          </a:xfrm>
          <a:prstGeom prst="rect">
            <a:avLst/>
          </a:prstGeom>
          <a:noFill/>
          <a:ln w="12700">
            <a:noFill/>
            <a:miter lim="800000"/>
            <a:headEnd type="none" w="sm" len="sm"/>
            <a:tailEnd type="none" w="sm" len="sm"/>
          </a:ln>
        </p:spPr>
        <p:txBody>
          <a:bodyPr>
            <a:spAutoFit/>
          </a:bodyPr>
          <a:lstStyle/>
          <a:p>
            <a:pPr algn="ctr" eaLnBrk="0" hangingPunct="0"/>
            <a:r>
              <a:rPr lang="en-GB" sz="2800" b="1" smtClean="0">
                <a:solidFill>
                  <a:srgbClr val="000000"/>
                </a:solidFill>
              </a:rPr>
              <a:t>4</a:t>
            </a:r>
          </a:p>
        </p:txBody>
      </p:sp>
      <p:sp>
        <p:nvSpPr>
          <p:cNvPr id="22538" name="Text Box 10"/>
          <p:cNvSpPr txBox="1">
            <a:spLocks noChangeArrowheads="1"/>
          </p:cNvSpPr>
          <p:nvPr/>
        </p:nvSpPr>
        <p:spPr bwMode="auto">
          <a:xfrm>
            <a:off x="4427538" y="6338888"/>
            <a:ext cx="401637" cy="519112"/>
          </a:xfrm>
          <a:prstGeom prst="rect">
            <a:avLst/>
          </a:prstGeom>
          <a:noFill/>
          <a:ln w="12700">
            <a:noFill/>
            <a:miter lim="800000"/>
            <a:headEnd type="none" w="sm" len="sm"/>
            <a:tailEnd type="none" w="sm" len="sm"/>
          </a:ln>
        </p:spPr>
        <p:txBody>
          <a:bodyPr>
            <a:spAutoFit/>
          </a:bodyPr>
          <a:lstStyle/>
          <a:p>
            <a:pPr algn="ctr" eaLnBrk="0" hangingPunct="0"/>
            <a:r>
              <a:rPr lang="en-GB" sz="2800" b="1" smtClean="0">
                <a:solidFill>
                  <a:srgbClr val="000000"/>
                </a:solidFill>
              </a:rPr>
              <a:t>1</a:t>
            </a:r>
          </a:p>
        </p:txBody>
      </p:sp>
      <p:sp>
        <p:nvSpPr>
          <p:cNvPr id="22539" name="Text Box 11"/>
          <p:cNvSpPr txBox="1">
            <a:spLocks noChangeArrowheads="1"/>
          </p:cNvSpPr>
          <p:nvPr/>
        </p:nvSpPr>
        <p:spPr bwMode="auto">
          <a:xfrm>
            <a:off x="4427538" y="4724400"/>
            <a:ext cx="401637" cy="519113"/>
          </a:xfrm>
          <a:prstGeom prst="rect">
            <a:avLst/>
          </a:prstGeom>
          <a:noFill/>
          <a:ln w="12700">
            <a:noFill/>
            <a:miter lim="800000"/>
            <a:headEnd type="none" w="sm" len="sm"/>
            <a:tailEnd type="none" w="sm" len="sm"/>
          </a:ln>
        </p:spPr>
        <p:txBody>
          <a:bodyPr wrap="none">
            <a:spAutoFit/>
          </a:bodyPr>
          <a:lstStyle/>
          <a:p>
            <a:pPr algn="ctr" eaLnBrk="0" hangingPunct="0"/>
            <a:r>
              <a:rPr lang="en-GB" sz="2800" b="1" smtClean="0">
                <a:solidFill>
                  <a:srgbClr val="000000"/>
                </a:solidFill>
              </a:rPr>
              <a:t>2</a:t>
            </a:r>
          </a:p>
        </p:txBody>
      </p:sp>
      <p:sp>
        <p:nvSpPr>
          <p:cNvPr id="22540" name="Text Box 12"/>
          <p:cNvSpPr txBox="1">
            <a:spLocks noChangeArrowheads="1"/>
          </p:cNvSpPr>
          <p:nvPr/>
        </p:nvSpPr>
        <p:spPr bwMode="auto">
          <a:xfrm>
            <a:off x="4427538" y="1844675"/>
            <a:ext cx="431800" cy="519113"/>
          </a:xfrm>
          <a:prstGeom prst="rect">
            <a:avLst/>
          </a:prstGeom>
          <a:noFill/>
          <a:ln w="12700">
            <a:noFill/>
            <a:miter lim="800000"/>
            <a:headEnd type="none" w="sm" len="sm"/>
            <a:tailEnd type="none" w="sm" len="sm"/>
          </a:ln>
        </p:spPr>
        <p:txBody>
          <a:bodyPr>
            <a:spAutoFit/>
          </a:bodyPr>
          <a:lstStyle/>
          <a:p>
            <a:pPr algn="ctr" eaLnBrk="0" hangingPunct="0"/>
            <a:r>
              <a:rPr lang="en-GB" sz="2800" b="1" smtClean="0">
                <a:solidFill>
                  <a:srgbClr val="000000"/>
                </a:solidFill>
              </a:rPr>
              <a:t>4</a:t>
            </a:r>
          </a:p>
        </p:txBody>
      </p:sp>
      <p:sp>
        <p:nvSpPr>
          <p:cNvPr id="22541" name="Text Box 13"/>
          <p:cNvSpPr txBox="1">
            <a:spLocks noChangeArrowheads="1"/>
          </p:cNvSpPr>
          <p:nvPr/>
        </p:nvSpPr>
        <p:spPr bwMode="auto">
          <a:xfrm>
            <a:off x="4356100" y="0"/>
            <a:ext cx="401638" cy="519113"/>
          </a:xfrm>
          <a:prstGeom prst="rect">
            <a:avLst/>
          </a:prstGeom>
          <a:noFill/>
          <a:ln w="12700">
            <a:noFill/>
            <a:miter lim="800000"/>
            <a:headEnd type="none" w="sm" len="sm"/>
            <a:tailEnd type="none" w="sm" len="sm"/>
          </a:ln>
        </p:spPr>
        <p:txBody>
          <a:bodyPr>
            <a:spAutoFit/>
          </a:bodyPr>
          <a:lstStyle/>
          <a:p>
            <a:pPr algn="ctr" eaLnBrk="0" hangingPunct="0"/>
            <a:r>
              <a:rPr lang="en-GB" sz="2800" b="1" smtClean="0">
                <a:solidFill>
                  <a:srgbClr val="000000"/>
                </a:solidFill>
              </a:rPr>
              <a:t>5</a:t>
            </a:r>
          </a:p>
        </p:txBody>
      </p:sp>
      <p:sp>
        <p:nvSpPr>
          <p:cNvPr id="22542" name="Text Box 14"/>
          <p:cNvSpPr txBox="1">
            <a:spLocks noChangeArrowheads="1"/>
          </p:cNvSpPr>
          <p:nvPr/>
        </p:nvSpPr>
        <p:spPr bwMode="auto">
          <a:xfrm>
            <a:off x="0" y="3657600"/>
            <a:ext cx="401638" cy="519113"/>
          </a:xfrm>
          <a:prstGeom prst="rect">
            <a:avLst/>
          </a:prstGeom>
          <a:noFill/>
          <a:ln w="12700">
            <a:noFill/>
            <a:miter lim="800000"/>
            <a:headEnd type="none" w="sm" len="sm"/>
            <a:tailEnd type="none" w="sm" len="sm"/>
          </a:ln>
        </p:spPr>
        <p:txBody>
          <a:bodyPr>
            <a:spAutoFit/>
          </a:bodyPr>
          <a:lstStyle/>
          <a:p>
            <a:pPr algn="ctr" eaLnBrk="0" hangingPunct="0"/>
            <a:r>
              <a:rPr lang="en-GB" sz="2800" b="1" smtClean="0">
                <a:solidFill>
                  <a:srgbClr val="000000"/>
                </a:solidFill>
              </a:rPr>
              <a:t>5</a:t>
            </a:r>
          </a:p>
        </p:txBody>
      </p:sp>
      <p:sp>
        <p:nvSpPr>
          <p:cNvPr id="22543" name="Text Box 15"/>
          <p:cNvSpPr txBox="1">
            <a:spLocks noChangeArrowheads="1"/>
          </p:cNvSpPr>
          <p:nvPr/>
        </p:nvSpPr>
        <p:spPr bwMode="auto">
          <a:xfrm>
            <a:off x="8742363" y="3733800"/>
            <a:ext cx="401637" cy="519113"/>
          </a:xfrm>
          <a:prstGeom prst="rect">
            <a:avLst/>
          </a:prstGeom>
          <a:noFill/>
          <a:ln w="12700">
            <a:noFill/>
            <a:miter lim="800000"/>
            <a:headEnd type="none" w="sm" len="sm"/>
            <a:tailEnd type="none" w="sm" len="sm"/>
          </a:ln>
        </p:spPr>
        <p:txBody>
          <a:bodyPr wrap="none">
            <a:spAutoFit/>
          </a:bodyPr>
          <a:lstStyle/>
          <a:p>
            <a:pPr algn="ctr" eaLnBrk="0" hangingPunct="0"/>
            <a:r>
              <a:rPr lang="en-GB" sz="2800" b="1" smtClean="0">
                <a:solidFill>
                  <a:srgbClr val="000000"/>
                </a:solidFill>
              </a:rPr>
              <a:t>1</a:t>
            </a:r>
          </a:p>
        </p:txBody>
      </p:sp>
      <p:sp>
        <p:nvSpPr>
          <p:cNvPr id="22544" name="Text Box 16"/>
          <p:cNvSpPr txBox="1">
            <a:spLocks noChangeArrowheads="1"/>
          </p:cNvSpPr>
          <p:nvPr/>
        </p:nvSpPr>
        <p:spPr bwMode="auto">
          <a:xfrm>
            <a:off x="4643438" y="3429000"/>
            <a:ext cx="401637" cy="519113"/>
          </a:xfrm>
          <a:prstGeom prst="rect">
            <a:avLst/>
          </a:prstGeom>
          <a:solidFill>
            <a:schemeClr val="bg1"/>
          </a:solidFill>
          <a:ln w="12700">
            <a:noFill/>
            <a:miter lim="800000"/>
            <a:headEnd type="none" w="sm" len="sm"/>
            <a:tailEnd type="none" w="sm" len="sm"/>
          </a:ln>
        </p:spPr>
        <p:txBody>
          <a:bodyPr wrap="none">
            <a:spAutoFit/>
          </a:bodyPr>
          <a:lstStyle/>
          <a:p>
            <a:pPr algn="ctr" eaLnBrk="0" hangingPunct="0"/>
            <a:r>
              <a:rPr lang="en-GB" sz="2800" b="1" smtClean="0">
                <a:solidFill>
                  <a:srgbClr val="000000"/>
                </a:solidFill>
              </a:rPr>
              <a:t>3</a:t>
            </a:r>
          </a:p>
        </p:txBody>
      </p:sp>
      <p:sp>
        <p:nvSpPr>
          <p:cNvPr id="22545" name="Text Box 17"/>
          <p:cNvSpPr txBox="1">
            <a:spLocks noChangeArrowheads="1"/>
          </p:cNvSpPr>
          <p:nvPr/>
        </p:nvSpPr>
        <p:spPr bwMode="auto">
          <a:xfrm>
            <a:off x="0" y="0"/>
            <a:ext cx="495300" cy="396875"/>
          </a:xfrm>
          <a:prstGeom prst="rect">
            <a:avLst/>
          </a:prstGeom>
          <a:noFill/>
          <a:ln w="12700">
            <a:noFill/>
            <a:miter lim="800000"/>
            <a:headEnd type="none" w="sm" len="sm"/>
            <a:tailEnd type="none" w="sm" len="sm"/>
          </a:ln>
        </p:spPr>
        <p:txBody>
          <a:bodyPr wrap="none">
            <a:spAutoFit/>
          </a:bodyPr>
          <a:lstStyle/>
          <a:p>
            <a:pPr algn="ctr" eaLnBrk="0" hangingPunct="0"/>
            <a:r>
              <a:rPr lang="en-GB" sz="2000" b="1" smtClean="0">
                <a:solidFill>
                  <a:srgbClr val="FF0000"/>
                </a:solidFill>
              </a:rPr>
              <a:t>25</a:t>
            </a:r>
          </a:p>
        </p:txBody>
      </p:sp>
      <p:sp>
        <p:nvSpPr>
          <p:cNvPr id="22546" name="Text Box 18"/>
          <p:cNvSpPr txBox="1">
            <a:spLocks noChangeArrowheads="1"/>
          </p:cNvSpPr>
          <p:nvPr/>
        </p:nvSpPr>
        <p:spPr bwMode="auto">
          <a:xfrm>
            <a:off x="2339975" y="1817688"/>
            <a:ext cx="576263" cy="396875"/>
          </a:xfrm>
          <a:prstGeom prst="rect">
            <a:avLst/>
          </a:prstGeom>
          <a:noFill/>
          <a:ln w="12700">
            <a:noFill/>
            <a:miter lim="800000"/>
            <a:headEnd type="none" w="sm" len="sm"/>
            <a:tailEnd type="none" w="sm" len="sm"/>
          </a:ln>
        </p:spPr>
        <p:txBody>
          <a:bodyPr>
            <a:spAutoFit/>
          </a:bodyPr>
          <a:lstStyle/>
          <a:p>
            <a:pPr algn="ctr" eaLnBrk="0" hangingPunct="0"/>
            <a:r>
              <a:rPr lang="en-GB" sz="2000" b="1" smtClean="0">
                <a:solidFill>
                  <a:srgbClr val="FF0000"/>
                </a:solidFill>
              </a:rPr>
              <a:t>16</a:t>
            </a:r>
          </a:p>
        </p:txBody>
      </p:sp>
      <p:sp>
        <p:nvSpPr>
          <p:cNvPr id="22547" name="Text Box 19"/>
          <p:cNvSpPr txBox="1">
            <a:spLocks noChangeArrowheads="1"/>
          </p:cNvSpPr>
          <p:nvPr/>
        </p:nvSpPr>
        <p:spPr bwMode="auto">
          <a:xfrm>
            <a:off x="6588125" y="4868863"/>
            <a:ext cx="339725" cy="396875"/>
          </a:xfrm>
          <a:prstGeom prst="rect">
            <a:avLst/>
          </a:prstGeom>
          <a:noFill/>
          <a:ln w="12700">
            <a:noFill/>
            <a:miter lim="800000"/>
            <a:headEnd type="none" w="sm" len="sm"/>
            <a:tailEnd type="none" w="sm" len="sm"/>
          </a:ln>
        </p:spPr>
        <p:txBody>
          <a:bodyPr wrap="none">
            <a:spAutoFit/>
          </a:bodyPr>
          <a:lstStyle/>
          <a:p>
            <a:pPr algn="ctr" eaLnBrk="0" hangingPunct="0"/>
            <a:r>
              <a:rPr lang="en-GB" sz="2000" b="1" smtClean="0">
                <a:solidFill>
                  <a:srgbClr val="FF0000"/>
                </a:solidFill>
              </a:rPr>
              <a:t>4</a:t>
            </a:r>
          </a:p>
        </p:txBody>
      </p:sp>
      <p:sp>
        <p:nvSpPr>
          <p:cNvPr id="22548" name="Text Box 20"/>
          <p:cNvSpPr txBox="1">
            <a:spLocks noChangeArrowheads="1"/>
          </p:cNvSpPr>
          <p:nvPr/>
        </p:nvSpPr>
        <p:spPr bwMode="auto">
          <a:xfrm>
            <a:off x="8804275" y="6461125"/>
            <a:ext cx="339725" cy="396875"/>
          </a:xfrm>
          <a:prstGeom prst="rect">
            <a:avLst/>
          </a:prstGeom>
          <a:noFill/>
          <a:ln w="12700">
            <a:noFill/>
            <a:miter lim="800000"/>
            <a:headEnd type="none" w="sm" len="sm"/>
            <a:tailEnd type="none" w="sm" len="sm"/>
          </a:ln>
        </p:spPr>
        <p:txBody>
          <a:bodyPr wrap="none">
            <a:spAutoFit/>
          </a:bodyPr>
          <a:lstStyle/>
          <a:p>
            <a:pPr algn="ctr" eaLnBrk="0" hangingPunct="0"/>
            <a:r>
              <a:rPr lang="en-GB" sz="2000" b="1" smtClean="0">
                <a:solidFill>
                  <a:srgbClr val="FF0000"/>
                </a:solidFill>
              </a:rPr>
              <a:t>1</a:t>
            </a:r>
          </a:p>
        </p:txBody>
      </p:sp>
      <p:sp>
        <p:nvSpPr>
          <p:cNvPr id="22549" name="Line 21"/>
          <p:cNvSpPr>
            <a:spLocks noChangeShapeType="1"/>
          </p:cNvSpPr>
          <p:nvPr/>
        </p:nvSpPr>
        <p:spPr bwMode="auto">
          <a:xfrm flipH="1" flipV="1">
            <a:off x="0" y="0"/>
            <a:ext cx="9144000" cy="6858000"/>
          </a:xfrm>
          <a:prstGeom prst="line">
            <a:avLst/>
          </a:prstGeom>
          <a:noFill/>
          <a:ln w="12700">
            <a:solidFill>
              <a:srgbClr val="FF0000"/>
            </a:solidFill>
            <a:round/>
            <a:headEnd type="none" w="sm" len="sm"/>
            <a:tailEnd type="none" w="sm" len="sm"/>
          </a:ln>
        </p:spPr>
        <p:txBody>
          <a:bodyPr/>
          <a:lstStyle/>
          <a:p>
            <a:pPr algn="ctr" eaLnBrk="0" hangingPunct="0"/>
            <a:endParaRPr lang="en-GB" sz="1800" b="1" smtClean="0">
              <a:solidFill>
                <a:srgbClr val="FFFF66"/>
              </a:solidFill>
            </a:endParaRPr>
          </a:p>
        </p:txBody>
      </p:sp>
      <p:sp>
        <p:nvSpPr>
          <p:cNvPr id="22550" name="AutoShape 22">
            <a:hlinkClick r:id="rId3"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algn="ctr" eaLnBrk="0" hangingPunct="0"/>
            <a:endParaRPr lang="en-GB" sz="1800" b="1" smtClean="0">
              <a:solidFill>
                <a:srgbClr val="FFFF66"/>
              </a:solidFill>
            </a:endParaRPr>
          </a:p>
        </p:txBody>
      </p:sp>
      <p:sp>
        <p:nvSpPr>
          <p:cNvPr id="1812503" name="Text Box 23"/>
          <p:cNvSpPr txBox="1">
            <a:spLocks noChangeArrowheads="1"/>
          </p:cNvSpPr>
          <p:nvPr/>
        </p:nvSpPr>
        <p:spPr bwMode="auto">
          <a:xfrm>
            <a:off x="179388" y="765175"/>
            <a:ext cx="3597275" cy="1006475"/>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algn="ctr" eaLnBrk="0" hangingPunct="0"/>
            <a:r>
              <a:rPr lang="en-GB" sz="2000" b="1" smtClean="0">
                <a:solidFill>
                  <a:srgbClr val="000000"/>
                </a:solidFill>
              </a:rPr>
              <a:t>We need to be making </a:t>
            </a:r>
          </a:p>
          <a:p>
            <a:pPr algn="ctr" eaLnBrk="0" hangingPunct="0"/>
            <a:r>
              <a:rPr lang="en-GB" sz="2000" b="1" smtClean="0">
                <a:solidFill>
                  <a:srgbClr val="000000"/>
                </a:solidFill>
              </a:rPr>
              <a:t>better use of the feedback</a:t>
            </a:r>
          </a:p>
          <a:p>
            <a:pPr algn="ctr" eaLnBrk="0" hangingPunct="0"/>
            <a:r>
              <a:rPr lang="en-GB" sz="2000" b="1" smtClean="0">
                <a:solidFill>
                  <a:srgbClr val="000000"/>
                </a:solidFill>
              </a:rPr>
              <a:t>processes in this quadrant</a:t>
            </a:r>
            <a:endParaRPr lang="en-US" sz="2000" b="1" smtClean="0">
              <a:solidFill>
                <a:srgbClr val="000000"/>
              </a:solidFill>
            </a:endParaRPr>
          </a:p>
        </p:txBody>
      </p:sp>
      <p:sp>
        <p:nvSpPr>
          <p:cNvPr id="1812504" name="Text Box 24"/>
          <p:cNvSpPr txBox="1">
            <a:spLocks noChangeArrowheads="1"/>
          </p:cNvSpPr>
          <p:nvPr/>
        </p:nvSpPr>
        <p:spPr bwMode="auto">
          <a:xfrm>
            <a:off x="5030788" y="5516563"/>
            <a:ext cx="3976687" cy="1006475"/>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algn="ctr" eaLnBrk="0" hangingPunct="0"/>
            <a:r>
              <a:rPr lang="en-GB" sz="2000" b="1" smtClean="0">
                <a:solidFill>
                  <a:srgbClr val="CC3300"/>
                </a:solidFill>
              </a:rPr>
              <a:t>We need to be making </a:t>
            </a:r>
          </a:p>
          <a:p>
            <a:pPr algn="ctr" eaLnBrk="0" hangingPunct="0"/>
            <a:r>
              <a:rPr lang="en-GB" sz="2000" b="1" smtClean="0">
                <a:solidFill>
                  <a:srgbClr val="CC3300"/>
                </a:solidFill>
              </a:rPr>
              <a:t>much less use of the feedback</a:t>
            </a:r>
          </a:p>
          <a:p>
            <a:pPr algn="ctr" eaLnBrk="0" hangingPunct="0"/>
            <a:r>
              <a:rPr lang="en-GB" sz="2000" b="1" smtClean="0">
                <a:solidFill>
                  <a:srgbClr val="CC3300"/>
                </a:solidFill>
              </a:rPr>
              <a:t>processes in this quadrant</a:t>
            </a:r>
            <a:endParaRPr lang="en-US" sz="2000" b="1" smtClean="0">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3" grpId="0" animBg="1"/>
      <p:bldP spid="1812504"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60648"/>
            <a:ext cx="9144000" cy="908720"/>
          </a:xfrm>
          <a:prstGeom prst="rect">
            <a:avLst/>
          </a:prstGeom>
        </p:spPr>
        <p:txBody>
          <a:bodyPr/>
          <a:lstStyle/>
          <a:p>
            <a:pPr algn="ctr" eaLnBrk="0" hangingPunct="0">
              <a:lnSpc>
                <a:spcPct val="85000"/>
              </a:lnSpc>
              <a:defRPr/>
            </a:pPr>
            <a:r>
              <a:rPr lang="en-GB" sz="3200" b="1" kern="0" dirty="0" smtClean="0">
                <a:solidFill>
                  <a:srgbClr val="008000"/>
                </a:solidFill>
                <a:latin typeface="Arial Rounded MT Bold"/>
              </a:rPr>
              <a:t>Birmingham feedback methods</a:t>
            </a:r>
            <a:endParaRPr lang="en-GB" sz="3200" b="1" kern="0" dirty="0">
              <a:solidFill>
                <a:srgbClr val="008000"/>
              </a:solidFill>
              <a:latin typeface="Arial Rounded MT Bold"/>
            </a:endParaRPr>
          </a:p>
        </p:txBody>
      </p:sp>
      <p:sp>
        <p:nvSpPr>
          <p:cNvPr id="3" name="Rectangle 3"/>
          <p:cNvSpPr>
            <a:spLocks noChangeArrowheads="1"/>
          </p:cNvSpPr>
          <p:nvPr/>
        </p:nvSpPr>
        <p:spPr bwMode="auto">
          <a:xfrm>
            <a:off x="0" y="980660"/>
            <a:ext cx="4495800" cy="5486400"/>
          </a:xfrm>
          <a:prstGeom prst="rect">
            <a:avLst/>
          </a:prstGeom>
          <a:noFill/>
          <a:ln w="9525" algn="ctr">
            <a:noFill/>
            <a:miter lim="800000"/>
            <a:headEnd/>
            <a:tailEnd/>
          </a:ln>
          <a:effectLst/>
        </p:spPr>
        <p:txBody>
          <a:bodyPr/>
          <a:lstStyle/>
          <a:p>
            <a:pPr fontAlgn="auto">
              <a:lnSpc>
                <a:spcPct val="90000"/>
              </a:lnSpc>
              <a:spcBef>
                <a:spcPct val="25000"/>
              </a:spcBef>
              <a:spcAft>
                <a:spcPts val="0"/>
              </a:spcAft>
              <a:buClr>
                <a:srgbClr val="CC0000"/>
              </a:buClr>
              <a:buFont typeface="Wingdings" pitchFamily="2" charset="2"/>
              <a:buNone/>
            </a:pPr>
            <a:r>
              <a:rPr lang="en-GB" sz="2400" b="1" dirty="0">
                <a:solidFill>
                  <a:srgbClr val="000000"/>
                </a:solidFill>
                <a:latin typeface="Arial" charset="0"/>
              </a:rPr>
              <a:t>High scoring:</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25 giving my answers with reasons for answers, on open-ended questions</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20 podcast with bank of assessed work</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20 peer review feedback</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18 MCQs with good-quality feedback</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16 peer marking done well</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12 face to face verbal to sub groups</a:t>
            </a:r>
            <a:endParaRPr lang="en-GB" sz="2400" b="1" dirty="0">
              <a:solidFill>
                <a:srgbClr val="000000"/>
              </a:solidFill>
              <a:latin typeface="Arial" charset="0"/>
            </a:endParaRPr>
          </a:p>
        </p:txBody>
      </p:sp>
      <p:sp>
        <p:nvSpPr>
          <p:cNvPr id="4" name="Rectangle 4"/>
          <p:cNvSpPr>
            <a:spLocks noChangeArrowheads="1"/>
          </p:cNvSpPr>
          <p:nvPr/>
        </p:nvSpPr>
        <p:spPr bwMode="auto">
          <a:xfrm>
            <a:off x="4648200" y="1052670"/>
            <a:ext cx="4495800" cy="5805330"/>
          </a:xfrm>
          <a:prstGeom prst="rect">
            <a:avLst/>
          </a:prstGeom>
          <a:noFill/>
          <a:ln w="9525" algn="ctr">
            <a:noFill/>
            <a:miter lim="800000"/>
            <a:headEnd/>
            <a:tailEnd/>
          </a:ln>
          <a:effectLst/>
        </p:spPr>
        <p:txBody>
          <a:bodyPr/>
          <a:lstStyle/>
          <a:p>
            <a:pPr fontAlgn="auto">
              <a:lnSpc>
                <a:spcPct val="90000"/>
              </a:lnSpc>
              <a:spcBef>
                <a:spcPct val="25000"/>
              </a:spcBef>
              <a:spcAft>
                <a:spcPts val="0"/>
              </a:spcAft>
              <a:buClr>
                <a:srgbClr val="CC0000"/>
              </a:buClr>
              <a:buFont typeface="Wingdings" pitchFamily="2" charset="2"/>
              <a:buNone/>
            </a:pPr>
            <a:r>
              <a:rPr lang="en-GB" sz="2400" b="1" dirty="0">
                <a:solidFill>
                  <a:srgbClr val="000000"/>
                </a:solidFill>
                <a:latin typeface="Arial" charset="0"/>
              </a:rPr>
              <a:t>Low scoring</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 2 annotated essays with hand-written feedback</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2 end of year exam not returned</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1detailed written comments that the students don’t pick up</a:t>
            </a:r>
            <a:endParaRPr lang="en-GB" sz="2400" b="1"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Others’ views...</a:t>
            </a:r>
            <a:endParaRPr lang="en-GB" b="1" dirty="0"/>
          </a:p>
        </p:txBody>
      </p:sp>
      <p:sp>
        <p:nvSpPr>
          <p:cNvPr id="5" name="Content Placeholder 4"/>
          <p:cNvSpPr>
            <a:spLocks noGrp="1"/>
          </p:cNvSpPr>
          <p:nvPr>
            <p:ph idx="1"/>
          </p:nvPr>
        </p:nvSpPr>
        <p:spPr/>
        <p:txBody>
          <a:bodyPr/>
          <a:lstStyle/>
          <a:p>
            <a:r>
              <a:rPr lang="en-GB" dirty="0" smtClean="0"/>
              <a:t>I then ran through a selection of results from doing this exercise from a range of other institutions from here to Australia and New Zealand!</a:t>
            </a:r>
            <a:endParaRPr lang="en-GB"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200" b="1" smtClean="0">
                <a:solidFill>
                  <a:srgbClr val="FF0000"/>
                </a:solidFill>
              </a:rPr>
              <a:t>How to get feedback to a large group of students within 24 hours</a:t>
            </a:r>
            <a:endParaRPr lang="en-US" sz="3200" b="1" smtClean="0">
              <a:solidFill>
                <a:srgbClr val="FF0000"/>
              </a:solidFill>
            </a:endParaRPr>
          </a:p>
        </p:txBody>
      </p:sp>
      <p:sp>
        <p:nvSpPr>
          <p:cNvPr id="6147" name="Content Placeholder 4"/>
          <p:cNvSpPr>
            <a:spLocks noGrp="1"/>
          </p:cNvSpPr>
          <p:nvPr>
            <p:ph idx="1"/>
          </p:nvPr>
        </p:nvSpPr>
        <p:spPr/>
        <p:txBody>
          <a:bodyPr/>
          <a:lstStyle/>
          <a:p>
            <a:pPr eaLnBrk="1" hangingPunct="1">
              <a:lnSpc>
                <a:spcPct val="100000"/>
              </a:lnSpc>
            </a:pPr>
            <a:r>
              <a:rPr lang="en-GB" sz="2800" dirty="0" smtClean="0"/>
              <a:t>There are serious reservations about written feedback, but we can make even this work much better than it did.</a:t>
            </a:r>
          </a:p>
          <a:p>
            <a:pPr eaLnBrk="1" hangingPunct="1">
              <a:lnSpc>
                <a:spcPct val="100000"/>
              </a:lnSpc>
            </a:pPr>
            <a:r>
              <a:rPr lang="en-GB" sz="2800" dirty="0" smtClean="0"/>
              <a:t>The next few slides are about a way of giving students feedback on their work within 24 hours of them doing it.</a:t>
            </a:r>
          </a:p>
          <a:p>
            <a:pPr eaLnBrk="1" hangingPunct="1">
              <a:lnSpc>
                <a:spcPct val="100000"/>
              </a:lnSpc>
            </a:pPr>
            <a:r>
              <a:rPr lang="en-GB" sz="2800" dirty="0" smtClean="0"/>
              <a:t>There are three or more </a:t>
            </a:r>
            <a:r>
              <a:rPr lang="en-GB" sz="2800" dirty="0" smtClean="0">
                <a:solidFill>
                  <a:srgbClr val="CC0000"/>
                </a:solidFill>
              </a:rPr>
              <a:t>‘yes, but...’</a:t>
            </a:r>
            <a:r>
              <a:rPr lang="en-GB" sz="2800" dirty="0" smtClean="0"/>
              <a:t>s with this idea, but please hold these for around four minutes.</a:t>
            </a:r>
          </a:p>
          <a:p>
            <a:pPr eaLnBrk="1" hangingPunct="1">
              <a:lnSpc>
                <a:spcPct val="100000"/>
              </a:lnSpc>
            </a:pPr>
            <a:endParaRPr lang="en-US" sz="2800" dirty="0" smtClean="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smtClean="0"/>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dirty="0" smtClean="0"/>
              <a:t>E.g. next Tuesday’s 10-11 lecture,</a:t>
            </a:r>
          </a:p>
          <a:p>
            <a:pPr eaLnBrk="1" hangingPunct="1">
              <a:lnSpc>
                <a:spcPct val="100000"/>
              </a:lnSpc>
            </a:pPr>
            <a:r>
              <a:rPr lang="en-GB" dirty="0" smtClean="0"/>
              <a:t> Deadline = 1003.</a:t>
            </a:r>
          </a:p>
          <a:p>
            <a:pPr eaLnBrk="1" hangingPunct="1">
              <a:lnSpc>
                <a:spcPct val="100000"/>
              </a:lnSpc>
            </a:pPr>
            <a:r>
              <a:rPr lang="en-GB" dirty="0" smtClean="0"/>
              <a:t>Let them pile up all their work at the front.</a:t>
            </a:r>
          </a:p>
          <a:p>
            <a:pPr eaLnBrk="1" hangingPunct="1">
              <a:lnSpc>
                <a:spcPct val="100000"/>
              </a:lnSpc>
            </a:pPr>
            <a:r>
              <a:rPr lang="en-GB" dirty="0" smtClean="0"/>
              <a:t>At 1003, hand out to everyone a coloured sheet, containing numbered points. </a:t>
            </a:r>
          </a:p>
          <a:p>
            <a:pPr eaLnBrk="1" hangingPunct="1">
              <a:lnSpc>
                <a:spcPct val="100000"/>
              </a:lnSpc>
            </a:pPr>
            <a:r>
              <a:rPr lang="en-GB" dirty="0" smtClean="0"/>
              <a:t>(so you can say in feedback ‘</a:t>
            </a:r>
            <a:r>
              <a:rPr lang="en-GB" dirty="0" smtClean="0">
                <a:solidFill>
                  <a:srgbClr val="008000"/>
                </a:solidFill>
              </a:rPr>
              <a:t>please see point 3, blue sheet</a:t>
            </a:r>
            <a:r>
              <a:rPr lang="en-GB" dirty="0" smtClean="0"/>
              <a:t>’ and so on).</a:t>
            </a:r>
          </a:p>
          <a:p>
            <a:pPr eaLnBrk="1" hangingPunct="1">
              <a:lnSpc>
                <a:spcPct val="100000"/>
              </a:lnSpc>
            </a:pPr>
            <a:endParaRPr lang="en-GB"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smtClean="0"/>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dirty="0" smtClean="0">
                <a:ea typeface="+mn-ea"/>
                <a:cs typeface="+mn-cs"/>
              </a:rPr>
              <a:t>Illustration of what is expected as evidence of achievement of each of the intended learning outcomes</a:t>
            </a:r>
          </a:p>
          <a:p>
            <a:pPr marL="533400" lvl="1" indent="-533400" eaLnBrk="1" hangingPunct="1">
              <a:lnSpc>
                <a:spcPct val="100000"/>
              </a:lnSpc>
              <a:defRPr/>
            </a:pPr>
            <a:r>
              <a:rPr lang="en-GB" dirty="0" smtClean="0">
                <a:ea typeface="+mn-ea"/>
                <a:cs typeface="+mn-cs"/>
              </a:rPr>
              <a:t>Likely mistakes</a:t>
            </a:r>
          </a:p>
          <a:p>
            <a:pPr marL="533400" lvl="1" indent="-533400" eaLnBrk="1" hangingPunct="1">
              <a:lnSpc>
                <a:spcPct val="100000"/>
              </a:lnSpc>
              <a:defRPr/>
            </a:pPr>
            <a:r>
              <a:rPr lang="en-GB" dirty="0" smtClean="0">
                <a:ea typeface="+mn-ea"/>
                <a:cs typeface="+mn-cs"/>
              </a:rPr>
              <a:t>Features of a good answer</a:t>
            </a:r>
          </a:p>
          <a:p>
            <a:pPr marL="533400" lvl="1" indent="-533400" eaLnBrk="1" hangingPunct="1">
              <a:lnSpc>
                <a:spcPct val="100000"/>
              </a:lnSpc>
              <a:defRPr/>
            </a:pPr>
            <a:r>
              <a:rPr lang="en-GB" dirty="0" smtClean="0">
                <a:ea typeface="+mn-ea"/>
                <a:cs typeface="+mn-cs"/>
              </a:rPr>
              <a:t>Frequently needed explanations</a:t>
            </a:r>
          </a:p>
          <a:p>
            <a:pPr marL="533400" lvl="1" indent="-533400" eaLnBrk="1" hangingPunct="1">
              <a:lnSpc>
                <a:spcPct val="100000"/>
              </a:lnSpc>
              <a:defRPr/>
            </a:pPr>
            <a:r>
              <a:rPr lang="en-GB" dirty="0" smtClean="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dirty="0" smtClean="0">
                <a:ea typeface="+mn-ea"/>
                <a:cs typeface="+mn-cs"/>
              </a:rPr>
              <a:t>Let the students study this for 3 minutes until 1006 – it goes rather quiet!</a:t>
            </a:r>
          </a:p>
          <a:p>
            <a:pPr eaLnBrk="1" hangingPunct="1">
              <a:lnSpc>
                <a:spcPct val="100000"/>
              </a:lnSpc>
              <a:defRPr/>
            </a:pPr>
            <a:endParaRPr lang="en-GB"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smtClean="0"/>
              <a:t>At 1006...</a:t>
            </a:r>
          </a:p>
        </p:txBody>
      </p:sp>
      <p:sp>
        <p:nvSpPr>
          <p:cNvPr id="9219" name="Content Placeholder 2"/>
          <p:cNvSpPr>
            <a:spLocks noGrp="1"/>
          </p:cNvSpPr>
          <p:nvPr>
            <p:ph idx="1"/>
          </p:nvPr>
        </p:nvSpPr>
        <p:spPr/>
        <p:txBody>
          <a:bodyPr/>
          <a:lstStyle/>
          <a:p>
            <a:pPr eaLnBrk="1" hangingPunct="1"/>
            <a:r>
              <a:rPr lang="en-GB" sz="2800" dirty="0" smtClean="0"/>
              <a:t>Go into face-to-face </a:t>
            </a:r>
            <a:r>
              <a:rPr lang="en-GB" sz="2800" dirty="0" smtClean="0">
                <a:solidFill>
                  <a:srgbClr val="FF0000"/>
                </a:solidFill>
              </a:rPr>
              <a:t>oral</a:t>
            </a:r>
            <a:r>
              <a:rPr lang="en-GB" sz="2800" dirty="0" smtClean="0"/>
              <a:t> mode, until 1009....</a:t>
            </a:r>
          </a:p>
          <a:p>
            <a:pPr eaLnBrk="1" hangingPunct="1"/>
            <a:r>
              <a:rPr lang="en-GB" sz="2800" dirty="0" smtClean="0"/>
              <a:t>Spend a few minutes de-briefing the whole group and talking them through </a:t>
            </a:r>
            <a:r>
              <a:rPr lang="en-GB" sz="2800" dirty="0" smtClean="0">
                <a:solidFill>
                  <a:srgbClr val="FF0000"/>
                </a:solidFill>
              </a:rPr>
              <a:t>one</a:t>
            </a:r>
            <a:r>
              <a:rPr lang="en-GB" sz="2800" dirty="0" smtClean="0"/>
              <a:t> point on the handout…</a:t>
            </a:r>
          </a:p>
          <a:p>
            <a:pPr eaLnBrk="1" hangingPunct="1"/>
            <a:r>
              <a:rPr lang="en-GB" sz="2800" dirty="0" smtClean="0"/>
              <a:t>	…</a:t>
            </a:r>
            <a:r>
              <a:rPr lang="en-GB" sz="2800" dirty="0" smtClean="0">
                <a:solidFill>
                  <a:srgbClr val="008000"/>
                </a:solidFill>
              </a:rPr>
              <a:t>adding tone-of-voice, facial expression, body language, emphasis, and so on to the feedback.</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smtClean="0"/>
              <a:t>The rationale...</a:t>
            </a:r>
          </a:p>
        </p:txBody>
      </p:sp>
      <p:sp>
        <p:nvSpPr>
          <p:cNvPr id="10243" name="Content Placeholder 2"/>
          <p:cNvSpPr>
            <a:spLocks noGrp="1"/>
          </p:cNvSpPr>
          <p:nvPr>
            <p:ph idx="1"/>
          </p:nvPr>
        </p:nvSpPr>
        <p:spPr/>
        <p:txBody>
          <a:bodyPr/>
          <a:lstStyle/>
          <a:p>
            <a:pPr eaLnBrk="1" hangingPunct="1">
              <a:lnSpc>
                <a:spcPct val="100000"/>
              </a:lnSpc>
            </a:pPr>
            <a:r>
              <a:rPr lang="en-GB" dirty="0" smtClean="0"/>
              <a:t>Since </a:t>
            </a:r>
            <a:r>
              <a:rPr lang="en-GB" dirty="0" smtClean="0">
                <a:solidFill>
                  <a:srgbClr val="FF0000"/>
                </a:solidFill>
              </a:rPr>
              <a:t>most of the students will still have been doing the work in the last 24 hours </a:t>
            </a:r>
            <a:r>
              <a:rPr lang="en-GB" dirty="0" smtClean="0"/>
              <a:t>before handing it in, you’re giving them feedback while they still remember what they were doing.</a:t>
            </a:r>
          </a:p>
          <a:p>
            <a:pPr eaLnBrk="1" hangingPunct="1">
              <a:lnSpc>
                <a:spcPct val="100000"/>
              </a:lnSpc>
            </a:pPr>
            <a:r>
              <a:rPr lang="en-GB" dirty="0" smtClean="0"/>
              <a:t>They know what they didn’t do.</a:t>
            </a:r>
          </a:p>
          <a:p>
            <a:pPr eaLnBrk="1" hangingPunct="1">
              <a:lnSpc>
                <a:spcPct val="100000"/>
              </a:lnSpc>
            </a:pPr>
            <a:r>
              <a:rPr lang="en-GB" dirty="0" smtClean="0"/>
              <a:t>They know what they missed out because they couldn’t understand it.</a:t>
            </a:r>
          </a:p>
          <a:p>
            <a:pPr eaLnBrk="1" hangingPunct="1">
              <a:lnSpc>
                <a:spcPct val="100000"/>
              </a:lnSpc>
            </a:pPr>
            <a:endParaRPr lang="en-GB" dirty="0" smtClean="0"/>
          </a:p>
          <a:p>
            <a:pPr eaLnBrk="1" hangingPunct="1">
              <a:lnSpc>
                <a:spcPct val="100000"/>
              </a:lnSpc>
            </a:pPr>
            <a:endParaRPr lang="en-GB" dirty="0" smtClean="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smtClean="0"/>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800" dirty="0" smtClean="0"/>
              <a:t>You waste far less writing the </a:t>
            </a:r>
            <a:r>
              <a:rPr lang="en-GB" sz="2800" dirty="0" smtClean="0">
                <a:solidFill>
                  <a:srgbClr val="FF0000"/>
                </a:solidFill>
              </a:rPr>
              <a:t>same old things </a:t>
            </a:r>
            <a:r>
              <a:rPr lang="en-GB" sz="2800" dirty="0" smtClean="0"/>
              <a:t>on one piece of work after another, regarding frequently occurring mistakes;</a:t>
            </a:r>
          </a:p>
          <a:p>
            <a:pPr eaLnBrk="1" hangingPunct="1">
              <a:lnSpc>
                <a:spcPct val="100000"/>
              </a:lnSpc>
            </a:pPr>
            <a:r>
              <a:rPr lang="en-GB" sz="2800" dirty="0" smtClean="0"/>
              <a:t>Instead, you need just to write ‘</a:t>
            </a:r>
            <a:r>
              <a:rPr lang="en-GB" sz="2800" dirty="0" smtClean="0">
                <a:solidFill>
                  <a:srgbClr val="008000"/>
                </a:solidFill>
              </a:rPr>
              <a:t>please see point 4, blue sheet</a:t>
            </a:r>
            <a:r>
              <a:rPr lang="en-GB" sz="2800" dirty="0" smtClean="0"/>
              <a:t>’ (which takes seconds).</a:t>
            </a:r>
          </a:p>
          <a:p>
            <a:pPr eaLnBrk="1" hangingPunct="1">
              <a:lnSpc>
                <a:spcPct val="100000"/>
              </a:lnSpc>
            </a:pPr>
            <a:r>
              <a:rPr lang="en-GB" sz="2800" dirty="0" smtClean="0"/>
              <a:t>You can now make your comments relate more to each individual piece of work;</a:t>
            </a:r>
          </a:p>
          <a:p>
            <a:pPr eaLnBrk="1" hangingPunct="1">
              <a:lnSpc>
                <a:spcPct val="100000"/>
              </a:lnSpc>
            </a:pPr>
            <a:r>
              <a:rPr lang="en-GB" sz="2800" dirty="0" smtClean="0"/>
              <a:t>This means when students get their marked work back with feedback, they are more likely to use it, as it’s personal to them.</a:t>
            </a:r>
          </a:p>
          <a:p>
            <a:pPr eaLnBrk="1" hangingPunct="1">
              <a:lnSpc>
                <a:spcPct val="100000"/>
              </a:lnSpc>
            </a:pPr>
            <a:endParaRPr lang="en-GB" sz="28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smtClean="0">
                <a:latin typeface="Calibri" pitchFamily="34" charset="0"/>
              </a:rPr>
              <a:t>15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smtClean="0"/>
              <a:t>Knight, P. and Yorke, M. (2003) </a:t>
            </a:r>
            <a:r>
              <a:rPr lang="en-GB" sz="2600" i="1" dirty="0" smtClean="0">
                <a:solidFill>
                  <a:srgbClr val="FF0000"/>
                </a:solidFill>
              </a:rPr>
              <a:t>Assessment, learning and employability,</a:t>
            </a:r>
            <a:r>
              <a:rPr lang="en-GB" sz="2600" dirty="0" smtClean="0">
                <a:solidFill>
                  <a:srgbClr val="FF0000"/>
                </a:solidFill>
              </a:rPr>
              <a:t> </a:t>
            </a:r>
            <a:r>
              <a:rPr lang="en-GB" sz="2600" dirty="0" smtClean="0"/>
              <a:t>Maidenhead, UK SRHE/Open University Press.</a:t>
            </a:r>
          </a:p>
          <a:p>
            <a:pPr marL="457200" indent="-457200">
              <a:lnSpc>
                <a:spcPct val="100000"/>
              </a:lnSpc>
              <a:spcBef>
                <a:spcPts val="0"/>
              </a:spcBef>
              <a:buFont typeface="+mj-lt"/>
              <a:buAutoNum type="arabicPeriod"/>
            </a:pPr>
            <a:r>
              <a:rPr lang="en-GB" sz="2600" dirty="0" smtClean="0"/>
              <a:t>The TESTA project (</a:t>
            </a:r>
            <a:r>
              <a:rPr lang="en-GB" sz="2600" dirty="0" smtClean="0">
                <a:hlinkClick r:id="rId3"/>
              </a:rPr>
              <a:t>http://www.testa.ac.uk/</a:t>
            </a:r>
            <a:r>
              <a:rPr lang="en-GB" sz="2600" dirty="0" smtClean="0"/>
              <a:t>) </a:t>
            </a:r>
            <a:r>
              <a:rPr lang="en-US" sz="2600" i="1" dirty="0" smtClean="0">
                <a:solidFill>
                  <a:srgbClr val="FF3300"/>
                </a:solidFill>
              </a:rPr>
              <a:t>Transforming the Experience of Students through Assessment,</a:t>
            </a:r>
            <a:r>
              <a:rPr lang="en-US" sz="2600" dirty="0" smtClean="0"/>
              <a:t> (Bath Spa, </a:t>
            </a:r>
            <a:r>
              <a:rPr lang="en-US" sz="2600" dirty="0" err="1" smtClean="0"/>
              <a:t>Chichester</a:t>
            </a:r>
            <a:r>
              <a:rPr lang="en-US" sz="2600" dirty="0" smtClean="0"/>
              <a:t>, Winchester and Worcester)</a:t>
            </a:r>
            <a:endParaRPr lang="en-GB" sz="2600" dirty="0" smtClean="0"/>
          </a:p>
          <a:p>
            <a:pPr marL="457200" indent="-457200">
              <a:lnSpc>
                <a:spcPct val="100000"/>
              </a:lnSpc>
              <a:spcBef>
                <a:spcPts val="0"/>
              </a:spcBef>
              <a:buFont typeface="+mj-lt"/>
              <a:buAutoNum type="arabicPeriod"/>
            </a:pPr>
            <a:r>
              <a:rPr lang="en-GB" sz="2600" dirty="0" smtClean="0"/>
              <a:t>Flint, N. R. and Johnson, B. (2011) </a:t>
            </a:r>
            <a:r>
              <a:rPr lang="en-GB" sz="2600" i="1" dirty="0" smtClean="0">
                <a:solidFill>
                  <a:srgbClr val="FF0000"/>
                </a:solidFill>
              </a:rPr>
              <a:t>Towards fairer university assessment – recognising the concerns of students,</a:t>
            </a:r>
            <a:r>
              <a:rPr lang="en-GB" sz="2600" dirty="0" smtClean="0">
                <a:solidFill>
                  <a:srgbClr val="FF0000"/>
                </a:solidFill>
              </a:rPr>
              <a:t> </a:t>
            </a:r>
            <a:r>
              <a:rPr lang="en-GB" sz="2600" dirty="0" smtClean="0"/>
              <a:t>London: Routledge.</a:t>
            </a:r>
          </a:p>
          <a:p>
            <a:pPr marL="457200" indent="-457200">
              <a:lnSpc>
                <a:spcPct val="100000"/>
              </a:lnSpc>
              <a:spcBef>
                <a:spcPts val="0"/>
              </a:spcBef>
              <a:buFont typeface="+mj-lt"/>
              <a:buAutoNum type="arabicPeriod"/>
            </a:pPr>
            <a:r>
              <a:rPr lang="en-GB" sz="2600" dirty="0" smtClean="0"/>
              <a:t>ETC Toolkit (2015) (Enhancing the Curriculum) </a:t>
            </a:r>
            <a:r>
              <a:rPr lang="en-GB" sz="2600" dirty="0" smtClean="0">
                <a:hlinkClick r:id="rId4"/>
              </a:rPr>
              <a:t>www.etctoolkit.org.uk</a:t>
            </a:r>
            <a:r>
              <a:rPr lang="en-GB" sz="2600" dirty="0" smtClean="0"/>
              <a:t> </a:t>
            </a:r>
          </a:p>
          <a:p>
            <a:pPr marL="457200" indent="-457200">
              <a:lnSpc>
                <a:spcPct val="100000"/>
              </a:lnSpc>
              <a:spcBef>
                <a:spcPts val="0"/>
              </a:spcBef>
              <a:buFont typeface="+mj-lt"/>
              <a:buAutoNum type="arabicPeriod"/>
            </a:pPr>
            <a:r>
              <a:rPr lang="en-GB" sz="2600" dirty="0" smtClean="0"/>
              <a:t>HEA (2012) </a:t>
            </a:r>
            <a:r>
              <a:rPr lang="en-GB" sz="2600" i="1" dirty="0" smtClean="0">
                <a:solidFill>
                  <a:srgbClr val="FF0000"/>
                </a:solidFill>
              </a:rPr>
              <a:t>A Marked Improvement: transforming assessment in higher education, </a:t>
            </a:r>
            <a:r>
              <a:rPr lang="en-GB" sz="2600" dirty="0" smtClean="0"/>
              <a:t>York: Higher Education Academy (</a:t>
            </a:r>
            <a:r>
              <a:rPr lang="en-GB" sz="2600" dirty="0" smtClean="0">
                <a:hlinkClick r:id="rId5"/>
              </a:rPr>
              <a:t>http://www.heacademy.ac.uk/assets/documents/assessment/A_Marked_Improvement.pdf</a:t>
            </a:r>
            <a:r>
              <a:rPr lang="en-GB" sz="2600" dirty="0" smtClean="0"/>
              <a:t> )</a:t>
            </a:r>
            <a:r>
              <a:rPr lang="en-US" sz="2600" dirty="0" smtClean="0"/>
              <a:t/>
            </a:r>
            <a:br>
              <a:rPr lang="en-US" sz="2600" dirty="0" smtClean="0"/>
            </a:br>
            <a:endParaRPr lang="en-GB" sz="2600" dirty="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3600" b="1" dirty="0" smtClean="0">
                <a:solidFill>
                  <a:prstClr val="black"/>
                </a:solidFill>
              </a:rPr>
              <a:t>Summary: providing feedback within 24 hours</a:t>
            </a:r>
          </a:p>
          <a:p>
            <a:pPr algn="ctr" fontAlgn="auto">
              <a:spcBef>
                <a:spcPts val="0"/>
              </a:spcBef>
              <a:spcAft>
                <a:spcPts val="0"/>
              </a:spcAft>
            </a:pPr>
            <a:r>
              <a:rPr lang="en-GB" sz="3600" b="1" dirty="0" smtClean="0">
                <a:solidFill>
                  <a:prstClr val="white"/>
                </a:solidFill>
              </a:rPr>
              <a:t> </a:t>
            </a:r>
            <a:endParaRPr lang="en-GB" sz="3600" b="1" dirty="0">
              <a:solidFill>
                <a:prstClr val="white"/>
              </a:solidFill>
            </a:endParaRP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a:endParaRPr lang="en-GB" sz="2800" b="1" dirty="0">
              <a:solidFill>
                <a:prstClr val="white"/>
              </a:solidFill>
              <a:latin typeface="Calibri"/>
            </a:endParaRPr>
          </a:p>
          <a:p>
            <a:pPr algn="ctr" fontAlgn="auto">
              <a:lnSpc>
                <a:spcPts val="2000"/>
              </a:lnSpc>
              <a:spcBef>
                <a:spcPts val="0"/>
              </a:spcBef>
              <a:spcAft>
                <a:spcPts val="0"/>
              </a:spcAft>
              <a:defRPr/>
            </a:pPr>
            <a:r>
              <a:rPr lang="en-GB" sz="2800" b="1" dirty="0" smtClean="0">
                <a:solidFill>
                  <a:prstClr val="white"/>
                </a:solidFill>
                <a:latin typeface="Calibri"/>
              </a:rPr>
              <a:t>Hand out ‘blue sheet’</a:t>
            </a:r>
          </a:p>
          <a:p>
            <a:pPr algn="ctr"/>
            <a:r>
              <a:rPr lang="en-US" sz="2800" b="1" dirty="0" smtClean="0">
                <a:solidFill>
                  <a:prstClr val="white"/>
                </a:solidFill>
                <a:latin typeface="Calibri"/>
              </a:rPr>
              <a:t> </a:t>
            </a:r>
            <a:endParaRPr lang="en-US" sz="2800" b="1" dirty="0">
              <a:solidFill>
                <a:prstClr val="white"/>
              </a:solidFill>
              <a:latin typeface="Calibri"/>
            </a:endParaRP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a:endParaRPr lang="en-GB" sz="2400" b="1" dirty="0">
              <a:solidFill>
                <a:prstClr val="white"/>
              </a:solidFill>
              <a:latin typeface="Calibri"/>
            </a:endParaRPr>
          </a:p>
          <a:p>
            <a:pPr algn="ctr" fontAlgn="auto">
              <a:lnSpc>
                <a:spcPts val="2000"/>
              </a:lnSpc>
              <a:spcBef>
                <a:spcPts val="0"/>
              </a:spcBef>
              <a:spcAft>
                <a:spcPts val="0"/>
              </a:spcAft>
              <a:defRPr/>
            </a:pPr>
            <a:r>
              <a:rPr lang="en-GB" sz="2400" b="1" dirty="0" smtClean="0">
                <a:solidFill>
                  <a:prstClr val="white"/>
                </a:solidFill>
                <a:latin typeface="Calibri"/>
              </a:rPr>
              <a:t>Prepare ‘blue sheet’ with anticipated</a:t>
            </a:r>
          </a:p>
          <a:p>
            <a:pPr algn="ctr" fontAlgn="auto">
              <a:lnSpc>
                <a:spcPts val="2000"/>
              </a:lnSpc>
              <a:spcBef>
                <a:spcPts val="0"/>
              </a:spcBef>
              <a:spcAft>
                <a:spcPts val="0"/>
              </a:spcAft>
              <a:defRPr/>
            </a:pPr>
            <a:r>
              <a:rPr lang="en-GB" sz="2400" b="1" dirty="0" smtClean="0">
                <a:solidFill>
                  <a:prstClr val="white"/>
                </a:solidFill>
                <a:latin typeface="Calibri"/>
              </a:rPr>
              <a:t>generic feedback</a:t>
            </a:r>
          </a:p>
          <a:p>
            <a:pPr algn="ctr"/>
            <a:endParaRPr lang="en-US" sz="2400" b="1" dirty="0">
              <a:solidFill>
                <a:prstClr val="white"/>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a:spcBef>
                <a:spcPts val="0"/>
              </a:spcBef>
              <a:spcAft>
                <a:spcPts val="0"/>
              </a:spcAft>
            </a:pPr>
            <a:endParaRPr lang="en-GB" sz="2600" b="1" dirty="0">
              <a:solidFill>
                <a:prstClr val="white"/>
              </a:solidFill>
              <a:latin typeface="Calibri"/>
            </a:endParaRPr>
          </a:p>
          <a:p>
            <a:pPr algn="ctr" fontAlgn="auto">
              <a:lnSpc>
                <a:spcPts val="2000"/>
              </a:lnSpc>
              <a:spcBef>
                <a:spcPts val="0"/>
              </a:spcBef>
              <a:spcAft>
                <a:spcPts val="0"/>
              </a:spcAft>
              <a:defRPr/>
            </a:pPr>
            <a:r>
              <a:rPr lang="en-GB" sz="2600" b="1" dirty="0" smtClean="0">
                <a:solidFill>
                  <a:prstClr val="white"/>
                </a:solidFill>
                <a:latin typeface="Calibri"/>
              </a:rPr>
              <a:t>Collect students’ work at start of lecture</a:t>
            </a:r>
          </a:p>
          <a:p>
            <a:pPr algn="ctr">
              <a:spcBef>
                <a:spcPts val="0"/>
              </a:spcBef>
              <a:spcAft>
                <a:spcPts val="0"/>
              </a:spcAft>
            </a:pPr>
            <a:endParaRPr lang="en-US" sz="2600" b="1" dirty="0">
              <a:solidFill>
                <a:prstClr val="white"/>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fontAlgn="auto">
              <a:lnSpc>
                <a:spcPts val="2000"/>
              </a:lnSpc>
              <a:spcBef>
                <a:spcPts val="0"/>
              </a:spcBef>
              <a:spcAft>
                <a:spcPts val="0"/>
              </a:spcAft>
              <a:defRPr/>
            </a:pPr>
            <a:r>
              <a:rPr lang="en-GB" sz="2400" b="1" dirty="0" smtClean="0">
                <a:solidFill>
                  <a:prstClr val="black"/>
                </a:solidFill>
                <a:latin typeface="Calibri"/>
              </a:rPr>
              <a:t>Take away work to mark in a third of the time</a:t>
            </a:r>
          </a:p>
          <a:p>
            <a:pPr algn="ctr"/>
            <a:endParaRPr lang="en-US" sz="24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smtClean="0">
                <a:solidFill>
                  <a:prstClr val="black"/>
                </a:solidFill>
                <a:latin typeface="Calibri"/>
              </a:rPr>
              <a:t>Set </a:t>
            </a:r>
          </a:p>
          <a:p>
            <a:pPr algn="ctr" fontAlgn="auto">
              <a:lnSpc>
                <a:spcPts val="2000"/>
              </a:lnSpc>
              <a:spcBef>
                <a:spcPts val="0"/>
              </a:spcBef>
              <a:spcAft>
                <a:spcPts val="0"/>
              </a:spcAft>
              <a:defRPr/>
            </a:pPr>
            <a:r>
              <a:rPr lang="en-GB" sz="2600" b="1" dirty="0" smtClean="0">
                <a:solidFill>
                  <a:prstClr val="black"/>
                </a:solidFill>
                <a:latin typeface="Calibri"/>
              </a:rPr>
              <a:t>hand-in deadline to be at lecture</a:t>
            </a:r>
          </a:p>
          <a:p>
            <a:pPr algn="ctr"/>
            <a:endParaRPr lang="en-US" sz="2600" b="1" dirty="0">
              <a:solidFill>
                <a:prstClr val="black"/>
              </a:solidFill>
              <a:latin typeface="Calibri"/>
            </a:endParaRPr>
          </a:p>
          <a:p>
            <a:pPr algn="ctr"/>
            <a:endParaRPr lang="en-US" sz="26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smtClean="0">
                <a:solidFill>
                  <a:prstClr val="black"/>
                </a:solidFill>
                <a:latin typeface="Calibri"/>
              </a:rPr>
              <a:t>Talk class through one important point, then resume lecture</a:t>
            </a:r>
          </a:p>
          <a:p>
            <a:pPr algn="ctr"/>
            <a:endParaRPr lang="en-US" sz="26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a:endParaRPr lang="en-GB" sz="2400" b="1" dirty="0" smtClean="0">
              <a:solidFill>
                <a:prstClr val="black"/>
              </a:solidFill>
              <a:latin typeface="Calibri"/>
            </a:endParaRPr>
          </a:p>
          <a:p>
            <a:pPr algn="ctr"/>
            <a:r>
              <a:rPr lang="en-GB" sz="2400" b="1" dirty="0" smtClean="0">
                <a:solidFill>
                  <a:prstClr val="black"/>
                </a:solidFill>
                <a:latin typeface="Calibri"/>
              </a:rPr>
              <a:t>Let students read blue sheet for short while</a:t>
            </a:r>
          </a:p>
          <a:p>
            <a:pPr algn="ctr"/>
            <a:r>
              <a:rPr lang="en-US" sz="2400" b="1" dirty="0" smtClean="0">
                <a:solidFill>
                  <a:prstClr val="black"/>
                </a:solidFill>
                <a:latin typeface="Calibri"/>
              </a:rPr>
              <a:t> </a:t>
            </a:r>
            <a:endParaRPr lang="en-US" sz="2400" b="1" dirty="0">
              <a:solidFill>
                <a:prstClr val="black"/>
              </a:solidFill>
              <a:latin typeface="Calibri"/>
            </a:endParaRPr>
          </a:p>
          <a:p>
            <a:pPr algn="ctr"/>
            <a:endParaRPr lang="en-US" sz="24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dirty="0" smtClean="0"/>
              <a:t>Addressing the balance between formative feedback and marks</a:t>
            </a:r>
            <a:endParaRPr lang="en-GB" dirty="0"/>
          </a:p>
        </p:txBody>
      </p:sp>
      <p:sp>
        <p:nvSpPr>
          <p:cNvPr id="184325" name="Rectangle 5"/>
          <p:cNvSpPr>
            <a:spLocks noGrp="1" noRot="1" noChangeArrowheads="1"/>
          </p:cNvSpPr>
          <p:nvPr>
            <p:ph type="subTitle" idx="1"/>
          </p:nvPr>
        </p:nvSpPr>
        <p:spPr/>
        <p:txBody>
          <a:bodyPr/>
          <a:lstStyle/>
          <a:p>
            <a:r>
              <a:rPr lang="en-GB" b="1" dirty="0"/>
              <a:t>Marks </a:t>
            </a:r>
            <a:r>
              <a:rPr lang="en-GB" b="1" dirty="0" smtClean="0"/>
              <a:t>can often </a:t>
            </a:r>
            <a:r>
              <a:rPr lang="en-GB" b="1" dirty="0"/>
              <a:t>destroy the value of our </a:t>
            </a:r>
            <a:r>
              <a:rPr lang="en-GB" b="1" dirty="0" smtClean="0"/>
              <a:t>formative feedback </a:t>
            </a:r>
            <a:r>
              <a:rPr lang="en-GB" b="1" dirty="0"/>
              <a:t>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algn="ctr" eaLnBrk="0" hangingPunct="0"/>
            <a:fld id="{A3250E62-AEFB-4DA1-8618-FF43FB1DCA0A}" type="datetime2">
              <a:rPr lang="en-US" sz="1800">
                <a:solidFill>
                  <a:srgbClr val="FFFFFF"/>
                </a:solidFill>
              </a:rPr>
              <a:pPr algn="ctr" eaLnBrk="0" hangingPunct="0"/>
              <a:t>Wednesday, December 14, 2016</a:t>
            </a:fld>
            <a:endParaRPr lang="en-GB" sz="1800">
              <a:solidFill>
                <a:srgbClr val="FFFFFF"/>
              </a:solidFill>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algn="ctr" eaLnBrk="0" hangingPunct="0"/>
            <a:fld id="{E292ADCE-322B-4869-B47E-2AA8AF94DFCB}" type="slidenum">
              <a:rPr lang="en-GB" sz="1800">
                <a:solidFill>
                  <a:srgbClr val="FFFFFF"/>
                </a:solidFill>
              </a:rPr>
              <a:pPr algn="ctr" eaLnBrk="0" hangingPunct="0"/>
              <a:t>131</a:t>
            </a:fld>
            <a:endParaRPr lang="en-GB" sz="1800">
              <a:solidFill>
                <a:srgbClr val="FFFFFF"/>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Just a mark (or grade) is the least effective form of feedback!</a:t>
            </a:r>
          </a:p>
        </p:txBody>
      </p:sp>
      <p:sp>
        <p:nvSpPr>
          <p:cNvPr id="172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It’s what students look at first.</a:t>
            </a:r>
          </a:p>
          <a:p>
            <a:r>
              <a:rPr lang="en-GB" sz="2800" dirty="0"/>
              <a:t>If the mark is good, they smile and file – quite often they don’t even read the feedback.</a:t>
            </a:r>
          </a:p>
          <a:p>
            <a:r>
              <a:rPr lang="en-GB" sz="2800" dirty="0"/>
              <a:t>If it’s low, they frown and bin it – very often without reading the feedback.</a:t>
            </a:r>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But there are ways round this...</a:t>
            </a:r>
          </a:p>
        </p:txBody>
      </p:sp>
      <p:sp>
        <p:nvSpPr>
          <p:cNvPr id="4198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Suggest that their marks will count!</a:t>
            </a:r>
          </a:p>
        </p:txBody>
      </p:sp>
      <p:sp>
        <p:nvSpPr>
          <p:cNvPr id="174083"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Tell them that if their self-assessment scores are within (say) 5% of your own scores, the higher number will go forward into their assessment record.</a:t>
            </a:r>
          </a:p>
          <a:p>
            <a:r>
              <a:rPr lang="en-GB" sz="2800" dirty="0"/>
              <a:t>But explain that you will talk individually to those students whose score is different by more than 5% from yours.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Get them to self-assess...</a:t>
            </a:r>
          </a:p>
        </p:txBody>
      </p:sp>
      <p:sp>
        <p:nvSpPr>
          <p:cNvPr id="4301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These students often need their esteem boosted.</a:t>
            </a:r>
          </a:p>
          <a:p>
            <a:r>
              <a:rPr lang="en-GB" sz="2800"/>
              <a:t>Remind them about the assessment criteria, and how these illustrate the intended standards associated with the learning outcomes.</a:t>
            </a:r>
          </a:p>
          <a:p>
            <a:r>
              <a:rPr lang="en-GB" sz="2800"/>
              <a:t>Check that they weren’t just trying not to be seen as over-confident.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This usually indicates they’ve got a blind spot.</a:t>
            </a:r>
          </a:p>
          <a:p>
            <a:r>
              <a:rPr lang="en-GB" sz="2800" dirty="0"/>
              <a:t>Talk them through their work, and find out exactly where they’ve lost marks which they thought they had gained.</a:t>
            </a:r>
          </a:p>
          <a:p>
            <a:r>
              <a:rPr lang="en-GB" sz="2800" dirty="0"/>
              <a:t>Check with them that they can now see what was being looked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Developing this idea further…</a:t>
            </a:r>
          </a:p>
        </p:txBody>
      </p:sp>
      <p:sp>
        <p:nvSpPr>
          <p:cNvPr id="17510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Think about getting students to indicate their expected score or grade at the point of handing their work in – for example on a self-assessment </a:t>
            </a:r>
            <a:r>
              <a:rPr lang="en-GB" sz="2800" dirty="0" err="1"/>
              <a:t>proforma</a:t>
            </a:r>
            <a:r>
              <a:rPr lang="en-GB" sz="2800" dirty="0"/>
              <a:t>.</a:t>
            </a:r>
          </a:p>
          <a:p>
            <a:r>
              <a:rPr lang="en-GB" sz="2800" dirty="0"/>
              <a:t>Think about getting students to work out how well they believe they have achieved each of the intended learning outcomes for the work concerned…</a:t>
            </a:r>
          </a:p>
          <a:p>
            <a:r>
              <a:rPr lang="en-GB" sz="2800" dirty="0"/>
              <a:t>Or how well they believe they have met each of the assessment criteria for the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600" dirty="0" smtClean="0"/>
              <a:t>Boud, D. and Associates (2010) </a:t>
            </a:r>
            <a:r>
              <a:rPr lang="en-GB" sz="2600" i="1" dirty="0" smtClean="0">
                <a:solidFill>
                  <a:srgbClr val="FF0000"/>
                </a:solidFill>
              </a:rPr>
              <a:t>Assessment 2020: seven propositions for assessment reform in higher education </a:t>
            </a:r>
            <a:r>
              <a:rPr lang="en-GB" sz="2600" dirty="0" smtClean="0"/>
              <a:t>Sydney: Australian Learning and Teaching Council.</a:t>
            </a:r>
          </a:p>
          <a:p>
            <a:pPr marL="514350" lvl="0" indent="-514350">
              <a:lnSpc>
                <a:spcPct val="100000"/>
              </a:lnSpc>
              <a:spcBef>
                <a:spcPts val="0"/>
              </a:spcBef>
              <a:buFont typeface="+mj-lt"/>
              <a:buAutoNum type="arabicPeriod" startAt="6"/>
            </a:pPr>
            <a:r>
              <a:rPr lang="en-US" sz="2600" dirty="0" smtClean="0"/>
              <a:t>Carless, D. (2015) </a:t>
            </a:r>
            <a:r>
              <a:rPr lang="en-US" sz="2600" i="1" dirty="0" smtClean="0">
                <a:solidFill>
                  <a:srgbClr val="FF3300"/>
                </a:solidFill>
              </a:rPr>
              <a:t>Excellence in University Assessment: Learning from award-winning practice,</a:t>
            </a:r>
            <a:r>
              <a:rPr lang="en-US" sz="2600" dirty="0" smtClean="0"/>
              <a:t> London: </a:t>
            </a:r>
            <a:r>
              <a:rPr lang="en-US" sz="2600" dirty="0" err="1" smtClean="0"/>
              <a:t>Routledge</a:t>
            </a:r>
            <a:r>
              <a:rPr lang="en-US" sz="2600" dirty="0" smtClean="0"/>
              <a:t>.</a:t>
            </a:r>
          </a:p>
          <a:p>
            <a:pPr marL="514350" indent="-514350">
              <a:lnSpc>
                <a:spcPct val="100000"/>
              </a:lnSpc>
              <a:spcBef>
                <a:spcPts val="0"/>
              </a:spcBef>
              <a:buFont typeface="+mj-lt"/>
              <a:buAutoNum type="arabicPeriod" startAt="6"/>
            </a:pPr>
            <a:r>
              <a:rPr lang="en-GB" sz="2600" dirty="0" smtClean="0">
                <a:latin typeface="Calibri" pitchFamily="34" charset="0"/>
              </a:rPr>
              <a:t>Race, P. (2014) </a:t>
            </a:r>
            <a:r>
              <a:rPr lang="en-GB" sz="2600" i="1" dirty="0" smtClean="0">
                <a:solidFill>
                  <a:srgbClr val="FF0000"/>
                </a:solidFill>
                <a:latin typeface="Calibri" pitchFamily="34" charset="0"/>
              </a:rPr>
              <a:t>Making learning happen: </a:t>
            </a:r>
            <a:r>
              <a:rPr lang="en-GB" sz="2600" i="1" dirty="0" smtClean="0">
                <a:solidFill>
                  <a:srgbClr val="FF0000"/>
                </a:solidFill>
              </a:rPr>
              <a:t>3</a:t>
            </a:r>
            <a:r>
              <a:rPr lang="en-GB" sz="2600" i="1" baseline="30000" dirty="0" smtClean="0">
                <a:solidFill>
                  <a:srgbClr val="FF0000"/>
                </a:solidFill>
              </a:rPr>
              <a:t>rd</a:t>
            </a:r>
            <a:r>
              <a:rPr lang="en-GB" sz="2600" i="1" dirty="0" smtClean="0">
                <a:solidFill>
                  <a:srgbClr val="FF0000"/>
                </a:solidFill>
                <a:latin typeface="Calibri" pitchFamily="34" charset="0"/>
              </a:rPr>
              <a:t> edition </a:t>
            </a:r>
            <a:r>
              <a:rPr lang="en-GB" sz="2600" dirty="0" smtClean="0">
                <a:latin typeface="Calibri" pitchFamily="34" charset="0"/>
              </a:rPr>
              <a:t>London: Sage.</a:t>
            </a:r>
            <a:endParaRPr lang="en-GB" sz="2600" dirty="0" smtClean="0">
              <a:solidFill>
                <a:srgbClr val="00B050"/>
              </a:solidFill>
              <a:latin typeface="Calibri" pitchFamily="34" charset="0"/>
            </a:endParaRPr>
          </a:p>
          <a:p>
            <a:pPr marL="514350" lvl="0" indent="-514350">
              <a:lnSpc>
                <a:spcPct val="100000"/>
              </a:lnSpc>
              <a:spcBef>
                <a:spcPts val="0"/>
              </a:spcBef>
              <a:buFont typeface="+mj-lt"/>
              <a:buAutoNum type="arabicPeriod" startAt="6"/>
            </a:pPr>
            <a:r>
              <a:rPr lang="en-GB" sz="2600" dirty="0" smtClean="0">
                <a:latin typeface="Calibri" pitchFamily="34" charset="0"/>
              </a:rPr>
              <a:t>Hunt, D. and Chalmers, L. (eds) (2012) </a:t>
            </a:r>
            <a:r>
              <a:rPr lang="en-GB" sz="2600" i="1" dirty="0" smtClean="0">
                <a:solidFill>
                  <a:srgbClr val="FF0000"/>
                </a:solidFill>
                <a:latin typeface="Calibri" pitchFamily="34" charset="0"/>
              </a:rPr>
              <a:t>University Teaching in Focus: a learning-centred approach</a:t>
            </a:r>
            <a:r>
              <a:rPr lang="en-GB" sz="2600" i="1" dirty="0" smtClean="0">
                <a:latin typeface="Calibri" pitchFamily="34" charset="0"/>
              </a:rPr>
              <a:t> </a:t>
            </a:r>
            <a:r>
              <a:rPr lang="en-GB" sz="2600" dirty="0" smtClean="0">
                <a:latin typeface="Calibri" pitchFamily="34" charset="0"/>
              </a:rPr>
              <a:t>see </a:t>
            </a:r>
            <a:r>
              <a:rPr lang="en-US" sz="2600" dirty="0" smtClean="0">
                <a:solidFill>
                  <a:srgbClr val="009900"/>
                </a:solidFill>
                <a:latin typeface="Calibri" pitchFamily="34" charset="0"/>
              </a:rPr>
              <a:t>Chapter 5: Using effective assessment to promote learning, Sally Brown and Phil Race </a:t>
            </a:r>
            <a:r>
              <a:rPr lang="en-US" sz="2600" dirty="0" smtClean="0">
                <a:latin typeface="Calibri" pitchFamily="34" charset="0"/>
              </a:rPr>
              <a:t>Australia: ACER Press, and London: </a:t>
            </a:r>
            <a:r>
              <a:rPr lang="en-US" sz="2600" dirty="0" err="1" smtClean="0">
                <a:latin typeface="Calibri" pitchFamily="34" charset="0"/>
              </a:rPr>
              <a:t>Routledge</a:t>
            </a:r>
            <a:r>
              <a:rPr lang="en-US" sz="2600" dirty="0" smtClean="0">
                <a:latin typeface="Calibri" pitchFamily="34" charset="0"/>
              </a:rPr>
              <a:t>.</a:t>
            </a:r>
          </a:p>
          <a:p>
            <a:pPr marL="514350" indent="-514350">
              <a:lnSpc>
                <a:spcPct val="100000"/>
              </a:lnSpc>
              <a:spcBef>
                <a:spcPts val="0"/>
              </a:spcBef>
              <a:buFont typeface="+mj-lt"/>
              <a:buAutoNum type="arabicPeriod" startAt="6"/>
            </a:pPr>
            <a:r>
              <a:rPr lang="en-US" sz="2600" dirty="0" smtClean="0">
                <a:latin typeface="Calibri" pitchFamily="34" charset="0"/>
              </a:rPr>
              <a:t>Price, M., Rust, C., O’Donovan, B. and Handley, K. (2012) </a:t>
            </a:r>
            <a:r>
              <a:rPr lang="en-US" sz="2600" i="1" dirty="0" smtClean="0">
                <a:solidFill>
                  <a:srgbClr val="FF0000"/>
                </a:solidFill>
                <a:latin typeface="Calibri" pitchFamily="34" charset="0"/>
              </a:rPr>
              <a:t>Assessment Literacy</a:t>
            </a:r>
            <a:r>
              <a:rPr lang="en-US" sz="2600" dirty="0" smtClean="0">
                <a:solidFill>
                  <a:srgbClr val="FF0000"/>
                </a:solidFill>
                <a:latin typeface="Calibri" pitchFamily="34" charset="0"/>
              </a:rPr>
              <a:t>, </a:t>
            </a:r>
            <a:r>
              <a:rPr lang="en-US" sz="2600" dirty="0"/>
              <a:t>Oxford: the Oxford Centre for Staff and Learning Development (based on the ‘</a:t>
            </a:r>
            <a:r>
              <a:rPr lang="en-US" sz="2600" dirty="0" err="1"/>
              <a:t>ASKe</a:t>
            </a:r>
            <a:r>
              <a:rPr lang="en-US" sz="2600" dirty="0"/>
              <a:t>’ Project). </a:t>
            </a:r>
            <a:endParaRPr lang="en-US" sz="2600" dirty="0" smtClean="0"/>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eaLnBrk="0" hangingPunct="0">
              <a:lnSpc>
                <a:spcPct val="85000"/>
              </a:lnSpc>
              <a:defRPr/>
            </a:pPr>
            <a:r>
              <a:rPr lang="en-GB" sz="2800" b="1" dirty="0" smtClean="0">
                <a:solidFill>
                  <a:srgbClr val="008000"/>
                </a:solidFill>
                <a:latin typeface="Calibri"/>
              </a:rPr>
              <a:t>15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defRPr/>
            </a:pPr>
            <a:r>
              <a:rPr lang="en-GB" smtClean="0"/>
              <a:t>Get students to self-assess their work</a:t>
            </a:r>
          </a:p>
        </p:txBody>
      </p:sp>
      <p:sp>
        <p:nvSpPr>
          <p:cNvPr id="3075" name="Rectangle 3"/>
          <p:cNvSpPr>
            <a:spLocks noGrp="1" noRot="1" noChangeArrowheads="1"/>
          </p:cNvSpPr>
          <p:nvPr>
            <p:ph type="subTitle" idx="1"/>
          </p:nvPr>
        </p:nvSpPr>
        <p:spPr/>
        <p:txBody>
          <a:bodyPr/>
          <a:lstStyle/>
          <a:p>
            <a:pPr eaLnBrk="1" hangingPunct="1">
              <a:defRPr/>
            </a:pPr>
            <a:r>
              <a:rPr lang="en-GB" b="1" dirty="0" smtClean="0"/>
              <a:t>At the point of handing it in to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3000"/>
                                  </p:iterate>
                                  <p:childTnLst>
                                    <p:animMotion origin="layout" path="M 0.0 0.0  C 0.007 -0.01335  0.014 -0.02803  0.021 -0.04672  C 0.04 -0.10012  0.045 -0.15218  0.031 -0.16019  C 0.017 -0.16953  -0.01 -0.13215  -0.029 -0.07876  C -0.039 -0.05073  -0.045 -0.02403  -0.047 -0.004  C -0.05 0.01201  -0.051 0.02803  -0.051 0.04672  C -0.051 0.10679  -0.038 0.15618  -0.023 0.15618  C -0.008 0.15618  0.005 0.10679  0.005 0.04672  C 0.005 0.01869  0.002 -0.00801  -0.003 -0.0267  C -0.005 -0.04272  -0.01 -0.06007  -0.016 -0.07742  C -0.036 -0.13215  -0.063 -0.16953  -0.077 -0.16019  C -0.091 -0.15084  -0.086 -0.10012  -0.066 -0.04539  C -0.058 -0.02002  -0.047 0.00133  -0.036 0.01602  C -0.028 0.02937  -0.019 0.04138  -0.007 0.0534  C 0.029 0.09211  0.065 0.10946  0.075 0.09344  C 0.084 0.07742  0.064 0.03337  0.028 -0.004  C 0.013 -0.02002  -0.003 -0.03204  -0.016 -0.04005  C -0.028 -0.04806  -0.043 -0.05473  -0.059 -0.05873  C -0.103 -0.07208  -0.141 -0.06808  -0.144 -0.04672  C -0.148 -0.0267  -0.115 0.0  -0.071 0.01335  C -0.051 0.01869  -0.032 0.02136  -0.017 0.02002  C -0.004 0.02002  0.01 0.01735  0.025 0.01335  C 0.069 0.0  0.102 -0.02803  0.098 -0.04806  C 0.095 -0.06808  0.057 -0.07342  0.013 -0.06007  C -0.008 -0.0534  -0.027 -0.04405  -0.04 -0.03337  C -0.051 -0.02536  -0.062 -0.01602  -0.074 -0.004  C -0.109 0.03471  -0.13 0.07742  -0.12 0.09344  C -0.111 0.10946  -0.074 0.09211  -0.039 0.05473  C -0.022 0.03604  -0.008 0.01735  0.0 0.0  Z" pathEditMode="relative" ptsTypes="">
                                      <p:cBhvr>
                                        <p:cTn id="6" dur="2000" fill="hold"/>
                                        <p:tgtEl>
                                          <p:spTgt spid="307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12700" cmpd="sng"/>
        </p:spPr>
        <p:txBody>
          <a:bodyPr/>
          <a:lstStyle/>
          <a:p>
            <a:r>
              <a:rPr lang="en-GB" sz="4000" smtClean="0"/>
              <a:t>Using student self-assessment to deepen their learning…</a:t>
            </a:r>
          </a:p>
        </p:txBody>
      </p:sp>
      <p:sp>
        <p:nvSpPr>
          <p:cNvPr id="9219" name="Rectangle 3"/>
          <p:cNvSpPr>
            <a:spLocks noGrp="1" noChangeArrowheads="1"/>
          </p:cNvSpPr>
          <p:nvPr>
            <p:ph type="subTitle" idx="1"/>
          </p:nvPr>
        </p:nvSpPr>
        <p:spPr>
          <a:ln w="12700" cmpd="sng"/>
        </p:spPr>
        <p:txBody>
          <a:bodyPr/>
          <a:lstStyle/>
          <a:p>
            <a:r>
              <a:rPr lang="en-GB" b="1" dirty="0" smtClean="0"/>
              <a:t>…and to make tutor-marking more effective, and efficient – and to start tutor-student dialogues</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1367879"/>
          </a:xfrm>
        </p:spPr>
        <p:txBody>
          <a:bodyPr/>
          <a:lstStyle/>
          <a:p>
            <a:pPr algn="l">
              <a:spcAft>
                <a:spcPts val="0"/>
              </a:spcAft>
            </a:pPr>
            <a:r>
              <a:rPr lang="en-GB" sz="2800" dirty="0" smtClean="0">
                <a:latin typeface="Comic Sans MS"/>
                <a:ea typeface="Times New Roman"/>
              </a:rPr>
              <a:t>Self-Assessment of your Assignment </a:t>
            </a:r>
            <a:r>
              <a:rPr lang="en-GB" sz="1800" dirty="0" smtClean="0">
                <a:solidFill>
                  <a:schemeClr val="tx1"/>
                </a:solidFill>
                <a:latin typeface="Times New Roman"/>
                <a:ea typeface="Times New Roman"/>
              </a:rPr>
              <a:t/>
            </a:r>
            <a:br>
              <a:rPr lang="en-GB" sz="1800" dirty="0" smtClean="0">
                <a:solidFill>
                  <a:schemeClr val="tx1"/>
                </a:solidFill>
                <a:latin typeface="Times New Roman"/>
                <a:ea typeface="Times New Roman"/>
              </a:rPr>
            </a:br>
            <a:r>
              <a:rPr lang="en-GB" sz="1800" dirty="0" smtClean="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r>
              <a:rPr lang="en-GB" sz="1800" dirty="0" smtClean="0">
                <a:solidFill>
                  <a:schemeClr val="tx1"/>
                </a:solidFill>
                <a:latin typeface="Times New Roman"/>
                <a:ea typeface="Times New Roman"/>
              </a:rPr>
              <a:t/>
            </a:r>
            <a:br>
              <a:rPr lang="en-GB" sz="1800" dirty="0" smtClean="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1" y="1412776"/>
          <a:ext cx="9143999" cy="5461351"/>
        </p:xfrm>
        <a:graphic>
          <a:graphicData uri="http://schemas.openxmlformats.org/drawingml/2006/table">
            <a:tbl>
              <a:tblPr/>
              <a:tblGrid>
                <a:gridCol w="395535"/>
                <a:gridCol w="2874985"/>
                <a:gridCol w="2367138"/>
                <a:gridCol w="2194441"/>
                <a:gridCol w="1311900"/>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92766">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1</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92766">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2</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92766">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3</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819574">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4</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31959">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5</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smtClean="0">
                <a:solidFill>
                  <a:srgbClr val="00B050"/>
                </a:solidFill>
              </a:rPr>
              <a:t>Self-assessment tutor dialogues</a:t>
            </a:r>
          </a:p>
        </p:txBody>
      </p:sp>
      <p:sp>
        <p:nvSpPr>
          <p:cNvPr id="1126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smtClean="0"/>
              <a:t>Getting students to really reflect:</a:t>
            </a:r>
          </a:p>
          <a:p>
            <a:r>
              <a:rPr lang="en-GB" sz="2600" dirty="0" smtClean="0"/>
              <a:t>A way of evidencing good feedback practice for inspection purposes;</a:t>
            </a:r>
          </a:p>
          <a:p>
            <a:r>
              <a:rPr lang="en-GB" sz="2600" dirty="0" smtClean="0"/>
              <a:t>Avoiding wasting your time – and students’ time;</a:t>
            </a:r>
          </a:p>
          <a:p>
            <a:r>
              <a:rPr lang="en-GB" sz="2600" dirty="0" smtClean="0"/>
              <a:t>Making sure students actually read your feedback;</a:t>
            </a:r>
          </a:p>
          <a:p>
            <a:r>
              <a:rPr lang="en-GB" sz="2600" dirty="0" smtClean="0"/>
              <a:t>Making sure you give your students the feedback they want as well as the feedback they need;</a:t>
            </a:r>
          </a:p>
          <a:p>
            <a:r>
              <a:rPr lang="en-GB" sz="2600" dirty="0" smtClean="0"/>
              <a:t>Finding out more about your students;</a:t>
            </a:r>
          </a:p>
          <a:p>
            <a:r>
              <a:rPr lang="en-GB" sz="2600" dirty="0" smtClean="0"/>
              <a:t>…and much more.</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smtClean="0">
                <a:solidFill>
                  <a:srgbClr val="00B050"/>
                </a:solidFill>
                <a:latin typeface="Calibri"/>
              </a:rPr>
              <a:t>Some questions to consider for self-assessment-tutor dialogues</a:t>
            </a:r>
          </a:p>
        </p:txBody>
      </p:sp>
      <p:sp>
        <p:nvSpPr>
          <p:cNvPr id="12291" name="Rectangle 3"/>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buFont typeface="Monotype Sorts" pitchFamily="2" charset="2"/>
              <a:buNone/>
            </a:pPr>
            <a:r>
              <a:rPr lang="en-GB" sz="3200" b="1" dirty="0" smtClean="0">
                <a:solidFill>
                  <a:srgbClr val="660066"/>
                </a:solidFill>
                <a:latin typeface="Calibri"/>
              </a:rPr>
              <a:t>1	What do you honestly consider will be a fair score or grade for the work you are handing in?</a:t>
            </a: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pPr>
            <a:r>
              <a:rPr lang="en-GB" sz="3200" b="1" smtClean="0">
                <a:solidFill>
                  <a:srgbClr val="660066"/>
                </a:solidFill>
                <a:latin typeface="Calibri"/>
              </a:rPr>
              <a:t>2	What do you think was the thing you did best in this assignment?</a:t>
            </a:r>
          </a:p>
          <a:p>
            <a:pPr marL="635000" indent="-635000" eaLnBrk="0" hangingPunct="0">
              <a:lnSpc>
                <a:spcPct val="90000"/>
              </a:lnSpc>
              <a:buClr>
                <a:srgbClr val="FF3399"/>
              </a:buClr>
              <a:buSzPct val="75000"/>
            </a:pPr>
            <a:endParaRPr lang="en-GB" sz="3200" b="1" smtClean="0">
              <a:solidFill>
                <a:srgbClr val="660066"/>
              </a:solidFill>
              <a:latin typeface="Calibri"/>
            </a:endParaRPr>
          </a:p>
          <a:p>
            <a:pPr marL="635000" indent="-635000" eaLnBrk="0" hangingPunct="0">
              <a:lnSpc>
                <a:spcPct val="90000"/>
              </a:lnSpc>
              <a:buClr>
                <a:srgbClr val="FF3399"/>
              </a:buClr>
              <a:buSzPct val="75000"/>
            </a:pPr>
            <a:endParaRPr lang="en-GB" sz="3200" b="1" smtClean="0">
              <a:solidFill>
                <a:srgbClr val="660066"/>
              </a:solidFill>
              <a:latin typeface="Calibri"/>
            </a:endParaRPr>
          </a:p>
          <a:p>
            <a:pPr marL="635000" indent="-635000" eaLnBrk="0" hangingPunct="0">
              <a:lnSpc>
                <a:spcPct val="90000"/>
              </a:lnSpc>
              <a:buClr>
                <a:srgbClr val="FF3399"/>
              </a:buClr>
              <a:buSzPct val="75000"/>
            </a:pPr>
            <a:endParaRPr lang="en-GB" sz="3200" b="1" smtClean="0">
              <a:solidFill>
                <a:srgbClr val="660066"/>
              </a:solidFill>
              <a:latin typeface="Calibri"/>
            </a:endParaRPr>
          </a:p>
        </p:txBody>
      </p:sp>
      <p:sp>
        <p:nvSpPr>
          <p:cNvPr id="13315"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smtClean="0">
                <a:solidFill>
                  <a:srgbClr val="00B050"/>
                </a:solidFill>
                <a:latin typeface="Calibri"/>
              </a:rPr>
              <a:t>Some questions to consider for self-assessment-tutor dialogues</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pPr>
            <a:r>
              <a:rPr lang="en-GB" sz="3200" b="1" dirty="0" smtClean="0">
                <a:solidFill>
                  <a:srgbClr val="660066"/>
                </a:solidFill>
                <a:latin typeface="Calibri"/>
              </a:rPr>
              <a:t>3	If you had the chance to do the assignment again from scratch, how (if at all) might you decide to go about it differently?</a:t>
            </a:r>
          </a:p>
          <a:p>
            <a:pPr marL="635000" indent="-635000" eaLnBrk="0" hangingPunct="0">
              <a:lnSpc>
                <a:spcPct val="90000"/>
              </a:lnSpc>
              <a:buClr>
                <a:srgbClr val="FF3399"/>
              </a:buClr>
              <a:buSzPct val="75000"/>
            </a:pPr>
            <a:endParaRPr lang="en-GB" sz="3200" b="1" dirty="0" smtClean="0">
              <a:solidFill>
                <a:srgbClr val="660066"/>
              </a:solidFill>
              <a:latin typeface="Calibri"/>
            </a:endParaRPr>
          </a:p>
          <a:p>
            <a:pPr marL="635000" indent="-635000" eaLnBrk="0" hangingPunct="0">
              <a:lnSpc>
                <a:spcPct val="90000"/>
              </a:lnSpc>
              <a:buClr>
                <a:srgbClr val="FF3399"/>
              </a:buClr>
              <a:buSzPct val="75000"/>
            </a:pPr>
            <a:endParaRPr lang="en-GB" sz="3200" b="1" dirty="0" smtClean="0">
              <a:solidFill>
                <a:srgbClr val="660066"/>
              </a:solidFill>
              <a:latin typeface="Calibri"/>
            </a:endParaRPr>
          </a:p>
          <a:p>
            <a:pPr marL="635000" indent="-635000" eaLnBrk="0" hangingPunct="0">
              <a:lnSpc>
                <a:spcPct val="90000"/>
              </a:lnSpc>
              <a:buClr>
                <a:srgbClr val="FF3399"/>
              </a:buClr>
              <a:buSzPct val="75000"/>
            </a:pPr>
            <a:endParaRPr lang="en-GB" sz="3200" b="1" dirty="0" smtClean="0">
              <a:solidFill>
                <a:srgbClr val="660066"/>
              </a:solidFill>
              <a:latin typeface="Calibri"/>
            </a:endParaRPr>
          </a:p>
        </p:txBody>
      </p:sp>
      <p:sp>
        <p:nvSpPr>
          <p:cNvPr id="14339"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smtClean="0">
                <a:solidFill>
                  <a:srgbClr val="00B050"/>
                </a:solidFill>
                <a:latin typeface="Calibri"/>
              </a:rPr>
              <a:t>Some questions to consider for self-assessment-tutor dialogues</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buFont typeface="Monotype Sorts" pitchFamily="2" charset="2"/>
              <a:buNone/>
            </a:pPr>
            <a:r>
              <a:rPr lang="en-GB" sz="3200" b="1" dirty="0" smtClean="0">
                <a:solidFill>
                  <a:srgbClr val="660066"/>
                </a:solidFill>
                <a:latin typeface="Calibri"/>
              </a:rPr>
              <a:t>4	What did you find the hardest aspect of this assignment?</a:t>
            </a: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p:txBody>
      </p:sp>
      <p:sp>
        <p:nvSpPr>
          <p:cNvPr id="15363"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smtClean="0">
                <a:solidFill>
                  <a:srgbClr val="00B050"/>
                </a:solidFill>
                <a:latin typeface="Calibri"/>
              </a:rPr>
              <a:t>Some questions to consider for self-assessment-tutor dialogues</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noChangeArrowheads="1"/>
          </p:cNvSpPr>
          <p:nvPr>
            <p:ph type="title"/>
          </p:nvPr>
        </p:nvSpPr>
        <p:spPr>
          <a:noFill/>
        </p:spPr>
        <p:txBody>
          <a:bodyPr/>
          <a:lstStyle/>
          <a:p>
            <a:r>
              <a:rPr lang="en-GB" sz="3200" dirty="0" smtClean="0">
                <a:solidFill>
                  <a:srgbClr val="00B050"/>
                </a:solidFill>
              </a:rPr>
              <a:t>Some questions to consider for self-</a:t>
            </a:r>
            <a:br>
              <a:rPr lang="en-GB" sz="3200" dirty="0" smtClean="0">
                <a:solidFill>
                  <a:srgbClr val="00B050"/>
                </a:solidFill>
              </a:rPr>
            </a:br>
            <a:r>
              <a:rPr lang="en-GB" sz="3200" dirty="0" smtClean="0">
                <a:solidFill>
                  <a:srgbClr val="00B050"/>
                </a:solidFill>
              </a:rPr>
              <a:t>assessment-tutor dialogues</a:t>
            </a:r>
          </a:p>
        </p:txBody>
      </p:sp>
      <p:sp>
        <p:nvSpPr>
          <p:cNvPr id="16386" name="Content Placeholder 2"/>
          <p:cNvSpPr>
            <a:spLocks noGrp="1"/>
          </p:cNvSpPr>
          <p:nvPr>
            <p:ph idx="1"/>
          </p:nvPr>
        </p:nvSpPr>
        <p:spPr/>
        <p:txBody>
          <a:bodyPr/>
          <a:lstStyle/>
          <a:p>
            <a:pPr>
              <a:buFont typeface="Monotype Sorts" pitchFamily="2" charset="2"/>
              <a:buNone/>
            </a:pPr>
            <a:r>
              <a:rPr lang="en-GB" sz="3200" dirty="0" smtClean="0"/>
              <a:t>5 Please jot down three short questions you would like me to answer about this example of your work:</a:t>
            </a:r>
          </a:p>
          <a:p>
            <a:pPr>
              <a:buFont typeface="Monotype Sorts" pitchFamily="2" charset="2"/>
              <a:buNone/>
            </a:pPr>
            <a:r>
              <a:rPr lang="en-GB" sz="3200" dirty="0" smtClean="0"/>
              <a:t>(1)</a:t>
            </a:r>
          </a:p>
          <a:p>
            <a:pPr>
              <a:buFont typeface="Monotype Sorts" pitchFamily="2" charset="2"/>
              <a:buNone/>
            </a:pPr>
            <a:endParaRPr lang="en-GB" sz="3200" dirty="0" smtClean="0"/>
          </a:p>
          <a:p>
            <a:pPr>
              <a:buFont typeface="Monotype Sorts" pitchFamily="2" charset="2"/>
              <a:buNone/>
            </a:pPr>
            <a:r>
              <a:rPr lang="en-GB" sz="3200" dirty="0" smtClean="0"/>
              <a:t>(2)</a:t>
            </a:r>
          </a:p>
          <a:p>
            <a:pPr>
              <a:buFont typeface="Monotype Sorts" pitchFamily="2" charset="2"/>
              <a:buNone/>
            </a:pPr>
            <a:endParaRPr lang="en-GB" sz="3200" dirty="0" smtClean="0"/>
          </a:p>
          <a:p>
            <a:pPr>
              <a:buFont typeface="Monotype Sorts" pitchFamily="2" charset="2"/>
              <a:buNone/>
            </a:pPr>
            <a:r>
              <a:rPr lang="en-GB" sz="3200" dirty="0" smtClean="0"/>
              <a:t>(3)</a:t>
            </a:r>
            <a:endParaRPr lang="en-US" sz="3200" dirty="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spcBef>
                <a:spcPct val="40000"/>
              </a:spcBef>
              <a:buClr>
                <a:srgbClr val="FF3399"/>
              </a:buClr>
              <a:buSzPct val="75000"/>
              <a:buFont typeface="Monotype Sorts" pitchFamily="2" charset="2"/>
              <a:buNone/>
            </a:pPr>
            <a:r>
              <a:rPr lang="en-GB" sz="3200" b="1" dirty="0" smtClean="0">
                <a:solidFill>
                  <a:srgbClr val="660066"/>
                </a:solidFill>
                <a:latin typeface="Calibri"/>
              </a:rPr>
              <a:t>Students would soon get bored if they were to answer the same questions for several successive assignments.</a:t>
            </a:r>
          </a:p>
          <a:p>
            <a:pPr marL="635000" indent="-635000" eaLnBrk="0" hangingPunct="0">
              <a:lnSpc>
                <a:spcPct val="90000"/>
              </a:lnSpc>
              <a:spcBef>
                <a:spcPct val="40000"/>
              </a:spcBef>
              <a:buClr>
                <a:srgbClr val="FF3399"/>
              </a:buClr>
              <a:buSzPct val="75000"/>
              <a:buFont typeface="Monotype Sorts" pitchFamily="2" charset="2"/>
              <a:buNone/>
            </a:pPr>
            <a:r>
              <a:rPr lang="en-GB" sz="3200" b="1" dirty="0" smtClean="0">
                <a:solidFill>
                  <a:srgbClr val="660066"/>
                </a:solidFill>
                <a:latin typeface="Calibri"/>
              </a:rPr>
              <a:t>It is best to make the dialogue specific to the subject-matter of the assignment.</a:t>
            </a:r>
          </a:p>
          <a:p>
            <a:pPr marL="635000" indent="-635000" eaLnBrk="0" hangingPunct="0">
              <a:lnSpc>
                <a:spcPct val="90000"/>
              </a:lnSpc>
              <a:spcBef>
                <a:spcPct val="40000"/>
              </a:spcBef>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spcBef>
                <a:spcPct val="40000"/>
              </a:spcBef>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spcBef>
                <a:spcPct val="40000"/>
              </a:spcBef>
              <a:buClr>
                <a:srgbClr val="FF3399"/>
              </a:buClr>
              <a:buSzPct val="75000"/>
              <a:buFont typeface="Monotype Sorts" pitchFamily="2" charset="2"/>
              <a:buNone/>
            </a:pPr>
            <a:endParaRPr lang="en-GB" sz="3200" b="1" dirty="0" smtClean="0">
              <a:solidFill>
                <a:srgbClr val="660066"/>
              </a:solidFill>
              <a:latin typeface="Calibri"/>
            </a:endParaRPr>
          </a:p>
        </p:txBody>
      </p:sp>
      <p:sp>
        <p:nvSpPr>
          <p:cNvPr id="17411" name="Rectangle 3"/>
          <p:cNvSpPr>
            <a:spLocks noChangeArrowheads="1"/>
          </p:cNvSpPr>
          <p:nvPr/>
        </p:nvSpPr>
        <p:spPr bwMode="auto">
          <a:xfrm>
            <a:off x="844550" y="349250"/>
            <a:ext cx="7759700" cy="1092200"/>
          </a:xfrm>
          <a:prstGeom prst="rect">
            <a:avLst/>
          </a:prstGeom>
          <a:noFill/>
          <a:ln w="12700">
            <a:noFill/>
            <a:miter lim="800000"/>
            <a:headEnd/>
            <a:tailEnd/>
          </a:ln>
        </p:spPr>
        <p:txBody>
          <a:bodyPr lIns="92075" tIns="46038" rIns="92075" bIns="46038" anchor="ctr"/>
          <a:lstStyle/>
          <a:p>
            <a:pPr algn="ctr" eaLnBrk="0" hangingPunct="0">
              <a:lnSpc>
                <a:spcPct val="75000"/>
              </a:lnSpc>
            </a:pPr>
            <a:r>
              <a:rPr lang="en-GB" sz="3600" b="1" dirty="0" smtClean="0">
                <a:solidFill>
                  <a:srgbClr val="00B050"/>
                </a:solidFill>
                <a:latin typeface="Arial Rounded MT Bold" pitchFamily="34" charset="0"/>
              </a:rPr>
              <a:t>But this is just a start...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671"/>
            <a:ext cx="8964613" cy="4814730"/>
          </a:xfrm>
        </p:spPr>
        <p:txBody>
          <a:bodyPr/>
          <a:lstStyle/>
          <a:p>
            <a:pPr marL="514350" indent="-514350">
              <a:lnSpc>
                <a:spcPct val="100000"/>
              </a:lnSpc>
              <a:spcBef>
                <a:spcPts val="0"/>
              </a:spcBef>
              <a:buFont typeface="+mj-lt"/>
              <a:buAutoNum type="arabicPeriod" startAt="11"/>
            </a:pPr>
            <a:r>
              <a:rPr lang="en-US" sz="2600" dirty="0" smtClean="0"/>
              <a:t>Evans, C. (2013) </a:t>
            </a:r>
            <a:r>
              <a:rPr lang="en-US" sz="2600" dirty="0" smtClean="0">
                <a:solidFill>
                  <a:srgbClr val="FF0000"/>
                </a:solidFill>
              </a:rPr>
              <a:t>Making Sense of Assessment Feedback in Higher Education,</a:t>
            </a:r>
            <a:r>
              <a:rPr lang="en-US" sz="2600" dirty="0" smtClean="0"/>
              <a:t> </a:t>
            </a:r>
            <a:r>
              <a:rPr lang="en-US" sz="2600" i="1" dirty="0" smtClean="0"/>
              <a:t>Review of Educational Research Vol. 83, No. 1, pp. 70–120.</a:t>
            </a:r>
          </a:p>
          <a:p>
            <a:pPr marL="514350" indent="-514350">
              <a:lnSpc>
                <a:spcPct val="100000"/>
              </a:lnSpc>
              <a:spcBef>
                <a:spcPts val="0"/>
              </a:spcBef>
              <a:buFont typeface="+mj-lt"/>
              <a:buAutoNum type="arabicPeriod" startAt="11"/>
            </a:pPr>
            <a:r>
              <a:rPr lang="en-US" sz="2600" dirty="0" err="1" smtClean="0"/>
              <a:t>Sambell</a:t>
            </a:r>
            <a:r>
              <a:rPr lang="en-US" sz="2600" dirty="0" smtClean="0"/>
              <a:t>, K., McDowell, L. and Montgomery, C. (2013) </a:t>
            </a:r>
            <a:r>
              <a:rPr lang="en-US" sz="2600" dirty="0" smtClean="0">
                <a:solidFill>
                  <a:srgbClr val="FF0000"/>
                </a:solidFill>
              </a:rPr>
              <a:t>Assessment </a:t>
            </a:r>
            <a:r>
              <a:rPr lang="en-US" sz="2600" u="sng" dirty="0" smtClean="0">
                <a:solidFill>
                  <a:srgbClr val="FF0000"/>
                </a:solidFill>
              </a:rPr>
              <a:t>for</a:t>
            </a:r>
            <a:r>
              <a:rPr lang="en-US" sz="2600" dirty="0" smtClean="0">
                <a:solidFill>
                  <a:srgbClr val="FF0000"/>
                </a:solidFill>
              </a:rPr>
              <a:t> Learning in Higher Education, </a:t>
            </a:r>
            <a:r>
              <a:rPr lang="en-US" sz="2600" dirty="0" smtClean="0"/>
              <a:t>London: </a:t>
            </a:r>
            <a:r>
              <a:rPr lang="en-US" sz="2600" dirty="0" err="1" smtClean="0"/>
              <a:t>Routledge</a:t>
            </a:r>
            <a:r>
              <a:rPr lang="en-US" sz="2600" dirty="0" smtClean="0"/>
              <a:t>.</a:t>
            </a:r>
          </a:p>
          <a:p>
            <a:pPr marL="514350" indent="-514350">
              <a:lnSpc>
                <a:spcPct val="100000"/>
              </a:lnSpc>
              <a:spcBef>
                <a:spcPts val="0"/>
              </a:spcBef>
              <a:buFont typeface="+mj-lt"/>
              <a:buAutoNum type="arabicPeriod" startAt="11"/>
            </a:pPr>
            <a:r>
              <a:rPr lang="en-US" sz="2600" dirty="0" smtClean="0"/>
              <a:t>Brown, S. (2015) </a:t>
            </a:r>
            <a:r>
              <a:rPr lang="en-US" sz="2600" i="1" dirty="0" smtClean="0">
                <a:solidFill>
                  <a:srgbClr val="FF0000"/>
                </a:solidFill>
              </a:rPr>
              <a:t>Learning, teaching and assessment in higher education: global perspectives,</a:t>
            </a:r>
            <a:r>
              <a:rPr lang="en-US" sz="2600" i="1" dirty="0" smtClean="0"/>
              <a:t> </a:t>
            </a:r>
            <a:r>
              <a:rPr lang="en-US" sz="2600" dirty="0" smtClean="0"/>
              <a:t>Basingstoke: Palgrave-Macmillan.</a:t>
            </a:r>
          </a:p>
          <a:p>
            <a:pPr marL="514350" indent="-514350">
              <a:lnSpc>
                <a:spcPct val="100000"/>
              </a:lnSpc>
              <a:spcBef>
                <a:spcPts val="0"/>
              </a:spcBef>
              <a:buFont typeface="+mj-lt"/>
              <a:buAutoNum type="arabicPeriod" startAt="11"/>
            </a:pPr>
            <a:r>
              <a:rPr lang="en-US" sz="2600" dirty="0" smtClean="0"/>
              <a:t>Race, P. (2015) </a:t>
            </a:r>
            <a:r>
              <a:rPr lang="en-US" sz="2600" i="1" dirty="0" smtClean="0">
                <a:solidFill>
                  <a:srgbClr val="FF0000"/>
                </a:solidFill>
              </a:rPr>
              <a:t>The Lecturer’s Toolkit: 4</a:t>
            </a:r>
            <a:r>
              <a:rPr lang="en-US" sz="2600" i="1" baseline="30000" dirty="0" smtClean="0">
                <a:solidFill>
                  <a:srgbClr val="FF0000"/>
                </a:solidFill>
              </a:rPr>
              <a:t>th</a:t>
            </a:r>
            <a:r>
              <a:rPr lang="en-US" sz="2600" i="1" dirty="0" smtClean="0">
                <a:solidFill>
                  <a:srgbClr val="FF0000"/>
                </a:solidFill>
              </a:rPr>
              <a:t> edition</a:t>
            </a:r>
            <a:r>
              <a:rPr lang="en-US" sz="2600" i="1" dirty="0" smtClean="0">
                <a:solidFill>
                  <a:srgbClr val="002060"/>
                </a:solidFill>
              </a:rPr>
              <a:t>, </a:t>
            </a:r>
            <a:r>
              <a:rPr lang="en-US" sz="2600" dirty="0" smtClean="0"/>
              <a:t>London</a:t>
            </a:r>
            <a:r>
              <a:rPr lang="en-US" sz="2600" dirty="0" smtClean="0">
                <a:solidFill>
                  <a:srgbClr val="002060"/>
                </a:solidFill>
              </a:rPr>
              <a:t>, </a:t>
            </a:r>
            <a:r>
              <a:rPr lang="en-US" sz="2600" dirty="0" err="1" smtClean="0"/>
              <a:t>Routledge</a:t>
            </a:r>
            <a:r>
              <a:rPr lang="en-US" sz="2600" dirty="0" smtClean="0">
                <a:solidFill>
                  <a:srgbClr val="002060"/>
                </a:solidFill>
              </a:rPr>
              <a:t>.</a:t>
            </a:r>
          </a:p>
          <a:p>
            <a:pPr marL="514350" indent="-514350">
              <a:lnSpc>
                <a:spcPct val="100000"/>
              </a:lnSpc>
              <a:spcBef>
                <a:spcPts val="0"/>
              </a:spcBef>
              <a:buFont typeface="+mj-lt"/>
              <a:buAutoNum type="arabicPeriod" startAt="11"/>
            </a:pPr>
            <a:r>
              <a:rPr lang="en-GB" sz="2600" dirty="0" err="1" smtClean="0"/>
              <a:t>Parkin</a:t>
            </a:r>
            <a:r>
              <a:rPr lang="en-GB" sz="2600" dirty="0" smtClean="0"/>
              <a:t>, D (2017) </a:t>
            </a:r>
            <a:r>
              <a:rPr lang="en-GB" sz="2600" dirty="0" smtClean="0">
                <a:solidFill>
                  <a:srgbClr val="FF0000"/>
                </a:solidFill>
              </a:rPr>
              <a:t>Leading Learning and Teaching in Higher Education – the key guide to designing and delivering courses, </a:t>
            </a:r>
            <a:r>
              <a:rPr lang="en-GB" sz="2600" dirty="0" smtClean="0"/>
              <a:t>Abingdon: Routledge.</a:t>
            </a:r>
          </a:p>
          <a:p>
            <a:pPr marL="514350" indent="-514350">
              <a:lnSpc>
                <a:spcPct val="100000"/>
              </a:lnSpc>
              <a:spcBef>
                <a:spcPts val="0"/>
              </a:spcBef>
              <a:buFont typeface="+mj-lt"/>
              <a:buAutoNum type="arabicPeriod" startAt="11"/>
            </a:pPr>
            <a:endParaRPr lang="en-US" sz="2600" dirty="0" smtClean="0">
              <a:solidFill>
                <a:srgbClr val="002060"/>
              </a:solidFill>
            </a:endParaRPr>
          </a:p>
          <a:p>
            <a:pPr>
              <a:buFont typeface="+mj-lt"/>
              <a:buAutoNum type="arabicPeriod" startAt="11"/>
            </a:pPr>
            <a:endParaRPr lang="en-GB" sz="2600" dirty="0"/>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eaLnBrk="0" hangingPunct="0">
              <a:lnSpc>
                <a:spcPct val="85000"/>
              </a:lnSpc>
              <a:defRPr/>
            </a:pPr>
            <a:r>
              <a:rPr lang="en-GB" sz="2800" b="1" dirty="0" smtClean="0">
                <a:solidFill>
                  <a:srgbClr val="008000"/>
                </a:solidFill>
                <a:latin typeface="Calibri"/>
              </a:rPr>
              <a:t>15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844550" y="1758950"/>
            <a:ext cx="7759700" cy="4406900"/>
          </a:xfrm>
          <a:prstGeom prst="rect">
            <a:avLst/>
          </a:prstGeom>
          <a:noFill/>
          <a:ln w="12700">
            <a:noFill/>
            <a:miter lim="800000"/>
            <a:headEnd/>
            <a:tailEnd/>
          </a:ln>
          <a:effectLst/>
        </p:spPr>
        <p:txBody>
          <a:bodyPr lIns="92075" tIns="46038" rIns="92075" bIns="46038"/>
          <a:lstStyle/>
          <a:p>
            <a:pPr marL="342900" indent="-342900" eaLnBrk="0" hangingPunct="0">
              <a:lnSpc>
                <a:spcPct val="90000"/>
              </a:lnSpc>
              <a:spcBef>
                <a:spcPct val="40000"/>
              </a:spcBef>
              <a:buClr>
                <a:srgbClr val="FF3399"/>
              </a:buClr>
              <a:buSzPct val="75000"/>
              <a:buFont typeface="Monotype Sorts" pitchFamily="2" charset="2"/>
              <a:buChar char="u"/>
              <a:defRPr/>
            </a:pPr>
            <a:r>
              <a:rPr lang="en-GB" sz="3200" b="1" dirty="0">
                <a:solidFill>
                  <a:srgbClr val="660066"/>
                </a:solidFill>
                <a:latin typeface="Calibri"/>
              </a:rPr>
              <a:t>Please write questions which could be part of </a:t>
            </a:r>
            <a:r>
              <a:rPr lang="en-GB" sz="3200" b="1" u="sng" dirty="0">
                <a:solidFill>
                  <a:srgbClr val="660066"/>
                </a:solidFill>
                <a:latin typeface="Calibri"/>
              </a:rPr>
              <a:t>your</a:t>
            </a:r>
            <a:r>
              <a:rPr lang="en-GB" sz="3200" b="1" dirty="0">
                <a:solidFill>
                  <a:srgbClr val="660066"/>
                </a:solidFill>
                <a:latin typeface="Calibri"/>
              </a:rPr>
              <a:t> self-assessment-tutor dialogues.</a:t>
            </a:r>
          </a:p>
          <a:p>
            <a:pPr marL="342900" indent="-342900" eaLnBrk="0" hangingPunct="0">
              <a:lnSpc>
                <a:spcPct val="90000"/>
              </a:lnSpc>
              <a:spcBef>
                <a:spcPct val="40000"/>
              </a:spcBef>
              <a:buClr>
                <a:srgbClr val="FF3399"/>
              </a:buClr>
              <a:buSzPct val="75000"/>
              <a:buFont typeface="Monotype Sorts" pitchFamily="2" charset="2"/>
              <a:buChar char="u"/>
              <a:defRPr/>
            </a:pPr>
            <a:r>
              <a:rPr lang="en-GB" sz="3200" b="1" dirty="0">
                <a:solidFill>
                  <a:srgbClr val="660066"/>
                </a:solidFill>
                <a:latin typeface="Calibri"/>
              </a:rPr>
              <a:t>Apply ‘WIRMI…’ to adjust your questions…</a:t>
            </a:r>
          </a:p>
          <a:p>
            <a:pPr marL="342900" indent="-342900" eaLnBrk="0" hangingPunct="0">
              <a:lnSpc>
                <a:spcPct val="90000"/>
              </a:lnSpc>
              <a:spcBef>
                <a:spcPct val="40000"/>
              </a:spcBef>
              <a:buClr>
                <a:srgbClr val="FF3399"/>
              </a:buClr>
              <a:buSzPct val="75000"/>
              <a:buFont typeface="Monotype Sorts" pitchFamily="2" charset="2"/>
              <a:buNone/>
              <a:defRPr/>
            </a:pPr>
            <a:r>
              <a:rPr lang="en-GB" sz="3200" b="1" dirty="0">
                <a:solidFill>
                  <a:srgbClr val="FF0000"/>
                </a:solidFill>
                <a:latin typeface="Calibri"/>
              </a:rPr>
              <a:t>	</a:t>
            </a:r>
            <a:r>
              <a:rPr lang="en-GB" sz="3600" b="1" dirty="0">
                <a:solidFill>
                  <a:srgbClr val="FF0000"/>
                </a:solidFill>
                <a:effectLst>
                  <a:outerShdw blurRad="38100" dist="38100" dir="2700000" algn="tl">
                    <a:srgbClr val="FFFFFF"/>
                  </a:outerShdw>
                </a:effectLst>
                <a:latin typeface="Calibri"/>
              </a:rPr>
              <a:t>“what </a:t>
            </a:r>
            <a:r>
              <a:rPr lang="en-GB" sz="3600" b="1" dirty="0" smtClean="0">
                <a:solidFill>
                  <a:srgbClr val="FF0000"/>
                </a:solidFill>
                <a:effectLst>
                  <a:outerShdw blurRad="38100" dist="38100" dir="2700000" algn="tl">
                    <a:srgbClr val="FFFFFF"/>
                  </a:outerShdw>
                </a:effectLst>
                <a:latin typeface="Calibri"/>
              </a:rPr>
              <a:t>I really </a:t>
            </a:r>
            <a:r>
              <a:rPr lang="en-GB" sz="3600" b="1" dirty="0">
                <a:solidFill>
                  <a:srgbClr val="FF0000"/>
                </a:solidFill>
                <a:effectLst>
                  <a:outerShdw blurRad="38100" dist="38100" dir="2700000" algn="tl">
                    <a:srgbClr val="FFFFFF"/>
                  </a:outerShdw>
                </a:effectLst>
                <a:latin typeface="Calibri"/>
              </a:rPr>
              <a:t>mean is….”</a:t>
            </a:r>
          </a:p>
        </p:txBody>
      </p:sp>
      <p:sp>
        <p:nvSpPr>
          <p:cNvPr id="18435" name="Rectangle 3"/>
          <p:cNvSpPr>
            <a:spLocks noChangeArrowheads="1"/>
          </p:cNvSpPr>
          <p:nvPr/>
        </p:nvSpPr>
        <p:spPr bwMode="auto">
          <a:xfrm>
            <a:off x="844550" y="349250"/>
            <a:ext cx="7759700" cy="1092200"/>
          </a:xfrm>
          <a:prstGeom prst="rect">
            <a:avLst/>
          </a:prstGeom>
          <a:noFill/>
          <a:ln w="12700">
            <a:noFill/>
            <a:miter lim="800000"/>
            <a:headEnd/>
            <a:tailEnd/>
          </a:ln>
        </p:spPr>
        <p:txBody>
          <a:bodyPr lIns="92075" tIns="46038" rIns="92075" bIns="46038" anchor="ctr"/>
          <a:lstStyle/>
          <a:p>
            <a:pPr algn="ctr" eaLnBrk="0" hangingPunct="0">
              <a:lnSpc>
                <a:spcPct val="75000"/>
              </a:lnSpc>
            </a:pPr>
            <a:r>
              <a:rPr lang="en-GB" sz="3600" b="1" dirty="0" smtClean="0">
                <a:solidFill>
                  <a:srgbClr val="00B050"/>
                </a:solidFill>
                <a:latin typeface="Arial Rounded MT Bold" pitchFamily="34" charset="0"/>
              </a:rPr>
              <a:t>Task...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Calibri"/>
              </a:rPr>
              <a:t>Do you now feel better able to:</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Calibri"/>
              </a:rPr>
              <a:t>	</a:t>
            </a:r>
            <a:r>
              <a:rPr lang="en-GB" sz="2400" b="1" dirty="0">
                <a:solidFill>
                  <a:srgbClr val="336600"/>
                </a:solidFill>
                <a:latin typeface="Calibri"/>
              </a:rPr>
              <a:t>2 hands = very much better</a:t>
            </a:r>
            <a:r>
              <a:rPr lang="en-GB" sz="2400" b="1" dirty="0">
                <a:solidFill>
                  <a:srgbClr val="660066"/>
                </a:solidFill>
                <a:latin typeface="Calibri"/>
              </a:rPr>
              <a:t>, </a:t>
            </a:r>
            <a:r>
              <a:rPr lang="en-GB" sz="2400" b="1" dirty="0" smtClean="0">
                <a:solidFill>
                  <a:srgbClr val="660066"/>
                </a:solidFill>
                <a:latin typeface="Calibri"/>
              </a:rPr>
              <a:t> </a:t>
            </a:r>
            <a:r>
              <a:rPr lang="en-GB" sz="2400" b="1" dirty="0" smtClean="0">
                <a:solidFill>
                  <a:srgbClr val="CC6600"/>
                </a:solidFill>
                <a:latin typeface="Calibri"/>
              </a:rPr>
              <a:t>one </a:t>
            </a:r>
            <a:r>
              <a:rPr lang="en-GB" sz="2400" b="1" dirty="0">
                <a:solidFill>
                  <a:srgbClr val="CC6600"/>
                </a:solidFill>
                <a:latin typeface="Calibri"/>
              </a:rPr>
              <a:t>hand = somewhat  better</a:t>
            </a:r>
            <a:r>
              <a:rPr lang="en-GB" sz="24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Calibri"/>
              </a:rPr>
              <a:t>	</a:t>
            </a:r>
            <a:r>
              <a:rPr lang="en-GB" sz="2400" b="1" dirty="0" smtClean="0">
                <a:solidFill>
                  <a:srgbClr val="CC0000"/>
                </a:solidFill>
                <a:latin typeface="Calibri"/>
              </a:rPr>
              <a:t>touch left ear = </a:t>
            </a:r>
            <a:r>
              <a:rPr lang="en-GB" sz="2400" b="1" dirty="0">
                <a:solidFill>
                  <a:srgbClr val="CC0000"/>
                </a:solidFill>
                <a:latin typeface="Calibri"/>
              </a:rPr>
              <a:t>no better</a:t>
            </a:r>
            <a:r>
              <a:rPr lang="en-GB" sz="2400" b="1" dirty="0" smtClean="0">
                <a:solidFill>
                  <a:srgbClr val="660066"/>
                </a:solidFill>
                <a:latin typeface="Calibri"/>
              </a:rPr>
              <a:t>...</a:t>
            </a:r>
            <a:endParaRPr lang="en-US" sz="2800" b="1" kern="0" dirty="0" smtClean="0">
              <a:solidFill>
                <a:srgbClr val="660066"/>
              </a:solidFill>
              <a:latin typeface="Calibri"/>
            </a:endParaRPr>
          </a:p>
          <a:p>
            <a:pPr marL="53340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Make life better – for you and for students – by making formative feedback more manageable?</a:t>
            </a:r>
          </a:p>
          <a:p>
            <a:pPr marL="53340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Reduce time and energy spent on unused feedback on summative assessments?</a:t>
            </a:r>
          </a:p>
          <a:p>
            <a:pPr marL="53340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Find innovative ways to get better formative feedback to more students in less time?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smtClean="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smtClean="0"/>
              <a:t>Assessment Reform Group (1999) </a:t>
            </a:r>
            <a:r>
              <a:rPr lang="en-GB" sz="2000" i="1" dirty="0" smtClean="0"/>
              <a:t>Assessment for Learning : Beyond the black box, </a:t>
            </a:r>
            <a:r>
              <a:rPr lang="en-GB" sz="2000" dirty="0" smtClean="0"/>
              <a:t>Cambridge UK, University of Cambridge School of Education.</a:t>
            </a:r>
            <a:r>
              <a:rPr lang="en-GB" sz="2000" dirty="0" smtClean="0">
                <a:cs typeface="Times New Roman" pitchFamily="18" charset="0"/>
              </a:rPr>
              <a:t> </a:t>
            </a:r>
          </a:p>
          <a:p>
            <a:pPr marL="609600" indent="-609600" eaLnBrk="1" hangingPunct="1">
              <a:buFont typeface="Wingdings" pitchFamily="2" charset="2"/>
              <a:buNone/>
              <a:defRPr/>
            </a:pPr>
            <a:r>
              <a:rPr lang="en-GB" sz="2000" dirty="0" smtClean="0">
                <a:cs typeface="Times New Roman" pitchFamily="18" charset="0"/>
              </a:rPr>
              <a:t>Biggs, J. and Tang, C. (2007) </a:t>
            </a:r>
            <a:r>
              <a:rPr lang="en-GB" sz="2000" i="1" dirty="0" smtClean="0">
                <a:cs typeface="Times New Roman" pitchFamily="18" charset="0"/>
              </a:rPr>
              <a:t>Teaching for Quality Learning at University, </a:t>
            </a:r>
            <a:r>
              <a:rPr lang="en-GB" sz="2000" dirty="0" smtClean="0">
                <a:cs typeface="Times New Roman" pitchFamily="18" charset="0"/>
              </a:rPr>
              <a:t>Maidenhead: Open University Press.</a:t>
            </a:r>
          </a:p>
          <a:p>
            <a:pPr marL="609600" indent="-609600" eaLnBrk="1" hangingPunct="1">
              <a:buFont typeface="Wingdings" pitchFamily="2" charset="2"/>
              <a:buNone/>
              <a:defRPr/>
            </a:pPr>
            <a:r>
              <a:rPr lang="en-GB" sz="2000" dirty="0" smtClean="0">
                <a:cs typeface="Times New Roman" pitchFamily="18" charset="0"/>
              </a:rPr>
              <a:t>Bloxham, S. and Boyd, P. (2007) </a:t>
            </a:r>
            <a:r>
              <a:rPr lang="en-GB" sz="2000" i="1" dirty="0" smtClean="0">
                <a:cs typeface="Times New Roman" pitchFamily="18" charset="0"/>
              </a:rPr>
              <a:t>Developing effective assessment in higher education: a practical guide</a:t>
            </a:r>
            <a:r>
              <a:rPr lang="en-GB" sz="2000" dirty="0" smtClean="0">
                <a:cs typeface="Times New Roman" pitchFamily="18" charset="0"/>
              </a:rPr>
              <a:t>, Maidenhead, Open University Press.</a:t>
            </a:r>
          </a:p>
          <a:p>
            <a:pPr marL="609600" indent="-609600" eaLnBrk="1" hangingPunct="1">
              <a:buFont typeface="Wingdings" pitchFamily="2" charset="2"/>
              <a:buNone/>
              <a:defRPr/>
            </a:pPr>
            <a:r>
              <a:rPr lang="en-GB" sz="2000" dirty="0" smtClean="0">
                <a:cs typeface="Times New Roman" pitchFamily="18" charset="0"/>
              </a:rPr>
              <a:t>Brown, S. Rust, C. &amp; Gibbs, G. (1994) </a:t>
            </a:r>
            <a:r>
              <a:rPr lang="en-GB" sz="2000" i="1" dirty="0" smtClean="0">
                <a:cs typeface="Times New Roman" pitchFamily="18" charset="0"/>
              </a:rPr>
              <a:t>Strategies for Diversifying Assessment,</a:t>
            </a:r>
            <a:r>
              <a:rPr lang="en-GB" sz="2000" dirty="0" smtClean="0">
                <a:cs typeface="Times New Roman" pitchFamily="18" charset="0"/>
              </a:rPr>
              <a:t> Oxford: Oxford Centre for Staff Development. </a:t>
            </a:r>
          </a:p>
          <a:p>
            <a:pPr marL="609600" indent="-609600" eaLnBrk="1" hangingPunct="1">
              <a:buFont typeface="Wingdings" pitchFamily="2" charset="2"/>
              <a:buNone/>
              <a:defRPr/>
            </a:pPr>
            <a:r>
              <a:rPr lang="en-GB" sz="2000" dirty="0" smtClean="0"/>
              <a:t>Boud, D. (1995) </a:t>
            </a:r>
            <a:r>
              <a:rPr lang="en-GB" sz="2000" i="1" dirty="0" smtClean="0"/>
              <a:t>Enhancing learning through self-assessment,</a:t>
            </a:r>
            <a:r>
              <a:rPr lang="en-GB" sz="2000" dirty="0" smtClean="0"/>
              <a:t> London: Routledge.</a:t>
            </a:r>
          </a:p>
          <a:p>
            <a:pPr marL="609600" indent="-609600" eaLnBrk="1" hangingPunct="1">
              <a:buNone/>
              <a:defRPr/>
            </a:pPr>
            <a:r>
              <a:rPr lang="en-GB" sz="2000" dirty="0" err="1" smtClean="0"/>
              <a:t>Boud</a:t>
            </a:r>
            <a:r>
              <a:rPr lang="en-GB" sz="2000" dirty="0" smtClean="0"/>
              <a:t>, D. and Associates (2010) </a:t>
            </a:r>
            <a:r>
              <a:rPr lang="en-GB" sz="2000" i="1" dirty="0" smtClean="0"/>
              <a:t>Assessment 2020: seven propositions for assessment reform in higher education </a:t>
            </a:r>
            <a:r>
              <a:rPr lang="en-GB" sz="2000" dirty="0" smtClean="0"/>
              <a:t>Sydney: Australian Learning and Teaching Council.</a:t>
            </a:r>
          </a:p>
          <a:p>
            <a:pPr marL="609600" indent="-609600" eaLnBrk="1" hangingPunct="1">
              <a:buFont typeface="Wingdings" pitchFamily="2" charset="2"/>
              <a:buNone/>
              <a:defRPr/>
            </a:pPr>
            <a:r>
              <a:rPr lang="en-GB" sz="2000" dirty="0" smtClean="0"/>
              <a:t>Brown, S. and </a:t>
            </a:r>
            <a:r>
              <a:rPr lang="en-GB" sz="2000" dirty="0" err="1" smtClean="0"/>
              <a:t>Glasner</a:t>
            </a:r>
            <a:r>
              <a:rPr lang="en-GB" sz="2000" dirty="0" smtClean="0"/>
              <a:t>, A. (eds.) (1999) </a:t>
            </a:r>
            <a:r>
              <a:rPr lang="en-GB" sz="2000" i="1" dirty="0" smtClean="0"/>
              <a:t>Assessment Matters in Higher Education, Choosing and Using Diverse Approaches</a:t>
            </a:r>
            <a:r>
              <a:rPr lang="en-GB" sz="2000" dirty="0" smtClean="0"/>
              <a:t>, Maidenhead: Open University Press.</a:t>
            </a:r>
          </a:p>
          <a:p>
            <a:pPr marL="609600" indent="-609600" eaLnBrk="1" hangingPunct="1">
              <a:buFont typeface="Wingdings" pitchFamily="2" charset="2"/>
              <a:buNone/>
              <a:defRPr/>
            </a:pPr>
            <a:r>
              <a:rPr lang="en-GB" sz="2000" dirty="0" smtClean="0"/>
              <a:t>Brown, S. and Knight, P. (1994) </a:t>
            </a:r>
            <a:r>
              <a:rPr lang="en-GB" sz="2000" i="1" dirty="0" smtClean="0"/>
              <a:t>Assessing Learners in Higher Education</a:t>
            </a:r>
            <a:r>
              <a:rPr lang="en-GB" sz="2000" dirty="0" smtClean="0"/>
              <a:t>, London: Kogan Page.</a:t>
            </a:r>
            <a:endParaRPr lang="en-US" sz="2000" dirty="0" smtClean="0"/>
          </a:p>
          <a:p>
            <a:pPr marL="609600" indent="-609600" eaLnBrk="1" hangingPunct="1">
              <a:defRPr/>
            </a:pPr>
            <a:endParaRPr lang="en-GB" sz="2000" dirty="0" smtClean="0"/>
          </a:p>
          <a:p>
            <a:pPr eaLnBrk="1" hangingPunct="1">
              <a:lnSpc>
                <a:spcPct val="90000"/>
              </a:lnSpc>
              <a:buNone/>
              <a:defRPr/>
            </a:pPr>
            <a:endParaRPr lang="en-GB" sz="2000" dirty="0"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smtClean="0"/>
              <a:t>Brown, S. and Race, P. (2012) </a:t>
            </a:r>
            <a:r>
              <a:rPr lang="en-GB" sz="2000" i="1" dirty="0" smtClean="0"/>
              <a:t>Using effective assessment to promote learning </a:t>
            </a:r>
            <a:r>
              <a:rPr lang="en-GB" sz="2000" dirty="0" smtClean="0"/>
              <a:t>in Hunt, L. and Chambers, D. (2012) </a:t>
            </a:r>
            <a:r>
              <a:rPr lang="en-GB" sz="2000" i="1" dirty="0" smtClean="0"/>
              <a:t>University Teaching in Focus, Victoria, Australia, Acer Press. P74-91</a:t>
            </a:r>
            <a:endParaRPr lang="en-GB" sz="2000" dirty="0" smtClean="0"/>
          </a:p>
          <a:p>
            <a:pPr eaLnBrk="1" hangingPunct="1">
              <a:buNone/>
              <a:defRPr/>
            </a:pPr>
            <a:r>
              <a:rPr lang="en-GB" sz="2000" dirty="0" smtClean="0"/>
              <a:t>Brown, S. (2015) </a:t>
            </a:r>
            <a:r>
              <a:rPr lang="en-GB" sz="2000" i="1" dirty="0" smtClean="0"/>
              <a:t>Learning, teaching and assessment in higher education: global perspectives, </a:t>
            </a:r>
            <a:r>
              <a:rPr lang="en-GB" sz="2000" dirty="0" smtClean="0"/>
              <a:t>London: Palgrave-</a:t>
            </a:r>
            <a:r>
              <a:rPr lang="en-GB" sz="2000" dirty="0" err="1" smtClean="0"/>
              <a:t>MacMillan</a:t>
            </a:r>
            <a:r>
              <a:rPr lang="en-GB" sz="2000" dirty="0" smtClean="0"/>
              <a:t>.</a:t>
            </a:r>
          </a:p>
          <a:p>
            <a:pPr eaLnBrk="1" hangingPunct="1">
              <a:buFont typeface="Wingdings" pitchFamily="2" charset="2"/>
              <a:buNone/>
              <a:defRPr/>
            </a:pPr>
            <a:r>
              <a:rPr lang="en-US" sz="2000" dirty="0" smtClean="0"/>
              <a:t>Carless, D., Joughin, G., </a:t>
            </a:r>
            <a:r>
              <a:rPr lang="en-US" sz="2000" dirty="0" err="1" smtClean="0"/>
              <a:t>Ngar</a:t>
            </a:r>
            <a:r>
              <a:rPr lang="en-US" sz="2000" dirty="0" smtClean="0"/>
              <a:t>-Fun Liu </a:t>
            </a:r>
            <a:r>
              <a:rPr lang="en-US" sz="2000" i="1" dirty="0" smtClean="0"/>
              <a:t>et al</a:t>
            </a:r>
            <a:r>
              <a:rPr lang="en-US" sz="2000" dirty="0" smtClean="0"/>
              <a:t> (2006) </a:t>
            </a:r>
            <a:r>
              <a:rPr lang="en-US" sz="2000" i="1" dirty="0" smtClean="0"/>
              <a:t>How Assessment supports learning: Learning orientated assessment in action </a:t>
            </a:r>
            <a:r>
              <a:rPr lang="en-US" sz="2000" dirty="0" smtClean="0"/>
              <a:t>Hong Kong: Hong Kong University Press.</a:t>
            </a:r>
          </a:p>
          <a:p>
            <a:pPr eaLnBrk="1" hangingPunct="1">
              <a:buFont typeface="Wingdings" pitchFamily="2" charset="2"/>
              <a:buNone/>
              <a:defRPr/>
            </a:pPr>
            <a:r>
              <a:rPr lang="en-GB" sz="2000" dirty="0" smtClean="0"/>
              <a:t>Carroll, J. and Ryan, J. (2005) </a:t>
            </a:r>
            <a:r>
              <a:rPr lang="en-GB" sz="2000" i="1" dirty="0" smtClean="0"/>
              <a:t>Teaching International students: improving learning for all. </a:t>
            </a:r>
            <a:r>
              <a:rPr lang="en-GB" sz="2000" dirty="0" smtClean="0"/>
              <a:t>London: Routledge SEDA series.</a:t>
            </a:r>
          </a:p>
          <a:p>
            <a:pPr eaLnBrk="1" hangingPunct="1">
              <a:buNone/>
              <a:defRPr/>
            </a:pPr>
            <a:r>
              <a:rPr lang="en-GB" sz="2000" dirty="0" err="1" smtClean="0"/>
              <a:t>Crosling</a:t>
            </a:r>
            <a:r>
              <a:rPr lang="en-GB" sz="2000" dirty="0" smtClean="0"/>
              <a:t>, G., Thomas, L. and </a:t>
            </a:r>
            <a:r>
              <a:rPr lang="en-GB" sz="2000" dirty="0" err="1" smtClean="0"/>
              <a:t>Heagney</a:t>
            </a:r>
            <a:r>
              <a:rPr lang="en-GB" sz="2000" dirty="0" smtClean="0"/>
              <a:t>, M. (2008) </a:t>
            </a:r>
            <a:r>
              <a:rPr lang="en-GB" sz="2000" i="1" dirty="0" smtClean="0"/>
              <a:t>Improving student retention in Higher Education,</a:t>
            </a:r>
            <a:r>
              <a:rPr lang="en-GB" sz="2000" dirty="0" smtClean="0"/>
              <a:t> London and New York: Routledge </a:t>
            </a:r>
          </a:p>
          <a:p>
            <a:pPr marL="609600" indent="-609600" eaLnBrk="1" hangingPunct="1">
              <a:buFont typeface="Wingdings" pitchFamily="2" charset="2"/>
              <a:buNone/>
              <a:defRPr/>
            </a:pPr>
            <a:r>
              <a:rPr lang="en-GB" sz="2000" dirty="0" smtClean="0"/>
              <a:t>Crooks, T. (1988) </a:t>
            </a:r>
            <a:r>
              <a:rPr lang="en-GB" sz="2000" i="1" dirty="0" smtClean="0"/>
              <a:t>Assessing student performance, </a:t>
            </a:r>
            <a:r>
              <a:rPr lang="en-GB" sz="2000" dirty="0" smtClean="0"/>
              <a:t>HERDSA Green Guide No 8 HERDSA (reprinted 1994).</a:t>
            </a:r>
          </a:p>
          <a:p>
            <a:pPr marL="609600" indent="-609600" eaLnBrk="1" hangingPunct="1">
              <a:buFont typeface="Wingdings" pitchFamily="2" charset="2"/>
              <a:buNone/>
              <a:defRPr/>
            </a:pPr>
            <a:r>
              <a:rPr lang="en-GB" sz="2000" dirty="0" err="1" smtClean="0"/>
              <a:t>Falchikov</a:t>
            </a:r>
            <a:r>
              <a:rPr lang="en-GB" sz="2000" dirty="0" smtClean="0"/>
              <a:t>, N. (2004) </a:t>
            </a:r>
            <a:r>
              <a:rPr lang="en-GB" sz="2000" i="1" dirty="0" smtClean="0"/>
              <a:t>Improving Assessment through Student Involvement: Practical Solutions for Aiding Learning in Higher and Further Education,</a:t>
            </a:r>
            <a:r>
              <a:rPr lang="en-GB" sz="2000" dirty="0" smtClean="0"/>
              <a:t> London: Routledge.</a:t>
            </a:r>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smtClean="0"/>
              <a:t>Gibbs, G. (1999) </a:t>
            </a:r>
            <a:r>
              <a:rPr lang="en-GB" sz="2000" i="1" dirty="0" smtClean="0"/>
              <a:t>Using assessment strategically to change the way students learn</a:t>
            </a:r>
            <a:r>
              <a:rPr lang="en-GB" sz="2000" dirty="0" smtClean="0"/>
              <a:t>, in Brown S. &amp; </a:t>
            </a:r>
            <a:r>
              <a:rPr lang="en-GB" sz="2000" dirty="0" err="1" smtClean="0"/>
              <a:t>Glasner</a:t>
            </a:r>
            <a:r>
              <a:rPr lang="en-GB" sz="2000" dirty="0" smtClean="0"/>
              <a:t>, A. (eds.), </a:t>
            </a:r>
            <a:r>
              <a:rPr lang="en-GB" sz="2000" i="1" dirty="0" smtClean="0"/>
              <a:t>Assessment Matters in Higher Education: Choosing and Using Diverse Approaches, </a:t>
            </a:r>
            <a:r>
              <a:rPr lang="en-GB" sz="2000" dirty="0" smtClean="0"/>
              <a:t>Maidenhead: SRHE/Open University Press.</a:t>
            </a:r>
          </a:p>
          <a:p>
            <a:pPr marL="609600" indent="-609600" eaLnBrk="1" hangingPunct="1">
              <a:buNone/>
              <a:defRPr/>
            </a:pPr>
            <a:r>
              <a:rPr lang="en-GB" sz="2000" dirty="0" smtClean="0"/>
              <a:t>Higher Education Academy (2012) </a:t>
            </a:r>
            <a:r>
              <a:rPr lang="en-GB" sz="2000" i="1" dirty="0" smtClean="0"/>
              <a:t>A marked improvement; transforming assessment in higher education</a:t>
            </a:r>
            <a:r>
              <a:rPr lang="en-GB" sz="2000" dirty="0" smtClean="0"/>
              <a:t>, York: HEA.</a:t>
            </a:r>
          </a:p>
          <a:p>
            <a:pPr marL="609600" indent="-609600" eaLnBrk="1" hangingPunct="1">
              <a:buNone/>
              <a:defRPr/>
            </a:pPr>
            <a:r>
              <a:rPr lang="en-GB" sz="2000" dirty="0" err="1" smtClean="0"/>
              <a:t>Hounsell</a:t>
            </a:r>
            <a:r>
              <a:rPr lang="en-GB" sz="2000" dirty="0" smtClean="0"/>
              <a:t>, D. (2008). The trouble with feedback: New challenges, emerging strategies, </a:t>
            </a:r>
            <a:r>
              <a:rPr lang="en-GB" sz="2000" i="1" dirty="0" smtClean="0"/>
              <a:t>Interchange, Spring</a:t>
            </a:r>
            <a:r>
              <a:rPr lang="en-GB" sz="2000" dirty="0" smtClean="0"/>
              <a:t>, Accessed at </a:t>
            </a:r>
            <a:r>
              <a:rPr lang="en-GB" sz="2000" dirty="0" smtClean="0">
                <a:hlinkClick r:id="rId3"/>
              </a:rPr>
              <a:t>www.tla.ed.ac.uk/interchange</a:t>
            </a:r>
            <a:r>
              <a:rPr lang="en-GB" sz="2000" dirty="0" smtClean="0"/>
              <a:t>.</a:t>
            </a:r>
          </a:p>
          <a:p>
            <a:pPr marL="609600" indent="-609600" eaLnBrk="1" hangingPunct="1">
              <a:buFont typeface="Wingdings" pitchFamily="2" charset="2"/>
              <a:buNone/>
              <a:defRPr/>
            </a:pPr>
            <a:r>
              <a:rPr lang="en-GB" sz="2000" dirty="0" smtClean="0"/>
              <a:t>Knight, P. and Yorke, M. (2003) </a:t>
            </a:r>
            <a:r>
              <a:rPr lang="en-GB" sz="2000" i="1" dirty="0" smtClean="0"/>
              <a:t>Assessment, learning and employability</a:t>
            </a:r>
            <a:r>
              <a:rPr lang="en-GB" sz="2000" dirty="0" smtClean="0"/>
              <a:t> Maidenhead, UK: SRHE/Open University Press.</a:t>
            </a:r>
          </a:p>
          <a:p>
            <a:pPr eaLnBrk="1" hangingPunct="1">
              <a:buFont typeface="Wingdings" pitchFamily="2" charset="2"/>
              <a:buNone/>
              <a:defRPr/>
            </a:pPr>
            <a:r>
              <a:rPr lang="en-GB" sz="2000" dirty="0" smtClean="0"/>
              <a:t>Mentkowski, M. and associates (2000) p.82 </a:t>
            </a:r>
            <a:r>
              <a:rPr lang="en-GB" sz="2000" i="1" dirty="0" smtClean="0"/>
              <a:t>Learning that lasts: integrating learning development and performance in college and beyond,</a:t>
            </a:r>
            <a:r>
              <a:rPr lang="en-GB" sz="2000" dirty="0" smtClean="0"/>
              <a:t> San Francisco: </a:t>
            </a:r>
            <a:r>
              <a:rPr lang="en-GB" sz="2000" dirty="0" err="1" smtClean="0"/>
              <a:t>Jossey</a:t>
            </a:r>
            <a:r>
              <a:rPr lang="en-GB" sz="2000" dirty="0" smtClean="0"/>
              <a:t>-Bass.</a:t>
            </a:r>
          </a:p>
          <a:p>
            <a:pPr eaLnBrk="1" hangingPunct="1">
              <a:buFont typeface="Wingdings" pitchFamily="2" charset="2"/>
              <a:buNone/>
              <a:defRPr/>
            </a:pPr>
            <a:r>
              <a:rPr lang="en-GB" sz="2000" dirty="0" smtClean="0"/>
              <a:t>McDowell, L. and Brown, S. (1998) </a:t>
            </a:r>
            <a:r>
              <a:rPr lang="en-GB" sz="2000" i="1" dirty="0" smtClean="0"/>
              <a:t>Assessing students: cheating and plagiarism</a:t>
            </a:r>
            <a:r>
              <a:rPr lang="en-GB" sz="2000" dirty="0" smtClean="0"/>
              <a:t>, Newcastle: Red Guide 10/11 University of Northumbria.</a:t>
            </a:r>
            <a:endParaRPr lang="en-US" sz="2000" dirty="0" smtClean="0"/>
          </a:p>
          <a:p>
            <a:pPr eaLnBrk="1" hangingPunct="1">
              <a:buNone/>
              <a:defRPr/>
            </a:pPr>
            <a:endParaRPr lang="en-GB" sz="2000" dirty="0" smtClean="0"/>
          </a:p>
          <a:p>
            <a:pPr eaLnBrk="1" hangingPunct="1">
              <a:lnSpc>
                <a:spcPct val="90000"/>
              </a:lnSpc>
              <a:buFont typeface="Wingdings" pitchFamily="2" charset="2"/>
              <a:buNone/>
              <a:defRPr/>
            </a:pPr>
            <a:endParaRPr lang="en-GB" sz="2000" dirty="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smtClean="0"/>
              <a:t>Nicol</a:t>
            </a:r>
            <a:r>
              <a:rPr lang="en-GB" sz="2000" dirty="0" smtClean="0"/>
              <a:t>, D. J. and Macfarlane-Dick, D. (2006) Formative assessment and self-regulated learning: A model and seven principles of good feedback practice, </a:t>
            </a:r>
            <a:r>
              <a:rPr lang="en-GB" sz="2000" i="1" dirty="0" smtClean="0"/>
              <a:t>Studies in Higher Education </a:t>
            </a:r>
            <a:r>
              <a:rPr lang="en-GB" sz="2000" i="1" dirty="0" err="1" smtClean="0"/>
              <a:t>Vol</a:t>
            </a:r>
            <a:r>
              <a:rPr lang="en-GB" sz="2000" i="1" dirty="0" smtClean="0"/>
              <a:t> 31(2), 199-218.</a:t>
            </a:r>
          </a:p>
          <a:p>
            <a:pPr eaLnBrk="1" hangingPunct="1">
              <a:buNone/>
              <a:defRPr/>
            </a:pPr>
            <a:r>
              <a:rPr lang="en-GB" sz="2000" dirty="0" smtClean="0"/>
              <a:t>NUS (2010) </a:t>
            </a:r>
            <a:r>
              <a:rPr lang="en-GB" sz="2000" i="1" dirty="0" smtClean="0"/>
              <a:t>NUS Charter on Assessment and Feedback,</a:t>
            </a:r>
            <a:r>
              <a:rPr lang="en-GB" sz="2000" dirty="0" smtClean="0"/>
              <a:t> </a:t>
            </a:r>
            <a:r>
              <a:rPr lang="en-GB" sz="2000" u="sng" dirty="0" smtClean="0">
                <a:hlinkClick r:id="rId3"/>
              </a:rPr>
              <a:t>http://www.nusconnect.org.uk/asset/news/6010/FeedbackCharter-toview.pdf</a:t>
            </a:r>
            <a:r>
              <a:rPr lang="en-GB" sz="2000" dirty="0" smtClean="0"/>
              <a:t>).</a:t>
            </a:r>
          </a:p>
          <a:p>
            <a:pPr eaLnBrk="1" hangingPunct="1">
              <a:buNone/>
              <a:defRPr/>
            </a:pPr>
            <a:r>
              <a:rPr lang="en-GB" sz="2000" dirty="0" smtClean="0"/>
              <a:t>PASS project Bradford </a:t>
            </a:r>
            <a:r>
              <a:rPr lang="en-GB" sz="2000" dirty="0" smtClean="0">
                <a:hlinkClick r:id="rId4"/>
              </a:rPr>
              <a:t>http://www.pass.brad.ac.uk/</a:t>
            </a:r>
            <a:r>
              <a:rPr lang="en-GB" sz="2000" dirty="0" smtClean="0"/>
              <a:t> Accessed November 2013</a:t>
            </a:r>
          </a:p>
          <a:p>
            <a:pPr eaLnBrk="1" hangingPunct="1">
              <a:buNone/>
              <a:defRPr/>
            </a:pPr>
            <a:r>
              <a:rPr lang="en-GB" sz="2000" dirty="0" smtClean="0"/>
              <a:t>Pickford, R. and Brown, S. (2006) </a:t>
            </a:r>
            <a:r>
              <a:rPr lang="en-GB" sz="2000" i="1" dirty="0" smtClean="0"/>
              <a:t>Assessing skills and practice,</a:t>
            </a:r>
            <a:r>
              <a:rPr lang="en-GB" sz="2000" dirty="0" smtClean="0"/>
              <a:t> London: Routledge. </a:t>
            </a:r>
          </a:p>
          <a:p>
            <a:pPr eaLnBrk="1" hangingPunct="1">
              <a:buNone/>
            </a:pPr>
            <a:r>
              <a:rPr lang="en-GB" sz="2000" dirty="0" smtClean="0"/>
              <a:t>QAA (2013) UK Quality Code for Higher Education: Part B: Assuring and enhancing academic quality, accessed at </a:t>
            </a:r>
            <a:r>
              <a:rPr lang="en-GB" sz="2000" u="sng" dirty="0" err="1" smtClean="0">
                <a:hlinkClick r:id="rId5"/>
              </a:rPr>
              <a:t>www.qaa.ac.uk</a:t>
            </a:r>
            <a:r>
              <a:rPr lang="en-GB" sz="2000" dirty="0" smtClean="0"/>
              <a:t> (June 2014)</a:t>
            </a:r>
          </a:p>
          <a:p>
            <a:pPr eaLnBrk="1" hangingPunct="1">
              <a:buFont typeface="Wingdings" pitchFamily="2" charset="2"/>
              <a:buNone/>
            </a:pPr>
            <a:r>
              <a:rPr lang="en-GB" sz="2000" dirty="0" smtClean="0"/>
              <a:t>Race, P. (2001) </a:t>
            </a:r>
            <a:r>
              <a:rPr lang="en-GB" sz="2000" i="1" dirty="0" smtClean="0"/>
              <a:t>A Briefing on Self, Peer &amp; Group Assessment,</a:t>
            </a:r>
            <a:r>
              <a:rPr lang="en-GB" sz="2000" dirty="0" smtClean="0"/>
              <a:t> in LTSN Generic Centre Assessment Series No 9, LTSN York.</a:t>
            </a:r>
          </a:p>
          <a:p>
            <a:pPr eaLnBrk="1" hangingPunct="1">
              <a:buFont typeface="Wingdings" pitchFamily="2" charset="2"/>
              <a:buNone/>
            </a:pPr>
            <a:r>
              <a:rPr lang="en-GB" sz="2000" dirty="0" smtClean="0"/>
              <a:t>Race, P. (2015) </a:t>
            </a:r>
            <a:r>
              <a:rPr lang="en-GB" sz="2000" i="1" dirty="0" smtClean="0"/>
              <a:t>The lecturer’s toolkit (4</a:t>
            </a:r>
            <a:r>
              <a:rPr lang="en-GB" sz="2000" i="1" baseline="30000" dirty="0" smtClean="0"/>
              <a:t>th</a:t>
            </a:r>
            <a:r>
              <a:rPr lang="en-GB" sz="2000" i="1" dirty="0" smtClean="0"/>
              <a:t> edition),</a:t>
            </a:r>
            <a:r>
              <a:rPr lang="en-GB" sz="2000" dirty="0" smtClean="0"/>
              <a:t> London: Routledge.</a:t>
            </a:r>
          </a:p>
          <a:p>
            <a:pPr eaLnBrk="1" hangingPunct="1">
              <a:buNone/>
            </a:pPr>
            <a:r>
              <a:rPr lang="en-GB" sz="2000" dirty="0" smtClean="0"/>
              <a:t>Ryan, J. (2000) </a:t>
            </a:r>
            <a:r>
              <a:rPr lang="en-GB" sz="2000" i="1" dirty="0" smtClean="0"/>
              <a:t>A Guide to Teaching International Students,</a:t>
            </a:r>
            <a:r>
              <a:rPr lang="en-GB" sz="2000" dirty="0" smtClean="0"/>
              <a:t> Oxford Centre for Staff and Learning Development</a:t>
            </a:r>
          </a:p>
          <a:p>
            <a:pPr eaLnBrk="1" hangingPunct="1">
              <a:buFont typeface="Wingdings" pitchFamily="2" charset="2"/>
              <a:buNone/>
            </a:pPr>
            <a:endParaRPr lang="en-GB" sz="2000" dirty="0" smtClean="0"/>
          </a:p>
          <a:p>
            <a:pPr eaLnBrk="1" hangingPunct="1">
              <a:buFont typeface="Wingdings" pitchFamily="2" charset="2"/>
              <a:buNone/>
            </a:pPr>
            <a:endParaRPr lang="en-GB" sz="2000" dirty="0" smtClean="0"/>
          </a:p>
          <a:p>
            <a:endParaRPr lang="en-GB" sz="2000" dirty="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smtClean="0"/>
              <a:t>Rust, C., Price, M. and O’Donovan, B. (2003) Improving students’ learning by developing their understanding of assessment criteria and processes</a:t>
            </a:r>
            <a:r>
              <a:rPr lang="en-GB" sz="2000" i="1" dirty="0" smtClean="0"/>
              <a:t>, Assessment and Evaluation in Higher Education. 28 (2), 147-164.</a:t>
            </a:r>
          </a:p>
          <a:p>
            <a:pPr eaLnBrk="1" hangingPunct="1">
              <a:buNone/>
            </a:pPr>
            <a:r>
              <a:rPr lang="en-GB" sz="2000" dirty="0" err="1" smtClean="0"/>
              <a:t>Stefani</a:t>
            </a:r>
            <a:r>
              <a:rPr lang="en-GB" sz="2000" dirty="0" smtClean="0"/>
              <a:t>, L. and Carroll, J. (2001) </a:t>
            </a:r>
            <a:r>
              <a:rPr lang="en-GB" sz="2000" i="1" dirty="0" smtClean="0"/>
              <a:t>A Briefing on Plagiarism </a:t>
            </a:r>
            <a:r>
              <a:rPr lang="en-GB" sz="2000" dirty="0" smtClean="0"/>
              <a:t>http://www.ltsn.ac.uk/application.asp?app=resources.asp&amp;process=full_record&amp;section=generic&amp;id=10</a:t>
            </a:r>
          </a:p>
          <a:p>
            <a:pPr>
              <a:buNone/>
            </a:pPr>
            <a:r>
              <a:rPr lang="en-GB" sz="2000" dirty="0" smtClean="0"/>
              <a:t>Sadler, D. R. (2010a). Beyond feedback: Developing student capability in complex appraisal. </a:t>
            </a:r>
            <a:r>
              <a:rPr lang="en-GB" sz="2000" i="1" dirty="0" smtClean="0"/>
              <a:t>Assessment &amp; Evaluation in Higher Education, 35</a:t>
            </a:r>
            <a:r>
              <a:rPr lang="en-GB" sz="2000" dirty="0" smtClean="0"/>
              <a:t>(5), 535-550.</a:t>
            </a:r>
          </a:p>
          <a:p>
            <a:pPr>
              <a:buNone/>
            </a:pPr>
            <a:r>
              <a:rPr lang="en-AU" sz="2000" dirty="0" smtClean="0"/>
              <a:t>Sadler, D. R. (2010b) Fidelity as a precondition for integrity in grading academic achievement. </a:t>
            </a:r>
            <a:r>
              <a:rPr lang="en-AU" sz="2000" i="1" dirty="0" smtClean="0"/>
              <a:t>Assessment and Evaluation in Higher Education</a:t>
            </a:r>
            <a:r>
              <a:rPr lang="en-AU" sz="2000" dirty="0" smtClean="0"/>
              <a:t>, 35, 727‑743.</a:t>
            </a:r>
            <a:endParaRPr lang="en-GB" sz="2000" dirty="0" smtClean="0"/>
          </a:p>
          <a:p>
            <a:pPr>
              <a:buNone/>
            </a:pPr>
            <a:r>
              <a:rPr lang="en-GB" sz="2000" dirty="0" smtClean="0"/>
              <a:t>Sadler, D. R. (2010c). Assessment in higher education. In P. Peterson, E. Baker, &amp; B. </a:t>
            </a:r>
            <a:r>
              <a:rPr lang="en-GB" sz="2000" dirty="0" err="1" smtClean="0"/>
              <a:t>McGaw</a:t>
            </a:r>
            <a:r>
              <a:rPr lang="en-GB" sz="2000" dirty="0" smtClean="0"/>
              <a:t> (</a:t>
            </a:r>
            <a:r>
              <a:rPr lang="en-GB" sz="2000" dirty="0" err="1" smtClean="0"/>
              <a:t>eds</a:t>
            </a:r>
            <a:r>
              <a:rPr lang="en-GB" sz="2000" dirty="0" smtClean="0"/>
              <a:t>). </a:t>
            </a:r>
            <a:r>
              <a:rPr lang="en-GB" sz="2000" i="1" dirty="0" smtClean="0"/>
              <a:t>International </a:t>
            </a:r>
            <a:r>
              <a:rPr lang="en-GB" sz="2000" i="1" dirty="0" err="1" smtClean="0"/>
              <a:t>encyclopedia</a:t>
            </a:r>
            <a:r>
              <a:rPr lang="en-GB" sz="2000" i="1" dirty="0" smtClean="0"/>
              <a:t> of education. </a:t>
            </a:r>
            <a:r>
              <a:rPr lang="en-GB" sz="2000" dirty="0" smtClean="0"/>
              <a:t>Vol. 3, 249‑255. Oxford: Elsevier. </a:t>
            </a:r>
          </a:p>
          <a:p>
            <a:pPr>
              <a:buNone/>
            </a:pPr>
            <a:r>
              <a:rPr lang="en-GB" sz="2000" dirty="0" smtClean="0"/>
              <a:t>Sadler, D. R. (2013b). Opening up feedback: Teaching learners to see. In Merry, S., Price, M., </a:t>
            </a:r>
            <a:r>
              <a:rPr lang="en-GB" sz="2000" dirty="0" err="1" smtClean="0"/>
              <a:t>Carless</a:t>
            </a:r>
            <a:r>
              <a:rPr lang="en-GB" sz="2000" dirty="0" smtClean="0"/>
              <a:t>, D., &amp; </a:t>
            </a:r>
            <a:r>
              <a:rPr lang="en-GB" sz="2000" dirty="0" err="1" smtClean="0"/>
              <a:t>Taras</a:t>
            </a:r>
            <a:r>
              <a:rPr lang="en-GB" sz="2000" dirty="0" smtClean="0"/>
              <a:t>, M. (Eds.) </a:t>
            </a:r>
            <a:r>
              <a:rPr lang="en-GB" sz="2000" i="1" dirty="0" err="1" smtClean="0"/>
              <a:t>Reconceptualising</a:t>
            </a:r>
            <a:r>
              <a:rPr lang="en-GB" sz="2000" i="1" dirty="0" smtClean="0"/>
              <a:t> feedback in higher education: Developing </a:t>
            </a:r>
            <a:r>
              <a:rPr lang="en-GB" sz="2000" dirty="0" smtClean="0"/>
              <a:t>Yorke, M. (1999) </a:t>
            </a:r>
            <a:r>
              <a:rPr lang="en-GB" sz="2000" i="1" dirty="0" smtClean="0"/>
              <a:t>Leaving Early: Undergraduate Non-completion in Higher Education,</a:t>
            </a:r>
            <a:r>
              <a:rPr lang="en-GB" sz="2000" dirty="0" smtClean="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66CC"/>
                </a:solidFill>
                <a:latin typeface="Arial" charset="0"/>
                <a:hlinkClick r:id="rId3"/>
              </a:rPr>
              <a:t>http://phil-race.co.uk</a:t>
            </a:r>
            <a:r>
              <a:rPr lang="en-GB" sz="3600" b="1" dirty="0" smtClean="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smtClean="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a:t>
            </a:r>
            <a:r>
              <a:rPr lang="en-GB" sz="3600" b="1" dirty="0" err="1" smtClean="0">
                <a:solidFill>
                  <a:srgbClr val="00B0F0"/>
                </a:solidFill>
                <a:latin typeface="Arial" charset="0"/>
              </a:rPr>
              <a:t>RacePhil</a:t>
            </a:r>
            <a:r>
              <a:rPr lang="en-GB" sz="3600" b="1" dirty="0" smtClean="0">
                <a:solidFill>
                  <a:srgbClr val="00B0F0"/>
                </a:solidFill>
                <a:latin typeface="Arial" charset="0"/>
              </a:rPr>
              <a:t> </a:t>
            </a: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FF00"/>
                </a:solidFill>
                <a:latin typeface="Arial" charset="0"/>
              </a:rPr>
              <a:t>phil@phil-race.co.uk</a:t>
            </a: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smtClean="0">
                <a:solidFill>
                  <a:srgbClr val="C00000"/>
                </a:solidFill>
              </a:rPr>
              <a:t>Assessment has most effect when...:</a:t>
            </a:r>
          </a:p>
          <a:p>
            <a:pPr>
              <a:lnSpc>
                <a:spcPct val="100000"/>
              </a:lnSpc>
              <a:buFont typeface="+mj-lt"/>
              <a:buAutoNum type="arabicPeriod"/>
            </a:pPr>
            <a:r>
              <a:rPr lang="en-GB" sz="2400" dirty="0" smtClean="0"/>
              <a:t>It is used to </a:t>
            </a:r>
            <a:r>
              <a:rPr lang="en-GB" sz="2400" dirty="0" smtClean="0">
                <a:solidFill>
                  <a:srgbClr val="FF0000"/>
                </a:solidFill>
              </a:rPr>
              <a:t>engage</a:t>
            </a:r>
            <a:r>
              <a:rPr lang="en-GB" sz="2400" dirty="0" smtClean="0"/>
              <a:t> students in learning that is productive.</a:t>
            </a:r>
          </a:p>
          <a:p>
            <a:pPr>
              <a:lnSpc>
                <a:spcPct val="100000"/>
              </a:lnSpc>
              <a:buFont typeface="+mj-lt"/>
              <a:buAutoNum type="arabicPeriod"/>
            </a:pPr>
            <a:r>
              <a:rPr lang="en-GB" sz="2400" dirty="0" smtClean="0"/>
              <a:t>Feedback is used to actively </a:t>
            </a:r>
            <a:r>
              <a:rPr lang="en-GB" sz="2400" dirty="0" smtClean="0">
                <a:solidFill>
                  <a:srgbClr val="FF0000"/>
                </a:solidFill>
              </a:rPr>
              <a:t>improve</a:t>
            </a:r>
            <a:r>
              <a:rPr lang="en-GB" sz="2400" dirty="0" smtClean="0"/>
              <a:t> student learning.</a:t>
            </a:r>
          </a:p>
          <a:p>
            <a:pPr>
              <a:lnSpc>
                <a:spcPct val="100000"/>
              </a:lnSpc>
              <a:buFont typeface="+mj-lt"/>
              <a:buAutoNum type="arabicPeriod"/>
            </a:pPr>
            <a:r>
              <a:rPr lang="en-US" sz="2400" dirty="0" smtClean="0"/>
              <a:t>Students and teachers become </a:t>
            </a:r>
            <a:r>
              <a:rPr lang="en-US" sz="2400" dirty="0" smtClean="0">
                <a:solidFill>
                  <a:srgbClr val="FF0000"/>
                </a:solidFill>
              </a:rPr>
              <a:t>responsible partners</a:t>
            </a:r>
            <a:r>
              <a:rPr lang="en-US" sz="2400" dirty="0" smtClean="0"/>
              <a:t> in learning and assessment.</a:t>
            </a:r>
          </a:p>
          <a:p>
            <a:pPr>
              <a:lnSpc>
                <a:spcPct val="100000"/>
              </a:lnSpc>
              <a:buFont typeface="+mj-lt"/>
              <a:buAutoNum type="arabicPeriod"/>
            </a:pPr>
            <a:r>
              <a:rPr lang="en-US" sz="2400" dirty="0" smtClean="0"/>
              <a:t>Students are </a:t>
            </a:r>
            <a:r>
              <a:rPr lang="en-US" sz="2400" dirty="0" smtClean="0">
                <a:solidFill>
                  <a:srgbClr val="FF0000"/>
                </a:solidFill>
              </a:rPr>
              <a:t>inducted</a:t>
            </a:r>
            <a:r>
              <a:rPr lang="en-US" sz="2400" dirty="0" smtClean="0"/>
              <a:t> into the assessment practices and cultures of higher education.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placed at the centre of subject and program design.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a focus for staff and institutional development.</a:t>
            </a:r>
          </a:p>
          <a:p>
            <a:pPr>
              <a:lnSpc>
                <a:spcPct val="100000"/>
              </a:lnSpc>
              <a:buFont typeface="+mj-lt"/>
              <a:buAutoNum type="arabicPeriod"/>
            </a:pPr>
            <a:r>
              <a:rPr lang="en-US" sz="2400" dirty="0" smtClean="0"/>
              <a:t>Assessment provides inclusive and trustworthy representation of student </a:t>
            </a:r>
            <a:r>
              <a:rPr lang="en-US" sz="2400" dirty="0" smtClean="0">
                <a:solidFill>
                  <a:srgbClr val="FF0000"/>
                </a:solidFill>
              </a:rPr>
              <a:t>achievement</a:t>
            </a:r>
            <a:r>
              <a:rPr lang="en-US" sz="2400" dirty="0" smtClean="0"/>
              <a:t>.</a:t>
            </a:r>
          </a:p>
          <a:p>
            <a:pPr>
              <a:lnSpc>
                <a:spcPct val="100000"/>
              </a:lnSpc>
              <a:buFont typeface="+mj-lt"/>
              <a:buAutoNum type="arabicPeriod"/>
            </a:pPr>
            <a:endParaRPr lang="en-US" sz="2400" dirty="0"/>
          </a:p>
        </p:txBody>
      </p:sp>
      <p:pic>
        <p:nvPicPr>
          <p:cNvPr id="4" name="Picture 3" descr="boud.jpg"/>
          <p:cNvPicPr>
            <a:picLocks noChangeAspect="1"/>
          </p:cNvPicPr>
          <p:nvPr/>
        </p:nvPicPr>
        <p:blipFill>
          <a:blip r:embed="rId3" cstate="email"/>
          <a:stretch>
            <a:fillRect/>
          </a:stretch>
        </p:blipFill>
        <p:spPr>
          <a:xfrm>
            <a:off x="6372200" y="1340768"/>
            <a:ext cx="2428875" cy="4052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smtClean="0">
                <a:solidFill>
                  <a:schemeClr val="tx1"/>
                </a:solidFill>
              </a:rPr>
              <a:t>David </a:t>
            </a:r>
            <a:r>
              <a:rPr lang="en-US" sz="1600" dirty="0" err="1" smtClean="0">
                <a:solidFill>
                  <a:schemeClr val="tx1"/>
                </a:solidFill>
              </a:rPr>
              <a:t>Boud</a:t>
            </a:r>
            <a:r>
              <a:rPr lang="en-US" sz="1600" dirty="0" smtClean="0">
                <a:solidFill>
                  <a:schemeClr val="tx1"/>
                </a:solidFill>
              </a:rPr>
              <a:t> (University of Technology, Sydney), Royce Sadler (Griffith University), Gordon </a:t>
            </a:r>
            <a:r>
              <a:rPr lang="en-US" sz="1600" dirty="0" err="1" smtClean="0">
                <a:solidFill>
                  <a:schemeClr val="tx1"/>
                </a:solidFill>
              </a:rPr>
              <a:t>Joughin</a:t>
            </a:r>
            <a:r>
              <a:rPr lang="en-US" sz="1600" dirty="0" smtClean="0">
                <a:solidFill>
                  <a:schemeClr val="tx1"/>
                </a:solidFill>
              </a:rPr>
              <a:t> (University of Wollongong), Richard James (University of Melbourne), Mark Freeman (University of Sydney), Sally </a:t>
            </a:r>
            <a:r>
              <a:rPr lang="en-US" sz="1600" dirty="0" err="1" smtClean="0">
                <a:solidFill>
                  <a:schemeClr val="tx1"/>
                </a:solidFill>
              </a:rPr>
              <a:t>Kift</a:t>
            </a:r>
            <a:r>
              <a:rPr lang="en-US" sz="1600" dirty="0" smtClean="0">
                <a:solidFill>
                  <a:schemeClr val="tx1"/>
                </a:solidFill>
              </a:rPr>
              <a:t> (Queensland University of Technology), </a:t>
            </a:r>
            <a:r>
              <a:rPr lang="en-US" sz="1600" dirty="0" err="1" smtClean="0">
                <a:solidFill>
                  <a:schemeClr val="tx1"/>
                </a:solidFill>
              </a:rPr>
              <a:t>Filip</a:t>
            </a:r>
            <a:r>
              <a:rPr lang="en-US" sz="1600" dirty="0" smtClean="0">
                <a:solidFill>
                  <a:schemeClr val="tx1"/>
                </a:solidFill>
              </a:rPr>
              <a:t> </a:t>
            </a:r>
            <a:r>
              <a:rPr lang="en-US" sz="1600" dirty="0" err="1" smtClean="0">
                <a:solidFill>
                  <a:schemeClr val="tx1"/>
                </a:solidFill>
              </a:rPr>
              <a:t>Dochy</a:t>
            </a:r>
            <a:r>
              <a:rPr lang="en-US" sz="1600" dirty="0" smtClean="0">
                <a:solidFill>
                  <a:schemeClr val="tx1"/>
                </a:solidFill>
              </a:rPr>
              <a:t> (University of Leuven), Dai </a:t>
            </a:r>
            <a:r>
              <a:rPr lang="en-US" sz="1600" dirty="0" err="1" smtClean="0">
                <a:solidFill>
                  <a:schemeClr val="tx1"/>
                </a:solidFill>
              </a:rPr>
              <a:t>Hounsell</a:t>
            </a:r>
            <a:r>
              <a:rPr lang="en-US" sz="1600" dirty="0" smtClean="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smtClean="0">
                <a:solidFill>
                  <a:schemeClr val="tx1"/>
                </a:solidFill>
              </a:rPr>
              <a:t>Nulty</a:t>
            </a:r>
            <a:r>
              <a:rPr lang="en-US" sz="1600" dirty="0" smtClean="0">
                <a:solidFill>
                  <a:schemeClr val="tx1"/>
                </a:solidFill>
              </a:rPr>
              <a:t> (Griffith University), Ron Oliver (Edith Cowan University), Jon </a:t>
            </a:r>
            <a:r>
              <a:rPr lang="en-US" sz="1600" dirty="0" err="1" smtClean="0">
                <a:solidFill>
                  <a:schemeClr val="tx1"/>
                </a:solidFill>
              </a:rPr>
              <a:t>Yorke</a:t>
            </a:r>
            <a:r>
              <a:rPr lang="en-US" sz="1600" dirty="0" smtClean="0">
                <a:solidFill>
                  <a:schemeClr val="tx1"/>
                </a:solidFill>
              </a:rPr>
              <a:t> (Curtin University), </a:t>
            </a:r>
            <a:r>
              <a:rPr lang="en-US" sz="1600" dirty="0" err="1" smtClean="0">
                <a:solidFill>
                  <a:schemeClr val="tx1"/>
                </a:solidFill>
              </a:rPr>
              <a:t>Iouri</a:t>
            </a:r>
            <a:r>
              <a:rPr lang="en-US" sz="1600" dirty="0" smtClean="0">
                <a:solidFill>
                  <a:schemeClr val="tx1"/>
                </a:solidFill>
              </a:rPr>
              <a:t> </a:t>
            </a:r>
            <a:r>
              <a:rPr lang="en-US" sz="1600" dirty="0" err="1" smtClean="0">
                <a:solidFill>
                  <a:schemeClr val="tx1"/>
                </a:solidFill>
              </a:rPr>
              <a:t>Belski</a:t>
            </a:r>
            <a:r>
              <a:rPr lang="en-US" sz="1600" dirty="0" smtClean="0">
                <a:solidFill>
                  <a:schemeClr val="tx1"/>
                </a:solidFill>
              </a:rPr>
              <a:t> (RMIT University), Ben Bradley (Charles </a:t>
            </a:r>
            <a:r>
              <a:rPr lang="en-US" sz="1600" dirty="0" err="1" smtClean="0">
                <a:solidFill>
                  <a:schemeClr val="tx1"/>
                </a:solidFill>
              </a:rPr>
              <a:t>Sturt</a:t>
            </a:r>
            <a:r>
              <a:rPr lang="en-US" sz="1600" dirty="0" smtClean="0">
                <a:solidFill>
                  <a:schemeClr val="tx1"/>
                </a:solidFill>
              </a:rPr>
              <a:t> University), Simone </a:t>
            </a:r>
            <a:r>
              <a:rPr lang="en-US" sz="1600" dirty="0" err="1" smtClean="0">
                <a:solidFill>
                  <a:schemeClr val="tx1"/>
                </a:solidFill>
              </a:rPr>
              <a:t>Buzwell</a:t>
            </a:r>
            <a:r>
              <a:rPr lang="en-US" sz="1600" dirty="0" smtClean="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smtClean="0">
                <a:solidFill>
                  <a:schemeClr val="tx1"/>
                </a:solidFill>
              </a:rPr>
              <a:t>Deakin</a:t>
            </a:r>
            <a:r>
              <a:rPr lang="en-US" sz="1600" dirty="0" smtClean="0">
                <a:solidFill>
                  <a:schemeClr val="tx1"/>
                </a:solidFill>
              </a:rPr>
              <a:t> University), Christine Ewan (Australian Learning and Teaching Council), Paul </a:t>
            </a:r>
            <a:r>
              <a:rPr lang="en-US" sz="1600" dirty="0" err="1" smtClean="0">
                <a:solidFill>
                  <a:schemeClr val="tx1"/>
                </a:solidFill>
              </a:rPr>
              <a:t>Gadek</a:t>
            </a:r>
            <a:r>
              <a:rPr lang="en-US" sz="1600" dirty="0" smtClean="0">
                <a:solidFill>
                  <a:schemeClr val="tx1"/>
                </a:solidFill>
              </a:rPr>
              <a:t> (James Cook University), Susan Hamilton (University of Queensland), Margaret Hicks (University of South Australia), </a:t>
            </a:r>
            <a:r>
              <a:rPr lang="en-US" sz="1600" dirty="0" err="1" smtClean="0">
                <a:solidFill>
                  <a:schemeClr val="tx1"/>
                </a:solidFill>
              </a:rPr>
              <a:t>Marnie</a:t>
            </a:r>
            <a:r>
              <a:rPr lang="en-US" sz="1600" dirty="0" smtClean="0">
                <a:solidFill>
                  <a:schemeClr val="tx1"/>
                </a:solidFill>
              </a:rPr>
              <a:t> Hughes-Warrington (</a:t>
            </a:r>
            <a:r>
              <a:rPr lang="en-US" sz="1600" dirty="0" err="1" smtClean="0">
                <a:solidFill>
                  <a:schemeClr val="tx1"/>
                </a:solidFill>
              </a:rPr>
              <a:t>Monash</a:t>
            </a:r>
            <a:r>
              <a:rPr lang="en-US" sz="1600" dirty="0" smtClean="0">
                <a:solidFill>
                  <a:schemeClr val="tx1"/>
                </a:solidFill>
              </a:rPr>
              <a:t> University), Gail </a:t>
            </a:r>
            <a:r>
              <a:rPr lang="en-US" sz="1600" dirty="0" err="1" smtClean="0">
                <a:solidFill>
                  <a:schemeClr val="tx1"/>
                </a:solidFill>
              </a:rPr>
              <a:t>Huon</a:t>
            </a:r>
            <a:r>
              <a:rPr lang="en-US" sz="1600" dirty="0" smtClean="0">
                <a:solidFill>
                  <a:schemeClr val="tx1"/>
                </a:solidFill>
              </a:rPr>
              <a:t> (University of Newcastle), Margot Kearns (University of Notre Dame, Sydney), Don </a:t>
            </a:r>
            <a:r>
              <a:rPr lang="en-US" sz="1600" dirty="0" err="1" smtClean="0">
                <a:solidFill>
                  <a:schemeClr val="tx1"/>
                </a:solidFill>
              </a:rPr>
              <a:t>Maconachie</a:t>
            </a:r>
            <a:r>
              <a:rPr lang="en-US" sz="1600" dirty="0" smtClean="0">
                <a:solidFill>
                  <a:schemeClr val="tx1"/>
                </a:solidFill>
              </a:rPr>
              <a:t> (University of the Sunshine Coast), Vi McLean (Queensland University of Technology,) </a:t>
            </a:r>
            <a:r>
              <a:rPr lang="en-US" sz="1600" dirty="0" err="1" smtClean="0">
                <a:solidFill>
                  <a:schemeClr val="tx1"/>
                </a:solidFill>
              </a:rPr>
              <a:t>Raoul</a:t>
            </a:r>
            <a:r>
              <a:rPr lang="en-US" sz="1600" dirty="0" smtClean="0">
                <a:solidFill>
                  <a:schemeClr val="tx1"/>
                </a:solidFill>
              </a:rPr>
              <a:t> </a:t>
            </a:r>
            <a:r>
              <a:rPr lang="en-US" sz="1600" dirty="0" err="1" smtClean="0">
                <a:solidFill>
                  <a:schemeClr val="tx1"/>
                </a:solidFill>
              </a:rPr>
              <a:t>Mortley</a:t>
            </a:r>
            <a:r>
              <a:rPr lang="en-US" sz="1600" dirty="0" smtClean="0">
                <a:solidFill>
                  <a:schemeClr val="tx1"/>
                </a:solidFill>
              </a:rPr>
              <a:t> (Bond University), Kylie O’Brien (Victoria University), Gary O’Donovan (University of Tasmania), Beverley Oliver (Curtin University), Simon </a:t>
            </a:r>
            <a:r>
              <a:rPr lang="en-US" sz="1600" dirty="0" err="1" smtClean="0">
                <a:solidFill>
                  <a:schemeClr val="tx1"/>
                </a:solidFill>
              </a:rPr>
              <a:t>Pyke</a:t>
            </a:r>
            <a:r>
              <a:rPr lang="en-US" sz="1600" dirty="0" smtClean="0">
                <a:solidFill>
                  <a:schemeClr val="tx1"/>
                </a:solidFill>
              </a:rPr>
              <a:t> (University of Adelaide), Heather </a:t>
            </a:r>
            <a:r>
              <a:rPr lang="en-US" sz="1600" dirty="0" err="1" smtClean="0">
                <a:solidFill>
                  <a:schemeClr val="tx1"/>
                </a:solidFill>
              </a:rPr>
              <a:t>Smigiel</a:t>
            </a:r>
            <a:r>
              <a:rPr lang="en-US" sz="1600" dirty="0" smtClean="0">
                <a:solidFill>
                  <a:schemeClr val="tx1"/>
                </a:solidFill>
              </a:rPr>
              <a:t> (Flinders University), Janet Taylor (Southern Cross University), Keith </a:t>
            </a:r>
            <a:r>
              <a:rPr lang="en-US" sz="1600" dirty="0" err="1" smtClean="0">
                <a:solidFill>
                  <a:schemeClr val="tx1"/>
                </a:solidFill>
              </a:rPr>
              <a:t>Trigwell</a:t>
            </a:r>
            <a:r>
              <a:rPr lang="en-US" sz="1600" dirty="0" smtClean="0">
                <a:solidFill>
                  <a:schemeClr val="tx1"/>
                </a:solidFill>
              </a:rPr>
              <a:t> (University of Sydney), Neil </a:t>
            </a:r>
            <a:r>
              <a:rPr lang="en-US" sz="1600" dirty="0" err="1" smtClean="0">
                <a:solidFill>
                  <a:schemeClr val="tx1"/>
                </a:solidFill>
              </a:rPr>
              <a:t>Trivett</a:t>
            </a:r>
            <a:r>
              <a:rPr lang="en-US" sz="1600" dirty="0" smtClean="0">
                <a:solidFill>
                  <a:schemeClr val="tx1"/>
                </a:solidFill>
              </a:rPr>
              <a:t> (University of </a:t>
            </a:r>
            <a:r>
              <a:rPr lang="en-US" sz="1600" dirty="0" err="1" smtClean="0">
                <a:solidFill>
                  <a:schemeClr val="tx1"/>
                </a:solidFill>
              </a:rPr>
              <a:t>Ballarat</a:t>
            </a:r>
            <a:r>
              <a:rPr lang="en-US" sz="1600" dirty="0" smtClean="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GB" sz="2400" b="1" dirty="0">
                <a:solidFill>
                  <a:schemeClr val="tx1"/>
                </a:solidFill>
              </a:rPr>
              <a:t>Evans, C. (2013) Making Sense of Assessment Feedback in Higher Education </a:t>
            </a:r>
            <a:r>
              <a:rPr lang="en-GB" sz="2400" b="1" dirty="0" smtClean="0">
                <a:solidFill>
                  <a:schemeClr val="tx1"/>
                </a:solidFill>
              </a:rPr>
              <a:t/>
            </a:r>
            <a:br>
              <a:rPr lang="en-GB" sz="2400" b="1" dirty="0" smtClean="0">
                <a:solidFill>
                  <a:schemeClr val="tx1"/>
                </a:solidFill>
              </a:rPr>
            </a:br>
            <a:r>
              <a:rPr lang="en-GB" sz="2400" i="1" dirty="0" smtClean="0">
                <a:solidFill>
                  <a:schemeClr val="tx1"/>
                </a:solidFill>
              </a:rPr>
              <a:t>Review </a:t>
            </a:r>
            <a:r>
              <a:rPr lang="en-GB" sz="2400" i="1" dirty="0">
                <a:solidFill>
                  <a:schemeClr val="tx1"/>
                </a:solidFill>
              </a:rPr>
              <a:t>of Educational </a:t>
            </a:r>
            <a:r>
              <a:rPr lang="en-GB" sz="2400" i="1" dirty="0" smtClean="0">
                <a:solidFill>
                  <a:schemeClr val="tx1"/>
                </a:solidFill>
              </a:rPr>
              <a:t>Research Vol</a:t>
            </a:r>
            <a:r>
              <a:rPr lang="en-GB" sz="2400" i="1" dirty="0">
                <a:solidFill>
                  <a:schemeClr val="tx1"/>
                </a:solidFill>
              </a:rPr>
              <a:t>. 83, No. 1, pp. 70–120</a:t>
            </a:r>
            <a:endParaRPr lang="en-US" sz="2400" b="1" dirty="0">
              <a:solidFill>
                <a:schemeClr val="tx1"/>
              </a:solidFill>
            </a:endParaRPr>
          </a:p>
        </p:txBody>
      </p:sp>
      <p:sp>
        <p:nvSpPr>
          <p:cNvPr id="5" name="Content Placeholder 4"/>
          <p:cNvSpPr>
            <a:spLocks noGrp="1"/>
          </p:cNvSpPr>
          <p:nvPr>
            <p:ph idx="1"/>
          </p:nvPr>
        </p:nvSpPr>
        <p:spPr>
          <a:xfrm>
            <a:off x="457200" y="1196690"/>
            <a:ext cx="8605838" cy="4546423"/>
          </a:xfrm>
        </p:spPr>
        <p:txBody>
          <a:bodyPr>
            <a:noAutofit/>
          </a:bodyPr>
          <a:lstStyle/>
          <a:p>
            <a:pPr marL="0" indent="0">
              <a:buNone/>
            </a:pPr>
            <a:r>
              <a:rPr lang="en-GB" dirty="0" smtClean="0"/>
              <a:t>‘</a:t>
            </a:r>
            <a:r>
              <a:rPr lang="en-GB" dirty="0"/>
              <a:t>A fundamental requirement of HE is to facilitate high-quality feedback exchanges. However, there is much more we need to know about a host of contributory factors to allow us to develop such quality. In order for students to make the most of these feedback exchanges, we need to know more about the development of self- and co-regulation mechanisms and how best to promote student self-judgment skills (</a:t>
            </a:r>
            <a:r>
              <a:rPr lang="en-GB" dirty="0" err="1"/>
              <a:t>Boud</a:t>
            </a:r>
            <a:r>
              <a:rPr lang="en-GB" dirty="0"/>
              <a:t> &amp; Lawson, 2011)’.</a:t>
            </a:r>
          </a:p>
          <a:p>
            <a:pPr marL="0" indent="0">
              <a:buNone/>
            </a:pPr>
            <a:endParaRPr lang="en-GB" dirty="0"/>
          </a:p>
          <a:p>
            <a:pPr marL="0" indent="0">
              <a:buNone/>
            </a:pPr>
            <a:r>
              <a:rPr lang="en-GB" dirty="0"/>
              <a:t> </a:t>
            </a:r>
            <a:endParaRPr lang="en-US" dirty="0"/>
          </a:p>
        </p:txBody>
      </p:sp>
      <p:sp>
        <p:nvSpPr>
          <p:cNvPr id="6" name="Rectangle 1"/>
          <p:cNvSpPr>
            <a:spLocks noChangeArrowheads="1"/>
          </p:cNvSpPr>
          <p:nvPr/>
        </p:nvSpPr>
        <p:spPr bwMode="auto">
          <a:xfrm>
            <a:off x="0" y="5908705"/>
            <a:ext cx="9144000" cy="7078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a:t>
            </a:r>
            <a:r>
              <a:rPr kumimoji="0" lang="en-US" altLang="en-US" sz="2000" b="1" i="0" u="none" strike="noStrike" cap="none" normalizeH="0" baseline="0" dirty="0">
                <a:ln>
                  <a:noFill/>
                </a:ln>
                <a:effectLst/>
                <a:latin typeface="Arial" panose="020B0604020202020204" pitchFamily="34" charset="0"/>
                <a:cs typeface="Arial" panose="020B0604020202020204" pitchFamily="34" charset="0"/>
                <a:hlinkClick r:id="rId2"/>
              </a:rPr>
              <a:t>rer.sagepub.com/cgi/reprint/83/1/70?ijkey=x/CimNd6vjZWI&amp;keytype=ref&amp;siteid=sprer</a:t>
            </a:r>
            <a:r>
              <a:rPr kumimoji="0" lang="en-US" altLang="en-US" sz="1600" b="1" i="0" u="none" strike="noStrike" cap="none" normalizeH="0" baseline="0" dirty="0">
                <a:ln>
                  <a:noFill/>
                </a:ln>
                <a:solidFill>
                  <a:schemeClr val="tx1"/>
                </a:solidFill>
                <a:effectLst/>
              </a:rPr>
              <a:t> </a:t>
            </a:r>
            <a:endParaRPr kumimoji="0" lang="en-US" altLang="en-US" sz="4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88063241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A marked improvement: HEA, 2012</a:t>
            </a:r>
            <a:endParaRPr lang="en-GB" b="1" dirty="0"/>
          </a:p>
        </p:txBody>
      </p:sp>
      <p:sp>
        <p:nvSpPr>
          <p:cNvPr id="5" name="Content Placeholder 4"/>
          <p:cNvSpPr>
            <a:spLocks noGrp="1"/>
          </p:cNvSpPr>
          <p:nvPr>
            <p:ph sz="half" idx="1"/>
          </p:nvPr>
        </p:nvSpPr>
        <p:spPr>
          <a:xfrm>
            <a:off x="323528" y="980728"/>
            <a:ext cx="4324672" cy="5616624"/>
          </a:xfrm>
        </p:spPr>
        <p:txBody>
          <a:bodyPr/>
          <a:lstStyle/>
          <a:p>
            <a:pPr marL="0" indent="0">
              <a:lnSpc>
                <a:spcPct val="100000"/>
              </a:lnSpc>
              <a:buNone/>
            </a:pPr>
            <a:r>
              <a:rPr lang="en-US" sz="2000" dirty="0" smtClean="0"/>
              <a:t>This publication was developed through collaborative working and writing involving a group of experts in the field of higher education: </a:t>
            </a:r>
          </a:p>
          <a:p>
            <a:pPr marL="0" indent="0">
              <a:lnSpc>
                <a:spcPct val="100000"/>
              </a:lnSpc>
              <a:buNone/>
            </a:pPr>
            <a:r>
              <a:rPr lang="en-US" sz="2000" dirty="0" smtClean="0"/>
              <a:t>Dr Simon Ball (JISC </a:t>
            </a:r>
            <a:r>
              <a:rPr lang="en-US" sz="2000" dirty="0" err="1" smtClean="0"/>
              <a:t>TechDis</a:t>
            </a:r>
            <a:r>
              <a:rPr lang="en-US" sz="2000" dirty="0" smtClean="0"/>
              <a:t>), </a:t>
            </a:r>
          </a:p>
          <a:p>
            <a:pPr marL="0" indent="0">
              <a:lnSpc>
                <a:spcPct val="100000"/>
              </a:lnSpc>
              <a:buNone/>
            </a:pPr>
            <a:r>
              <a:rPr lang="en-US" sz="2000" dirty="0" smtClean="0"/>
              <a:t>Carolyn </a:t>
            </a:r>
            <a:r>
              <a:rPr lang="en-US" sz="2000" dirty="0" err="1" smtClean="0"/>
              <a:t>Bew</a:t>
            </a:r>
            <a:r>
              <a:rPr lang="en-US" sz="2000" dirty="0" smtClean="0"/>
              <a:t> (Higher Education Academy), </a:t>
            </a:r>
          </a:p>
          <a:p>
            <a:pPr marL="0" indent="0">
              <a:lnSpc>
                <a:spcPct val="100000"/>
              </a:lnSpc>
              <a:buNone/>
            </a:pPr>
            <a:r>
              <a:rPr lang="en-US" sz="2000" dirty="0" smtClean="0"/>
              <a:t>Professor Sue </a:t>
            </a:r>
            <a:r>
              <a:rPr lang="en-US" sz="2000" dirty="0" err="1" smtClean="0"/>
              <a:t>Bloxham</a:t>
            </a:r>
            <a:r>
              <a:rPr lang="en-US" sz="2000" dirty="0" smtClean="0"/>
              <a:t> (University of </a:t>
            </a:r>
            <a:r>
              <a:rPr lang="en-US" sz="2000" dirty="0" err="1" smtClean="0"/>
              <a:t>Cumbria</a:t>
            </a:r>
            <a:r>
              <a:rPr lang="en-US" sz="2000" dirty="0" smtClean="0"/>
              <a:t>), </a:t>
            </a:r>
          </a:p>
          <a:p>
            <a:pPr marL="0" indent="0">
              <a:lnSpc>
                <a:spcPct val="100000"/>
              </a:lnSpc>
              <a:buNone/>
            </a:pPr>
            <a:r>
              <a:rPr lang="en-US" sz="2000" dirty="0" smtClean="0"/>
              <a:t>Professor Sally Brown (Independent Consultant), </a:t>
            </a:r>
          </a:p>
          <a:p>
            <a:pPr marL="0" indent="0">
              <a:lnSpc>
                <a:spcPct val="100000"/>
              </a:lnSpc>
              <a:buNone/>
            </a:pPr>
            <a:r>
              <a:rPr lang="en-US" sz="2000" dirty="0" smtClean="0"/>
              <a:t>Dr Paul </a:t>
            </a:r>
            <a:r>
              <a:rPr lang="en-US" sz="2000" dirty="0" err="1" smtClean="0"/>
              <a:t>Kleiman</a:t>
            </a:r>
            <a:r>
              <a:rPr lang="en-US" sz="2000" dirty="0" smtClean="0"/>
              <a:t> (Higher Education Academy), </a:t>
            </a:r>
          </a:p>
          <a:p>
            <a:pPr marL="0" indent="0">
              <a:lnSpc>
                <a:spcPct val="100000"/>
              </a:lnSpc>
              <a:buNone/>
            </a:pPr>
            <a:r>
              <a:rPr lang="en-US" sz="2000" dirty="0" smtClean="0"/>
              <a:t>Dr Helen May (Higher Education Academy), </a:t>
            </a:r>
          </a:p>
          <a:p>
            <a:pPr marL="0" indent="0">
              <a:lnSpc>
                <a:spcPct val="100000"/>
              </a:lnSpc>
              <a:buNone/>
            </a:pPr>
            <a:r>
              <a:rPr lang="en-US" sz="2000" dirty="0" smtClean="0"/>
              <a:t> </a:t>
            </a:r>
          </a:p>
        </p:txBody>
      </p:sp>
      <p:sp>
        <p:nvSpPr>
          <p:cNvPr id="6" name="Content Placeholder 5"/>
          <p:cNvSpPr>
            <a:spLocks noGrp="1"/>
          </p:cNvSpPr>
          <p:nvPr>
            <p:ph sz="half" idx="2"/>
          </p:nvPr>
        </p:nvSpPr>
        <p:spPr>
          <a:xfrm>
            <a:off x="4572000" y="980728"/>
            <a:ext cx="4572000" cy="5472608"/>
          </a:xfrm>
        </p:spPr>
        <p:txBody>
          <a:bodyPr/>
          <a:lstStyle/>
          <a:p>
            <a:pPr marL="0" indent="0">
              <a:lnSpc>
                <a:spcPct val="100000"/>
              </a:lnSpc>
              <a:buNone/>
            </a:pPr>
            <a:r>
              <a:rPr lang="en-US" sz="2000" dirty="0" smtClean="0"/>
              <a:t>Professor Liz McDowell (</a:t>
            </a:r>
            <a:r>
              <a:rPr lang="en-US" sz="2000" dirty="0" err="1" smtClean="0"/>
              <a:t>Northumbria</a:t>
            </a:r>
            <a:r>
              <a:rPr lang="en-US" sz="2000" dirty="0" smtClean="0"/>
              <a:t> University), </a:t>
            </a:r>
          </a:p>
          <a:p>
            <a:pPr marL="0" indent="0">
              <a:lnSpc>
                <a:spcPct val="100000"/>
              </a:lnSpc>
              <a:buNone/>
            </a:pPr>
            <a:r>
              <a:rPr lang="en-US" sz="2000" dirty="0" smtClean="0"/>
              <a:t>Dr Erica Morris (Higher Education Academy), </a:t>
            </a:r>
          </a:p>
          <a:p>
            <a:pPr marL="0" indent="0">
              <a:lnSpc>
                <a:spcPct val="100000"/>
              </a:lnSpc>
              <a:buNone/>
            </a:pPr>
            <a:r>
              <a:rPr lang="en-US" sz="2000" dirty="0" smtClean="0"/>
              <a:t>Professor Susan Orr (Sheffield </a:t>
            </a:r>
            <a:r>
              <a:rPr lang="en-US" sz="2000" dirty="0" err="1" smtClean="0"/>
              <a:t>Hallam</a:t>
            </a:r>
            <a:r>
              <a:rPr lang="en-US" sz="2000" dirty="0" smtClean="0"/>
              <a:t> University), </a:t>
            </a:r>
          </a:p>
          <a:p>
            <a:pPr marL="0" indent="0">
              <a:lnSpc>
                <a:spcPct val="100000"/>
              </a:lnSpc>
              <a:buNone/>
            </a:pPr>
            <a:r>
              <a:rPr lang="en-US" sz="2000" dirty="0" smtClean="0"/>
              <a:t>Elaine Payne (Higher Education Academy), </a:t>
            </a:r>
          </a:p>
          <a:p>
            <a:pPr marL="0" indent="0">
              <a:lnSpc>
                <a:spcPct val="100000"/>
              </a:lnSpc>
              <a:buNone/>
            </a:pPr>
            <a:r>
              <a:rPr lang="en-US" sz="2000" dirty="0" smtClean="0"/>
              <a:t>Professor Margaret Price (Oxford Brookes University), </a:t>
            </a:r>
          </a:p>
          <a:p>
            <a:pPr marL="0" indent="0">
              <a:lnSpc>
                <a:spcPct val="100000"/>
              </a:lnSpc>
              <a:buNone/>
            </a:pPr>
            <a:r>
              <a:rPr lang="en-US" sz="2000" dirty="0" smtClean="0"/>
              <a:t>Professor Chris Rust (Oxford Brookes University), </a:t>
            </a:r>
          </a:p>
          <a:p>
            <a:pPr marL="0" indent="0">
              <a:lnSpc>
                <a:spcPct val="100000"/>
              </a:lnSpc>
              <a:buNone/>
            </a:pPr>
            <a:r>
              <a:rPr lang="en-US" sz="2000" dirty="0" smtClean="0"/>
              <a:t>Professor Brenda Smith (Independent Consultant) </a:t>
            </a:r>
          </a:p>
          <a:p>
            <a:pPr marL="0" indent="0">
              <a:lnSpc>
                <a:spcPct val="100000"/>
              </a:lnSpc>
              <a:buNone/>
            </a:pPr>
            <a:r>
              <a:rPr lang="en-US" sz="2000" dirty="0" smtClean="0"/>
              <a:t>Judith </a:t>
            </a:r>
            <a:r>
              <a:rPr lang="en-US" sz="2000" dirty="0" err="1" smtClean="0"/>
              <a:t>Waterfield</a:t>
            </a:r>
            <a:r>
              <a:rPr lang="en-US" sz="2000" dirty="0" smtClean="0"/>
              <a:t> (Independent Consultant).</a:t>
            </a:r>
            <a:endParaRPr lang="en-GB" sz="2000" dirty="0" smtClean="0"/>
          </a:p>
          <a:p>
            <a:endParaRPr lang="en-GB"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smtClean="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smtClean="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smtClean="0">
              <a:solidFill>
                <a:srgbClr val="66FF33"/>
              </a:solidFill>
              <a:latin typeface="Calibri" pitchFamily="34" charset="0"/>
            </a:endParaRPr>
          </a:p>
          <a:p>
            <a:pPr>
              <a:lnSpc>
                <a:spcPct val="100000"/>
              </a:lnSpc>
              <a:spcBef>
                <a:spcPct val="30000"/>
              </a:spcBef>
              <a:buSzTx/>
              <a:buFont typeface="Wingdings" pitchFamily="2" charset="2"/>
              <a:buNone/>
            </a:pPr>
            <a:r>
              <a:rPr lang="en-GB" sz="2400" dirty="0" smtClean="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Based at Newcastle, UK</a:t>
            </a:r>
          </a:p>
          <a:p>
            <a:pPr>
              <a:lnSpc>
                <a:spcPct val="100000"/>
              </a:lnSpc>
              <a:spcBef>
                <a:spcPct val="30000"/>
              </a:spcBef>
              <a:buSzTx/>
              <a:buNone/>
            </a:pPr>
            <a:r>
              <a:rPr lang="en-GB" sz="2400" dirty="0" smtClean="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smtClean="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smtClean="0">
              <a:solidFill>
                <a:srgbClr val="000000"/>
              </a:solidFill>
              <a:latin typeface="Tahoma" pitchFamily="34" charset="0"/>
            </a:endParaRPr>
          </a:p>
        </p:txBody>
      </p:sp>
      <p:sp>
        <p:nvSpPr>
          <p:cNvPr id="164878" name="Text Box 14"/>
          <p:cNvSpPr txBox="1">
            <a:spLocks noChangeArrowheads="1"/>
          </p:cNvSpPr>
          <p:nvPr/>
        </p:nvSpPr>
        <p:spPr bwMode="auto">
          <a:xfrm>
            <a:off x="3923910" y="5733256"/>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smtClean="0">
                <a:solidFill>
                  <a:srgbClr val="FFFF00"/>
                </a:solidFill>
                <a:latin typeface="Calibri" pitchFamily="34" charset="0"/>
              </a:rPr>
              <a:t>And an expert…</a:t>
            </a:r>
          </a:p>
          <a:p>
            <a:pPr algn="ctr" eaLnBrk="0" hangingPunct="0"/>
            <a:r>
              <a:rPr lang="en-GB" sz="2400" b="1" dirty="0" smtClean="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2" y="0"/>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smtClean="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3rd edition</a:t>
            </a:r>
          </a:p>
          <a:p>
            <a:pPr algn="ctr">
              <a:spcBef>
                <a:spcPct val="50000"/>
              </a:spcBef>
            </a:pPr>
            <a:r>
              <a:rPr lang="en-GB" sz="2400" b="1" dirty="0" smtClean="0">
                <a:solidFill>
                  <a:srgbClr val="FFFFFF"/>
                </a:solidFill>
                <a:latin typeface="Calibri" pitchFamily="34" charset="0"/>
              </a:rPr>
              <a:t>Phil Race</a:t>
            </a:r>
            <a:endParaRPr lang="en-GB" sz="2400" b="1" dirty="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2014: Sage: London</a:t>
            </a:r>
          </a:p>
          <a:p>
            <a:pPr algn="ctr">
              <a:spcBef>
                <a:spcPct val="50000"/>
              </a:spcBef>
            </a:pPr>
            <a:endParaRPr lang="en-GB" sz="2400" b="1" dirty="0" smtClean="0">
              <a:solidFill>
                <a:srgbClr val="FFFFFF"/>
              </a:solidFill>
              <a:latin typeface="Calibri" pitchFamily="34" charset="0"/>
            </a:endParaRPr>
          </a:p>
          <a:p>
            <a:pPr algn="ctr" eaLnBrk="0" hangingPunct="0"/>
            <a:r>
              <a:rPr lang="en-GB" sz="2400" b="1" dirty="0" smtClean="0">
                <a:solidFill>
                  <a:srgbClr val="FFFF00"/>
                </a:solidFill>
                <a:latin typeface="Calibri" pitchFamily="34" charset="0"/>
              </a:rPr>
              <a:t>Three short videos</a:t>
            </a:r>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 (1) About making learning happen in general: </a:t>
            </a:r>
            <a:r>
              <a:rPr lang="en-GB" sz="2400" b="1" u="sng" dirty="0" smtClean="0">
                <a:solidFill>
                  <a:srgbClr val="FFFFFF"/>
                </a:solidFill>
                <a:latin typeface="Calibri" pitchFamily="34" charset="0"/>
                <a:hlinkClick r:id="rId3"/>
              </a:rPr>
              <a:t>http://tinyurl.com/l7yddya</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(2) Five top tips for lecturers: </a:t>
            </a:r>
            <a:r>
              <a:rPr lang="en-GB" sz="2400" b="1" u="sng" dirty="0" smtClean="0">
                <a:solidFill>
                  <a:srgbClr val="FFFFFF"/>
                </a:solidFill>
                <a:latin typeface="Calibri" pitchFamily="34" charset="0"/>
                <a:hlinkClick r:id="rId4"/>
              </a:rPr>
              <a:t>http://tinyurl.com/nxhohe3</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(3) On being an author, and the changes in the 3</a:t>
            </a:r>
            <a:r>
              <a:rPr lang="en-GB" sz="2400" b="1" baseline="30000" dirty="0" smtClean="0">
                <a:solidFill>
                  <a:srgbClr val="FFFFFF"/>
                </a:solidFill>
                <a:latin typeface="Calibri" pitchFamily="34" charset="0"/>
              </a:rPr>
              <a:t>rd</a:t>
            </a:r>
            <a:r>
              <a:rPr lang="en-GB" sz="2400" b="1" dirty="0" smtClean="0">
                <a:solidFill>
                  <a:srgbClr val="FFFFFF"/>
                </a:solidFill>
                <a:latin typeface="Calibri" pitchFamily="34" charset="0"/>
              </a:rPr>
              <a:t> edition: </a:t>
            </a:r>
            <a:r>
              <a:rPr lang="en-GB" sz="2400" b="1" u="sng" dirty="0" smtClean="0">
                <a:solidFill>
                  <a:srgbClr val="FFFFFF"/>
                </a:solidFill>
                <a:latin typeface="Calibri" pitchFamily="34" charset="0"/>
                <a:hlinkClick r:id="rId5"/>
              </a:rPr>
              <a:t>http://tinyurl.com/oqfkkdc</a:t>
            </a:r>
            <a:r>
              <a:rPr lang="en-GB" sz="2400" b="1" dirty="0" smtClean="0">
                <a:solidFill>
                  <a:srgbClr val="FFFFFF"/>
                </a:solidFill>
                <a:latin typeface="Calibri" pitchFamily="34" charset="0"/>
              </a:rPr>
              <a:t> </a:t>
            </a:r>
          </a:p>
          <a:p>
            <a:pPr algn="ctr">
              <a:spcBef>
                <a:spcPct val="50000"/>
              </a:spcBef>
            </a:pPr>
            <a:endParaRPr lang="en-GB" sz="2000" b="1" dirty="0" smtClean="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0" y="0"/>
            <a:ext cx="4852737"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28"/>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smtClean="0">
                <a:solidFill>
                  <a:srgbClr val="FFFFFF"/>
                </a:solidFill>
              </a:rPr>
              <a:t>The </a:t>
            </a:r>
            <a:r>
              <a:rPr lang="en-GB" sz="3200" b="1" dirty="0">
                <a:solidFill>
                  <a:srgbClr val="FFFFFF"/>
                </a:solidFill>
              </a:rPr>
              <a:t>Lecturer’s Toolkit</a:t>
            </a:r>
          </a:p>
          <a:p>
            <a:pPr algn="ctr" eaLnBrk="0" hangingPunct="0">
              <a:spcBef>
                <a:spcPct val="50000"/>
              </a:spcBef>
            </a:pPr>
            <a:r>
              <a:rPr lang="en-GB" sz="3200" b="1" dirty="0" smtClean="0">
                <a:solidFill>
                  <a:srgbClr val="FFFFFF"/>
                </a:solidFill>
              </a:rPr>
              <a:t>4</a:t>
            </a:r>
            <a:r>
              <a:rPr lang="en-GB" sz="3200" b="1" baseline="30000" dirty="0" smtClean="0">
                <a:solidFill>
                  <a:srgbClr val="FFFFFF"/>
                </a:solidFill>
              </a:rPr>
              <a:t>th</a:t>
            </a:r>
            <a:r>
              <a:rPr lang="en-GB" sz="3200" b="1" dirty="0" smtClean="0">
                <a:solidFill>
                  <a:srgbClr val="FFFFFF"/>
                </a:solidFill>
              </a:rPr>
              <a:t> </a:t>
            </a:r>
            <a:r>
              <a:rPr lang="en-GB" sz="3200" b="1" dirty="0">
                <a:solidFill>
                  <a:srgbClr val="FFFFFF"/>
                </a:solidFill>
              </a:rPr>
              <a:t>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smtClean="0">
                <a:solidFill>
                  <a:srgbClr val="FFFF00"/>
                </a:solidFill>
              </a:rPr>
              <a:t>London: Routledge, </a:t>
            </a:r>
          </a:p>
          <a:p>
            <a:pPr algn="ctr" eaLnBrk="0" hangingPunct="0">
              <a:spcBef>
                <a:spcPct val="50000"/>
              </a:spcBef>
            </a:pPr>
            <a:r>
              <a:rPr lang="en-GB" sz="3200" b="1" dirty="0" smtClean="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0"/>
            <a:ext cx="5270698" cy="685190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smtClean="0"/>
              <a:t>Post-it exercise</a:t>
            </a:r>
          </a:p>
        </p:txBody>
      </p:sp>
      <p:sp>
        <p:nvSpPr>
          <p:cNvPr id="36868" name="Rectangle 3"/>
          <p:cNvSpPr>
            <a:spLocks noGrp="1" noChangeArrowheads="1"/>
          </p:cNvSpPr>
          <p:nvPr>
            <p:ph idx="1"/>
          </p:nvPr>
        </p:nvSpPr>
        <p:spPr/>
        <p:txBody>
          <a:bodyPr/>
          <a:lstStyle/>
          <a:p>
            <a:pPr>
              <a:lnSpc>
                <a:spcPct val="100000"/>
              </a:lnSpc>
            </a:pPr>
            <a:r>
              <a:rPr lang="en-GB" sz="2800" dirty="0" smtClean="0"/>
              <a:t>On a post-it, </a:t>
            </a:r>
            <a:r>
              <a:rPr lang="en-GB" sz="2800" dirty="0" smtClean="0">
                <a:solidFill>
                  <a:srgbClr val="FF0000"/>
                </a:solidFill>
              </a:rPr>
              <a:t>in your best handwriting</a:t>
            </a:r>
            <a:r>
              <a:rPr lang="en-GB" sz="2800" dirty="0" smtClean="0"/>
              <a:t>, please write your own completion of the starter:</a:t>
            </a:r>
          </a:p>
          <a:p>
            <a:pPr>
              <a:lnSpc>
                <a:spcPct val="100000"/>
              </a:lnSpc>
              <a:buNone/>
            </a:pPr>
            <a:r>
              <a:rPr lang="en-GB" sz="2800" dirty="0" smtClean="0"/>
              <a:t>	</a:t>
            </a:r>
            <a:r>
              <a:rPr lang="en-GB" sz="3600" dirty="0" smtClean="0">
                <a:solidFill>
                  <a:srgbClr val="C00000"/>
                </a:solidFill>
              </a:rPr>
              <a:t>“</a:t>
            </a:r>
            <a:r>
              <a:rPr lang="en-GB" sz="3600" dirty="0" smtClean="0">
                <a:solidFill>
                  <a:schemeClr val="accent6">
                    <a:lumMod val="60000"/>
                    <a:lumOff val="40000"/>
                  </a:schemeClr>
                </a:solidFill>
              </a:rPr>
              <a:t>making assessment work better for myself and my students would be much better if only I </a:t>
            </a:r>
            <a:r>
              <a:rPr lang="en-GB" sz="3600" dirty="0" smtClean="0">
                <a:solidFill>
                  <a:srgbClr val="C00000"/>
                </a:solidFill>
              </a:rPr>
              <a:t>…”</a:t>
            </a:r>
            <a:endParaRPr lang="en-GB" dirty="0" smtClean="0">
              <a:solidFill>
                <a:srgbClr val="C00000"/>
              </a:solidFill>
            </a:endParaRPr>
          </a:p>
          <a:p>
            <a:pPr>
              <a:lnSpc>
                <a:spcPct val="100000"/>
              </a:lnSpc>
            </a:pPr>
            <a:r>
              <a:rPr lang="en-GB" sz="2800" dirty="0" smtClean="0"/>
              <a:t>Please swap post-its so that you’ve no idea who has yours.</a:t>
            </a:r>
          </a:p>
          <a:p>
            <a:pPr>
              <a:lnSpc>
                <a:spcPct val="100000"/>
              </a:lnSpc>
            </a:pPr>
            <a:r>
              <a:rPr lang="en-GB" sz="2800" dirty="0" smtClean="0"/>
              <a:t>If chosen, please read out with </a:t>
            </a:r>
            <a:r>
              <a:rPr lang="en-GB" sz="2800" dirty="0" smtClean="0">
                <a:solidFill>
                  <a:srgbClr val="FF0000"/>
                </a:solidFill>
              </a:rPr>
              <a:t>passion and drama </a:t>
            </a:r>
            <a:r>
              <a:rPr lang="en-GB" sz="2800" dirty="0" smtClean="0"/>
              <a:t>the post-it you now have.</a:t>
            </a:r>
          </a:p>
          <a:p>
            <a:pPr>
              <a:lnSpc>
                <a:spcPct val="100000"/>
              </a:lnSpc>
            </a:pPr>
            <a:r>
              <a:rPr lang="en-GB" sz="2800" dirty="0" smtClean="0"/>
              <a:t>Please place them all on the chart as directed.</a:t>
            </a: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FF00FF"/>
                </a:solidFill>
              </a:rPr>
              <a:t>How it used to be</a:t>
            </a:r>
            <a:endParaRPr lang="en-GB" sz="3600" dirty="0">
              <a:solidFill>
                <a:srgbClr val="FF00FF"/>
              </a:solidFill>
            </a:endParaRPr>
          </a:p>
        </p:txBody>
      </p:sp>
      <p:sp>
        <p:nvSpPr>
          <p:cNvPr id="3" name="Content Placeholder 2"/>
          <p:cNvSpPr>
            <a:spLocks noGrp="1"/>
          </p:cNvSpPr>
          <p:nvPr>
            <p:ph idx="1"/>
          </p:nvPr>
        </p:nvSpPr>
        <p:spPr>
          <a:xfrm>
            <a:off x="358775" y="1052737"/>
            <a:ext cx="8605838" cy="4814664"/>
          </a:xfrm>
        </p:spPr>
        <p:txBody>
          <a:bodyPr/>
          <a:lstStyle/>
          <a:p>
            <a:r>
              <a:rPr lang="en-GB" sz="2400" dirty="0" smtClean="0">
                <a:latin typeface="Courier New" pitchFamily="49" charset="0"/>
                <a:cs typeface="Courier New" pitchFamily="49" charset="0"/>
              </a:rPr>
              <a:t>Once, lecturers imagined that students would be honoured to sit for hours at a time, looking at them and listening to them, and writing down everything they said and everything they wrote on the blackboard. In some lectures, students could come out with up to four handwritten pages of notes. </a:t>
            </a:r>
          </a:p>
          <a:p>
            <a:r>
              <a:rPr lang="en-GB" sz="2400" dirty="0" smtClean="0">
                <a:latin typeface="Courier New" pitchFamily="49" charset="0"/>
                <a:cs typeface="Courier New" pitchFamily="49" charset="0"/>
              </a:rPr>
              <a:t>If they did just that, and gave bits of it back in exams, they got degrees. In seminars then, nothing much happened most of the time. </a:t>
            </a:r>
          </a:p>
          <a:p>
            <a:r>
              <a:rPr lang="en-GB" sz="2400" dirty="0" smtClean="0">
                <a:latin typeface="Courier New" pitchFamily="49" charset="0"/>
                <a:cs typeface="Courier New" pitchFamily="49" charset="0"/>
              </a:rPr>
              <a:t>Perhaps it was thus when our recent Minister of Education was a student?</a:t>
            </a:r>
            <a:endParaRPr lang="en-GB" sz="24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solidFill>
                  <a:srgbClr val="FFFFFF"/>
                </a:solidFill>
              </a:rPr>
              <a:t>Now is the decade of Universities’ </a:t>
            </a:r>
            <a:r>
              <a:rPr lang="en-GB" sz="4400" dirty="0" err="1" smtClean="0">
                <a:solidFill>
                  <a:srgbClr val="FFFFFF"/>
                </a:solidFill>
              </a:rPr>
              <a:t>dis</a:t>
            </a:r>
            <a:r>
              <a:rPr lang="en-GB" sz="4400" dirty="0" smtClean="0">
                <a:solidFill>
                  <a:srgbClr val="FFFFFF"/>
                </a:solidFill>
              </a:rPr>
              <a:t>-content!</a:t>
            </a:r>
            <a:endParaRPr lang="en-GB" sz="4400" dirty="0">
              <a:solidFill>
                <a:srgbClr val="FFFFFF"/>
              </a:solidFill>
            </a:endParaRPr>
          </a:p>
        </p:txBody>
      </p:sp>
      <p:sp>
        <p:nvSpPr>
          <p:cNvPr id="5" name="Subtitle 4"/>
          <p:cNvSpPr>
            <a:spLocks noGrp="1"/>
          </p:cNvSpPr>
          <p:nvPr>
            <p:ph type="subTitle" idx="1"/>
          </p:nvPr>
        </p:nvSpPr>
        <p:spPr/>
        <p:txBody>
          <a:bodyPr/>
          <a:lstStyle/>
          <a:p>
            <a:r>
              <a:rPr lang="en-GB" sz="4000" b="1" dirty="0" smtClean="0">
                <a:solidFill>
                  <a:schemeClr val="accent1">
                    <a:lumMod val="60000"/>
                    <a:lumOff val="40000"/>
                  </a:schemeClr>
                </a:solidFill>
              </a:rPr>
              <a:t>Never mind the content – feel the learning</a:t>
            </a:r>
            <a:endParaRPr lang="en-GB" sz="4000" b="1" dirty="0">
              <a:solidFill>
                <a:schemeClr val="accent1">
                  <a:lumMod val="60000"/>
                  <a:lumOff val="40000"/>
                </a:schemeClr>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smtClean="0"/>
              <a:t>Modern universities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sz="3000" dirty="0" smtClean="0"/>
              <a:t>Recognising and accrediting </a:t>
            </a:r>
            <a:r>
              <a:rPr lang="en-GB" sz="3000" dirty="0" smtClean="0">
                <a:solidFill>
                  <a:srgbClr val="FF0000"/>
                </a:solidFill>
              </a:rPr>
              <a:t>achievement</a:t>
            </a:r>
            <a:r>
              <a:rPr lang="en-GB" sz="3000" dirty="0" smtClean="0"/>
              <a:t>, wherever learning has taken place (i.e. getting the </a:t>
            </a:r>
            <a:r>
              <a:rPr lang="en-GB" sz="3000" dirty="0" smtClean="0">
                <a:solidFill>
                  <a:schemeClr val="accent2">
                    <a:lumMod val="60000"/>
                    <a:lumOff val="40000"/>
                  </a:schemeClr>
                </a:solidFill>
              </a:rPr>
              <a:t>assessment</a:t>
            </a:r>
            <a:r>
              <a:rPr lang="en-GB" sz="3000" dirty="0" smtClean="0"/>
              <a:t> right);</a:t>
            </a:r>
          </a:p>
          <a:p>
            <a:pPr eaLnBrk="1" hangingPunct="1">
              <a:buFont typeface="+mj-lt"/>
              <a:buAutoNum type="arabicPeriod"/>
            </a:pPr>
            <a:r>
              <a:rPr lang="en-GB" sz="3000" dirty="0" smtClean="0"/>
              <a:t>Supporting student </a:t>
            </a:r>
            <a:r>
              <a:rPr lang="en-GB" sz="3000" dirty="0" smtClean="0">
                <a:solidFill>
                  <a:srgbClr val="FF0000"/>
                </a:solidFill>
              </a:rPr>
              <a:t>learning</a:t>
            </a:r>
            <a:r>
              <a:rPr lang="en-GB" sz="3000" dirty="0" smtClean="0"/>
              <a:t> and </a:t>
            </a:r>
            <a:r>
              <a:rPr lang="en-GB" sz="3000" dirty="0" smtClean="0">
                <a:solidFill>
                  <a:srgbClr val="008000"/>
                </a:solidFill>
              </a:rPr>
              <a:t>engagement</a:t>
            </a:r>
            <a:r>
              <a:rPr lang="en-GB" sz="3000" dirty="0" smtClean="0"/>
              <a:t> (not least by making </a:t>
            </a:r>
            <a:r>
              <a:rPr lang="en-GB" sz="3000" dirty="0" smtClean="0">
                <a:solidFill>
                  <a:schemeClr val="accent2">
                    <a:lumMod val="60000"/>
                    <a:lumOff val="40000"/>
                  </a:schemeClr>
                </a:solidFill>
              </a:rPr>
              <a:t>feedback</a:t>
            </a:r>
            <a:r>
              <a:rPr lang="en-GB" sz="3000" dirty="0" smtClean="0"/>
              <a:t> work well for students). </a:t>
            </a:r>
            <a:endParaRPr lang="en-GB" sz="3000" dirty="0" smtClean="0">
              <a:solidFill>
                <a:srgbClr val="008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dirty="0" smtClean="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smtClean="0"/>
              <a:t>The criteria used in marking have been clear in advance.</a:t>
            </a:r>
          </a:p>
          <a:p>
            <a:pPr>
              <a:buFont typeface="Wingdings" pitchFamily="2" charset="2"/>
              <a:buAutoNum type="arabicPeriod" startAt="5"/>
              <a:tabLst>
                <a:tab pos="571500" algn="l"/>
              </a:tabLst>
            </a:pPr>
            <a:r>
              <a:rPr lang="en-GB" dirty="0" smtClean="0"/>
              <a:t>Assessment arrangements and marking have been fair.</a:t>
            </a:r>
          </a:p>
          <a:p>
            <a:pPr>
              <a:buFont typeface="Wingdings" pitchFamily="2" charset="2"/>
              <a:buAutoNum type="arabicPeriod" startAt="5"/>
              <a:tabLst>
                <a:tab pos="571500" algn="l"/>
              </a:tabLst>
            </a:pPr>
            <a:r>
              <a:rPr lang="en-GB" dirty="0" smtClean="0">
                <a:solidFill>
                  <a:schemeClr val="bg2"/>
                </a:solidFill>
              </a:rPr>
              <a:t>Feedback on my work has been prompt.</a:t>
            </a:r>
          </a:p>
          <a:p>
            <a:pPr>
              <a:buFont typeface="Wingdings" pitchFamily="2" charset="2"/>
              <a:buAutoNum type="arabicPeriod" startAt="5"/>
              <a:tabLst>
                <a:tab pos="571500" algn="l"/>
              </a:tabLst>
            </a:pPr>
            <a:r>
              <a:rPr lang="en-GB" dirty="0" smtClean="0">
                <a:solidFill>
                  <a:schemeClr val="bg2"/>
                </a:solidFill>
              </a:rPr>
              <a:t>I have received detailed comments on my work.</a:t>
            </a:r>
          </a:p>
          <a:p>
            <a:pPr>
              <a:buFont typeface="Wingdings" pitchFamily="2" charset="2"/>
              <a:buAutoNum type="arabicPeriod" startAt="5"/>
              <a:tabLst>
                <a:tab pos="571500" algn="l"/>
              </a:tabLst>
            </a:pPr>
            <a:r>
              <a:rPr lang="en-GB" dirty="0" smtClean="0">
                <a:solidFill>
                  <a:schemeClr val="bg2"/>
                </a:solidFill>
              </a:rPr>
              <a:t>Feedback on my work has helped me to clarify things I did not understand.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dirty="0" smtClean="0"/>
              <a:t>The new NSS statements (2017)</a:t>
            </a:r>
            <a:endParaRPr lang="en-GB" dirty="0"/>
          </a:p>
        </p:txBody>
      </p:sp>
      <p:sp>
        <p:nvSpPr>
          <p:cNvPr id="3" name="Content Placeholder 2"/>
          <p:cNvSpPr>
            <a:spLocks noGrp="1"/>
          </p:cNvSpPr>
          <p:nvPr>
            <p:ph idx="1"/>
          </p:nvPr>
        </p:nvSpPr>
        <p:spPr>
          <a:xfrm>
            <a:off x="358775" y="620610"/>
            <a:ext cx="8605838" cy="5246791"/>
          </a:xfrm>
        </p:spPr>
        <p:txBody>
          <a:bodyPr/>
          <a:lstStyle/>
          <a:p>
            <a:pPr>
              <a:buNone/>
            </a:pPr>
            <a:r>
              <a:rPr lang="en-GB" sz="2800" dirty="0" smtClean="0"/>
              <a:t>Assessment and feedback</a:t>
            </a:r>
          </a:p>
          <a:p>
            <a:r>
              <a:rPr lang="en-GB" sz="2800" dirty="0" smtClean="0"/>
              <a:t>The criteria used in marking have been clear in advance </a:t>
            </a:r>
          </a:p>
          <a:p>
            <a:r>
              <a:rPr lang="en-GB" sz="2800" dirty="0" smtClean="0"/>
              <a:t>Marking and assessment have been fair</a:t>
            </a:r>
          </a:p>
          <a:p>
            <a:r>
              <a:rPr lang="en-GB" sz="2800" dirty="0" smtClean="0">
                <a:solidFill>
                  <a:schemeClr val="bg2"/>
                </a:solidFill>
              </a:rPr>
              <a:t>Feedback on my work has been timely</a:t>
            </a:r>
          </a:p>
          <a:p>
            <a:r>
              <a:rPr lang="en-GB" sz="2800" dirty="0" smtClean="0">
                <a:solidFill>
                  <a:schemeClr val="bg2"/>
                </a:solidFill>
              </a:rPr>
              <a:t>I have received helpful comments on my work</a:t>
            </a:r>
          </a:p>
          <a:p>
            <a:pPr>
              <a:buNone/>
            </a:pPr>
            <a:r>
              <a:rPr lang="en-GB" sz="2800" dirty="0" smtClean="0">
                <a:solidFill>
                  <a:schemeClr val="bg2"/>
                </a:solidFill>
              </a:rPr>
              <a:t>Student voice</a:t>
            </a:r>
          </a:p>
          <a:p>
            <a:pPr lvl="0"/>
            <a:r>
              <a:rPr lang="en-GB" sz="2800" dirty="0" smtClean="0">
                <a:solidFill>
                  <a:schemeClr val="bg2"/>
                </a:solidFill>
              </a:rPr>
              <a:t>I have had the right opportunities to provide feedback on my course</a:t>
            </a:r>
          </a:p>
          <a:p>
            <a:pPr lvl="0"/>
            <a:r>
              <a:rPr lang="en-GB" sz="2800" dirty="0" smtClean="0">
                <a:solidFill>
                  <a:schemeClr val="bg2"/>
                </a:solidFill>
              </a:rPr>
              <a:t>Staff value students’ views and opinions about the course</a:t>
            </a:r>
          </a:p>
          <a:p>
            <a:pPr lvl="0"/>
            <a:r>
              <a:rPr lang="en-US" sz="2800" dirty="0" smtClean="0">
                <a:solidFill>
                  <a:schemeClr val="bg2"/>
                </a:solidFill>
              </a:rPr>
              <a:t>It is clear how students’ feedback on the course has been acted on</a:t>
            </a:r>
            <a:endParaRPr lang="en-GB" sz="2800" dirty="0" smtClean="0">
              <a:solidFill>
                <a:schemeClr val="bg2"/>
              </a:solidFill>
            </a:endParaRPr>
          </a:p>
          <a:p>
            <a:endParaRPr lang="en-GB" sz="2800" dirty="0" smtClean="0"/>
          </a:p>
          <a:p>
            <a:endParaRPr lang="en-GB" sz="2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of my main worries...</a:t>
            </a:r>
            <a:endParaRPr lang="en-GB" dirty="0"/>
          </a:p>
        </p:txBody>
      </p:sp>
      <p:sp>
        <p:nvSpPr>
          <p:cNvPr id="3" name="Content Placeholder 2"/>
          <p:cNvSpPr>
            <a:spLocks noGrp="1"/>
          </p:cNvSpPr>
          <p:nvPr>
            <p:ph idx="1"/>
          </p:nvPr>
        </p:nvSpPr>
        <p:spPr/>
        <p:txBody>
          <a:bodyPr/>
          <a:lstStyle/>
          <a:p>
            <a:pPr>
              <a:buNone/>
            </a:pPr>
            <a:r>
              <a:rPr lang="en-GB" dirty="0" smtClean="0"/>
              <a:t>We still tend to try to measure...</a:t>
            </a:r>
          </a:p>
          <a:p>
            <a:pPr>
              <a:buNone/>
            </a:pPr>
            <a:r>
              <a:rPr lang="en-GB" dirty="0" smtClean="0"/>
              <a:t>	...</a:t>
            </a:r>
            <a:r>
              <a:rPr lang="en-GB" dirty="0" smtClean="0">
                <a:solidFill>
                  <a:srgbClr val="FF0000"/>
                </a:solidFill>
              </a:rPr>
              <a:t>what’s in students’ heads, and what they can do with what’s there...</a:t>
            </a:r>
          </a:p>
          <a:p>
            <a:pPr>
              <a:buNone/>
            </a:pPr>
            <a:r>
              <a:rPr lang="en-GB" dirty="0" smtClean="0"/>
              <a:t>	in terms of two unsatisfactory proxies ... </a:t>
            </a:r>
          </a:p>
          <a:p>
            <a:pPr>
              <a:buAutoNum type="arabicPeriod"/>
            </a:pPr>
            <a:r>
              <a:rPr lang="en-GB" dirty="0" smtClean="0">
                <a:solidFill>
                  <a:srgbClr val="006600"/>
                </a:solidFill>
              </a:rPr>
              <a:t>what comes out of students’ </a:t>
            </a:r>
            <a:r>
              <a:rPr lang="en-GB" dirty="0" smtClean="0">
                <a:solidFill>
                  <a:srgbClr val="FF0000"/>
                </a:solidFill>
              </a:rPr>
              <a:t>pens</a:t>
            </a:r>
            <a:r>
              <a:rPr lang="en-GB" dirty="0" smtClean="0">
                <a:solidFill>
                  <a:srgbClr val="006600"/>
                </a:solidFill>
              </a:rPr>
              <a:t> in exams;</a:t>
            </a:r>
            <a:endParaRPr lang="en-GB" b="0" dirty="0" smtClean="0">
              <a:solidFill>
                <a:srgbClr val="FF0000"/>
              </a:solidFill>
              <a:latin typeface="Creepy" pitchFamily="82" charset="0"/>
            </a:endParaRPr>
          </a:p>
          <a:p>
            <a:pPr>
              <a:buNone/>
            </a:pPr>
            <a:r>
              <a:rPr lang="en-GB" dirty="0" smtClean="0">
                <a:solidFill>
                  <a:srgbClr val="006600"/>
                </a:solidFill>
              </a:rPr>
              <a:t>2.	what comes out of their </a:t>
            </a:r>
            <a:r>
              <a:rPr lang="en-GB" dirty="0" smtClean="0">
                <a:solidFill>
                  <a:srgbClr val="FF0000"/>
                </a:solidFill>
              </a:rPr>
              <a:t>keyboards</a:t>
            </a:r>
            <a:r>
              <a:rPr lang="en-GB" dirty="0" smtClean="0">
                <a:solidFill>
                  <a:srgbClr val="006600"/>
                </a:solidFill>
              </a:rPr>
              <a:t> in essays and reports</a:t>
            </a:r>
            <a:r>
              <a:rPr lang="en-GB"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smtClean="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smtClean="0"/>
              <a:t>I could not do what I do nowadays if I did not continue to spend a fair bit of my time working with </a:t>
            </a:r>
            <a:r>
              <a:rPr lang="en-GB" sz="2800" dirty="0" smtClean="0">
                <a:solidFill>
                  <a:srgbClr val="FF0000"/>
                </a:solidFill>
              </a:rPr>
              <a:t>students</a:t>
            </a:r>
            <a:r>
              <a:rPr lang="en-GB" sz="2800" dirty="0" smtClean="0"/>
              <a:t> – they’ve taught me most of what I know.</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smtClean="0">
                <a:solidFill>
                  <a:schemeClr val="bg1"/>
                </a:solidFill>
              </a:rPr>
              <a:t>Some </a:t>
            </a:r>
          </a:p>
          <a:p>
            <a:pPr algn="ctr" eaLnBrk="1" fontAlgn="auto" hangingPunct="1">
              <a:spcBef>
                <a:spcPts val="0"/>
              </a:spcBef>
              <a:spcAft>
                <a:spcPts val="0"/>
              </a:spcAft>
            </a:pPr>
            <a:r>
              <a:rPr lang="en-GB" b="1" dirty="0" smtClean="0">
                <a:solidFill>
                  <a:schemeClr val="bg1"/>
                </a:solidFill>
              </a:rPr>
              <a:t>assessment</a:t>
            </a:r>
          </a:p>
          <a:p>
            <a:pPr algn="ctr" eaLnBrk="1" fontAlgn="auto" hangingPunct="1">
              <a:spcBef>
                <a:spcPts val="0"/>
              </a:spcBef>
              <a:spcAft>
                <a:spcPts val="0"/>
              </a:spcAft>
            </a:pPr>
            <a:r>
              <a:rPr lang="en-GB" b="1" dirty="0" smtClean="0">
                <a:solidFill>
                  <a:schemeClr val="bg1"/>
                </a:solidFill>
              </a:rPr>
              <a:t>issues</a:t>
            </a:r>
          </a:p>
          <a:p>
            <a:pPr algn="ctr" eaLnBrk="1" fontAlgn="auto" hangingPunct="1">
              <a:spcBef>
                <a:spcPts val="0"/>
              </a:spcBef>
              <a:spcAft>
                <a:spcPts val="0"/>
              </a:spcAft>
            </a:pPr>
            <a:r>
              <a:rPr lang="en-GB" b="1" dirty="0" smtClean="0">
                <a:solidFill>
                  <a:schemeClr val="bg1"/>
                </a:solidFill>
              </a:rPr>
              <a:t> </a:t>
            </a:r>
            <a:endParaRPr lang="en-GB" b="1" dirty="0">
              <a:solidFill>
                <a:schemeClr val="bg1"/>
              </a:solidFill>
            </a:endParaRP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Validity</a:t>
            </a:r>
          </a:p>
          <a:p>
            <a:pPr algn="ctr" eaLnBrk="1" hangingPunct="1"/>
            <a:r>
              <a:rPr lang="en-US" sz="3200" b="1" dirty="0">
                <a:solidFill>
                  <a:schemeClr val="bg1"/>
                </a:solidFill>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Is assessment broken?</a:t>
            </a:r>
          </a:p>
          <a:p>
            <a:pPr algn="ctr" eaLnBrk="1" hangingPunct="1"/>
            <a:endParaRPr lang="en-US" sz="3200" b="1" dirty="0">
              <a:solidFill>
                <a:schemeClr val="bg1"/>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What students think</a:t>
            </a:r>
          </a:p>
          <a:p>
            <a:pPr algn="ctr" eaLnBrk="1" hangingPunct="1"/>
            <a:endParaRPr lang="en-US" sz="3200" b="1" dirty="0">
              <a:solidFill>
                <a:schemeClr val="bg1"/>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Assessment as learning</a:t>
            </a:r>
          </a:p>
          <a:p>
            <a:pPr algn="ctr" eaLnBrk="1" hangingPunct="1"/>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Drives most learning</a:t>
            </a:r>
          </a:p>
          <a:p>
            <a:pPr algn="ctr" eaLnBrk="1" hangingPunct="1"/>
            <a:endParaRPr lang="en-US" sz="3200" b="1" dirty="0">
              <a:solidFill>
                <a:prstClr val="black"/>
              </a:solidFill>
              <a:latin typeface="Calibri"/>
            </a:endParaRPr>
          </a:p>
          <a:p>
            <a:pPr algn="ctr" eaLnBrk="1" hangingPunct="1"/>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Whodunit?</a:t>
            </a:r>
          </a:p>
          <a:p>
            <a:pPr algn="ctr" eaLnBrk="1" hangingPunct="1"/>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Fairness </a:t>
            </a:r>
          </a:p>
          <a:p>
            <a:pPr algn="ctr" eaLnBrk="1" hangingPunct="1"/>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smtClean="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smtClean="0"/>
              <a:t>	They became teachers in their turn, and they said all these things over again; and their pupils wrote it down, and the examiner accepted it; and </a:t>
            </a:r>
            <a:r>
              <a:rPr lang="en-AU" b="1" i="1" dirty="0" smtClean="0">
                <a:effectLst>
                  <a:glow rad="101600">
                    <a:srgbClr val="FFFF00">
                      <a:alpha val="60000"/>
                    </a:srgbClr>
                  </a:glow>
                </a:effectLst>
              </a:rPr>
              <a:t>nobody had the ghost of an idea what it meant</a:t>
            </a:r>
            <a:r>
              <a:rPr lang="en-AU" b="1" i="1" dirty="0" smtClean="0"/>
              <a:t>”</a:t>
            </a:r>
            <a:r>
              <a:rPr lang="en-AU" sz="4800" b="1" dirty="0" smtClean="0">
                <a:solidFill>
                  <a:srgbClr val="FF0000"/>
                </a:solidFill>
              </a:rPr>
              <a:t/>
            </a:r>
            <a:br>
              <a:rPr lang="en-AU" sz="4800" b="1" dirty="0" smtClean="0">
                <a:solidFill>
                  <a:srgbClr val="FF0000"/>
                </a:solidFill>
              </a:rPr>
            </a:br>
            <a:r>
              <a:rPr lang="en-AU" sz="4800" b="1" dirty="0" smtClean="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now, it’s time to re-think:</a:t>
            </a:r>
            <a:endParaRPr lang="en-GB" dirty="0"/>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smtClean="0"/>
              <a:t>How students </a:t>
            </a:r>
            <a:r>
              <a:rPr lang="en-GB" sz="2800" dirty="0" smtClean="0">
                <a:solidFill>
                  <a:srgbClr val="FF0000"/>
                </a:solidFill>
              </a:rPr>
              <a:t>really</a:t>
            </a:r>
            <a:r>
              <a:rPr lang="en-GB" sz="2800" dirty="0" smtClean="0"/>
              <a:t> learn – and how we can help make learning happen for them;</a:t>
            </a:r>
          </a:p>
          <a:p>
            <a:pPr>
              <a:lnSpc>
                <a:spcPct val="100000"/>
              </a:lnSpc>
              <a:buFont typeface="+mj-lt"/>
              <a:buAutoNum type="arabicPeriod"/>
            </a:pPr>
            <a:r>
              <a:rPr lang="en-GB" sz="2800" dirty="0" smtClean="0"/>
              <a:t>How to make </a:t>
            </a:r>
            <a:r>
              <a:rPr lang="en-GB" sz="2800" dirty="0" smtClean="0">
                <a:solidFill>
                  <a:srgbClr val="FF0000"/>
                </a:solidFill>
              </a:rPr>
              <a:t>feedback</a:t>
            </a:r>
            <a:r>
              <a:rPr lang="en-GB" sz="2800" dirty="0" smtClean="0"/>
              <a:t> really work for students;</a:t>
            </a:r>
          </a:p>
          <a:p>
            <a:pPr>
              <a:lnSpc>
                <a:spcPct val="100000"/>
              </a:lnSpc>
              <a:buFont typeface="+mj-lt"/>
              <a:buAutoNum type="arabicPeriod"/>
            </a:pPr>
            <a:r>
              <a:rPr lang="en-GB" sz="2800" dirty="0" smtClean="0"/>
              <a:t>How best to </a:t>
            </a:r>
            <a:r>
              <a:rPr lang="en-GB" sz="2800" dirty="0" smtClean="0">
                <a:solidFill>
                  <a:srgbClr val="FF0000"/>
                </a:solidFill>
              </a:rPr>
              <a:t>measure</a:t>
            </a:r>
            <a:r>
              <a:rPr lang="en-GB" sz="2800" dirty="0" smtClean="0"/>
              <a:t> and </a:t>
            </a:r>
            <a:r>
              <a:rPr lang="en-GB" sz="2800" dirty="0" smtClean="0">
                <a:solidFill>
                  <a:srgbClr val="FF0000"/>
                </a:solidFill>
              </a:rPr>
              <a:t>accredit</a:t>
            </a:r>
            <a:r>
              <a:rPr lang="en-GB" sz="2800" dirty="0" smtClean="0"/>
              <a:t> students’ achievement (not just more of the same old tired methods).</a:t>
            </a:r>
          </a:p>
          <a:p>
            <a:pPr>
              <a:lnSpc>
                <a:spcPct val="100000"/>
              </a:lnSpc>
              <a:buNone/>
            </a:pPr>
            <a:r>
              <a:rPr lang="en-GB" sz="2800" dirty="0" smtClean="0"/>
              <a:t>	In our two sessions today, we’re touch on all three of these areas.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smtClean="0">
                <a:solidFill>
                  <a:srgbClr val="00B050"/>
                </a:solidFill>
                <a:latin typeface="Calibri" pitchFamily="34" charset="0"/>
              </a:rPr>
              <a:t>Teaching – and research – and reflection:</a:t>
            </a:r>
            <a:br>
              <a:rPr lang="en-GB" sz="3200" b="1" dirty="0" smtClean="0">
                <a:solidFill>
                  <a:srgbClr val="00B050"/>
                </a:solidFill>
                <a:latin typeface="Calibri" pitchFamily="34" charset="0"/>
              </a:rPr>
            </a:br>
            <a:r>
              <a:rPr lang="en-GB" sz="3200" b="1" dirty="0" smtClean="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smtClean="0"/>
              <a:t>Why?</a:t>
            </a:r>
          </a:p>
          <a:p>
            <a:r>
              <a:rPr lang="en-GB" dirty="0" smtClean="0"/>
              <a:t>What?</a:t>
            </a:r>
          </a:p>
          <a:p>
            <a:r>
              <a:rPr lang="en-GB" dirty="0" smtClean="0"/>
              <a:t>Who?</a:t>
            </a:r>
          </a:p>
          <a:p>
            <a:r>
              <a:rPr lang="en-GB" dirty="0" smtClean="0"/>
              <a:t>Where?</a:t>
            </a:r>
          </a:p>
          <a:p>
            <a:r>
              <a:rPr lang="en-GB" dirty="0" smtClean="0"/>
              <a:t>When?</a:t>
            </a:r>
          </a:p>
          <a:p>
            <a:r>
              <a:rPr lang="en-GB" dirty="0" smtClean="0"/>
              <a:t>How?</a:t>
            </a:r>
          </a:p>
        </p:txBody>
      </p:sp>
      <p:sp>
        <p:nvSpPr>
          <p:cNvPr id="23556" name="Content Placeholder 3"/>
          <p:cNvSpPr>
            <a:spLocks noGrp="1"/>
          </p:cNvSpPr>
          <p:nvPr>
            <p:ph sz="half" idx="2"/>
          </p:nvPr>
        </p:nvSpPr>
        <p:spPr>
          <a:xfrm>
            <a:off x="3714744" y="1714488"/>
            <a:ext cx="4227513" cy="3509970"/>
          </a:xfrm>
        </p:spPr>
        <p:txBody>
          <a:bodyPr/>
          <a:lstStyle/>
          <a:p>
            <a:r>
              <a:rPr lang="en-GB" dirty="0" smtClean="0"/>
              <a:t>Which?</a:t>
            </a:r>
          </a:p>
          <a:p>
            <a:r>
              <a:rPr lang="en-GB" dirty="0" smtClean="0"/>
              <a:t>So what?</a:t>
            </a:r>
          </a:p>
          <a:p>
            <a:r>
              <a:rPr lang="en-GB" dirty="0" smtClean="0"/>
              <a:t>Wow?</a:t>
            </a:r>
          </a:p>
          <a:p>
            <a:pPr>
              <a:buNone/>
            </a:pPr>
            <a:r>
              <a:rPr lang="en-GB" dirty="0" smtClean="0"/>
              <a:t>And the most powerful four-letter word in the English language...</a:t>
            </a:r>
          </a:p>
          <a:p>
            <a:pPr>
              <a:buNone/>
            </a:pPr>
            <a:r>
              <a:rPr lang="en-GB" sz="4000" dirty="0" smtClean="0">
                <a:solidFill>
                  <a:srgbClr val="CC0000"/>
                </a:solidFill>
              </a:rPr>
              <a:t>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smtClean="0">
                <a:solidFill>
                  <a:srgbClr val="00B050"/>
                </a:solidFill>
                <a:latin typeface="Calibri" pitchFamily="34" charset="0"/>
              </a:rPr>
              <a:t>‘what’ is getting ever less important</a:t>
            </a:r>
            <a:endParaRPr lang="en-GB" sz="3200" dirty="0">
              <a:solidFill>
                <a:srgbClr val="00B050"/>
              </a:solidFill>
              <a:latin typeface="Calibri" pitchFamily="34" charset="0"/>
            </a:endParaRPr>
          </a:p>
        </p:txBody>
      </p:sp>
      <p:sp>
        <p:nvSpPr>
          <p:cNvPr id="3" name="Content Placeholder 2"/>
          <p:cNvSpPr>
            <a:spLocks noGrp="1"/>
          </p:cNvSpPr>
          <p:nvPr>
            <p:ph idx="1"/>
          </p:nvPr>
        </p:nvSpPr>
        <p:spPr/>
        <p:txBody>
          <a:bodyPr/>
          <a:lstStyle/>
          <a:p>
            <a:pPr>
              <a:lnSpc>
                <a:spcPct val="100000"/>
              </a:lnSpc>
            </a:pPr>
            <a:r>
              <a:rPr lang="en-GB" sz="2000" dirty="0" smtClean="0"/>
              <a:t>Columbia University research published recently (2011) in Science magazine shows that people are much less prepared to remember ‘</a:t>
            </a:r>
            <a:r>
              <a:rPr lang="en-GB" sz="2000" dirty="0" smtClean="0">
                <a:solidFill>
                  <a:srgbClr val="FF0000"/>
                </a:solidFill>
              </a:rPr>
              <a:t>what</a:t>
            </a:r>
            <a:r>
              <a:rPr lang="en-GB" sz="2000" dirty="0" smtClean="0"/>
              <a:t>’, but better at remembering </a:t>
            </a:r>
            <a:r>
              <a:rPr lang="en-GB" sz="2000" dirty="0" smtClean="0">
                <a:solidFill>
                  <a:srgbClr val="FF0000"/>
                </a:solidFill>
              </a:rPr>
              <a:t>where</a:t>
            </a:r>
            <a:r>
              <a:rPr lang="en-GB" sz="2000" dirty="0" smtClean="0"/>
              <a:t> to access information, and </a:t>
            </a:r>
            <a:r>
              <a:rPr lang="en-GB" sz="2000" dirty="0" smtClean="0">
                <a:solidFill>
                  <a:srgbClr val="FF0000"/>
                </a:solidFill>
              </a:rPr>
              <a:t>how</a:t>
            </a:r>
            <a:r>
              <a:rPr lang="en-GB" sz="2000" dirty="0" smtClean="0"/>
              <a:t> to do so.</a:t>
            </a:r>
          </a:p>
          <a:p>
            <a:pPr>
              <a:lnSpc>
                <a:spcPct val="100000"/>
              </a:lnSpc>
            </a:pPr>
            <a:r>
              <a:rPr lang="en-GB" sz="2000" dirty="0" smtClean="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smtClean="0">
                <a:solidFill>
                  <a:schemeClr val="tx1"/>
                </a:solidFill>
              </a:rPr>
              <a:t>Published Online July 14 2011 </a:t>
            </a:r>
            <a:r>
              <a:rPr lang="en-US" sz="1800" i="1" dirty="0" smtClean="0">
                <a:solidFill>
                  <a:schemeClr val="tx1"/>
                </a:solidFill>
                <a:hlinkClick r:id="rId2" action="ppaction://hlinkfile"/>
              </a:rPr>
              <a:t>&lt; Science Express Index</a:t>
            </a:r>
            <a:r>
              <a:rPr lang="en-US" sz="1800" i="1" dirty="0" smtClean="0">
                <a:solidFill>
                  <a:schemeClr val="tx1"/>
                </a:solidFill>
              </a:rPr>
              <a:t> Science DOI: 10.1126/science.1207745 </a:t>
            </a:r>
            <a:endParaRPr lang="en-US" sz="1800" dirty="0" smtClean="0">
              <a:solidFill>
                <a:schemeClr val="tx1"/>
              </a:solidFill>
            </a:endParaRPr>
          </a:p>
          <a:p>
            <a:pPr>
              <a:buNone/>
            </a:pPr>
            <a:r>
              <a:rPr lang="en-US" sz="1800" dirty="0" smtClean="0">
                <a:solidFill>
                  <a:schemeClr val="tx1"/>
                </a:solidFill>
              </a:rPr>
              <a:t>Report: Google Effects on Memory: Cognitive Consequences of Having Information at Our Fingertips </a:t>
            </a:r>
            <a:r>
              <a:rPr lang="en-US" sz="1800" dirty="0" smtClean="0">
                <a:solidFill>
                  <a:schemeClr val="tx1"/>
                </a:solidFill>
                <a:hlinkClick r:id="rId3" action="ppaction://hlinkfile"/>
              </a:rPr>
              <a:t>Betsy Sparrow</a:t>
            </a:r>
            <a:r>
              <a:rPr lang="en-US" sz="1800" dirty="0" smtClean="0">
                <a:solidFill>
                  <a:schemeClr val="tx1"/>
                </a:solidFill>
              </a:rPr>
              <a:t>,</a:t>
            </a:r>
            <a:r>
              <a:rPr lang="en-US" sz="1800" dirty="0" smtClean="0">
                <a:solidFill>
                  <a:schemeClr val="tx1"/>
                </a:solidFill>
                <a:hlinkClick r:id="" action="ppaction://hlinkfile"/>
              </a:rPr>
              <a:t>*</a:t>
            </a:r>
            <a:r>
              <a:rPr lang="en-US" sz="1800" dirty="0" smtClean="0">
                <a:solidFill>
                  <a:schemeClr val="tx1"/>
                </a:solidFill>
              </a:rPr>
              <a:t>, </a:t>
            </a:r>
            <a:r>
              <a:rPr lang="en-US" sz="1800" dirty="0" smtClean="0">
                <a:solidFill>
                  <a:schemeClr val="tx1"/>
                </a:solidFill>
                <a:hlinkClick r:id="rId4" action="ppaction://hlinkfile"/>
              </a:rPr>
              <a:t>Jenny Liu</a:t>
            </a:r>
            <a:r>
              <a:rPr lang="en-US" sz="1800" dirty="0" smtClean="0">
                <a:solidFill>
                  <a:schemeClr val="tx1"/>
                </a:solidFill>
              </a:rPr>
              <a:t>, </a:t>
            </a:r>
            <a:r>
              <a:rPr lang="en-US" sz="1800" dirty="0" smtClean="0">
                <a:solidFill>
                  <a:schemeClr val="tx1"/>
                </a:solidFill>
                <a:hlinkClick r:id="rId5" action="ppaction://hlinkfile"/>
              </a:rPr>
              <a:t>Daniel M. Wegner</a:t>
            </a:r>
            <a:endParaRPr lang="en-US" sz="1800" dirty="0" smtClean="0">
              <a:solidFill>
                <a:schemeClr val="tx1"/>
              </a:solidFill>
            </a:endParaRPr>
          </a:p>
          <a:p>
            <a:pPr>
              <a:lnSpc>
                <a:spcPct val="100000"/>
              </a:lnSpc>
            </a:pPr>
            <a:endParaRPr lang="en-GB" sz="20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Why? </a:t>
            </a:r>
            <a:r>
              <a:rPr lang="en-GB" sz="2800" b="1" kern="0" dirty="0" smtClean="0">
                <a:solidFill>
                  <a:srgbClr val="C00000"/>
                </a:solidFill>
                <a:latin typeface="Calibri"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smtClean="0">
                <a:solidFill>
                  <a:srgbClr val="660066"/>
                </a:solidFill>
                <a:latin typeface="Calibri" pitchFamily="34" charset="0"/>
              </a:rPr>
              <a:t>What? </a:t>
            </a:r>
            <a:r>
              <a:rPr lang="en-GB" sz="1800" b="1" kern="0" dirty="0" smtClean="0">
                <a:solidFill>
                  <a:srgbClr val="C00000"/>
                </a:solidFill>
                <a:latin typeface="Calibri"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Who? </a:t>
            </a:r>
            <a:r>
              <a:rPr lang="en-GB" sz="2800" b="1" kern="0" dirty="0" smtClean="0">
                <a:solidFill>
                  <a:srgbClr val="C00000"/>
                </a:solidFill>
                <a:latin typeface="Calibri"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Where? </a:t>
            </a:r>
            <a:r>
              <a:rPr lang="en-GB" sz="2800" b="1" kern="0" dirty="0" smtClean="0">
                <a:solidFill>
                  <a:srgbClr val="C00000"/>
                </a:solidFill>
                <a:latin typeface="Calibri"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When? </a:t>
            </a:r>
            <a:r>
              <a:rPr lang="en-GB" sz="2800" b="1" kern="0" dirty="0" smtClean="0">
                <a:solidFill>
                  <a:srgbClr val="C00000"/>
                </a:solidFill>
                <a:latin typeface="Calibri"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How? </a:t>
            </a:r>
            <a:r>
              <a:rPr lang="en-GB" sz="2800" b="1" kern="0" dirty="0" smtClean="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Which? </a:t>
            </a:r>
            <a:r>
              <a:rPr lang="en-GB" sz="2800" b="1" kern="0" dirty="0" smtClean="0">
                <a:solidFill>
                  <a:srgbClr val="C00000"/>
                </a:solidFill>
                <a:latin typeface="+mn-lt"/>
              </a:rPr>
              <a:t>(decisions)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So what? </a:t>
            </a:r>
            <a:r>
              <a:rPr lang="en-GB" sz="2800" b="1" kern="0" dirty="0" smtClean="0">
                <a:solidFill>
                  <a:srgbClr val="C00000"/>
                </a:solidFill>
                <a:latin typeface="+mn-lt"/>
              </a:rPr>
              <a:t>(importance?)</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Wow? </a:t>
            </a:r>
            <a:r>
              <a:rPr lang="en-GB" sz="2800" b="1" kern="0" dirty="0" smtClean="0">
                <a:solidFill>
                  <a:srgbClr val="C00000"/>
                </a:solidFill>
                <a:latin typeface="+mn-lt"/>
              </a:rPr>
              <a:t>(impact?)</a:t>
            </a:r>
          </a:p>
          <a:p>
            <a:pPr marL="533400" indent="-533400">
              <a:lnSpc>
                <a:spcPct val="90000"/>
              </a:lnSpc>
              <a:spcBef>
                <a:spcPct val="35000"/>
              </a:spcBef>
              <a:buClr>
                <a:srgbClr val="009900"/>
              </a:buClr>
              <a:buFont typeface="Wingdings" pitchFamily="2" charset="2"/>
              <a:buNone/>
              <a:defRPr/>
            </a:pPr>
            <a:r>
              <a:rPr lang="en-GB" sz="2800" b="1" kern="0" dirty="0" smtClean="0">
                <a:solidFill>
                  <a:srgbClr val="660066"/>
                </a:solidFill>
                <a:latin typeface="+mn-lt"/>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smtClean="0">
                <a:solidFill>
                  <a:srgbClr val="CC0000"/>
                </a:solidFill>
                <a:latin typeface="+mn-lt"/>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dirty="0" smtClean="0">
                <a:solidFill>
                  <a:srgbClr val="00B050"/>
                </a:solidFill>
                <a:latin typeface="Calibri" pitchFamily="34" charset="0"/>
              </a:rPr>
              <a:t>Teaching – and research – and reflection:</a:t>
            </a:r>
            <a:br>
              <a:rPr lang="en-GB" sz="3200" b="1" kern="0" dirty="0" smtClean="0">
                <a:solidFill>
                  <a:srgbClr val="00B050"/>
                </a:solidFill>
                <a:latin typeface="Calibri" pitchFamily="34" charset="0"/>
              </a:rPr>
            </a:br>
            <a:r>
              <a:rPr lang="en-GB" sz="3200" b="1" kern="0" dirty="0" smtClean="0">
                <a:solidFill>
                  <a:srgbClr val="00B050"/>
                </a:solidFill>
                <a:latin typeface="Calibri" pitchFamily="34" charset="0"/>
              </a:rPr>
              <a:t>the ten most important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r>
              <a:rPr lang="en-GB" sz="3200" dirty="0" smtClean="0">
                <a:solidFill>
                  <a:srgbClr val="CC00CC"/>
                </a:solidFill>
              </a:rPr>
              <a:t/>
            </a:r>
            <a:br>
              <a:rPr lang="en-GB" sz="3200" dirty="0" smtClean="0">
                <a:solidFill>
                  <a:srgbClr val="CC00CC"/>
                </a:solidFill>
              </a:rPr>
            </a:br>
            <a:r>
              <a:rPr lang="en-GB" b="1" dirty="0" smtClean="0">
                <a:solidFill>
                  <a:srgbClr val="000066"/>
                </a:solidFill>
              </a:rPr>
              <a:t>How Students </a:t>
            </a:r>
            <a:r>
              <a:rPr lang="en-GB" b="1" i="1" dirty="0" smtClean="0">
                <a:solidFill>
                  <a:srgbClr val="000066"/>
                </a:solidFill>
              </a:rPr>
              <a:t>Really </a:t>
            </a:r>
            <a:r>
              <a:rPr lang="en-GB" b="1" dirty="0" smtClean="0">
                <a:solidFill>
                  <a:srgbClr val="000066"/>
                </a:solidFill>
              </a:rPr>
              <a:t>Learn</a:t>
            </a:r>
            <a:r>
              <a:rPr lang="en-GB" b="1" dirty="0" smtClean="0">
                <a:solidFill>
                  <a:srgbClr val="CC00CC"/>
                </a:solidFill>
              </a:rPr>
              <a:t/>
            </a:r>
            <a:br>
              <a:rPr lang="en-GB" b="1" dirty="0" smtClean="0">
                <a:solidFill>
                  <a:srgbClr val="CC00CC"/>
                </a:solidFill>
              </a:rPr>
            </a:br>
            <a:r>
              <a:rPr lang="en-GB" sz="3600" b="1" dirty="0" smtClean="0">
                <a:solidFill>
                  <a:srgbClr val="CC00CC"/>
                </a:solidFill>
              </a:rPr>
              <a:t>‘Ripples’ model of learning</a:t>
            </a:r>
            <a:endParaRPr lang="en-GB" sz="3200" dirty="0" smtClean="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Arial" charset="0"/>
              </a:rPr>
              <a:t>Phil </a:t>
            </a:r>
            <a:r>
              <a:rPr lang="en-GB" sz="2800" b="1" dirty="0" smtClean="0">
                <a:solidFill>
                  <a:srgbClr val="000000"/>
                </a:solidFill>
                <a:latin typeface="Arial" charset="0"/>
              </a:rPr>
              <a:t>Race</a:t>
            </a:r>
            <a:endParaRPr lang="en-GB" sz="2800" b="1" dirty="0">
              <a:solidFill>
                <a:srgbClr val="000000"/>
              </a:solidFill>
              <a:latin typeface="Arial" charset="0"/>
            </a:endParaRP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r>
              <a:rPr lang="en-GB" dirty="0">
                <a:latin typeface="Tahoma" pitchFamily="34" charset="0"/>
              </a:rPr>
              <a:t/>
            </a:r>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r>
              <a:rPr lang="en-GB" b="1" dirty="0">
                <a:latin typeface="Tahoma" pitchFamily="34" charset="0"/>
              </a:rPr>
              <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4000" b="1" dirty="0">
                <a:solidFill>
                  <a:srgbClr val="92D050"/>
                </a:solidFill>
              </a:rPr>
              <a:t>Evidence-based practice</a:t>
            </a:r>
          </a:p>
          <a:p>
            <a:pPr algn="ctr"/>
            <a:r>
              <a:rPr lang="en-GB" sz="3600" b="1" dirty="0"/>
              <a:t> – seven factors underpinning successful learning based on asking 200,000 people about their learning in the last </a:t>
            </a:r>
            <a:r>
              <a:rPr lang="en-GB" sz="3600" b="1" dirty="0" smtClean="0"/>
              <a:t>25 </a:t>
            </a:r>
            <a:r>
              <a:rPr lang="en-GB" sz="3600" b="1" dirty="0"/>
              <a:t>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more details</a:t>
            </a:r>
          </a:p>
        </p:txBody>
      </p:sp>
      <p:sp>
        <p:nvSpPr>
          <p:cNvPr id="3" name="Content Placeholder 2"/>
          <p:cNvSpPr>
            <a:spLocks noGrp="1"/>
          </p:cNvSpPr>
          <p:nvPr>
            <p:ph idx="1"/>
          </p:nvPr>
        </p:nvSpPr>
        <p:spPr/>
        <p:txBody>
          <a:bodyPr/>
          <a:lstStyle/>
          <a:p>
            <a:pPr>
              <a:lnSpc>
                <a:spcPct val="100000"/>
              </a:lnSpc>
              <a:buNone/>
            </a:pPr>
            <a:r>
              <a:rPr lang="en-GB" dirty="0"/>
              <a:t>Versions of the discussion of these factors are written up in Chapter 2 of </a:t>
            </a:r>
            <a:r>
              <a:rPr lang="en-GB" dirty="0">
                <a:solidFill>
                  <a:srgbClr val="FF0000"/>
                </a:solidFill>
              </a:rPr>
              <a:t>‘Making Learning Happen’ </a:t>
            </a:r>
            <a:r>
              <a:rPr lang="en-GB" dirty="0"/>
              <a:t>(2014) and also Chapter 1 of </a:t>
            </a:r>
            <a:r>
              <a:rPr lang="en-GB" dirty="0">
                <a:solidFill>
                  <a:srgbClr val="FF0000"/>
                </a:solidFill>
              </a:rPr>
              <a:t>‘The Lecturer’s Toolkit’ </a:t>
            </a:r>
            <a:r>
              <a:rPr lang="en-GB" dirty="0"/>
              <a:t>(2015</a:t>
            </a:r>
            <a:r>
              <a:rPr lang="en-GB" dirty="0" smtClean="0"/>
              <a:t>).</a:t>
            </a:r>
          </a:p>
          <a:p>
            <a:pPr>
              <a:lnSpc>
                <a:spcPct val="100000"/>
              </a:lnSpc>
            </a:pPr>
            <a:r>
              <a:rPr lang="en-GB" u="sng" dirty="0" smtClean="0">
                <a:hlinkClick r:id="rId3"/>
              </a:rPr>
              <a:t>http://phil-race.co.uk/4th-edition-lecturers-toolkit/</a:t>
            </a:r>
            <a:r>
              <a:rPr lang="en-GB" dirty="0" smtClean="0"/>
              <a:t> Toolkit details</a:t>
            </a:r>
          </a:p>
          <a:p>
            <a:pPr>
              <a:lnSpc>
                <a:spcPct val="100000"/>
              </a:lnSpc>
            </a:pPr>
            <a:r>
              <a:rPr lang="en-GB" u="sng" dirty="0" smtClean="0">
                <a:hlinkClick r:id="rId4"/>
              </a:rPr>
              <a:t>http://phil-race.co.uk/ripples-model-seven-factors-underpinning-successful-learning-update-july-2015/</a:t>
            </a:r>
            <a:r>
              <a:rPr lang="en-GB" dirty="0" smtClean="0"/>
              <a:t> Chapter 1 of Toolkit</a:t>
            </a:r>
          </a:p>
          <a:p>
            <a:pPr>
              <a:lnSpc>
                <a:spcPct val="100000"/>
              </a:lnSpc>
            </a:pPr>
            <a:endParaRPr lang="en-GB" dirty="0" smtClean="0"/>
          </a:p>
          <a:p>
            <a:pPr>
              <a:lnSpc>
                <a:spcPct val="100000"/>
              </a:lnSpc>
            </a:pPr>
            <a:endParaRPr lang="en-GB"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programme</a:t>
            </a:r>
            <a:endParaRPr lang="en-GB" dirty="0"/>
          </a:p>
        </p:txBody>
      </p:sp>
      <p:sp>
        <p:nvSpPr>
          <p:cNvPr id="3" name="Content Placeholder 2"/>
          <p:cNvSpPr>
            <a:spLocks noGrp="1"/>
          </p:cNvSpPr>
          <p:nvPr>
            <p:ph idx="1"/>
          </p:nvPr>
        </p:nvSpPr>
        <p:spPr/>
        <p:txBody>
          <a:bodyPr/>
          <a:lstStyle/>
          <a:p>
            <a:r>
              <a:rPr lang="en-GB" sz="2800" dirty="0" smtClean="0"/>
              <a:t>Introductory exercise: ‘Assessment would be much better for me if only I…’</a:t>
            </a:r>
          </a:p>
          <a:p>
            <a:r>
              <a:rPr lang="en-GB" sz="2800" dirty="0" smtClean="0"/>
              <a:t>‘What the gurus tell us’ about assessment and feedback in higher education.</a:t>
            </a:r>
          </a:p>
          <a:p>
            <a:r>
              <a:rPr lang="en-GB" sz="2800" dirty="0" smtClean="0"/>
              <a:t>Towards assessment as learning: interrogating one of your own assessment elements against validity, reliability, transparency and so on.</a:t>
            </a:r>
          </a:p>
          <a:p>
            <a:r>
              <a:rPr lang="en-GB" sz="2800" dirty="0" smtClean="0"/>
              <a:t>Prioritising task: 14 ideas for making assessment more effective and more manageable.</a:t>
            </a:r>
          </a:p>
          <a:p>
            <a:r>
              <a:rPr lang="en-GB" sz="2800" dirty="0" smtClean="0"/>
              <a:t>Involving students in their own assessment. </a:t>
            </a:r>
          </a:p>
          <a:p>
            <a:endParaRPr lang="en-GB" sz="28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smtClean="0">
                <a:solidFill>
                  <a:srgbClr val="FF3300"/>
                </a:solidFill>
              </a:rPr>
              <a:t>Sadler, D. R. (2010). </a:t>
            </a:r>
            <a:r>
              <a:rPr lang="en-GB" sz="2400" b="1" dirty="0" smtClean="0"/>
              <a:t>Beyond feedback: Developing student capability in complex appraisal. </a:t>
            </a:r>
            <a:r>
              <a:rPr lang="en-GB" sz="2400" b="1" i="1" dirty="0" smtClean="0"/>
              <a:t>Assessment &amp; Evaluation in Higher Education, 35</a:t>
            </a:r>
            <a:r>
              <a:rPr lang="en-GB" sz="2400" b="1" dirty="0" smtClean="0"/>
              <a:t>(5), 535-550.</a:t>
            </a:r>
            <a:br>
              <a:rPr lang="en-GB" sz="2400" b="1" dirty="0" smtClean="0"/>
            </a:br>
            <a:endParaRPr lang="en-GB" sz="2400" b="1" dirty="0"/>
          </a:p>
        </p:txBody>
      </p:sp>
      <p:sp>
        <p:nvSpPr>
          <p:cNvPr id="5" name="Content Placeholder 4"/>
          <p:cNvSpPr>
            <a:spLocks noGrp="1"/>
          </p:cNvSpPr>
          <p:nvPr>
            <p:ph idx="1"/>
          </p:nvPr>
        </p:nvSpPr>
        <p:spPr>
          <a:xfrm>
            <a:off x="358775" y="1340710"/>
            <a:ext cx="8605838" cy="5212490"/>
          </a:xfrm>
        </p:spPr>
        <p:txBody>
          <a:bodyPr/>
          <a:lstStyle/>
          <a:p>
            <a:r>
              <a:rPr lang="en-GB" dirty="0" smtClean="0"/>
              <a:t>Students need to be exposed to, and gain experience in </a:t>
            </a:r>
            <a:r>
              <a:rPr lang="en-GB" dirty="0" smtClean="0">
                <a:solidFill>
                  <a:schemeClr val="accent6">
                    <a:lumMod val="40000"/>
                    <a:lumOff val="60000"/>
                  </a:schemeClr>
                </a:solidFill>
              </a:rPr>
              <a:t>making judgements </a:t>
            </a:r>
            <a:r>
              <a:rPr lang="en-GB" dirty="0" smtClean="0"/>
              <a:t>about a variety of works of </a:t>
            </a:r>
            <a:r>
              <a:rPr lang="en-GB" dirty="0" smtClean="0">
                <a:solidFill>
                  <a:schemeClr val="accent6">
                    <a:lumMod val="40000"/>
                    <a:lumOff val="60000"/>
                  </a:schemeClr>
                </a:solidFill>
              </a:rPr>
              <a:t>different</a:t>
            </a:r>
            <a:r>
              <a:rPr lang="en-GB" dirty="0" smtClean="0"/>
              <a:t> quality…They need planned rather than random exposure to exemplars, and experience in making judgements about quality. They need to create verbalised rationales and accounts of how various works could have been </a:t>
            </a:r>
            <a:r>
              <a:rPr lang="en-GB" dirty="0" smtClean="0">
                <a:solidFill>
                  <a:schemeClr val="accent6">
                    <a:lumMod val="40000"/>
                    <a:lumOff val="60000"/>
                  </a:schemeClr>
                </a:solidFill>
              </a:rPr>
              <a:t>done</a:t>
            </a:r>
            <a:r>
              <a:rPr lang="en-GB" dirty="0" smtClean="0">
                <a:solidFill>
                  <a:srgbClr val="FF3300"/>
                </a:solidFill>
              </a:rPr>
              <a:t> </a:t>
            </a:r>
            <a:r>
              <a:rPr lang="en-GB" dirty="0" smtClean="0">
                <a:solidFill>
                  <a:schemeClr val="accent6">
                    <a:lumMod val="40000"/>
                    <a:lumOff val="60000"/>
                  </a:schemeClr>
                </a:solidFill>
              </a:rPr>
              <a:t>better</a:t>
            </a:r>
            <a:r>
              <a:rPr lang="en-GB" dirty="0" smtClean="0"/>
              <a:t>. ...</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Finally, they need to engage in </a:t>
            </a:r>
            <a:r>
              <a:rPr lang="en-GB" dirty="0" smtClean="0">
                <a:solidFill>
                  <a:schemeClr val="accent6">
                    <a:lumMod val="40000"/>
                    <a:lumOff val="60000"/>
                  </a:schemeClr>
                </a:solidFill>
              </a:rPr>
              <a:t>evaluative conversations</a:t>
            </a:r>
            <a:r>
              <a:rPr lang="en-GB" dirty="0" smtClean="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0"/>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rgbClr val="FF3300"/>
                </a:solidFill>
                <a:effectLst/>
                <a:uLnTx/>
                <a:uFillTx/>
                <a:latin typeface="+mj-lt"/>
                <a:ea typeface="+mj-ea"/>
                <a:cs typeface="+mj-cs"/>
              </a:rPr>
              <a:t>Sadler, D. R. (2010). </a:t>
            </a:r>
            <a:r>
              <a:rPr kumimoji="0" lang="en-GB" sz="2400" b="1" i="0" u="none" strike="noStrike" kern="0" cap="none" spc="0" normalizeH="0" baseline="0" noProof="0" dirty="0" smtClean="0">
                <a:ln>
                  <a:noFill/>
                </a:ln>
                <a:solidFill>
                  <a:srgbClr val="008000"/>
                </a:solidFill>
                <a:effectLst/>
                <a:uLnTx/>
                <a:uFillTx/>
                <a:latin typeface="+mj-lt"/>
                <a:ea typeface="+mj-ea"/>
                <a:cs typeface="+mj-cs"/>
              </a:rPr>
              <a:t>Beyond feedback: Developing student capability in complex appraisal. </a:t>
            </a:r>
            <a:r>
              <a:rPr kumimoji="0" lang="en-GB" sz="2400" b="1" i="1" u="none" strike="noStrike" kern="0" cap="none" spc="0" normalizeH="0" baseline="0" noProof="0" dirty="0" smtClean="0">
                <a:ln>
                  <a:noFill/>
                </a:ln>
                <a:solidFill>
                  <a:srgbClr val="008000"/>
                </a:solidFill>
                <a:effectLst/>
                <a:uLnTx/>
                <a:uFillTx/>
                <a:latin typeface="+mj-lt"/>
                <a:ea typeface="+mj-ea"/>
                <a:cs typeface="+mj-cs"/>
              </a:rPr>
              <a:t>Assessment &amp; Evaluation in Higher Education, 35</a:t>
            </a:r>
            <a:r>
              <a:rPr kumimoji="0" lang="en-GB" sz="2400" b="1" i="0" u="none" strike="noStrike" kern="0" cap="none" spc="0" normalizeH="0" baseline="0" noProof="0" dirty="0" smtClean="0">
                <a:ln>
                  <a:noFill/>
                </a:ln>
                <a:solidFill>
                  <a:srgbClr val="008000"/>
                </a:solidFill>
                <a:effectLst/>
                <a:uLnTx/>
                <a:uFillTx/>
                <a:latin typeface="+mj-lt"/>
                <a:ea typeface="+mj-ea"/>
                <a:cs typeface="+mj-cs"/>
              </a:rPr>
              <a:t>(5), 535-550.</a:t>
            </a:r>
            <a:br>
              <a:rPr kumimoji="0" lang="en-GB" sz="2400" b="1" i="0" u="none" strike="noStrike" kern="0" cap="none" spc="0" normalizeH="0" baseline="0" noProof="0" dirty="0" smtClean="0">
                <a:ln>
                  <a:noFill/>
                </a:ln>
                <a:solidFill>
                  <a:srgbClr val="008000"/>
                </a:solidFill>
                <a:effectLst/>
                <a:uLnTx/>
                <a:uFillTx/>
                <a:latin typeface="+mj-lt"/>
                <a:ea typeface="+mj-ea"/>
                <a:cs typeface="+mj-cs"/>
              </a:rPr>
            </a:br>
            <a:endParaRPr kumimoji="0" lang="en-GB" sz="2400" b="1" i="0" u="none" strike="noStrike" kern="0" cap="none" spc="0" normalizeH="0" baseline="0" noProof="0" dirty="0">
              <a:ln>
                <a:noFill/>
              </a:ln>
              <a:solidFill>
                <a:srgbClr val="008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81961"/>
            </a:srgbClr>
          </a:solidFill>
          <a:ln w="9525" algn="ctr">
            <a:noFill/>
            <a:miter lim="800000"/>
            <a:headEnd/>
            <a:tailEnd/>
          </a:ln>
        </p:spPr>
        <p:txBody>
          <a:bodyPr anchor="ctr"/>
          <a:lstStyle/>
          <a:p>
            <a:pPr algn="ctr" eaLnBrk="0" hangingPunct="0">
              <a:lnSpc>
                <a:spcPct val="85000"/>
              </a:lnSpc>
            </a:pPr>
            <a:r>
              <a:rPr lang="en-US" sz="3600" b="1" dirty="0" smtClean="0">
                <a:solidFill>
                  <a:srgbClr val="000000"/>
                </a:solidFill>
                <a:latin typeface="Verdana" pitchFamily="34" charset="0"/>
              </a:rPr>
              <a:t>Making assessment manageable: we need to:</a:t>
            </a:r>
            <a:endParaRPr lang="en-US" sz="3600" b="1" dirty="0">
              <a:solidFill>
                <a:srgbClr val="000000"/>
              </a:solidFill>
              <a:latin typeface="Verdana" pitchFamily="34" charset="0"/>
            </a:endParaRP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0"/>
            <a:ext cx="6481762" cy="3096429"/>
          </a:xfrm>
          <a:noFill/>
        </p:spPr>
        <p:txBody>
          <a:bodyPr/>
          <a:lstStyle/>
          <a:p>
            <a:pPr algn="ctr">
              <a:defRPr/>
            </a:pPr>
            <a:r>
              <a:rPr lang="en-GB" sz="4400" dirty="0" smtClean="0">
                <a:solidFill>
                  <a:schemeClr val="accent1">
                    <a:lumMod val="60000"/>
                    <a:lumOff val="40000"/>
                  </a:schemeClr>
                </a:solidFill>
              </a:rPr>
              <a:t>Fourteen Ideas </a:t>
            </a:r>
            <a:br>
              <a:rPr lang="en-GB" sz="4400" dirty="0" smtClean="0">
                <a:solidFill>
                  <a:schemeClr val="accent1">
                    <a:lumMod val="60000"/>
                    <a:lumOff val="40000"/>
                  </a:schemeClr>
                </a:solidFill>
              </a:rPr>
            </a:br>
            <a:r>
              <a:rPr lang="en-GB" sz="4400" dirty="0" smtClean="0">
                <a:solidFill>
                  <a:schemeClr val="accent1">
                    <a:lumMod val="60000"/>
                    <a:lumOff val="40000"/>
                  </a:schemeClr>
                </a:solidFill>
              </a:rPr>
              <a:t>for making Assessment and Formative Feedback more Effective and Manageable</a:t>
            </a:r>
            <a:endParaRPr lang="en-GB" sz="3200" dirty="0" smtClean="0">
              <a:solidFill>
                <a:schemeClr val="accent1">
                  <a:lumMod val="60000"/>
                  <a:lumOff val="40000"/>
                </a:schemeClr>
              </a:solidFill>
            </a:endParaRPr>
          </a:p>
        </p:txBody>
      </p:sp>
      <p:sp>
        <p:nvSpPr>
          <p:cNvPr id="5" name="Rectangle 8">
            <a:hlinkClick r:id="rId3" action="ppaction://hlinkpres?slideindex=1&amp;slidetitle="/>
          </p:cNvPr>
          <p:cNvSpPr>
            <a:spLocks noChangeArrowheads="1"/>
          </p:cNvSpPr>
          <p:nvPr/>
        </p:nvSpPr>
        <p:spPr bwMode="auto">
          <a:xfrm>
            <a:off x="251520" y="4365130"/>
            <a:ext cx="8496944"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a:t>
            </a:r>
            <a:r>
              <a:rPr lang="en-GB" sz="2000" b="1" dirty="0" err="1">
                <a:solidFill>
                  <a:srgbClr val="4F81BD"/>
                </a:solidFill>
                <a:latin typeface="Arial" charset="0"/>
              </a:rPr>
              <a:t>RacePhil</a:t>
            </a:r>
            <a:r>
              <a:rPr lang="en-GB" sz="2000" b="1" dirty="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endParaRPr>
          </a:p>
        </p:txBody>
      </p:sp>
      <p:sp>
        <p:nvSpPr>
          <p:cNvPr id="7" name="Rectangle 6"/>
          <p:cNvSpPr/>
          <p:nvPr/>
        </p:nvSpPr>
        <p:spPr>
          <a:xfrm>
            <a:off x="1835696" y="3501008"/>
            <a:ext cx="4572000" cy="830997"/>
          </a:xfrm>
          <a:prstGeom prst="rect">
            <a:avLst/>
          </a:prstGeom>
        </p:spPr>
        <p:txBody>
          <a:bodyPr>
            <a:spAutoFit/>
          </a:bodyPr>
          <a:lstStyle/>
          <a:p>
            <a:pPr algn="ctr" fontAlgn="auto">
              <a:spcBef>
                <a:spcPts val="0"/>
              </a:spcBef>
              <a:spcAft>
                <a:spcPts val="0"/>
              </a:spcAft>
            </a:pPr>
            <a:r>
              <a:rPr lang="en-GB" sz="2400" b="1" dirty="0" smtClean="0">
                <a:solidFill>
                  <a:srgbClr val="92D050"/>
                </a:solidFill>
                <a:latin typeface="Calibri"/>
              </a:rPr>
              <a:t>University of Birmingham</a:t>
            </a:r>
          </a:p>
          <a:p>
            <a:pPr algn="ctr" fontAlgn="auto">
              <a:spcBef>
                <a:spcPts val="0"/>
              </a:spcBef>
              <a:spcAft>
                <a:spcPts val="0"/>
              </a:spcAft>
            </a:pPr>
            <a:r>
              <a:rPr lang="en-GB" sz="2400" b="1" dirty="0" smtClean="0">
                <a:solidFill>
                  <a:srgbClr val="FF6699"/>
                </a:solidFill>
                <a:latin typeface="Calibri"/>
              </a:rPr>
              <a:t>Wednesday December 14</a:t>
            </a:r>
            <a:r>
              <a:rPr lang="en-GB" sz="2400" b="1" baseline="30000" dirty="0" smtClean="0">
                <a:solidFill>
                  <a:srgbClr val="FF6699"/>
                </a:solidFill>
                <a:latin typeface="Calibri"/>
              </a:rPr>
              <a:t>th</a:t>
            </a:r>
            <a:r>
              <a:rPr lang="en-GB" sz="2400" b="1" dirty="0" smtClean="0">
                <a:solidFill>
                  <a:srgbClr val="FF6699"/>
                </a:solidFill>
                <a:latin typeface="Calibri"/>
              </a:rPr>
              <a:t>  2016</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lstStyle/>
          <a:p>
            <a:r>
              <a:rPr lang="en-GB" sz="3200" b="1" dirty="0" smtClean="0">
                <a:latin typeface="Calibri" pitchFamily="34" charset="0"/>
              </a:rPr>
              <a:t>Fourteen ideas for making assessment and feedback more manageable</a:t>
            </a:r>
            <a:endParaRPr lang="en-US" sz="3200" b="1" dirty="0">
              <a:latin typeface="Calibri" pitchFamily="34" charset="0"/>
            </a:endParaRPr>
          </a:p>
        </p:txBody>
      </p:sp>
      <p:sp>
        <p:nvSpPr>
          <p:cNvPr id="3" name="Content Placeholder 2"/>
          <p:cNvSpPr>
            <a:spLocks noGrp="1"/>
          </p:cNvSpPr>
          <p:nvPr>
            <p:ph idx="1"/>
          </p:nvPr>
        </p:nvSpPr>
        <p:spPr>
          <a:xfrm>
            <a:off x="0" y="836712"/>
            <a:ext cx="9396536" cy="5030689"/>
          </a:xfrm>
        </p:spPr>
        <p:txBody>
          <a:bodyPr/>
          <a:lstStyle/>
          <a:p>
            <a:pPr>
              <a:buFont typeface="+mj-lt"/>
              <a:buAutoNum type="alphaLcParenR"/>
            </a:pPr>
            <a:r>
              <a:rPr lang="en-GB" sz="2200" dirty="0" smtClean="0">
                <a:latin typeface="Calibri" pitchFamily="34" charset="0"/>
              </a:rPr>
              <a:t>Design much shorter assessments.</a:t>
            </a:r>
          </a:p>
          <a:p>
            <a:pPr>
              <a:buFont typeface="+mj-lt"/>
              <a:buAutoNum type="alphaLcParenR"/>
            </a:pPr>
            <a:r>
              <a:rPr lang="en-GB" sz="2200" dirty="0" smtClean="0"/>
              <a:t>Increase formative assessment and reduce summative assessment.</a:t>
            </a:r>
            <a:endParaRPr lang="en-GB" sz="2200" dirty="0" smtClean="0">
              <a:latin typeface="Calibri" pitchFamily="34" charset="0"/>
            </a:endParaRPr>
          </a:p>
          <a:p>
            <a:pPr>
              <a:buFont typeface="+mj-lt"/>
              <a:buAutoNum type="alphaLcParenR"/>
            </a:pPr>
            <a:r>
              <a:rPr lang="en-GB" sz="2200" dirty="0" smtClean="0"/>
              <a:t>Don’t just use essays.</a:t>
            </a:r>
            <a:endParaRPr lang="en-GB" sz="2200" dirty="0" smtClean="0">
              <a:latin typeface="Calibri" pitchFamily="34" charset="0"/>
            </a:endParaRPr>
          </a:p>
          <a:p>
            <a:pPr>
              <a:buFont typeface="+mj-lt"/>
              <a:buAutoNum type="alphaLcParenR"/>
            </a:pPr>
            <a:r>
              <a:rPr lang="en-GB" sz="2200" dirty="0" smtClean="0"/>
              <a:t>Make more use of oral feedback rather than written.</a:t>
            </a:r>
          </a:p>
          <a:p>
            <a:pPr>
              <a:buFont typeface="+mj-lt"/>
              <a:buAutoNum type="alphaLcParenR"/>
            </a:pPr>
            <a:r>
              <a:rPr lang="en-GB" sz="2200" dirty="0" smtClean="0"/>
              <a:t>Speed up feedback so students still care about it.</a:t>
            </a:r>
          </a:p>
          <a:p>
            <a:pPr>
              <a:buFont typeface="+mj-lt"/>
              <a:buAutoNum type="alphaLcParenR"/>
            </a:pPr>
            <a:r>
              <a:rPr lang="en-GB" sz="2200" dirty="0" smtClean="0"/>
              <a:t>Get students giving feedback to each other.</a:t>
            </a:r>
          </a:p>
          <a:p>
            <a:pPr>
              <a:buFont typeface="+mj-lt"/>
              <a:buAutoNum type="alphaLcParenR"/>
            </a:pPr>
            <a:r>
              <a:rPr lang="en-GB" sz="2200" dirty="0" smtClean="0">
                <a:latin typeface="Calibri" pitchFamily="34" charset="0"/>
              </a:rPr>
              <a:t>Let students right into assessment criteria.</a:t>
            </a:r>
          </a:p>
          <a:p>
            <a:pPr>
              <a:buFont typeface="+mj-lt"/>
              <a:buAutoNum type="alphaLcParenR"/>
            </a:pPr>
            <a:r>
              <a:rPr lang="en-GB" sz="2200" dirty="0" smtClean="0"/>
              <a:t>Show students a range of evidence of achievement.</a:t>
            </a:r>
          </a:p>
          <a:p>
            <a:pPr>
              <a:buFont typeface="+mj-lt"/>
              <a:buAutoNum type="alphaLcParenR"/>
            </a:pPr>
            <a:r>
              <a:rPr lang="en-GB" sz="2200" dirty="0" smtClean="0"/>
              <a:t>Get students themselves formulating evidence of achievement.</a:t>
            </a:r>
          </a:p>
          <a:p>
            <a:pPr>
              <a:buFont typeface="+mj-lt"/>
              <a:buAutoNum type="alphaLcParenR"/>
            </a:pPr>
            <a:r>
              <a:rPr lang="en-GB" sz="2200" dirty="0" smtClean="0"/>
              <a:t>Get students themselves designing and applying assessment criteria.</a:t>
            </a:r>
          </a:p>
          <a:p>
            <a:pPr>
              <a:buFont typeface="+mj-lt"/>
              <a:buAutoNum type="alphaLcParenR"/>
            </a:pPr>
            <a:r>
              <a:rPr lang="en-GB" sz="2200" dirty="0" smtClean="0"/>
              <a:t>Give feedback to students in groups.</a:t>
            </a:r>
          </a:p>
          <a:p>
            <a:pPr>
              <a:buFont typeface="+mj-lt"/>
              <a:buAutoNum type="alphaLcParenR"/>
            </a:pPr>
            <a:r>
              <a:rPr lang="en-GB" sz="2200" dirty="0" smtClean="0"/>
              <a:t>Use statement banks to speed up useful feedback.</a:t>
            </a:r>
          </a:p>
          <a:p>
            <a:pPr>
              <a:buFont typeface="+mj-lt"/>
              <a:buAutoNum type="alphaLcParenR"/>
            </a:pPr>
            <a:r>
              <a:rPr lang="en-GB" sz="2200" dirty="0" smtClean="0"/>
              <a:t>Get students self-assessing, and give them feedback on their self-assessment.</a:t>
            </a:r>
          </a:p>
          <a:p>
            <a:pPr>
              <a:buFont typeface="+mj-lt"/>
              <a:buAutoNum type="alphaLcParenR"/>
            </a:pPr>
            <a:r>
              <a:rPr lang="en-GB" sz="2200" dirty="0" smtClean="0"/>
              <a:t>Avoid ‘final language’ in feedback.</a:t>
            </a:r>
          </a:p>
          <a:p>
            <a:pPr>
              <a:buFont typeface="+mj-lt"/>
              <a:buAutoNum type="alphaLcParenR"/>
            </a:pPr>
            <a:endParaRPr lang="en-GB" sz="2200" dirty="0" smtClean="0"/>
          </a:p>
          <a:p>
            <a:pPr>
              <a:buFont typeface="+mj-lt"/>
              <a:buAutoNum type="alphaLcParenR"/>
            </a:pPr>
            <a:endParaRPr lang="en-GB" sz="2200"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a	Design much shorter assessments</a:t>
            </a:r>
          </a:p>
        </p:txBody>
      </p:sp>
      <p:sp>
        <p:nvSpPr>
          <p:cNvPr id="3" name="Content Placeholder 2"/>
          <p:cNvSpPr>
            <a:spLocks noGrp="1"/>
          </p:cNvSpPr>
          <p:nvPr>
            <p:ph idx="1"/>
          </p:nvPr>
        </p:nvSpPr>
        <p:spPr/>
        <p:txBody>
          <a:bodyPr/>
          <a:lstStyle/>
          <a:p>
            <a:r>
              <a:rPr lang="en-GB" sz="2800" dirty="0" smtClean="0"/>
              <a:t>We tend to keep using long assessment, because that’s what we’ve always done.</a:t>
            </a:r>
          </a:p>
          <a:p>
            <a:r>
              <a:rPr lang="en-GB" sz="2800" dirty="0" smtClean="0"/>
              <a:t>As a result, we spend ages marking, and too little time assessing.</a:t>
            </a:r>
          </a:p>
          <a:p>
            <a:r>
              <a:rPr lang="en-GB" sz="2800" dirty="0" smtClean="0"/>
              <a:t>Students learn to ‘waffle’ with long assessments.</a:t>
            </a:r>
          </a:p>
          <a:p>
            <a:r>
              <a:rPr lang="en-GB" sz="2800" dirty="0" smtClean="0"/>
              <a:t>A short assessment can be harder, and more intense.</a:t>
            </a:r>
          </a:p>
          <a:p>
            <a:r>
              <a:rPr lang="en-GB" sz="2800" dirty="0" smtClean="0"/>
              <a:t>And achieve better discrimination between best and worst.</a:t>
            </a:r>
          </a:p>
          <a:p>
            <a:r>
              <a:rPr lang="en-GB" sz="2800" dirty="0" smtClean="0"/>
              <a:t>And much, much faster to assess.</a:t>
            </a:r>
          </a:p>
          <a:p>
            <a:r>
              <a:rPr lang="en-GB" sz="2800" dirty="0" smtClean="0"/>
              <a:t>Word-constrained assessments can be used.</a:t>
            </a:r>
          </a:p>
          <a:p>
            <a:endParaRPr lang="en-GB" sz="28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b	Increase formative assessment and reduce summative assessment</a:t>
            </a:r>
          </a:p>
        </p:txBody>
      </p:sp>
      <p:sp>
        <p:nvSpPr>
          <p:cNvPr id="3" name="Content Placeholder 2"/>
          <p:cNvSpPr>
            <a:spLocks noGrp="1"/>
          </p:cNvSpPr>
          <p:nvPr>
            <p:ph idx="1"/>
          </p:nvPr>
        </p:nvSpPr>
        <p:spPr/>
        <p:txBody>
          <a:bodyPr/>
          <a:lstStyle/>
          <a:p>
            <a:r>
              <a:rPr lang="en-GB" dirty="0" smtClean="0"/>
              <a:t>We know that students learn little or nothing from feedback on summative assessments.</a:t>
            </a:r>
          </a:p>
          <a:p>
            <a:r>
              <a:rPr lang="en-GB" dirty="0" smtClean="0"/>
              <a:t>Students often don’t learn from feedback on supposedly-formative assessments, as they’ve already moved on to the next task.</a:t>
            </a:r>
          </a:p>
          <a:p>
            <a:r>
              <a:rPr lang="en-GB" dirty="0" smtClean="0"/>
              <a:t>Formative assessment can be a great learning experience.</a:t>
            </a:r>
          </a:p>
          <a:p>
            <a:r>
              <a:rPr lang="en-GB" dirty="0" smtClean="0"/>
              <a:t>Students’ final results can benefit enormously from formative feedback.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c	Don’t just use essays</a:t>
            </a:r>
          </a:p>
        </p:txBody>
      </p:sp>
      <p:sp>
        <p:nvSpPr>
          <p:cNvPr id="3" name="Content Placeholder 2"/>
          <p:cNvSpPr>
            <a:spLocks noGrp="1"/>
          </p:cNvSpPr>
          <p:nvPr>
            <p:ph idx="1"/>
          </p:nvPr>
        </p:nvSpPr>
        <p:spPr/>
        <p:txBody>
          <a:bodyPr/>
          <a:lstStyle/>
          <a:p>
            <a:r>
              <a:rPr lang="en-GB" dirty="0" smtClean="0"/>
              <a:t>Essays take ages to write, and ages to mark.</a:t>
            </a:r>
          </a:p>
          <a:p>
            <a:r>
              <a:rPr lang="en-GB" dirty="0" smtClean="0"/>
              <a:t>Research shows we’re not at all good at assessing essays.</a:t>
            </a:r>
          </a:p>
          <a:p>
            <a:r>
              <a:rPr lang="en-GB" dirty="0" smtClean="0"/>
              <a:t>Marking can degenerate into copy-editing rather than assessing.</a:t>
            </a:r>
          </a:p>
          <a:p>
            <a:r>
              <a:rPr lang="en-GB" dirty="0" smtClean="0"/>
              <a:t>Students are well aware whenever assessment is at all unfair.</a:t>
            </a:r>
          </a:p>
          <a:p>
            <a:r>
              <a:rPr lang="en-GB" dirty="0" smtClean="0"/>
              <a:t>The mark or grade becomes much more important to students than the feedback.</a:t>
            </a:r>
            <a:endParaRPr lang="en-GB"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d	Make more use of oral feedback rather than written</a:t>
            </a:r>
          </a:p>
        </p:txBody>
      </p:sp>
      <p:sp>
        <p:nvSpPr>
          <p:cNvPr id="3" name="Content Placeholder 2"/>
          <p:cNvSpPr>
            <a:spLocks noGrp="1"/>
          </p:cNvSpPr>
          <p:nvPr>
            <p:ph idx="1"/>
          </p:nvPr>
        </p:nvSpPr>
        <p:spPr/>
        <p:txBody>
          <a:bodyPr/>
          <a:lstStyle/>
          <a:p>
            <a:r>
              <a:rPr lang="en-GB" dirty="0" smtClean="0"/>
              <a:t>Face-to-face feedback can make good use of tone of voice, encouraging facial gestures, speed of speech, repetition where needed, body language, and so on.</a:t>
            </a:r>
          </a:p>
          <a:p>
            <a:r>
              <a:rPr lang="en-GB" dirty="0" smtClean="0"/>
              <a:t>Students in large groups can learn from oral feedback on other students’ triumphs and disasters (with due anonymity).</a:t>
            </a:r>
          </a:p>
          <a:p>
            <a:r>
              <a:rPr lang="en-GB" dirty="0" smtClean="0"/>
              <a:t>Even one-to-one, oral feedback can be much more powerful than written.</a:t>
            </a:r>
          </a:p>
          <a:p>
            <a:r>
              <a:rPr lang="en-GB" dirty="0" smtClean="0"/>
              <a:t>Oral feedback can be retained if ‘packaged up’ in podcasts or audio files.</a:t>
            </a:r>
            <a:endParaRPr lang="en-GB"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e	Speed up feedback so students still care about it</a:t>
            </a:r>
          </a:p>
        </p:txBody>
      </p:sp>
      <p:sp>
        <p:nvSpPr>
          <p:cNvPr id="3" name="Content Placeholder 2"/>
          <p:cNvSpPr>
            <a:spLocks noGrp="1"/>
          </p:cNvSpPr>
          <p:nvPr>
            <p:ph idx="1"/>
          </p:nvPr>
        </p:nvSpPr>
        <p:spPr/>
        <p:txBody>
          <a:bodyPr/>
          <a:lstStyle/>
          <a:p>
            <a:r>
              <a:rPr lang="en-GB" dirty="0" smtClean="0"/>
              <a:t>We’ve become preoccupied with the turn-around time for a batch of work for large groups of students.</a:t>
            </a:r>
          </a:p>
          <a:p>
            <a:r>
              <a:rPr lang="en-GB" dirty="0" smtClean="0"/>
              <a:t>A lot of feedback can be given at the moment the work is submitted, before marking has even begun.</a:t>
            </a:r>
          </a:p>
          <a:p>
            <a:r>
              <a:rPr lang="en-GB" dirty="0" smtClean="0"/>
              <a:t>Immediate feedback means that students still remember what they did – and what they had problems with.</a:t>
            </a:r>
          </a:p>
          <a:p>
            <a:r>
              <a:rPr lang="en-GB" dirty="0" smtClean="0"/>
              <a:t>Ideally, give feedback within 24 hours of students doing the work?</a:t>
            </a:r>
          </a:p>
          <a:p>
            <a:endParaRPr lang="en-GB"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smtClean="0">
                <a:latin typeface="Calibri" pitchFamily="34" charset="0"/>
              </a:rPr>
              <a:t>You don’t need to take notes.</a:t>
            </a:r>
          </a:p>
          <a:p>
            <a:r>
              <a:rPr lang="en-GB" sz="2800" dirty="0" smtClean="0">
                <a:latin typeface="Calibri" pitchFamily="34" charset="0"/>
              </a:rPr>
              <a:t>I’ll put the main slides up on my website by lunchtime tomorrow</a:t>
            </a:r>
            <a:r>
              <a:rPr lang="en-GB" sz="2800" dirty="0" smtClean="0">
                <a:solidFill>
                  <a:srgbClr val="C00000"/>
                </a:solidFill>
                <a:latin typeface="Calibri" pitchFamily="34" charset="0"/>
              </a:rPr>
              <a:t>:</a:t>
            </a:r>
            <a:r>
              <a:rPr lang="en-GB" sz="2800" dirty="0" smtClean="0">
                <a:latin typeface="Calibri" pitchFamily="34" charset="0"/>
              </a:rPr>
              <a:t> </a:t>
            </a:r>
            <a:r>
              <a:rPr lang="en-GB" sz="2800" dirty="0" smtClean="0">
                <a:solidFill>
                  <a:srgbClr val="008000"/>
                </a:solidFill>
                <a:latin typeface="Calibri" pitchFamily="34" charset="0"/>
              </a:rPr>
              <a:t>(http://phil-race.co.uk/)</a:t>
            </a:r>
          </a:p>
          <a:p>
            <a:r>
              <a:rPr lang="en-GB" sz="2800" dirty="0" smtClean="0">
                <a:latin typeface="Calibri" pitchFamily="34" charset="0"/>
              </a:rPr>
              <a:t>I won’t include pictures and video-clips, as this would make the file-size too large.</a:t>
            </a:r>
          </a:p>
          <a:p>
            <a:r>
              <a:rPr lang="en-GB" sz="2800" dirty="0" smtClean="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f	Get students giving feedback to each other</a:t>
            </a:r>
          </a:p>
        </p:txBody>
      </p:sp>
      <p:sp>
        <p:nvSpPr>
          <p:cNvPr id="3" name="Content Placeholder 2"/>
          <p:cNvSpPr>
            <a:spLocks noGrp="1"/>
          </p:cNvSpPr>
          <p:nvPr>
            <p:ph idx="1"/>
          </p:nvPr>
        </p:nvSpPr>
        <p:spPr/>
        <p:txBody>
          <a:bodyPr/>
          <a:lstStyle/>
          <a:p>
            <a:r>
              <a:rPr lang="en-GB" dirty="0" smtClean="0"/>
              <a:t>Students learn a great deal from the process of explaining things to someone else.</a:t>
            </a:r>
          </a:p>
          <a:p>
            <a:r>
              <a:rPr lang="en-GB" dirty="0" smtClean="0"/>
              <a:t>It’s often easier to learn from someone who has just mastered a concept than from someone who can’t remember the difficulties learning it.</a:t>
            </a:r>
          </a:p>
          <a:p>
            <a:r>
              <a:rPr lang="en-GB" dirty="0" smtClean="0"/>
              <a:t>Students can benefit from much more feedback than we could give them.</a:t>
            </a:r>
            <a:endParaRPr lang="en-GB"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g	Let students right into assessment criteria</a:t>
            </a:r>
          </a:p>
        </p:txBody>
      </p:sp>
      <p:sp>
        <p:nvSpPr>
          <p:cNvPr id="3" name="Content Placeholder 2"/>
          <p:cNvSpPr>
            <a:spLocks noGrp="1"/>
          </p:cNvSpPr>
          <p:nvPr>
            <p:ph idx="1"/>
          </p:nvPr>
        </p:nvSpPr>
        <p:spPr/>
        <p:txBody>
          <a:bodyPr/>
          <a:lstStyle/>
          <a:p>
            <a:r>
              <a:rPr lang="en-GB" dirty="0" smtClean="0"/>
              <a:t>Talk assessment every  time you see whole groups of students.</a:t>
            </a:r>
          </a:p>
          <a:p>
            <a:r>
              <a:rPr lang="en-GB" dirty="0" smtClean="0"/>
              <a:t>Try to avoid talking assessment to individual students seeking to ‘get ahead’.</a:t>
            </a:r>
          </a:p>
          <a:p>
            <a:r>
              <a:rPr lang="en-GB" dirty="0" smtClean="0"/>
              <a:t>Make it clear how assessment criteria link to evidence of achievement of published learning outcomes.</a:t>
            </a:r>
          </a:p>
          <a:p>
            <a:r>
              <a:rPr lang="en-GB" dirty="0" smtClean="0"/>
              <a:t>Give students safe practice at evidencing their achievement of assessment criteria.</a:t>
            </a:r>
            <a:endParaRPr lang="en-GB"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h	Show students a range of evidence of achievement</a:t>
            </a:r>
          </a:p>
        </p:txBody>
      </p:sp>
      <p:sp>
        <p:nvSpPr>
          <p:cNvPr id="3" name="Content Placeholder 2"/>
          <p:cNvSpPr>
            <a:spLocks noGrp="1"/>
          </p:cNvSpPr>
          <p:nvPr>
            <p:ph idx="1"/>
          </p:nvPr>
        </p:nvSpPr>
        <p:spPr/>
        <p:txBody>
          <a:bodyPr/>
          <a:lstStyle/>
          <a:p>
            <a:r>
              <a:rPr lang="en-GB" dirty="0" smtClean="0"/>
              <a:t>Don’t just show students exemplars of ‘excellent work’.</a:t>
            </a:r>
          </a:p>
          <a:p>
            <a:r>
              <a:rPr lang="en-GB" dirty="0" smtClean="0"/>
              <a:t>Let them see what can easily go wrong, and can lose them marks.</a:t>
            </a:r>
          </a:p>
          <a:p>
            <a:r>
              <a:rPr lang="en-GB" dirty="0" smtClean="0"/>
              <a:t>When students are aware of a range between ‘excellent’ and ‘poor’, they can strive to be even better than excellent.</a:t>
            </a:r>
          </a:p>
          <a:p>
            <a:r>
              <a:rPr lang="en-GB" dirty="0" smtClean="0"/>
              <a:t>The tendency to simply imitate excellent work is diminished.</a:t>
            </a:r>
          </a:p>
          <a:p>
            <a:pPr>
              <a:buNone/>
            </a:pPr>
            <a:r>
              <a:rPr lang="en-GB" dirty="0" smtClean="0"/>
              <a:t>	(See the work of Royce Sadler)</a:t>
            </a:r>
            <a:endParaRPr lang="en-GB"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i	Get students themselves formulating evidence of achievement</a:t>
            </a:r>
          </a:p>
        </p:txBody>
      </p:sp>
      <p:sp>
        <p:nvSpPr>
          <p:cNvPr id="3" name="Content Placeholder 2"/>
          <p:cNvSpPr>
            <a:spLocks noGrp="1"/>
          </p:cNvSpPr>
          <p:nvPr>
            <p:ph idx="1"/>
          </p:nvPr>
        </p:nvSpPr>
        <p:spPr/>
        <p:txBody>
          <a:bodyPr/>
          <a:lstStyle/>
          <a:p>
            <a:r>
              <a:rPr lang="en-GB" dirty="0" smtClean="0"/>
              <a:t>When students have a feeling of ownership of their targets, they put much more into achieving the targets.</a:t>
            </a:r>
          </a:p>
          <a:p>
            <a:r>
              <a:rPr lang="en-GB" dirty="0" smtClean="0"/>
              <a:t>When students formulate ‘good’ evidence, we can praise their choices.</a:t>
            </a:r>
          </a:p>
          <a:p>
            <a:r>
              <a:rPr lang="en-GB" dirty="0" smtClean="0"/>
              <a:t>When students formulate ‘poor’ evidence, we can point them in a better direction.</a:t>
            </a:r>
          </a:p>
          <a:p>
            <a:r>
              <a:rPr lang="en-GB" dirty="0" smtClean="0"/>
              <a:t>We can adopt their targets, when they are better than the ones we first thought of!</a:t>
            </a:r>
            <a:endParaRPr lang="en-GB"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00100" indent="-800100" algn="l"/>
            <a:r>
              <a:rPr lang="en-GB" b="1" dirty="0" smtClean="0"/>
              <a:t>j	Get students themselves designing and applying assessment criteria</a:t>
            </a:r>
            <a:endParaRPr lang="en-GB" b="1" dirty="0"/>
          </a:p>
        </p:txBody>
      </p:sp>
      <p:sp>
        <p:nvSpPr>
          <p:cNvPr id="3" name="Content Placeholder 2"/>
          <p:cNvSpPr>
            <a:spLocks noGrp="1"/>
          </p:cNvSpPr>
          <p:nvPr>
            <p:ph idx="1"/>
          </p:nvPr>
        </p:nvSpPr>
        <p:spPr/>
        <p:txBody>
          <a:bodyPr/>
          <a:lstStyle/>
          <a:p>
            <a:r>
              <a:rPr lang="en-GB" sz="3000" dirty="0" smtClean="0"/>
              <a:t>Learning by assessing – making informed judgements’ – is one of the deepest forms of learning.</a:t>
            </a:r>
          </a:p>
          <a:p>
            <a:r>
              <a:rPr lang="en-GB" sz="3000" dirty="0" smtClean="0"/>
              <a:t>We can easily give students relevant things to assess in class time, and benefit from dialogue.</a:t>
            </a:r>
          </a:p>
          <a:p>
            <a:r>
              <a:rPr lang="en-GB" sz="3000" dirty="0" smtClean="0"/>
              <a:t>Students can often think of better assessment criteria than the ones we first thought of ourselves.</a:t>
            </a:r>
          </a:p>
          <a:p>
            <a:r>
              <a:rPr lang="en-GB" sz="3000" dirty="0" smtClean="0"/>
              <a:t>Applying assessment criteria helps students to internalise how to achieve them in their own work.</a:t>
            </a:r>
            <a:endParaRPr lang="en-GB" sz="300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k 	Give feedback to students in groups.</a:t>
            </a:r>
          </a:p>
        </p:txBody>
      </p:sp>
      <p:sp>
        <p:nvSpPr>
          <p:cNvPr id="3" name="Content Placeholder 2"/>
          <p:cNvSpPr>
            <a:spLocks noGrp="1"/>
          </p:cNvSpPr>
          <p:nvPr>
            <p:ph idx="1"/>
          </p:nvPr>
        </p:nvSpPr>
        <p:spPr/>
        <p:txBody>
          <a:bodyPr/>
          <a:lstStyle/>
          <a:p>
            <a:r>
              <a:rPr lang="en-GB" dirty="0" smtClean="0"/>
              <a:t>This can be less threatening than one-to-one feedback, especially critical feedback, and can be much more manageable for us.</a:t>
            </a:r>
          </a:p>
          <a:p>
            <a:r>
              <a:rPr lang="en-GB" dirty="0" smtClean="0"/>
              <a:t>Let students hear feedback on work that is better than theirs (retaining anonymity).</a:t>
            </a:r>
          </a:p>
          <a:p>
            <a:r>
              <a:rPr lang="en-GB" dirty="0" smtClean="0"/>
              <a:t>Let students hear and see feedback on other students’ disasters (retaining anonymity).</a:t>
            </a:r>
          </a:p>
          <a:p>
            <a:r>
              <a:rPr lang="en-GB" dirty="0" smtClean="0"/>
              <a:t>Allow students to see ‘where they’re at’ compared to others in the cohort.</a:t>
            </a:r>
            <a:endParaRPr lang="en-GB"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l	 Use statement banks to speed up useful feedback.</a:t>
            </a:r>
          </a:p>
        </p:txBody>
      </p:sp>
      <p:sp>
        <p:nvSpPr>
          <p:cNvPr id="3" name="Content Placeholder 2"/>
          <p:cNvSpPr>
            <a:spLocks noGrp="1"/>
          </p:cNvSpPr>
          <p:nvPr>
            <p:ph idx="1"/>
          </p:nvPr>
        </p:nvSpPr>
        <p:spPr/>
        <p:txBody>
          <a:bodyPr/>
          <a:lstStyle/>
          <a:p>
            <a:r>
              <a:rPr lang="en-GB" dirty="0" smtClean="0"/>
              <a:t>Especially with online feedback, compile a bank of useful feedback statements.</a:t>
            </a:r>
          </a:p>
          <a:p>
            <a:r>
              <a:rPr lang="en-GB" dirty="0" smtClean="0"/>
              <a:t>Make sure that there are sufficient ‘praise’ comments, to counterbalance critical ones.</a:t>
            </a:r>
          </a:p>
          <a:p>
            <a:r>
              <a:rPr lang="en-GB" dirty="0" smtClean="0"/>
              <a:t>Get students themselves to compose statements, so that they get a sharper idea of what is wanted in their work.</a:t>
            </a:r>
          </a:p>
          <a:p>
            <a:r>
              <a:rPr lang="en-GB" dirty="0" smtClean="0"/>
              <a:t>Make sure that the feedback that different students receive is sufficiently different and personal, rather than just ‘out of the box’.</a:t>
            </a:r>
            <a:endParaRPr lang="en-GB"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1223863"/>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m	Get students self-assessing, and give them feedback on their self-assessment.</a:t>
            </a:r>
          </a:p>
        </p:txBody>
      </p:sp>
      <p:sp>
        <p:nvSpPr>
          <p:cNvPr id="3" name="Content Placeholder 2"/>
          <p:cNvSpPr>
            <a:spLocks noGrp="1"/>
          </p:cNvSpPr>
          <p:nvPr>
            <p:ph idx="1"/>
          </p:nvPr>
        </p:nvSpPr>
        <p:spPr>
          <a:xfrm>
            <a:off x="358775" y="1412776"/>
            <a:ext cx="8605838" cy="4454624"/>
          </a:xfrm>
        </p:spPr>
        <p:txBody>
          <a:bodyPr/>
          <a:lstStyle/>
          <a:p>
            <a:r>
              <a:rPr lang="en-GB" dirty="0" smtClean="0"/>
              <a:t>Ask students what mark or grade they believe the work should be earning.</a:t>
            </a:r>
          </a:p>
          <a:p>
            <a:r>
              <a:rPr lang="en-GB" dirty="0" smtClean="0"/>
              <a:t>Ask students what they think they did best, and praise them when indeed they did do this well.</a:t>
            </a:r>
          </a:p>
          <a:p>
            <a:r>
              <a:rPr lang="en-GB" dirty="0" smtClean="0"/>
              <a:t>Ask students what they found the hardest part of the task, and praise them when they succeeded, and empathise when they didn’t.</a:t>
            </a:r>
          </a:p>
          <a:p>
            <a:r>
              <a:rPr lang="en-GB" dirty="0" smtClean="0"/>
              <a:t>Ask students what they might change if they had another hour to do the task.</a:t>
            </a:r>
            <a:endParaRPr lang="en-GB"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n	Avoid ‘final language’ in feedback</a:t>
            </a:r>
          </a:p>
        </p:txBody>
      </p:sp>
      <p:sp>
        <p:nvSpPr>
          <p:cNvPr id="3" name="Content Placeholder 2"/>
          <p:cNvSpPr>
            <a:spLocks noGrp="1"/>
          </p:cNvSpPr>
          <p:nvPr>
            <p:ph idx="1"/>
          </p:nvPr>
        </p:nvSpPr>
        <p:spPr/>
        <p:txBody>
          <a:bodyPr/>
          <a:lstStyle/>
          <a:p>
            <a:r>
              <a:rPr lang="en-GB" dirty="0" smtClean="0"/>
              <a:t>‘Final language’ includes words such as ‘excellent’, ‘good’, ‘poor’, ‘adequate’, ‘satisfactory’, and so on.</a:t>
            </a:r>
          </a:p>
          <a:p>
            <a:r>
              <a:rPr lang="en-GB" dirty="0" smtClean="0"/>
              <a:t>It is better to say things such as:</a:t>
            </a:r>
          </a:p>
          <a:p>
            <a:pPr lvl="1"/>
            <a:r>
              <a:rPr lang="en-GB" dirty="0" smtClean="0"/>
              <a:t>‘I really like how you approached so-and-so’</a:t>
            </a:r>
          </a:p>
          <a:p>
            <a:pPr lvl="1"/>
            <a:r>
              <a:rPr lang="en-GB" dirty="0" smtClean="0"/>
              <a:t>‘It might have helped if you’d done such-and such’</a:t>
            </a:r>
          </a:p>
          <a:p>
            <a:pPr lvl="1"/>
            <a:r>
              <a:rPr lang="en-GB" dirty="0" smtClean="0"/>
              <a:t>‘One thing you did really well was so-and-so’</a:t>
            </a:r>
          </a:p>
          <a:p>
            <a:pPr lvl="1"/>
            <a:r>
              <a:rPr lang="en-GB" dirty="0" smtClean="0"/>
              <a:t>‘You probably know that such-and-such didn’t really work’</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lstStyle/>
          <a:p>
            <a:r>
              <a:rPr lang="en-GB" sz="3200" b="1" dirty="0" smtClean="0">
                <a:latin typeface="Calibri" pitchFamily="34" charset="0"/>
              </a:rPr>
              <a:t>Fourteen ideas for making assessment and feedback more manageable</a:t>
            </a:r>
            <a:endParaRPr lang="en-US" sz="3200" b="1" dirty="0">
              <a:latin typeface="Calibri" pitchFamily="34" charset="0"/>
            </a:endParaRPr>
          </a:p>
        </p:txBody>
      </p:sp>
      <p:sp>
        <p:nvSpPr>
          <p:cNvPr id="3" name="Content Placeholder 2"/>
          <p:cNvSpPr>
            <a:spLocks noGrp="1"/>
          </p:cNvSpPr>
          <p:nvPr>
            <p:ph idx="1"/>
          </p:nvPr>
        </p:nvSpPr>
        <p:spPr>
          <a:xfrm>
            <a:off x="0" y="764704"/>
            <a:ext cx="9396536" cy="5102697"/>
          </a:xfrm>
        </p:spPr>
        <p:txBody>
          <a:bodyPr/>
          <a:lstStyle/>
          <a:p>
            <a:pPr>
              <a:buFont typeface="+mj-lt"/>
              <a:buAutoNum type="alphaLcPeriod"/>
            </a:pPr>
            <a:r>
              <a:rPr lang="en-GB" sz="2200" dirty="0" smtClean="0">
                <a:latin typeface="Calibri" pitchFamily="34" charset="0"/>
              </a:rPr>
              <a:t>Design much shorter assessments.</a:t>
            </a:r>
          </a:p>
          <a:p>
            <a:pPr>
              <a:buFont typeface="+mj-lt"/>
              <a:buAutoNum type="alphaLcPeriod"/>
            </a:pPr>
            <a:r>
              <a:rPr lang="en-GB" sz="2200" dirty="0" smtClean="0"/>
              <a:t>Increase formative assessment and reduce summative assessment.</a:t>
            </a:r>
            <a:endParaRPr lang="en-GB" sz="2200" dirty="0" smtClean="0">
              <a:latin typeface="Calibri" pitchFamily="34" charset="0"/>
            </a:endParaRPr>
          </a:p>
          <a:p>
            <a:pPr>
              <a:buFont typeface="+mj-lt"/>
              <a:buAutoNum type="alphaLcPeriod"/>
            </a:pPr>
            <a:r>
              <a:rPr lang="en-GB" sz="2200" dirty="0" smtClean="0"/>
              <a:t>Don’t just use essays.</a:t>
            </a:r>
            <a:endParaRPr lang="en-GB" sz="2200" dirty="0" smtClean="0">
              <a:latin typeface="Calibri" pitchFamily="34" charset="0"/>
            </a:endParaRPr>
          </a:p>
          <a:p>
            <a:pPr>
              <a:buFont typeface="+mj-lt"/>
              <a:buAutoNum type="alphaLcPeriod"/>
            </a:pPr>
            <a:r>
              <a:rPr lang="en-GB" sz="2200" dirty="0" smtClean="0"/>
              <a:t>Make more use of oral feedback rather than written.</a:t>
            </a:r>
          </a:p>
          <a:p>
            <a:pPr>
              <a:buFont typeface="+mj-lt"/>
              <a:buAutoNum type="alphaLcPeriod"/>
            </a:pPr>
            <a:r>
              <a:rPr lang="en-GB" sz="2200" dirty="0" smtClean="0"/>
              <a:t>Speed up feedback so students still care about it.</a:t>
            </a:r>
          </a:p>
          <a:p>
            <a:pPr>
              <a:buFont typeface="+mj-lt"/>
              <a:buAutoNum type="alphaLcPeriod"/>
            </a:pPr>
            <a:r>
              <a:rPr lang="en-GB" sz="2200" dirty="0" smtClean="0"/>
              <a:t>Get students giving feedback to each other.</a:t>
            </a:r>
          </a:p>
          <a:p>
            <a:pPr>
              <a:buFont typeface="+mj-lt"/>
              <a:buAutoNum type="alphaLcPeriod"/>
            </a:pPr>
            <a:r>
              <a:rPr lang="en-GB" sz="2200" dirty="0" smtClean="0">
                <a:latin typeface="Calibri" pitchFamily="34" charset="0"/>
              </a:rPr>
              <a:t>Let students right into assessment criteria.</a:t>
            </a:r>
          </a:p>
          <a:p>
            <a:pPr>
              <a:buFont typeface="+mj-lt"/>
              <a:buAutoNum type="alphaLcPeriod"/>
            </a:pPr>
            <a:r>
              <a:rPr lang="en-GB" sz="2200" dirty="0" smtClean="0"/>
              <a:t>Show students a range of evidence of achievement.</a:t>
            </a:r>
          </a:p>
          <a:p>
            <a:pPr>
              <a:buFont typeface="+mj-lt"/>
              <a:buAutoNum type="alphaLcPeriod"/>
            </a:pPr>
            <a:r>
              <a:rPr lang="en-GB" sz="2200" dirty="0" smtClean="0"/>
              <a:t>Get students themselves formulating evidence of achievement.</a:t>
            </a:r>
          </a:p>
          <a:p>
            <a:pPr>
              <a:buFont typeface="+mj-lt"/>
              <a:buAutoNum type="alphaLcPeriod"/>
            </a:pPr>
            <a:r>
              <a:rPr lang="en-GB" sz="2200" dirty="0" smtClean="0"/>
              <a:t>Get students themselves designing and applying assessment criteria.</a:t>
            </a:r>
          </a:p>
          <a:p>
            <a:pPr>
              <a:buFont typeface="+mj-lt"/>
              <a:buAutoNum type="alphaLcPeriod"/>
            </a:pPr>
            <a:r>
              <a:rPr lang="en-GB" sz="2200" dirty="0" smtClean="0"/>
              <a:t>Give feedback to students in groups.</a:t>
            </a:r>
          </a:p>
          <a:p>
            <a:pPr>
              <a:buFont typeface="+mj-lt"/>
              <a:buAutoNum type="alphaLcPeriod"/>
            </a:pPr>
            <a:r>
              <a:rPr lang="en-GB" sz="2200" dirty="0" smtClean="0"/>
              <a:t>Use statement banks to speed up useful feedback.</a:t>
            </a:r>
          </a:p>
          <a:p>
            <a:pPr>
              <a:buFont typeface="+mj-lt"/>
              <a:buAutoNum type="alphaLcPeriod"/>
            </a:pPr>
            <a:r>
              <a:rPr lang="en-GB" sz="2200" dirty="0" smtClean="0"/>
              <a:t>Get students self-assessing, and give them feedback on their self-assessment.</a:t>
            </a:r>
          </a:p>
          <a:p>
            <a:pPr>
              <a:buFont typeface="+mj-lt"/>
              <a:buAutoNum type="alphaLcPeriod"/>
            </a:pPr>
            <a:r>
              <a:rPr lang="en-GB" sz="2200" dirty="0" smtClean="0"/>
              <a:t>Avoid ‘final language’ in feedback.</a:t>
            </a:r>
          </a:p>
          <a:p>
            <a:pPr>
              <a:buFont typeface="+mj-lt"/>
              <a:buAutoNum type="alphaLcPeriod"/>
            </a:pPr>
            <a:endParaRPr lang="en-GB" sz="2200" dirty="0" smtClean="0"/>
          </a:p>
          <a:p>
            <a:pPr>
              <a:buFont typeface="+mj-lt"/>
              <a:buAutoNum type="alphaLcPeriod"/>
            </a:pPr>
            <a:endParaRPr lang="en-GB" sz="22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smtClean="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sz="2800" dirty="0" smtClean="0"/>
              <a:t>After participating in this workshop you should be better able to:</a:t>
            </a:r>
          </a:p>
          <a:p>
            <a:pPr lvl="0">
              <a:buFont typeface="+mj-lt"/>
              <a:buAutoNum type="arabicPeriod"/>
            </a:pPr>
            <a:r>
              <a:rPr lang="en-GB" sz="2800" dirty="0" smtClean="0"/>
              <a:t>Make life better – for you and for students – by making assessment more manageable!</a:t>
            </a:r>
          </a:p>
          <a:p>
            <a:pPr lvl="0">
              <a:buFont typeface="+mj-lt"/>
              <a:buAutoNum type="arabicPeriod"/>
            </a:pPr>
            <a:r>
              <a:rPr lang="en-GB" sz="2800" dirty="0" smtClean="0"/>
              <a:t>Put assessment in context in the 2016 university sector (not forgetting NSS 2017 and TEF!).</a:t>
            </a:r>
          </a:p>
          <a:p>
            <a:pPr lvl="0">
              <a:buFont typeface="+mj-lt"/>
              <a:buAutoNum type="arabicPeriod"/>
            </a:pPr>
            <a:r>
              <a:rPr lang="en-GB" sz="2800" dirty="0" smtClean="0"/>
              <a:t>Interrogate one of your own assessments in terms of how well it links to how students learn, and validity, reliability, transparency, authenticity and manageability.</a:t>
            </a:r>
          </a:p>
          <a:p>
            <a:pPr lvl="0">
              <a:buFont typeface="+mj-lt"/>
              <a:buAutoNum type="arabicPeriod"/>
            </a:pPr>
            <a:r>
              <a:rPr lang="en-GB" sz="2800" dirty="0" smtClean="0"/>
              <a:t>Consider, and prioritise – and extend – fourteen ideas for making formative assessment and feedback more efficient and more manageable.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Post-it ‘Diamond 9’ prioritisation</a:t>
            </a:r>
            <a:endParaRPr lang="en-GB" b="1" dirty="0"/>
          </a:p>
        </p:txBody>
      </p:sp>
      <p:sp>
        <p:nvSpPr>
          <p:cNvPr id="3" name="Content Placeholder 2"/>
          <p:cNvSpPr>
            <a:spLocks noGrp="1"/>
          </p:cNvSpPr>
          <p:nvPr>
            <p:ph idx="1"/>
          </p:nvPr>
        </p:nvSpPr>
        <p:spPr/>
        <p:txBody>
          <a:bodyPr/>
          <a:lstStyle/>
          <a:p>
            <a:r>
              <a:rPr lang="en-GB" dirty="0" smtClean="0"/>
              <a:t>In your group, please write the letters ‘a’ to ‘n’ on fourteen post-its, and discuss the relative pros and cons for each in your own practice, and as a group, arrange the top 9 in a ‘diamond 9’ pattern.</a:t>
            </a:r>
          </a:p>
          <a:p>
            <a:r>
              <a:rPr lang="en-GB" dirty="0" smtClean="0"/>
              <a:t>At any point, insert </a:t>
            </a:r>
            <a:r>
              <a:rPr lang="en-GB" dirty="0" smtClean="0">
                <a:solidFill>
                  <a:srgbClr val="FF0000"/>
                </a:solidFill>
              </a:rPr>
              <a:t>one better choice</a:t>
            </a:r>
            <a:r>
              <a:rPr lang="en-GB" dirty="0" smtClean="0"/>
              <a:t>, and  place it in order among your top 9.</a:t>
            </a:r>
          </a:p>
          <a:p>
            <a:r>
              <a:rPr lang="en-GB" dirty="0" smtClean="0"/>
              <a:t>Be ready to justify your top choices to the rest of us.</a:t>
            </a:r>
          </a:p>
          <a:p>
            <a:endParaRPr lang="en-GB"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hangingPunct="0">
              <a:lnSpc>
                <a:spcPct val="75000"/>
              </a:lnSpc>
            </a:pPr>
            <a:r>
              <a:rPr lang="en-GB" sz="3600" b="1" dirty="0" smtClean="0">
                <a:solidFill>
                  <a:srgbClr val="000000"/>
                </a:solidFill>
                <a:effectLst>
                  <a:outerShdw blurRad="38100" dist="38100" dir="2700000" algn="tl">
                    <a:srgbClr val="FFFFFF"/>
                  </a:outerShdw>
                </a:effectLst>
                <a:latin typeface="Arial" pitchFamily="34" charset="0"/>
                <a:cs typeface="Arial" pitchFamily="34" charset="0"/>
              </a:rPr>
              <a:t>Pick the best 9 ideas: </a:t>
            </a:r>
          </a:p>
          <a:p>
            <a:pPr algn="ctr" eaLnBrk="0" hangingPunct="0">
              <a:lnSpc>
                <a:spcPct val="75000"/>
              </a:lnSpc>
            </a:pPr>
            <a:r>
              <a:rPr lang="en-GB" sz="3600" b="1" dirty="0" smtClean="0">
                <a:solidFill>
                  <a:srgbClr val="000000"/>
                </a:solidFill>
                <a:effectLst>
                  <a:outerShdw blurRad="38100" dist="38100" dir="2700000" algn="tl">
                    <a:srgbClr val="FFFFFF"/>
                  </a:outerShdw>
                </a:effectLst>
                <a:latin typeface="Arial" pitchFamily="34" charset="0"/>
                <a:cs typeface="Arial" pitchFamily="34" charset="0"/>
              </a:rPr>
              <a:t>Diamond 9 </a:t>
            </a:r>
            <a:endParaRPr lang="en-GB" sz="3600" b="1"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best</a:t>
            </a:r>
            <a:endParaRPr lang="en-GB" sz="2800" b="1" dirty="0">
              <a:solidFill>
                <a:srgbClr val="0070C0"/>
              </a:solidFill>
            </a:endParaRP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next best</a:t>
            </a:r>
            <a:endParaRPr lang="en-GB" sz="2800" b="1" dirty="0">
              <a:solidFill>
                <a:srgbClr val="0070C0"/>
              </a:solidFill>
            </a:endParaRP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7</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hangingPunct="0">
              <a:lnSpc>
                <a:spcPct val="75000"/>
              </a:lnSpc>
            </a:pPr>
            <a:r>
              <a:rPr lang="en-GB" sz="3600" b="1" dirty="0" smtClean="0">
                <a:solidFill>
                  <a:srgbClr val="000000"/>
                </a:solidFill>
                <a:effectLst>
                  <a:outerShdw blurRad="38100" dist="38100" dir="2700000" algn="tl">
                    <a:srgbClr val="FFFFFF"/>
                  </a:outerShdw>
                </a:effectLst>
                <a:latin typeface="Arial" pitchFamily="34" charset="0"/>
                <a:cs typeface="Arial" pitchFamily="34" charset="0"/>
              </a:rPr>
              <a:t>Your results so far...</a:t>
            </a:r>
            <a:endParaRPr lang="en-GB" sz="3600" b="1"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A, x, a</a:t>
            </a:r>
            <a:endParaRPr lang="en-GB" sz="2800" b="1" dirty="0">
              <a:solidFill>
                <a:srgbClr val="0070C0"/>
              </a:solidFill>
            </a:endParaRP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B, g, l</a:t>
            </a:r>
            <a:endParaRPr lang="en-GB" sz="2800" b="1" dirty="0">
              <a:solidFill>
                <a:srgbClr val="0070C0"/>
              </a:solidFill>
            </a:endParaRP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C, h, k</a:t>
            </a:r>
            <a:endParaRPr lang="en-GB" sz="2800" b="1" dirty="0">
              <a:solidFill>
                <a:srgbClr val="0070C0"/>
              </a:solidFill>
            </a:endParaRP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E, k, e </a:t>
            </a:r>
            <a:endParaRPr lang="en-GB" sz="2800" b="1" dirty="0">
              <a:solidFill>
                <a:srgbClr val="0070C0"/>
              </a:solidFill>
            </a:endParaRP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G, f c</a:t>
            </a:r>
            <a:endParaRPr lang="en-GB" sz="2800" b="1" dirty="0">
              <a:solidFill>
                <a:srgbClr val="0070C0"/>
              </a:solidFill>
            </a:endParaRP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D, </a:t>
            </a:r>
            <a:r>
              <a:rPr lang="en-GB" sz="2800" b="1" dirty="0" err="1" smtClean="0">
                <a:solidFill>
                  <a:srgbClr val="0070C0"/>
                </a:solidFill>
              </a:rPr>
              <a:t>d,b</a:t>
            </a:r>
            <a:endParaRPr lang="en-GB" sz="2800" b="1" dirty="0">
              <a:solidFill>
                <a:srgbClr val="0070C0"/>
              </a:solidFill>
            </a:endParaRP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2"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5"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6" name="TextBox 15"/>
          <p:cNvSpPr txBox="1"/>
          <p:nvPr/>
        </p:nvSpPr>
        <p:spPr>
          <a:xfrm>
            <a:off x="683568" y="5661248"/>
            <a:ext cx="6616683" cy="523220"/>
          </a:xfrm>
          <a:prstGeom prst="rect">
            <a:avLst/>
          </a:prstGeom>
          <a:noFill/>
        </p:spPr>
        <p:txBody>
          <a:bodyPr wrap="none" rtlCol="0">
            <a:spAutoFit/>
          </a:bodyPr>
          <a:lstStyle/>
          <a:p>
            <a:pPr fontAlgn="auto">
              <a:spcBef>
                <a:spcPts val="0"/>
              </a:spcBef>
              <a:spcAft>
                <a:spcPts val="0"/>
              </a:spcAft>
            </a:pPr>
            <a:r>
              <a:rPr lang="en-GB" sz="2800" b="1" dirty="0" smtClean="0">
                <a:solidFill>
                  <a:srgbClr val="000000"/>
                </a:solidFill>
                <a:latin typeface="Calibri"/>
              </a:rPr>
              <a:t>X = getting them to think like professionals </a:t>
            </a:r>
            <a:endParaRPr lang="en-GB" sz="2800" b="1" dirty="0">
              <a:solidFill>
                <a:srgbClr val="000000"/>
              </a:solidFill>
              <a:latin typeface="Calibri"/>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 Suggestion...</a:t>
            </a:r>
            <a:endParaRPr lang="en-GB" dirty="0"/>
          </a:p>
        </p:txBody>
      </p:sp>
      <p:sp>
        <p:nvSpPr>
          <p:cNvPr id="3" name="Content Placeholder 2"/>
          <p:cNvSpPr>
            <a:spLocks noGrp="1"/>
          </p:cNvSpPr>
          <p:nvPr>
            <p:ph idx="1"/>
          </p:nvPr>
        </p:nvSpPr>
        <p:spPr/>
        <p:txBody>
          <a:bodyPr/>
          <a:lstStyle/>
          <a:p>
            <a:r>
              <a:rPr lang="en-GB" dirty="0" smtClean="0"/>
              <a:t>This task is only just started here. I urge you to continue and discuss – you don’t need me here to do this – and even better, you’ll have ownership of your thinking without me here.</a:t>
            </a: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584" y="476672"/>
            <a:ext cx="6480720" cy="2314203"/>
          </a:xfrm>
        </p:spPr>
        <p:txBody>
          <a:bodyPr/>
          <a:lstStyle/>
          <a:p>
            <a:pPr algn="ctr">
              <a:defRPr/>
            </a:pPr>
            <a:r>
              <a:rPr lang="en-US" i="1" dirty="0" smtClean="0">
                <a:solidFill>
                  <a:schemeClr val="tx2">
                    <a:lumMod val="40000"/>
                    <a:lumOff val="60000"/>
                  </a:schemeClr>
                </a:solidFill>
              </a:rPr>
              <a:t/>
            </a:r>
            <a:br>
              <a:rPr lang="en-US" i="1" dirty="0" smtClean="0">
                <a:solidFill>
                  <a:schemeClr val="tx2">
                    <a:lumMod val="40000"/>
                    <a:lumOff val="60000"/>
                  </a:schemeClr>
                </a:solidFill>
              </a:rPr>
            </a:br>
            <a:r>
              <a:rPr lang="en-US" i="1" dirty="0" smtClean="0">
                <a:solidFill>
                  <a:srgbClr val="002060"/>
                </a:solidFill>
              </a:rPr>
              <a:t>Towards assessment as learning</a:t>
            </a:r>
            <a:endParaRPr lang="en-GB" sz="6600" dirty="0" smtClean="0">
              <a:solidFill>
                <a:srgbClr val="002060"/>
              </a:solidFill>
            </a:endParaRPr>
          </a:p>
        </p:txBody>
      </p:sp>
      <p:sp>
        <p:nvSpPr>
          <p:cNvPr id="4" name="Rectangle 8">
            <a:hlinkClick r:id="rId3" action="ppaction://hlinkpres?slideindex=1&amp;slidetitle="/>
          </p:cNvPr>
          <p:cNvSpPr>
            <a:spLocks noChangeArrowheads="1"/>
          </p:cNvSpPr>
          <p:nvPr/>
        </p:nvSpPr>
        <p:spPr bwMode="auto">
          <a:xfrm>
            <a:off x="899592" y="4581128"/>
            <a:ext cx="6388100" cy="1697608"/>
          </a:xfrm>
          <a:prstGeom prst="rect">
            <a:avLst/>
          </a:prstGeom>
          <a:no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200" b="1" dirty="0">
                <a:solidFill>
                  <a:srgbClr val="000000"/>
                </a:solidFill>
                <a:latin typeface="Arial" pitchFamily="34" charset="0"/>
              </a:rPr>
              <a:t>BSc PhD PGCE FCIPD </a:t>
            </a:r>
            <a:r>
              <a:rPr lang="en-GB" sz="1200" b="1" dirty="0" smtClean="0">
                <a:solidFill>
                  <a:srgbClr val="000000"/>
                </a:solidFill>
                <a:latin typeface="Arial" pitchFamily="34" charset="0"/>
              </a:rPr>
              <a:t>PFHEA </a:t>
            </a:r>
            <a:r>
              <a:rPr lang="en-GB" sz="1200" b="1" dirty="0">
                <a:solidFill>
                  <a:srgbClr val="000000"/>
                </a:solidFill>
                <a:latin typeface="Arial" pitchFamily="34" charset="0"/>
              </a:rPr>
              <a:t>NTF</a:t>
            </a:r>
          </a:p>
          <a:p>
            <a:pPr marL="723900" indent="-723900" algn="ctr" eaLnBrk="0" hangingPunct="0">
              <a:spcBef>
                <a:spcPct val="20000"/>
              </a:spcBef>
              <a:buClr>
                <a:srgbClr val="7E9CE8"/>
              </a:buClr>
              <a:buFont typeface="Wingdings" pitchFamily="2" charset="2"/>
              <a:buNone/>
            </a:pPr>
            <a:r>
              <a:rPr lang="en-GB" sz="1800" b="1" dirty="0" smtClean="0">
                <a:solidFill>
                  <a:srgbClr val="000000"/>
                </a:solidFill>
                <a:latin typeface="Arial" pitchFamily="34" charset="0"/>
              </a:rPr>
              <a:t>Visiting Professor:  University of Plymouth</a:t>
            </a:r>
          </a:p>
          <a:p>
            <a:pPr marL="723900" indent="-723900" algn="ctr" eaLnBrk="0" hangingPunct="0">
              <a:spcBef>
                <a:spcPct val="20000"/>
              </a:spcBef>
              <a:buClr>
                <a:srgbClr val="7E9CE8"/>
              </a:buClr>
              <a:buFont typeface="Wingdings" pitchFamily="2" charset="2"/>
              <a:buNone/>
            </a:pPr>
            <a:r>
              <a:rPr lang="en-GB" sz="1800" b="1" dirty="0" smtClean="0">
                <a:solidFill>
                  <a:srgbClr val="000000"/>
                </a:solidFill>
                <a:latin typeface="Arial" pitchFamily="34" charset="0"/>
              </a:rPr>
              <a:t>Emeritus </a:t>
            </a:r>
            <a:r>
              <a:rPr lang="en-GB" sz="1800" b="1" dirty="0">
                <a:solidFill>
                  <a:srgbClr val="000000"/>
                </a:solidFill>
                <a:latin typeface="Arial" pitchFamily="34" charset="0"/>
              </a:rPr>
              <a:t>Professor, </a:t>
            </a:r>
            <a:r>
              <a:rPr lang="en-GB" sz="1800" b="1" dirty="0" smtClean="0">
                <a:solidFill>
                  <a:srgbClr val="000000"/>
                </a:solidFill>
                <a:latin typeface="Arial" pitchFamily="34" charset="0"/>
              </a:rPr>
              <a:t>Leeds </a:t>
            </a:r>
            <a:r>
              <a:rPr lang="en-GB" sz="1800" b="1" dirty="0">
                <a:solidFill>
                  <a:srgbClr val="000000"/>
                </a:solidFill>
                <a:latin typeface="Arial" pitchFamily="34" charset="0"/>
              </a:rPr>
              <a:t>Metropolitan </a:t>
            </a:r>
            <a:r>
              <a:rPr lang="en-GB" sz="1800" b="1" dirty="0" smtClean="0">
                <a:solidFill>
                  <a:srgbClr val="000000"/>
                </a:solidFill>
                <a:latin typeface="Arial" pitchFamily="34" charset="0"/>
              </a:rPr>
              <a:t>University</a:t>
            </a:r>
            <a:endParaRPr lang="en-GB" sz="1800" b="1" dirty="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b="1" dirty="0" smtClean="0"/>
              <a:t>Why do we need to think again about assessment methods? </a:t>
            </a:r>
            <a:endParaRPr lang="en-GB" sz="3200" b="1" dirty="0"/>
          </a:p>
        </p:txBody>
      </p:sp>
      <p:sp>
        <p:nvSpPr>
          <p:cNvPr id="5" name="Content Placeholder 4"/>
          <p:cNvSpPr>
            <a:spLocks noGrp="1"/>
          </p:cNvSpPr>
          <p:nvPr>
            <p:ph idx="1"/>
          </p:nvPr>
        </p:nvSpPr>
        <p:spPr/>
        <p:txBody>
          <a:bodyPr/>
          <a:lstStyle/>
          <a:p>
            <a:pPr>
              <a:lnSpc>
                <a:spcPct val="100000"/>
              </a:lnSpc>
            </a:pPr>
            <a:r>
              <a:rPr lang="en-GB" sz="2600" dirty="0" smtClean="0"/>
              <a:t>Not least, because 'normal' ones like exams, essays and reports too often fall short regarding </a:t>
            </a:r>
            <a:r>
              <a:rPr lang="en-GB" sz="2600" dirty="0" smtClean="0">
                <a:solidFill>
                  <a:srgbClr val="C00000"/>
                </a:solidFill>
              </a:rPr>
              <a:t>validity,</a:t>
            </a:r>
            <a:r>
              <a:rPr lang="en-GB" sz="2600" dirty="0" smtClean="0"/>
              <a:t> </a:t>
            </a:r>
            <a:r>
              <a:rPr lang="en-GB" sz="2600" dirty="0" smtClean="0">
                <a:solidFill>
                  <a:srgbClr val="008000"/>
                </a:solidFill>
              </a:rPr>
              <a:t>reliability, </a:t>
            </a:r>
            <a:r>
              <a:rPr lang="en-GB" sz="2600" dirty="0" smtClean="0">
                <a:solidFill>
                  <a:srgbClr val="663300"/>
                </a:solidFill>
              </a:rPr>
              <a:t>authenticity,</a:t>
            </a:r>
            <a:r>
              <a:rPr lang="en-GB" sz="2600" dirty="0" smtClean="0"/>
              <a:t> </a:t>
            </a:r>
            <a:r>
              <a:rPr lang="en-GB" sz="2600" dirty="0" smtClean="0">
                <a:solidFill>
                  <a:srgbClr val="003366"/>
                </a:solidFill>
              </a:rPr>
              <a:t>inclusivity,</a:t>
            </a:r>
            <a:r>
              <a:rPr lang="en-GB" sz="2600" dirty="0" smtClean="0"/>
              <a:t> </a:t>
            </a:r>
            <a:r>
              <a:rPr lang="en-GB" sz="2600" dirty="0" smtClean="0">
                <a:solidFill>
                  <a:srgbClr val="00CC00"/>
                </a:solidFill>
              </a:rPr>
              <a:t>manageability, </a:t>
            </a:r>
            <a:r>
              <a:rPr lang="en-GB" sz="2600" dirty="0" smtClean="0"/>
              <a:t>and </a:t>
            </a:r>
            <a:r>
              <a:rPr lang="en-GB" sz="26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transparency,</a:t>
            </a:r>
            <a:r>
              <a:rPr lang="en-GB" sz="2600" dirty="0" smtClean="0">
                <a:solidFill>
                  <a:schemeClr val="bg1"/>
                </a:solidFill>
                <a:effectLst>
                  <a:outerShdw blurRad="38100" dist="38100" dir="2700000" algn="tl">
                    <a:srgbClr val="000000">
                      <a:alpha val="43137"/>
                    </a:srgbClr>
                  </a:outerShdw>
                </a:effectLst>
              </a:rPr>
              <a:t> </a:t>
            </a:r>
            <a:r>
              <a:rPr lang="en-GB" sz="2600" dirty="0" smtClean="0"/>
              <a:t>and sometimes have precious little bearing on employability. </a:t>
            </a:r>
          </a:p>
          <a:p>
            <a:pPr>
              <a:lnSpc>
                <a:spcPct val="100000"/>
              </a:lnSpc>
            </a:pPr>
            <a:r>
              <a:rPr lang="en-GB" sz="2600" dirty="0" smtClean="0"/>
              <a:t>In this session, I would like to get you challenging the status quo of assessment, and identifying with the need to innovate as part of making assessment (and feedback) work better.</a:t>
            </a:r>
            <a:endParaRPr lang="en-GB" sz="26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Towards assessment </a:t>
            </a:r>
            <a:r>
              <a:rPr lang="en-GB" dirty="0" smtClean="0">
                <a:solidFill>
                  <a:srgbClr val="FF0000"/>
                </a:solidFill>
              </a:rPr>
              <a:t>as</a:t>
            </a:r>
            <a:r>
              <a:rPr lang="en-GB" dirty="0" smtClean="0"/>
              <a:t> learning</a:t>
            </a:r>
            <a:endParaRPr lang="en-GB" dirty="0"/>
          </a:p>
        </p:txBody>
      </p:sp>
      <p:sp>
        <p:nvSpPr>
          <p:cNvPr id="3" name="Content Placeholder 2"/>
          <p:cNvSpPr>
            <a:spLocks noGrp="1"/>
          </p:cNvSpPr>
          <p:nvPr>
            <p:ph idx="1"/>
          </p:nvPr>
        </p:nvSpPr>
        <p:spPr/>
        <p:txBody>
          <a:bodyPr/>
          <a:lstStyle/>
          <a:p>
            <a:pPr>
              <a:lnSpc>
                <a:spcPct val="100000"/>
              </a:lnSpc>
            </a:pPr>
            <a:r>
              <a:rPr lang="en-GB" sz="2600" dirty="0" smtClean="0"/>
              <a:t>Last century, we had lots of assessment </a:t>
            </a:r>
            <a:r>
              <a:rPr lang="en-GB" sz="2600" dirty="0" smtClean="0">
                <a:solidFill>
                  <a:srgbClr val="FF0000"/>
                </a:solidFill>
              </a:rPr>
              <a:t>of</a:t>
            </a:r>
            <a:r>
              <a:rPr lang="en-GB" sz="2600" dirty="0" smtClean="0"/>
              <a:t> learning.</a:t>
            </a:r>
          </a:p>
          <a:p>
            <a:pPr>
              <a:lnSpc>
                <a:spcPct val="100000"/>
              </a:lnSpc>
            </a:pPr>
            <a:r>
              <a:rPr lang="en-GB" sz="2600" dirty="0" smtClean="0"/>
              <a:t>We still need to do some of this, e.g. For fitness to practice.</a:t>
            </a:r>
          </a:p>
          <a:p>
            <a:pPr>
              <a:lnSpc>
                <a:spcPct val="100000"/>
              </a:lnSpc>
            </a:pPr>
            <a:r>
              <a:rPr lang="en-GB" sz="2600" dirty="0" smtClean="0"/>
              <a:t>Some institutions have moved a long way towards assessment </a:t>
            </a:r>
            <a:r>
              <a:rPr lang="en-GB" sz="2600" dirty="0" smtClean="0">
                <a:solidFill>
                  <a:srgbClr val="FF0000"/>
                </a:solidFill>
              </a:rPr>
              <a:t>for</a:t>
            </a:r>
            <a:r>
              <a:rPr lang="en-GB" sz="2600" dirty="0" smtClean="0"/>
              <a:t> learning.</a:t>
            </a:r>
          </a:p>
          <a:p>
            <a:pPr>
              <a:lnSpc>
                <a:spcPct val="100000"/>
              </a:lnSpc>
            </a:pPr>
            <a:r>
              <a:rPr lang="en-GB" sz="2600" dirty="0" smtClean="0"/>
              <a:t>I believe we need to make the final jump straightaway – assessment </a:t>
            </a:r>
            <a:r>
              <a:rPr lang="en-GB" sz="2600" dirty="0" smtClean="0">
                <a:solidFill>
                  <a:srgbClr val="FF0000"/>
                </a:solidFill>
              </a:rPr>
              <a:t>as</a:t>
            </a:r>
            <a:r>
              <a:rPr lang="en-GB" sz="2600" dirty="0" smtClean="0"/>
              <a:t> learning.</a:t>
            </a:r>
          </a:p>
          <a:p>
            <a:pPr>
              <a:lnSpc>
                <a:spcPct val="100000"/>
              </a:lnSpc>
            </a:pPr>
            <a:r>
              <a:rPr lang="en-GB" sz="2600" dirty="0" smtClean="0"/>
              <a:t>I’m going to get you doing it shortly.</a:t>
            </a:r>
            <a:endParaRPr lang="en-GB" sz="2600"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1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15"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algn="ctr" eaLnBrk="0" hangingPunct="0"/>
            <a:r>
              <a:rPr lang="en-GB" sz="2000" b="1" dirty="0">
                <a:solidFill>
                  <a:srgbClr val="FFFFFF"/>
                </a:solidFill>
              </a:rPr>
              <a:t>Coaching, </a:t>
            </a:r>
          </a:p>
          <a:p>
            <a:pPr algn="ctr" eaLnBrk="0" hangingPunct="0"/>
            <a:r>
              <a:rPr lang="en-GB" sz="2000" b="1" dirty="0">
                <a:solidFill>
                  <a:srgbClr val="FFFFFF"/>
                </a:solidFill>
              </a:rPr>
              <a:t>explaining, teaching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5"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First, choose </a:t>
            </a:r>
            <a:r>
              <a:rPr lang="en-GB" sz="3600" dirty="0" smtClean="0">
                <a:solidFill>
                  <a:srgbClr val="FF0000"/>
                </a:solidFill>
              </a:rPr>
              <a:t>one</a:t>
            </a:r>
            <a:r>
              <a:rPr lang="en-GB" sz="3600" dirty="0" smtClean="0"/>
              <a:t> assessment element you use</a:t>
            </a:r>
            <a:endParaRPr lang="en-GB" sz="3600" dirty="0"/>
          </a:p>
        </p:txBody>
      </p:sp>
      <p:sp>
        <p:nvSpPr>
          <p:cNvPr id="3" name="Content Placeholder 2"/>
          <p:cNvSpPr>
            <a:spLocks noGrp="1"/>
          </p:cNvSpPr>
          <p:nvPr>
            <p:ph idx="1"/>
          </p:nvPr>
        </p:nvSpPr>
        <p:spPr/>
        <p:txBody>
          <a:bodyPr/>
          <a:lstStyle/>
          <a:p>
            <a:r>
              <a:rPr lang="en-GB" dirty="0" smtClean="0"/>
              <a:t>Jot down what this is beside ‘A’</a:t>
            </a:r>
          </a:p>
          <a:p>
            <a:r>
              <a:rPr lang="en-GB" dirty="0" smtClean="0"/>
              <a:t>Please do not do anything with ‘B’, ‘C’, or ‘D’ – this is your homework, and you can only do this properly after the rehearsal of ‘A’.</a:t>
            </a:r>
            <a:endParaRPr lang="en-GB"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Then, assessment qualities</a:t>
            </a:r>
            <a:endParaRPr lang="en-GB" dirty="0"/>
          </a:p>
        </p:txBody>
      </p:sp>
      <p:sp>
        <p:nvSpPr>
          <p:cNvPr id="3" name="Content Placeholder 2"/>
          <p:cNvSpPr>
            <a:spLocks noGrp="1"/>
          </p:cNvSpPr>
          <p:nvPr>
            <p:ph idx="1"/>
          </p:nvPr>
        </p:nvSpPr>
        <p:spPr/>
        <p:txBody>
          <a:bodyPr/>
          <a:lstStyle/>
          <a:p>
            <a:r>
              <a:rPr lang="en-GB" dirty="0" smtClean="0"/>
              <a:t>We’ll go on to think about validity, and so on.</a:t>
            </a:r>
          </a:p>
          <a:p>
            <a:r>
              <a:rPr lang="en-GB" dirty="0" smtClean="0"/>
              <a:t>When I show...</a:t>
            </a:r>
          </a:p>
          <a:p>
            <a:r>
              <a:rPr lang="en-GB" dirty="0" smtClean="0"/>
              <a:t>...please make a 1-5 decision as directed on your sheet.</a:t>
            </a:r>
          </a:p>
          <a:p>
            <a:r>
              <a:rPr lang="en-GB" dirty="0" smtClean="0"/>
              <a:t>But don’t do this before I say so, or you’ve failed the exam.</a:t>
            </a:r>
          </a:p>
          <a:p>
            <a:endParaRPr lang="en-GB" dirty="0"/>
          </a:p>
        </p:txBody>
      </p:sp>
      <p:sp>
        <p:nvSpPr>
          <p:cNvPr id="4" name="Oval 3"/>
          <p:cNvSpPr/>
          <p:nvPr/>
        </p:nvSpPr>
        <p:spPr bwMode="auto">
          <a:xfrm>
            <a:off x="7358082" y="1785926"/>
            <a:ext cx="1114409"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x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 the SEDA Conference in Edinburgh earlier this year</a:t>
            </a:r>
            <a:endParaRPr lang="en-GB" sz="3200" b="1" dirty="0"/>
          </a:p>
        </p:txBody>
      </p:sp>
      <p:sp>
        <p:nvSpPr>
          <p:cNvPr id="3" name="Content Placeholder 2"/>
          <p:cNvSpPr>
            <a:spLocks noGrp="1"/>
          </p:cNvSpPr>
          <p:nvPr>
            <p:ph idx="1"/>
          </p:nvPr>
        </p:nvSpPr>
        <p:spPr/>
        <p:txBody>
          <a:bodyPr/>
          <a:lstStyle/>
          <a:p>
            <a:pPr>
              <a:buFont typeface="+mj-lt"/>
              <a:buAutoNum type="arabicPeriod"/>
            </a:pPr>
            <a:r>
              <a:rPr lang="en-GB" sz="2800" dirty="0" smtClean="0"/>
              <a:t>“Assessment is currently caught in the culture of oppression!”</a:t>
            </a:r>
          </a:p>
          <a:p>
            <a:pPr>
              <a:buFont typeface="+mj-lt"/>
              <a:buAutoNum type="arabicPeriod"/>
            </a:pPr>
            <a:r>
              <a:rPr lang="en-GB" sz="2800" dirty="0" smtClean="0"/>
              <a:t>“Summative assessment is the pedagogy of control!”</a:t>
            </a:r>
          </a:p>
          <a:p>
            <a:pPr>
              <a:buFont typeface="+mj-lt"/>
              <a:buAutoNum type="arabicPeriod"/>
            </a:pPr>
            <a:r>
              <a:rPr lang="en-GB" sz="2800" dirty="0" smtClean="0"/>
              <a:t>“Solving our problems with assessment isn’t solved by doing the same things better and slower, but by doing different things”</a:t>
            </a:r>
          </a:p>
          <a:p>
            <a:pPr>
              <a:buFont typeface="+mj-lt"/>
              <a:buAutoNum type="arabicPeriod"/>
            </a:pPr>
            <a:r>
              <a:rPr lang="en-GB" sz="2800" dirty="0" smtClean="0"/>
              <a:t>“Fine to recognise effort, but effort does not equate to quality”</a:t>
            </a:r>
          </a:p>
          <a:p>
            <a:pPr>
              <a:buFont typeface="+mj-lt"/>
              <a:buAutoNum type="arabicPeriod"/>
            </a:pPr>
            <a:r>
              <a:rPr lang="en-GB" sz="2800" dirty="0" smtClean="0"/>
              <a:t>“Good assessment design should be built around making feedback work well”</a:t>
            </a:r>
            <a:endParaRPr lang="en-GB" sz="280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6600" dirty="0" smtClean="0">
                <a:solidFill>
                  <a:srgbClr val="FF0000"/>
                </a:solidFill>
                <a:latin typeface="Creepy" pitchFamily="82" charset="0"/>
              </a:rPr>
              <a:t>This is an exam!</a:t>
            </a:r>
            <a:endParaRPr lang="en-GB" sz="6600" dirty="0">
              <a:solidFill>
                <a:srgbClr val="FF0000"/>
              </a:solidFill>
              <a:latin typeface="Creepy" pitchFamily="82" charset="0"/>
            </a:endParaRPr>
          </a:p>
        </p:txBody>
      </p:sp>
      <p:sp>
        <p:nvSpPr>
          <p:cNvPr id="5" name="Content Placeholder 4"/>
          <p:cNvSpPr>
            <a:spLocks noGrp="1"/>
          </p:cNvSpPr>
          <p:nvPr>
            <p:ph idx="1"/>
          </p:nvPr>
        </p:nvSpPr>
        <p:spPr/>
        <p:txBody>
          <a:bodyPr/>
          <a:lstStyle/>
          <a:p>
            <a:pPr>
              <a:buNone/>
            </a:pPr>
            <a:r>
              <a:rPr lang="en-GB" dirty="0" smtClean="0"/>
              <a:t>Rules and Regulations</a:t>
            </a:r>
          </a:p>
          <a:p>
            <a:r>
              <a:rPr lang="en-GB" dirty="0" smtClean="0"/>
              <a:t>No further communication between candidates – you may talk only to the invigilator – me.</a:t>
            </a:r>
          </a:p>
          <a:p>
            <a:r>
              <a:rPr lang="en-GB" dirty="0" smtClean="0"/>
              <a:t>Do not let your eyes stray towards anyone else’s answers.</a:t>
            </a:r>
          </a:p>
          <a:p>
            <a:r>
              <a:rPr lang="en-GB" dirty="0" smtClean="0"/>
              <a:t>There’ll be plenty of discussion when the exam is over.</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algn="ctr" eaLnBrk="0" hangingPunct="0"/>
            <a:endParaRPr lang="en-US" sz="2000">
              <a:solidFill>
                <a:srgbClr val="000000"/>
              </a:solidFill>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endParaRPr lang="en-US" sz="2000">
              <a:solidFill>
                <a:srgbClr val="000000"/>
              </a:solidFill>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algn="ctr" eaLnBrk="0" hangingPunct="0"/>
            <a:endParaRPr lang="en-US" sz="2000">
              <a:solidFill>
                <a:srgbClr val="000000"/>
              </a:solidFill>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algn="ctr" eaLnBrk="0" hangingPunct="0"/>
            <a:endParaRPr lang="en-US" sz="2000">
              <a:solidFill>
                <a:srgbClr val="000000"/>
              </a:solidFill>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rPr>
              <a:t>Wanting/</a:t>
            </a:r>
          </a:p>
          <a:p>
            <a:pPr algn="ctr" eaLnBrk="0" hangingPunct="0"/>
            <a:r>
              <a:rPr lang="en-US" sz="2800" b="1">
                <a:solidFill>
                  <a:srgbClr val="000000"/>
                </a:solidFill>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smtClean="0">
                <a:solidFill>
                  <a:srgbClr val="FFFF00"/>
                </a:solidFill>
              </a:rPr>
              <a:t>Assessing</a:t>
            </a:r>
          </a:p>
          <a:p>
            <a:pPr algn="ctr" eaLnBrk="0" hangingPunct="0">
              <a:spcBef>
                <a:spcPct val="50000"/>
              </a:spcBef>
            </a:pPr>
            <a:r>
              <a:rPr lang="en-GB" sz="2000" b="1" dirty="0">
                <a:solidFill>
                  <a:srgbClr val="FFFF00"/>
                </a:solidFill>
              </a:rPr>
              <a:t>m</a:t>
            </a:r>
            <a:r>
              <a:rPr lang="en-GB" sz="2000" b="1" dirty="0" smtClean="0">
                <a:solidFill>
                  <a:srgbClr val="FFFF00"/>
                </a:solidFill>
              </a:rPr>
              <a:t>aking informed judgements</a:t>
            </a:r>
            <a:endParaRPr lang="en-GB" sz="2000" b="1" dirty="0">
              <a:solidFill>
                <a:srgbClr val="FFFF00"/>
              </a:solidFill>
            </a:endParaRP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algn="ctr" eaLnBrk="0" hangingPunct="0"/>
            <a:r>
              <a:rPr lang="en-GB" sz="2000" b="1" dirty="0" smtClean="0">
                <a:solidFill>
                  <a:srgbClr val="FFFFFF"/>
                </a:solidFill>
              </a:rPr>
              <a:t>Coaching, </a:t>
            </a:r>
          </a:p>
          <a:p>
            <a:pPr algn="ctr" eaLnBrk="0" hangingPunct="0"/>
            <a:r>
              <a:rPr lang="en-GB" sz="2000" b="1" dirty="0" smtClean="0">
                <a:solidFill>
                  <a:srgbClr val="FFFFFF"/>
                </a:solidFill>
              </a:rPr>
              <a:t>explaining, teaching</a:t>
            </a:r>
            <a:endParaRPr lang="en-GB" sz="2000" b="1" dirty="0">
              <a:solidFill>
                <a:srgbClr val="FFFFFF"/>
              </a:solidFill>
            </a:endParaRPr>
          </a:p>
        </p:txBody>
      </p:sp>
      <p:sp>
        <p:nvSpPr>
          <p:cNvPr id="18" name="Text Box 12"/>
          <p:cNvSpPr txBox="1">
            <a:spLocks noChangeArrowheads="1"/>
          </p:cNvSpPr>
          <p:nvPr/>
        </p:nvSpPr>
        <p:spPr bwMode="auto">
          <a:xfrm>
            <a:off x="0" y="0"/>
            <a:ext cx="9144000" cy="6961906"/>
          </a:xfrm>
          <a:prstGeom prst="rect">
            <a:avLst/>
          </a:prstGeom>
          <a:solidFill>
            <a:srgbClr val="FFFFCC">
              <a:alpha val="81176"/>
            </a:srgbClr>
          </a:solidFill>
          <a:ln w="9525">
            <a:noFill/>
            <a:miter lim="800000"/>
            <a:headEnd/>
            <a:tailEnd/>
          </a:ln>
        </p:spPr>
        <p:txBody>
          <a:bodyPr wrap="square">
            <a:spAutoFit/>
          </a:bodyPr>
          <a:lstStyle/>
          <a:p>
            <a:pPr marL="633413" indent="-633413" eaLnBrk="0" hangingPunct="0">
              <a:lnSpc>
                <a:spcPct val="90000"/>
              </a:lnSpc>
              <a:spcBef>
                <a:spcPct val="30000"/>
              </a:spcBef>
              <a:buClr>
                <a:srgbClr val="009900"/>
              </a:buClr>
              <a:buFont typeface="+mj-lt"/>
              <a:buAutoNum type="arabicPeriod"/>
            </a:pPr>
            <a:endParaRPr lang="en-GB" sz="2400" b="1" dirty="0" smtClean="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400" b="1" dirty="0" smtClean="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r>
              <a:rPr lang="en-GB" sz="2400" b="1" dirty="0" smtClean="0">
                <a:solidFill>
                  <a:srgbClr val="59178A"/>
                </a:solidFill>
                <a:latin typeface="Calibri"/>
              </a:rPr>
              <a:t>Strive </a:t>
            </a:r>
            <a:r>
              <a:rPr lang="en-GB" sz="2400" b="1" dirty="0">
                <a:solidFill>
                  <a:srgbClr val="59178A"/>
                </a:solidFill>
                <a:latin typeface="Calibri"/>
              </a:rPr>
              <a:t>to enhance our students’ </a:t>
            </a:r>
            <a:r>
              <a:rPr lang="en-GB" sz="2400" b="1" dirty="0">
                <a:solidFill>
                  <a:srgbClr val="CC0000"/>
                </a:solidFill>
                <a:latin typeface="Calibri"/>
              </a:rPr>
              <a:t>want</a:t>
            </a:r>
            <a:r>
              <a:rPr lang="en-GB" sz="2400" b="1" dirty="0">
                <a:solidFill>
                  <a:srgbClr val="59178A"/>
                </a:solidFill>
                <a:latin typeface="Calibri"/>
              </a:rPr>
              <a:t> to learn</a:t>
            </a:r>
            <a:r>
              <a:rPr lang="en-GB" sz="2400" b="1" dirty="0" smtClean="0">
                <a:solidFill>
                  <a:srgbClr val="59178A"/>
                </a:solidFill>
                <a:latin typeface="Calibri"/>
              </a:rPr>
              <a:t>;</a:t>
            </a:r>
            <a:endParaRPr lang="en-GB" sz="24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r>
              <a:rPr lang="en-GB" sz="2400" b="1" dirty="0">
                <a:solidFill>
                  <a:srgbClr val="59178A"/>
                </a:solidFill>
                <a:latin typeface="Calibri"/>
              </a:rPr>
              <a:t>Help students to develop ownership of the </a:t>
            </a:r>
            <a:r>
              <a:rPr lang="en-GB" sz="2400" b="1" dirty="0">
                <a:solidFill>
                  <a:srgbClr val="CC0000"/>
                </a:solidFill>
                <a:latin typeface="Calibri"/>
              </a:rPr>
              <a:t>need</a:t>
            </a:r>
            <a:r>
              <a:rPr lang="en-GB" sz="24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400" b="1" dirty="0">
                <a:solidFill>
                  <a:srgbClr val="59178A"/>
                </a:solidFill>
                <a:latin typeface="Calibri"/>
              </a:rPr>
              <a:t>Keep students learn by </a:t>
            </a:r>
            <a:r>
              <a:rPr lang="en-GB" sz="2400" b="1" dirty="0">
                <a:solidFill>
                  <a:srgbClr val="CC0000"/>
                </a:solidFill>
                <a:latin typeface="Calibri"/>
              </a:rPr>
              <a:t>doing</a:t>
            </a:r>
            <a:r>
              <a:rPr lang="en-GB" sz="2400" b="1" dirty="0">
                <a:solidFill>
                  <a:srgbClr val="59178A"/>
                </a:solidFill>
                <a:latin typeface="Calibri"/>
              </a:rPr>
              <a:t>, practice, trial-and-error, repetition;</a:t>
            </a:r>
          </a:p>
          <a:p>
            <a:pPr marL="633413" indent="-633413" eaLnBrk="0" hangingPunct="0">
              <a:lnSpc>
                <a:spcPct val="90000"/>
              </a:lnSpc>
              <a:spcBef>
                <a:spcPct val="30000"/>
              </a:spcBef>
              <a:buClr>
                <a:srgbClr val="009900"/>
              </a:buClr>
              <a:buFont typeface="+mj-lt"/>
              <a:buAutoNum type="arabicPeriod"/>
            </a:pPr>
            <a:r>
              <a:rPr lang="en-GB" sz="2400" b="1" dirty="0">
                <a:solidFill>
                  <a:srgbClr val="59178A"/>
                </a:solidFill>
                <a:latin typeface="Calibri"/>
              </a:rPr>
              <a:t>Ensure students get quick and useful </a:t>
            </a:r>
            <a:r>
              <a:rPr lang="en-GB" sz="2400" b="1" dirty="0">
                <a:solidFill>
                  <a:srgbClr val="CC0000"/>
                </a:solidFill>
                <a:latin typeface="Calibri"/>
              </a:rPr>
              <a:t>feedback</a:t>
            </a:r>
            <a:r>
              <a:rPr lang="en-GB" sz="2400" b="1" dirty="0">
                <a:solidFill>
                  <a:srgbClr val="59178A"/>
                </a:solidFill>
                <a:latin typeface="Calibri"/>
              </a:rPr>
              <a:t> – from us and from each other;</a:t>
            </a:r>
          </a:p>
          <a:p>
            <a:pPr marL="633413" indent="-633413" eaLnBrk="0" hangingPunct="0">
              <a:lnSpc>
                <a:spcPct val="90000"/>
              </a:lnSpc>
              <a:spcBef>
                <a:spcPct val="30000"/>
              </a:spcBef>
              <a:buClr>
                <a:srgbClr val="009900"/>
              </a:buClr>
              <a:buFont typeface="+mj-lt"/>
              <a:buAutoNum type="arabicPeriod"/>
            </a:pPr>
            <a:r>
              <a:rPr lang="en-GB" sz="2400" b="1" dirty="0">
                <a:solidFill>
                  <a:srgbClr val="59178A"/>
                </a:solidFill>
                <a:latin typeface="Calibri"/>
              </a:rPr>
              <a:t>Help students to </a:t>
            </a:r>
            <a:r>
              <a:rPr lang="en-GB" sz="2400" b="1" dirty="0">
                <a:solidFill>
                  <a:srgbClr val="CC0000"/>
                </a:solidFill>
                <a:latin typeface="Calibri"/>
              </a:rPr>
              <a:t>make sense</a:t>
            </a:r>
            <a:r>
              <a:rPr lang="en-GB" sz="2400" b="1" dirty="0">
                <a:solidFill>
                  <a:srgbClr val="59178A"/>
                </a:solidFill>
                <a:latin typeface="Calibri"/>
              </a:rPr>
              <a:t> of what they learn</a:t>
            </a:r>
            <a:r>
              <a:rPr lang="en-GB" sz="2400" b="1" dirty="0" smtClean="0">
                <a:solidFill>
                  <a:srgbClr val="59178A"/>
                </a:solidFill>
                <a:latin typeface="Calibri"/>
              </a:rPr>
              <a:t>.</a:t>
            </a:r>
          </a:p>
          <a:p>
            <a:pPr marL="633413" indent="-633413" eaLnBrk="0" hangingPunct="0">
              <a:lnSpc>
                <a:spcPct val="90000"/>
              </a:lnSpc>
              <a:spcBef>
                <a:spcPct val="30000"/>
              </a:spcBef>
              <a:buClr>
                <a:srgbClr val="009900"/>
              </a:buClr>
              <a:buFont typeface="+mj-lt"/>
              <a:buAutoNum type="arabicPeriod"/>
            </a:pPr>
            <a:r>
              <a:rPr lang="en-GB" sz="2400" b="1" dirty="0" smtClean="0">
                <a:solidFill>
                  <a:srgbClr val="59178A"/>
                </a:solidFill>
                <a:latin typeface="Calibri"/>
              </a:rPr>
              <a:t>Get students deepening their learning by </a:t>
            </a:r>
            <a:r>
              <a:rPr lang="en-GB" sz="2400" b="1" dirty="0" smtClean="0">
                <a:solidFill>
                  <a:srgbClr val="FF0000"/>
                </a:solidFill>
                <a:latin typeface="Calibri"/>
              </a:rPr>
              <a:t>coaching</a:t>
            </a:r>
            <a:r>
              <a:rPr lang="en-GB" sz="2400" b="1" dirty="0" smtClean="0">
                <a:solidFill>
                  <a:srgbClr val="59178A"/>
                </a:solidFill>
                <a:latin typeface="Calibri"/>
              </a:rPr>
              <a:t> other students, explaining things to them.</a:t>
            </a:r>
          </a:p>
          <a:p>
            <a:pPr marL="633413" indent="-633413" eaLnBrk="0" hangingPunct="0">
              <a:lnSpc>
                <a:spcPct val="90000"/>
              </a:lnSpc>
              <a:spcBef>
                <a:spcPct val="30000"/>
              </a:spcBef>
              <a:buClr>
                <a:srgbClr val="009900"/>
              </a:buClr>
              <a:buFont typeface="+mj-lt"/>
              <a:buAutoNum type="arabicPeriod"/>
            </a:pPr>
            <a:r>
              <a:rPr lang="en-GB" sz="2400" b="1" dirty="0" smtClean="0">
                <a:solidFill>
                  <a:srgbClr val="59178A"/>
                </a:solidFill>
                <a:latin typeface="Calibri"/>
              </a:rPr>
              <a:t>Allow students to further deepen their learning by </a:t>
            </a:r>
            <a:r>
              <a:rPr lang="en-GB" sz="2400" b="1" dirty="0" smtClean="0">
                <a:solidFill>
                  <a:srgbClr val="FF0000"/>
                </a:solidFill>
                <a:latin typeface="Calibri"/>
              </a:rPr>
              <a:t>assessing</a:t>
            </a:r>
            <a:r>
              <a:rPr lang="en-GB" sz="2400" b="1" dirty="0" smtClean="0">
                <a:solidFill>
                  <a:srgbClr val="59178A"/>
                </a:solidFill>
                <a:latin typeface="Calibri"/>
              </a:rPr>
              <a:t> their own learning, and assessing others’ learning – </a:t>
            </a:r>
            <a:r>
              <a:rPr lang="en-GB" sz="2400" b="1" dirty="0" smtClean="0">
                <a:solidFill>
                  <a:srgbClr val="FF0000"/>
                </a:solidFill>
                <a:latin typeface="Calibri"/>
              </a:rPr>
              <a:t>making informed judgements</a:t>
            </a:r>
            <a:r>
              <a:rPr lang="en-GB" sz="2400" b="1" dirty="0" smtClean="0">
                <a:solidFill>
                  <a:srgbClr val="59178A"/>
                </a:solidFill>
                <a:latin typeface="Calibri"/>
              </a:rPr>
              <a:t>.</a:t>
            </a:r>
          </a:p>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400" b="1" dirty="0" smtClean="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Calibri"/>
            </a:endParaRPr>
          </a:p>
        </p:txBody>
      </p:sp>
      <p:sp>
        <p:nvSpPr>
          <p:cNvPr id="19" name="Oval 18"/>
          <p:cNvSpPr/>
          <p:nvPr/>
        </p:nvSpPr>
        <p:spPr bwMode="auto">
          <a:xfrm>
            <a:off x="7358082" y="428604"/>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12</a:t>
            </a:r>
          </a:p>
        </p:txBody>
      </p:sp>
      <p:sp>
        <p:nvSpPr>
          <p:cNvPr id="20" name="Oval 19"/>
          <p:cNvSpPr/>
          <p:nvPr/>
        </p:nvSpPr>
        <p:spPr bwMode="auto">
          <a:xfrm>
            <a:off x="5357818" y="1000108"/>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18</a:t>
            </a:r>
          </a:p>
        </p:txBody>
      </p:sp>
      <p:sp>
        <p:nvSpPr>
          <p:cNvPr id="21" name="Oval 20"/>
          <p:cNvSpPr/>
          <p:nvPr/>
        </p:nvSpPr>
        <p:spPr bwMode="auto">
          <a:xfrm>
            <a:off x="7572396" y="2428868"/>
            <a:ext cx="904774"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11</a:t>
            </a:r>
          </a:p>
        </p:txBody>
      </p:sp>
      <p:sp>
        <p:nvSpPr>
          <p:cNvPr id="22" name="Oval 21"/>
          <p:cNvSpPr/>
          <p:nvPr/>
        </p:nvSpPr>
        <p:spPr bwMode="auto">
          <a:xfrm>
            <a:off x="5857884" y="2857496"/>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14</a:t>
            </a:r>
          </a:p>
        </p:txBody>
      </p:sp>
      <p:sp>
        <p:nvSpPr>
          <p:cNvPr id="23" name="Oval 22"/>
          <p:cNvSpPr/>
          <p:nvPr/>
        </p:nvSpPr>
        <p:spPr bwMode="auto">
          <a:xfrm>
            <a:off x="7858148" y="3571876"/>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15</a:t>
            </a:r>
          </a:p>
        </p:txBody>
      </p:sp>
      <p:sp>
        <p:nvSpPr>
          <p:cNvPr id="24" name="Oval 23"/>
          <p:cNvSpPr/>
          <p:nvPr/>
        </p:nvSpPr>
        <p:spPr bwMode="auto">
          <a:xfrm>
            <a:off x="6929454" y="4786322"/>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16</a:t>
            </a:r>
          </a:p>
        </p:txBody>
      </p:sp>
      <p:sp>
        <p:nvSpPr>
          <p:cNvPr id="25" name="Oval 24"/>
          <p:cNvSpPr/>
          <p:nvPr/>
        </p:nvSpPr>
        <p:spPr bwMode="auto">
          <a:xfrm>
            <a:off x="3071802" y="1571612"/>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13</a:t>
            </a:r>
          </a:p>
        </p:txBody>
      </p:sp>
      <p:sp>
        <p:nvSpPr>
          <p:cNvPr id="17" name="Rectangle 2"/>
          <p:cNvSpPr>
            <a:spLocks noChangeArrowheads="1"/>
          </p:cNvSpPr>
          <p:nvPr/>
        </p:nvSpPr>
        <p:spPr bwMode="auto">
          <a:xfrm>
            <a:off x="0" y="0"/>
            <a:ext cx="9144000" cy="836613"/>
          </a:xfrm>
          <a:prstGeom prst="rect">
            <a:avLst/>
          </a:prstGeom>
          <a:solidFill>
            <a:srgbClr val="000000">
              <a:alpha val="58039"/>
            </a:srgbClr>
          </a:solidFill>
          <a:ln w="9525" algn="ctr">
            <a:noFill/>
            <a:miter lim="800000"/>
            <a:headEnd/>
            <a:tailEnd/>
          </a:ln>
        </p:spPr>
        <p:txBody>
          <a:bodyPr anchor="ctr"/>
          <a:lstStyle/>
          <a:p>
            <a:pPr algn="ctr" eaLnBrk="0" hangingPunct="0">
              <a:lnSpc>
                <a:spcPct val="85000"/>
              </a:lnSpc>
            </a:pPr>
            <a:r>
              <a:rPr lang="en-US" sz="3200" b="1" dirty="0" smtClean="0">
                <a:solidFill>
                  <a:srgbClr val="FFFFFF"/>
                </a:solidFill>
              </a:rPr>
              <a:t>Assessing </a:t>
            </a:r>
            <a:r>
              <a:rPr lang="en-US" sz="3200" b="1" dirty="0">
                <a:solidFill>
                  <a:srgbClr val="FFFFFF"/>
                </a:solidFill>
              </a:rPr>
              <a:t>smarter: we </a:t>
            </a:r>
            <a:r>
              <a:rPr lang="en-US" sz="3200" b="1" dirty="0" smtClean="0">
                <a:solidFill>
                  <a:srgbClr val="FFFFFF"/>
                </a:solidFill>
              </a:rPr>
              <a:t>need to use assessment </a:t>
            </a:r>
            <a:r>
              <a:rPr lang="en-US" sz="3200" b="1" dirty="0">
                <a:solidFill>
                  <a:srgbClr val="FFFFFF"/>
                </a:solidFill>
              </a:rPr>
              <a:t>to:</a:t>
            </a:r>
          </a:p>
        </p:txBody>
      </p:sp>
      <p:sp>
        <p:nvSpPr>
          <p:cNvPr id="26" name="Oval 25"/>
          <p:cNvSpPr/>
          <p:nvPr/>
        </p:nvSpPr>
        <p:spPr bwMode="auto">
          <a:xfrm>
            <a:off x="4357686" y="1071546"/>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1"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9"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152400" y="349250"/>
            <a:ext cx="9296400" cy="1092200"/>
          </a:xfrm>
        </p:spPr>
        <p:txBody>
          <a:bodyPr/>
          <a:lstStyle/>
          <a:p>
            <a:r>
              <a:rPr lang="en-US" dirty="0"/>
              <a:t>Phil’s ‘musts’ for assessment</a:t>
            </a:r>
          </a:p>
        </p:txBody>
      </p:sp>
      <p:sp>
        <p:nvSpPr>
          <p:cNvPr id="278531" name="Rectangle 3"/>
          <p:cNvSpPr>
            <a:spLocks noGrp="1" noChangeArrowheads="1"/>
          </p:cNvSpPr>
          <p:nvPr>
            <p:ph idx="1"/>
          </p:nvPr>
        </p:nvSpPr>
        <p:spPr>
          <a:xfrm>
            <a:off x="990600" y="1447800"/>
            <a:ext cx="8153400" cy="5410200"/>
          </a:xfrm>
          <a:noFill/>
          <a:ln/>
        </p:spPr>
        <p:txBody>
          <a:bodyPr/>
          <a:lstStyle/>
          <a:p>
            <a:pPr>
              <a:buFont typeface="Wingdings" pitchFamily="2" charset="2"/>
              <a:buNone/>
            </a:pPr>
            <a:r>
              <a:rPr lang="en-US" sz="2400" dirty="0"/>
              <a:t>Assessment must be:</a:t>
            </a:r>
          </a:p>
          <a:p>
            <a:pPr>
              <a:buFont typeface="Wingdings" pitchFamily="2" charset="2"/>
              <a:buNone/>
            </a:pPr>
            <a:r>
              <a:rPr lang="en-US" sz="4400" b="0" dirty="0">
                <a:solidFill>
                  <a:srgbClr val="CC0000"/>
                </a:solidFill>
                <a:effectLst>
                  <a:outerShdw blurRad="38100" dist="38100" dir="2700000" algn="tl">
                    <a:srgbClr val="000000"/>
                  </a:outerShdw>
                </a:effectLst>
                <a:latin typeface="Berlin Sans FB" pitchFamily="34" charset="0"/>
              </a:rPr>
              <a:t>Valid</a:t>
            </a:r>
          </a:p>
          <a:p>
            <a:pPr>
              <a:buFont typeface="Wingdings" pitchFamily="2" charset="2"/>
              <a:buNone/>
            </a:pPr>
            <a:r>
              <a:rPr lang="en-US" sz="4800" dirty="0">
                <a:solidFill>
                  <a:srgbClr val="0033CC"/>
                </a:solidFill>
                <a:effectLst>
                  <a:outerShdw blurRad="38100" dist="38100" dir="2700000" algn="tl">
                    <a:srgbClr val="000000"/>
                  </a:outerShdw>
                </a:effectLst>
                <a:latin typeface="Schindler Small Caps" pitchFamily="34" charset="0"/>
              </a:rPr>
              <a:t>Reliable</a:t>
            </a:r>
            <a:r>
              <a:rPr lang="en-US" sz="2400" dirty="0"/>
              <a:t> </a:t>
            </a:r>
          </a:p>
          <a:p>
            <a:pPr>
              <a:buFontTx/>
              <a:buChar char="-"/>
            </a:pPr>
            <a:r>
              <a:rPr lang="en-US" sz="2400" dirty="0"/>
              <a:t>fair, consistent;</a:t>
            </a:r>
          </a:p>
          <a:p>
            <a:pPr>
              <a:buFont typeface="Wingdings" pitchFamily="2" charset="2"/>
              <a:buNone/>
            </a:pPr>
            <a:r>
              <a:rPr lang="en-US" sz="3600" dirty="0">
                <a:solidFill>
                  <a:schemeClr val="hlink"/>
                </a:solidFill>
                <a:effectLst>
                  <a:outerShdw blurRad="38100" dist="38100" dir="2700000" algn="tl">
                    <a:srgbClr val="000000"/>
                  </a:outerShdw>
                </a:effectLst>
                <a:latin typeface="Castellar" pitchFamily="18" charset="0"/>
              </a:rPr>
              <a:t>Transparent</a:t>
            </a:r>
          </a:p>
          <a:p>
            <a:pPr>
              <a:buFont typeface="Wingdings" pitchFamily="2" charset="2"/>
              <a:buNone/>
            </a:pPr>
            <a:r>
              <a:rPr lang="en-US" sz="5400" dirty="0">
                <a:solidFill>
                  <a:srgbClr val="660066"/>
                </a:solidFill>
                <a:effectLst>
                  <a:outerShdw blurRad="38100" dist="38100" dir="2700000" algn="tl">
                    <a:srgbClr val="000000"/>
                  </a:outerShdw>
                </a:effectLst>
                <a:latin typeface="Bradley Hand ITC" pitchFamily="66" charset="0"/>
              </a:rPr>
              <a:t>Authentic</a:t>
            </a:r>
          </a:p>
          <a:p>
            <a:pPr>
              <a:buFont typeface="Wingdings" pitchFamily="2" charset="2"/>
              <a:buNone/>
            </a:pPr>
            <a:r>
              <a:rPr lang="en-US" sz="5400" b="0" dirty="0">
                <a:solidFill>
                  <a:srgbClr val="663300"/>
                </a:solidFill>
                <a:effectLst>
                  <a:outerShdw blurRad="38100" dist="38100" dir="2700000" algn="tl">
                    <a:srgbClr val="000000"/>
                  </a:outerShdw>
                </a:effectLst>
                <a:latin typeface="Arial Rounded MT Bold" pitchFamily="34" charset="0"/>
              </a:rPr>
              <a:t>Manageable</a:t>
            </a:r>
          </a:p>
        </p:txBody>
      </p:sp>
      <p:sp>
        <p:nvSpPr>
          <p:cNvPr id="278533" name="Rectangle 5"/>
          <p:cNvSpPr>
            <a:spLocks noChangeArrowheads="1"/>
          </p:cNvSpPr>
          <p:nvPr/>
        </p:nvSpPr>
        <p:spPr bwMode="auto">
          <a:xfrm>
            <a:off x="395288" y="2060575"/>
            <a:ext cx="7921625" cy="4797425"/>
          </a:xfrm>
          <a:prstGeom prst="rect">
            <a:avLst/>
          </a:prstGeom>
          <a:solidFill>
            <a:srgbClr val="6600FF">
              <a:alpha val="23000"/>
            </a:srgbClr>
          </a:solidFill>
          <a:ln w="12700">
            <a:noFill/>
            <a:miter lim="800000"/>
            <a:headEnd type="none" w="sm" len="sm"/>
            <a:tailEnd type="none" w="sm" len="sm"/>
          </a:ln>
          <a:effectLst/>
        </p:spPr>
        <p:txBody>
          <a:bodyPr wrap="none" lIns="90000" tIns="46800" rIns="90000" bIns="46800" anchor="ctr"/>
          <a:lstStyle/>
          <a:p>
            <a:pPr algn="ctr" eaLnBrk="0" hangingPunct="0"/>
            <a:r>
              <a:rPr lang="en-GB" sz="14200" b="1">
                <a:solidFill>
                  <a:srgbClr val="000000"/>
                </a:solidFill>
              </a:rPr>
              <a:t>Inclusive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additive="base">
                                        <p:cTn id="7" dur="500" fill="hold"/>
                                        <p:tgtEl>
                                          <p:spTgt spid="278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8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8531">
                                            <p:txEl>
                                              <p:pRg st="1" end="1"/>
                                            </p:txEl>
                                          </p:spTgt>
                                        </p:tgtEl>
                                        <p:attrNameLst>
                                          <p:attrName>style.visibility</p:attrName>
                                        </p:attrNameLst>
                                      </p:cBhvr>
                                      <p:to>
                                        <p:strVal val="visible"/>
                                      </p:to>
                                    </p:set>
                                    <p:anim calcmode="lin" valueType="num">
                                      <p:cBhvr additive="base">
                                        <p:cTn id="13" dur="500" fill="hold"/>
                                        <p:tgtEl>
                                          <p:spTgt spid="278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8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8531">
                                            <p:txEl>
                                              <p:pRg st="2" end="2"/>
                                            </p:txEl>
                                          </p:spTgt>
                                        </p:tgtEl>
                                        <p:attrNameLst>
                                          <p:attrName>style.visibility</p:attrName>
                                        </p:attrNameLst>
                                      </p:cBhvr>
                                      <p:to>
                                        <p:strVal val="visible"/>
                                      </p:to>
                                    </p:set>
                                    <p:anim calcmode="lin" valueType="num">
                                      <p:cBhvr additive="base">
                                        <p:cTn id="19" dur="500" fill="hold"/>
                                        <p:tgtEl>
                                          <p:spTgt spid="278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8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8531">
                                            <p:txEl>
                                              <p:pRg st="4" end="4"/>
                                            </p:txEl>
                                          </p:spTgt>
                                        </p:tgtEl>
                                        <p:attrNameLst>
                                          <p:attrName>style.visibility</p:attrName>
                                        </p:attrNameLst>
                                      </p:cBhvr>
                                      <p:to>
                                        <p:strVal val="visible"/>
                                      </p:to>
                                    </p:set>
                                    <p:anim calcmode="lin" valueType="num">
                                      <p:cBhvr additive="base">
                                        <p:cTn id="25" dur="500" fill="hold"/>
                                        <p:tgtEl>
                                          <p:spTgt spid="2785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8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8531">
                                            <p:txEl>
                                              <p:pRg st="5" end="5"/>
                                            </p:txEl>
                                          </p:spTgt>
                                        </p:tgtEl>
                                        <p:attrNameLst>
                                          <p:attrName>style.visibility</p:attrName>
                                        </p:attrNameLst>
                                      </p:cBhvr>
                                      <p:to>
                                        <p:strVal val="visible"/>
                                      </p:to>
                                    </p:set>
                                    <p:anim calcmode="lin" valueType="num">
                                      <p:cBhvr additive="base">
                                        <p:cTn id="31" dur="500" fill="hold"/>
                                        <p:tgtEl>
                                          <p:spTgt spid="27853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8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8531">
                                            <p:txEl>
                                              <p:pRg st="6" end="6"/>
                                            </p:txEl>
                                          </p:spTgt>
                                        </p:tgtEl>
                                        <p:attrNameLst>
                                          <p:attrName>style.visibility</p:attrName>
                                        </p:attrNameLst>
                                      </p:cBhvr>
                                      <p:to>
                                        <p:strVal val="visible"/>
                                      </p:to>
                                    </p:set>
                                    <p:anim calcmode="lin" valueType="num">
                                      <p:cBhvr additive="base">
                                        <p:cTn id="37" dur="500" fill="hold"/>
                                        <p:tgtEl>
                                          <p:spTgt spid="27853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85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autoUpdateAnimBg="0"/>
      <p:bldP spid="278533"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Phil’s ‘musts’ for assessment</a:t>
            </a:r>
          </a:p>
        </p:txBody>
      </p:sp>
      <p:sp>
        <p:nvSpPr>
          <p:cNvPr id="280578" name="Rectangle 2"/>
          <p:cNvSpPr>
            <a:spLocks noGrp="1" noChangeArrowheads="1"/>
          </p:cNvSpPr>
          <p:nvPr>
            <p:ph type="title"/>
          </p:nvPr>
        </p:nvSpPr>
        <p:spPr>
          <a:noFill/>
          <a:ln/>
        </p:spPr>
        <p:txBody>
          <a:bodyPr/>
          <a:lstStyle/>
          <a:p>
            <a:r>
              <a:rPr lang="en-US" dirty="0"/>
              <a:t>Assessment must be valid</a:t>
            </a:r>
          </a:p>
        </p:txBody>
      </p:sp>
      <p:sp>
        <p:nvSpPr>
          <p:cNvPr id="280579" name="Rectangle 3"/>
          <p:cNvSpPr>
            <a:spLocks noGrp="1" noChangeArrowheads="1"/>
          </p:cNvSpPr>
          <p:nvPr>
            <p:ph type="body" idx="1"/>
          </p:nvPr>
        </p:nvSpPr>
        <p:spPr>
          <a:noFill/>
          <a:ln/>
        </p:spPr>
        <p:txBody>
          <a:bodyPr/>
          <a:lstStyle/>
          <a:p>
            <a:r>
              <a:rPr lang="en-US" sz="2800"/>
              <a:t>Are we measuring what we set out to measure?</a:t>
            </a:r>
          </a:p>
          <a:p>
            <a:r>
              <a:rPr lang="en-US" sz="2800"/>
              <a:t>Or are we measuring other things that are less important?</a:t>
            </a:r>
          </a:p>
          <a:p>
            <a:r>
              <a:rPr lang="en-US" sz="2800"/>
              <a:t>…such as what students can write about what they can remember about what they learned...</a:t>
            </a:r>
          </a:p>
          <a:p>
            <a:r>
              <a:rPr lang="en-US" sz="2800"/>
              <a:t>For example, most traditional time-constrained exams may be quite reliable, quite transparent, but not at all valid. </a:t>
            </a:r>
          </a:p>
          <a:p>
            <a:r>
              <a:rPr lang="en-US" sz="2800"/>
              <a:t>i.e. not really measuring in the most sensible possible way students’ achievement of the published intended learning outcomes.</a:t>
            </a:r>
          </a:p>
        </p:txBody>
      </p:sp>
      <p:sp>
        <p:nvSpPr>
          <p:cNvPr id="6" name="Oval 5"/>
          <p:cNvSpPr/>
          <p:nvPr/>
        </p:nvSpPr>
        <p:spPr bwMode="auto">
          <a:xfrm>
            <a:off x="7358082" y="428604"/>
            <a:ext cx="1012972"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0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0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0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0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0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autoUpdateAnimBg="0"/>
      <p:bldP spid="6" grpId="0" animBg="1"/>
      <p:bldP spid="6"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Phil’s ‘musts’ for assessment</a:t>
            </a:r>
          </a:p>
        </p:txBody>
      </p:sp>
      <p:sp>
        <p:nvSpPr>
          <p:cNvPr id="282626"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nchor="ctr"/>
          <a:lstStyle/>
          <a:p>
            <a:pPr algn="ctr" eaLnBrk="0" hangingPunct="0">
              <a:lnSpc>
                <a:spcPct val="80000"/>
              </a:lnSpc>
            </a:pPr>
            <a:r>
              <a:rPr lang="en-US" sz="4400" b="1">
                <a:solidFill>
                  <a:srgbClr val="800080"/>
                </a:solidFill>
                <a:effectLst>
                  <a:outerShdw blurRad="38100" dist="38100" dir="2700000" algn="tl">
                    <a:srgbClr val="000000"/>
                  </a:outerShdw>
                </a:effectLst>
                <a:latin typeface="Arial Rounded MT Bold" pitchFamily="34" charset="0"/>
              </a:rPr>
              <a:t>Assessment must be reliable</a:t>
            </a:r>
          </a:p>
        </p:txBody>
      </p:sp>
      <p:sp>
        <p:nvSpPr>
          <p:cNvPr id="282627" name="Rectangle 3"/>
          <p:cNvSpPr>
            <a:spLocks noChangeArrowheads="1"/>
          </p:cNvSpPr>
          <p:nvPr/>
        </p:nvSpPr>
        <p:spPr bwMode="auto">
          <a:xfrm>
            <a:off x="0" y="1524000"/>
            <a:ext cx="9144000" cy="4337050"/>
          </a:xfrm>
          <a:prstGeom prst="rect">
            <a:avLst/>
          </a:prstGeom>
          <a:noFill/>
          <a:ln w="12700">
            <a:noFill/>
            <a:miter lim="800000"/>
            <a:headEnd/>
            <a:tailEnd/>
          </a:ln>
          <a:effectLst/>
        </p:spPr>
        <p:txBody>
          <a:bodyPr lIns="92075" tIns="46038" rIns="92075" bIns="46038"/>
          <a:lstStyle/>
          <a:p>
            <a:pPr marL="342900" indent="-342900" eaLnBrk="0" hangingPunct="0">
              <a:lnSpc>
                <a:spcPct val="90000"/>
              </a:lnSpc>
              <a:spcBef>
                <a:spcPct val="20000"/>
              </a:spcBef>
              <a:buClr>
                <a:srgbClr val="CC0000"/>
              </a:buClr>
              <a:buFont typeface="Wingdings" pitchFamily="2" charset="2"/>
              <a:buChar char="v"/>
            </a:pPr>
            <a:r>
              <a:rPr lang="en-US" sz="3200" b="1" dirty="0">
                <a:solidFill>
                  <a:srgbClr val="000000"/>
                </a:solidFill>
                <a:latin typeface="Calibri" pitchFamily="34" charset="0"/>
              </a:rPr>
              <a:t>Are we getting away from ‘putting down the number we first thought of’?</a:t>
            </a:r>
          </a:p>
          <a:p>
            <a:pPr marL="342900" indent="-342900" eaLnBrk="0" hangingPunct="0">
              <a:lnSpc>
                <a:spcPct val="90000"/>
              </a:lnSpc>
              <a:spcBef>
                <a:spcPct val="20000"/>
              </a:spcBef>
              <a:buClr>
                <a:srgbClr val="CC0000"/>
              </a:buClr>
              <a:buFont typeface="Wingdings" pitchFamily="2" charset="2"/>
              <a:buChar char="v"/>
            </a:pPr>
            <a:r>
              <a:rPr lang="en-US" sz="3200" b="1" dirty="0">
                <a:solidFill>
                  <a:srgbClr val="000000"/>
                </a:solidFill>
                <a:latin typeface="Calibri" pitchFamily="34" charset="0"/>
              </a:rPr>
              <a:t>Would double-marking reveal serious inconsistencies?</a:t>
            </a:r>
          </a:p>
          <a:p>
            <a:pPr marL="342900" indent="-342900" eaLnBrk="0" hangingPunct="0">
              <a:lnSpc>
                <a:spcPct val="90000"/>
              </a:lnSpc>
              <a:spcBef>
                <a:spcPct val="20000"/>
              </a:spcBef>
              <a:buClr>
                <a:srgbClr val="CC0000"/>
              </a:buClr>
              <a:buFont typeface="Wingdings" pitchFamily="2" charset="2"/>
              <a:buChar char="v"/>
            </a:pPr>
            <a:r>
              <a:rPr lang="en-US" sz="3200" b="1" dirty="0">
                <a:solidFill>
                  <a:srgbClr val="000000"/>
                </a:solidFill>
                <a:latin typeface="Calibri" pitchFamily="34" charset="0"/>
              </a:rPr>
              <a:t>I mean, of course, blind anonymous double marking – but this is not always possible (not to mention not manageable).</a:t>
            </a:r>
          </a:p>
          <a:p>
            <a:pPr marL="342900" indent="-342900" eaLnBrk="0" hangingPunct="0">
              <a:lnSpc>
                <a:spcPct val="90000"/>
              </a:lnSpc>
              <a:spcBef>
                <a:spcPct val="20000"/>
              </a:spcBef>
              <a:buClr>
                <a:srgbClr val="CC0000"/>
              </a:buClr>
              <a:buFont typeface="Wingdings" pitchFamily="2" charset="2"/>
              <a:buChar char="v"/>
            </a:pPr>
            <a:r>
              <a:rPr lang="en-US" sz="3200" b="1" dirty="0">
                <a:solidFill>
                  <a:srgbClr val="000000"/>
                </a:solidFill>
                <a:latin typeface="Calibri" pitchFamily="34" charset="0"/>
              </a:rPr>
              <a:t>Can we justify our marks or grades to students?</a:t>
            </a:r>
          </a:p>
        </p:txBody>
      </p:sp>
      <p:sp>
        <p:nvSpPr>
          <p:cNvPr id="6" name="Oval 5"/>
          <p:cNvSpPr/>
          <p:nvPr/>
        </p:nvSpPr>
        <p:spPr bwMode="auto">
          <a:xfrm>
            <a:off x="7358082" y="428604"/>
            <a:ext cx="911537"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2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2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2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2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autoUpdateAnimBg="0"/>
      <p:bldP spid="6" grpId="0" animBg="1"/>
      <p:bldP spid="6" grpId="1"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nchor="ctr"/>
          <a:lstStyle/>
          <a:p>
            <a:pPr algn="ctr" eaLnBrk="0" hangingPunct="0">
              <a:lnSpc>
                <a:spcPct val="80000"/>
              </a:lnSpc>
            </a:pPr>
            <a:r>
              <a:rPr lang="en-US" sz="4400" b="1">
                <a:solidFill>
                  <a:srgbClr val="800080"/>
                </a:solidFill>
                <a:effectLst>
                  <a:outerShdw blurRad="38100" dist="38100" dir="2700000" algn="tl">
                    <a:srgbClr val="000000"/>
                  </a:outerShdw>
                </a:effectLst>
                <a:latin typeface="Arial Rounded MT Bold" pitchFamily="34" charset="0"/>
              </a:rPr>
              <a:t>Assessment must be transparent</a:t>
            </a:r>
          </a:p>
        </p:txBody>
      </p:sp>
      <p:sp>
        <p:nvSpPr>
          <p:cNvPr id="284675" name="Rectangle 3"/>
          <p:cNvSpPr>
            <a:spLocks noChangeArrowheads="1"/>
          </p:cNvSpPr>
          <p:nvPr/>
        </p:nvSpPr>
        <p:spPr bwMode="auto">
          <a:xfrm>
            <a:off x="0" y="1371600"/>
            <a:ext cx="9144000" cy="448945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There should be no hidden agendas.</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Criteria should be open and understandable to all.</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Students should no longer be playing the game of ‘guess what’s in teacher’s mind’ when they prepare to answer our questions or do our coursework.</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Assessment should reflect strongly that which students are intended to learn.</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In other words, what we measure needs to be demonstrably students’ evidence of their achievement of the intended learning outcomes, and nothing else!</a:t>
            </a:r>
          </a:p>
        </p:txBody>
      </p:sp>
      <p:sp>
        <p:nvSpPr>
          <p:cNvPr id="4" name="Oval 3"/>
          <p:cNvSpPr/>
          <p:nvPr/>
        </p:nvSpPr>
        <p:spPr bwMode="auto">
          <a:xfrm>
            <a:off x="7358082" y="428604"/>
            <a:ext cx="911537"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3</a:t>
            </a:r>
          </a:p>
        </p:txBody>
      </p:sp>
      <p:sp>
        <p:nvSpPr>
          <p:cNvPr id="5" name="Footer Placeholder 4"/>
          <p:cNvSpPr>
            <a:spLocks noGrp="1"/>
          </p:cNvSpPr>
          <p:nvPr>
            <p:ph type="ftr" sz="quarter" idx="11"/>
          </p:nvPr>
        </p:nvSpPr>
        <p:spPr/>
        <p:txBody>
          <a:bodyPr/>
          <a:lstStyle/>
          <a:p>
            <a:r>
              <a:rPr lang="en-US" smtClean="0"/>
              <a:t>Phil’s ‘musts’ for assessment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4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4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4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4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4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P spid="4" grpId="0" animBg="1"/>
      <p:bldP spid="4"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Phil’s ‘musts’ for assessment</a:t>
            </a:r>
          </a:p>
        </p:txBody>
      </p:sp>
      <p:sp>
        <p:nvSpPr>
          <p:cNvPr id="286722"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nchor="ctr"/>
          <a:lstStyle/>
          <a:p>
            <a:pPr algn="ctr" eaLnBrk="0" hangingPunct="0">
              <a:lnSpc>
                <a:spcPct val="80000"/>
              </a:lnSpc>
            </a:pPr>
            <a:r>
              <a:rPr lang="en-US" sz="4400" b="1">
                <a:solidFill>
                  <a:srgbClr val="800080"/>
                </a:solidFill>
                <a:effectLst>
                  <a:outerShdw blurRad="38100" dist="38100" dir="2700000" algn="tl">
                    <a:srgbClr val="000000"/>
                  </a:outerShdw>
                </a:effectLst>
                <a:latin typeface="Arial Rounded MT Bold" pitchFamily="34" charset="0"/>
              </a:rPr>
              <a:t>Assessment must be authentic</a:t>
            </a:r>
          </a:p>
        </p:txBody>
      </p:sp>
      <p:sp>
        <p:nvSpPr>
          <p:cNvPr id="286723"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None/>
            </a:pPr>
            <a:r>
              <a:rPr lang="en-US" sz="2800" b="1" dirty="0">
                <a:solidFill>
                  <a:srgbClr val="000000"/>
                </a:solidFill>
                <a:latin typeface="Calibri" pitchFamily="34" charset="0"/>
              </a:rPr>
              <a:t>(1) ‘self’ authenticity</a:t>
            </a:r>
          </a:p>
          <a:p>
            <a:pPr marL="342900" indent="-342900" eaLnBrk="0" hangingPunct="0">
              <a:spcBef>
                <a:spcPct val="20000"/>
              </a:spcBef>
              <a:buClr>
                <a:srgbClr val="CC0000"/>
              </a:buClr>
              <a:buFont typeface="Wingdings" pitchFamily="2" charset="2"/>
              <a:buChar char="v"/>
            </a:pPr>
            <a:r>
              <a:rPr lang="en-US" sz="2800" b="1" dirty="0">
                <a:solidFill>
                  <a:srgbClr val="000000"/>
                </a:solidFill>
                <a:latin typeface="Calibri" pitchFamily="34" charset="0"/>
              </a:rPr>
              <a:t>We need to know that we are assessing the work of the candidate – their </a:t>
            </a:r>
            <a:r>
              <a:rPr lang="en-US" sz="2800" b="1" i="1" dirty="0">
                <a:solidFill>
                  <a:srgbClr val="000000"/>
                </a:solidFill>
                <a:latin typeface="Calibri" pitchFamily="34" charset="0"/>
              </a:rPr>
              <a:t>own</a:t>
            </a:r>
            <a:r>
              <a:rPr lang="en-US" sz="2800" b="1" dirty="0">
                <a:solidFill>
                  <a:srgbClr val="000000"/>
                </a:solidFill>
                <a:latin typeface="Calibri" pitchFamily="34" charset="0"/>
              </a:rPr>
              <a:t> work rather than that of others.</a:t>
            </a:r>
          </a:p>
          <a:p>
            <a:pPr marL="342900" indent="-342900" eaLnBrk="0" hangingPunct="0">
              <a:spcBef>
                <a:spcPct val="20000"/>
              </a:spcBef>
              <a:buClr>
                <a:srgbClr val="CC0000"/>
              </a:buClr>
              <a:buFont typeface="Wingdings" pitchFamily="2" charset="2"/>
              <a:buChar char="v"/>
            </a:pPr>
            <a:r>
              <a:rPr lang="en-US" sz="2800" b="1" dirty="0">
                <a:solidFill>
                  <a:srgbClr val="000000"/>
                </a:solidFill>
                <a:latin typeface="Calibri" pitchFamily="34" charset="0"/>
              </a:rPr>
              <a:t>This has caused some institutions to move back towards the use of unseen time-constrained written exams.</a:t>
            </a:r>
          </a:p>
          <a:p>
            <a:pPr marL="342900" indent="-342900" eaLnBrk="0" hangingPunct="0">
              <a:spcBef>
                <a:spcPct val="20000"/>
              </a:spcBef>
              <a:buClr>
                <a:srgbClr val="CC0000"/>
              </a:buClr>
              <a:buFont typeface="Wingdings" pitchFamily="2" charset="2"/>
              <a:buChar char="v"/>
            </a:pPr>
            <a:r>
              <a:rPr lang="en-US" sz="2800" b="1" dirty="0">
                <a:solidFill>
                  <a:srgbClr val="000000"/>
                </a:solidFill>
                <a:latin typeface="Calibri" pitchFamily="34" charset="0"/>
              </a:rPr>
              <a:t>‘Self’ authenticity can in fact be tested quite efficiently by oral exams – </a:t>
            </a:r>
            <a:r>
              <a:rPr lang="en-US" sz="2800" b="1" dirty="0" err="1">
                <a:solidFill>
                  <a:srgbClr val="000000"/>
                </a:solidFill>
                <a:latin typeface="Calibri" pitchFamily="34" charset="0"/>
              </a:rPr>
              <a:t>vivas</a:t>
            </a:r>
            <a:r>
              <a:rPr lang="en-US" sz="2800" b="1" dirty="0">
                <a:solidFill>
                  <a:srgbClr val="000000"/>
                </a:solidFill>
                <a:latin typeface="Calibri" pitchFamily="34" charset="0"/>
              </a:rPr>
              <a:t>, even ‘micro-</a:t>
            </a:r>
            <a:r>
              <a:rPr lang="en-US" sz="2800" b="1" dirty="0" err="1">
                <a:solidFill>
                  <a:srgbClr val="000000"/>
                </a:solidFill>
                <a:latin typeface="Calibri" pitchFamily="34" charset="0"/>
              </a:rPr>
              <a:t>vivas’</a:t>
            </a:r>
            <a:r>
              <a:rPr lang="en-US" sz="2800" b="1" dirty="0">
                <a:solidFill>
                  <a:srgbClr val="000000"/>
                </a:solidFill>
                <a:latin typeface="Calibri" pitchFamily="34" charset="0"/>
              </a:rPr>
              <a:t>.</a:t>
            </a:r>
          </a:p>
          <a:p>
            <a:pPr marL="342900" indent="-342900" eaLnBrk="0" hangingPunct="0">
              <a:spcBef>
                <a:spcPct val="20000"/>
              </a:spcBef>
              <a:buClr>
                <a:srgbClr val="CC0000"/>
              </a:buClr>
              <a:buFont typeface="Wingdings" pitchFamily="2" charset="2"/>
              <a:buChar char="v"/>
            </a:pPr>
            <a:endParaRPr lang="en-US" sz="2800" b="1" dirty="0">
              <a:solidFill>
                <a:srgbClr val="000000"/>
              </a:solidFill>
              <a:latin typeface="Calibri" pitchFamily="34" charset="0"/>
            </a:endParaRPr>
          </a:p>
        </p:txBody>
      </p:sp>
      <p:sp>
        <p:nvSpPr>
          <p:cNvPr id="6" name="Oval 5"/>
          <p:cNvSpPr/>
          <p:nvPr/>
        </p:nvSpPr>
        <p:spPr bwMode="auto">
          <a:xfrm>
            <a:off x="7358082" y="428604"/>
            <a:ext cx="911537"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autoUpdateAnimBg="0"/>
      <p:bldP spid="6" grpId="0" animBg="1"/>
      <p:bldP spid="6"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Phil’s ‘musts’ for assessment</a:t>
            </a:r>
          </a:p>
        </p:txBody>
      </p:sp>
      <p:sp>
        <p:nvSpPr>
          <p:cNvPr id="288770"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nchor="ctr"/>
          <a:lstStyle/>
          <a:p>
            <a:pPr algn="ctr" eaLnBrk="0" hangingPunct="0">
              <a:lnSpc>
                <a:spcPct val="80000"/>
              </a:lnSpc>
            </a:pPr>
            <a:r>
              <a:rPr lang="en-US" sz="4400" b="1">
                <a:solidFill>
                  <a:srgbClr val="800080"/>
                </a:solidFill>
                <a:effectLst>
                  <a:outerShdw blurRad="38100" dist="38100" dir="2700000" algn="tl">
                    <a:srgbClr val="000000"/>
                  </a:outerShdw>
                </a:effectLst>
                <a:latin typeface="Arial Rounded MT Bold" pitchFamily="34" charset="0"/>
              </a:rPr>
              <a:t>Assessment must be authentic</a:t>
            </a:r>
          </a:p>
        </p:txBody>
      </p:sp>
      <p:sp>
        <p:nvSpPr>
          <p:cNvPr id="288771"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None/>
            </a:pPr>
            <a:r>
              <a:rPr lang="en-US" sz="2600" b="1" dirty="0">
                <a:solidFill>
                  <a:srgbClr val="000000"/>
                </a:solidFill>
                <a:latin typeface="Calibri" pitchFamily="34" charset="0"/>
              </a:rPr>
              <a:t>(2) ‘real-world’ authenticity</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Assessment needs to be closer to the real-world that students are heading towards.</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For example, lawyers, accountants, managers, doctors don’t often </a:t>
            </a:r>
            <a:r>
              <a:rPr lang="en-US" sz="2600" b="1" i="1" dirty="0">
                <a:solidFill>
                  <a:srgbClr val="000000"/>
                </a:solidFill>
                <a:latin typeface="Calibri" pitchFamily="34" charset="0"/>
              </a:rPr>
              <a:t>write</a:t>
            </a:r>
            <a:r>
              <a:rPr lang="en-US" sz="2600" b="1" dirty="0">
                <a:solidFill>
                  <a:srgbClr val="000000"/>
                </a:solidFill>
                <a:latin typeface="Calibri" pitchFamily="34" charset="0"/>
              </a:rPr>
              <a:t> about models and theories.</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In medical education, OSCEs (objective, structured clinical exams) aim to replicate the things doctors need to do every day.</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(not just problem-based learning, but also task-based learning).</a:t>
            </a:r>
          </a:p>
          <a:p>
            <a:pPr marL="342900" indent="-342900" eaLnBrk="0" hangingPunct="0">
              <a:spcBef>
                <a:spcPct val="20000"/>
              </a:spcBef>
              <a:buClr>
                <a:srgbClr val="CC0000"/>
              </a:buClr>
              <a:buFont typeface="Wingdings" pitchFamily="2" charset="2"/>
              <a:buNone/>
            </a:pPr>
            <a:endParaRPr lang="en-US" sz="2600" b="1" dirty="0">
              <a:solidFill>
                <a:srgbClr val="000000"/>
              </a:solidFill>
              <a:latin typeface="Calibri" pitchFamily="34" charset="0"/>
            </a:endParaRPr>
          </a:p>
        </p:txBody>
      </p:sp>
      <p:sp>
        <p:nvSpPr>
          <p:cNvPr id="6" name="Oval 5"/>
          <p:cNvSpPr/>
          <p:nvPr/>
        </p:nvSpPr>
        <p:spPr bwMode="auto">
          <a:xfrm>
            <a:off x="7358082" y="428604"/>
            <a:ext cx="911537"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8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8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8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8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8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autoUpdateAnimBg="0"/>
      <p:bldP spid="6" grpId="0" animBg="1"/>
      <p:bldP spid="6"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Phil’s ‘musts’ for assessment</a:t>
            </a:r>
          </a:p>
        </p:txBody>
      </p:sp>
      <p:sp>
        <p:nvSpPr>
          <p:cNvPr id="290818"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nchor="ctr"/>
          <a:lstStyle/>
          <a:p>
            <a:pPr algn="ctr" eaLnBrk="0" hangingPunct="0">
              <a:lnSpc>
                <a:spcPct val="80000"/>
              </a:lnSpc>
            </a:pPr>
            <a:r>
              <a:rPr lang="en-US" b="1">
                <a:solidFill>
                  <a:srgbClr val="800080"/>
                </a:solidFill>
                <a:effectLst>
                  <a:outerShdw blurRad="38100" dist="38100" dir="2700000" algn="tl">
                    <a:srgbClr val="000000"/>
                  </a:outerShdw>
                </a:effectLst>
                <a:latin typeface="Arial Rounded MT Bold" pitchFamily="34" charset="0"/>
              </a:rPr>
              <a:t>Assessment must be manageable</a:t>
            </a:r>
          </a:p>
        </p:txBody>
      </p:sp>
      <p:sp>
        <p:nvSpPr>
          <p:cNvPr id="290819"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Char char="v"/>
            </a:pPr>
            <a:r>
              <a:rPr lang="en-US" sz="3200" b="1" dirty="0">
                <a:solidFill>
                  <a:srgbClr val="000000"/>
                </a:solidFill>
                <a:latin typeface="Calibri" pitchFamily="34" charset="0"/>
              </a:rPr>
              <a:t>Manageable for us, and manageable for students.</a:t>
            </a:r>
          </a:p>
          <a:p>
            <a:pPr marL="342900" indent="-342900" eaLnBrk="0" hangingPunct="0">
              <a:spcBef>
                <a:spcPct val="20000"/>
              </a:spcBef>
              <a:buClr>
                <a:srgbClr val="CC0000"/>
              </a:buClr>
              <a:buFont typeface="Wingdings" pitchFamily="2" charset="2"/>
              <a:buChar char="v"/>
            </a:pPr>
            <a:r>
              <a:rPr lang="en-US" sz="3200" b="1" dirty="0">
                <a:solidFill>
                  <a:srgbClr val="000000"/>
                </a:solidFill>
                <a:latin typeface="Calibri" pitchFamily="34" charset="0"/>
              </a:rPr>
              <a:t>We don’t want to drive them (further) towards surface learning, nor do we want to diminish our reliability or validity.</a:t>
            </a:r>
          </a:p>
          <a:p>
            <a:pPr marL="342900" indent="-342900" eaLnBrk="0" hangingPunct="0">
              <a:spcBef>
                <a:spcPct val="20000"/>
              </a:spcBef>
              <a:buClr>
                <a:srgbClr val="CC0000"/>
              </a:buClr>
              <a:buFont typeface="Wingdings" pitchFamily="2" charset="2"/>
              <a:buChar char="v"/>
            </a:pPr>
            <a:r>
              <a:rPr lang="en-US" sz="3200" b="1" dirty="0">
                <a:solidFill>
                  <a:srgbClr val="000000"/>
                </a:solidFill>
                <a:latin typeface="Calibri" pitchFamily="34" charset="0"/>
              </a:rPr>
              <a:t>In particular, the time spent on assessment needs to deliver rich harvests of feedback to students, which they use – feed-ahead in particular.</a:t>
            </a:r>
          </a:p>
        </p:txBody>
      </p:sp>
      <p:sp>
        <p:nvSpPr>
          <p:cNvPr id="6" name="Oval 5"/>
          <p:cNvSpPr/>
          <p:nvPr/>
        </p:nvSpPr>
        <p:spPr bwMode="auto">
          <a:xfrm>
            <a:off x="7358082" y="428604"/>
            <a:ext cx="911537"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8</a:t>
            </a:r>
          </a:p>
        </p:txBody>
      </p:sp>
      <p:sp>
        <p:nvSpPr>
          <p:cNvPr id="7" name="Oval 6"/>
          <p:cNvSpPr/>
          <p:nvPr/>
        </p:nvSpPr>
        <p:spPr bwMode="auto">
          <a:xfrm>
            <a:off x="7000892" y="3929066"/>
            <a:ext cx="911537"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0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0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0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autoUpdateAnimBg="0"/>
      <p:bldP spid="6" grpId="0" animBg="1"/>
      <p:bldP spid="6" grpId="1" animBg="1"/>
      <p:bldP spid="7" grpId="0" animBg="1"/>
      <p:bldP spid="7" grpId="1"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Phil’s ‘musts’ for assessment</a:t>
            </a:r>
          </a:p>
        </p:txBody>
      </p:sp>
      <p:sp>
        <p:nvSpPr>
          <p:cNvPr id="292866" name="Rectangle 2"/>
          <p:cNvSpPr>
            <a:spLocks noGrp="1" noChangeArrowheads="1"/>
          </p:cNvSpPr>
          <p:nvPr>
            <p:ph type="title"/>
          </p:nvPr>
        </p:nvSpPr>
        <p:spPr>
          <a:xfrm>
            <a:off x="0" y="349250"/>
            <a:ext cx="9144000" cy="1092200"/>
          </a:xfrm>
          <a:noFill/>
          <a:ln/>
        </p:spPr>
        <p:txBody>
          <a:bodyPr/>
          <a:lstStyle/>
          <a:p>
            <a:r>
              <a:rPr lang="en-US" dirty="0"/>
              <a:t>The assessment conundrum</a:t>
            </a:r>
          </a:p>
        </p:txBody>
      </p:sp>
      <p:sp>
        <p:nvSpPr>
          <p:cNvPr id="292867" name="Rectangle 3"/>
          <p:cNvSpPr>
            <a:spLocks noGrp="1" noChangeArrowheads="1"/>
          </p:cNvSpPr>
          <p:nvPr>
            <p:ph type="body" idx="1"/>
          </p:nvPr>
        </p:nvSpPr>
        <p:spPr>
          <a:noFill/>
          <a:ln/>
        </p:spPr>
        <p:txBody>
          <a:bodyPr/>
          <a:lstStyle/>
          <a:p>
            <a:pPr marL="746125" indent="-746125"/>
            <a:r>
              <a:rPr lang="en-US"/>
              <a:t>We often end up measuring that which is easy to measure, rather than that which is important.</a:t>
            </a:r>
          </a:p>
          <a:p>
            <a:pPr marL="746125" indent="-746125"/>
            <a:r>
              <a:rPr lang="en-US">
                <a:solidFill>
                  <a:srgbClr val="CC0000"/>
                </a:solidFill>
              </a:rPr>
              <a:t>“if you </a:t>
            </a:r>
            <a:r>
              <a:rPr lang="en-US" i="1">
                <a:solidFill>
                  <a:srgbClr val="CC0000"/>
                </a:solidFill>
              </a:rPr>
              <a:t>can</a:t>
            </a:r>
            <a:r>
              <a:rPr lang="en-US">
                <a:solidFill>
                  <a:srgbClr val="CC0000"/>
                </a:solidFill>
              </a:rPr>
              <a:t> measure it, it probably isn’t </a:t>
            </a:r>
            <a:r>
              <a:rPr lang="en-US" sz="4800" i="1">
                <a:solidFill>
                  <a:srgbClr val="CC0000"/>
                </a:solidFill>
              </a:rPr>
              <a:t>it </a:t>
            </a:r>
            <a:r>
              <a:rPr lang="en-US" sz="4400">
                <a:solidFill>
                  <a:srgbClr val="CC0000"/>
                </a:solidFill>
              </a:rPr>
              <a:t>!”</a:t>
            </a:r>
            <a:endParaRPr lang="en-US">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dissolve">
                                      <p:cBhvr>
                                        <p:cTn id="7" dur="500"/>
                                        <p:tgtEl>
                                          <p:spTgt spid="292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2867">
                                            <p:txEl>
                                              <p:pRg st="1" end="1"/>
                                            </p:txEl>
                                          </p:spTgt>
                                        </p:tgtEl>
                                        <p:attrNameLst>
                                          <p:attrName>style.visibility</p:attrName>
                                        </p:attrNameLst>
                                      </p:cBhvr>
                                      <p:to>
                                        <p:strVal val="visible"/>
                                      </p:to>
                                    </p:set>
                                    <p:animEffect transition="in" filter="dissolve">
                                      <p:cBhvr>
                                        <p:cTn id="12" dur="500"/>
                                        <p:tgtEl>
                                          <p:spTgt spid="292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Downloadable resource materials</a:t>
            </a:r>
            <a:endParaRPr lang="en-GB" b="1" dirty="0"/>
          </a:p>
        </p:txBody>
      </p:sp>
      <p:sp>
        <p:nvSpPr>
          <p:cNvPr id="3" name="Content Placeholder 2"/>
          <p:cNvSpPr>
            <a:spLocks noGrp="1"/>
          </p:cNvSpPr>
          <p:nvPr>
            <p:ph idx="1"/>
          </p:nvPr>
        </p:nvSpPr>
        <p:spPr/>
        <p:txBody>
          <a:bodyPr/>
          <a:lstStyle/>
          <a:p>
            <a:pPr>
              <a:buNone/>
            </a:pPr>
            <a:r>
              <a:rPr lang="en-GB" sz="2800" dirty="0" smtClean="0"/>
              <a:t>Expanded discussion of many aspects of today’s slides can be found at:</a:t>
            </a:r>
          </a:p>
          <a:p>
            <a:pPr>
              <a:buFont typeface="+mj-lt"/>
              <a:buAutoNum type="arabicPeriod"/>
            </a:pPr>
            <a:r>
              <a:rPr lang="en-GB" sz="2800" u="sng" dirty="0" smtClean="0">
                <a:hlinkClick r:id="rId2"/>
              </a:rPr>
              <a:t>http://phil-race.co.uk/2016/10/feedback-digest-lthechat65/</a:t>
            </a:r>
            <a:r>
              <a:rPr lang="en-GB" sz="2800" dirty="0" smtClean="0"/>
              <a:t> </a:t>
            </a:r>
          </a:p>
          <a:p>
            <a:pPr>
              <a:buFont typeface="+mj-lt"/>
              <a:buAutoNum type="arabicPeriod"/>
            </a:pPr>
            <a:r>
              <a:rPr lang="en-GB" sz="2800" u="sng" dirty="0" smtClean="0">
                <a:hlinkClick r:id="rId3"/>
              </a:rPr>
              <a:t>http://phil-race.co.uk/2016/10/lthe-tweetchat-lthechat-wed-oct-19-8-00-9-00-pm/</a:t>
            </a:r>
            <a:r>
              <a:rPr lang="en-GB" sz="2800" dirty="0" smtClean="0"/>
              <a:t> </a:t>
            </a:r>
          </a:p>
          <a:p>
            <a:pPr>
              <a:buFont typeface="+mj-lt"/>
              <a:buAutoNum type="arabicPeriod"/>
            </a:pPr>
            <a:r>
              <a:rPr lang="en-GB" sz="2800" u="sng" dirty="0" smtClean="0">
                <a:hlinkClick r:id="rId4"/>
              </a:rPr>
              <a:t>http://phil-race.co.uk/2015/01/assessment-bits-new-editions/</a:t>
            </a:r>
            <a:r>
              <a:rPr lang="en-GB" sz="2800" dirty="0" smtClean="0"/>
              <a:t> </a:t>
            </a:r>
          </a:p>
          <a:p>
            <a:pPr>
              <a:buFont typeface="+mj-lt"/>
              <a:buAutoNum type="arabicPeriod"/>
            </a:pPr>
            <a:endParaRPr lang="en-GB" sz="2800" u="sng" dirty="0" smtClean="0">
              <a:hlinkClick r:id="rId5"/>
            </a:endParaRPr>
          </a:p>
          <a:p>
            <a:pPr>
              <a:buFont typeface="+mj-lt"/>
              <a:buAutoNum type="arabicPeriod"/>
            </a:pPr>
            <a:endParaRPr lang="en-GB" sz="2800"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Phil’s ‘musts’ for assessment</a:t>
            </a:r>
          </a:p>
        </p:txBody>
      </p:sp>
      <p:sp>
        <p:nvSpPr>
          <p:cNvPr id="307202" name="Rectangle 2"/>
          <p:cNvSpPr>
            <a:spLocks noGrp="1" noChangeArrowheads="1"/>
          </p:cNvSpPr>
          <p:nvPr>
            <p:ph type="title"/>
          </p:nvPr>
        </p:nvSpPr>
        <p:spPr>
          <a:noFill/>
          <a:ln/>
        </p:spPr>
        <p:txBody>
          <a:bodyPr/>
          <a:lstStyle/>
          <a:p>
            <a:r>
              <a:rPr lang="en-GB" dirty="0">
                <a:effectLst>
                  <a:outerShdw blurRad="38100" dist="38100" dir="2700000" algn="tl">
                    <a:srgbClr val="000000"/>
                  </a:outerShdw>
                </a:effectLst>
              </a:rPr>
              <a:t>Why diversify assessment?</a:t>
            </a:r>
          </a:p>
        </p:txBody>
      </p:sp>
      <p:sp>
        <p:nvSpPr>
          <p:cNvPr id="307203" name="Rectangle 3"/>
          <p:cNvSpPr>
            <a:spLocks noGrp="1" noChangeArrowheads="1"/>
          </p:cNvSpPr>
          <p:nvPr>
            <p:ph type="body" idx="1"/>
          </p:nvPr>
        </p:nvSpPr>
        <p:spPr>
          <a:noFill/>
          <a:ln/>
        </p:spPr>
        <p:txBody>
          <a:bodyPr/>
          <a:lstStyle/>
          <a:p>
            <a:pPr>
              <a:lnSpc>
                <a:spcPct val="100000"/>
              </a:lnSpc>
            </a:pPr>
            <a:r>
              <a:rPr lang="en-GB" sz="3200" u="sng" dirty="0"/>
              <a:t>All</a:t>
            </a:r>
            <a:r>
              <a:rPr lang="en-GB" sz="3200" dirty="0"/>
              <a:t> assessment formats disadvantage some students.</a:t>
            </a:r>
          </a:p>
          <a:p>
            <a:pPr>
              <a:lnSpc>
                <a:spcPct val="100000"/>
              </a:lnSpc>
            </a:pPr>
            <a:r>
              <a:rPr lang="en-GB" sz="3200" dirty="0"/>
              <a:t>We need to ensure that we don’t disadvantage the same students time after time, and that all students have opportunities to demonstrate their optimum potential.</a:t>
            </a:r>
          </a:p>
        </p:txBody>
      </p:sp>
      <p:sp>
        <p:nvSpPr>
          <p:cNvPr id="6" name="Oval 5"/>
          <p:cNvSpPr/>
          <p:nvPr/>
        </p:nvSpPr>
        <p:spPr bwMode="auto">
          <a:xfrm>
            <a:off x="7358082" y="428604"/>
            <a:ext cx="911537"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 7</a:t>
            </a:r>
          </a:p>
        </p:txBody>
      </p:sp>
      <p:sp>
        <p:nvSpPr>
          <p:cNvPr id="7" name="Oval 6"/>
          <p:cNvSpPr/>
          <p:nvPr/>
        </p:nvSpPr>
        <p:spPr bwMode="auto">
          <a:xfrm>
            <a:off x="7643834" y="1785926"/>
            <a:ext cx="1019735" cy="998489"/>
          </a:xfrm>
          <a:prstGeom prst="ellipse">
            <a:avLst/>
          </a:prstGeom>
          <a:solidFill>
            <a:srgbClr val="FF006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en-GB" dirty="0" smtClean="0">
                <a:solidFill>
                  <a:srgbClr val="000000"/>
                </a:solidFill>
              </a:rPr>
              <a:t>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autoUpdateAnimBg="0"/>
      <p:bldP spid="6" grpId="0" animBg="1"/>
      <p:bldP spid="6" grpId="1" animBg="1"/>
      <p:bldP spid="7" grpId="0" animBg="1"/>
      <p:bldP spid="7"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Finishing off your exam</a:t>
            </a:r>
            <a:endParaRPr lang="en-GB" dirty="0"/>
          </a:p>
        </p:txBody>
      </p:sp>
      <p:sp>
        <p:nvSpPr>
          <p:cNvPr id="5" name="Content Placeholder 4"/>
          <p:cNvSpPr>
            <a:spLocks noGrp="1"/>
          </p:cNvSpPr>
          <p:nvPr>
            <p:ph idx="1"/>
          </p:nvPr>
        </p:nvSpPr>
        <p:spPr/>
        <p:txBody>
          <a:bodyPr/>
          <a:lstStyle/>
          <a:p>
            <a:r>
              <a:rPr lang="en-GB" dirty="0" smtClean="0"/>
              <a:t>There are some of the 20 we haven’t talked about.</a:t>
            </a:r>
          </a:p>
          <a:p>
            <a:r>
              <a:rPr lang="en-GB" dirty="0" smtClean="0"/>
              <a:t>Now, it’s up to you to make your 1-5 decisions about these.</a:t>
            </a:r>
          </a:p>
          <a:p>
            <a:r>
              <a:rPr lang="en-GB" dirty="0" smtClean="0"/>
              <a:t>These decisions may be the basis of your oral exam (viva) shortly.</a:t>
            </a:r>
            <a:endParaRPr lang="en-GB"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336600"/>
                </a:solidFill>
                <a:latin typeface="+mn-lt"/>
              </a:rPr>
              <a:t>2 hands = very much better</a:t>
            </a:r>
            <a:r>
              <a:rPr lang="en-GB" sz="2400" b="1" dirty="0">
                <a:solidFill>
                  <a:srgbClr val="660066"/>
                </a:solidFill>
                <a:latin typeface="+mn-lt"/>
              </a:rPr>
              <a:t>, </a:t>
            </a:r>
            <a:r>
              <a:rPr lang="en-GB" sz="2400" b="1" dirty="0" smtClean="0">
                <a:solidFill>
                  <a:srgbClr val="660066"/>
                </a:solidFill>
                <a:latin typeface="+mn-lt"/>
              </a:rPr>
              <a:t> </a:t>
            </a:r>
            <a:r>
              <a:rPr lang="en-GB" sz="2400" b="1" dirty="0" smtClean="0">
                <a:solidFill>
                  <a:srgbClr val="CC6600"/>
                </a:solidFill>
                <a:latin typeface="+mn-lt"/>
              </a:rPr>
              <a:t>one </a:t>
            </a:r>
            <a:r>
              <a:rPr lang="en-GB" sz="2400" b="1" dirty="0">
                <a:solidFill>
                  <a:srgbClr val="CC6600"/>
                </a:solidFill>
                <a:latin typeface="+mn-lt"/>
              </a:rPr>
              <a:t>hand = somewhat  better</a:t>
            </a:r>
            <a:r>
              <a:rPr lang="en-GB" sz="24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smtClean="0">
                <a:solidFill>
                  <a:srgbClr val="CC0000"/>
                </a:solidFill>
                <a:latin typeface="+mn-lt"/>
              </a:rPr>
              <a:t>touch left ear = </a:t>
            </a:r>
            <a:r>
              <a:rPr lang="en-GB" sz="2400" b="1" dirty="0">
                <a:solidFill>
                  <a:srgbClr val="CC0000"/>
                </a:solidFill>
                <a:latin typeface="+mn-lt"/>
              </a:rPr>
              <a:t>no better</a:t>
            </a:r>
            <a:r>
              <a:rPr lang="en-GB" sz="2400" b="1" dirty="0" smtClean="0">
                <a:solidFill>
                  <a:srgbClr val="660066"/>
                </a:solidFill>
                <a:latin typeface="+mn-lt"/>
              </a:rPr>
              <a:t>...</a:t>
            </a:r>
            <a:endParaRPr lang="en-US" sz="2800" b="1" kern="0" dirty="0" smtClean="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Make life better – for you and for students – by making assessment more manageable!</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Put assessment in context in the 2016 university sector (not forgetting NSS 2017 and TEF!).</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Interrogate one of your own assessments in terms of how well it links to how students learn, and validity, reliability, transparency, authenticity and manageability.</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Consider 14 ideas for making formative assessment and feedback more efficient and more manageable.</a:t>
            </a:r>
          </a:p>
          <a:p>
            <a:pPr marL="533400" lvl="0" indent="-533400" eaLnBrk="0" hangingPunct="0">
              <a:lnSpc>
                <a:spcPct val="90000"/>
              </a:lnSpc>
              <a:spcBef>
                <a:spcPct val="35000"/>
              </a:spcBef>
              <a:buClr>
                <a:srgbClr val="009900"/>
              </a:buClr>
              <a:buFont typeface="+mj-lt"/>
              <a:buAutoNum type="arabicPeriod"/>
            </a:pPr>
            <a:endParaRPr lang="en-GB" sz="2800" b="1" kern="0" dirty="0" smtClean="0">
              <a:solidFill>
                <a:srgbClr val="660066"/>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0"/>
            <a:ext cx="6481762" cy="2088289"/>
          </a:xfrm>
          <a:noFill/>
        </p:spPr>
        <p:txBody>
          <a:bodyPr/>
          <a:lstStyle/>
          <a:p>
            <a:pPr algn="ctr"/>
            <a:r>
              <a:rPr lang="en-GB" sz="4400" dirty="0" smtClean="0">
                <a:solidFill>
                  <a:srgbClr val="FFFF00"/>
                </a:solidFill>
              </a:rPr>
              <a:t>Smarter feedback</a:t>
            </a:r>
            <a:r>
              <a:rPr lang="en-GB" sz="4000" dirty="0" smtClean="0">
                <a:solidFill>
                  <a:srgbClr val="FFFF00"/>
                </a:solidFill>
              </a:rPr>
              <a:t>	</a:t>
            </a:r>
            <a:br>
              <a:rPr lang="en-GB" sz="4000" dirty="0" smtClean="0">
                <a:solidFill>
                  <a:srgbClr val="FFFF00"/>
                </a:solidFill>
              </a:rPr>
            </a:br>
            <a:r>
              <a:rPr lang="en-GB" sz="3200" dirty="0" smtClean="0">
                <a:solidFill>
                  <a:srgbClr val="FFFF00"/>
                </a:solidFill>
              </a:rPr>
              <a:t>- a half-day workshop on giving better feedback to more students in less time!</a:t>
            </a:r>
            <a:endParaRPr lang="en-GB" sz="4000" dirty="0">
              <a:solidFill>
                <a:srgbClr val="FFFF00"/>
              </a:solidFill>
            </a:endParaRPr>
          </a:p>
        </p:txBody>
      </p:sp>
      <p:sp>
        <p:nvSpPr>
          <p:cNvPr id="13315" name="Rectangle 3"/>
          <p:cNvSpPr>
            <a:spLocks noGrp="1" noChangeArrowheads="1"/>
          </p:cNvSpPr>
          <p:nvPr>
            <p:ph type="subTitle" idx="1"/>
          </p:nvPr>
        </p:nvSpPr>
        <p:spPr>
          <a:xfrm>
            <a:off x="611450" y="2348850"/>
            <a:ext cx="6625390" cy="3351290"/>
          </a:xfrm>
        </p:spPr>
        <p:txBody>
          <a:bodyPr/>
          <a:lstStyle/>
          <a:p>
            <a:pPr algn="ctr"/>
            <a:r>
              <a:rPr lang="en-GB" b="1" dirty="0" smtClean="0">
                <a:solidFill>
                  <a:srgbClr val="92D050"/>
                </a:solidFill>
              </a:rPr>
              <a:t>University of Birmingham</a:t>
            </a:r>
          </a:p>
          <a:p>
            <a:pPr algn="ctr"/>
            <a:r>
              <a:rPr lang="en-GB" sz="2400" b="1" dirty="0" smtClean="0">
                <a:solidFill>
                  <a:srgbClr val="FF6699"/>
                </a:solidFill>
              </a:rPr>
              <a:t>Wednesday December 14</a:t>
            </a:r>
            <a:r>
              <a:rPr lang="en-GB" sz="2400" b="1" baseline="30000" dirty="0" smtClean="0">
                <a:solidFill>
                  <a:srgbClr val="FF6699"/>
                </a:solidFill>
              </a:rPr>
              <a:t>th</a:t>
            </a:r>
            <a:r>
              <a:rPr lang="en-GB" sz="2400" b="1" dirty="0" smtClean="0">
                <a:solidFill>
                  <a:srgbClr val="FF6699"/>
                </a:solidFill>
              </a:rPr>
              <a:t> 2016</a:t>
            </a:r>
          </a:p>
        </p:txBody>
      </p:sp>
      <p:sp>
        <p:nvSpPr>
          <p:cNvPr id="5" name="Rectangle 8">
            <a:hlinkClick r:id="rId3" action="ppaction://hlinkpres?slideindex=1&amp;slidetitle="/>
          </p:cNvPr>
          <p:cNvSpPr>
            <a:spLocks noChangeArrowheads="1"/>
          </p:cNvSpPr>
          <p:nvPr/>
        </p:nvSpPr>
        <p:spPr bwMode="auto">
          <a:xfrm>
            <a:off x="251400" y="4365130"/>
            <a:ext cx="84971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a:t>
            </a:r>
            <a:r>
              <a:rPr lang="en-GB" sz="3200" b="1" dirty="0" smtClean="0">
                <a:solidFill>
                  <a:srgbClr val="000000"/>
                </a:solidFill>
                <a:latin typeface="Arial" pitchFamily="34" charset="0"/>
              </a:rPr>
              <a:t>Race</a:t>
            </a:r>
          </a:p>
          <a:p>
            <a:pPr marL="723900" indent="-723900" algn="ctr" eaLnBrk="0" hangingPunct="0">
              <a:spcBef>
                <a:spcPct val="20000"/>
              </a:spcBef>
              <a:buClr>
                <a:srgbClr val="7E9CE8"/>
              </a:buClr>
              <a:buFont typeface="Wingdings" pitchFamily="2" charset="2"/>
              <a:buNone/>
            </a:pPr>
            <a:r>
              <a:rPr lang="en-GB" sz="2000" b="1" dirty="0" smtClean="0">
                <a:solidFill>
                  <a:srgbClr val="008000"/>
                </a:solidFill>
                <a:latin typeface="Arial" pitchFamily="34" charset="0"/>
              </a:rPr>
              <a:t>(from Newcastle-upon-Tyne)</a:t>
            </a:r>
            <a:endParaRPr lang="en-GB" sz="2000" b="1" dirty="0">
              <a:solidFill>
                <a:srgbClr val="008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a:t>
            </a:r>
            <a:r>
              <a:rPr lang="en-GB" sz="1600" b="1" dirty="0" smtClean="0">
                <a:solidFill>
                  <a:srgbClr val="000000"/>
                </a:solidFill>
                <a:latin typeface="Arial" pitchFamily="34" charset="0"/>
              </a:rPr>
              <a:t> PhD  PGCE  FCIPD  PFHEA   NTF </a:t>
            </a:r>
          </a:p>
          <a:p>
            <a:pPr algn="ctr" eaLnBrk="0" hangingPunct="0">
              <a:lnSpc>
                <a:spcPct val="90000"/>
              </a:lnSpc>
              <a:buClr>
                <a:srgbClr val="FF3399"/>
              </a:buClr>
              <a:buSzPct val="75000"/>
              <a:buFont typeface="Monotype Sorts" pitchFamily="2" charset="2"/>
              <a:buNone/>
            </a:pPr>
            <a:r>
              <a:rPr lang="en-GB" sz="2000" b="1" dirty="0" smtClean="0">
                <a:solidFill>
                  <a:srgbClr val="4F81BD"/>
                </a:solidFill>
                <a:latin typeface="Arial" charset="0"/>
              </a:rPr>
              <a:t>Follow Phil on Twitter: @</a:t>
            </a:r>
            <a:r>
              <a:rPr lang="en-GB" sz="2000" b="1" dirty="0" err="1" smtClean="0">
                <a:solidFill>
                  <a:srgbClr val="4F81BD"/>
                </a:solidFill>
                <a:latin typeface="Arial" charset="0"/>
              </a:rPr>
              <a:t>RacePhil</a:t>
            </a:r>
            <a:r>
              <a:rPr lang="en-GB" sz="2000" b="1" dirty="0" smtClean="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a:t>
            </a:r>
            <a:r>
              <a:rPr lang="en-GB" sz="1800" b="1" dirty="0" smtClean="0">
                <a:solidFill>
                  <a:srgbClr val="000000"/>
                </a:solidFill>
                <a:latin typeface="Arial" pitchFamily="34" charset="0"/>
              </a:rPr>
              <a:t>Plymouth and University of Suffolk</a:t>
            </a:r>
            <a:endParaRPr lang="en-GB" sz="1800" b="1" dirty="0">
              <a:solidFill>
                <a:srgbClr val="000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a:t>
            </a:r>
            <a:r>
              <a:rPr lang="en-GB" sz="1800" b="1" dirty="0" smtClean="0">
                <a:solidFill>
                  <a:srgbClr val="000000"/>
                </a:solidFill>
                <a:latin typeface="Arial" pitchFamily="34" charset="0"/>
              </a:rPr>
              <a:t>Beckett University and University of South Wales</a:t>
            </a:r>
            <a:endParaRPr lang="en-GB" sz="1800" b="1" dirty="0">
              <a:solidFill>
                <a:srgbClr val="000000"/>
              </a:solidFill>
              <a:latin typeface="Arial" pitchFamily="34" charset="0"/>
            </a:endParaRP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programme</a:t>
            </a:r>
            <a:endParaRPr lang="en-GB" dirty="0"/>
          </a:p>
        </p:txBody>
      </p:sp>
      <p:sp>
        <p:nvSpPr>
          <p:cNvPr id="3" name="Content Placeholder 2"/>
          <p:cNvSpPr>
            <a:spLocks noGrp="1"/>
          </p:cNvSpPr>
          <p:nvPr>
            <p:ph idx="1"/>
          </p:nvPr>
        </p:nvSpPr>
        <p:spPr/>
        <p:txBody>
          <a:bodyPr/>
          <a:lstStyle/>
          <a:p>
            <a:r>
              <a:rPr lang="en-GB" sz="2800" dirty="0" smtClean="0"/>
              <a:t>What goes wrong with student feedback? Exercise: “giving feedback to my students would be much better for me if only I…”</a:t>
            </a:r>
          </a:p>
          <a:p>
            <a:r>
              <a:rPr lang="en-GB" sz="2800" dirty="0" smtClean="0"/>
              <a:t>What the gurus tell us about feedback </a:t>
            </a:r>
          </a:p>
          <a:p>
            <a:r>
              <a:rPr lang="en-GB" sz="2800" dirty="0" smtClean="0"/>
              <a:t>Exercise on effectiveness and efficiency of a wide range of feedback processes.</a:t>
            </a:r>
          </a:p>
          <a:p>
            <a:r>
              <a:rPr lang="en-GB" sz="2800" dirty="0" smtClean="0"/>
              <a:t>Feedback within 24 hours, feedback without marks, and ways of using student self-assessment to start rich feedback dialogues.</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smtClean="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sz="2800" dirty="0" smtClean="0"/>
              <a:t>After participating in this workshop you should be better able to:</a:t>
            </a:r>
          </a:p>
          <a:p>
            <a:pPr lvl="0">
              <a:buFont typeface="+mj-lt"/>
              <a:buAutoNum type="arabicPeriod"/>
            </a:pPr>
            <a:r>
              <a:rPr lang="en-GB" sz="2800" dirty="0" smtClean="0"/>
              <a:t>Make life better – for you and for students – by making formative feedback more manageable!</a:t>
            </a:r>
          </a:p>
          <a:p>
            <a:pPr lvl="0">
              <a:buFont typeface="+mj-lt"/>
              <a:buAutoNum type="arabicPeriod"/>
            </a:pPr>
            <a:r>
              <a:rPr lang="en-GB" sz="2800" dirty="0" smtClean="0"/>
              <a:t>Reduce time and energy spent on unused feedback on summative assessments.</a:t>
            </a:r>
          </a:p>
          <a:p>
            <a:pPr lvl="0">
              <a:buFont typeface="+mj-lt"/>
              <a:buAutoNum type="arabicPeriod"/>
            </a:pPr>
            <a:r>
              <a:rPr lang="en-GB" sz="2800" dirty="0" smtClean="0"/>
              <a:t>Find innovative ways to get better formative feedback to more students in less time.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smtClean="0"/>
              <a:t>Post-it exercise – oral</a:t>
            </a:r>
          </a:p>
        </p:txBody>
      </p:sp>
      <p:sp>
        <p:nvSpPr>
          <p:cNvPr id="36868" name="Rectangle 3"/>
          <p:cNvSpPr>
            <a:spLocks noGrp="1" noChangeArrowheads="1"/>
          </p:cNvSpPr>
          <p:nvPr>
            <p:ph idx="1"/>
          </p:nvPr>
        </p:nvSpPr>
        <p:spPr/>
        <p:txBody>
          <a:bodyPr/>
          <a:lstStyle/>
          <a:p>
            <a:pPr>
              <a:lnSpc>
                <a:spcPct val="100000"/>
              </a:lnSpc>
            </a:pPr>
            <a:r>
              <a:rPr lang="en-GB" sz="2800" dirty="0" smtClean="0"/>
              <a:t>On a post-it, </a:t>
            </a:r>
            <a:r>
              <a:rPr lang="en-GB" sz="2800" dirty="0" smtClean="0">
                <a:solidFill>
                  <a:srgbClr val="FF0000"/>
                </a:solidFill>
              </a:rPr>
              <a:t>in your best handwriting</a:t>
            </a:r>
            <a:r>
              <a:rPr lang="en-GB" sz="2800" dirty="0" smtClean="0"/>
              <a:t>, please write your own completion of the starter:</a:t>
            </a:r>
          </a:p>
          <a:p>
            <a:pPr>
              <a:lnSpc>
                <a:spcPct val="100000"/>
              </a:lnSpc>
              <a:buNone/>
            </a:pPr>
            <a:r>
              <a:rPr lang="en-GB" sz="2800" dirty="0" smtClean="0"/>
              <a:t>	</a:t>
            </a:r>
            <a:r>
              <a:rPr lang="en-GB" sz="3600" dirty="0" smtClean="0">
                <a:solidFill>
                  <a:srgbClr val="C00000"/>
                </a:solidFill>
              </a:rPr>
              <a:t>“</a:t>
            </a:r>
            <a:r>
              <a:rPr lang="en-GB" sz="3600" dirty="0" smtClean="0">
                <a:solidFill>
                  <a:schemeClr val="accent6">
                    <a:lumMod val="60000"/>
                    <a:lumOff val="40000"/>
                  </a:schemeClr>
                </a:solidFill>
              </a:rPr>
              <a:t>making formative feedback work better for students would be much better if only I </a:t>
            </a:r>
            <a:r>
              <a:rPr lang="en-GB" sz="3600" dirty="0" smtClean="0">
                <a:solidFill>
                  <a:srgbClr val="C00000"/>
                </a:solidFill>
              </a:rPr>
              <a:t>…”</a:t>
            </a:r>
            <a:endParaRPr lang="en-GB" dirty="0" smtClean="0">
              <a:solidFill>
                <a:srgbClr val="C00000"/>
              </a:solidFill>
            </a:endParaRP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4800" b="1" dirty="0" smtClean="0">
                <a:solidFill>
                  <a:prstClr val="white"/>
                </a:solidFill>
              </a:rPr>
              <a:t>Some feedback</a:t>
            </a:r>
          </a:p>
          <a:p>
            <a:pPr algn="ctr" fontAlgn="auto">
              <a:spcBef>
                <a:spcPts val="0"/>
              </a:spcBef>
              <a:spcAft>
                <a:spcPts val="0"/>
              </a:spcAft>
            </a:pPr>
            <a:r>
              <a:rPr lang="en-GB" sz="4800" b="1" dirty="0" smtClean="0">
                <a:solidFill>
                  <a:prstClr val="white"/>
                </a:solidFill>
              </a:rPr>
              <a:t>issues</a:t>
            </a:r>
            <a:endParaRPr lang="en-GB" sz="4800" b="1" dirty="0">
              <a:solidFill>
                <a:prstClr val="white"/>
              </a:solidFill>
            </a:endParaRPr>
          </a:p>
        </p:txBody>
      </p:sp>
      <p:sp>
        <p:nvSpPr>
          <p:cNvPr id="2" name="Oval 1"/>
          <p:cNvSpPr>
            <a:spLocks noChangeArrowheads="1"/>
          </p:cNvSpPr>
          <p:nvPr/>
        </p:nvSpPr>
        <p:spPr bwMode="auto">
          <a:xfrm>
            <a:off x="5753100" y="3124200"/>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Written, printed, </a:t>
            </a:r>
          </a:p>
          <a:p>
            <a:pPr algn="ctr"/>
            <a:r>
              <a:rPr lang="en-US" sz="3200" b="1" dirty="0">
                <a:solidFill>
                  <a:prstClr val="black"/>
                </a:solidFill>
                <a:latin typeface="Calibri"/>
              </a:rPr>
              <a:t>on-screen</a:t>
            </a:r>
          </a:p>
          <a:p>
            <a:pPr algn="ctr"/>
            <a:endParaRPr lang="en-US" sz="3200" b="1" dirty="0">
              <a:solidFill>
                <a:prstClr val="black"/>
              </a:solidFill>
              <a:latin typeface="Calibri"/>
            </a:endParaRPr>
          </a:p>
        </p:txBody>
      </p:sp>
      <p:sp>
        <p:nvSpPr>
          <p:cNvPr id="4" name="Oval 3"/>
          <p:cNvSpPr>
            <a:spLocks noChangeArrowheads="1"/>
          </p:cNvSpPr>
          <p:nvPr/>
        </p:nvSpPr>
        <p:spPr bwMode="auto">
          <a:xfrm>
            <a:off x="228600" y="1371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Language of feedback</a:t>
            </a:r>
          </a:p>
          <a:p>
            <a:pPr algn="ctr"/>
            <a:endParaRPr lang="en-US" sz="3200" b="1" dirty="0">
              <a:solidFill>
                <a:prstClr val="black"/>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National Student Survey</a:t>
            </a:r>
          </a:p>
          <a:p>
            <a:pPr algn="ctr"/>
            <a:endParaRPr lang="en-US" sz="3200" b="1" dirty="0">
              <a:solidFill>
                <a:prstClr val="black"/>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Timing: </a:t>
            </a:r>
          </a:p>
          <a:p>
            <a:pPr algn="ctr"/>
            <a:r>
              <a:rPr lang="en-US" sz="3200" b="1" dirty="0">
                <a:solidFill>
                  <a:prstClr val="black"/>
                </a:solidFill>
                <a:latin typeface="Calibri"/>
              </a:rPr>
              <a:t>24-hours!</a:t>
            </a:r>
          </a:p>
          <a:p>
            <a:pPr algn="ctr"/>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endParaRPr lang="en-GB" sz="3200" b="1" dirty="0">
              <a:solidFill>
                <a:prstClr val="black"/>
              </a:solidFill>
              <a:latin typeface="Calibri"/>
            </a:endParaRPr>
          </a:p>
          <a:p>
            <a:pPr algn="ctr"/>
            <a:r>
              <a:rPr lang="en-US" sz="3200" b="1" dirty="0">
                <a:solidFill>
                  <a:prstClr val="black"/>
                </a:solidFill>
                <a:latin typeface="Calibri"/>
              </a:rPr>
              <a:t>Feed-forward</a:t>
            </a:r>
          </a:p>
          <a:p>
            <a:pPr algn="ctr"/>
            <a:endParaRPr lang="en-US" sz="3200" b="1" dirty="0">
              <a:solidFill>
                <a:prstClr val="black"/>
              </a:solidFill>
              <a:latin typeface="Calibri"/>
            </a:endParaRPr>
          </a:p>
          <a:p>
            <a:pPr algn="ctr"/>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Efficiency</a:t>
            </a:r>
          </a:p>
          <a:p>
            <a:pPr algn="ctr"/>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Face to face</a:t>
            </a:r>
          </a:p>
          <a:p>
            <a:pPr algn="ctr"/>
            <a:r>
              <a:rPr lang="en-US" sz="3200" b="1" dirty="0">
                <a:solidFill>
                  <a:prstClr val="black"/>
                </a:solidFill>
                <a:latin typeface="Calibri"/>
              </a:rPr>
              <a:t>oral</a:t>
            </a:r>
          </a:p>
          <a:p>
            <a:pPr algn="ctr"/>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Sally Brown on feedback, 2015</a:t>
            </a:r>
            <a:endParaRPr lang="en-GB" sz="3600" dirty="0"/>
          </a:p>
        </p:txBody>
      </p:sp>
      <p:sp>
        <p:nvSpPr>
          <p:cNvPr id="3" name="Content Placeholder 2"/>
          <p:cNvSpPr>
            <a:spLocks noGrp="1"/>
          </p:cNvSpPr>
          <p:nvPr>
            <p:ph idx="1"/>
          </p:nvPr>
        </p:nvSpPr>
        <p:spPr>
          <a:xfrm>
            <a:off x="358775" y="980729"/>
            <a:ext cx="8605838" cy="4886672"/>
          </a:xfrm>
        </p:spPr>
        <p:txBody>
          <a:bodyPr/>
          <a:lstStyle/>
          <a:p>
            <a:pPr>
              <a:lnSpc>
                <a:spcPct val="100000"/>
              </a:lnSpc>
            </a:pPr>
            <a:r>
              <a:rPr lang="en-US" sz="2800" dirty="0" smtClean="0"/>
              <a:t>Concentrating on giving students detailed and developmental feedback is the single most useful thing we can do for our students, particularly those from disadvantaged backgrounds, who may not understand the rules of the higher education game. The time we spend on giving detailed and developmental formative and summative feedback should not be skimped: this is crucial to foster student learning and is the most time-consuming aspect of assessment but arguably the most important thing we do for learners.</a:t>
            </a:r>
            <a:endParaRPr lang="en-GB" sz="2800"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nSpc>
                <a:spcPct val="100000"/>
              </a:lnSpc>
            </a:pPr>
            <a:r>
              <a:rPr lang="en-US" sz="2800" dirty="0" smtClean="0"/>
              <a:t>Once we have spent time on giving students feedback, it is a sad waste if students don’t make good use of it. We need to explore ways to </a:t>
            </a:r>
            <a:r>
              <a:rPr lang="en-US" sz="2800" dirty="0" err="1" smtClean="0"/>
              <a:t>incentivise</a:t>
            </a:r>
            <a:r>
              <a:rPr lang="en-US" sz="2800" dirty="0" smtClean="0"/>
              <a:t> reading and using of feedback since students often don’t bother, just looking at the mark given. This can be wasteful of staff effort and a missed opportunity for students…</a:t>
            </a:r>
            <a:endParaRPr lang="en-GB" sz="28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sz="4400" b="1" dirty="0" smtClean="0"/>
              <a:t>Name labels…</a:t>
            </a:r>
          </a:p>
        </p:txBody>
      </p:sp>
      <p:sp>
        <p:nvSpPr>
          <p:cNvPr id="4099" name="Rectangle 3"/>
          <p:cNvSpPr>
            <a:spLocks noGrp="1" noChangeArrowheads="1"/>
          </p:cNvSpPr>
          <p:nvPr>
            <p:ph type="body" idx="1"/>
          </p:nvPr>
        </p:nvSpPr>
        <p:spPr/>
        <p:txBody>
          <a:bodyPr/>
          <a:lstStyle/>
          <a:p>
            <a:r>
              <a:rPr lang="en-GB" sz="3200" dirty="0" smtClean="0"/>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solidFill>
                <a:srgbClr val="000000"/>
              </a:solidFill>
            </a:endParaRPr>
          </a:p>
        </p:txBody>
      </p:sp>
      <p:sp>
        <p:nvSpPr>
          <p:cNvPr id="4101" name="Text Box 5"/>
          <p:cNvSpPr txBox="1">
            <a:spLocks noChangeArrowheads="1"/>
          </p:cNvSpPr>
          <p:nvPr/>
        </p:nvSpPr>
        <p:spPr bwMode="auto">
          <a:xfrm>
            <a:off x="6992938" y="2908300"/>
            <a:ext cx="1107552" cy="579438"/>
          </a:xfrm>
          <a:prstGeom prst="rect">
            <a:avLst/>
          </a:prstGeom>
          <a:noFill/>
          <a:ln w="12700">
            <a:noFill/>
            <a:miter lim="800000"/>
            <a:headEnd type="none" w="sm" len="sm"/>
            <a:tailEnd type="none" w="sm" len="sm"/>
          </a:ln>
        </p:spPr>
        <p:txBody>
          <a:bodyPr wrap="square">
            <a:spAutoFit/>
          </a:bodyPr>
          <a:lstStyle/>
          <a:p>
            <a:r>
              <a:rPr lang="en-GB" sz="3200" b="1" dirty="0">
                <a:solidFill>
                  <a:srgbClr val="993300"/>
                </a:solidFill>
                <a:sym typeface="Symbol" pitchFamily="18" charset="2"/>
              </a:rPr>
              <a:t></a:t>
            </a:r>
            <a:r>
              <a:rPr lang="en-GB" sz="3200" b="1" dirty="0">
                <a:solidFill>
                  <a:srgbClr val="FF0000"/>
                </a:solidFill>
                <a:sym typeface="Symbol" pitchFamily="18" charset="2"/>
              </a:rPr>
              <a:t>A</a:t>
            </a:r>
            <a:r>
              <a:rPr lang="en-GB" sz="3200" b="1" dirty="0">
                <a:solidFill>
                  <a:srgbClr val="0000CC"/>
                </a:solidFill>
                <a:sym typeface="Symbol" pitchFamily="18" charset="2"/>
              </a:rPr>
              <a:t>3</a:t>
            </a:r>
            <a:endParaRPr lang="en-GB" sz="3200" b="1" dirty="0">
              <a:solidFill>
                <a:srgbClr val="0000CC"/>
              </a:solidFill>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r>
              <a:rPr lang="en-GB" sz="8000">
                <a:solidFill>
                  <a:srgbClr val="000000"/>
                </a:solidFill>
              </a:rPr>
              <a:t>Phil</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things students really hate about feedback</a:t>
            </a:r>
            <a:endParaRPr lang="en-GB" dirty="0"/>
          </a:p>
        </p:txBody>
      </p:sp>
      <p:sp>
        <p:nvSpPr>
          <p:cNvPr id="3" name="Content Placeholder 2"/>
          <p:cNvSpPr>
            <a:spLocks noGrp="1"/>
          </p:cNvSpPr>
          <p:nvPr>
            <p:ph idx="1"/>
          </p:nvPr>
        </p:nvSpPr>
        <p:spPr/>
        <p:txBody>
          <a:bodyPr/>
          <a:lstStyle/>
          <a:p>
            <a:pPr lvl="0">
              <a:buFont typeface="+mj-lt"/>
              <a:buAutoNum type="arabicPeriod"/>
            </a:pPr>
            <a:r>
              <a:rPr lang="en-GB" dirty="0" smtClean="0"/>
              <a:t>Poorly written comments that are nigh on impossible to decode, especially when impenetrable acronyms or abbreviations are used, or where handwriting is in an unfamiliar alphabet and is illegible. </a:t>
            </a:r>
          </a:p>
          <a:p>
            <a:pPr lvl="0">
              <a:buFont typeface="+mj-lt"/>
              <a:buAutoNum type="arabicPeriod"/>
            </a:pPr>
            <a:r>
              <a:rPr lang="en-GB" dirty="0" smtClean="0"/>
              <a:t>Cursory and derogatory remarks that leave them feeling demoralised ‘Weak argument’, ‘Shoddy work’, ‘Hopeless’, ‘Under-developed’, and so on. </a:t>
            </a:r>
          </a:p>
          <a:p>
            <a:pPr lvl="0">
              <a:buFont typeface="+mj-lt"/>
              <a:buAutoNum type="arabicPeriod"/>
            </a:pPr>
            <a:r>
              <a:rPr lang="en-GB" dirty="0" smtClean="0"/>
              <a:t>Value judgements on them as people rather than on the work in hand.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things students really hate about feedback</a:t>
            </a:r>
            <a:endParaRPr lang="en-GB" dirty="0"/>
          </a:p>
        </p:txBody>
      </p:sp>
      <p:sp>
        <p:nvSpPr>
          <p:cNvPr id="3" name="Content Placeholder 2"/>
          <p:cNvSpPr>
            <a:spLocks noGrp="1"/>
          </p:cNvSpPr>
          <p:nvPr>
            <p:ph idx="1"/>
          </p:nvPr>
        </p:nvSpPr>
        <p:spPr/>
        <p:txBody>
          <a:bodyPr/>
          <a:lstStyle/>
          <a:p>
            <a:pPr lvl="0">
              <a:buFont typeface="+mj-lt"/>
              <a:buAutoNum type="arabicPeriod" startAt="4"/>
            </a:pPr>
            <a:r>
              <a:rPr lang="en-GB" dirty="0" smtClean="0"/>
              <a:t>Vague comments which give few hints on how to improve or remediate errors: ‘OK as far as it goes’, ‘Needs greater depth of argument’, ‘Inappropriate methodology used’, ‘Not written at the right level’. </a:t>
            </a:r>
          </a:p>
          <a:p>
            <a:pPr lvl="0">
              <a:buFont typeface="+mj-lt"/>
              <a:buAutoNum type="arabicPeriod" startAt="4"/>
            </a:pPr>
            <a:r>
              <a:rPr lang="en-GB" dirty="0" smtClean="0"/>
              <a:t>Feedback that arrives so late that there are no opportunities to put into practice any guidance suggested in time for the submission of the next assignment.</a:t>
            </a:r>
          </a:p>
          <a:p>
            <a:pPr>
              <a:buNone/>
            </a:pPr>
            <a:r>
              <a:rPr lang="en-GB" dirty="0" smtClean="0"/>
              <a:t>(Adapted from Brown, 2015)</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Royce Sadler on feedback:</a:t>
            </a:r>
            <a:endParaRPr lang="en-GB" sz="3600" dirty="0">
              <a:solidFill>
                <a:srgbClr val="008000"/>
              </a:solidFill>
              <a:latin typeface="Calibri" pitchFamily="34" charset="0"/>
            </a:endParaRPr>
          </a:p>
        </p:txBody>
      </p:sp>
      <p:sp>
        <p:nvSpPr>
          <p:cNvPr id="5" name="Content Placeholder 4"/>
          <p:cNvSpPr>
            <a:spLocks noGrp="1"/>
          </p:cNvSpPr>
          <p:nvPr>
            <p:ph idx="1"/>
          </p:nvPr>
        </p:nvSpPr>
        <p:spPr/>
        <p:txBody>
          <a:bodyPr/>
          <a:lstStyle/>
          <a:p>
            <a:pPr>
              <a:lnSpc>
                <a:spcPct val="100000"/>
              </a:lnSpc>
            </a:pPr>
            <a:r>
              <a:rPr lang="en-GB" sz="2800" dirty="0" smtClean="0">
                <a:latin typeface="Calibri" pitchFamily="34" charset="0"/>
              </a:rPr>
              <a:t>Higher education teachers are often frustrated by the </a:t>
            </a:r>
            <a:r>
              <a:rPr lang="en-GB" sz="2800" dirty="0" smtClean="0">
                <a:solidFill>
                  <a:srgbClr val="FF00FF"/>
                </a:solidFill>
                <a:latin typeface="Calibri" pitchFamily="34" charset="0"/>
              </a:rPr>
              <a:t>modest impact </a:t>
            </a:r>
            <a:r>
              <a:rPr lang="en-GB" sz="2800" dirty="0" smtClean="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smtClean="0">
                <a:solidFill>
                  <a:srgbClr val="FF0000"/>
                </a:solidFill>
                <a:latin typeface="Calibri" pitchFamily="34" charset="0"/>
              </a:rPr>
              <a:t>take control of their own learning and performance</a:t>
            </a:r>
            <a:r>
              <a:rPr lang="en-GB" sz="2800" dirty="0" smtClean="0">
                <a:latin typeface="Calibri" pitchFamily="34" charset="0"/>
              </a:rPr>
              <a:t>. (Sadler, 2013)</a:t>
            </a:r>
          </a:p>
          <a:p>
            <a:pPr>
              <a:lnSpc>
                <a:spcPct val="100000"/>
              </a:lnSpc>
              <a:buNone/>
            </a:pPr>
            <a:r>
              <a:rPr lang="en-AU" sz="2000" dirty="0" smtClean="0">
                <a:solidFill>
                  <a:srgbClr val="008000"/>
                </a:solidFill>
              </a:rPr>
              <a:t>Sadler, D. R. (2013). Opening up feedback: Teaching learners to see. In Merry, S., Price, M., Carless, D., &amp; </a:t>
            </a:r>
            <a:r>
              <a:rPr lang="en-AU" sz="2000" dirty="0" err="1" smtClean="0">
                <a:solidFill>
                  <a:srgbClr val="008000"/>
                </a:solidFill>
              </a:rPr>
              <a:t>Taras</a:t>
            </a:r>
            <a:r>
              <a:rPr lang="en-AU" sz="2000" dirty="0" smtClean="0">
                <a:solidFill>
                  <a:srgbClr val="008000"/>
                </a:solidFill>
              </a:rPr>
              <a:t>, M. (Eds.) </a:t>
            </a:r>
            <a:r>
              <a:rPr lang="en-AU" sz="2000" i="1" dirty="0" smtClean="0">
                <a:solidFill>
                  <a:srgbClr val="008000"/>
                </a:solidFill>
              </a:rPr>
              <a:t>Reconceptualising feedback in higher education: Developing dialogue with students</a:t>
            </a:r>
            <a:r>
              <a:rPr lang="en-AU" sz="2000" dirty="0" smtClean="0">
                <a:solidFill>
                  <a:srgbClr val="008000"/>
                </a:solidFill>
              </a:rPr>
              <a:t>. (Ch. 5, 54‑63). London: </a:t>
            </a:r>
            <a:r>
              <a:rPr lang="en-AU" sz="2000" dirty="0" err="1" smtClean="0">
                <a:solidFill>
                  <a:srgbClr val="008000"/>
                </a:solidFill>
              </a:rPr>
              <a:t>Routledge</a:t>
            </a:r>
            <a:r>
              <a:rPr lang="en-AU" sz="2000" dirty="0" smtClean="0">
                <a:solidFill>
                  <a:srgbClr val="008000"/>
                </a:solidFill>
              </a:rPr>
              <a:t>.</a:t>
            </a:r>
            <a:endParaRPr lang="en-GB" sz="2000" dirty="0" smtClean="0">
              <a:solidFill>
                <a:srgbClr val="008000"/>
              </a:solidFill>
            </a:endParaRPr>
          </a:p>
          <a:p>
            <a:pPr>
              <a:lnSpc>
                <a:spcPct val="100000"/>
              </a:lnSpc>
            </a:pPr>
            <a:endParaRPr lang="en-GB" sz="2800" dirty="0" smtClean="0">
              <a:latin typeface="Calibri" pitchFamily="34" charset="0"/>
            </a:endParaRPr>
          </a:p>
          <a:p>
            <a:pPr>
              <a:lnSpc>
                <a:spcPct val="100000"/>
              </a:lnSpc>
            </a:pP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smtClean="0">
                <a:solidFill>
                  <a:srgbClr val="FF3300"/>
                </a:solidFill>
              </a:rPr>
              <a:t>Sadler, D. R. (2010). </a:t>
            </a:r>
            <a:r>
              <a:rPr lang="en-GB" sz="2400" b="1" dirty="0" smtClean="0"/>
              <a:t>Beyond feedback: Developing student capability in complex appraisal. </a:t>
            </a:r>
            <a:r>
              <a:rPr lang="en-GB" sz="2400" b="1" i="1" dirty="0" smtClean="0"/>
              <a:t>Assessment &amp; Evaluation in Higher Education, 35</a:t>
            </a:r>
            <a:r>
              <a:rPr lang="en-GB" sz="2400" b="1" dirty="0" smtClean="0"/>
              <a:t>(5), 535-550.</a:t>
            </a:r>
            <a:br>
              <a:rPr lang="en-GB" sz="2400" b="1" dirty="0" smtClean="0"/>
            </a:br>
            <a:endParaRPr lang="en-GB" sz="2400" b="1" dirty="0"/>
          </a:p>
        </p:txBody>
      </p:sp>
      <p:sp>
        <p:nvSpPr>
          <p:cNvPr id="5" name="Content Placeholder 4"/>
          <p:cNvSpPr>
            <a:spLocks noGrp="1"/>
          </p:cNvSpPr>
          <p:nvPr>
            <p:ph idx="1"/>
          </p:nvPr>
        </p:nvSpPr>
        <p:spPr>
          <a:xfrm>
            <a:off x="358775" y="1340710"/>
            <a:ext cx="8605838" cy="5212490"/>
          </a:xfrm>
        </p:spPr>
        <p:txBody>
          <a:bodyPr/>
          <a:lstStyle/>
          <a:p>
            <a:r>
              <a:rPr lang="en-GB" dirty="0" smtClean="0"/>
              <a:t>Students need to be exposed to, and gain experience in </a:t>
            </a:r>
            <a:r>
              <a:rPr lang="en-GB" dirty="0" smtClean="0">
                <a:solidFill>
                  <a:schemeClr val="accent6">
                    <a:lumMod val="40000"/>
                    <a:lumOff val="60000"/>
                  </a:schemeClr>
                </a:solidFill>
              </a:rPr>
              <a:t>making judgements </a:t>
            </a:r>
            <a:r>
              <a:rPr lang="en-GB" dirty="0" smtClean="0"/>
              <a:t>about a variety of works of </a:t>
            </a:r>
            <a:r>
              <a:rPr lang="en-GB" dirty="0" smtClean="0">
                <a:solidFill>
                  <a:schemeClr val="accent6">
                    <a:lumMod val="40000"/>
                    <a:lumOff val="60000"/>
                  </a:schemeClr>
                </a:solidFill>
              </a:rPr>
              <a:t>different</a:t>
            </a:r>
            <a:r>
              <a:rPr lang="en-GB" dirty="0" smtClean="0"/>
              <a:t> quality…They need planned rather than random exposure to exemplars, and experience in making judgements about quality. They need to create verbalised rationales and accounts of how various works could have been </a:t>
            </a:r>
            <a:r>
              <a:rPr lang="en-GB" dirty="0" smtClean="0">
                <a:solidFill>
                  <a:schemeClr val="accent6">
                    <a:lumMod val="40000"/>
                    <a:lumOff val="60000"/>
                  </a:schemeClr>
                </a:solidFill>
              </a:rPr>
              <a:t>done</a:t>
            </a:r>
            <a:r>
              <a:rPr lang="en-GB" dirty="0" smtClean="0">
                <a:solidFill>
                  <a:srgbClr val="FF3300"/>
                </a:solidFill>
              </a:rPr>
              <a:t> </a:t>
            </a:r>
            <a:r>
              <a:rPr lang="en-GB" dirty="0" smtClean="0">
                <a:solidFill>
                  <a:schemeClr val="accent6">
                    <a:lumMod val="40000"/>
                    <a:lumOff val="60000"/>
                  </a:schemeClr>
                </a:solidFill>
              </a:rPr>
              <a:t>better</a:t>
            </a:r>
            <a:r>
              <a:rPr lang="en-GB" dirty="0" smtClean="0"/>
              <a:t>. ...</a:t>
            </a:r>
            <a:endParaRPr lang="en-GB"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Finally, they need to engage in </a:t>
            </a:r>
            <a:r>
              <a:rPr lang="en-GB" dirty="0" smtClean="0">
                <a:solidFill>
                  <a:schemeClr val="accent6">
                    <a:lumMod val="40000"/>
                    <a:lumOff val="60000"/>
                  </a:schemeClr>
                </a:solidFill>
              </a:rPr>
              <a:t>evaluative conversations</a:t>
            </a:r>
            <a:r>
              <a:rPr lang="en-GB" dirty="0" smtClean="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0"/>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nSpc>
                <a:spcPct val="85000"/>
              </a:lnSpc>
              <a:defRPr/>
            </a:pPr>
            <a:r>
              <a:rPr lang="en-GB" sz="2400" b="1" kern="0" dirty="0" smtClean="0">
                <a:solidFill>
                  <a:srgbClr val="FF3300"/>
                </a:solidFill>
                <a:latin typeface="Calibri"/>
              </a:rPr>
              <a:t>Sadler, D. R. (2010). </a:t>
            </a:r>
            <a:r>
              <a:rPr lang="en-GB" sz="2400" b="1" kern="0" dirty="0" smtClean="0">
                <a:solidFill>
                  <a:srgbClr val="008000"/>
                </a:solidFill>
                <a:latin typeface="Calibri"/>
              </a:rPr>
              <a:t>Beyond feedback: Developing student capability in complex appraisal. </a:t>
            </a:r>
            <a:r>
              <a:rPr lang="en-GB" sz="2400" b="1" i="1" kern="0" dirty="0" smtClean="0">
                <a:solidFill>
                  <a:srgbClr val="008000"/>
                </a:solidFill>
                <a:latin typeface="Calibri"/>
              </a:rPr>
              <a:t>Assessment &amp; Evaluation in Higher Education, 35</a:t>
            </a:r>
            <a:r>
              <a:rPr lang="en-GB" sz="2400" b="1" kern="0" dirty="0" smtClean="0">
                <a:solidFill>
                  <a:srgbClr val="008000"/>
                </a:solidFill>
                <a:latin typeface="Calibri"/>
              </a:rPr>
              <a:t>(5), 535-550.</a:t>
            </a:r>
            <a:br>
              <a:rPr lang="en-GB" sz="2400" b="1" kern="0" dirty="0" smtClean="0">
                <a:solidFill>
                  <a:srgbClr val="008000"/>
                </a:solidFill>
                <a:latin typeface="Calibri"/>
              </a:rPr>
            </a:br>
            <a:endParaRPr lang="en-GB" sz="2400" b="1" kern="0"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Dylan </a:t>
            </a:r>
            <a:r>
              <a:rPr lang="en-GB" sz="3600" dirty="0" err="1" smtClean="0">
                <a:solidFill>
                  <a:srgbClr val="008000"/>
                </a:solidFill>
                <a:latin typeface="Calibri" pitchFamily="34" charset="0"/>
              </a:rPr>
              <a:t>Wiliam</a:t>
            </a:r>
            <a:r>
              <a:rPr lang="en-GB" sz="3600" dirty="0" smtClean="0">
                <a:solidFill>
                  <a:srgbClr val="008000"/>
                </a:solidFill>
                <a:latin typeface="Calibri" pitchFamily="34" charset="0"/>
              </a:rPr>
              <a:t> on feedback April 2014 (online)</a:t>
            </a:r>
            <a:endParaRPr lang="en-GB" sz="3600" dirty="0">
              <a:solidFill>
                <a:srgbClr val="008000"/>
              </a:solidFill>
              <a:latin typeface="Calibri" pitchFamily="34" charset="0"/>
            </a:endParaRPr>
          </a:p>
        </p:txBody>
      </p:sp>
      <p:sp>
        <p:nvSpPr>
          <p:cNvPr id="3" name="Content Placeholder 2"/>
          <p:cNvSpPr>
            <a:spLocks noGrp="1"/>
          </p:cNvSpPr>
          <p:nvPr>
            <p:ph idx="1"/>
          </p:nvPr>
        </p:nvSpPr>
        <p:spPr>
          <a:xfrm>
            <a:off x="0" y="1196975"/>
            <a:ext cx="8964613" cy="4670425"/>
          </a:xfrm>
        </p:spPr>
        <p:txBody>
          <a:bodyPr/>
          <a:lstStyle/>
          <a:p>
            <a:r>
              <a:rPr lang="en-GB" sz="2600" dirty="0" smtClean="0">
                <a:latin typeface="Calibri" pitchFamily="34" charset="0"/>
              </a:rPr>
              <a:t>There really is a lot of rot talked about how feedback should and should not be given.</a:t>
            </a:r>
          </a:p>
          <a:p>
            <a:r>
              <a:rPr lang="en-GB" sz="2600" dirty="0" smtClean="0">
                <a:latin typeface="Calibri" pitchFamily="34" charset="0"/>
              </a:rPr>
              <a:t>...people forget that the only good feedback is that which is acted upon, which is why </a:t>
            </a:r>
            <a:r>
              <a:rPr lang="en-GB" sz="2600" dirty="0" smtClean="0">
                <a:solidFill>
                  <a:srgbClr val="FF00FF"/>
                </a:solidFill>
                <a:latin typeface="Calibri" pitchFamily="34" charset="0"/>
              </a:rPr>
              <a:t>the only thing that matters is the relationship between the teacher and the student</a:t>
            </a:r>
            <a:r>
              <a:rPr lang="en-GB" sz="2600" dirty="0" smtClean="0">
                <a:latin typeface="Calibri" pitchFamily="34" charset="0"/>
              </a:rPr>
              <a:t>. </a:t>
            </a:r>
          </a:p>
          <a:p>
            <a:r>
              <a:rPr lang="en-GB" sz="2600" dirty="0" smtClean="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Towards helping students to benefit more from formative feedback</a:t>
            </a:r>
            <a:endParaRPr lang="en-GB" sz="3600" b="1" dirty="0"/>
          </a:p>
        </p:txBody>
      </p:sp>
      <p:sp>
        <p:nvSpPr>
          <p:cNvPr id="3" name="Content Placeholder 2"/>
          <p:cNvSpPr>
            <a:spLocks noGrp="1"/>
          </p:cNvSpPr>
          <p:nvPr>
            <p:ph idx="1"/>
          </p:nvPr>
        </p:nvSpPr>
        <p:spPr/>
        <p:txBody>
          <a:bodyPr/>
          <a:lstStyle/>
          <a:p>
            <a:r>
              <a:rPr lang="en-GB" dirty="0" smtClean="0"/>
              <a:t>This workshop aims to alert colleagues to things that we can learn from international practice, which can streamline the amount of assessment whilst increasing the benefits students gain from feedback. </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3"/>
            <a:ext cx="8713788" cy="575717"/>
          </a:xfrm>
        </p:spPr>
        <p:txBody>
          <a:bodyPr/>
          <a:lstStyle/>
          <a:p>
            <a:r>
              <a:rPr lang="en-GB" sz="3200" b="1" dirty="0" smtClean="0"/>
              <a:t>How’s your feedback?</a:t>
            </a:r>
            <a:endParaRPr lang="en-US" sz="3600" b="1" dirty="0"/>
          </a:p>
        </p:txBody>
      </p:sp>
      <p:sp>
        <p:nvSpPr>
          <p:cNvPr id="16387" name="Rectangle 3"/>
          <p:cNvSpPr>
            <a:spLocks noGrp="1" noChangeArrowheads="1"/>
          </p:cNvSpPr>
          <p:nvPr>
            <p:ph type="body" idx="4294967295"/>
          </p:nvPr>
        </p:nvSpPr>
        <p:spPr>
          <a:xfrm>
            <a:off x="0" y="764630"/>
            <a:ext cx="9144000" cy="5831937"/>
          </a:xfrm>
        </p:spPr>
        <p:txBody>
          <a:bodyPr/>
          <a:lstStyle/>
          <a:p>
            <a:pPr>
              <a:lnSpc>
                <a:spcPct val="80000"/>
              </a:lnSpc>
              <a:spcBef>
                <a:spcPts val="0"/>
              </a:spcBef>
              <a:spcAft>
                <a:spcPts val="600"/>
              </a:spcAft>
              <a:buFont typeface="Wingdings" pitchFamily="2" charset="2"/>
              <a:buNone/>
            </a:pPr>
            <a:r>
              <a:rPr lang="en-US" sz="2800" dirty="0"/>
              <a:t>1. </a:t>
            </a:r>
            <a:r>
              <a:rPr lang="en-US" sz="2800" dirty="0" smtClean="0"/>
              <a:t>	Helps </a:t>
            </a:r>
            <a:r>
              <a:rPr lang="en-US" sz="2800" dirty="0"/>
              <a:t>clarify what good performance is (goals, criteria, expected standards);</a:t>
            </a:r>
          </a:p>
          <a:p>
            <a:pPr>
              <a:spcBef>
                <a:spcPts val="0"/>
              </a:spcBef>
              <a:spcAft>
                <a:spcPts val="600"/>
              </a:spcAft>
              <a:buFont typeface="Wingdings" pitchFamily="2" charset="2"/>
              <a:buNone/>
            </a:pPr>
            <a:r>
              <a:rPr lang="en-US" sz="2800" dirty="0"/>
              <a:t>2. </a:t>
            </a:r>
            <a:r>
              <a:rPr lang="en-US" sz="2800" dirty="0" smtClean="0"/>
              <a:t>	Facilitates </a:t>
            </a:r>
            <a:r>
              <a:rPr lang="en-US" sz="2800" dirty="0"/>
              <a:t>the development of self-assessment (reflection) in learning;</a:t>
            </a:r>
          </a:p>
          <a:p>
            <a:pPr>
              <a:spcBef>
                <a:spcPts val="0"/>
              </a:spcBef>
              <a:spcAft>
                <a:spcPts val="600"/>
              </a:spcAft>
              <a:buFont typeface="Wingdings" pitchFamily="2" charset="2"/>
              <a:buNone/>
            </a:pPr>
            <a:r>
              <a:rPr lang="en-US" sz="2800" dirty="0"/>
              <a:t>3. </a:t>
            </a:r>
            <a:r>
              <a:rPr lang="en-US" sz="2800" dirty="0" smtClean="0"/>
              <a:t>	Delivers </a:t>
            </a:r>
            <a:r>
              <a:rPr lang="en-US" sz="2800" dirty="0"/>
              <a:t>high quality information to students about their learning;</a:t>
            </a:r>
          </a:p>
          <a:p>
            <a:pPr>
              <a:spcBef>
                <a:spcPts val="0"/>
              </a:spcBef>
              <a:spcAft>
                <a:spcPts val="600"/>
              </a:spcAft>
              <a:buFont typeface="Wingdings" pitchFamily="2" charset="2"/>
              <a:buNone/>
            </a:pPr>
            <a:r>
              <a:rPr lang="en-US" sz="2800" dirty="0"/>
              <a:t>4. </a:t>
            </a:r>
            <a:r>
              <a:rPr lang="en-US" sz="2800" dirty="0" smtClean="0"/>
              <a:t>	Encourages </a:t>
            </a:r>
            <a:r>
              <a:rPr lang="en-US" sz="2800" dirty="0"/>
              <a:t>teacher and peer dialogue around learning;</a:t>
            </a:r>
          </a:p>
          <a:p>
            <a:pPr>
              <a:spcBef>
                <a:spcPts val="0"/>
              </a:spcBef>
              <a:spcAft>
                <a:spcPts val="600"/>
              </a:spcAft>
              <a:buFont typeface="Wingdings" pitchFamily="2" charset="2"/>
              <a:buNone/>
            </a:pPr>
            <a:r>
              <a:rPr lang="en-US" sz="2800" dirty="0"/>
              <a:t>5. </a:t>
            </a:r>
            <a:r>
              <a:rPr lang="en-US" sz="2800" dirty="0" smtClean="0"/>
              <a:t>	Encourages </a:t>
            </a:r>
            <a:r>
              <a:rPr lang="en-US" sz="2800" dirty="0"/>
              <a:t>positive motivational beliefs and self-esteem;</a:t>
            </a:r>
          </a:p>
          <a:p>
            <a:pPr>
              <a:spcBef>
                <a:spcPts val="0"/>
              </a:spcBef>
              <a:spcAft>
                <a:spcPts val="600"/>
              </a:spcAft>
              <a:buFont typeface="Wingdings" pitchFamily="2" charset="2"/>
              <a:buNone/>
            </a:pPr>
            <a:r>
              <a:rPr lang="en-US" sz="2800" dirty="0"/>
              <a:t>6. </a:t>
            </a:r>
            <a:r>
              <a:rPr lang="en-US" sz="2800" dirty="0" smtClean="0"/>
              <a:t>	Provides </a:t>
            </a:r>
            <a:r>
              <a:rPr lang="en-US" sz="2800" dirty="0"/>
              <a:t>opportunities to close the gap between current and desired performance;</a:t>
            </a:r>
          </a:p>
          <a:p>
            <a:pPr>
              <a:spcBef>
                <a:spcPts val="0"/>
              </a:spcBef>
              <a:spcAft>
                <a:spcPts val="600"/>
              </a:spcAft>
              <a:buFont typeface="Wingdings" pitchFamily="2" charset="2"/>
              <a:buNone/>
            </a:pPr>
            <a:r>
              <a:rPr lang="en-US" sz="2800" dirty="0"/>
              <a:t>7. </a:t>
            </a:r>
            <a:r>
              <a:rPr lang="en-US" sz="2800" dirty="0" smtClean="0"/>
              <a:t>	Provides </a:t>
            </a:r>
            <a:r>
              <a:rPr lang="en-US" sz="2800" dirty="0"/>
              <a:t>information to teachers that can be used to help shape the teaching</a:t>
            </a:r>
            <a:r>
              <a:rPr lang="en-US" sz="2800" dirty="0" smtClean="0"/>
              <a:t>.</a:t>
            </a:r>
          </a:p>
          <a:p>
            <a:pPr marL="361950" indent="-361950">
              <a:spcBef>
                <a:spcPts val="0"/>
              </a:spcBef>
              <a:spcAft>
                <a:spcPts val="600"/>
              </a:spcAft>
              <a:buFont typeface="Wingdings" pitchFamily="2" charset="2"/>
              <a:buNone/>
            </a:pPr>
            <a:r>
              <a:rPr lang="en-US" sz="2800" dirty="0" smtClean="0"/>
              <a:t>(After </a:t>
            </a:r>
            <a:r>
              <a:rPr lang="en-US" sz="2800" dirty="0" err="1" smtClean="0"/>
              <a:t>Nicol</a:t>
            </a:r>
            <a:r>
              <a:rPr lang="en-US" sz="2800" dirty="0" smtClean="0"/>
              <a:t> and MacFarlane-Dick, 2006)</a:t>
            </a:r>
            <a:endParaRPr lang="en-GB" sz="2800" dirty="0"/>
          </a:p>
          <a:p>
            <a:pPr marL="361950" indent="-361950">
              <a:lnSpc>
                <a:spcPct val="80000"/>
              </a:lnSpc>
              <a:spcBef>
                <a:spcPts val="0"/>
              </a:spcBef>
              <a:spcAft>
                <a:spcPts val="600"/>
              </a:spcAft>
            </a:pPr>
            <a:endParaRPr lang="en-US" sz="2000" dirty="0"/>
          </a:p>
        </p:txBody>
      </p:sp>
    </p:spTree>
    <p:extLst>
      <p:ext uri="{BB962C8B-B14F-4D97-AF65-F5344CB8AC3E}">
        <p14:creationId xmlns="" xmlns:p14="http://schemas.microsoft.com/office/powerpoint/2010/main" val="32535975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0" y="0"/>
            <a:ext cx="9144000" cy="620713"/>
          </a:xfrm>
          <a:ln/>
        </p:spPr>
        <p:txBody>
          <a:bodyPr/>
          <a:lstStyle/>
          <a:p>
            <a:r>
              <a:rPr lang="en-GB" sz="3600" b="1" dirty="0" smtClean="0"/>
              <a:t>The language of feedback at school?</a:t>
            </a:r>
            <a:endParaRPr lang="en-GB" sz="3600" b="1" dirty="0"/>
          </a:p>
        </p:txBody>
      </p:sp>
      <p:sp>
        <p:nvSpPr>
          <p:cNvPr id="671747" name="Rectangle 3"/>
          <p:cNvSpPr>
            <a:spLocks noGrp="1" noChangeArrowheads="1"/>
          </p:cNvSpPr>
          <p:nvPr>
            <p:ph type="body" sz="half" idx="1"/>
          </p:nvPr>
        </p:nvSpPr>
        <p:spPr>
          <a:xfrm>
            <a:off x="0" y="548601"/>
            <a:ext cx="4495800" cy="6309400"/>
          </a:xfrm>
          <a:noFill/>
          <a:ln>
            <a:noFill/>
          </a:ln>
        </p:spPr>
        <p:txBody>
          <a:bodyPr/>
          <a:lstStyle/>
          <a:p>
            <a:pPr marL="273050" indent="-273050">
              <a:buFont typeface="Wingdings" pitchFamily="2" charset="2"/>
              <a:buNone/>
            </a:pPr>
            <a:r>
              <a:rPr lang="en-GB" sz="2000" dirty="0">
                <a:solidFill>
                  <a:srgbClr val="0000CC"/>
                </a:solidFill>
              </a:rPr>
              <a:t>Satisfactory progress:</a:t>
            </a:r>
            <a:r>
              <a:rPr lang="en-GB" sz="2000" dirty="0"/>
              <a:t> I can't think of a single thing interesting to say about him.</a:t>
            </a:r>
          </a:p>
          <a:p>
            <a:pPr marL="273050" indent="-273050">
              <a:buFont typeface="Wingdings" pitchFamily="2" charset="2"/>
              <a:buNone/>
            </a:pPr>
            <a:r>
              <a:rPr lang="en-GB" sz="2000" dirty="0">
                <a:solidFill>
                  <a:srgbClr val="0000CC"/>
                </a:solidFill>
              </a:rPr>
              <a:t>Good progress:</a:t>
            </a:r>
            <a:r>
              <a:rPr lang="en-GB" sz="2000" dirty="0"/>
              <a:t> If you think his work is bad now, you should have seen it last term.</a:t>
            </a:r>
          </a:p>
          <a:p>
            <a:pPr marL="273050" indent="-273050">
              <a:buFont typeface="Wingdings" pitchFamily="2" charset="2"/>
              <a:buNone/>
            </a:pPr>
            <a:r>
              <a:rPr lang="en-GB" sz="2000" dirty="0">
                <a:solidFill>
                  <a:srgbClr val="0000CC"/>
                </a:solidFill>
              </a:rPr>
              <a:t>Expresses himself confidently:</a:t>
            </a:r>
            <a:r>
              <a:rPr lang="en-GB" sz="2000" dirty="0"/>
              <a:t> Cheeky little </a:t>
            </a:r>
            <a:r>
              <a:rPr lang="en-GB" sz="2000" dirty="0" err="1"/>
              <a:t>oik</a:t>
            </a:r>
            <a:r>
              <a:rPr lang="en-GB" sz="2000" dirty="0"/>
              <a:t>.</a:t>
            </a:r>
          </a:p>
          <a:p>
            <a:pPr marL="273050" indent="-273050">
              <a:buFont typeface="Wingdings" pitchFamily="2" charset="2"/>
              <a:buNone/>
            </a:pPr>
            <a:r>
              <a:rPr lang="en-GB" sz="2000" dirty="0">
                <a:solidFill>
                  <a:srgbClr val="0000CC"/>
                </a:solidFill>
              </a:rPr>
              <a:t>Lively:</a:t>
            </a:r>
            <a:r>
              <a:rPr lang="en-GB" sz="2000" dirty="0"/>
              <a:t> Thoroughly disruptive.</a:t>
            </a:r>
          </a:p>
          <a:p>
            <a:pPr marL="273050" indent="-273050">
              <a:buFont typeface="Wingdings" pitchFamily="2" charset="2"/>
              <a:buNone/>
            </a:pPr>
            <a:r>
              <a:rPr lang="en-GB" sz="2000" dirty="0">
                <a:solidFill>
                  <a:srgbClr val="0000CC"/>
                </a:solidFill>
              </a:rPr>
              <a:t>A sensitive child:</a:t>
            </a:r>
            <a:r>
              <a:rPr lang="en-GB" sz="2000" dirty="0"/>
              <a:t> Whinges.</a:t>
            </a:r>
          </a:p>
          <a:p>
            <a:pPr marL="273050" indent="-273050">
              <a:buFont typeface="Wingdings" pitchFamily="2" charset="2"/>
              <a:buNone/>
            </a:pPr>
            <a:r>
              <a:rPr lang="en-GB" sz="2000" dirty="0">
                <a:solidFill>
                  <a:srgbClr val="0000CC"/>
                </a:solidFill>
              </a:rPr>
              <a:t>Reliable:</a:t>
            </a:r>
            <a:r>
              <a:rPr lang="en-GB" sz="2000" dirty="0"/>
              <a:t> Creep.</a:t>
            </a:r>
          </a:p>
          <a:p>
            <a:pPr marL="273050" indent="-273050">
              <a:buFont typeface="Wingdings" pitchFamily="2" charset="2"/>
              <a:buNone/>
            </a:pPr>
            <a:r>
              <a:rPr lang="en-GB" sz="2000" dirty="0">
                <a:solidFill>
                  <a:srgbClr val="0000CC"/>
                </a:solidFill>
              </a:rPr>
              <a:t>Imaginative:</a:t>
            </a:r>
            <a:r>
              <a:rPr lang="en-GB" sz="2000" dirty="0"/>
              <a:t> Never short of an excuse.</a:t>
            </a:r>
          </a:p>
          <a:p>
            <a:pPr marL="273050" indent="-273050">
              <a:buFont typeface="Wingdings" pitchFamily="2" charset="2"/>
              <a:buNone/>
            </a:pPr>
            <a:r>
              <a:rPr lang="en-GB" sz="2000" dirty="0">
                <a:solidFill>
                  <a:srgbClr val="0000CC"/>
                </a:solidFill>
              </a:rPr>
              <a:t>Easy-going:</a:t>
            </a:r>
            <a:r>
              <a:rPr lang="en-GB" sz="2000" dirty="0"/>
              <a:t> Bone idle (also ‘so laid-back he’s horizontal’).</a:t>
            </a:r>
          </a:p>
          <a:p>
            <a:pPr marL="273050" indent="-273050">
              <a:buFont typeface="Wingdings" pitchFamily="2" charset="2"/>
              <a:buNone/>
            </a:pPr>
            <a:r>
              <a:rPr lang="en-GB" sz="2000" dirty="0">
                <a:solidFill>
                  <a:srgbClr val="0000CC"/>
                </a:solidFill>
              </a:rPr>
              <a:t>Friendly:</a:t>
            </a:r>
            <a:r>
              <a:rPr lang="en-GB" sz="2000" dirty="0"/>
              <a:t> Never shuts up.</a:t>
            </a:r>
          </a:p>
          <a:p>
            <a:pPr marL="273050" indent="-273050">
              <a:buFont typeface="Wingdings" pitchFamily="2" charset="2"/>
              <a:buNone/>
            </a:pPr>
            <a:r>
              <a:rPr lang="en-GB" sz="2000" dirty="0">
                <a:solidFill>
                  <a:srgbClr val="0000CC"/>
                </a:solidFill>
              </a:rPr>
              <a:t>Works better at practical activities:</a:t>
            </a:r>
            <a:r>
              <a:rPr lang="en-GB" sz="2000" dirty="0"/>
              <a:t> Totally illiterate.</a:t>
            </a:r>
          </a:p>
          <a:p>
            <a:pPr marL="273050" indent="-273050">
              <a:buFont typeface="Wingdings" pitchFamily="2" charset="2"/>
              <a:buNone/>
            </a:pPr>
            <a:r>
              <a:rPr lang="en-GB" sz="2000" dirty="0">
                <a:solidFill>
                  <a:srgbClr val="0000CC"/>
                </a:solidFill>
              </a:rPr>
              <a:t>A born leader:</a:t>
            </a:r>
            <a:r>
              <a:rPr lang="en-GB" sz="2000" dirty="0"/>
              <a:t> Runs the playground protection racket.</a:t>
            </a:r>
          </a:p>
        </p:txBody>
      </p:sp>
      <p:sp>
        <p:nvSpPr>
          <p:cNvPr id="671748" name="Rectangle 4"/>
          <p:cNvSpPr>
            <a:spLocks noGrp="1" noChangeArrowheads="1"/>
          </p:cNvSpPr>
          <p:nvPr>
            <p:ph type="body" sz="half" idx="2"/>
          </p:nvPr>
        </p:nvSpPr>
        <p:spPr>
          <a:xfrm>
            <a:off x="4283960" y="476591"/>
            <a:ext cx="5040700" cy="6381410"/>
          </a:xfrm>
          <a:noFill/>
          <a:ln cap="flat" algn="ctr"/>
        </p:spPr>
        <p:txBody>
          <a:bodyPr/>
          <a:lstStyle/>
          <a:p>
            <a:pPr marL="273050" indent="-273050">
              <a:buFont typeface="Wingdings" pitchFamily="2" charset="2"/>
              <a:buNone/>
            </a:pPr>
            <a:r>
              <a:rPr lang="en-GB" sz="2000" dirty="0">
                <a:solidFill>
                  <a:srgbClr val="0000CC"/>
                </a:solidFill>
              </a:rPr>
              <a:t>Is easily upset:</a:t>
            </a:r>
            <a:r>
              <a:rPr lang="en-GB" sz="2000" dirty="0"/>
              <a:t> Spoilt rotten.</a:t>
            </a:r>
          </a:p>
          <a:p>
            <a:pPr marL="273050" indent="-273050">
              <a:buFont typeface="Wingdings" pitchFamily="2" charset="2"/>
              <a:buNone/>
            </a:pPr>
            <a:r>
              <a:rPr lang="en-GB" sz="2000" dirty="0">
                <a:solidFill>
                  <a:srgbClr val="0000CC"/>
                </a:solidFill>
              </a:rPr>
              <a:t>Determined:</a:t>
            </a:r>
            <a:r>
              <a:rPr lang="en-GB" sz="2000" dirty="0"/>
              <a:t> Lacking all scruples (also ‘destined for senior management’)</a:t>
            </a:r>
          </a:p>
          <a:p>
            <a:pPr marL="273050" indent="-273050">
              <a:buFont typeface="Wingdings" pitchFamily="2" charset="2"/>
              <a:buNone/>
            </a:pPr>
            <a:r>
              <a:rPr lang="en-GB" sz="2000" dirty="0">
                <a:solidFill>
                  <a:srgbClr val="0000CC"/>
                </a:solidFill>
              </a:rPr>
              <a:t>Independently minded:</a:t>
            </a:r>
            <a:r>
              <a:rPr lang="en-GB" sz="2000" dirty="0"/>
              <a:t> Obstinate.</a:t>
            </a:r>
          </a:p>
          <a:p>
            <a:pPr marL="273050" indent="-273050">
              <a:buFont typeface="Wingdings" pitchFamily="2" charset="2"/>
              <a:buNone/>
            </a:pPr>
            <a:r>
              <a:rPr lang="en-GB" sz="2000" dirty="0">
                <a:solidFill>
                  <a:srgbClr val="0000CC"/>
                </a:solidFill>
              </a:rPr>
              <a:t>Adventurous:</a:t>
            </a:r>
            <a:r>
              <a:rPr lang="en-GB" sz="2000" dirty="0"/>
              <a:t> Can't understand why he </a:t>
            </a:r>
            <a:r>
              <a:rPr lang="en-GB" sz="2000" dirty="0" smtClean="0"/>
              <a:t>	hasn't </a:t>
            </a:r>
            <a:r>
              <a:rPr lang="en-GB" sz="2000" dirty="0"/>
              <a:t>broken his neck.</a:t>
            </a:r>
          </a:p>
          <a:p>
            <a:pPr marL="273050" indent="-273050">
              <a:buFont typeface="Wingdings" pitchFamily="2" charset="2"/>
              <a:buNone/>
            </a:pPr>
            <a:r>
              <a:rPr lang="en-GB" sz="2000" dirty="0">
                <a:solidFill>
                  <a:srgbClr val="0000CC"/>
                </a:solidFill>
              </a:rPr>
              <a:t>Easily distracted:</a:t>
            </a:r>
            <a:r>
              <a:rPr lang="en-GB" sz="2000" dirty="0"/>
              <a:t> Yet to finish a piece of work.</a:t>
            </a:r>
          </a:p>
          <a:p>
            <a:pPr marL="273050" indent="-273050">
              <a:buFont typeface="Wingdings" pitchFamily="2" charset="2"/>
              <a:buNone/>
            </a:pPr>
            <a:r>
              <a:rPr lang="en-GB" sz="2000" dirty="0">
                <a:solidFill>
                  <a:srgbClr val="0000CC"/>
                </a:solidFill>
              </a:rPr>
              <a:t>Easily influenced:</a:t>
            </a:r>
            <a:r>
              <a:rPr lang="en-GB" sz="2000" dirty="0"/>
              <a:t> Nerd.</a:t>
            </a:r>
          </a:p>
          <a:p>
            <a:pPr marL="273050" indent="-273050">
              <a:buFont typeface="Wingdings" pitchFamily="2" charset="2"/>
              <a:buNone/>
            </a:pPr>
            <a:r>
              <a:rPr lang="en-GB" sz="2000" dirty="0">
                <a:solidFill>
                  <a:srgbClr val="0000CC"/>
                </a:solidFill>
              </a:rPr>
              <a:t>Mature expression:</a:t>
            </a:r>
            <a:r>
              <a:rPr lang="en-GB" sz="2000" dirty="0"/>
              <a:t> Stop doing his homework.</a:t>
            </a:r>
          </a:p>
          <a:p>
            <a:pPr marL="273050" indent="-273050">
              <a:buFont typeface="Wingdings" pitchFamily="2" charset="2"/>
              <a:buNone/>
            </a:pPr>
            <a:r>
              <a:rPr lang="en-GB" sz="2000" dirty="0">
                <a:solidFill>
                  <a:srgbClr val="0000CC"/>
                </a:solidFill>
              </a:rPr>
              <a:t>Enjoys all PE activities:</a:t>
            </a:r>
            <a:r>
              <a:rPr lang="en-GB" sz="2000" dirty="0"/>
              <a:t> Thug.</a:t>
            </a:r>
          </a:p>
          <a:p>
            <a:pPr marL="273050" indent="-273050">
              <a:buFont typeface="Wingdings" pitchFamily="2" charset="2"/>
              <a:buNone/>
            </a:pPr>
            <a:r>
              <a:rPr lang="en-GB" sz="2000" dirty="0">
                <a:solidFill>
                  <a:srgbClr val="0000CC"/>
                </a:solidFill>
              </a:rPr>
              <a:t>Good with his hands:</a:t>
            </a:r>
            <a:r>
              <a:rPr lang="en-GB" sz="2000" dirty="0"/>
              <a:t> Light-fingered.</a:t>
            </a:r>
          </a:p>
          <a:p>
            <a:pPr marL="273050" indent="-273050">
              <a:buFont typeface="Wingdings" pitchFamily="2" charset="2"/>
              <a:buNone/>
            </a:pPr>
            <a:r>
              <a:rPr lang="en-GB" sz="2000" dirty="0">
                <a:solidFill>
                  <a:srgbClr val="0000CC"/>
                </a:solidFill>
              </a:rPr>
              <a:t>Needs praise and encouragement:</a:t>
            </a:r>
            <a:r>
              <a:rPr lang="en-GB" sz="2000" dirty="0"/>
              <a:t> As </a:t>
            </a:r>
            <a:r>
              <a:rPr lang="en-GB" sz="2000" dirty="0" smtClean="0"/>
              <a:t>thick 		as </a:t>
            </a:r>
            <a:r>
              <a:rPr lang="en-GB" sz="2000" dirty="0"/>
              <a:t>two short planks.</a:t>
            </a:r>
          </a:p>
          <a:p>
            <a:pPr marL="273050" indent="-273050">
              <a:buFont typeface="Wingdings" pitchFamily="2" charset="2"/>
              <a:buNone/>
            </a:pPr>
            <a:r>
              <a:rPr lang="en-GB" sz="2000" dirty="0">
                <a:solidFill>
                  <a:srgbClr val="0000CC"/>
                </a:solidFill>
              </a:rPr>
              <a:t>A rather solitary child:</a:t>
            </a:r>
            <a:r>
              <a:rPr lang="en-GB" sz="2000" dirty="0"/>
              <a:t> Smells or has nits.</a:t>
            </a:r>
          </a:p>
          <a:p>
            <a:pPr marL="273050" indent="-273050">
              <a:buFont typeface="Wingdings" pitchFamily="2" charset="2"/>
              <a:buNone/>
            </a:pPr>
            <a:r>
              <a:rPr lang="en-GB" sz="2000" dirty="0">
                <a:solidFill>
                  <a:srgbClr val="0000CC"/>
                </a:solidFill>
              </a:rPr>
              <a:t>Popular at playtime:</a:t>
            </a:r>
            <a:r>
              <a:rPr lang="en-GB" sz="2000" dirty="0"/>
              <a:t> Sells pornography.</a:t>
            </a:r>
          </a:p>
          <a:p>
            <a:pPr marL="273050" indent="-273050">
              <a:buFont typeface="Wingdings" pitchFamily="2" charset="2"/>
              <a:buNone/>
            </a:pPr>
            <a:r>
              <a:rPr lang="en-GB" sz="2000" dirty="0">
                <a:solidFill>
                  <a:srgbClr val="0000CC"/>
                </a:solidFill>
              </a:rPr>
              <a:t>Works better in small groups:</a:t>
            </a:r>
            <a:r>
              <a:rPr lang="en-GB" sz="2000" dirty="0"/>
              <a:t> Damage limitation exercise.</a:t>
            </a:r>
          </a:p>
          <a:p>
            <a:pPr marL="273050" indent="-273050">
              <a:buFont typeface="Wingdings" pitchFamily="2" charset="2"/>
              <a:buNone/>
            </a:pPr>
            <a:endParaRPr lang="en-GB" sz="20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 the SEDA Conference in Edinburgh earlier this year</a:t>
            </a:r>
            <a:endParaRPr lang="en-GB" sz="3200" b="1" dirty="0"/>
          </a:p>
        </p:txBody>
      </p:sp>
      <p:sp>
        <p:nvSpPr>
          <p:cNvPr id="3" name="Content Placeholder 2"/>
          <p:cNvSpPr>
            <a:spLocks noGrp="1"/>
          </p:cNvSpPr>
          <p:nvPr>
            <p:ph idx="1"/>
          </p:nvPr>
        </p:nvSpPr>
        <p:spPr/>
        <p:txBody>
          <a:bodyPr/>
          <a:lstStyle/>
          <a:p>
            <a:pPr>
              <a:buFont typeface="+mj-lt"/>
              <a:buAutoNum type="arabicPeriod"/>
            </a:pPr>
            <a:r>
              <a:rPr lang="en-GB" sz="2800" dirty="0" smtClean="0">
                <a:solidFill>
                  <a:schemeClr val="bg2">
                    <a:lumMod val="20000"/>
                    <a:lumOff val="80000"/>
                  </a:schemeClr>
                </a:solidFill>
              </a:rPr>
              <a:t>“Assessment is currently caught in the culture of oppression!”</a:t>
            </a:r>
          </a:p>
          <a:p>
            <a:pPr>
              <a:buFont typeface="+mj-lt"/>
              <a:buAutoNum type="arabicPeriod"/>
            </a:pPr>
            <a:r>
              <a:rPr lang="en-GB" sz="2800" dirty="0" smtClean="0">
                <a:solidFill>
                  <a:schemeClr val="bg2">
                    <a:lumMod val="20000"/>
                    <a:lumOff val="80000"/>
                  </a:schemeClr>
                </a:solidFill>
              </a:rPr>
              <a:t>“Summative assessment is the pedagogy of control!”</a:t>
            </a:r>
          </a:p>
          <a:p>
            <a:pPr>
              <a:buFont typeface="+mj-lt"/>
              <a:buAutoNum type="arabicPeriod"/>
            </a:pPr>
            <a:r>
              <a:rPr lang="en-GB" sz="2800" dirty="0" smtClean="0">
                <a:solidFill>
                  <a:schemeClr val="bg2">
                    <a:lumMod val="20000"/>
                    <a:lumOff val="80000"/>
                  </a:schemeClr>
                </a:solidFill>
              </a:rPr>
              <a:t>“Solving our problems with assessment isn’t solved by doing the same things better and slower, but by doing different things”</a:t>
            </a:r>
          </a:p>
          <a:p>
            <a:pPr>
              <a:buFont typeface="+mj-lt"/>
              <a:buAutoNum type="arabicPeriod"/>
            </a:pPr>
            <a:r>
              <a:rPr lang="en-GB" sz="2800" dirty="0" smtClean="0">
                <a:solidFill>
                  <a:schemeClr val="bg2">
                    <a:lumMod val="20000"/>
                    <a:lumOff val="80000"/>
                  </a:schemeClr>
                </a:solidFill>
              </a:rPr>
              <a:t>“Fine to recognise effort, but effort does not equate to quality”</a:t>
            </a:r>
          </a:p>
          <a:p>
            <a:pPr>
              <a:buFont typeface="+mj-lt"/>
              <a:buAutoNum type="arabicPeriod"/>
            </a:pPr>
            <a:r>
              <a:rPr lang="en-GB" sz="2800" dirty="0" smtClean="0"/>
              <a:t>“Good assessment design should be built around making feedback work well”</a:t>
            </a:r>
            <a:endParaRPr lang="en-GB" sz="28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7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8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9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20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21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22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23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24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9.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7.xml><?xml version="1.0" encoding="utf-8"?>
<a:theme xmlns:a="http://schemas.openxmlformats.org/drawingml/2006/main" name="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4.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90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10552</Words>
  <Application>Microsoft Office PowerPoint</Application>
  <PresentationFormat>On-screen Show (4:3)</PresentationFormat>
  <Paragraphs>1191</Paragraphs>
  <Slides>157</Slides>
  <Notes>102</Notes>
  <HiddenSlides>0</HiddenSlides>
  <MMClips>0</MMClips>
  <ScaleCrop>false</ScaleCrop>
  <HeadingPairs>
    <vt:vector size="4" baseType="variant">
      <vt:variant>
        <vt:lpstr>Theme</vt:lpstr>
      </vt:variant>
      <vt:variant>
        <vt:i4>127</vt:i4>
      </vt:variant>
      <vt:variant>
        <vt:lpstr>Slide Titles</vt:lpstr>
      </vt:variant>
      <vt:variant>
        <vt:i4>157</vt:i4>
      </vt:variant>
    </vt:vector>
  </HeadingPairs>
  <TitlesOfParts>
    <vt:vector size="284"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1_Network Blitz</vt:lpstr>
      <vt:lpstr>3_Network Blitz</vt:lpstr>
      <vt:lpstr>117_Custom Design</vt:lpstr>
      <vt:lpstr>13_Custom Design</vt:lpstr>
      <vt:lpstr>4_LeedsMet template</vt:lpstr>
      <vt:lpstr>118_Custom Design</vt:lpstr>
      <vt:lpstr>5_LeedsMet template</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90_Custom Design</vt:lpstr>
      <vt:lpstr>50_Custom Design</vt:lpstr>
      <vt:lpstr>78_Custom Design</vt:lpstr>
      <vt:lpstr>39_Custom Design</vt:lpstr>
      <vt:lpstr>86_Custom Design</vt:lpstr>
      <vt:lpstr>47_Custom Design</vt:lpstr>
      <vt:lpstr>7_LeedsMet template</vt:lpstr>
      <vt:lpstr>40_Custom Design</vt:lpstr>
      <vt:lpstr>41_Custom Design</vt:lpstr>
      <vt:lpstr>42_Custom Design</vt:lpstr>
      <vt:lpstr>43_Custom Design</vt:lpstr>
      <vt:lpstr>45_Custom Design</vt:lpstr>
      <vt:lpstr>49_Custom Design</vt:lpstr>
      <vt:lpstr>51_Custom Design</vt:lpstr>
      <vt:lpstr>17_Professional</vt:lpstr>
      <vt:lpstr>18_Professional</vt:lpstr>
      <vt:lpstr>19_Professional</vt:lpstr>
      <vt:lpstr>20_Professional</vt:lpstr>
      <vt:lpstr>21_Professional</vt:lpstr>
      <vt:lpstr>22_Professional</vt:lpstr>
      <vt:lpstr>23_Professional</vt:lpstr>
      <vt:lpstr>24_Professional</vt:lpstr>
      <vt:lpstr>52_Custom Design</vt:lpstr>
      <vt:lpstr>80_Custom Design</vt:lpstr>
      <vt:lpstr>87_Custom Design</vt:lpstr>
      <vt:lpstr>116_Custom Design</vt:lpstr>
      <vt:lpstr>6_LeedsMet template</vt:lpstr>
      <vt:lpstr>11_Office Theme</vt:lpstr>
      <vt:lpstr>120_Custom Design</vt:lpstr>
      <vt:lpstr>125_Custom Design</vt:lpstr>
      <vt:lpstr>105_Custom Design</vt:lpstr>
      <vt:lpstr>2_Clouds</vt:lpstr>
      <vt:lpstr>8_LeedsMet template</vt:lpstr>
      <vt:lpstr>88_Custom Design</vt:lpstr>
      <vt:lpstr>89_Custom Design</vt:lpstr>
      <vt:lpstr>5_Office Theme</vt:lpstr>
      <vt:lpstr>9_LeedsMet template</vt:lpstr>
      <vt:lpstr>Reinventing Assessment: Towards Assessment  AS learning - a workshop on making assessment more valid, reliable, transparent, authentic, inclusive – and manageable!</vt:lpstr>
      <vt:lpstr> About Phil…</vt:lpstr>
      <vt:lpstr>Thanks to students</vt:lpstr>
      <vt:lpstr>Outline programme</vt:lpstr>
      <vt:lpstr>You will be able to download my main slides</vt:lpstr>
      <vt:lpstr>Intended learning outcomes</vt:lpstr>
      <vt:lpstr>At the SEDA Conference in Edinburgh earlier this year</vt:lpstr>
      <vt:lpstr>Downloadable resource materials</vt:lpstr>
      <vt:lpstr>Name labels…</vt:lpstr>
      <vt:lpstr>Getting to know each other</vt:lpstr>
      <vt:lpstr>Announcement about mobile phones and laptops...</vt:lpstr>
      <vt:lpstr>Evidence-based practice</vt:lpstr>
      <vt:lpstr>15 sources about assessment, feedback and learning in higher education</vt:lpstr>
      <vt:lpstr>Slide 14</vt:lpstr>
      <vt:lpstr>Slide 15</vt:lpstr>
      <vt:lpstr>Boud et al 2010: ‘Assessment 2020’</vt:lpstr>
      <vt:lpstr>Boud et al, 2010</vt:lpstr>
      <vt:lpstr>Evans, C. (2013) Making Sense of Assessment Feedback in Higher Education  Review of Educational Research Vol. 83, No. 1, pp. 70–120</vt:lpstr>
      <vt:lpstr>A marked improvement: HEA, 2012</vt:lpstr>
      <vt:lpstr>Slide 20</vt:lpstr>
      <vt:lpstr>Slide 21</vt:lpstr>
      <vt:lpstr>Post-it exercise</vt:lpstr>
      <vt:lpstr>How it used to be</vt:lpstr>
      <vt:lpstr>Now is the decade of Universities’ dis-content!</vt:lpstr>
      <vt:lpstr>Modern universities are moving away from being the guardians of content, (where everything was about ‘delivery’), towards foregrounding two major functions: </vt:lpstr>
      <vt:lpstr>The NSS Assessment and Feedback Agenda (2005-16)</vt:lpstr>
      <vt:lpstr>The new NSS statements (2017)</vt:lpstr>
      <vt:lpstr>One of my main worries...</vt:lpstr>
      <vt:lpstr>Slide 29</vt:lpstr>
      <vt:lpstr>Slide 30</vt:lpstr>
      <vt:lpstr>Slide 31</vt:lpstr>
      <vt:lpstr>So now, it’s time to re-think:</vt:lpstr>
      <vt:lpstr>Albert Einstein</vt:lpstr>
      <vt:lpstr>Teaching – and research – and reflection: the ten most important words</vt:lpstr>
      <vt:lpstr>‘what’ is getting ever less important</vt:lpstr>
      <vt:lpstr>Slide 36</vt:lpstr>
      <vt:lpstr> How Students Really Learn ‘Ripples’ model of learning</vt:lpstr>
      <vt:lpstr> How students really learn </vt:lpstr>
      <vt:lpstr>For more details</vt:lpstr>
      <vt:lpstr>Sadler, D. R. (2010). Beyond feedback: Developing student capability in complex appraisal. Assessment &amp; Evaluation in Higher Education, 35(5), 535-550. </vt:lpstr>
      <vt:lpstr>Slide 41</vt:lpstr>
      <vt:lpstr>Slide 42</vt:lpstr>
      <vt:lpstr>Fourteen Ideas  for making Assessment and Formative Feedback more Effective and Manageable</vt:lpstr>
      <vt:lpstr>Fourteen ideas for making assessment and feedback more manageable</vt:lpstr>
      <vt:lpstr>a Design much shorter assessments</vt:lpstr>
      <vt:lpstr>b Increase formative assessment and reduce summative assessment</vt:lpstr>
      <vt:lpstr>c Don’t just use essays</vt:lpstr>
      <vt:lpstr>d Make more use of oral feedback rather than written</vt:lpstr>
      <vt:lpstr>e Speed up feedback so students still care about it</vt:lpstr>
      <vt:lpstr>f Get students giving feedback to each other</vt:lpstr>
      <vt:lpstr>g Let students right into assessment criteria</vt:lpstr>
      <vt:lpstr>h Show students a range of evidence of achievement</vt:lpstr>
      <vt:lpstr>i Get students themselves formulating evidence of achievement</vt:lpstr>
      <vt:lpstr>j Get students themselves designing and applying assessment criteria</vt:lpstr>
      <vt:lpstr>k  Give feedback to students in groups.</vt:lpstr>
      <vt:lpstr>l  Use statement banks to speed up useful feedback.</vt:lpstr>
      <vt:lpstr>m Get students self-assessing, and give them feedback on their self-assessment.</vt:lpstr>
      <vt:lpstr>n Avoid ‘final language’ in feedback</vt:lpstr>
      <vt:lpstr>Fourteen ideas for making assessment and feedback more manageable</vt:lpstr>
      <vt:lpstr>Post-it ‘Diamond 9’ prioritisation</vt:lpstr>
      <vt:lpstr>Slide 61</vt:lpstr>
      <vt:lpstr>Slide 62</vt:lpstr>
      <vt:lpstr>PS: Suggestion...</vt:lpstr>
      <vt:lpstr> Towards assessment as learning</vt:lpstr>
      <vt:lpstr>Why do we need to think again about assessment methods? </vt:lpstr>
      <vt:lpstr>Towards assessment as learning</vt:lpstr>
      <vt:lpstr>Slide 67</vt:lpstr>
      <vt:lpstr>First, choose one assessment element you use</vt:lpstr>
      <vt:lpstr>Then, assessment qualities</vt:lpstr>
      <vt:lpstr>This is an exam!</vt:lpstr>
      <vt:lpstr>Slide 71</vt:lpstr>
      <vt:lpstr>Phil’s ‘musts’ for assessment</vt:lpstr>
      <vt:lpstr>Assessment must be valid</vt:lpstr>
      <vt:lpstr>Slide 74</vt:lpstr>
      <vt:lpstr>Slide 75</vt:lpstr>
      <vt:lpstr>Slide 76</vt:lpstr>
      <vt:lpstr>Slide 77</vt:lpstr>
      <vt:lpstr>Slide 78</vt:lpstr>
      <vt:lpstr>The assessment conundrum</vt:lpstr>
      <vt:lpstr>Why diversify assessment?</vt:lpstr>
      <vt:lpstr>Finishing off your exam</vt:lpstr>
      <vt:lpstr>Slide 82</vt:lpstr>
      <vt:lpstr>Smarter feedback  - a half-day workshop on giving better feedback to more students in less time!</vt:lpstr>
      <vt:lpstr>Outline programme</vt:lpstr>
      <vt:lpstr>Intended learning outcomes</vt:lpstr>
      <vt:lpstr>Post-it exercise – oral</vt:lpstr>
      <vt:lpstr>Slide 87</vt:lpstr>
      <vt:lpstr>Sally Brown on feedback, 2015</vt:lpstr>
      <vt:lpstr>Slide 89</vt:lpstr>
      <vt:lpstr>Five things students really hate about feedback</vt:lpstr>
      <vt:lpstr>Five things students really hate about feedback</vt:lpstr>
      <vt:lpstr>Royce Sadler on feedback:</vt:lpstr>
      <vt:lpstr>Sadler, D. R. (2010). Beyond feedback: Developing student capability in complex appraisal. Assessment &amp; Evaluation in Higher Education, 35(5), 535-550. </vt:lpstr>
      <vt:lpstr>Slide 94</vt:lpstr>
      <vt:lpstr>Dylan Wiliam on feedback April 2014 (online)</vt:lpstr>
      <vt:lpstr>Towards helping students to benefit more from formative feedback</vt:lpstr>
      <vt:lpstr>How’s your feedback?</vt:lpstr>
      <vt:lpstr>The language of feedback at school?</vt:lpstr>
      <vt:lpstr>At the SEDA Conference in Edinburgh earlier this year</vt:lpstr>
      <vt:lpstr>A marked improvement: HEA, 2012</vt:lpstr>
      <vt:lpstr>More formative, less summative</vt:lpstr>
      <vt:lpstr>Marks get in the way</vt:lpstr>
      <vt:lpstr>The NSS Assessment and Feedback Agenda (2005-16)</vt:lpstr>
      <vt:lpstr>The new NSS statements (2017)</vt:lpstr>
      <vt:lpstr>Slide 105</vt:lpstr>
      <vt:lpstr>Damaging feedback...</vt:lpstr>
      <vt:lpstr>Slide 107</vt:lpstr>
      <vt:lpstr>The guru Royce Sadler </vt:lpstr>
      <vt:lpstr>Face-to-face communication</vt:lpstr>
      <vt:lpstr>Face-to-face one-to-one feedback activity</vt:lpstr>
      <vt:lpstr>The power of face-to-face communication</vt:lpstr>
      <vt:lpstr>Fishing for feedback?</vt:lpstr>
      <vt:lpstr>Effectiveness and  Efficiency of feedback</vt:lpstr>
      <vt:lpstr>Feedback, and…</vt:lpstr>
      <vt:lpstr>Slide 115</vt:lpstr>
      <vt:lpstr>Feedback works badly when it…</vt:lpstr>
      <vt:lpstr>Evidencing our good practice</vt:lpstr>
      <vt:lpstr>Individual task on ways of giving students feedback </vt:lpstr>
      <vt:lpstr>Group task</vt:lpstr>
      <vt:lpstr>Slide 120</vt:lpstr>
      <vt:lpstr>Slide 121</vt:lpstr>
      <vt:lpstr>Slide 122</vt:lpstr>
      <vt:lpstr>Others’ views...</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Slide 130</vt:lpstr>
      <vt:lpstr>Addressing the balance between formative feedback and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Developing this idea further…</vt:lpstr>
      <vt:lpstr>Get students to self-assess their work</vt:lpstr>
      <vt:lpstr>Using student self-assessment to deepen their learning…</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Self-assessment tutor dialogues</vt:lpstr>
      <vt:lpstr>Slide 144</vt:lpstr>
      <vt:lpstr>Slide 145</vt:lpstr>
      <vt:lpstr>Slide 146</vt:lpstr>
      <vt:lpstr>Slide 147</vt:lpstr>
      <vt:lpstr>Some questions to consider for self- assessment-tutor dialogues</vt:lpstr>
      <vt:lpstr>Slide 149</vt:lpstr>
      <vt:lpstr>Slide 150</vt:lpstr>
      <vt:lpstr>Slide 151</vt:lpstr>
      <vt:lpstr>Useful references: 1</vt:lpstr>
      <vt:lpstr>Useful references: 2</vt:lpstr>
      <vt:lpstr>Useful references: 3</vt:lpstr>
      <vt:lpstr>Useful references: 4</vt:lpstr>
      <vt:lpstr>Useful references: 5</vt:lpstr>
      <vt:lpstr>Slide 157</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2016-12-14T21:38:32Z</dcterms:modified>
</cp:coreProperties>
</file>