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s/slide120.xml" ContentType="application/vnd.openxmlformats-officedocument.presentationml.slide+xml"/>
  <Override PartName="/ppt/slideLayouts/slideLayout46.xml" ContentType="application/vnd.openxmlformats-officedocument.presentationml.slideLayout+xml"/>
  <Override PartName="/ppt/theme/theme98.xml" ContentType="application/vnd.openxmlformats-officedocument.theme+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36.xml" ContentType="application/vnd.openxmlformats-officedocument.presentationml.slid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s/slide108.xml" ContentType="application/vnd.openxmlformats-officedocument.presentationml.slid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s/slide79.xml" ContentType="application/vnd.openxmlformats-officedocument.presentationml.slide+xml"/>
  <Override PartName="/ppt/slides/slide127.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s/slide130.xml" ContentType="application/vnd.openxmlformats-officedocument.presentationml.slide+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slideLayouts/slideLayout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theme/theme118.xml" ContentType="application/vnd.openxmlformats-officedocument.them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121.xml" ContentType="application/vnd.openxmlformats-officedocument.theme+xml"/>
  <Override PartName="/ppt/slides/slide124.xml" ContentType="application/vnd.openxmlformats-officedocument.presentationml.slide+xml"/>
  <Override PartName="/ppt/theme/theme20.xml" ContentType="application/vnd.openxmlformats-officedocument.theme+xml"/>
  <Override PartName="/ppt/slideLayouts/slideLayout97.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slides/slide129.xml" ContentType="application/vnd.openxmlformats-officedocument.presentationml.slide+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slides/slide118.xml" ContentType="application/vnd.openxmlformats-officedocument.presentationml.slide+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Layouts/slideLayout99.xml" ContentType="application/vnd.openxmlformats-officedocument.presentationml.slideLayout+xml"/>
  <Override PartName="/ppt/slideMasters/slideMaster120.xml" ContentType="application/vnd.openxmlformats-officedocument.presentationml.slideMaster+xml"/>
  <Override PartName="/ppt/slides/slide78.xml" ContentType="application/vnd.openxmlformats-officedocument.presentationml.slide+xml"/>
  <Override PartName="/ppt/slides/slide115.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slideLayouts/slideLayout91.xml" ContentType="application/vnd.openxmlformats-officedocument.presentationml.slideLayout+xml"/>
  <Override PartName="/ppt/theme/theme128.xml" ContentType="application/vnd.openxmlformats-officedocument.them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Layouts/slideLayout80.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88.xml" ContentType="application/vnd.openxmlformats-officedocument.presentationml.notesSlide+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slideLayouts/slideLayout82.xml" ContentType="application/vnd.openxmlformats-officedocument.presentationml.slideLayout+xml"/>
  <Override PartName="/ppt/theme/theme119.xml" ContentType="application/vnd.openxmlformats-officedocument.them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slides/slide125.xml" ContentType="application/vnd.openxmlformats-officedocument.presentationml.slide+xml"/>
  <Override PartName="/ppt/theme/theme10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s/slide116.xml" ContentType="application/vnd.openxmlformats-officedocument.presentationml.slide+xml"/>
  <Override PartName="/ppt/slideMasters/slideMaster98.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theme/theme97.xml" ContentType="application/vnd.openxmlformats-officedocument.theme+xml"/>
  <Override PartName="/ppt/slideLayouts/slideLayout92.xml" ContentType="application/vnd.openxmlformats-officedocument.presentationml.slideLayout+xml"/>
  <Override PartName="/ppt/theme/theme129.xml" ContentType="application/vnd.openxmlformats-officedocument.them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theme/theme107.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115.xml" ContentType="application/vnd.openxmlformats-officedocument.presentationml.slideMaster+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4" r:id="rId52"/>
    <p:sldMasterId id="2147484776" r:id="rId53"/>
    <p:sldMasterId id="2147484778" r:id="rId54"/>
    <p:sldMasterId id="2147484780" r:id="rId55"/>
    <p:sldMasterId id="2147484789" r:id="rId56"/>
    <p:sldMasterId id="2147484793" r:id="rId57"/>
    <p:sldMasterId id="2147484795" r:id="rId58"/>
    <p:sldMasterId id="2147484797" r:id="rId59"/>
    <p:sldMasterId id="2147484799" r:id="rId60"/>
    <p:sldMasterId id="2147484802" r:id="rId61"/>
    <p:sldMasterId id="2147484804" r:id="rId62"/>
    <p:sldMasterId id="2147484806" r:id="rId63"/>
    <p:sldMasterId id="2147484808" r:id="rId64"/>
    <p:sldMasterId id="2147484811" r:id="rId65"/>
    <p:sldMasterId id="2147484815" r:id="rId66"/>
    <p:sldMasterId id="2147484817" r:id="rId67"/>
    <p:sldMasterId id="2147484819" r:id="rId68"/>
    <p:sldMasterId id="2147484821" r:id="rId69"/>
    <p:sldMasterId id="2147484823" r:id="rId70"/>
    <p:sldMasterId id="2147484825" r:id="rId71"/>
    <p:sldMasterId id="2147484827" r:id="rId72"/>
    <p:sldMasterId id="2147484829" r:id="rId73"/>
    <p:sldMasterId id="2147484831" r:id="rId74"/>
    <p:sldMasterId id="2147484833" r:id="rId75"/>
    <p:sldMasterId id="2147484835" r:id="rId76"/>
    <p:sldMasterId id="2147484837" r:id="rId77"/>
    <p:sldMasterId id="2147484839" r:id="rId78"/>
    <p:sldMasterId id="2147484841" r:id="rId79"/>
    <p:sldMasterId id="2147484845" r:id="rId80"/>
    <p:sldMasterId id="2147484848" r:id="rId81"/>
    <p:sldMasterId id="2147484850" r:id="rId82"/>
    <p:sldMasterId id="2147484853" r:id="rId83"/>
    <p:sldMasterId id="2147484855" r:id="rId84"/>
    <p:sldMasterId id="2147484857" r:id="rId85"/>
    <p:sldMasterId id="2147484864" r:id="rId86"/>
    <p:sldMasterId id="2147484866" r:id="rId87"/>
    <p:sldMasterId id="2147484868" r:id="rId88"/>
    <p:sldMasterId id="2147484870" r:id="rId89"/>
    <p:sldMasterId id="2147484872" r:id="rId90"/>
    <p:sldMasterId id="2147484873" r:id="rId91"/>
    <p:sldMasterId id="2147484876" r:id="rId92"/>
    <p:sldMasterId id="2147484878" r:id="rId93"/>
    <p:sldMasterId id="2147484880" r:id="rId94"/>
    <p:sldMasterId id="2147484888" r:id="rId95"/>
    <p:sldMasterId id="2147484895" r:id="rId96"/>
    <p:sldMasterId id="2147484903" r:id="rId97"/>
    <p:sldMasterId id="2147484905" r:id="rId98"/>
    <p:sldMasterId id="2147484907" r:id="rId99"/>
    <p:sldMasterId id="2147484909" r:id="rId100"/>
    <p:sldMasterId id="2147484911" r:id="rId101"/>
    <p:sldMasterId id="2147484913" r:id="rId102"/>
    <p:sldMasterId id="2147484915" r:id="rId103"/>
    <p:sldMasterId id="2147484933" r:id="rId104"/>
    <p:sldMasterId id="2147484935" r:id="rId105"/>
    <p:sldMasterId id="2147484936" r:id="rId106"/>
    <p:sldMasterId id="2147484938" r:id="rId107"/>
    <p:sldMasterId id="2147484941" r:id="rId108"/>
    <p:sldMasterId id="2147484945" r:id="rId109"/>
    <p:sldMasterId id="2147484947" r:id="rId110"/>
    <p:sldMasterId id="2147484949" r:id="rId111"/>
    <p:sldMasterId id="2147484955" r:id="rId112"/>
    <p:sldMasterId id="2147484962" r:id="rId113"/>
    <p:sldMasterId id="2147484964" r:id="rId114"/>
    <p:sldMasterId id="2147484968" r:id="rId115"/>
    <p:sldMasterId id="2147484970" r:id="rId116"/>
    <p:sldMasterId id="2147484974" r:id="rId117"/>
    <p:sldMasterId id="2147484976" r:id="rId118"/>
    <p:sldMasterId id="2147484978" r:id="rId119"/>
    <p:sldMasterId id="2147484980" r:id="rId120"/>
    <p:sldMasterId id="2147484982" r:id="rId121"/>
    <p:sldMasterId id="2147484984" r:id="rId122"/>
    <p:sldMasterId id="2147484986" r:id="rId123"/>
    <p:sldMasterId id="2147484988" r:id="rId124"/>
    <p:sldMasterId id="2147484990" r:id="rId125"/>
    <p:sldMasterId id="2147484992" r:id="rId126"/>
    <p:sldMasterId id="2147484996" r:id="rId127"/>
    <p:sldMasterId id="2147485000" r:id="rId128"/>
    <p:sldMasterId id="2147485002" r:id="rId129"/>
    <p:sldMasterId id="2147485006" r:id="rId130"/>
  </p:sldMasterIdLst>
  <p:notesMasterIdLst>
    <p:notesMasterId r:id="rId267"/>
  </p:notesMasterIdLst>
  <p:sldIdLst>
    <p:sldId id="428" r:id="rId131"/>
    <p:sldId id="476" r:id="rId132"/>
    <p:sldId id="528" r:id="rId133"/>
    <p:sldId id="839" r:id="rId134"/>
    <p:sldId id="710" r:id="rId135"/>
    <p:sldId id="529" r:id="rId136"/>
    <p:sldId id="459" r:id="rId137"/>
    <p:sldId id="858" r:id="rId138"/>
    <p:sldId id="640" r:id="rId139"/>
    <p:sldId id="569" r:id="rId140"/>
    <p:sldId id="712" r:id="rId141"/>
    <p:sldId id="711" r:id="rId142"/>
    <p:sldId id="531" r:id="rId143"/>
    <p:sldId id="532" r:id="rId144"/>
    <p:sldId id="533" r:id="rId145"/>
    <p:sldId id="534" r:id="rId146"/>
    <p:sldId id="698" r:id="rId147"/>
    <p:sldId id="673" r:id="rId148"/>
    <p:sldId id="674" r:id="rId149"/>
    <p:sldId id="665" r:id="rId150"/>
    <p:sldId id="703" r:id="rId151"/>
    <p:sldId id="840" r:id="rId152"/>
    <p:sldId id="841" r:id="rId153"/>
    <p:sldId id="535" r:id="rId154"/>
    <p:sldId id="536" r:id="rId155"/>
    <p:sldId id="486" r:id="rId156"/>
    <p:sldId id="508" r:id="rId157"/>
    <p:sldId id="509" r:id="rId158"/>
    <p:sldId id="603" r:id="rId159"/>
    <p:sldId id="706" r:id="rId160"/>
    <p:sldId id="510" r:id="rId161"/>
    <p:sldId id="511" r:id="rId162"/>
    <p:sldId id="548" r:id="rId163"/>
    <p:sldId id="524" r:id="rId164"/>
    <p:sldId id="525" r:id="rId165"/>
    <p:sldId id="581" r:id="rId166"/>
    <p:sldId id="635" r:id="rId167"/>
    <p:sldId id="636" r:id="rId168"/>
    <p:sldId id="637" r:id="rId169"/>
    <p:sldId id="856" r:id="rId170"/>
    <p:sldId id="539" r:id="rId171"/>
    <p:sldId id="566" r:id="rId172"/>
    <p:sldId id="568" r:id="rId173"/>
    <p:sldId id="859" r:id="rId174"/>
    <p:sldId id="860" r:id="rId175"/>
    <p:sldId id="862" r:id="rId176"/>
    <p:sldId id="863" r:id="rId177"/>
    <p:sldId id="864" r:id="rId178"/>
    <p:sldId id="861" r:id="rId179"/>
    <p:sldId id="865" r:id="rId180"/>
    <p:sldId id="866" r:id="rId181"/>
    <p:sldId id="867" r:id="rId182"/>
    <p:sldId id="868" r:id="rId183"/>
    <p:sldId id="869" r:id="rId184"/>
    <p:sldId id="465" r:id="rId185"/>
    <p:sldId id="613" r:id="rId186"/>
    <p:sldId id="593" r:id="rId187"/>
    <p:sldId id="845" r:id="rId188"/>
    <p:sldId id="846" r:id="rId189"/>
    <p:sldId id="847" r:id="rId190"/>
    <p:sldId id="848" r:id="rId191"/>
    <p:sldId id="849" r:id="rId192"/>
    <p:sldId id="850" r:id="rId193"/>
    <p:sldId id="851" r:id="rId194"/>
    <p:sldId id="852" r:id="rId195"/>
    <p:sldId id="853" r:id="rId196"/>
    <p:sldId id="731" r:id="rId197"/>
    <p:sldId id="732" r:id="rId198"/>
    <p:sldId id="733" r:id="rId199"/>
    <p:sldId id="734" r:id="rId200"/>
    <p:sldId id="735" r:id="rId201"/>
    <p:sldId id="736" r:id="rId202"/>
    <p:sldId id="737" r:id="rId203"/>
    <p:sldId id="738" r:id="rId204"/>
    <p:sldId id="739" r:id="rId205"/>
    <p:sldId id="740" r:id="rId206"/>
    <p:sldId id="741" r:id="rId207"/>
    <p:sldId id="742" r:id="rId208"/>
    <p:sldId id="743" r:id="rId209"/>
    <p:sldId id="744" r:id="rId210"/>
    <p:sldId id="745" r:id="rId211"/>
    <p:sldId id="746" r:id="rId212"/>
    <p:sldId id="747" r:id="rId213"/>
    <p:sldId id="870" r:id="rId214"/>
    <p:sldId id="748" r:id="rId215"/>
    <p:sldId id="749" r:id="rId216"/>
    <p:sldId id="750" r:id="rId217"/>
    <p:sldId id="751" r:id="rId218"/>
    <p:sldId id="756" r:id="rId219"/>
    <p:sldId id="758" r:id="rId220"/>
    <p:sldId id="759" r:id="rId221"/>
    <p:sldId id="760" r:id="rId222"/>
    <p:sldId id="761" r:id="rId223"/>
    <p:sldId id="762" r:id="rId224"/>
    <p:sldId id="765" r:id="rId225"/>
    <p:sldId id="767" r:id="rId226"/>
    <p:sldId id="768" r:id="rId227"/>
    <p:sldId id="778" r:id="rId228"/>
    <p:sldId id="779" r:id="rId229"/>
    <p:sldId id="780" r:id="rId230"/>
    <p:sldId id="783" r:id="rId231"/>
    <p:sldId id="785" r:id="rId232"/>
    <p:sldId id="786" r:id="rId233"/>
    <p:sldId id="842" r:id="rId234"/>
    <p:sldId id="799" r:id="rId235"/>
    <p:sldId id="800" r:id="rId236"/>
    <p:sldId id="801" r:id="rId237"/>
    <p:sldId id="802" r:id="rId238"/>
    <p:sldId id="803" r:id="rId239"/>
    <p:sldId id="804" r:id="rId240"/>
    <p:sldId id="805" r:id="rId241"/>
    <p:sldId id="806" r:id="rId242"/>
    <p:sldId id="807" r:id="rId243"/>
    <p:sldId id="808" r:id="rId244"/>
    <p:sldId id="809" r:id="rId245"/>
    <p:sldId id="810" r:id="rId246"/>
    <p:sldId id="811" r:id="rId247"/>
    <p:sldId id="812" r:id="rId248"/>
    <p:sldId id="813" r:id="rId249"/>
    <p:sldId id="814" r:id="rId250"/>
    <p:sldId id="815" r:id="rId251"/>
    <p:sldId id="816" r:id="rId252"/>
    <p:sldId id="817" r:id="rId253"/>
    <p:sldId id="818" r:id="rId254"/>
    <p:sldId id="819" r:id="rId255"/>
    <p:sldId id="820" r:id="rId256"/>
    <p:sldId id="821" r:id="rId257"/>
    <p:sldId id="822" r:id="rId258"/>
    <p:sldId id="823" r:id="rId259"/>
    <p:sldId id="832" r:id="rId260"/>
    <p:sldId id="833" r:id="rId261"/>
    <p:sldId id="834" r:id="rId262"/>
    <p:sldId id="835" r:id="rId263"/>
    <p:sldId id="836" r:id="rId264"/>
    <p:sldId id="837" r:id="rId265"/>
    <p:sldId id="838" r:id="rId266"/>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99"/>
    <a:srgbClr val="FF3300"/>
    <a:srgbClr val="CCFFFF"/>
    <a:srgbClr val="FFFFFF"/>
    <a:srgbClr val="CC0000"/>
    <a:srgbClr val="000000"/>
    <a:srgbClr val="CCFFCC"/>
    <a:srgbClr val="3333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0" d="100"/>
          <a:sy n="50"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528"/>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8.xml"/><Relationship Id="rId159" Type="http://schemas.openxmlformats.org/officeDocument/2006/relationships/slide" Target="slides/slide29.xml"/><Relationship Id="rId170" Type="http://schemas.openxmlformats.org/officeDocument/2006/relationships/slide" Target="slides/slide40.xml"/><Relationship Id="rId191" Type="http://schemas.openxmlformats.org/officeDocument/2006/relationships/slide" Target="slides/slide61.xml"/><Relationship Id="rId205" Type="http://schemas.openxmlformats.org/officeDocument/2006/relationships/slide" Target="slides/slide75.xml"/><Relationship Id="rId226" Type="http://schemas.openxmlformats.org/officeDocument/2006/relationships/slide" Target="slides/slide96.xml"/><Relationship Id="rId247" Type="http://schemas.openxmlformats.org/officeDocument/2006/relationships/slide" Target="slides/slide117.xml"/><Relationship Id="rId107" Type="http://schemas.openxmlformats.org/officeDocument/2006/relationships/slideMaster" Target="slideMasters/slideMaster107.xml"/><Relationship Id="rId268"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1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0.xml"/><Relationship Id="rId181" Type="http://schemas.openxmlformats.org/officeDocument/2006/relationships/slide" Target="slides/slide51.xml"/><Relationship Id="rId216" Type="http://schemas.openxmlformats.org/officeDocument/2006/relationships/slide" Target="slides/slide86.xml"/><Relationship Id="rId237" Type="http://schemas.openxmlformats.org/officeDocument/2006/relationships/slide" Target="slides/slide107.xml"/><Relationship Id="rId258" Type="http://schemas.openxmlformats.org/officeDocument/2006/relationships/slide" Target="slides/slide12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9.xml"/><Relationship Id="rId85" Type="http://schemas.openxmlformats.org/officeDocument/2006/relationships/slideMaster" Target="slideMasters/slideMaster85.xml"/><Relationship Id="rId150" Type="http://schemas.openxmlformats.org/officeDocument/2006/relationships/slide" Target="slides/slide20.xml"/><Relationship Id="rId171" Type="http://schemas.openxmlformats.org/officeDocument/2006/relationships/slide" Target="slides/slide41.xml"/><Relationship Id="rId192" Type="http://schemas.openxmlformats.org/officeDocument/2006/relationships/slide" Target="slides/slide62.xml"/><Relationship Id="rId206" Type="http://schemas.openxmlformats.org/officeDocument/2006/relationships/slide" Target="slides/slide76.xml"/><Relationship Id="rId227" Type="http://schemas.openxmlformats.org/officeDocument/2006/relationships/slide" Target="slides/slide97.xml"/><Relationship Id="rId248" Type="http://schemas.openxmlformats.org/officeDocument/2006/relationships/slide" Target="slides/slide118.xml"/><Relationship Id="rId269" Type="http://schemas.openxmlformats.org/officeDocument/2006/relationships/viewProps" Target="viewProps.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10.xml"/><Relationship Id="rId161" Type="http://schemas.openxmlformats.org/officeDocument/2006/relationships/slide" Target="slides/slide31.xml"/><Relationship Id="rId182" Type="http://schemas.openxmlformats.org/officeDocument/2006/relationships/slide" Target="slides/slide52.xml"/><Relationship Id="rId217" Type="http://schemas.openxmlformats.org/officeDocument/2006/relationships/slide" Target="slides/slide87.xml"/><Relationship Id="rId6" Type="http://schemas.openxmlformats.org/officeDocument/2006/relationships/slideMaster" Target="slideMasters/slideMaster6.xml"/><Relationship Id="rId238" Type="http://schemas.openxmlformats.org/officeDocument/2006/relationships/slide" Target="slides/slide108.xml"/><Relationship Id="rId259" Type="http://schemas.openxmlformats.org/officeDocument/2006/relationships/slide" Target="slides/slide129.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theme" Target="theme/theme1.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 Target="slides/slide5.xml"/><Relationship Id="rId151" Type="http://schemas.openxmlformats.org/officeDocument/2006/relationships/slide" Target="slides/slide21.xml"/><Relationship Id="rId156" Type="http://schemas.openxmlformats.org/officeDocument/2006/relationships/slide" Target="slides/slide26.xml"/><Relationship Id="rId177" Type="http://schemas.openxmlformats.org/officeDocument/2006/relationships/slide" Target="slides/slide47.xml"/><Relationship Id="rId198" Type="http://schemas.openxmlformats.org/officeDocument/2006/relationships/slide" Target="slides/slide68.xml"/><Relationship Id="rId172" Type="http://schemas.openxmlformats.org/officeDocument/2006/relationships/slide" Target="slides/slide42.xml"/><Relationship Id="rId193" Type="http://schemas.openxmlformats.org/officeDocument/2006/relationships/slide" Target="slides/slide63.xml"/><Relationship Id="rId202" Type="http://schemas.openxmlformats.org/officeDocument/2006/relationships/slide" Target="slides/slide72.xml"/><Relationship Id="rId207" Type="http://schemas.openxmlformats.org/officeDocument/2006/relationships/slide" Target="slides/slide77.xml"/><Relationship Id="rId223" Type="http://schemas.openxmlformats.org/officeDocument/2006/relationships/slide" Target="slides/slide93.xml"/><Relationship Id="rId228" Type="http://schemas.openxmlformats.org/officeDocument/2006/relationships/slide" Target="slides/slide98.xml"/><Relationship Id="rId244" Type="http://schemas.openxmlformats.org/officeDocument/2006/relationships/slide" Target="slides/slide114.xml"/><Relationship Id="rId249" Type="http://schemas.openxmlformats.org/officeDocument/2006/relationships/slide" Target="slides/slide11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30.xml"/><Relationship Id="rId265" Type="http://schemas.openxmlformats.org/officeDocument/2006/relationships/slide" Target="slides/slide135.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1.xml"/><Relationship Id="rId146" Type="http://schemas.openxmlformats.org/officeDocument/2006/relationships/slide" Target="slides/slide16.xml"/><Relationship Id="rId167" Type="http://schemas.openxmlformats.org/officeDocument/2006/relationships/slide" Target="slides/slide37.xml"/><Relationship Id="rId18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2.xml"/><Relationship Id="rId183" Type="http://schemas.openxmlformats.org/officeDocument/2006/relationships/slide" Target="slides/slide53.xml"/><Relationship Id="rId213" Type="http://schemas.openxmlformats.org/officeDocument/2006/relationships/slide" Target="slides/slide83.xml"/><Relationship Id="rId218" Type="http://schemas.openxmlformats.org/officeDocument/2006/relationships/slide" Target="slides/slide88.xml"/><Relationship Id="rId234" Type="http://schemas.openxmlformats.org/officeDocument/2006/relationships/slide" Target="slides/slide104.xml"/><Relationship Id="rId239" Type="http://schemas.openxmlformats.org/officeDocument/2006/relationships/slide" Target="slides/slide10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20.xml"/><Relationship Id="rId255" Type="http://schemas.openxmlformats.org/officeDocument/2006/relationships/slide" Target="slides/slide125.xml"/><Relationship Id="rId271" Type="http://schemas.openxmlformats.org/officeDocument/2006/relationships/tableStyles" Target="tableStyle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1.xml"/><Relationship Id="rId136" Type="http://schemas.openxmlformats.org/officeDocument/2006/relationships/slide" Target="slides/slide6.xml"/><Relationship Id="rId157" Type="http://schemas.openxmlformats.org/officeDocument/2006/relationships/slide" Target="slides/slide27.xml"/><Relationship Id="rId178" Type="http://schemas.openxmlformats.org/officeDocument/2006/relationships/slide" Target="slides/slide4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2.xml"/><Relationship Id="rId173" Type="http://schemas.openxmlformats.org/officeDocument/2006/relationships/slide" Target="slides/slide43.xml"/><Relationship Id="rId194" Type="http://schemas.openxmlformats.org/officeDocument/2006/relationships/slide" Target="slides/slide64.xml"/><Relationship Id="rId199" Type="http://schemas.openxmlformats.org/officeDocument/2006/relationships/slide" Target="slides/slide69.xml"/><Relationship Id="rId203" Type="http://schemas.openxmlformats.org/officeDocument/2006/relationships/slide" Target="slides/slide73.xml"/><Relationship Id="rId208" Type="http://schemas.openxmlformats.org/officeDocument/2006/relationships/slide" Target="slides/slide78.xml"/><Relationship Id="rId229" Type="http://schemas.openxmlformats.org/officeDocument/2006/relationships/slide" Target="slides/slide99.xml"/><Relationship Id="rId19" Type="http://schemas.openxmlformats.org/officeDocument/2006/relationships/slideMaster" Target="slideMasters/slideMaster19.xml"/><Relationship Id="rId224" Type="http://schemas.openxmlformats.org/officeDocument/2006/relationships/slide" Target="slides/slide94.xml"/><Relationship Id="rId240" Type="http://schemas.openxmlformats.org/officeDocument/2006/relationships/slide" Target="slides/slide110.xml"/><Relationship Id="rId245" Type="http://schemas.openxmlformats.org/officeDocument/2006/relationships/slide" Target="slides/slide115.xml"/><Relationship Id="rId261" Type="http://schemas.openxmlformats.org/officeDocument/2006/relationships/slide" Target="slides/slide131.xml"/><Relationship Id="rId266" Type="http://schemas.openxmlformats.org/officeDocument/2006/relationships/slide" Target="slides/slide136.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7.xml"/><Relationship Id="rId16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2.xml"/><Relationship Id="rId163" Type="http://schemas.openxmlformats.org/officeDocument/2006/relationships/slide" Target="slides/slide33.xml"/><Relationship Id="rId184" Type="http://schemas.openxmlformats.org/officeDocument/2006/relationships/slide" Target="slides/slide54.xml"/><Relationship Id="rId189" Type="http://schemas.openxmlformats.org/officeDocument/2006/relationships/slide" Target="slides/slide59.xml"/><Relationship Id="rId219" Type="http://schemas.openxmlformats.org/officeDocument/2006/relationships/slide" Target="slides/slide89.xml"/><Relationship Id="rId3" Type="http://schemas.openxmlformats.org/officeDocument/2006/relationships/slideMaster" Target="slideMasters/slideMaster3.xml"/><Relationship Id="rId214" Type="http://schemas.openxmlformats.org/officeDocument/2006/relationships/slide" Target="slides/slide84.xml"/><Relationship Id="rId230" Type="http://schemas.openxmlformats.org/officeDocument/2006/relationships/slide" Target="slides/slide100.xml"/><Relationship Id="rId235" Type="http://schemas.openxmlformats.org/officeDocument/2006/relationships/slide" Target="slides/slide105.xml"/><Relationship Id="rId251" Type="http://schemas.openxmlformats.org/officeDocument/2006/relationships/slide" Target="slides/slide121.xml"/><Relationship Id="rId256" Type="http://schemas.openxmlformats.org/officeDocument/2006/relationships/slide" Target="slides/slide12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7.xml"/><Relationship Id="rId158"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2.xml"/><Relationship Id="rId153" Type="http://schemas.openxmlformats.org/officeDocument/2006/relationships/slide" Target="slides/slide23.xml"/><Relationship Id="rId174" Type="http://schemas.openxmlformats.org/officeDocument/2006/relationships/slide" Target="slides/slide44.xml"/><Relationship Id="rId179" Type="http://schemas.openxmlformats.org/officeDocument/2006/relationships/slide" Target="slides/slide49.xml"/><Relationship Id="rId195" Type="http://schemas.openxmlformats.org/officeDocument/2006/relationships/slide" Target="slides/slide65.xml"/><Relationship Id="rId209" Type="http://schemas.openxmlformats.org/officeDocument/2006/relationships/slide" Target="slides/slide79.xml"/><Relationship Id="rId190" Type="http://schemas.openxmlformats.org/officeDocument/2006/relationships/slide" Target="slides/slide60.xml"/><Relationship Id="rId204" Type="http://schemas.openxmlformats.org/officeDocument/2006/relationships/slide" Target="slides/slide74.xml"/><Relationship Id="rId220" Type="http://schemas.openxmlformats.org/officeDocument/2006/relationships/slide" Target="slides/slide90.xml"/><Relationship Id="rId225" Type="http://schemas.openxmlformats.org/officeDocument/2006/relationships/slide" Target="slides/slide95.xml"/><Relationship Id="rId241" Type="http://schemas.openxmlformats.org/officeDocument/2006/relationships/slide" Target="slides/slide111.xml"/><Relationship Id="rId246" Type="http://schemas.openxmlformats.org/officeDocument/2006/relationships/slide" Target="slides/slide116.xml"/><Relationship Id="rId267"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3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3.xml"/><Relationship Id="rId148" Type="http://schemas.openxmlformats.org/officeDocument/2006/relationships/slide" Target="slides/slide18.xml"/><Relationship Id="rId164" Type="http://schemas.openxmlformats.org/officeDocument/2006/relationships/slide" Target="slides/slide34.xml"/><Relationship Id="rId169" Type="http://schemas.openxmlformats.org/officeDocument/2006/relationships/slide" Target="slides/slide39.xml"/><Relationship Id="rId18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0.xml"/><Relationship Id="rId210" Type="http://schemas.openxmlformats.org/officeDocument/2006/relationships/slide" Target="slides/slide80.xml"/><Relationship Id="rId215" Type="http://schemas.openxmlformats.org/officeDocument/2006/relationships/slide" Target="slides/slide85.xml"/><Relationship Id="rId236" Type="http://schemas.openxmlformats.org/officeDocument/2006/relationships/slide" Target="slides/slide106.xml"/><Relationship Id="rId257" Type="http://schemas.openxmlformats.org/officeDocument/2006/relationships/slide" Target="slides/slide127.xml"/><Relationship Id="rId26" Type="http://schemas.openxmlformats.org/officeDocument/2006/relationships/slideMaster" Target="slideMasters/slideMaster26.xml"/><Relationship Id="rId231" Type="http://schemas.openxmlformats.org/officeDocument/2006/relationships/slide" Target="slides/slide101.xml"/><Relationship Id="rId252" Type="http://schemas.openxmlformats.org/officeDocument/2006/relationships/slide" Target="slides/slide12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3.xml"/><Relationship Id="rId154" Type="http://schemas.openxmlformats.org/officeDocument/2006/relationships/slide" Target="slides/slide24.xml"/><Relationship Id="rId175" Type="http://schemas.openxmlformats.org/officeDocument/2006/relationships/slide" Target="slides/slide45.xml"/><Relationship Id="rId196" Type="http://schemas.openxmlformats.org/officeDocument/2006/relationships/slide" Target="slides/slide66.xml"/><Relationship Id="rId200" Type="http://schemas.openxmlformats.org/officeDocument/2006/relationships/slide" Target="slides/slide70.xml"/><Relationship Id="rId16" Type="http://schemas.openxmlformats.org/officeDocument/2006/relationships/slideMaster" Target="slideMasters/slideMaster16.xml"/><Relationship Id="rId221" Type="http://schemas.openxmlformats.org/officeDocument/2006/relationships/slide" Target="slides/slide91.xml"/><Relationship Id="rId242" Type="http://schemas.openxmlformats.org/officeDocument/2006/relationships/slide" Target="slides/slide112.xml"/><Relationship Id="rId263" Type="http://schemas.openxmlformats.org/officeDocument/2006/relationships/slide" Target="slides/slide13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4.xml"/><Relationship Id="rId90" Type="http://schemas.openxmlformats.org/officeDocument/2006/relationships/slideMaster" Target="slideMasters/slideMaster90.xml"/><Relationship Id="rId165" Type="http://schemas.openxmlformats.org/officeDocument/2006/relationships/slide" Target="slides/slide35.xml"/><Relationship Id="rId186" Type="http://schemas.openxmlformats.org/officeDocument/2006/relationships/slide" Target="slides/slide56.xml"/><Relationship Id="rId211" Type="http://schemas.openxmlformats.org/officeDocument/2006/relationships/slide" Target="slides/slide81.xml"/><Relationship Id="rId232" Type="http://schemas.openxmlformats.org/officeDocument/2006/relationships/slide" Target="slides/slide102.xml"/><Relationship Id="rId253" Type="http://schemas.openxmlformats.org/officeDocument/2006/relationships/slide" Target="slides/slide12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4.xml"/><Relationship Id="rId80" Type="http://schemas.openxmlformats.org/officeDocument/2006/relationships/slideMaster" Target="slideMasters/slideMaster80.xml"/><Relationship Id="rId155" Type="http://schemas.openxmlformats.org/officeDocument/2006/relationships/slide" Target="slides/slide25.xml"/><Relationship Id="rId176" Type="http://schemas.openxmlformats.org/officeDocument/2006/relationships/slide" Target="slides/slide46.xml"/><Relationship Id="rId197" Type="http://schemas.openxmlformats.org/officeDocument/2006/relationships/slide" Target="slides/slide67.xml"/><Relationship Id="rId201" Type="http://schemas.openxmlformats.org/officeDocument/2006/relationships/slide" Target="slides/slide71.xml"/><Relationship Id="rId222" Type="http://schemas.openxmlformats.org/officeDocument/2006/relationships/slide" Target="slides/slide92.xml"/><Relationship Id="rId243" Type="http://schemas.openxmlformats.org/officeDocument/2006/relationships/slide" Target="slides/slide113.xml"/><Relationship Id="rId264" Type="http://schemas.openxmlformats.org/officeDocument/2006/relationships/slide" Target="slides/slide134.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5.xml"/><Relationship Id="rId166" Type="http://schemas.openxmlformats.org/officeDocument/2006/relationships/slide" Target="slides/slide36.xml"/><Relationship Id="rId187" Type="http://schemas.openxmlformats.org/officeDocument/2006/relationships/slide" Target="slides/slide57.xml"/><Relationship Id="rId1" Type="http://schemas.openxmlformats.org/officeDocument/2006/relationships/slideMaster" Target="slideMasters/slideMaster1.xml"/><Relationship Id="rId212" Type="http://schemas.openxmlformats.org/officeDocument/2006/relationships/slide" Target="slides/slide82.xml"/><Relationship Id="rId233" Type="http://schemas.openxmlformats.org/officeDocument/2006/relationships/slide" Target="slides/slide103.xml"/><Relationship Id="rId254" Type="http://schemas.openxmlformats.org/officeDocument/2006/relationships/slide" Target="slides/slide124.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xmlns="" val="2232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24</a:t>
            </a:fld>
            <a:endParaRPr lang="en-GB" smtClean="0">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25</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51815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26</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27</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28</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29</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31</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32</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35</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36</a:t>
            </a:fld>
            <a:endParaRPr lang="en-GB" dirty="0">
              <a:solidFill>
                <a:srgbClr val="000000"/>
              </a:solidFill>
            </a:endParaRPr>
          </a:p>
        </p:txBody>
      </p:sp>
    </p:spTree>
    <p:extLst>
      <p:ext uri="{BB962C8B-B14F-4D97-AF65-F5344CB8AC3E}">
        <p14:creationId xmlns:p14="http://schemas.microsoft.com/office/powerpoint/2010/main" xmlns="" val="37444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37</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39</a:t>
            </a:fld>
            <a:endParaRPr lang="en-GB"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41</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42</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414919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43</a:t>
            </a:fld>
            <a:endParaRPr lang="en-GB">
              <a:solidFill>
                <a:srgbClr val="000000"/>
              </a:solidFill>
            </a:endParaRPr>
          </a:p>
        </p:txBody>
      </p:sp>
    </p:spTree>
    <p:extLst>
      <p:ext uri="{BB962C8B-B14F-4D97-AF65-F5344CB8AC3E}">
        <p14:creationId xmlns:p14="http://schemas.microsoft.com/office/powerpoint/2010/main" xmlns="" val="343083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44</a:t>
            </a:fld>
            <a:endParaRPr lang="en-GB" dirty="0">
              <a:solidFill>
                <a:prstClr val="black"/>
              </a:solidFill>
            </a:endParaRPr>
          </a:p>
        </p:txBody>
      </p:sp>
    </p:spTree>
    <p:extLst>
      <p:ext uri="{BB962C8B-B14F-4D97-AF65-F5344CB8AC3E}">
        <p14:creationId xmlns="" xmlns:p14="http://schemas.microsoft.com/office/powerpoint/2010/main" val="2010786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45</a:t>
            </a:fld>
            <a:endParaRPr lang="en-GB" dirty="0">
              <a:solidFill>
                <a:prstClr val="black"/>
              </a:solidFill>
            </a:endParaRPr>
          </a:p>
        </p:txBody>
      </p:sp>
    </p:spTree>
    <p:extLst>
      <p:ext uri="{BB962C8B-B14F-4D97-AF65-F5344CB8AC3E}">
        <p14:creationId xmlns="" xmlns:p14="http://schemas.microsoft.com/office/powerpoint/2010/main" val="2010786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46</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499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47</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81735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48</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356332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49</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212291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50</a:t>
            </a:fld>
            <a:endParaRPr lang="en-GB">
              <a:solidFill>
                <a:srgbClr val="000000"/>
              </a:solidFill>
            </a:endParaRPr>
          </a:p>
        </p:txBody>
      </p:sp>
    </p:spTree>
    <p:extLst>
      <p:ext uri="{BB962C8B-B14F-4D97-AF65-F5344CB8AC3E}">
        <p14:creationId xmlns="" xmlns:p14="http://schemas.microsoft.com/office/powerpoint/2010/main" val="1696158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51</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52</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53</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54</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57</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ABF48E4-33D9-410D-BC16-A36B09AD5B8C}" type="slidenum">
              <a:rPr lang="en-US">
                <a:solidFill>
                  <a:srgbClr val="000000"/>
                </a:solidFill>
              </a:rPr>
              <a:pPr/>
              <a:t>58</a:t>
            </a:fld>
            <a:endParaRPr lang="en-US">
              <a:solidFill>
                <a:srgbClr val="000000"/>
              </a:solidFill>
            </a:endParaRPr>
          </a:p>
        </p:txBody>
      </p:sp>
      <p:sp>
        <p:nvSpPr>
          <p:cNvPr id="13315" name="Rectangle 2"/>
          <p:cNvSpPr>
            <a:spLocks noGrp="1" noRot="1" noChangeAspect="1" noChangeArrowheads="1" noTextEdit="1"/>
          </p:cNvSpPr>
          <p:nvPr>
            <p:ph type="sldImg"/>
          </p:nvPr>
        </p:nvSpPr>
        <p:spPr>
          <a:xfrm>
            <a:off x="1150938" y="692150"/>
            <a:ext cx="4556125" cy="3416300"/>
          </a:xfrm>
          <a:ln/>
        </p:spPr>
      </p:sp>
      <p:sp>
        <p:nvSpPr>
          <p:cNvPr id="133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E002768-E441-4753-859D-978D044F2A5C}" type="slidenum">
              <a:rPr lang="en-US">
                <a:solidFill>
                  <a:srgbClr val="000000"/>
                </a:solidFill>
              </a:rPr>
              <a:pPr/>
              <a:t>59</a:t>
            </a:fld>
            <a:endParaRPr lang="en-US">
              <a:solidFill>
                <a:srgbClr val="000000"/>
              </a:solidFill>
            </a:endParaRPr>
          </a:p>
        </p:txBody>
      </p:sp>
      <p:sp>
        <p:nvSpPr>
          <p:cNvPr id="14339" name="Rectangle 2"/>
          <p:cNvSpPr>
            <a:spLocks noGrp="1" noRot="1" noChangeAspect="1" noChangeArrowheads="1" noTextEdit="1"/>
          </p:cNvSpPr>
          <p:nvPr>
            <p:ph type="sldImg"/>
          </p:nvPr>
        </p:nvSpPr>
        <p:spPr>
          <a:xfrm>
            <a:off x="1150938" y="692150"/>
            <a:ext cx="4556125" cy="3416300"/>
          </a:xfrm>
          <a:ln/>
        </p:spPr>
      </p:sp>
      <p:sp>
        <p:nvSpPr>
          <p:cNvPr id="143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C8971F3-96DC-40D3-892A-AD072A4FDF1D}" type="slidenum">
              <a:rPr lang="en-US">
                <a:solidFill>
                  <a:srgbClr val="000000"/>
                </a:solidFill>
              </a:rPr>
              <a:pPr/>
              <a:t>60</a:t>
            </a:fld>
            <a:endParaRPr lang="en-US">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51D1D1A-0C15-48BA-8A00-16EA77B4601C}" type="slidenum">
              <a:rPr lang="en-US">
                <a:solidFill>
                  <a:srgbClr val="000000"/>
                </a:solidFill>
              </a:rPr>
              <a:pPr/>
              <a:t>61</a:t>
            </a:fld>
            <a:endParaRPr lang="en-US">
              <a:solidFill>
                <a:srgbClr val="000000"/>
              </a:solidFill>
            </a:endParaRPr>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EAB542-B2D3-43C6-B453-9DE16E228F3F}" type="slidenum">
              <a:rPr lang="en-US">
                <a:solidFill>
                  <a:srgbClr val="000000"/>
                </a:solidFill>
              </a:rPr>
              <a:pPr/>
              <a:t>62</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150938" y="692150"/>
            <a:ext cx="4556125" cy="3416300"/>
          </a:xfrm>
          <a:ln/>
        </p:spPr>
      </p:sp>
      <p:sp>
        <p:nvSpPr>
          <p:cNvPr id="174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AA1A60F-E761-46F2-A3CC-35E03E839575}" type="slidenum">
              <a:rPr lang="en-US">
                <a:solidFill>
                  <a:srgbClr val="000000"/>
                </a:solidFill>
              </a:rPr>
              <a:pPr/>
              <a:t>63</a:t>
            </a:fld>
            <a:endParaRPr lang="en-US">
              <a:solidFill>
                <a:srgbClr val="000000"/>
              </a:solidFill>
            </a:endParaRPr>
          </a:p>
        </p:txBody>
      </p:sp>
      <p:sp>
        <p:nvSpPr>
          <p:cNvPr id="18435" name="Rectangle 2"/>
          <p:cNvSpPr>
            <a:spLocks noGrp="1" noRot="1" noChangeAspec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0555E64-775C-473C-BE0D-9186CEFFA81C}" type="slidenum">
              <a:rPr lang="en-US">
                <a:solidFill>
                  <a:srgbClr val="000000"/>
                </a:solidFill>
              </a:rPr>
              <a:pPr/>
              <a:t>64</a:t>
            </a:fld>
            <a:endParaRPr lang="en-US">
              <a:solidFill>
                <a:srgbClr val="000000"/>
              </a:solidFill>
            </a:endParaRP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71E2E03-BCE4-44C8-9B32-2107B49927B1}" type="slidenum">
              <a:rPr lang="en-US">
                <a:solidFill>
                  <a:srgbClr val="000000"/>
                </a:solidFill>
              </a:rPr>
              <a:pPr/>
              <a:t>65</a:t>
            </a:fld>
            <a:endParaRPr lang="en-US">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14B213F-627F-44E7-8A29-ECA46AFB3053}" type="slidenum">
              <a:rPr lang="en-US">
                <a:solidFill>
                  <a:srgbClr val="000000"/>
                </a:solidFill>
              </a:rPr>
              <a:pPr/>
              <a:t>66</a:t>
            </a:fld>
            <a:endParaRPr lang="en-US">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67</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68</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83</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88</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89</a:t>
            </a:fld>
            <a:endParaRPr lang="en-GB">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94</a:t>
            </a:fld>
            <a:endParaRPr lang="en-GB">
              <a:solidFill>
                <a:prstClr val="black"/>
              </a:solidFill>
            </a:endParaRPr>
          </a:p>
        </p:txBody>
      </p:sp>
    </p:spTree>
    <p:extLst>
      <p:ext uri="{BB962C8B-B14F-4D97-AF65-F5344CB8AC3E}">
        <p14:creationId xmlns:p14="http://schemas.microsoft.com/office/powerpoint/2010/main" xmlns="" val="2848339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96</a:t>
            </a:fld>
            <a:endParaRPr lang="en-US" dirty="0">
              <a:solidFill>
                <a:srgbClr val="000000"/>
              </a:solidFill>
            </a:endParaRPr>
          </a:p>
        </p:txBody>
      </p:sp>
    </p:spTree>
    <p:extLst>
      <p:ext uri="{BB962C8B-B14F-4D97-AF65-F5344CB8AC3E}">
        <p14:creationId xmlns:p14="http://schemas.microsoft.com/office/powerpoint/2010/main" xmlns="" val="3383347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99</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xmlns="" val="2295886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101</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102</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103</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7</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99F50BC-3A8B-47EF-8A0E-20873F284227}" type="slidenum">
              <a:rPr lang="en-GB" sz="1200" smtClean="0">
                <a:solidFill>
                  <a:srgbClr val="000000"/>
                </a:solidFill>
                <a:latin typeface="Arial" charset="0"/>
              </a:rPr>
              <a:pPr/>
              <a:t>104</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105</a:t>
            </a:fld>
            <a:endParaRPr lang="en-GB"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106</a:t>
            </a:fld>
            <a:endParaRPr lang="en-GB" smtClean="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107</a:t>
            </a:fld>
            <a:endParaRPr lang="en-GB"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108</a:t>
            </a:fld>
            <a:endParaRPr lang="en-GB" smtClean="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109</a:t>
            </a:fld>
            <a:endParaRPr lang="en-GB" smtClean="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110</a:t>
            </a:fld>
            <a:endParaRPr lang="en-GB" smtClean="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111</a:t>
            </a:fld>
            <a:endParaRPr lang="en-GB">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112</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113</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123E4F52-9BD2-4DAC-85C5-31B83D562F19}" type="slidenum">
              <a:rPr lang="en-GB" smtClean="0">
                <a:solidFill>
                  <a:srgbClr val="000000"/>
                </a:solidFill>
              </a:rPr>
              <a:pPr/>
              <a:t>11</a:t>
            </a:fld>
            <a:endParaRPr lang="en-GB" smtClean="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114</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115</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116</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117</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118</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119</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120</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121</a:t>
            </a:fld>
            <a:endParaRPr lang="en-GB" smtClean="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122</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124</a:t>
            </a:fld>
            <a:endParaRPr lang="en-GB" smtClean="0">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15</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125</a:t>
            </a:fld>
            <a:endParaRPr lang="en-GB" smtClean="0">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126</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127</a:t>
            </a:fld>
            <a:endParaRPr lang="en-GB"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128</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129</a:t>
            </a:fld>
            <a:endParaRPr lang="en-GB" smtClean="0">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130</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131</a:t>
            </a:fld>
            <a:endParaRPr lang="en-US">
              <a:solidFill>
                <a:srgbClr val="000000"/>
              </a:solidFill>
            </a:endParaRPr>
          </a:p>
        </p:txBody>
      </p:sp>
    </p:spTree>
    <p:extLst>
      <p:ext uri="{BB962C8B-B14F-4D97-AF65-F5344CB8AC3E}">
        <p14:creationId xmlns="" xmlns:p14="http://schemas.microsoft.com/office/powerpoint/2010/main" val="40083882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132</a:t>
            </a:fld>
            <a:endParaRPr lang="en-US">
              <a:solidFill>
                <a:srgbClr val="000000"/>
              </a:solidFill>
            </a:endParaRPr>
          </a:p>
        </p:txBody>
      </p:sp>
    </p:spTree>
    <p:extLst>
      <p:ext uri="{BB962C8B-B14F-4D97-AF65-F5344CB8AC3E}">
        <p14:creationId xmlns="" xmlns:p14="http://schemas.microsoft.com/office/powerpoint/2010/main" val="35370386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133</a:t>
            </a:fld>
            <a:endParaRPr lang="en-US">
              <a:solidFill>
                <a:srgbClr val="000000"/>
              </a:solidFill>
            </a:endParaRPr>
          </a:p>
        </p:txBody>
      </p:sp>
    </p:spTree>
    <p:extLst>
      <p:ext uri="{BB962C8B-B14F-4D97-AF65-F5344CB8AC3E}">
        <p14:creationId xmlns="" xmlns:p14="http://schemas.microsoft.com/office/powerpoint/2010/main" val="1938834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134</a:t>
            </a:fld>
            <a:endParaRPr lang="en-US">
              <a:solidFill>
                <a:srgbClr val="000000"/>
              </a:solidFill>
            </a:endParaRPr>
          </a:p>
        </p:txBody>
      </p:sp>
    </p:spTree>
    <p:extLst>
      <p:ext uri="{BB962C8B-B14F-4D97-AF65-F5344CB8AC3E}">
        <p14:creationId xmlns="" xmlns:p14="http://schemas.microsoft.com/office/powerpoint/2010/main" val="134926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18</a:t>
            </a:fld>
            <a:endParaRPr lang="en-GB" dirty="0">
              <a:solidFill>
                <a:srgbClr val="000000"/>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136</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05/01/2017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05/01/2017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05/01/2017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05/01/2017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87350" y="6329363"/>
            <a:ext cx="1892300" cy="444500"/>
          </a:xfrm>
          <a:prstGeom prst="rect">
            <a:avLst/>
          </a:prstGeo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2978150" y="6329363"/>
            <a:ext cx="3873500" cy="44450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858000" y="6323013"/>
            <a:ext cx="1905000" cy="457200"/>
          </a:xfrm>
          <a:prstGeom prst="rect">
            <a:avLst/>
          </a:prstGeom>
        </p:spPr>
        <p:txBody>
          <a:bodyPr/>
          <a:lstStyle>
            <a:lvl1pPr>
              <a:defRPr/>
            </a:lvl1pPr>
          </a:lstStyle>
          <a:p>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05/01/2017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05 January 2017</a:t>
            </a:fld>
            <a:endParaRPr lang="en-GB" sz="1800" dirty="0">
              <a:solidFill>
                <a:srgbClr val="FFFF66"/>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05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05/01/2017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05/01/2017</a:t>
            </a:fld>
            <a:endParaRPr lang="en-GB"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xmlns="" val="556036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05/01/2017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Thursday, January 05, 2017</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05/01/2017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1/5/2017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05/01/2017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Thursday, 05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05/01/2017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968A3335-D2AE-406B-BF14-7EEF43FC2E73}" type="datetime2">
              <a:rPr lang="en-GB" sz="2400">
                <a:solidFill>
                  <a:srgbClr val="000000"/>
                </a:solidFill>
                <a:latin typeface="Times New Roman" pitchFamily="18" charset="0"/>
              </a:rPr>
              <a:pPr eaLnBrk="0" hangingPunct="0">
                <a:defRPr/>
              </a:pPr>
              <a:t>Thursday, 05 January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968A3335-D2AE-406B-BF14-7EEF43FC2E73}" type="datetime2">
              <a:rPr lang="en-GB" sz="2400">
                <a:solidFill>
                  <a:srgbClr val="000000"/>
                </a:solidFill>
                <a:latin typeface="Times New Roman" pitchFamily="18" charset="0"/>
              </a:rPr>
              <a:pPr eaLnBrk="0" hangingPunct="0">
                <a:defRPr/>
              </a:pPr>
              <a:t>Thursday, 05 January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968A3335-D2AE-406B-BF14-7EEF43FC2E73}" type="datetime2">
              <a:rPr lang="en-GB" sz="2400">
                <a:solidFill>
                  <a:srgbClr val="000000"/>
                </a:solidFill>
                <a:latin typeface="Times New Roman" pitchFamily="18" charset="0"/>
              </a:rPr>
              <a:pPr eaLnBrk="0" hangingPunct="0">
                <a:defRPr/>
              </a:pPr>
              <a:t>Thursday, 05 January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05/01/2017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968A3335-D2AE-406B-BF14-7EEF43FC2E73}" type="datetime2">
              <a:rPr lang="en-GB" sz="2400">
                <a:solidFill>
                  <a:srgbClr val="000000"/>
                </a:solidFill>
                <a:latin typeface="Times New Roman" pitchFamily="18" charset="0"/>
              </a:rPr>
              <a:pPr eaLnBrk="0" hangingPunct="0">
                <a:defRPr/>
              </a:pPr>
              <a:t>Thursday, 05 January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968A3335-D2AE-406B-BF14-7EEF43FC2E73}" type="datetime2">
              <a:rPr lang="en-GB" sz="2400">
                <a:solidFill>
                  <a:srgbClr val="000000"/>
                </a:solidFill>
                <a:latin typeface="Times New Roman" pitchFamily="18" charset="0"/>
              </a:rPr>
              <a:pPr eaLnBrk="0" hangingPunct="0">
                <a:defRPr/>
              </a:pPr>
              <a:t>Thursday, 05 January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05/01/2017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3253462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Thursday, 05 January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theme" Target="../theme/theme10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77.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79.xm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 TargetMode="External"/><Relationship Id="rId2" Type="http://schemas.openxmlformats.org/officeDocument/2006/relationships/theme" Target="../theme/theme112.xml"/><Relationship Id="rId1" Type="http://schemas.openxmlformats.org/officeDocument/2006/relationships/slideLayout" Target="../slideLayouts/slideLayout81.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82.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83.xm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84.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18.xml"/><Relationship Id="rId1" Type="http://schemas.openxmlformats.org/officeDocument/2006/relationships/slideLayout" Target="../slideLayouts/slideLayout8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19.xml"/><Relationship Id="rId1" Type="http://schemas.openxmlformats.org/officeDocument/2006/relationships/slideLayout" Target="../slideLayouts/slideLayout8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0.xml"/><Relationship Id="rId1" Type="http://schemas.openxmlformats.org/officeDocument/2006/relationships/slideLayout" Target="../slideLayouts/slideLayout8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1.xml"/><Relationship Id="rId1" Type="http://schemas.openxmlformats.org/officeDocument/2006/relationships/slideLayout" Target="../slideLayouts/slideLayout8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2.xml"/><Relationship Id="rId1" Type="http://schemas.openxmlformats.org/officeDocument/2006/relationships/slideLayout" Target="../slideLayouts/slideLayout8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3.xml"/><Relationship Id="rId1" Type="http://schemas.openxmlformats.org/officeDocument/2006/relationships/slideLayout" Target="../slideLayouts/slideLayout9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4.xml"/><Relationship Id="rId1" Type="http://schemas.openxmlformats.org/officeDocument/2006/relationships/slideLayout" Target="../slideLayouts/slideLayout9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5.xml"/><Relationship Id="rId1" Type="http://schemas.openxmlformats.org/officeDocument/2006/relationships/slideLayout" Target="../slideLayouts/slideLayout9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26.xml"/><Relationship Id="rId1" Type="http://schemas.openxmlformats.org/officeDocument/2006/relationships/slideLayout" Target="../slideLayouts/slideLayout9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94.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9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hyperlink" Target="00%20main%20menu.ppt" TargetMode="External"/><Relationship Id="rId4"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9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hyperlink" Target="00%20main%20menu.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3.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5.xml"/><Relationship Id="rId1" Type="http://schemas.openxmlformats.org/officeDocument/2006/relationships/slideLayout" Target="../slideLayouts/slideLayout54.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5.xml"/></Relationships>
</file>

<file path=ppt/slideMasters/_rels/slideMaster57.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7.xml"/><Relationship Id="rId1" Type="http://schemas.openxmlformats.org/officeDocument/2006/relationships/slideLayout" Target="../slideLayouts/slideLayout56.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8.xml"/><Relationship Id="rId1" Type="http://schemas.openxmlformats.org/officeDocument/2006/relationships/slideLayout" Target="../slideLayouts/slideLayout57.xml"/></Relationships>
</file>

<file path=ppt/slideMasters/_rels/slideMaster59.xml.rels><?xml version="1.0" encoding="UTF-8" standalone="yes"?>
<Relationships xmlns="http://schemas.openxmlformats.org/package/2006/relationships"><Relationship Id="rId3" Type="http://schemas.openxmlformats.org/officeDocument/2006/relationships/theme" Target="../theme/theme5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theme" Target="../theme/theme8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theme" Target="../theme/theme8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2.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3.xml.rels><?xml version="1.0" encoding="UTF-8" standalone="yes"?>
<Relationships xmlns="http://schemas.openxmlformats.org/package/2006/relationships"><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5.xml"/><Relationship Id="rId1" Type="http://schemas.openxmlformats.org/officeDocument/2006/relationships/slideLayout" Target="../slideLayouts/slideLayout67.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1.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4.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theme" Target="../theme/theme9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FFFFFF"/>
                </a:solidFill>
              </a:rPr>
              <a:t>Leeds Metropolitan University</a:t>
            </a:r>
          </a:p>
          <a:p>
            <a:pPr>
              <a:defRPr/>
            </a:pPr>
            <a:r>
              <a:rPr lang="en-GB" altLang="en-US" smtClean="0">
                <a:solidFill>
                  <a:srgbClr val="FFFFFF"/>
                </a:solidFill>
              </a:rPr>
              <a:t>Innovation North – Faculty Of Information And Technology</a:t>
            </a:r>
            <a:endParaRPr lang="en-GB" altLang="en-US">
              <a:solidFill>
                <a:srgbClr val="FFFFFF"/>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05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05/01/2017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05/01/2017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3013362086"/>
      </p:ext>
    </p:extLst>
  </p:cSld>
  <p:clrMap bg1="dk1" tx1="lt1" bg2="dk2" tx2="lt2" accent1="accent1" accent2="accent2" accent3="accent3" accent4="accent4" accent5="accent5" accent6="accent6" hlink="hlink" folHlink="folHlink"/>
  <p:sldLayoutIdLst>
    <p:sldLayoutId id="21474849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50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 id="21474849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1/5/2017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05/01/2017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xmlns=""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05/01/2017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1/5/2017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9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88.xml"/><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89.xml"/><Relationship Id="rId1" Type="http://schemas.openxmlformats.org/officeDocument/2006/relationships/slideLayout" Target="../slideLayouts/slideLayout55.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9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cmu.edu/~rgs/alice26a.gif" TargetMode="Externa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6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 Id="rId4" Type="http://schemas.openxmlformats.org/officeDocument/2006/relationships/hyperlink" Target="http://phil-race.co.uk/ripples-model-seven-factors-underpinning-successful-learning-update-july-2015/"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8.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9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8.xml"/><Relationship Id="rId1" Type="http://schemas.openxmlformats.org/officeDocument/2006/relationships/slideLayout" Target="../slideLayouts/slideLayout45.xml"/><Relationship Id="rId4" Type="http://schemas.openxmlformats.org/officeDocument/2006/relationships/hyperlink" Target="file:///C:\Documents%20and%20Settings\user\Desktop\brunel%20pieces%203\Newcastle.pptx"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1.xml"/><Relationship Id="rId1" Type="http://schemas.openxmlformats.org/officeDocument/2006/relationships/slideLayout" Target="../slideLayouts/slideLayout77.xml"/><Relationship Id="rId4" Type="http://schemas.openxmlformats.org/officeDocument/2006/relationships/hyperlink" Target="file:///C:\Documents%20and%20Settings\user\Desktop\brunel%20pieces%203\Newcastle.pptx"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32570"/>
            <a:ext cx="6697400" cy="2952410"/>
          </a:xfrm>
          <a:noFill/>
        </p:spPr>
        <p:txBody>
          <a:bodyPr/>
          <a:lstStyle/>
          <a:p>
            <a:pPr algn="ctr">
              <a:defRPr/>
            </a:pPr>
            <a:r>
              <a:rPr lang="en-GB" sz="2800" dirty="0" smtClean="0">
                <a:solidFill>
                  <a:srgbClr val="FF3300"/>
                </a:solidFill>
              </a:rPr>
              <a:t>Reinventing Assessment and Feedback:</a:t>
            </a:r>
            <a:r>
              <a:rPr lang="en-GB" sz="4000" dirty="0" smtClean="0">
                <a:solidFill>
                  <a:srgbClr val="FF3300"/>
                </a:solidFill>
              </a:rPr>
              <a:t/>
            </a:r>
            <a:br>
              <a:rPr lang="en-GB" sz="4000" dirty="0" smtClean="0">
                <a:solidFill>
                  <a:srgbClr val="FF3300"/>
                </a:solidFill>
              </a:rPr>
            </a:br>
            <a:r>
              <a:rPr lang="en-GB" sz="4400" dirty="0" smtClean="0">
                <a:solidFill>
                  <a:schemeClr val="accent1">
                    <a:lumMod val="60000"/>
                    <a:lumOff val="40000"/>
                  </a:schemeClr>
                </a:solidFill>
              </a:rPr>
              <a:t>Towards Assessment  and Formative Feedback AS learning</a:t>
            </a:r>
            <a:endParaRPr lang="en-GB" sz="4000" dirty="0" smtClean="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smtClean="0">
                <a:solidFill>
                  <a:srgbClr val="92D050"/>
                </a:solidFill>
              </a:rPr>
              <a:t>Moulton College</a:t>
            </a:r>
          </a:p>
          <a:p>
            <a:pPr algn="ctr"/>
            <a:r>
              <a:rPr lang="en-GB" sz="2400" b="1" dirty="0" smtClean="0">
                <a:solidFill>
                  <a:srgbClr val="FF6699"/>
                </a:solidFill>
              </a:rPr>
              <a:t>Thursday January 5</a:t>
            </a:r>
            <a:r>
              <a:rPr lang="en-GB" sz="2400" b="1" baseline="30000" dirty="0" smtClean="0">
                <a:solidFill>
                  <a:srgbClr val="FF6699"/>
                </a:solidFill>
              </a:rPr>
              <a:t>th</a:t>
            </a:r>
            <a:r>
              <a:rPr lang="en-GB" sz="2400" b="1" dirty="0" smtClean="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251400"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 on feedback and assessment</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http://phil-race.co.uk/2016/10/feedback-digest-lthechat65/</a:t>
            </a:r>
            <a:r>
              <a:rPr lang="en-GB" sz="2800" dirty="0" smtClean="0"/>
              <a:t>  (from my most recent two books)</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Thursday, 05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101</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charset="0"/>
              </a:rPr>
              <a:t>And he’ll learn to drink beer in boats</a:t>
            </a:r>
          </a:p>
          <a:p>
            <a:pPr eaLnBrk="0" hangingPunct="0"/>
            <a:r>
              <a:rPr lang="en-GB" sz="3200" b="1"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smtClean="0"/>
              <a:t>There are serious reservations about written feedback, but we can make even this work much better than it did.</a:t>
            </a:r>
          </a:p>
          <a:p>
            <a:pPr eaLnBrk="1" hangingPunct="1">
              <a:lnSpc>
                <a:spcPct val="100000"/>
              </a:lnSpc>
            </a:pPr>
            <a:r>
              <a:rPr lang="en-GB" sz="2800" dirty="0" smtClean="0"/>
              <a:t>The next few slides are about a way of giving students feedback on their work within 24 hours of them doing it.</a:t>
            </a:r>
          </a:p>
          <a:p>
            <a:pPr eaLnBrk="1" hangingPunct="1">
              <a:lnSpc>
                <a:spcPct val="100000"/>
              </a:lnSpc>
            </a:pPr>
            <a:r>
              <a:rPr lang="en-GB" sz="2800" dirty="0" smtClean="0"/>
              <a:t>There are three or more </a:t>
            </a:r>
            <a:r>
              <a:rPr lang="en-GB" sz="2800" dirty="0" smtClean="0">
                <a:solidFill>
                  <a:srgbClr val="CC0000"/>
                </a:solidFill>
              </a:rPr>
              <a:t>‘yes, but...’</a:t>
            </a:r>
            <a:r>
              <a:rPr lang="en-GB" sz="2800" dirty="0" smtClean="0"/>
              <a:t>s with this idea, but please hold these for around four minutes.</a:t>
            </a:r>
          </a:p>
          <a:p>
            <a:pPr eaLnBrk="1" hangingPunct="1">
              <a:lnSpc>
                <a:spcPct val="100000"/>
              </a:lnSpc>
            </a:pPr>
            <a:endParaRPr lang="en-US" sz="2800" dirty="0"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smtClean="0"/>
              <a:t>E.g. next Tuesday’s 10-11 lecture,</a:t>
            </a:r>
          </a:p>
          <a:p>
            <a:pPr eaLnBrk="1" hangingPunct="1">
              <a:lnSpc>
                <a:spcPct val="100000"/>
              </a:lnSpc>
            </a:pPr>
            <a:r>
              <a:rPr lang="en-GB" dirty="0" smtClean="0"/>
              <a:t> Deadline = 1003.</a:t>
            </a:r>
          </a:p>
          <a:p>
            <a:pPr eaLnBrk="1" hangingPunct="1">
              <a:lnSpc>
                <a:spcPct val="100000"/>
              </a:lnSpc>
            </a:pPr>
            <a:r>
              <a:rPr lang="en-GB" dirty="0" smtClean="0"/>
              <a:t>Let them pile up all their work at the front.</a:t>
            </a:r>
          </a:p>
          <a:p>
            <a:pPr eaLnBrk="1" hangingPunct="1">
              <a:lnSpc>
                <a:spcPct val="100000"/>
              </a:lnSpc>
            </a:pPr>
            <a:r>
              <a:rPr lang="en-GB" dirty="0" smtClean="0"/>
              <a:t>At 1003, hand out to everyone a coloured sheet, containing numbered points. </a:t>
            </a:r>
          </a:p>
          <a:p>
            <a:pPr eaLnBrk="1" hangingPunct="1">
              <a:lnSpc>
                <a:spcPct val="100000"/>
              </a:lnSpc>
            </a:pPr>
            <a:r>
              <a:rPr lang="en-GB" dirty="0" smtClean="0"/>
              <a:t>(so you can say in feedback ‘</a:t>
            </a:r>
            <a:r>
              <a:rPr lang="en-GB" dirty="0" smtClean="0">
                <a:solidFill>
                  <a:srgbClr val="008000"/>
                </a:solidFill>
              </a:rPr>
              <a:t>please see point 3, blue sheet</a:t>
            </a:r>
            <a:r>
              <a:rPr lang="en-GB" dirty="0" smtClean="0"/>
              <a:t>’ and so on).</a:t>
            </a:r>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smtClean="0">
                <a:ea typeface="+mn-ea"/>
                <a:cs typeface="+mn-cs"/>
              </a:rPr>
              <a:t>Likely mistakes</a:t>
            </a:r>
          </a:p>
          <a:p>
            <a:pPr marL="533400" lvl="1" indent="-533400" eaLnBrk="1" hangingPunct="1">
              <a:lnSpc>
                <a:spcPct val="100000"/>
              </a:lnSpc>
              <a:defRPr/>
            </a:pPr>
            <a:r>
              <a:rPr lang="en-GB" dirty="0" smtClean="0">
                <a:ea typeface="+mn-ea"/>
                <a:cs typeface="+mn-cs"/>
              </a:rPr>
              <a:t>Features of a good answer</a:t>
            </a:r>
          </a:p>
          <a:p>
            <a:pPr marL="533400" lvl="1" indent="-533400" eaLnBrk="1" hangingPunct="1">
              <a:lnSpc>
                <a:spcPct val="100000"/>
              </a:lnSpc>
              <a:defRPr/>
            </a:pPr>
            <a:r>
              <a:rPr lang="en-GB" dirty="0" smtClean="0">
                <a:ea typeface="+mn-ea"/>
                <a:cs typeface="+mn-cs"/>
              </a:rPr>
              <a:t>Frequently needed explanations</a:t>
            </a:r>
          </a:p>
          <a:p>
            <a:pPr marL="533400" lvl="1" indent="-533400" eaLnBrk="1" hangingPunct="1">
              <a:lnSpc>
                <a:spcPct val="100000"/>
              </a:lnSpc>
              <a:defRPr/>
            </a:pPr>
            <a:r>
              <a:rPr lang="en-GB"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smtClean="0">
                <a:ea typeface="+mn-ea"/>
                <a:cs typeface="+mn-cs"/>
              </a:rPr>
              <a:t>Let the students study this for 3 minutes until 1006 – it goes rather quiet!</a:t>
            </a:r>
          </a:p>
          <a:p>
            <a:pPr eaLnBrk="1" hangingPunct="1">
              <a:lnSpc>
                <a:spcPct val="100000"/>
              </a:lnSpc>
              <a:defRPr/>
            </a:pPr>
            <a:endParaRPr lang="en-GB"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800" dirty="0" smtClean="0"/>
              <a:t>Go into face-to-face </a:t>
            </a:r>
            <a:r>
              <a:rPr lang="en-GB" sz="2800" dirty="0" smtClean="0">
                <a:solidFill>
                  <a:srgbClr val="FF0000"/>
                </a:solidFill>
              </a:rPr>
              <a:t>oral</a:t>
            </a:r>
            <a:r>
              <a:rPr lang="en-GB" sz="2800" dirty="0" smtClean="0"/>
              <a:t> mode, until 1009....</a:t>
            </a:r>
          </a:p>
          <a:p>
            <a:pPr eaLnBrk="1" hangingPunct="1"/>
            <a:r>
              <a:rPr lang="en-GB" sz="2800" dirty="0" smtClean="0"/>
              <a:t>Spend a few minutes de-briefing the whole group and talking them through </a:t>
            </a:r>
            <a:r>
              <a:rPr lang="en-GB" sz="2800" dirty="0" smtClean="0">
                <a:solidFill>
                  <a:srgbClr val="FF0000"/>
                </a:solidFill>
              </a:rPr>
              <a:t>one</a:t>
            </a:r>
            <a:r>
              <a:rPr lang="en-GB" sz="2800" dirty="0" smtClean="0"/>
              <a:t> point on the handout…</a:t>
            </a:r>
          </a:p>
          <a:p>
            <a:pPr eaLnBrk="1" hangingPunct="1"/>
            <a:r>
              <a:rPr lang="en-GB" sz="2800" dirty="0" smtClean="0"/>
              <a:t>	…</a:t>
            </a:r>
            <a:r>
              <a:rPr lang="en-GB" sz="2800" dirty="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dirty="0" smtClean="0"/>
              <a:t>Since </a:t>
            </a:r>
            <a:r>
              <a:rPr lang="en-GB" dirty="0" smtClean="0">
                <a:solidFill>
                  <a:srgbClr val="FF0000"/>
                </a:solidFill>
              </a:rPr>
              <a:t>most of the students will still have been doing the work in the last 24 hours </a:t>
            </a:r>
            <a:r>
              <a:rPr lang="en-GB" dirty="0" smtClean="0"/>
              <a:t>before handing it in, you’re giving them feedback while they still remember what they were doing.</a:t>
            </a:r>
          </a:p>
          <a:p>
            <a:pPr eaLnBrk="1" hangingPunct="1">
              <a:lnSpc>
                <a:spcPct val="100000"/>
              </a:lnSpc>
            </a:pPr>
            <a:r>
              <a:rPr lang="en-GB" dirty="0" smtClean="0"/>
              <a:t>They know what they didn’t do.</a:t>
            </a:r>
          </a:p>
          <a:p>
            <a:pPr eaLnBrk="1" hangingPunct="1">
              <a:lnSpc>
                <a:spcPct val="100000"/>
              </a:lnSpc>
            </a:pPr>
            <a:r>
              <a:rPr lang="en-GB" dirty="0" smtClean="0"/>
              <a:t>They know what they missed out because they couldn’t understand it.</a:t>
            </a:r>
          </a:p>
          <a:p>
            <a:pPr eaLnBrk="1" hangingPunct="1">
              <a:lnSpc>
                <a:spcPct val="100000"/>
              </a:lnSpc>
            </a:pPr>
            <a:endParaRPr lang="en-GB" dirty="0" smtClean="0"/>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400" b="1" dirty="0" smtClean="0"/>
              <a:t>Name labels…</a:t>
            </a:r>
          </a:p>
        </p:txBody>
      </p:sp>
      <p:sp>
        <p:nvSpPr>
          <p:cNvPr id="4099" name="Rectangle 3"/>
          <p:cNvSpPr>
            <a:spLocks noGrp="1" noChangeArrowheads="1"/>
          </p:cNvSpPr>
          <p:nvPr>
            <p:ph type="body" idx="1"/>
          </p:nvPr>
        </p:nvSpPr>
        <p:spPr/>
        <p:txBody>
          <a:bodyPr/>
          <a:lstStyle/>
          <a:p>
            <a:r>
              <a:rPr lang="en-GB" sz="3200" dirty="0" smtClean="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solidFill>
                <a:srgbClr val="000000"/>
              </a:solidFill>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r>
              <a:rPr lang="en-GB" sz="3200" b="1" dirty="0">
                <a:solidFill>
                  <a:srgbClr val="993300"/>
                </a:solidFill>
                <a:sym typeface="Symbol" pitchFamily="18" charset="2"/>
              </a:rPr>
              <a:t></a:t>
            </a:r>
            <a:r>
              <a:rPr lang="en-GB" sz="3200" b="1" dirty="0">
                <a:solidFill>
                  <a:srgbClr val="FF0000"/>
                </a:solidFill>
                <a:sym typeface="Symbol" pitchFamily="18" charset="2"/>
              </a:rPr>
              <a:t>A</a:t>
            </a:r>
            <a:r>
              <a:rPr lang="en-GB" sz="3200" b="1" dirty="0">
                <a:solidFill>
                  <a:srgbClr val="0000CC"/>
                </a:solidFill>
                <a:sym typeface="Symbol" pitchFamily="18" charset="2"/>
              </a:rPr>
              <a:t>3</a:t>
            </a:r>
            <a:endParaRPr lang="en-GB" sz="3200" b="1"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solidFill>
                  <a:srgbClr val="000000"/>
                </a:solidFill>
              </a:rPr>
              <a:t>Phil</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smtClean="0"/>
              <a:t>You waste far less writing the </a:t>
            </a:r>
            <a:r>
              <a:rPr lang="en-GB" sz="2800" dirty="0" smtClean="0">
                <a:solidFill>
                  <a:srgbClr val="FF0000"/>
                </a:solidFill>
              </a:rPr>
              <a:t>same old things </a:t>
            </a:r>
            <a:r>
              <a:rPr lang="en-GB" sz="2800" dirty="0" smtClean="0"/>
              <a:t>on one piece of work after another, regarding frequently occurring mistakes;</a:t>
            </a:r>
          </a:p>
          <a:p>
            <a:pPr eaLnBrk="1" hangingPunct="1">
              <a:lnSpc>
                <a:spcPct val="100000"/>
              </a:lnSpc>
            </a:pPr>
            <a:r>
              <a:rPr lang="en-GB" sz="2800" dirty="0" smtClean="0"/>
              <a:t>Instead, you need just to write ‘</a:t>
            </a:r>
            <a:r>
              <a:rPr lang="en-GB" sz="2800" dirty="0" smtClean="0">
                <a:solidFill>
                  <a:srgbClr val="008000"/>
                </a:solidFill>
              </a:rPr>
              <a:t>please see point 4, blue sheet</a:t>
            </a:r>
            <a:r>
              <a:rPr lang="en-GB" sz="2800" dirty="0" smtClean="0"/>
              <a:t>’ (which takes seconds).</a:t>
            </a:r>
          </a:p>
          <a:p>
            <a:pPr eaLnBrk="1" hangingPunct="1">
              <a:lnSpc>
                <a:spcPct val="100000"/>
              </a:lnSpc>
            </a:pPr>
            <a:r>
              <a:rPr lang="en-GB" sz="2800" dirty="0" smtClean="0"/>
              <a:t>You can now make your comments relate more to each individual piece of work;</a:t>
            </a:r>
          </a:p>
          <a:p>
            <a:pPr eaLnBrk="1" hangingPunct="1">
              <a:lnSpc>
                <a:spcPct val="100000"/>
              </a:lnSpc>
            </a:pPr>
            <a:r>
              <a:rPr lang="en-GB" sz="2800" dirty="0" smtClean="0"/>
              <a:t>This means when students get their marked work back with feedback, they are more likely to use it, as it’s personal to them.</a:t>
            </a:r>
          </a:p>
          <a:p>
            <a:pPr eaLnBrk="1" hangingPunct="1">
              <a:lnSpc>
                <a:spcPct val="100000"/>
              </a:lnSpc>
            </a:pPr>
            <a:endParaRPr lang="en-GB" sz="2800" dirty="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smtClean="0">
                <a:solidFill>
                  <a:prstClr val="black"/>
                </a:solidFill>
              </a:rPr>
              <a:t>Summary: providing feedback within 24 hours</a:t>
            </a:r>
          </a:p>
          <a:p>
            <a:pPr algn="ctr" fontAlgn="auto">
              <a:spcBef>
                <a:spcPts val="0"/>
              </a:spcBef>
              <a:spcAft>
                <a:spcPts val="0"/>
              </a:spcAft>
            </a:pPr>
            <a:r>
              <a:rPr lang="en-GB" sz="3600" b="1" dirty="0" smtClean="0">
                <a:solidFill>
                  <a:prstClr val="white"/>
                </a:solidFill>
              </a:rPr>
              <a:t> </a:t>
            </a:r>
            <a:endParaRPr lang="en-GB" sz="3600" b="1" dirty="0">
              <a:solidFill>
                <a:prstClr val="white"/>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smtClean="0">
                <a:solidFill>
                  <a:prstClr val="white"/>
                </a:solidFill>
                <a:latin typeface="Calibri"/>
              </a:rPr>
              <a:t>Hand out ‘blue sheet’</a:t>
            </a:r>
          </a:p>
          <a:p>
            <a:pPr algn="ctr"/>
            <a:r>
              <a:rPr lang="en-US" sz="2800" b="1" dirty="0" smtClean="0">
                <a:solidFill>
                  <a:prstClr val="white"/>
                </a:solidFill>
                <a:latin typeface="Calibri"/>
              </a:rPr>
              <a:t> </a:t>
            </a:r>
            <a:endParaRPr lang="en-US" sz="2800" b="1" dirty="0">
              <a:solidFill>
                <a:prstClr val="white"/>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smtClean="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smtClean="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smtClean="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smtClean="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smtClean="0">
                <a:solidFill>
                  <a:prstClr val="black"/>
                </a:solidFill>
                <a:latin typeface="Calibri"/>
              </a:rPr>
              <a:t>Set </a:t>
            </a:r>
          </a:p>
          <a:p>
            <a:pPr algn="ctr" fontAlgn="auto">
              <a:lnSpc>
                <a:spcPts val="2000"/>
              </a:lnSpc>
              <a:spcBef>
                <a:spcPts val="0"/>
              </a:spcBef>
              <a:spcAft>
                <a:spcPts val="0"/>
              </a:spcAft>
              <a:defRPr/>
            </a:pPr>
            <a:r>
              <a:rPr lang="en-GB" sz="2600" b="1" dirty="0" smtClean="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smtClean="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smtClean="0">
              <a:solidFill>
                <a:prstClr val="black"/>
              </a:solidFill>
              <a:latin typeface="Calibri"/>
            </a:endParaRPr>
          </a:p>
          <a:p>
            <a:pPr algn="ctr"/>
            <a:r>
              <a:rPr lang="en-GB" sz="2400" b="1" dirty="0" smtClean="0">
                <a:solidFill>
                  <a:prstClr val="black"/>
                </a:solidFill>
                <a:latin typeface="Calibri"/>
              </a:rPr>
              <a:t>Let students read blue sheet for short while</a:t>
            </a:r>
          </a:p>
          <a:p>
            <a:pPr algn="ctr"/>
            <a:r>
              <a:rPr lang="en-US" sz="2400" b="1" dirty="0" smtClean="0">
                <a:solidFill>
                  <a:prstClr val="black"/>
                </a:solidFill>
                <a:latin typeface="Calibri"/>
              </a:rPr>
              <a:t> </a:t>
            </a:r>
            <a:endParaRPr lang="en-US" sz="2400" b="1" dirty="0">
              <a:solidFill>
                <a:prstClr val="black"/>
              </a:solidFill>
              <a:latin typeface="Calibri"/>
            </a:endParaRP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smtClean="0"/>
              <a:t>Addressing the balance between formative feedback and marks</a:t>
            </a:r>
            <a:endParaRPr lang="en-GB" dirty="0"/>
          </a:p>
        </p:txBody>
      </p:sp>
      <p:sp>
        <p:nvSpPr>
          <p:cNvPr id="184325" name="Rectangle 5"/>
          <p:cNvSpPr>
            <a:spLocks noGrp="1" noRot="1" noChangeArrowheads="1"/>
          </p:cNvSpPr>
          <p:nvPr>
            <p:ph type="subTitle" idx="1"/>
          </p:nvPr>
        </p:nvSpPr>
        <p:spPr/>
        <p:txBody>
          <a:bodyPr/>
          <a:lstStyle/>
          <a:p>
            <a:r>
              <a:rPr lang="en-GB" b="1" dirty="0"/>
              <a:t>Marks </a:t>
            </a:r>
            <a:r>
              <a:rPr lang="en-GB" b="1" dirty="0" smtClean="0"/>
              <a:t>can often </a:t>
            </a:r>
            <a:r>
              <a:rPr lang="en-GB" b="1" dirty="0"/>
              <a:t>destroy the value of our </a:t>
            </a:r>
            <a:r>
              <a:rPr lang="en-GB" b="1" dirty="0" smtClean="0"/>
              <a:t>formative feedback </a:t>
            </a:r>
            <a:r>
              <a:rPr lang="en-GB" b="1" dirty="0"/>
              <a:t>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Thursday, January 05,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112</a:t>
            </a:fld>
            <a:endParaRPr lang="en-GB" sz="1800">
              <a:solidFill>
                <a:srgbClr val="FFFFFF"/>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In another breath,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smtClean="0"/>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smtClean="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smtClean="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smtClean="0"/>
              <a:t>…and to make tutor-marking more effective, and efficient – and to start tutor-student dialogues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smtClean="0">
                <a:latin typeface="Comic Sans MS"/>
                <a:ea typeface="Times New Roman"/>
              </a:rPr>
              <a:t>Self-Assessment of your Assignment </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r>
              <a:rPr lang="en-GB" sz="1800" dirty="0" smtClean="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gridCol w="2874985"/>
                <a:gridCol w="2367138"/>
                <a:gridCol w="2194441"/>
                <a:gridCol w="1311900"/>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1</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2</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3</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9574">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4</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1959">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5</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smtClean="0"/>
              <a:t>Getting students to really reflect:</a:t>
            </a:r>
          </a:p>
          <a:p>
            <a:r>
              <a:rPr lang="en-GB" sz="2600" dirty="0" smtClean="0"/>
              <a:t>A way of evidencing good feedback practice for inspection purposes;</a:t>
            </a:r>
          </a:p>
          <a:p>
            <a:r>
              <a:rPr lang="en-GB" sz="2600" dirty="0" smtClean="0"/>
              <a:t>Avoiding wasting your time – and students’ time;</a:t>
            </a:r>
          </a:p>
          <a:p>
            <a:r>
              <a:rPr lang="en-GB" sz="2600" dirty="0" smtClean="0"/>
              <a:t>Making sure students actually read your feedback;</a:t>
            </a:r>
          </a:p>
          <a:p>
            <a:r>
              <a:rPr lang="en-GB" sz="2600" dirty="0" smtClean="0"/>
              <a:t>Making sure you give your students the feedback they want as well as the feedback they need;</a:t>
            </a:r>
          </a:p>
          <a:p>
            <a:r>
              <a:rPr lang="en-GB" sz="2600" dirty="0" smtClean="0"/>
              <a:t>Finding out more about your students;</a:t>
            </a:r>
          </a:p>
          <a:p>
            <a:r>
              <a:rPr lang="en-GB" sz="2600" dirty="0" smtClean="0"/>
              <a:t>…and much more.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smtClean="0">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smtClean="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smtClean="0">
                <a:solidFill>
                  <a:srgbClr val="00B050"/>
                </a:solidFill>
              </a:rPr>
              <a:t>Some questions to consider for self-</a:t>
            </a:r>
            <a:br>
              <a:rPr lang="en-GB" sz="3200" dirty="0" smtClean="0">
                <a:solidFill>
                  <a:srgbClr val="00B050"/>
                </a:solidFill>
              </a:rPr>
            </a:br>
            <a:r>
              <a:rPr lang="en-GB" sz="3200" dirty="0" smtClean="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smtClean="0"/>
              <a:t>5 Please jot down three short questions you would like me to answer about this example of your work:</a:t>
            </a:r>
          </a:p>
          <a:p>
            <a:pPr>
              <a:buFont typeface="Monotype Sorts" pitchFamily="2" charset="2"/>
              <a:buNone/>
            </a:pPr>
            <a:r>
              <a:rPr lang="en-GB" sz="3200" dirty="0" smtClean="0"/>
              <a:t>(1)</a:t>
            </a:r>
          </a:p>
          <a:p>
            <a:pPr>
              <a:buFont typeface="Monotype Sorts" pitchFamily="2" charset="2"/>
              <a:buNone/>
            </a:pPr>
            <a:endParaRPr lang="en-GB" sz="3200" dirty="0" smtClean="0"/>
          </a:p>
          <a:p>
            <a:pPr>
              <a:buFont typeface="Monotype Sorts" pitchFamily="2" charset="2"/>
              <a:buNone/>
            </a:pPr>
            <a:r>
              <a:rPr lang="en-GB" sz="3200" dirty="0" smtClean="0"/>
              <a:t>(2)</a:t>
            </a:r>
          </a:p>
          <a:p>
            <a:pPr>
              <a:buFont typeface="Monotype Sorts" pitchFamily="2" charset="2"/>
              <a:buNone/>
            </a:pPr>
            <a:endParaRPr lang="en-GB" sz="3200" dirty="0" smtClean="0"/>
          </a:p>
          <a:p>
            <a:pPr>
              <a:buFont typeface="Monotype Sorts" pitchFamily="2" charset="2"/>
              <a:buNone/>
            </a:pPr>
            <a:r>
              <a:rPr lang="en-GB" sz="3200" dirty="0" smtClean="0"/>
              <a:t>(3)</a:t>
            </a:r>
            <a:endParaRPr lang="en-US"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philatmoulton</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endParaRPr lang="en-GB" sz="3600" dirty="0" smtClean="0">
              <a:solidFill>
                <a:schemeClr val="accent1">
                  <a:lumMod val="50000"/>
                </a:schemeClr>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	</a:t>
            </a:r>
            <a:r>
              <a:rPr lang="en-GB" sz="2400" b="1" dirty="0">
                <a:solidFill>
                  <a:srgbClr val="336600"/>
                </a:solidFill>
                <a:latin typeface="Calibri"/>
              </a:rPr>
              <a:t>2 hands = very much better</a:t>
            </a:r>
            <a:r>
              <a:rPr lang="en-GB" sz="2400" b="1" dirty="0">
                <a:solidFill>
                  <a:srgbClr val="660066"/>
                </a:solidFill>
                <a:latin typeface="Calibri"/>
              </a:rPr>
              <a:t>, </a:t>
            </a:r>
            <a:r>
              <a:rPr lang="en-GB" sz="2400" b="1" dirty="0" smtClean="0">
                <a:solidFill>
                  <a:srgbClr val="660066"/>
                </a:solidFill>
                <a:latin typeface="Calibri"/>
              </a:rPr>
              <a:t> </a:t>
            </a:r>
            <a:r>
              <a:rPr lang="en-GB" sz="2400" b="1" dirty="0" smtClean="0">
                <a:solidFill>
                  <a:srgbClr val="CC6600"/>
                </a:solidFill>
                <a:latin typeface="Calibri"/>
              </a:rPr>
              <a:t>one </a:t>
            </a:r>
            <a:r>
              <a:rPr lang="en-GB" sz="2400" b="1" dirty="0">
                <a:solidFill>
                  <a:srgbClr val="CC6600"/>
                </a:solidFill>
                <a:latin typeface="Calibri"/>
              </a:rPr>
              <a:t>hand = somewhat  better</a:t>
            </a:r>
            <a:r>
              <a:rPr lang="en-GB" sz="24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Calibri"/>
              </a:rPr>
              <a:t>	</a:t>
            </a:r>
            <a:r>
              <a:rPr lang="en-GB" sz="2400" b="1" dirty="0" smtClean="0">
                <a:solidFill>
                  <a:srgbClr val="CC0000"/>
                </a:solidFill>
                <a:latin typeface="Calibri"/>
              </a:rPr>
              <a:t>touch left ear = </a:t>
            </a:r>
            <a:r>
              <a:rPr lang="en-GB" sz="2400" b="1" dirty="0">
                <a:solidFill>
                  <a:srgbClr val="CC0000"/>
                </a:solidFill>
                <a:latin typeface="Calibri"/>
              </a:rPr>
              <a:t>no better</a:t>
            </a:r>
            <a:r>
              <a:rPr lang="en-GB" sz="2400" b="1" dirty="0" smtClean="0">
                <a:solidFill>
                  <a:srgbClr val="660066"/>
                </a:solidFill>
                <a:latin typeface="Calibri"/>
              </a:rPr>
              <a:t>...</a:t>
            </a:r>
            <a:endParaRPr lang="en-US" sz="24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400" b="1" kern="0" dirty="0" smtClean="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400" b="1" kern="0" dirty="0" smtClean="0">
                <a:solidFill>
                  <a:srgbClr val="660066"/>
                </a:solidFill>
                <a:latin typeface="Calibri"/>
              </a:rPr>
              <a:t>Put assessment in context in the 2017 sector (not forgetting NSS 2017 and TEF!).</a:t>
            </a:r>
          </a:p>
          <a:p>
            <a:pPr marL="533400" lvl="0" indent="-533400" eaLnBrk="0" hangingPunct="0">
              <a:lnSpc>
                <a:spcPct val="90000"/>
              </a:lnSpc>
              <a:spcBef>
                <a:spcPct val="35000"/>
              </a:spcBef>
              <a:buClr>
                <a:srgbClr val="009900"/>
              </a:buClr>
              <a:buFont typeface="+mj-lt"/>
              <a:buAutoNum type="arabicPeriod"/>
            </a:pPr>
            <a:r>
              <a:rPr lang="en-GB" sz="2400" b="1" kern="0" dirty="0" smtClean="0">
                <a:solidFill>
                  <a:srgbClr val="660066"/>
                </a:solidFill>
                <a:latin typeface="Calibri"/>
              </a:rPr>
              <a:t>Linking assessment to how students learn, and to validity, reliability, transparency, authenticity and manageability.</a:t>
            </a:r>
          </a:p>
          <a:p>
            <a:pPr marL="533400" lvl="0" indent="-533400" eaLnBrk="0" hangingPunct="0">
              <a:lnSpc>
                <a:spcPct val="90000"/>
              </a:lnSpc>
              <a:spcBef>
                <a:spcPct val="35000"/>
              </a:spcBef>
              <a:buClr>
                <a:srgbClr val="009900"/>
              </a:buClr>
              <a:buFont typeface="+mj-lt"/>
              <a:buAutoNum type="arabicPeriod"/>
            </a:pPr>
            <a:r>
              <a:rPr lang="en-GB" sz="2400" b="1" kern="0" dirty="0" smtClean="0">
                <a:solidFill>
                  <a:srgbClr val="660066"/>
                </a:solidFill>
                <a:latin typeface="Calibri"/>
              </a:rPr>
              <a:t>Consider, and prioritise – and extend – fourteen ideas for making formative assessment and feedback more efficient and more manageable.</a:t>
            </a:r>
          </a:p>
          <a:p>
            <a:pPr marL="533400" lvl="0" indent="-533400" eaLnBrk="0" hangingPunct="0">
              <a:lnSpc>
                <a:spcPct val="90000"/>
              </a:lnSpc>
              <a:spcBef>
                <a:spcPct val="35000"/>
              </a:spcBef>
              <a:buClr>
                <a:srgbClr val="009900"/>
              </a:buClr>
              <a:buFont typeface="+mj-lt"/>
              <a:buAutoNum type="arabicPeriod"/>
            </a:pPr>
            <a:r>
              <a:rPr lang="en-GB" sz="2400" b="1" kern="0" dirty="0" smtClean="0">
                <a:solidFill>
                  <a:srgbClr val="660066"/>
                </a:solidFill>
                <a:latin typeface="Calibri"/>
              </a:rPr>
              <a:t>Develop ways of getting more and better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@RacePhil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three slides show just 15 sources selected from the published evidence.</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15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smtClean="0"/>
              <a:t>Knight, P. and Yorke, M. (2003) </a:t>
            </a:r>
            <a:r>
              <a:rPr lang="en-GB" sz="2600" i="1" dirty="0" smtClean="0">
                <a:solidFill>
                  <a:srgbClr val="FF0000"/>
                </a:solidFill>
              </a:rPr>
              <a:t>Assessment, learning and employability,</a:t>
            </a:r>
            <a:r>
              <a:rPr lang="en-GB" sz="2600" dirty="0" smtClean="0">
                <a:solidFill>
                  <a:srgbClr val="FF0000"/>
                </a:solidFill>
              </a:rPr>
              <a:t> </a:t>
            </a:r>
            <a:r>
              <a:rPr lang="en-GB" sz="2600" dirty="0" smtClean="0"/>
              <a:t>Maidenhead, UK SRHE/Open University Press.</a:t>
            </a:r>
          </a:p>
          <a:p>
            <a:pPr marL="457200" indent="-457200">
              <a:lnSpc>
                <a:spcPct val="100000"/>
              </a:lnSpc>
              <a:spcBef>
                <a:spcPts val="0"/>
              </a:spcBef>
              <a:buFont typeface="+mj-lt"/>
              <a:buAutoNum type="arabicPeriod"/>
            </a:pPr>
            <a:r>
              <a:rPr lang="en-GB" sz="2600" dirty="0" smtClean="0"/>
              <a:t>The TESTA project (</a:t>
            </a:r>
            <a:r>
              <a:rPr lang="en-GB" sz="2600" dirty="0" smtClean="0">
                <a:hlinkClick r:id="rId3"/>
              </a:rPr>
              <a:t>http://www.testa.ac.uk/</a:t>
            </a:r>
            <a:r>
              <a:rPr lang="en-GB" sz="2600" dirty="0" smtClean="0"/>
              <a:t>) </a:t>
            </a:r>
            <a:r>
              <a:rPr lang="en-US" sz="2600" i="1" dirty="0" smtClean="0">
                <a:solidFill>
                  <a:srgbClr val="FF3300"/>
                </a:solidFill>
              </a:rPr>
              <a:t>Transforming the Experience of Students through Assessment,</a:t>
            </a:r>
            <a:r>
              <a:rPr lang="en-US" sz="2600" dirty="0" smtClean="0"/>
              <a:t> (Bath Spa, </a:t>
            </a:r>
            <a:r>
              <a:rPr lang="en-US" sz="2600" dirty="0" err="1" smtClean="0"/>
              <a:t>Chichester</a:t>
            </a:r>
            <a:r>
              <a:rPr lang="en-US" sz="2600" dirty="0" smtClean="0"/>
              <a:t>, Winchester and Worcester)</a:t>
            </a:r>
            <a:endParaRPr lang="en-GB" sz="2600" dirty="0" smtClean="0"/>
          </a:p>
          <a:p>
            <a:pPr marL="457200" indent="-457200">
              <a:lnSpc>
                <a:spcPct val="100000"/>
              </a:lnSpc>
              <a:spcBef>
                <a:spcPts val="0"/>
              </a:spcBef>
              <a:buFont typeface="+mj-lt"/>
              <a:buAutoNum type="arabicPeriod"/>
            </a:pPr>
            <a:r>
              <a:rPr lang="en-GB" sz="2600" dirty="0" smtClean="0"/>
              <a:t>Flint, N. R. and Johnson, B. (2011) </a:t>
            </a:r>
            <a:r>
              <a:rPr lang="en-GB" sz="2600" i="1" dirty="0" smtClean="0">
                <a:solidFill>
                  <a:srgbClr val="FF0000"/>
                </a:solidFill>
              </a:rPr>
              <a:t>Towards fairer university assessment – recognising the concerns of students,</a:t>
            </a:r>
            <a:r>
              <a:rPr lang="en-GB" sz="2600" dirty="0" smtClean="0">
                <a:solidFill>
                  <a:srgbClr val="FF0000"/>
                </a:solidFill>
              </a:rPr>
              <a:t> </a:t>
            </a:r>
            <a:r>
              <a:rPr lang="en-GB" sz="2600" dirty="0" smtClean="0"/>
              <a:t>London: Routledge.</a:t>
            </a:r>
          </a:p>
          <a:p>
            <a:pPr marL="457200" indent="-457200">
              <a:lnSpc>
                <a:spcPct val="100000"/>
              </a:lnSpc>
              <a:spcBef>
                <a:spcPts val="0"/>
              </a:spcBef>
              <a:buFont typeface="+mj-lt"/>
              <a:buAutoNum type="arabicPeriod"/>
            </a:pPr>
            <a:r>
              <a:rPr lang="en-GB" sz="2600" dirty="0" smtClean="0"/>
              <a:t>ETC Toolkit (2015) (Enhancing the Curriculum) </a:t>
            </a:r>
            <a:r>
              <a:rPr lang="en-GB" sz="2600" dirty="0" smtClean="0">
                <a:hlinkClick r:id="rId4"/>
              </a:rPr>
              <a:t>www.etctoolkit.org.uk</a:t>
            </a:r>
            <a:r>
              <a:rPr lang="en-GB" sz="2600" dirty="0" smtClean="0"/>
              <a:t> </a:t>
            </a:r>
          </a:p>
          <a:p>
            <a:pPr marL="457200" indent="-457200">
              <a:lnSpc>
                <a:spcPct val="100000"/>
              </a:lnSpc>
              <a:spcBef>
                <a:spcPts val="0"/>
              </a:spcBef>
              <a:buFont typeface="+mj-lt"/>
              <a:buAutoNum type="arabicPeriod"/>
            </a:pPr>
            <a:r>
              <a:rPr lang="en-GB" sz="2600" dirty="0" smtClean="0"/>
              <a:t>HEA (2012) </a:t>
            </a:r>
            <a:r>
              <a:rPr lang="en-GB" sz="2600" i="1" dirty="0" smtClean="0">
                <a:solidFill>
                  <a:srgbClr val="FF0000"/>
                </a:solidFill>
              </a:rPr>
              <a:t>A Marked Improvement: transforming assessment in higher education, </a:t>
            </a:r>
            <a:r>
              <a:rPr lang="en-GB" sz="2600" dirty="0" smtClean="0"/>
              <a:t>York: Higher Education Academy (</a:t>
            </a:r>
            <a:r>
              <a:rPr lang="en-GB" sz="2600" dirty="0" smtClean="0">
                <a:hlinkClick r:id="rId5"/>
              </a:rPr>
              <a:t>http://www.heacademy.ac.uk/assets/documents/assessment/A_Marked_Improvement.pdf</a:t>
            </a:r>
            <a:r>
              <a:rPr lang="en-GB" sz="2600" dirty="0" smtClean="0"/>
              <a:t> )</a:t>
            </a:r>
            <a:r>
              <a:rPr lang="en-US" sz="2600" dirty="0" smtClean="0"/>
              <a:t/>
            </a:r>
            <a:br>
              <a:rPr lang="en-US" sz="2600" dirty="0" smtClean="0"/>
            </a:br>
            <a:endParaRPr lang="en-GB" sz="2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15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650"/>
            <a:ext cx="8964613" cy="4958751"/>
          </a:xfrm>
        </p:spPr>
        <p:txBody>
          <a:bodyPr/>
          <a:lstStyle/>
          <a:p>
            <a:pPr marL="514350" indent="-514350">
              <a:lnSpc>
                <a:spcPct val="100000"/>
              </a:lnSpc>
              <a:spcBef>
                <a:spcPts val="0"/>
              </a:spcBef>
              <a:buFont typeface="+mj-lt"/>
              <a:buAutoNum type="arabicPeriod" startAt="11"/>
            </a:pPr>
            <a:r>
              <a:rPr lang="en-US" sz="2600" dirty="0" smtClean="0"/>
              <a:t>Evans, C. (2013) </a:t>
            </a:r>
            <a:r>
              <a:rPr lang="en-US" sz="2600" dirty="0" smtClean="0">
                <a:solidFill>
                  <a:srgbClr val="FF0000"/>
                </a:solidFill>
              </a:rPr>
              <a:t>Making Sense of Assessment Feedback in Higher Education,</a:t>
            </a:r>
            <a:r>
              <a:rPr lang="en-US" sz="2600" dirty="0" smtClean="0"/>
              <a:t> </a:t>
            </a:r>
            <a:r>
              <a:rPr lang="en-US" sz="2600" i="1" dirty="0" smtClean="0"/>
              <a:t>Review of Educational Research Vol. 83, No. 1, pp. 70–120. </a:t>
            </a:r>
            <a:r>
              <a:rPr lang="en-GB" sz="1400" dirty="0" smtClean="0">
                <a:hlinkClick r:id="rId2"/>
              </a:rPr>
              <a:t>http://journals.sagepub.com/doi/abs/10.3102/0034654312474350</a:t>
            </a:r>
            <a:r>
              <a:rPr lang="en-GB" sz="1400" dirty="0" smtClean="0"/>
              <a:t> </a:t>
            </a:r>
            <a:endParaRPr lang="en-US" sz="2600" i="1" dirty="0" smtClean="0"/>
          </a:p>
          <a:p>
            <a:pPr marL="514350" indent="-514350">
              <a:lnSpc>
                <a:spcPct val="100000"/>
              </a:lnSpc>
              <a:spcBef>
                <a:spcPts val="0"/>
              </a:spcBef>
              <a:buFont typeface="+mj-lt"/>
              <a:buAutoNum type="arabicPeriod" startAt="11"/>
            </a:pPr>
            <a:r>
              <a:rPr lang="en-US" sz="2600" dirty="0" err="1" smtClean="0"/>
              <a:t>Sambell</a:t>
            </a:r>
            <a:r>
              <a:rPr lang="en-US" sz="2600" dirty="0" smtClean="0"/>
              <a:t>, K., McDowell, L. and Montgomery, C. (2013) </a:t>
            </a:r>
            <a:r>
              <a:rPr lang="en-US" sz="2600" dirty="0" smtClean="0">
                <a:solidFill>
                  <a:srgbClr val="FF0000"/>
                </a:solidFill>
              </a:rPr>
              <a:t>Assessment </a:t>
            </a:r>
            <a:r>
              <a:rPr lang="en-US" sz="2600" u="sng" dirty="0" smtClean="0">
                <a:solidFill>
                  <a:srgbClr val="FF0000"/>
                </a:solidFill>
              </a:rPr>
              <a:t>for</a:t>
            </a:r>
            <a:r>
              <a:rPr lang="en-US" sz="2600" dirty="0" smtClean="0">
                <a:solidFill>
                  <a:srgbClr val="FF0000"/>
                </a:solidFill>
              </a:rPr>
              <a:t> Learning in Higher Education, </a:t>
            </a:r>
            <a:r>
              <a:rPr lang="en-US" sz="2600" dirty="0" smtClean="0"/>
              <a:t>London: </a:t>
            </a:r>
            <a:r>
              <a:rPr lang="en-US" sz="2600" dirty="0" err="1" smtClean="0"/>
              <a:t>Routledge</a:t>
            </a:r>
            <a:r>
              <a:rPr lang="en-US" sz="2600" dirty="0" smtClean="0"/>
              <a:t>.</a:t>
            </a:r>
          </a:p>
          <a:p>
            <a:pPr marL="514350" indent="-514350">
              <a:lnSpc>
                <a:spcPct val="100000"/>
              </a:lnSpc>
              <a:spcBef>
                <a:spcPts val="0"/>
              </a:spcBef>
              <a:buFont typeface="+mj-lt"/>
              <a:buAutoNum type="arabicPeriod" startAt="11"/>
            </a:pPr>
            <a:r>
              <a:rPr lang="en-US" sz="2600" dirty="0" smtClean="0"/>
              <a:t>Brown, S. (2015) </a:t>
            </a:r>
            <a:r>
              <a:rPr lang="en-US" sz="2600" i="1" dirty="0" smtClean="0">
                <a:solidFill>
                  <a:srgbClr val="FF0000"/>
                </a:solidFill>
              </a:rPr>
              <a:t>Learning, teaching and assessment in higher education: global perspectives,</a:t>
            </a:r>
            <a:r>
              <a:rPr lang="en-US" sz="2600" i="1" dirty="0" smtClean="0"/>
              <a:t> </a:t>
            </a:r>
            <a:r>
              <a:rPr lang="en-US" sz="2600" dirty="0" smtClean="0"/>
              <a:t>Basingstoke: Palgrave-Macmillan.</a:t>
            </a:r>
          </a:p>
          <a:p>
            <a:pPr marL="514350" indent="-514350">
              <a:lnSpc>
                <a:spcPct val="100000"/>
              </a:lnSpc>
              <a:spcBef>
                <a:spcPts val="0"/>
              </a:spcBef>
              <a:buFont typeface="+mj-lt"/>
              <a:buAutoNum type="arabicPeriod" startAt="11"/>
            </a:pPr>
            <a:r>
              <a:rPr lang="en-US" sz="2600" dirty="0" smtClean="0"/>
              <a:t>Race, P. (2015) </a:t>
            </a:r>
            <a:r>
              <a:rPr lang="en-US" sz="2600" i="1" dirty="0" smtClean="0">
                <a:solidFill>
                  <a:srgbClr val="FF0000"/>
                </a:solidFill>
              </a:rPr>
              <a:t>The Lecturer’s Toolkit: 4</a:t>
            </a:r>
            <a:r>
              <a:rPr lang="en-US" sz="2600" i="1" baseline="30000" dirty="0" smtClean="0">
                <a:solidFill>
                  <a:srgbClr val="FF0000"/>
                </a:solidFill>
              </a:rPr>
              <a:t>th</a:t>
            </a:r>
            <a:r>
              <a:rPr lang="en-US" sz="2600" i="1" dirty="0" smtClean="0">
                <a:solidFill>
                  <a:srgbClr val="FF0000"/>
                </a:solidFill>
              </a:rPr>
              <a:t> edition</a:t>
            </a:r>
            <a:r>
              <a:rPr lang="en-US" sz="2600" i="1" dirty="0" smtClean="0">
                <a:solidFill>
                  <a:srgbClr val="002060"/>
                </a:solidFill>
              </a:rPr>
              <a:t>, </a:t>
            </a:r>
            <a:r>
              <a:rPr lang="en-US" sz="2600" dirty="0" smtClean="0"/>
              <a:t>London</a:t>
            </a:r>
            <a:r>
              <a:rPr lang="en-US" sz="2600" dirty="0" smtClean="0">
                <a:solidFill>
                  <a:srgbClr val="002060"/>
                </a:solidFill>
              </a:rPr>
              <a:t>, </a:t>
            </a:r>
            <a:r>
              <a:rPr lang="en-US" sz="2600" dirty="0" err="1" smtClean="0"/>
              <a:t>Routledge</a:t>
            </a:r>
            <a:r>
              <a:rPr lang="en-US" sz="2600" dirty="0" smtClean="0">
                <a:solidFill>
                  <a:srgbClr val="002060"/>
                </a:solidFill>
              </a:rPr>
              <a:t>.</a:t>
            </a:r>
          </a:p>
          <a:p>
            <a:pPr marL="514350" indent="-514350">
              <a:lnSpc>
                <a:spcPct val="100000"/>
              </a:lnSpc>
              <a:spcBef>
                <a:spcPts val="0"/>
              </a:spcBef>
              <a:buFont typeface="+mj-lt"/>
              <a:buAutoNum type="arabicPeriod" startAt="11"/>
            </a:pPr>
            <a:r>
              <a:rPr lang="en-GB" sz="2600" dirty="0" err="1" smtClean="0"/>
              <a:t>Parkin</a:t>
            </a:r>
            <a:r>
              <a:rPr lang="en-GB" sz="2600" dirty="0" smtClean="0"/>
              <a:t>, D (2017) </a:t>
            </a:r>
            <a:r>
              <a:rPr lang="en-GB" sz="2600" dirty="0" smtClean="0">
                <a:solidFill>
                  <a:srgbClr val="FF0000"/>
                </a:solidFill>
              </a:rPr>
              <a:t>Leading Learning and Teaching in Higher Education – the key guide to designing and delivering courses, </a:t>
            </a:r>
            <a:r>
              <a:rPr lang="en-GB" sz="2600" dirty="0" smtClean="0"/>
              <a:t>London: Routledge.</a:t>
            </a:r>
          </a:p>
          <a:p>
            <a:pPr marL="514350" indent="-514350">
              <a:lnSpc>
                <a:spcPct val="100000"/>
              </a:lnSpc>
              <a:spcBef>
                <a:spcPts val="0"/>
              </a:spcBef>
              <a:buFont typeface="+mj-lt"/>
              <a:buAutoNum type="arabicPeriod" startAt="11"/>
            </a:pPr>
            <a:endParaRPr lang="en-US" sz="2600" dirty="0" smtClean="0">
              <a:solidFill>
                <a:srgbClr val="002060"/>
              </a:solidFill>
            </a:endParaRPr>
          </a:p>
          <a:p>
            <a:pPr>
              <a:buFont typeface="+mj-lt"/>
              <a:buAutoNum type="arabicPeriod" startAt="11"/>
            </a:pPr>
            <a:endParaRPr lang="en-GB" sz="26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15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(Boud &amp; Lawson, 2011</a:t>
            </a:r>
            <a:r>
              <a:rPr lang="en-GB" dirty="0" smtClean="0"/>
              <a:t>)’.</a:t>
            </a:r>
          </a:p>
          <a:p>
            <a:pPr marL="0" indent="0">
              <a:buNone/>
            </a:pPr>
            <a:r>
              <a:rPr lang="en-GB" dirty="0" smtClean="0">
                <a:hlinkClick r:id="rId2"/>
              </a:rPr>
              <a:t>http://journals.sagepub.com/doi/abs/10.3102/0034654312474350</a:t>
            </a:r>
            <a:r>
              <a:rPr lang="en-GB" dirty="0" smtClean="0"/>
              <a:t> </a:t>
            </a:r>
            <a:endParaRPr lang="en-GB" dirty="0"/>
          </a:p>
          <a:p>
            <a:pPr marL="0" indent="0">
              <a:buNone/>
            </a:pPr>
            <a:endParaRPr lang="en-GB" dirty="0"/>
          </a:p>
          <a:p>
            <a:pPr marL="0" indent="0">
              <a:buNone/>
            </a:pPr>
            <a:r>
              <a:rPr lang="en-GB" dirty="0"/>
              <a:t> </a:t>
            </a:r>
            <a:endParaRPr lang="en-US" dirty="0"/>
          </a:p>
        </p:txBody>
      </p:sp>
    </p:spTree>
    <p:extLst>
      <p:ext uri="{BB962C8B-B14F-4D97-AF65-F5344CB8AC3E}">
        <p14:creationId xmlns="" xmlns:p14="http://schemas.microsoft.com/office/powerpoint/2010/main" val="38806324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formative, less summative</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Marks get in the way</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imperatives of summative assessment </a:t>
            </a:r>
            <a:r>
              <a:rPr lang="en-GB" dirty="0" smtClean="0">
                <a:solidFill>
                  <a:schemeClr val="accent6">
                    <a:lumMod val="60000"/>
                    <a:lumOff val="40000"/>
                  </a:schemeClr>
                </a:solidFill>
              </a:rPr>
              <a:t>necessarily limit the use of assessment methods that have demonstrable value for learning</a:t>
            </a:r>
            <a:r>
              <a:rPr lang="en-GB" dirty="0" smtClean="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dirty="0" smtClean="0">
                <a:solidFill>
                  <a:srgbClr val="008000"/>
                </a:solidFill>
              </a:rPr>
              <a:t>“making assessment and feedback work more effectively for myself and my students would be much better if only I …”</a:t>
            </a: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Colleges’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students’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 </a:t>
            </a:r>
            <a:endParaRPr lang="en-GB" sz="3000" dirty="0" smtClean="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solidFill>
                  <a:srgbClr val="002060"/>
                </a:solidFill>
              </a:rPr>
              <a:t>The criteria used in marking have been clear in advance.</a:t>
            </a:r>
          </a:p>
          <a:p>
            <a:pPr>
              <a:buFont typeface="Wingdings" pitchFamily="2" charset="2"/>
              <a:buAutoNum type="arabicPeriod" startAt="5"/>
              <a:tabLst>
                <a:tab pos="571500" algn="l"/>
              </a:tabLst>
            </a:pPr>
            <a:r>
              <a:rPr lang="en-GB" dirty="0" smtClean="0">
                <a:solidFill>
                  <a:srgbClr val="002060"/>
                </a:solidFill>
              </a:rPr>
              <a:t>Assessment arrangements and marking have been fair.</a:t>
            </a:r>
          </a:p>
          <a:p>
            <a:pPr>
              <a:buFont typeface="Wingdings" pitchFamily="2" charset="2"/>
              <a:buAutoNum type="arabicPeriod" startAt="5"/>
              <a:tabLst>
                <a:tab pos="571500" algn="l"/>
              </a:tabLst>
            </a:pPr>
            <a:r>
              <a:rPr lang="en-GB" dirty="0" smtClean="0">
                <a:solidFill>
                  <a:srgbClr val="002060"/>
                </a:solidFill>
              </a:rPr>
              <a:t>Feedback on my work has been prompt.</a:t>
            </a:r>
          </a:p>
          <a:p>
            <a:pPr>
              <a:buFont typeface="Wingdings" pitchFamily="2" charset="2"/>
              <a:buAutoNum type="arabicPeriod" startAt="5"/>
              <a:tabLst>
                <a:tab pos="571500" algn="l"/>
              </a:tabLst>
            </a:pPr>
            <a:r>
              <a:rPr lang="en-GB" dirty="0" smtClean="0">
                <a:solidFill>
                  <a:srgbClr val="002060"/>
                </a:solidFill>
              </a:rPr>
              <a:t>I have received detailed comments on my work.</a:t>
            </a:r>
          </a:p>
          <a:p>
            <a:pPr>
              <a:buFont typeface="Wingdings" pitchFamily="2" charset="2"/>
              <a:buAutoNum type="arabicPeriod" startAt="5"/>
              <a:tabLst>
                <a:tab pos="571500" algn="l"/>
              </a:tabLst>
            </a:pPr>
            <a:r>
              <a:rPr lang="en-GB" dirty="0" smtClean="0">
                <a:solidFill>
                  <a:srgbClr val="002060"/>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solidFill>
                  <a:srgbClr val="008000"/>
                </a:solidFill>
              </a:rPr>
              <a:t>Assessment and feedback</a:t>
            </a:r>
          </a:p>
          <a:p>
            <a:r>
              <a:rPr lang="en-GB" sz="2800" dirty="0" smtClean="0">
                <a:solidFill>
                  <a:srgbClr val="002060"/>
                </a:solidFill>
              </a:rPr>
              <a:t>The criteria used in marking have been clear in advance.</a:t>
            </a:r>
          </a:p>
          <a:p>
            <a:r>
              <a:rPr lang="en-GB" sz="2800" dirty="0" smtClean="0">
                <a:solidFill>
                  <a:srgbClr val="002060"/>
                </a:solidFill>
              </a:rPr>
              <a:t>Marking and assessment have been fair.</a:t>
            </a:r>
          </a:p>
          <a:p>
            <a:r>
              <a:rPr lang="en-GB" sz="2800" dirty="0" smtClean="0">
                <a:solidFill>
                  <a:srgbClr val="002060"/>
                </a:solidFill>
              </a:rPr>
              <a:t>Feedback on my work has been timely.</a:t>
            </a:r>
          </a:p>
          <a:p>
            <a:r>
              <a:rPr lang="en-GB" sz="2800" dirty="0" smtClean="0">
                <a:solidFill>
                  <a:srgbClr val="002060"/>
                </a:solidFill>
              </a:rPr>
              <a:t>I have received helpful comments on my work.</a:t>
            </a:r>
          </a:p>
          <a:p>
            <a:pPr>
              <a:buNone/>
            </a:pPr>
            <a:r>
              <a:rPr lang="en-GB" sz="2800" dirty="0" smtClean="0">
                <a:solidFill>
                  <a:srgbClr val="008000"/>
                </a:solidFill>
              </a:rPr>
              <a:t>Student voice</a:t>
            </a:r>
          </a:p>
          <a:p>
            <a:pPr lvl="0"/>
            <a:r>
              <a:rPr lang="en-GB" sz="2800" dirty="0" smtClean="0">
                <a:solidFill>
                  <a:srgbClr val="002060"/>
                </a:solidFill>
              </a:rPr>
              <a:t>I have had the right opportunities to provide feedback on my course.</a:t>
            </a:r>
          </a:p>
          <a:p>
            <a:pPr lvl="0"/>
            <a:r>
              <a:rPr lang="en-GB" sz="2800" dirty="0" smtClean="0">
                <a:solidFill>
                  <a:srgbClr val="002060"/>
                </a:solidFill>
              </a:rPr>
              <a:t>Staff value students’ views and opinions about the course.</a:t>
            </a:r>
          </a:p>
          <a:p>
            <a:pPr lvl="0"/>
            <a:r>
              <a:rPr lang="en-US" sz="2800" dirty="0" smtClean="0">
                <a:solidFill>
                  <a:srgbClr val="002060"/>
                </a:solidFill>
              </a:rPr>
              <a:t>It is clear how students’ feedback on the course has been acted on.</a:t>
            </a:r>
            <a:endParaRPr lang="en-GB" sz="2800" dirty="0" smtClean="0">
              <a:solidFill>
                <a:srgbClr val="002060"/>
              </a:solidFill>
            </a:endParaRPr>
          </a:p>
          <a:p>
            <a:endParaRPr lang="en-GB" sz="2800" dirty="0" smtClean="0">
              <a:solidFill>
                <a:srgbClr val="002060"/>
              </a:solidFill>
            </a:endParaRPr>
          </a:p>
          <a:p>
            <a:endParaRPr lang="en-GB" sz="2800" dirty="0">
              <a:solidFill>
                <a:srgbClr val="00206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our sessions today, we’re touch on all three of these areas.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xmlns="" val="568089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a:solidFill>
                  <a:srgbClr val="008000"/>
                </a:solidFill>
                <a:latin typeface="Arial Rounded MT Bold"/>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by </a:t>
            </a:r>
            <a:r>
              <a:rPr lang="en-GB" b="1" kern="0" dirty="0">
                <a:solidFill>
                  <a:srgbClr val="FF0000"/>
                </a:solidFill>
                <a:latin typeface="Arial"/>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from </a:t>
            </a:r>
            <a:r>
              <a:rPr lang="en-GB" b="1" kern="0" dirty="0">
                <a:solidFill>
                  <a:srgbClr val="FF0000"/>
                </a:solidFill>
                <a:latin typeface="Arial"/>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wanting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needing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making</a:t>
            </a:r>
            <a:r>
              <a:rPr lang="en-GB" b="1" kern="0" dirty="0">
                <a:solidFill>
                  <a:srgbClr val="660066"/>
                </a:solidFill>
                <a:latin typeface="Arial"/>
                <a:cs typeface="Arial" pitchFamily="34" charset="0"/>
              </a:rPr>
              <a:t> </a:t>
            </a:r>
            <a:r>
              <a:rPr lang="en-GB" b="1" kern="0" dirty="0">
                <a:solidFill>
                  <a:srgbClr val="FF0000"/>
                </a:solidFill>
                <a:latin typeface="Arial"/>
                <a:cs typeface="Arial" pitchFamily="34" charset="0"/>
              </a:rPr>
              <a:t>sense</a:t>
            </a:r>
            <a:r>
              <a:rPr lang="en-GB" b="1" kern="0" dirty="0">
                <a:solidFill>
                  <a:srgbClr val="660066"/>
                </a:solidFill>
                <a:latin typeface="Arial"/>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sz="3600" b="1" kern="0" dirty="0">
                <a:solidFill>
                  <a:srgbClr val="008000"/>
                </a:solidFill>
                <a:latin typeface="+mj-lt"/>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sz="3600" b="1" kern="0" dirty="0">
                <a:solidFill>
                  <a:srgbClr val="660066"/>
                </a:solidFill>
                <a:latin typeface="+mn-lt"/>
                <a:cs typeface="Arial" pitchFamily="34" charset="0"/>
              </a:rPr>
              <a:t>learning by </a:t>
            </a:r>
            <a:r>
              <a:rPr lang="en-GB" sz="3600" b="1" kern="0" dirty="0">
                <a:solidFill>
                  <a:srgbClr val="FF0000"/>
                </a:solidFill>
                <a:latin typeface="+mn-lt"/>
                <a:cs typeface="Arial" pitchFamily="34" charset="0"/>
              </a:rPr>
              <a:t>doing</a:t>
            </a:r>
          </a:p>
          <a:p>
            <a:pPr marL="533400" indent="-533400">
              <a:spcBef>
                <a:spcPct val="35000"/>
              </a:spcBef>
              <a:buClr>
                <a:srgbClr val="009900"/>
              </a:buClr>
              <a:buFont typeface="Wingdings" pitchFamily="2" charset="2"/>
              <a:buChar char="v"/>
              <a:defRPr/>
            </a:pPr>
            <a:r>
              <a:rPr lang="en-GB" sz="3600" b="1" kern="0" dirty="0">
                <a:solidFill>
                  <a:srgbClr val="660066"/>
                </a:solidFill>
                <a:latin typeface="+mn-lt"/>
                <a:cs typeface="Arial" pitchFamily="34" charset="0"/>
              </a:rPr>
              <a:t>learning from </a:t>
            </a:r>
            <a:r>
              <a:rPr lang="en-GB" sz="3600" b="1" kern="0" dirty="0">
                <a:solidFill>
                  <a:srgbClr val="FF0000"/>
                </a:solidFill>
                <a:latin typeface="+mn-lt"/>
                <a:cs typeface="Arial" pitchFamily="34" charset="0"/>
              </a:rPr>
              <a:t>feedback</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wanting</a:t>
            </a:r>
            <a:r>
              <a:rPr lang="en-GB" sz="3600" b="1" kern="0" dirty="0">
                <a:solidFill>
                  <a:srgbClr val="660066"/>
                </a:solidFill>
                <a:latin typeface="+mn-lt"/>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needing</a:t>
            </a:r>
            <a:r>
              <a:rPr lang="en-GB" sz="3600" b="1" kern="0" dirty="0">
                <a:solidFill>
                  <a:srgbClr val="660066"/>
                </a:solidFill>
                <a:latin typeface="+mn-lt"/>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making</a:t>
            </a:r>
            <a:r>
              <a:rPr lang="en-GB" sz="3600" b="1" kern="0" dirty="0">
                <a:solidFill>
                  <a:srgbClr val="660066"/>
                </a:solidFill>
                <a:latin typeface="+mn-lt"/>
                <a:cs typeface="Arial" pitchFamily="34" charset="0"/>
              </a:rPr>
              <a:t> </a:t>
            </a:r>
            <a:r>
              <a:rPr lang="en-GB" sz="3600" b="1" kern="0" dirty="0">
                <a:solidFill>
                  <a:srgbClr val="FF0000"/>
                </a:solidFill>
                <a:latin typeface="+mn-lt"/>
                <a:cs typeface="Arial" pitchFamily="34" charset="0"/>
              </a:rPr>
              <a:t>sense</a:t>
            </a:r>
            <a:r>
              <a:rPr lang="en-GB" sz="3600" b="1" kern="0" dirty="0">
                <a:solidFill>
                  <a:srgbClr val="660066"/>
                </a:solidFill>
                <a:latin typeface="+mn-lt"/>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b="1" dirty="0"/>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programme</a:t>
            </a:r>
            <a:endParaRPr lang="en-GB" dirty="0"/>
          </a:p>
        </p:txBody>
      </p:sp>
      <p:sp>
        <p:nvSpPr>
          <p:cNvPr id="3" name="Content Placeholder 2"/>
          <p:cNvSpPr>
            <a:spLocks noGrp="1"/>
          </p:cNvSpPr>
          <p:nvPr>
            <p:ph idx="1"/>
          </p:nvPr>
        </p:nvSpPr>
        <p:spPr/>
        <p:txBody>
          <a:bodyPr/>
          <a:lstStyle/>
          <a:p>
            <a:r>
              <a:rPr lang="en-GB" sz="2800" dirty="0" smtClean="0"/>
              <a:t>Introductory exercise: ‘Assessment and feedback would be much better for me if only I…’</a:t>
            </a:r>
          </a:p>
          <a:p>
            <a:r>
              <a:rPr lang="en-GB" sz="2800" dirty="0" smtClean="0"/>
              <a:t>‘What the gurus tell us’ about assessment and feedback in higher education.</a:t>
            </a:r>
          </a:p>
          <a:p>
            <a:r>
              <a:rPr lang="en-GB" sz="2800" dirty="0" smtClean="0"/>
              <a:t>Towards assessment as learning:  thinking about validity, reliability, transparency and so on, and involving students in their own assessment.</a:t>
            </a:r>
          </a:p>
          <a:p>
            <a:r>
              <a:rPr lang="en-GB" sz="2800" dirty="0" smtClean="0"/>
              <a:t>Prioritising task: 14 ideas for making assessment  and feedback more effective and more manageable.</a:t>
            </a:r>
          </a:p>
          <a:p>
            <a:r>
              <a:rPr lang="en-GB" sz="2800" dirty="0" smtClean="0"/>
              <a:t>Smarter feedback – getting better feedback to more students in less time.</a:t>
            </a:r>
          </a:p>
          <a:p>
            <a:endParaRPr lang="en-GB" sz="28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t>
            </a:r>
            <a:r>
              <a:rPr lang="en-GB" b="1" dirty="0" smtClean="0"/>
              <a:t>uestion 5</a:t>
            </a:r>
            <a:endParaRPr lang="en-GB" b="1" dirty="0"/>
          </a:p>
        </p:txBody>
      </p:sp>
      <p:sp>
        <p:nvSpPr>
          <p:cNvPr id="3" name="Content Placeholder 2"/>
          <p:cNvSpPr>
            <a:spLocks noGrp="1"/>
          </p:cNvSpPr>
          <p:nvPr>
            <p:ph idx="1"/>
          </p:nvPr>
        </p:nvSpPr>
        <p:spPr/>
        <p:txBody>
          <a:bodyPr/>
          <a:lstStyle/>
          <a:p>
            <a:pPr>
              <a:lnSpc>
                <a:spcPct val="100000"/>
              </a:lnSpc>
            </a:pPr>
            <a:r>
              <a:rPr lang="en-GB" sz="2600" dirty="0"/>
              <a:t>Think of something you’ve taught for some time. Think back particularly to the </a:t>
            </a:r>
            <a:r>
              <a:rPr lang="en-GB" sz="2600" dirty="0">
                <a:solidFill>
                  <a:srgbClr val="FF0000"/>
                </a:solidFill>
              </a:rPr>
              <a:t>first</a:t>
            </a:r>
            <a:r>
              <a:rPr lang="en-GB" sz="2600" dirty="0"/>
              <a:t> time you taught it.</a:t>
            </a:r>
          </a:p>
          <a:p>
            <a:pPr>
              <a:lnSpc>
                <a:spcPct val="100000"/>
              </a:lnSpc>
            </a:pPr>
            <a:r>
              <a:rPr lang="en-GB" sz="2600" dirty="0"/>
              <a:t>To what extent did you find that you ‘had your head around it’ </a:t>
            </a:r>
            <a:r>
              <a:rPr lang="en-GB" sz="2600" dirty="0">
                <a:solidFill>
                  <a:srgbClr val="FF0000"/>
                </a:solidFill>
              </a:rPr>
              <a:t>much</a:t>
            </a:r>
            <a:r>
              <a:rPr lang="en-GB" sz="2600" dirty="0"/>
              <a:t> </a:t>
            </a:r>
            <a:r>
              <a:rPr lang="en-GB" sz="2600" dirty="0">
                <a:solidFill>
                  <a:srgbClr val="FF0000"/>
                </a:solidFill>
              </a:rPr>
              <a:t>better</a:t>
            </a:r>
            <a:r>
              <a:rPr lang="en-GB" sz="2600" dirty="0"/>
              <a:t> after teaching it for the first time?</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a:t>
            </a:r>
            <a:r>
              <a:rPr lang="en-GB" sz="2600" dirty="0" smtClean="0">
                <a:solidFill>
                  <a:schemeClr val="bg2">
                    <a:lumMod val="75000"/>
                  </a:schemeClr>
                </a:solidFill>
              </a:rPr>
              <a:t>touch left ear</a:t>
            </a:r>
            <a:endParaRPr lang="en-GB" sz="2600"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t>
            </a:r>
            <a:r>
              <a:rPr lang="en-GB" b="1" dirty="0" smtClean="0"/>
              <a:t>uestion</a:t>
            </a:r>
            <a:r>
              <a:rPr lang="en-GB" dirty="0" smtClean="0"/>
              <a:t> 6</a:t>
            </a:r>
            <a:endParaRPr lang="en-GB" b="1" dirty="0"/>
          </a:p>
        </p:txBody>
      </p:sp>
      <p:sp>
        <p:nvSpPr>
          <p:cNvPr id="3" name="Content Placeholder 2"/>
          <p:cNvSpPr>
            <a:spLocks noGrp="1"/>
          </p:cNvSpPr>
          <p:nvPr>
            <p:ph idx="1"/>
          </p:nvPr>
        </p:nvSpPr>
        <p:spPr/>
        <p:txBody>
          <a:bodyPr/>
          <a:lstStyle/>
          <a:p>
            <a:pPr>
              <a:lnSpc>
                <a:spcPct val="100000"/>
              </a:lnSpc>
            </a:pPr>
            <a:r>
              <a:rPr lang="en-GB" sz="2600" dirty="0"/>
              <a:t>Still thinking of the first time you taught that particular topic, think back to the first time you </a:t>
            </a:r>
            <a:r>
              <a:rPr lang="en-GB" sz="2600" dirty="0">
                <a:solidFill>
                  <a:srgbClr val="FF0000"/>
                </a:solidFill>
              </a:rPr>
              <a:t>measured </a:t>
            </a:r>
            <a:r>
              <a:rPr lang="en-GB" sz="2600" dirty="0"/>
              <a:t>students’ learning of the topic.</a:t>
            </a:r>
          </a:p>
          <a:p>
            <a:pPr>
              <a:lnSpc>
                <a:spcPct val="100000"/>
              </a:lnSpc>
            </a:pPr>
            <a:r>
              <a:rPr lang="en-GB" sz="2600" dirty="0"/>
              <a:t>To what extent did you find that after </a:t>
            </a:r>
            <a:r>
              <a:rPr lang="en-GB" sz="2600" dirty="0">
                <a:solidFill>
                  <a:srgbClr val="FF0000"/>
                </a:solidFill>
              </a:rPr>
              <a:t>assessing</a:t>
            </a:r>
            <a:r>
              <a:rPr lang="en-GB" sz="2600" dirty="0"/>
              <a:t> students work, you yourself had ‘made sense’ of the topic even more deeply?</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a:t>
            </a:r>
            <a:r>
              <a:rPr lang="en-GB" sz="2600" dirty="0" smtClean="0">
                <a:solidFill>
                  <a:schemeClr val="bg2">
                    <a:lumMod val="75000"/>
                  </a:schemeClr>
                </a:solidFill>
              </a:rPr>
              <a:t>touch left ear</a:t>
            </a:r>
            <a:endParaRPr lang="en-GB" sz="2600" dirty="0">
              <a:solidFill>
                <a:schemeClr val="bg2">
                  <a:lumMod val="75000"/>
                </a:schemeClr>
              </a:solidFill>
            </a:endParaRP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200" b="1" dirty="0" smtClean="0">
                <a:solidFill>
                  <a:srgbClr val="000000"/>
                </a:solidFill>
                <a:latin typeface="Verdana" pitchFamily="34" charset="0"/>
              </a:rPr>
              <a:t>Making assessment link to how students learn: we need to:</a:t>
            </a:r>
            <a:endParaRPr lang="en-US" sz="32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49250"/>
            <a:ext cx="9296400" cy="1092200"/>
          </a:xfrm>
        </p:spPr>
        <p:txBody>
          <a:bodyPr/>
          <a:lstStyle/>
          <a:p>
            <a:r>
              <a:rPr lang="en-US" b="1" smtClean="0">
                <a:solidFill>
                  <a:srgbClr val="FF0000"/>
                </a:solidFill>
              </a:rPr>
              <a:t>Phil’s ‘</a:t>
            </a:r>
            <a:r>
              <a:rPr lang="en-US" b="1" smtClean="0"/>
              <a:t>musts</a:t>
            </a:r>
            <a:r>
              <a:rPr lang="en-US" b="1" smtClean="0">
                <a:solidFill>
                  <a:srgbClr val="FF0000"/>
                </a:solidFill>
              </a:rPr>
              <a:t>’ for assessment</a:t>
            </a:r>
          </a:p>
        </p:txBody>
      </p:sp>
      <p:sp>
        <p:nvSpPr>
          <p:cNvPr id="278531" name="Rectangle 3"/>
          <p:cNvSpPr>
            <a:spLocks noGrp="1" noChangeArrowheads="1"/>
          </p:cNvSpPr>
          <p:nvPr>
            <p:ph idx="1"/>
          </p:nvPr>
        </p:nvSpPr>
        <p:spPr>
          <a:xfrm>
            <a:off x="990600" y="1447800"/>
            <a:ext cx="8153400" cy="5410200"/>
          </a:xfrm>
        </p:spPr>
        <p:txBody>
          <a:bodyPr/>
          <a:lstStyle/>
          <a:p>
            <a:pPr>
              <a:buFont typeface="Wingdings" pitchFamily="2" charset="2"/>
              <a:buNone/>
              <a:defRPr/>
            </a:pPr>
            <a:r>
              <a:rPr lang="en-US" sz="2400" dirty="0"/>
              <a:t>Assessment must be:</a:t>
            </a:r>
          </a:p>
          <a:p>
            <a:pPr>
              <a:buFont typeface="Wingdings" pitchFamily="2" charset="2"/>
              <a:buNone/>
              <a:defRPr/>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defRPr/>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defRPr/>
            </a:pPr>
            <a:r>
              <a:rPr lang="en-US" sz="2400" dirty="0"/>
              <a:t>fair, consistent;</a:t>
            </a:r>
          </a:p>
          <a:p>
            <a:pPr>
              <a:buFont typeface="Wingdings" pitchFamily="2" charset="2"/>
              <a:buNone/>
              <a:defRPr/>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defRPr/>
            </a:pPr>
            <a:r>
              <a:rPr lang="en-US" sz="5400" dirty="0">
                <a:effectLst>
                  <a:outerShdw blurRad="38100" dist="38100" dir="2700000" algn="tl">
                    <a:srgbClr val="000000"/>
                  </a:outerShdw>
                </a:effectLst>
                <a:latin typeface="Bradley Hand ITC" pitchFamily="66" charset="0"/>
              </a:rPr>
              <a:t>Authentic</a:t>
            </a:r>
          </a:p>
          <a:p>
            <a:pPr>
              <a:buFont typeface="Wingdings" pitchFamily="2" charset="2"/>
              <a:buNone/>
              <a:defRPr/>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137"/>
            </a:srgbClr>
          </a:solidFill>
          <a:ln w="12700">
            <a:noFill/>
            <a:miter lim="800000"/>
            <a:headEnd type="none" w="sm" len="sm"/>
            <a:tailEnd type="none" w="sm" len="sm"/>
          </a:ln>
        </p:spPr>
        <p:txBody>
          <a:bodyPr wrap="none" lIns="90000" tIns="46800" rIns="90000" bIns="46800" anchor="ctr"/>
          <a:lstStyle/>
          <a:p>
            <a:pPr algn="ctr" eaLnBrk="0" hangingPunct="0"/>
            <a:r>
              <a:rPr lang="en-GB" sz="14200" b="1" smtClean="0">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b="1" smtClean="0"/>
              <a:t>Assessment must be </a:t>
            </a:r>
            <a:r>
              <a:rPr lang="en-US" b="1" smtClean="0">
                <a:solidFill>
                  <a:srgbClr val="FF0000"/>
                </a:solidFill>
              </a:rPr>
              <a:t>valid</a:t>
            </a:r>
          </a:p>
        </p:txBody>
      </p:sp>
      <p:sp>
        <p:nvSpPr>
          <p:cNvPr id="280579" name="Rectangle 3"/>
          <p:cNvSpPr>
            <a:spLocks noGrp="1" noChangeArrowheads="1"/>
          </p:cNvSpPr>
          <p:nvPr>
            <p:ph idx="1"/>
          </p:nvPr>
        </p:nvSpPr>
        <p:spPr/>
        <p:txBody>
          <a:bodyPr/>
          <a:lstStyle/>
          <a:p>
            <a:r>
              <a:rPr lang="en-US" sz="2800" smtClean="0">
                <a:latin typeface="Calibri" pitchFamily="34" charset="0"/>
              </a:rPr>
              <a:t>Are we measuring what we set out to measure?</a:t>
            </a:r>
          </a:p>
          <a:p>
            <a:r>
              <a:rPr lang="en-US" sz="2800" smtClean="0">
                <a:latin typeface="Calibri" pitchFamily="34" charset="0"/>
              </a:rPr>
              <a:t>Or are we measuring other things that are less important?</a:t>
            </a:r>
          </a:p>
          <a:p>
            <a:r>
              <a:rPr lang="en-US" sz="2800" smtClean="0">
                <a:latin typeface="Calibri" pitchFamily="34" charset="0"/>
              </a:rPr>
              <a:t>…such as what students can write about what they can remember about what they learned...</a:t>
            </a:r>
          </a:p>
          <a:p>
            <a:r>
              <a:rPr lang="en-US" sz="2800" smtClean="0">
                <a:latin typeface="Calibri" pitchFamily="34" charset="0"/>
              </a:rPr>
              <a:t>For example, most traditional time-constrained exams may be quite reliable, quite transparent, but not at all valid. </a:t>
            </a:r>
          </a:p>
          <a:p>
            <a:r>
              <a:rPr lang="en-US" sz="2800" smtClean="0">
                <a:latin typeface="Calibri" pitchFamily="34" charset="0"/>
              </a:rPr>
              <a:t>i.e. not really measuring in the most sensible possible way students’ achievement of the published intended learning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by lunchtime tomorrow</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reliable</a:t>
            </a:r>
          </a:p>
        </p:txBody>
      </p:sp>
      <p:sp>
        <p:nvSpPr>
          <p:cNvPr id="282627" name="Rectangle 3"/>
          <p:cNvSpPr>
            <a:spLocks noChangeArrowheads="1"/>
          </p:cNvSpPr>
          <p:nvPr/>
        </p:nvSpPr>
        <p:spPr bwMode="auto">
          <a:xfrm>
            <a:off x="0" y="1484313"/>
            <a:ext cx="9144000" cy="43370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Are we getting away from ‘putting down the number we first thought of’?</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Would double-marking reveal serious inconsistencies?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I mean, of course, blind anonymous double marking – but this is not always possible (not to mention not manageable).</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Can we justify our marks or grades to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Calibri" pitchFamily="34" charset="0"/>
              </a:rPr>
              <a:t>There should be no hidden agendas.</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Calibri" pitchFamily="34" charset="0"/>
              </a:rPr>
              <a:t>Criteria should be open and understandable to all.</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Calibri" pitchFamily="34" charset="0"/>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Calibri" pitchFamily="34" charset="0"/>
              </a:rPr>
              <a:t>Assessment should reflect strongly that which students are intended to learn.</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Calibri" pitchFamily="34" charset="0"/>
              </a:rPr>
              <a:t>In other words, what we measure needs to be demonstrably students’ evidence of their achievement of the intended learning outcomes, and nothing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Calibri" pitchFamily="34" charset="0"/>
              </a:rPr>
              <a:t>(1) </a:t>
            </a:r>
            <a:r>
              <a:rPr lang="en-US" sz="2800" b="1" dirty="0" smtClean="0">
                <a:solidFill>
                  <a:srgbClr val="00B050"/>
                </a:solidFill>
                <a:latin typeface="Calibri" pitchFamily="34" charset="0"/>
              </a:rPr>
              <a:t>Whodunit?</a:t>
            </a:r>
            <a:endParaRPr lang="en-US" sz="2800" b="1" dirty="0">
              <a:solidFill>
                <a:srgbClr val="00B050"/>
              </a:solidFill>
              <a:latin typeface="Calibri" pitchFamily="34" charset="0"/>
            </a:endParaRP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We need to know that we are assessing the work of the candidate – their own work rather than that of others.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‘Self’ authenticity can in fact be tested quite efficiently by oral exams – </a:t>
            </a:r>
            <a:r>
              <a:rPr lang="en-US" sz="2800" b="1" dirty="0" err="1">
                <a:solidFill>
                  <a:srgbClr val="660066"/>
                </a:solidFill>
                <a:latin typeface="Calibri" pitchFamily="34" charset="0"/>
              </a:rPr>
              <a:t>vivas</a:t>
            </a:r>
            <a:r>
              <a:rPr lang="en-US" sz="2800" b="1" dirty="0">
                <a:solidFill>
                  <a:srgbClr val="660066"/>
                </a:solidFill>
                <a:latin typeface="Calibri" pitchFamily="34" charset="0"/>
              </a:rPr>
              <a:t>, even ‘micro-</a:t>
            </a:r>
            <a:r>
              <a:rPr lang="en-US" sz="2800" b="1" dirty="0" err="1">
                <a:solidFill>
                  <a:srgbClr val="660066"/>
                </a:solidFill>
                <a:latin typeface="Calibri" pitchFamily="34" charset="0"/>
              </a:rPr>
              <a:t>vivas’</a:t>
            </a:r>
            <a:r>
              <a:rPr lang="en-US" sz="2800" b="1" dirty="0">
                <a:solidFill>
                  <a:srgbClr val="660066"/>
                </a:solidFill>
                <a:latin typeface="Calibri" pitchFamily="34" charset="0"/>
              </a:rPr>
              <a:t>.</a:t>
            </a:r>
          </a:p>
          <a:p>
            <a:pPr marL="342900" indent="-342900" eaLnBrk="0" hangingPunct="0">
              <a:spcBef>
                <a:spcPct val="20000"/>
              </a:spcBef>
              <a:buClr>
                <a:srgbClr val="CC0000"/>
              </a:buClr>
              <a:buFont typeface="Wingdings" pitchFamily="2" charset="2"/>
              <a:buChar char="v"/>
              <a:defRPr/>
            </a:pPr>
            <a:endParaRPr lang="en-US" sz="2800"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lstStyle/>
          <a:p>
            <a:pPr marL="528638" indent="-528638" eaLnBrk="0" hangingPunct="0">
              <a:lnSpc>
                <a:spcPct val="80000"/>
              </a:lnSpc>
              <a:spcBef>
                <a:spcPct val="20000"/>
              </a:spcBef>
              <a:buClr>
                <a:srgbClr val="CC0000"/>
              </a:buClr>
              <a:defRPr/>
            </a:pPr>
            <a:endParaRPr lang="en-US" sz="2800" b="1" dirty="0">
              <a:solidFill>
                <a:srgbClr val="660066"/>
              </a:solidFill>
              <a:latin typeface="Arial"/>
            </a:endParaRP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Calibri" pitchFamily="34" charset="0"/>
              </a:rPr>
              <a:t>(2) ‘real-world’ authenticity</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For example, lawyers, accountants, managers, doctors don’t often write about models and theories.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In medical education, OSCEs (objective, structured clinical exams) aim to replicate the things doctors need to do every day.</a:t>
            </a:r>
          </a:p>
        </p:txBody>
      </p:sp>
      <p:sp>
        <p:nvSpPr>
          <p:cNvPr id="8196"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authentic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Manageable for us, and manageable for students.</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We don’t want to drive them (further) towards surface learning, nor do we want to diminish our reliability or validity.</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Calibri" pitchFamily="34" charset="0"/>
              </a:rPr>
              <a:t>In particular, the time spent on assessment needs to deliver rich harvests of feedback to students, which they </a:t>
            </a:r>
            <a:r>
              <a:rPr lang="en-US" sz="2800" b="1" dirty="0" smtClean="0">
                <a:solidFill>
                  <a:srgbClr val="660066"/>
                </a:solidFill>
                <a:latin typeface="Calibri" pitchFamily="34" charset="0"/>
              </a:rPr>
              <a:t>use.</a:t>
            </a:r>
            <a:endParaRPr lang="en-US" sz="2800" b="1" dirty="0">
              <a:solidFill>
                <a:srgbClr val="66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92200"/>
          </a:xfrm>
          <a:noFill/>
        </p:spPr>
        <p:txBody>
          <a:bodyPr/>
          <a:lstStyle/>
          <a:p>
            <a:r>
              <a:rPr lang="en-US" b="1" smtClean="0">
                <a:solidFill>
                  <a:srgbClr val="FF0000"/>
                </a:solidFill>
              </a:rPr>
              <a:t>The assessment conundrum</a:t>
            </a:r>
          </a:p>
        </p:txBody>
      </p:sp>
      <p:sp>
        <p:nvSpPr>
          <p:cNvPr id="292867" name="Rectangle 3"/>
          <p:cNvSpPr>
            <a:spLocks noGrp="1" noChangeArrowheads="1"/>
          </p:cNvSpPr>
          <p:nvPr>
            <p:ph idx="1"/>
          </p:nvPr>
        </p:nvSpPr>
        <p:spPr/>
        <p:txBody>
          <a:bodyPr/>
          <a:lstStyle/>
          <a:p>
            <a:pPr marL="746125" indent="-746125"/>
            <a:r>
              <a:rPr lang="en-US" dirty="0" smtClean="0">
                <a:latin typeface="Calibri" pitchFamily="34" charset="0"/>
              </a:rPr>
              <a:t>We often end up measuring that which is easy to measure, rather than that which is important.</a:t>
            </a:r>
          </a:p>
          <a:p>
            <a:pPr marL="746125" indent="-746125"/>
            <a:r>
              <a:rPr lang="en-US" dirty="0" smtClean="0">
                <a:solidFill>
                  <a:srgbClr val="CC0000"/>
                </a:solidFill>
                <a:latin typeface="Calibri" pitchFamily="34" charset="0"/>
              </a:rPr>
              <a:t>“if you </a:t>
            </a:r>
            <a:r>
              <a:rPr lang="en-US" i="1" dirty="0" smtClean="0">
                <a:solidFill>
                  <a:srgbClr val="CC0000"/>
                </a:solidFill>
                <a:latin typeface="Calibri" pitchFamily="34" charset="0"/>
              </a:rPr>
              <a:t>can</a:t>
            </a:r>
            <a:r>
              <a:rPr lang="en-US" dirty="0" smtClean="0">
                <a:solidFill>
                  <a:srgbClr val="CC0000"/>
                </a:solidFill>
                <a:latin typeface="Calibri" pitchFamily="34" charset="0"/>
              </a:rPr>
              <a:t> measure it, it probably isn’t </a:t>
            </a:r>
            <a:r>
              <a:rPr lang="en-US" sz="4800" i="1" dirty="0" smtClean="0">
                <a:solidFill>
                  <a:srgbClr val="CC0000"/>
                </a:solidFill>
                <a:latin typeface="Calibri" pitchFamily="34" charset="0"/>
              </a:rPr>
              <a:t>it </a:t>
            </a:r>
            <a:r>
              <a:rPr lang="en-US" sz="4400" dirty="0" smtClean="0">
                <a:solidFill>
                  <a:srgbClr val="CC0000"/>
                </a:solidFill>
                <a:latin typeface="Calibri" pitchFamily="34" charset="0"/>
              </a:rPr>
              <a:t>!”</a:t>
            </a:r>
            <a:endParaRPr lang="en-US" dirty="0" smtClean="0">
              <a:solidFill>
                <a:srgbClr val="CC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0"/>
            <a:ext cx="8713788" cy="1123950"/>
          </a:xfrm>
          <a:noFill/>
        </p:spPr>
        <p:txBody>
          <a:bodyPr/>
          <a:lstStyle/>
          <a:p>
            <a:r>
              <a:rPr lang="en-GB" b="1" smtClean="0">
                <a:solidFill>
                  <a:srgbClr val="FF0000"/>
                </a:solidFill>
              </a:rPr>
              <a:t>Why diversify assessment?</a:t>
            </a:r>
          </a:p>
        </p:txBody>
      </p:sp>
      <p:sp>
        <p:nvSpPr>
          <p:cNvPr id="307203" name="Rectangle 3"/>
          <p:cNvSpPr>
            <a:spLocks noGrp="1" noChangeArrowheads="1"/>
          </p:cNvSpPr>
          <p:nvPr>
            <p:ph idx="1"/>
          </p:nvPr>
        </p:nvSpPr>
        <p:spPr/>
        <p:txBody>
          <a:bodyPr/>
          <a:lstStyle/>
          <a:p>
            <a:pPr>
              <a:lnSpc>
                <a:spcPct val="100000"/>
              </a:lnSpc>
            </a:pPr>
            <a:r>
              <a:rPr lang="en-GB" sz="2800" smtClean="0">
                <a:solidFill>
                  <a:srgbClr val="FF0000"/>
                </a:solidFill>
                <a:latin typeface="Calibri" pitchFamily="34" charset="0"/>
              </a:rPr>
              <a:t>All</a:t>
            </a:r>
            <a:r>
              <a:rPr lang="en-GB" sz="2800" smtClean="0">
                <a:latin typeface="Calibri" pitchFamily="34" charset="0"/>
              </a:rPr>
              <a:t> assessment formats disadvantage some students.</a:t>
            </a:r>
          </a:p>
          <a:p>
            <a:pPr>
              <a:lnSpc>
                <a:spcPct val="100000"/>
              </a:lnSpc>
            </a:pPr>
            <a:r>
              <a:rPr lang="en-GB" sz="2800" smtClean="0">
                <a:latin typeface="Calibri" pitchFamily="34" charset="0"/>
              </a:rPr>
              <a:t>We need to ensure that we don’t disadvantage the same students time after time, and that all students have opportunities to demonstrate their optimum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3096429"/>
          </a:xfrm>
          <a:noFill/>
        </p:spPr>
        <p:txBody>
          <a:bodyPr/>
          <a:lstStyle/>
          <a:p>
            <a:pPr algn="ctr">
              <a:defRPr/>
            </a:pPr>
            <a:r>
              <a:rPr lang="en-GB" sz="4400" dirty="0" smtClean="0">
                <a:solidFill>
                  <a:schemeClr val="accent1">
                    <a:lumMod val="60000"/>
                    <a:lumOff val="40000"/>
                  </a:schemeClr>
                </a:solidFill>
              </a:rPr>
              <a:t>Fourteen Ideas </a:t>
            </a:r>
            <a:br>
              <a:rPr lang="en-GB" sz="4400" dirty="0" smtClean="0">
                <a:solidFill>
                  <a:schemeClr val="accent1">
                    <a:lumMod val="60000"/>
                    <a:lumOff val="40000"/>
                  </a:schemeClr>
                </a:solidFill>
              </a:rPr>
            </a:br>
            <a:r>
              <a:rPr lang="en-GB" sz="4400" dirty="0" smtClean="0">
                <a:solidFill>
                  <a:schemeClr val="accent1">
                    <a:lumMod val="60000"/>
                    <a:lumOff val="40000"/>
                  </a:schemeClr>
                </a:solidFill>
              </a:rPr>
              <a:t>for making Assessment and Formative Feedback more Effective and Manageable</a:t>
            </a:r>
            <a:endParaRPr lang="en-GB" sz="3200" dirty="0" smtClean="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0"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
        <p:nvSpPr>
          <p:cNvPr id="7" name="Rectangle 6"/>
          <p:cNvSpPr/>
          <p:nvPr/>
        </p:nvSpPr>
        <p:spPr>
          <a:xfrm>
            <a:off x="1835696" y="3501008"/>
            <a:ext cx="4572000" cy="830997"/>
          </a:xfrm>
          <a:prstGeom prst="rect">
            <a:avLst/>
          </a:prstGeom>
        </p:spPr>
        <p:txBody>
          <a:bodyPr>
            <a:spAutoFit/>
          </a:bodyPr>
          <a:lstStyle/>
          <a:p>
            <a:pPr algn="ctr" fontAlgn="auto">
              <a:spcBef>
                <a:spcPts val="0"/>
              </a:spcBef>
              <a:spcAft>
                <a:spcPts val="0"/>
              </a:spcAft>
            </a:pPr>
            <a:r>
              <a:rPr lang="en-GB" sz="2400" b="1" dirty="0" smtClean="0">
                <a:solidFill>
                  <a:srgbClr val="92D050"/>
                </a:solidFill>
                <a:latin typeface="Calibri"/>
              </a:rPr>
              <a:t>University of Birmingham</a:t>
            </a:r>
          </a:p>
          <a:p>
            <a:pPr algn="ctr" fontAlgn="auto">
              <a:spcBef>
                <a:spcPts val="0"/>
              </a:spcBef>
              <a:spcAft>
                <a:spcPts val="0"/>
              </a:spcAft>
            </a:pPr>
            <a:r>
              <a:rPr lang="en-GB" sz="2400" b="1" dirty="0" smtClean="0">
                <a:solidFill>
                  <a:srgbClr val="FF6699"/>
                </a:solidFill>
                <a:latin typeface="Calibri"/>
              </a:rPr>
              <a:t>Wednesday December 14</a:t>
            </a:r>
            <a:r>
              <a:rPr lang="en-GB" sz="2400" b="1" baseline="30000" dirty="0" smtClean="0">
                <a:solidFill>
                  <a:srgbClr val="FF6699"/>
                </a:solidFill>
                <a:latin typeface="Calibri"/>
              </a:rPr>
              <a:t>th</a:t>
            </a:r>
            <a:r>
              <a:rPr lang="en-GB" sz="2400" b="1" dirty="0" smtClean="0">
                <a:solidFill>
                  <a:srgbClr val="FF6699"/>
                </a:solidFill>
                <a:latin typeface="Calibri"/>
              </a:rPr>
              <a:t>  2016</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smtClean="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0" y="836712"/>
            <a:ext cx="9396536" cy="5030689"/>
          </a:xfrm>
        </p:spPr>
        <p:txBody>
          <a:bodyPr/>
          <a:lstStyle/>
          <a:p>
            <a:pPr>
              <a:buFont typeface="+mj-lt"/>
              <a:buAutoNum type="alphaLcParenR"/>
            </a:pPr>
            <a:r>
              <a:rPr lang="en-GB" sz="2200" dirty="0" smtClean="0">
                <a:latin typeface="Calibri" pitchFamily="34" charset="0"/>
              </a:rPr>
              <a:t>Design much shorter assessments.</a:t>
            </a:r>
          </a:p>
          <a:p>
            <a:pPr>
              <a:buFont typeface="+mj-lt"/>
              <a:buAutoNum type="alphaLcParenR"/>
            </a:pPr>
            <a:r>
              <a:rPr lang="en-GB" sz="2200" dirty="0" smtClean="0"/>
              <a:t>Increase formative assessment and reduce summative assessment.</a:t>
            </a:r>
            <a:endParaRPr lang="en-GB" sz="2200" dirty="0" smtClean="0">
              <a:latin typeface="Calibri" pitchFamily="34" charset="0"/>
            </a:endParaRPr>
          </a:p>
          <a:p>
            <a:pPr>
              <a:buFont typeface="+mj-lt"/>
              <a:buAutoNum type="alphaLcParenR"/>
            </a:pPr>
            <a:r>
              <a:rPr lang="en-GB" sz="2200" dirty="0" smtClean="0"/>
              <a:t>Don’t just use essays.</a:t>
            </a:r>
            <a:endParaRPr lang="en-GB" sz="2200" dirty="0" smtClean="0">
              <a:latin typeface="Calibri" pitchFamily="34" charset="0"/>
            </a:endParaRPr>
          </a:p>
          <a:p>
            <a:pPr>
              <a:buFont typeface="+mj-lt"/>
              <a:buAutoNum type="alphaLcParenR"/>
            </a:pPr>
            <a:r>
              <a:rPr lang="en-GB" sz="2200" dirty="0" smtClean="0"/>
              <a:t>Make more use of oral feedback rather than written.</a:t>
            </a:r>
          </a:p>
          <a:p>
            <a:pPr>
              <a:buFont typeface="+mj-lt"/>
              <a:buAutoNum type="alphaLcParenR"/>
            </a:pPr>
            <a:r>
              <a:rPr lang="en-GB" sz="2200" dirty="0" smtClean="0"/>
              <a:t>Speed up feedback so students still care about it.</a:t>
            </a:r>
          </a:p>
          <a:p>
            <a:pPr>
              <a:buFont typeface="+mj-lt"/>
              <a:buAutoNum type="alphaLcParenR"/>
            </a:pPr>
            <a:r>
              <a:rPr lang="en-GB" sz="2200" dirty="0" smtClean="0"/>
              <a:t>Get students giving feedback to each other.</a:t>
            </a:r>
          </a:p>
          <a:p>
            <a:pPr>
              <a:buFont typeface="+mj-lt"/>
              <a:buAutoNum type="alphaLcParenR"/>
            </a:pPr>
            <a:r>
              <a:rPr lang="en-GB" sz="2200" dirty="0" smtClean="0">
                <a:latin typeface="Calibri" pitchFamily="34" charset="0"/>
              </a:rPr>
              <a:t>Let students right into assessment criteria.</a:t>
            </a:r>
          </a:p>
          <a:p>
            <a:pPr>
              <a:buFont typeface="+mj-lt"/>
              <a:buAutoNum type="alphaLcParenR"/>
            </a:pPr>
            <a:r>
              <a:rPr lang="en-GB" sz="2200" dirty="0" smtClean="0"/>
              <a:t>Show students a range of evidence of achievement.</a:t>
            </a:r>
          </a:p>
          <a:p>
            <a:pPr>
              <a:buFont typeface="+mj-lt"/>
              <a:buAutoNum type="alphaLcParenR"/>
            </a:pPr>
            <a:r>
              <a:rPr lang="en-GB" sz="2200" dirty="0" smtClean="0"/>
              <a:t>Get students themselves formulating evidence of achievement.</a:t>
            </a:r>
          </a:p>
          <a:p>
            <a:pPr>
              <a:buFont typeface="+mj-lt"/>
              <a:buAutoNum type="alphaLcParenR"/>
            </a:pPr>
            <a:r>
              <a:rPr lang="en-GB" sz="2200" dirty="0" smtClean="0"/>
              <a:t>Get students themselves designing and applying assessment criteria.</a:t>
            </a:r>
          </a:p>
          <a:p>
            <a:pPr>
              <a:buFont typeface="+mj-lt"/>
              <a:buAutoNum type="alphaLcParenR"/>
            </a:pPr>
            <a:r>
              <a:rPr lang="en-GB" sz="2200" dirty="0" smtClean="0"/>
              <a:t>Give feedback to students in groups.</a:t>
            </a:r>
          </a:p>
          <a:p>
            <a:pPr>
              <a:buFont typeface="+mj-lt"/>
              <a:buAutoNum type="alphaLcParenR"/>
            </a:pPr>
            <a:r>
              <a:rPr lang="en-GB" sz="2200" dirty="0" smtClean="0"/>
              <a:t>Use statement banks to speed up useful feedback.</a:t>
            </a:r>
          </a:p>
          <a:p>
            <a:pPr>
              <a:buFont typeface="+mj-lt"/>
              <a:buAutoNum type="alphaLcParenR"/>
            </a:pPr>
            <a:r>
              <a:rPr lang="en-GB" sz="2200" dirty="0" smtClean="0"/>
              <a:t>Get students self-assessing, and give them feedback on their self-assessment.</a:t>
            </a:r>
          </a:p>
          <a:p>
            <a:pPr>
              <a:buFont typeface="+mj-lt"/>
              <a:buAutoNum type="alphaLcParenR"/>
            </a:pPr>
            <a:r>
              <a:rPr lang="en-GB" sz="2200" dirty="0" smtClean="0"/>
              <a:t>Avoid ‘final language’ in feedback.</a:t>
            </a:r>
          </a:p>
          <a:p>
            <a:pPr>
              <a:buFont typeface="+mj-lt"/>
              <a:buAutoNum type="alphaLcParenR"/>
            </a:pPr>
            <a:endParaRPr lang="en-GB" sz="2200" dirty="0" smtClean="0"/>
          </a:p>
          <a:p>
            <a:pPr>
              <a:buFont typeface="+mj-lt"/>
              <a:buAutoNum type="alphaLcParenR"/>
            </a:pPr>
            <a:endParaRPr lang="en-GB" sz="2200"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a	Design much shorter assessments</a:t>
            </a:r>
          </a:p>
        </p:txBody>
      </p:sp>
      <p:sp>
        <p:nvSpPr>
          <p:cNvPr id="3" name="Content Placeholder 2"/>
          <p:cNvSpPr>
            <a:spLocks noGrp="1"/>
          </p:cNvSpPr>
          <p:nvPr>
            <p:ph idx="1"/>
          </p:nvPr>
        </p:nvSpPr>
        <p:spPr/>
        <p:txBody>
          <a:bodyPr/>
          <a:lstStyle/>
          <a:p>
            <a:r>
              <a:rPr lang="en-GB" sz="2800" dirty="0" smtClean="0"/>
              <a:t>We tend to keep using long assessment, because that’s what we’ve always done.</a:t>
            </a:r>
          </a:p>
          <a:p>
            <a:r>
              <a:rPr lang="en-GB" sz="2800" dirty="0" smtClean="0"/>
              <a:t>As a result, we spend ages marking, and too little time assessing.</a:t>
            </a:r>
          </a:p>
          <a:p>
            <a:r>
              <a:rPr lang="en-GB" sz="2800" dirty="0" smtClean="0"/>
              <a:t>Students learn to ‘waffle’ with long assessments.</a:t>
            </a:r>
          </a:p>
          <a:p>
            <a:r>
              <a:rPr lang="en-GB" sz="2800" dirty="0" smtClean="0"/>
              <a:t>A short assessment can be harder, and more intense.</a:t>
            </a:r>
          </a:p>
          <a:p>
            <a:r>
              <a:rPr lang="en-GB" sz="2800" dirty="0" smtClean="0"/>
              <a:t>And achieve better discrimination between best and worst.</a:t>
            </a:r>
          </a:p>
          <a:p>
            <a:r>
              <a:rPr lang="en-GB" sz="2800" dirty="0" smtClean="0"/>
              <a:t>And much, much faster to assess.</a:t>
            </a:r>
          </a:p>
          <a:p>
            <a:r>
              <a:rPr lang="en-GB" sz="2800" dirty="0" smtClean="0"/>
              <a:t>Word-constrained assessments can be used.</a:t>
            </a:r>
          </a:p>
          <a:p>
            <a:endParaRPr lang="en-GB"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assessment and feedback more manageable!</a:t>
            </a:r>
          </a:p>
          <a:p>
            <a:pPr lvl="0">
              <a:buFont typeface="+mj-lt"/>
              <a:buAutoNum type="arabicPeriod"/>
            </a:pPr>
            <a:r>
              <a:rPr lang="en-GB" sz="2800" dirty="0" smtClean="0"/>
              <a:t>Put assessment in context in the 2017 sector (not forgetting NSS 2017 and TEF!).</a:t>
            </a:r>
          </a:p>
          <a:p>
            <a:pPr lvl="0">
              <a:buFont typeface="+mj-lt"/>
              <a:buAutoNum type="arabicPeriod"/>
            </a:pPr>
            <a:r>
              <a:rPr lang="en-GB" sz="2800" dirty="0" smtClean="0"/>
              <a:t>Linking assessment to how students learn, and to validity, reliability, transparency, authenticity and manageability.</a:t>
            </a:r>
          </a:p>
          <a:p>
            <a:pPr lvl="0">
              <a:buFont typeface="+mj-lt"/>
              <a:buAutoNum type="arabicPeriod"/>
            </a:pPr>
            <a:r>
              <a:rPr lang="en-GB" sz="2800" dirty="0" smtClean="0"/>
              <a:t>Consider, and prioritise – and extend – fourteen ideas for making formative assessment and feedback more efficient and more manageable.</a:t>
            </a:r>
          </a:p>
          <a:p>
            <a:pPr lvl="0">
              <a:buFont typeface="+mj-lt"/>
              <a:buAutoNum type="arabicPeriod"/>
            </a:pPr>
            <a:r>
              <a:rPr lang="en-GB" sz="2800" dirty="0" smtClean="0"/>
              <a:t>Develop ways of getting more and better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b	Increase formative assessment and reduce summative assessment</a:t>
            </a:r>
          </a:p>
        </p:txBody>
      </p:sp>
      <p:sp>
        <p:nvSpPr>
          <p:cNvPr id="3" name="Content Placeholder 2"/>
          <p:cNvSpPr>
            <a:spLocks noGrp="1"/>
          </p:cNvSpPr>
          <p:nvPr>
            <p:ph idx="1"/>
          </p:nvPr>
        </p:nvSpPr>
        <p:spPr/>
        <p:txBody>
          <a:bodyPr/>
          <a:lstStyle/>
          <a:p>
            <a:r>
              <a:rPr lang="en-GB" dirty="0" smtClean="0"/>
              <a:t>We know that students learn little or nothing from feedback on summative assessments.</a:t>
            </a:r>
          </a:p>
          <a:p>
            <a:r>
              <a:rPr lang="en-GB" dirty="0" smtClean="0"/>
              <a:t>Students often don’t learn from feedback on supposedly-formative assessments, as they’ve already moved on to the next task.</a:t>
            </a:r>
          </a:p>
          <a:p>
            <a:r>
              <a:rPr lang="en-GB" dirty="0" smtClean="0"/>
              <a:t>Formative assessment can be a great learning experience.</a:t>
            </a:r>
          </a:p>
          <a:p>
            <a:r>
              <a:rPr lang="en-GB" dirty="0" smtClean="0"/>
              <a:t>Students’ final results can benefit enormously from formative feedback.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c	Don’t just use essays</a:t>
            </a:r>
          </a:p>
        </p:txBody>
      </p:sp>
      <p:sp>
        <p:nvSpPr>
          <p:cNvPr id="3" name="Content Placeholder 2"/>
          <p:cNvSpPr>
            <a:spLocks noGrp="1"/>
          </p:cNvSpPr>
          <p:nvPr>
            <p:ph idx="1"/>
          </p:nvPr>
        </p:nvSpPr>
        <p:spPr/>
        <p:txBody>
          <a:bodyPr/>
          <a:lstStyle/>
          <a:p>
            <a:r>
              <a:rPr lang="en-GB" dirty="0" smtClean="0"/>
              <a:t>Essays take ages to write, and ages to mark.</a:t>
            </a:r>
          </a:p>
          <a:p>
            <a:r>
              <a:rPr lang="en-GB" dirty="0" smtClean="0"/>
              <a:t>Research shows we’re not at all good at assessing essays.</a:t>
            </a:r>
          </a:p>
          <a:p>
            <a:r>
              <a:rPr lang="en-GB" dirty="0" smtClean="0"/>
              <a:t>Marking can degenerate into copy-editing rather than assessing.</a:t>
            </a:r>
          </a:p>
          <a:p>
            <a:r>
              <a:rPr lang="en-GB" dirty="0" smtClean="0"/>
              <a:t>Students are well aware whenever assessment is at all unfair.</a:t>
            </a:r>
          </a:p>
          <a:p>
            <a:r>
              <a:rPr lang="en-GB" dirty="0" smtClean="0"/>
              <a:t>The mark or grade becomes much more important to students than the feedback.</a:t>
            </a:r>
            <a:endParaRPr lang="en-GB"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d	Make more use of oral feedback rather than written</a:t>
            </a:r>
          </a:p>
        </p:txBody>
      </p:sp>
      <p:sp>
        <p:nvSpPr>
          <p:cNvPr id="3" name="Content Placeholder 2"/>
          <p:cNvSpPr>
            <a:spLocks noGrp="1"/>
          </p:cNvSpPr>
          <p:nvPr>
            <p:ph idx="1"/>
          </p:nvPr>
        </p:nvSpPr>
        <p:spPr/>
        <p:txBody>
          <a:bodyPr/>
          <a:lstStyle/>
          <a:p>
            <a:r>
              <a:rPr lang="en-GB" dirty="0" smtClean="0"/>
              <a:t>Face-to-face feedback can make good use of tone of voice, encouraging facial gestures, speed of speech, repetition where needed, body language, and so on.</a:t>
            </a:r>
          </a:p>
          <a:p>
            <a:r>
              <a:rPr lang="en-GB" dirty="0" smtClean="0"/>
              <a:t>Students in large groups can learn from oral feedback on other students’ triumphs and disasters (with due anonymity).</a:t>
            </a:r>
          </a:p>
          <a:p>
            <a:r>
              <a:rPr lang="en-GB" dirty="0" smtClean="0"/>
              <a:t>Even one-to-one, oral feedback can be much more powerful than written.</a:t>
            </a:r>
          </a:p>
          <a:p>
            <a:r>
              <a:rPr lang="en-GB" dirty="0" smtClean="0"/>
              <a:t>Oral feedback can be retained if ‘packaged up’ in podcasts or audio files.</a:t>
            </a:r>
            <a:endParaRPr lang="en-GB"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e	Speed up feedback so students still care about it</a:t>
            </a:r>
          </a:p>
        </p:txBody>
      </p:sp>
      <p:sp>
        <p:nvSpPr>
          <p:cNvPr id="3" name="Content Placeholder 2"/>
          <p:cNvSpPr>
            <a:spLocks noGrp="1"/>
          </p:cNvSpPr>
          <p:nvPr>
            <p:ph idx="1"/>
          </p:nvPr>
        </p:nvSpPr>
        <p:spPr/>
        <p:txBody>
          <a:bodyPr/>
          <a:lstStyle/>
          <a:p>
            <a:r>
              <a:rPr lang="en-GB" dirty="0" smtClean="0"/>
              <a:t>We’ve become preoccupied with the turn-around time for a batch of work for large groups of students.</a:t>
            </a:r>
          </a:p>
          <a:p>
            <a:r>
              <a:rPr lang="en-GB" dirty="0" smtClean="0"/>
              <a:t>A lot of feedback can be given at the moment the work is submitted, before marking has even begun.</a:t>
            </a:r>
          </a:p>
          <a:p>
            <a:r>
              <a:rPr lang="en-GB" dirty="0" smtClean="0"/>
              <a:t>Immediate feedback means that students still remember what they did – and what they had problems with.</a:t>
            </a:r>
          </a:p>
          <a:p>
            <a:r>
              <a:rPr lang="en-GB" dirty="0" smtClean="0"/>
              <a:t>Ideally, give feedback within 24 hours of students doing the work?</a:t>
            </a:r>
          </a:p>
          <a:p>
            <a:endParaRPr lang="en-GB"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f	Get students giving feedback to each other</a:t>
            </a:r>
          </a:p>
        </p:txBody>
      </p:sp>
      <p:sp>
        <p:nvSpPr>
          <p:cNvPr id="3" name="Content Placeholder 2"/>
          <p:cNvSpPr>
            <a:spLocks noGrp="1"/>
          </p:cNvSpPr>
          <p:nvPr>
            <p:ph idx="1"/>
          </p:nvPr>
        </p:nvSpPr>
        <p:spPr/>
        <p:txBody>
          <a:bodyPr/>
          <a:lstStyle/>
          <a:p>
            <a:r>
              <a:rPr lang="en-GB" dirty="0" smtClean="0"/>
              <a:t>Students learn a great deal from the process of explaining things to someone else.</a:t>
            </a:r>
          </a:p>
          <a:p>
            <a:r>
              <a:rPr lang="en-GB" dirty="0" smtClean="0"/>
              <a:t>It’s often easier to learn from someone who has just mastered a concept than from someone who can’t remember the difficulties learning it.</a:t>
            </a:r>
          </a:p>
          <a:p>
            <a:r>
              <a:rPr lang="en-GB" dirty="0" smtClean="0"/>
              <a:t>Students can benefit from much more feedback than we could give them.</a:t>
            </a:r>
            <a:endParaRPr lang="en-GB"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g	Let students right into assessment criteria</a:t>
            </a:r>
          </a:p>
        </p:txBody>
      </p:sp>
      <p:sp>
        <p:nvSpPr>
          <p:cNvPr id="3" name="Content Placeholder 2"/>
          <p:cNvSpPr>
            <a:spLocks noGrp="1"/>
          </p:cNvSpPr>
          <p:nvPr>
            <p:ph idx="1"/>
          </p:nvPr>
        </p:nvSpPr>
        <p:spPr/>
        <p:txBody>
          <a:bodyPr/>
          <a:lstStyle/>
          <a:p>
            <a:r>
              <a:rPr lang="en-GB" dirty="0" smtClean="0"/>
              <a:t>Talk assessment every  time you see whole groups of students.</a:t>
            </a:r>
          </a:p>
          <a:p>
            <a:r>
              <a:rPr lang="en-GB" dirty="0" smtClean="0"/>
              <a:t>Try to avoid talking assessment to individual students seeking to ‘get ahead’.</a:t>
            </a:r>
          </a:p>
          <a:p>
            <a:r>
              <a:rPr lang="en-GB" dirty="0" smtClean="0"/>
              <a:t>Make it clear how assessment criteria link to evidence of achievement of published learning outcomes.</a:t>
            </a:r>
          </a:p>
          <a:p>
            <a:r>
              <a:rPr lang="en-GB" dirty="0" smtClean="0"/>
              <a:t>Give students safe practice at evidencing their achievement of assessment criteria.</a:t>
            </a:r>
            <a:endParaRPr lang="en-GB"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h	Show students a range of evidence of achievement</a:t>
            </a:r>
          </a:p>
        </p:txBody>
      </p:sp>
      <p:sp>
        <p:nvSpPr>
          <p:cNvPr id="3" name="Content Placeholder 2"/>
          <p:cNvSpPr>
            <a:spLocks noGrp="1"/>
          </p:cNvSpPr>
          <p:nvPr>
            <p:ph idx="1"/>
          </p:nvPr>
        </p:nvSpPr>
        <p:spPr/>
        <p:txBody>
          <a:bodyPr/>
          <a:lstStyle/>
          <a:p>
            <a:r>
              <a:rPr lang="en-GB" dirty="0" smtClean="0"/>
              <a:t>Don’t just show students exemplars of ‘excellent work’.</a:t>
            </a:r>
          </a:p>
          <a:p>
            <a:r>
              <a:rPr lang="en-GB" dirty="0" smtClean="0"/>
              <a:t>Let them see what can easily go wrong, and can lose them marks.</a:t>
            </a:r>
          </a:p>
          <a:p>
            <a:r>
              <a:rPr lang="en-GB" dirty="0" smtClean="0"/>
              <a:t>When students are aware of a range between ‘excellent’ and ‘poor’, they can strive to be even better than excellent.</a:t>
            </a:r>
          </a:p>
          <a:p>
            <a:r>
              <a:rPr lang="en-GB" dirty="0" smtClean="0"/>
              <a:t>The tendency to simply imitate excellent work is diminished.</a:t>
            </a:r>
          </a:p>
          <a:p>
            <a:pPr>
              <a:buNone/>
            </a:pPr>
            <a:r>
              <a:rPr lang="en-GB" dirty="0" smtClean="0"/>
              <a:t>	(See the work of Royce Sadler)</a:t>
            </a:r>
            <a:endParaRPr lang="en-GB"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i	Get students themselves formulating evidence of achievement</a:t>
            </a:r>
          </a:p>
        </p:txBody>
      </p:sp>
      <p:sp>
        <p:nvSpPr>
          <p:cNvPr id="3" name="Content Placeholder 2"/>
          <p:cNvSpPr>
            <a:spLocks noGrp="1"/>
          </p:cNvSpPr>
          <p:nvPr>
            <p:ph idx="1"/>
          </p:nvPr>
        </p:nvSpPr>
        <p:spPr/>
        <p:txBody>
          <a:bodyPr/>
          <a:lstStyle/>
          <a:p>
            <a:r>
              <a:rPr lang="en-GB" dirty="0" smtClean="0"/>
              <a:t>When students have a feeling of ownership of their targets, they put much more into achieving the targets.</a:t>
            </a:r>
          </a:p>
          <a:p>
            <a:r>
              <a:rPr lang="en-GB" dirty="0" smtClean="0"/>
              <a:t>When students formulate ‘good’ evidence, we can praise their choices.</a:t>
            </a:r>
          </a:p>
          <a:p>
            <a:r>
              <a:rPr lang="en-GB" dirty="0" smtClean="0"/>
              <a:t>When students formulate ‘poor’ evidence, we can point them in a better direction.</a:t>
            </a:r>
          </a:p>
          <a:p>
            <a:r>
              <a:rPr lang="en-GB" dirty="0" smtClean="0"/>
              <a:t>We can adopt their targets, when they are better than the ones we first thought of!</a:t>
            </a:r>
            <a:endParaRPr lang="en-GB"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smtClean="0"/>
              <a:t>j	Get students themselves designing and applying assessment criteria</a:t>
            </a:r>
            <a:endParaRPr lang="en-GB" b="1" dirty="0"/>
          </a:p>
        </p:txBody>
      </p:sp>
      <p:sp>
        <p:nvSpPr>
          <p:cNvPr id="3" name="Content Placeholder 2"/>
          <p:cNvSpPr>
            <a:spLocks noGrp="1"/>
          </p:cNvSpPr>
          <p:nvPr>
            <p:ph idx="1"/>
          </p:nvPr>
        </p:nvSpPr>
        <p:spPr/>
        <p:txBody>
          <a:bodyPr/>
          <a:lstStyle/>
          <a:p>
            <a:r>
              <a:rPr lang="en-GB" sz="3000" dirty="0" smtClean="0"/>
              <a:t>Learning by assessing – making informed judgements’ – is one of the deepest forms of learning.</a:t>
            </a:r>
          </a:p>
          <a:p>
            <a:r>
              <a:rPr lang="en-GB" sz="3000" dirty="0" smtClean="0"/>
              <a:t>We can easily give students relevant things to assess in class time, and benefit from dialogue.</a:t>
            </a:r>
          </a:p>
          <a:p>
            <a:r>
              <a:rPr lang="en-GB" sz="3000" dirty="0" smtClean="0"/>
              <a:t>Students can often think of better assessment criteria than the ones we first thought of ourselves.</a:t>
            </a:r>
          </a:p>
          <a:p>
            <a:r>
              <a:rPr lang="en-GB" sz="3000" dirty="0" smtClean="0"/>
              <a:t>Applying assessment criteria helps students to internalise how to achieve them in their own work.</a:t>
            </a:r>
            <a:endParaRPr lang="en-GB" sz="30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k 	Give feedback to students in groups.</a:t>
            </a:r>
          </a:p>
        </p:txBody>
      </p:sp>
      <p:sp>
        <p:nvSpPr>
          <p:cNvPr id="3" name="Content Placeholder 2"/>
          <p:cNvSpPr>
            <a:spLocks noGrp="1"/>
          </p:cNvSpPr>
          <p:nvPr>
            <p:ph idx="1"/>
          </p:nvPr>
        </p:nvSpPr>
        <p:spPr/>
        <p:txBody>
          <a:bodyPr/>
          <a:lstStyle/>
          <a:p>
            <a:r>
              <a:rPr lang="en-GB" dirty="0" smtClean="0"/>
              <a:t>This can be less threatening than one-to-one feedback, especially critical feedback, and can be much more manageable for us.</a:t>
            </a:r>
          </a:p>
          <a:p>
            <a:r>
              <a:rPr lang="en-GB" dirty="0" smtClean="0"/>
              <a:t>Let students hear feedback on work that is better than theirs (retaining anonymity).</a:t>
            </a:r>
          </a:p>
          <a:p>
            <a:r>
              <a:rPr lang="en-GB" dirty="0" smtClean="0"/>
              <a:t>Let students hear and see feedback on other students’ disasters (retaining anonymity).</a:t>
            </a:r>
          </a:p>
          <a:p>
            <a:r>
              <a:rPr lang="en-GB" dirty="0" smtClean="0"/>
              <a:t>Allow students to see ‘where they’re at’ compared to others in the cohort.</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Happy New Year</a:t>
            </a:r>
            <a:endParaRPr lang="en-GB" b="1" dirty="0"/>
          </a:p>
        </p:txBody>
      </p:sp>
      <p:sp>
        <p:nvSpPr>
          <p:cNvPr id="6" name="Content Placeholder 5"/>
          <p:cNvSpPr>
            <a:spLocks noGrp="1"/>
          </p:cNvSpPr>
          <p:nvPr>
            <p:ph idx="1"/>
          </p:nvPr>
        </p:nvSpPr>
        <p:spPr/>
        <p:txBody>
          <a:bodyPr/>
          <a:lstStyle/>
          <a:p>
            <a:r>
              <a:rPr lang="en-GB" dirty="0" smtClean="0"/>
              <a:t>May all your intended outcomes be successfully achieved, and with assessment criteria which do full justice to your evidence of achievement.</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l	 Use statement banks to speed up useful feedback.</a:t>
            </a:r>
          </a:p>
        </p:txBody>
      </p:sp>
      <p:sp>
        <p:nvSpPr>
          <p:cNvPr id="3" name="Content Placeholder 2"/>
          <p:cNvSpPr>
            <a:spLocks noGrp="1"/>
          </p:cNvSpPr>
          <p:nvPr>
            <p:ph idx="1"/>
          </p:nvPr>
        </p:nvSpPr>
        <p:spPr/>
        <p:txBody>
          <a:bodyPr/>
          <a:lstStyle/>
          <a:p>
            <a:r>
              <a:rPr lang="en-GB" dirty="0" smtClean="0"/>
              <a:t>Especially with online feedback, compile a bank of useful feedback statements.</a:t>
            </a:r>
          </a:p>
          <a:p>
            <a:r>
              <a:rPr lang="en-GB" dirty="0" smtClean="0"/>
              <a:t>Make sure that there are sufficient ‘praise’ comments, to counterbalance critical ones.</a:t>
            </a:r>
          </a:p>
          <a:p>
            <a:r>
              <a:rPr lang="en-GB" dirty="0" smtClean="0"/>
              <a:t>Get students themselves to compose statements, so that they get a sharper idea of what is wanted in their work.</a:t>
            </a:r>
          </a:p>
          <a:p>
            <a:r>
              <a:rPr lang="en-GB" dirty="0" smtClean="0"/>
              <a:t>Make sure that the feedback that different students receive is sufficiently different and personal, rather than just ‘out of the box’.</a:t>
            </a:r>
            <a:endParaRPr lang="en-GB"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m	Get students self-assessing, and give them feedback on their self-assessment.</a:t>
            </a:r>
          </a:p>
        </p:txBody>
      </p:sp>
      <p:sp>
        <p:nvSpPr>
          <p:cNvPr id="3" name="Content Placeholder 2"/>
          <p:cNvSpPr>
            <a:spLocks noGrp="1"/>
          </p:cNvSpPr>
          <p:nvPr>
            <p:ph idx="1"/>
          </p:nvPr>
        </p:nvSpPr>
        <p:spPr>
          <a:xfrm>
            <a:off x="358775" y="1412776"/>
            <a:ext cx="8605838" cy="4454624"/>
          </a:xfrm>
        </p:spPr>
        <p:txBody>
          <a:bodyPr/>
          <a:lstStyle/>
          <a:p>
            <a:r>
              <a:rPr lang="en-GB" dirty="0" smtClean="0"/>
              <a:t>Ask students what mark or grade they believe the work should be earning.</a:t>
            </a:r>
          </a:p>
          <a:p>
            <a:r>
              <a:rPr lang="en-GB" dirty="0" smtClean="0"/>
              <a:t>Ask students what they think they did best, and praise them when indeed they did do this well.</a:t>
            </a:r>
          </a:p>
          <a:p>
            <a:r>
              <a:rPr lang="en-GB" dirty="0" smtClean="0"/>
              <a:t>Ask students what they found the hardest part of the task, and praise them when they succeeded, and empathise when they didn’t.</a:t>
            </a:r>
          </a:p>
          <a:p>
            <a:r>
              <a:rPr lang="en-GB" dirty="0" smtClean="0"/>
              <a:t>Ask students what they might change if they had another hour to do the task.</a:t>
            </a:r>
            <a:endParaRPr lang="en-GB"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smtClean="0"/>
              <a:t>n	Avoid ‘final language’ in feedback</a:t>
            </a:r>
          </a:p>
        </p:txBody>
      </p:sp>
      <p:sp>
        <p:nvSpPr>
          <p:cNvPr id="3" name="Content Placeholder 2"/>
          <p:cNvSpPr>
            <a:spLocks noGrp="1"/>
          </p:cNvSpPr>
          <p:nvPr>
            <p:ph idx="1"/>
          </p:nvPr>
        </p:nvSpPr>
        <p:spPr/>
        <p:txBody>
          <a:bodyPr/>
          <a:lstStyle/>
          <a:p>
            <a:r>
              <a:rPr lang="en-GB" dirty="0" smtClean="0"/>
              <a:t>‘Final language’ includes words such as ‘excellent’, ‘good’, ‘poor’, ‘adequate’, ‘satisfactory’, and so on.</a:t>
            </a:r>
          </a:p>
          <a:p>
            <a:r>
              <a:rPr lang="en-GB" dirty="0" smtClean="0"/>
              <a:t>It is better to say things such as:</a:t>
            </a:r>
          </a:p>
          <a:p>
            <a:pPr lvl="1"/>
            <a:r>
              <a:rPr lang="en-GB" dirty="0" smtClean="0"/>
              <a:t>‘I really like how you approached so-and-so’</a:t>
            </a:r>
          </a:p>
          <a:p>
            <a:pPr lvl="1"/>
            <a:r>
              <a:rPr lang="en-GB" dirty="0" smtClean="0"/>
              <a:t>‘It might have helped if you’d done such-and such’</a:t>
            </a:r>
          </a:p>
          <a:p>
            <a:pPr lvl="1"/>
            <a:r>
              <a:rPr lang="en-GB" dirty="0" smtClean="0"/>
              <a:t>‘One thing you did really well was so-and-so’</a:t>
            </a:r>
          </a:p>
          <a:p>
            <a:pPr lvl="1"/>
            <a:r>
              <a:rPr lang="en-GB" dirty="0" smtClean="0"/>
              <a:t>‘You probably know that such-and-such didn’t really work’</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smtClean="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0" y="764704"/>
            <a:ext cx="9396536" cy="5102697"/>
          </a:xfrm>
        </p:spPr>
        <p:txBody>
          <a:bodyPr/>
          <a:lstStyle/>
          <a:p>
            <a:pPr>
              <a:buFont typeface="+mj-lt"/>
              <a:buAutoNum type="alphaLcPeriod"/>
            </a:pPr>
            <a:r>
              <a:rPr lang="en-GB" sz="2200" dirty="0" smtClean="0">
                <a:latin typeface="Calibri" pitchFamily="34" charset="0"/>
              </a:rPr>
              <a:t>Design much shorter assessments.</a:t>
            </a:r>
          </a:p>
          <a:p>
            <a:pPr>
              <a:buFont typeface="+mj-lt"/>
              <a:buAutoNum type="alphaLcPeriod"/>
            </a:pPr>
            <a:r>
              <a:rPr lang="en-GB" sz="2200" dirty="0" smtClean="0"/>
              <a:t>Increase formative assessment and reduce summative assessment.</a:t>
            </a:r>
            <a:endParaRPr lang="en-GB" sz="2200" dirty="0" smtClean="0">
              <a:latin typeface="Calibri" pitchFamily="34" charset="0"/>
            </a:endParaRPr>
          </a:p>
          <a:p>
            <a:pPr>
              <a:buFont typeface="+mj-lt"/>
              <a:buAutoNum type="alphaLcPeriod"/>
            </a:pPr>
            <a:r>
              <a:rPr lang="en-GB" sz="2200" dirty="0" smtClean="0"/>
              <a:t>Don’t just use essays.</a:t>
            </a:r>
            <a:endParaRPr lang="en-GB" sz="2200" dirty="0" smtClean="0">
              <a:latin typeface="Calibri" pitchFamily="34" charset="0"/>
            </a:endParaRPr>
          </a:p>
          <a:p>
            <a:pPr>
              <a:buFont typeface="+mj-lt"/>
              <a:buAutoNum type="alphaLcPeriod"/>
            </a:pPr>
            <a:r>
              <a:rPr lang="en-GB" sz="2200" dirty="0" smtClean="0"/>
              <a:t>Make more use of oral feedback rather than written.</a:t>
            </a:r>
          </a:p>
          <a:p>
            <a:pPr>
              <a:buFont typeface="+mj-lt"/>
              <a:buAutoNum type="alphaLcPeriod"/>
            </a:pPr>
            <a:r>
              <a:rPr lang="en-GB" sz="2200" dirty="0" smtClean="0"/>
              <a:t>Speed up feedback so students still care about it.</a:t>
            </a:r>
          </a:p>
          <a:p>
            <a:pPr>
              <a:buFont typeface="+mj-lt"/>
              <a:buAutoNum type="alphaLcPeriod"/>
            </a:pPr>
            <a:r>
              <a:rPr lang="en-GB" sz="2200" dirty="0" smtClean="0"/>
              <a:t>Get students giving feedback to each other.</a:t>
            </a:r>
          </a:p>
          <a:p>
            <a:pPr>
              <a:buFont typeface="+mj-lt"/>
              <a:buAutoNum type="alphaLcPeriod"/>
            </a:pPr>
            <a:r>
              <a:rPr lang="en-GB" sz="2200" dirty="0" smtClean="0">
                <a:latin typeface="Calibri" pitchFamily="34" charset="0"/>
              </a:rPr>
              <a:t>Let students right into assessment criteria.</a:t>
            </a:r>
          </a:p>
          <a:p>
            <a:pPr>
              <a:buFont typeface="+mj-lt"/>
              <a:buAutoNum type="alphaLcPeriod"/>
            </a:pPr>
            <a:r>
              <a:rPr lang="en-GB" sz="2200" dirty="0" smtClean="0"/>
              <a:t>Show students a range of evidence of achievement.</a:t>
            </a:r>
          </a:p>
          <a:p>
            <a:pPr>
              <a:buFont typeface="+mj-lt"/>
              <a:buAutoNum type="alphaLcPeriod"/>
            </a:pPr>
            <a:r>
              <a:rPr lang="en-GB" sz="2200" dirty="0" smtClean="0"/>
              <a:t>Get students themselves formulating evidence of achievement.</a:t>
            </a:r>
          </a:p>
          <a:p>
            <a:pPr>
              <a:buFont typeface="+mj-lt"/>
              <a:buAutoNum type="alphaLcPeriod"/>
            </a:pPr>
            <a:r>
              <a:rPr lang="en-GB" sz="2200" dirty="0" smtClean="0"/>
              <a:t>Get students themselves designing and applying assessment criteria.</a:t>
            </a:r>
          </a:p>
          <a:p>
            <a:pPr>
              <a:buFont typeface="+mj-lt"/>
              <a:buAutoNum type="alphaLcPeriod"/>
            </a:pPr>
            <a:r>
              <a:rPr lang="en-GB" sz="2200" dirty="0" smtClean="0"/>
              <a:t>Give feedback to students in groups.</a:t>
            </a:r>
          </a:p>
          <a:p>
            <a:pPr>
              <a:buFont typeface="+mj-lt"/>
              <a:buAutoNum type="alphaLcPeriod"/>
            </a:pPr>
            <a:r>
              <a:rPr lang="en-GB" sz="2200" dirty="0" smtClean="0"/>
              <a:t>Use statement banks to speed up useful feedback.</a:t>
            </a:r>
          </a:p>
          <a:p>
            <a:pPr>
              <a:buFont typeface="+mj-lt"/>
              <a:buAutoNum type="alphaLcPeriod"/>
            </a:pPr>
            <a:r>
              <a:rPr lang="en-GB" sz="2200" dirty="0" smtClean="0"/>
              <a:t>Get students self-assessing, and give them feedback on their self-assessment.</a:t>
            </a:r>
          </a:p>
          <a:p>
            <a:pPr>
              <a:buFont typeface="+mj-lt"/>
              <a:buAutoNum type="alphaLcPeriod"/>
            </a:pPr>
            <a:r>
              <a:rPr lang="en-GB" sz="2200" dirty="0" smtClean="0"/>
              <a:t>Avoid ‘final language’ in feedback.</a:t>
            </a:r>
          </a:p>
          <a:p>
            <a:pPr>
              <a:buFont typeface="+mj-lt"/>
              <a:buAutoNum type="alphaLcPeriod"/>
            </a:pPr>
            <a:endParaRPr lang="en-GB" sz="2200" dirty="0" smtClean="0"/>
          </a:p>
          <a:p>
            <a:pPr>
              <a:buFont typeface="+mj-lt"/>
              <a:buAutoNum type="alphaLcPeriod"/>
            </a:pPr>
            <a:endParaRPr lang="en-GB" sz="2200" dirty="0"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0" cap="none" spc="0" normalizeH="0" baseline="0" noProof="0" smtClean="0">
                <a:ln>
                  <a:noFill/>
                </a:ln>
                <a:solidFill>
                  <a:srgbClr val="008000"/>
                </a:solidFill>
                <a:effectLst/>
                <a:uLnTx/>
                <a:uFillTx/>
                <a:latin typeface="Calibri" pitchFamily="34" charset="0"/>
                <a:ea typeface="+mj-ea"/>
                <a:cs typeface="+mj-cs"/>
              </a:rPr>
              <a:t>Fourteen ideas for making assessment and feedback more manageable</a:t>
            </a:r>
            <a:endParaRPr kumimoji="0" lang="en-US" sz="3200" b="1" i="0" u="none" strike="noStrike" kern="0" cap="none" spc="0" normalizeH="0" baseline="0" noProof="0" dirty="0">
              <a:ln>
                <a:noFill/>
              </a:ln>
              <a:solidFill>
                <a:srgbClr val="008000"/>
              </a:solidFill>
              <a:effectLst/>
              <a:uLnTx/>
              <a:uFillTx/>
              <a:latin typeface="Calibri" pitchFamily="34" charset="0"/>
              <a:ea typeface="+mj-ea"/>
              <a:cs typeface="+mj-cs"/>
            </a:endParaRPr>
          </a:p>
        </p:txBody>
      </p:sp>
      <p:sp>
        <p:nvSpPr>
          <p:cNvPr id="3" name="Content Placeholder 2"/>
          <p:cNvSpPr txBox="1">
            <a:spLocks/>
          </p:cNvSpPr>
          <p:nvPr/>
        </p:nvSpPr>
        <p:spPr>
          <a:xfrm>
            <a:off x="0" y="764704"/>
            <a:ext cx="9396536" cy="5102697"/>
          </a:xfrm>
          <a:prstGeom prst="rect">
            <a:avLst/>
          </a:prstGeom>
        </p:spPr>
        <p:txBody>
          <a:bodyPr/>
          <a:lstStyle/>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Calibri" pitchFamily="34" charset="0"/>
                <a:ea typeface="+mn-ea"/>
                <a:cs typeface="+mn-cs"/>
              </a:rPr>
              <a:t>Design much shorter assessments.</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Increase formative assessment and reduce summative assessment.</a:t>
            </a:r>
            <a:endParaRPr kumimoji="0" lang="en-GB" sz="2200" b="1" i="0" u="none" strike="noStrike" kern="0" cap="none" spc="0" normalizeH="0" baseline="0" noProof="0" dirty="0" smtClean="0">
              <a:ln>
                <a:noFill/>
              </a:ln>
              <a:solidFill>
                <a:srgbClr val="660066"/>
              </a:solidFill>
              <a:effectLst/>
              <a:uLnTx/>
              <a:uFillTx/>
              <a:latin typeface="Calibri" pitchFamily="34" charset="0"/>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Don’t just use essays.</a:t>
            </a:r>
            <a:endParaRPr kumimoji="0" lang="en-GB" sz="2200" b="1" i="0" u="none" strike="noStrike" kern="0" cap="none" spc="0" normalizeH="0" baseline="0" noProof="0" dirty="0" smtClean="0">
              <a:ln>
                <a:noFill/>
              </a:ln>
              <a:solidFill>
                <a:srgbClr val="660066"/>
              </a:solidFill>
              <a:effectLst/>
              <a:uLnTx/>
              <a:uFillTx/>
              <a:latin typeface="Calibri" pitchFamily="34" charset="0"/>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Make more use of oral feedback rather than written.</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Speed up feedback so students still care about it.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Get students giving feedback to each other.</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Calibri" pitchFamily="34" charset="0"/>
                <a:ea typeface="+mn-ea"/>
                <a:cs typeface="+mn-cs"/>
              </a:rPr>
              <a:t>Let students right into assessment criteria.</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Show students a range of evidence of achievement.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Get students themselves formulating evidence of achievement.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Get students themselves designing and applying assessment criteria.</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Give feedback to students in groups.</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Use statement banks to speed up useful feedback.</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r>
              <a:rPr kumimoji="0" lang="en-GB" sz="2200" b="1" i="0" u="none" strike="noStrike" kern="0" cap="none" spc="0" normalizeH="0" baseline="0" noProof="0" dirty="0" smtClean="0">
                <a:ln>
                  <a:noFill/>
                </a:ln>
                <a:solidFill>
                  <a:srgbClr val="660066"/>
                </a:solidFill>
                <a:effectLst/>
                <a:uLnTx/>
                <a:uFillTx/>
                <a:latin typeface="+mn-lt"/>
                <a:ea typeface="+mn-ea"/>
                <a:cs typeface="+mn-cs"/>
              </a:rPr>
              <a:t>Avoid ‘final language’ in feedback.</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endParaRPr kumimoji="0" lang="en-GB" sz="2200" b="1" i="0" u="none" strike="noStrike" kern="0" cap="none" spc="0" normalizeH="0" baseline="0" noProof="0" dirty="0" smtClean="0">
              <a:ln>
                <a:noFill/>
              </a:ln>
              <a:solidFill>
                <a:srgbClr val="660066"/>
              </a:solidFill>
              <a:effectLst/>
              <a:uLnTx/>
              <a:uFillTx/>
              <a:latin typeface="+mn-lt"/>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LcPeriod"/>
              <a:tabLst/>
              <a:defRPr/>
            </a:pPr>
            <a:endParaRPr kumimoji="0" lang="en-GB" sz="2200" b="1" i="0" u="none" strike="noStrike" kern="0" cap="none" spc="0" normalizeH="0" baseline="0" noProof="0" dirty="0" smtClean="0">
              <a:ln>
                <a:noFill/>
              </a:ln>
              <a:solidFill>
                <a:srgbClr val="660066"/>
              </a:solidFill>
              <a:effectLst/>
              <a:uLnTx/>
              <a:uFillTx/>
              <a:latin typeface="+mn-lt"/>
              <a:ea typeface="+mn-ea"/>
              <a:cs typeface="+mn-cs"/>
            </a:endParaRPr>
          </a:p>
        </p:txBody>
      </p:sp>
      <p:sp>
        <p:nvSpPr>
          <p:cNvPr id="13" name="Rectangle 3"/>
          <p:cNvSpPr>
            <a:spLocks noChangeArrowheads="1"/>
          </p:cNvSpPr>
          <p:nvPr/>
        </p:nvSpPr>
        <p:spPr bwMode="auto">
          <a:xfrm>
            <a:off x="4710270" y="19875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4" name="Rectangle 4"/>
          <p:cNvSpPr>
            <a:spLocks noChangeArrowheads="1"/>
          </p:cNvSpPr>
          <p:nvPr/>
        </p:nvSpPr>
        <p:spPr bwMode="auto">
          <a:xfrm>
            <a:off x="2881470" y="26733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5" name="Rectangle 5"/>
          <p:cNvSpPr>
            <a:spLocks noChangeArrowheads="1"/>
          </p:cNvSpPr>
          <p:nvPr/>
        </p:nvSpPr>
        <p:spPr bwMode="auto">
          <a:xfrm>
            <a:off x="6386670" y="27495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6" name="Rectangle 6"/>
          <p:cNvSpPr>
            <a:spLocks noChangeArrowheads="1"/>
          </p:cNvSpPr>
          <p:nvPr/>
        </p:nvSpPr>
        <p:spPr bwMode="auto">
          <a:xfrm>
            <a:off x="4786470" y="35877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 </a:t>
            </a:r>
            <a:endParaRPr lang="en-GB" sz="2800" b="1" dirty="0">
              <a:solidFill>
                <a:srgbClr val="0070C0"/>
              </a:solidFill>
            </a:endParaRPr>
          </a:p>
        </p:txBody>
      </p:sp>
      <p:sp>
        <p:nvSpPr>
          <p:cNvPr id="17" name="Rectangle 7"/>
          <p:cNvSpPr>
            <a:spLocks noChangeArrowheads="1"/>
          </p:cNvSpPr>
          <p:nvPr/>
        </p:nvSpPr>
        <p:spPr bwMode="auto">
          <a:xfrm>
            <a:off x="7453470" y="35877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8" name="Rectangle 8"/>
          <p:cNvSpPr>
            <a:spLocks noChangeArrowheads="1"/>
          </p:cNvSpPr>
          <p:nvPr/>
        </p:nvSpPr>
        <p:spPr bwMode="auto">
          <a:xfrm>
            <a:off x="2195670" y="35877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9" name="Rectangle 9"/>
          <p:cNvSpPr>
            <a:spLocks noChangeArrowheads="1"/>
          </p:cNvSpPr>
          <p:nvPr/>
        </p:nvSpPr>
        <p:spPr bwMode="auto">
          <a:xfrm>
            <a:off x="6386670" y="43497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20" name="Rectangle 19"/>
          <p:cNvSpPr>
            <a:spLocks noChangeArrowheads="1"/>
          </p:cNvSpPr>
          <p:nvPr/>
        </p:nvSpPr>
        <p:spPr bwMode="auto">
          <a:xfrm>
            <a:off x="4938870" y="5187950"/>
            <a:ext cx="845980" cy="5453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21" name="Rectangle 10"/>
          <p:cNvSpPr>
            <a:spLocks noChangeArrowheads="1"/>
          </p:cNvSpPr>
          <p:nvPr/>
        </p:nvSpPr>
        <p:spPr bwMode="auto">
          <a:xfrm>
            <a:off x="3262470" y="4349750"/>
            <a:ext cx="845980" cy="54537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Post-it ‘Diamond 9’ prioritisation</a:t>
            </a:r>
            <a:endParaRPr lang="en-GB" b="1" dirty="0"/>
          </a:p>
        </p:txBody>
      </p:sp>
      <p:sp>
        <p:nvSpPr>
          <p:cNvPr id="3" name="Content Placeholder 2"/>
          <p:cNvSpPr>
            <a:spLocks noGrp="1"/>
          </p:cNvSpPr>
          <p:nvPr>
            <p:ph idx="1"/>
          </p:nvPr>
        </p:nvSpPr>
        <p:spPr/>
        <p:txBody>
          <a:bodyPr/>
          <a:lstStyle/>
          <a:p>
            <a:r>
              <a:rPr lang="en-GB" dirty="0" smtClean="0"/>
              <a:t>In your group, please write the letters ‘a’ to ‘n’ on fourteen post-its, and discuss the relative pros and cons for each in your own practice, and as a group, arrange the top 9 in a ‘diamond 9’ pattern.</a:t>
            </a:r>
          </a:p>
          <a:p>
            <a:r>
              <a:rPr lang="en-GB" dirty="0" smtClean="0"/>
              <a:t>At any point, insert </a:t>
            </a:r>
            <a:r>
              <a:rPr lang="en-GB" dirty="0" smtClean="0">
                <a:solidFill>
                  <a:srgbClr val="FF0000"/>
                </a:solidFill>
              </a:rPr>
              <a:t>one better choice</a:t>
            </a:r>
            <a:r>
              <a:rPr lang="en-GB" dirty="0" smtClean="0"/>
              <a:t>, and  place it in order among your top 9.</a:t>
            </a:r>
          </a:p>
          <a:p>
            <a:r>
              <a:rPr lang="en-GB" dirty="0" smtClean="0"/>
              <a:t>Be ready to justify your top choices to the rest of us.</a:t>
            </a:r>
          </a:p>
          <a:p>
            <a:endParaRPr lang="en-GB"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Diamond 9 </a:t>
            </a:r>
            <a:endParaRPr lang="en-GB" sz="36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best</a:t>
            </a:r>
            <a:endParaRPr lang="en-GB" sz="2800" b="1" dirty="0">
              <a:solidFill>
                <a:srgbClr val="0070C0"/>
              </a:solidFill>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next best</a:t>
            </a:r>
            <a:endParaRPr lang="en-GB" sz="2800" b="1" dirty="0">
              <a:solidFill>
                <a:srgbClr val="0070C0"/>
              </a:solidFill>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7</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smtClean="0">
                <a:solidFill>
                  <a:srgbClr val="000000"/>
                </a:solidFill>
                <a:effectLst>
                  <a:outerShdw blurRad="38100" dist="38100" dir="2700000" algn="tl">
                    <a:srgbClr val="FFFFFF"/>
                  </a:outerShdw>
                </a:effectLst>
                <a:latin typeface="Arial" pitchFamily="34" charset="0"/>
                <a:cs typeface="Arial" pitchFamily="34" charset="0"/>
              </a:rPr>
              <a:t>Your results so far...</a:t>
            </a:r>
            <a:endParaRPr lang="en-GB" sz="36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D,D,A,C</a:t>
            </a:r>
            <a:endParaRPr lang="en-GB" sz="2800" b="1" dirty="0">
              <a:solidFill>
                <a:srgbClr val="0070C0"/>
              </a:solidFill>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F,E,D,E</a:t>
            </a:r>
            <a:endParaRPr lang="en-GB" sz="2800" b="1" dirty="0">
              <a:solidFill>
                <a:srgbClr val="0070C0"/>
              </a:solidFill>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C,K, E,F</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 </a:t>
            </a:r>
            <a:endParaRPr lang="en-GB" sz="2800" b="1" dirty="0">
              <a:solidFill>
                <a:srgbClr val="0070C0"/>
              </a:solidFill>
            </a:endParaRP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2"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I,H,G,I</a:t>
            </a:r>
            <a:endParaRPr lang="en-GB" sz="2800" b="1" dirty="0">
              <a:solidFill>
                <a:srgbClr val="0070C0"/>
              </a:solidFill>
            </a:endParaRPr>
          </a:p>
        </p:txBody>
      </p:sp>
      <p:sp>
        <p:nvSpPr>
          <p:cNvPr id="15"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2088289"/>
          </a:xfrm>
          <a:noFill/>
        </p:spPr>
        <p:txBody>
          <a:bodyPr/>
          <a:lstStyle/>
          <a:p>
            <a:pPr algn="ctr"/>
            <a:r>
              <a:rPr lang="en-GB" sz="4400" dirty="0" smtClean="0">
                <a:solidFill>
                  <a:srgbClr val="FFFF00"/>
                </a:solidFill>
              </a:rPr>
              <a:t>Smarter feedback</a:t>
            </a:r>
            <a:r>
              <a:rPr lang="en-GB" sz="4000" dirty="0" smtClean="0">
                <a:solidFill>
                  <a:srgbClr val="FFFF00"/>
                </a:solidFill>
              </a:rPr>
              <a:t>	</a:t>
            </a:r>
            <a:br>
              <a:rPr lang="en-GB" sz="4000" dirty="0" smtClean="0">
                <a:solidFill>
                  <a:srgbClr val="FFFF00"/>
                </a:solidFill>
              </a:rPr>
            </a:br>
            <a:r>
              <a:rPr lang="en-GB" sz="3200" dirty="0" smtClean="0">
                <a:solidFill>
                  <a:srgbClr val="FFFF00"/>
                </a:solidFill>
              </a:rPr>
              <a:t>getting better feedback to more students in less time!</a:t>
            </a:r>
            <a:endParaRPr lang="en-GB" sz="4000" dirty="0">
              <a:solidFill>
                <a:srgbClr val="FFFF00"/>
              </a:solidFill>
            </a:endParaRPr>
          </a:p>
        </p:txBody>
      </p:sp>
      <p:sp>
        <p:nvSpPr>
          <p:cNvPr id="13315" name="Rectangle 3"/>
          <p:cNvSpPr>
            <a:spLocks noGrp="1" noChangeArrowheads="1"/>
          </p:cNvSpPr>
          <p:nvPr>
            <p:ph type="subTitle" idx="1"/>
          </p:nvPr>
        </p:nvSpPr>
        <p:spPr>
          <a:xfrm>
            <a:off x="611450" y="2348850"/>
            <a:ext cx="6625390" cy="3351290"/>
          </a:xfrm>
        </p:spPr>
        <p:txBody>
          <a:bodyPr/>
          <a:lstStyle/>
          <a:p>
            <a:pPr algn="ctr"/>
            <a:r>
              <a:rPr lang="en-GB" b="1" dirty="0" smtClean="0">
                <a:solidFill>
                  <a:srgbClr val="92D050"/>
                </a:solidFill>
              </a:rPr>
              <a:t>Moulton College</a:t>
            </a:r>
          </a:p>
          <a:p>
            <a:pPr algn="ctr"/>
            <a:r>
              <a:rPr lang="en-GB" sz="2400" b="1" dirty="0" smtClean="0">
                <a:solidFill>
                  <a:srgbClr val="FF6699"/>
                </a:solidFill>
              </a:rPr>
              <a:t>Thursday January 5</a:t>
            </a:r>
            <a:r>
              <a:rPr lang="en-GB" sz="2400" b="1" baseline="30000" dirty="0" smtClean="0">
                <a:solidFill>
                  <a:srgbClr val="FF6699"/>
                </a:solidFill>
              </a:rPr>
              <a:t>th</a:t>
            </a:r>
            <a:r>
              <a:rPr lang="en-GB" sz="2400" b="1" dirty="0" smtClean="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smtClean="0">
                <a:solidFill>
                  <a:prstClr val="white"/>
                </a:solidFill>
              </a:rPr>
              <a:t>Some feedback</a:t>
            </a:r>
          </a:p>
          <a:p>
            <a:pPr algn="ctr" fontAlgn="auto">
              <a:spcBef>
                <a:spcPts val="0"/>
              </a:spcBef>
              <a:spcAft>
                <a:spcPts val="0"/>
              </a:spcAft>
            </a:pPr>
            <a:r>
              <a:rPr lang="en-GB" sz="4800" b="1" dirty="0" smtClean="0">
                <a:solidFill>
                  <a:prstClr val="white"/>
                </a:solidFill>
              </a:rPr>
              <a:t>issues</a:t>
            </a:r>
            <a:endParaRPr lang="en-GB" sz="4800" b="1" dirty="0">
              <a:solidFill>
                <a:prstClr val="white"/>
              </a:solidFill>
            </a:endParaRPr>
          </a:p>
        </p:txBody>
      </p:sp>
      <p:sp>
        <p:nvSpPr>
          <p:cNvPr id="2" name="Oval 1"/>
          <p:cNvSpPr>
            <a:spLocks noChangeArrowheads="1"/>
          </p:cNvSpPr>
          <p:nvPr/>
        </p:nvSpPr>
        <p:spPr bwMode="auto">
          <a:xfrm>
            <a:off x="5753100" y="3124200"/>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last year</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and feedback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Sally Brown on feedback, 2015</a:t>
            </a:r>
            <a:endParaRPr lang="en-GB" sz="3600" dirty="0"/>
          </a:p>
        </p:txBody>
      </p:sp>
      <p:sp>
        <p:nvSpPr>
          <p:cNvPr id="3" name="Content Placeholder 2"/>
          <p:cNvSpPr>
            <a:spLocks noGrp="1"/>
          </p:cNvSpPr>
          <p:nvPr>
            <p:ph idx="1"/>
          </p:nvPr>
        </p:nvSpPr>
        <p:spPr>
          <a:xfrm>
            <a:off x="358775" y="980729"/>
            <a:ext cx="8605838" cy="4886672"/>
          </a:xfrm>
        </p:spPr>
        <p:txBody>
          <a:bodyPr/>
          <a:lstStyle/>
          <a:p>
            <a:pPr>
              <a:lnSpc>
                <a:spcPct val="100000"/>
              </a:lnSpc>
            </a:pPr>
            <a:r>
              <a:rPr lang="en-US" sz="2800" dirty="0" smtClean="0"/>
              <a:t>Concentrating on giving students detailed and developmental feedback is the single most useful thing we can do for our students,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smtClean="0"/>
              <a:t>Once we have spent time on giving students feedback, it is a sad waste if students don’t make good use of it. We need to explore ways to </a:t>
            </a:r>
            <a:r>
              <a:rPr lang="en-US" sz="2800" dirty="0" err="1" smtClean="0"/>
              <a:t>incentivise</a:t>
            </a:r>
            <a:r>
              <a:rPr lang="en-US" sz="2800" dirty="0" smtClean="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a:t>
            </a:r>
            <a:endParaRPr lang="en-GB" dirty="0"/>
          </a:p>
        </p:txBody>
      </p:sp>
      <p:sp>
        <p:nvSpPr>
          <p:cNvPr id="3" name="Content Placeholder 2"/>
          <p:cNvSpPr>
            <a:spLocks noGrp="1"/>
          </p:cNvSpPr>
          <p:nvPr>
            <p:ph idx="1"/>
          </p:nvPr>
        </p:nvSpPr>
        <p:spPr/>
        <p:txBody>
          <a:bodyPr/>
          <a:lstStyle/>
          <a:p>
            <a:pPr lvl="0">
              <a:buFont typeface="+mj-lt"/>
              <a:buAutoNum type="arabicPeriod"/>
            </a:pPr>
            <a:r>
              <a:rPr lang="en-GB" dirty="0" smtClean="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smtClean="0"/>
              <a:t>Cursory and derogatory remarks that leave them feeling demoralised ‘Weak argument’, ‘Shoddy work’, ‘Hopeless’, ‘Under-developed’, and so on. </a:t>
            </a:r>
          </a:p>
          <a:p>
            <a:pPr lvl="0">
              <a:buFont typeface="+mj-lt"/>
              <a:buAutoNum type="arabicPeriod"/>
            </a:pPr>
            <a:r>
              <a:rPr lang="en-GB" dirty="0" smtClean="0"/>
              <a:t>Value judgements on them as people rather than on the work in hand.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a:t>
            </a:r>
            <a:endParaRPr lang="en-GB" dirty="0"/>
          </a:p>
        </p:txBody>
      </p:sp>
      <p:sp>
        <p:nvSpPr>
          <p:cNvPr id="3" name="Content Placeholder 2"/>
          <p:cNvSpPr>
            <a:spLocks noGrp="1"/>
          </p:cNvSpPr>
          <p:nvPr>
            <p:ph idx="1"/>
          </p:nvPr>
        </p:nvSpPr>
        <p:spPr/>
        <p:txBody>
          <a:bodyPr/>
          <a:lstStyle/>
          <a:p>
            <a:pPr lvl="0">
              <a:buFont typeface="+mj-lt"/>
              <a:buAutoNum type="arabicPeriod" startAt="4"/>
            </a:pPr>
            <a:r>
              <a:rPr lang="en-GB" dirty="0" smtClean="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smtClean="0"/>
              <a:t>Feedback that arrives so late that there are no opportunities to put into practice any guidance suggested in time for the submission of the next assignment.</a:t>
            </a:r>
          </a:p>
          <a:p>
            <a:pPr>
              <a:buNone/>
            </a:pPr>
            <a:r>
              <a:rPr lang="en-GB" dirty="0" smtClean="0"/>
              <a:t>(Adapted from Brown, 2015)</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Royce Sadler on feedback:</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Higher education teachers are often frustrated by the </a:t>
            </a:r>
            <a:r>
              <a:rPr lang="en-GB" sz="2800" dirty="0" smtClean="0">
                <a:solidFill>
                  <a:srgbClr val="FF00FF"/>
                </a:solidFill>
                <a:latin typeface="Calibri" pitchFamily="34" charset="0"/>
              </a:rPr>
              <a:t>modest impact </a:t>
            </a:r>
            <a:r>
              <a:rPr lang="en-GB" sz="2800" dirty="0" smtClean="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smtClean="0">
                <a:solidFill>
                  <a:srgbClr val="FF0000"/>
                </a:solidFill>
                <a:latin typeface="Calibri" pitchFamily="34" charset="0"/>
              </a:rPr>
              <a:t>take control of their own learning and performance</a:t>
            </a:r>
            <a:r>
              <a:rPr lang="en-GB" sz="2800" dirty="0" smtClean="0">
                <a:latin typeface="Calibri" pitchFamily="34" charset="0"/>
              </a:rPr>
              <a:t>. (Sadler, 2013)</a:t>
            </a:r>
          </a:p>
          <a:p>
            <a:pPr>
              <a:lnSpc>
                <a:spcPct val="100000"/>
              </a:lnSpc>
              <a:buNone/>
            </a:pPr>
            <a:r>
              <a:rPr lang="en-AU" sz="2000" dirty="0" smtClean="0">
                <a:solidFill>
                  <a:srgbClr val="008000"/>
                </a:solidFill>
              </a:rPr>
              <a:t>Sadler, D. R. (2013). Opening up feedback: Teaching learners to see. In Merry, S., Price, M., Carless, D., &amp; </a:t>
            </a:r>
            <a:r>
              <a:rPr lang="en-AU" sz="2000" dirty="0" err="1" smtClean="0">
                <a:solidFill>
                  <a:srgbClr val="008000"/>
                </a:solidFill>
              </a:rPr>
              <a:t>Taras</a:t>
            </a:r>
            <a:r>
              <a:rPr lang="en-AU" sz="2000" dirty="0" smtClean="0">
                <a:solidFill>
                  <a:srgbClr val="008000"/>
                </a:solidFill>
              </a:rPr>
              <a:t>, M. (Eds.) </a:t>
            </a:r>
            <a:r>
              <a:rPr lang="en-AU" sz="2000" i="1" dirty="0" smtClean="0">
                <a:solidFill>
                  <a:srgbClr val="008000"/>
                </a:solidFill>
              </a:rPr>
              <a:t>Reconceptualising feedback in higher education: Developing dialogue with students</a:t>
            </a:r>
            <a:r>
              <a:rPr lang="en-AU" sz="2000" dirty="0" smtClean="0">
                <a:solidFill>
                  <a:srgbClr val="008000"/>
                </a:solidFill>
              </a:rPr>
              <a:t>. (Ch. 5, 54‑63). London: </a:t>
            </a:r>
            <a:r>
              <a:rPr lang="en-AU" sz="2000" dirty="0" err="1" smtClean="0">
                <a:solidFill>
                  <a:srgbClr val="008000"/>
                </a:solidFill>
              </a:rPr>
              <a:t>Routledge</a:t>
            </a:r>
            <a:r>
              <a:rPr lang="en-AU" sz="2000" dirty="0" smtClean="0">
                <a:solidFill>
                  <a:srgbClr val="008000"/>
                </a:solidFill>
              </a:rPr>
              <a:t>.</a:t>
            </a:r>
            <a:endParaRPr lang="en-GB" sz="2000" dirty="0" smtClean="0">
              <a:solidFill>
                <a:srgbClr val="008000"/>
              </a:solidFill>
            </a:endParaRPr>
          </a:p>
          <a:p>
            <a:pPr>
              <a:lnSpc>
                <a:spcPct val="100000"/>
              </a:lnSpc>
            </a:pPr>
            <a:endParaRPr lang="en-GB" sz="2800" dirty="0" smtClean="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Dylan </a:t>
            </a:r>
            <a:r>
              <a:rPr lang="en-GB" sz="3600" dirty="0" err="1" smtClean="0">
                <a:solidFill>
                  <a:srgbClr val="008000"/>
                </a:solidFill>
                <a:latin typeface="Calibri" pitchFamily="34" charset="0"/>
              </a:rPr>
              <a:t>Wiliam</a:t>
            </a:r>
            <a:r>
              <a:rPr lang="en-GB" sz="3600" dirty="0" smtClean="0">
                <a:solidFill>
                  <a:srgbClr val="008000"/>
                </a:solidFill>
                <a:latin typeface="Calibri" pitchFamily="34" charset="0"/>
              </a:rPr>
              <a:t> on feedback April 2014 (online)</a:t>
            </a:r>
            <a:endParaRPr lang="en-GB" sz="3600" dirty="0">
              <a:solidFill>
                <a:srgbClr val="008000"/>
              </a:solidFill>
              <a:latin typeface="Calibri" pitchFamily="34" charset="0"/>
            </a:endParaRPr>
          </a:p>
        </p:txBody>
      </p:sp>
      <p:sp>
        <p:nvSpPr>
          <p:cNvPr id="3" name="Content Placeholder 2"/>
          <p:cNvSpPr>
            <a:spLocks noGrp="1"/>
          </p:cNvSpPr>
          <p:nvPr>
            <p:ph idx="1"/>
          </p:nvPr>
        </p:nvSpPr>
        <p:spPr>
          <a:xfrm>
            <a:off x="0" y="1196975"/>
            <a:ext cx="8964613" cy="4670425"/>
          </a:xfrm>
        </p:spPr>
        <p:txBody>
          <a:bodyPr/>
          <a:lstStyle/>
          <a:p>
            <a:r>
              <a:rPr lang="en-GB" sz="2600" dirty="0" smtClean="0">
                <a:latin typeface="Calibri" pitchFamily="34" charset="0"/>
              </a:rPr>
              <a:t>There really is a lot of rot talked about how feedback should and should not be given.</a:t>
            </a:r>
          </a:p>
          <a:p>
            <a:r>
              <a:rPr lang="en-GB" sz="2600" dirty="0" smtClean="0">
                <a:latin typeface="Calibri" pitchFamily="34" charset="0"/>
              </a:rPr>
              <a:t>...people forget that the only good feedback is that which is acted upon, which is why </a:t>
            </a:r>
            <a:r>
              <a:rPr lang="en-GB" sz="2600" dirty="0" smtClean="0">
                <a:solidFill>
                  <a:srgbClr val="FF00FF"/>
                </a:solidFill>
                <a:latin typeface="Calibri" pitchFamily="34" charset="0"/>
              </a:rPr>
              <a:t>the only thing that matters is the relationship between the teacher and the student</a:t>
            </a:r>
            <a:r>
              <a:rPr lang="en-GB" sz="2600" dirty="0" smtClean="0">
                <a:latin typeface="Calibri" pitchFamily="34" charset="0"/>
              </a:rPr>
              <a:t>. </a:t>
            </a:r>
          </a:p>
          <a:p>
            <a:r>
              <a:rPr lang="en-GB" sz="2600" dirty="0" smtClean="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3"/>
            <a:ext cx="8713788" cy="575717"/>
          </a:xfrm>
        </p:spPr>
        <p:txBody>
          <a:bodyPr/>
          <a:lstStyle/>
          <a:p>
            <a:r>
              <a:rPr lang="en-GB" sz="3200" b="1" dirty="0" smtClean="0"/>
              <a:t>How’s your feedback?</a:t>
            </a:r>
            <a:endParaRPr lang="en-US" sz="3600" b="1" dirty="0"/>
          </a:p>
        </p:txBody>
      </p:sp>
      <p:sp>
        <p:nvSpPr>
          <p:cNvPr id="16387" name="Rectangle 3"/>
          <p:cNvSpPr>
            <a:spLocks noGrp="1" noChangeArrowheads="1"/>
          </p:cNvSpPr>
          <p:nvPr>
            <p:ph type="body" idx="4294967295"/>
          </p:nvPr>
        </p:nvSpPr>
        <p:spPr>
          <a:xfrm>
            <a:off x="0" y="764630"/>
            <a:ext cx="9144000" cy="5831937"/>
          </a:xfrm>
        </p:spPr>
        <p:txBody>
          <a:bodyPr/>
          <a:lstStyle/>
          <a:p>
            <a:pPr>
              <a:lnSpc>
                <a:spcPct val="80000"/>
              </a:lnSpc>
              <a:spcBef>
                <a:spcPts val="0"/>
              </a:spcBef>
              <a:spcAft>
                <a:spcPts val="600"/>
              </a:spcAft>
              <a:buFont typeface="Wingdings" pitchFamily="2" charset="2"/>
              <a:buNone/>
            </a:pPr>
            <a:r>
              <a:rPr lang="en-US" sz="2800" dirty="0"/>
              <a:t>1. </a:t>
            </a:r>
            <a:r>
              <a:rPr lang="en-US" sz="2800" dirty="0" smtClean="0"/>
              <a:t>	Helps </a:t>
            </a:r>
            <a:r>
              <a:rPr lang="en-US" sz="2800" dirty="0"/>
              <a:t>clarify what good performance is (goals, criteria, expected standards);</a:t>
            </a:r>
          </a:p>
          <a:p>
            <a:pPr>
              <a:spcBef>
                <a:spcPts val="0"/>
              </a:spcBef>
              <a:spcAft>
                <a:spcPts val="600"/>
              </a:spcAft>
              <a:buFont typeface="Wingdings" pitchFamily="2" charset="2"/>
              <a:buNone/>
            </a:pPr>
            <a:r>
              <a:rPr lang="en-US" sz="2800" dirty="0"/>
              <a:t>2. </a:t>
            </a:r>
            <a:r>
              <a:rPr lang="en-US" sz="2800" dirty="0" smtClean="0"/>
              <a:t>	Facilitates </a:t>
            </a:r>
            <a:r>
              <a:rPr lang="en-US" sz="2800" dirty="0"/>
              <a:t>the development of self-assessment (reflection) in learning;</a:t>
            </a:r>
          </a:p>
          <a:p>
            <a:pPr>
              <a:spcBef>
                <a:spcPts val="0"/>
              </a:spcBef>
              <a:spcAft>
                <a:spcPts val="600"/>
              </a:spcAft>
              <a:buFont typeface="Wingdings" pitchFamily="2" charset="2"/>
              <a:buNone/>
            </a:pPr>
            <a:r>
              <a:rPr lang="en-US" sz="2800" dirty="0"/>
              <a:t>3. </a:t>
            </a:r>
            <a:r>
              <a:rPr lang="en-US" sz="2800" dirty="0" smtClean="0"/>
              <a:t>	Delivers </a:t>
            </a:r>
            <a:r>
              <a:rPr lang="en-US" sz="2800" dirty="0"/>
              <a:t>high quality information to students about their learning;</a:t>
            </a:r>
          </a:p>
          <a:p>
            <a:pPr>
              <a:spcBef>
                <a:spcPts val="0"/>
              </a:spcBef>
              <a:spcAft>
                <a:spcPts val="600"/>
              </a:spcAft>
              <a:buFont typeface="Wingdings" pitchFamily="2" charset="2"/>
              <a:buNone/>
            </a:pPr>
            <a:r>
              <a:rPr lang="en-US" sz="2800" dirty="0"/>
              <a:t>4. </a:t>
            </a:r>
            <a:r>
              <a:rPr lang="en-US" sz="2800" dirty="0" smtClean="0"/>
              <a:t>	Encourages </a:t>
            </a:r>
            <a:r>
              <a:rPr lang="en-US" sz="2800" dirty="0"/>
              <a:t>teacher and peer dialogue around learning;</a:t>
            </a:r>
          </a:p>
          <a:p>
            <a:pPr>
              <a:spcBef>
                <a:spcPts val="0"/>
              </a:spcBef>
              <a:spcAft>
                <a:spcPts val="600"/>
              </a:spcAft>
              <a:buFont typeface="Wingdings" pitchFamily="2" charset="2"/>
              <a:buNone/>
            </a:pPr>
            <a:r>
              <a:rPr lang="en-US" sz="2800" dirty="0"/>
              <a:t>5. </a:t>
            </a:r>
            <a:r>
              <a:rPr lang="en-US" sz="2800" dirty="0" smtClean="0"/>
              <a:t>	Encourages </a:t>
            </a:r>
            <a:r>
              <a:rPr lang="en-US" sz="2800" dirty="0"/>
              <a:t>positive motivational beliefs and self-esteem;</a:t>
            </a:r>
          </a:p>
          <a:p>
            <a:pPr>
              <a:spcBef>
                <a:spcPts val="0"/>
              </a:spcBef>
              <a:spcAft>
                <a:spcPts val="600"/>
              </a:spcAft>
              <a:buFont typeface="Wingdings" pitchFamily="2" charset="2"/>
              <a:buNone/>
            </a:pPr>
            <a:r>
              <a:rPr lang="en-US" sz="2800" dirty="0"/>
              <a:t>6. </a:t>
            </a:r>
            <a:r>
              <a:rPr lang="en-US" sz="2800" dirty="0" smtClean="0"/>
              <a:t>	Provides </a:t>
            </a:r>
            <a:r>
              <a:rPr lang="en-US" sz="2800" dirty="0"/>
              <a:t>opportunities to close the gap between current and desired performance;</a:t>
            </a:r>
          </a:p>
          <a:p>
            <a:pPr>
              <a:spcBef>
                <a:spcPts val="0"/>
              </a:spcBef>
              <a:spcAft>
                <a:spcPts val="600"/>
              </a:spcAft>
              <a:buFont typeface="Wingdings" pitchFamily="2" charset="2"/>
              <a:buNone/>
            </a:pPr>
            <a:r>
              <a:rPr lang="en-US" sz="2800" dirty="0"/>
              <a:t>7. </a:t>
            </a:r>
            <a:r>
              <a:rPr lang="en-US" sz="2800" dirty="0" smtClean="0"/>
              <a:t>	Provides </a:t>
            </a:r>
            <a:r>
              <a:rPr lang="en-US" sz="2800" dirty="0"/>
              <a:t>information to teachers that can be used to help shape the teaching</a:t>
            </a:r>
            <a:r>
              <a:rPr lang="en-US" sz="2800" dirty="0" smtClean="0"/>
              <a:t>.</a:t>
            </a:r>
          </a:p>
          <a:p>
            <a:pPr marL="361950" indent="-361950">
              <a:spcBef>
                <a:spcPts val="0"/>
              </a:spcBef>
              <a:spcAft>
                <a:spcPts val="600"/>
              </a:spcAft>
              <a:buFont typeface="Wingdings" pitchFamily="2" charset="2"/>
              <a:buNone/>
            </a:pPr>
            <a:r>
              <a:rPr lang="en-US" sz="2800" dirty="0" smtClean="0"/>
              <a:t>(After </a:t>
            </a:r>
            <a:r>
              <a:rPr lang="en-US" sz="2800" dirty="0" err="1" smtClean="0"/>
              <a:t>Nicol</a:t>
            </a:r>
            <a:r>
              <a:rPr lang="en-US" sz="2800" dirty="0" smtClean="0"/>
              <a:t> and MacFarlane-Dick, 2006)</a:t>
            </a:r>
            <a:endParaRPr lang="en-GB" sz="2800" dirty="0"/>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xmlns="" val="32535975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0" y="0"/>
            <a:ext cx="9144000" cy="620713"/>
          </a:xfrm>
          <a:ln/>
        </p:spPr>
        <p:txBody>
          <a:bodyPr/>
          <a:lstStyle/>
          <a:p>
            <a:r>
              <a:rPr lang="en-GB" sz="3600" b="1" dirty="0" smtClean="0"/>
              <a:t>The language of feedback at school?</a:t>
            </a:r>
            <a:endParaRPr lang="en-GB" sz="3600" b="1" dirty="0"/>
          </a:p>
        </p:txBody>
      </p:sp>
      <p:sp>
        <p:nvSpPr>
          <p:cNvPr id="671747" name="Rectangle 3"/>
          <p:cNvSpPr>
            <a:spLocks noGrp="1" noChangeArrowheads="1"/>
          </p:cNvSpPr>
          <p:nvPr>
            <p:ph type="body" sz="half" idx="1"/>
          </p:nvPr>
        </p:nvSpPr>
        <p:spPr>
          <a:xfrm>
            <a:off x="0" y="548601"/>
            <a:ext cx="4495800" cy="6309400"/>
          </a:xfrm>
          <a:noFill/>
          <a:ln>
            <a:noFill/>
          </a:ln>
        </p:spPr>
        <p:txBody>
          <a:bodyPr/>
          <a:lstStyle/>
          <a:p>
            <a:pPr marL="273050" indent="-273050">
              <a:buFont typeface="Wingdings" pitchFamily="2" charset="2"/>
              <a:buNone/>
            </a:pPr>
            <a:r>
              <a:rPr lang="en-GB" sz="2000" dirty="0">
                <a:solidFill>
                  <a:srgbClr val="0000CC"/>
                </a:solidFill>
              </a:rPr>
              <a:t>Satisfactory progress:</a:t>
            </a:r>
            <a:r>
              <a:rPr lang="en-GB" sz="2000" dirty="0"/>
              <a:t> I can't think of a single thing interesting to say about him.</a:t>
            </a:r>
          </a:p>
          <a:p>
            <a:pPr marL="273050" indent="-273050">
              <a:buFont typeface="Wingdings" pitchFamily="2" charset="2"/>
              <a:buNone/>
            </a:pPr>
            <a:r>
              <a:rPr lang="en-GB" sz="2000" dirty="0">
                <a:solidFill>
                  <a:srgbClr val="0000CC"/>
                </a:solidFill>
              </a:rPr>
              <a:t>Good progress:</a:t>
            </a:r>
            <a:r>
              <a:rPr lang="en-GB" sz="2000" dirty="0"/>
              <a:t> If you think his work is bad now, you should have seen it last term.</a:t>
            </a:r>
          </a:p>
          <a:p>
            <a:pPr marL="273050" indent="-273050">
              <a:buFont typeface="Wingdings" pitchFamily="2" charset="2"/>
              <a:buNone/>
            </a:pPr>
            <a:r>
              <a:rPr lang="en-GB" sz="2000" dirty="0">
                <a:solidFill>
                  <a:srgbClr val="0000CC"/>
                </a:solidFill>
              </a:rPr>
              <a:t>Expresses himself confidently:</a:t>
            </a:r>
            <a:r>
              <a:rPr lang="en-GB" sz="2000" dirty="0"/>
              <a:t> Cheeky little </a:t>
            </a:r>
            <a:r>
              <a:rPr lang="en-GB" sz="2000" dirty="0" err="1"/>
              <a:t>oik</a:t>
            </a:r>
            <a:r>
              <a:rPr lang="en-GB" sz="2000" dirty="0"/>
              <a:t>.</a:t>
            </a:r>
          </a:p>
          <a:p>
            <a:pPr marL="273050" indent="-273050">
              <a:buFont typeface="Wingdings" pitchFamily="2" charset="2"/>
              <a:buNone/>
            </a:pPr>
            <a:r>
              <a:rPr lang="en-GB" sz="2000" dirty="0">
                <a:solidFill>
                  <a:srgbClr val="0000CC"/>
                </a:solidFill>
              </a:rPr>
              <a:t>Lively:</a:t>
            </a:r>
            <a:r>
              <a:rPr lang="en-GB" sz="2000" dirty="0"/>
              <a:t> Thoroughly disruptive.</a:t>
            </a:r>
          </a:p>
          <a:p>
            <a:pPr marL="273050" indent="-273050">
              <a:buFont typeface="Wingdings" pitchFamily="2" charset="2"/>
              <a:buNone/>
            </a:pPr>
            <a:r>
              <a:rPr lang="en-GB" sz="2000" dirty="0">
                <a:solidFill>
                  <a:srgbClr val="0000CC"/>
                </a:solidFill>
              </a:rPr>
              <a:t>A sensitive child:</a:t>
            </a:r>
            <a:r>
              <a:rPr lang="en-GB" sz="2000" dirty="0"/>
              <a:t> Whinges.</a:t>
            </a:r>
          </a:p>
          <a:p>
            <a:pPr marL="273050" indent="-273050">
              <a:buFont typeface="Wingdings" pitchFamily="2" charset="2"/>
              <a:buNone/>
            </a:pPr>
            <a:r>
              <a:rPr lang="en-GB" sz="2000" dirty="0">
                <a:solidFill>
                  <a:srgbClr val="0000CC"/>
                </a:solidFill>
              </a:rPr>
              <a:t>Reliable:</a:t>
            </a:r>
            <a:r>
              <a:rPr lang="en-GB" sz="2000" dirty="0"/>
              <a:t> Creep.</a:t>
            </a:r>
          </a:p>
          <a:p>
            <a:pPr marL="273050" indent="-273050">
              <a:buFont typeface="Wingdings" pitchFamily="2" charset="2"/>
              <a:buNone/>
            </a:pPr>
            <a:r>
              <a:rPr lang="en-GB" sz="2000" dirty="0">
                <a:solidFill>
                  <a:srgbClr val="0000CC"/>
                </a:solidFill>
              </a:rPr>
              <a:t>Imaginative:</a:t>
            </a:r>
            <a:r>
              <a:rPr lang="en-GB" sz="2000" dirty="0"/>
              <a:t> Never short of an excuse.</a:t>
            </a:r>
          </a:p>
          <a:p>
            <a:pPr marL="273050" indent="-273050">
              <a:buFont typeface="Wingdings" pitchFamily="2" charset="2"/>
              <a:buNone/>
            </a:pPr>
            <a:r>
              <a:rPr lang="en-GB" sz="2000" dirty="0">
                <a:solidFill>
                  <a:srgbClr val="0000CC"/>
                </a:solidFill>
              </a:rPr>
              <a:t>Easy-going:</a:t>
            </a:r>
            <a:r>
              <a:rPr lang="en-GB" sz="2000" dirty="0"/>
              <a:t> Bone idle (also ‘so laid-back he’s horizontal’).</a:t>
            </a:r>
          </a:p>
          <a:p>
            <a:pPr marL="273050" indent="-273050">
              <a:buFont typeface="Wingdings" pitchFamily="2" charset="2"/>
              <a:buNone/>
            </a:pPr>
            <a:r>
              <a:rPr lang="en-GB" sz="2000" dirty="0">
                <a:solidFill>
                  <a:srgbClr val="0000CC"/>
                </a:solidFill>
              </a:rPr>
              <a:t>Friendly:</a:t>
            </a:r>
            <a:r>
              <a:rPr lang="en-GB" sz="2000" dirty="0"/>
              <a:t> Never shuts up.</a:t>
            </a:r>
          </a:p>
          <a:p>
            <a:pPr marL="273050" indent="-273050">
              <a:buFont typeface="Wingdings" pitchFamily="2" charset="2"/>
              <a:buNone/>
            </a:pPr>
            <a:r>
              <a:rPr lang="en-GB" sz="2000" dirty="0">
                <a:solidFill>
                  <a:srgbClr val="0000CC"/>
                </a:solidFill>
              </a:rPr>
              <a:t>Works better at practical activities:</a:t>
            </a:r>
            <a:r>
              <a:rPr lang="en-GB" sz="2000" dirty="0"/>
              <a:t> Totally illiterate.</a:t>
            </a:r>
          </a:p>
          <a:p>
            <a:pPr marL="273050" indent="-273050">
              <a:buFont typeface="Wingdings" pitchFamily="2" charset="2"/>
              <a:buNone/>
            </a:pPr>
            <a:r>
              <a:rPr lang="en-GB" sz="2000" dirty="0">
                <a:solidFill>
                  <a:srgbClr val="0000CC"/>
                </a:solidFill>
              </a:rPr>
              <a:t>A born leader:</a:t>
            </a:r>
            <a:r>
              <a:rPr lang="en-GB" sz="2000" dirty="0"/>
              <a:t> Runs the playground protection racket.</a:t>
            </a:r>
          </a:p>
        </p:txBody>
      </p:sp>
      <p:sp>
        <p:nvSpPr>
          <p:cNvPr id="671748" name="Rectangle 4"/>
          <p:cNvSpPr>
            <a:spLocks noGrp="1" noChangeArrowheads="1"/>
          </p:cNvSpPr>
          <p:nvPr>
            <p:ph type="body" sz="half" idx="2"/>
          </p:nvPr>
        </p:nvSpPr>
        <p:spPr>
          <a:xfrm>
            <a:off x="4283960" y="476591"/>
            <a:ext cx="5040700" cy="6381410"/>
          </a:xfrm>
          <a:noFill/>
          <a:ln cap="flat" algn="ctr"/>
        </p:spPr>
        <p:txBody>
          <a:bodyPr/>
          <a:lstStyle/>
          <a:p>
            <a:pPr marL="273050" indent="-273050">
              <a:buFont typeface="Wingdings" pitchFamily="2" charset="2"/>
              <a:buNone/>
            </a:pPr>
            <a:r>
              <a:rPr lang="en-GB" sz="2000" dirty="0">
                <a:solidFill>
                  <a:srgbClr val="0000CC"/>
                </a:solidFill>
              </a:rPr>
              <a:t>Is easily upset:</a:t>
            </a:r>
            <a:r>
              <a:rPr lang="en-GB" sz="2000" dirty="0"/>
              <a:t> Spoilt rotten.</a:t>
            </a:r>
          </a:p>
          <a:p>
            <a:pPr marL="273050" indent="-273050">
              <a:buFont typeface="Wingdings" pitchFamily="2" charset="2"/>
              <a:buNone/>
            </a:pPr>
            <a:r>
              <a:rPr lang="en-GB" sz="2000" dirty="0">
                <a:solidFill>
                  <a:srgbClr val="0000CC"/>
                </a:solidFill>
              </a:rPr>
              <a:t>Determined:</a:t>
            </a:r>
            <a:r>
              <a:rPr lang="en-GB" sz="2000" dirty="0"/>
              <a:t> Lacking all scruples (also ‘destined for senior management’)</a:t>
            </a:r>
          </a:p>
          <a:p>
            <a:pPr marL="273050" indent="-273050">
              <a:buFont typeface="Wingdings" pitchFamily="2" charset="2"/>
              <a:buNone/>
            </a:pPr>
            <a:r>
              <a:rPr lang="en-GB" sz="2000" dirty="0">
                <a:solidFill>
                  <a:srgbClr val="0000CC"/>
                </a:solidFill>
              </a:rPr>
              <a:t>Independently minded:</a:t>
            </a:r>
            <a:r>
              <a:rPr lang="en-GB" sz="2000" dirty="0"/>
              <a:t> Obstinate.</a:t>
            </a:r>
          </a:p>
          <a:p>
            <a:pPr marL="273050" indent="-273050">
              <a:buFont typeface="Wingdings" pitchFamily="2" charset="2"/>
              <a:buNone/>
            </a:pPr>
            <a:r>
              <a:rPr lang="en-GB" sz="2000" dirty="0">
                <a:solidFill>
                  <a:srgbClr val="0000CC"/>
                </a:solidFill>
              </a:rPr>
              <a:t>Adventurous:</a:t>
            </a:r>
            <a:r>
              <a:rPr lang="en-GB" sz="2000" dirty="0"/>
              <a:t> Can't understand why he </a:t>
            </a:r>
            <a:r>
              <a:rPr lang="en-GB" sz="2000" dirty="0" smtClean="0"/>
              <a:t>	hasn't </a:t>
            </a:r>
            <a:r>
              <a:rPr lang="en-GB" sz="2000" dirty="0"/>
              <a:t>broken his neck.</a:t>
            </a:r>
          </a:p>
          <a:p>
            <a:pPr marL="273050" indent="-273050">
              <a:buFont typeface="Wingdings" pitchFamily="2" charset="2"/>
              <a:buNone/>
            </a:pPr>
            <a:r>
              <a:rPr lang="en-GB" sz="2000" dirty="0">
                <a:solidFill>
                  <a:srgbClr val="0000CC"/>
                </a:solidFill>
              </a:rPr>
              <a:t>Easily distracted:</a:t>
            </a:r>
            <a:r>
              <a:rPr lang="en-GB" sz="2000" dirty="0"/>
              <a:t> Yet to finish a piece of work.</a:t>
            </a:r>
          </a:p>
          <a:p>
            <a:pPr marL="273050" indent="-273050">
              <a:buFont typeface="Wingdings" pitchFamily="2" charset="2"/>
              <a:buNone/>
            </a:pPr>
            <a:r>
              <a:rPr lang="en-GB" sz="2000" dirty="0">
                <a:solidFill>
                  <a:srgbClr val="0000CC"/>
                </a:solidFill>
              </a:rPr>
              <a:t>Easily influenced:</a:t>
            </a:r>
            <a:r>
              <a:rPr lang="en-GB" sz="2000" dirty="0"/>
              <a:t> Nerd.</a:t>
            </a:r>
          </a:p>
          <a:p>
            <a:pPr marL="273050" indent="-273050">
              <a:buFont typeface="Wingdings" pitchFamily="2" charset="2"/>
              <a:buNone/>
            </a:pPr>
            <a:r>
              <a:rPr lang="en-GB" sz="2000" dirty="0">
                <a:solidFill>
                  <a:srgbClr val="0000CC"/>
                </a:solidFill>
              </a:rPr>
              <a:t>Mature expression:</a:t>
            </a:r>
            <a:r>
              <a:rPr lang="en-GB" sz="2000" dirty="0"/>
              <a:t> Stop doing his homework.</a:t>
            </a:r>
          </a:p>
          <a:p>
            <a:pPr marL="273050" indent="-273050">
              <a:buFont typeface="Wingdings" pitchFamily="2" charset="2"/>
              <a:buNone/>
            </a:pPr>
            <a:r>
              <a:rPr lang="en-GB" sz="2000" dirty="0">
                <a:solidFill>
                  <a:srgbClr val="0000CC"/>
                </a:solidFill>
              </a:rPr>
              <a:t>Enjoys all PE activities:</a:t>
            </a:r>
            <a:r>
              <a:rPr lang="en-GB" sz="2000" dirty="0"/>
              <a:t> Thug.</a:t>
            </a:r>
          </a:p>
          <a:p>
            <a:pPr marL="273050" indent="-273050">
              <a:buFont typeface="Wingdings" pitchFamily="2" charset="2"/>
              <a:buNone/>
            </a:pPr>
            <a:r>
              <a:rPr lang="en-GB" sz="2000" dirty="0">
                <a:solidFill>
                  <a:srgbClr val="0000CC"/>
                </a:solidFill>
              </a:rPr>
              <a:t>Good with his hands:</a:t>
            </a:r>
            <a:r>
              <a:rPr lang="en-GB" sz="2000" dirty="0"/>
              <a:t> Light-fingered.</a:t>
            </a:r>
          </a:p>
          <a:p>
            <a:pPr marL="273050" indent="-273050">
              <a:buFont typeface="Wingdings" pitchFamily="2" charset="2"/>
              <a:buNone/>
            </a:pPr>
            <a:r>
              <a:rPr lang="en-GB" sz="2000" dirty="0">
                <a:solidFill>
                  <a:srgbClr val="0000CC"/>
                </a:solidFill>
              </a:rPr>
              <a:t>Needs praise and encouragement:</a:t>
            </a:r>
            <a:r>
              <a:rPr lang="en-GB" sz="2000" dirty="0"/>
              <a:t> As </a:t>
            </a:r>
            <a:r>
              <a:rPr lang="en-GB" sz="2000" dirty="0" smtClean="0"/>
              <a:t>thick 		as </a:t>
            </a:r>
            <a:r>
              <a:rPr lang="en-GB" sz="2000" dirty="0"/>
              <a:t>two short planks.</a:t>
            </a:r>
          </a:p>
          <a:p>
            <a:pPr marL="273050" indent="-273050">
              <a:buFont typeface="Wingdings" pitchFamily="2" charset="2"/>
              <a:buNone/>
            </a:pPr>
            <a:r>
              <a:rPr lang="en-GB" sz="2000" dirty="0">
                <a:solidFill>
                  <a:srgbClr val="0000CC"/>
                </a:solidFill>
              </a:rPr>
              <a:t>A rather solitary child:</a:t>
            </a:r>
            <a:r>
              <a:rPr lang="en-GB" sz="2000" dirty="0"/>
              <a:t> Smells or has nits.</a:t>
            </a:r>
          </a:p>
          <a:p>
            <a:pPr marL="273050" indent="-273050">
              <a:buFont typeface="Wingdings" pitchFamily="2" charset="2"/>
              <a:buNone/>
            </a:pPr>
            <a:r>
              <a:rPr lang="en-GB" sz="2000" dirty="0">
                <a:solidFill>
                  <a:srgbClr val="0000CC"/>
                </a:solidFill>
              </a:rPr>
              <a:t>Popular at playtime:</a:t>
            </a:r>
            <a:r>
              <a:rPr lang="en-GB" sz="2000" dirty="0"/>
              <a:t> Sells pornography.</a:t>
            </a:r>
          </a:p>
          <a:p>
            <a:pPr marL="273050" indent="-273050">
              <a:buFont typeface="Wingdings" pitchFamily="2" charset="2"/>
              <a:buNone/>
            </a:pPr>
            <a:r>
              <a:rPr lang="en-GB" sz="2000" dirty="0">
                <a:solidFill>
                  <a:srgbClr val="0000CC"/>
                </a:solidFill>
              </a:rPr>
              <a:t>Works better in small groups:</a:t>
            </a:r>
            <a:r>
              <a:rPr lang="en-GB" sz="2000" dirty="0"/>
              <a:t> Damage limitation exercise.</a:t>
            </a:r>
          </a:p>
          <a:p>
            <a:pPr marL="273050" indent="-273050">
              <a:buFont typeface="Wingdings" pitchFamily="2" charset="2"/>
              <a:buNone/>
            </a:pPr>
            <a:endParaRPr lang="en-GB" sz="2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17"/>
          </a:xfrm>
        </p:spPr>
        <p:txBody>
          <a:bodyPr/>
          <a:lstStyle/>
          <a:p>
            <a:r>
              <a:rPr lang="en-GB" sz="4000" dirty="0" smtClean="0"/>
              <a:t>Damaging feedback...</a:t>
            </a:r>
            <a:endParaRPr lang="en-GB" sz="4000" dirty="0"/>
          </a:p>
        </p:txBody>
      </p:sp>
      <p:sp>
        <p:nvSpPr>
          <p:cNvPr id="3" name="Content Placeholder 2"/>
          <p:cNvSpPr>
            <a:spLocks noGrp="1"/>
          </p:cNvSpPr>
          <p:nvPr>
            <p:ph idx="1"/>
          </p:nvPr>
        </p:nvSpPr>
        <p:spPr>
          <a:xfrm>
            <a:off x="0" y="692621"/>
            <a:ext cx="8964613" cy="5174780"/>
          </a:xfrm>
        </p:spPr>
        <p:txBody>
          <a:bodyPr/>
          <a:lstStyle/>
          <a:p>
            <a:pPr lvl="0">
              <a:buNone/>
            </a:pPr>
            <a:r>
              <a:rPr lang="en-GB" sz="2000" dirty="0" smtClean="0"/>
              <a:t>(From LTHE digest, available in full on my website)</a:t>
            </a:r>
          </a:p>
          <a:p>
            <a:pPr marL="361950" lvl="0" indent="-361950"/>
            <a:r>
              <a:rPr lang="en-GB" sz="2000" dirty="0" smtClean="0"/>
              <a:t>I got some student evaluation feedback that really stung ... wasn't that long ago either! .</a:t>
            </a:r>
          </a:p>
          <a:p>
            <a:pPr marL="361950" lvl="0" indent="-361950"/>
            <a:r>
              <a:rPr lang="en-GB" sz="2000" dirty="0" smtClean="0"/>
              <a:t>I recall - "could do better" - what's that all about?</a:t>
            </a:r>
          </a:p>
          <a:p>
            <a:pPr marL="361950" lvl="0" indent="-361950"/>
            <a:r>
              <a:rPr lang="en-GB" sz="2000" dirty="0" smtClean="0"/>
              <a:t>''weak'" for art on successive school reports. (Showed sustainability though?)</a:t>
            </a:r>
          </a:p>
          <a:p>
            <a:pPr marL="361950" lvl="0" indent="-361950"/>
            <a:r>
              <a:rPr lang="en-GB" sz="2000" dirty="0" smtClean="0"/>
              <a:t>'don't bother getting up on Monday morning' after a failed assignment by a maths teacher at secondary school</a:t>
            </a:r>
          </a:p>
          <a:p>
            <a:pPr marL="361950" lvl="0" indent="-361950"/>
            <a:r>
              <a:rPr lang="en-GB" sz="2000" dirty="0" smtClean="0"/>
              <a:t>missing out on an A as I read the question slightly wrong</a:t>
            </a:r>
          </a:p>
          <a:p>
            <a:pPr marL="361950" lvl="0" indent="-361950"/>
            <a:r>
              <a:rPr lang="en-GB" sz="2000" dirty="0" smtClean="0"/>
              <a:t>A big red cross through something I'd put some effort into, devastating</a:t>
            </a:r>
          </a:p>
          <a:p>
            <a:pPr marL="361950" lvl="0" indent="-361950"/>
            <a:r>
              <a:rPr lang="en-GB" sz="2000" dirty="0" smtClean="0"/>
              <a:t>I wear my feedback like scars. Some of the wounds still fester.</a:t>
            </a:r>
          </a:p>
          <a:p>
            <a:pPr marL="361950" lvl="0" indent="-361950"/>
            <a:r>
              <a:rPr lang="en-GB" sz="2000" dirty="0" smtClean="0"/>
              <a:t>Being told that I was holding up everyone because I didn't understand maths GCSE lesson</a:t>
            </a:r>
          </a:p>
          <a:p>
            <a:pPr marL="361950" lvl="0" indent="-361950"/>
            <a:r>
              <a:rPr lang="en-GB" sz="2000" dirty="0" smtClean="0"/>
              <a:t>my only consolation was they pulled apart my punctuation and grammar but their feedback was full of typos!</a:t>
            </a:r>
          </a:p>
          <a:p>
            <a:pPr marL="361950" lvl="0" indent="-361950"/>
            <a:r>
              <a:rPr lang="en-GB" sz="2000" dirty="0" smtClean="0"/>
              <a:t>'Kerry has ability to do well when she puts her mind to it' Response, Kerry will put her mind to it when she's not bored to death</a:t>
            </a:r>
          </a:p>
          <a:p>
            <a:pPr marL="361950" lvl="0" indent="-361950"/>
            <a:r>
              <a:rPr lang="en-GB" sz="2000" dirty="0" smtClean="0"/>
              <a:t>The worst feedback I eve received on a sweated-over assignment was 'Fine as far as it goes' </a:t>
            </a:r>
            <a:r>
              <a:rPr lang="en-GB" sz="2000" dirty="0" err="1" smtClean="0"/>
              <a:t>Grrrh</a:t>
            </a:r>
            <a:r>
              <a:rPr lang="en-GB" sz="2000" dirty="0" smtClean="0"/>
              <a:t>!</a:t>
            </a:r>
          </a:p>
          <a:p>
            <a:endParaRPr lang="en-GB"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Manageable feedback: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6.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12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8942</Words>
  <Application>Microsoft Office PowerPoint</Application>
  <PresentationFormat>On-screen Show (4:3)</PresentationFormat>
  <Paragraphs>995</Paragraphs>
  <Slides>136</Slides>
  <Notes>90</Notes>
  <HiddenSlides>0</HiddenSlides>
  <MMClips>0</MMClips>
  <ScaleCrop>false</ScaleCrop>
  <HeadingPairs>
    <vt:vector size="4" baseType="variant">
      <vt:variant>
        <vt:lpstr>Theme</vt:lpstr>
      </vt:variant>
      <vt:variant>
        <vt:i4>130</vt:i4>
      </vt:variant>
      <vt:variant>
        <vt:lpstr>Slide Titles</vt:lpstr>
      </vt:variant>
      <vt:variant>
        <vt:i4>136</vt:i4>
      </vt:variant>
    </vt:vector>
  </HeadingPairs>
  <TitlesOfParts>
    <vt:vector size="266"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6_LeedsMet template</vt:lpstr>
      <vt:lpstr>120_Custom Design</vt:lpstr>
      <vt:lpstr>125_Custom Design</vt:lpstr>
      <vt:lpstr>105_Custom Design</vt:lpstr>
      <vt:lpstr>2_Clouds</vt:lpstr>
      <vt:lpstr>88_Custom Design</vt:lpstr>
      <vt:lpstr>89_Custom Design</vt:lpstr>
      <vt:lpstr>5_Office Theme</vt:lpstr>
      <vt:lpstr>9_LeedsMet template</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3_Office Theme</vt:lpstr>
      <vt:lpstr>99_Custom Design</vt:lpstr>
      <vt:lpstr>63_Custom Design</vt:lpstr>
      <vt:lpstr>64_Custom Design</vt:lpstr>
      <vt:lpstr>Reinventing Assessment and Feedback: Towards Assessment  and Formative Feedback AS learning</vt:lpstr>
      <vt:lpstr>Slide 2</vt:lpstr>
      <vt:lpstr> About Phil…</vt:lpstr>
      <vt:lpstr>Thanks to students</vt:lpstr>
      <vt:lpstr>Outline programme</vt:lpstr>
      <vt:lpstr>You will be able to download my main slides</vt:lpstr>
      <vt:lpstr>Intended learning outcomes</vt:lpstr>
      <vt:lpstr>Happy New Year</vt:lpstr>
      <vt:lpstr>At the SEDA Conference in Edinburgh last year</vt:lpstr>
      <vt:lpstr>Downloadable resource materials on feedback and assessment</vt:lpstr>
      <vt:lpstr>Name labels…</vt:lpstr>
      <vt:lpstr>Getting to know each other</vt:lpstr>
      <vt:lpstr>Announcement about mobile phones and laptops...</vt:lpstr>
      <vt:lpstr>Evidence-based practice</vt:lpstr>
      <vt:lpstr>15 sources about assessment, feedback and learning in higher education</vt:lpstr>
      <vt:lpstr>Slide 16</vt:lpstr>
      <vt:lpstr>Slide 17</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Slide 24</vt:lpstr>
      <vt:lpstr>Slide 25</vt:lpstr>
      <vt:lpstr>Post-it exercise</vt:lpstr>
      <vt:lpstr>Now is the decade of Colleges’ dis-content!</vt:lpstr>
      <vt:lpstr>Modern institutions are moving away from being the providers of content, (where everything was about ‘delivery’), towards foregrounding two major functions: </vt:lpstr>
      <vt:lpstr>The NSS Assessment and Feedback Agenda (2005-16)</vt:lpstr>
      <vt:lpstr>The new NSS statements (2017)</vt:lpstr>
      <vt:lpstr>One of my main worries...</vt:lpstr>
      <vt:lpstr>Slide 32</vt:lpstr>
      <vt:lpstr>Slide 33</vt:lpstr>
      <vt:lpstr>Slide 34</vt:lpstr>
      <vt:lpstr>So now, it’s time to re-think:</vt:lpstr>
      <vt:lpstr>Albert Einstein</vt:lpstr>
      <vt:lpstr>Teaching – and research – and reflection: the ten most important words</vt:lpstr>
      <vt:lpstr>‘what’ is getting ever less important</vt:lpstr>
      <vt:lpstr>Slide 39</vt:lpstr>
      <vt:lpstr>Slide 40</vt:lpstr>
      <vt:lpstr> How Students Really Learn ‘Ripples’ model of learning</vt:lpstr>
      <vt:lpstr> How students really learn </vt:lpstr>
      <vt:lpstr>For more details</vt:lpstr>
      <vt:lpstr>Slide 44</vt:lpstr>
      <vt:lpstr>Slide 45</vt:lpstr>
      <vt:lpstr>Ripples on a pond….</vt:lpstr>
      <vt:lpstr>Slide 47</vt:lpstr>
      <vt:lpstr>Slide 48</vt:lpstr>
      <vt:lpstr>Slide 49</vt:lpstr>
      <vt:lpstr>But there are still two things missing</vt:lpstr>
      <vt:lpstr>Question 5</vt:lpstr>
      <vt:lpstr>Slide 52</vt:lpstr>
      <vt:lpstr>question 6</vt:lpstr>
      <vt:lpstr>Slide 54</vt:lpstr>
      <vt:lpstr>Sadler, D. R. (2010). Beyond feedback: Developing student capability in complex appraisal. Assessment &amp; Evaluation in Higher Education, 35(5), 535-550. </vt:lpstr>
      <vt:lpstr>Slide 56</vt:lpstr>
      <vt:lpstr>Slide 57</vt:lpstr>
      <vt:lpstr>Phil’s ‘musts’ for assessment</vt:lpstr>
      <vt:lpstr>Assessment must be valid</vt:lpstr>
      <vt:lpstr>Slide 60</vt:lpstr>
      <vt:lpstr>Slide 61</vt:lpstr>
      <vt:lpstr>Slide 62</vt:lpstr>
      <vt:lpstr>Slide 63</vt:lpstr>
      <vt:lpstr>Slide 64</vt:lpstr>
      <vt:lpstr>The assessment conundrum</vt:lpstr>
      <vt:lpstr>Why diversify assessment?</vt:lpstr>
      <vt:lpstr>Fourteen Ideas  for making Assessment and Formative Feedback more Effective and Manageable</vt:lpstr>
      <vt:lpstr>Fourteen ideas for making assessment and feedback more manageable</vt:lpstr>
      <vt:lpstr>a Design much shorter assessments</vt:lpstr>
      <vt:lpstr>b Increase formative assessment and reduce summative assessment</vt:lpstr>
      <vt:lpstr>c Don’t just use essays</vt:lpstr>
      <vt:lpstr>d Make more use of oral feedback rather than written</vt:lpstr>
      <vt:lpstr>e Speed up feedback so students still care about it</vt:lpstr>
      <vt:lpstr>f Get students giving feedback to each other</vt:lpstr>
      <vt:lpstr>g Let students right into assessment criteria</vt:lpstr>
      <vt:lpstr>h Show students a range of evidence of achievement</vt:lpstr>
      <vt:lpstr>i Get students themselves formulating evidence of achievement</vt:lpstr>
      <vt:lpstr>j Get students themselves designing and applying assessment criteria</vt:lpstr>
      <vt:lpstr>k  Give feedback to students in groups.</vt:lpstr>
      <vt:lpstr>l  Use statement banks to speed up useful feedback.</vt:lpstr>
      <vt:lpstr>m Get students self-assessing, and give them feedback on their self-assessment.</vt:lpstr>
      <vt:lpstr>n Avoid ‘final language’ in feedback</vt:lpstr>
      <vt:lpstr>Fourteen ideas for making assessment and feedback more manageable</vt:lpstr>
      <vt:lpstr>Slide 84</vt:lpstr>
      <vt:lpstr>Post-it ‘Diamond 9’ prioritisation</vt:lpstr>
      <vt:lpstr>Slide 86</vt:lpstr>
      <vt:lpstr>Slide 87</vt:lpstr>
      <vt:lpstr>Smarter feedback  getting better feedback to more students in less time!</vt:lpstr>
      <vt:lpstr>Slide 89</vt:lpstr>
      <vt:lpstr>Sally Brown on feedback, 2015</vt:lpstr>
      <vt:lpstr>Slide 91</vt:lpstr>
      <vt:lpstr>Five things students really hate about feedback</vt:lpstr>
      <vt:lpstr>Five things students really hate about feedback</vt:lpstr>
      <vt:lpstr>Royce Sadler on feedback:</vt:lpstr>
      <vt:lpstr>Dylan Wiliam on feedback April 2014 (online)</vt:lpstr>
      <vt:lpstr>How’s your feedback?</vt:lpstr>
      <vt:lpstr>The language of feedback at school?</vt:lpstr>
      <vt:lpstr>Damaging feedback...</vt:lpstr>
      <vt:lpstr>Slide 99</vt:lpstr>
      <vt:lpstr>The guru Royce Sadler </vt:lpstr>
      <vt:lpstr>Face-to-face communication</vt:lpstr>
      <vt:lpstr>Face-to-face one-to-one feedback activity</vt:lpstr>
      <vt:lpstr>The power of face-to-face communication</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111</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125</vt:lpstr>
      <vt:lpstr>Slide 126</vt:lpstr>
      <vt:lpstr>Slide 127</vt:lpstr>
      <vt:lpstr>Slide 128</vt:lpstr>
      <vt:lpstr>Some questions to consider for self- assessment-tutor dialogues</vt:lpstr>
      <vt:lpstr>Slide 130</vt:lpstr>
      <vt:lpstr>Useful references: 1</vt:lpstr>
      <vt:lpstr>Useful references: 2</vt:lpstr>
      <vt:lpstr>Useful references: 3</vt:lpstr>
      <vt:lpstr>Useful references: 4</vt:lpstr>
      <vt:lpstr>Useful references: 5</vt:lpstr>
      <vt:lpstr>Slide 136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2017-01-05T16:29:27Z</dcterms:modified>
</cp:coreProperties>
</file>