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theme/theme98.xml" ContentType="application/vnd.openxmlformats-officedocument.theme+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theme/theme108.xml" ContentType="application/vnd.openxmlformats-officedocument.theme+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theme/theme133.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Masters/slideMaster68.xml" ContentType="application/vnd.openxmlformats-officedocument.presentationml.slideMaster+xml"/>
  <Override PartName="/ppt/slideLayouts/slideLayout37.xml" ContentType="application/vnd.openxmlformats-officedocument.presentationml.slideLayout+xml"/>
  <Override PartName="/ppt/theme/theme89.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67.xml" ContentType="application/vnd.openxmlformats-officedocument.theme+xml"/>
  <Override PartName="/ppt/slideLayouts/slideLayout62.xml" ContentType="application/vnd.openxmlformats-officedocument.presentationml.slideLayout+xml"/>
  <Override PartName="/ppt/slideMasters/slideMaster129.xml" ContentType="application/vnd.openxmlformats-officedocument.presentationml.slideMaster+xml"/>
  <Override PartName="/ppt/slides/slide41.xml" ContentType="application/vnd.openxmlformats-officedocument.presentationml.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notesSlides/notesSlide32.xml" ContentType="application/vnd.openxmlformats-officedocument.presentationml.notesSlide+xml"/>
  <Override PartName="/ppt/theme/theme23.xml" ContentType="application/vnd.openxmlformats-officedocument.theme+xml"/>
  <Override PartName="/ppt/slideMasters/slideMaster132.xml" ContentType="application/vnd.openxmlformats-officedocument.presentationml.slideMaster+xml"/>
  <Override PartName="/ppt/slides/slide79.xml" ContentType="application/vnd.openxmlformats-officedocument.presentationml.slide+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Masters/slideMaster121.xml" ContentType="application/vnd.openxmlformats-officedocument.presentationml.slideMaster+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theme/theme129.xml" ContentType="application/vnd.openxmlformats-officedocument.theme+xml"/>
  <Override PartName="/ppt/slideLayouts/slideLayout81.xml" ContentType="application/vnd.openxmlformats-officedocument.presentationml.slideLayout+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theme/theme107.xml" ContentType="application/vnd.openxmlformats-officedocument.theme+xml"/>
  <Override PartName="/ppt/theme/theme118.xml" ContentType="application/vnd.openxmlformats-officedocument.theme+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slideMasters/slideMaster21.xml" ContentType="application/vnd.openxmlformats-officedocument.presentationml.slideMaster+xml"/>
  <Override PartName="/ppt/slideMasters/slideMaster115.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theme/theme132.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theme/theme110.xml" ContentType="application/vnd.openxmlformats-officedocument.theme+xml"/>
  <Override PartName="/ppt/theme/theme121.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heme/theme58.xml" ContentType="application/vnd.openxmlformats-officedocument.theme+xml"/>
  <Override PartName="/ppt/slideLayouts/slideLayout53.xml" ContentType="application/vnd.openxmlformats-officedocument.presentationml.slideLayout+xml"/>
  <Override PartName="/ppt/theme/theme137.xml" ContentType="application/vnd.openxmlformats-officedocument.theme+xml"/>
  <Override PartName="/ppt/notesSlides/notesSlide45.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slideMasters/slideMaster134.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theme/theme134.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131.xml" ContentType="application/vnd.openxmlformats-officedocument.presentationml.slideMaster+xml"/>
  <Override PartName="/ppt/slides/slide89.xml" ContentType="application/vnd.openxmlformats-officedocument.presentationml.slide+xml"/>
  <Override PartName="/ppt/theme/theme22.xml" ContentType="application/vnd.openxmlformats-officedocument.theme+xml"/>
  <Override PartName="/ppt/theme/theme101.xml" ContentType="application/vnd.openxmlformats-officedocument.theme+xml"/>
  <Override PartName="/ppt/slideMasters/slideMaster120.xml" ContentType="application/vnd.openxmlformats-officedocument.presentationml.slideMaster+xml"/>
  <Override PartName="/ppt/slides/slide78.xml" ContentType="application/vnd.openxmlformats-officedocument.presentationml.slide+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heme/theme139.xml" ContentType="application/vnd.openxmlformats-officedocument.them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Override PartName="/ppt/theme/theme128.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theme/theme117.xml" ContentType="application/vnd.openxmlformats-officedocument.theme+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Masters/slideMaster136.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68.xml" ContentType="application/vnd.openxmlformats-officedocument.theme+xml"/>
  <Override PartName="/ppt/slideLayouts/slideLayout63.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theme/theme136.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theme/theme119.xml" ContentType="application/vnd.openxmlformats-officedocument.theme+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65.xml" ContentType="application/vnd.openxmlformats-officedocument.theme+xml"/>
  <Override PartName="/ppt/slideLayouts/slideLayout60.xml" ContentType="application/vnd.openxmlformats-officedocument.presentationml.slideLayout+xml"/>
  <Override PartName="/ppt/slideMasters/slideMaster127.xml" ContentType="application/vnd.openxmlformats-officedocument.presentationml.slideMaster+xml"/>
  <Override PartName="/ppt/tableStyles.xml" ContentType="application/vnd.openxmlformats-officedocument.presentationml.tableStyles+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Masters/slideMaster130.xml" ContentType="application/vnd.openxmlformats-officedocument.presentationml.slideMaster+xml"/>
  <Override PartName="/ppt/slides/slide77.xml" ContentType="application/vnd.openxmlformats-officedocument.presentationml.slide+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theme/theme59.xml" ContentType="application/vnd.openxmlformats-officedocument.theme+xml"/>
  <Override PartName="/ppt/slideLayouts/slideLayout54.xml" ContentType="application/vnd.openxmlformats-officedocument.presentationml.slideLayout+xml"/>
  <Override PartName="/ppt/theme/theme138.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theme/theme78.xml" ContentType="application/vnd.openxmlformats-officedocument.theme+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Layouts/slideLayout51.xml" ContentType="application/vnd.openxmlformats-officedocument.presentationml.slideLayout+xml"/>
  <Override PartName="/ppt/theme/theme56.xml" ContentType="application/vnd.openxmlformats-officedocument.theme+xml"/>
  <Override PartName="/ppt/theme/theme135.xml" ContentType="application/vnd.openxmlformats-officedocument.theme+xml"/>
  <Override PartName="/ppt/notesSlides/notesSlide43.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9" r:id="rId54"/>
    <p:sldMasterId id="2147484793" r:id="rId55"/>
    <p:sldMasterId id="2147484797" r:id="rId56"/>
    <p:sldMasterId id="2147484799" r:id="rId57"/>
    <p:sldMasterId id="2147484802" r:id="rId58"/>
    <p:sldMasterId id="2147484804" r:id="rId59"/>
    <p:sldMasterId id="2147484806" r:id="rId60"/>
    <p:sldMasterId id="2147484808" r:id="rId61"/>
    <p:sldMasterId id="2147484811" r:id="rId62"/>
    <p:sldMasterId id="2147484815" r:id="rId63"/>
    <p:sldMasterId id="2147484817" r:id="rId64"/>
    <p:sldMasterId id="2147484819" r:id="rId65"/>
    <p:sldMasterId id="2147484821" r:id="rId66"/>
    <p:sldMasterId id="2147484823" r:id="rId67"/>
    <p:sldMasterId id="2147484825" r:id="rId68"/>
    <p:sldMasterId id="2147484827" r:id="rId69"/>
    <p:sldMasterId id="2147484829" r:id="rId70"/>
    <p:sldMasterId id="2147484831" r:id="rId71"/>
    <p:sldMasterId id="2147484833" r:id="rId72"/>
    <p:sldMasterId id="2147484835" r:id="rId73"/>
    <p:sldMasterId id="2147484837" r:id="rId74"/>
    <p:sldMasterId id="2147484839" r:id="rId75"/>
    <p:sldMasterId id="2147484841" r:id="rId76"/>
    <p:sldMasterId id="2147484845" r:id="rId77"/>
    <p:sldMasterId id="2147484848" r:id="rId78"/>
    <p:sldMasterId id="2147484850" r:id="rId79"/>
    <p:sldMasterId id="2147484853" r:id="rId80"/>
    <p:sldMasterId id="2147484855" r:id="rId81"/>
    <p:sldMasterId id="2147484857" r:id="rId82"/>
    <p:sldMasterId id="2147484864" r:id="rId83"/>
    <p:sldMasterId id="2147484866" r:id="rId84"/>
    <p:sldMasterId id="2147484868" r:id="rId85"/>
    <p:sldMasterId id="2147484870" r:id="rId86"/>
    <p:sldMasterId id="2147484872" r:id="rId87"/>
    <p:sldMasterId id="2147484876" r:id="rId88"/>
    <p:sldMasterId id="2147484878" r:id="rId89"/>
    <p:sldMasterId id="2147484880" r:id="rId90"/>
    <p:sldMasterId id="2147484888" r:id="rId91"/>
    <p:sldMasterId id="2147484895" r:id="rId92"/>
    <p:sldMasterId id="2147484903" r:id="rId93"/>
    <p:sldMasterId id="2147484905" r:id="rId94"/>
    <p:sldMasterId id="2147484907" r:id="rId95"/>
    <p:sldMasterId id="2147484909" r:id="rId96"/>
    <p:sldMasterId id="2147484911" r:id="rId97"/>
    <p:sldMasterId id="2147484913" r:id="rId98"/>
    <p:sldMasterId id="2147484915" r:id="rId99"/>
    <p:sldMasterId id="2147484933" r:id="rId100"/>
    <p:sldMasterId id="2147484935" r:id="rId101"/>
    <p:sldMasterId id="2147484936" r:id="rId102"/>
    <p:sldMasterId id="2147484938" r:id="rId103"/>
    <p:sldMasterId id="2147484941" r:id="rId104"/>
    <p:sldMasterId id="2147484945" r:id="rId105"/>
    <p:sldMasterId id="2147484947" r:id="rId106"/>
    <p:sldMasterId id="2147484949" r:id="rId107"/>
    <p:sldMasterId id="2147484960" r:id="rId108"/>
    <p:sldMasterId id="2147484962" r:id="rId109"/>
    <p:sldMasterId id="2147484964" r:id="rId110"/>
    <p:sldMasterId id="2147484974" r:id="rId111"/>
    <p:sldMasterId id="2147484976" r:id="rId112"/>
    <p:sldMasterId id="2147484978" r:id="rId113"/>
    <p:sldMasterId id="2147484980" r:id="rId114"/>
    <p:sldMasterId id="2147484982" r:id="rId115"/>
    <p:sldMasterId id="2147484984" r:id="rId116"/>
    <p:sldMasterId id="2147484986" r:id="rId117"/>
    <p:sldMasterId id="2147484988" r:id="rId118"/>
    <p:sldMasterId id="2147484990" r:id="rId119"/>
    <p:sldMasterId id="2147484992" r:id="rId120"/>
    <p:sldMasterId id="2147484996" r:id="rId121"/>
    <p:sldMasterId id="2147485000" r:id="rId122"/>
    <p:sldMasterId id="2147485002" r:id="rId123"/>
    <p:sldMasterId id="2147485006" r:id="rId124"/>
    <p:sldMasterId id="2147485008" r:id="rId125"/>
    <p:sldMasterId id="2147485012" r:id="rId126"/>
    <p:sldMasterId id="2147485014" r:id="rId127"/>
    <p:sldMasterId id="2147485016" r:id="rId128"/>
    <p:sldMasterId id="2147485018" r:id="rId129"/>
    <p:sldMasterId id="2147485020" r:id="rId130"/>
    <p:sldMasterId id="2147485022" r:id="rId131"/>
    <p:sldMasterId id="2147485024" r:id="rId132"/>
    <p:sldMasterId id="2147485026" r:id="rId133"/>
    <p:sldMasterId id="2147485028" r:id="rId134"/>
    <p:sldMasterId id="2147485030" r:id="rId135"/>
    <p:sldMasterId id="2147485032" r:id="rId136"/>
    <p:sldMasterId id="2147485034" r:id="rId137"/>
    <p:sldMasterId id="2147485036" r:id="rId138"/>
  </p:sldMasterIdLst>
  <p:notesMasterIdLst>
    <p:notesMasterId r:id="rId234"/>
  </p:notesMasterIdLst>
  <p:sldIdLst>
    <p:sldId id="428" r:id="rId139"/>
    <p:sldId id="528" r:id="rId140"/>
    <p:sldId id="710" r:id="rId141"/>
    <p:sldId id="529" r:id="rId142"/>
    <p:sldId id="459" r:id="rId143"/>
    <p:sldId id="858" r:id="rId144"/>
    <p:sldId id="531" r:id="rId145"/>
    <p:sldId id="870" r:id="rId146"/>
    <p:sldId id="887" r:id="rId147"/>
    <p:sldId id="888" r:id="rId148"/>
    <p:sldId id="882" r:id="rId149"/>
    <p:sldId id="569" r:id="rId150"/>
    <p:sldId id="532" r:id="rId151"/>
    <p:sldId id="533" r:id="rId152"/>
    <p:sldId id="534" r:id="rId153"/>
    <p:sldId id="698" r:id="rId154"/>
    <p:sldId id="703" r:id="rId155"/>
    <p:sldId id="840" r:id="rId156"/>
    <p:sldId id="871" r:id="rId157"/>
    <p:sldId id="872" r:id="rId158"/>
    <p:sldId id="873" r:id="rId159"/>
    <p:sldId id="874" r:id="rId160"/>
    <p:sldId id="875" r:id="rId161"/>
    <p:sldId id="876" r:id="rId162"/>
    <p:sldId id="877" r:id="rId163"/>
    <p:sldId id="878" r:id="rId164"/>
    <p:sldId id="879" r:id="rId165"/>
    <p:sldId id="880" r:id="rId166"/>
    <p:sldId id="881" r:id="rId167"/>
    <p:sldId id="883" r:id="rId168"/>
    <p:sldId id="885" r:id="rId169"/>
    <p:sldId id="886" r:id="rId170"/>
    <p:sldId id="508" r:id="rId171"/>
    <p:sldId id="509" r:id="rId172"/>
    <p:sldId id="581" r:id="rId173"/>
    <p:sldId id="856" r:id="rId174"/>
    <p:sldId id="593" r:id="rId175"/>
    <p:sldId id="731" r:id="rId176"/>
    <p:sldId id="732" r:id="rId177"/>
    <p:sldId id="733" r:id="rId178"/>
    <p:sldId id="734" r:id="rId179"/>
    <p:sldId id="735" r:id="rId180"/>
    <p:sldId id="736" r:id="rId181"/>
    <p:sldId id="737" r:id="rId182"/>
    <p:sldId id="738" r:id="rId183"/>
    <p:sldId id="739" r:id="rId184"/>
    <p:sldId id="740" r:id="rId185"/>
    <p:sldId id="741" r:id="rId186"/>
    <p:sldId id="742" r:id="rId187"/>
    <p:sldId id="743" r:id="rId188"/>
    <p:sldId id="744" r:id="rId189"/>
    <p:sldId id="745" r:id="rId190"/>
    <p:sldId id="746" r:id="rId191"/>
    <p:sldId id="747" r:id="rId192"/>
    <p:sldId id="748" r:id="rId193"/>
    <p:sldId id="749" r:id="rId194"/>
    <p:sldId id="750" r:id="rId195"/>
    <p:sldId id="893" r:id="rId196"/>
    <p:sldId id="894" r:id="rId197"/>
    <p:sldId id="895" r:id="rId198"/>
    <p:sldId id="896" r:id="rId199"/>
    <p:sldId id="897" r:id="rId200"/>
    <p:sldId id="898" r:id="rId201"/>
    <p:sldId id="899" r:id="rId202"/>
    <p:sldId id="900" r:id="rId203"/>
    <p:sldId id="901" r:id="rId204"/>
    <p:sldId id="902" r:id="rId205"/>
    <p:sldId id="903" r:id="rId206"/>
    <p:sldId id="751" r:id="rId207"/>
    <p:sldId id="778" r:id="rId208"/>
    <p:sldId id="779" r:id="rId209"/>
    <p:sldId id="789" r:id="rId210"/>
    <p:sldId id="790" r:id="rId211"/>
    <p:sldId id="791" r:id="rId212"/>
    <p:sldId id="792" r:id="rId213"/>
    <p:sldId id="793" r:id="rId214"/>
    <p:sldId id="794" r:id="rId215"/>
    <p:sldId id="795" r:id="rId216"/>
    <p:sldId id="796" r:id="rId217"/>
    <p:sldId id="797" r:id="rId218"/>
    <p:sldId id="844" r:id="rId219"/>
    <p:sldId id="807" r:id="rId220"/>
    <p:sldId id="808" r:id="rId221"/>
    <p:sldId id="809" r:id="rId222"/>
    <p:sldId id="810" r:id="rId223"/>
    <p:sldId id="811" r:id="rId224"/>
    <p:sldId id="812" r:id="rId225"/>
    <p:sldId id="813" r:id="rId226"/>
    <p:sldId id="832" r:id="rId227"/>
    <p:sldId id="833" r:id="rId228"/>
    <p:sldId id="834" r:id="rId229"/>
    <p:sldId id="835" r:id="rId230"/>
    <p:sldId id="836" r:id="rId231"/>
    <p:sldId id="837" r:id="rId232"/>
    <p:sldId id="838" r:id="rId233"/>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0066"/>
    <a:srgbClr val="FF6699"/>
    <a:srgbClr val="008000"/>
    <a:srgbClr val="CCFFFF"/>
    <a:srgbClr val="FFFFFF"/>
    <a:srgbClr val="CC0000"/>
    <a:srgbClr val="000000"/>
    <a:srgbClr val="CCFFCC"/>
    <a:srgbClr val="33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80" autoAdjust="0"/>
    <p:restoredTop sz="98239" autoAdjust="0"/>
  </p:normalViewPr>
  <p:slideViewPr>
    <p:cSldViewPr>
      <p:cViewPr varScale="1">
        <p:scale>
          <a:sx n="46" d="100"/>
          <a:sy n="46" d="100"/>
        </p:scale>
        <p:origin x="-9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944"/>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21.xml"/><Relationship Id="rId170" Type="http://schemas.openxmlformats.org/officeDocument/2006/relationships/slide" Target="slides/slide32.xml"/><Relationship Id="rId191" Type="http://schemas.openxmlformats.org/officeDocument/2006/relationships/slide" Target="slides/slide53.xml"/><Relationship Id="rId205" Type="http://schemas.openxmlformats.org/officeDocument/2006/relationships/slide" Target="slides/slide67.xml"/><Relationship Id="rId226" Type="http://schemas.openxmlformats.org/officeDocument/2006/relationships/slide" Target="slides/slide88.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11.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22.xml"/><Relationship Id="rId181" Type="http://schemas.openxmlformats.org/officeDocument/2006/relationships/slide" Target="slides/slide43.xml"/><Relationship Id="rId216" Type="http://schemas.openxmlformats.org/officeDocument/2006/relationships/slide" Target="slides/slide78.xml"/><Relationship Id="rId237" Type="http://schemas.openxmlformats.org/officeDocument/2006/relationships/theme" Target="theme/theme1.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1.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12.xml"/><Relationship Id="rId155" Type="http://schemas.openxmlformats.org/officeDocument/2006/relationships/slide" Target="slides/slide17.xml"/><Relationship Id="rId171" Type="http://schemas.openxmlformats.org/officeDocument/2006/relationships/slide" Target="slides/slide33.xml"/><Relationship Id="rId176" Type="http://schemas.openxmlformats.org/officeDocument/2006/relationships/slide" Target="slides/slide38.xml"/><Relationship Id="rId192" Type="http://schemas.openxmlformats.org/officeDocument/2006/relationships/slide" Target="slides/slide54.xml"/><Relationship Id="rId197" Type="http://schemas.openxmlformats.org/officeDocument/2006/relationships/slide" Target="slides/slide59.xml"/><Relationship Id="rId206" Type="http://schemas.openxmlformats.org/officeDocument/2006/relationships/slide" Target="slides/slide68.xml"/><Relationship Id="rId227" Type="http://schemas.openxmlformats.org/officeDocument/2006/relationships/slide" Target="slides/slide89.xml"/><Relationship Id="rId201" Type="http://schemas.openxmlformats.org/officeDocument/2006/relationships/slide" Target="slides/slide63.xml"/><Relationship Id="rId222" Type="http://schemas.openxmlformats.org/officeDocument/2006/relationships/slide" Target="slides/slide8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2.xml"/><Relationship Id="rId145" Type="http://schemas.openxmlformats.org/officeDocument/2006/relationships/slide" Target="slides/slide7.xml"/><Relationship Id="rId161" Type="http://schemas.openxmlformats.org/officeDocument/2006/relationships/slide" Target="slides/slide23.xml"/><Relationship Id="rId166" Type="http://schemas.openxmlformats.org/officeDocument/2006/relationships/slide" Target="slides/slide28.xml"/><Relationship Id="rId182" Type="http://schemas.openxmlformats.org/officeDocument/2006/relationships/slide" Target="slides/slide44.xml"/><Relationship Id="rId187" Type="http://schemas.openxmlformats.org/officeDocument/2006/relationships/slide" Target="slides/slide49.xml"/><Relationship Id="rId217"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74.xml"/><Relationship Id="rId233" Type="http://schemas.openxmlformats.org/officeDocument/2006/relationships/slide" Target="slides/slide95.xml"/><Relationship Id="rId238" Type="http://schemas.openxmlformats.org/officeDocument/2006/relationships/tableStyles" Target="tableStyle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 Target="slides/slide13.xml"/><Relationship Id="rId156" Type="http://schemas.openxmlformats.org/officeDocument/2006/relationships/slide" Target="slides/slide18.xml"/><Relationship Id="rId177" Type="http://schemas.openxmlformats.org/officeDocument/2006/relationships/slide" Target="slides/slide39.xml"/><Relationship Id="rId198" Type="http://schemas.openxmlformats.org/officeDocument/2006/relationships/slide" Target="slides/slide60.xml"/><Relationship Id="rId172" Type="http://schemas.openxmlformats.org/officeDocument/2006/relationships/slide" Target="slides/slide34.xml"/><Relationship Id="rId193" Type="http://schemas.openxmlformats.org/officeDocument/2006/relationships/slide" Target="slides/slide55.xml"/><Relationship Id="rId202" Type="http://schemas.openxmlformats.org/officeDocument/2006/relationships/slide" Target="slides/slide64.xml"/><Relationship Id="rId207" Type="http://schemas.openxmlformats.org/officeDocument/2006/relationships/slide" Target="slides/slide69.xml"/><Relationship Id="rId223" Type="http://schemas.openxmlformats.org/officeDocument/2006/relationships/slide" Target="slides/slide85.xml"/><Relationship Id="rId228" Type="http://schemas.openxmlformats.org/officeDocument/2006/relationships/slide" Target="slides/slide9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3.xml"/><Relationship Id="rId146" Type="http://schemas.openxmlformats.org/officeDocument/2006/relationships/slide" Target="slides/slide8.xml"/><Relationship Id="rId167" Type="http://schemas.openxmlformats.org/officeDocument/2006/relationships/slide" Target="slides/slide29.xml"/><Relationship Id="rId188"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24.xml"/><Relationship Id="rId183" Type="http://schemas.openxmlformats.org/officeDocument/2006/relationships/slide" Target="slides/slide45.xml"/><Relationship Id="rId213" Type="http://schemas.openxmlformats.org/officeDocument/2006/relationships/slide" Target="slides/slide75.xml"/><Relationship Id="rId218" Type="http://schemas.openxmlformats.org/officeDocument/2006/relationships/slide" Target="slides/slide80.xml"/><Relationship Id="rId234"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19.xml"/><Relationship Id="rId178" Type="http://schemas.openxmlformats.org/officeDocument/2006/relationships/slide" Target="slides/slide40.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14.xml"/><Relationship Id="rId173" Type="http://schemas.openxmlformats.org/officeDocument/2006/relationships/slide" Target="slides/slide35.xml"/><Relationship Id="rId194" Type="http://schemas.openxmlformats.org/officeDocument/2006/relationships/slide" Target="slides/slide56.xml"/><Relationship Id="rId199" Type="http://schemas.openxmlformats.org/officeDocument/2006/relationships/slide" Target="slides/slide61.xml"/><Relationship Id="rId203" Type="http://schemas.openxmlformats.org/officeDocument/2006/relationships/slide" Target="slides/slide65.xml"/><Relationship Id="rId208" Type="http://schemas.openxmlformats.org/officeDocument/2006/relationships/slide" Target="slides/slide70.xml"/><Relationship Id="rId229" Type="http://schemas.openxmlformats.org/officeDocument/2006/relationships/slide" Target="slides/slide91.xml"/><Relationship Id="rId19" Type="http://schemas.openxmlformats.org/officeDocument/2006/relationships/slideMaster" Target="slideMasters/slideMaster19.xml"/><Relationship Id="rId224" Type="http://schemas.openxmlformats.org/officeDocument/2006/relationships/slide" Target="slides/slide86.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9.xml"/><Relationship Id="rId168" Type="http://schemas.openxmlformats.org/officeDocument/2006/relationships/slide" Target="slides/slide30.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4.xml"/><Relationship Id="rId163" Type="http://schemas.openxmlformats.org/officeDocument/2006/relationships/slide" Target="slides/slide25.xml"/><Relationship Id="rId184" Type="http://schemas.openxmlformats.org/officeDocument/2006/relationships/slide" Target="slides/slide46.xml"/><Relationship Id="rId189" Type="http://schemas.openxmlformats.org/officeDocument/2006/relationships/slide" Target="slides/slide51.xml"/><Relationship Id="rId219" Type="http://schemas.openxmlformats.org/officeDocument/2006/relationships/slide" Target="slides/slide81.xml"/><Relationship Id="rId3" Type="http://schemas.openxmlformats.org/officeDocument/2006/relationships/slideMaster" Target="slideMasters/slideMaster3.xml"/><Relationship Id="rId214" Type="http://schemas.openxmlformats.org/officeDocument/2006/relationships/slide" Target="slides/slide76.xml"/><Relationship Id="rId230" Type="http://schemas.openxmlformats.org/officeDocument/2006/relationships/slide" Target="slides/slide92.xml"/><Relationship Id="rId235" Type="http://schemas.openxmlformats.org/officeDocument/2006/relationships/presProps" Target="presProp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2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15.xml"/><Relationship Id="rId174" Type="http://schemas.openxmlformats.org/officeDocument/2006/relationships/slide" Target="slides/slide36.xml"/><Relationship Id="rId179" Type="http://schemas.openxmlformats.org/officeDocument/2006/relationships/slide" Target="slides/slide41.xml"/><Relationship Id="rId195" Type="http://schemas.openxmlformats.org/officeDocument/2006/relationships/slide" Target="slides/slide57.xml"/><Relationship Id="rId209" Type="http://schemas.openxmlformats.org/officeDocument/2006/relationships/slide" Target="slides/slide71.xml"/><Relationship Id="rId190" Type="http://schemas.openxmlformats.org/officeDocument/2006/relationships/slide" Target="slides/slide52.xml"/><Relationship Id="rId204" Type="http://schemas.openxmlformats.org/officeDocument/2006/relationships/slide" Target="slides/slide66.xml"/><Relationship Id="rId220" Type="http://schemas.openxmlformats.org/officeDocument/2006/relationships/slide" Target="slides/slide82.xml"/><Relationship Id="rId225" Type="http://schemas.openxmlformats.org/officeDocument/2006/relationships/slide" Target="slides/slide87.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5.xml"/><Relationship Id="rId148" Type="http://schemas.openxmlformats.org/officeDocument/2006/relationships/slide" Target="slides/slide10.xml"/><Relationship Id="rId164" Type="http://schemas.openxmlformats.org/officeDocument/2006/relationships/slide" Target="slides/slide26.xml"/><Relationship Id="rId169" Type="http://schemas.openxmlformats.org/officeDocument/2006/relationships/slide" Target="slides/slide31.xml"/><Relationship Id="rId185"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42.xml"/><Relationship Id="rId210" Type="http://schemas.openxmlformats.org/officeDocument/2006/relationships/slide" Target="slides/slide72.xml"/><Relationship Id="rId215" Type="http://schemas.openxmlformats.org/officeDocument/2006/relationships/slide" Target="slides/slide77.xml"/><Relationship Id="rId236" Type="http://schemas.openxmlformats.org/officeDocument/2006/relationships/viewProps" Target="viewProps.xml"/><Relationship Id="rId26" Type="http://schemas.openxmlformats.org/officeDocument/2006/relationships/slideMaster" Target="slideMasters/slideMaster26.xml"/><Relationship Id="rId231" Type="http://schemas.openxmlformats.org/officeDocument/2006/relationships/slide" Target="slides/slide93.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16.xml"/><Relationship Id="rId175" Type="http://schemas.openxmlformats.org/officeDocument/2006/relationships/slide" Target="slides/slide37.xml"/><Relationship Id="rId196" Type="http://schemas.openxmlformats.org/officeDocument/2006/relationships/slide" Target="slides/slide58.xml"/><Relationship Id="rId200" Type="http://schemas.openxmlformats.org/officeDocument/2006/relationships/slide" Target="slides/slide62.xml"/><Relationship Id="rId16" Type="http://schemas.openxmlformats.org/officeDocument/2006/relationships/slideMaster" Target="slideMasters/slideMaster16.xml"/><Relationship Id="rId221" Type="http://schemas.openxmlformats.org/officeDocument/2006/relationships/slide" Target="slides/slide83.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6.xml"/><Relationship Id="rId90" Type="http://schemas.openxmlformats.org/officeDocument/2006/relationships/slideMaster" Target="slideMasters/slideMaster90.xml"/><Relationship Id="rId165" Type="http://schemas.openxmlformats.org/officeDocument/2006/relationships/slide" Target="slides/slide27.xml"/><Relationship Id="rId186" Type="http://schemas.openxmlformats.org/officeDocument/2006/relationships/slide" Target="slides/slide48.xml"/><Relationship Id="rId211" Type="http://schemas.openxmlformats.org/officeDocument/2006/relationships/slide" Target="slides/slide73.xml"/><Relationship Id="rId232" Type="http://schemas.openxmlformats.org/officeDocument/2006/relationships/slide" Target="slides/slide94.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 xmlns:p14="http://schemas.microsoft.com/office/powerpoint/2010/main" val="338334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28</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30</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31</a:t>
            </a:fld>
            <a:endParaRPr lang="en-GB" dirty="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32</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33</a:t>
            </a:fld>
            <a:endParaRPr lang="en-GB">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34</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35</a:t>
            </a:fld>
            <a:endParaRPr lang="en-GB" dirty="0">
              <a:solidFill>
                <a:srgbClr val="000000"/>
              </a:solidFill>
            </a:endParaRPr>
          </a:p>
        </p:txBody>
      </p:sp>
    </p:spTree>
    <p:extLst>
      <p:ext uri="{BB962C8B-B14F-4D97-AF65-F5344CB8AC3E}">
        <p14:creationId xmlns="" xmlns:p14="http://schemas.microsoft.com/office/powerpoint/2010/main" val="37444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37</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38</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2</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 xmlns:p14="http://schemas.microsoft.com/office/powerpoint/2010/main" val="3292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39</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54</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69</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71</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91AFA20-F2FC-4542-8CA6-FA4D6B9003BC}" type="slidenum">
              <a:rPr lang="en-GB" smtClean="0">
                <a:solidFill>
                  <a:srgbClr val="000000"/>
                </a:solidFill>
              </a:rPr>
              <a:pPr/>
              <a:t>72</a:t>
            </a:fld>
            <a:endParaRPr lang="en-GB">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fld id="{2CC0103D-919D-404D-A765-59DD853BCAE5}" type="slidenum">
              <a:rPr lang="en-GB" smtClean="0">
                <a:solidFill>
                  <a:srgbClr val="000000"/>
                </a:solidFill>
              </a:rPr>
              <a:pPr/>
              <a:t>73</a:t>
            </a:fld>
            <a:endParaRPr lang="en-GB">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D469B74-8BEA-40BC-B706-02B0D27CA9D5}" type="slidenum">
              <a:rPr lang="en-GB" smtClean="0">
                <a:solidFill>
                  <a:srgbClr val="000000"/>
                </a:solidFill>
              </a:rPr>
              <a:pPr/>
              <a:t>74</a:t>
            </a:fld>
            <a:endParaRPr lang="en-GB">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F8734BB-AB46-4229-9487-25B70724BB9E}" type="slidenum">
              <a:rPr lang="en-GB" smtClean="0">
                <a:solidFill>
                  <a:srgbClr val="000000"/>
                </a:solidFill>
              </a:rPr>
              <a:pPr/>
              <a:t>75</a:t>
            </a:fld>
            <a:endParaRPr lang="en-GB">
              <a:solidFill>
                <a:srgbClr val="000000"/>
              </a:solidFill>
            </a:endParaRPr>
          </a:p>
        </p:txBody>
      </p:sp>
      <p:sp>
        <p:nvSpPr>
          <p:cNvPr id="32771" name="Rectangle 2"/>
          <p:cNvSpPr>
            <a:spLocks noGrp="1" noRot="1" noChangeAspec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AAB7911-E510-43FD-B5F5-C9A363608339}" type="slidenum">
              <a:rPr lang="en-GB" smtClean="0">
                <a:solidFill>
                  <a:srgbClr val="000000"/>
                </a:solidFill>
              </a:rPr>
              <a:pPr/>
              <a:t>76</a:t>
            </a:fld>
            <a:endParaRPr lang="en-GB">
              <a:solidFill>
                <a:srgbClr val="000000"/>
              </a:solidFill>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fld id="{1AE9A6F3-C633-4730-93FA-7624146951BA}" type="slidenum">
              <a:rPr lang="en-GB" smtClean="0">
                <a:solidFill>
                  <a:srgbClr val="000000"/>
                </a:solidFill>
              </a:rPr>
              <a:pPr/>
              <a:t>77</a:t>
            </a:fld>
            <a:endParaRPr lang="en-GB">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1D4E526-42AF-4B1B-B371-2D523428B63B}" type="slidenum">
              <a:rPr lang="en-GB" smtClean="0">
                <a:solidFill>
                  <a:srgbClr val="000000"/>
                </a:solidFill>
              </a:rPr>
              <a:pPr/>
              <a:t>78</a:t>
            </a:fld>
            <a:endParaRPr lang="en-GB">
              <a:solidFill>
                <a:srgbClr val="000000"/>
              </a:solidFill>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83111D1-EAE3-467C-9B06-6ADA87062BA5}" type="slidenum">
              <a:rPr lang="en-GB" smtClean="0">
                <a:solidFill>
                  <a:srgbClr val="000000"/>
                </a:solidFill>
              </a:rPr>
              <a:pPr/>
              <a:t>79</a:t>
            </a:fld>
            <a:endParaRPr lang="en-GB">
              <a:solidFill>
                <a:srgbClr val="000000"/>
              </a:solidFill>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1E7BD48-8790-44E1-BB4E-CC72D9BC5916}" type="slidenum">
              <a:rPr lang="en-US" smtClean="0">
                <a:solidFill>
                  <a:prstClr val="black"/>
                </a:solidFill>
              </a:rPr>
              <a:pPr/>
              <a:t>80</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82</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83</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84</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85</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86</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87</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88</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5</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89</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90</a:t>
            </a:fld>
            <a:endParaRPr lang="en-US">
              <a:solidFill>
                <a:srgbClr val="000000"/>
              </a:solidFill>
            </a:endParaRPr>
          </a:p>
        </p:txBody>
      </p:sp>
    </p:spTree>
    <p:extLst>
      <p:ext uri="{BB962C8B-B14F-4D97-AF65-F5344CB8AC3E}">
        <p14:creationId xmlns="" xmlns:p14="http://schemas.microsoft.com/office/powerpoint/2010/main" val="4008388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91</a:t>
            </a:fld>
            <a:endParaRPr lang="en-US">
              <a:solidFill>
                <a:srgbClr val="000000"/>
              </a:solidFill>
            </a:endParaRPr>
          </a:p>
        </p:txBody>
      </p:sp>
    </p:spTree>
    <p:extLst>
      <p:ext uri="{BB962C8B-B14F-4D97-AF65-F5344CB8AC3E}">
        <p14:creationId xmlns="" xmlns:p14="http://schemas.microsoft.com/office/powerpoint/2010/main" val="3537038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92</a:t>
            </a:fld>
            <a:endParaRPr lang="en-US">
              <a:solidFill>
                <a:srgbClr val="000000"/>
              </a:solidFill>
            </a:endParaRPr>
          </a:p>
        </p:txBody>
      </p:sp>
    </p:spTree>
    <p:extLst>
      <p:ext uri="{BB962C8B-B14F-4D97-AF65-F5344CB8AC3E}">
        <p14:creationId xmlns="" xmlns:p14="http://schemas.microsoft.com/office/powerpoint/2010/main" val="193883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93</a:t>
            </a:fld>
            <a:endParaRPr lang="en-US">
              <a:solidFill>
                <a:srgbClr val="000000"/>
              </a:solidFill>
            </a:endParaRPr>
          </a:p>
        </p:txBody>
      </p:sp>
    </p:spTree>
    <p:extLst>
      <p:ext uri="{BB962C8B-B14F-4D97-AF65-F5344CB8AC3E}">
        <p14:creationId xmlns="" xmlns:p14="http://schemas.microsoft.com/office/powerpoint/2010/main" val="13492613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95</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8</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 xmlns:p14="http://schemas.microsoft.com/office/powerpoint/2010/main" val="174939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 xmlns:p14="http://schemas.microsoft.com/office/powerpoint/2010/main" val="910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14</a:t>
            </a:fld>
            <a:endParaRPr lang="en-GB" dirty="0">
              <a:solidFill>
                <a:srgbClr val="000000"/>
              </a:solidFill>
            </a:endParaRPr>
          </a:p>
        </p:txBody>
      </p:sp>
    </p:spTree>
    <p:extLst>
      <p:ext uri="{BB962C8B-B14F-4D97-AF65-F5344CB8AC3E}">
        <p14:creationId xmlns="" xmlns:p14="http://schemas.microsoft.com/office/powerpoint/2010/main" val="185231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23</a:t>
            </a:fld>
            <a:endParaRPr lang="en-GB">
              <a:solidFill>
                <a:prstClr val="black"/>
              </a:solidFill>
            </a:endParaRPr>
          </a:p>
        </p:txBody>
      </p:sp>
    </p:spTree>
    <p:extLst>
      <p:ext uri="{BB962C8B-B14F-4D97-AF65-F5344CB8AC3E}">
        <p14:creationId xmlns="" xmlns:p14="http://schemas.microsoft.com/office/powerpoint/2010/main" val="284833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image" Target="../media/image2.png"/><Relationship Id="rId1" Type="http://schemas.openxmlformats.org/officeDocument/2006/relationships/slideMaster" Target="../slideMasters/slideMaster10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11/01/2017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55"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730" y="104151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80" y="121454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80"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80"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48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11 January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106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55"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730" y="104151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80" y="121454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80"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80"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48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93"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11/01/2017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11/01/2017</a:t>
            </a:fld>
            <a:endParaRPr lang="en-GB" alt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fontAlgn="auto">
              <a:spcBef>
                <a:spcPts val="0"/>
              </a:spcBef>
              <a:spcAft>
                <a:spcPts val="0"/>
              </a:spcAft>
              <a:defRPr/>
            </a:pPr>
            <a:fld id="{8EDF7B6F-2004-4788-9F05-B9AC607002D6}" type="datetime2">
              <a:rPr lang="en-US" sz="1800" smtClean="0">
                <a:solidFill>
                  <a:srgbClr val="000000"/>
                </a:solidFill>
                <a:latin typeface="Arial"/>
              </a:rPr>
              <a:pPr fontAlgn="auto">
                <a:spcBef>
                  <a:spcPts val="0"/>
                </a:spcBef>
                <a:spcAft>
                  <a:spcPts val="0"/>
                </a:spcAft>
                <a:defRPr/>
              </a:pPr>
              <a:t>Wednesday, January 11, 2017</a:t>
            </a:fld>
            <a:endParaRPr lang="en-GB" sz="1800">
              <a:solidFill>
                <a:srgbClr val="000000"/>
              </a:solidFill>
              <a:latin typeface="Arial"/>
            </a:endParaRPr>
          </a:p>
        </p:txBody>
      </p:sp>
      <p:sp>
        <p:nvSpPr>
          <p:cNvPr id="6" name="Footer Placeholder 5"/>
          <p:cNvSpPr>
            <a:spLocks noGrp="1" noChangeArrowheads="1"/>
          </p:cNvSpPr>
          <p:nvPr>
            <p:ph type="ftr" sz="quarter" idx="11"/>
          </p:nvPr>
        </p:nvSpPr>
        <p:spPr>
          <a:xfrm>
            <a:off x="3511552" y="6331060"/>
            <a:ext cx="2882900" cy="442913"/>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60"/>
            <a:ext cx="2133600" cy="365125"/>
          </a:xfrm>
          <a:prstGeom prst="rect">
            <a:avLst/>
          </a:prstGeom>
        </p:spPr>
        <p:txBody>
          <a:bodyPr/>
          <a:lstStyle/>
          <a:p>
            <a:fld id="{1D8BD707-D9CF-40AE-B4C6-C98DA3205C09}" type="datetimeFigureOut">
              <a:rPr lang="en-US" smtClean="0">
                <a:solidFill>
                  <a:prstClr val="white">
                    <a:tint val="75000"/>
                  </a:prstClr>
                </a:solidFill>
              </a:rPr>
              <a:pPr/>
              <a:t>1/11/2017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46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46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11/01/2017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55"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730" y="104151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40" name="Oval 6">
            <a:hlinkClick r:id="" action="ppaction://hlinkshowjump?jump=previousslide"/>
          </p:cNvPr>
          <p:cNvSpPr>
            <a:spLocks noChangeArrowheads="1"/>
          </p:cNvSpPr>
          <p:nvPr/>
        </p:nvSpPr>
        <p:spPr bwMode="auto">
          <a:xfrm>
            <a:off x="7858180" y="121454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dirty="0">
              <a:solidFill>
                <a:srgbClr val="000000"/>
              </a:solidFill>
            </a:endParaRPr>
          </a:p>
        </p:txBody>
      </p:sp>
      <p:sp>
        <p:nvSpPr>
          <p:cNvPr id="41" name="Oval 7"/>
          <p:cNvSpPr>
            <a:spLocks noChangeArrowheads="1"/>
          </p:cNvSpPr>
          <p:nvPr/>
        </p:nvSpPr>
        <p:spPr bwMode="auto">
          <a:xfrm>
            <a:off x="7947080" y="1306513"/>
            <a:ext cx="568325" cy="577850"/>
          </a:xfrm>
          <a:prstGeom prst="ellipse">
            <a:avLst/>
          </a:prstGeom>
          <a:solidFill>
            <a:srgbClr val="FF99FF"/>
          </a:solidFill>
          <a:ln w="50800">
            <a:noFill/>
            <a:round/>
            <a:headEnd/>
            <a:tailEnd/>
          </a:ln>
        </p:spPr>
        <p:txBody>
          <a:bodyPr wrap="none" anchor="ctr"/>
          <a:lstStyle/>
          <a:p>
            <a:pPr algn="ctr">
              <a:defRPr/>
            </a:pPr>
            <a:endParaRPr lang="en-US" dirty="0">
              <a:solidFill>
                <a:srgbClr val="000000"/>
              </a:solidFill>
            </a:endParaRPr>
          </a:p>
        </p:txBody>
      </p:sp>
      <p:sp>
        <p:nvSpPr>
          <p:cNvPr id="42" name="Oval 8"/>
          <p:cNvSpPr>
            <a:spLocks noChangeArrowheads="1"/>
          </p:cNvSpPr>
          <p:nvPr/>
        </p:nvSpPr>
        <p:spPr bwMode="auto">
          <a:xfrm>
            <a:off x="8035980" y="1393825"/>
            <a:ext cx="403225" cy="412750"/>
          </a:xfrm>
          <a:prstGeom prst="ellipse">
            <a:avLst/>
          </a:prstGeom>
          <a:solidFill>
            <a:srgbClr val="FF3300"/>
          </a:solidFill>
          <a:ln w="50800">
            <a:noFill/>
            <a:round/>
            <a:headEnd/>
            <a:tailEnd/>
          </a:ln>
        </p:spPr>
        <p:txBody>
          <a:bodyPr wrap="none" anchor="ctr"/>
          <a:lstStyle/>
          <a:p>
            <a:pPr algn="ctr">
              <a:defRPr/>
            </a:pPr>
            <a:endParaRPr lang="en-US" dirty="0">
              <a:solidFill>
                <a:srgbClr val="000000"/>
              </a:solidFill>
            </a:endParaRPr>
          </a:p>
        </p:txBody>
      </p:sp>
      <p:sp>
        <p:nvSpPr>
          <p:cNvPr id="43" name="Oval 9"/>
          <p:cNvSpPr>
            <a:spLocks noChangeArrowheads="1"/>
          </p:cNvSpPr>
          <p:nvPr/>
        </p:nvSpPr>
        <p:spPr bwMode="auto">
          <a:xfrm>
            <a:off x="8121651" y="147648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93" y="6550025"/>
            <a:ext cx="2643187" cy="553998"/>
          </a:xfrm>
          <a:prstGeom prst="rect">
            <a:avLst/>
          </a:prstGeom>
          <a:noFill/>
        </p:spPr>
        <p:txBody>
          <a:bodyPr>
            <a:spAutoFit/>
          </a:bodyPr>
          <a:lstStyle/>
          <a:p>
            <a:pPr>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lgn="ctr" eaLnBrk="0" hangingPunct="0">
              <a:defRPr/>
            </a:pPr>
            <a:endParaRPr lang="en-GB" b="1">
              <a:solidFill>
                <a:srgbClr val="000000"/>
              </a:solidFill>
            </a:endParaRPr>
          </a:p>
        </p:txBody>
      </p:sp>
      <p:grpSp>
        <p:nvGrpSpPr>
          <p:cNvPr id="2" name="Group 8"/>
          <p:cNvGrpSpPr>
            <a:grpSpLocks/>
          </p:cNvGrpSpPr>
          <p:nvPr/>
        </p:nvGrpSpPr>
        <p:grpSpPr bwMode="auto">
          <a:xfrm>
            <a:off x="7493055"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lgn="ctr" eaLnBrk="0" hangingPunct="0">
              <a:defRPr/>
            </a:pPr>
            <a:endParaRPr lang="en-GB" b="1">
              <a:solidFill>
                <a:srgbClr val="000000"/>
              </a:solidFill>
            </a:endParaRPr>
          </a:p>
        </p:txBody>
      </p:sp>
      <p:sp>
        <p:nvSpPr>
          <p:cNvPr id="38" name="Oval 4"/>
          <p:cNvSpPr>
            <a:spLocks noChangeArrowheads="1"/>
          </p:cNvSpPr>
          <p:nvPr/>
        </p:nvSpPr>
        <p:spPr bwMode="auto">
          <a:xfrm>
            <a:off x="7686730" y="104151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80" y="121454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b="1">
              <a:solidFill>
                <a:srgbClr val="000000"/>
              </a:solidFill>
            </a:endParaRPr>
          </a:p>
        </p:txBody>
      </p:sp>
      <p:sp>
        <p:nvSpPr>
          <p:cNvPr id="41" name="Oval 7"/>
          <p:cNvSpPr>
            <a:spLocks noChangeArrowheads="1"/>
          </p:cNvSpPr>
          <p:nvPr/>
        </p:nvSpPr>
        <p:spPr bwMode="auto">
          <a:xfrm>
            <a:off x="7947080"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b="1">
              <a:solidFill>
                <a:srgbClr val="000000"/>
              </a:solidFill>
            </a:endParaRPr>
          </a:p>
        </p:txBody>
      </p:sp>
      <p:sp>
        <p:nvSpPr>
          <p:cNvPr id="42" name="Oval 8"/>
          <p:cNvSpPr>
            <a:spLocks noChangeArrowheads="1"/>
          </p:cNvSpPr>
          <p:nvPr/>
        </p:nvSpPr>
        <p:spPr bwMode="auto">
          <a:xfrm>
            <a:off x="8035980"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b="1">
              <a:solidFill>
                <a:srgbClr val="000000"/>
              </a:solidFill>
            </a:endParaRPr>
          </a:p>
        </p:txBody>
      </p:sp>
      <p:sp>
        <p:nvSpPr>
          <p:cNvPr id="43" name="Oval 9"/>
          <p:cNvSpPr>
            <a:spLocks noChangeArrowheads="1"/>
          </p:cNvSpPr>
          <p:nvPr/>
        </p:nvSpPr>
        <p:spPr bwMode="auto">
          <a:xfrm>
            <a:off x="8121651" y="147648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46" name="AutoShape 4">
            <a:hlinkClick r:id="rId3" action="ppaction://hlinkpres?slideindex=1&amp;slidetitle=" highlightClick="1"/>
          </p:cNvPr>
          <p:cNvSpPr>
            <a:spLocks noChangeArrowheads="1"/>
          </p:cNvSpPr>
          <p:nvPr userDrawn="1"/>
        </p:nvSpPr>
        <p:spPr bwMode="auto">
          <a:xfrm>
            <a:off x="8316968" y="60310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b="1">
              <a:solidFill>
                <a:srgbClr val="FFFF66"/>
              </a:solidFill>
            </a:endParaRPr>
          </a:p>
        </p:txBody>
      </p:sp>
      <p:sp>
        <p:nvSpPr>
          <p:cNvPr id="47" name="AutoShape 5">
            <a:hlinkClick r:id="rId3" action="ppaction://hlinkpres?slideindex=1&amp;slidetitle=" highlightClick="1"/>
          </p:cNvPr>
          <p:cNvSpPr>
            <a:spLocks noChangeArrowheads="1"/>
          </p:cNvSpPr>
          <p:nvPr userDrawn="1"/>
        </p:nvSpPr>
        <p:spPr bwMode="auto">
          <a:xfrm>
            <a:off x="8603034" y="6285796"/>
            <a:ext cx="181822" cy="371513"/>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eaLnBrk="0" hangingPunct="0">
              <a:defRPr/>
            </a:pPr>
            <a:endParaRPr lang="en-GB" sz="1800" b="1">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11/01/2017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F6E7-49B2-4700-9ECE-A2D1306F8A12}" type="datetimeFigureOut">
              <a:rPr lang="en-GB" smtClean="0">
                <a:solidFill>
                  <a:prstClr val="white">
                    <a:tint val="75000"/>
                  </a:prstClr>
                </a:solidFill>
              </a:rPr>
              <a:pPr/>
              <a:t>11/01/2017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BC0AA4-78CB-43A0-B169-99C7583CFD9F}"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 xmlns:p14="http://schemas.microsoft.com/office/powerpoint/2010/main" val="3253462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Wednesday, 11 January 2017</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61099120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182099041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3722926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47878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47878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478784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478784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4787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11/01/2017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478784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478784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478784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478784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EF51F-57F0-4D01-B547-E10B7DDBC06E}"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110AF7-7AFC-4903-A82A-2819DA18A5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4787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11/01/2017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2.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theme" Target="../theme/theme10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4.xml"/><Relationship Id="rId1" Type="http://schemas.openxmlformats.org/officeDocument/2006/relationships/slideLayout" Target="../slideLayouts/slideLayout62.xm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5.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64.xm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8.xml"/><Relationship Id="rId1" Type="http://schemas.openxmlformats.org/officeDocument/2006/relationships/slideLayout" Target="../slideLayouts/slideLayout66.xm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theme" Target="../theme/theme11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1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1.xm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2" Type="http://schemas.openxmlformats.org/officeDocument/2006/relationships/theme" Target="../theme/theme121.xml"/><Relationship Id="rId1" Type="http://schemas.openxmlformats.org/officeDocument/2006/relationships/slideLayout" Target="../slideLayouts/slideLayout70.xm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 TargetMode="External"/><Relationship Id="rId2" Type="http://schemas.openxmlformats.org/officeDocument/2006/relationships/theme" Target="../theme/theme125.xml"/><Relationship Id="rId1" Type="http://schemas.openxmlformats.org/officeDocument/2006/relationships/slideLayout" Target="../slideLayouts/slideLayout71.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6.xml"/><Relationship Id="rId1" Type="http://schemas.openxmlformats.org/officeDocument/2006/relationships/slideLayout" Target="../slideLayouts/slideLayout7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7.xml"/><Relationship Id="rId1" Type="http://schemas.openxmlformats.org/officeDocument/2006/relationships/slideLayout" Target="../slideLayouts/slideLayout7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8.xml.rels><?xml version="1.0" encoding="UTF-8" standalone="yes"?>
<Relationships xmlns="http://schemas.openxmlformats.org/package/2006/relationships"><Relationship Id="rId2" Type="http://schemas.openxmlformats.org/officeDocument/2006/relationships/theme" Target="../theme/theme128.xml"/><Relationship Id="rId1" Type="http://schemas.openxmlformats.org/officeDocument/2006/relationships/slideLayout" Target="../slideLayouts/slideLayout74.xml"/></Relationships>
</file>

<file path=ppt/slideMasters/_rels/slideMaster129.xml.rels><?xml version="1.0" encoding="UTF-8" standalone="yes"?>
<Relationships xmlns="http://schemas.openxmlformats.org/package/2006/relationships"><Relationship Id="rId2" Type="http://schemas.openxmlformats.org/officeDocument/2006/relationships/theme" Target="../theme/theme129.xml"/><Relationship Id="rId1" Type="http://schemas.openxmlformats.org/officeDocument/2006/relationships/slideLayout" Target="../slideLayouts/slideLayout7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2" Type="http://schemas.openxmlformats.org/officeDocument/2006/relationships/theme" Target="../theme/theme130.xml"/><Relationship Id="rId1" Type="http://schemas.openxmlformats.org/officeDocument/2006/relationships/slideLayout" Target="../slideLayouts/slideLayout76.xml"/></Relationships>
</file>

<file path=ppt/slideMasters/_rels/slideMaster131.xml.rels><?xml version="1.0" encoding="UTF-8" standalone="yes"?>
<Relationships xmlns="http://schemas.openxmlformats.org/package/2006/relationships"><Relationship Id="rId2" Type="http://schemas.openxmlformats.org/officeDocument/2006/relationships/theme" Target="../theme/theme131.xml"/><Relationship Id="rId1" Type="http://schemas.openxmlformats.org/officeDocument/2006/relationships/slideLayout" Target="../slideLayouts/slideLayout77.xml"/></Relationships>
</file>

<file path=ppt/slideMasters/_rels/slideMaster132.xml.rels><?xml version="1.0" encoding="UTF-8" standalone="yes"?>
<Relationships xmlns="http://schemas.openxmlformats.org/package/2006/relationships"><Relationship Id="rId2" Type="http://schemas.openxmlformats.org/officeDocument/2006/relationships/theme" Target="../theme/theme132.xml"/><Relationship Id="rId1" Type="http://schemas.openxmlformats.org/officeDocument/2006/relationships/slideLayout" Target="../slideLayouts/slideLayout78.xml"/></Relationships>
</file>

<file path=ppt/slideMasters/_rels/slideMaster133.xml.rels><?xml version="1.0" encoding="UTF-8" standalone="yes"?>
<Relationships xmlns="http://schemas.openxmlformats.org/package/2006/relationships"><Relationship Id="rId2" Type="http://schemas.openxmlformats.org/officeDocument/2006/relationships/theme" Target="../theme/theme133.xml"/><Relationship Id="rId1" Type="http://schemas.openxmlformats.org/officeDocument/2006/relationships/slideLayout" Target="../slideLayouts/slideLayout79.xml"/></Relationships>
</file>

<file path=ppt/slideMasters/_rels/slideMaster134.xml.rels><?xml version="1.0" encoding="UTF-8" standalone="yes"?>
<Relationships xmlns="http://schemas.openxmlformats.org/package/2006/relationships"><Relationship Id="rId2" Type="http://schemas.openxmlformats.org/officeDocument/2006/relationships/theme" Target="../theme/theme134.xml"/><Relationship Id="rId1" Type="http://schemas.openxmlformats.org/officeDocument/2006/relationships/slideLayout" Target="../slideLayouts/slideLayout80.xml"/></Relationships>
</file>

<file path=ppt/slideMasters/_rels/slideMaster135.xml.rels><?xml version="1.0" encoding="UTF-8" standalone="yes"?>
<Relationships xmlns="http://schemas.openxmlformats.org/package/2006/relationships"><Relationship Id="rId2" Type="http://schemas.openxmlformats.org/officeDocument/2006/relationships/theme" Target="../theme/theme135.xml"/><Relationship Id="rId1" Type="http://schemas.openxmlformats.org/officeDocument/2006/relationships/slideLayout" Target="../slideLayouts/slideLayout81.xml"/></Relationships>
</file>

<file path=ppt/slideMasters/_rels/slideMaster136.xml.rels><?xml version="1.0" encoding="UTF-8" standalone="yes"?>
<Relationships xmlns="http://schemas.openxmlformats.org/package/2006/relationships"><Relationship Id="rId2" Type="http://schemas.openxmlformats.org/officeDocument/2006/relationships/theme" Target="../theme/theme136.xml"/><Relationship Id="rId1" Type="http://schemas.openxmlformats.org/officeDocument/2006/relationships/slideLayout" Target="../slideLayouts/slideLayout82.xml"/></Relationships>
</file>

<file path=ppt/slideMasters/_rels/slideMaster137.xml.rels><?xml version="1.0" encoding="UTF-8" standalone="yes"?>
<Relationships xmlns="http://schemas.openxmlformats.org/package/2006/relationships"><Relationship Id="rId2" Type="http://schemas.openxmlformats.org/officeDocument/2006/relationships/theme" Target="../theme/theme137.xml"/><Relationship Id="rId1" Type="http://schemas.openxmlformats.org/officeDocument/2006/relationships/slideLayout" Target="../slideLayouts/slideLayout83.xml"/></Relationships>
</file>

<file path=ppt/slideMasters/_rels/slideMaster138.xml.rels><?xml version="1.0" encoding="UTF-8" standalone="yes"?>
<Relationships xmlns="http://schemas.openxmlformats.org/package/2006/relationships"><Relationship Id="rId2" Type="http://schemas.openxmlformats.org/officeDocument/2006/relationships/theme" Target="../theme/theme138.xml"/><Relationship Id="rId1" Type="http://schemas.openxmlformats.org/officeDocument/2006/relationships/slideLayout" Target="../slideLayouts/slideLayout8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theme" Target="../theme/theme40.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3.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4.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6.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0.xml"/></Relationships>
</file>

<file path=ppt/slideMasters/_rels/slideMaster55.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5.xml"/><Relationship Id="rId1" Type="http://schemas.openxmlformats.org/officeDocument/2006/relationships/slideLayout" Target="../slideLayouts/slideLayout51.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6.xml"/><Relationship Id="rId1" Type="http://schemas.openxmlformats.org/officeDocument/2006/relationships/slideLayout" Target="../slideLayouts/slideLayout52.xm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2.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7.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8.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9.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theme" Target="../theme/theme9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9" r:id="rId1"/>
    <p:sldLayoutId id="214748494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34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501"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solidFill>
                  <a:srgbClr val="FFFFFF"/>
                </a:solidFill>
              </a:rPr>
              <a:t>Leeds Metropolitan University</a:t>
            </a:r>
          </a:p>
          <a:p>
            <a:pPr>
              <a:defRPr/>
            </a:pPr>
            <a:r>
              <a:rPr lang="en-GB" altLang="en-US">
                <a:solidFill>
                  <a:srgbClr val="FFFFFF"/>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68" y="18902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9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5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ctr" eaLnBrk="0" hangingPunct="0">
              <a:defRPr/>
            </a:pPr>
            <a:endParaRPr lang="en-GB" b="1">
              <a:solidFill>
                <a:srgbClr val="000000"/>
              </a:solidFill>
            </a:endParaRPr>
          </a:p>
        </p:txBody>
      </p:sp>
      <p:sp>
        <p:nvSpPr>
          <p:cNvPr id="2051" name="Rectangle 3"/>
          <p:cNvSpPr>
            <a:spLocks noGrp="1" noChangeArrowheads="1"/>
          </p:cNvSpPr>
          <p:nvPr>
            <p:ph type="title"/>
          </p:nvPr>
        </p:nvSpPr>
        <p:spPr bwMode="auto">
          <a:xfrm>
            <a:off x="457200" y="12234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501"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eaLnBrk="0" hangingPunct="0">
              <a:defRPr/>
            </a:pPr>
            <a:r>
              <a:rPr lang="en-GB" altLang="en-US" b="1"/>
              <a:t>Leeds Metropolitan University</a:t>
            </a:r>
          </a:p>
          <a:p>
            <a:pPr eaLnBrk="0" hangingPunct="0">
              <a:defRPr/>
            </a:pPr>
            <a:r>
              <a:rPr lang="en-GB" altLang="en-US" b="1"/>
              <a:t>Innovation North – Faculty Of Information And Technology</a:t>
            </a:r>
          </a:p>
        </p:txBody>
      </p:sp>
      <p:pic>
        <p:nvPicPr>
          <p:cNvPr id="2054"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68" y="18902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6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9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65" r:id="rId1"/>
    <p:sldLayoutId id="214748496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7EEF6E7-49B2-4700-9ECE-A2D1306F8A12}" type="datetimeFigureOut">
              <a:rPr lang="en-GB" smtClean="0">
                <a:solidFill>
                  <a:prstClr val="white">
                    <a:tint val="75000"/>
                  </a:prstClr>
                </a:solidFill>
                <a:latin typeface="Calibri"/>
              </a:rPr>
              <a:pPr defTabSz="457200" fontAlgn="auto">
                <a:spcBef>
                  <a:spcPts val="0"/>
                </a:spcBef>
                <a:spcAft>
                  <a:spcPts val="0"/>
                </a:spcAft>
              </a:pPr>
              <a:t>11/01/2017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BC0AA4-78CB-43A0-B169-99C7583CFD9F}" type="slidenum">
              <a:rPr lang="en-GB" smtClean="0">
                <a:solidFill>
                  <a:prstClr val="white">
                    <a:tint val="75000"/>
                  </a:prstClr>
                </a:solidFill>
                <a:latin typeface="Calibri"/>
              </a:rPr>
              <a:pPr defTabSz="457200"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 xmlns:p14="http://schemas.microsoft.com/office/powerpoint/2010/main" val="3013362086"/>
      </p:ext>
    </p:extLst>
  </p:cSld>
  <p:clrMap bg1="dk1" tx1="lt1" bg2="dk2" tx2="lt2" accent1="accent1" accent2="accent2" accent3="accent3" accent4="accent4" accent5="accent5" accent6="accent6" hlink="hlink" folHlink="folHlink"/>
  <p:sldLayoutIdLst>
    <p:sldLayoutId id="21474849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11 January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84"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68" y="580877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84"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0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 xmlns:p14="http://schemas.microsoft.com/office/powerpoint/2010/main" val="4260006685"/>
      </p:ext>
    </p:extLst>
  </p:cSld>
  <p:clrMap bg1="lt1" tx1="dk1" bg2="lt2" tx2="dk2" accent1="accent1" accent2="accent2" accent3="accent3" accent4="accent4" accent5="accent5" accent6="accent6" hlink="hlink" folHlink="folHlink"/>
  <p:sldLayoutIdLst>
    <p:sldLayoutId id="21474850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 xmlns:p14="http://schemas.microsoft.com/office/powerpoint/2010/main" val="1849284838"/>
      </p:ext>
    </p:extLst>
  </p:cSld>
  <p:clrMap bg1="lt1" tx1="dk1" bg2="lt2" tx2="dk2" accent1="accent1" accent2="accent2" accent3="accent3" accent4="accent4" accent5="accent5" accent6="accent6" hlink="hlink" folHlink="folHlink"/>
  <p:sldLayoutIdLst>
    <p:sldLayoutId id="214748501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4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4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4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4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4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4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4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44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44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4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44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4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3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43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43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1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41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41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4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40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4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8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38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8EF51F-57F0-4D01-B547-E10B7DDBC06E}" type="datetimeFigureOut">
              <a:rPr lang="en-GB" smtClean="0">
                <a:solidFill>
                  <a:prstClr val="black">
                    <a:tint val="75000"/>
                  </a:prstClr>
                </a:solidFill>
                <a:latin typeface="Calibri"/>
              </a:rPr>
              <a:pPr fontAlgn="auto">
                <a:spcBef>
                  <a:spcPts val="0"/>
                </a:spcBef>
                <a:spcAft>
                  <a:spcPts val="0"/>
                </a:spcAft>
              </a:pPr>
              <a:t>11/01/2017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3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110AF7-7AFC-4903-A82A-2819DA18A55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 xmlns:p14="http://schemas.microsoft.com/office/powerpoint/2010/main" val="918994884"/>
      </p:ext>
    </p:extLst>
  </p:cSld>
  <p:clrMap bg1="lt1" tx1="dk1" bg2="lt2" tx2="dk2" accent1="accent1" accent2="accent2" accent3="accent3" accent4="accent4" accent5="accent5" accent6="accent6" hlink="hlink" folHlink="folHlink"/>
  <p:sldLayoutIdLst>
    <p:sldLayoutId id="214748503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34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68" y="18902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84"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68" y="580877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84"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68" y="60310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34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501"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68" y="18902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1/11/2017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 id="214748500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34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501"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68" y="18902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106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84"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68" y="580877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84"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68" y="60310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34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2"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11/01/2017</a:t>
            </a:fld>
            <a:endParaRPr lang="en-GB" altLang="en-US">
              <a:solidFill>
                <a:srgbClr val="000000"/>
              </a:solidFill>
            </a:endParaRPr>
          </a:p>
        </p:txBody>
      </p:sp>
      <p:grpSp>
        <p:nvGrpSpPr>
          <p:cNvPr id="2" name="Group 9"/>
          <p:cNvGrpSpPr>
            <a:grpSpLocks/>
          </p:cNvGrpSpPr>
          <p:nvPr/>
        </p:nvGrpSpPr>
        <p:grpSpPr bwMode="auto">
          <a:xfrm>
            <a:off x="8101068" y="18902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84"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68" y="580877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84"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68" y="60310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8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11/01/2017</a:t>
            </a:fld>
            <a:endParaRPr lang="en-GB"/>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7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1/11/2017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1/11/2017</a:t>
            </a:fld>
            <a:endParaRPr lang="en-US"/>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7"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4"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 id="214748495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902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51"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843"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743"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80" y="622152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93" y="655013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68"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68" y="581512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hyperlink" Target="file:///C:\Documents%20and%20Settings\user\Desktop\brunel%20pieces%203\Newcastle.pptx"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3.xml"/></Relationships>
</file>

<file path=ppt/slides/_rels/slide68.xml.rels><?xml version="1.0" encoding="UTF-8" standalone="yes"?>
<Relationships xmlns="http://schemas.openxmlformats.org/package/2006/relationships"><Relationship Id="rId2" Type="http://schemas.openxmlformats.org/officeDocument/2006/relationships/hyperlink" Target="mailto:K.Lavender@hud.ac.uk" TargetMode="External"/><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22.xml"/><Relationship Id="rId1" Type="http://schemas.openxmlformats.org/officeDocument/2006/relationships/slideLayout" Target="../slideLayouts/slideLayout62.xml"/><Relationship Id="rId4" Type="http://schemas.openxmlformats.org/officeDocument/2006/relationships/hyperlink" Target="file:///C:\Documents%20and%20Settings\user\Desktop\brunel%20pieces%203\Newcastle.ppt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7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0.xml"/></Relationships>
</file>

<file path=ppt/slides/_rels/slide92.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93.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44.xml"/><Relationship Id="rId1" Type="http://schemas.openxmlformats.org/officeDocument/2006/relationships/slideLayout" Target="../slideLayouts/slideLayout50.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5.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45.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2952410"/>
          </a:xfrm>
          <a:noFill/>
        </p:spPr>
        <p:txBody>
          <a:bodyPr/>
          <a:lstStyle/>
          <a:p>
            <a:pPr algn="ctr">
              <a:defRPr/>
            </a:pPr>
            <a:r>
              <a:rPr lang="en-GB" sz="2800" dirty="0">
                <a:solidFill>
                  <a:srgbClr val="FF6699"/>
                </a:solidFill>
                <a:latin typeface="+mn-lt"/>
              </a:rPr>
              <a:t>Reinventing Assessment and Feedback</a:t>
            </a:r>
            <a:r>
              <a:rPr lang="en-GB" sz="2800" dirty="0">
                <a:solidFill>
                  <a:srgbClr val="FFFF00"/>
                </a:solidFill>
                <a:latin typeface="+mn-lt"/>
              </a:rPr>
              <a:t>:</a:t>
            </a:r>
            <a:r>
              <a:rPr lang="en-GB" sz="4000" dirty="0">
                <a:solidFill>
                  <a:srgbClr val="FFFF00"/>
                </a:solidFill>
                <a:latin typeface="+mn-lt"/>
              </a:rPr>
              <a:t/>
            </a:r>
            <a:br>
              <a:rPr lang="en-GB" sz="4000" dirty="0">
                <a:solidFill>
                  <a:srgbClr val="FFFF00"/>
                </a:solidFill>
                <a:latin typeface="+mn-lt"/>
              </a:rPr>
            </a:br>
            <a:r>
              <a:rPr lang="en-US" sz="4400" dirty="0">
                <a:solidFill>
                  <a:srgbClr val="FFFF00"/>
                </a:solidFill>
                <a:latin typeface="+mn-lt"/>
              </a:rPr>
              <a:t>Smarter feedback – and </a:t>
            </a:r>
            <a:r>
              <a:rPr lang="en-US" sz="4400" dirty="0" smtClean="0">
                <a:solidFill>
                  <a:srgbClr val="FFFF00"/>
                </a:solidFill>
                <a:latin typeface="+mn-lt"/>
              </a:rPr>
              <a:t>feed-forward</a:t>
            </a:r>
            <a:r>
              <a:rPr lang="en-US" sz="4400" dirty="0">
                <a:solidFill>
                  <a:srgbClr val="FFFF00"/>
                </a:solidFill>
                <a:latin typeface="+mn-lt"/>
              </a:rPr>
              <a:t/>
            </a:r>
            <a:br>
              <a:rPr lang="en-US" sz="4400" dirty="0">
                <a:solidFill>
                  <a:srgbClr val="FFFF00"/>
                </a:solidFill>
                <a:latin typeface="+mn-lt"/>
              </a:rPr>
            </a:br>
            <a:r>
              <a:rPr lang="en-US" sz="2800" dirty="0">
                <a:solidFill>
                  <a:srgbClr val="FFFF00"/>
                </a:solidFill>
                <a:latin typeface="+mn-lt"/>
              </a:rPr>
              <a:t>half-day workshop on giving better feedback to more students in less time!</a:t>
            </a:r>
            <a:endParaRPr lang="en-GB" sz="4000" dirty="0">
              <a:solidFill>
                <a:srgbClr val="FFFF00"/>
              </a:solidFill>
              <a:latin typeface="+mn-lt"/>
            </a:endParaRPr>
          </a:p>
        </p:txBody>
      </p:sp>
      <p:sp>
        <p:nvSpPr>
          <p:cNvPr id="13315" name="Rectangle 3"/>
          <p:cNvSpPr>
            <a:spLocks noGrp="1" noChangeArrowheads="1"/>
          </p:cNvSpPr>
          <p:nvPr>
            <p:ph type="subTitle" idx="1"/>
          </p:nvPr>
        </p:nvSpPr>
        <p:spPr>
          <a:xfrm>
            <a:off x="611451" y="3356990"/>
            <a:ext cx="6625390" cy="792110"/>
          </a:xfrm>
        </p:spPr>
        <p:txBody>
          <a:bodyPr/>
          <a:lstStyle/>
          <a:p>
            <a:pPr algn="ctr"/>
            <a:r>
              <a:rPr lang="en-GB" b="1" dirty="0">
                <a:solidFill>
                  <a:srgbClr val="92D050"/>
                </a:solidFill>
              </a:rPr>
              <a:t>University of Huddersfield</a:t>
            </a:r>
          </a:p>
          <a:p>
            <a:pPr algn="ctr"/>
            <a:r>
              <a:rPr lang="en-GB" sz="2400" b="1" dirty="0">
                <a:solidFill>
                  <a:srgbClr val="FF6699"/>
                </a:solidFill>
              </a:rPr>
              <a:t>Wednesday January 11</a:t>
            </a:r>
            <a:r>
              <a:rPr lang="en-GB" sz="2400" b="1" baseline="30000" dirty="0">
                <a:solidFill>
                  <a:srgbClr val="FF6699"/>
                </a:solidFill>
              </a:rPr>
              <a:t>th</a:t>
            </a:r>
            <a:r>
              <a:rPr lang="en-GB" sz="2400" b="1" dirty="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 xmlns:p14="http://schemas.microsoft.com/office/powerpoint/2010/main" val="27861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normAutofit/>
          </a:bodyPr>
          <a:lstStyle/>
          <a:p>
            <a:pPr algn="l"/>
            <a:r>
              <a:rPr lang="en-GB" sz="2800" b="1" dirty="0" err="1">
                <a:solidFill>
                  <a:srgbClr val="00B050"/>
                </a:solidFill>
              </a:rPr>
              <a:t>Hounsell</a:t>
            </a:r>
            <a:r>
              <a:rPr lang="en-GB" sz="2800" b="1" dirty="0">
                <a:solidFill>
                  <a:srgbClr val="00B050"/>
                </a:solidFill>
              </a:rPr>
              <a:t>, D. (2008). The trouble with feedback:  New challenges, emerging strategies. </a:t>
            </a:r>
            <a:r>
              <a:rPr lang="en-US" sz="2800" b="1" i="1" dirty="0"/>
              <a:t>Interchange</a:t>
            </a:r>
            <a:r>
              <a:rPr lang="en-US" sz="2800" b="1" dirty="0"/>
              <a:t>, </a:t>
            </a:r>
            <a:r>
              <a:rPr lang="en-US" sz="2800" b="1" i="1" dirty="0"/>
              <a:t>2</a:t>
            </a:r>
            <a:r>
              <a:rPr lang="en-US" sz="2800" b="1" dirty="0"/>
              <a:t>, pp.1-10</a:t>
            </a:r>
            <a:r>
              <a:rPr lang="en-US" sz="2800" dirty="0"/>
              <a:t>. </a:t>
            </a:r>
            <a:r>
              <a:rPr lang="en-GB" sz="2800" b="1" dirty="0">
                <a:solidFill>
                  <a:srgbClr val="00B050"/>
                </a:solidFill>
              </a:rPr>
              <a:t/>
            </a:r>
            <a:br>
              <a:rPr lang="en-GB" sz="2800" b="1" dirty="0">
                <a:solidFill>
                  <a:srgbClr val="00B050"/>
                </a:solidFill>
              </a:rPr>
            </a:br>
            <a:endParaRPr lang="en-GB" sz="2800" b="1" dirty="0">
              <a:solidFill>
                <a:srgbClr val="00B050"/>
              </a:solidFill>
            </a:endParaRPr>
          </a:p>
        </p:txBody>
      </p:sp>
      <p:sp>
        <p:nvSpPr>
          <p:cNvPr id="5" name="Content Placeholder 4"/>
          <p:cNvSpPr>
            <a:spLocks noGrp="1"/>
          </p:cNvSpPr>
          <p:nvPr>
            <p:ph idx="1"/>
          </p:nvPr>
        </p:nvSpPr>
        <p:spPr>
          <a:xfrm>
            <a:off x="358777" y="1905000"/>
            <a:ext cx="8605838" cy="3962400"/>
          </a:xfrm>
        </p:spPr>
        <p:txBody>
          <a:bodyPr/>
          <a:lstStyle/>
          <a:p>
            <a:pPr>
              <a:lnSpc>
                <a:spcPct val="100000"/>
              </a:lnSpc>
              <a:buNone/>
            </a:pPr>
            <a:r>
              <a:rPr lang="en-GB" sz="2800" b="1" dirty="0">
                <a:solidFill>
                  <a:srgbClr val="660066"/>
                </a:solidFill>
              </a:rPr>
              <a:t>	Feedforward is a strategy that aims to ‘increase the value of feedback to the students by focusing comments not only on the past and present…but also on the future – what the student might aim to do, or do differently in the next assignment or assessment if they are to continue to do well or to do better’ (</a:t>
            </a:r>
            <a:r>
              <a:rPr lang="en-GB" sz="2800" b="1" dirty="0" err="1">
                <a:solidFill>
                  <a:srgbClr val="660066"/>
                </a:solidFill>
              </a:rPr>
              <a:t>Hounsell</a:t>
            </a:r>
            <a:r>
              <a:rPr lang="en-GB" sz="2800" b="1" dirty="0">
                <a:solidFill>
                  <a:srgbClr val="660066"/>
                </a:solidFill>
              </a:rPr>
              <a:t>, 2008, p. 5). </a:t>
            </a:r>
          </a:p>
          <a:p>
            <a:pPr>
              <a:lnSpc>
                <a:spcPct val="100000"/>
              </a:lnSpc>
            </a:pPr>
            <a:endParaRPr lang="en-GB" sz="2800" b="1" dirty="0">
              <a:solidFill>
                <a:srgbClr val="66006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Downloadable resource materials on feedback and assessment</a:t>
            </a:r>
          </a:p>
        </p:txBody>
      </p:sp>
      <p:sp>
        <p:nvSpPr>
          <p:cNvPr id="3" name="Content Placeholder 2"/>
          <p:cNvSpPr>
            <a:spLocks noGrp="1"/>
          </p:cNvSpPr>
          <p:nvPr>
            <p:ph idx="1"/>
          </p:nvPr>
        </p:nvSpPr>
        <p:spPr/>
        <p:txBody>
          <a:bodyPr/>
          <a:lstStyle/>
          <a:p>
            <a:pPr>
              <a:buNone/>
            </a:pPr>
            <a:r>
              <a:rPr lang="en-GB" sz="2800" dirty="0"/>
              <a:t>Expanded discussion of many aspects of today’s slides can be found at:</a:t>
            </a:r>
          </a:p>
          <a:p>
            <a:pPr>
              <a:buFont typeface="+mj-lt"/>
              <a:buAutoNum type="arabicPeriod"/>
            </a:pPr>
            <a:r>
              <a:rPr lang="en-GB" sz="2800" u="sng" dirty="0">
                <a:hlinkClick r:id="rId2"/>
              </a:rPr>
              <a:t>http://phil-race.co.uk/2016/10/feedback-digest-lthechat65/</a:t>
            </a:r>
            <a:r>
              <a:rPr lang="en-GB" sz="2800" dirty="0"/>
              <a:t>  (from my most recent two books)</a:t>
            </a:r>
          </a:p>
          <a:p>
            <a:pPr>
              <a:buFont typeface="+mj-lt"/>
              <a:buAutoNum type="arabicPeriod"/>
            </a:pPr>
            <a:r>
              <a:rPr lang="en-GB" sz="2800" u="sng" dirty="0">
                <a:hlinkClick r:id="rId3"/>
              </a:rPr>
              <a:t>http://phil-race.co.uk/2016/10/lthe-tweetchat-lthechat-wed-oct-19-8-00-9-00-pm/</a:t>
            </a:r>
            <a:r>
              <a:rPr lang="en-GB" sz="2800" dirty="0"/>
              <a:t> </a:t>
            </a:r>
          </a:p>
          <a:p>
            <a:pPr>
              <a:buFont typeface="+mj-lt"/>
              <a:buAutoNum type="arabicPeriod"/>
            </a:pPr>
            <a:r>
              <a:rPr lang="en-GB" sz="2800" u="sng" dirty="0">
                <a:hlinkClick r:id="rId4"/>
              </a:rPr>
              <a:t>http://phil-race.co.uk/2015/01/assessment-bits-new-editions/</a:t>
            </a:r>
            <a:r>
              <a:rPr lang="en-GB" sz="2800" dirty="0"/>
              <a:t> </a:t>
            </a:r>
          </a:p>
          <a:p>
            <a:pPr>
              <a:buFont typeface="+mj-lt"/>
              <a:buAutoNum type="arabicPeriod"/>
            </a:pPr>
            <a:endParaRPr lang="en-GB" sz="2800" u="sng" dirty="0">
              <a:hlinkClick r:id="rId5"/>
            </a:endParaRPr>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16 sources selected from the published evidence.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902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16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r>
              <a:rPr lang="en-US" sz="2600" dirty="0"/>
              <a:t/>
            </a:r>
            <a:br>
              <a:rPr lang="en-US" sz="2600" dirty="0"/>
            </a:br>
            <a:endParaRPr lang="en-GB" sz="2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a:t>Boud, D. and Associates (2010) </a:t>
            </a:r>
            <a:r>
              <a:rPr lang="en-GB" sz="2600" i="1" dirty="0">
                <a:solidFill>
                  <a:srgbClr val="FF0000"/>
                </a:solidFill>
              </a:rPr>
              <a:t>Assessment 2020: seven propositions for assessment reform in higher education </a:t>
            </a:r>
            <a:r>
              <a:rPr lang="en-GB" sz="2600" dirty="0"/>
              <a:t>Sydney: Australian Learning and Teaching Council.</a:t>
            </a:r>
          </a:p>
          <a:p>
            <a:pPr marL="514350" lvl="0" indent="-514350">
              <a:lnSpc>
                <a:spcPct val="100000"/>
              </a:lnSpc>
              <a:spcBef>
                <a:spcPts val="0"/>
              </a:spcBef>
              <a:buFont typeface="+mj-lt"/>
              <a:buAutoNum type="arabicPeriod" startAt="6"/>
            </a:pPr>
            <a:r>
              <a:rPr lang="en-US" sz="2600" dirty="0"/>
              <a:t>Carless, D. (2015) </a:t>
            </a:r>
            <a:r>
              <a:rPr lang="en-US" sz="2600" i="1" dirty="0">
                <a:solidFill>
                  <a:srgbClr val="FF3300"/>
                </a:solidFill>
              </a:rPr>
              <a:t>Excellence in University Assessment: Learning from award-winning practice,</a:t>
            </a:r>
            <a:r>
              <a:rPr lang="en-US" sz="2600" dirty="0"/>
              <a:t> London: </a:t>
            </a:r>
            <a:r>
              <a:rPr lang="en-US" sz="2600" dirty="0" err="1"/>
              <a:t>Routledge</a:t>
            </a:r>
            <a:r>
              <a:rPr lang="en-US" sz="2600" dirty="0"/>
              <a:t>.</a:t>
            </a:r>
          </a:p>
          <a:p>
            <a:pPr marL="514350" indent="-514350">
              <a:lnSpc>
                <a:spcPct val="100000"/>
              </a:lnSpc>
              <a:spcBef>
                <a:spcPts val="0"/>
              </a:spcBef>
              <a:buFont typeface="+mj-lt"/>
              <a:buAutoNum type="arabicPeriod" startAt="6"/>
            </a:pPr>
            <a:r>
              <a:rPr lang="en-GB" sz="2600" dirty="0">
                <a:latin typeface="Calibri" pitchFamily="34" charset="0"/>
              </a:rPr>
              <a:t>Race, P. (2014) </a:t>
            </a:r>
            <a:r>
              <a:rPr lang="en-GB" sz="2600" i="1" dirty="0">
                <a:solidFill>
                  <a:srgbClr val="FF0000"/>
                </a:solidFill>
                <a:latin typeface="Calibri" pitchFamily="34" charset="0"/>
              </a:rPr>
              <a:t>Making learning happen: </a:t>
            </a:r>
            <a:r>
              <a:rPr lang="en-GB" sz="2600" i="1" dirty="0">
                <a:solidFill>
                  <a:srgbClr val="FF0000"/>
                </a:solidFill>
              </a:rPr>
              <a:t>3</a:t>
            </a:r>
            <a:r>
              <a:rPr lang="en-GB" sz="2600" i="1" baseline="30000" dirty="0">
                <a:solidFill>
                  <a:srgbClr val="FF0000"/>
                </a:solidFill>
              </a:rPr>
              <a:t>rd</a:t>
            </a:r>
            <a:r>
              <a:rPr lang="en-GB" sz="2600" i="1" dirty="0">
                <a:solidFill>
                  <a:srgbClr val="FF0000"/>
                </a:solidFill>
                <a:latin typeface="Calibri" pitchFamily="34" charset="0"/>
              </a:rPr>
              <a:t> edition </a:t>
            </a:r>
            <a:r>
              <a:rPr lang="en-GB" sz="2600" dirty="0">
                <a:latin typeface="Calibri" pitchFamily="34" charset="0"/>
              </a:rPr>
              <a:t>London: Sage.</a:t>
            </a:r>
            <a:endParaRPr lang="en-GB" sz="2600" dirty="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a:latin typeface="Calibri" pitchFamily="34" charset="0"/>
              </a:rPr>
              <a:t>Hunt, D. and Chalmers, L. (eds) (2012) </a:t>
            </a:r>
            <a:r>
              <a:rPr lang="en-GB" sz="2600" i="1" dirty="0">
                <a:solidFill>
                  <a:srgbClr val="FF0000"/>
                </a:solidFill>
                <a:latin typeface="Calibri" pitchFamily="34" charset="0"/>
              </a:rPr>
              <a:t>University Teaching in Focus: a learning-centred approach</a:t>
            </a:r>
            <a:r>
              <a:rPr lang="en-GB" sz="2600" i="1" dirty="0">
                <a:latin typeface="Calibri" pitchFamily="34" charset="0"/>
              </a:rPr>
              <a:t> </a:t>
            </a:r>
            <a:r>
              <a:rPr lang="en-GB" sz="2600" dirty="0">
                <a:latin typeface="Calibri" pitchFamily="34" charset="0"/>
              </a:rPr>
              <a:t>see </a:t>
            </a:r>
            <a:r>
              <a:rPr lang="en-US" sz="2600" dirty="0">
                <a:solidFill>
                  <a:srgbClr val="009900"/>
                </a:solidFill>
                <a:latin typeface="Calibri" pitchFamily="34" charset="0"/>
              </a:rPr>
              <a:t>Chapter 5: Using effective assessment to promote learning, Sally Brown and Phil Race </a:t>
            </a:r>
            <a:r>
              <a:rPr lang="en-US" sz="2600" dirty="0">
                <a:latin typeface="Calibri" pitchFamily="34" charset="0"/>
              </a:rPr>
              <a:t>Australia: ACER Press, and London: </a:t>
            </a:r>
            <a:r>
              <a:rPr lang="en-US" sz="2600" dirty="0" err="1">
                <a:latin typeface="Calibri" pitchFamily="34" charset="0"/>
              </a:rPr>
              <a:t>Routledge</a:t>
            </a:r>
            <a:r>
              <a:rPr lang="en-US" sz="2600" dirty="0">
                <a:latin typeface="Calibri" pitchFamily="34" charset="0"/>
              </a:rPr>
              <a:t>.</a:t>
            </a:r>
          </a:p>
          <a:p>
            <a:pPr marL="514350" indent="-514350">
              <a:lnSpc>
                <a:spcPct val="100000"/>
              </a:lnSpc>
              <a:spcBef>
                <a:spcPts val="0"/>
              </a:spcBef>
              <a:buFont typeface="+mj-lt"/>
              <a:buAutoNum type="arabicPeriod" startAt="6"/>
            </a:pPr>
            <a:r>
              <a:rPr lang="en-US" sz="2600" dirty="0">
                <a:latin typeface="Calibri" pitchFamily="34" charset="0"/>
              </a:rPr>
              <a:t>Price, M., Rust, C., O’Donovan, B. and Handley, K. (2012) </a:t>
            </a:r>
            <a:r>
              <a:rPr lang="en-US" sz="2600" i="1" dirty="0">
                <a:solidFill>
                  <a:srgbClr val="FF0000"/>
                </a:solidFill>
                <a:latin typeface="Calibri" pitchFamily="34" charset="0"/>
              </a:rPr>
              <a:t>Assessment Literacy</a:t>
            </a:r>
            <a:r>
              <a:rPr lang="en-US" sz="2600" dirty="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p>
        </p:txBody>
      </p:sp>
      <p:sp>
        <p:nvSpPr>
          <p:cNvPr id="4" name="Title 1"/>
          <p:cNvSpPr txBox="1">
            <a:spLocks/>
          </p:cNvSpPr>
          <p:nvPr/>
        </p:nvSpPr>
        <p:spPr bwMode="auto">
          <a:xfrm>
            <a:off x="250825" y="10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 y="908760"/>
            <a:ext cx="8964613" cy="4958751"/>
          </a:xfrm>
        </p:spPr>
        <p:txBody>
          <a:bodyPr/>
          <a:lstStyle/>
          <a:p>
            <a:pPr marL="514350" indent="-514350">
              <a:lnSpc>
                <a:spcPct val="100000"/>
              </a:lnSpc>
              <a:spcBef>
                <a:spcPts val="0"/>
              </a:spcBef>
              <a:buFont typeface="+mj-lt"/>
              <a:buAutoNum type="arabicPeriod" startAt="11"/>
            </a:pPr>
            <a:r>
              <a:rPr lang="en-US" sz="2300" dirty="0"/>
              <a:t>Evans, C. (2013) </a:t>
            </a:r>
            <a:r>
              <a:rPr lang="en-US" sz="2300" dirty="0">
                <a:solidFill>
                  <a:srgbClr val="FF0000"/>
                </a:solidFill>
              </a:rPr>
              <a:t>Making Sense of Assessment Feedback in Higher Education,</a:t>
            </a:r>
            <a:r>
              <a:rPr lang="en-US" sz="2300" dirty="0"/>
              <a:t> </a:t>
            </a:r>
            <a:r>
              <a:rPr lang="en-US" sz="2300" i="1" dirty="0"/>
              <a:t>Review of Educational Research Vol. 83, No. 1, pp. 70–120. </a:t>
            </a:r>
            <a:r>
              <a:rPr lang="en-GB" sz="1600" dirty="0">
                <a:hlinkClick r:id="rId2"/>
              </a:rPr>
              <a:t>http://journals.sagepub.com/doi/abs/10.3102/0034654312474350</a:t>
            </a:r>
            <a:r>
              <a:rPr lang="en-GB" sz="1600" dirty="0"/>
              <a:t> </a:t>
            </a:r>
            <a:endParaRPr lang="en-US" sz="2300" i="1" dirty="0"/>
          </a:p>
          <a:p>
            <a:pPr marL="514350" indent="-514350">
              <a:lnSpc>
                <a:spcPct val="100000"/>
              </a:lnSpc>
              <a:spcBef>
                <a:spcPts val="0"/>
              </a:spcBef>
              <a:buFont typeface="+mj-lt"/>
              <a:buAutoNum type="arabicPeriod" startAt="11"/>
            </a:pPr>
            <a:r>
              <a:rPr lang="en-US" sz="2300" dirty="0" err="1"/>
              <a:t>Sambell</a:t>
            </a:r>
            <a:r>
              <a:rPr lang="en-US" sz="2300" dirty="0"/>
              <a:t>,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1"/>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1"/>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err="1"/>
              <a:t>Routledge</a:t>
            </a:r>
            <a:r>
              <a:rPr lang="en-US" sz="2300" dirty="0">
                <a:solidFill>
                  <a:srgbClr val="002060"/>
                </a:solidFill>
              </a:rPr>
              <a:t>.</a:t>
            </a:r>
          </a:p>
          <a:p>
            <a:pPr marL="514350" indent="-514350">
              <a:lnSpc>
                <a:spcPct val="100000"/>
              </a:lnSpc>
              <a:spcBef>
                <a:spcPts val="0"/>
              </a:spcBef>
              <a:buFont typeface="+mj-lt"/>
              <a:buAutoNum type="arabicPeriod" startAt="11"/>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1"/>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endParaRPr lang="en-US" sz="2300" dirty="0">
              <a:solidFill>
                <a:srgbClr val="FF0000"/>
              </a:solidFill>
            </a:endParaRPr>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US" sz="2000" dirty="0">
              <a:solidFill>
                <a:srgbClr val="002060"/>
              </a:solidFill>
            </a:endParaRPr>
          </a:p>
          <a:p>
            <a:pPr>
              <a:buFont typeface="+mj-lt"/>
              <a:buAutoNum type="arabicPeriod" startAt="11"/>
            </a:pPr>
            <a:endParaRPr lang="en-GB" sz="2000" dirty="0"/>
          </a:p>
        </p:txBody>
      </p:sp>
      <p:sp>
        <p:nvSpPr>
          <p:cNvPr id="4" name="Title 1"/>
          <p:cNvSpPr txBox="1">
            <a:spLocks/>
          </p:cNvSpPr>
          <p:nvPr/>
        </p:nvSpPr>
        <p:spPr bwMode="auto">
          <a:xfrm>
            <a:off x="250825" y="10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A marked improvement: HEA, 2012</a:t>
            </a:r>
          </a:p>
        </p:txBody>
      </p:sp>
      <p:sp>
        <p:nvSpPr>
          <p:cNvPr id="5" name="Content Placeholder 4"/>
          <p:cNvSpPr>
            <a:spLocks noGrp="1"/>
          </p:cNvSpPr>
          <p:nvPr>
            <p:ph sz="half" idx="1"/>
          </p:nvPr>
        </p:nvSpPr>
        <p:spPr>
          <a:xfrm>
            <a:off x="323529" y="980728"/>
            <a:ext cx="4324672" cy="5616624"/>
          </a:xfrm>
        </p:spPr>
        <p:txBody>
          <a:bodyPr/>
          <a:lstStyle/>
          <a:p>
            <a:pPr marL="0" indent="0">
              <a:lnSpc>
                <a:spcPct val="100000"/>
              </a:lnSpc>
              <a:buNone/>
            </a:pPr>
            <a:r>
              <a:rPr lang="en-US" sz="2000" dirty="0"/>
              <a:t>This publication was developed through collaborative working and writing involving a group of experts in the field of higher education: </a:t>
            </a:r>
          </a:p>
          <a:p>
            <a:pPr marL="0" indent="0">
              <a:lnSpc>
                <a:spcPct val="100000"/>
              </a:lnSpc>
              <a:buNone/>
            </a:pPr>
            <a:r>
              <a:rPr lang="en-US" sz="2000" dirty="0"/>
              <a:t>Dr Simon Ball (JISC </a:t>
            </a:r>
            <a:r>
              <a:rPr lang="en-US" sz="2000" dirty="0" err="1"/>
              <a:t>TechDis</a:t>
            </a:r>
            <a:r>
              <a:rPr lang="en-US" sz="2000" dirty="0"/>
              <a:t>), </a:t>
            </a:r>
          </a:p>
          <a:p>
            <a:pPr marL="0" indent="0">
              <a:lnSpc>
                <a:spcPct val="100000"/>
              </a:lnSpc>
              <a:buNone/>
            </a:pPr>
            <a:r>
              <a:rPr lang="en-US" sz="2000" dirty="0"/>
              <a:t>Carolyn </a:t>
            </a:r>
            <a:r>
              <a:rPr lang="en-US" sz="2000" dirty="0" err="1"/>
              <a:t>Bew</a:t>
            </a:r>
            <a:r>
              <a:rPr lang="en-US" sz="2000" dirty="0"/>
              <a:t> (Higher Education Academy), </a:t>
            </a:r>
          </a:p>
          <a:p>
            <a:pPr marL="0" indent="0">
              <a:lnSpc>
                <a:spcPct val="100000"/>
              </a:lnSpc>
              <a:buNone/>
            </a:pPr>
            <a:r>
              <a:rPr lang="en-US" sz="2000" dirty="0"/>
              <a:t>Professor Sue </a:t>
            </a:r>
            <a:r>
              <a:rPr lang="en-US" sz="2000" dirty="0" err="1"/>
              <a:t>Bloxham</a:t>
            </a:r>
            <a:r>
              <a:rPr lang="en-US" sz="2000" dirty="0"/>
              <a:t> (University of </a:t>
            </a:r>
            <a:r>
              <a:rPr lang="en-US" sz="2000" dirty="0" err="1"/>
              <a:t>Cumbria</a:t>
            </a:r>
            <a:r>
              <a:rPr lang="en-US" sz="2000" dirty="0"/>
              <a:t>), </a:t>
            </a:r>
          </a:p>
          <a:p>
            <a:pPr marL="0" indent="0">
              <a:lnSpc>
                <a:spcPct val="100000"/>
              </a:lnSpc>
              <a:buNone/>
            </a:pPr>
            <a:r>
              <a:rPr lang="en-US" sz="2000" dirty="0"/>
              <a:t>Professor Sally Brown (Independent Consultant), </a:t>
            </a:r>
          </a:p>
          <a:p>
            <a:pPr marL="0" indent="0">
              <a:lnSpc>
                <a:spcPct val="100000"/>
              </a:lnSpc>
              <a:buNone/>
            </a:pPr>
            <a:r>
              <a:rPr lang="en-US" sz="2000" dirty="0"/>
              <a:t>Dr Paul </a:t>
            </a:r>
            <a:r>
              <a:rPr lang="en-US" sz="2000" dirty="0" err="1"/>
              <a:t>Kleiman</a:t>
            </a:r>
            <a:r>
              <a:rPr lang="en-US" sz="2000" dirty="0"/>
              <a:t> (Higher Education Academy), </a:t>
            </a:r>
          </a:p>
          <a:p>
            <a:pPr marL="0" indent="0">
              <a:lnSpc>
                <a:spcPct val="100000"/>
              </a:lnSpc>
              <a:buNone/>
            </a:pPr>
            <a:r>
              <a:rPr lang="en-US" sz="2000" dirty="0"/>
              <a:t>Dr Helen May (Higher Education Academy), </a:t>
            </a:r>
          </a:p>
          <a:p>
            <a:pPr marL="0" indent="0">
              <a:lnSpc>
                <a:spcPct val="100000"/>
              </a:lnSpc>
              <a:buNone/>
            </a:pPr>
            <a:r>
              <a:rPr lang="en-US" sz="2000" dirty="0"/>
              <a:t> </a:t>
            </a:r>
          </a:p>
        </p:txBody>
      </p:sp>
      <p:sp>
        <p:nvSpPr>
          <p:cNvPr id="6" name="Content Placeholder 5"/>
          <p:cNvSpPr>
            <a:spLocks noGrp="1"/>
          </p:cNvSpPr>
          <p:nvPr>
            <p:ph sz="half" idx="2"/>
          </p:nvPr>
        </p:nvSpPr>
        <p:spPr>
          <a:xfrm>
            <a:off x="4572000" y="980728"/>
            <a:ext cx="4572000" cy="5472608"/>
          </a:xfrm>
        </p:spPr>
        <p:txBody>
          <a:bodyPr/>
          <a:lstStyle/>
          <a:p>
            <a:pPr marL="0" indent="0">
              <a:lnSpc>
                <a:spcPct val="100000"/>
              </a:lnSpc>
              <a:buNone/>
            </a:pPr>
            <a:r>
              <a:rPr lang="en-US" sz="2000" dirty="0"/>
              <a:t>Professor Liz McDowell (</a:t>
            </a:r>
            <a:r>
              <a:rPr lang="en-US" sz="2000" dirty="0" err="1"/>
              <a:t>Northumbria</a:t>
            </a:r>
            <a:r>
              <a:rPr lang="en-US" sz="2000" dirty="0"/>
              <a:t> University), </a:t>
            </a:r>
          </a:p>
          <a:p>
            <a:pPr marL="0" indent="0">
              <a:lnSpc>
                <a:spcPct val="100000"/>
              </a:lnSpc>
              <a:buNone/>
            </a:pPr>
            <a:r>
              <a:rPr lang="en-US" sz="2000" dirty="0"/>
              <a:t>Dr Erica Morris (Higher Education Academy), </a:t>
            </a:r>
          </a:p>
          <a:p>
            <a:pPr marL="0" indent="0">
              <a:lnSpc>
                <a:spcPct val="100000"/>
              </a:lnSpc>
              <a:buNone/>
            </a:pPr>
            <a:r>
              <a:rPr lang="en-US" sz="2000" dirty="0"/>
              <a:t>Professor Susan Orr (Sheffield </a:t>
            </a:r>
            <a:r>
              <a:rPr lang="en-US" sz="2000" dirty="0" err="1"/>
              <a:t>Hallam</a:t>
            </a:r>
            <a:r>
              <a:rPr lang="en-US" sz="2000" dirty="0"/>
              <a:t> University), </a:t>
            </a:r>
          </a:p>
          <a:p>
            <a:pPr marL="0" indent="0">
              <a:lnSpc>
                <a:spcPct val="100000"/>
              </a:lnSpc>
              <a:buNone/>
            </a:pPr>
            <a:r>
              <a:rPr lang="en-US" sz="2000" dirty="0"/>
              <a:t>Elaine Payne (Higher Education Academy), </a:t>
            </a:r>
          </a:p>
          <a:p>
            <a:pPr marL="0" indent="0">
              <a:lnSpc>
                <a:spcPct val="100000"/>
              </a:lnSpc>
              <a:buNone/>
            </a:pPr>
            <a:r>
              <a:rPr lang="en-US" sz="2000" dirty="0"/>
              <a:t>Professor Margaret Price (Oxford Brookes University), </a:t>
            </a:r>
          </a:p>
          <a:p>
            <a:pPr marL="0" indent="0">
              <a:lnSpc>
                <a:spcPct val="100000"/>
              </a:lnSpc>
              <a:buNone/>
            </a:pPr>
            <a:r>
              <a:rPr lang="en-US" sz="2000" dirty="0"/>
              <a:t>Professor Chris Rust (Oxford Brookes University), </a:t>
            </a:r>
          </a:p>
          <a:p>
            <a:pPr marL="0" indent="0">
              <a:lnSpc>
                <a:spcPct val="100000"/>
              </a:lnSpc>
              <a:buNone/>
            </a:pPr>
            <a:r>
              <a:rPr lang="en-US" sz="2000" dirty="0"/>
              <a:t>Professor Brenda Smith (Independent Consultant) </a:t>
            </a:r>
          </a:p>
          <a:p>
            <a:pPr marL="0" indent="0">
              <a:lnSpc>
                <a:spcPct val="100000"/>
              </a:lnSpc>
              <a:buNone/>
            </a:pPr>
            <a:r>
              <a:rPr lang="en-US" sz="2000" dirty="0"/>
              <a:t>Judith </a:t>
            </a:r>
            <a:r>
              <a:rPr lang="en-US" sz="2000" dirty="0" err="1"/>
              <a:t>Waterfield</a:t>
            </a:r>
            <a:r>
              <a:rPr lang="en-US" sz="2000" dirty="0"/>
              <a:t> (Independent Consultant).</a:t>
            </a:r>
            <a:endParaRPr lang="en-GB" sz="2000" dirty="0"/>
          </a:p>
          <a:p>
            <a:endParaRPr lang="en-GB"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Sally Brown on feedback, 2015</a:t>
            </a:r>
          </a:p>
        </p:txBody>
      </p:sp>
      <p:sp>
        <p:nvSpPr>
          <p:cNvPr id="3" name="Content Placeholder 2"/>
          <p:cNvSpPr>
            <a:spLocks noGrp="1"/>
          </p:cNvSpPr>
          <p:nvPr>
            <p:ph idx="1"/>
          </p:nvPr>
        </p:nvSpPr>
        <p:spPr>
          <a:xfrm>
            <a:off x="358777" y="980729"/>
            <a:ext cx="8605838" cy="4886672"/>
          </a:xfrm>
        </p:spPr>
        <p:txBody>
          <a:bodyPr/>
          <a:lstStyle/>
          <a:p>
            <a:pPr>
              <a:lnSpc>
                <a:spcPct val="100000"/>
              </a:lnSpc>
            </a:pPr>
            <a:r>
              <a:rPr lang="en-US" sz="2800" dirty="0"/>
              <a:t>Concentrating on giving students detailed and developmental feedback is the single most useful thing we can do for our students, particularly those from disadvantaged backgrounds, who may not understand the rules of the higher education game. The time we spend on giving detailed and developmental formative and summative feedback should not be skimped: this is crucial to foster student learning and is the most time-consuming aspect of assessment but arguably the most important thing we do for learners.</a:t>
            </a:r>
            <a:endParaRPr lang="en-GB"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65" y="573336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100000"/>
              </a:lnSpc>
            </a:pPr>
            <a:r>
              <a:rPr lang="en-US" sz="2800" dirty="0"/>
              <a:t>Once we have spent time on giving students feedback, it is a sad waste if students don’t make good use of it. We need to explore ways to </a:t>
            </a:r>
            <a:r>
              <a:rPr lang="en-US" sz="2800" dirty="0" err="1"/>
              <a:t>incentivise</a:t>
            </a:r>
            <a:r>
              <a:rPr lang="en-US" sz="2800" dirty="0"/>
              <a:t> reading and using of feedback since students often don’t bother, just looking at the mark given. This can be wasteful of staff effort and a missed opportunity for students…</a:t>
            </a:r>
            <a:endParaRPr lang="en-GB"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buFont typeface="+mj-lt"/>
              <a:buAutoNum type="arabicPeriod"/>
            </a:pPr>
            <a:r>
              <a:rPr lang="en-GB" dirty="0"/>
              <a:t>Poorly written comments that are nigh on impossible to decode, especially when impenetrable acronyms or abbreviations are used, or where handwriting is in an unfamiliar alphabet and is illegible. </a:t>
            </a:r>
          </a:p>
          <a:p>
            <a:pPr lvl="0">
              <a:buFont typeface="+mj-lt"/>
              <a:buAutoNum type="arabicPeriod"/>
            </a:pPr>
            <a:r>
              <a:rPr lang="en-GB" dirty="0"/>
              <a:t>Cursory and derogatory remarks that leave them feeling demoralised ‘Weak argument’, ‘Shoddy work’, ‘Hopeless’, ‘Under-developed’, and so on. </a:t>
            </a:r>
          </a:p>
          <a:p>
            <a:pPr lvl="0">
              <a:buFont typeface="+mj-lt"/>
              <a:buAutoNum type="arabicPeriod"/>
            </a:pPr>
            <a:r>
              <a:rPr lang="en-GB" dirty="0"/>
              <a:t>Value judgements on them as people rather than on the work in hand.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buFont typeface="+mj-lt"/>
              <a:buAutoNum type="arabicPeriod" startAt="4"/>
            </a:pPr>
            <a:r>
              <a:rPr lang="en-GB" dirty="0"/>
              <a:t>Vague comments which give few hints on how to improve or remediate errors: ‘OK as far as it goes’, ‘Needs greater depth of argument’, ‘Inappropriate methodology used’, ‘Not written at the right level’. </a:t>
            </a:r>
          </a:p>
          <a:p>
            <a:pPr lvl="0">
              <a:buFont typeface="+mj-lt"/>
              <a:buAutoNum type="arabicPeriod" startAt="4"/>
            </a:pPr>
            <a:r>
              <a:rPr lang="en-GB" dirty="0"/>
              <a:t>Feedback that arrives so late that there are no opportunities to put into practice any guidance suggested in time for the submission of the next assignment.</a:t>
            </a:r>
          </a:p>
          <a:p>
            <a:pPr>
              <a:buNone/>
            </a:pPr>
            <a:r>
              <a:rPr lang="en-GB" dirty="0"/>
              <a:t>(Adapted from Brown, 2015)</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a:solidFill>
                  <a:srgbClr val="FF3300"/>
                </a:solidFill>
              </a:rPr>
              <a:t>Sadler, D. R. (2010). </a:t>
            </a:r>
            <a:r>
              <a:rPr lang="en-GB" sz="2400" b="1" dirty="0"/>
              <a:t>Beyond feedback: Developing student capability in complex appraisal. </a:t>
            </a:r>
            <a:r>
              <a:rPr lang="en-GB" sz="2400" b="1" i="1" dirty="0"/>
              <a:t>Assessment &amp; Evaluation in Higher Education, 35</a:t>
            </a:r>
            <a:r>
              <a:rPr lang="en-GB" sz="2400" b="1" dirty="0"/>
              <a:t>(5), 535-550.</a:t>
            </a:r>
            <a:br>
              <a:rPr lang="en-GB" sz="2400" b="1" dirty="0"/>
            </a:br>
            <a:endParaRPr lang="en-GB" sz="2400" b="1" dirty="0"/>
          </a:p>
        </p:txBody>
      </p:sp>
      <p:sp>
        <p:nvSpPr>
          <p:cNvPr id="5" name="Content Placeholder 4"/>
          <p:cNvSpPr>
            <a:spLocks noGrp="1"/>
          </p:cNvSpPr>
          <p:nvPr>
            <p:ph idx="1"/>
          </p:nvPr>
        </p:nvSpPr>
        <p:spPr>
          <a:xfrm>
            <a:off x="358777" y="1340710"/>
            <a:ext cx="8605838" cy="5212490"/>
          </a:xfrm>
        </p:spPr>
        <p:txBody>
          <a:bodyPr/>
          <a:lstStyle/>
          <a:p>
            <a:r>
              <a:rPr lang="en-GB" dirty="0"/>
              <a:t>Students need to be exposed to, and gain experience in </a:t>
            </a:r>
            <a:r>
              <a:rPr lang="en-GB" dirty="0">
                <a:solidFill>
                  <a:schemeClr val="accent6">
                    <a:lumMod val="40000"/>
                    <a:lumOff val="60000"/>
                  </a:schemeClr>
                </a:solidFill>
              </a:rPr>
              <a:t>making judgements </a:t>
            </a:r>
            <a:r>
              <a:rPr lang="en-GB" dirty="0"/>
              <a:t>about a variety of works of </a:t>
            </a:r>
            <a:r>
              <a:rPr lang="en-GB" dirty="0">
                <a:solidFill>
                  <a:schemeClr val="accent6">
                    <a:lumMod val="40000"/>
                    <a:lumOff val="60000"/>
                  </a:schemeClr>
                </a:solidFill>
              </a:rPr>
              <a:t>different</a:t>
            </a:r>
            <a:r>
              <a:rPr lang="en-GB" dirty="0"/>
              <a:t> quality…They need planned rather than random exposure to exemplars, and experience in making judgements about quality. They need to create verbalised rationales and accounts of how various works could have been </a:t>
            </a:r>
            <a:r>
              <a:rPr lang="en-GB" dirty="0">
                <a:solidFill>
                  <a:schemeClr val="accent6">
                    <a:lumMod val="40000"/>
                    <a:lumOff val="60000"/>
                  </a:schemeClr>
                </a:solidFill>
              </a:rPr>
              <a:t>done</a:t>
            </a:r>
            <a:r>
              <a:rPr lang="en-GB" dirty="0">
                <a:solidFill>
                  <a:srgbClr val="FF3300"/>
                </a:solidFill>
              </a:rPr>
              <a:t> </a:t>
            </a:r>
            <a:r>
              <a:rPr lang="en-GB" dirty="0">
                <a:solidFill>
                  <a:schemeClr val="accent6">
                    <a:lumMod val="40000"/>
                    <a:lumOff val="60000"/>
                  </a:schemeClr>
                </a:solidFill>
              </a:rPr>
              <a:t>better</a:t>
            </a:r>
            <a:r>
              <a:rPr lang="en-GB"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Finally, they need to engage in </a:t>
            </a:r>
            <a:r>
              <a:rPr lang="en-GB" dirty="0">
                <a:solidFill>
                  <a:schemeClr val="accent6">
                    <a:lumMod val="40000"/>
                    <a:lumOff val="60000"/>
                  </a:schemeClr>
                </a:solidFill>
              </a:rPr>
              <a:t>evaluative conversations</a:t>
            </a:r>
            <a:r>
              <a:rPr lang="en-GB" dirty="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11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nSpc>
                <a:spcPct val="85000"/>
              </a:lnSpc>
              <a:defRPr/>
            </a:pPr>
            <a:r>
              <a:rPr lang="en-GB" sz="2400" b="1" kern="0" dirty="0">
                <a:solidFill>
                  <a:srgbClr val="FF3300"/>
                </a:solidFill>
                <a:latin typeface="Calibri"/>
              </a:rPr>
              <a:t>Sadler, D. R. (2010). </a:t>
            </a:r>
            <a:r>
              <a:rPr lang="en-GB" sz="2400" b="1" kern="0" dirty="0">
                <a:solidFill>
                  <a:srgbClr val="008000"/>
                </a:solidFill>
                <a:latin typeface="Calibri"/>
              </a:rPr>
              <a:t>Beyond feedback: Developing student capability in complex appraisal. </a:t>
            </a:r>
            <a:r>
              <a:rPr lang="en-GB" sz="2400" b="1" i="1" kern="0" dirty="0">
                <a:solidFill>
                  <a:srgbClr val="008000"/>
                </a:solidFill>
                <a:latin typeface="Calibri"/>
              </a:rPr>
              <a:t>Assessment &amp; Evaluation in Higher Education, 35</a:t>
            </a:r>
            <a:r>
              <a:rPr lang="en-GB" sz="2400" b="1" kern="0" dirty="0">
                <a:solidFill>
                  <a:srgbClr val="008000"/>
                </a:solidFill>
                <a:latin typeface="Calibri"/>
              </a:rPr>
              <a:t>(5), 535-550.</a:t>
            </a:r>
            <a:br>
              <a:rPr lang="en-GB" sz="2400" b="1" kern="0" dirty="0">
                <a:solidFill>
                  <a:srgbClr val="008000"/>
                </a:solidFill>
                <a:latin typeface="Calibri"/>
              </a:rPr>
            </a:br>
            <a:endParaRPr lang="en-GB" sz="2400" b="1" kern="0"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April 2014 (online)</a:t>
            </a:r>
          </a:p>
        </p:txBody>
      </p:sp>
      <p:sp>
        <p:nvSpPr>
          <p:cNvPr id="3" name="Content Placeholder 2"/>
          <p:cNvSpPr>
            <a:spLocks noGrp="1"/>
          </p:cNvSpPr>
          <p:nvPr>
            <p:ph idx="1"/>
          </p:nvPr>
        </p:nvSpPr>
        <p:spPr>
          <a:xfrm>
            <a:off x="55"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575717"/>
          </a:xfrm>
        </p:spPr>
        <p:txBody>
          <a:bodyPr/>
          <a:lstStyle/>
          <a:p>
            <a:r>
              <a:rPr lang="en-GB" sz="3200" b="1" dirty="0"/>
              <a:t>How’s your feedback?</a:t>
            </a:r>
            <a:endParaRPr lang="en-US" sz="3600" b="1" dirty="0"/>
          </a:p>
        </p:txBody>
      </p:sp>
      <p:sp>
        <p:nvSpPr>
          <p:cNvPr id="16387" name="Rectangle 3"/>
          <p:cNvSpPr>
            <a:spLocks noGrp="1" noChangeArrowheads="1"/>
          </p:cNvSpPr>
          <p:nvPr>
            <p:ph type="body" idx="4294967295"/>
          </p:nvPr>
        </p:nvSpPr>
        <p:spPr>
          <a:xfrm>
            <a:off x="0" y="764638"/>
            <a:ext cx="9144000" cy="5831937"/>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spcBef>
                <a:spcPts val="0"/>
              </a:spcBef>
              <a:spcAft>
                <a:spcPts val="600"/>
              </a:spcAft>
              <a:buFont typeface="Wingdings" pitchFamily="2" charset="2"/>
              <a:buNone/>
            </a:pPr>
            <a:r>
              <a:rPr lang="en-US" sz="2800" dirty="0"/>
              <a:t>(After </a:t>
            </a:r>
            <a:r>
              <a:rPr lang="en-US" sz="2800" dirty="0" err="1"/>
              <a:t>Nicol</a:t>
            </a:r>
            <a:r>
              <a:rPr lang="en-US" sz="2800" dirty="0"/>
              <a:t> and MacFarlane-Dick, 2006)</a:t>
            </a:r>
            <a:endParaRPr lang="en-GB" sz="2800" dirty="0"/>
          </a:p>
          <a:p>
            <a:pPr marL="361950" indent="-361950">
              <a:lnSpc>
                <a:spcPct val="80000"/>
              </a:lnSpc>
              <a:spcBef>
                <a:spcPts val="0"/>
              </a:spcBef>
              <a:spcAft>
                <a:spcPts val="600"/>
              </a:spcAft>
            </a:pPr>
            <a:endParaRPr lang="en-US" sz="2000" dirty="0"/>
          </a:p>
        </p:txBody>
      </p:sp>
    </p:spTree>
    <p:extLst>
      <p:ext uri="{BB962C8B-B14F-4D97-AF65-F5344CB8AC3E}">
        <p14:creationId xmlns="" xmlns:p14="http://schemas.microsoft.com/office/powerpoint/2010/main" val="3253597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11"/>
            <a:ext cx="8713788" cy="764629"/>
          </a:xfrm>
        </p:spPr>
        <p:txBody>
          <a:bodyPr/>
          <a:lstStyle/>
          <a:p>
            <a:r>
              <a:rPr lang="en-GB" dirty="0"/>
              <a:t>The new NSS statements (2017)</a:t>
            </a:r>
          </a:p>
        </p:txBody>
      </p:sp>
      <p:sp>
        <p:nvSpPr>
          <p:cNvPr id="3" name="Content Placeholder 2"/>
          <p:cNvSpPr>
            <a:spLocks noGrp="1"/>
          </p:cNvSpPr>
          <p:nvPr>
            <p:ph idx="1"/>
          </p:nvPr>
        </p:nvSpPr>
        <p:spPr>
          <a:xfrm>
            <a:off x="358777" y="620720"/>
            <a:ext cx="8605838" cy="5246791"/>
          </a:xfrm>
        </p:spPr>
        <p:txBody>
          <a:bodyPr/>
          <a:lstStyle/>
          <a:p>
            <a:pPr>
              <a:buNone/>
            </a:pPr>
            <a:r>
              <a:rPr lang="en-GB" sz="2800" dirty="0">
                <a:solidFill>
                  <a:srgbClr val="008000"/>
                </a:solidFill>
              </a:rPr>
              <a:t>Assessment and feedback</a:t>
            </a:r>
          </a:p>
          <a:p>
            <a:r>
              <a:rPr lang="en-GB" sz="2800" dirty="0">
                <a:solidFill>
                  <a:srgbClr val="002060"/>
                </a:solidFill>
              </a:rPr>
              <a:t>The criteria used in marking have been clear in advance.</a:t>
            </a:r>
          </a:p>
          <a:p>
            <a:r>
              <a:rPr lang="en-GB" sz="2800" dirty="0">
                <a:solidFill>
                  <a:srgbClr val="002060"/>
                </a:solidFill>
              </a:rPr>
              <a:t>Marking and assessment have been fair.</a:t>
            </a:r>
          </a:p>
          <a:p>
            <a:r>
              <a:rPr lang="en-GB" sz="2800" dirty="0">
                <a:solidFill>
                  <a:srgbClr val="002060"/>
                </a:solidFill>
              </a:rPr>
              <a:t>Feedback on my work has been timely.</a:t>
            </a:r>
          </a:p>
          <a:p>
            <a:r>
              <a:rPr lang="en-GB" sz="2800" dirty="0">
                <a:solidFill>
                  <a:srgbClr val="002060"/>
                </a:solidFill>
              </a:rPr>
              <a:t>I have received helpful comments on my work.</a:t>
            </a:r>
          </a:p>
          <a:p>
            <a:pPr>
              <a:buNone/>
            </a:pPr>
            <a:r>
              <a:rPr lang="en-GB" sz="2800" dirty="0">
                <a:solidFill>
                  <a:srgbClr val="008000"/>
                </a:solidFill>
              </a:rPr>
              <a:t>Student voice</a:t>
            </a:r>
          </a:p>
          <a:p>
            <a:pPr lvl="0"/>
            <a:r>
              <a:rPr lang="en-GB" sz="2800" dirty="0">
                <a:solidFill>
                  <a:srgbClr val="002060"/>
                </a:solidFill>
              </a:rPr>
              <a:t>I have had the right opportunities to provide feedback on my course.</a:t>
            </a:r>
          </a:p>
          <a:p>
            <a:pPr lvl="0"/>
            <a:r>
              <a:rPr lang="en-GB" sz="2800" dirty="0">
                <a:solidFill>
                  <a:srgbClr val="002060"/>
                </a:solidFill>
              </a:rPr>
              <a:t>Staff value students’ views and opinions about the course.</a:t>
            </a:r>
          </a:p>
          <a:p>
            <a:pPr lvl="0"/>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programme</a:t>
            </a:r>
          </a:p>
        </p:txBody>
      </p:sp>
      <p:sp>
        <p:nvSpPr>
          <p:cNvPr id="3" name="Content Placeholder 2"/>
          <p:cNvSpPr>
            <a:spLocks noGrp="1"/>
          </p:cNvSpPr>
          <p:nvPr>
            <p:ph idx="1"/>
          </p:nvPr>
        </p:nvSpPr>
        <p:spPr/>
        <p:txBody>
          <a:bodyPr/>
          <a:lstStyle/>
          <a:p>
            <a:r>
              <a:rPr lang="en-GB" sz="2800" dirty="0"/>
              <a:t>Introductory exercise: ‘Getting  better formative feedback to more students in less time’ would be better for me if only...</a:t>
            </a:r>
          </a:p>
          <a:p>
            <a:r>
              <a:rPr lang="en-GB" sz="2800" dirty="0"/>
              <a:t>‘What the gurus tell us’ about feedback in higher education.</a:t>
            </a:r>
          </a:p>
          <a:p>
            <a:r>
              <a:rPr lang="en-GB" sz="2800" dirty="0"/>
              <a:t>Prioritising task: 14 ideas for making assessment  and feedback more effective and more manageable.</a:t>
            </a:r>
          </a:p>
          <a:p>
            <a:r>
              <a:rPr lang="en-GB" sz="2800" dirty="0"/>
              <a:t>Smarter feedback – getting better feedback to more students in less time.</a:t>
            </a:r>
          </a:p>
          <a:p>
            <a:endParaRPr lang="en-GB" sz="2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Wednesday, 11 January 2017</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30</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9023"/>
            <a:ext cx="8713788" cy="719807"/>
          </a:xfrm>
        </p:spPr>
        <p:txBody>
          <a:bodyPr/>
          <a:lstStyle/>
          <a:p>
            <a:pPr eaLnBrk="1" hangingPunct="1"/>
            <a:r>
              <a:rPr lang="en-GB" sz="3600" dirty="0">
                <a:solidFill>
                  <a:schemeClr val="accent6">
                    <a:lumMod val="60000"/>
                    <a:lumOff val="40000"/>
                  </a:schemeClr>
                </a:solidFill>
              </a:rPr>
              <a:t>The power of face-to-face communication</a:t>
            </a:r>
            <a:endParaRPr lang="en-US" sz="3600" dirty="0">
              <a:solidFill>
                <a:schemeClr val="accent6">
                  <a:lumMod val="60000"/>
                  <a:lumOff val="40000"/>
                </a:schemeClr>
              </a:solidFill>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544" y="836821"/>
            <a:ext cx="8352928" cy="1384995"/>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a:solidFill>
                  <a:srgbClr val="000000"/>
                </a:solidFill>
                <a:latin typeface="Calibri"/>
              </a:rPr>
              <a:t>What will I be expected to show for this?</a:t>
            </a:r>
          </a:p>
          <a:p>
            <a:pPr eaLnBrk="0" fontAlgn="auto" hangingPunct="0">
              <a:spcBef>
                <a:spcPts val="0"/>
              </a:spcBef>
              <a:spcAft>
                <a:spcPts val="0"/>
              </a:spcAft>
            </a:pPr>
            <a:r>
              <a:rPr lang="en-GB" sz="2800" b="1" dirty="0">
                <a:solidFill>
                  <a:srgbClr val="000000"/>
                </a:solidFill>
                <a:latin typeface="Calibri"/>
              </a:rPr>
              <a:t>What does a good one look like, and a bad one?</a:t>
            </a:r>
          </a:p>
          <a:p>
            <a:pPr eaLnBrk="0" fontAlgn="auto" hangingPunct="0">
              <a:spcBef>
                <a:spcPts val="0"/>
              </a:spcBef>
              <a:spcAft>
                <a:spcPts val="0"/>
              </a:spcAft>
            </a:pPr>
            <a:r>
              <a:rPr lang="en-GB" sz="2800" b="1" dirty="0">
                <a:solidFill>
                  <a:srgbClr val="000000"/>
                </a:solidFill>
                <a:latin typeface="Calibri"/>
              </a:rPr>
              <a:t>Where does this fit into the big picture?</a:t>
            </a:r>
          </a:p>
        </p:txBody>
      </p:sp>
      <p:sp>
        <p:nvSpPr>
          <p:cNvPr id="5" name="TextBox 4"/>
          <p:cNvSpPr txBox="1"/>
          <p:nvPr/>
        </p:nvSpPr>
        <p:spPr>
          <a:xfrm>
            <a:off x="467544" y="2132966"/>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a:solidFill>
                  <a:srgbClr val="FFFFFF"/>
                </a:solidFill>
                <a:latin typeface="Calibri"/>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a:r>
              <a:rPr lang="en-GB" sz="2800" b="1" dirty="0">
                <a:solidFill>
                  <a:srgbClr val="C00000"/>
                </a:solidFill>
              </a:rPr>
              <a:t>Some of the </a:t>
            </a:r>
          </a:p>
          <a:p>
            <a:pPr algn="ctr"/>
            <a:r>
              <a:rPr lang="en-GB" sz="2800" b="1" dirty="0">
                <a:solidFill>
                  <a:srgbClr val="C00000"/>
                </a:solidFill>
              </a:rPr>
              <a:t>tools we can </a:t>
            </a:r>
          </a:p>
          <a:p>
            <a:pPr algn="ctr"/>
            <a:r>
              <a:rPr lang="en-GB" sz="2800" b="1" dirty="0">
                <a:solidFill>
                  <a:srgbClr val="C00000"/>
                </a:solidFill>
              </a:rPr>
              <a:t>use in </a:t>
            </a:r>
          </a:p>
          <a:p>
            <a:pPr algn="ctr"/>
            <a:r>
              <a:rPr lang="en-GB" sz="2800" b="1" dirty="0">
                <a:solidFill>
                  <a:srgbClr val="C00000"/>
                </a:solidFill>
              </a:rPr>
              <a:t>face-to-face </a:t>
            </a:r>
          </a:p>
          <a:p>
            <a:pPr algn="ctr"/>
            <a:r>
              <a:rPr lang="en-GB" sz="2800" b="1" dirty="0">
                <a:solidFill>
                  <a:srgbClr val="C00000"/>
                </a:solidFill>
              </a:rPr>
              <a:t>contexts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Colleges’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9023"/>
            <a:ext cx="8713788" cy="18719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0" y="0"/>
            <a:ext cx="6858000" cy="6858000"/>
          </a:xfrm>
          <a:prstGeom prst="rect">
            <a:avLst/>
          </a:prstGeom>
          <a:solidFill>
            <a:schemeClr val="tx1"/>
          </a:solidFill>
        </p:spPr>
      </p:pic>
    </p:spTree>
    <p:extLst>
      <p:ext uri="{BB962C8B-B14F-4D97-AF65-F5344CB8AC3E}">
        <p14:creationId xmlns="" xmlns:p14="http://schemas.microsoft.com/office/powerpoint/2010/main" val="568089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68" y="582147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59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68" y="582147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81961"/>
            </a:srgbClr>
          </a:solidFill>
          <a:ln w="9525" algn="ctr">
            <a:noFill/>
            <a:miter lim="800000"/>
            <a:headEnd/>
            <a:tailEnd/>
          </a:ln>
        </p:spPr>
        <p:txBody>
          <a:bodyPr anchor="ctr"/>
          <a:lstStyle/>
          <a:p>
            <a:pPr algn="ctr" eaLnBrk="0" hangingPunct="0">
              <a:lnSpc>
                <a:spcPct val="85000"/>
              </a:lnSpc>
            </a:pPr>
            <a:r>
              <a:rPr lang="en-US" sz="3200" b="1" dirty="0">
                <a:solidFill>
                  <a:srgbClr val="000000"/>
                </a:solidFill>
                <a:latin typeface="Verdana" pitchFamily="34" charset="0"/>
              </a:rPr>
              <a:t>Making feedback link to how students learn: we need to:</a:t>
            </a:r>
          </a:p>
        </p:txBody>
      </p:sp>
      <p:sp>
        <p:nvSpPr>
          <p:cNvPr id="27" name="Text Box 12"/>
          <p:cNvSpPr txBox="1">
            <a:spLocks noChangeArrowheads="1"/>
          </p:cNvSpPr>
          <p:nvPr/>
        </p:nvSpPr>
        <p:spPr bwMode="auto">
          <a:xfrm>
            <a:off x="590980" y="32956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3"/>
            <a:ext cx="6481762" cy="3096429"/>
          </a:xfrm>
          <a:noFill/>
        </p:spPr>
        <p:txBody>
          <a:bodyPr/>
          <a:lstStyle/>
          <a:p>
            <a:pPr algn="ctr">
              <a:defRPr/>
            </a:pPr>
            <a:r>
              <a:rPr lang="en-GB" sz="4400" dirty="0">
                <a:solidFill>
                  <a:schemeClr val="accent1">
                    <a:lumMod val="60000"/>
                    <a:lumOff val="40000"/>
                  </a:schemeClr>
                </a:solidFill>
              </a:rPr>
              <a:t>Fourteen Ideas </a:t>
            </a:r>
            <a:br>
              <a:rPr lang="en-GB" sz="4400" dirty="0">
                <a:solidFill>
                  <a:schemeClr val="accent1">
                    <a:lumMod val="60000"/>
                    <a:lumOff val="40000"/>
                  </a:schemeClr>
                </a:solidFill>
              </a:rPr>
            </a:br>
            <a:r>
              <a:rPr lang="en-GB" sz="4400" dirty="0">
                <a:solidFill>
                  <a:schemeClr val="accent1">
                    <a:lumMod val="60000"/>
                    <a:lumOff val="40000"/>
                  </a:schemeClr>
                </a:solidFill>
              </a:rPr>
              <a:t>for making Assessment and Formative Feedback more Effective and Manageable</a:t>
            </a:r>
            <a:endParaRPr lang="en-GB" sz="3200" dirty="0">
              <a:solidFill>
                <a:schemeClr val="accent1">
                  <a:lumMod val="60000"/>
                  <a:lumOff val="40000"/>
                </a:schemeClr>
              </a:solidFill>
            </a:endParaRPr>
          </a:p>
        </p:txBody>
      </p:sp>
      <p:sp>
        <p:nvSpPr>
          <p:cNvPr id="5" name="Rectangle 8">
            <a:hlinkClick r:id="rId3" action="ppaction://hlinkpres?slideindex=1&amp;slidetitle="/>
          </p:cNvPr>
          <p:cNvSpPr>
            <a:spLocks noChangeArrowheads="1"/>
          </p:cNvSpPr>
          <p:nvPr/>
        </p:nvSpPr>
        <p:spPr bwMode="auto">
          <a:xfrm>
            <a:off x="251521" y="4365130"/>
            <a:ext cx="8496944"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3200" b="1" dirty="0">
                <a:latin typeface="Calibri" pitchFamily="34" charset="0"/>
              </a:rPr>
              <a:t>Fourteen ideas for making assessment and feedback more manageable</a:t>
            </a:r>
            <a:endParaRPr lang="en-US" sz="3200" b="1" dirty="0">
              <a:latin typeface="Calibri" pitchFamily="34" charset="0"/>
            </a:endParaRPr>
          </a:p>
        </p:txBody>
      </p:sp>
      <p:sp>
        <p:nvSpPr>
          <p:cNvPr id="3" name="Content Placeholder 2"/>
          <p:cNvSpPr>
            <a:spLocks noGrp="1"/>
          </p:cNvSpPr>
          <p:nvPr>
            <p:ph idx="1"/>
          </p:nvPr>
        </p:nvSpPr>
        <p:spPr>
          <a:xfrm>
            <a:off x="1" y="692730"/>
            <a:ext cx="9396536" cy="5174781"/>
          </a:xfrm>
        </p:spPr>
        <p:txBody>
          <a:bodyPr/>
          <a:lstStyle/>
          <a:p>
            <a:pPr>
              <a:buFont typeface="+mj-lt"/>
              <a:buAutoNum type="alphaUcPeriod"/>
            </a:pPr>
            <a:r>
              <a:rPr lang="en-GB" sz="2200" dirty="0">
                <a:latin typeface="Calibri" pitchFamily="34" charset="0"/>
              </a:rPr>
              <a:t>Design much shorter assessments.</a:t>
            </a:r>
          </a:p>
          <a:p>
            <a:pPr>
              <a:buFont typeface="+mj-lt"/>
              <a:buAutoNum type="alphaUcPeriod"/>
            </a:pPr>
            <a:r>
              <a:rPr lang="en-GB" sz="2200" dirty="0"/>
              <a:t>Increase formative assessment and reduce summative assessment.</a:t>
            </a:r>
            <a:endParaRPr lang="en-GB" sz="2200" dirty="0">
              <a:latin typeface="Calibri" pitchFamily="34" charset="0"/>
            </a:endParaRPr>
          </a:p>
          <a:p>
            <a:pPr>
              <a:buFont typeface="+mj-lt"/>
              <a:buAutoNum type="alphaUcPeriod"/>
            </a:pPr>
            <a:r>
              <a:rPr lang="en-GB" sz="2200" dirty="0"/>
              <a:t>Don’t just use essays.</a:t>
            </a:r>
            <a:endParaRPr lang="en-GB" sz="2200" dirty="0">
              <a:latin typeface="Calibri" pitchFamily="34" charset="0"/>
            </a:endParaRPr>
          </a:p>
          <a:p>
            <a:pPr>
              <a:buFont typeface="+mj-lt"/>
              <a:buAutoNum type="alphaUcPeriod"/>
            </a:pPr>
            <a:r>
              <a:rPr lang="en-GB" sz="2200" dirty="0"/>
              <a:t>Make more use of oral feedback rather than written.</a:t>
            </a:r>
          </a:p>
          <a:p>
            <a:pPr>
              <a:buFont typeface="+mj-lt"/>
              <a:buAutoNum type="alphaUcPeriod"/>
            </a:pPr>
            <a:r>
              <a:rPr lang="en-GB" sz="2200" dirty="0"/>
              <a:t>Speed up feedback so students still care about it.</a:t>
            </a:r>
          </a:p>
          <a:p>
            <a:pPr>
              <a:buFont typeface="+mj-lt"/>
              <a:buAutoNum type="alphaUcPeriod"/>
            </a:pPr>
            <a:r>
              <a:rPr lang="en-GB" sz="2200" dirty="0"/>
              <a:t>Get students giving feedback to each other.</a:t>
            </a:r>
          </a:p>
          <a:p>
            <a:pPr>
              <a:buFont typeface="+mj-lt"/>
              <a:buAutoNum type="alphaUcPeriod"/>
            </a:pPr>
            <a:r>
              <a:rPr lang="en-GB" sz="2200" dirty="0">
                <a:latin typeface="Calibri" pitchFamily="34" charset="0"/>
              </a:rPr>
              <a:t>Let students right into assessment criteria.</a:t>
            </a:r>
          </a:p>
          <a:p>
            <a:pPr>
              <a:buFont typeface="+mj-lt"/>
              <a:buAutoNum type="alphaUcPeriod"/>
            </a:pPr>
            <a:r>
              <a:rPr lang="en-GB" sz="2200" dirty="0"/>
              <a:t>Show students a range of evidence of achievement.</a:t>
            </a:r>
          </a:p>
          <a:p>
            <a:pPr>
              <a:buFont typeface="+mj-lt"/>
              <a:buAutoNum type="alphaUcPeriod"/>
            </a:pPr>
            <a:r>
              <a:rPr lang="en-GB" sz="2200" dirty="0"/>
              <a:t>Get students themselves formulating evidence of achievement.</a:t>
            </a:r>
          </a:p>
          <a:p>
            <a:pPr>
              <a:buFont typeface="+mj-lt"/>
              <a:buAutoNum type="alphaUcPeriod"/>
            </a:pPr>
            <a:r>
              <a:rPr lang="en-GB" sz="2200" dirty="0"/>
              <a:t>Get students themselves designing and applying assessment criteria.</a:t>
            </a:r>
          </a:p>
          <a:p>
            <a:pPr>
              <a:buFont typeface="+mj-lt"/>
              <a:buAutoNum type="alphaUcPeriod"/>
            </a:pPr>
            <a:r>
              <a:rPr lang="en-GB" sz="2200" dirty="0"/>
              <a:t>Give feedback to students in groups.</a:t>
            </a:r>
          </a:p>
          <a:p>
            <a:pPr>
              <a:buFont typeface="+mj-lt"/>
              <a:buAutoNum type="alphaUcPeriod"/>
            </a:pPr>
            <a:r>
              <a:rPr lang="en-GB" sz="2200" dirty="0"/>
              <a:t>Use statement banks to speed up useful feedback.</a:t>
            </a:r>
          </a:p>
          <a:p>
            <a:pPr>
              <a:buFont typeface="+mj-lt"/>
              <a:buAutoNum type="alphaUcPeriod"/>
            </a:pPr>
            <a:r>
              <a:rPr lang="en-GB" sz="2200" dirty="0"/>
              <a:t>Get students self-assessing, and give them feedback on their self-assessment.</a:t>
            </a:r>
          </a:p>
          <a:p>
            <a:pPr>
              <a:buFont typeface="+mj-lt"/>
              <a:buAutoNum type="alphaUcPeriod"/>
            </a:pPr>
            <a:r>
              <a:rPr lang="en-GB" sz="2200" dirty="0"/>
              <a:t>Avoid ‘final language’ in feedback.</a:t>
            </a:r>
          </a:p>
          <a:p>
            <a:pPr>
              <a:buFont typeface="+mj-lt"/>
              <a:buAutoNum type="alphaUcPeriod"/>
            </a:pPr>
            <a:endParaRPr lang="en-GB" sz="2200" dirty="0"/>
          </a:p>
          <a:p>
            <a:pPr>
              <a:buFont typeface="+mj-lt"/>
              <a:buAutoNum type="alphaUcPeriod"/>
            </a:pPr>
            <a:endParaRPr lang="en-GB" sz="2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by lunchtime tomorrow</a:t>
            </a:r>
            <a:r>
              <a:rPr lang="en-GB" sz="2800" dirty="0">
                <a:solidFill>
                  <a:srgbClr val="C00000"/>
                </a:solidFill>
                <a:latin typeface="Calibri" pitchFamily="34" charset="0"/>
              </a:rPr>
              <a:t>:</a:t>
            </a:r>
            <a:r>
              <a:rPr lang="en-GB" sz="2800" dirty="0">
                <a:latin typeface="Calibri" pitchFamily="34" charset="0"/>
              </a:rPr>
              <a:t>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A	Design much shorter assessments</a:t>
            </a:r>
          </a:p>
        </p:txBody>
      </p:sp>
      <p:sp>
        <p:nvSpPr>
          <p:cNvPr id="3" name="Content Placeholder 2"/>
          <p:cNvSpPr>
            <a:spLocks noGrp="1"/>
          </p:cNvSpPr>
          <p:nvPr>
            <p:ph idx="1"/>
          </p:nvPr>
        </p:nvSpPr>
        <p:spPr/>
        <p:txBody>
          <a:bodyPr/>
          <a:lstStyle/>
          <a:p>
            <a:r>
              <a:rPr lang="en-GB" sz="2800" dirty="0"/>
              <a:t>We tend to keep using long assessments, because that’s what we’ve always done.</a:t>
            </a:r>
          </a:p>
          <a:p>
            <a:r>
              <a:rPr lang="en-GB" sz="2800" dirty="0"/>
              <a:t>As a result, we spend ages marking, and too little time assessing.</a:t>
            </a:r>
          </a:p>
          <a:p>
            <a:r>
              <a:rPr lang="en-GB" sz="2800" dirty="0"/>
              <a:t>Students learn to ‘waffle’ with long assessments.</a:t>
            </a:r>
          </a:p>
          <a:p>
            <a:r>
              <a:rPr lang="en-GB" sz="2800" dirty="0"/>
              <a:t>A short assessment can be harder, and more intense.</a:t>
            </a:r>
          </a:p>
          <a:p>
            <a:r>
              <a:rPr lang="en-GB" sz="2800" dirty="0"/>
              <a:t>And achieve better discrimination between best and worst.</a:t>
            </a:r>
          </a:p>
          <a:p>
            <a:r>
              <a:rPr lang="en-GB" sz="2800" dirty="0"/>
              <a:t>And much, much faster to assess.</a:t>
            </a:r>
          </a:p>
          <a:p>
            <a:r>
              <a:rPr lang="en-GB" sz="2800" dirty="0"/>
              <a:t>Word-constrained assessments can be used.</a:t>
            </a:r>
          </a:p>
          <a:p>
            <a:endParaRPr lang="en-GB" sz="2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B	Increase formative assessment and reduce summative assessment</a:t>
            </a:r>
          </a:p>
        </p:txBody>
      </p:sp>
      <p:sp>
        <p:nvSpPr>
          <p:cNvPr id="3" name="Content Placeholder 2"/>
          <p:cNvSpPr>
            <a:spLocks noGrp="1"/>
          </p:cNvSpPr>
          <p:nvPr>
            <p:ph idx="1"/>
          </p:nvPr>
        </p:nvSpPr>
        <p:spPr/>
        <p:txBody>
          <a:bodyPr/>
          <a:lstStyle/>
          <a:p>
            <a:r>
              <a:rPr lang="en-GB" dirty="0"/>
              <a:t>We know that students learn little or nothing from feedback on summative assessments.</a:t>
            </a:r>
          </a:p>
          <a:p>
            <a:r>
              <a:rPr lang="en-GB" dirty="0"/>
              <a:t>Students often don’t learn from feedback on supposedly-formative assessments, as they’ve already moved on to the next task.</a:t>
            </a:r>
          </a:p>
          <a:p>
            <a:r>
              <a:rPr lang="en-GB" dirty="0"/>
              <a:t>Formative assessment can be a great learning experience.</a:t>
            </a:r>
          </a:p>
          <a:p>
            <a:r>
              <a:rPr lang="en-GB" dirty="0"/>
              <a:t>Students’ final results can benefit enormously from formative feedback.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C	Don’t just use essays</a:t>
            </a:r>
          </a:p>
        </p:txBody>
      </p:sp>
      <p:sp>
        <p:nvSpPr>
          <p:cNvPr id="3" name="Content Placeholder 2"/>
          <p:cNvSpPr>
            <a:spLocks noGrp="1"/>
          </p:cNvSpPr>
          <p:nvPr>
            <p:ph idx="1"/>
          </p:nvPr>
        </p:nvSpPr>
        <p:spPr/>
        <p:txBody>
          <a:bodyPr/>
          <a:lstStyle/>
          <a:p>
            <a:r>
              <a:rPr lang="en-GB" dirty="0"/>
              <a:t>Essays take ages to write, and ages to mark.</a:t>
            </a:r>
          </a:p>
          <a:p>
            <a:r>
              <a:rPr lang="en-GB" dirty="0"/>
              <a:t>Research shows we’re not at all good at assessing essays.</a:t>
            </a:r>
          </a:p>
          <a:p>
            <a:r>
              <a:rPr lang="en-GB" dirty="0"/>
              <a:t>Marking can degenerate into copy-editing rather than assessing.</a:t>
            </a:r>
          </a:p>
          <a:p>
            <a:r>
              <a:rPr lang="en-GB" dirty="0"/>
              <a:t>Students are well aware whenever assessment is at all unfair.</a:t>
            </a:r>
          </a:p>
          <a:p>
            <a:r>
              <a:rPr lang="en-GB" dirty="0"/>
              <a:t>The mark or grade becomes much more important to students than the feedback.</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D	Make more use of oral feedback rather than written</a:t>
            </a:r>
          </a:p>
        </p:txBody>
      </p:sp>
      <p:sp>
        <p:nvSpPr>
          <p:cNvPr id="3" name="Content Placeholder 2"/>
          <p:cNvSpPr>
            <a:spLocks noGrp="1"/>
          </p:cNvSpPr>
          <p:nvPr>
            <p:ph idx="1"/>
          </p:nvPr>
        </p:nvSpPr>
        <p:spPr/>
        <p:txBody>
          <a:bodyPr/>
          <a:lstStyle/>
          <a:p>
            <a:r>
              <a:rPr lang="en-GB" dirty="0"/>
              <a:t>Face-to-face feedback can make good use of tone of voice, encouraging facial gestures, speed of speech, repetition where needed, body language, and so on.</a:t>
            </a:r>
          </a:p>
          <a:p>
            <a:r>
              <a:rPr lang="en-GB" dirty="0"/>
              <a:t>Students in large groups can learn from oral feedback on other students’ triumphs and disasters (with due anonymity).</a:t>
            </a:r>
          </a:p>
          <a:p>
            <a:r>
              <a:rPr lang="en-GB" dirty="0"/>
              <a:t>Even one-to-one, oral feedback can be much more powerful than written.</a:t>
            </a:r>
          </a:p>
          <a:p>
            <a:r>
              <a:rPr lang="en-GB" dirty="0"/>
              <a:t>Oral feedback can be retained if ‘packaged up’ in podcasts or audio files.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E	Speed up feedback so students still care about it</a:t>
            </a:r>
          </a:p>
        </p:txBody>
      </p:sp>
      <p:sp>
        <p:nvSpPr>
          <p:cNvPr id="3" name="Content Placeholder 2"/>
          <p:cNvSpPr>
            <a:spLocks noGrp="1"/>
          </p:cNvSpPr>
          <p:nvPr>
            <p:ph idx="1"/>
          </p:nvPr>
        </p:nvSpPr>
        <p:spPr/>
        <p:txBody>
          <a:bodyPr/>
          <a:lstStyle/>
          <a:p>
            <a:r>
              <a:rPr lang="en-GB" dirty="0"/>
              <a:t>We’ve become preoccupied with the turn-around time for a batch of work for large groups of students.</a:t>
            </a:r>
          </a:p>
          <a:p>
            <a:r>
              <a:rPr lang="en-GB" dirty="0"/>
              <a:t>A lot of feedback can be given at the moment the work is submitted, before marking has even begun.</a:t>
            </a:r>
          </a:p>
          <a:p>
            <a:r>
              <a:rPr lang="en-GB" dirty="0"/>
              <a:t>Immediate feedback means that students still remember what they did – and what they had problems with.</a:t>
            </a:r>
          </a:p>
          <a:p>
            <a:r>
              <a:rPr lang="en-GB" dirty="0"/>
              <a:t>Ideally, give feedback within 24 hours of students doing the work?</a:t>
            </a:r>
          </a:p>
          <a:p>
            <a:endParaRPr lang="en-GB"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F	Get students giving feedback to each other</a:t>
            </a:r>
          </a:p>
        </p:txBody>
      </p:sp>
      <p:sp>
        <p:nvSpPr>
          <p:cNvPr id="3" name="Content Placeholder 2"/>
          <p:cNvSpPr>
            <a:spLocks noGrp="1"/>
          </p:cNvSpPr>
          <p:nvPr>
            <p:ph idx="1"/>
          </p:nvPr>
        </p:nvSpPr>
        <p:spPr/>
        <p:txBody>
          <a:bodyPr/>
          <a:lstStyle/>
          <a:p>
            <a:r>
              <a:rPr lang="en-GB" dirty="0"/>
              <a:t>Students learn a great deal from the process of explaining things to someone else.</a:t>
            </a:r>
          </a:p>
          <a:p>
            <a:r>
              <a:rPr lang="en-GB" dirty="0"/>
              <a:t>It’s often easier to learn from someone who has just mastered a concept than from someone who can’t remember the difficulties learning it.</a:t>
            </a:r>
          </a:p>
          <a:p>
            <a:r>
              <a:rPr lang="en-GB" dirty="0"/>
              <a:t>Students can benefit from much more feedback than we could give them.</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G	Let students right into assessment criteria</a:t>
            </a:r>
          </a:p>
        </p:txBody>
      </p:sp>
      <p:sp>
        <p:nvSpPr>
          <p:cNvPr id="3" name="Content Placeholder 2"/>
          <p:cNvSpPr>
            <a:spLocks noGrp="1"/>
          </p:cNvSpPr>
          <p:nvPr>
            <p:ph idx="1"/>
          </p:nvPr>
        </p:nvSpPr>
        <p:spPr/>
        <p:txBody>
          <a:bodyPr/>
          <a:lstStyle/>
          <a:p>
            <a:r>
              <a:rPr lang="en-GB" dirty="0"/>
              <a:t>Talk assessment every  time you see whole groups of students.</a:t>
            </a:r>
          </a:p>
          <a:p>
            <a:r>
              <a:rPr lang="en-GB" dirty="0"/>
              <a:t>Try to avoid talking assessment to individual students seeking to ‘get ahead’.</a:t>
            </a:r>
          </a:p>
          <a:p>
            <a:r>
              <a:rPr lang="en-GB" dirty="0"/>
              <a:t>Make it clear how assessment criteria link to evidence of achievement of published learning outcomes.</a:t>
            </a:r>
          </a:p>
          <a:p>
            <a:r>
              <a:rPr lang="en-GB" dirty="0"/>
              <a:t>Give students safe practice at evidencing their achievement of assessment criteria.</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H	Show students a range of evidence of achievement</a:t>
            </a:r>
          </a:p>
        </p:txBody>
      </p:sp>
      <p:sp>
        <p:nvSpPr>
          <p:cNvPr id="3" name="Content Placeholder 2"/>
          <p:cNvSpPr>
            <a:spLocks noGrp="1"/>
          </p:cNvSpPr>
          <p:nvPr>
            <p:ph idx="1"/>
          </p:nvPr>
        </p:nvSpPr>
        <p:spPr/>
        <p:txBody>
          <a:bodyPr/>
          <a:lstStyle/>
          <a:p>
            <a:r>
              <a:rPr lang="en-GB" dirty="0"/>
              <a:t>Don’t just show students exemplars of ‘excellent work’.</a:t>
            </a:r>
          </a:p>
          <a:p>
            <a:r>
              <a:rPr lang="en-GB" dirty="0"/>
              <a:t>Let them see what can easily go wrong, and can lose them marks.</a:t>
            </a:r>
          </a:p>
          <a:p>
            <a:r>
              <a:rPr lang="en-GB" dirty="0"/>
              <a:t>When students are aware of a range between ‘excellent’ and ‘poor’, they can strive to be even better than excellent.</a:t>
            </a:r>
          </a:p>
          <a:p>
            <a:r>
              <a:rPr lang="en-GB" dirty="0"/>
              <a:t>The tendency to simply imitate excellent work is diminished.</a:t>
            </a:r>
          </a:p>
          <a:p>
            <a:pPr>
              <a:buNone/>
            </a:pPr>
            <a:r>
              <a:rPr lang="en-GB" dirty="0"/>
              <a:t>	(See the work of Royce Sadler)</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79" y="189023"/>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I	Get students themselves formulating evidence of achievement</a:t>
            </a:r>
          </a:p>
        </p:txBody>
      </p:sp>
      <p:sp>
        <p:nvSpPr>
          <p:cNvPr id="3" name="Content Placeholder 2"/>
          <p:cNvSpPr>
            <a:spLocks noGrp="1"/>
          </p:cNvSpPr>
          <p:nvPr>
            <p:ph idx="1"/>
          </p:nvPr>
        </p:nvSpPr>
        <p:spPr/>
        <p:txBody>
          <a:bodyPr/>
          <a:lstStyle/>
          <a:p>
            <a:r>
              <a:rPr lang="en-GB" dirty="0"/>
              <a:t>When students have a feeling of ownership of their targets, they put much more into achieving the targets.</a:t>
            </a:r>
          </a:p>
          <a:p>
            <a:r>
              <a:rPr lang="en-GB" dirty="0"/>
              <a:t>When students formulate ‘good’ evidence, we can praise their choices.</a:t>
            </a:r>
          </a:p>
          <a:p>
            <a:r>
              <a:rPr lang="en-GB" dirty="0"/>
              <a:t>When students formulate ‘poor’ evidence, we can point them in a better direction.</a:t>
            </a:r>
          </a:p>
          <a:p>
            <a:r>
              <a:rPr lang="en-GB" dirty="0"/>
              <a:t>We can adopt their targets, when they are better than the ones we first thought of!</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00100" indent="-800100" algn="l"/>
            <a:r>
              <a:rPr lang="en-GB" b="1" dirty="0"/>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making informed judgements’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a:xfrm>
            <a:off x="0" y="692622"/>
            <a:ext cx="9144000" cy="6165379"/>
          </a:xfrm>
        </p:spPr>
        <p:txBody>
          <a:bodyPr/>
          <a:lstStyle/>
          <a:p>
            <a:pPr>
              <a:buNone/>
            </a:pPr>
            <a:r>
              <a:rPr lang="en-US" sz="2800" dirty="0"/>
              <a:t>After participating in this workshop you should be better able to:</a:t>
            </a:r>
          </a:p>
          <a:p>
            <a:pPr lvl="0">
              <a:buFont typeface="+mj-lt"/>
              <a:buAutoNum type="arabicPeriod"/>
            </a:pPr>
            <a:r>
              <a:rPr lang="en-GB" sz="2800" dirty="0"/>
              <a:t>Make life better – for you and for students – by making feedback more manageable!</a:t>
            </a:r>
          </a:p>
          <a:p>
            <a:pPr lvl="0">
              <a:buFont typeface="+mj-lt"/>
              <a:buAutoNum type="arabicPeriod"/>
            </a:pPr>
            <a:r>
              <a:rPr lang="en-GB" sz="2800" dirty="0"/>
              <a:t>Consider, and prioritise – and extend – fourteen ideas for making formative assessment and feedback more efficient and more manageable.</a:t>
            </a:r>
          </a:p>
          <a:p>
            <a:pPr lvl="0">
              <a:buFont typeface="+mj-lt"/>
              <a:buAutoNum type="arabicPeriod"/>
            </a:pPr>
            <a:r>
              <a:rPr lang="en-GB" sz="2800" dirty="0"/>
              <a:t>Develop ways of getting more and better feedback to more students in less 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K 	Give feedback to students in groups.</a:t>
            </a:r>
          </a:p>
        </p:txBody>
      </p:sp>
      <p:sp>
        <p:nvSpPr>
          <p:cNvPr id="3" name="Content Placeholder 2"/>
          <p:cNvSpPr>
            <a:spLocks noGrp="1"/>
          </p:cNvSpPr>
          <p:nvPr>
            <p:ph idx="1"/>
          </p:nvPr>
        </p:nvSpPr>
        <p:spPr/>
        <p:txBody>
          <a:bodyPr/>
          <a:lstStyle/>
          <a:p>
            <a:r>
              <a:rPr lang="en-GB" dirty="0"/>
              <a:t>This can be less threatening than one-to-one feedback, especially critical feedback, and can be much more manageable for us.</a:t>
            </a:r>
          </a:p>
          <a:p>
            <a:r>
              <a:rPr lang="en-GB" dirty="0"/>
              <a:t>Let students hear feedback on work that is better than theirs (retaining anonymity).</a:t>
            </a:r>
          </a:p>
          <a:p>
            <a:r>
              <a:rPr lang="en-GB" dirty="0"/>
              <a:t>Let students hear and see feedback on other students’ disasters (retaining anonymity).</a:t>
            </a:r>
          </a:p>
          <a:p>
            <a:r>
              <a:rPr lang="en-GB" dirty="0"/>
              <a:t>Allow students to see ‘where they’re at’ compared to others in the cohort.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L	 Use statement banks to speed up useful feedback.</a:t>
            </a:r>
          </a:p>
        </p:txBody>
      </p:sp>
      <p:sp>
        <p:nvSpPr>
          <p:cNvPr id="3" name="Content Placeholder 2"/>
          <p:cNvSpPr>
            <a:spLocks noGrp="1"/>
          </p:cNvSpPr>
          <p:nvPr>
            <p:ph idx="1"/>
          </p:nvPr>
        </p:nvSpPr>
        <p:spPr/>
        <p:txBody>
          <a:bodyPr/>
          <a:lstStyle/>
          <a:p>
            <a:r>
              <a:rPr lang="en-GB" dirty="0"/>
              <a:t>Especially with online feedback, compile a bank of useful feedback statements.</a:t>
            </a:r>
          </a:p>
          <a:p>
            <a:r>
              <a:rPr lang="en-GB" dirty="0"/>
              <a:t>Make sure that there are sufficient ‘praise’ comments, to counterbalance critical ones.</a:t>
            </a:r>
          </a:p>
          <a:p>
            <a:r>
              <a:rPr lang="en-GB" dirty="0"/>
              <a:t>Get students themselves to compose statements, so that they get a sharper idea of what is wanted in their work.</a:t>
            </a:r>
          </a:p>
          <a:p>
            <a:r>
              <a:rPr lang="en-GB" dirty="0"/>
              <a:t>Make sure that the feedback that different students receive is sufficiently different and personal, rather than just ‘out of the box’.</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9023"/>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M	Get students self-assessing, and give them feedback on their self-assessment.</a:t>
            </a:r>
          </a:p>
        </p:txBody>
      </p:sp>
      <p:sp>
        <p:nvSpPr>
          <p:cNvPr id="3" name="Content Placeholder 2"/>
          <p:cNvSpPr>
            <a:spLocks noGrp="1"/>
          </p:cNvSpPr>
          <p:nvPr>
            <p:ph idx="1"/>
          </p:nvPr>
        </p:nvSpPr>
        <p:spPr>
          <a:xfrm>
            <a:off x="358777" y="1412776"/>
            <a:ext cx="8605838" cy="4454624"/>
          </a:xfrm>
        </p:spPr>
        <p:txBody>
          <a:bodyPr/>
          <a:lstStyle/>
          <a:p>
            <a:r>
              <a:rPr lang="en-GB" dirty="0"/>
              <a:t>Ask students what mark or grade they believe the work should be earning.</a:t>
            </a:r>
          </a:p>
          <a:p>
            <a:r>
              <a:rPr lang="en-GB" dirty="0"/>
              <a:t>Ask students what they think they did best, and praise them when indeed they did do this well.</a:t>
            </a:r>
          </a:p>
          <a:p>
            <a:r>
              <a:rPr lang="en-GB" dirty="0"/>
              <a:t>Ask students what they found the hardest part of the task, and praise them when they succeeded, and empathise when they didn’t.</a:t>
            </a:r>
          </a:p>
          <a:p>
            <a:r>
              <a:rPr lang="en-GB" dirty="0"/>
              <a:t>Ask students what they might change if they had another hour to do the task.</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N	Avoid ‘final language’ in feedback</a:t>
            </a:r>
          </a:p>
        </p:txBody>
      </p:sp>
      <p:sp>
        <p:nvSpPr>
          <p:cNvPr id="3" name="Content Placeholder 2"/>
          <p:cNvSpPr>
            <a:spLocks noGrp="1"/>
          </p:cNvSpPr>
          <p:nvPr>
            <p:ph idx="1"/>
          </p:nvPr>
        </p:nvSpPr>
        <p:spPr/>
        <p:txBody>
          <a:bodyPr/>
          <a:lstStyle/>
          <a:p>
            <a:r>
              <a:rPr lang="en-GB" dirty="0"/>
              <a:t>‘Final language’ includes words such as ‘excellent’, ‘good’, ‘poor’, ‘adequate’, ‘satisfactory’, and so on.</a:t>
            </a:r>
          </a:p>
          <a:p>
            <a:r>
              <a:rPr lang="en-GB" dirty="0"/>
              <a:t>It is better to say things such as:</a:t>
            </a:r>
          </a:p>
          <a:p>
            <a:pPr lvl="1"/>
            <a:r>
              <a:rPr lang="en-GB" dirty="0"/>
              <a:t>‘I really like how you approached so-and-so’</a:t>
            </a:r>
          </a:p>
          <a:p>
            <a:pPr lvl="1"/>
            <a:r>
              <a:rPr lang="en-GB" dirty="0"/>
              <a:t>‘It might have helped if you’d done such-and such’</a:t>
            </a:r>
          </a:p>
          <a:p>
            <a:pPr lvl="1"/>
            <a:r>
              <a:rPr lang="en-GB" dirty="0"/>
              <a:t>‘One thing you did really well was so-and-so’</a:t>
            </a:r>
          </a:p>
          <a:p>
            <a:pPr lvl="1"/>
            <a:r>
              <a:rPr lang="en-GB" dirty="0"/>
              <a:t>‘You probably know that such-and-such didn’t really 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3200" b="1" dirty="0">
                <a:latin typeface="Calibri" pitchFamily="34" charset="0"/>
              </a:rPr>
              <a:t>Fourteen ideas for making assessment and feedback more manageable</a:t>
            </a:r>
            <a:endParaRPr lang="en-US" sz="3200" b="1" dirty="0">
              <a:latin typeface="Calibri" pitchFamily="34" charset="0"/>
            </a:endParaRPr>
          </a:p>
        </p:txBody>
      </p:sp>
      <p:sp>
        <p:nvSpPr>
          <p:cNvPr id="3" name="Content Placeholder 2"/>
          <p:cNvSpPr>
            <a:spLocks noGrp="1"/>
          </p:cNvSpPr>
          <p:nvPr>
            <p:ph idx="1"/>
          </p:nvPr>
        </p:nvSpPr>
        <p:spPr>
          <a:xfrm>
            <a:off x="1" y="836750"/>
            <a:ext cx="9396536" cy="5102697"/>
          </a:xfrm>
        </p:spPr>
        <p:txBody>
          <a:bodyPr/>
          <a:lstStyle/>
          <a:p>
            <a:pPr>
              <a:buFont typeface="+mj-lt"/>
              <a:buAutoNum type="alphaUcPeriod"/>
            </a:pPr>
            <a:r>
              <a:rPr lang="en-GB" sz="2200" dirty="0">
                <a:latin typeface="Calibri" pitchFamily="34" charset="0"/>
              </a:rPr>
              <a:t>Design much shorter assessments.</a:t>
            </a:r>
          </a:p>
          <a:p>
            <a:pPr>
              <a:buFont typeface="+mj-lt"/>
              <a:buAutoNum type="alphaUcPeriod"/>
            </a:pPr>
            <a:r>
              <a:rPr lang="en-GB" sz="2200" dirty="0"/>
              <a:t>Increase formative assessment and reduce summative assessment.</a:t>
            </a:r>
            <a:endParaRPr lang="en-GB" sz="2200" dirty="0">
              <a:latin typeface="Calibri" pitchFamily="34" charset="0"/>
            </a:endParaRPr>
          </a:p>
          <a:p>
            <a:pPr>
              <a:buFont typeface="+mj-lt"/>
              <a:buAutoNum type="alphaUcPeriod"/>
            </a:pPr>
            <a:r>
              <a:rPr lang="en-GB" sz="2200" dirty="0"/>
              <a:t>Don’t just use essays.</a:t>
            </a:r>
            <a:endParaRPr lang="en-GB" sz="2200" dirty="0">
              <a:latin typeface="Calibri" pitchFamily="34" charset="0"/>
            </a:endParaRPr>
          </a:p>
          <a:p>
            <a:pPr>
              <a:buFont typeface="+mj-lt"/>
              <a:buAutoNum type="alphaUcPeriod"/>
            </a:pPr>
            <a:r>
              <a:rPr lang="en-GB" sz="2200" dirty="0"/>
              <a:t>Make more use of oral feedback rather than written.</a:t>
            </a:r>
          </a:p>
          <a:p>
            <a:pPr>
              <a:buFont typeface="+mj-lt"/>
              <a:buAutoNum type="alphaUcPeriod"/>
            </a:pPr>
            <a:r>
              <a:rPr lang="en-GB" sz="2200" dirty="0"/>
              <a:t>Speed up feedback so students still care about it.</a:t>
            </a:r>
          </a:p>
          <a:p>
            <a:pPr>
              <a:buFont typeface="+mj-lt"/>
              <a:buAutoNum type="alphaUcPeriod"/>
            </a:pPr>
            <a:r>
              <a:rPr lang="en-GB" sz="2200" dirty="0"/>
              <a:t>Get students giving feedback to each other.</a:t>
            </a:r>
          </a:p>
          <a:p>
            <a:pPr>
              <a:buFont typeface="+mj-lt"/>
              <a:buAutoNum type="alphaUcPeriod"/>
            </a:pPr>
            <a:r>
              <a:rPr lang="en-GB" sz="2200" dirty="0">
                <a:latin typeface="Calibri" pitchFamily="34" charset="0"/>
              </a:rPr>
              <a:t>Let students right into assessment criteria.</a:t>
            </a:r>
          </a:p>
          <a:p>
            <a:pPr>
              <a:buFont typeface="+mj-lt"/>
              <a:buAutoNum type="alphaUcPeriod"/>
            </a:pPr>
            <a:r>
              <a:rPr lang="en-GB" sz="2200" dirty="0"/>
              <a:t>Show students a range of evidence of achievement.</a:t>
            </a:r>
          </a:p>
          <a:p>
            <a:pPr>
              <a:buFont typeface="+mj-lt"/>
              <a:buAutoNum type="alphaUcPeriod"/>
            </a:pPr>
            <a:r>
              <a:rPr lang="en-GB" sz="2200" dirty="0"/>
              <a:t>Get students themselves formulating evidence of achievement.</a:t>
            </a:r>
          </a:p>
          <a:p>
            <a:pPr>
              <a:buFont typeface="+mj-lt"/>
              <a:buAutoNum type="alphaUcPeriod"/>
            </a:pPr>
            <a:r>
              <a:rPr lang="en-GB" sz="2200" dirty="0"/>
              <a:t>Get students themselves designing and applying assessment criteria.</a:t>
            </a:r>
          </a:p>
          <a:p>
            <a:pPr>
              <a:buFont typeface="+mj-lt"/>
              <a:buAutoNum type="alphaUcPeriod"/>
            </a:pPr>
            <a:r>
              <a:rPr lang="en-GB" sz="2200" dirty="0"/>
              <a:t>Give feedback to students in groups.</a:t>
            </a:r>
          </a:p>
          <a:p>
            <a:pPr>
              <a:buFont typeface="+mj-lt"/>
              <a:buAutoNum type="alphaUcPeriod"/>
            </a:pPr>
            <a:r>
              <a:rPr lang="en-GB" sz="2200" dirty="0"/>
              <a:t>Use statement banks to speed up useful feedback.</a:t>
            </a:r>
          </a:p>
          <a:p>
            <a:pPr>
              <a:buFont typeface="+mj-lt"/>
              <a:buAutoNum type="alphaUcPeriod"/>
            </a:pPr>
            <a:r>
              <a:rPr lang="en-GB" sz="2200" dirty="0"/>
              <a:t>Get students self-assessing, and give them feedback on their self-assessment.</a:t>
            </a:r>
          </a:p>
          <a:p>
            <a:pPr>
              <a:buFont typeface="+mj-lt"/>
              <a:buAutoNum type="alphaUcPeriod"/>
            </a:pPr>
            <a:r>
              <a:rPr lang="en-GB" sz="2200" dirty="0"/>
              <a:t>Avoid ‘final language’ in feedback.</a:t>
            </a:r>
          </a:p>
          <a:p>
            <a:pPr>
              <a:buFont typeface="+mj-lt"/>
              <a:buAutoNum type="alphaUcPeriod"/>
            </a:pPr>
            <a:endParaRPr lang="en-GB" sz="2200" dirty="0"/>
          </a:p>
          <a:p>
            <a:pPr>
              <a:buFont typeface="+mj-lt"/>
              <a:buAutoNum type="alphaUcPeriod"/>
            </a:pPr>
            <a:endParaRPr lang="en-GB" sz="2200" dirty="0"/>
          </a:p>
        </p:txBody>
      </p:sp>
      <p:sp>
        <p:nvSpPr>
          <p:cNvPr id="4" name="TextBox 3"/>
          <p:cNvSpPr txBox="1"/>
          <p:nvPr/>
        </p:nvSpPr>
        <p:spPr>
          <a:xfrm>
            <a:off x="5400668" y="548600"/>
            <a:ext cx="3653564" cy="707886"/>
          </a:xfrm>
          <a:prstGeom prst="rect">
            <a:avLst/>
          </a:prstGeom>
          <a:noFill/>
        </p:spPr>
        <p:txBody>
          <a:bodyPr wrap="none" rtlCol="0">
            <a:spAutoFit/>
          </a:bodyPr>
          <a:lstStyle/>
          <a:p>
            <a:r>
              <a:rPr lang="en-GB" b="1" dirty="0" smtClean="0"/>
              <a:t>Deadline 2.18</a:t>
            </a:r>
            <a:endParaRPr lang="en-GB" b="1"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Post-it ‘Diamond 9’ prioritisation</a:t>
            </a:r>
          </a:p>
        </p:txBody>
      </p:sp>
      <p:sp>
        <p:nvSpPr>
          <p:cNvPr id="3" name="Content Placeholder 2"/>
          <p:cNvSpPr>
            <a:spLocks noGrp="1"/>
          </p:cNvSpPr>
          <p:nvPr>
            <p:ph idx="1"/>
          </p:nvPr>
        </p:nvSpPr>
        <p:spPr/>
        <p:txBody>
          <a:bodyPr/>
          <a:lstStyle/>
          <a:p>
            <a:r>
              <a:rPr lang="en-GB" dirty="0"/>
              <a:t>In your group, please write the letters ‘A’ to ‘N’ on fourteen post-its, and discuss the relative pros and cons for each in your own practice, and as a group, arrange the top 9 in a ‘diamond 9’ pattern.</a:t>
            </a:r>
          </a:p>
          <a:p>
            <a:r>
              <a:rPr lang="en-GB" dirty="0"/>
              <a:t>At any point, insert </a:t>
            </a:r>
            <a:r>
              <a:rPr lang="en-GB" dirty="0">
                <a:solidFill>
                  <a:srgbClr val="FF0000"/>
                </a:solidFill>
              </a:rPr>
              <a:t>one better choice</a:t>
            </a:r>
            <a:r>
              <a:rPr lang="en-GB" dirty="0"/>
              <a:t>, and  place it in order among your top 9.</a:t>
            </a:r>
          </a:p>
          <a:p>
            <a:r>
              <a:rPr lang="en-GB" dirty="0"/>
              <a:t>Be ready to justify your top choices to the rest of us.</a:t>
            </a:r>
          </a:p>
          <a:p>
            <a:endParaRPr lang="en-GB"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hangingPunct="0">
              <a:lnSpc>
                <a:spcPct val="75000"/>
              </a:lnSpc>
            </a:pPr>
            <a:r>
              <a:rPr lang="en-GB" sz="3600" b="1"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hangingPunct="0">
              <a:lnSpc>
                <a:spcPct val="75000"/>
              </a:lnSpc>
            </a:pPr>
            <a:r>
              <a:rPr lang="en-GB" sz="3600" b="1"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a:solidFill>
                  <a:srgbClr val="0070C0"/>
                </a:solidFill>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a:solidFill>
                  <a:srgbClr val="0070C0"/>
                </a:solidFill>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7</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hangingPunct="0">
              <a:lnSpc>
                <a:spcPct val="75000"/>
              </a:lnSpc>
            </a:pPr>
            <a:r>
              <a:rPr lang="en-GB" sz="3600" b="1" dirty="0">
                <a:solidFill>
                  <a:srgbClr val="000000"/>
                </a:solidFill>
                <a:effectLst>
                  <a:outerShdw blurRad="38100" dist="38100" dir="2700000" algn="tl">
                    <a:srgbClr val="FFFFFF"/>
                  </a:outerShdw>
                </a:effectLst>
                <a:latin typeface="Arial" pitchFamily="34" charset="0"/>
                <a:cs typeface="Arial" pitchFamily="34" charset="0"/>
              </a:rPr>
              <a:t>Your results so far...</a:t>
            </a:r>
          </a:p>
        </p:txBody>
      </p:sp>
      <p:sp>
        <p:nvSpPr>
          <p:cNvPr id="5" name="Rectangle 3"/>
          <p:cNvSpPr>
            <a:spLocks noChangeArrowheads="1"/>
          </p:cNvSpPr>
          <p:nvPr/>
        </p:nvSpPr>
        <p:spPr bwMode="auto">
          <a:xfrm>
            <a:off x="2915770" y="1987550"/>
            <a:ext cx="3168440" cy="57733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L,C,K,H,G,B,H,G</a:t>
            </a:r>
            <a:endParaRPr lang="en-GB" sz="2800" b="1" dirty="0">
              <a:solidFill>
                <a:srgbClr val="0070C0"/>
              </a:solidFill>
            </a:endParaRPr>
          </a:p>
        </p:txBody>
      </p:sp>
      <p:sp>
        <p:nvSpPr>
          <p:cNvPr id="6" name="Rectangle 4"/>
          <p:cNvSpPr>
            <a:spLocks noChangeArrowheads="1"/>
          </p:cNvSpPr>
          <p:nvPr/>
        </p:nvSpPr>
        <p:spPr bwMode="auto">
          <a:xfrm>
            <a:off x="323410" y="2673350"/>
            <a:ext cx="3404040" cy="46761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M,A,C,D,M,A,B,H</a:t>
            </a:r>
            <a:endParaRPr lang="en-GB" sz="2800" b="1" dirty="0">
              <a:solidFill>
                <a:srgbClr val="0070C0"/>
              </a:solidFill>
            </a:endParaRPr>
          </a:p>
        </p:txBody>
      </p:sp>
      <p:sp>
        <p:nvSpPr>
          <p:cNvPr id="7" name="Rectangle 5"/>
          <p:cNvSpPr>
            <a:spLocks noChangeArrowheads="1"/>
          </p:cNvSpPr>
          <p:nvPr/>
        </p:nvSpPr>
        <p:spPr bwMode="auto">
          <a:xfrm>
            <a:off x="5264151" y="2749550"/>
            <a:ext cx="3628450" cy="46342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H,E,A,E,H,M,F,I</a:t>
            </a:r>
            <a:endParaRPr lang="en-GB" sz="2800" b="1" dirty="0">
              <a:solidFill>
                <a:srgbClr val="0070C0"/>
              </a:solidFill>
            </a:endParaRP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a:solidFill>
                  <a:srgbClr val="0070C0"/>
                </a:solidFill>
              </a:rPr>
              <a:t> </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5"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AfL</a:t>
            </a:r>
            <a:r>
              <a:rPr lang="en-GB" dirty="0" smtClean="0"/>
              <a:t> Project</a:t>
            </a:r>
            <a:br>
              <a:rPr lang="en-GB" dirty="0" smtClean="0"/>
            </a:br>
            <a:r>
              <a:rPr lang="en-GB" dirty="0" smtClean="0"/>
              <a:t>SEPD</a:t>
            </a:r>
            <a:endParaRPr lang="en-GB" dirty="0"/>
          </a:p>
        </p:txBody>
      </p:sp>
      <p:sp>
        <p:nvSpPr>
          <p:cNvPr id="3" name="Subtitle 2"/>
          <p:cNvSpPr>
            <a:spLocks noGrp="1"/>
          </p:cNvSpPr>
          <p:nvPr>
            <p:ph type="subTitle" idx="1"/>
          </p:nvPr>
        </p:nvSpPr>
        <p:spPr/>
        <p:txBody>
          <a:bodyPr/>
          <a:lstStyle/>
          <a:p>
            <a:r>
              <a:rPr lang="en-GB" dirty="0" smtClean="0"/>
              <a:t>Project Lead: Liz Bennett</a:t>
            </a:r>
          </a:p>
          <a:p>
            <a:r>
              <a:rPr lang="en-GB" dirty="0" smtClean="0"/>
              <a:t>Project Worker: Kate Lavender</a:t>
            </a:r>
            <a:endParaRPr lang="en-GB" dirty="0"/>
          </a:p>
        </p:txBody>
      </p:sp>
    </p:spTree>
    <p:extLst>
      <p:ext uri="{BB962C8B-B14F-4D97-AF65-F5344CB8AC3E}">
        <p14:creationId xmlns="" xmlns:p14="http://schemas.microsoft.com/office/powerpoint/2010/main" val="37461115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1.	To identify the range of styles of feedback used</a:t>
            </a:r>
          </a:p>
          <a:p>
            <a:pPr marL="0" indent="0">
              <a:buNone/>
            </a:pPr>
            <a:r>
              <a:rPr lang="en-GB" dirty="0" smtClean="0"/>
              <a:t>2.	To identify range of feed forward approaches being used across the school</a:t>
            </a:r>
          </a:p>
          <a:p>
            <a:pPr marL="0" indent="0">
              <a:buNone/>
            </a:pPr>
            <a:r>
              <a:rPr lang="en-GB" dirty="0" smtClean="0"/>
              <a:t>3.	To elicit the opinions of students on the style and format of feedback (</a:t>
            </a:r>
            <a:r>
              <a:rPr lang="en-GB" dirty="0" err="1" smtClean="0"/>
              <a:t>eg</a:t>
            </a:r>
            <a:r>
              <a:rPr lang="en-GB" dirty="0" smtClean="0"/>
              <a:t> 	audio, the volume of qualitative feedback, use of rubrics). Particular 	attention to be given to those who are currently scoring below 60% </a:t>
            </a:r>
          </a:p>
          <a:p>
            <a:pPr marL="0" indent="0">
              <a:buNone/>
            </a:pPr>
            <a:r>
              <a:rPr lang="en-GB" dirty="0" smtClean="0"/>
              <a:t>4.	To evaluate the findings using models of good practice in assessment </a:t>
            </a:r>
          </a:p>
          <a:p>
            <a:pPr marL="0" indent="0">
              <a:buNone/>
            </a:pPr>
            <a:r>
              <a:rPr lang="en-GB" dirty="0" smtClean="0"/>
              <a:t>5.	To develop improved assessment practices across the UGF and the wider 	school that support the TEF agenda</a:t>
            </a:r>
          </a:p>
          <a:p>
            <a:pPr marL="0" indent="0">
              <a:buNone/>
            </a:pPr>
            <a:r>
              <a:rPr lang="en-GB" dirty="0" smtClean="0"/>
              <a:t>6.	To develop action plans with each of the Course Leaders and Teams 	embedding the findings into team practices</a:t>
            </a:r>
          </a:p>
          <a:p>
            <a:pPr marL="0" indent="0">
              <a:buNone/>
            </a:pPr>
            <a:r>
              <a:rPr lang="en-GB" dirty="0" smtClean="0"/>
              <a:t>7.	To produce/signpost resources to support use of online assessment 	practices</a:t>
            </a:r>
          </a:p>
          <a:p>
            <a:endParaRPr lang="en-GB" dirty="0"/>
          </a:p>
        </p:txBody>
      </p:sp>
    </p:spTree>
    <p:extLst>
      <p:ext uri="{BB962C8B-B14F-4D97-AF65-F5344CB8AC3E}">
        <p14:creationId xmlns="" xmlns:p14="http://schemas.microsoft.com/office/powerpoint/2010/main" val="3062403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Happy New Year</a:t>
            </a:r>
          </a:p>
        </p:txBody>
      </p:sp>
      <p:sp>
        <p:nvSpPr>
          <p:cNvPr id="6" name="Content Placeholder 5"/>
          <p:cNvSpPr>
            <a:spLocks noGrp="1"/>
          </p:cNvSpPr>
          <p:nvPr>
            <p:ph idx="1"/>
          </p:nvPr>
        </p:nvSpPr>
        <p:spPr/>
        <p:txBody>
          <a:bodyPr/>
          <a:lstStyle/>
          <a:p>
            <a:r>
              <a:rPr lang="en-GB" dirty="0"/>
              <a:t>May all your intended outcomes be successfully achieved, and with assessment criteria which do full justice to your evidence of achievement.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1</a:t>
            </a:r>
            <a:endParaRPr lang="en-GB" dirty="0"/>
          </a:p>
        </p:txBody>
      </p:sp>
      <p:sp>
        <p:nvSpPr>
          <p:cNvPr id="3" name="Content Placeholder 2"/>
          <p:cNvSpPr>
            <a:spLocks noGrp="1"/>
          </p:cNvSpPr>
          <p:nvPr>
            <p:ph idx="1"/>
          </p:nvPr>
        </p:nvSpPr>
        <p:spPr/>
        <p:txBody>
          <a:bodyPr/>
          <a:lstStyle/>
          <a:p>
            <a:r>
              <a:rPr lang="en-GB" dirty="0" smtClean="0"/>
              <a:t>Focus groups with students especially those in the 50-60% range.</a:t>
            </a:r>
          </a:p>
          <a:p>
            <a:r>
              <a:rPr lang="en-GB" dirty="0"/>
              <a:t>Identify from staff examples of feed forward approaches used in particular modules.</a:t>
            </a:r>
          </a:p>
          <a:p>
            <a:r>
              <a:rPr lang="en-GB" dirty="0"/>
              <a:t>Identify examples of styles of feedback used on modules/courses.</a:t>
            </a:r>
          </a:p>
          <a:p>
            <a:endParaRPr lang="en-GB" dirty="0"/>
          </a:p>
        </p:txBody>
      </p:sp>
    </p:spTree>
    <p:extLst>
      <p:ext uri="{BB962C8B-B14F-4D97-AF65-F5344CB8AC3E}">
        <p14:creationId xmlns="" xmlns:p14="http://schemas.microsoft.com/office/powerpoint/2010/main" val="1776562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2</a:t>
            </a:r>
            <a:endParaRPr lang="en-GB" dirty="0"/>
          </a:p>
        </p:txBody>
      </p:sp>
      <p:sp>
        <p:nvSpPr>
          <p:cNvPr id="3" name="Content Placeholder 2"/>
          <p:cNvSpPr>
            <a:spLocks noGrp="1"/>
          </p:cNvSpPr>
          <p:nvPr>
            <p:ph idx="1"/>
          </p:nvPr>
        </p:nvSpPr>
        <p:spPr/>
        <p:txBody>
          <a:bodyPr/>
          <a:lstStyle/>
          <a:p>
            <a:r>
              <a:rPr lang="en-GB" dirty="0" smtClean="0"/>
              <a:t>Develop a </a:t>
            </a:r>
            <a:r>
              <a:rPr lang="en-GB" dirty="0" err="1" smtClean="0"/>
              <a:t>Sepd</a:t>
            </a:r>
            <a:r>
              <a:rPr lang="en-GB" dirty="0" smtClean="0"/>
              <a:t> </a:t>
            </a:r>
            <a:r>
              <a:rPr lang="en-GB" dirty="0" err="1" smtClean="0"/>
              <a:t>AfL</a:t>
            </a:r>
            <a:r>
              <a:rPr lang="en-GB" dirty="0" smtClean="0"/>
              <a:t> principles and practices. </a:t>
            </a:r>
          </a:p>
          <a:p>
            <a:r>
              <a:rPr lang="en-GB" dirty="0" smtClean="0"/>
              <a:t>This will include a standard </a:t>
            </a:r>
            <a:r>
              <a:rPr lang="en-GB" dirty="0" err="1" smtClean="0"/>
              <a:t>GradeMark</a:t>
            </a:r>
            <a:r>
              <a:rPr lang="en-GB" dirty="0" smtClean="0"/>
              <a:t> palette</a:t>
            </a:r>
          </a:p>
          <a:p>
            <a:r>
              <a:rPr lang="en-GB" dirty="0" smtClean="0"/>
              <a:t>A rubric palette for each of the levels (foundation, intermediate, honours, masters)</a:t>
            </a:r>
          </a:p>
          <a:p>
            <a:r>
              <a:rPr lang="en-GB" dirty="0" smtClean="0"/>
              <a:t>Feedforward practices</a:t>
            </a:r>
          </a:p>
          <a:p>
            <a:r>
              <a:rPr lang="en-GB" dirty="0" smtClean="0"/>
              <a:t>Guidance on style of feedback most effective for the mid range student (50-60%).</a:t>
            </a:r>
          </a:p>
          <a:p>
            <a:endParaRPr lang="en-GB" dirty="0"/>
          </a:p>
        </p:txBody>
      </p:sp>
    </p:spTree>
    <p:extLst>
      <p:ext uri="{BB962C8B-B14F-4D97-AF65-F5344CB8AC3E}">
        <p14:creationId xmlns="" xmlns:p14="http://schemas.microsoft.com/office/powerpoint/2010/main" val="19428091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we are now…. Rubrics</a:t>
            </a:r>
            <a:endParaRPr lang="en-GB" dirty="0"/>
          </a:p>
        </p:txBody>
      </p:sp>
      <p:sp>
        <p:nvSpPr>
          <p:cNvPr id="3" name="Content Placeholder 2"/>
          <p:cNvSpPr>
            <a:spLocks noGrp="1"/>
          </p:cNvSpPr>
          <p:nvPr>
            <p:ph idx="1"/>
          </p:nvPr>
        </p:nvSpPr>
        <p:spPr/>
        <p:txBody>
          <a:bodyPr/>
          <a:lstStyle/>
          <a:p>
            <a:pPr marL="0" indent="0">
              <a:buNone/>
            </a:pPr>
            <a:r>
              <a:rPr lang="en-GB" dirty="0" smtClean="0"/>
              <a:t>It was identified through discussions with staff that rubrics needed to be –</a:t>
            </a:r>
          </a:p>
          <a:p>
            <a:r>
              <a:rPr lang="en-GB" dirty="0" smtClean="0"/>
              <a:t> Module and course specific, acknowledging the disciplinary differences of different courses i.e. use subject specific language</a:t>
            </a:r>
          </a:p>
          <a:p>
            <a:r>
              <a:rPr lang="en-GB" dirty="0" smtClean="0"/>
              <a:t>Acknowledge the different assessment types and what students are expected to do/demonstrate as part of those assessments</a:t>
            </a:r>
          </a:p>
          <a:p>
            <a:r>
              <a:rPr lang="en-GB" dirty="0" smtClean="0"/>
              <a:t>Indicate to students how module learning outcomes are related to standard marking criteria</a:t>
            </a:r>
          </a:p>
          <a:p>
            <a:pPr marL="0" indent="0">
              <a:buNone/>
            </a:pPr>
            <a:endParaRPr lang="en-GB" dirty="0"/>
          </a:p>
          <a:p>
            <a:endParaRPr lang="en-GB" dirty="0"/>
          </a:p>
        </p:txBody>
      </p:sp>
    </p:spTree>
    <p:extLst>
      <p:ext uri="{BB962C8B-B14F-4D97-AF65-F5344CB8AC3E}">
        <p14:creationId xmlns="" xmlns:p14="http://schemas.microsoft.com/office/powerpoint/2010/main" val="6915377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Rubrics</a:t>
            </a:r>
            <a:endParaRPr lang="en-GB" dirty="0"/>
          </a:p>
        </p:txBody>
      </p:sp>
      <p:sp>
        <p:nvSpPr>
          <p:cNvPr id="3" name="Content Placeholder 2"/>
          <p:cNvSpPr>
            <a:spLocks noGrp="1"/>
          </p:cNvSpPr>
          <p:nvPr>
            <p:ph idx="1"/>
          </p:nvPr>
        </p:nvSpPr>
        <p:spPr/>
        <p:txBody>
          <a:bodyPr/>
          <a:lstStyle/>
          <a:p>
            <a:pPr marL="0" indent="0">
              <a:buNone/>
            </a:pPr>
            <a:r>
              <a:rPr lang="en-GB" dirty="0" smtClean="0"/>
              <a:t>Looking at the undergraduate framework and the generic criteria, they can be broken down into five main areas:</a:t>
            </a:r>
          </a:p>
          <a:p>
            <a:r>
              <a:rPr lang="en-GB" dirty="0" smtClean="0"/>
              <a:t>Knowledge and Understanding</a:t>
            </a:r>
          </a:p>
          <a:p>
            <a:r>
              <a:rPr lang="en-GB" dirty="0" smtClean="0"/>
              <a:t>Argument</a:t>
            </a:r>
          </a:p>
          <a:p>
            <a:r>
              <a:rPr lang="en-GB" dirty="0" smtClean="0"/>
              <a:t>Theory to Practice</a:t>
            </a:r>
          </a:p>
          <a:p>
            <a:r>
              <a:rPr lang="en-GB" dirty="0" smtClean="0"/>
              <a:t>Referencing and Bibliography</a:t>
            </a:r>
          </a:p>
          <a:p>
            <a:r>
              <a:rPr lang="en-GB" dirty="0" smtClean="0"/>
              <a:t>Academic Communication</a:t>
            </a:r>
          </a:p>
          <a:p>
            <a:pPr marL="0" indent="0">
              <a:buNone/>
            </a:pPr>
            <a:endParaRPr lang="en-GB" dirty="0"/>
          </a:p>
        </p:txBody>
      </p:sp>
    </p:spTree>
    <p:extLst>
      <p:ext uri="{BB962C8B-B14F-4D97-AF65-F5344CB8AC3E}">
        <p14:creationId xmlns="" xmlns:p14="http://schemas.microsoft.com/office/powerpoint/2010/main" val="29198887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Rubrics</a:t>
            </a:r>
            <a:endParaRPr lang="en-GB" dirty="0"/>
          </a:p>
        </p:txBody>
      </p:sp>
      <p:sp>
        <p:nvSpPr>
          <p:cNvPr id="3" name="Content Placeholder 2"/>
          <p:cNvSpPr>
            <a:spLocks noGrp="1"/>
          </p:cNvSpPr>
          <p:nvPr>
            <p:ph idx="1"/>
          </p:nvPr>
        </p:nvSpPr>
        <p:spPr/>
        <p:txBody>
          <a:bodyPr/>
          <a:lstStyle/>
          <a:p>
            <a:pPr marL="0" indent="0">
              <a:buNone/>
            </a:pPr>
            <a:r>
              <a:rPr lang="en-GB" dirty="0" smtClean="0"/>
              <a:t>A set of rubrics have been developed that allow for: </a:t>
            </a:r>
          </a:p>
          <a:p>
            <a:r>
              <a:rPr lang="en-GB" dirty="0"/>
              <a:t>A</a:t>
            </a:r>
            <a:r>
              <a:rPr lang="en-GB" dirty="0" smtClean="0"/>
              <a:t>daptation across modules and courses, thus acknowledging the subject differences between courses i.e. use subject specific language;</a:t>
            </a:r>
          </a:p>
          <a:p>
            <a:r>
              <a:rPr lang="en-GB" dirty="0" smtClean="0"/>
              <a:t>That </a:t>
            </a:r>
            <a:r>
              <a:rPr lang="en-GB" dirty="0"/>
              <a:t>a</a:t>
            </a:r>
            <a:r>
              <a:rPr lang="en-GB" dirty="0" smtClean="0"/>
              <a:t>cknowledge the different assessment types and what students are expected to do/demonstrate as part of those assessments;</a:t>
            </a:r>
          </a:p>
          <a:p>
            <a:r>
              <a:rPr lang="en-GB" dirty="0" smtClean="0"/>
              <a:t>Have space to indicate to students how module learning outcomes are related to standard marking criteria</a:t>
            </a:r>
          </a:p>
          <a:p>
            <a:pPr marL="0" indent="0">
              <a:buNone/>
            </a:pPr>
            <a:endParaRPr lang="en-GB" dirty="0"/>
          </a:p>
        </p:txBody>
      </p:sp>
    </p:spTree>
    <p:extLst>
      <p:ext uri="{BB962C8B-B14F-4D97-AF65-F5344CB8AC3E}">
        <p14:creationId xmlns="" xmlns:p14="http://schemas.microsoft.com/office/powerpoint/2010/main" val="31075625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a:t>
            </a:r>
            <a:br>
              <a:rPr lang="en-GB" dirty="0" smtClean="0"/>
            </a:br>
            <a:endParaRPr lang="en-GB" dirty="0"/>
          </a:p>
        </p:txBody>
      </p:sp>
      <p:pic>
        <p:nvPicPr>
          <p:cNvPr id="6" name="Content Placeholder 5"/>
          <p:cNvPicPr>
            <a:picLocks noGrp="1" noChangeAspect="1"/>
          </p:cNvPicPr>
          <p:nvPr>
            <p:ph idx="1"/>
          </p:nvPr>
        </p:nvPicPr>
        <p:blipFill rotWithShape="1">
          <a:blip r:embed="rId2" cstate="print"/>
          <a:srcRect l="1" r="-316" b="4604"/>
          <a:stretch/>
        </p:blipFill>
        <p:spPr>
          <a:xfrm>
            <a:off x="896240" y="1244457"/>
            <a:ext cx="7419109" cy="5291426"/>
          </a:xfrm>
          <a:prstGeom prst="rect">
            <a:avLst/>
          </a:prstGeom>
        </p:spPr>
      </p:pic>
    </p:spTree>
    <p:extLst>
      <p:ext uri="{BB962C8B-B14F-4D97-AF65-F5344CB8AC3E}">
        <p14:creationId xmlns="" xmlns:p14="http://schemas.microsoft.com/office/powerpoint/2010/main" val="33803270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Rubrics</a:t>
            </a:r>
            <a:endParaRPr lang="en-GB" dirty="0"/>
          </a:p>
        </p:txBody>
      </p:sp>
      <p:sp>
        <p:nvSpPr>
          <p:cNvPr id="3" name="Content Placeholder 2"/>
          <p:cNvSpPr>
            <a:spLocks noGrp="1"/>
          </p:cNvSpPr>
          <p:nvPr>
            <p:ph idx="1"/>
          </p:nvPr>
        </p:nvSpPr>
        <p:spPr/>
        <p:txBody>
          <a:bodyPr/>
          <a:lstStyle/>
          <a:p>
            <a:r>
              <a:rPr lang="en-GB" dirty="0" smtClean="0"/>
              <a:t>The rubrics are set up in excel so they can be amended and then imported straight into </a:t>
            </a:r>
            <a:r>
              <a:rPr lang="en-GB" dirty="0" err="1" smtClean="0"/>
              <a:t>grademark</a:t>
            </a:r>
            <a:endParaRPr lang="en-GB" dirty="0" smtClean="0"/>
          </a:p>
          <a:p>
            <a:r>
              <a:rPr lang="en-GB" dirty="0" smtClean="0"/>
              <a:t>The example rubric is for written and reflective pieces, but one has been developed for presentation assessments and one is being developed for dissertations/major studies</a:t>
            </a:r>
          </a:p>
          <a:p>
            <a:endParaRPr lang="en-GB" dirty="0"/>
          </a:p>
        </p:txBody>
      </p:sp>
    </p:spTree>
    <p:extLst>
      <p:ext uri="{BB962C8B-B14F-4D97-AF65-F5344CB8AC3E}">
        <p14:creationId xmlns="" xmlns:p14="http://schemas.microsoft.com/office/powerpoint/2010/main" val="1708995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Grademark</a:t>
            </a:r>
            <a:r>
              <a:rPr lang="en-GB" dirty="0" smtClean="0"/>
              <a:t> Palettes </a:t>
            </a:r>
            <a:endParaRPr lang="en-GB" dirty="0"/>
          </a:p>
        </p:txBody>
      </p:sp>
      <p:sp>
        <p:nvSpPr>
          <p:cNvPr id="3" name="Content Placeholder 2"/>
          <p:cNvSpPr>
            <a:spLocks noGrp="1"/>
          </p:cNvSpPr>
          <p:nvPr>
            <p:ph idx="1"/>
          </p:nvPr>
        </p:nvSpPr>
        <p:spPr>
          <a:xfrm>
            <a:off x="628650" y="1485941"/>
            <a:ext cx="7886700" cy="3325091"/>
          </a:xfrm>
        </p:spPr>
        <p:txBody>
          <a:bodyPr>
            <a:normAutofit fontScale="92500"/>
          </a:bodyPr>
          <a:lstStyle/>
          <a:p>
            <a:pPr marL="0" indent="0">
              <a:buNone/>
            </a:pPr>
            <a:r>
              <a:rPr lang="en-GB" dirty="0" smtClean="0"/>
              <a:t>It may be useful to develop a set of </a:t>
            </a:r>
            <a:r>
              <a:rPr lang="en-GB" dirty="0" err="1" smtClean="0"/>
              <a:t>grademark</a:t>
            </a:r>
            <a:r>
              <a:rPr lang="en-GB" dirty="0" smtClean="0"/>
              <a:t> palettes that draw together commonly used comments relating to each criteria of the rubrics i.e. knowledge and understanding, argument </a:t>
            </a:r>
            <a:r>
              <a:rPr lang="en-GB" dirty="0" err="1" smtClean="0"/>
              <a:t>etc</a:t>
            </a:r>
            <a:endParaRPr lang="en-GB" dirty="0"/>
          </a:p>
          <a:p>
            <a:pPr marL="0" indent="0">
              <a:buNone/>
            </a:pPr>
            <a:endParaRPr lang="en-GB" dirty="0" smtClean="0"/>
          </a:p>
          <a:p>
            <a:pPr marL="0" indent="0">
              <a:buNone/>
            </a:pPr>
            <a:r>
              <a:rPr lang="en-GB" dirty="0" smtClean="0"/>
              <a:t>It is hoped this will help students cross reference the comments on their scripts with the LOs and the marking criteria and perhaps make the process of marking quicker</a:t>
            </a:r>
          </a:p>
          <a:p>
            <a:pPr marL="0" indent="0">
              <a:buNone/>
            </a:pPr>
            <a:endParaRPr lang="en-GB" dirty="0"/>
          </a:p>
        </p:txBody>
      </p:sp>
      <p:pic>
        <p:nvPicPr>
          <p:cNvPr id="5" name="Picture 4"/>
          <p:cNvPicPr>
            <a:picLocks noChangeAspect="1"/>
          </p:cNvPicPr>
          <p:nvPr/>
        </p:nvPicPr>
        <p:blipFill rotWithShape="1">
          <a:blip r:embed="rId2" cstate="print"/>
          <a:srcRect l="12396" t="37728" r="65062" b="37795"/>
          <a:stretch/>
        </p:blipFill>
        <p:spPr>
          <a:xfrm>
            <a:off x="4979856" y="4312268"/>
            <a:ext cx="2587337" cy="2107053"/>
          </a:xfrm>
          <a:prstGeom prst="rect">
            <a:avLst/>
          </a:prstGeom>
        </p:spPr>
      </p:pic>
    </p:spTree>
    <p:extLst>
      <p:ext uri="{BB962C8B-B14F-4D97-AF65-F5344CB8AC3E}">
        <p14:creationId xmlns="" xmlns:p14="http://schemas.microsoft.com/office/powerpoint/2010/main" val="9481748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smtClean="0"/>
              <a:t>If you have any thoughts or suggestions on the work done so far, can help me to arrange student focus groups, or would like to try working with some of the things that are in development, please email me on: 				</a:t>
            </a:r>
            <a:r>
              <a:rPr lang="en-GB" dirty="0" smtClean="0">
                <a:hlinkClick r:id="rId2"/>
              </a:rPr>
              <a:t>K.Lavender@hud.ac.uk</a:t>
            </a:r>
            <a:endParaRPr lang="en-GB" dirty="0" smtClean="0"/>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 xmlns:p14="http://schemas.microsoft.com/office/powerpoint/2010/main" val="5304116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680"/>
            <a:ext cx="6481762" cy="2088289"/>
          </a:xfrm>
          <a:noFill/>
        </p:spPr>
        <p:txBody>
          <a:bodyPr/>
          <a:lstStyle/>
          <a:p>
            <a:pPr algn="ctr"/>
            <a:r>
              <a:rPr lang="en-GB" sz="4400" dirty="0">
                <a:solidFill>
                  <a:srgbClr val="FFFF00"/>
                </a:solidFill>
              </a:rPr>
              <a:t>Smarter feedback</a:t>
            </a:r>
            <a:r>
              <a:rPr lang="en-GB" sz="4000" dirty="0">
                <a:solidFill>
                  <a:srgbClr val="FFFF00"/>
                </a:solidFill>
              </a:rPr>
              <a:t>	</a:t>
            </a:r>
            <a:br>
              <a:rPr lang="en-GB" sz="4000" dirty="0">
                <a:solidFill>
                  <a:srgbClr val="FFFF00"/>
                </a:solidFill>
              </a:rPr>
            </a:br>
            <a:r>
              <a:rPr lang="en-GB" sz="3200" dirty="0">
                <a:solidFill>
                  <a:srgbClr val="FFFF00"/>
                </a:solidFill>
              </a:rPr>
              <a:t>getting better feedback to more students in less time!</a:t>
            </a:r>
            <a:endParaRPr lang="en-GB" sz="4000" dirty="0">
              <a:solidFill>
                <a:srgbClr val="FFFF00"/>
              </a:solidFill>
            </a:endParaRPr>
          </a:p>
        </p:txBody>
      </p:sp>
      <p:sp>
        <p:nvSpPr>
          <p:cNvPr id="5" name="Rectangle 8">
            <a:hlinkClick r:id="rId3" action="ppaction://hlinkpres?slideindex=1&amp;slidetitle="/>
          </p:cNvPr>
          <p:cNvSpPr>
            <a:spLocks noChangeArrowheads="1"/>
          </p:cNvSpPr>
          <p:nvPr/>
        </p:nvSpPr>
        <p:spPr bwMode="auto">
          <a:xfrm>
            <a:off x="251400" y="4365130"/>
            <a:ext cx="84971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afternoon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a:t>
            </a:r>
            <a:r>
              <a:rPr lang="en-GB" sz="3600" i="1" dirty="0" err="1">
                <a:latin typeface="Calibri" pitchFamily="34" charset="0"/>
              </a:rPr>
              <a:t>hashtag</a:t>
            </a:r>
            <a:r>
              <a:rPr lang="en-GB" sz="3600" i="1" dirty="0">
                <a:latin typeface="Calibri" pitchFamily="34" charset="0"/>
              </a:rPr>
              <a:t> </a:t>
            </a:r>
            <a:r>
              <a:rPr lang="en-GB" sz="3600" i="1" dirty="0">
                <a:solidFill>
                  <a:srgbClr val="00B050"/>
                </a:solidFill>
                <a:latin typeface="Calibri" pitchFamily="34" charset="0"/>
              </a:rPr>
              <a:t>#</a:t>
            </a:r>
            <a:r>
              <a:rPr lang="en-GB" sz="3600" i="1" dirty="0">
                <a:solidFill>
                  <a:srgbClr val="00B050"/>
                </a:solidFill>
              </a:rPr>
              <a:t>philathud17</a:t>
            </a:r>
            <a:r>
              <a:rPr lang="en-GB" sz="3600" i="1" dirty="0">
                <a:latin typeface="Calibri" pitchFamily="34" charset="0"/>
              </a:rPr>
              <a:t> 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chemeClr val="accent1">
                  <a:lumMod val="50000"/>
                </a:schemeClr>
              </a:solidFill>
              <a:latin typeface="Calibri" pitchFamily="34" charset="0"/>
            </a:endParaRPr>
          </a:p>
          <a:p>
            <a:endParaRPr lang="en-GB" sz="3600" dirty="0">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7"/>
            <a:ext cx="8713788" cy="575717"/>
          </a:xfrm>
        </p:spPr>
        <p:txBody>
          <a:bodyPr/>
          <a:lstStyle/>
          <a:p>
            <a:r>
              <a:rPr lang="en-GB" sz="4000" dirty="0"/>
              <a:t>Damaging feedback...</a:t>
            </a:r>
          </a:p>
        </p:txBody>
      </p:sp>
      <p:sp>
        <p:nvSpPr>
          <p:cNvPr id="3" name="Content Placeholder 2"/>
          <p:cNvSpPr>
            <a:spLocks noGrp="1"/>
          </p:cNvSpPr>
          <p:nvPr>
            <p:ph idx="1"/>
          </p:nvPr>
        </p:nvSpPr>
        <p:spPr>
          <a:xfrm>
            <a:off x="55" y="692621"/>
            <a:ext cx="8964613" cy="5174780"/>
          </a:xfrm>
        </p:spPr>
        <p:txBody>
          <a:bodyPr/>
          <a:lstStyle/>
          <a:p>
            <a:pPr lvl="0">
              <a:buNone/>
            </a:pPr>
            <a:r>
              <a:rPr lang="en-GB" sz="2000" dirty="0"/>
              <a:t>(From LTHE digest, available in full on my website)</a:t>
            </a:r>
          </a:p>
          <a:p>
            <a:pPr marL="361950" lvl="0" indent="-361950"/>
            <a:r>
              <a:rPr lang="en-GB" sz="2000" dirty="0"/>
              <a:t>I got some student evaluation feedback that really stung ... wasn't that long ago either! .</a:t>
            </a:r>
          </a:p>
          <a:p>
            <a:pPr marL="361950" lvl="0" indent="-361950"/>
            <a:r>
              <a:rPr lang="en-GB" sz="2000" dirty="0"/>
              <a:t>I recall - "could do better" - what's that all about?</a:t>
            </a:r>
          </a:p>
          <a:p>
            <a:pPr marL="361950" lvl="0" indent="-361950"/>
            <a:r>
              <a:rPr lang="en-GB" sz="2000" dirty="0"/>
              <a:t>''weak'" for art on successive school reports. (Showed sustainability though?)</a:t>
            </a:r>
          </a:p>
          <a:p>
            <a:pPr marL="361950" lvl="0" indent="-361950"/>
            <a:r>
              <a:rPr lang="en-GB" sz="2000" dirty="0"/>
              <a:t>'don't bother getting up on Monday morning' after a failed assignment by a maths teacher at secondary school</a:t>
            </a:r>
          </a:p>
          <a:p>
            <a:pPr marL="361950" lvl="0" indent="-361950"/>
            <a:r>
              <a:rPr lang="en-GB" sz="2000" dirty="0"/>
              <a:t>missing out on an A as I read the question slightly wrong</a:t>
            </a:r>
          </a:p>
          <a:p>
            <a:pPr marL="361950" lvl="0" indent="-361950"/>
            <a:r>
              <a:rPr lang="en-GB" sz="2000" dirty="0"/>
              <a:t>A big red cross through something I'd put some effort into, devastating</a:t>
            </a:r>
          </a:p>
          <a:p>
            <a:pPr marL="361950" lvl="0" indent="-361950"/>
            <a:r>
              <a:rPr lang="en-GB" sz="2000" dirty="0"/>
              <a:t>I wear my feedback like scars. Some of the wounds still fester.</a:t>
            </a:r>
          </a:p>
          <a:p>
            <a:pPr marL="361950" lvl="0" indent="-361950"/>
            <a:r>
              <a:rPr lang="en-GB" sz="2000" dirty="0"/>
              <a:t>Being told that I was holding up everyone because I didn't understand maths GCSE lesson</a:t>
            </a:r>
          </a:p>
          <a:p>
            <a:pPr marL="361950" lvl="0" indent="-361950"/>
            <a:r>
              <a:rPr lang="en-GB" sz="2000" dirty="0"/>
              <a:t>my only consolation was they pulled apart my punctuation and grammar but their feedback was full of typos!</a:t>
            </a:r>
          </a:p>
          <a:p>
            <a:pPr marL="361950" lvl="0" indent="-361950"/>
            <a:r>
              <a:rPr lang="en-GB" sz="2000" dirty="0"/>
              <a:t>'Kerry has ability to do well when she puts her mind to it' Response, Kerry will put her mind to it when she's not bored to death</a:t>
            </a:r>
          </a:p>
          <a:p>
            <a:pPr marL="361950" lvl="0" indent="-361950"/>
            <a:r>
              <a:rPr lang="en-GB" sz="2000" dirty="0"/>
              <a:t>The worst feedback I eve received on a sweated-over assignment was 'Fine as far as it goes' </a:t>
            </a:r>
            <a:r>
              <a:rPr lang="en-GB" sz="2000" dirty="0" err="1"/>
              <a:t>Grrrh</a:t>
            </a:r>
            <a:r>
              <a:rPr lang="en-GB" sz="2000" dirty="0"/>
              <a:t>!</a:t>
            </a:r>
          </a:p>
          <a:p>
            <a:endParaRPr lang="en-GB"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68" y="582147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59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68" y="582147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a:solidFill>
                  <a:srgbClr val="000000"/>
                </a:solidFill>
                <a:latin typeface="Verdana" pitchFamily="34" charset="0"/>
              </a:rPr>
              <a:t>Manageable feedback: we need to:</a:t>
            </a:r>
          </a:p>
        </p:txBody>
      </p:sp>
      <p:sp>
        <p:nvSpPr>
          <p:cNvPr id="27" name="Text Box 12"/>
          <p:cNvSpPr txBox="1">
            <a:spLocks noChangeArrowheads="1"/>
          </p:cNvSpPr>
          <p:nvPr/>
        </p:nvSpPr>
        <p:spPr bwMode="auto">
          <a:xfrm>
            <a:off x="590980" y="32956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GB" sz="6000" dirty="0"/>
              <a:t>Feedback, and…</a:t>
            </a:r>
          </a:p>
        </p:txBody>
      </p:sp>
      <p:sp>
        <p:nvSpPr>
          <p:cNvPr id="7171" name="Rectangle 3"/>
          <p:cNvSpPr>
            <a:spLocks noGrp="1" noChangeArrowheads="1"/>
          </p:cNvSpPr>
          <p:nvPr>
            <p:ph type="subTitle" idx="1"/>
          </p:nvPr>
        </p:nvSpPr>
        <p:spPr>
          <a:xfrm>
            <a:off x="285751" y="2428875"/>
            <a:ext cx="6388100" cy="1739900"/>
          </a:xfrm>
        </p:spPr>
        <p:txBody>
          <a:bodyPr/>
          <a:lstStyle/>
          <a:p>
            <a:pPr eaLnBrk="1" hangingPunct="1"/>
            <a:endParaRPr lang="en-GB" sz="4800" b="1" dirty="0"/>
          </a:p>
          <a:p>
            <a:pPr eaLnBrk="1" hangingPunct="1"/>
            <a:r>
              <a:rPr lang="en-GB" sz="4800" b="1" dirty="0"/>
              <a:t>Feed-forward</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2000" fill="hold"/>
                                        <p:tgtEl>
                                          <p:spTgt spid="7171">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148"/>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68" y="582147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cs typeface="Arial" charset="0"/>
            </a:endParaRPr>
          </a:p>
        </p:txBody>
      </p:sp>
      <p:sp>
        <p:nvSpPr>
          <p:cNvPr id="8200"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1"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2"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cs typeface="Arial" charset="0"/>
              </a:rPr>
              <a:t>Wanting/</a:t>
            </a:r>
          </a:p>
          <a:p>
            <a:pPr algn="ctr" eaLnBrk="0" hangingPunct="0"/>
            <a:r>
              <a:rPr lang="en-US" sz="2800" b="1">
                <a:solidFill>
                  <a:srgbClr val="000000"/>
                </a:solidFill>
                <a:cs typeface="Arial" charset="0"/>
              </a:rPr>
              <a:t>Needing</a:t>
            </a:r>
          </a:p>
        </p:txBody>
      </p:sp>
      <p:sp>
        <p:nvSpPr>
          <p:cNvPr id="8203" name="Rectangle 10"/>
          <p:cNvSpPr>
            <a:spLocks noChangeArrowheads="1"/>
          </p:cNvSpPr>
          <p:nvPr/>
        </p:nvSpPr>
        <p:spPr bwMode="auto">
          <a:xfrm>
            <a:off x="3810000" y="4618148"/>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204" name="Rectangle 11"/>
          <p:cNvSpPr>
            <a:spLocks noChangeArrowheads="1"/>
          </p:cNvSpPr>
          <p:nvPr/>
        </p:nvSpPr>
        <p:spPr bwMode="auto">
          <a:xfrm>
            <a:off x="3505200" y="6065948"/>
            <a:ext cx="25146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a:solidFill>
                  <a:srgbClr val="FFFF00"/>
                </a:solidFill>
                <a:cs typeface="Arial" charset="0"/>
              </a:rPr>
              <a:t>Assessing</a:t>
            </a:r>
          </a:p>
          <a:p>
            <a:pPr algn="ctr" eaLnBrk="0" hangingPunct="0">
              <a:spcBef>
                <a:spcPct val="50000"/>
              </a:spcBef>
            </a:pPr>
            <a:r>
              <a:rPr lang="en-GB" sz="2000" b="1">
                <a:solidFill>
                  <a:srgbClr val="FFFF00"/>
                </a:solidFill>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68" y="582147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207" name="Rectangle 17"/>
          <p:cNvSpPr>
            <a:spLocks noChangeArrowheads="1"/>
          </p:cNvSpPr>
          <p:nvPr/>
        </p:nvSpPr>
        <p:spPr bwMode="auto">
          <a:xfrm>
            <a:off x="2987677" y="5157898"/>
            <a:ext cx="2795588"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Making sense</a:t>
            </a:r>
          </a:p>
        </p:txBody>
      </p:sp>
      <p:sp>
        <p:nvSpPr>
          <p:cNvPr id="8208" name="Text Box 12"/>
          <p:cNvSpPr txBox="1">
            <a:spLocks noChangeArrowheads="1"/>
          </p:cNvSpPr>
          <p:nvPr/>
        </p:nvSpPr>
        <p:spPr bwMode="auto">
          <a:xfrm>
            <a:off x="714375" y="142876"/>
            <a:ext cx="7494588" cy="708025"/>
          </a:xfrm>
          <a:prstGeom prst="rect">
            <a:avLst/>
          </a:prstGeom>
          <a:noFill/>
          <a:ln w="12700">
            <a:noFill/>
            <a:miter lim="800000"/>
            <a:headEnd type="none" w="sm" len="sm"/>
            <a:tailEnd type="none" w="sm" len="sm"/>
          </a:ln>
        </p:spPr>
        <p:txBody>
          <a:bodyPr>
            <a:spAutoFit/>
          </a:bodyPr>
          <a:lstStyle/>
          <a:p>
            <a:pPr algn="ctr" eaLnBrk="0" hangingPunct="0"/>
            <a:r>
              <a:rPr lang="en-GB" sz="2000" b="1">
                <a:solidFill>
                  <a:srgbClr val="FFFFFF"/>
                </a:solidFill>
                <a:cs typeface="Arial" charset="0"/>
              </a:rPr>
              <a:t>Coaching, </a:t>
            </a:r>
          </a:p>
          <a:p>
            <a:pPr algn="ctr" eaLnBrk="0" hangingPunct="0"/>
            <a:r>
              <a:rPr lang="en-GB" sz="2000" b="1">
                <a:solidFill>
                  <a:srgbClr val="FFFFFF"/>
                </a:solidFill>
                <a:cs typeface="Arial" charset="0"/>
              </a:rPr>
              <a:t>explaining, teaching</a:t>
            </a:r>
          </a:p>
        </p:txBody>
      </p:sp>
      <p:sp>
        <p:nvSpPr>
          <p:cNvPr id="18" name="Text Box 12"/>
          <p:cNvSpPr txBox="1">
            <a:spLocks noChangeArrowheads="1"/>
          </p:cNvSpPr>
          <p:nvPr/>
        </p:nvSpPr>
        <p:spPr bwMode="auto">
          <a:xfrm>
            <a:off x="0" y="0"/>
            <a:ext cx="9144000" cy="7306616"/>
          </a:xfrm>
          <a:prstGeom prst="rect">
            <a:avLst/>
          </a:prstGeom>
          <a:solidFill>
            <a:srgbClr val="FFFFCC">
              <a:alpha val="81176"/>
            </a:srgbClr>
          </a:solidFill>
          <a:ln w="9525">
            <a:noFill/>
            <a:miter lim="800000"/>
            <a:headEnd/>
            <a:tailEnd/>
          </a:ln>
        </p:spPr>
        <p:txBody>
          <a:bodyPr>
            <a:spAutoFit/>
          </a:bodyPr>
          <a:lstStyle/>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Motivates students – helps them to </a:t>
            </a:r>
            <a:r>
              <a:rPr lang="en-GB" sz="2800" b="1" kern="0" dirty="0">
                <a:solidFill>
                  <a:srgbClr val="CC0000"/>
                </a:solidFill>
                <a:latin typeface="Calibri" pitchFamily="34" charset="0"/>
              </a:rPr>
              <a:t>want</a:t>
            </a:r>
            <a:r>
              <a:rPr lang="en-GB" sz="2800" b="1" kern="0" dirty="0">
                <a:solidFill>
                  <a:srgbClr val="660066"/>
                </a:solidFill>
                <a:latin typeface="Calibri" pitchFamily="34" charset="0"/>
              </a:rPr>
              <a:t> to learn;</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identify what they </a:t>
            </a:r>
            <a:r>
              <a:rPr lang="en-GB" sz="2800" b="1" kern="0" dirty="0">
                <a:solidFill>
                  <a:srgbClr val="CC0000"/>
                </a:solidFill>
                <a:latin typeface="Calibri" pitchFamily="34" charset="0"/>
              </a:rPr>
              <a:t>need</a:t>
            </a:r>
            <a:r>
              <a:rPr lang="en-GB" sz="2800" b="1" kern="0" dirty="0">
                <a:solidFill>
                  <a:srgbClr val="660066"/>
                </a:solidFill>
                <a:latin typeface="Calibri" pitchFamily="34" charset="0"/>
              </a:rPr>
              <a:t> to do next;</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take action</a:t>
            </a:r>
            <a:r>
              <a:rPr lang="en-GB" sz="2800" b="1" kern="0" dirty="0">
                <a:solidFill>
                  <a:srgbClr val="660066"/>
                </a:solidFill>
                <a:latin typeface="Calibri" pitchFamily="34" charset="0"/>
              </a:rPr>
              <a:t> to improve their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make sense</a:t>
            </a:r>
            <a:r>
              <a:rPr lang="en-GB" sz="2800" b="1" kern="0" dirty="0">
                <a:solidFill>
                  <a:srgbClr val="660066"/>
                </a:solidFill>
                <a:latin typeface="Calibri" pitchFamily="34" charset="0"/>
              </a:rPr>
              <a:t> of what they are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further make sense of their learning by </a:t>
            </a:r>
            <a:r>
              <a:rPr lang="en-GB" sz="2800" b="1" kern="0" dirty="0">
                <a:solidFill>
                  <a:srgbClr val="CC0000"/>
                </a:solidFill>
                <a:latin typeface="Calibri" pitchFamily="34" charset="0"/>
              </a:rPr>
              <a:t>engaging in real dialogue</a:t>
            </a:r>
            <a:r>
              <a:rPr lang="en-GB" sz="2800" b="1" kern="0" dirty="0">
                <a:solidFill>
                  <a:srgbClr val="660066"/>
                </a:solidFill>
                <a:latin typeface="Calibri" pitchFamily="34" charset="0"/>
              </a:rPr>
              <a:t> with tutors and peers;</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a:t>
            </a:r>
            <a:r>
              <a:rPr lang="en-GB" sz="2800" b="1" kern="0" dirty="0">
                <a:solidFill>
                  <a:srgbClr val="CC0000"/>
                </a:solidFill>
                <a:latin typeface="Calibri" pitchFamily="34" charset="0"/>
              </a:rPr>
              <a:t>make informed judgements </a:t>
            </a:r>
            <a:r>
              <a:rPr lang="en-GB" sz="2800" b="1" kern="0" dirty="0">
                <a:solidFill>
                  <a:srgbClr val="660066"/>
                </a:solidFill>
                <a:latin typeface="Calibri" pitchFamily="34" charset="0"/>
              </a:rPr>
              <a:t>on their own work, and each others’ work:</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reflect on their past work in ways they can use to improve their future work.</a:t>
            </a: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p:txBody>
      </p:sp>
      <p:sp>
        <p:nvSpPr>
          <p:cNvPr id="8210" name="Rectangle 2"/>
          <p:cNvSpPr>
            <a:spLocks noChangeArrowheads="1"/>
          </p:cNvSpPr>
          <p:nvPr/>
        </p:nvSpPr>
        <p:spPr bwMode="auto">
          <a:xfrm>
            <a:off x="0" y="110"/>
            <a:ext cx="9144000" cy="836613"/>
          </a:xfrm>
          <a:prstGeom prst="rect">
            <a:avLst/>
          </a:prstGeom>
          <a:solidFill>
            <a:srgbClr val="000000">
              <a:alpha val="58038"/>
            </a:srgbClr>
          </a:solidFill>
          <a:ln w="9525" algn="ctr">
            <a:noFill/>
            <a:miter lim="800000"/>
            <a:headEnd/>
            <a:tailEnd/>
          </a:ln>
        </p:spPr>
        <p:txBody>
          <a:bodyPr anchor="ctr"/>
          <a:lstStyle/>
          <a:p>
            <a:pPr algn="ctr" eaLnBrk="0" hangingPunct="0">
              <a:lnSpc>
                <a:spcPct val="85000"/>
              </a:lnSpc>
            </a:pPr>
            <a:r>
              <a:rPr lang="en-GB" sz="3200" b="1">
                <a:solidFill>
                  <a:srgbClr val="FFFF66"/>
                </a:solidFill>
              </a:rPr>
              <a:t>Feedback (including feed forward) works well when it:</a:t>
            </a:r>
            <a:endParaRPr lang="en-US" sz="3200" b="1">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a:t>Feedback works badly when it…</a:t>
            </a:r>
            <a:endParaRPr lang="en-US" sz="3600" b="1"/>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800" dirty="0">
                <a:latin typeface="Calibri" pitchFamily="34" charset="0"/>
              </a:rPr>
              <a:t>Is just a monologue from tutors to students;</a:t>
            </a:r>
          </a:p>
          <a:p>
            <a:pPr eaLnBrk="1" hangingPunct="1">
              <a:buFont typeface="Wingdings" pitchFamily="2" charset="2"/>
              <a:buChar char="x"/>
            </a:pPr>
            <a:r>
              <a:rPr lang="en-GB" sz="2800" dirty="0">
                <a:latin typeface="Calibri" pitchFamily="34" charset="0"/>
              </a:rPr>
              <a:t>Saps students’ confidence;</a:t>
            </a:r>
          </a:p>
          <a:p>
            <a:pPr eaLnBrk="1" hangingPunct="1">
              <a:buFont typeface="Wingdings" pitchFamily="2" charset="2"/>
              <a:buChar char="x"/>
            </a:pPr>
            <a:r>
              <a:rPr lang="en-GB" sz="2800" dirty="0">
                <a:latin typeface="Calibri" pitchFamily="34" charset="0"/>
              </a:rPr>
              <a:t>Directs students’ activities in inappropriate directions;</a:t>
            </a:r>
          </a:p>
          <a:p>
            <a:pPr eaLnBrk="1" hangingPunct="1">
              <a:buFont typeface="Wingdings" pitchFamily="2" charset="2"/>
              <a:buChar char="x"/>
            </a:pPr>
            <a:r>
              <a:rPr lang="en-GB" sz="2800" dirty="0">
                <a:latin typeface="Calibri" pitchFamily="34" charset="0"/>
              </a:rPr>
              <a:t>Fails to articulate with learning outcomes;</a:t>
            </a:r>
          </a:p>
          <a:p>
            <a:pPr eaLnBrk="1" hangingPunct="1">
              <a:buFont typeface="Wingdings" pitchFamily="2" charset="2"/>
              <a:buChar char="x"/>
            </a:pPr>
            <a:r>
              <a:rPr lang="en-GB" sz="2800" dirty="0">
                <a:latin typeface="Calibri" pitchFamily="34" charset="0"/>
              </a:rPr>
              <a:t>Fails to relate clearly to evidence of achievement of the assessment criteria;</a:t>
            </a:r>
          </a:p>
          <a:p>
            <a:pPr eaLnBrk="1" hangingPunct="1">
              <a:buFont typeface="Wingdings" pitchFamily="2" charset="2"/>
              <a:buChar char="x"/>
            </a:pPr>
            <a:r>
              <a:rPr lang="en-GB" sz="2800" dirty="0">
                <a:latin typeface="Calibri" pitchFamily="34" charset="0"/>
              </a:rPr>
              <a:t>Relates only to what is easy to assess rather than what is at the heart of learning;</a:t>
            </a:r>
          </a:p>
          <a:p>
            <a:pPr eaLnBrk="1" hangingPunct="1">
              <a:buFont typeface="Wingdings" pitchFamily="2" charset="2"/>
              <a:buChar char="x"/>
            </a:pPr>
            <a:r>
              <a:rPr lang="en-GB" sz="2800" dirty="0">
                <a:latin typeface="Calibri" pitchFamily="34" charset="0"/>
              </a:rPr>
              <a:t>Focuses on failings rather than achievements.</a:t>
            </a:r>
          </a:p>
          <a:p>
            <a:pPr eaLnBrk="1" hangingPunct="1">
              <a:buFont typeface="Wingdings" pitchFamily="2" charset="2"/>
              <a:buChar char="x"/>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a:t>Evidencing our good practice</a:t>
            </a:r>
          </a:p>
        </p:txBody>
      </p:sp>
      <p:sp>
        <p:nvSpPr>
          <p:cNvPr id="12291" name="Rectangle 3"/>
          <p:cNvSpPr>
            <a:spLocks noGrp="1" noChangeArrowheads="1"/>
          </p:cNvSpPr>
          <p:nvPr>
            <p:ph idx="1"/>
          </p:nvPr>
        </p:nvSpPr>
        <p:spPr/>
        <p:txBody>
          <a:bodyPr/>
          <a:lstStyle/>
          <a:p>
            <a:pPr eaLnBrk="1" hangingPunct="1"/>
            <a:r>
              <a:rPr lang="en-GB" dirty="0">
                <a:latin typeface="Calibri" pitchFamily="34" charset="0"/>
              </a:rPr>
              <a:t>Feedback to students, when written (or word-processed) is one of the most accessible indicators of the quality of our teaching.</a:t>
            </a:r>
          </a:p>
          <a:p>
            <a:pPr eaLnBrk="1" hangingPunct="1"/>
            <a:r>
              <a:rPr lang="en-GB" dirty="0">
                <a:latin typeface="Calibri" pitchFamily="34" charset="0"/>
              </a:rPr>
              <a:t>Such evidence is looked at very thoroughly by external agencies, professional bodies, funding council, external examiners.</a:t>
            </a:r>
          </a:p>
          <a:p>
            <a:pPr eaLnBrk="1" hangingPunct="1"/>
            <a:r>
              <a:rPr lang="en-GB" dirty="0">
                <a:latin typeface="Calibri" pitchFamily="34" charset="0"/>
              </a:rPr>
              <a:t>And they usually talk to students, who know best how well (or badly) our feedback actually works.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en-GB" sz="3000" b="1" dirty="0"/>
              <a:t>Individual task on ways of giving students feedback</a:t>
            </a:r>
            <a:br>
              <a:rPr lang="en-GB" sz="3000" b="1" dirty="0"/>
            </a:br>
            <a:endParaRPr lang="en-GB" sz="3000" b="1" dirty="0"/>
          </a:p>
        </p:txBody>
      </p:sp>
      <p:sp>
        <p:nvSpPr>
          <p:cNvPr id="1808387" name="Rectangle 3"/>
          <p:cNvSpPr>
            <a:spLocks noGrp="1" noChangeArrowheads="1"/>
          </p:cNvSpPr>
          <p:nvPr>
            <p:ph idx="1"/>
          </p:nvPr>
        </p:nvSpPr>
        <p:spPr/>
        <p:txBody>
          <a:bodyPr lIns="92075" tIns="46038" rIns="92075" bIns="46038"/>
          <a:lstStyle/>
          <a:p>
            <a:pPr eaLnBrk="1" hangingPunct="1">
              <a:lnSpc>
                <a:spcPct val="100000"/>
              </a:lnSpc>
              <a:defRPr/>
            </a:pPr>
            <a:r>
              <a:rPr lang="en-GB" sz="2800" dirty="0">
                <a:solidFill>
                  <a:schemeClr val="tx2">
                    <a:lumMod val="60000"/>
                    <a:lumOff val="40000"/>
                  </a:schemeClr>
                </a:solidFill>
                <a:latin typeface="Calibri" pitchFamily="34" charset="0"/>
              </a:rPr>
              <a:t>Think of the main ways you give feedback to your students. </a:t>
            </a:r>
            <a:r>
              <a:rPr lang="en-GB" sz="2800" dirty="0">
                <a:solidFill>
                  <a:srgbClr val="008000"/>
                </a:solidFill>
                <a:latin typeface="Calibri" pitchFamily="34" charset="0"/>
              </a:rPr>
              <a:t>Think also of other ways they get feedback without you being involved.</a:t>
            </a:r>
          </a:p>
          <a:p>
            <a:pPr eaLnBrk="1" hangingPunct="1">
              <a:lnSpc>
                <a:spcPct val="100000"/>
              </a:lnSpc>
              <a:defRPr/>
            </a:pPr>
            <a:r>
              <a:rPr lang="en-GB" sz="2800" dirty="0">
                <a:latin typeface="Calibri" pitchFamily="34" charset="0"/>
              </a:rPr>
              <a:t>Privately, make a list of the ways your students get feedback on their learning</a:t>
            </a:r>
            <a:r>
              <a:rPr lang="en-GB" sz="2800" dirty="0">
                <a:solidFill>
                  <a:srgbClr val="008000"/>
                </a:solidFill>
                <a:latin typeface="Calibri" pitchFamily="34" charset="0"/>
              </a:rPr>
              <a:t> (not just on their work) </a:t>
            </a:r>
            <a:r>
              <a:rPr lang="en-GB" sz="2800" dirty="0">
                <a:latin typeface="Calibri" pitchFamily="34" charset="0"/>
              </a:rPr>
              <a:t>– aim for ten or more different ways students get feedback.</a:t>
            </a:r>
          </a:p>
        </p:txBody>
      </p:sp>
      <p:sp>
        <p:nvSpPr>
          <p:cNvPr id="19460" name="AutoShape 4">
            <a:hlinkClick r:id="rId3" action="ppaction://hlinkpres?slideindex=1&amp;slidetitle=" highlightClick="1"/>
          </p:cNvPr>
          <p:cNvSpPr>
            <a:spLocks noChangeArrowheads="1"/>
          </p:cNvSpPr>
          <p:nvPr/>
        </p:nvSpPr>
        <p:spPr bwMode="auto">
          <a:xfrm>
            <a:off x="8746096"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sz="3600" b="1" dirty="0"/>
              <a:t>Group task</a:t>
            </a:r>
            <a:endParaRPr lang="en-US" sz="3600" b="1" dirty="0"/>
          </a:p>
        </p:txBody>
      </p:sp>
      <p:sp>
        <p:nvSpPr>
          <p:cNvPr id="20483"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x"/>
            </a:pPr>
            <a:r>
              <a:rPr lang="en-GB" sz="3600" dirty="0">
                <a:latin typeface="Calibri" pitchFamily="34" charset="0"/>
              </a:rPr>
              <a:t>Please go into groups as directed.</a:t>
            </a:r>
          </a:p>
          <a:p>
            <a:pPr eaLnBrk="1" hangingPunct="1">
              <a:buFont typeface="Wingdings" pitchFamily="2" charset="2"/>
              <a:buChar char="x"/>
            </a:pPr>
            <a:r>
              <a:rPr lang="en-GB" sz="3600" dirty="0">
                <a:latin typeface="Calibri" pitchFamily="34" charset="0"/>
              </a:rPr>
              <a:t>As a group, please write each feedback method on a separate post-it, and place the post-its in position on a flipchart as follows…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3657600"/>
            <a:ext cx="9144000" cy="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1507" name="Line 3"/>
          <p:cNvSpPr>
            <a:spLocks noChangeShapeType="1"/>
          </p:cNvSpPr>
          <p:nvPr/>
        </p:nvSpPr>
        <p:spPr bwMode="auto">
          <a:xfrm flipH="1">
            <a:off x="4267200" y="0"/>
            <a:ext cx="0" cy="685800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1508" name="Text Box 4"/>
          <p:cNvSpPr txBox="1">
            <a:spLocks noChangeArrowheads="1"/>
          </p:cNvSpPr>
          <p:nvPr/>
        </p:nvSpPr>
        <p:spPr bwMode="auto">
          <a:xfrm>
            <a:off x="2497839" y="5638909"/>
            <a:ext cx="3608681" cy="954107"/>
          </a:xfrm>
          <a:prstGeom prst="rect">
            <a:avLst/>
          </a:prstGeom>
          <a:solidFill>
            <a:srgbClr val="0033CC"/>
          </a:solidFill>
          <a:ln w="12700">
            <a:noFill/>
            <a:miter lim="800000"/>
            <a:headEnd type="none" w="sm" len="sm"/>
            <a:tailEnd type="none" w="sm" len="sm"/>
          </a:ln>
        </p:spPr>
        <p:txBody>
          <a:bodyPr wrap="none">
            <a:spAutoFit/>
          </a:bodyPr>
          <a:lstStyle/>
          <a:p>
            <a:pPr algn="ctr" eaLnBrk="0" hangingPunct="0"/>
            <a:r>
              <a:rPr lang="en-GB" sz="2800" b="1">
                <a:solidFill>
                  <a:srgbClr val="FFFFFF"/>
                </a:solidFill>
              </a:rPr>
              <a:t>Low learning payoff</a:t>
            </a:r>
          </a:p>
          <a:p>
            <a:pPr algn="ctr" eaLnBrk="0" hangingPunct="0"/>
            <a:r>
              <a:rPr lang="en-GB" sz="2800" b="1">
                <a:solidFill>
                  <a:srgbClr val="FFFFFF"/>
                </a:solidFill>
              </a:rPr>
              <a:t>for students</a:t>
            </a:r>
          </a:p>
        </p:txBody>
      </p:sp>
      <p:sp>
        <p:nvSpPr>
          <p:cNvPr id="21509" name="Text Box 5"/>
          <p:cNvSpPr txBox="1">
            <a:spLocks noChangeArrowheads="1"/>
          </p:cNvSpPr>
          <p:nvPr/>
        </p:nvSpPr>
        <p:spPr bwMode="auto">
          <a:xfrm>
            <a:off x="5164546" y="3124208"/>
            <a:ext cx="3658374" cy="954107"/>
          </a:xfrm>
          <a:prstGeom prst="rect">
            <a:avLst/>
          </a:prstGeom>
          <a:solidFill>
            <a:srgbClr val="FF99FF"/>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Not highly efficient</a:t>
            </a:r>
          </a:p>
          <a:p>
            <a:pPr algn="ctr" eaLnBrk="0" hangingPunct="0"/>
            <a:r>
              <a:rPr lang="en-GB" sz="2800" b="1">
                <a:solidFill>
                  <a:srgbClr val="000000"/>
                </a:solidFill>
              </a:rPr>
              <a:t>for us</a:t>
            </a:r>
          </a:p>
        </p:txBody>
      </p:sp>
      <p:sp>
        <p:nvSpPr>
          <p:cNvPr id="21510" name="Text Box 6"/>
          <p:cNvSpPr txBox="1">
            <a:spLocks noChangeArrowheads="1"/>
          </p:cNvSpPr>
          <p:nvPr/>
        </p:nvSpPr>
        <p:spPr bwMode="auto">
          <a:xfrm>
            <a:off x="291313" y="2955925"/>
            <a:ext cx="2920992" cy="954107"/>
          </a:xfrm>
          <a:prstGeom prst="rect">
            <a:avLst/>
          </a:prstGeom>
          <a:solidFill>
            <a:srgbClr val="99FF99"/>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Highly efficient</a:t>
            </a:r>
          </a:p>
          <a:p>
            <a:pPr algn="ctr" eaLnBrk="0" hangingPunct="0"/>
            <a:r>
              <a:rPr lang="en-GB" sz="2800" b="1">
                <a:solidFill>
                  <a:srgbClr val="000000"/>
                </a:solidFill>
              </a:rPr>
              <a:t>for us</a:t>
            </a:r>
          </a:p>
        </p:txBody>
      </p:sp>
      <p:sp>
        <p:nvSpPr>
          <p:cNvPr id="21511" name="Text Box 7"/>
          <p:cNvSpPr txBox="1">
            <a:spLocks noChangeArrowheads="1"/>
          </p:cNvSpPr>
          <p:nvPr/>
        </p:nvSpPr>
        <p:spPr bwMode="auto">
          <a:xfrm>
            <a:off x="2389146" y="311259"/>
            <a:ext cx="3751348" cy="954107"/>
          </a:xfrm>
          <a:prstGeom prst="rect">
            <a:avLst/>
          </a:prstGeom>
          <a:solidFill>
            <a:srgbClr val="FFFF00"/>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 learning payoff</a:t>
            </a:r>
          </a:p>
          <a:p>
            <a:pPr algn="ctr" eaLnBrk="0" hangingPunct="0"/>
            <a:r>
              <a:rPr lang="en-GB" sz="2800" b="1">
                <a:solidFill>
                  <a:srgbClr val="000000"/>
                </a:solidFill>
              </a:rPr>
              <a:t>for students</a:t>
            </a:r>
          </a:p>
        </p:txBody>
      </p:sp>
      <p:sp>
        <p:nvSpPr>
          <p:cNvPr id="21512" name="AutoShape 8">
            <a:hlinkClick r:id="rId3" action="ppaction://hlinkpres?slideindex=1&amp;slidetitle=" highlightClick="1"/>
          </p:cNvPr>
          <p:cNvSpPr>
            <a:spLocks noChangeArrowheads="1"/>
          </p:cNvSpPr>
          <p:nvPr/>
        </p:nvSpPr>
        <p:spPr bwMode="auto">
          <a:xfrm>
            <a:off x="8746096"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4787900" y="0"/>
            <a:ext cx="0" cy="685800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2531" name="Line 3"/>
          <p:cNvSpPr>
            <a:spLocks noChangeShapeType="1"/>
          </p:cNvSpPr>
          <p:nvPr/>
        </p:nvSpPr>
        <p:spPr bwMode="auto">
          <a:xfrm>
            <a:off x="0" y="3644900"/>
            <a:ext cx="9144000" cy="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2532" name="Text Box 4"/>
          <p:cNvSpPr txBox="1">
            <a:spLocks noChangeArrowheads="1"/>
          </p:cNvSpPr>
          <p:nvPr/>
        </p:nvSpPr>
        <p:spPr bwMode="auto">
          <a:xfrm>
            <a:off x="2497095" y="609601"/>
            <a:ext cx="3751348" cy="523220"/>
          </a:xfrm>
          <a:prstGeom prst="rect">
            <a:avLst/>
          </a:prstGeom>
          <a:solidFill>
            <a:srgbClr val="FFFF00"/>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 learning payoff</a:t>
            </a:r>
          </a:p>
        </p:txBody>
      </p:sp>
      <p:sp>
        <p:nvSpPr>
          <p:cNvPr id="22533" name="Text Box 5"/>
          <p:cNvSpPr txBox="1">
            <a:spLocks noChangeArrowheads="1"/>
          </p:cNvSpPr>
          <p:nvPr/>
        </p:nvSpPr>
        <p:spPr bwMode="auto">
          <a:xfrm>
            <a:off x="2496252" y="5492751"/>
            <a:ext cx="3608681" cy="523220"/>
          </a:xfrm>
          <a:prstGeom prst="rect">
            <a:avLst/>
          </a:prstGeom>
          <a:solidFill>
            <a:srgbClr val="0033CC"/>
          </a:solidFill>
          <a:ln w="12700">
            <a:noFill/>
            <a:miter lim="800000"/>
            <a:headEnd type="none" w="sm" len="sm"/>
            <a:tailEnd type="none" w="sm" len="sm"/>
          </a:ln>
        </p:spPr>
        <p:txBody>
          <a:bodyPr wrap="none">
            <a:spAutoFit/>
          </a:bodyPr>
          <a:lstStyle/>
          <a:p>
            <a:pPr algn="ctr" eaLnBrk="0" hangingPunct="0"/>
            <a:r>
              <a:rPr lang="en-GB" sz="2800" b="1">
                <a:solidFill>
                  <a:srgbClr val="FFFFFF"/>
                </a:solidFill>
              </a:rPr>
              <a:t>Low learning payoff</a:t>
            </a:r>
          </a:p>
        </p:txBody>
      </p:sp>
      <p:sp>
        <p:nvSpPr>
          <p:cNvPr id="22534" name="Text Box 6"/>
          <p:cNvSpPr txBox="1">
            <a:spLocks noChangeArrowheads="1"/>
          </p:cNvSpPr>
          <p:nvPr/>
        </p:nvSpPr>
        <p:spPr bwMode="auto">
          <a:xfrm>
            <a:off x="107161" y="3054351"/>
            <a:ext cx="2920992" cy="523220"/>
          </a:xfrm>
          <a:prstGeom prst="rect">
            <a:avLst/>
          </a:prstGeom>
          <a:solidFill>
            <a:srgbClr val="99FF99"/>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Highly efficient</a:t>
            </a:r>
          </a:p>
        </p:txBody>
      </p:sp>
      <p:sp>
        <p:nvSpPr>
          <p:cNvPr id="22535" name="Text Box 7"/>
          <p:cNvSpPr txBox="1">
            <a:spLocks noChangeArrowheads="1"/>
          </p:cNvSpPr>
          <p:nvPr/>
        </p:nvSpPr>
        <p:spPr bwMode="auto">
          <a:xfrm>
            <a:off x="5583645" y="3054351"/>
            <a:ext cx="3658374" cy="523220"/>
          </a:xfrm>
          <a:prstGeom prst="rect">
            <a:avLst/>
          </a:prstGeom>
          <a:solidFill>
            <a:srgbClr val="FF99FF"/>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Not highly efficient</a:t>
            </a:r>
          </a:p>
        </p:txBody>
      </p:sp>
      <p:sp>
        <p:nvSpPr>
          <p:cNvPr id="22536" name="Text Box 8"/>
          <p:cNvSpPr txBox="1">
            <a:spLocks noChangeArrowheads="1"/>
          </p:cNvSpPr>
          <p:nvPr/>
        </p:nvSpPr>
        <p:spPr bwMode="auto">
          <a:xfrm>
            <a:off x="6588125" y="3644907"/>
            <a:ext cx="304800" cy="5191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GB" sz="2800" b="1">
                <a:solidFill>
                  <a:srgbClr val="000000"/>
                </a:solidFill>
              </a:rPr>
              <a:t>2</a:t>
            </a:r>
          </a:p>
        </p:txBody>
      </p:sp>
      <p:sp>
        <p:nvSpPr>
          <p:cNvPr id="22537" name="Text Box 9"/>
          <p:cNvSpPr txBox="1">
            <a:spLocks noChangeArrowheads="1"/>
          </p:cNvSpPr>
          <p:nvPr/>
        </p:nvSpPr>
        <p:spPr bwMode="auto">
          <a:xfrm>
            <a:off x="2209800" y="3657600"/>
            <a:ext cx="533400"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4</a:t>
            </a:r>
          </a:p>
        </p:txBody>
      </p:sp>
      <p:sp>
        <p:nvSpPr>
          <p:cNvPr id="22538" name="Text Box 10"/>
          <p:cNvSpPr txBox="1">
            <a:spLocks noChangeArrowheads="1"/>
          </p:cNvSpPr>
          <p:nvPr/>
        </p:nvSpPr>
        <p:spPr bwMode="auto">
          <a:xfrm>
            <a:off x="4427540" y="6338888"/>
            <a:ext cx="401637" cy="519112"/>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1</a:t>
            </a:r>
          </a:p>
        </p:txBody>
      </p:sp>
      <p:sp>
        <p:nvSpPr>
          <p:cNvPr id="22539" name="Text Box 11"/>
          <p:cNvSpPr txBox="1">
            <a:spLocks noChangeArrowheads="1"/>
          </p:cNvSpPr>
          <p:nvPr/>
        </p:nvSpPr>
        <p:spPr bwMode="auto">
          <a:xfrm>
            <a:off x="4426221" y="4724401"/>
            <a:ext cx="404278" cy="523220"/>
          </a:xfrm>
          <a:prstGeom prst="rect">
            <a:avLst/>
          </a:prstGeom>
          <a:noFill/>
          <a:ln w="12700">
            <a:noFill/>
            <a:miter lim="800000"/>
            <a:headEnd type="none" w="sm" len="sm"/>
            <a:tailEnd type="none" w="sm" len="sm"/>
          </a:ln>
        </p:spPr>
        <p:txBody>
          <a:bodyPr wrap="none">
            <a:spAutoFit/>
          </a:bodyPr>
          <a:lstStyle/>
          <a:p>
            <a:pPr algn="ctr" eaLnBrk="0" hangingPunct="0"/>
            <a:r>
              <a:rPr lang="en-GB" sz="2800" b="1">
                <a:solidFill>
                  <a:srgbClr val="000000"/>
                </a:solidFill>
              </a:rPr>
              <a:t>2</a:t>
            </a:r>
          </a:p>
        </p:txBody>
      </p:sp>
      <p:sp>
        <p:nvSpPr>
          <p:cNvPr id="22540" name="Text Box 12"/>
          <p:cNvSpPr txBox="1">
            <a:spLocks noChangeArrowheads="1"/>
          </p:cNvSpPr>
          <p:nvPr/>
        </p:nvSpPr>
        <p:spPr bwMode="auto">
          <a:xfrm>
            <a:off x="4427538" y="1844785"/>
            <a:ext cx="431800"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4</a:t>
            </a:r>
          </a:p>
        </p:txBody>
      </p:sp>
      <p:sp>
        <p:nvSpPr>
          <p:cNvPr id="22541" name="Text Box 13"/>
          <p:cNvSpPr txBox="1">
            <a:spLocks noChangeArrowheads="1"/>
          </p:cNvSpPr>
          <p:nvPr/>
        </p:nvSpPr>
        <p:spPr bwMode="auto">
          <a:xfrm>
            <a:off x="4356102" y="3"/>
            <a:ext cx="401638"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5</a:t>
            </a:r>
          </a:p>
        </p:txBody>
      </p:sp>
      <p:sp>
        <p:nvSpPr>
          <p:cNvPr id="22542" name="Text Box 14"/>
          <p:cNvSpPr txBox="1">
            <a:spLocks noChangeArrowheads="1"/>
          </p:cNvSpPr>
          <p:nvPr/>
        </p:nvSpPr>
        <p:spPr bwMode="auto">
          <a:xfrm>
            <a:off x="0" y="3657600"/>
            <a:ext cx="401638"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5</a:t>
            </a:r>
          </a:p>
        </p:txBody>
      </p:sp>
      <p:sp>
        <p:nvSpPr>
          <p:cNvPr id="22543" name="Text Box 15"/>
          <p:cNvSpPr txBox="1">
            <a:spLocks noChangeArrowheads="1"/>
          </p:cNvSpPr>
          <p:nvPr/>
        </p:nvSpPr>
        <p:spPr bwMode="auto">
          <a:xfrm>
            <a:off x="8741046" y="3733801"/>
            <a:ext cx="404278" cy="523220"/>
          </a:xfrm>
          <a:prstGeom prst="rect">
            <a:avLst/>
          </a:prstGeom>
          <a:noFill/>
          <a:ln w="12700">
            <a:noFill/>
            <a:miter lim="800000"/>
            <a:headEnd type="none" w="sm" len="sm"/>
            <a:tailEnd type="none" w="sm" len="sm"/>
          </a:ln>
        </p:spPr>
        <p:txBody>
          <a:bodyPr wrap="none">
            <a:spAutoFit/>
          </a:bodyPr>
          <a:lstStyle/>
          <a:p>
            <a:pPr algn="ctr" eaLnBrk="0" hangingPunct="0"/>
            <a:r>
              <a:rPr lang="en-GB" sz="2800" b="1">
                <a:solidFill>
                  <a:srgbClr val="000000"/>
                </a:solidFill>
              </a:rPr>
              <a:t>1</a:t>
            </a:r>
          </a:p>
        </p:txBody>
      </p:sp>
      <p:sp>
        <p:nvSpPr>
          <p:cNvPr id="22544" name="Text Box 16"/>
          <p:cNvSpPr txBox="1">
            <a:spLocks noChangeArrowheads="1"/>
          </p:cNvSpPr>
          <p:nvPr/>
        </p:nvSpPr>
        <p:spPr bwMode="auto">
          <a:xfrm>
            <a:off x="4642119" y="3429001"/>
            <a:ext cx="404278" cy="523220"/>
          </a:xfrm>
          <a:prstGeom prst="rect">
            <a:avLst/>
          </a:prstGeom>
          <a:solidFill>
            <a:schemeClr val="bg1"/>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3</a:t>
            </a:r>
          </a:p>
        </p:txBody>
      </p:sp>
      <p:sp>
        <p:nvSpPr>
          <p:cNvPr id="22545" name="Text Box 17"/>
          <p:cNvSpPr txBox="1">
            <a:spLocks noChangeArrowheads="1"/>
          </p:cNvSpPr>
          <p:nvPr/>
        </p:nvSpPr>
        <p:spPr bwMode="auto">
          <a:xfrm>
            <a:off x="-1777" y="1"/>
            <a:ext cx="498855"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25</a:t>
            </a:r>
          </a:p>
        </p:txBody>
      </p:sp>
      <p:sp>
        <p:nvSpPr>
          <p:cNvPr id="22546" name="Text Box 18"/>
          <p:cNvSpPr txBox="1">
            <a:spLocks noChangeArrowheads="1"/>
          </p:cNvSpPr>
          <p:nvPr/>
        </p:nvSpPr>
        <p:spPr bwMode="auto">
          <a:xfrm>
            <a:off x="2339988" y="1817692"/>
            <a:ext cx="576263" cy="396875"/>
          </a:xfrm>
          <a:prstGeom prst="rect">
            <a:avLst/>
          </a:prstGeom>
          <a:noFill/>
          <a:ln w="12700">
            <a:noFill/>
            <a:miter lim="800000"/>
            <a:headEnd type="none" w="sm" len="sm"/>
            <a:tailEnd type="none" w="sm" len="sm"/>
          </a:ln>
        </p:spPr>
        <p:txBody>
          <a:bodyPr>
            <a:spAutoFit/>
          </a:bodyPr>
          <a:lstStyle/>
          <a:p>
            <a:pPr algn="ctr" eaLnBrk="0" hangingPunct="0"/>
            <a:r>
              <a:rPr lang="en-GB" sz="2000" b="1">
                <a:solidFill>
                  <a:srgbClr val="FF0000"/>
                </a:solidFill>
              </a:rPr>
              <a:t>16</a:t>
            </a:r>
          </a:p>
        </p:txBody>
      </p:sp>
      <p:sp>
        <p:nvSpPr>
          <p:cNvPr id="22547" name="Text Box 19"/>
          <p:cNvSpPr txBox="1">
            <a:spLocks noChangeArrowheads="1"/>
          </p:cNvSpPr>
          <p:nvPr/>
        </p:nvSpPr>
        <p:spPr bwMode="auto">
          <a:xfrm>
            <a:off x="6587108" y="4868864"/>
            <a:ext cx="341760"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4</a:t>
            </a:r>
          </a:p>
        </p:txBody>
      </p:sp>
      <p:sp>
        <p:nvSpPr>
          <p:cNvPr id="22548" name="Text Box 20"/>
          <p:cNvSpPr txBox="1">
            <a:spLocks noChangeArrowheads="1"/>
          </p:cNvSpPr>
          <p:nvPr/>
        </p:nvSpPr>
        <p:spPr bwMode="auto">
          <a:xfrm>
            <a:off x="8803258" y="6461126"/>
            <a:ext cx="341760"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1</a:t>
            </a:r>
          </a:p>
        </p:txBody>
      </p:sp>
      <p:sp>
        <p:nvSpPr>
          <p:cNvPr id="22549" name="Line 21"/>
          <p:cNvSpPr>
            <a:spLocks noChangeShapeType="1"/>
          </p:cNvSpPr>
          <p:nvPr/>
        </p:nvSpPr>
        <p:spPr bwMode="auto">
          <a:xfrm flipH="1" flipV="1">
            <a:off x="0" y="0"/>
            <a:ext cx="9144000" cy="6858000"/>
          </a:xfrm>
          <a:prstGeom prst="line">
            <a:avLst/>
          </a:prstGeom>
          <a:noFill/>
          <a:ln w="12700">
            <a:solidFill>
              <a:srgbClr val="FF0000"/>
            </a:solidFill>
            <a:round/>
            <a:headEnd type="none" w="sm" len="sm"/>
            <a:tailEnd type="none" w="sm" len="sm"/>
          </a:ln>
        </p:spPr>
        <p:txBody>
          <a:bodyPr/>
          <a:lstStyle/>
          <a:p>
            <a:pPr algn="ctr" eaLnBrk="0" hangingPunct="0"/>
            <a:endParaRPr lang="en-GB" sz="1800" b="1">
              <a:solidFill>
                <a:srgbClr val="FFFF66"/>
              </a:solidFill>
            </a:endParaRPr>
          </a:p>
        </p:txBody>
      </p:sp>
      <p:sp>
        <p:nvSpPr>
          <p:cNvPr id="22550" name="AutoShape 22">
            <a:hlinkClick r:id="rId3" action="ppaction://hlinkpres?slideindex=1&amp;slidetitle=" highlightClick="1"/>
          </p:cNvPr>
          <p:cNvSpPr>
            <a:spLocks noChangeArrowheads="1"/>
          </p:cNvSpPr>
          <p:nvPr/>
        </p:nvSpPr>
        <p:spPr bwMode="auto">
          <a:xfrm>
            <a:off x="8746096"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
        <p:nvSpPr>
          <p:cNvPr id="1812503" name="Text Box 23"/>
          <p:cNvSpPr txBox="1">
            <a:spLocks noChangeArrowheads="1"/>
          </p:cNvSpPr>
          <p:nvPr/>
        </p:nvSpPr>
        <p:spPr bwMode="auto">
          <a:xfrm>
            <a:off x="162316" y="765176"/>
            <a:ext cx="3631421" cy="1017844"/>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eaLnBrk="0" hangingPunct="0"/>
            <a:r>
              <a:rPr lang="en-GB" sz="2000" b="1">
                <a:solidFill>
                  <a:srgbClr val="000000"/>
                </a:solidFill>
              </a:rPr>
              <a:t>We need to be making </a:t>
            </a:r>
          </a:p>
          <a:p>
            <a:pPr algn="ctr" eaLnBrk="0" hangingPunct="0"/>
            <a:r>
              <a:rPr lang="en-GB" sz="2000" b="1">
                <a:solidFill>
                  <a:srgbClr val="000000"/>
                </a:solidFill>
              </a:rPr>
              <a:t>better use of the feedback</a:t>
            </a:r>
          </a:p>
          <a:p>
            <a:pPr algn="ctr" eaLnBrk="0" hangingPunct="0"/>
            <a:r>
              <a:rPr lang="en-GB" sz="2000" b="1">
                <a:solidFill>
                  <a:srgbClr val="000000"/>
                </a:solidFill>
              </a:rPr>
              <a:t>processes in this quadrant</a:t>
            </a:r>
            <a:endParaRPr lang="en-US" sz="2000" b="1">
              <a:solidFill>
                <a:srgbClr val="000000"/>
              </a:solidFill>
            </a:endParaRPr>
          </a:p>
        </p:txBody>
      </p:sp>
      <p:sp>
        <p:nvSpPr>
          <p:cNvPr id="1812504" name="Text Box 24"/>
          <p:cNvSpPr txBox="1">
            <a:spLocks noChangeArrowheads="1"/>
          </p:cNvSpPr>
          <p:nvPr/>
        </p:nvSpPr>
        <p:spPr bwMode="auto">
          <a:xfrm>
            <a:off x="5011918" y="5516564"/>
            <a:ext cx="4014538" cy="1017844"/>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eaLnBrk="0" hangingPunct="0"/>
            <a:r>
              <a:rPr lang="en-GB" sz="2000" b="1">
                <a:solidFill>
                  <a:srgbClr val="CC3300"/>
                </a:solidFill>
              </a:rPr>
              <a:t>We need to be making </a:t>
            </a:r>
          </a:p>
          <a:p>
            <a:pPr algn="ctr" eaLnBrk="0" hangingPunct="0"/>
            <a:r>
              <a:rPr lang="en-GB" sz="2000" b="1">
                <a:solidFill>
                  <a:srgbClr val="CC3300"/>
                </a:solidFill>
              </a:rPr>
              <a:t>much less use of the feedback</a:t>
            </a:r>
          </a:p>
          <a:p>
            <a:pPr algn="ctr" eaLnBrk="0" hangingPunct="0"/>
            <a:r>
              <a:rPr lang="en-GB" sz="2000" b="1">
                <a:solidFill>
                  <a:srgbClr val="CC3300"/>
                </a:solidFill>
              </a:rPr>
              <a:t>processes in this quadrant</a:t>
            </a:r>
            <a:endParaRPr lang="en-US" sz="2000" b="1">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3" grpId="0" animBg="1"/>
      <p:bldP spid="18125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800" b="1" dirty="0">
                <a:solidFill>
                  <a:prstClr val="white"/>
                </a:solidFill>
              </a:rPr>
              <a:t>Some feedback</a:t>
            </a:r>
          </a:p>
          <a:p>
            <a:pPr algn="ctr" fontAlgn="auto">
              <a:spcBef>
                <a:spcPts val="0"/>
              </a:spcBef>
              <a:spcAft>
                <a:spcPts val="0"/>
              </a:spcAft>
            </a:pPr>
            <a:r>
              <a:rPr lang="en-GB" sz="4800" b="1" dirty="0">
                <a:solidFill>
                  <a:prstClr val="white"/>
                </a:solidFill>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Written, printed, </a:t>
            </a:r>
          </a:p>
          <a:p>
            <a:pPr algn="ctr"/>
            <a:r>
              <a:rPr lang="en-US" sz="3200" b="1" dirty="0">
                <a:solidFill>
                  <a:prstClr val="black"/>
                </a:solidFill>
                <a:latin typeface="Calibri"/>
              </a:rPr>
              <a:t>on-screen</a:t>
            </a:r>
          </a:p>
          <a:p>
            <a:pPr algn="ctr"/>
            <a:endParaRPr lang="en-US" sz="3200" b="1" dirty="0">
              <a:solidFill>
                <a:prstClr val="black"/>
              </a:solidFill>
              <a:latin typeface="Calibri"/>
            </a:endParaRPr>
          </a:p>
        </p:txBody>
      </p:sp>
      <p:sp>
        <p:nvSpPr>
          <p:cNvPr id="4" name="Oval 3"/>
          <p:cNvSpPr>
            <a:spLocks noChangeArrowheads="1"/>
          </p:cNvSpPr>
          <p:nvPr/>
        </p:nvSpPr>
        <p:spPr bwMode="auto">
          <a:xfrm>
            <a:off x="228600" y="137171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Language of feedback</a:t>
            </a:r>
          </a:p>
          <a:p>
            <a:pPr algn="ctr"/>
            <a:endParaRPr lang="en-US" sz="3200" b="1" dirty="0">
              <a:solidFill>
                <a:prstClr val="black"/>
              </a:solidFill>
              <a:latin typeface="Calibri"/>
            </a:endParaRPr>
          </a:p>
        </p:txBody>
      </p:sp>
      <p:sp>
        <p:nvSpPr>
          <p:cNvPr id="5" name="Oval 4"/>
          <p:cNvSpPr>
            <a:spLocks noChangeArrowheads="1"/>
          </p:cNvSpPr>
          <p:nvPr/>
        </p:nvSpPr>
        <p:spPr bwMode="auto">
          <a:xfrm>
            <a:off x="5486400" y="137171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National Student Survey</a:t>
            </a:r>
          </a:p>
          <a:p>
            <a:pPr algn="ctr"/>
            <a:endParaRPr lang="en-US" sz="3200" b="1" dirty="0">
              <a:solidFill>
                <a:prstClr val="black"/>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Timing: </a:t>
            </a:r>
          </a:p>
          <a:p>
            <a:pPr algn="ctr"/>
            <a:r>
              <a:rPr lang="en-US" sz="3200" b="1" dirty="0">
                <a:solidFill>
                  <a:prstClr val="black"/>
                </a:solidFill>
                <a:latin typeface="Calibri"/>
              </a:rPr>
              <a:t>24-hours!</a:t>
            </a:r>
          </a:p>
          <a:p>
            <a:pPr algn="ctr"/>
            <a:endParaRPr lang="en-US" sz="32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endParaRPr lang="en-GB" sz="3200" b="1" dirty="0">
              <a:solidFill>
                <a:prstClr val="black"/>
              </a:solidFill>
              <a:latin typeface="Calibri"/>
            </a:endParaRPr>
          </a:p>
          <a:p>
            <a:pPr algn="ctr"/>
            <a:r>
              <a:rPr lang="en-US" sz="3200" b="1" dirty="0">
                <a:solidFill>
                  <a:prstClr val="black"/>
                </a:solidFill>
                <a:latin typeface="Calibri"/>
              </a:rPr>
              <a:t>Feed-forward</a:t>
            </a:r>
          </a:p>
          <a:p>
            <a:pPr algn="ctr"/>
            <a:endParaRPr lang="en-US" sz="3200" b="1" dirty="0">
              <a:solidFill>
                <a:prstClr val="black"/>
              </a:solidFill>
              <a:latin typeface="Calibri"/>
            </a:endParaRPr>
          </a:p>
          <a:p>
            <a:pPr algn="ctr"/>
            <a:endParaRPr lang="en-US" sz="3200" b="1" dirty="0">
              <a:solidFill>
                <a:prstClr val="black"/>
              </a:solidFill>
              <a:latin typeface="Calibri"/>
            </a:endParaRPr>
          </a:p>
        </p:txBody>
      </p:sp>
      <p:sp>
        <p:nvSpPr>
          <p:cNvPr id="8" name="Oval 7"/>
          <p:cNvSpPr>
            <a:spLocks noChangeArrowheads="1"/>
          </p:cNvSpPr>
          <p:nvPr/>
        </p:nvSpPr>
        <p:spPr bwMode="auto">
          <a:xfrm>
            <a:off x="1143000" y="4800710"/>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Efficiency</a:t>
            </a:r>
          </a:p>
          <a:p>
            <a:pPr algn="ctr"/>
            <a:endParaRPr lang="en-US" sz="3200" b="1" dirty="0">
              <a:solidFill>
                <a:prstClr val="black"/>
              </a:solidFill>
              <a:latin typeface="Calibri"/>
            </a:endParaRPr>
          </a:p>
        </p:txBody>
      </p:sp>
      <p:sp>
        <p:nvSpPr>
          <p:cNvPr id="9" name="Oval 8"/>
          <p:cNvSpPr>
            <a:spLocks noChangeArrowheads="1"/>
          </p:cNvSpPr>
          <p:nvPr/>
        </p:nvSpPr>
        <p:spPr bwMode="auto">
          <a:xfrm>
            <a:off x="4648200" y="4800710"/>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Face to face</a:t>
            </a:r>
          </a:p>
          <a:p>
            <a:pPr algn="ctr"/>
            <a:r>
              <a:rPr lang="en-US" sz="3200" b="1" dirty="0">
                <a:solidFill>
                  <a:prstClr val="black"/>
                </a:solidFill>
                <a:latin typeface="Calibri"/>
              </a:rPr>
              <a:t>oral</a:t>
            </a:r>
          </a:p>
          <a:p>
            <a:pPr algn="ctr"/>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60648"/>
            <a:ext cx="9144000" cy="908720"/>
          </a:xfrm>
          <a:prstGeom prst="rect">
            <a:avLst/>
          </a:prstGeom>
        </p:spPr>
        <p:txBody>
          <a:bodyPr/>
          <a:lstStyle/>
          <a:p>
            <a:pPr algn="ctr" eaLnBrk="0" hangingPunct="0">
              <a:lnSpc>
                <a:spcPct val="85000"/>
              </a:lnSpc>
              <a:defRPr/>
            </a:pPr>
            <a:r>
              <a:rPr lang="en-GB" sz="3200" b="1" kern="0" dirty="0">
                <a:solidFill>
                  <a:srgbClr val="008000"/>
                </a:solidFill>
                <a:latin typeface="Arial Rounded MT Bold"/>
              </a:rPr>
              <a:t>Your feedback methods</a:t>
            </a:r>
          </a:p>
        </p:txBody>
      </p:sp>
      <p:sp>
        <p:nvSpPr>
          <p:cNvPr id="3" name="Rectangle 3"/>
          <p:cNvSpPr>
            <a:spLocks noChangeArrowheads="1"/>
          </p:cNvSpPr>
          <p:nvPr/>
        </p:nvSpPr>
        <p:spPr bwMode="auto">
          <a:xfrm>
            <a:off x="0" y="980660"/>
            <a:ext cx="4495800" cy="5486400"/>
          </a:xfrm>
          <a:prstGeom prst="rect">
            <a:avLst/>
          </a:prstGeom>
          <a:noFill/>
          <a:ln w="9525" algn="ctr">
            <a:noFill/>
            <a:miter lim="800000"/>
            <a:headEnd/>
            <a:tailEnd/>
          </a:ln>
          <a:effectLst/>
        </p:spPr>
        <p:txBody>
          <a:bodyPr/>
          <a:lstStyle/>
          <a:p>
            <a:pPr fontAlgn="auto">
              <a:lnSpc>
                <a:spcPct val="90000"/>
              </a:lnSpc>
              <a:spcBef>
                <a:spcPct val="25000"/>
              </a:spcBef>
              <a:spcAft>
                <a:spcPts val="0"/>
              </a:spcAft>
              <a:buClr>
                <a:srgbClr val="CC0000"/>
              </a:buClr>
              <a:buFont typeface="Wingdings" pitchFamily="2" charset="2"/>
              <a:buNone/>
            </a:pPr>
            <a:r>
              <a:rPr lang="en-GB" sz="2000" b="1" dirty="0">
                <a:solidFill>
                  <a:srgbClr val="000000"/>
                </a:solidFill>
                <a:latin typeface="Arial" charset="0"/>
              </a:rPr>
              <a:t>High </a:t>
            </a:r>
            <a:r>
              <a:rPr lang="en-GB" sz="2000" b="1" dirty="0" smtClean="0">
                <a:solidFill>
                  <a:srgbClr val="000000"/>
                </a:solidFill>
                <a:latin typeface="Arial" charset="0"/>
              </a:rPr>
              <a:t>scoring (if done well):</a:t>
            </a:r>
            <a:endParaRPr lang="en-GB" sz="2000" b="1" dirty="0">
              <a:solidFill>
                <a:srgbClr val="000000"/>
              </a:solidFill>
              <a:latin typeface="Arial" charset="0"/>
            </a:endParaRPr>
          </a:p>
          <a:p>
            <a:pPr marL="457200" indent="-457200" fontAlgn="auto">
              <a:lnSpc>
                <a:spcPct val="90000"/>
              </a:lnSpc>
              <a:spcBef>
                <a:spcPct val="25000"/>
              </a:spcBef>
              <a:spcAft>
                <a:spcPts val="0"/>
              </a:spcAft>
              <a:buClr>
                <a:srgbClr val="CC0000"/>
              </a:buClr>
            </a:pPr>
            <a:r>
              <a:rPr lang="en-GB" sz="2000" b="1" dirty="0" smtClean="0">
                <a:solidFill>
                  <a:srgbClr val="000000"/>
                </a:solidFill>
                <a:latin typeface="Arial" charset="0"/>
              </a:rPr>
              <a:t>25 peer and self assessment</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25 recorded audio</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25 face to face tutorial</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25 students explaining concepts to each other</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20 general feed forward comments</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20 group tutorials</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20 non verbal communication</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20 feedback from us on their thinking in class</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17 class based discussion</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16 a quick chat</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16 peer assessment in groups</a:t>
            </a:r>
          </a:p>
          <a:p>
            <a:pPr marL="457200" indent="-457200" fontAlgn="auto">
              <a:lnSpc>
                <a:spcPct val="90000"/>
              </a:lnSpc>
              <a:spcBef>
                <a:spcPct val="25000"/>
              </a:spcBef>
              <a:spcAft>
                <a:spcPts val="0"/>
              </a:spcAft>
              <a:buClr>
                <a:srgbClr val="CC0000"/>
              </a:buClr>
              <a:buFont typeface="Wingdings" pitchFamily="2" charset="2"/>
              <a:buChar char="v"/>
            </a:pPr>
            <a:endParaRPr lang="en-GB" sz="2000" b="1" dirty="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endParaRPr lang="en-GB" sz="2000" b="1" dirty="0">
              <a:solidFill>
                <a:srgbClr val="000000"/>
              </a:solidFill>
              <a:latin typeface="Arial" charset="0"/>
            </a:endParaRPr>
          </a:p>
        </p:txBody>
      </p:sp>
      <p:sp>
        <p:nvSpPr>
          <p:cNvPr id="4" name="Rectangle 4"/>
          <p:cNvSpPr>
            <a:spLocks noChangeArrowheads="1"/>
          </p:cNvSpPr>
          <p:nvPr/>
        </p:nvSpPr>
        <p:spPr bwMode="auto">
          <a:xfrm>
            <a:off x="4648200" y="1052670"/>
            <a:ext cx="4495800" cy="5805330"/>
          </a:xfrm>
          <a:prstGeom prst="rect">
            <a:avLst/>
          </a:prstGeom>
          <a:noFill/>
          <a:ln w="9525" algn="ctr">
            <a:noFill/>
            <a:miter lim="800000"/>
            <a:headEnd/>
            <a:tailEnd/>
          </a:ln>
          <a:effectLst/>
        </p:spPr>
        <p:txBody>
          <a:bodyPr/>
          <a:lstStyle/>
          <a:p>
            <a:pPr fontAlgn="auto">
              <a:lnSpc>
                <a:spcPct val="90000"/>
              </a:lnSpc>
              <a:spcBef>
                <a:spcPct val="25000"/>
              </a:spcBef>
              <a:spcAft>
                <a:spcPts val="0"/>
              </a:spcAft>
              <a:buClr>
                <a:srgbClr val="CC0000"/>
              </a:buClr>
              <a:buFont typeface="Wingdings" pitchFamily="2" charset="2"/>
              <a:buNone/>
            </a:pPr>
            <a:r>
              <a:rPr lang="en-GB" sz="2000" b="1" dirty="0">
                <a:solidFill>
                  <a:srgbClr val="000000"/>
                </a:solidFill>
                <a:latin typeface="Arial" charset="0"/>
              </a:rPr>
              <a:t>Low scoring</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 external exam</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2 written summative feedback</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3 personal email in response to individual question</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3 learning from one another badly</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4 written feedback on assignments</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4 peer feedback</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4 peer to peer through social media</a:t>
            </a:r>
          </a:p>
          <a:p>
            <a:pPr marL="457200" indent="-457200" fontAlgn="auto">
              <a:lnSpc>
                <a:spcPct val="90000"/>
              </a:lnSpc>
              <a:spcBef>
                <a:spcPct val="25000"/>
              </a:spcBef>
              <a:spcAft>
                <a:spcPts val="0"/>
              </a:spcAft>
              <a:buClr>
                <a:srgbClr val="CC0000"/>
              </a:buClr>
              <a:buFont typeface="Wingdings" pitchFamily="2" charset="2"/>
              <a:buChar char="v"/>
            </a:pPr>
            <a:r>
              <a:rPr lang="en-GB" sz="2000" b="1" dirty="0" smtClean="0">
                <a:solidFill>
                  <a:srgbClr val="000000"/>
                </a:solidFill>
                <a:latin typeface="Arial" charset="0"/>
              </a:rPr>
              <a:t>Impersonal cut and paste</a:t>
            </a:r>
          </a:p>
          <a:p>
            <a:pPr marL="457200" indent="-457200" fontAlgn="auto">
              <a:lnSpc>
                <a:spcPct val="90000"/>
              </a:lnSpc>
              <a:spcBef>
                <a:spcPct val="25000"/>
              </a:spcBef>
              <a:spcAft>
                <a:spcPts val="0"/>
              </a:spcAft>
              <a:buClr>
                <a:srgbClr val="CC0000"/>
              </a:buClr>
            </a:pPr>
            <a:endParaRPr lang="en-GB" sz="20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Others’ views...</a:t>
            </a:r>
          </a:p>
        </p:txBody>
      </p:sp>
      <p:sp>
        <p:nvSpPr>
          <p:cNvPr id="5" name="Content Placeholder 4"/>
          <p:cNvSpPr>
            <a:spLocks noGrp="1"/>
          </p:cNvSpPr>
          <p:nvPr>
            <p:ph idx="1"/>
          </p:nvPr>
        </p:nvSpPr>
        <p:spPr/>
        <p:txBody>
          <a:bodyPr/>
          <a:lstStyle/>
          <a:p>
            <a:r>
              <a:rPr lang="en-GB" dirty="0" smtClean="0"/>
              <a:t>We then briefly explored results from a range of international institutions.</a:t>
            </a:r>
            <a:endParaRPr lang="en-GB"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1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68" y="582147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Make life better – for you and for students – by making feedback more manageable?</a:t>
            </a: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Consider, and prioritise – and extend – fourteen ideas for making formative assessment and feedback more efficient and more manageable?</a:t>
            </a: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Develop ways of getting more and better feedback to more students in less 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 xmlns:p14="http://schemas.microsoft.com/office/powerpoint/2010/main" val="79662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51"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6"/>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80" y="836720"/>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46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33"/>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7" y="620798"/>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ppt/theme/theme122.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1.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2.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3.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4.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5.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6.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7.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8.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6506</Words>
  <Application>Microsoft Office PowerPoint</Application>
  <PresentationFormat>On-screen Show (4:3)</PresentationFormat>
  <Paragraphs>690</Paragraphs>
  <Slides>95</Slides>
  <Notes>45</Notes>
  <HiddenSlides>0</HiddenSlides>
  <MMClips>0</MMClips>
  <ScaleCrop>false</ScaleCrop>
  <HeadingPairs>
    <vt:vector size="4" baseType="variant">
      <vt:variant>
        <vt:lpstr>Theme</vt:lpstr>
      </vt:variant>
      <vt:variant>
        <vt:i4>138</vt:i4>
      </vt:variant>
      <vt:variant>
        <vt:lpstr>Slide Titles</vt:lpstr>
      </vt:variant>
      <vt:variant>
        <vt:i4>95</vt:i4>
      </vt:variant>
    </vt:vector>
  </HeadingPairs>
  <TitlesOfParts>
    <vt:vector size="233"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6_LeedsMet template</vt:lpstr>
      <vt:lpstr>120_Custom Design</vt:lpstr>
      <vt:lpstr>125_Custom Design</vt:lpstr>
      <vt:lpstr>105_Custom Design</vt:lpstr>
      <vt:lpstr>8_LeedsMet template</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3_Office Theme</vt:lpstr>
      <vt:lpstr>99_Custom Design</vt:lpstr>
      <vt:lpstr>63_Custom Design</vt:lpstr>
      <vt:lpstr>64_Custom Design</vt:lpstr>
      <vt:lpstr>2_Clouds</vt:lpstr>
      <vt:lpstr>126_Custom Design</vt:lpstr>
      <vt:lpstr>127_Custom Design</vt:lpstr>
      <vt:lpstr>7_Office Theme</vt:lpstr>
      <vt:lpstr>8_Office Theme</vt:lpstr>
      <vt:lpstr>10_Office Theme</vt:lpstr>
      <vt:lpstr>12_Office Theme</vt:lpstr>
      <vt:lpstr>13_Office Theme</vt:lpstr>
      <vt:lpstr>14_Office Theme</vt:lpstr>
      <vt:lpstr>15_Office Theme</vt:lpstr>
      <vt:lpstr>17_Office Theme</vt:lpstr>
      <vt:lpstr>18_Office Theme</vt:lpstr>
      <vt:lpstr>19_Office Theme</vt:lpstr>
      <vt:lpstr>20_Office Theme</vt:lpstr>
      <vt:lpstr>Reinventing Assessment and Feedback: Smarter feedback – and feed-forward half-day workshop on giving better feedback to more students in less time!</vt:lpstr>
      <vt:lpstr> About Phil…</vt:lpstr>
      <vt:lpstr>Outline programme</vt:lpstr>
      <vt:lpstr>You will be able to download my main slides</vt:lpstr>
      <vt:lpstr>Intended learning outcomes</vt:lpstr>
      <vt:lpstr>Happy New Year</vt:lpstr>
      <vt:lpstr>Announcement about mobile phones and laptops...</vt:lpstr>
      <vt:lpstr>Slide 8</vt:lpstr>
      <vt:lpstr>What’s wrong with feedback?</vt:lpstr>
      <vt:lpstr>But what’s really wrong with feedback?</vt:lpstr>
      <vt:lpstr>Hounsell, D. (2008). The trouble with feedback:  New challenges, emerging strategies. Interchange, 2, pp.1-10.  </vt:lpstr>
      <vt:lpstr>Downloadable resource materials on feedback and assessment</vt:lpstr>
      <vt:lpstr>Evidence-based practice</vt:lpstr>
      <vt:lpstr>16 sources about assessment, feedback and learning in higher education</vt:lpstr>
      <vt:lpstr>Slide 15</vt:lpstr>
      <vt:lpstr>Slide 16</vt:lpstr>
      <vt:lpstr>A marked improvement: HEA, 2012</vt:lpstr>
      <vt:lpstr>More formative, less summative</vt:lpstr>
      <vt:lpstr>Sally Brown on feedback, 2015</vt:lpstr>
      <vt:lpstr>Slide 20</vt:lpstr>
      <vt:lpstr>Five things students really hate about feedback</vt:lpstr>
      <vt:lpstr>Five things students really hate about feedback</vt:lpstr>
      <vt:lpstr>Royce Sadler on feedback:</vt:lpstr>
      <vt:lpstr>Sadler, D. R. (2010). Beyond feedback: Developing student capability in complex appraisal. Assessment &amp; Evaluation in Higher Education, 35(5), 535-550. </vt:lpstr>
      <vt:lpstr>Slide 25</vt:lpstr>
      <vt:lpstr>Dylan Wiliam on feedback April 2014 (online)</vt:lpstr>
      <vt:lpstr>How’s your feedback?</vt:lpstr>
      <vt:lpstr>The NSS Assessment and Feedback Agenda (2005-16)</vt:lpstr>
      <vt:lpstr>The new NSS statements (2017)</vt:lpstr>
      <vt:lpstr>Face-to-face communication</vt:lpstr>
      <vt:lpstr>Face-to-face one-to-one feedback activity</vt:lpstr>
      <vt:lpstr>The power of face-to-face communication</vt:lpstr>
      <vt:lpstr>Now is the decade of Colleges’ dis-content!</vt:lpstr>
      <vt:lpstr>Modern institutions are moving away from being the providers of content, (where everything was about ‘delivery’), towards foregrounding two major functions: </vt:lpstr>
      <vt:lpstr>Albert Einstein</vt:lpstr>
      <vt:lpstr>Slide 36</vt:lpstr>
      <vt:lpstr>Slide 37</vt:lpstr>
      <vt:lpstr>Fourteen Ideas  for making Assessment and Formative Feedback more Effective and Manageable</vt:lpstr>
      <vt:lpstr>Fourteen ideas for making assessment and feedback more manageable</vt:lpstr>
      <vt:lpstr>A Design much shorter assessments</vt:lpstr>
      <vt:lpstr>B Increase formative assessment and reduce summative assessment</vt:lpstr>
      <vt:lpstr>C Don’t just use essays</vt:lpstr>
      <vt:lpstr>D Make more use of oral feedback rather than written</vt:lpstr>
      <vt:lpstr>E Speed up feedback so students still care about it</vt:lpstr>
      <vt:lpstr>F Get students giving feedback to each other</vt:lpstr>
      <vt:lpstr>G Let students right into assessment criteria</vt:lpstr>
      <vt:lpstr>H Show students a range of evidence of achievement</vt:lpstr>
      <vt:lpstr>I Get students themselves formulating evidence of achievement</vt:lpstr>
      <vt:lpstr>J Get students themselves designing and applying assessment criteria</vt:lpstr>
      <vt:lpstr>K  Give feedback to students in groups.</vt:lpstr>
      <vt:lpstr>L  Use statement banks to speed up useful feedback.</vt:lpstr>
      <vt:lpstr>M Get students self-assessing, and give them feedback on their self-assessment.</vt:lpstr>
      <vt:lpstr>N Avoid ‘final language’ in feedback</vt:lpstr>
      <vt:lpstr>Fourteen ideas for making assessment and feedback more manageable</vt:lpstr>
      <vt:lpstr>Post-it ‘Diamond 9’ prioritisation</vt:lpstr>
      <vt:lpstr>Slide 56</vt:lpstr>
      <vt:lpstr>Slide 57</vt:lpstr>
      <vt:lpstr>AfL Project SEPD</vt:lpstr>
      <vt:lpstr>Aims</vt:lpstr>
      <vt:lpstr>Phase 1</vt:lpstr>
      <vt:lpstr>Phase 2</vt:lpstr>
      <vt:lpstr>Where we are now…. Rubrics</vt:lpstr>
      <vt:lpstr>Rubrics</vt:lpstr>
      <vt:lpstr>Rubrics</vt:lpstr>
      <vt:lpstr>Example  </vt:lpstr>
      <vt:lpstr>Rubrics</vt:lpstr>
      <vt:lpstr>Grademark Palettes </vt:lpstr>
      <vt:lpstr>Slide 68</vt:lpstr>
      <vt:lpstr>Smarter feedback  getting better feedback to more students in less time!</vt:lpstr>
      <vt:lpstr>Damaging feedback...</vt:lpstr>
      <vt:lpstr>Slide 71</vt:lpstr>
      <vt:lpstr>Feedback, and…</vt:lpstr>
      <vt:lpstr>Slide 73</vt:lpstr>
      <vt:lpstr>Feedback works badly when it…</vt:lpstr>
      <vt:lpstr>Evidencing our good practice</vt:lpstr>
      <vt:lpstr>Individual task on ways of giving students feedback </vt:lpstr>
      <vt:lpstr>Group task</vt:lpstr>
      <vt:lpstr>Slide 78</vt:lpstr>
      <vt:lpstr>Slide 79</vt:lpstr>
      <vt:lpstr>Slide 80</vt:lpstr>
      <vt:lpstr>Others’ views...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Slide 89</vt:lpstr>
      <vt:lpstr>Useful references: 1</vt:lpstr>
      <vt:lpstr>Useful references: 2</vt:lpstr>
      <vt:lpstr>Useful references: 3</vt:lpstr>
      <vt:lpstr>Useful references: 4</vt:lpstr>
      <vt:lpstr>Useful references: 5</vt:lpstr>
      <vt:lpstr>Slide 95</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2017-01-11T18:35:00Z</dcterms:modified>
</cp:coreProperties>
</file>