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theme/theme98.xml" ContentType="application/vnd.openxmlformats-officedocument.theme+xml"/>
  <Override PartName="/ppt/notesSlides/notesSlide38.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Masters/slideMaster138.xml" ContentType="application/vnd.openxmlformats-officedocument.presentationml.slideMaster+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theme/theme76.xml" ContentType="application/vnd.openxmlformats-officedocument.theme+xml"/>
  <Override PartName="/ppt/theme/theme108.xml" ContentType="application/vnd.openxmlformats-officedocument.theme+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theme/theme54.xml" ContentType="application/vnd.openxmlformats-officedocument.theme+xml"/>
  <Override PartName="/ppt/theme/theme133.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41.xml" ContentType="application/vnd.openxmlformats-officedocument.presentationml.slideMaster+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slides/slide88.xml" ContentType="application/vnd.openxmlformats-officedocument.presentationml.slide+xml"/>
  <Override PartName="/ppt/theme/theme10.xml" ContentType="application/vnd.openxmlformats-officedocument.theme+xml"/>
  <Override PartName="/ppt/slideLayouts/slideLayout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theme/theme127.xml" ContentType="application/vnd.openxmlformats-officedocument.theme+xml"/>
  <Override PartName="/ppt/notesSlides/notesSlide35.xml" ContentType="application/vnd.openxmlformats-officedocument.presentationml.notesSlide+xml"/>
  <Override PartName="/ppt/slideMasters/slideMaster52.xml" ContentType="application/vnd.openxmlformats-officedocument.presentationml.slideMaster+xml"/>
  <Override PartName="/ppt/slideMasters/slideMaster135.xml" ContentType="application/vnd.openxmlformats-officedocument.presentationml.slideMaster+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Masters/slideMaster113.xml" ContentType="application/vnd.openxmlformats-officedocument.presentationml.slideMaster+xml"/>
  <Override PartName="/ppt/slides/slide108.xml" ContentType="application/vnd.openxmlformats-officedocument.presentationml.slide+xml"/>
  <Override PartName="/ppt/theme/theme51.xml" ContentType="application/vnd.openxmlformats-officedocument.theme+xml"/>
  <Override PartName="/ppt/theme/theme130.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Masters/slideMaster68.xml" ContentType="application/vnd.openxmlformats-officedocument.presentationml.slideMaster+xml"/>
  <Override PartName="/ppt/slides/slide111.xml" ContentType="application/vnd.openxmlformats-officedocument.presentationml.slide+xml"/>
  <Override PartName="/ppt/slideLayouts/slideLayout37.xml" ContentType="application/vnd.openxmlformats-officedocument.presentationml.slideLayout+xml"/>
  <Override PartName="/ppt/theme/theme89.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67.xml" ContentType="application/vnd.openxmlformats-officedocument.theme+xml"/>
  <Override PartName="/ppt/slideLayouts/slideLayout62.xml" ContentType="application/vnd.openxmlformats-officedocument.presentationml.slideLayout+xml"/>
  <Override PartName="/ppt/slideMasters/slideMaster129.xml" ContentType="application/vnd.openxmlformats-officedocument.presentationml.slideMaster+xml"/>
  <Override PartName="/ppt/slides/slide41.xml" ContentType="application/vnd.openxmlformats-officedocument.presentationml.slide+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notesSlides/notesSlide32.xml" ContentType="application/vnd.openxmlformats-officedocument.presentationml.notesSlide+xml"/>
  <Override PartName="/ppt/theme/theme23.xml" ContentType="application/vnd.openxmlformats-officedocument.theme+xml"/>
  <Override PartName="/ppt/slideMasters/slideMaster132.xml" ContentType="application/vnd.openxmlformats-officedocument.presentationml.slideMaster+xml"/>
  <Override PartName="/ppt/slides/slide79.xml" ContentType="application/vnd.openxmlformats-officedocument.presentationml.slid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Masters/slideMaster87.xml" ContentType="application/vnd.openxmlformats-officedocument.presentationml.slideMaster+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theme/theme86.xml" ContentType="application/vnd.openxmlformats-officedocument.theme+xml"/>
  <Override PartName="/ppt/slideLayouts/slideLayout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theme/theme118.xml" ContentType="application/vnd.openxmlformats-officedocument.theme+xml"/>
  <Override PartName="/ppt/notesSlides/notesSlide26.xml" ContentType="application/vnd.openxmlformats-officedocument.presentationml.notesSlide+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Masters/slideMaster126.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theme/theme42.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04.xml" ContentType="application/vnd.openxmlformats-officedocument.presentationml.slideMaster+xml"/>
  <Override PartName="/ppt/slideMasters/slideMaster140.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theme/theme31.xml" ContentType="application/vnd.openxmlformats-officedocument.theme+xml"/>
  <Override PartName="/ppt/theme/theme110.xml" ContentType="application/vnd.openxmlformats-officedocument.theme+xml"/>
  <Override PartName="/ppt/theme/theme121.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69.xml" ContentType="application/vnd.openxmlformats-officedocument.theme+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heme/theme58.xml" ContentType="application/vnd.openxmlformats-officedocument.theme+xml"/>
  <Override PartName="/ppt/theme/theme137.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slideMasters/slideMaster134.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theme/theme140.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slideMasters/slideMaster123.xml" ContentType="application/vnd.openxmlformats-officedocument.presentationml.slideMaster+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88.xml" ContentType="application/vnd.openxmlformats-officedocument.theme+xml"/>
  <Override PartName="/ppt/theme/theme99.xml" ContentType="application/vnd.openxmlformats-officedocument.theme+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Masters/slideMaster139.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theme/theme109.xml" ContentType="application/vnd.openxmlformats-officedocument.theme+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Masters/slideMaster128.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theme/theme66.xml" ContentType="application/vnd.openxmlformats-officedocument.theme+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Masters/slideMaster117.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Override PartName="/ppt/theme/theme91.xml" ContentType="application/vnd.openxmlformats-officedocument.theme+xml"/>
  <Override PartName="/ppt/theme/theme134.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theme/theme12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131.xml" ContentType="application/vnd.openxmlformats-officedocument.presentationml.slideMaster+xml"/>
  <Override PartName="/ppt/slides/slide89.xml" ContentType="application/vnd.openxmlformats-officedocument.presentationml.slide+xml"/>
  <Override PartName="/ppt/theme/theme22.xml" ContentType="application/vnd.openxmlformats-officedocument.theme+xml"/>
  <Override PartName="/ppt/theme/theme101.xml" ContentType="application/vnd.openxmlformats-officedocument.theme+xml"/>
  <Override PartName="/ppt/slideMasters/slideMaster120.xml" ContentType="application/vnd.openxmlformats-officedocument.presentationml.slideMaster+xml"/>
  <Override PartName="/ppt/slides/slide78.xml" ContentType="application/vnd.openxmlformats-officedocument.presentationml.slide+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theme/theme139.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theme/theme96.xml" ContentType="application/vnd.openxmlformats-officedocument.theme+xml"/>
  <Override PartName="/ppt/theme/theme128.xml" ContentType="application/vnd.openxmlformats-officedocument.them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theme/theme117.xml" ContentType="application/vnd.openxmlformats-officedocument.theme+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Masters/slideMaster136.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25.xml" ContentType="application/vnd.openxmlformats-officedocument.presentationml.slideMaster+xml"/>
  <Override PartName="/ppt/theme/theme52.xml" ContentType="application/vnd.openxmlformats-officedocument.theme+xml"/>
  <Override PartName="/ppt/theme/theme131.xml" ContentType="application/vnd.openxmlformats-officedocument.theme+xml"/>
  <Override PartName="/ppt/theme/theme142.xml" ContentType="application/vnd.openxmlformats-officedocument.them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slides/slide109.xml" ContentType="application/vnd.openxmlformats-officedocument.presentationml.slide+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slides/slide97.xml" ContentType="application/vnd.openxmlformats-officedocument.presentationml.slid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heme/theme79.xml" ContentType="application/vnd.openxmlformats-officedocument.theme+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68.xml" ContentType="application/vnd.openxmlformats-officedocument.theme+xml"/>
  <Override PartName="/ppt/slideLayouts/slideLayout63.xml" ContentType="application/vnd.openxmlformats-officedocument.presentationml.slideLayout+xml"/>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slideLayouts/slideLayout52.xml" ContentType="application/vnd.openxmlformats-officedocument.presentationml.slideLayout+xml"/>
  <Override PartName="/ppt/theme/theme57.xml" ContentType="application/vnd.openxmlformats-officedocument.theme+xml"/>
  <Override PartName="/ppt/theme/theme93.xml" ContentType="application/vnd.openxmlformats-officedocument.theme+xml"/>
  <Override PartName="/ppt/theme/theme136.xml" ContentType="application/vnd.openxmlformats-officedocument.them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theme/theme114.xml" ContentType="application/vnd.openxmlformats-officedocument.theme+xml"/>
  <Override PartName="/ppt/theme/theme12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slideMasters/slideMaster133.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slideMasters/slideMaster122.xml" ContentType="application/vnd.openxmlformats-officedocument.presentationml.slideMaster+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theme/theme87.xml" ContentType="application/vnd.openxmlformats-officedocument.theme+xml"/>
  <Override PartName="/ppt/theme/theme119.xml" ContentType="application/vnd.openxmlformats-officedocument.theme+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heme/theme65.xml" ContentType="application/vnd.openxmlformats-officedocument.theme+xml"/>
  <Override PartName="/ppt/slideLayouts/slideLayout60.xml" ContentType="application/vnd.openxmlformats-officedocument.presentationml.slideLayout+xml"/>
  <Override PartName="/ppt/slideMasters/slideMaster127.xml" ContentType="application/vnd.openxmlformats-officedocument.presentationml.slideMaster+xml"/>
  <Override PartName="/ppt/tableStyles.xml" ContentType="application/vnd.openxmlformats-officedocument.presentationml.tableStyle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notesSlides/notesSlide30.xml" ContentType="application/vnd.openxmlformats-officedocument.presentationml.notesSlide+xml"/>
  <Override PartName="/ppt/slides/slide99.xml" ContentType="application/vnd.openxmlformats-officedocument.presentationml.slide+xml"/>
  <Override PartName="/ppt/theme/theme21.xml" ContentType="application/vnd.openxmlformats-officedocument.theme+xml"/>
  <Override PartName="/ppt/slideMasters/slideMaster130.xml" ContentType="application/vnd.openxmlformats-officedocument.presentationml.slideMaster+xml"/>
  <Override PartName="/ppt/slides/slide77.xml" ContentType="application/vnd.openxmlformats-officedocument.presentationml.slide+xml"/>
  <Override PartName="/ppt/theme/theme100.xml" ContentType="application/vnd.openxmlformats-officedocument.theme+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theme/theme59.xml" ContentType="application/vnd.openxmlformats-officedocument.theme+xml"/>
  <Override PartName="/ppt/theme/theme138.xml" ContentType="application/vnd.openxmlformats-officedocument.them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theme/theme84.xml" ContentType="application/vnd.openxmlformats-officedocument.theme+xml"/>
  <Override PartName="/ppt/theme/theme116.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141.xml" ContentType="application/vnd.openxmlformats-officedocument.theme+xml"/>
  <Override PartName="/ppt/theme/theme40.xml" ContentType="application/vnd.openxmlformats-officedocument.theme+xml"/>
  <Override PartName="/ppt/slideMasters/slideMaster102.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slideMasters/slideMaster79.xml" ContentType="application/vnd.openxmlformats-officedocument.presentationml.slideMaster+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theme/theme78.xml" ContentType="application/vnd.openxmlformats-officedocument.theme+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slideLayouts/slideLayout51.xml" ContentType="application/vnd.openxmlformats-officedocument.presentationml.slideLayout+xml"/>
  <Override PartName="/ppt/theme/theme56.xml" ContentType="application/vnd.openxmlformats-officedocument.theme+xml"/>
  <Override PartName="/ppt/theme/theme135.xml" ContentType="application/vnd.openxmlformats-officedocument.theme+xml"/>
  <Override PartName="/ppt/notesSlides/notesSlide43.xml" ContentType="application/vnd.openxmlformats-officedocument.presentationml.notesSlide+xml"/>
  <Override PartName="/ppt/slides/slide30.xml" ContentType="application/vnd.openxmlformats-officedocument.presentationml.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12.xml" ContentType="application/vnd.openxmlformats-officedocument.theme+xml"/>
  <Override PartName="/ppt/slideLayouts/slideLayout89.xml" ContentType="application/vnd.openxmlformats-officedocument.presentationml.slideLayout+xml"/>
  <Override PartName="/ppt/slideMasters/slideMaster121.xml" ContentType="application/vnd.openxmlformats-officedocument.presentationml.slideMaster+xml"/>
  <Override PartName="/ppt/slides/slide68.xml" ContentType="application/vnd.openxmlformats-officedocument.presentationml.slide+xml"/>
  <Override PartName="/ppt/slideMasters/slideMaster98.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theme/theme97.xml" ContentType="application/vnd.openxmlformats-officedocument.theme+xml"/>
  <Override PartName="/ppt/theme/theme129.xml" ContentType="application/vnd.openxmlformats-officedocument.theme+xml"/>
  <Override PartName="/ppt/notesSlides/notesSlide37.xml" ContentType="application/vnd.openxmlformats-officedocument.presentationml.notesSlide+xml"/>
  <Override PartName="/ppt/slideMasters/slideMaster54.xml" ContentType="application/vnd.openxmlformats-officedocument.presentationml.slideMaster+xml"/>
  <Override PartName="/ppt/slideMasters/slideMaster137.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theme/theme107.xml" ContentType="application/vnd.openxmlformats-officedocument.theme+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Masters/slideMaster32.xml" ContentType="application/vnd.openxmlformats-officedocument.presentationml.slideMaster+xml"/>
  <Override PartName="/ppt/slideMasters/slideMaster115.xml" ContentType="application/vnd.openxmlformats-officedocument.presentationml.slideMaster+xml"/>
  <Override PartName="/ppt/theme/theme53.xml" ContentType="application/vnd.openxmlformats-officedocument.theme+xml"/>
  <Override PartName="/ppt/theme/theme132.xml" ContentType="application/vnd.openxmlformats-officedocument.them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8" r:id="rId52"/>
    <p:sldMasterId id="2147484780" r:id="rId53"/>
    <p:sldMasterId id="2147484789" r:id="rId54"/>
    <p:sldMasterId id="2147484793" r:id="rId55"/>
    <p:sldMasterId id="2147484797" r:id="rId56"/>
    <p:sldMasterId id="2147484799" r:id="rId57"/>
    <p:sldMasterId id="2147484802" r:id="rId58"/>
    <p:sldMasterId id="2147484804" r:id="rId59"/>
    <p:sldMasterId id="2147484806" r:id="rId60"/>
    <p:sldMasterId id="2147484808" r:id="rId61"/>
    <p:sldMasterId id="2147484811" r:id="rId62"/>
    <p:sldMasterId id="2147484815" r:id="rId63"/>
    <p:sldMasterId id="2147484817" r:id="rId64"/>
    <p:sldMasterId id="2147484819" r:id="rId65"/>
    <p:sldMasterId id="2147484821" r:id="rId66"/>
    <p:sldMasterId id="2147484823" r:id="rId67"/>
    <p:sldMasterId id="2147484825" r:id="rId68"/>
    <p:sldMasterId id="2147484827" r:id="rId69"/>
    <p:sldMasterId id="2147484829" r:id="rId70"/>
    <p:sldMasterId id="2147484831" r:id="rId71"/>
    <p:sldMasterId id="2147484833" r:id="rId72"/>
    <p:sldMasterId id="2147484835" r:id="rId73"/>
    <p:sldMasterId id="2147484837" r:id="rId74"/>
    <p:sldMasterId id="2147484839" r:id="rId75"/>
    <p:sldMasterId id="2147484841" r:id="rId76"/>
    <p:sldMasterId id="2147484845" r:id="rId77"/>
    <p:sldMasterId id="2147484848" r:id="rId78"/>
    <p:sldMasterId id="2147484850" r:id="rId79"/>
    <p:sldMasterId id="2147484853" r:id="rId80"/>
    <p:sldMasterId id="2147484855" r:id="rId81"/>
    <p:sldMasterId id="2147484857" r:id="rId82"/>
    <p:sldMasterId id="2147484864" r:id="rId83"/>
    <p:sldMasterId id="2147484866" r:id="rId84"/>
    <p:sldMasterId id="2147484868" r:id="rId85"/>
    <p:sldMasterId id="2147484870" r:id="rId86"/>
    <p:sldMasterId id="2147484872" r:id="rId87"/>
    <p:sldMasterId id="2147484876" r:id="rId88"/>
    <p:sldMasterId id="2147484878" r:id="rId89"/>
    <p:sldMasterId id="2147484880" r:id="rId90"/>
    <p:sldMasterId id="2147484888" r:id="rId91"/>
    <p:sldMasterId id="2147484895" r:id="rId92"/>
    <p:sldMasterId id="2147484903" r:id="rId93"/>
    <p:sldMasterId id="2147484905" r:id="rId94"/>
    <p:sldMasterId id="2147484907" r:id="rId95"/>
    <p:sldMasterId id="2147484909" r:id="rId96"/>
    <p:sldMasterId id="2147484911" r:id="rId97"/>
    <p:sldMasterId id="2147484913" r:id="rId98"/>
    <p:sldMasterId id="2147484915" r:id="rId99"/>
    <p:sldMasterId id="2147484933" r:id="rId100"/>
    <p:sldMasterId id="2147484935" r:id="rId101"/>
    <p:sldMasterId id="2147484936" r:id="rId102"/>
    <p:sldMasterId id="2147484938" r:id="rId103"/>
    <p:sldMasterId id="2147484941" r:id="rId104"/>
    <p:sldMasterId id="2147484945" r:id="rId105"/>
    <p:sldMasterId id="2147484947" r:id="rId106"/>
    <p:sldMasterId id="2147484949" r:id="rId107"/>
    <p:sldMasterId id="2147484960" r:id="rId108"/>
    <p:sldMasterId id="2147484962" r:id="rId109"/>
    <p:sldMasterId id="2147484964" r:id="rId110"/>
    <p:sldMasterId id="2147484968" r:id="rId111"/>
    <p:sldMasterId id="2147484970" r:id="rId112"/>
    <p:sldMasterId id="2147484974" r:id="rId113"/>
    <p:sldMasterId id="2147484976" r:id="rId114"/>
    <p:sldMasterId id="2147484978" r:id="rId115"/>
    <p:sldMasterId id="2147484980" r:id="rId116"/>
    <p:sldMasterId id="2147484982" r:id="rId117"/>
    <p:sldMasterId id="2147484984" r:id="rId118"/>
    <p:sldMasterId id="2147484986" r:id="rId119"/>
    <p:sldMasterId id="2147484988" r:id="rId120"/>
    <p:sldMasterId id="2147484990" r:id="rId121"/>
    <p:sldMasterId id="2147484992" r:id="rId122"/>
    <p:sldMasterId id="2147484996" r:id="rId123"/>
    <p:sldMasterId id="2147485000" r:id="rId124"/>
    <p:sldMasterId id="2147485002" r:id="rId125"/>
    <p:sldMasterId id="2147485006" r:id="rId126"/>
    <p:sldMasterId id="2147485010" r:id="rId127"/>
    <p:sldMasterId id="2147485012" r:id="rId128"/>
    <p:sldMasterId id="2147485014" r:id="rId129"/>
    <p:sldMasterId id="2147485018" r:id="rId130"/>
    <p:sldMasterId id="2147485020" r:id="rId131"/>
    <p:sldMasterId id="2147485022" r:id="rId132"/>
    <p:sldMasterId id="2147485024" r:id="rId133"/>
    <p:sldMasterId id="2147485027" r:id="rId134"/>
    <p:sldMasterId id="2147485029" r:id="rId135"/>
    <p:sldMasterId id="2147485031" r:id="rId136"/>
    <p:sldMasterId id="2147485033" r:id="rId137"/>
    <p:sldMasterId id="2147485035" r:id="rId138"/>
    <p:sldMasterId id="2147485037" r:id="rId139"/>
    <p:sldMasterId id="2147485039" r:id="rId140"/>
    <p:sldMasterId id="2147485041" r:id="rId141"/>
  </p:sldMasterIdLst>
  <p:notesMasterIdLst>
    <p:notesMasterId r:id="rId254"/>
  </p:notesMasterIdLst>
  <p:sldIdLst>
    <p:sldId id="428" r:id="rId142"/>
    <p:sldId id="883" r:id="rId143"/>
    <p:sldId id="528" r:id="rId144"/>
    <p:sldId id="884" r:id="rId145"/>
    <p:sldId id="710" r:id="rId146"/>
    <p:sldId id="529" r:id="rId147"/>
    <p:sldId id="459" r:id="rId148"/>
    <p:sldId id="858" r:id="rId149"/>
    <p:sldId id="712" r:id="rId150"/>
    <p:sldId id="531" r:id="rId151"/>
    <p:sldId id="895" r:id="rId152"/>
    <p:sldId id="891" r:id="rId153"/>
    <p:sldId id="892" r:id="rId154"/>
    <p:sldId id="893" r:id="rId155"/>
    <p:sldId id="894" r:id="rId156"/>
    <p:sldId id="870" r:id="rId157"/>
    <p:sldId id="896" r:id="rId158"/>
    <p:sldId id="897" r:id="rId159"/>
    <p:sldId id="906" r:id="rId160"/>
    <p:sldId id="907" r:id="rId161"/>
    <p:sldId id="882" r:id="rId162"/>
    <p:sldId id="908" r:id="rId163"/>
    <p:sldId id="909" r:id="rId164"/>
    <p:sldId id="912" r:id="rId165"/>
    <p:sldId id="569" r:id="rId166"/>
    <p:sldId id="532" r:id="rId167"/>
    <p:sldId id="533" r:id="rId168"/>
    <p:sldId id="534" r:id="rId169"/>
    <p:sldId id="698" r:id="rId170"/>
    <p:sldId id="889" r:id="rId171"/>
    <p:sldId id="890" r:id="rId172"/>
    <p:sldId id="885" r:id="rId173"/>
    <p:sldId id="886" r:id="rId174"/>
    <p:sldId id="887" r:id="rId175"/>
    <p:sldId id="913" r:id="rId176"/>
    <p:sldId id="840" r:id="rId177"/>
    <p:sldId id="888" r:id="rId178"/>
    <p:sldId id="871" r:id="rId179"/>
    <p:sldId id="872" r:id="rId180"/>
    <p:sldId id="873" r:id="rId181"/>
    <p:sldId id="874" r:id="rId182"/>
    <p:sldId id="875" r:id="rId183"/>
    <p:sldId id="876" r:id="rId184"/>
    <p:sldId id="877" r:id="rId185"/>
    <p:sldId id="878" r:id="rId186"/>
    <p:sldId id="879" r:id="rId187"/>
    <p:sldId id="880" r:id="rId188"/>
    <p:sldId id="881" r:id="rId189"/>
    <p:sldId id="508" r:id="rId190"/>
    <p:sldId id="509" r:id="rId191"/>
    <p:sldId id="581" r:id="rId192"/>
    <p:sldId id="901" r:id="rId193"/>
    <p:sldId id="902" r:id="rId194"/>
    <p:sldId id="903" r:id="rId195"/>
    <p:sldId id="856" r:id="rId196"/>
    <p:sldId id="731" r:id="rId197"/>
    <p:sldId id="732" r:id="rId198"/>
    <p:sldId id="733" r:id="rId199"/>
    <p:sldId id="734" r:id="rId200"/>
    <p:sldId id="735" r:id="rId201"/>
    <p:sldId id="736" r:id="rId202"/>
    <p:sldId id="737" r:id="rId203"/>
    <p:sldId id="738" r:id="rId204"/>
    <p:sldId id="739" r:id="rId205"/>
    <p:sldId id="740" r:id="rId206"/>
    <p:sldId id="741" r:id="rId207"/>
    <p:sldId id="742" r:id="rId208"/>
    <p:sldId id="743" r:id="rId209"/>
    <p:sldId id="744" r:id="rId210"/>
    <p:sldId id="745" r:id="rId211"/>
    <p:sldId id="746" r:id="rId212"/>
    <p:sldId id="747" r:id="rId213"/>
    <p:sldId id="748" r:id="rId214"/>
    <p:sldId id="749" r:id="rId215"/>
    <p:sldId id="750" r:id="rId216"/>
    <p:sldId id="914" r:id="rId217"/>
    <p:sldId id="751" r:id="rId218"/>
    <p:sldId id="778" r:id="rId219"/>
    <p:sldId id="779" r:id="rId220"/>
    <p:sldId id="788" r:id="rId221"/>
    <p:sldId id="789" r:id="rId222"/>
    <p:sldId id="790" r:id="rId223"/>
    <p:sldId id="791" r:id="rId224"/>
    <p:sldId id="792" r:id="rId225"/>
    <p:sldId id="793" r:id="rId226"/>
    <p:sldId id="794" r:id="rId227"/>
    <p:sldId id="795" r:id="rId228"/>
    <p:sldId id="796" r:id="rId229"/>
    <p:sldId id="797" r:id="rId230"/>
    <p:sldId id="844" r:id="rId231"/>
    <p:sldId id="799" r:id="rId232"/>
    <p:sldId id="800" r:id="rId233"/>
    <p:sldId id="801" r:id="rId234"/>
    <p:sldId id="802" r:id="rId235"/>
    <p:sldId id="803" r:id="rId236"/>
    <p:sldId id="804" r:id="rId237"/>
    <p:sldId id="805" r:id="rId238"/>
    <p:sldId id="806" r:id="rId239"/>
    <p:sldId id="807" r:id="rId240"/>
    <p:sldId id="808" r:id="rId241"/>
    <p:sldId id="809" r:id="rId242"/>
    <p:sldId id="810" r:id="rId243"/>
    <p:sldId id="811" r:id="rId244"/>
    <p:sldId id="812" r:id="rId245"/>
    <p:sldId id="813" r:id="rId246"/>
    <p:sldId id="832" r:id="rId247"/>
    <p:sldId id="833" r:id="rId248"/>
    <p:sldId id="834" r:id="rId249"/>
    <p:sldId id="835" r:id="rId250"/>
    <p:sldId id="836" r:id="rId251"/>
    <p:sldId id="837" r:id="rId252"/>
    <p:sldId id="838" r:id="rId253"/>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66"/>
    <a:srgbClr val="FF3300"/>
    <a:srgbClr val="FF6699"/>
    <a:srgbClr val="008000"/>
    <a:srgbClr val="CCFFFF"/>
    <a:srgbClr val="FFFFFF"/>
    <a:srgbClr val="CC0000"/>
    <a:srgbClr val="000000"/>
    <a:srgbClr val="CCFFCC"/>
    <a:srgbClr val="33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80" autoAdjust="0"/>
    <p:restoredTop sz="98239" autoAdjust="0"/>
  </p:normalViewPr>
  <p:slideViewPr>
    <p:cSldViewPr>
      <p:cViewPr>
        <p:scale>
          <a:sx n="50" d="100"/>
          <a:sy n="50" d="100"/>
        </p:scale>
        <p:origin x="-1482"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880"/>
    </p:cViewPr>
  </p:sorterViewPr>
  <p:gridSpacing cx="73737788" cy="7373778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18.xml"/><Relationship Id="rId170" Type="http://schemas.openxmlformats.org/officeDocument/2006/relationships/slide" Target="slides/slide29.xml"/><Relationship Id="rId191" Type="http://schemas.openxmlformats.org/officeDocument/2006/relationships/slide" Target="slides/slide50.xml"/><Relationship Id="rId205" Type="http://schemas.openxmlformats.org/officeDocument/2006/relationships/slide" Target="slides/slide64.xml"/><Relationship Id="rId226" Type="http://schemas.openxmlformats.org/officeDocument/2006/relationships/slide" Target="slides/slide85.xml"/><Relationship Id="rId247" Type="http://schemas.openxmlformats.org/officeDocument/2006/relationships/slide" Target="slides/slide10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 Target="slides/slide8.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19.xml"/><Relationship Id="rId181" Type="http://schemas.openxmlformats.org/officeDocument/2006/relationships/slide" Target="slides/slide40.xml"/><Relationship Id="rId216" Type="http://schemas.openxmlformats.org/officeDocument/2006/relationships/slide" Target="slides/slide75.xml"/><Relationship Id="rId237" Type="http://schemas.openxmlformats.org/officeDocument/2006/relationships/slide" Target="slides/slide96.xml"/><Relationship Id="rId258" Type="http://schemas.openxmlformats.org/officeDocument/2006/relationships/tableStyles" Target="tableStyles.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 Target="slides/slide9.xml"/><Relationship Id="rId171" Type="http://schemas.openxmlformats.org/officeDocument/2006/relationships/slide" Target="slides/slide30.xml"/><Relationship Id="rId192" Type="http://schemas.openxmlformats.org/officeDocument/2006/relationships/slide" Target="slides/slide51.xml"/><Relationship Id="rId206" Type="http://schemas.openxmlformats.org/officeDocument/2006/relationships/slide" Target="slides/slide65.xml"/><Relationship Id="rId227" Type="http://schemas.openxmlformats.org/officeDocument/2006/relationships/slide" Target="slides/slide86.xml"/><Relationship Id="rId248" Type="http://schemas.openxmlformats.org/officeDocument/2006/relationships/slide" Target="slides/slide107.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 Target="slides/slide4.xml"/><Relationship Id="rId161" Type="http://schemas.openxmlformats.org/officeDocument/2006/relationships/slide" Target="slides/slide20.xml"/><Relationship Id="rId166" Type="http://schemas.openxmlformats.org/officeDocument/2006/relationships/slide" Target="slides/slide25.xml"/><Relationship Id="rId182" Type="http://schemas.openxmlformats.org/officeDocument/2006/relationships/slide" Target="slides/slide41.xml"/><Relationship Id="rId187" Type="http://schemas.openxmlformats.org/officeDocument/2006/relationships/slide" Target="slides/slide46.xml"/><Relationship Id="rId217"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71.xml"/><Relationship Id="rId233" Type="http://schemas.openxmlformats.org/officeDocument/2006/relationships/slide" Target="slides/slide92.xml"/><Relationship Id="rId238" Type="http://schemas.openxmlformats.org/officeDocument/2006/relationships/slide" Target="slides/slide97.xml"/><Relationship Id="rId254" Type="http://schemas.openxmlformats.org/officeDocument/2006/relationships/notesMaster" Target="notesMasters/notesMaster1.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 Target="slides/slide10.xml"/><Relationship Id="rId156" Type="http://schemas.openxmlformats.org/officeDocument/2006/relationships/slide" Target="slides/slide15.xml"/><Relationship Id="rId177" Type="http://schemas.openxmlformats.org/officeDocument/2006/relationships/slide" Target="slides/slide36.xml"/><Relationship Id="rId198" Type="http://schemas.openxmlformats.org/officeDocument/2006/relationships/slide" Target="slides/slide57.xml"/><Relationship Id="rId172" Type="http://schemas.openxmlformats.org/officeDocument/2006/relationships/slide" Target="slides/slide31.xml"/><Relationship Id="rId193" Type="http://schemas.openxmlformats.org/officeDocument/2006/relationships/slide" Target="slides/slide52.xml"/><Relationship Id="rId202" Type="http://schemas.openxmlformats.org/officeDocument/2006/relationships/slide" Target="slides/slide61.xml"/><Relationship Id="rId207" Type="http://schemas.openxmlformats.org/officeDocument/2006/relationships/slide" Target="slides/slide66.xml"/><Relationship Id="rId223" Type="http://schemas.openxmlformats.org/officeDocument/2006/relationships/slide" Target="slides/slide82.xml"/><Relationship Id="rId228" Type="http://schemas.openxmlformats.org/officeDocument/2006/relationships/slide" Target="slides/slide87.xml"/><Relationship Id="rId244" Type="http://schemas.openxmlformats.org/officeDocument/2006/relationships/slide" Target="slides/slide103.xml"/><Relationship Id="rId249" Type="http://schemas.openxmlformats.org/officeDocument/2006/relationships/slide" Target="slides/slide10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 Target="slides/slide5.xml"/><Relationship Id="rId167" Type="http://schemas.openxmlformats.org/officeDocument/2006/relationships/slide" Target="slides/slide26.xml"/><Relationship Id="rId188"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21.xml"/><Relationship Id="rId183" Type="http://schemas.openxmlformats.org/officeDocument/2006/relationships/slide" Target="slides/slide42.xml"/><Relationship Id="rId213" Type="http://schemas.openxmlformats.org/officeDocument/2006/relationships/slide" Target="slides/slide72.xml"/><Relationship Id="rId218" Type="http://schemas.openxmlformats.org/officeDocument/2006/relationships/slide" Target="slides/slide77.xml"/><Relationship Id="rId234" Type="http://schemas.openxmlformats.org/officeDocument/2006/relationships/slide" Target="slides/slide93.xml"/><Relationship Id="rId239" Type="http://schemas.openxmlformats.org/officeDocument/2006/relationships/slide" Target="slides/slide9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109.xml"/><Relationship Id="rId255" Type="http://schemas.openxmlformats.org/officeDocument/2006/relationships/presProps" Target="presProps.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16.xml"/><Relationship Id="rId178" Type="http://schemas.openxmlformats.org/officeDocument/2006/relationships/slide" Target="slides/slide37.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11.xml"/><Relationship Id="rId173" Type="http://schemas.openxmlformats.org/officeDocument/2006/relationships/slide" Target="slides/slide32.xml"/><Relationship Id="rId194" Type="http://schemas.openxmlformats.org/officeDocument/2006/relationships/slide" Target="slides/slide53.xml"/><Relationship Id="rId199" Type="http://schemas.openxmlformats.org/officeDocument/2006/relationships/slide" Target="slides/slide58.xml"/><Relationship Id="rId203" Type="http://schemas.openxmlformats.org/officeDocument/2006/relationships/slide" Target="slides/slide62.xml"/><Relationship Id="rId208" Type="http://schemas.openxmlformats.org/officeDocument/2006/relationships/slide" Target="slides/slide67.xml"/><Relationship Id="rId229" Type="http://schemas.openxmlformats.org/officeDocument/2006/relationships/slide" Target="slides/slide88.xml"/><Relationship Id="rId19" Type="http://schemas.openxmlformats.org/officeDocument/2006/relationships/slideMaster" Target="slideMasters/slideMaster19.xml"/><Relationship Id="rId224" Type="http://schemas.openxmlformats.org/officeDocument/2006/relationships/slide" Target="slides/slide83.xml"/><Relationship Id="rId240" Type="http://schemas.openxmlformats.org/officeDocument/2006/relationships/slide" Target="slides/slide99.xml"/><Relationship Id="rId245" Type="http://schemas.openxmlformats.org/officeDocument/2006/relationships/slide" Target="slides/slide104.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6.xml"/><Relationship Id="rId168" Type="http://schemas.openxmlformats.org/officeDocument/2006/relationships/slide" Target="slides/slide27.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xml"/><Relationship Id="rId163" Type="http://schemas.openxmlformats.org/officeDocument/2006/relationships/slide" Target="slides/slide22.xml"/><Relationship Id="rId184" Type="http://schemas.openxmlformats.org/officeDocument/2006/relationships/slide" Target="slides/slide43.xml"/><Relationship Id="rId189" Type="http://schemas.openxmlformats.org/officeDocument/2006/relationships/slide" Target="slides/slide48.xml"/><Relationship Id="rId219" Type="http://schemas.openxmlformats.org/officeDocument/2006/relationships/slide" Target="slides/slide78.xml"/><Relationship Id="rId3" Type="http://schemas.openxmlformats.org/officeDocument/2006/relationships/slideMaster" Target="slideMasters/slideMaster3.xml"/><Relationship Id="rId214" Type="http://schemas.openxmlformats.org/officeDocument/2006/relationships/slide" Target="slides/slide73.xml"/><Relationship Id="rId230" Type="http://schemas.openxmlformats.org/officeDocument/2006/relationships/slide" Target="slides/slide89.xml"/><Relationship Id="rId235" Type="http://schemas.openxmlformats.org/officeDocument/2006/relationships/slide" Target="slides/slide94.xml"/><Relationship Id="rId251" Type="http://schemas.openxmlformats.org/officeDocument/2006/relationships/slide" Target="slides/slide110.xml"/><Relationship Id="rId256" Type="http://schemas.openxmlformats.org/officeDocument/2006/relationships/viewProps" Target="viewProps.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1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12.xml"/><Relationship Id="rId174" Type="http://schemas.openxmlformats.org/officeDocument/2006/relationships/slide" Target="slides/slide33.xml"/><Relationship Id="rId179" Type="http://schemas.openxmlformats.org/officeDocument/2006/relationships/slide" Target="slides/slide38.xml"/><Relationship Id="rId195" Type="http://schemas.openxmlformats.org/officeDocument/2006/relationships/slide" Target="slides/slide54.xml"/><Relationship Id="rId209" Type="http://schemas.openxmlformats.org/officeDocument/2006/relationships/slide" Target="slides/slide68.xml"/><Relationship Id="rId190" Type="http://schemas.openxmlformats.org/officeDocument/2006/relationships/slide" Target="slides/slide49.xml"/><Relationship Id="rId204" Type="http://schemas.openxmlformats.org/officeDocument/2006/relationships/slide" Target="slides/slide63.xml"/><Relationship Id="rId220" Type="http://schemas.openxmlformats.org/officeDocument/2006/relationships/slide" Target="slides/slide79.xml"/><Relationship Id="rId225" Type="http://schemas.openxmlformats.org/officeDocument/2006/relationships/slide" Target="slides/slide84.xml"/><Relationship Id="rId241" Type="http://schemas.openxmlformats.org/officeDocument/2006/relationships/slide" Target="slides/slide100.xml"/><Relationship Id="rId246" Type="http://schemas.openxmlformats.org/officeDocument/2006/relationships/slide" Target="slides/slide105.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2.xml"/><Relationship Id="rId148" Type="http://schemas.openxmlformats.org/officeDocument/2006/relationships/slide" Target="slides/slide7.xml"/><Relationship Id="rId164" Type="http://schemas.openxmlformats.org/officeDocument/2006/relationships/slide" Target="slides/slide23.xml"/><Relationship Id="rId169" Type="http://schemas.openxmlformats.org/officeDocument/2006/relationships/slide" Target="slides/slide28.xml"/><Relationship Id="rId185"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39.xml"/><Relationship Id="rId210" Type="http://schemas.openxmlformats.org/officeDocument/2006/relationships/slide" Target="slides/slide69.xml"/><Relationship Id="rId215" Type="http://schemas.openxmlformats.org/officeDocument/2006/relationships/slide" Target="slides/slide74.xml"/><Relationship Id="rId236" Type="http://schemas.openxmlformats.org/officeDocument/2006/relationships/slide" Target="slides/slide95.xml"/><Relationship Id="rId257" Type="http://schemas.openxmlformats.org/officeDocument/2006/relationships/theme" Target="theme/theme1.xml"/><Relationship Id="rId26" Type="http://schemas.openxmlformats.org/officeDocument/2006/relationships/slideMaster" Target="slideMasters/slideMaster26.xml"/><Relationship Id="rId231" Type="http://schemas.openxmlformats.org/officeDocument/2006/relationships/slide" Target="slides/slide90.xml"/><Relationship Id="rId252" Type="http://schemas.openxmlformats.org/officeDocument/2006/relationships/slide" Target="slides/slide111.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 Target="slides/slide13.xml"/><Relationship Id="rId175" Type="http://schemas.openxmlformats.org/officeDocument/2006/relationships/slide" Target="slides/slide34.xml"/><Relationship Id="rId196" Type="http://schemas.openxmlformats.org/officeDocument/2006/relationships/slide" Target="slides/slide55.xml"/><Relationship Id="rId200" Type="http://schemas.openxmlformats.org/officeDocument/2006/relationships/slide" Target="slides/slide59.xml"/><Relationship Id="rId16" Type="http://schemas.openxmlformats.org/officeDocument/2006/relationships/slideMaster" Target="slideMasters/slideMaster16.xml"/><Relationship Id="rId221" Type="http://schemas.openxmlformats.org/officeDocument/2006/relationships/slide" Target="slides/slide80.xml"/><Relationship Id="rId242" Type="http://schemas.openxmlformats.org/officeDocument/2006/relationships/slide" Target="slides/slide101.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 Target="slides/slide3.xml"/><Relationship Id="rId90" Type="http://schemas.openxmlformats.org/officeDocument/2006/relationships/slideMaster" Target="slideMasters/slideMaster90.xml"/><Relationship Id="rId165" Type="http://schemas.openxmlformats.org/officeDocument/2006/relationships/slide" Target="slides/slide24.xml"/><Relationship Id="rId186" Type="http://schemas.openxmlformats.org/officeDocument/2006/relationships/slide" Target="slides/slide45.xml"/><Relationship Id="rId211" Type="http://schemas.openxmlformats.org/officeDocument/2006/relationships/slide" Target="slides/slide70.xml"/><Relationship Id="rId232" Type="http://schemas.openxmlformats.org/officeDocument/2006/relationships/slide" Target="slides/slide91.xml"/><Relationship Id="rId253" Type="http://schemas.openxmlformats.org/officeDocument/2006/relationships/slide" Target="slides/slide112.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 Target="slides/slide14.xml"/><Relationship Id="rId176" Type="http://schemas.openxmlformats.org/officeDocument/2006/relationships/slide" Target="slides/slide35.xml"/><Relationship Id="rId197" Type="http://schemas.openxmlformats.org/officeDocument/2006/relationships/slide" Target="slides/slide56.xml"/><Relationship Id="rId201" Type="http://schemas.openxmlformats.org/officeDocument/2006/relationships/slide" Target="slides/slide60.xml"/><Relationship Id="rId222" Type="http://schemas.openxmlformats.org/officeDocument/2006/relationships/slide" Target="slides/slide81.xml"/><Relationship Id="rId243" Type="http://schemas.openxmlformats.org/officeDocument/2006/relationships/slide" Target="slides/slide102.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13</a:t>
            </a:fld>
            <a:endParaRPr lang="en-GB" dirty="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14</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99F50BC-3A8B-47EF-8A0E-20873F284227}" type="slidenum">
              <a:rPr lang="en-GB" smtClean="0">
                <a:solidFill>
                  <a:srgbClr val="000000"/>
                </a:solidFill>
              </a:rPr>
              <a:pPr/>
              <a:t>15</a:t>
            </a:fld>
            <a:endParaRPr lang="en-GB">
              <a:solidFill>
                <a:srgbClr val="000000"/>
              </a:solidFill>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16</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xmlns="" val="1969754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xmlns="" val="188941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FD51ECB-7FCA-472D-92BA-553EF2D96A61}" type="slidenum">
              <a:rPr lang="en-GB" smtClean="0">
                <a:solidFill>
                  <a:prstClr val="black"/>
                </a:solidFill>
              </a:rPr>
              <a:pPr/>
              <a:t>22</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27</a:t>
            </a:fld>
            <a:endParaRPr lang="en-GB" dirty="0">
              <a:solidFill>
                <a:srgbClr val="000000"/>
              </a:solidFill>
            </a:endParaRPr>
          </a:p>
        </p:txBody>
      </p:sp>
    </p:spTree>
    <p:extLst>
      <p:ext uri="{BB962C8B-B14F-4D97-AF65-F5344CB8AC3E}">
        <p14:creationId xmlns:p14="http://schemas.microsoft.com/office/powerpoint/2010/main" xmlns="" val="1852316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30</a:t>
            </a:fld>
            <a:endParaRPr lang="en-GB">
              <a:solidFill>
                <a:srgbClr val="000000"/>
              </a:solidFill>
            </a:endParaRPr>
          </a:p>
        </p:txBody>
      </p:sp>
    </p:spTree>
    <p:extLst>
      <p:ext uri="{BB962C8B-B14F-4D97-AF65-F5344CB8AC3E}">
        <p14:creationId xmlns:p14="http://schemas.microsoft.com/office/powerpoint/2010/main" xmlns="" val="2702832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31</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151815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32</a:t>
            </a:fld>
            <a:endParaRPr lang="en-GB"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33</a:t>
            </a:fld>
            <a:endParaRPr lang="en-GB" dirty="0">
              <a:solidFill>
                <a:srgbClr val="000000"/>
              </a:solidFill>
            </a:endParaRPr>
          </a:p>
        </p:txBody>
      </p:sp>
    </p:spTree>
    <p:extLst>
      <p:ext uri="{BB962C8B-B14F-4D97-AF65-F5344CB8AC3E}">
        <p14:creationId xmlns:p14="http://schemas.microsoft.com/office/powerpoint/2010/main" xmlns="" val="22327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75BC881-36EA-4748-B1FE-4985DDC5EDCC}"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xmlns="" val="2848339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46</a:t>
            </a:fld>
            <a:endParaRPr lang="en-US" dirty="0">
              <a:solidFill>
                <a:srgbClr val="000000"/>
              </a:solidFill>
            </a:endParaRPr>
          </a:p>
        </p:txBody>
      </p:sp>
    </p:spTree>
    <p:extLst>
      <p:ext uri="{BB962C8B-B14F-4D97-AF65-F5344CB8AC3E}">
        <p14:creationId xmlns:p14="http://schemas.microsoft.com/office/powerpoint/2010/main" xmlns="" val="3383347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47</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49</a:t>
            </a:fld>
            <a:endParaRPr lang="en-GB">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50</a:t>
            </a:fld>
            <a:endParaRPr 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51</a:t>
            </a:fld>
            <a:endParaRPr lang="en-GB" dirty="0">
              <a:solidFill>
                <a:srgbClr val="000000"/>
              </a:solidFill>
            </a:endParaRPr>
          </a:p>
        </p:txBody>
      </p:sp>
    </p:spTree>
    <p:extLst>
      <p:ext uri="{BB962C8B-B14F-4D97-AF65-F5344CB8AC3E}">
        <p14:creationId xmlns:p14="http://schemas.microsoft.com/office/powerpoint/2010/main" xmlns="" val="374449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52</a:t>
            </a:fld>
            <a:endParaRPr lang="en-GB" dirty="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54</a:t>
            </a:fld>
            <a:endParaRPr lang="en-GB"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xmlns=""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56</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57</a:t>
            </a:fld>
            <a:endParaRPr lang="en-GB" dirty="0">
              <a:solidFill>
                <a:prstClr val="black"/>
              </a:solidFill>
            </a:endParaRPr>
          </a:p>
        </p:txBody>
      </p:sp>
    </p:spTree>
    <p:extLst>
      <p:ext uri="{BB962C8B-B14F-4D97-AF65-F5344CB8AC3E}">
        <p14:creationId xmlns:p14="http://schemas.microsoft.com/office/powerpoint/2010/main" xmlns="" val="516784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72</a:t>
            </a:fld>
            <a:endParaRPr lang="en-GB" dirty="0">
              <a:solidFill>
                <a:prstClr val="black"/>
              </a:solidFill>
            </a:endParaRPr>
          </a:p>
        </p:txBody>
      </p:sp>
    </p:spTree>
    <p:extLst>
      <p:ext uri="{BB962C8B-B14F-4D97-AF65-F5344CB8AC3E}">
        <p14:creationId xmlns:p14="http://schemas.microsoft.com/office/powerpoint/2010/main" xmlns="" val="516784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77</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79</a:t>
            </a:fld>
            <a:endParaRPr lang="en-GB" dirty="0">
              <a:solidFill>
                <a:srgbClr val="000000"/>
              </a:solidFill>
            </a:endParaRPr>
          </a:p>
        </p:txBody>
      </p:sp>
    </p:spTree>
    <p:extLst>
      <p:ext uri="{BB962C8B-B14F-4D97-AF65-F5344CB8AC3E}">
        <p14:creationId xmlns:p14="http://schemas.microsoft.com/office/powerpoint/2010/main" xmlns="" val="2990291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91AFA20-F2FC-4542-8CA6-FA4D6B9003BC}" type="slidenum">
              <a:rPr lang="en-GB" smtClean="0">
                <a:solidFill>
                  <a:srgbClr val="000000"/>
                </a:solidFill>
              </a:rPr>
              <a:pPr/>
              <a:t>81</a:t>
            </a:fld>
            <a:endParaRPr lang="en-GB">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fld id="{2CC0103D-919D-404D-A765-59DD853BCAE5}" type="slidenum">
              <a:rPr lang="en-GB" smtClean="0">
                <a:solidFill>
                  <a:srgbClr val="000000"/>
                </a:solidFill>
              </a:rPr>
              <a:pPr/>
              <a:t>82</a:t>
            </a:fld>
            <a:endParaRPr lang="en-GB">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D469B74-8BEA-40BC-B706-02B0D27CA9D5}" type="slidenum">
              <a:rPr lang="en-GB" smtClean="0">
                <a:solidFill>
                  <a:srgbClr val="000000"/>
                </a:solidFill>
              </a:rPr>
              <a:pPr/>
              <a:t>83</a:t>
            </a:fld>
            <a:endParaRPr lang="en-GB">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F8734BB-AB46-4229-9487-25B70724BB9E}" type="slidenum">
              <a:rPr lang="en-GB" smtClean="0">
                <a:solidFill>
                  <a:srgbClr val="000000"/>
                </a:solidFill>
              </a:rPr>
              <a:pPr/>
              <a:t>84</a:t>
            </a:fld>
            <a:endParaRPr lang="en-GB">
              <a:solidFill>
                <a:srgbClr val="000000"/>
              </a:solidFill>
            </a:endParaRPr>
          </a:p>
        </p:txBody>
      </p:sp>
      <p:sp>
        <p:nvSpPr>
          <p:cNvPr id="32771" name="Rectangle 2"/>
          <p:cNvSpPr>
            <a:spLocks noGrp="1" noRot="1" noChangeAspect="1" noChangeArrowheads="1" noTextEdit="1"/>
          </p:cNvSpPr>
          <p:nvPr>
            <p:ph type="sldImg"/>
          </p:nvPr>
        </p:nvSpPr>
        <p:spPr>
          <a:xfrm>
            <a:off x="1150938" y="692150"/>
            <a:ext cx="4556125" cy="3416300"/>
          </a:xfrm>
          <a:ln/>
        </p:spPr>
      </p:sp>
      <p:sp>
        <p:nvSpPr>
          <p:cNvPr id="3277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AAB7911-E510-43FD-B5F5-C9A363608339}" type="slidenum">
              <a:rPr lang="en-GB" smtClean="0">
                <a:solidFill>
                  <a:srgbClr val="000000"/>
                </a:solidFill>
              </a:rPr>
              <a:pPr/>
              <a:t>85</a:t>
            </a:fld>
            <a:endParaRPr lang="en-GB">
              <a:solidFill>
                <a:srgbClr val="000000"/>
              </a:solidFill>
            </a:endParaRPr>
          </a:p>
        </p:txBody>
      </p:sp>
      <p:sp>
        <p:nvSpPr>
          <p:cNvPr id="39939" name="Rectangle 2"/>
          <p:cNvSpPr>
            <a:spLocks noGrp="1" noRot="1" noChangeAspect="1" noChangeArrowheads="1" noTextEdit="1"/>
          </p:cNvSpPr>
          <p:nvPr>
            <p:ph type="sldImg"/>
          </p:nvPr>
        </p:nvSpPr>
        <p:spPr>
          <a:xfrm>
            <a:off x="1150938" y="692150"/>
            <a:ext cx="4556125" cy="3416300"/>
          </a:xfrm>
          <a:ln/>
        </p:spPr>
      </p:sp>
      <p:sp>
        <p:nvSpPr>
          <p:cNvPr id="3994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0938" y="692150"/>
            <a:ext cx="4556125" cy="3416300"/>
          </a:xfrm>
          <a:ln/>
        </p:spPr>
      </p:sp>
      <p:sp>
        <p:nvSpPr>
          <p:cNvPr id="40963" name="Notes Placeholder 2"/>
          <p:cNvSpPr>
            <a:spLocks noGrp="1"/>
          </p:cNvSpPr>
          <p:nvPr>
            <p:ph type="body" idx="1"/>
          </p:nvPr>
        </p:nvSpPr>
        <p:spPr>
          <a:noFill/>
          <a:ln/>
        </p:spPr>
        <p:txBody>
          <a:bodyPr/>
          <a:lstStyle/>
          <a:p>
            <a:endParaRPr lang="en-US"/>
          </a:p>
        </p:txBody>
      </p:sp>
      <p:sp>
        <p:nvSpPr>
          <p:cNvPr id="40964" name="Slide Number Placeholder 3"/>
          <p:cNvSpPr>
            <a:spLocks noGrp="1"/>
          </p:cNvSpPr>
          <p:nvPr>
            <p:ph type="sldNum" sz="quarter" idx="5"/>
          </p:nvPr>
        </p:nvSpPr>
        <p:spPr>
          <a:noFill/>
        </p:spPr>
        <p:txBody>
          <a:bodyPr/>
          <a:lstStyle/>
          <a:p>
            <a:fld id="{1AE9A6F3-C633-4730-93FA-7624146951BA}" type="slidenum">
              <a:rPr lang="en-GB" smtClean="0">
                <a:solidFill>
                  <a:srgbClr val="000000"/>
                </a:solidFill>
              </a:rPr>
              <a:pPr/>
              <a:t>86</a:t>
            </a:fld>
            <a:endParaRPr lang="en-GB">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1D4E526-42AF-4B1B-B371-2D523428B63B}" type="slidenum">
              <a:rPr lang="en-GB" smtClean="0">
                <a:solidFill>
                  <a:srgbClr val="000000"/>
                </a:solidFill>
              </a:rPr>
              <a:pPr/>
              <a:t>87</a:t>
            </a:fld>
            <a:endParaRPr lang="en-GB">
              <a:solidFill>
                <a:srgbClr val="000000"/>
              </a:solidFill>
            </a:endParaRPr>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83111D1-EAE3-467C-9B06-6ADA87062BA5}" type="slidenum">
              <a:rPr lang="en-GB" smtClean="0">
                <a:solidFill>
                  <a:srgbClr val="000000"/>
                </a:solidFill>
              </a:rPr>
              <a:pPr/>
              <a:t>88</a:t>
            </a:fld>
            <a:endParaRPr lang="en-GB">
              <a:solidFill>
                <a:srgbClr val="000000"/>
              </a:solidFill>
            </a:endParaRPr>
          </a:p>
        </p:txBody>
      </p:sp>
      <p:sp>
        <p:nvSpPr>
          <p:cNvPr id="43011" name="Rectangle 2"/>
          <p:cNvSpPr>
            <a:spLocks noGrp="1" noRot="1" noChangeAspect="1" noChangeArrowheads="1" noTextEdit="1"/>
          </p:cNvSpPr>
          <p:nvPr>
            <p:ph type="sldImg"/>
          </p:nvPr>
        </p:nvSpPr>
        <p:spPr>
          <a:xfrm>
            <a:off x="1150938" y="692150"/>
            <a:ext cx="4556125" cy="3416300"/>
          </a:xfrm>
          <a:ln/>
        </p:spPr>
      </p:sp>
      <p:sp>
        <p:nvSpPr>
          <p:cNvPr id="4301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1E7BD48-8790-44E1-BB4E-CC72D9BC5916}" type="slidenum">
              <a:rPr lang="en-US" smtClean="0">
                <a:solidFill>
                  <a:prstClr val="black"/>
                </a:solidFill>
              </a:rPr>
              <a:pPr/>
              <a:t>89</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a:p>
        </p:txBody>
      </p:sp>
      <p:sp>
        <p:nvSpPr>
          <p:cNvPr id="16388" name="Slide Number Placeholder 3"/>
          <p:cNvSpPr>
            <a:spLocks noGrp="1"/>
          </p:cNvSpPr>
          <p:nvPr>
            <p:ph type="sldNum" sz="quarter" idx="5"/>
          </p:nvPr>
        </p:nvSpPr>
        <p:spPr>
          <a:noFill/>
        </p:spPr>
        <p:txBody>
          <a:bodyPr/>
          <a:lstStyle/>
          <a:p>
            <a:fld id="{66500610-4C3D-433C-BB56-A44C31D81AFA}" type="slidenum">
              <a:rPr lang="en-GB" smtClean="0">
                <a:solidFill>
                  <a:srgbClr val="000000"/>
                </a:solidFill>
              </a:rPr>
              <a:pPr/>
              <a:t>91</a:t>
            </a:fld>
            <a:endParaRPr lang="en-GB">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a:p>
        </p:txBody>
      </p:sp>
      <p:sp>
        <p:nvSpPr>
          <p:cNvPr id="17412" name="Slide Number Placeholder 3"/>
          <p:cNvSpPr>
            <a:spLocks noGrp="1"/>
          </p:cNvSpPr>
          <p:nvPr>
            <p:ph type="sldNum" sz="quarter" idx="5"/>
          </p:nvPr>
        </p:nvSpPr>
        <p:spPr>
          <a:noFill/>
        </p:spPr>
        <p:txBody>
          <a:bodyPr/>
          <a:lstStyle/>
          <a:p>
            <a:fld id="{AC018982-451B-4ED8-8DD7-1EF53E18BC97}" type="slidenum">
              <a:rPr lang="en-GB" smtClean="0">
                <a:solidFill>
                  <a:srgbClr val="000000"/>
                </a:solidFill>
              </a:rPr>
              <a:pPr/>
              <a:t>92</a:t>
            </a:fld>
            <a:endParaRPr lang="en-GB">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a:p>
        </p:txBody>
      </p:sp>
      <p:sp>
        <p:nvSpPr>
          <p:cNvPr id="18436" name="Slide Number Placeholder 3"/>
          <p:cNvSpPr>
            <a:spLocks noGrp="1"/>
          </p:cNvSpPr>
          <p:nvPr>
            <p:ph type="sldNum" sz="quarter" idx="5"/>
          </p:nvPr>
        </p:nvSpPr>
        <p:spPr>
          <a:noFill/>
        </p:spPr>
        <p:txBody>
          <a:bodyPr/>
          <a:lstStyle/>
          <a:p>
            <a:fld id="{8F0C2FB1-3332-467E-A316-FE6BB714E276}" type="slidenum">
              <a:rPr lang="en-GB" smtClean="0">
                <a:solidFill>
                  <a:srgbClr val="000000"/>
                </a:solidFill>
              </a:rPr>
              <a:pPr/>
              <a:t>93</a:t>
            </a:fld>
            <a:endParaRPr lang="en-GB">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a:p>
        </p:txBody>
      </p:sp>
      <p:sp>
        <p:nvSpPr>
          <p:cNvPr id="19460" name="Slide Number Placeholder 3"/>
          <p:cNvSpPr>
            <a:spLocks noGrp="1"/>
          </p:cNvSpPr>
          <p:nvPr>
            <p:ph type="sldNum" sz="quarter" idx="5"/>
          </p:nvPr>
        </p:nvSpPr>
        <p:spPr>
          <a:noFill/>
        </p:spPr>
        <p:txBody>
          <a:bodyPr/>
          <a:lstStyle/>
          <a:p>
            <a:fld id="{7F333903-7CF4-46AA-B7A8-3695113B36EF}" type="slidenum">
              <a:rPr lang="en-GB" smtClean="0">
                <a:solidFill>
                  <a:srgbClr val="000000"/>
                </a:solidFill>
              </a:rPr>
              <a:pPr/>
              <a:t>94</a:t>
            </a:fld>
            <a:endParaRPr lang="en-GB">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a:p>
        </p:txBody>
      </p:sp>
      <p:sp>
        <p:nvSpPr>
          <p:cNvPr id="20484" name="Slide Number Placeholder 3"/>
          <p:cNvSpPr>
            <a:spLocks noGrp="1"/>
          </p:cNvSpPr>
          <p:nvPr>
            <p:ph type="sldNum" sz="quarter" idx="5"/>
          </p:nvPr>
        </p:nvSpPr>
        <p:spPr>
          <a:noFill/>
        </p:spPr>
        <p:txBody>
          <a:bodyPr/>
          <a:lstStyle/>
          <a:p>
            <a:fld id="{D95359B2-8AC9-42D9-B61A-4DA82FFF98FB}" type="slidenum">
              <a:rPr lang="en-GB" smtClean="0">
                <a:solidFill>
                  <a:srgbClr val="000000"/>
                </a:solidFill>
              </a:rPr>
              <a:pPr/>
              <a:t>95</a:t>
            </a:fld>
            <a:endParaRPr lang="en-GB">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a:p>
        </p:txBody>
      </p:sp>
      <p:sp>
        <p:nvSpPr>
          <p:cNvPr id="21508" name="Slide Number Placeholder 3"/>
          <p:cNvSpPr>
            <a:spLocks noGrp="1"/>
          </p:cNvSpPr>
          <p:nvPr>
            <p:ph type="sldNum" sz="quarter" idx="5"/>
          </p:nvPr>
        </p:nvSpPr>
        <p:spPr>
          <a:noFill/>
        </p:spPr>
        <p:txBody>
          <a:bodyPr/>
          <a:lstStyle/>
          <a:p>
            <a:fld id="{52B719C4-A0D8-4247-9919-18D5348E69B1}" type="slidenum">
              <a:rPr lang="en-GB" smtClean="0">
                <a:solidFill>
                  <a:srgbClr val="000000"/>
                </a:solidFill>
              </a:rPr>
              <a:pPr/>
              <a:t>96</a:t>
            </a:fld>
            <a:endParaRPr lang="en-GB">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xmlns="" val="516784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97</a:t>
            </a:fld>
            <a:endParaRPr lang="en-GB">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98</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99</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100</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101</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102</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103</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104</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105</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106</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7</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107</a:t>
            </a:fld>
            <a:endParaRPr lang="en-US">
              <a:solidFill>
                <a:srgbClr val="000000"/>
              </a:solidFill>
            </a:endParaRPr>
          </a:p>
        </p:txBody>
      </p:sp>
    </p:spTree>
    <p:extLst>
      <p:ext uri="{BB962C8B-B14F-4D97-AF65-F5344CB8AC3E}">
        <p14:creationId xmlns:p14="http://schemas.microsoft.com/office/powerpoint/2010/main" xmlns="" val="40083882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108</a:t>
            </a:fld>
            <a:endParaRPr lang="en-US">
              <a:solidFill>
                <a:srgbClr val="000000"/>
              </a:solidFill>
            </a:endParaRPr>
          </a:p>
        </p:txBody>
      </p:sp>
    </p:spTree>
    <p:extLst>
      <p:ext uri="{BB962C8B-B14F-4D97-AF65-F5344CB8AC3E}">
        <p14:creationId xmlns:p14="http://schemas.microsoft.com/office/powerpoint/2010/main" xmlns="" val="35370386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109</a:t>
            </a:fld>
            <a:endParaRPr lang="en-US">
              <a:solidFill>
                <a:srgbClr val="000000"/>
              </a:solidFill>
            </a:endParaRPr>
          </a:p>
        </p:txBody>
      </p:sp>
    </p:spTree>
    <p:extLst>
      <p:ext uri="{BB962C8B-B14F-4D97-AF65-F5344CB8AC3E}">
        <p14:creationId xmlns:p14="http://schemas.microsoft.com/office/powerpoint/2010/main" xmlns="" val="1938834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110</a:t>
            </a:fld>
            <a:endParaRPr lang="en-US">
              <a:solidFill>
                <a:srgbClr val="000000"/>
              </a:solidFill>
            </a:endParaRPr>
          </a:p>
        </p:txBody>
      </p:sp>
    </p:spTree>
    <p:extLst>
      <p:ext uri="{BB962C8B-B14F-4D97-AF65-F5344CB8AC3E}">
        <p14:creationId xmlns:p14="http://schemas.microsoft.com/office/powerpoint/2010/main" xmlns="" val="13492613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112</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fld id="{123E4F52-9BD2-4DAC-85C5-31B83D562F19}" type="slidenum">
              <a:rPr lang="en-GB" smtClean="0">
                <a:solidFill>
                  <a:srgbClr val="000000"/>
                </a:solidFill>
              </a:rPr>
              <a:pPr/>
              <a:t>9</a:t>
            </a:fld>
            <a:endParaRPr lang="en-GB">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11</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12</a:t>
            </a:fld>
            <a:endParaRPr lang="en-GB" dirty="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Choices&#8230;.ppt" TargetMode="External"/><Relationship Id="rId2" Type="http://schemas.openxmlformats.org/officeDocument/2006/relationships/image" Target="../media/image2.png"/><Relationship Id="rId1" Type="http://schemas.openxmlformats.org/officeDocument/2006/relationships/slideMaster" Target="../slideMasters/slideMaster10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12/01/2017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12/01/2017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12/01/2017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12/01/2017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Thursday, 12 January 2017</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12/01/2017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12 January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12/01/2017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12/01/2017</a:t>
            </a:fld>
            <a:endParaRPr lang="en-GB" alt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12/01/2017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1/12/2017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12/01/2017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lgn="ctr" eaLnBrk="0" hangingPunct="0">
              <a:defRPr/>
            </a:pPr>
            <a:endParaRPr lang="en-GB" b="1">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lgn="ctr" eaLnBrk="0" hangingPunct="0">
              <a:defRPr/>
            </a:pPr>
            <a:endParaRPr lang="en-GB" b="1">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b="1">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b="1">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b="1">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
        <p:nvSpPr>
          <p:cNvPr id="46" name="AutoShape 4">
            <a:hlinkClick r:id="rId3"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b="1">
              <a:solidFill>
                <a:srgbClr val="FFFF66"/>
              </a:solidFill>
            </a:endParaRPr>
          </a:p>
        </p:txBody>
      </p:sp>
      <p:sp>
        <p:nvSpPr>
          <p:cNvPr id="47" name="AutoShape 5">
            <a:hlinkClick r:id="rId3" action="ppaction://hlinkpres?slideindex=1&amp;slidetitle=" highlightClick="1"/>
          </p:cNvPr>
          <p:cNvSpPr>
            <a:spLocks noChangeArrowheads="1"/>
          </p:cNvSpPr>
          <p:nvPr userDrawn="1"/>
        </p:nvSpPr>
        <p:spPr bwMode="auto">
          <a:xfrm>
            <a:off x="8603034" y="6285698"/>
            <a:ext cx="181822" cy="371513"/>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algn="ctr" eaLnBrk="0" hangingPunct="0">
              <a:defRPr/>
            </a:pPr>
            <a:endParaRPr lang="en-GB" sz="1800" b="1">
              <a:solidFill>
                <a:srgbClr val="FFFF66"/>
              </a:solidFill>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E6511B73-0B99-4D99-B072-BFAD491D3E7A}" type="datetimeFigureOut">
              <a:rPr lang="en-GB"/>
              <a:pPr>
                <a:defRPr/>
              </a:pPr>
              <a:t>12/01/2017</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a:defRPr/>
            </a:pPr>
            <a:fld id="{D0218A5D-6146-4E4D-9301-8B7E496CFCC2}" type="slidenum">
              <a:rPr lang="en-GB"/>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EF6E7-49B2-4700-9ECE-A2D1306F8A12}" type="datetimeFigureOut">
              <a:rPr lang="en-GB" smtClean="0">
                <a:solidFill>
                  <a:prstClr val="white">
                    <a:tint val="75000"/>
                  </a:prstClr>
                </a:solidFill>
              </a:rPr>
              <a:pPr/>
              <a:t>12/01/2017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8ABC0AA4-78CB-43A0-B169-99C7583CFD9F}"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xmlns="" val="32534628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12/01/2017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Thursday, 12 January 2017</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9127968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1707807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81" y="1196977"/>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1" y="1196977"/>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12/01/2017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 xmlns:p14="http://schemas.microsoft.com/office/powerpoint/2010/main" val="23580401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sz="1800">
              <a:solidFill>
                <a:srgbClr val="000000"/>
              </a:solidFill>
              <a:latin typeface="Calibri"/>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fontAlgn="auto">
              <a:spcBef>
                <a:spcPts val="0"/>
              </a:spcBef>
              <a:spcAft>
                <a:spcPts val="0"/>
              </a:spcAft>
              <a:defRPr/>
            </a:pPr>
            <a:endParaRPr lang="en-GB" sz="1800">
              <a:solidFill>
                <a:srgbClr val="000000"/>
              </a:solidFill>
              <a:latin typeface="Calibri"/>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a:solidFill>
                <a:srgbClr val="000000"/>
              </a:solidFill>
              <a:latin typeface="Calibri"/>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a:solidFill>
                <a:srgbClr val="000000"/>
              </a:solidFill>
              <a:latin typeface="Calibri"/>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a:solidFill>
                <a:srgbClr val="000000"/>
              </a:solidFill>
              <a:latin typeface="Calibri"/>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a:solidFill>
                <a:srgbClr val="000000"/>
              </a:solidFill>
              <a:latin typeface="Calibri"/>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a:solidFill>
                <a:srgbClr val="000000"/>
              </a:solidFill>
              <a:latin typeface="Calibri"/>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44" name="TextBox 43"/>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12/01/2017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a:lstStyle>
            <a:lvl1pPr>
              <a:defRPr/>
            </a:lvl1pPr>
          </a:lstStyle>
          <a:p>
            <a:pPr fontAlgn="auto">
              <a:spcBef>
                <a:spcPts val="0"/>
              </a:spcBef>
              <a:spcAft>
                <a:spcPts val="0"/>
              </a:spcAft>
              <a:defRPr/>
            </a:pPr>
            <a:fld id="{8EDF7B6F-2004-4788-9F05-B9AC607002D6}" type="datetime2">
              <a:rPr lang="en-US" sz="1800" kern="0" smtClean="0">
                <a:solidFill>
                  <a:srgbClr val="000000"/>
                </a:solidFill>
                <a:latin typeface="Arial"/>
              </a:rPr>
              <a:pPr fontAlgn="auto">
                <a:spcBef>
                  <a:spcPts val="0"/>
                </a:spcBef>
                <a:spcAft>
                  <a:spcPts val="0"/>
                </a:spcAft>
                <a:defRPr/>
              </a:pPr>
              <a:t>Thursday, January 12, 2017</a:t>
            </a:fld>
            <a:endParaRPr lang="en-GB" sz="1800" kern="0">
              <a:solidFill>
                <a:srgbClr val="000000"/>
              </a:solidFill>
              <a:latin typeface="Arial"/>
            </a:endParaRPr>
          </a:p>
        </p:txBody>
      </p:sp>
      <p:sp>
        <p:nvSpPr>
          <p:cNvPr id="6" name="Footer Placeholder 5"/>
          <p:cNvSpPr>
            <a:spLocks noGrp="1" noChangeArrowheads="1"/>
          </p:cNvSpPr>
          <p:nvPr>
            <p:ph type="ftr" sz="quarter" idx="11"/>
          </p:nvPr>
        </p:nvSpPr>
        <p:spPr>
          <a:xfrm>
            <a:off x="3511552" y="6330954"/>
            <a:ext cx="2882900" cy="442913"/>
          </a:xfrm>
          <a:prstGeom prst="rect">
            <a:avLst/>
          </a:prstGeom>
          <a:ln/>
        </p:spPr>
        <p:txBody>
          <a:bodyPr/>
          <a:lstStyle>
            <a:lvl1pPr>
              <a:defRPr/>
            </a:lvl1pPr>
          </a:lstStyle>
          <a:p>
            <a:pPr fontAlgn="auto">
              <a:spcBef>
                <a:spcPts val="0"/>
              </a:spcBef>
              <a:spcAft>
                <a:spcPts val="0"/>
              </a:spcAft>
              <a:defRPr/>
            </a:pPr>
            <a:endParaRPr lang="en-US" sz="1800" kern="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fontAlgn="auto">
              <a:spcBef>
                <a:spcPts val="0"/>
              </a:spcBef>
              <a:spcAft>
                <a:spcPts val="0"/>
              </a:spcAft>
              <a:defRPr/>
            </a:pPr>
            <a:endParaRPr lang="en-US" sz="1800" kern="0">
              <a:solidFill>
                <a:srgbClr val="000000"/>
              </a:solidFill>
              <a:latin typeface="Arial"/>
            </a:endParaRPr>
          </a:p>
        </p:txBody>
      </p:sp>
    </p:spTree>
    <p:extLst>
      <p:ext uri="{BB962C8B-B14F-4D97-AF65-F5344CB8AC3E}">
        <p14:creationId xmlns:p14="http://schemas.microsoft.com/office/powerpoint/2010/main" xmlns="" val="3145148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2.xml"/><Relationship Id="rId1" Type="http://schemas.openxmlformats.org/officeDocument/2006/relationships/slideLayout" Target="../slideLayouts/slideLayout6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theme" Target="../theme/theme10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4.xml"/><Relationship Id="rId1" Type="http://schemas.openxmlformats.org/officeDocument/2006/relationships/slideLayout" Target="../slideLayouts/slideLayout66.xm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5.xml"/><Relationship Id="rId1" Type="http://schemas.openxmlformats.org/officeDocument/2006/relationships/slideLayout" Target="../slideLayouts/slideLayout6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68.xm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7.xml"/><Relationship Id="rId1" Type="http://schemas.openxmlformats.org/officeDocument/2006/relationships/slideLayout" Target="../slideLayouts/slideLayout6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8.xml"/><Relationship Id="rId1" Type="http://schemas.openxmlformats.org/officeDocument/2006/relationships/slideLayout" Target="../slideLayouts/slideLayout70.xm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9.xml"/><Relationship Id="rId1" Type="http://schemas.openxmlformats.org/officeDocument/2006/relationships/slideLayout" Target="../slideLayouts/slideLayout7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theme" Target="../theme/theme110.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11.xml.rels><?xml version="1.0" encoding="UTF-8" standalone="yes"?>
<Relationships xmlns="http://schemas.openxmlformats.org/package/2006/relationships"><Relationship Id="rId2" Type="http://schemas.openxmlformats.org/officeDocument/2006/relationships/theme" Target="../theme/theme111.xml"/><Relationship Id="rId1" Type="http://schemas.openxmlformats.org/officeDocument/2006/relationships/slideLayout" Target="../slideLayouts/slideLayout74.xml"/></Relationships>
</file>

<file path=ppt/slideMasters/_rels/slideMaster112.xml.rels><?xml version="1.0" encoding="UTF-8" standalone="yes"?>
<Relationships xmlns="http://schemas.openxmlformats.org/package/2006/relationships"><Relationship Id="rId2" Type="http://schemas.openxmlformats.org/officeDocument/2006/relationships/theme" Target="../theme/theme112.xml"/><Relationship Id="rId1" Type="http://schemas.openxmlformats.org/officeDocument/2006/relationships/slideLayout" Target="../slideLayouts/slideLayout75.xm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3.xml"/><Relationship Id="rId1" Type="http://schemas.openxmlformats.org/officeDocument/2006/relationships/slideLayout" Target="../slideLayouts/slideLayout76.xm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2" Type="http://schemas.openxmlformats.org/officeDocument/2006/relationships/theme" Target="../theme/theme123.xml"/><Relationship Id="rId1" Type="http://schemas.openxmlformats.org/officeDocument/2006/relationships/slideLayout" Target="../slideLayouts/slideLayout77.xm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5.xml"/></Relationships>
</file>

<file path=ppt/slideMasters/_rels/slideMaster12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6.xml"/></Relationships>
</file>

<file path=ppt/slideMasters/_rels/slideMaster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7.xml"/><Relationship Id="rId1" Type="http://schemas.openxmlformats.org/officeDocument/2006/relationships/slideLayout" Target="../slideLayouts/slideLayout78.xml"/></Relationships>
</file>

<file path=ppt/slideMasters/_rels/slideMaster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8.xml"/><Relationship Id="rId1" Type="http://schemas.openxmlformats.org/officeDocument/2006/relationships/slideLayout" Target="../slideLayouts/slideLayout79.xml"/></Relationships>
</file>

<file path=ppt/slideMasters/_rels/slideMaster12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5.jpeg"/><Relationship Id="rId7" Type="http://schemas.openxmlformats.org/officeDocument/2006/relationships/hyperlink" Target="disruptive%20behaviour%20bradford.ppt" TargetMode="External"/><Relationship Id="rId2" Type="http://schemas.openxmlformats.org/officeDocument/2006/relationships/theme" Target="../theme/theme129.xml"/><Relationship Id="rId1" Type="http://schemas.openxmlformats.org/officeDocument/2006/relationships/slideLayout" Target="../slideLayouts/slideLayout80.xml"/><Relationship Id="rId6" Type="http://schemas.openxmlformats.org/officeDocument/2006/relationships/hyperlink" Target="lec%20book%20pic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0.xml"/><Relationship Id="rId1" Type="http://schemas.openxmlformats.org/officeDocument/2006/relationships/slideLayout" Target="../slideLayouts/slideLayout8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1.xml"/><Relationship Id="rId1" Type="http://schemas.openxmlformats.org/officeDocument/2006/relationships/slideLayout" Target="../slideLayouts/slideLayout8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theme" Target="../theme/theme13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3.xml"/><Relationship Id="rId1" Type="http://schemas.openxmlformats.org/officeDocument/2006/relationships/slideLayout" Target="../slideLayouts/slideLayout8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4.xml.rels><?xml version="1.0" encoding="UTF-8" standalone="yes"?>
<Relationships xmlns="http://schemas.openxmlformats.org/package/2006/relationships"><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2" Type="http://schemas.openxmlformats.org/officeDocument/2006/relationships/theme" Target="../theme/theme135.xml"/><Relationship Id="rId1" Type="http://schemas.openxmlformats.org/officeDocument/2006/relationships/slideLayout" Target="../slideLayouts/slideLayout86.xml"/></Relationships>
</file>

<file path=ppt/slideMasters/_rels/slideMaster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6.xml"/><Relationship Id="rId1" Type="http://schemas.openxmlformats.org/officeDocument/2006/relationships/slideLayout" Target="../slideLayouts/slideLayout87.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7.xml"/><Relationship Id="rId1" Type="http://schemas.openxmlformats.org/officeDocument/2006/relationships/slideLayout" Target="../slideLayouts/slideLayout8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0.xml"/><Relationship Id="rId1" Type="http://schemas.openxmlformats.org/officeDocument/2006/relationships/slideLayout" Target="../slideLayouts/slideLayout8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1.xml"/><Relationship Id="rId1" Type="http://schemas.openxmlformats.org/officeDocument/2006/relationships/slideLayout" Target="../slideLayouts/slideLayout9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theme" Target="../theme/theme40.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5.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6.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8.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1.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52.xml"/></Relationships>
</file>

<file path=ppt/slideMasters/_rels/slideMaster55.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55.xml"/><Relationship Id="rId1" Type="http://schemas.openxmlformats.org/officeDocument/2006/relationships/slideLayout" Target="../slideLayouts/slideLayout53.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6.xml"/><Relationship Id="rId1" Type="http://schemas.openxmlformats.org/officeDocument/2006/relationships/slideLayout" Target="../slideLayouts/slideLayout54.xm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2.xml"/><Relationship Id="rId1" Type="http://schemas.openxmlformats.org/officeDocument/2006/relationships/slideLayout" Target="../slideLayouts/slideLayout5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7.xml"/><Relationship Id="rId1" Type="http://schemas.openxmlformats.org/officeDocument/2006/relationships/slideLayout" Target="../slideLayouts/slideLayout5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1.xml"/><Relationship Id="rId1" Type="http://schemas.openxmlformats.org/officeDocument/2006/relationships/slideLayout" Target="../slideLayouts/slideLayout57.xm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2.xml"/><Relationship Id="rId1" Type="http://schemas.openxmlformats.org/officeDocument/2006/relationships/slideLayout" Target="../slideLayouts/slideLayout58.xm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9.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6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theme" Target="../theme/theme9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39" r:id="rId1"/>
    <p:sldLayoutId id="214748494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solidFill>
                  <a:srgbClr val="FFFFFF"/>
                </a:solidFill>
              </a:rPr>
              <a:t>Leeds Metropolitan University</a:t>
            </a:r>
          </a:p>
          <a:p>
            <a:pPr>
              <a:defRPr/>
            </a:pPr>
            <a:r>
              <a:rPr lang="en-GB" altLang="en-US">
                <a:solidFill>
                  <a:srgbClr val="FFFFFF"/>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9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5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ctr" eaLnBrk="0" hangingPunct="0">
              <a:defRPr/>
            </a:pPr>
            <a:endParaRPr lang="en-GB" b="1">
              <a:solidFill>
                <a:srgbClr val="000000"/>
              </a:solidFill>
            </a:endParaRPr>
          </a:p>
        </p:txBody>
      </p:sp>
      <p:sp>
        <p:nvSpPr>
          <p:cNvPr id="2051"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eaLnBrk="0" hangingPunct="0">
              <a:defRPr/>
            </a:pPr>
            <a:r>
              <a:rPr lang="en-GB" altLang="en-US" b="1"/>
              <a:t>Leeds Metropolitan University</a:t>
            </a:r>
          </a:p>
          <a:p>
            <a:pPr eaLnBrk="0" hangingPunct="0">
              <a:defRPr/>
            </a:pPr>
            <a:r>
              <a:rPr lang="en-GB" altLang="en-US" b="1"/>
              <a:t>Innovation North – Faculty Of Information And Technology</a:t>
            </a:r>
          </a:p>
        </p:txBody>
      </p:sp>
      <p:pic>
        <p:nvPicPr>
          <p:cNvPr id="2054"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ctr" eaLnBrk="0" hangingPunct="0">
                <a:defRPr/>
              </a:pPr>
              <a:endParaRPr lang="en-GB" b="1">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96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9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65" r:id="rId1"/>
    <p:sldLayoutId id="214748496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4407284C-37D9-4014-AD1E-EF70E4265F38}" type="datetimeFigureOut">
              <a:rPr lang="en-GB"/>
              <a:pPr>
                <a:defRPr/>
              </a:pPr>
              <a:t>12/01/2017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49C35B27-9199-4CB6-A459-4ED999EA44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6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97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01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7EEF6E7-49B2-4700-9ECE-A2D1306F8A12}" type="datetimeFigureOut">
              <a:rPr lang="en-GB" smtClean="0">
                <a:solidFill>
                  <a:prstClr val="white">
                    <a:tint val="75000"/>
                  </a:prstClr>
                </a:solidFill>
                <a:latin typeface="Calibri"/>
              </a:rPr>
              <a:pPr defTabSz="457200" fontAlgn="auto">
                <a:spcBef>
                  <a:spcPts val="0"/>
                </a:spcBef>
                <a:spcAft>
                  <a:spcPts val="0"/>
                </a:spcAft>
              </a:pPr>
              <a:t>12/01/2017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ABC0AA4-78CB-43A0-B169-99C7583CFD9F}" type="slidenum">
              <a:rPr lang="en-GB" smtClean="0">
                <a:solidFill>
                  <a:prstClr val="white">
                    <a:tint val="75000"/>
                  </a:prstClr>
                </a:solidFill>
                <a:latin typeface="Calibri"/>
              </a:rPr>
              <a:pPr defTabSz="457200"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xmlns="" val="3013362086"/>
      </p:ext>
    </p:extLst>
  </p:cSld>
  <p:clrMap bg1="dk1" tx1="lt1" bg2="dk2" tx2="lt2" accent1="accent1" accent2="accent2" accent3="accent3" accent4="accent4" accent5="accent5" accent6="accent6" hlink="hlink" folHlink="folHlink"/>
  <p:sldLayoutIdLst>
    <p:sldLayoutId id="21474849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501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501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Thursday, 12 January 2017</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501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xmlns="" val="3946368148"/>
      </p:ext>
    </p:extLst>
  </p:cSld>
  <p:clrMap bg1="lt1" tx1="dk1" bg2="lt2" tx2="dk2" accent1="accent1" accent2="accent2" accent3="accent3" accent4="accent4" accent5="accent5" accent6="accent6" hlink="hlink" folHlink="folHlink"/>
  <p:sldLayoutIdLst>
    <p:sldLayoutId id="214748501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xmlns="" val="3859555260"/>
      </p:ext>
    </p:extLst>
  </p:cSld>
  <p:clrMap bg1="lt1" tx1="dk1" bg2="lt2" tx2="dk2" accent1="accent1" accent2="accent2" accent3="accent3" accent4="accent4" accent5="accent5" accent6="accent6" hlink="hlink" folHlink="folHlink"/>
  <p:sldLayoutIdLst>
    <p:sldLayoutId id="214748502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023" r:id="rId1"/>
    <p:sldLayoutId id="214748502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02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1/12/2017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12/01/2017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 xmlns:p14="http://schemas.microsoft.com/office/powerpoint/2010/main" val="155454504"/>
      </p:ext>
    </p:extLst>
  </p:cSld>
  <p:clrMap bg1="dk1" tx1="lt1" bg2="dk2" tx2="lt2" accent1="accent1" accent2="accent2" accent3="accent3" accent4="accent4" accent5="accent5" accent6="accent6" hlink="hlink" folHlink="folHlink"/>
  <p:sldLayoutIdLst>
    <p:sldLayoutId id="21474850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sz="1800">
              <a:solidFill>
                <a:srgbClr val="000000"/>
              </a:solidFill>
              <a:latin typeface="Calibri"/>
            </a:endParaRPr>
          </a:p>
        </p:txBody>
      </p:sp>
      <p:sp>
        <p:nvSpPr>
          <p:cNvPr id="2051"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fontAlgn="auto">
              <a:spcBef>
                <a:spcPts val="0"/>
              </a:spcBef>
              <a:spcAft>
                <a:spcPts val="0"/>
              </a:spcAft>
            </a:pPr>
            <a:endParaRPr lang="en-US">
              <a:latin typeface="Calibri"/>
            </a:endParaRPr>
          </a:p>
        </p:txBody>
      </p:sp>
      <p:pic>
        <p:nvPicPr>
          <p:cNvPr id="2054"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grpSp>
    </p:spTree>
  </p:cSld>
  <p:clrMap bg1="lt1" tx1="dk1" bg2="lt2" tx2="dk2" accent1="accent1" accent2="accent2" accent3="accent3" accent4="accent4" accent5="accent5" accent6="accent6" hlink="hlink" folHlink="folHlink"/>
  <p:sldLayoutIdLst>
    <p:sldLayoutId id="214748503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503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504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xmlns="" val="3391402725"/>
      </p:ext>
    </p:extLst>
  </p:cSld>
  <p:clrMap bg1="lt1" tx1="dk1" bg2="lt2" tx2="dk2" accent1="accent1" accent2="accent2" accent3="accent3" accent4="accent4" accent5="accent5" accent6="accent6" hlink="hlink" folHlink="folHlink"/>
  <p:sldLayoutIdLst>
    <p:sldLayoutId id="214748504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1/12/2017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 id="214748500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2"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12/01/2017</a:t>
            </a:fld>
            <a:endParaRPr lang="en-GB" altLang="en-US">
              <a:solidFill>
                <a:srgbClr val="000000"/>
              </a:solidFill>
            </a:endParaRPr>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8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12/01/2017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7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1/12/2017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1/12/2017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00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 id="214748495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6.xml"/></Relationships>
</file>

<file path=ppt/slides/_rels/slide10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2.xml"/></Relationships>
</file>

<file path=ppt/slides/_rels/slide109.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62.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10.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63.xml"/><Relationship Id="rId1" Type="http://schemas.openxmlformats.org/officeDocument/2006/relationships/slideLayout" Target="../slideLayouts/slideLayout52.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2.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64.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17.xml"/><Relationship Id="rId1" Type="http://schemas.openxmlformats.org/officeDocument/2006/relationships/slideLayout" Target="../slideLayouts/slideLayout50.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18.xml"/><Relationship Id="rId1" Type="http://schemas.openxmlformats.org/officeDocument/2006/relationships/slideLayout" Target="../slideLayouts/slideLayout78.xml"/><Relationship Id="rId6" Type="http://schemas.openxmlformats.org/officeDocument/2006/relationships/image" Target="../media/image9.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3.xml"/></Relationships>
</file>

<file path=ppt/slides/_rels/slide53.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85.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4.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7.xml"/></Relationships>
</file>

<file path=ppt/slides/_rels/slide56.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30.xml"/><Relationship Id="rId1" Type="http://schemas.openxmlformats.org/officeDocument/2006/relationships/slideLayout" Target="../slideLayouts/slideLayout45.xml"/><Relationship Id="rId4" Type="http://schemas.openxmlformats.org/officeDocument/2006/relationships/hyperlink" Target="file:///C:\Documents%20and%20Settings\user\Desktop\brunel%20pieces%203\Newcastle.pptx"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2" Type="http://schemas.openxmlformats.org/officeDocument/2006/relationships/hyperlink" Target="http://phil-race.co.uk/whodunit/" TargetMode="External"/><Relationship Id="rId1" Type="http://schemas.openxmlformats.org/officeDocument/2006/relationships/slideLayout" Target="../slideLayouts/slideLayout6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7.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33.xml"/><Relationship Id="rId1" Type="http://schemas.openxmlformats.org/officeDocument/2006/relationships/slideLayout" Target="../slideLayouts/slideLayout66.xml"/><Relationship Id="rId4" Type="http://schemas.openxmlformats.org/officeDocument/2006/relationships/hyperlink" Target="file:///C:\Documents%20and%20Settings\user\Desktop\brunel%20pieces%203\Newcastle.pptx"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0.xml"/></Relationships>
</file>

<file path=ppt/slides/_rels/slide8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7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2.xml"/></Relationships>
</file>

<file path=ppt/slides/_rels/slide85.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7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2.xml"/></Relationships>
</file>

<file path=ppt/slides/_rels/slide87.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73.xml"/></Relationships>
</file>

<file path=ppt/slides/_rels/slide88.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42.xml"/><Relationship Id="rId1" Type="http://schemas.openxmlformats.org/officeDocument/2006/relationships/slideLayout" Target="../slideLayouts/slideLayout7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2952410"/>
          </a:xfrm>
          <a:noFill/>
        </p:spPr>
        <p:txBody>
          <a:bodyPr/>
          <a:lstStyle/>
          <a:p>
            <a:pPr algn="ctr">
              <a:defRPr/>
            </a:pPr>
            <a:r>
              <a:rPr lang="en-GB" sz="2800" dirty="0">
                <a:solidFill>
                  <a:srgbClr val="FF6699"/>
                </a:solidFill>
                <a:latin typeface="+mn-lt"/>
              </a:rPr>
              <a:t>Reinventing Assessment and </a:t>
            </a:r>
            <a:r>
              <a:rPr lang="en-GB" sz="2800" dirty="0" smtClean="0">
                <a:solidFill>
                  <a:srgbClr val="FF6699"/>
                </a:solidFill>
                <a:latin typeface="+mn-lt"/>
              </a:rPr>
              <a:t>Feedback</a:t>
            </a:r>
            <a:r>
              <a:rPr lang="en-GB" sz="4000" dirty="0">
                <a:solidFill>
                  <a:srgbClr val="FFFF00"/>
                </a:solidFill>
                <a:latin typeface="+mn-lt"/>
              </a:rPr>
              <a:t/>
            </a:r>
            <a:br>
              <a:rPr lang="en-GB" sz="4000" dirty="0">
                <a:solidFill>
                  <a:srgbClr val="FFFF00"/>
                </a:solidFill>
                <a:latin typeface="+mn-lt"/>
              </a:rPr>
            </a:br>
            <a:r>
              <a:rPr lang="en-US" sz="4400" dirty="0">
                <a:solidFill>
                  <a:srgbClr val="FFFF00"/>
                </a:solidFill>
                <a:latin typeface="+mn-lt"/>
              </a:rPr>
              <a:t>Smarter feedback – and feed-forward</a:t>
            </a:r>
            <a:br>
              <a:rPr lang="en-US" sz="4400" dirty="0">
                <a:solidFill>
                  <a:srgbClr val="FFFF00"/>
                </a:solidFill>
                <a:latin typeface="+mn-lt"/>
              </a:rPr>
            </a:br>
            <a:r>
              <a:rPr lang="en-US" sz="2800" dirty="0">
                <a:solidFill>
                  <a:srgbClr val="FFFF00"/>
                </a:solidFill>
                <a:latin typeface="+mn-lt"/>
              </a:rPr>
              <a:t>workshop on giving better feedback to more students in less time!</a:t>
            </a:r>
            <a:endParaRPr lang="en-GB" sz="4000" dirty="0">
              <a:solidFill>
                <a:srgbClr val="FFFF00"/>
              </a:solidFill>
              <a:latin typeface="+mn-lt"/>
            </a:endParaRPr>
          </a:p>
        </p:txBody>
      </p:sp>
      <p:sp>
        <p:nvSpPr>
          <p:cNvPr id="13315" name="Rectangle 3"/>
          <p:cNvSpPr>
            <a:spLocks noGrp="1" noChangeArrowheads="1"/>
          </p:cNvSpPr>
          <p:nvPr>
            <p:ph type="subTitle" idx="1"/>
          </p:nvPr>
        </p:nvSpPr>
        <p:spPr>
          <a:xfrm>
            <a:off x="611451" y="3356990"/>
            <a:ext cx="6625390" cy="792110"/>
          </a:xfrm>
        </p:spPr>
        <p:txBody>
          <a:bodyPr/>
          <a:lstStyle/>
          <a:p>
            <a:pPr algn="ctr"/>
            <a:r>
              <a:rPr lang="en-GB" b="1" dirty="0">
                <a:solidFill>
                  <a:srgbClr val="92D050"/>
                </a:solidFill>
              </a:rPr>
              <a:t>Sheffield Hallam University</a:t>
            </a:r>
          </a:p>
          <a:p>
            <a:pPr algn="ctr"/>
            <a:r>
              <a:rPr lang="en-GB" sz="2400" b="1" dirty="0">
                <a:solidFill>
                  <a:srgbClr val="FF6699"/>
                </a:solidFill>
              </a:rPr>
              <a:t>Thursday January 12</a:t>
            </a:r>
            <a:r>
              <a:rPr lang="en-GB" sz="2400" b="1" baseline="30000" dirty="0">
                <a:solidFill>
                  <a:srgbClr val="FF6699"/>
                </a:solidFill>
              </a:rPr>
              <a:t>th</a:t>
            </a:r>
            <a:r>
              <a:rPr lang="en-GB" sz="2400" b="1" dirty="0">
                <a:solidFill>
                  <a:srgbClr val="FF6699"/>
                </a:solidFill>
              </a:rPr>
              <a:t>  2017</a:t>
            </a: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a:t>afternoon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a:t>
            </a:r>
            <a:r>
              <a:rPr lang="en-GB" sz="3600" i="1" dirty="0" err="1">
                <a:latin typeface="Calibri" pitchFamily="34" charset="0"/>
              </a:rPr>
              <a:t>hashtag</a:t>
            </a:r>
            <a:r>
              <a:rPr lang="en-GB" sz="3600" i="1" dirty="0">
                <a:latin typeface="Calibri" pitchFamily="34" charset="0"/>
              </a:rPr>
              <a:t> </a:t>
            </a:r>
            <a:r>
              <a:rPr lang="en-GB" sz="3600" i="1" dirty="0">
                <a:solidFill>
                  <a:srgbClr val="00B050"/>
                </a:solidFill>
                <a:latin typeface="Calibri" pitchFamily="34" charset="0"/>
              </a:rPr>
              <a:t>#</a:t>
            </a:r>
            <a:r>
              <a:rPr lang="en-GB" sz="3600" i="1" dirty="0">
                <a:solidFill>
                  <a:srgbClr val="00B050"/>
                </a:solidFill>
              </a:rPr>
              <a:t>philatshu17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r>
              <a:rPr lang="en-GB" sz="3600" dirty="0" smtClean="0">
                <a:solidFill>
                  <a:srgbClr val="00B050"/>
                </a:solidFill>
              </a:rPr>
              <a:t> </a:t>
            </a:r>
            <a:r>
              <a:rPr lang="en-GB" sz="3600" dirty="0" smtClean="0">
                <a:solidFill>
                  <a:srgbClr val="002060"/>
                </a:solidFill>
              </a:rPr>
              <a:t>(Last night great session on student engagement).</a:t>
            </a:r>
            <a:endParaRPr lang="en-GB" sz="3600" dirty="0">
              <a:solidFill>
                <a:schemeClr val="accent1">
                  <a:lumMod val="50000"/>
                </a:schemeClr>
              </a:solidFill>
              <a:latin typeface="Calibri" pitchFamily="34" charset="0"/>
            </a:endParaRPr>
          </a:p>
          <a:p>
            <a:endParaRPr lang="en-GB" sz="3600" dirty="0">
              <a:latin typeface="Calibri"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Just a mark (or grade) is the least effective form of feedback!</a:t>
            </a:r>
          </a:p>
        </p:txBody>
      </p:sp>
      <p:sp>
        <p:nvSpPr>
          <p:cNvPr id="172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It’s what students look at first.</a:t>
            </a:r>
          </a:p>
          <a:p>
            <a:r>
              <a:rPr lang="en-GB" sz="2800" dirty="0"/>
              <a:t>If the mark is good, they smile and file – quite often they don’t even read the feedback.</a:t>
            </a:r>
          </a:p>
          <a:p>
            <a:r>
              <a:rPr lang="en-GB" sz="2800" dirty="0"/>
              <a:t>If it’s low, they frown and bin it – very often without reading the feedback.</a:t>
            </a:r>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But there are ways round this...</a:t>
            </a:r>
          </a:p>
        </p:txBody>
      </p:sp>
      <p:sp>
        <p:nvSpPr>
          <p:cNvPr id="4198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Suggest that their marks will count!</a:t>
            </a:r>
          </a:p>
        </p:txBody>
      </p:sp>
      <p:sp>
        <p:nvSpPr>
          <p:cNvPr id="174083"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Tell them that if their self-assessment scores are within (say) 5% of your own scores, the higher number will go forward into their assessment record.</a:t>
            </a:r>
          </a:p>
          <a:p>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Get them to self-assess...</a:t>
            </a:r>
          </a:p>
        </p:txBody>
      </p:sp>
      <p:sp>
        <p:nvSpPr>
          <p:cNvPr id="4301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These students often need their esteem boosted.</a:t>
            </a:r>
          </a:p>
          <a:p>
            <a:r>
              <a:rPr lang="en-GB" sz="2800"/>
              <a:t>Remind them about the assessment criteria, and how these illustrate the intended standards associated with the learning outcomes.</a:t>
            </a:r>
          </a:p>
          <a:p>
            <a:r>
              <a:rPr lang="en-GB" sz="28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This usually indicates they’ve got a blind spot.</a:t>
            </a:r>
          </a:p>
          <a:p>
            <a:r>
              <a:rPr lang="en-GB" sz="2800" dirty="0"/>
              <a:t>Talk them through their work, and find out exactly where they’ve lost marks which they thought they had gained.</a:t>
            </a:r>
          </a:p>
          <a:p>
            <a:r>
              <a:rPr lang="en-GB" sz="28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336600"/>
                </a:solidFill>
                <a:latin typeface="Calibri"/>
              </a:rPr>
              <a:t>2 hands = very much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6600"/>
                </a:solidFill>
                <a:latin typeface="Calibri"/>
              </a:rPr>
              <a:t>one hand = somewhat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0000"/>
                </a:solidFill>
                <a:latin typeface="Calibri"/>
              </a:rPr>
              <a:t>touch left ear = no better</a:t>
            </a:r>
            <a:r>
              <a:rPr lang="en-GB" sz="2800" b="1" dirty="0">
                <a:solidFill>
                  <a:srgbClr val="660066"/>
                </a:solidFill>
                <a:latin typeface="Calibri"/>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Make life better – for you and for students – by making feedback more manageable?</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Develop ways of getting more and better feedback to more students in less time?</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Help students to really benefit from feedback by using it well?</a:t>
            </a:r>
          </a:p>
          <a:p>
            <a:pPr marL="533400" lvl="0" indent="-533400" eaLnBrk="0" hangingPunct="0">
              <a:lnSpc>
                <a:spcPct val="90000"/>
              </a:lnSpc>
              <a:spcBef>
                <a:spcPct val="35000"/>
              </a:spcBef>
              <a:buClr>
                <a:srgbClr val="009900"/>
              </a:buClr>
              <a:buFont typeface="+mj-lt"/>
              <a:buAutoNum type="arabicPeriod"/>
            </a:pPr>
            <a:endParaRPr lang="en-GB" sz="2800" b="1" kern="0" dirty="0">
              <a:solidFill>
                <a:srgbClr val="660066"/>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51"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6"/>
            <a:ext cx="8713788" cy="5615905"/>
          </a:xfrm>
        </p:spPr>
        <p:txBody>
          <a:bodyPr/>
          <a:lstStyle/>
          <a:p>
            <a:pPr marL="609600" indent="-609600" eaLnBrk="1" hangingPunct="1">
              <a:buFont typeface="Wingdings" pitchFamily="2" charset="2"/>
              <a:buNone/>
              <a:defRPr/>
            </a:pPr>
            <a:r>
              <a:rPr lang="en-GB" sz="2000" dirty="0"/>
              <a:t>Assessment Reform Group (1999) </a:t>
            </a:r>
            <a:r>
              <a:rPr lang="en-GB" sz="2000" i="1" dirty="0"/>
              <a:t>Assessment for Learning : Beyond the black box, </a:t>
            </a:r>
            <a:r>
              <a:rPr lang="en-GB" sz="2000" dirty="0"/>
              <a:t>Cambridge UK, University of Cambridge School of Education.</a:t>
            </a:r>
            <a:r>
              <a:rPr lang="en-GB" sz="2000" dirty="0">
                <a:cs typeface="Times New Roman" pitchFamily="18" charset="0"/>
              </a:rPr>
              <a:t> </a:t>
            </a:r>
          </a:p>
          <a:p>
            <a:pPr marL="609600" indent="-609600" eaLnBrk="1" hangingPunct="1">
              <a:buFont typeface="Wingdings" pitchFamily="2" charset="2"/>
              <a:buNone/>
              <a:defRPr/>
            </a:pPr>
            <a:r>
              <a:rPr lang="en-GB" sz="2000" dirty="0">
                <a:cs typeface="Times New Roman" pitchFamily="18" charset="0"/>
              </a:rPr>
              <a:t>Biggs, J. and Tang, C. (2007)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a:cs typeface="Times New Roman" pitchFamily="18" charset="0"/>
              </a:rPr>
              <a:t>Brown, S. Rust, C. &amp; Gibbs, G. (1994) </a:t>
            </a:r>
            <a:r>
              <a:rPr lang="en-GB" sz="2000" i="1" dirty="0">
                <a:cs typeface="Times New Roman" pitchFamily="18" charset="0"/>
              </a:rPr>
              <a:t>Strategies for Diversifying Assessment,</a:t>
            </a:r>
            <a:r>
              <a:rPr lang="en-GB" sz="2000" dirty="0">
                <a:cs typeface="Times New Roman" pitchFamily="18" charset="0"/>
              </a:rPr>
              <a:t> Oxford: Oxford Centre for Staff Development. </a:t>
            </a:r>
          </a:p>
          <a:p>
            <a:pPr marL="609600" indent="-609600" eaLnBrk="1" hangingPunct="1">
              <a:buFont typeface="Wingdings" pitchFamily="2" charset="2"/>
              <a:buNone/>
              <a:defRPr/>
            </a:pPr>
            <a:r>
              <a:rPr lang="en-GB" sz="2000" dirty="0"/>
              <a:t>Boud, D. (1995) </a:t>
            </a:r>
            <a:r>
              <a:rPr lang="en-GB" sz="2000" i="1" dirty="0"/>
              <a:t>Enhancing learning through self-assessment,</a:t>
            </a:r>
            <a:r>
              <a:rPr lang="en-GB" sz="2000" dirty="0"/>
              <a:t> London: Routledge.</a:t>
            </a:r>
          </a:p>
          <a:p>
            <a:pPr marL="609600" indent="-609600" eaLnBrk="1" hangingPunct="1">
              <a:buNone/>
              <a:defRPr/>
            </a:pPr>
            <a:r>
              <a:rPr lang="en-GB" sz="2000" dirty="0" err="1"/>
              <a:t>Boud</a:t>
            </a:r>
            <a:r>
              <a:rPr lang="en-GB" sz="2000" dirty="0"/>
              <a:t>, D. and Associates (2010) </a:t>
            </a:r>
            <a:r>
              <a:rPr lang="en-GB" sz="2000" i="1" dirty="0"/>
              <a:t>Assessment 2020: seven propositions for assessment reform in higher education </a:t>
            </a:r>
            <a:r>
              <a:rPr lang="en-GB" sz="2000" dirty="0"/>
              <a:t>Sydney: Australian Learning and Teaching Council.</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Font typeface="Wingdings" pitchFamily="2" charset="2"/>
              <a:buNone/>
              <a:defRPr/>
            </a:pPr>
            <a:r>
              <a:rPr lang="en-GB" sz="2000" dirty="0"/>
              <a:t>Brown, S. and Knight, P. (1994) </a:t>
            </a:r>
            <a:r>
              <a:rPr lang="en-GB" sz="2000" i="1" dirty="0"/>
              <a:t>Assessing Learners in Higher Education</a:t>
            </a:r>
            <a:r>
              <a:rPr lang="en-GB" sz="2000" dirty="0"/>
              <a:t>, London: Kogan Page.</a:t>
            </a:r>
            <a:endParaRPr lang="en-US" sz="2000" dirty="0"/>
          </a:p>
          <a:p>
            <a:pPr marL="609600" indent="-609600" eaLnBrk="1" hangingPunct="1">
              <a:defRPr/>
            </a:pPr>
            <a:endParaRPr lang="en-GB" sz="2000" dirty="0"/>
          </a:p>
          <a:p>
            <a:pPr eaLnBrk="1" hangingPunct="1">
              <a:lnSpc>
                <a:spcPct val="90000"/>
              </a:lnSpc>
              <a:buNone/>
              <a:defRPr/>
            </a:pPr>
            <a:endParaRPr lang="en-GB" sz="20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31" y="836720"/>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endParaRPr lang="en-GB" sz="2000" dirty="0"/>
          </a:p>
          <a:p>
            <a:pPr eaLnBrk="1" hangingPunct="1">
              <a:buNone/>
              <a:defRPr/>
            </a:pPr>
            <a:r>
              <a:rPr lang="en-GB" sz="2000" dirty="0"/>
              <a:t>Brown, S. (2015) </a:t>
            </a:r>
            <a:r>
              <a:rPr lang="en-GB" sz="2000" i="1" dirty="0"/>
              <a:t>Learning, teaching and assessment in higher education: global perspectives, </a:t>
            </a:r>
            <a:r>
              <a:rPr lang="en-GB" sz="2000" dirty="0"/>
              <a:t>London: Palgrave-</a:t>
            </a:r>
            <a:r>
              <a:rPr lang="en-GB" sz="2000" dirty="0" err="1"/>
              <a:t>MacMillan</a:t>
            </a:r>
            <a:r>
              <a:rPr lang="en-GB" sz="2000" dirty="0"/>
              <a:t>.</a:t>
            </a:r>
          </a:p>
          <a:p>
            <a:pPr eaLnBrk="1" hangingPunct="1">
              <a:buFont typeface="Wingdings" pitchFamily="2" charset="2"/>
              <a:buNone/>
              <a:defRPr/>
            </a:pPr>
            <a:r>
              <a:rPr lang="en-US" sz="2000" dirty="0"/>
              <a:t>Carless, D., Joughin,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p>
          <a:p>
            <a:pPr eaLnBrk="1" hangingPunct="1">
              <a:buFont typeface="Wingdings" pitchFamily="2" charset="2"/>
              <a:buNone/>
              <a:defRPr/>
            </a:pPr>
            <a:r>
              <a:rPr lang="en-GB" sz="2000" dirty="0"/>
              <a:t>Carroll, J. and Ryan, J. (2005) </a:t>
            </a:r>
            <a:r>
              <a:rPr lang="en-GB" sz="2000" i="1" dirty="0"/>
              <a:t>Teaching International students: improving learning for all. </a:t>
            </a:r>
            <a:r>
              <a:rPr lang="en-GB" sz="2000" dirty="0"/>
              <a:t>London: Routledge SEDA series.</a:t>
            </a:r>
          </a:p>
          <a:p>
            <a:pPr eaLnBrk="1" hangingPunct="1">
              <a:buNone/>
              <a:defRPr/>
            </a:pPr>
            <a:r>
              <a:rPr lang="en-GB" sz="2000" dirty="0" err="1"/>
              <a:t>Crosling</a:t>
            </a:r>
            <a:r>
              <a:rPr lang="en-GB" sz="2000" dirty="0"/>
              <a:t>, G., Thomas, L. and </a:t>
            </a:r>
            <a:r>
              <a:rPr lang="en-GB" sz="2000" dirty="0" err="1"/>
              <a:t>Heagney</a:t>
            </a:r>
            <a:r>
              <a:rPr lang="en-GB" sz="2000" dirty="0"/>
              <a:t>, M. (2008) </a:t>
            </a:r>
            <a:r>
              <a:rPr lang="en-GB" sz="2000" i="1" dirty="0"/>
              <a:t>Improving student retention in Higher Education,</a:t>
            </a:r>
            <a:r>
              <a:rPr lang="en-GB" sz="2000" dirty="0"/>
              <a:t> London and New York: Routledge </a:t>
            </a:r>
          </a:p>
          <a:p>
            <a:pPr marL="609600" indent="-609600" eaLnBrk="1" hangingPunct="1">
              <a:buFont typeface="Wingdings" pitchFamily="2" charset="2"/>
              <a:buNone/>
              <a:defRPr/>
            </a:pPr>
            <a:r>
              <a:rPr lang="en-GB" sz="2000" dirty="0"/>
              <a:t>Crooks, T. (1988) </a:t>
            </a:r>
            <a:r>
              <a:rPr lang="en-GB" sz="2000" i="1" dirty="0"/>
              <a:t>Assessing student performance, </a:t>
            </a:r>
            <a:r>
              <a:rPr lang="en-GB" sz="2000" dirty="0"/>
              <a:t>HERDSA Green Guide No 8 HERDSA (reprinted 1994).</a:t>
            </a:r>
          </a:p>
          <a:p>
            <a:pPr marL="609600" indent="-609600" eaLnBrk="1" hangingPunct="1">
              <a:buFont typeface="Wingdings" pitchFamily="2" charset="2"/>
              <a:buNone/>
              <a:defRPr/>
            </a:pPr>
            <a:r>
              <a:rPr lang="en-GB" sz="2000" dirty="0" err="1"/>
              <a:t>Falchikov</a:t>
            </a:r>
            <a:r>
              <a:rPr lang="en-GB" sz="2000" dirty="0"/>
              <a:t>, N. (2004) </a:t>
            </a:r>
            <a:r>
              <a:rPr lang="en-GB" sz="2000" i="1" dirty="0"/>
              <a:t>Improving Assessment through Student Involvement: Practical Solutions for Aiding Learning in Higher and Further Education,</a:t>
            </a:r>
            <a:r>
              <a:rPr lang="en-GB" sz="2000" dirty="0"/>
              <a:t> London: Routledge.</a:t>
            </a:r>
          </a:p>
          <a:p>
            <a:pPr eaLnBrk="1" hangingPunct="1">
              <a:defRPr/>
            </a:pPr>
            <a:endParaRPr lang="en-GB" sz="2000" dirty="0"/>
          </a:p>
          <a:p>
            <a:pPr eaLnBrk="1" hangingPunct="1">
              <a:defRPr/>
            </a:pPr>
            <a:endParaRPr lang="en-GB" sz="2000" dirty="0"/>
          </a:p>
          <a:p>
            <a:pPr eaLnBrk="1" hangingPunct="1">
              <a:defRPr/>
            </a:pPr>
            <a:endParaRPr lang="en-GB" sz="2000" dirty="0"/>
          </a:p>
          <a:p>
            <a:pPr eaLnBrk="1" hangingPunct="1">
              <a:defRPr/>
            </a:pPr>
            <a:endParaRPr lang="en-GB" sz="20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62"/>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pPr marL="609600" indent="-609600" eaLnBrk="1" hangingPunct="1">
              <a:buNone/>
              <a:defRPr/>
            </a:pPr>
            <a:r>
              <a:rPr lang="en-GB" sz="2000" dirty="0"/>
              <a:t>Higher Education Academy (2012) </a:t>
            </a:r>
            <a:r>
              <a:rPr lang="en-GB" sz="2000" i="1" dirty="0"/>
              <a:t>A marked improvement; transforming assessment in higher education</a:t>
            </a:r>
            <a:r>
              <a:rPr lang="en-GB" sz="2000" dirty="0"/>
              <a:t>, York: HEA.</a:t>
            </a:r>
          </a:p>
          <a:p>
            <a:pPr marL="609600" indent="-609600" eaLnBrk="1" hangingPunct="1">
              <a:buNone/>
              <a:defRPr/>
            </a:pPr>
            <a:r>
              <a:rPr lang="en-GB" sz="2000" dirty="0" err="1"/>
              <a:t>Hounsell</a:t>
            </a:r>
            <a:r>
              <a:rPr lang="en-GB" sz="2000" dirty="0"/>
              <a:t>, D. (2008). The trouble with feedback: New challenges, emerging strategies, </a:t>
            </a:r>
            <a:r>
              <a:rPr lang="en-GB" sz="2000" i="1" dirty="0"/>
              <a:t>Interchange, Spring</a:t>
            </a:r>
            <a:r>
              <a:rPr lang="en-GB" sz="2000" dirty="0"/>
              <a:t>, Accessed at </a:t>
            </a:r>
            <a:r>
              <a:rPr lang="en-GB" sz="2000" dirty="0">
                <a:hlinkClick r:id="rId3"/>
              </a:rPr>
              <a:t>www.tla.ed.ac.uk/interchange</a:t>
            </a:r>
            <a:r>
              <a:rPr lang="en-GB" sz="2000" dirty="0"/>
              <a:t>.</a:t>
            </a:r>
          </a:p>
          <a:p>
            <a:pPr marL="609600" indent="-609600" eaLnBrk="1" hangingPunct="1">
              <a:buFont typeface="Wingdings" pitchFamily="2" charset="2"/>
              <a:buNone/>
              <a:defRPr/>
            </a:pPr>
            <a:r>
              <a:rPr lang="en-GB" sz="2000" dirty="0"/>
              <a:t>Knight, P. and Yorke, M. (2003) </a:t>
            </a:r>
            <a:r>
              <a:rPr lang="en-GB" sz="2000" i="1" dirty="0"/>
              <a:t>Assessment, learning and employability</a:t>
            </a:r>
            <a:r>
              <a:rPr lang="en-GB" sz="2000" dirty="0"/>
              <a:t> Maidenhead, UK: SRHE/Open University Press.</a:t>
            </a:r>
          </a:p>
          <a:p>
            <a:pPr eaLnBrk="1" hangingPunct="1">
              <a:buFont typeface="Wingdings" pitchFamily="2" charset="2"/>
              <a:buNone/>
              <a:defRPr/>
            </a:pPr>
            <a:r>
              <a:rPr lang="en-GB" sz="2000" dirty="0"/>
              <a:t>Mentkowski, M. and associates (2000) p.82 </a:t>
            </a:r>
            <a:r>
              <a:rPr lang="en-GB" sz="2000" i="1" dirty="0"/>
              <a:t>Learning that lasts: integrating learning development and performance in college and beyond,</a:t>
            </a:r>
            <a:r>
              <a:rPr lang="en-GB" sz="2000" dirty="0"/>
              <a:t> San Francisco: </a:t>
            </a:r>
            <a:r>
              <a:rPr lang="en-GB" sz="2000" dirty="0" err="1"/>
              <a:t>Jossey</a:t>
            </a:r>
            <a:r>
              <a:rPr lang="en-GB" sz="2000" dirty="0"/>
              <a:t>-Bass.</a:t>
            </a:r>
          </a:p>
          <a:p>
            <a:pPr eaLnBrk="1" hangingPunct="1">
              <a:buFont typeface="Wingdings" pitchFamily="2" charset="2"/>
              <a:buNone/>
              <a:defRPr/>
            </a:pPr>
            <a:r>
              <a:rPr lang="en-GB" sz="2000" dirty="0"/>
              <a:t>McDowell, L. and Brown, S. (1998) </a:t>
            </a:r>
            <a:r>
              <a:rPr lang="en-GB" sz="2000" i="1" dirty="0"/>
              <a:t>Assessing students: cheating and plagiarism</a:t>
            </a:r>
            <a:r>
              <a:rPr lang="en-GB" sz="2000" dirty="0"/>
              <a:t>, Newcastle: Red Guide 10/11 University of Northumbria.</a:t>
            </a:r>
            <a:endParaRPr lang="en-US" sz="2000" dirty="0"/>
          </a:p>
          <a:p>
            <a:pPr eaLnBrk="1" hangingPunct="1">
              <a:buNone/>
              <a:defRPr/>
            </a:pPr>
            <a:endParaRPr lang="en-GB" sz="2000" dirty="0"/>
          </a:p>
          <a:p>
            <a:pPr eaLnBrk="1" hangingPunct="1">
              <a:lnSpc>
                <a:spcPct val="90000"/>
              </a:lnSpc>
              <a:buFont typeface="Wingdings" pitchFamily="2" charset="2"/>
              <a:buNone/>
              <a:defRPr/>
            </a:pPr>
            <a:endParaRPr lang="en-GB"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a:t>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8000"/>
                </a:solidFill>
              </a:rPr>
              <a:t>“making feedback work more effectively for myself and my students would be much better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33"/>
            <a:ext cx="8229600" cy="5221635"/>
          </a:xfrm>
        </p:spPr>
        <p:txBody>
          <a:bodyPr/>
          <a:lstStyle/>
          <a:p>
            <a:pPr eaLnBrk="1" hangingPunct="1">
              <a:buNone/>
              <a:defRPr/>
            </a:pPr>
            <a:r>
              <a:rPr lang="en-GB" sz="2000" dirty="0" err="1"/>
              <a:t>Nicol</a:t>
            </a:r>
            <a:r>
              <a:rPr lang="en-GB" sz="2000" dirty="0"/>
              <a:t>, D. J. and Macfarlane-Dick, D. (2006) Formative assessment and self-regulated learning: A model and seven principles of good feedback practice, </a:t>
            </a:r>
            <a:r>
              <a:rPr lang="en-GB" sz="2000" i="1" dirty="0"/>
              <a:t>Studies in Higher Education </a:t>
            </a:r>
            <a:r>
              <a:rPr lang="en-GB" sz="2000" i="1" dirty="0" err="1"/>
              <a:t>Vol</a:t>
            </a:r>
            <a:r>
              <a:rPr lang="en-GB" sz="2000" i="1" dirty="0"/>
              <a:t> 31(2), 199-218.</a:t>
            </a:r>
          </a:p>
          <a:p>
            <a:pPr eaLnBrk="1" hangingPunct="1">
              <a:buNone/>
              <a:defRPr/>
            </a:pPr>
            <a:r>
              <a:rPr lang="en-GB" sz="2000" dirty="0"/>
              <a:t>NUS (2010) </a:t>
            </a:r>
            <a:r>
              <a:rPr lang="en-GB" sz="2000" i="1" dirty="0"/>
              <a:t>NUS Charter on Assessment and Feedback,</a:t>
            </a:r>
            <a:r>
              <a:rPr lang="en-GB" sz="2000" dirty="0"/>
              <a:t> </a:t>
            </a:r>
            <a:r>
              <a:rPr lang="en-GB" sz="2000" u="sng" dirty="0">
                <a:hlinkClick r:id="rId3"/>
              </a:rPr>
              <a:t>http://www.nusconnect.org.uk/asset/news/6010/FeedbackCharter-toview.pdf</a:t>
            </a:r>
            <a:r>
              <a:rPr lang="en-GB" sz="2000" dirty="0"/>
              <a:t>).</a:t>
            </a:r>
          </a:p>
          <a:p>
            <a:pPr eaLnBrk="1" hangingPunct="1">
              <a:buNone/>
              <a:defRPr/>
            </a:pPr>
            <a:r>
              <a:rPr lang="en-GB" sz="2000" dirty="0"/>
              <a:t>PASS project Bradford </a:t>
            </a:r>
            <a:r>
              <a:rPr lang="en-GB" sz="2000" dirty="0">
                <a:hlinkClick r:id="rId4"/>
              </a:rPr>
              <a:t>http://www.pass.brad.ac.uk/</a:t>
            </a:r>
            <a:r>
              <a:rPr lang="en-GB" sz="2000" dirty="0"/>
              <a:t> Accessed November 2013</a:t>
            </a:r>
          </a:p>
          <a:p>
            <a:pPr eaLnBrk="1" hangingPunct="1">
              <a:buNone/>
              <a:defRPr/>
            </a:pPr>
            <a:r>
              <a:rPr lang="en-GB" sz="2000" dirty="0"/>
              <a:t>Pickford, R. and Brown, S. (2006) </a:t>
            </a:r>
            <a:r>
              <a:rPr lang="en-GB" sz="2000" i="1" dirty="0"/>
              <a:t>Assessing skills and practice,</a:t>
            </a:r>
            <a:r>
              <a:rPr lang="en-GB" sz="2000" dirty="0"/>
              <a:t> London: Routledge. </a:t>
            </a:r>
          </a:p>
          <a:p>
            <a:pPr eaLnBrk="1" hangingPunct="1">
              <a:buNone/>
            </a:pPr>
            <a:r>
              <a:rPr lang="en-GB" sz="2000" dirty="0"/>
              <a:t>QAA (2013) UK Quality Code for Higher Education: Part B: Assuring and enhancing academic quality, accessed at </a:t>
            </a:r>
            <a:r>
              <a:rPr lang="en-GB" sz="2000" u="sng" dirty="0" err="1">
                <a:hlinkClick r:id="rId5"/>
              </a:rPr>
              <a:t>www.qaa.ac.uk</a:t>
            </a:r>
            <a:r>
              <a:rPr lang="en-GB" sz="2000" dirty="0"/>
              <a:t> (June 2014)</a:t>
            </a:r>
          </a:p>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Ryan, J. (2000) </a:t>
            </a:r>
            <a:r>
              <a:rPr lang="en-GB" sz="2000" i="1" dirty="0"/>
              <a:t>A Guide to Teaching International Students,</a:t>
            </a:r>
            <a:r>
              <a:rPr lang="en-GB" sz="2000" dirty="0"/>
              <a:t> Oxford Centre for Staff and Learning Development</a:t>
            </a:r>
          </a:p>
          <a:p>
            <a:pPr eaLnBrk="1" hangingPunct="1">
              <a:buFont typeface="Wingdings" pitchFamily="2" charset="2"/>
              <a:buNone/>
            </a:pPr>
            <a:endParaRPr lang="en-GB" sz="2000" dirty="0"/>
          </a:p>
          <a:p>
            <a:pPr eaLnBrk="1" hangingPunct="1">
              <a:buFont typeface="Wingdings" pitchFamily="2" charset="2"/>
              <a:buNone/>
            </a:pPr>
            <a:endParaRPr lang="en-GB" sz="2000" dirty="0"/>
          </a:p>
          <a:p>
            <a:endParaRPr lang="en-GB" sz="20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7" y="620700"/>
            <a:ext cx="8605838" cy="5246713"/>
          </a:xfrm>
        </p:spPr>
        <p:txBody>
          <a:bodyPr/>
          <a:lstStyle/>
          <a:p>
            <a:pPr eaLnBrk="1" hangingPunct="1">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t>Stefani</a:t>
            </a:r>
            <a:r>
              <a:rPr lang="en-GB" sz="2000" dirty="0"/>
              <a:t>, L. and Carroll, J. (2001) </a:t>
            </a:r>
            <a:r>
              <a:rPr lang="en-GB" sz="2000" i="1" dirty="0"/>
              <a:t>A Briefing on Plagiarism </a:t>
            </a:r>
            <a:r>
              <a:rPr lang="en-GB" sz="2000" dirty="0"/>
              <a:t>http://www.ltsn.ac.uk/application.asp?app=resources.asp&amp;process=full_record&amp;section=generic&amp;id=10</a:t>
            </a:r>
          </a:p>
          <a:p>
            <a:pPr>
              <a:buNone/>
            </a:pPr>
            <a:r>
              <a:rPr lang="en-GB" sz="2000" dirty="0"/>
              <a:t>Sadler, D. R. (2010a). Beyond feedback: Developing student capability in complex appraisal. </a:t>
            </a:r>
            <a:r>
              <a:rPr lang="en-GB" sz="2000" i="1" dirty="0"/>
              <a:t>Assessment &amp; Evaluation in Higher Education, 35</a:t>
            </a:r>
            <a:r>
              <a:rPr lang="en-GB" sz="2000" dirty="0"/>
              <a:t>(5), 535-550.</a:t>
            </a:r>
          </a:p>
          <a:p>
            <a:pPr>
              <a:buNone/>
            </a:pPr>
            <a:r>
              <a:rPr lang="en-AU" sz="2000" dirty="0"/>
              <a:t>Sadler, D. R. (2010b) Fidelity as a precondition for integrity in grading academic achievement. </a:t>
            </a:r>
            <a:r>
              <a:rPr lang="en-AU" sz="2000" i="1" dirty="0"/>
              <a:t>Assessment and Evaluation in Higher Education</a:t>
            </a:r>
            <a:r>
              <a:rPr lang="en-AU" sz="2000" dirty="0"/>
              <a:t>, 35, 727‑743.</a:t>
            </a:r>
            <a:endParaRPr lang="en-GB" sz="2000" dirty="0"/>
          </a:p>
          <a:p>
            <a:pPr>
              <a:buNone/>
            </a:pPr>
            <a:r>
              <a:rPr lang="en-GB" sz="2000" dirty="0"/>
              <a:t>Sadler, D. R. (2010c). Assessment in higher education. In P. Peterson, E. Baker, &amp; B. </a:t>
            </a:r>
            <a:r>
              <a:rPr lang="en-GB" sz="2000" dirty="0" err="1"/>
              <a:t>McGaw</a:t>
            </a:r>
            <a:r>
              <a:rPr lang="en-GB" sz="2000" dirty="0"/>
              <a:t> (</a:t>
            </a:r>
            <a:r>
              <a:rPr lang="en-GB" sz="2000" dirty="0" err="1"/>
              <a:t>eds</a:t>
            </a:r>
            <a:r>
              <a:rPr lang="en-GB" sz="2000" dirty="0"/>
              <a:t>). </a:t>
            </a:r>
            <a:r>
              <a:rPr lang="en-GB" sz="2000" i="1" dirty="0"/>
              <a:t>International </a:t>
            </a:r>
            <a:r>
              <a:rPr lang="en-GB" sz="2000" i="1" dirty="0" err="1"/>
              <a:t>encyclopedia</a:t>
            </a:r>
            <a:r>
              <a:rPr lang="en-GB" sz="2000" i="1" dirty="0"/>
              <a:t> of education. </a:t>
            </a:r>
            <a:r>
              <a:rPr lang="en-GB" sz="2000" dirty="0"/>
              <a:t>Vol. 3, 249‑255. Oxford: Elsevier. </a:t>
            </a:r>
          </a:p>
          <a:p>
            <a:pPr>
              <a:buNone/>
            </a:pPr>
            <a:r>
              <a:rPr lang="en-GB" sz="2000" dirty="0"/>
              <a:t>Sadler, D. R. (2013b). Opening up feedback: Teaching learners to see. In Merry, S., Price, M., </a:t>
            </a:r>
            <a:r>
              <a:rPr lang="en-GB" sz="2000" dirty="0" err="1"/>
              <a:t>Carless</a:t>
            </a:r>
            <a:r>
              <a:rPr lang="en-GB" sz="2000" dirty="0"/>
              <a:t>, D., &amp; </a:t>
            </a:r>
            <a:r>
              <a:rPr lang="en-GB" sz="2000" dirty="0" err="1"/>
              <a:t>Taras</a:t>
            </a:r>
            <a:r>
              <a:rPr lang="en-GB" sz="2000" dirty="0"/>
              <a:t>, M. (Eds.) </a:t>
            </a:r>
            <a:r>
              <a:rPr lang="en-GB" sz="2000" i="1" dirty="0" err="1"/>
              <a:t>Reconceptualising</a:t>
            </a:r>
            <a:r>
              <a:rPr lang="en-GB" sz="2000" i="1" dirty="0"/>
              <a:t> feedback in higher education: Developing </a:t>
            </a:r>
            <a:r>
              <a:rPr lang="en-GB" sz="2000" dirty="0"/>
              <a:t>Yorke, M. (1999) </a:t>
            </a:r>
            <a:r>
              <a:rPr lang="en-GB" sz="2000" i="1" dirty="0"/>
              <a:t>Leaving Early: Undergraduate Non-completion in Higher Education,</a:t>
            </a:r>
            <a:r>
              <a:rPr lang="en-GB" sz="2000" dirty="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54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Website: </a:t>
            </a: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  @RacePhil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Thursday, 12 January 2017</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12</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rPr>
              <a:t>Try to do it completely differently each time.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250825" y="188925"/>
            <a:ext cx="8713788" cy="719807"/>
          </a:xfrm>
        </p:spPr>
        <p:txBody>
          <a:bodyPr/>
          <a:lstStyle/>
          <a:p>
            <a:pPr eaLnBrk="1" hangingPunct="1"/>
            <a:r>
              <a:rPr lang="en-GB" sz="3600" dirty="0">
                <a:solidFill>
                  <a:schemeClr val="accent6">
                    <a:lumMod val="60000"/>
                    <a:lumOff val="40000"/>
                  </a:schemeClr>
                </a:solidFill>
              </a:rPr>
              <a:t>The power of face-to-face communication</a:t>
            </a:r>
            <a:endParaRPr lang="en-US" sz="3600" dirty="0">
              <a:solidFill>
                <a:schemeClr val="accent6">
                  <a:lumMod val="60000"/>
                  <a:lumOff val="40000"/>
                </a:schemeClr>
              </a:solidFill>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544" y="836723"/>
            <a:ext cx="8352928" cy="1384995"/>
          </a:xfrm>
          <a:prstGeom prst="rect">
            <a:avLst/>
          </a:prstGeom>
          <a:solidFill>
            <a:srgbClr val="FFFF00"/>
          </a:solidFill>
        </p:spPr>
        <p:txBody>
          <a:bodyPr wrap="square" rtlCol="0">
            <a:spAutoFit/>
          </a:bodyPr>
          <a:lstStyle/>
          <a:p>
            <a:pPr eaLnBrk="0" fontAlgn="auto" hangingPunct="0">
              <a:spcBef>
                <a:spcPts val="0"/>
              </a:spcBef>
              <a:spcAft>
                <a:spcPts val="0"/>
              </a:spcAft>
            </a:pPr>
            <a:r>
              <a:rPr lang="en-GB" sz="2800" b="1" dirty="0">
                <a:solidFill>
                  <a:srgbClr val="000000"/>
                </a:solidFill>
                <a:latin typeface="Calibri"/>
              </a:rPr>
              <a:t>What will I be expected to show for this?</a:t>
            </a:r>
          </a:p>
          <a:p>
            <a:pPr eaLnBrk="0" fontAlgn="auto" hangingPunct="0">
              <a:spcBef>
                <a:spcPts val="0"/>
              </a:spcBef>
              <a:spcAft>
                <a:spcPts val="0"/>
              </a:spcAft>
            </a:pPr>
            <a:r>
              <a:rPr lang="en-GB" sz="2800" b="1" dirty="0">
                <a:solidFill>
                  <a:srgbClr val="000000"/>
                </a:solidFill>
                <a:latin typeface="Calibri"/>
              </a:rPr>
              <a:t>What does a good one look like, and a bad one?</a:t>
            </a:r>
          </a:p>
          <a:p>
            <a:pPr eaLnBrk="0" fontAlgn="auto" hangingPunct="0">
              <a:spcBef>
                <a:spcPts val="0"/>
              </a:spcBef>
              <a:spcAft>
                <a:spcPts val="0"/>
              </a:spcAft>
            </a:pPr>
            <a:r>
              <a:rPr lang="en-GB" sz="2800" b="1" dirty="0">
                <a:solidFill>
                  <a:srgbClr val="000000"/>
                </a:solidFill>
                <a:latin typeface="Calibri"/>
              </a:rPr>
              <a:t>Where does this fit into the big picture?</a:t>
            </a:r>
          </a:p>
        </p:txBody>
      </p:sp>
      <p:sp>
        <p:nvSpPr>
          <p:cNvPr id="5" name="TextBox 4"/>
          <p:cNvSpPr txBox="1"/>
          <p:nvPr/>
        </p:nvSpPr>
        <p:spPr>
          <a:xfrm>
            <a:off x="467544" y="2132868"/>
            <a:ext cx="8399094" cy="769441"/>
          </a:xfrm>
          <a:prstGeom prst="rect">
            <a:avLst/>
          </a:prstGeom>
          <a:solidFill>
            <a:schemeClr val="accent2"/>
          </a:solidFill>
        </p:spPr>
        <p:txBody>
          <a:bodyPr wrap="none" rtlCol="0">
            <a:spAutoFit/>
          </a:bodyPr>
          <a:lstStyle/>
          <a:p>
            <a:pPr fontAlgn="auto">
              <a:spcBef>
                <a:spcPts val="0"/>
              </a:spcBef>
              <a:spcAft>
                <a:spcPts val="0"/>
              </a:spcAft>
            </a:pPr>
            <a:r>
              <a:rPr lang="en-GB" sz="4400" b="1" dirty="0">
                <a:solidFill>
                  <a:srgbClr val="FFFFFF"/>
                </a:solidFill>
                <a:latin typeface="Calibri"/>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a:r>
              <a:rPr lang="en-GB" sz="2800" b="1" dirty="0">
                <a:solidFill>
                  <a:srgbClr val="C00000"/>
                </a:solidFill>
              </a:rPr>
              <a:t>Some of the </a:t>
            </a:r>
          </a:p>
          <a:p>
            <a:pPr algn="ctr"/>
            <a:r>
              <a:rPr lang="en-GB" sz="2800" b="1" dirty="0">
                <a:solidFill>
                  <a:srgbClr val="C00000"/>
                </a:solidFill>
              </a:rPr>
              <a:t>tools we can </a:t>
            </a:r>
          </a:p>
          <a:p>
            <a:pPr algn="ctr"/>
            <a:r>
              <a:rPr lang="en-GB" sz="2800" b="1" dirty="0">
                <a:solidFill>
                  <a:srgbClr val="C00000"/>
                </a:solidFill>
              </a:rPr>
              <a:t>use in </a:t>
            </a:r>
          </a:p>
          <a:p>
            <a:pPr algn="ctr"/>
            <a:r>
              <a:rPr lang="en-GB" sz="2800" b="1" dirty="0">
                <a:solidFill>
                  <a:srgbClr val="C00000"/>
                </a:solidFill>
              </a:rPr>
              <a:t>face-to-face </a:t>
            </a:r>
          </a:p>
          <a:p>
            <a:pPr algn="ctr"/>
            <a:r>
              <a:rPr lang="en-GB" sz="2800" b="1" dirty="0">
                <a:solidFill>
                  <a:srgbClr val="C00000"/>
                </a:solidFill>
              </a:rPr>
              <a:t>contexts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37"/>
            <a:ext cx="8748712" cy="1077913"/>
          </a:xfrm>
          <a:prstGeom prst="rect">
            <a:avLst/>
          </a:prstGeom>
          <a:solidFill>
            <a:schemeClr val="bg1"/>
          </a:solidFill>
          <a:ln w="9525">
            <a:noFill/>
            <a:miter lim="800000"/>
            <a:headEnd/>
            <a:tailEnd/>
          </a:ln>
        </p:spPr>
        <p:txBody>
          <a:bodyPr>
            <a:spAutoFit/>
          </a:bodyPr>
          <a:lstStyle/>
          <a:p>
            <a:pPr eaLnBrk="0" hangingPunct="0"/>
            <a:r>
              <a:rPr lang="en-GB" sz="3200" b="1">
                <a:solidFill>
                  <a:srgbClr val="0000CC"/>
                </a:solidFill>
                <a:latin typeface="Arial" charset="0"/>
              </a:rPr>
              <a:t>And he’ll learn to drink beer in boats</a:t>
            </a:r>
          </a:p>
          <a:p>
            <a:pPr eaLnBrk="0" hangingPunct="0"/>
            <a:r>
              <a:rPr lang="en-GB" sz="3200" b="1">
                <a:solidFill>
                  <a:srgbClr val="0000CC"/>
                </a:solidFill>
                <a:latin typeface="Arial" charset="0"/>
              </a:rPr>
              <a:t>And you won’t see him for weeks!</a:t>
            </a:r>
          </a:p>
        </p:txBody>
      </p:sp>
      <p:sp>
        <p:nvSpPr>
          <p:cNvPr id="7" name="Rectangle 6"/>
          <p:cNvSpPr/>
          <p:nvPr/>
        </p:nvSpPr>
        <p:spPr>
          <a:xfrm>
            <a:off x="827094" y="6321437"/>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6" y="3500445"/>
            <a:ext cx="6156325" cy="3259354"/>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4800" b="1" dirty="0">
                <a:solidFill>
                  <a:prstClr val="white"/>
                </a:solidFill>
              </a:rPr>
              <a:t>Some feedback</a:t>
            </a:r>
          </a:p>
          <a:p>
            <a:pPr algn="ctr" fontAlgn="auto">
              <a:spcBef>
                <a:spcPts val="0"/>
              </a:spcBef>
              <a:spcAft>
                <a:spcPts val="0"/>
              </a:spcAft>
            </a:pPr>
            <a:r>
              <a:rPr lang="en-GB" sz="4800" b="1" dirty="0">
                <a:solidFill>
                  <a:prstClr val="white"/>
                </a:solidFill>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Written, printed, </a:t>
            </a:r>
          </a:p>
          <a:p>
            <a:pPr algn="ctr"/>
            <a:r>
              <a:rPr lang="en-US" sz="3200" b="1" dirty="0">
                <a:solidFill>
                  <a:prstClr val="black"/>
                </a:solidFill>
                <a:latin typeface="Calibri"/>
              </a:rPr>
              <a:t>on-screen</a:t>
            </a:r>
          </a:p>
          <a:p>
            <a:pPr algn="ctr"/>
            <a:endParaRPr lang="en-US" sz="3200" b="1" dirty="0">
              <a:solidFill>
                <a:prstClr val="black"/>
              </a:solidFill>
              <a:latin typeface="Calibri"/>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Language of feedback</a:t>
            </a:r>
          </a:p>
          <a:p>
            <a:pPr algn="ctr"/>
            <a:endParaRPr lang="en-US" sz="3200" b="1" dirty="0">
              <a:solidFill>
                <a:prstClr val="black"/>
              </a:solidFill>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National Student Survey</a:t>
            </a:r>
          </a:p>
          <a:p>
            <a:pPr algn="ctr"/>
            <a:endParaRPr lang="en-US" sz="3200" b="1" dirty="0">
              <a:solidFill>
                <a:prstClr val="black"/>
              </a:solidFill>
              <a:latin typeface="Calibri"/>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Timing: </a:t>
            </a:r>
          </a:p>
          <a:p>
            <a:pPr algn="ctr"/>
            <a:r>
              <a:rPr lang="en-US" sz="3200" b="1" dirty="0">
                <a:solidFill>
                  <a:prstClr val="black"/>
                </a:solidFill>
                <a:latin typeface="Calibri"/>
              </a:rPr>
              <a:t>24-hours!</a:t>
            </a:r>
          </a:p>
          <a:p>
            <a:pPr algn="ctr"/>
            <a:endParaRPr lang="en-US" sz="3200" b="1" dirty="0">
              <a:solidFill>
                <a:prstClr val="black"/>
              </a:solidFill>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endParaRPr lang="en-GB" sz="3200" b="1" dirty="0">
              <a:solidFill>
                <a:prstClr val="black"/>
              </a:solidFill>
              <a:latin typeface="Calibri"/>
            </a:endParaRPr>
          </a:p>
          <a:p>
            <a:pPr algn="ctr"/>
            <a:r>
              <a:rPr lang="en-US" sz="3200" b="1" dirty="0">
                <a:solidFill>
                  <a:prstClr val="black"/>
                </a:solidFill>
                <a:latin typeface="Calibri"/>
              </a:rPr>
              <a:t>Feed-forward</a:t>
            </a:r>
          </a:p>
          <a:p>
            <a:pPr algn="ctr"/>
            <a:endParaRPr lang="en-US" sz="3200" b="1" dirty="0">
              <a:solidFill>
                <a:prstClr val="black"/>
              </a:solidFill>
              <a:latin typeface="Calibri"/>
            </a:endParaRPr>
          </a:p>
          <a:p>
            <a:pPr algn="ctr"/>
            <a:endParaRPr lang="en-US" sz="3200" b="1" dirty="0">
              <a:solidFill>
                <a:prstClr val="black"/>
              </a:solidFill>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Efficiency</a:t>
            </a:r>
          </a:p>
          <a:p>
            <a:pPr algn="ctr"/>
            <a:endParaRPr lang="en-US" sz="3200" b="1" dirty="0">
              <a:solidFill>
                <a:prstClr val="black"/>
              </a:solidFill>
              <a:latin typeface="Calibri"/>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Face to face</a:t>
            </a:r>
          </a:p>
          <a:p>
            <a:pPr algn="ctr"/>
            <a:r>
              <a:rPr lang="en-US" sz="3200" b="1" dirty="0">
                <a:solidFill>
                  <a:prstClr val="black"/>
                </a:solidFill>
                <a:latin typeface="Calibri"/>
              </a:rPr>
              <a:t>oral</a:t>
            </a:r>
          </a:p>
          <a:p>
            <a:pPr algn="ctr"/>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xmlns="" val="85939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xmlns="" val="255011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928693" y="0"/>
            <a:ext cx="8215313" cy="6858000"/>
          </a:xfrm>
          <a:prstGeom prst="rect">
            <a:avLst/>
          </a:prstGeom>
        </p:spPr>
      </p:pic>
      <p:sp>
        <p:nvSpPr>
          <p:cNvPr id="3" name="TextBox 2"/>
          <p:cNvSpPr txBox="1"/>
          <p:nvPr/>
        </p:nvSpPr>
        <p:spPr>
          <a:xfrm>
            <a:off x="1" y="3212979"/>
            <a:ext cx="3347864" cy="1200329"/>
          </a:xfrm>
          <a:prstGeom prst="rect">
            <a:avLst/>
          </a:prstGeom>
          <a:solidFill>
            <a:srgbClr val="00B050"/>
          </a:solidFill>
        </p:spPr>
        <p:txBody>
          <a:bodyPr wrap="square" rtlCol="0">
            <a:spAutoFit/>
          </a:bodyPr>
          <a:lstStyle/>
          <a:p>
            <a:pPr fontAlgn="auto">
              <a:spcBef>
                <a:spcPts val="0"/>
              </a:spcBef>
              <a:spcAft>
                <a:spcPts val="0"/>
              </a:spcAft>
            </a:pPr>
            <a:r>
              <a:rPr lang="en-GB" sz="3600" b="1" dirty="0" smtClean="0">
                <a:solidFill>
                  <a:srgbClr val="FFFF00"/>
                </a:solidFill>
                <a:latin typeface="Calibri"/>
              </a:rPr>
              <a:t>The read-write industry</a:t>
            </a:r>
            <a:endParaRPr lang="en-GB" sz="3600" b="1" dirty="0">
              <a:solidFill>
                <a:srgbClr val="FFFF00"/>
              </a:solidFill>
              <a:latin typeface="Calibri"/>
            </a:endParaRPr>
          </a:p>
        </p:txBody>
      </p:sp>
    </p:spTree>
    <p:extLst>
      <p:ext uri="{BB962C8B-B14F-4D97-AF65-F5344CB8AC3E}">
        <p14:creationId xmlns="" xmlns:p14="http://schemas.microsoft.com/office/powerpoint/2010/main" val="500254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52096" y="-1"/>
            <a:ext cx="8206154" cy="6564923"/>
          </a:xfrm>
          <a:prstGeom prst="rect">
            <a:avLst/>
          </a:prstGeom>
        </p:spPr>
      </p:pic>
      <p:sp>
        <p:nvSpPr>
          <p:cNvPr id="3" name="TextBox 2"/>
          <p:cNvSpPr txBox="1"/>
          <p:nvPr/>
        </p:nvSpPr>
        <p:spPr>
          <a:xfrm>
            <a:off x="1090249" y="3235571"/>
            <a:ext cx="3108380" cy="1754326"/>
          </a:xfrm>
          <a:prstGeom prst="rect">
            <a:avLst/>
          </a:prstGeom>
          <a:solidFill>
            <a:srgbClr val="00B050"/>
          </a:solidFill>
        </p:spPr>
        <p:txBody>
          <a:bodyPr wrap="square" rtlCol="0">
            <a:spAutoFit/>
          </a:bodyPr>
          <a:lstStyle/>
          <a:p>
            <a:pPr fontAlgn="auto">
              <a:spcBef>
                <a:spcPts val="0"/>
              </a:spcBef>
              <a:spcAft>
                <a:spcPts val="0"/>
              </a:spcAft>
            </a:pPr>
            <a:r>
              <a:rPr lang="en-GB" sz="3600" b="1" dirty="0" smtClean="0">
                <a:solidFill>
                  <a:srgbClr val="FFFF00"/>
                </a:solidFill>
                <a:latin typeface="Calibri"/>
              </a:rPr>
              <a:t>In the exam room you’re on your own</a:t>
            </a:r>
            <a:endParaRPr lang="en-GB" sz="3600" b="1" dirty="0">
              <a:solidFill>
                <a:srgbClr val="FFFF00"/>
              </a:solidFill>
              <a:latin typeface="Calibri"/>
            </a:endParaRPr>
          </a:p>
        </p:txBody>
      </p:sp>
    </p:spTree>
    <p:extLst>
      <p:ext uri="{BB962C8B-B14F-4D97-AF65-F5344CB8AC3E}">
        <p14:creationId xmlns:p14="http://schemas.microsoft.com/office/powerpoint/2010/main" xmlns="" val="1093354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normAutofit/>
          </a:bodyPr>
          <a:lstStyle/>
          <a:p>
            <a:pPr algn="l"/>
            <a:r>
              <a:rPr lang="en-GB" sz="2800" b="1" dirty="0" err="1">
                <a:solidFill>
                  <a:srgbClr val="00B050"/>
                </a:solidFill>
              </a:rPr>
              <a:t>Hounsell</a:t>
            </a:r>
            <a:r>
              <a:rPr lang="en-GB" sz="2800" b="1" dirty="0">
                <a:solidFill>
                  <a:srgbClr val="00B050"/>
                </a:solidFill>
              </a:rPr>
              <a:t>, D. (2008). The trouble with feedback:  New challenges, emerging strategies. </a:t>
            </a:r>
            <a:r>
              <a:rPr lang="en-US" sz="2800" b="1" i="1" dirty="0"/>
              <a:t>Interchange</a:t>
            </a:r>
            <a:r>
              <a:rPr lang="en-US" sz="2800" b="1" dirty="0"/>
              <a:t>, </a:t>
            </a:r>
            <a:r>
              <a:rPr lang="en-US" sz="2800" b="1" i="1" dirty="0"/>
              <a:t>2</a:t>
            </a:r>
            <a:r>
              <a:rPr lang="en-US" sz="2800" b="1" dirty="0"/>
              <a:t>, pp.1-10</a:t>
            </a:r>
            <a:r>
              <a:rPr lang="en-US" sz="2800" dirty="0"/>
              <a:t>. </a:t>
            </a:r>
            <a:r>
              <a:rPr lang="en-GB" sz="2800" b="1" dirty="0">
                <a:solidFill>
                  <a:srgbClr val="00B050"/>
                </a:solidFill>
              </a:rPr>
              <a:t/>
            </a:r>
            <a:br>
              <a:rPr lang="en-GB" sz="2800" b="1" dirty="0">
                <a:solidFill>
                  <a:srgbClr val="00B050"/>
                </a:solidFill>
              </a:rPr>
            </a:br>
            <a:endParaRPr lang="en-GB" sz="2800" b="1" dirty="0">
              <a:solidFill>
                <a:srgbClr val="00B050"/>
              </a:solidFill>
            </a:endParaRPr>
          </a:p>
        </p:txBody>
      </p:sp>
      <p:sp>
        <p:nvSpPr>
          <p:cNvPr id="5" name="Content Placeholder 4"/>
          <p:cNvSpPr>
            <a:spLocks noGrp="1"/>
          </p:cNvSpPr>
          <p:nvPr>
            <p:ph idx="1"/>
          </p:nvPr>
        </p:nvSpPr>
        <p:spPr>
          <a:xfrm>
            <a:off x="358777" y="1905000"/>
            <a:ext cx="8605838" cy="3962400"/>
          </a:xfrm>
        </p:spPr>
        <p:txBody>
          <a:bodyPr/>
          <a:lstStyle/>
          <a:p>
            <a:pPr>
              <a:lnSpc>
                <a:spcPct val="100000"/>
              </a:lnSpc>
              <a:buNone/>
            </a:pPr>
            <a:r>
              <a:rPr lang="en-GB" sz="2800" b="1" dirty="0">
                <a:solidFill>
                  <a:srgbClr val="660066"/>
                </a:solidFill>
              </a:rPr>
              <a:t>	Feedforward is a strategy that aims to ‘increase the value of feedback to the students by focusing comments not only on the past and present…but also on the future – what the student might aim to do, or do differently in the next assignment or assessment if they are to continue to do well or to do better’ (</a:t>
            </a:r>
            <a:r>
              <a:rPr lang="en-GB" sz="2800" b="1" dirty="0" err="1">
                <a:solidFill>
                  <a:srgbClr val="660066"/>
                </a:solidFill>
              </a:rPr>
              <a:t>Hounsell</a:t>
            </a:r>
            <a:r>
              <a:rPr lang="en-GB" sz="2800" b="1" dirty="0">
                <a:solidFill>
                  <a:srgbClr val="660066"/>
                </a:solidFill>
              </a:rPr>
              <a:t>, 2008, p. 5). </a:t>
            </a:r>
          </a:p>
          <a:p>
            <a:pPr>
              <a:lnSpc>
                <a:spcPct val="100000"/>
              </a:lnSpc>
            </a:pPr>
            <a:endParaRPr lang="en-GB" sz="2800" b="1" dirty="0">
              <a:solidFill>
                <a:srgbClr val="66006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Bridging the gap</a:t>
            </a:r>
            <a:endParaRPr lang="en-GB" dirty="0"/>
          </a:p>
        </p:txBody>
      </p:sp>
      <p:sp>
        <p:nvSpPr>
          <p:cNvPr id="3" name="Subtitle 2"/>
          <p:cNvSpPr>
            <a:spLocks noGrp="1"/>
          </p:cNvSpPr>
          <p:nvPr>
            <p:ph type="subTitle" idx="1"/>
          </p:nvPr>
        </p:nvSpPr>
        <p:spPr/>
        <p:txBody>
          <a:bodyPr/>
          <a:lstStyle/>
          <a:p>
            <a:r>
              <a:rPr lang="en-GB" b="1" dirty="0" smtClean="0"/>
              <a:t>Feedback and </a:t>
            </a:r>
            <a:r>
              <a:rPr lang="en-GB" b="1" dirty="0" err="1" smtClean="0"/>
              <a:t>feedforward</a:t>
            </a:r>
            <a:r>
              <a:rPr lang="en-GB" b="1" dirty="0" smtClean="0"/>
              <a:t> on exams</a:t>
            </a:r>
            <a:endParaRPr lang="en-GB"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FF0000"/>
                </a:solidFill>
              </a:rPr>
              <a:t>The problem</a:t>
            </a:r>
            <a:endParaRPr lang="en-GB" b="1" dirty="0">
              <a:solidFill>
                <a:srgbClr val="FF0000"/>
              </a:solidFill>
            </a:endParaRPr>
          </a:p>
        </p:txBody>
      </p:sp>
      <p:sp>
        <p:nvSpPr>
          <p:cNvPr id="5" name="Content Placeholder 4"/>
          <p:cNvSpPr>
            <a:spLocks noGrp="1"/>
          </p:cNvSpPr>
          <p:nvPr>
            <p:ph idx="1"/>
          </p:nvPr>
        </p:nvSpPr>
        <p:spPr/>
        <p:txBody>
          <a:bodyPr/>
          <a:lstStyle/>
          <a:p>
            <a:r>
              <a:rPr lang="en-GB" dirty="0" smtClean="0"/>
              <a:t>Even when students get a lot of good feedback on their coursework, this feedback doesn’t necessarily prove of much help regarding structuring exam answers.</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b="1" dirty="0" smtClean="0"/>
              <a:t>One solution</a:t>
            </a:r>
            <a:endParaRPr lang="en-GB" sz="3600" b="1" dirty="0"/>
          </a:p>
        </p:txBody>
      </p:sp>
      <p:sp>
        <p:nvSpPr>
          <p:cNvPr id="5" name="Content Placeholder 4"/>
          <p:cNvSpPr>
            <a:spLocks noGrp="1"/>
          </p:cNvSpPr>
          <p:nvPr>
            <p:ph idx="1"/>
          </p:nvPr>
        </p:nvSpPr>
        <p:spPr/>
        <p:txBody>
          <a:bodyPr/>
          <a:lstStyle/>
          <a:p>
            <a:r>
              <a:rPr lang="en-GB" dirty="0" smtClean="0"/>
              <a:t>Have (say) three typical exam answers typed up (with students’ permission), with ‘track changes’ comments added:</a:t>
            </a:r>
          </a:p>
          <a:p>
            <a:pPr>
              <a:buFont typeface="+mj-lt"/>
              <a:buAutoNum type="arabicPeriod"/>
            </a:pPr>
            <a:r>
              <a:rPr lang="en-GB" dirty="0" smtClean="0"/>
              <a:t>To the external examiner.</a:t>
            </a:r>
          </a:p>
          <a:p>
            <a:pPr>
              <a:buFont typeface="+mj-lt"/>
              <a:buAutoNum type="arabicPeriod"/>
            </a:pPr>
            <a:r>
              <a:rPr lang="en-GB" dirty="0" smtClean="0"/>
              <a:t>To (future) candidates.</a:t>
            </a:r>
          </a:p>
          <a:p>
            <a:pPr>
              <a:buNone/>
            </a:pPr>
            <a:r>
              <a:rPr lang="en-GB" dirty="0" smtClean="0"/>
              <a:t>Make these available to students in advance (but not too far in advance).</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Downloadable resource materials on feedback and assessment</a:t>
            </a:r>
          </a:p>
        </p:txBody>
      </p:sp>
      <p:sp>
        <p:nvSpPr>
          <p:cNvPr id="3" name="Content Placeholder 2"/>
          <p:cNvSpPr>
            <a:spLocks noGrp="1"/>
          </p:cNvSpPr>
          <p:nvPr>
            <p:ph idx="1"/>
          </p:nvPr>
        </p:nvSpPr>
        <p:spPr/>
        <p:txBody>
          <a:bodyPr/>
          <a:lstStyle/>
          <a:p>
            <a:pPr>
              <a:buNone/>
            </a:pPr>
            <a:r>
              <a:rPr lang="en-GB" sz="2800" dirty="0"/>
              <a:t>Expanded discussion of many aspects of today’s slides can be found at:</a:t>
            </a:r>
          </a:p>
          <a:p>
            <a:pPr>
              <a:buFont typeface="+mj-lt"/>
              <a:buAutoNum type="arabicPeriod"/>
            </a:pPr>
            <a:r>
              <a:rPr lang="en-GB" sz="2800" u="sng" dirty="0">
                <a:hlinkClick r:id="rId2"/>
              </a:rPr>
              <a:t>http://phil-race.co.uk/2016/10/feedback-digest-lthechat65/</a:t>
            </a:r>
            <a:r>
              <a:rPr lang="en-GB" sz="2800" dirty="0"/>
              <a:t>  (from my most recent two books)</a:t>
            </a:r>
          </a:p>
          <a:p>
            <a:pPr>
              <a:buFont typeface="+mj-lt"/>
              <a:buAutoNum type="arabicPeriod"/>
            </a:pPr>
            <a:r>
              <a:rPr lang="en-GB" sz="2800" u="sng" dirty="0">
                <a:hlinkClick r:id="rId3"/>
              </a:rPr>
              <a:t>http://phil-race.co.uk/2016/10/lthe-tweetchat-lthechat-wed-oct-19-8-00-9-00-pm/</a:t>
            </a:r>
            <a:r>
              <a:rPr lang="en-GB" sz="2800" dirty="0"/>
              <a:t> </a:t>
            </a:r>
          </a:p>
          <a:p>
            <a:pPr>
              <a:buFont typeface="+mj-lt"/>
              <a:buAutoNum type="arabicPeriod"/>
            </a:pPr>
            <a:r>
              <a:rPr lang="en-GB" sz="2800" u="sng" dirty="0">
                <a:hlinkClick r:id="rId4"/>
              </a:rPr>
              <a:t>http://phil-race.co.uk/2015/01/assessment-bits-new-editions/</a:t>
            </a:r>
            <a:r>
              <a:rPr lang="en-GB" sz="2800" dirty="0"/>
              <a:t> </a:t>
            </a:r>
          </a:p>
          <a:p>
            <a:pPr>
              <a:buFont typeface="+mj-lt"/>
              <a:buAutoNum type="arabicPeriod"/>
            </a:pPr>
            <a:endParaRPr lang="en-GB" sz="2800" u="sng" dirty="0">
              <a:hlinkClick r:id="rId5"/>
            </a:endParaRPr>
          </a:p>
          <a:p>
            <a:pPr>
              <a:buFont typeface="+mj-lt"/>
              <a:buAutoNum type="arabicPeriod"/>
            </a:pPr>
            <a:endParaRPr lang="en-GB" sz="28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16 sources selected from the published evidence.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16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r>
              <a:rPr lang="en-US" sz="2600" dirty="0"/>
              <a:t/>
            </a:r>
            <a:br>
              <a:rPr lang="en-US" sz="2600" dirty="0"/>
            </a:br>
            <a:endParaRPr lang="en-GB" sz="2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600" dirty="0"/>
              <a:t>Boud, D. and Associates (2010) </a:t>
            </a:r>
            <a:r>
              <a:rPr lang="en-GB" sz="2600" i="1" dirty="0">
                <a:solidFill>
                  <a:srgbClr val="FF0000"/>
                </a:solidFill>
              </a:rPr>
              <a:t>Assessment 2020: seven propositions for assessment reform in higher education </a:t>
            </a:r>
            <a:r>
              <a:rPr lang="en-GB" sz="2600" dirty="0"/>
              <a:t>Sydney: Australian Learning and Teaching Council.</a:t>
            </a:r>
          </a:p>
          <a:p>
            <a:pPr marL="514350" lvl="0" indent="-514350">
              <a:lnSpc>
                <a:spcPct val="100000"/>
              </a:lnSpc>
              <a:spcBef>
                <a:spcPts val="0"/>
              </a:spcBef>
              <a:buFont typeface="+mj-lt"/>
              <a:buAutoNum type="arabicPeriod" startAt="6"/>
            </a:pPr>
            <a:r>
              <a:rPr lang="en-US" sz="2600" dirty="0"/>
              <a:t>Carless, D. (2015) </a:t>
            </a:r>
            <a:r>
              <a:rPr lang="en-US" sz="2600" i="1" dirty="0">
                <a:solidFill>
                  <a:srgbClr val="FF3300"/>
                </a:solidFill>
              </a:rPr>
              <a:t>Excellence in University Assessment: Learning from award-winning practice,</a:t>
            </a:r>
            <a:r>
              <a:rPr lang="en-US" sz="2600" dirty="0"/>
              <a:t> London: </a:t>
            </a:r>
            <a:r>
              <a:rPr lang="en-US" sz="2600" dirty="0" err="1"/>
              <a:t>Routledge</a:t>
            </a:r>
            <a:r>
              <a:rPr lang="en-US" sz="2600" dirty="0"/>
              <a:t>.</a:t>
            </a:r>
          </a:p>
          <a:p>
            <a:pPr marL="514350" indent="-514350">
              <a:lnSpc>
                <a:spcPct val="100000"/>
              </a:lnSpc>
              <a:spcBef>
                <a:spcPts val="0"/>
              </a:spcBef>
              <a:buFont typeface="+mj-lt"/>
              <a:buAutoNum type="arabicPeriod" startAt="6"/>
            </a:pPr>
            <a:r>
              <a:rPr lang="en-GB" sz="2600" dirty="0">
                <a:latin typeface="Calibri" pitchFamily="34" charset="0"/>
              </a:rPr>
              <a:t>Race, P. (2014) </a:t>
            </a:r>
            <a:r>
              <a:rPr lang="en-GB" sz="2600" i="1" dirty="0">
                <a:solidFill>
                  <a:srgbClr val="FF0000"/>
                </a:solidFill>
                <a:latin typeface="Calibri" pitchFamily="34" charset="0"/>
              </a:rPr>
              <a:t>Making learning happen: </a:t>
            </a:r>
            <a:r>
              <a:rPr lang="en-GB" sz="2600" i="1" dirty="0">
                <a:solidFill>
                  <a:srgbClr val="FF0000"/>
                </a:solidFill>
              </a:rPr>
              <a:t>3</a:t>
            </a:r>
            <a:r>
              <a:rPr lang="en-GB" sz="2600" i="1" baseline="30000" dirty="0">
                <a:solidFill>
                  <a:srgbClr val="FF0000"/>
                </a:solidFill>
              </a:rPr>
              <a:t>rd</a:t>
            </a:r>
            <a:r>
              <a:rPr lang="en-GB" sz="2600" i="1" dirty="0">
                <a:solidFill>
                  <a:srgbClr val="FF0000"/>
                </a:solidFill>
                <a:latin typeface="Calibri" pitchFamily="34" charset="0"/>
              </a:rPr>
              <a:t> edition </a:t>
            </a:r>
            <a:r>
              <a:rPr lang="en-GB" sz="2600" dirty="0">
                <a:latin typeface="Calibri" pitchFamily="34" charset="0"/>
              </a:rPr>
              <a:t>London: Sage.</a:t>
            </a:r>
            <a:endParaRPr lang="en-GB" sz="2600" dirty="0">
              <a:solidFill>
                <a:srgbClr val="00B050"/>
              </a:solidFill>
              <a:latin typeface="Calibri" pitchFamily="34" charset="0"/>
            </a:endParaRPr>
          </a:p>
          <a:p>
            <a:pPr marL="514350" lvl="0" indent="-514350">
              <a:lnSpc>
                <a:spcPct val="100000"/>
              </a:lnSpc>
              <a:spcBef>
                <a:spcPts val="0"/>
              </a:spcBef>
              <a:buFont typeface="+mj-lt"/>
              <a:buAutoNum type="arabicPeriod" startAt="6"/>
            </a:pPr>
            <a:r>
              <a:rPr lang="en-GB" sz="2600" dirty="0">
                <a:latin typeface="Calibri" pitchFamily="34" charset="0"/>
              </a:rPr>
              <a:t>Hunt, D. and Chalmers, L. (eds) (2012) </a:t>
            </a:r>
            <a:r>
              <a:rPr lang="en-GB" sz="2600" i="1" dirty="0">
                <a:solidFill>
                  <a:srgbClr val="FF0000"/>
                </a:solidFill>
                <a:latin typeface="Calibri" pitchFamily="34" charset="0"/>
              </a:rPr>
              <a:t>University Teaching in Focus: a learning-centred approach</a:t>
            </a:r>
            <a:r>
              <a:rPr lang="en-GB" sz="2600" i="1" dirty="0">
                <a:latin typeface="Calibri" pitchFamily="34" charset="0"/>
              </a:rPr>
              <a:t> </a:t>
            </a:r>
            <a:r>
              <a:rPr lang="en-GB" sz="2600" dirty="0">
                <a:latin typeface="Calibri" pitchFamily="34" charset="0"/>
              </a:rPr>
              <a:t>see </a:t>
            </a:r>
            <a:r>
              <a:rPr lang="en-US" sz="2600" dirty="0">
                <a:solidFill>
                  <a:srgbClr val="009900"/>
                </a:solidFill>
                <a:latin typeface="Calibri" pitchFamily="34" charset="0"/>
              </a:rPr>
              <a:t>Chapter 5: Using effective assessment to promote learning, Sally Brown and Phil Race </a:t>
            </a:r>
            <a:r>
              <a:rPr lang="en-US" sz="2600" dirty="0">
                <a:latin typeface="Calibri" pitchFamily="34" charset="0"/>
              </a:rPr>
              <a:t>Australia: ACER Press, and London: </a:t>
            </a:r>
            <a:r>
              <a:rPr lang="en-US" sz="2600" dirty="0" err="1">
                <a:latin typeface="Calibri" pitchFamily="34" charset="0"/>
              </a:rPr>
              <a:t>Routledge</a:t>
            </a:r>
            <a:r>
              <a:rPr lang="en-US" sz="2600" dirty="0">
                <a:latin typeface="Calibri" pitchFamily="34" charset="0"/>
              </a:rPr>
              <a:t>.</a:t>
            </a:r>
          </a:p>
          <a:p>
            <a:pPr marL="514350" indent="-514350">
              <a:lnSpc>
                <a:spcPct val="100000"/>
              </a:lnSpc>
              <a:spcBef>
                <a:spcPts val="0"/>
              </a:spcBef>
              <a:buFont typeface="+mj-lt"/>
              <a:buAutoNum type="arabicPeriod" startAt="6"/>
            </a:pPr>
            <a:r>
              <a:rPr lang="en-US" sz="2600" dirty="0">
                <a:latin typeface="Calibri" pitchFamily="34" charset="0"/>
              </a:rPr>
              <a:t>Price, M., Rust, C., O’Donovan, B. and Handley, K. (2012) </a:t>
            </a:r>
            <a:r>
              <a:rPr lang="en-US" sz="2600" i="1" dirty="0">
                <a:solidFill>
                  <a:srgbClr val="FF0000"/>
                </a:solidFill>
                <a:latin typeface="Calibri" pitchFamily="34" charset="0"/>
              </a:rPr>
              <a:t>Assessment Literacy</a:t>
            </a:r>
            <a:r>
              <a:rPr lang="en-US" sz="2600" dirty="0">
                <a:solidFill>
                  <a:srgbClr val="FF0000"/>
                </a:solidFill>
                <a:latin typeface="Calibri" pitchFamily="34" charset="0"/>
              </a:rPr>
              <a:t>, </a:t>
            </a:r>
            <a:r>
              <a:rPr lang="en-US" sz="2600" dirty="0"/>
              <a:t>Oxford: the Oxford Centre for Staff and Learning Development (based on the ‘</a:t>
            </a:r>
            <a:r>
              <a:rPr lang="en-US" sz="2600" dirty="0" err="1"/>
              <a:t>ASKe</a:t>
            </a:r>
            <a:r>
              <a:rPr lang="en-US" sz="2600" dirty="0"/>
              <a:t>’ Project). </a:t>
            </a:r>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1"/>
            </a:pPr>
            <a:r>
              <a:rPr lang="en-US" sz="2300" dirty="0"/>
              <a:t>Evans, C. (2013) </a:t>
            </a:r>
            <a:r>
              <a:rPr lang="en-US" sz="2300" dirty="0">
                <a:solidFill>
                  <a:srgbClr val="FF0000"/>
                </a:solidFill>
              </a:rPr>
              <a:t>Making Sense of Assessment Feedback in Higher Education,</a:t>
            </a:r>
            <a:r>
              <a:rPr lang="en-US" sz="2300" dirty="0"/>
              <a:t> </a:t>
            </a:r>
            <a:r>
              <a:rPr lang="en-US" sz="2300" i="1" dirty="0"/>
              <a:t>Review of Educational Research Vol. 83, No. 1, pp. 70–120. </a:t>
            </a:r>
            <a:r>
              <a:rPr lang="en-GB" sz="1600" dirty="0">
                <a:hlinkClick r:id="rId2"/>
              </a:rPr>
              <a:t>http://journals.sagepub.com/doi/abs/10.3102/0034654312474350</a:t>
            </a:r>
            <a:r>
              <a:rPr lang="en-GB" sz="1600" dirty="0"/>
              <a:t> </a:t>
            </a:r>
            <a:endParaRPr lang="en-US" sz="2300" i="1" dirty="0"/>
          </a:p>
          <a:p>
            <a:pPr marL="514350" indent="-514350">
              <a:lnSpc>
                <a:spcPct val="100000"/>
              </a:lnSpc>
              <a:spcBef>
                <a:spcPts val="0"/>
              </a:spcBef>
              <a:buFont typeface="+mj-lt"/>
              <a:buAutoNum type="arabicPeriod" startAt="11"/>
            </a:pPr>
            <a:r>
              <a:rPr lang="en-US" sz="2300" dirty="0" err="1"/>
              <a:t>Sambell</a:t>
            </a:r>
            <a:r>
              <a:rPr lang="en-US" sz="2300" dirty="0"/>
              <a:t>,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1"/>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1"/>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err="1"/>
              <a:t>Routledge</a:t>
            </a:r>
            <a:r>
              <a:rPr lang="en-US" sz="2300" dirty="0">
                <a:solidFill>
                  <a:srgbClr val="002060"/>
                </a:solidFill>
              </a:rPr>
              <a:t>.</a:t>
            </a:r>
          </a:p>
          <a:p>
            <a:pPr marL="514350" indent="-514350">
              <a:lnSpc>
                <a:spcPct val="100000"/>
              </a:lnSpc>
              <a:spcBef>
                <a:spcPts val="0"/>
              </a:spcBef>
              <a:buFont typeface="+mj-lt"/>
              <a:buAutoNum type="arabicPeriod" startAt="11"/>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1"/>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endParaRPr lang="en-US" sz="2300" dirty="0">
              <a:solidFill>
                <a:srgbClr val="FF0000"/>
              </a:solidFill>
            </a:endParaRPr>
          </a:p>
          <a:p>
            <a:pPr marL="514350" indent="-514350">
              <a:lnSpc>
                <a:spcPct val="100000"/>
              </a:lnSpc>
              <a:spcBef>
                <a:spcPts val="0"/>
              </a:spcBef>
              <a:buFont typeface="+mj-lt"/>
              <a:buAutoNum type="arabicPeriod" startAt="11"/>
            </a:pPr>
            <a:endParaRPr lang="en-GB" sz="2000" dirty="0"/>
          </a:p>
          <a:p>
            <a:pPr marL="514350" indent="-514350">
              <a:lnSpc>
                <a:spcPct val="100000"/>
              </a:lnSpc>
              <a:spcBef>
                <a:spcPts val="0"/>
              </a:spcBef>
              <a:buFont typeface="+mj-lt"/>
              <a:buAutoNum type="arabicPeriod" startAt="11"/>
            </a:pPr>
            <a:endParaRPr lang="en-GB" sz="2000" dirty="0"/>
          </a:p>
          <a:p>
            <a:pPr marL="514350" indent="-514350">
              <a:lnSpc>
                <a:spcPct val="100000"/>
              </a:lnSpc>
              <a:spcBef>
                <a:spcPts val="0"/>
              </a:spcBef>
              <a:buFont typeface="+mj-lt"/>
              <a:buAutoNum type="arabicPeriod" startAt="11"/>
            </a:pPr>
            <a:endParaRPr lang="en-US" sz="2000" dirty="0">
              <a:solidFill>
                <a:srgbClr val="002060"/>
              </a:solidFill>
            </a:endParaRPr>
          </a:p>
          <a:p>
            <a:pPr>
              <a:buFont typeface="+mj-lt"/>
              <a:buAutoNum type="arabicPeriod" startAt="11"/>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3" y="2"/>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a:solidFill>
                <a:srgbClr val="FFFFFF"/>
              </a:solidFill>
              <a:latin typeface="Calibri" pitchFamily="34" charset="0"/>
            </a:endParaRPr>
          </a:p>
          <a:p>
            <a:pPr algn="ctr">
              <a:spcBef>
                <a:spcPct val="50000"/>
              </a:spcBef>
            </a:pPr>
            <a:r>
              <a:rPr lang="en-GB" sz="2400" b="1" dirty="0">
                <a:solidFill>
                  <a:srgbClr val="FFFFFF"/>
                </a:solidFill>
                <a:latin typeface="Calibri" pitchFamily="34" charset="0"/>
              </a:rPr>
              <a:t>3rd edition</a:t>
            </a:r>
          </a:p>
          <a:p>
            <a:pPr algn="ctr">
              <a:spcBef>
                <a:spcPct val="50000"/>
              </a:spcBef>
            </a:pPr>
            <a:r>
              <a:rPr lang="en-GB" sz="2400" b="1" dirty="0">
                <a:solidFill>
                  <a:srgbClr val="FFFFFF"/>
                </a:solidFill>
                <a:latin typeface="Calibri" pitchFamily="34" charset="0"/>
              </a:rPr>
              <a:t>Phil Race</a:t>
            </a:r>
          </a:p>
          <a:p>
            <a:pPr algn="ctr">
              <a:spcBef>
                <a:spcPct val="50000"/>
              </a:spcBef>
            </a:pPr>
            <a:r>
              <a:rPr lang="en-GB" sz="2400" b="1" dirty="0">
                <a:solidFill>
                  <a:srgbClr val="FFFFFF"/>
                </a:solidFill>
                <a:latin typeface="Calibri" pitchFamily="34" charset="0"/>
              </a:rPr>
              <a:t>2014: Sage: London</a:t>
            </a:r>
          </a:p>
          <a:p>
            <a:pPr algn="ctr">
              <a:spcBef>
                <a:spcPct val="50000"/>
              </a:spcBef>
            </a:pPr>
            <a:endParaRPr lang="en-GB" sz="2400" b="1" dirty="0">
              <a:solidFill>
                <a:srgbClr val="FFFFFF"/>
              </a:solidFill>
              <a:latin typeface="Calibri" pitchFamily="34" charset="0"/>
            </a:endParaRPr>
          </a:p>
          <a:p>
            <a:pPr algn="ctr" eaLnBrk="0" hangingPunct="0"/>
            <a:r>
              <a:rPr lang="en-GB" sz="2400" b="1" dirty="0">
                <a:solidFill>
                  <a:srgbClr val="FFFF00"/>
                </a:solidFill>
                <a:latin typeface="Calibri" pitchFamily="34" charset="0"/>
              </a:rPr>
              <a:t>Three short videos</a:t>
            </a:r>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 (1) About making learning happen in general: </a:t>
            </a:r>
            <a:r>
              <a:rPr lang="en-GB" sz="2400" b="1" u="sng" dirty="0">
                <a:solidFill>
                  <a:srgbClr val="FFFFFF"/>
                </a:solidFill>
                <a:latin typeface="Calibri" pitchFamily="34" charset="0"/>
                <a:hlinkClick r:id="rId3"/>
              </a:rPr>
              <a:t>http://tinyurl.com/l7yddya</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(2) Five top tips for lecturers: </a:t>
            </a:r>
            <a:r>
              <a:rPr lang="en-GB" sz="2400" b="1" u="sng" dirty="0">
                <a:solidFill>
                  <a:srgbClr val="FFFFFF"/>
                </a:solidFill>
                <a:latin typeface="Calibri" pitchFamily="34" charset="0"/>
                <a:hlinkClick r:id="rId4"/>
              </a:rPr>
              <a:t>http://tinyurl.com/nxhohe3</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(3) On being an author, and the changes in the 3</a:t>
            </a:r>
            <a:r>
              <a:rPr lang="en-GB" sz="2400" b="1" baseline="30000" dirty="0">
                <a:solidFill>
                  <a:srgbClr val="FFFFFF"/>
                </a:solidFill>
                <a:latin typeface="Calibri" pitchFamily="34" charset="0"/>
              </a:rPr>
              <a:t>rd</a:t>
            </a:r>
            <a:r>
              <a:rPr lang="en-GB" sz="2400" b="1" dirty="0">
                <a:solidFill>
                  <a:srgbClr val="FFFFFF"/>
                </a:solidFill>
                <a:latin typeface="Calibri" pitchFamily="34" charset="0"/>
              </a:rPr>
              <a:t> edition: </a:t>
            </a:r>
            <a:r>
              <a:rPr lang="en-GB" sz="2400" b="1" u="sng" dirty="0">
                <a:solidFill>
                  <a:srgbClr val="FFFFFF"/>
                </a:solidFill>
                <a:latin typeface="Calibri" pitchFamily="34" charset="0"/>
                <a:hlinkClick r:id="rId5"/>
              </a:rPr>
              <a:t>http://tinyurl.com/oqfkkdc</a:t>
            </a:r>
            <a:r>
              <a:rPr lang="en-GB" sz="2400" b="1" dirty="0">
                <a:solidFill>
                  <a:srgbClr val="FFFFFF"/>
                </a:solidFill>
                <a:latin typeface="Calibri" pitchFamily="34" charset="0"/>
              </a:rPr>
              <a:t> </a:t>
            </a: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2" y="0"/>
            <a:ext cx="4852737"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34"/>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a:solidFill>
                  <a:srgbClr val="FFFFFF"/>
                </a:solidFill>
              </a:rPr>
              <a:t>The Lecturer’s Toolkit</a:t>
            </a:r>
          </a:p>
          <a:p>
            <a:pPr algn="ctr" eaLnBrk="0" hangingPunct="0">
              <a:spcBef>
                <a:spcPct val="50000"/>
              </a:spcBef>
            </a:pPr>
            <a:r>
              <a:rPr lang="en-GB" sz="3200" b="1" dirty="0">
                <a:solidFill>
                  <a:srgbClr val="FFFFFF"/>
                </a:solidFill>
              </a:rPr>
              <a:t>4</a:t>
            </a:r>
            <a:r>
              <a:rPr lang="en-GB" sz="3200" b="1" baseline="30000" dirty="0">
                <a:solidFill>
                  <a:srgbClr val="FFFFFF"/>
                </a:solidFill>
              </a:rPr>
              <a:t>th</a:t>
            </a:r>
            <a:r>
              <a:rPr lang="en-GB" sz="3200" b="1" dirty="0">
                <a:solidFill>
                  <a:srgbClr val="FFFFFF"/>
                </a:solidFill>
              </a:rPr>
              <a:t> 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a:solidFill>
                  <a:srgbClr val="FFFF00"/>
                </a:solidFill>
              </a:rPr>
              <a:t>London: Routledge, </a:t>
            </a:r>
          </a:p>
          <a:p>
            <a:pPr algn="ctr" eaLnBrk="0" hangingPunct="0">
              <a:spcBef>
                <a:spcPct val="50000"/>
              </a:spcBef>
            </a:pPr>
            <a:r>
              <a:rPr lang="en-GB" sz="3200" b="1" dirty="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12"/>
            <a:ext cx="5270698" cy="685190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30" y="188925"/>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6" y="785799"/>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7"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GB" sz="2400" b="1" dirty="0">
                <a:solidFill>
                  <a:schemeClr val="tx1"/>
                </a:solidFill>
              </a:rPr>
              <a:t>Evans, C. (2013) Making Sense of Assessment Feedback in Higher Education </a:t>
            </a:r>
            <a:br>
              <a:rPr lang="en-GB" sz="2400" b="1" dirty="0">
                <a:solidFill>
                  <a:schemeClr val="tx1"/>
                </a:solidFill>
              </a:rPr>
            </a:br>
            <a:r>
              <a:rPr lang="en-GB" sz="2400" i="1" dirty="0">
                <a:solidFill>
                  <a:schemeClr val="tx1"/>
                </a:solidFill>
              </a:rPr>
              <a:t>Review of Educational Research Vol. 83, No. 1, pp. 70–120</a:t>
            </a:r>
            <a:endParaRPr lang="en-US" sz="2400" b="1" dirty="0">
              <a:solidFill>
                <a:schemeClr val="tx1"/>
              </a:solidFill>
            </a:endParaRPr>
          </a:p>
        </p:txBody>
      </p:sp>
      <p:sp>
        <p:nvSpPr>
          <p:cNvPr id="5" name="Content Placeholder 4"/>
          <p:cNvSpPr>
            <a:spLocks noGrp="1"/>
          </p:cNvSpPr>
          <p:nvPr>
            <p:ph idx="1"/>
          </p:nvPr>
        </p:nvSpPr>
        <p:spPr>
          <a:xfrm>
            <a:off x="457201" y="1196694"/>
            <a:ext cx="8605838" cy="4546423"/>
          </a:xfrm>
        </p:spPr>
        <p:txBody>
          <a:bodyPr>
            <a:noAutofit/>
          </a:bodyPr>
          <a:lstStyle/>
          <a:p>
            <a:pPr marL="0" indent="0">
              <a:buNone/>
            </a:pPr>
            <a:r>
              <a:rPr lang="en-GB" dirty="0"/>
              <a:t>‘A fundamental requirement of HE is to facilitate high-quality feedback exchanges. However, there is much more we need to know about a host of contributory factors to allow us to develop such quality. In order for students to make the most of these feedback exchanges, we need to know more about the development of self- and co-regulation mechanisms and how best to promote student self-judgment skills (Boud &amp; Lawson, 2011)’.</a:t>
            </a:r>
          </a:p>
          <a:p>
            <a:pPr marL="0" indent="0">
              <a:buNone/>
            </a:pPr>
            <a:r>
              <a:rPr lang="en-GB" dirty="0">
                <a:hlinkClick r:id="rId2"/>
              </a:rPr>
              <a:t>http://journals.sagepub.com/doi/abs/10.3102/0034654312474350</a:t>
            </a:r>
            <a:r>
              <a:rPr lang="en-GB" dirty="0"/>
              <a:t> </a:t>
            </a:r>
          </a:p>
          <a:p>
            <a:pPr marL="0" indent="0">
              <a:buNone/>
            </a:pPr>
            <a:endParaRPr lang="en-GB" dirty="0"/>
          </a:p>
          <a:p>
            <a:pPr marL="0" indent="0">
              <a:buNone/>
            </a:pPr>
            <a:r>
              <a:rPr lang="en-GB" dirty="0"/>
              <a:t> </a:t>
            </a:r>
            <a:endParaRPr lang="en-US" dirty="0"/>
          </a:p>
        </p:txBody>
      </p:sp>
    </p:spTree>
    <p:extLst>
      <p:ext uri="{BB962C8B-B14F-4D97-AF65-F5344CB8AC3E}">
        <p14:creationId xmlns:p14="http://schemas.microsoft.com/office/powerpoint/2010/main" xmlns="" val="388063241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A marked improvement: HEA, 2012</a:t>
            </a:r>
          </a:p>
        </p:txBody>
      </p:sp>
      <p:sp>
        <p:nvSpPr>
          <p:cNvPr id="5" name="Content Placeholder 4"/>
          <p:cNvSpPr>
            <a:spLocks noGrp="1"/>
          </p:cNvSpPr>
          <p:nvPr>
            <p:ph sz="half" idx="1"/>
          </p:nvPr>
        </p:nvSpPr>
        <p:spPr>
          <a:xfrm>
            <a:off x="539440" y="980728"/>
            <a:ext cx="4089710" cy="5616624"/>
          </a:xfrm>
        </p:spPr>
        <p:txBody>
          <a:bodyPr/>
          <a:lstStyle/>
          <a:p>
            <a:pPr marL="0" indent="0">
              <a:lnSpc>
                <a:spcPct val="100000"/>
              </a:lnSpc>
              <a:buNone/>
            </a:pPr>
            <a:r>
              <a:rPr lang="en-US" sz="2000" dirty="0"/>
              <a:t>This publication was developed through collaborative working and writing involving a group of experts in the field of higher education (including 7 NTFs): </a:t>
            </a:r>
          </a:p>
          <a:p>
            <a:pPr marL="801688" indent="-801688">
              <a:lnSpc>
                <a:spcPct val="100000"/>
              </a:lnSpc>
              <a:buNone/>
            </a:pPr>
            <a:r>
              <a:rPr lang="en-US" sz="2000" dirty="0">
                <a:solidFill>
                  <a:srgbClr val="00B050"/>
                </a:solidFill>
              </a:rPr>
              <a:t>Dr Simon Ball </a:t>
            </a:r>
            <a:r>
              <a:rPr lang="en-US" sz="2000" dirty="0"/>
              <a:t>(JISC </a:t>
            </a:r>
            <a:r>
              <a:rPr lang="en-US" sz="2000" dirty="0" err="1"/>
              <a:t>TechDis</a:t>
            </a:r>
            <a:r>
              <a:rPr lang="en-US" sz="2000" dirty="0"/>
              <a:t>), </a:t>
            </a:r>
          </a:p>
          <a:p>
            <a:pPr marL="801688" indent="-801688">
              <a:lnSpc>
                <a:spcPct val="100000"/>
              </a:lnSpc>
              <a:buNone/>
            </a:pPr>
            <a:r>
              <a:rPr lang="en-US" sz="2000" dirty="0">
                <a:solidFill>
                  <a:srgbClr val="00B050"/>
                </a:solidFill>
              </a:rPr>
              <a:t>Carolyn Bew </a:t>
            </a:r>
            <a:r>
              <a:rPr lang="en-US" sz="2000" dirty="0"/>
              <a:t>(Higher Education Academy), </a:t>
            </a:r>
          </a:p>
          <a:p>
            <a:pPr marL="801688" indent="-801688">
              <a:lnSpc>
                <a:spcPct val="100000"/>
              </a:lnSpc>
              <a:buNone/>
            </a:pPr>
            <a:r>
              <a:rPr lang="en-US" sz="2000" dirty="0">
                <a:solidFill>
                  <a:srgbClr val="00B050"/>
                </a:solidFill>
              </a:rPr>
              <a:t>Professor Sue </a:t>
            </a:r>
            <a:r>
              <a:rPr lang="en-US" sz="2000" dirty="0" err="1">
                <a:solidFill>
                  <a:srgbClr val="00B050"/>
                </a:solidFill>
              </a:rPr>
              <a:t>Bloxham</a:t>
            </a:r>
            <a:r>
              <a:rPr lang="en-US" sz="2000" dirty="0">
                <a:solidFill>
                  <a:srgbClr val="00B050"/>
                </a:solidFill>
              </a:rPr>
              <a:t> NTF </a:t>
            </a:r>
            <a:r>
              <a:rPr lang="en-US" sz="2000" dirty="0"/>
              <a:t>(University of </a:t>
            </a:r>
            <a:r>
              <a:rPr lang="en-US" sz="2000" dirty="0" err="1"/>
              <a:t>Cumbria</a:t>
            </a:r>
            <a:r>
              <a:rPr lang="en-US" sz="2000" dirty="0"/>
              <a:t>), </a:t>
            </a:r>
          </a:p>
          <a:p>
            <a:pPr marL="801688" indent="-801688">
              <a:lnSpc>
                <a:spcPct val="100000"/>
              </a:lnSpc>
              <a:buNone/>
            </a:pPr>
            <a:r>
              <a:rPr lang="en-US" sz="2000" dirty="0">
                <a:solidFill>
                  <a:srgbClr val="00B050"/>
                </a:solidFill>
              </a:rPr>
              <a:t>Professor Sally Brown NTF </a:t>
            </a:r>
            <a:r>
              <a:rPr lang="en-US" sz="2000" dirty="0"/>
              <a:t>(Independent Consultant), </a:t>
            </a:r>
          </a:p>
          <a:p>
            <a:pPr marL="801688" indent="-801688">
              <a:lnSpc>
                <a:spcPct val="100000"/>
              </a:lnSpc>
              <a:buNone/>
            </a:pPr>
            <a:r>
              <a:rPr lang="en-US" sz="2000" dirty="0">
                <a:solidFill>
                  <a:srgbClr val="00B050"/>
                </a:solidFill>
              </a:rPr>
              <a:t>Dr Paul </a:t>
            </a:r>
            <a:r>
              <a:rPr lang="en-US" sz="2000" dirty="0" err="1">
                <a:solidFill>
                  <a:srgbClr val="00B050"/>
                </a:solidFill>
              </a:rPr>
              <a:t>Kleiman</a:t>
            </a:r>
            <a:r>
              <a:rPr lang="en-US" sz="2000" dirty="0">
                <a:solidFill>
                  <a:srgbClr val="00B050"/>
                </a:solidFill>
              </a:rPr>
              <a:t> </a:t>
            </a:r>
            <a:r>
              <a:rPr lang="en-US" sz="2000" dirty="0"/>
              <a:t>(Higher Education Academy), </a:t>
            </a:r>
          </a:p>
          <a:p>
            <a:pPr marL="801688" indent="-801688">
              <a:lnSpc>
                <a:spcPct val="100000"/>
              </a:lnSpc>
              <a:buNone/>
            </a:pPr>
            <a:r>
              <a:rPr lang="en-US" sz="2000" dirty="0">
                <a:solidFill>
                  <a:srgbClr val="00B050"/>
                </a:solidFill>
              </a:rPr>
              <a:t>Dr Helen May </a:t>
            </a:r>
            <a:r>
              <a:rPr lang="en-US" sz="2000" dirty="0"/>
              <a:t>(Higher Education Academy), </a:t>
            </a:r>
          </a:p>
          <a:p>
            <a:pPr marL="0" indent="0">
              <a:lnSpc>
                <a:spcPct val="100000"/>
              </a:lnSpc>
              <a:buNone/>
            </a:pPr>
            <a:r>
              <a:rPr lang="en-US" sz="2000" dirty="0"/>
              <a:t> </a:t>
            </a:r>
          </a:p>
        </p:txBody>
      </p:sp>
      <p:sp>
        <p:nvSpPr>
          <p:cNvPr id="6" name="Content Placeholder 5"/>
          <p:cNvSpPr>
            <a:spLocks noGrp="1"/>
          </p:cNvSpPr>
          <p:nvPr>
            <p:ph sz="half" idx="2"/>
          </p:nvPr>
        </p:nvSpPr>
        <p:spPr>
          <a:xfrm>
            <a:off x="4572000" y="980728"/>
            <a:ext cx="4176580" cy="5472608"/>
          </a:xfrm>
        </p:spPr>
        <p:txBody>
          <a:bodyPr/>
          <a:lstStyle/>
          <a:p>
            <a:pPr marL="625475" indent="-625475">
              <a:lnSpc>
                <a:spcPct val="100000"/>
              </a:lnSpc>
              <a:buNone/>
            </a:pPr>
            <a:r>
              <a:rPr lang="en-US" sz="2000" dirty="0">
                <a:solidFill>
                  <a:srgbClr val="00B050"/>
                </a:solidFill>
              </a:rPr>
              <a:t>Professor Liz McDowell NTF </a:t>
            </a:r>
            <a:r>
              <a:rPr lang="en-US" sz="2000" dirty="0"/>
              <a:t>(Northumbria University), </a:t>
            </a:r>
          </a:p>
          <a:p>
            <a:pPr marL="625475" indent="-625475">
              <a:lnSpc>
                <a:spcPct val="100000"/>
              </a:lnSpc>
              <a:buNone/>
            </a:pPr>
            <a:r>
              <a:rPr lang="en-US" sz="2000" dirty="0">
                <a:solidFill>
                  <a:srgbClr val="00B050"/>
                </a:solidFill>
              </a:rPr>
              <a:t>Dr Erica Morris </a:t>
            </a:r>
            <a:r>
              <a:rPr lang="en-US" sz="2000" dirty="0"/>
              <a:t>(Higher Education Academy), </a:t>
            </a:r>
          </a:p>
          <a:p>
            <a:pPr marL="625475" indent="-625475">
              <a:lnSpc>
                <a:spcPct val="100000"/>
              </a:lnSpc>
              <a:buNone/>
            </a:pPr>
            <a:r>
              <a:rPr lang="en-US" sz="2000" dirty="0">
                <a:solidFill>
                  <a:srgbClr val="00B050"/>
                </a:solidFill>
              </a:rPr>
              <a:t>Professor Susan Orr NTF </a:t>
            </a:r>
            <a:r>
              <a:rPr lang="en-US" sz="2000" dirty="0"/>
              <a:t>(Sheffield Hallam University), </a:t>
            </a:r>
          </a:p>
          <a:p>
            <a:pPr marL="625475" indent="-625475">
              <a:lnSpc>
                <a:spcPct val="100000"/>
              </a:lnSpc>
              <a:buNone/>
            </a:pPr>
            <a:r>
              <a:rPr lang="en-US" sz="2000" dirty="0">
                <a:solidFill>
                  <a:srgbClr val="00B050"/>
                </a:solidFill>
              </a:rPr>
              <a:t>Elaine Payne </a:t>
            </a:r>
            <a:r>
              <a:rPr lang="en-US" sz="2000" dirty="0"/>
              <a:t>(Higher Education Academy), </a:t>
            </a:r>
          </a:p>
          <a:p>
            <a:pPr marL="625475" indent="-625475">
              <a:lnSpc>
                <a:spcPct val="100000"/>
              </a:lnSpc>
              <a:buNone/>
            </a:pPr>
            <a:r>
              <a:rPr lang="en-US" sz="2000" dirty="0">
                <a:solidFill>
                  <a:srgbClr val="00B050"/>
                </a:solidFill>
              </a:rPr>
              <a:t>Professor Margaret Price NTF </a:t>
            </a:r>
            <a:r>
              <a:rPr lang="en-US" sz="2000" dirty="0"/>
              <a:t>(Oxford Brookes University), </a:t>
            </a:r>
          </a:p>
          <a:p>
            <a:pPr marL="625475" indent="-625475">
              <a:lnSpc>
                <a:spcPct val="100000"/>
              </a:lnSpc>
              <a:buNone/>
            </a:pPr>
            <a:r>
              <a:rPr lang="en-US" sz="2000" dirty="0">
                <a:solidFill>
                  <a:srgbClr val="00B050"/>
                </a:solidFill>
              </a:rPr>
              <a:t>Professor Chris Rust NTF  </a:t>
            </a:r>
            <a:r>
              <a:rPr lang="en-US" sz="2000" dirty="0"/>
              <a:t>(Oxford Brookes University), </a:t>
            </a:r>
          </a:p>
          <a:p>
            <a:pPr marL="625475" indent="-625475">
              <a:lnSpc>
                <a:spcPct val="100000"/>
              </a:lnSpc>
              <a:buNone/>
            </a:pPr>
            <a:r>
              <a:rPr lang="en-US" sz="2000" dirty="0">
                <a:solidFill>
                  <a:srgbClr val="00B050"/>
                </a:solidFill>
              </a:rPr>
              <a:t>Professor Brenda Smith </a:t>
            </a:r>
            <a:r>
              <a:rPr lang="en-US" sz="2000" dirty="0"/>
              <a:t>(Independent Consultant) </a:t>
            </a:r>
          </a:p>
          <a:p>
            <a:pPr marL="625475" indent="-625475">
              <a:lnSpc>
                <a:spcPct val="100000"/>
              </a:lnSpc>
              <a:buNone/>
            </a:pPr>
            <a:r>
              <a:rPr lang="en-US" sz="2000" dirty="0">
                <a:solidFill>
                  <a:srgbClr val="00B050"/>
                </a:solidFill>
              </a:rPr>
              <a:t>Judith Waterfield NTF </a:t>
            </a:r>
            <a:r>
              <a:rPr lang="en-US" sz="2000" dirty="0"/>
              <a:t>(Independent Consultant).</a:t>
            </a:r>
            <a:endParaRPr lang="en-GB" sz="2000" dirty="0"/>
          </a:p>
          <a:p>
            <a:endParaRPr lang="en-GB" sz="2000" dirty="0"/>
          </a:p>
        </p:txBody>
      </p:sp>
    </p:spTree>
    <p:extLst>
      <p:ext uri="{BB962C8B-B14F-4D97-AF65-F5344CB8AC3E}">
        <p14:creationId xmlns:p14="http://schemas.microsoft.com/office/powerpoint/2010/main" xmlns="" val="2273692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More formative, less summative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change that has the greatest potential to improve student learning is a shift in the balance of summative and formative assessment. Summative assessment has important purposes in selection, certification and institutional accountability, but its dominance has distorted the potential of assessment to promote learning (assessment for learning). (HEA, 2012, p.9) </a:t>
            </a:r>
          </a:p>
          <a:p>
            <a:endParaRPr lang="en-GB"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Marks get in the way</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imperatives of summative assessment </a:t>
            </a:r>
            <a:r>
              <a:rPr lang="en-GB" dirty="0">
                <a:solidFill>
                  <a:schemeClr val="accent6">
                    <a:lumMod val="60000"/>
                    <a:lumOff val="40000"/>
                  </a:schemeClr>
                </a:solidFill>
              </a:rPr>
              <a:t>necessarily limit the use of assessment methods that have demonstrable value for learning</a:t>
            </a:r>
            <a:r>
              <a:rPr lang="en-GB" dirty="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Sally Brown on feedback, 2015</a:t>
            </a:r>
          </a:p>
        </p:txBody>
      </p:sp>
      <p:sp>
        <p:nvSpPr>
          <p:cNvPr id="3" name="Content Placeholder 2"/>
          <p:cNvSpPr>
            <a:spLocks noGrp="1"/>
          </p:cNvSpPr>
          <p:nvPr>
            <p:ph idx="1"/>
          </p:nvPr>
        </p:nvSpPr>
        <p:spPr>
          <a:xfrm>
            <a:off x="358777" y="980729"/>
            <a:ext cx="8605838" cy="4886672"/>
          </a:xfrm>
        </p:spPr>
        <p:txBody>
          <a:bodyPr/>
          <a:lstStyle/>
          <a:p>
            <a:pPr>
              <a:lnSpc>
                <a:spcPct val="100000"/>
              </a:lnSpc>
            </a:pPr>
            <a:r>
              <a:rPr lang="en-US" sz="2800" dirty="0"/>
              <a:t>Concentrating on giving students detailed and developmental feedback is the single most useful thing we can do for our students, particularly those from disadvantaged backgrounds, who may not understand the rules of the higher education game. The time we spend on giving detailed and developmental formative and summative feedback should not be skimped: this is crucial to foster student learning and is the most time-consuming aspect of assessment but arguably the most important thing we do for learners.</a:t>
            </a:r>
            <a:endParaRPr lang="en-GB" sz="28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nSpc>
                <a:spcPct val="100000"/>
              </a:lnSpc>
            </a:pPr>
            <a:r>
              <a:rPr lang="en-US" sz="2800" dirty="0"/>
              <a:t>Once we have spent time on giving students feedback, it is a sad waste if students don’t make good use of it. We need to explore ways to </a:t>
            </a:r>
            <a:r>
              <a:rPr lang="en-US" sz="2800" dirty="0" err="1"/>
              <a:t>incentivise</a:t>
            </a:r>
            <a:r>
              <a:rPr lang="en-US" sz="2800" dirty="0"/>
              <a:t> reading and using of feedback since students often don’t bother, just looking at the mark given. This can be wasteful of staff effort and a missed opportunity for students…</a:t>
            </a:r>
            <a:endParaRPr lang="en-GB" sz="2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things students really hate about feedback</a:t>
            </a:r>
          </a:p>
        </p:txBody>
      </p:sp>
      <p:sp>
        <p:nvSpPr>
          <p:cNvPr id="3" name="Content Placeholder 2"/>
          <p:cNvSpPr>
            <a:spLocks noGrp="1"/>
          </p:cNvSpPr>
          <p:nvPr>
            <p:ph idx="1"/>
          </p:nvPr>
        </p:nvSpPr>
        <p:spPr/>
        <p:txBody>
          <a:bodyPr/>
          <a:lstStyle/>
          <a:p>
            <a:pPr lvl="0">
              <a:buFont typeface="+mj-lt"/>
              <a:buAutoNum type="arabicPeriod"/>
            </a:pPr>
            <a:r>
              <a:rPr lang="en-GB" dirty="0"/>
              <a:t>Poorly written comments that are nigh on impossible to decode, especially when impenetrable acronyms or abbreviations are used, or where handwriting is in an unfamiliar alphabet and is illegible. </a:t>
            </a:r>
          </a:p>
          <a:p>
            <a:pPr lvl="0">
              <a:buFont typeface="+mj-lt"/>
              <a:buAutoNum type="arabicPeriod"/>
            </a:pPr>
            <a:r>
              <a:rPr lang="en-GB" dirty="0"/>
              <a:t>Cursory and derogatory remarks that leave them feeling demoralised ‘Weak argument’, ‘Shoddy work’, ‘Hopeless’, ‘Under-developed’, and so on. </a:t>
            </a:r>
          </a:p>
          <a:p>
            <a:pPr lvl="0">
              <a:buFont typeface="+mj-lt"/>
              <a:buAutoNum type="arabicPeriod"/>
            </a:pPr>
            <a:r>
              <a:rPr lang="en-GB" dirty="0"/>
              <a:t>Value judgements on them as people rather than on the work in hand.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things students really hate about feedback</a:t>
            </a:r>
          </a:p>
        </p:txBody>
      </p:sp>
      <p:sp>
        <p:nvSpPr>
          <p:cNvPr id="3" name="Content Placeholder 2"/>
          <p:cNvSpPr>
            <a:spLocks noGrp="1"/>
          </p:cNvSpPr>
          <p:nvPr>
            <p:ph idx="1"/>
          </p:nvPr>
        </p:nvSpPr>
        <p:spPr/>
        <p:txBody>
          <a:bodyPr/>
          <a:lstStyle/>
          <a:p>
            <a:pPr lvl="0">
              <a:buFont typeface="+mj-lt"/>
              <a:buAutoNum type="arabicPeriod" startAt="4"/>
            </a:pPr>
            <a:r>
              <a:rPr lang="en-GB" dirty="0"/>
              <a:t>Vague comments which give few hints on how to improve or remediate errors: ‘OK as far as it goes’, ‘Needs greater depth of argument’, ‘Inappropriate methodology used’, ‘Not written at the right level’. </a:t>
            </a:r>
          </a:p>
          <a:p>
            <a:pPr lvl="0">
              <a:buFont typeface="+mj-lt"/>
              <a:buAutoNum type="arabicPeriod" startAt="4"/>
            </a:pPr>
            <a:r>
              <a:rPr lang="en-GB" dirty="0"/>
              <a:t>Feedback that arrives so late that there are no opportunities to put into practice any guidance suggested in time for the submission of the next assignment.</a:t>
            </a:r>
          </a:p>
          <a:p>
            <a:pPr>
              <a:buNone/>
            </a:pPr>
            <a:r>
              <a:rPr lang="en-GB" dirty="0"/>
              <a:t>(Adapted from Brown, 2015)</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a:solidFill>
                  <a:srgbClr val="FF3300"/>
                </a:solidFill>
              </a:rPr>
              <a:t>Sadler, D. R. (2010). </a:t>
            </a:r>
            <a:r>
              <a:rPr lang="en-GB" sz="2400" b="1" dirty="0"/>
              <a:t>Beyond feedback: Developing student capability in complex appraisal. </a:t>
            </a:r>
            <a:r>
              <a:rPr lang="en-GB" sz="2400" b="1" i="1" dirty="0"/>
              <a:t>Assessment &amp; Evaluation in Higher Education, 35</a:t>
            </a:r>
            <a:r>
              <a:rPr lang="en-GB" sz="2400" b="1" dirty="0"/>
              <a:t>(5), 535-550.</a:t>
            </a:r>
            <a:br>
              <a:rPr lang="en-GB" sz="2400" b="1" dirty="0"/>
            </a:br>
            <a:endParaRPr lang="en-GB" sz="2400" b="1" dirty="0"/>
          </a:p>
        </p:txBody>
      </p:sp>
      <p:sp>
        <p:nvSpPr>
          <p:cNvPr id="5" name="Content Placeholder 4"/>
          <p:cNvSpPr>
            <a:spLocks noGrp="1"/>
          </p:cNvSpPr>
          <p:nvPr>
            <p:ph idx="1"/>
          </p:nvPr>
        </p:nvSpPr>
        <p:spPr>
          <a:xfrm>
            <a:off x="358777" y="1340710"/>
            <a:ext cx="8605838" cy="5212490"/>
          </a:xfrm>
        </p:spPr>
        <p:txBody>
          <a:bodyPr/>
          <a:lstStyle/>
          <a:p>
            <a:r>
              <a:rPr lang="en-GB" dirty="0"/>
              <a:t>Students need to be exposed to, and gain experience in </a:t>
            </a:r>
            <a:r>
              <a:rPr lang="en-GB" dirty="0">
                <a:solidFill>
                  <a:schemeClr val="accent6">
                    <a:lumMod val="40000"/>
                    <a:lumOff val="60000"/>
                  </a:schemeClr>
                </a:solidFill>
              </a:rPr>
              <a:t>making judgements </a:t>
            </a:r>
            <a:r>
              <a:rPr lang="en-GB" dirty="0"/>
              <a:t>about a variety of works of </a:t>
            </a:r>
            <a:r>
              <a:rPr lang="en-GB" dirty="0">
                <a:solidFill>
                  <a:schemeClr val="accent6">
                    <a:lumMod val="40000"/>
                    <a:lumOff val="60000"/>
                  </a:schemeClr>
                </a:solidFill>
              </a:rPr>
              <a:t>different</a:t>
            </a:r>
            <a:r>
              <a:rPr lang="en-GB" dirty="0"/>
              <a:t> quality…They need planned rather than random exposure to exemplars, and experience in making judgements about quality. They need to create verbalised rationales and accounts of how various works could have been </a:t>
            </a:r>
            <a:r>
              <a:rPr lang="en-GB" dirty="0">
                <a:solidFill>
                  <a:schemeClr val="accent6">
                    <a:lumMod val="40000"/>
                    <a:lumOff val="60000"/>
                  </a:schemeClr>
                </a:solidFill>
              </a:rPr>
              <a:t>done</a:t>
            </a:r>
            <a:r>
              <a:rPr lang="en-GB" dirty="0">
                <a:solidFill>
                  <a:srgbClr val="FF3300"/>
                </a:solidFill>
              </a:rPr>
              <a:t> </a:t>
            </a:r>
            <a:r>
              <a:rPr lang="en-GB" dirty="0">
                <a:solidFill>
                  <a:schemeClr val="accent6">
                    <a:lumMod val="40000"/>
                    <a:lumOff val="60000"/>
                  </a:schemeClr>
                </a:solidFill>
              </a:rPr>
              <a:t>better</a:t>
            </a:r>
            <a:r>
              <a:rPr lang="en-GB" dirty="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Finally, they need to engage in </a:t>
            </a:r>
            <a:r>
              <a:rPr lang="en-GB" dirty="0">
                <a:solidFill>
                  <a:schemeClr val="accent6">
                    <a:lumMod val="40000"/>
                    <a:lumOff val="60000"/>
                  </a:schemeClr>
                </a:solidFill>
              </a:rPr>
              <a:t>evaluative conversations</a:t>
            </a:r>
            <a:r>
              <a:rPr lang="en-GB" dirty="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12"/>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nSpc>
                <a:spcPct val="85000"/>
              </a:lnSpc>
              <a:defRPr/>
            </a:pPr>
            <a:r>
              <a:rPr lang="en-GB" sz="2400" b="1" kern="0" dirty="0">
                <a:solidFill>
                  <a:srgbClr val="FF3300"/>
                </a:solidFill>
                <a:latin typeface="Calibri"/>
              </a:rPr>
              <a:t>Sadler, D. R. (2010). </a:t>
            </a:r>
            <a:r>
              <a:rPr lang="en-GB" sz="2400" b="1" kern="0" dirty="0">
                <a:solidFill>
                  <a:srgbClr val="008000"/>
                </a:solidFill>
                <a:latin typeface="Calibri"/>
              </a:rPr>
              <a:t>Beyond feedback: Developing student capability in complex appraisal. </a:t>
            </a:r>
            <a:r>
              <a:rPr lang="en-GB" sz="2400" b="1" i="1" kern="0" dirty="0">
                <a:solidFill>
                  <a:srgbClr val="008000"/>
                </a:solidFill>
                <a:latin typeface="Calibri"/>
              </a:rPr>
              <a:t>Assessment &amp; Evaluation in Higher Education, 35</a:t>
            </a:r>
            <a:r>
              <a:rPr lang="en-GB" sz="2400" b="1" kern="0" dirty="0">
                <a:solidFill>
                  <a:srgbClr val="008000"/>
                </a:solidFill>
                <a:latin typeface="Calibri"/>
              </a:rPr>
              <a:t>(5), 535-550.</a:t>
            </a:r>
            <a:br>
              <a:rPr lang="en-GB" sz="2400" b="1" kern="0" dirty="0">
                <a:solidFill>
                  <a:srgbClr val="008000"/>
                </a:solidFill>
                <a:latin typeface="Calibri"/>
              </a:rPr>
            </a:br>
            <a:endParaRPr lang="en-GB" sz="2400" b="1" kern="0"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Dylan </a:t>
            </a:r>
            <a:r>
              <a:rPr lang="en-GB" sz="3600" dirty="0" err="1">
                <a:solidFill>
                  <a:srgbClr val="008000"/>
                </a:solidFill>
                <a:latin typeface="Calibri" pitchFamily="34" charset="0"/>
              </a:rPr>
              <a:t>Wiliam</a:t>
            </a:r>
            <a:r>
              <a:rPr lang="en-GB" sz="3600" dirty="0">
                <a:solidFill>
                  <a:srgbClr val="008000"/>
                </a:solidFill>
                <a:latin typeface="Calibri" pitchFamily="34" charset="0"/>
              </a:rPr>
              <a:t> on feedback April 2014 (online)</a:t>
            </a:r>
          </a:p>
        </p:txBody>
      </p:sp>
      <p:sp>
        <p:nvSpPr>
          <p:cNvPr id="3" name="Content Placeholder 2"/>
          <p:cNvSpPr>
            <a:spLocks noGrp="1"/>
          </p:cNvSpPr>
          <p:nvPr>
            <p:ph idx="1"/>
          </p:nvPr>
        </p:nvSpPr>
        <p:spPr>
          <a:xfrm>
            <a:off x="6" y="1196977"/>
            <a:ext cx="8964613" cy="4670425"/>
          </a:xfrm>
        </p:spPr>
        <p:txBody>
          <a:bodyPr/>
          <a:lstStyle/>
          <a:p>
            <a:r>
              <a:rPr lang="en-GB" sz="2600" dirty="0">
                <a:latin typeface="Calibri" pitchFamily="34" charset="0"/>
              </a:rPr>
              <a:t>There really is a lot of rot talked about how feedback should and should not be given.</a:t>
            </a:r>
          </a:p>
          <a:p>
            <a:r>
              <a:rPr lang="en-GB" sz="2600" dirty="0">
                <a:latin typeface="Calibri" pitchFamily="34" charset="0"/>
              </a:rPr>
              <a:t>...people forget that the only good feedback is that which is acted upon, which is why </a:t>
            </a:r>
            <a:r>
              <a:rPr lang="en-GB" sz="2600" dirty="0">
                <a:solidFill>
                  <a:srgbClr val="FF00FF"/>
                </a:solidFill>
                <a:latin typeface="Calibri" pitchFamily="34" charset="0"/>
              </a:rPr>
              <a:t>the only thing that matters is the relationship between the teacher and the student</a:t>
            </a:r>
            <a:r>
              <a:rPr lang="en-GB" sz="2600" dirty="0">
                <a:latin typeface="Calibri" pitchFamily="34" charset="0"/>
              </a:rPr>
              <a:t>. </a:t>
            </a:r>
          </a:p>
          <a:p>
            <a:r>
              <a:rPr lang="en-GB" sz="2600" dirty="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575717"/>
          </a:xfrm>
        </p:spPr>
        <p:txBody>
          <a:bodyPr/>
          <a:lstStyle/>
          <a:p>
            <a:r>
              <a:rPr lang="en-GB" sz="3200" b="1" dirty="0"/>
              <a:t>How’s your feedback?</a:t>
            </a:r>
            <a:endParaRPr lang="en-US" sz="3600" b="1" dirty="0"/>
          </a:p>
        </p:txBody>
      </p:sp>
      <p:sp>
        <p:nvSpPr>
          <p:cNvPr id="16387" name="Rectangle 3"/>
          <p:cNvSpPr>
            <a:spLocks noGrp="1" noChangeArrowheads="1"/>
          </p:cNvSpPr>
          <p:nvPr>
            <p:ph type="body" idx="4294967295"/>
          </p:nvPr>
        </p:nvSpPr>
        <p:spPr>
          <a:xfrm>
            <a:off x="0" y="764638"/>
            <a:ext cx="9144000" cy="5831937"/>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spcBef>
                <a:spcPts val="0"/>
              </a:spcBef>
              <a:spcAft>
                <a:spcPts val="600"/>
              </a:spcAft>
              <a:buFont typeface="Wingdings" pitchFamily="2" charset="2"/>
              <a:buNone/>
            </a:pPr>
            <a:r>
              <a:rPr lang="en-US" sz="2800" dirty="0"/>
              <a:t>(After </a:t>
            </a:r>
            <a:r>
              <a:rPr lang="en-US" sz="2800" dirty="0" err="1"/>
              <a:t>Nicol</a:t>
            </a:r>
            <a:r>
              <a:rPr lang="en-US" sz="2800" dirty="0"/>
              <a:t> and MacFarlane-Dick, 2006)</a:t>
            </a:r>
            <a:endParaRPr lang="en-GB" sz="2800" dirty="0"/>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xmlns="" val="32535975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3"/>
            <a:ext cx="8713788" cy="764629"/>
          </a:xfrm>
        </p:spPr>
        <p:txBody>
          <a:bodyPr/>
          <a:lstStyle/>
          <a:p>
            <a:r>
              <a:rPr lang="en-GB" dirty="0"/>
              <a:t>The new NSS statements (2017)</a:t>
            </a:r>
          </a:p>
        </p:txBody>
      </p:sp>
      <p:sp>
        <p:nvSpPr>
          <p:cNvPr id="3" name="Content Placeholder 2"/>
          <p:cNvSpPr>
            <a:spLocks noGrp="1"/>
          </p:cNvSpPr>
          <p:nvPr>
            <p:ph idx="1"/>
          </p:nvPr>
        </p:nvSpPr>
        <p:spPr>
          <a:xfrm>
            <a:off x="358777" y="620622"/>
            <a:ext cx="8605838" cy="5246791"/>
          </a:xfrm>
        </p:spPr>
        <p:txBody>
          <a:bodyPr/>
          <a:lstStyle/>
          <a:p>
            <a:pPr>
              <a:buNone/>
            </a:pPr>
            <a:r>
              <a:rPr lang="en-GB" sz="2800" dirty="0">
                <a:solidFill>
                  <a:srgbClr val="008000"/>
                </a:solidFill>
              </a:rPr>
              <a:t>Assessment and feedback</a:t>
            </a:r>
          </a:p>
          <a:p>
            <a:r>
              <a:rPr lang="en-GB" sz="2800" dirty="0">
                <a:solidFill>
                  <a:srgbClr val="002060"/>
                </a:solidFill>
              </a:rPr>
              <a:t>The criteria used in marking have been clear in advance.</a:t>
            </a:r>
          </a:p>
          <a:p>
            <a:r>
              <a:rPr lang="en-GB" sz="2800" dirty="0">
                <a:solidFill>
                  <a:srgbClr val="002060"/>
                </a:solidFill>
              </a:rPr>
              <a:t>Marking and assessment have been fair.</a:t>
            </a:r>
          </a:p>
          <a:p>
            <a:r>
              <a:rPr lang="en-GB" sz="2800" dirty="0">
                <a:solidFill>
                  <a:srgbClr val="002060"/>
                </a:solidFill>
              </a:rPr>
              <a:t>Feedback on my work has been timely.</a:t>
            </a:r>
          </a:p>
          <a:p>
            <a:r>
              <a:rPr lang="en-GB" sz="2800" dirty="0">
                <a:solidFill>
                  <a:srgbClr val="002060"/>
                </a:solidFill>
              </a:rPr>
              <a:t>I have received helpful comments on my work.</a:t>
            </a:r>
          </a:p>
          <a:p>
            <a:pPr>
              <a:buNone/>
            </a:pPr>
            <a:r>
              <a:rPr lang="en-GB" sz="2800" dirty="0">
                <a:solidFill>
                  <a:srgbClr val="008000"/>
                </a:solidFill>
              </a:rPr>
              <a:t>Student voice</a:t>
            </a:r>
          </a:p>
          <a:p>
            <a:pPr lvl="0"/>
            <a:r>
              <a:rPr lang="en-GB" sz="2800" dirty="0">
                <a:solidFill>
                  <a:srgbClr val="002060"/>
                </a:solidFill>
              </a:rPr>
              <a:t>I have had the right opportunities to provide feedback on my course.</a:t>
            </a:r>
          </a:p>
          <a:p>
            <a:pPr lvl="0"/>
            <a:r>
              <a:rPr lang="en-GB" sz="2800" dirty="0">
                <a:solidFill>
                  <a:srgbClr val="002060"/>
                </a:solidFill>
              </a:rPr>
              <a:t>Staff value students’ views and opinions about the course.</a:t>
            </a:r>
          </a:p>
          <a:p>
            <a:pPr lvl="0"/>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solidFill>
                  <a:srgbClr val="FFFFFF"/>
                </a:solidFill>
              </a:rPr>
              <a:t>Now is the decade of Universities’ </a:t>
            </a:r>
            <a:r>
              <a:rPr lang="en-GB" sz="4400" dirty="0" err="1">
                <a:solidFill>
                  <a:srgbClr val="FFFFFF"/>
                </a:solidFill>
              </a:rPr>
              <a:t>dis</a:t>
            </a:r>
            <a:r>
              <a:rPr lang="en-GB" sz="4400" dirty="0">
                <a:solidFill>
                  <a:srgbClr val="FFFFFF"/>
                </a:solidFill>
              </a:rPr>
              <a:t>-content!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50"/>
                </a:solidFill>
              </a:rPr>
              <a:t>Outline agenda</a:t>
            </a:r>
          </a:p>
        </p:txBody>
      </p:sp>
      <p:sp>
        <p:nvSpPr>
          <p:cNvPr id="3" name="Content Placeholder 2"/>
          <p:cNvSpPr>
            <a:spLocks noGrp="1"/>
          </p:cNvSpPr>
          <p:nvPr>
            <p:ph idx="1"/>
          </p:nvPr>
        </p:nvSpPr>
        <p:spPr/>
        <p:txBody>
          <a:bodyPr/>
          <a:lstStyle/>
          <a:p>
            <a:r>
              <a:rPr lang="en-US" dirty="0">
                <a:solidFill>
                  <a:srgbClr val="0070C0"/>
                </a:solidFill>
              </a:rPr>
              <a:t>focus on feedback to students on undergraduate courses</a:t>
            </a:r>
          </a:p>
          <a:p>
            <a:r>
              <a:rPr lang="en-US" dirty="0">
                <a:solidFill>
                  <a:srgbClr val="0070C0"/>
                </a:solidFill>
              </a:rPr>
              <a:t>What different formats of feedback there are</a:t>
            </a:r>
          </a:p>
          <a:p>
            <a:r>
              <a:rPr lang="en-US" dirty="0">
                <a:solidFill>
                  <a:srgbClr val="0070C0"/>
                </a:solidFill>
              </a:rPr>
              <a:t>How to choose the most appropriate type</a:t>
            </a:r>
          </a:p>
          <a:p>
            <a:r>
              <a:rPr lang="en-US" dirty="0">
                <a:solidFill>
                  <a:srgbClr val="0070C0"/>
                </a:solidFill>
              </a:rPr>
              <a:t>How to encourage students to engage with the feedback</a:t>
            </a:r>
          </a:p>
          <a:p>
            <a:endParaRPr lang="en-GB" dirty="0">
              <a:solidFill>
                <a:srgbClr val="0070C0"/>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871935"/>
          </a:xfrm>
        </p:spPr>
        <p:txBody>
          <a:bodyPr/>
          <a:lstStyle/>
          <a:p>
            <a:pPr algn="l">
              <a:lnSpc>
                <a:spcPct val="100000"/>
              </a:lnSpc>
            </a:pPr>
            <a:r>
              <a:rPr lang="en-GB" sz="2800" dirty="0"/>
              <a:t>Modern institutions are moving away from being the providers of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3"/>
            <a:ext cx="9144000" cy="1124679"/>
          </a:xfrm>
        </p:spPr>
        <p:txBody>
          <a:bodyPr/>
          <a:lstStyle/>
          <a:p>
            <a:r>
              <a:rPr lang="en-GB" sz="3200" b="1" dirty="0" smtClean="0">
                <a:solidFill>
                  <a:srgbClr val="FF0000"/>
                </a:solidFill>
              </a:rPr>
              <a:t>Teaching – and research – and reflection:</a:t>
            </a:r>
            <a:br>
              <a:rPr lang="en-GB" sz="3200" b="1" dirty="0" smtClean="0">
                <a:solidFill>
                  <a:srgbClr val="FF0000"/>
                </a:solidFill>
              </a:rPr>
            </a:br>
            <a:r>
              <a:rPr lang="en-GB" sz="3200" b="1" dirty="0" smtClean="0">
                <a:solidFill>
                  <a:srgbClr val="FF0000"/>
                </a:solidFill>
              </a:rPr>
              <a:t>the ten most important words</a:t>
            </a:r>
          </a:p>
        </p:txBody>
      </p:sp>
      <p:sp>
        <p:nvSpPr>
          <p:cNvPr id="23555" name="Content Placeholder 2"/>
          <p:cNvSpPr>
            <a:spLocks noGrp="1"/>
          </p:cNvSpPr>
          <p:nvPr>
            <p:ph sz="half" idx="1"/>
          </p:nvPr>
        </p:nvSpPr>
        <p:spPr>
          <a:xfrm>
            <a:off x="285726" y="1643050"/>
            <a:ext cx="4225925" cy="3438532"/>
          </a:xfrm>
        </p:spPr>
        <p:txBody>
          <a:bodyPr/>
          <a:lstStyle/>
          <a:p>
            <a:r>
              <a:rPr lang="en-GB" dirty="0" smtClean="0"/>
              <a:t>Why?</a:t>
            </a:r>
          </a:p>
          <a:p>
            <a:r>
              <a:rPr lang="en-GB" dirty="0" smtClean="0"/>
              <a:t>What?</a:t>
            </a:r>
          </a:p>
          <a:p>
            <a:r>
              <a:rPr lang="en-GB" dirty="0" smtClean="0"/>
              <a:t>Who?</a:t>
            </a:r>
          </a:p>
          <a:p>
            <a:r>
              <a:rPr lang="en-GB" dirty="0" smtClean="0"/>
              <a:t>Where?</a:t>
            </a:r>
          </a:p>
          <a:p>
            <a:r>
              <a:rPr lang="en-GB" dirty="0" smtClean="0"/>
              <a:t>When?</a:t>
            </a:r>
          </a:p>
          <a:p>
            <a:r>
              <a:rPr lang="en-GB" dirty="0" smtClean="0"/>
              <a:t>How?</a:t>
            </a:r>
          </a:p>
        </p:txBody>
      </p:sp>
      <p:sp>
        <p:nvSpPr>
          <p:cNvPr id="23556" name="Content Placeholder 3"/>
          <p:cNvSpPr>
            <a:spLocks noGrp="1"/>
          </p:cNvSpPr>
          <p:nvPr>
            <p:ph sz="half" idx="2"/>
          </p:nvPr>
        </p:nvSpPr>
        <p:spPr>
          <a:xfrm>
            <a:off x="3714746" y="1714488"/>
            <a:ext cx="4227513" cy="3509970"/>
          </a:xfrm>
        </p:spPr>
        <p:txBody>
          <a:bodyPr/>
          <a:lstStyle/>
          <a:p>
            <a:r>
              <a:rPr lang="en-GB" dirty="0" smtClean="0"/>
              <a:t>Which?</a:t>
            </a:r>
          </a:p>
          <a:p>
            <a:r>
              <a:rPr lang="en-GB" dirty="0" smtClean="0"/>
              <a:t>So what?</a:t>
            </a:r>
          </a:p>
          <a:p>
            <a:r>
              <a:rPr lang="en-GB" dirty="0" smtClean="0"/>
              <a:t>Wow?</a:t>
            </a:r>
          </a:p>
          <a:p>
            <a:pPr>
              <a:buNone/>
            </a:pPr>
            <a:r>
              <a:rPr lang="en-GB" dirty="0" smtClean="0"/>
              <a:t>And the most powerful four-letter word in the English language...</a:t>
            </a:r>
          </a:p>
          <a:p>
            <a:pPr>
              <a:buNone/>
            </a:pPr>
            <a:r>
              <a:rPr lang="en-GB" sz="4000" dirty="0" smtClean="0">
                <a:solidFill>
                  <a:srgbClr val="CC0000"/>
                </a:solidFill>
              </a:rPr>
              <a:t>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‘what’ </a:t>
            </a:r>
            <a:r>
              <a:rPr lang="en-GB" sz="3600" dirty="0" smtClean="0">
                <a:solidFill>
                  <a:srgbClr val="00B050"/>
                </a:solidFill>
              </a:rPr>
              <a:t>is getting ever less important</a:t>
            </a:r>
            <a:endParaRPr lang="en-GB" sz="3600" dirty="0">
              <a:solidFill>
                <a:srgbClr val="00B050"/>
              </a:solidFill>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 action="ppaction://hlinkfile"/>
              </a:rPr>
              <a:t>*</a:t>
            </a:r>
            <a:r>
              <a:rPr lang="en-US" sz="1800" dirty="0" smtClean="0">
                <a:solidFill>
                  <a:schemeClr val="tx1"/>
                </a:solidFill>
              </a:rPr>
              <a:t>, </a:t>
            </a:r>
            <a:r>
              <a:rPr lang="en-US" sz="1800" dirty="0" smtClean="0">
                <a:solidFill>
                  <a:schemeClr val="tx1"/>
                </a:solidFill>
                <a:hlinkClick r:id="rId4" action="ppaction://hlinkfile"/>
              </a:rPr>
              <a:t>Jenny Liu</a:t>
            </a:r>
            <a:r>
              <a:rPr lang="en-US" sz="1800" dirty="0" smtClean="0">
                <a:solidFill>
                  <a:schemeClr val="tx1"/>
                </a:solidFill>
              </a:rPr>
              <a:t>,  </a:t>
            </a:r>
            <a:r>
              <a:rPr lang="en-US" sz="1800" dirty="0" smtClean="0">
                <a:solidFill>
                  <a:schemeClr val="tx1"/>
                </a:solidFill>
                <a:hlinkClick r:id="rId5"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6"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Why? </a:t>
            </a:r>
            <a:r>
              <a:rPr lang="en-GB" sz="2800" b="1" kern="0" dirty="0" smtClean="0">
                <a:solidFill>
                  <a:srgbClr val="C00000"/>
                </a:solidFill>
                <a:latin typeface="Arial"/>
              </a:rPr>
              <a:t>(rationale)</a:t>
            </a:r>
          </a:p>
          <a:p>
            <a:pPr marL="533400" indent="-533400">
              <a:lnSpc>
                <a:spcPct val="90000"/>
              </a:lnSpc>
              <a:spcBef>
                <a:spcPct val="35000"/>
              </a:spcBef>
              <a:buClr>
                <a:srgbClr val="009900"/>
              </a:buClr>
              <a:buFont typeface="Wingdings" pitchFamily="2" charset="2"/>
              <a:buChar char="v"/>
              <a:defRPr/>
            </a:pPr>
            <a:r>
              <a:rPr lang="en-GB" sz="1800" b="1" kern="0" dirty="0" smtClean="0">
                <a:solidFill>
                  <a:srgbClr val="660066"/>
                </a:solidFill>
                <a:latin typeface="Arial"/>
              </a:rPr>
              <a:t>What? </a:t>
            </a:r>
            <a:r>
              <a:rPr lang="en-GB" sz="1800" b="1" kern="0" dirty="0" smtClean="0">
                <a:solidFill>
                  <a:srgbClr val="C00000"/>
                </a:solidFill>
                <a:latin typeface="Arial"/>
              </a:rPr>
              <a:t>(content)</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Who? </a:t>
            </a:r>
            <a:r>
              <a:rPr lang="en-GB" sz="2800" b="1" kern="0" dirty="0" smtClean="0">
                <a:solidFill>
                  <a:srgbClr val="C00000"/>
                </a:solidFill>
                <a:latin typeface="Arial"/>
              </a:rPr>
              <a:t>(people, you, me, them)</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Where? </a:t>
            </a:r>
            <a:r>
              <a:rPr lang="en-GB" sz="2800" b="1" kern="0" dirty="0" smtClean="0">
                <a:solidFill>
                  <a:srgbClr val="C00000"/>
                </a:solidFill>
                <a:latin typeface="Arial"/>
              </a:rPr>
              <a:t>(locations)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When? </a:t>
            </a:r>
            <a:r>
              <a:rPr lang="en-GB" sz="2800" b="1" kern="0" dirty="0" smtClean="0">
                <a:solidFill>
                  <a:srgbClr val="C00000"/>
                </a:solidFill>
                <a:latin typeface="Arial"/>
              </a:rPr>
              <a:t>(times)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How? </a:t>
            </a:r>
            <a:r>
              <a:rPr lang="en-GB" sz="2800" b="1" kern="0" dirty="0" smtClean="0">
                <a:solidFill>
                  <a:srgbClr val="C00000"/>
                </a:solidFill>
                <a:latin typeface="Arial"/>
              </a:rPr>
              <a:t>(processes)</a:t>
            </a:r>
          </a:p>
        </p:txBody>
      </p:sp>
      <p:sp>
        <p:nvSpPr>
          <p:cNvPr id="4" name="Content Placeholder 3"/>
          <p:cNvSpPr txBox="1">
            <a:spLocks/>
          </p:cNvSpPr>
          <p:nvPr/>
        </p:nvSpPr>
        <p:spPr>
          <a:xfrm>
            <a:off x="4500563"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Which? </a:t>
            </a:r>
            <a:r>
              <a:rPr lang="en-GB" sz="2800" b="1" kern="0" dirty="0" smtClean="0">
                <a:solidFill>
                  <a:srgbClr val="C00000"/>
                </a:solidFill>
                <a:latin typeface="Arial"/>
              </a:rPr>
              <a:t>(decisions)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So what? </a:t>
            </a:r>
            <a:r>
              <a:rPr lang="en-GB" sz="2800" b="1" kern="0" dirty="0" smtClean="0">
                <a:solidFill>
                  <a:srgbClr val="C00000"/>
                </a:solidFill>
                <a:latin typeface="Arial"/>
              </a:rPr>
              <a:t>(importance?)</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Wow? </a:t>
            </a:r>
            <a:r>
              <a:rPr lang="en-GB" sz="2800" b="1" kern="0" dirty="0" smtClean="0">
                <a:solidFill>
                  <a:srgbClr val="C00000"/>
                </a:solidFill>
                <a:latin typeface="Arial"/>
              </a:rPr>
              <a:t>(impact?)</a:t>
            </a:r>
          </a:p>
          <a:p>
            <a:pPr marL="533400" indent="-533400">
              <a:lnSpc>
                <a:spcPct val="90000"/>
              </a:lnSpc>
              <a:spcBef>
                <a:spcPct val="35000"/>
              </a:spcBef>
              <a:buClr>
                <a:srgbClr val="009900"/>
              </a:buClr>
              <a:buFont typeface="Wingdings" pitchFamily="2" charset="2"/>
              <a:buNone/>
              <a:defRPr/>
            </a:pPr>
            <a:r>
              <a:rPr lang="en-GB" sz="2800" b="1" kern="0" dirty="0" smtClean="0">
                <a:solidFill>
                  <a:srgbClr val="660066"/>
                </a:solidFill>
                <a:latin typeface="Arial"/>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smtClean="0">
                <a:solidFill>
                  <a:srgbClr val="CC0000"/>
                </a:solidFill>
                <a:latin typeface="Arial"/>
              </a:rPr>
              <a:t>	????</a:t>
            </a:r>
          </a:p>
        </p:txBody>
      </p:sp>
      <p:sp>
        <p:nvSpPr>
          <p:cNvPr id="5" name="Title 1"/>
          <p:cNvSpPr txBox="1">
            <a:spLocks/>
          </p:cNvSpPr>
          <p:nvPr/>
        </p:nvSpPr>
        <p:spPr>
          <a:xfrm>
            <a:off x="0" y="13"/>
            <a:ext cx="9144000" cy="1124679"/>
          </a:xfrm>
          <a:prstGeom prst="rect">
            <a:avLst/>
          </a:prstGeom>
        </p:spPr>
        <p:txBody>
          <a:bodyPr/>
          <a:lstStyle/>
          <a:p>
            <a:pPr algn="ctr">
              <a:lnSpc>
                <a:spcPct val="85000"/>
              </a:lnSpc>
              <a:defRPr/>
            </a:pPr>
            <a:r>
              <a:rPr lang="en-GB" sz="3200" b="1" kern="0" smtClean="0">
                <a:solidFill>
                  <a:srgbClr val="FF0000"/>
                </a:solidFill>
                <a:latin typeface="Arial Rounded MT Bold"/>
              </a:rPr>
              <a:t>Teaching – and research – and reflection:</a:t>
            </a:r>
            <a:br>
              <a:rPr lang="en-GB" sz="3200" b="1" kern="0" smtClean="0">
                <a:solidFill>
                  <a:srgbClr val="FF0000"/>
                </a:solidFill>
                <a:latin typeface="Arial Rounded MT Bold"/>
              </a:rPr>
            </a:br>
            <a:r>
              <a:rPr lang="en-GB" sz="3200" b="1" kern="0" smtClean="0">
                <a:solidFill>
                  <a:srgbClr val="FF0000"/>
                </a:solidFill>
                <a:latin typeface="Arial Rounded MT Bold"/>
              </a:rPr>
              <a:t>the ten most important words</a:t>
            </a:r>
            <a:endParaRPr lang="en-GB" sz="3200" b="1" kern="0" dirty="0" smtClean="0">
              <a:solidFill>
                <a:srgbClr val="FF0000"/>
              </a:solidFill>
              <a:latin typeface="Arial Rounded MT Bol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524000" y="0"/>
            <a:ext cx="6858000" cy="6858000"/>
          </a:xfrm>
          <a:prstGeom prst="rect">
            <a:avLst/>
          </a:prstGeom>
          <a:solidFill>
            <a:schemeClr val="tx1"/>
          </a:solidFill>
        </p:spPr>
      </p:pic>
    </p:spTree>
    <p:extLst>
      <p:ext uri="{BB962C8B-B14F-4D97-AF65-F5344CB8AC3E}">
        <p14:creationId xmlns:p14="http://schemas.microsoft.com/office/powerpoint/2010/main" xmlns="" val="5680892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3"/>
            <a:ext cx="6481762" cy="3096429"/>
          </a:xfrm>
          <a:noFill/>
        </p:spPr>
        <p:txBody>
          <a:bodyPr/>
          <a:lstStyle/>
          <a:p>
            <a:pPr algn="ctr">
              <a:defRPr/>
            </a:pPr>
            <a:r>
              <a:rPr lang="en-GB" sz="4400" dirty="0">
                <a:solidFill>
                  <a:schemeClr val="accent1">
                    <a:lumMod val="60000"/>
                    <a:lumOff val="40000"/>
                  </a:schemeClr>
                </a:solidFill>
              </a:rPr>
              <a:t>Fourteen Ideas </a:t>
            </a:r>
            <a:br>
              <a:rPr lang="en-GB" sz="4400" dirty="0">
                <a:solidFill>
                  <a:schemeClr val="accent1">
                    <a:lumMod val="60000"/>
                    <a:lumOff val="40000"/>
                  </a:schemeClr>
                </a:solidFill>
              </a:rPr>
            </a:br>
            <a:r>
              <a:rPr lang="en-GB" sz="4400" dirty="0">
                <a:solidFill>
                  <a:schemeClr val="accent1">
                    <a:lumMod val="60000"/>
                    <a:lumOff val="40000"/>
                  </a:schemeClr>
                </a:solidFill>
              </a:rPr>
              <a:t>for making Assessment and Formative Feedback more Effective and Manageable</a:t>
            </a:r>
            <a:endParaRPr lang="en-GB" sz="3200" dirty="0">
              <a:solidFill>
                <a:schemeClr val="accent1">
                  <a:lumMod val="60000"/>
                  <a:lumOff val="40000"/>
                </a:schemeClr>
              </a:solidFill>
            </a:endParaRPr>
          </a:p>
        </p:txBody>
      </p:sp>
      <p:sp>
        <p:nvSpPr>
          <p:cNvPr id="5" name="Rectangle 8">
            <a:hlinkClick r:id="rId3" action="ppaction://hlinkpres?slideindex=1&amp;slidetitle="/>
          </p:cNvPr>
          <p:cNvSpPr>
            <a:spLocks noChangeArrowheads="1"/>
          </p:cNvSpPr>
          <p:nvPr/>
        </p:nvSpPr>
        <p:spPr bwMode="auto">
          <a:xfrm>
            <a:off x="251521" y="4365130"/>
            <a:ext cx="8496944"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lstStyle/>
          <a:p>
            <a:r>
              <a:rPr lang="en-GB" sz="3200" b="1" dirty="0">
                <a:latin typeface="Calibri" pitchFamily="34" charset="0"/>
              </a:rPr>
              <a:t>Fourteen ideas for making assessment and feedback more manageable</a:t>
            </a:r>
            <a:endParaRPr lang="en-US" sz="3200" b="1" dirty="0">
              <a:latin typeface="Calibri" pitchFamily="34" charset="0"/>
            </a:endParaRPr>
          </a:p>
        </p:txBody>
      </p:sp>
      <p:sp>
        <p:nvSpPr>
          <p:cNvPr id="3" name="Content Placeholder 2"/>
          <p:cNvSpPr>
            <a:spLocks noGrp="1"/>
          </p:cNvSpPr>
          <p:nvPr>
            <p:ph idx="1"/>
          </p:nvPr>
        </p:nvSpPr>
        <p:spPr>
          <a:xfrm>
            <a:off x="1" y="692632"/>
            <a:ext cx="9396536" cy="5174781"/>
          </a:xfrm>
        </p:spPr>
        <p:txBody>
          <a:bodyPr/>
          <a:lstStyle/>
          <a:p>
            <a:pPr>
              <a:buFont typeface="+mj-lt"/>
              <a:buAutoNum type="alphaUcPeriod"/>
            </a:pPr>
            <a:r>
              <a:rPr lang="en-GB" sz="2200" dirty="0">
                <a:latin typeface="Calibri" pitchFamily="34" charset="0"/>
              </a:rPr>
              <a:t>Design much shorter assessments.</a:t>
            </a:r>
          </a:p>
          <a:p>
            <a:pPr>
              <a:buFont typeface="+mj-lt"/>
              <a:buAutoNum type="alphaUcPeriod"/>
            </a:pPr>
            <a:r>
              <a:rPr lang="en-GB" sz="2200" dirty="0"/>
              <a:t>Increase formative assessment and reduce summative assessment.</a:t>
            </a:r>
            <a:endParaRPr lang="en-GB" sz="2200" dirty="0">
              <a:latin typeface="Calibri" pitchFamily="34" charset="0"/>
            </a:endParaRPr>
          </a:p>
          <a:p>
            <a:pPr>
              <a:buFont typeface="+mj-lt"/>
              <a:buAutoNum type="alphaUcPeriod"/>
            </a:pPr>
            <a:r>
              <a:rPr lang="en-GB" sz="2200" dirty="0"/>
              <a:t>Don’t just use essays.</a:t>
            </a:r>
            <a:endParaRPr lang="en-GB" sz="2200" dirty="0">
              <a:latin typeface="Calibri" pitchFamily="34" charset="0"/>
            </a:endParaRPr>
          </a:p>
          <a:p>
            <a:pPr>
              <a:buFont typeface="+mj-lt"/>
              <a:buAutoNum type="alphaUcPeriod"/>
            </a:pPr>
            <a:r>
              <a:rPr lang="en-GB" sz="2200" dirty="0"/>
              <a:t>Make more use of oral feedback rather than written.</a:t>
            </a:r>
          </a:p>
          <a:p>
            <a:pPr>
              <a:buFont typeface="+mj-lt"/>
              <a:buAutoNum type="alphaUcPeriod"/>
            </a:pPr>
            <a:r>
              <a:rPr lang="en-GB" sz="2200" dirty="0"/>
              <a:t>Speed up feedback so students still care about it.</a:t>
            </a:r>
          </a:p>
          <a:p>
            <a:pPr>
              <a:buFont typeface="+mj-lt"/>
              <a:buAutoNum type="alphaUcPeriod"/>
            </a:pPr>
            <a:r>
              <a:rPr lang="en-GB" sz="2200" dirty="0"/>
              <a:t>Get students giving feedback to each other.</a:t>
            </a:r>
          </a:p>
          <a:p>
            <a:pPr>
              <a:buFont typeface="+mj-lt"/>
              <a:buAutoNum type="alphaUcPeriod"/>
            </a:pPr>
            <a:r>
              <a:rPr lang="en-GB" sz="2200" dirty="0">
                <a:latin typeface="Calibri" pitchFamily="34" charset="0"/>
              </a:rPr>
              <a:t>Let students right into assessment criteria</a:t>
            </a:r>
            <a:r>
              <a:rPr lang="en-GB" sz="2200" dirty="0" smtClean="0">
                <a:latin typeface="Calibri" pitchFamily="34" charset="0"/>
              </a:rPr>
              <a:t>. (No hidden agendas!)</a:t>
            </a:r>
            <a:endParaRPr lang="en-GB" sz="2200" dirty="0">
              <a:latin typeface="Calibri" pitchFamily="34" charset="0"/>
            </a:endParaRPr>
          </a:p>
          <a:p>
            <a:pPr>
              <a:buFont typeface="+mj-lt"/>
              <a:buAutoNum type="alphaUcPeriod"/>
            </a:pPr>
            <a:r>
              <a:rPr lang="en-GB" sz="2200" dirty="0"/>
              <a:t>Show students a range of evidence of achievement.</a:t>
            </a:r>
          </a:p>
          <a:p>
            <a:pPr>
              <a:buFont typeface="+mj-lt"/>
              <a:buAutoNum type="alphaUcPeriod"/>
            </a:pPr>
            <a:r>
              <a:rPr lang="en-GB" sz="2200" dirty="0"/>
              <a:t>Get students themselves formulating evidence of achievement.</a:t>
            </a:r>
          </a:p>
          <a:p>
            <a:pPr>
              <a:buFont typeface="+mj-lt"/>
              <a:buAutoNum type="alphaUcPeriod"/>
            </a:pPr>
            <a:r>
              <a:rPr lang="en-GB" sz="2200" dirty="0"/>
              <a:t>Get students themselves designing and applying assessment criteria.</a:t>
            </a:r>
          </a:p>
          <a:p>
            <a:pPr>
              <a:buFont typeface="+mj-lt"/>
              <a:buAutoNum type="alphaUcPeriod"/>
            </a:pPr>
            <a:r>
              <a:rPr lang="en-GB" sz="2200" dirty="0"/>
              <a:t>Give feedback to students in groups.</a:t>
            </a:r>
          </a:p>
          <a:p>
            <a:pPr>
              <a:buFont typeface="+mj-lt"/>
              <a:buAutoNum type="alphaUcPeriod"/>
            </a:pPr>
            <a:r>
              <a:rPr lang="en-GB" sz="2200" dirty="0"/>
              <a:t>Use statement banks to speed up useful feedback.</a:t>
            </a:r>
          </a:p>
          <a:p>
            <a:pPr>
              <a:buFont typeface="+mj-lt"/>
              <a:buAutoNum type="alphaUcPeriod"/>
            </a:pPr>
            <a:r>
              <a:rPr lang="en-GB" sz="2200" dirty="0"/>
              <a:t>Get students self-assessing, and give them feedback on their self-assessment.</a:t>
            </a:r>
          </a:p>
          <a:p>
            <a:pPr>
              <a:buFont typeface="+mj-lt"/>
              <a:buAutoNum type="alphaUcPeriod"/>
            </a:pPr>
            <a:r>
              <a:rPr lang="en-GB" sz="2200" dirty="0"/>
              <a:t>Avoid ‘final language’ in feedback.</a:t>
            </a:r>
          </a:p>
          <a:p>
            <a:pPr>
              <a:buFont typeface="+mj-lt"/>
              <a:buAutoNum type="alphaUcPeriod"/>
            </a:pPr>
            <a:endParaRPr lang="en-GB" sz="2200" dirty="0"/>
          </a:p>
          <a:p>
            <a:pPr>
              <a:buFont typeface="+mj-lt"/>
              <a:buAutoNum type="alphaUcPeriod"/>
            </a:pPr>
            <a:endParaRPr lang="en-GB" sz="2200"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A	Design much shorter assessments</a:t>
            </a:r>
          </a:p>
        </p:txBody>
      </p:sp>
      <p:sp>
        <p:nvSpPr>
          <p:cNvPr id="3" name="Content Placeholder 2"/>
          <p:cNvSpPr>
            <a:spLocks noGrp="1"/>
          </p:cNvSpPr>
          <p:nvPr>
            <p:ph idx="1"/>
          </p:nvPr>
        </p:nvSpPr>
        <p:spPr/>
        <p:txBody>
          <a:bodyPr/>
          <a:lstStyle/>
          <a:p>
            <a:r>
              <a:rPr lang="en-GB" sz="2800" dirty="0"/>
              <a:t>We tend to keep using long assessments, because that’s what we’ve always done.</a:t>
            </a:r>
          </a:p>
          <a:p>
            <a:r>
              <a:rPr lang="en-GB" sz="2800" dirty="0"/>
              <a:t>As a result, we spend ages marking, and too little time assessing.</a:t>
            </a:r>
          </a:p>
          <a:p>
            <a:r>
              <a:rPr lang="en-GB" sz="2800" dirty="0"/>
              <a:t>Students learn to ‘waffle’ with long assessments.</a:t>
            </a:r>
          </a:p>
          <a:p>
            <a:r>
              <a:rPr lang="en-GB" sz="2800" dirty="0"/>
              <a:t>A short assessment can be harder, and more intense.</a:t>
            </a:r>
          </a:p>
          <a:p>
            <a:r>
              <a:rPr lang="en-GB" sz="2800" dirty="0"/>
              <a:t>And achieve better discrimination between best and worst.</a:t>
            </a:r>
          </a:p>
          <a:p>
            <a:r>
              <a:rPr lang="en-GB" sz="2800" dirty="0"/>
              <a:t>And much, much faster to assess.</a:t>
            </a:r>
          </a:p>
          <a:p>
            <a:r>
              <a:rPr lang="en-GB" sz="2800" dirty="0"/>
              <a:t>Word-constrained assessments can be used.</a:t>
            </a:r>
          </a:p>
          <a:p>
            <a:endParaRPr lang="en-GB" sz="28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B	Increase formative assessment and reduce summative assessment</a:t>
            </a:r>
          </a:p>
        </p:txBody>
      </p:sp>
      <p:sp>
        <p:nvSpPr>
          <p:cNvPr id="3" name="Content Placeholder 2"/>
          <p:cNvSpPr>
            <a:spLocks noGrp="1"/>
          </p:cNvSpPr>
          <p:nvPr>
            <p:ph idx="1"/>
          </p:nvPr>
        </p:nvSpPr>
        <p:spPr/>
        <p:txBody>
          <a:bodyPr/>
          <a:lstStyle/>
          <a:p>
            <a:r>
              <a:rPr lang="en-GB" dirty="0"/>
              <a:t>We know that students learn little or nothing from feedback on summative assessments.</a:t>
            </a:r>
          </a:p>
          <a:p>
            <a:r>
              <a:rPr lang="en-GB" dirty="0"/>
              <a:t>Students often don’t learn from feedback on supposedly-formative assessments, as they’ve already moved on to the next task.</a:t>
            </a:r>
          </a:p>
          <a:p>
            <a:r>
              <a:rPr lang="en-GB" dirty="0"/>
              <a:t>Formative assessment can be a great learning experience.</a:t>
            </a:r>
          </a:p>
          <a:p>
            <a:r>
              <a:rPr lang="en-GB" dirty="0"/>
              <a:t>Students’ final results can benefit enormously from formative feedback.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a:latin typeface="Calibri" pitchFamily="34" charset="0"/>
              </a:rPr>
              <a:t>You don’t need to take notes.</a:t>
            </a:r>
          </a:p>
          <a:p>
            <a:r>
              <a:rPr lang="en-GB" sz="2800" dirty="0">
                <a:latin typeface="Calibri" pitchFamily="34" charset="0"/>
              </a:rPr>
              <a:t>I’ll put the main slides up on my website by lunchtime tomorrow</a:t>
            </a:r>
            <a:r>
              <a:rPr lang="en-GB" sz="2800" dirty="0">
                <a:solidFill>
                  <a:srgbClr val="C00000"/>
                </a:solidFill>
                <a:latin typeface="Calibri" pitchFamily="34" charset="0"/>
              </a:rPr>
              <a:t>:</a:t>
            </a:r>
            <a:r>
              <a:rPr lang="en-GB" sz="2800" dirty="0">
                <a:latin typeface="Calibri" pitchFamily="34" charset="0"/>
              </a:rPr>
              <a:t> </a:t>
            </a:r>
            <a:r>
              <a:rPr lang="en-GB" sz="2800" dirty="0">
                <a:solidFill>
                  <a:srgbClr val="008000"/>
                </a:solidFill>
                <a:latin typeface="Calibri" pitchFamily="34" charset="0"/>
              </a:rPr>
              <a:t>(http://phil-race.co.uk/)</a:t>
            </a:r>
          </a:p>
          <a:p>
            <a:r>
              <a:rPr lang="en-GB" sz="2800" dirty="0">
                <a:latin typeface="Calibri" pitchFamily="34" charset="0"/>
              </a:rPr>
              <a:t>I won’t include pictures and video-clips, as this would make the file-size too large.</a:t>
            </a:r>
          </a:p>
          <a:p>
            <a:r>
              <a:rPr lang="en-GB" sz="2800" dirty="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C	Don’t just use essays</a:t>
            </a:r>
          </a:p>
        </p:txBody>
      </p:sp>
      <p:sp>
        <p:nvSpPr>
          <p:cNvPr id="3" name="Content Placeholder 2"/>
          <p:cNvSpPr>
            <a:spLocks noGrp="1"/>
          </p:cNvSpPr>
          <p:nvPr>
            <p:ph idx="1"/>
          </p:nvPr>
        </p:nvSpPr>
        <p:spPr/>
        <p:txBody>
          <a:bodyPr/>
          <a:lstStyle/>
          <a:p>
            <a:r>
              <a:rPr lang="en-GB" sz="2800" dirty="0"/>
              <a:t>Essays take ages to write, and ages to mark</a:t>
            </a:r>
            <a:r>
              <a:rPr lang="en-GB" sz="2800" dirty="0" smtClean="0"/>
              <a:t>.</a:t>
            </a:r>
          </a:p>
          <a:p>
            <a:r>
              <a:rPr lang="en-GB" sz="2800" dirty="0" smtClean="0"/>
              <a:t>Fine for feedback, but not for assessment!</a:t>
            </a:r>
            <a:endParaRPr lang="en-GB" sz="2800" dirty="0"/>
          </a:p>
          <a:p>
            <a:r>
              <a:rPr lang="en-GB" sz="2800" dirty="0"/>
              <a:t>Research shows we’re not at all good at assessing essays</a:t>
            </a:r>
            <a:r>
              <a:rPr lang="en-GB" sz="2800" dirty="0" smtClean="0"/>
              <a:t>.</a:t>
            </a:r>
          </a:p>
          <a:p>
            <a:r>
              <a:rPr lang="en-GB" sz="2800" dirty="0" smtClean="0"/>
              <a:t>And we may not know who wrote them! </a:t>
            </a:r>
            <a:r>
              <a:rPr lang="en-GB" sz="2800" u="sng" dirty="0" smtClean="0">
                <a:hlinkClick r:id="rId2"/>
              </a:rPr>
              <a:t>http://phil-race.co.uk/whodunit/</a:t>
            </a:r>
            <a:r>
              <a:rPr lang="en-GB" sz="2800" dirty="0" smtClean="0"/>
              <a:t> </a:t>
            </a:r>
            <a:endParaRPr lang="en-GB" sz="2800" dirty="0"/>
          </a:p>
          <a:p>
            <a:r>
              <a:rPr lang="en-GB" sz="2800" dirty="0"/>
              <a:t>Marking can degenerate into copy-editing rather than assessing.</a:t>
            </a:r>
          </a:p>
          <a:p>
            <a:r>
              <a:rPr lang="en-GB" sz="2800" dirty="0"/>
              <a:t>Students are well aware whenever assessment is at all unfair.</a:t>
            </a:r>
          </a:p>
          <a:p>
            <a:r>
              <a:rPr lang="en-GB" sz="2800" dirty="0"/>
              <a:t>The mark or grade becomes much more important to students than the feedback.</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D	Make more use of oral feedback rather than written</a:t>
            </a:r>
          </a:p>
        </p:txBody>
      </p:sp>
      <p:sp>
        <p:nvSpPr>
          <p:cNvPr id="3" name="Content Placeholder 2"/>
          <p:cNvSpPr>
            <a:spLocks noGrp="1"/>
          </p:cNvSpPr>
          <p:nvPr>
            <p:ph idx="1"/>
          </p:nvPr>
        </p:nvSpPr>
        <p:spPr/>
        <p:txBody>
          <a:bodyPr/>
          <a:lstStyle/>
          <a:p>
            <a:r>
              <a:rPr lang="en-GB" dirty="0"/>
              <a:t>Face-to-face feedback can make good use of tone of voice, encouraging facial gestures, speed of speech, repetition where needed, body language, and so on.</a:t>
            </a:r>
          </a:p>
          <a:p>
            <a:r>
              <a:rPr lang="en-GB" dirty="0"/>
              <a:t>Students in large groups can learn from oral feedback on other students’ triumphs and disasters (with due anonymity).</a:t>
            </a:r>
          </a:p>
          <a:p>
            <a:r>
              <a:rPr lang="en-GB" dirty="0"/>
              <a:t>Even one-to-one, oral feedback can be much more powerful than written.</a:t>
            </a:r>
          </a:p>
          <a:p>
            <a:r>
              <a:rPr lang="en-GB" dirty="0"/>
              <a:t>Oral feedback can be retained if ‘packaged up’ in podcasts or audio files.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E	Speed up feedback so students still care about it</a:t>
            </a:r>
          </a:p>
        </p:txBody>
      </p:sp>
      <p:sp>
        <p:nvSpPr>
          <p:cNvPr id="3" name="Content Placeholder 2"/>
          <p:cNvSpPr>
            <a:spLocks noGrp="1"/>
          </p:cNvSpPr>
          <p:nvPr>
            <p:ph idx="1"/>
          </p:nvPr>
        </p:nvSpPr>
        <p:spPr/>
        <p:txBody>
          <a:bodyPr/>
          <a:lstStyle/>
          <a:p>
            <a:r>
              <a:rPr lang="en-GB" dirty="0"/>
              <a:t>We’ve become preoccupied with the turn-around time for a batch of work for large groups of students.</a:t>
            </a:r>
          </a:p>
          <a:p>
            <a:r>
              <a:rPr lang="en-GB" dirty="0"/>
              <a:t>A lot of feedback can be given at the moment the work is submitted, before marking has even begun.</a:t>
            </a:r>
          </a:p>
          <a:p>
            <a:r>
              <a:rPr lang="en-GB" dirty="0"/>
              <a:t>Immediate feedback means that students still remember what they did – and what they had problems with.</a:t>
            </a:r>
          </a:p>
          <a:p>
            <a:r>
              <a:rPr lang="en-GB" dirty="0"/>
              <a:t>Ideally, give feedback within 24 hours of students doing the work?</a:t>
            </a:r>
          </a:p>
          <a:p>
            <a:endParaRPr lang="en-GB"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F	Get students giving feedback to each other</a:t>
            </a:r>
          </a:p>
        </p:txBody>
      </p:sp>
      <p:sp>
        <p:nvSpPr>
          <p:cNvPr id="3" name="Content Placeholder 2"/>
          <p:cNvSpPr>
            <a:spLocks noGrp="1"/>
          </p:cNvSpPr>
          <p:nvPr>
            <p:ph idx="1"/>
          </p:nvPr>
        </p:nvSpPr>
        <p:spPr/>
        <p:txBody>
          <a:bodyPr/>
          <a:lstStyle/>
          <a:p>
            <a:r>
              <a:rPr lang="en-GB" dirty="0"/>
              <a:t>Students learn a great deal from the process of explaining things to someone else.</a:t>
            </a:r>
          </a:p>
          <a:p>
            <a:r>
              <a:rPr lang="en-GB" dirty="0"/>
              <a:t>It’s often easier to learn from someone who has just mastered a concept than from someone who can’t remember the difficulties learning it.</a:t>
            </a:r>
          </a:p>
          <a:p>
            <a:r>
              <a:rPr lang="en-GB" dirty="0"/>
              <a:t>Students can benefit from much more feedback than we could give them.</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G	Let students right into assessment </a:t>
            </a:r>
            <a:r>
              <a:rPr lang="en-GB" b="1" dirty="0" smtClean="0"/>
              <a:t>criteria (no hidden agendas)</a:t>
            </a:r>
            <a:endParaRPr lang="en-GB" b="1" dirty="0"/>
          </a:p>
        </p:txBody>
      </p:sp>
      <p:sp>
        <p:nvSpPr>
          <p:cNvPr id="3" name="Content Placeholder 2"/>
          <p:cNvSpPr>
            <a:spLocks noGrp="1"/>
          </p:cNvSpPr>
          <p:nvPr>
            <p:ph idx="1"/>
          </p:nvPr>
        </p:nvSpPr>
        <p:spPr/>
        <p:txBody>
          <a:bodyPr/>
          <a:lstStyle/>
          <a:p>
            <a:r>
              <a:rPr lang="en-GB" dirty="0"/>
              <a:t>Talk assessment every  time you see whole groups of students.</a:t>
            </a:r>
          </a:p>
          <a:p>
            <a:r>
              <a:rPr lang="en-GB" dirty="0"/>
              <a:t>Try to avoid talking assessment to individual students seeking to ‘get ahead’.</a:t>
            </a:r>
          </a:p>
          <a:p>
            <a:r>
              <a:rPr lang="en-GB" dirty="0"/>
              <a:t>Make it clear how assessment criteria link to evidence of achievement of published learning outcomes.</a:t>
            </a:r>
          </a:p>
          <a:p>
            <a:r>
              <a:rPr lang="en-GB" dirty="0"/>
              <a:t>Give students safe practice at evidencing their achievement of assessment criteria.</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H	Show students a range of evidence of achievement</a:t>
            </a:r>
          </a:p>
        </p:txBody>
      </p:sp>
      <p:sp>
        <p:nvSpPr>
          <p:cNvPr id="3" name="Content Placeholder 2"/>
          <p:cNvSpPr>
            <a:spLocks noGrp="1"/>
          </p:cNvSpPr>
          <p:nvPr>
            <p:ph idx="1"/>
          </p:nvPr>
        </p:nvSpPr>
        <p:spPr/>
        <p:txBody>
          <a:bodyPr/>
          <a:lstStyle/>
          <a:p>
            <a:r>
              <a:rPr lang="en-GB" dirty="0"/>
              <a:t>Don’t just show students exemplars of ‘excellent work’.</a:t>
            </a:r>
          </a:p>
          <a:p>
            <a:r>
              <a:rPr lang="en-GB" dirty="0"/>
              <a:t>Let them see what can easily go wrong, and can lose them marks.</a:t>
            </a:r>
          </a:p>
          <a:p>
            <a:r>
              <a:rPr lang="en-GB" dirty="0"/>
              <a:t>When students are aware of a range between ‘excellent’ and ‘poor’, they can strive to be even better than excellent.</a:t>
            </a:r>
          </a:p>
          <a:p>
            <a:r>
              <a:rPr lang="en-GB" dirty="0"/>
              <a:t>The tendency to simply imitate excellent work is diminished.</a:t>
            </a:r>
          </a:p>
          <a:p>
            <a:pPr>
              <a:buNone/>
            </a:pPr>
            <a:r>
              <a:rPr lang="en-GB" dirty="0"/>
              <a:t>	(See the work of Royce Sadler)</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30" y="188925"/>
            <a:ext cx="8893175"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I	Get students themselves formulating evidence of achievement</a:t>
            </a:r>
          </a:p>
        </p:txBody>
      </p:sp>
      <p:sp>
        <p:nvSpPr>
          <p:cNvPr id="3" name="Content Placeholder 2"/>
          <p:cNvSpPr>
            <a:spLocks noGrp="1"/>
          </p:cNvSpPr>
          <p:nvPr>
            <p:ph idx="1"/>
          </p:nvPr>
        </p:nvSpPr>
        <p:spPr/>
        <p:txBody>
          <a:bodyPr/>
          <a:lstStyle/>
          <a:p>
            <a:r>
              <a:rPr lang="en-GB" dirty="0"/>
              <a:t>When students have a feeling of ownership of their targets, they put much more into achieving the targets.</a:t>
            </a:r>
          </a:p>
          <a:p>
            <a:r>
              <a:rPr lang="en-GB" dirty="0"/>
              <a:t>When students formulate ‘good’ evidence, we can praise their choices.</a:t>
            </a:r>
          </a:p>
          <a:p>
            <a:r>
              <a:rPr lang="en-GB" dirty="0"/>
              <a:t>When students formulate ‘poor’ evidence, we can point them in a better direction.</a:t>
            </a:r>
          </a:p>
          <a:p>
            <a:r>
              <a:rPr lang="en-GB" dirty="0"/>
              <a:t>We can adopt their targets, when they are better than the ones we first thought of!</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00100" indent="-800100" algn="l"/>
            <a:r>
              <a:rPr lang="en-GB" b="1" dirty="0"/>
              <a:t>J	Get students themselves designing and applying assessment criteria</a:t>
            </a:r>
          </a:p>
        </p:txBody>
      </p:sp>
      <p:sp>
        <p:nvSpPr>
          <p:cNvPr id="3" name="Content Placeholder 2"/>
          <p:cNvSpPr>
            <a:spLocks noGrp="1"/>
          </p:cNvSpPr>
          <p:nvPr>
            <p:ph idx="1"/>
          </p:nvPr>
        </p:nvSpPr>
        <p:spPr/>
        <p:txBody>
          <a:bodyPr/>
          <a:lstStyle/>
          <a:p>
            <a:r>
              <a:rPr lang="en-GB" sz="3000" dirty="0"/>
              <a:t>Learning by assessing – making informed judgements’ – is one of the deepest forms of learning.</a:t>
            </a:r>
          </a:p>
          <a:p>
            <a:r>
              <a:rPr lang="en-GB" sz="3000" dirty="0"/>
              <a:t>We can easily give students relevant things to assess in class time, and benefit from dialogue.</a:t>
            </a:r>
          </a:p>
          <a:p>
            <a:r>
              <a:rPr lang="en-GB" sz="3000" dirty="0"/>
              <a:t>Students can often think of better assessment criteria than the ones we first thought of ourselves.</a:t>
            </a:r>
          </a:p>
          <a:p>
            <a:r>
              <a:rPr lang="en-GB" sz="3000" dirty="0"/>
              <a:t>Applying assessment criteria helps students to internalise how to achieve them in their own work.</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K 	Give feedback to students in groups.</a:t>
            </a:r>
          </a:p>
        </p:txBody>
      </p:sp>
      <p:sp>
        <p:nvSpPr>
          <p:cNvPr id="3" name="Content Placeholder 2"/>
          <p:cNvSpPr>
            <a:spLocks noGrp="1"/>
          </p:cNvSpPr>
          <p:nvPr>
            <p:ph idx="1"/>
          </p:nvPr>
        </p:nvSpPr>
        <p:spPr/>
        <p:txBody>
          <a:bodyPr/>
          <a:lstStyle/>
          <a:p>
            <a:r>
              <a:rPr lang="en-GB" dirty="0"/>
              <a:t>This can be less threatening than one-to-one feedback, especially critical feedback, and can be much more manageable for us.</a:t>
            </a:r>
          </a:p>
          <a:p>
            <a:r>
              <a:rPr lang="en-GB" dirty="0"/>
              <a:t>Let students hear feedback on work that is better than theirs (retaining anonymity).</a:t>
            </a:r>
          </a:p>
          <a:p>
            <a:r>
              <a:rPr lang="en-GB" dirty="0"/>
              <a:t>Let students hear and see feedback on other students’ disasters (retaining anonymity).</a:t>
            </a:r>
          </a:p>
          <a:p>
            <a:r>
              <a:rPr lang="en-GB" dirty="0"/>
              <a:t>Allow students to see ‘where they’re at’ compared to others in the cohort.</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L	 Use statement banks to speed up useful feedback.</a:t>
            </a:r>
          </a:p>
        </p:txBody>
      </p:sp>
      <p:sp>
        <p:nvSpPr>
          <p:cNvPr id="3" name="Content Placeholder 2"/>
          <p:cNvSpPr>
            <a:spLocks noGrp="1"/>
          </p:cNvSpPr>
          <p:nvPr>
            <p:ph idx="1"/>
          </p:nvPr>
        </p:nvSpPr>
        <p:spPr/>
        <p:txBody>
          <a:bodyPr/>
          <a:lstStyle/>
          <a:p>
            <a:r>
              <a:rPr lang="en-GB" dirty="0"/>
              <a:t>Especially with online feedback, compile a bank of useful feedback statements.</a:t>
            </a:r>
          </a:p>
          <a:p>
            <a:r>
              <a:rPr lang="en-GB" dirty="0"/>
              <a:t>Make sure that there are sufficient ‘praise’ comments, to counterbalance critical ones.</a:t>
            </a:r>
          </a:p>
          <a:p>
            <a:r>
              <a:rPr lang="en-GB" dirty="0"/>
              <a:t>Get students themselves to compose statements, so that they get a sharper idea of what is wanted in their work.</a:t>
            </a:r>
          </a:p>
          <a:p>
            <a:r>
              <a:rPr lang="en-GB" dirty="0"/>
              <a:t>Make sure that the feedback that different students receive is sufficiently different and personal, rather than just ‘out of the box’.</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solidFill>
                  <a:srgbClr val="FF0000"/>
                </a:solidFill>
              </a:rPr>
              <a:t>Intended learning outcomes</a:t>
            </a:r>
          </a:p>
        </p:txBody>
      </p:sp>
      <p:sp>
        <p:nvSpPr>
          <p:cNvPr id="110595" name="Rectangle 3"/>
          <p:cNvSpPr>
            <a:spLocks noGrp="1" noChangeArrowheads="1"/>
          </p:cNvSpPr>
          <p:nvPr>
            <p:ph idx="1"/>
          </p:nvPr>
        </p:nvSpPr>
        <p:spPr>
          <a:xfrm>
            <a:off x="0" y="692622"/>
            <a:ext cx="9144000" cy="6165379"/>
          </a:xfrm>
        </p:spPr>
        <p:txBody>
          <a:bodyPr/>
          <a:lstStyle/>
          <a:p>
            <a:pPr>
              <a:buNone/>
            </a:pPr>
            <a:r>
              <a:rPr lang="en-US" sz="2800" dirty="0"/>
              <a:t>After participating in this workshop you should be better able to:</a:t>
            </a:r>
          </a:p>
          <a:p>
            <a:pPr lvl="0">
              <a:buFont typeface="+mj-lt"/>
              <a:buAutoNum type="arabicPeriod"/>
            </a:pPr>
            <a:r>
              <a:rPr lang="en-GB" sz="2800" dirty="0"/>
              <a:t>Make life better – for you and for students – by making feedback more manageable!</a:t>
            </a:r>
          </a:p>
          <a:p>
            <a:pPr lvl="0">
              <a:buFont typeface="+mj-lt"/>
              <a:buAutoNum type="arabicPeriod"/>
            </a:pPr>
            <a:r>
              <a:rPr lang="en-GB" sz="2800" dirty="0"/>
              <a:t>Develop ways of getting more and better feedback to more students in less time.</a:t>
            </a:r>
          </a:p>
          <a:p>
            <a:pPr lvl="0">
              <a:buFont typeface="+mj-lt"/>
              <a:buAutoNum type="arabicPeriod"/>
            </a:pPr>
            <a:r>
              <a:rPr lang="en-GB" sz="2800" dirty="0"/>
              <a:t>Help students to really benefit from feedback by using it well.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1223863"/>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M	Get students self-assessing, and give them feedback on their self-assessment.</a:t>
            </a:r>
          </a:p>
        </p:txBody>
      </p:sp>
      <p:sp>
        <p:nvSpPr>
          <p:cNvPr id="3" name="Content Placeholder 2"/>
          <p:cNvSpPr>
            <a:spLocks noGrp="1"/>
          </p:cNvSpPr>
          <p:nvPr>
            <p:ph idx="1"/>
          </p:nvPr>
        </p:nvSpPr>
        <p:spPr>
          <a:xfrm>
            <a:off x="358777" y="1412776"/>
            <a:ext cx="8605838" cy="4454624"/>
          </a:xfrm>
        </p:spPr>
        <p:txBody>
          <a:bodyPr/>
          <a:lstStyle/>
          <a:p>
            <a:r>
              <a:rPr lang="en-GB" dirty="0"/>
              <a:t>Ask students what mark or grade they believe the work should be earning.</a:t>
            </a:r>
          </a:p>
          <a:p>
            <a:r>
              <a:rPr lang="en-GB" dirty="0"/>
              <a:t>Ask students what they think they did best, and praise them when indeed they did do this well.</a:t>
            </a:r>
          </a:p>
          <a:p>
            <a:r>
              <a:rPr lang="en-GB" dirty="0"/>
              <a:t>Ask students what they found the hardest part of the task, and praise them when they succeeded, and empathise when they didn’t.</a:t>
            </a:r>
          </a:p>
          <a:p>
            <a:r>
              <a:rPr lang="en-GB" dirty="0"/>
              <a:t>Ask students what they might change if they had another hour to do the task.</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N	Avoid ‘final language’ in feedback</a:t>
            </a:r>
          </a:p>
        </p:txBody>
      </p:sp>
      <p:sp>
        <p:nvSpPr>
          <p:cNvPr id="3" name="Content Placeholder 2"/>
          <p:cNvSpPr>
            <a:spLocks noGrp="1"/>
          </p:cNvSpPr>
          <p:nvPr>
            <p:ph idx="1"/>
          </p:nvPr>
        </p:nvSpPr>
        <p:spPr/>
        <p:txBody>
          <a:bodyPr/>
          <a:lstStyle/>
          <a:p>
            <a:r>
              <a:rPr lang="en-GB" dirty="0"/>
              <a:t>‘Final language’ includes words such as ‘excellent’, ‘good’, ‘poor’, ‘adequate’, ‘satisfactory’, and so on.</a:t>
            </a:r>
          </a:p>
          <a:p>
            <a:r>
              <a:rPr lang="en-GB" dirty="0"/>
              <a:t>It is better to say things such as:</a:t>
            </a:r>
          </a:p>
          <a:p>
            <a:pPr lvl="1"/>
            <a:r>
              <a:rPr lang="en-GB" dirty="0"/>
              <a:t>‘I really like how you approached so-and-so’</a:t>
            </a:r>
          </a:p>
          <a:p>
            <a:pPr lvl="1"/>
            <a:r>
              <a:rPr lang="en-GB" dirty="0"/>
              <a:t>‘It might have helped if you’d done such-and such’</a:t>
            </a:r>
          </a:p>
          <a:p>
            <a:pPr lvl="1"/>
            <a:r>
              <a:rPr lang="en-GB" dirty="0"/>
              <a:t>‘One thing you did really well was so-and-so’</a:t>
            </a:r>
          </a:p>
          <a:p>
            <a:pPr lvl="1"/>
            <a:r>
              <a:rPr lang="en-GB" dirty="0"/>
              <a:t>‘You probably know that such-and-such didn’t really work’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lstStyle/>
          <a:p>
            <a:r>
              <a:rPr lang="en-GB" sz="3200" b="1" dirty="0">
                <a:latin typeface="Calibri" pitchFamily="34" charset="0"/>
              </a:rPr>
              <a:t>Fourteen ideas for making assessment and feedback more manageable</a:t>
            </a:r>
            <a:endParaRPr lang="en-US" sz="3200" b="1" dirty="0">
              <a:latin typeface="Calibri" pitchFamily="34" charset="0"/>
            </a:endParaRPr>
          </a:p>
        </p:txBody>
      </p:sp>
      <p:sp>
        <p:nvSpPr>
          <p:cNvPr id="3" name="Content Placeholder 2"/>
          <p:cNvSpPr>
            <a:spLocks noGrp="1"/>
          </p:cNvSpPr>
          <p:nvPr>
            <p:ph idx="1"/>
          </p:nvPr>
        </p:nvSpPr>
        <p:spPr>
          <a:xfrm>
            <a:off x="1" y="764716"/>
            <a:ext cx="9396536" cy="5102697"/>
          </a:xfrm>
        </p:spPr>
        <p:txBody>
          <a:bodyPr/>
          <a:lstStyle/>
          <a:p>
            <a:pPr>
              <a:buFont typeface="+mj-lt"/>
              <a:buAutoNum type="alphaUcPeriod"/>
            </a:pPr>
            <a:r>
              <a:rPr lang="en-GB" sz="2200" dirty="0">
                <a:latin typeface="Calibri" pitchFamily="34" charset="0"/>
              </a:rPr>
              <a:t>Design much shorter assessments.</a:t>
            </a:r>
          </a:p>
          <a:p>
            <a:pPr>
              <a:buFont typeface="+mj-lt"/>
              <a:buAutoNum type="alphaUcPeriod"/>
            </a:pPr>
            <a:r>
              <a:rPr lang="en-GB" sz="2200" dirty="0"/>
              <a:t>Increase formative assessment and reduce summative assessment.</a:t>
            </a:r>
            <a:endParaRPr lang="en-GB" sz="2200" dirty="0">
              <a:latin typeface="Calibri" pitchFamily="34" charset="0"/>
            </a:endParaRPr>
          </a:p>
          <a:p>
            <a:pPr>
              <a:buFont typeface="+mj-lt"/>
              <a:buAutoNum type="alphaUcPeriod"/>
            </a:pPr>
            <a:r>
              <a:rPr lang="en-GB" sz="2200" dirty="0"/>
              <a:t>Don’t just use essays.</a:t>
            </a:r>
            <a:endParaRPr lang="en-GB" sz="2200" dirty="0">
              <a:latin typeface="Calibri" pitchFamily="34" charset="0"/>
            </a:endParaRPr>
          </a:p>
          <a:p>
            <a:pPr>
              <a:buFont typeface="+mj-lt"/>
              <a:buAutoNum type="alphaUcPeriod"/>
            </a:pPr>
            <a:r>
              <a:rPr lang="en-GB" sz="2200" dirty="0"/>
              <a:t>Make more use of oral feedback rather than written.</a:t>
            </a:r>
          </a:p>
          <a:p>
            <a:pPr>
              <a:buFont typeface="+mj-lt"/>
              <a:buAutoNum type="alphaUcPeriod"/>
            </a:pPr>
            <a:r>
              <a:rPr lang="en-GB" sz="2200" dirty="0"/>
              <a:t>Speed up feedback so students still care about it.</a:t>
            </a:r>
          </a:p>
          <a:p>
            <a:pPr>
              <a:buFont typeface="+mj-lt"/>
              <a:buAutoNum type="alphaUcPeriod"/>
            </a:pPr>
            <a:r>
              <a:rPr lang="en-GB" sz="2200" dirty="0"/>
              <a:t>Get students giving feedback to each other.</a:t>
            </a:r>
          </a:p>
          <a:p>
            <a:pPr>
              <a:buFont typeface="+mj-lt"/>
              <a:buAutoNum type="alphaUcPeriod"/>
            </a:pPr>
            <a:r>
              <a:rPr lang="en-GB" sz="2200" dirty="0">
                <a:latin typeface="Calibri" pitchFamily="34" charset="0"/>
              </a:rPr>
              <a:t>Let students right into assessment criteria</a:t>
            </a:r>
            <a:r>
              <a:rPr lang="en-GB" sz="2200" dirty="0" smtClean="0">
                <a:latin typeface="Calibri" pitchFamily="34" charset="0"/>
              </a:rPr>
              <a:t>. (No hidden agendas)</a:t>
            </a:r>
            <a:endParaRPr lang="en-GB" sz="2200" dirty="0">
              <a:latin typeface="Calibri" pitchFamily="34" charset="0"/>
            </a:endParaRPr>
          </a:p>
          <a:p>
            <a:pPr>
              <a:buFont typeface="+mj-lt"/>
              <a:buAutoNum type="alphaUcPeriod"/>
            </a:pPr>
            <a:r>
              <a:rPr lang="en-GB" sz="2200" dirty="0"/>
              <a:t>Show students a range of evidence of achievement.</a:t>
            </a:r>
          </a:p>
          <a:p>
            <a:pPr>
              <a:buFont typeface="+mj-lt"/>
              <a:buAutoNum type="alphaUcPeriod"/>
            </a:pPr>
            <a:r>
              <a:rPr lang="en-GB" sz="2200" dirty="0"/>
              <a:t>Get students themselves formulating evidence of achievement.</a:t>
            </a:r>
          </a:p>
          <a:p>
            <a:pPr>
              <a:buFont typeface="+mj-lt"/>
              <a:buAutoNum type="alphaUcPeriod"/>
            </a:pPr>
            <a:r>
              <a:rPr lang="en-GB" sz="2200" dirty="0"/>
              <a:t>Get students themselves designing and applying assessment criteria.</a:t>
            </a:r>
          </a:p>
          <a:p>
            <a:pPr>
              <a:buFont typeface="+mj-lt"/>
              <a:buAutoNum type="alphaUcPeriod"/>
            </a:pPr>
            <a:r>
              <a:rPr lang="en-GB" sz="2200" dirty="0"/>
              <a:t>Give feedback to students in groups.</a:t>
            </a:r>
          </a:p>
          <a:p>
            <a:pPr>
              <a:buFont typeface="+mj-lt"/>
              <a:buAutoNum type="alphaUcPeriod"/>
            </a:pPr>
            <a:r>
              <a:rPr lang="en-GB" sz="2200" dirty="0"/>
              <a:t>Use statement banks to speed up useful feedback.</a:t>
            </a:r>
          </a:p>
          <a:p>
            <a:pPr>
              <a:buFont typeface="+mj-lt"/>
              <a:buAutoNum type="alphaUcPeriod"/>
            </a:pPr>
            <a:r>
              <a:rPr lang="en-GB" sz="2200" dirty="0"/>
              <a:t>Get students self-assessing, and give them feedback on their self-assessment.</a:t>
            </a:r>
          </a:p>
          <a:p>
            <a:pPr>
              <a:buFont typeface="+mj-lt"/>
              <a:buAutoNum type="alphaUcPeriod"/>
            </a:pPr>
            <a:r>
              <a:rPr lang="en-GB" sz="2200" dirty="0"/>
              <a:t>Avoid ‘final language’ in feedback.</a:t>
            </a:r>
          </a:p>
          <a:p>
            <a:pPr>
              <a:buFont typeface="+mj-lt"/>
              <a:buAutoNum type="alphaUcPeriod"/>
            </a:pPr>
            <a:endParaRPr lang="en-GB" sz="2200" dirty="0"/>
          </a:p>
          <a:p>
            <a:pPr>
              <a:buFont typeface="+mj-lt"/>
              <a:buAutoNum type="alphaUcPeriod"/>
            </a:pPr>
            <a:endParaRPr lang="en-GB" sz="2200" dirty="0"/>
          </a:p>
        </p:txBody>
      </p:sp>
      <p:sp>
        <p:nvSpPr>
          <p:cNvPr id="4" name="TextBox 3"/>
          <p:cNvSpPr txBox="1"/>
          <p:nvPr/>
        </p:nvSpPr>
        <p:spPr>
          <a:xfrm>
            <a:off x="5724160" y="620610"/>
            <a:ext cx="3733089" cy="707886"/>
          </a:xfrm>
          <a:prstGeom prst="rect">
            <a:avLst/>
          </a:prstGeom>
          <a:noFill/>
        </p:spPr>
        <p:txBody>
          <a:bodyPr wrap="square" rtlCol="0">
            <a:spAutoFit/>
          </a:bodyPr>
          <a:lstStyle/>
          <a:p>
            <a:r>
              <a:rPr lang="en-GB" dirty="0" smtClean="0"/>
              <a:t>Deadline 3.19</a:t>
            </a:r>
            <a:endParaRPr lang="en-GB"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Post-it ‘Diamond 9’ prioritisation</a:t>
            </a:r>
          </a:p>
        </p:txBody>
      </p:sp>
      <p:sp>
        <p:nvSpPr>
          <p:cNvPr id="3" name="Content Placeholder 2"/>
          <p:cNvSpPr>
            <a:spLocks noGrp="1"/>
          </p:cNvSpPr>
          <p:nvPr>
            <p:ph idx="1"/>
          </p:nvPr>
        </p:nvSpPr>
        <p:spPr/>
        <p:txBody>
          <a:bodyPr/>
          <a:lstStyle/>
          <a:p>
            <a:r>
              <a:rPr lang="en-GB" dirty="0"/>
              <a:t>In your group, please write the letters ‘A’ to ‘N’ on fourteen post-its, and discuss the relative pros and cons for each in your own practice, and as a group, arrange the top 9 in a ‘diamond 9’ pattern.</a:t>
            </a:r>
          </a:p>
          <a:p>
            <a:r>
              <a:rPr lang="en-GB" dirty="0"/>
              <a:t>At any point, insert </a:t>
            </a:r>
            <a:r>
              <a:rPr lang="en-GB" dirty="0">
                <a:solidFill>
                  <a:srgbClr val="FF0000"/>
                </a:solidFill>
              </a:rPr>
              <a:t>one better choice</a:t>
            </a:r>
            <a:r>
              <a:rPr lang="en-GB" dirty="0"/>
              <a:t>, and  place it in order among your top 9.</a:t>
            </a:r>
          </a:p>
          <a:p>
            <a:r>
              <a:rPr lang="en-GB" dirty="0"/>
              <a:t>Be ready to justify your top choices to the rest of us.</a:t>
            </a:r>
          </a:p>
          <a:p>
            <a:endParaRPr lang="en-GB"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hangingPunct="0">
              <a:lnSpc>
                <a:spcPct val="75000"/>
              </a:lnSpc>
            </a:pPr>
            <a:r>
              <a:rPr lang="en-GB" sz="3600" b="1" dirty="0">
                <a:solidFill>
                  <a:srgbClr val="000000"/>
                </a:solidFill>
                <a:effectLst>
                  <a:outerShdw blurRad="38100" dist="38100" dir="2700000" algn="tl">
                    <a:srgbClr val="FFFFFF"/>
                  </a:outerShdw>
                </a:effectLst>
                <a:latin typeface="Arial" pitchFamily="34" charset="0"/>
                <a:cs typeface="Arial" pitchFamily="34" charset="0"/>
              </a:rPr>
              <a:t>Pick the best 9 ideas: </a:t>
            </a:r>
          </a:p>
          <a:p>
            <a:pPr algn="ctr" eaLnBrk="0" hangingPunct="0">
              <a:lnSpc>
                <a:spcPct val="75000"/>
              </a:lnSpc>
            </a:pPr>
            <a:r>
              <a:rPr lang="en-GB" sz="3600" b="1" dirty="0">
                <a:solidFill>
                  <a:srgbClr val="000000"/>
                </a:solidFill>
                <a:effectLst>
                  <a:outerShdw blurRad="38100" dist="38100" dir="2700000" algn="tl">
                    <a:srgbClr val="FFFFFF"/>
                  </a:outerShdw>
                </a:effectLst>
                <a:latin typeface="Arial" pitchFamily="34" charset="0"/>
                <a:cs typeface="Arial" pitchFamily="34" charset="0"/>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a:solidFill>
                  <a:srgbClr val="0070C0"/>
                </a:solidFill>
              </a:rPr>
              <a:t>best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a:solidFill>
                  <a:srgbClr val="0070C0"/>
                </a:solidFill>
              </a:rPr>
              <a:t>next best</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hangingPunct="0"/>
            <a:r>
              <a:rPr lang="en-GB" sz="2800" b="1">
                <a:solidFill>
                  <a:srgbClr val="0070C0"/>
                </a:solidFill>
              </a:rPr>
              <a:t>7</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hangingPunct="0">
              <a:lnSpc>
                <a:spcPct val="75000"/>
              </a:lnSpc>
            </a:pPr>
            <a:r>
              <a:rPr lang="en-GB" sz="3600" b="1" dirty="0">
                <a:solidFill>
                  <a:srgbClr val="000000"/>
                </a:solidFill>
                <a:effectLst>
                  <a:outerShdw blurRad="38100" dist="38100" dir="2700000" algn="tl">
                    <a:srgbClr val="FFFFFF"/>
                  </a:outerShdw>
                </a:effectLst>
                <a:latin typeface="Arial" pitchFamily="34" charset="0"/>
                <a:cs typeface="Arial" pitchFamily="34" charset="0"/>
              </a:rPr>
              <a:t>Your results so far...</a:t>
            </a:r>
          </a:p>
        </p:txBody>
      </p:sp>
      <p:sp>
        <p:nvSpPr>
          <p:cNvPr id="5" name="Rectangle 3"/>
          <p:cNvSpPr>
            <a:spLocks noChangeArrowheads="1"/>
          </p:cNvSpPr>
          <p:nvPr/>
        </p:nvSpPr>
        <p:spPr bwMode="auto">
          <a:xfrm>
            <a:off x="3635870" y="1772770"/>
            <a:ext cx="2376330" cy="50407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A,B,E,A,A,B</a:t>
            </a:r>
            <a:endParaRPr lang="en-GB" sz="2800" b="1" dirty="0">
              <a:solidFill>
                <a:srgbClr val="0070C0"/>
              </a:solidFill>
            </a:endParaRPr>
          </a:p>
        </p:txBody>
      </p:sp>
      <p:sp>
        <p:nvSpPr>
          <p:cNvPr id="6" name="Rectangle 4"/>
          <p:cNvSpPr>
            <a:spLocks noChangeArrowheads="1"/>
          </p:cNvSpPr>
          <p:nvPr/>
        </p:nvSpPr>
        <p:spPr bwMode="auto">
          <a:xfrm>
            <a:off x="1331550" y="2673350"/>
            <a:ext cx="2395902" cy="3956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E,H,F,G,B,E</a:t>
            </a:r>
            <a:endParaRPr lang="en-GB" sz="2800" b="1" dirty="0">
              <a:solidFill>
                <a:srgbClr val="0070C0"/>
              </a:solidFill>
            </a:endParaRPr>
          </a:p>
        </p:txBody>
      </p:sp>
      <p:sp>
        <p:nvSpPr>
          <p:cNvPr id="7" name="Rectangle 5"/>
          <p:cNvSpPr>
            <a:spLocks noChangeArrowheads="1"/>
          </p:cNvSpPr>
          <p:nvPr/>
        </p:nvSpPr>
        <p:spPr bwMode="auto">
          <a:xfrm>
            <a:off x="5264152" y="2749550"/>
            <a:ext cx="2476288" cy="53543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smtClean="0">
                <a:solidFill>
                  <a:srgbClr val="0070C0"/>
                </a:solidFill>
              </a:rPr>
              <a:t>C,E,H,E,E,D</a:t>
            </a:r>
            <a:endParaRPr lang="en-GB" sz="2800" b="1" dirty="0">
              <a:solidFill>
                <a:srgbClr val="0070C0"/>
              </a:solidFill>
            </a:endParaRP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r>
              <a:rPr lang="en-GB" sz="2800" b="1" dirty="0">
                <a:solidFill>
                  <a:srgbClr val="0070C0"/>
                </a:solidFill>
              </a:rPr>
              <a:t> </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2"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
        <p:nvSpPr>
          <p:cNvPr id="15"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hangingPunct="0"/>
            <a:endParaRPr lang="en-GB" sz="2800" b="1" dirty="0">
              <a:solidFill>
                <a:srgbClr val="0070C0"/>
              </a:solidFill>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Extras</a:t>
            </a:r>
            <a:endParaRPr lang="en-GB" dirty="0"/>
          </a:p>
        </p:txBody>
      </p:sp>
      <p:sp>
        <p:nvSpPr>
          <p:cNvPr id="3" name="Content Placeholder 2"/>
          <p:cNvSpPr>
            <a:spLocks noGrp="1"/>
          </p:cNvSpPr>
          <p:nvPr>
            <p:ph idx="1"/>
          </p:nvPr>
        </p:nvSpPr>
        <p:spPr/>
        <p:txBody>
          <a:bodyPr/>
          <a:lstStyle/>
          <a:p>
            <a:r>
              <a:rPr lang="en-GB" dirty="0" smtClean="0"/>
              <a:t>Optional feedback on request</a:t>
            </a:r>
          </a:p>
          <a:p>
            <a:r>
              <a:rPr lang="en-GB" dirty="0" smtClean="0"/>
              <a:t>Build on your own – e.g. poet in verse, etc</a:t>
            </a:r>
          </a:p>
          <a:p>
            <a:r>
              <a:rPr lang="en-GB" dirty="0" smtClean="0"/>
              <a:t>Get students to feedback to presenting groups, having invented the criteria.</a:t>
            </a:r>
            <a:endParaRPr lang="en-GB"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82"/>
            <a:ext cx="6481762" cy="2088289"/>
          </a:xfrm>
          <a:noFill/>
        </p:spPr>
        <p:txBody>
          <a:bodyPr/>
          <a:lstStyle/>
          <a:p>
            <a:pPr algn="ctr"/>
            <a:r>
              <a:rPr lang="en-GB" sz="4400" dirty="0">
                <a:solidFill>
                  <a:srgbClr val="FFFF00"/>
                </a:solidFill>
              </a:rPr>
              <a:t>Smarter feedback</a:t>
            </a:r>
            <a:r>
              <a:rPr lang="en-GB" sz="4000" dirty="0">
                <a:solidFill>
                  <a:srgbClr val="FFFF00"/>
                </a:solidFill>
              </a:rPr>
              <a:t>	</a:t>
            </a:r>
            <a:br>
              <a:rPr lang="en-GB" sz="4000" dirty="0">
                <a:solidFill>
                  <a:srgbClr val="FFFF00"/>
                </a:solidFill>
              </a:rPr>
            </a:br>
            <a:r>
              <a:rPr lang="en-GB" sz="3200" dirty="0">
                <a:solidFill>
                  <a:srgbClr val="FFFF00"/>
                </a:solidFill>
              </a:rPr>
              <a:t>getting better feedback to more students in less time!</a:t>
            </a:r>
            <a:endParaRPr lang="en-GB" sz="4000" dirty="0">
              <a:solidFill>
                <a:srgbClr val="FFFF00"/>
              </a:solidFill>
            </a:endParaRPr>
          </a:p>
        </p:txBody>
      </p:sp>
      <p:sp>
        <p:nvSpPr>
          <p:cNvPr id="5" name="Rectangle 8">
            <a:hlinkClick r:id="rId3" action="ppaction://hlinkpres?slideindex=1&amp;slidetitle="/>
          </p:cNvPr>
          <p:cNvSpPr>
            <a:spLocks noChangeArrowheads="1"/>
          </p:cNvSpPr>
          <p:nvPr/>
        </p:nvSpPr>
        <p:spPr bwMode="auto">
          <a:xfrm>
            <a:off x="251400" y="4365130"/>
            <a:ext cx="84971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7"/>
            <a:ext cx="8713788" cy="575717"/>
          </a:xfrm>
        </p:spPr>
        <p:txBody>
          <a:bodyPr/>
          <a:lstStyle/>
          <a:p>
            <a:r>
              <a:rPr lang="en-GB" sz="4000" dirty="0"/>
              <a:t>Damaging feedback...</a:t>
            </a:r>
          </a:p>
        </p:txBody>
      </p:sp>
      <p:sp>
        <p:nvSpPr>
          <p:cNvPr id="3" name="Content Placeholder 2"/>
          <p:cNvSpPr>
            <a:spLocks noGrp="1"/>
          </p:cNvSpPr>
          <p:nvPr>
            <p:ph idx="1"/>
          </p:nvPr>
        </p:nvSpPr>
        <p:spPr>
          <a:xfrm>
            <a:off x="6" y="692621"/>
            <a:ext cx="8964613" cy="5174780"/>
          </a:xfrm>
        </p:spPr>
        <p:txBody>
          <a:bodyPr/>
          <a:lstStyle/>
          <a:p>
            <a:pPr lvl="0">
              <a:buNone/>
            </a:pPr>
            <a:r>
              <a:rPr lang="en-GB" sz="2000" dirty="0"/>
              <a:t>(From LTHE digest, available in full on my website)</a:t>
            </a:r>
          </a:p>
          <a:p>
            <a:pPr marL="361950" lvl="0" indent="-361950"/>
            <a:r>
              <a:rPr lang="en-GB" sz="2000" dirty="0"/>
              <a:t>I got some student evaluation feedback that really stung ... wasn't that long ago either! .</a:t>
            </a:r>
          </a:p>
          <a:p>
            <a:pPr marL="361950" lvl="0" indent="-361950"/>
            <a:r>
              <a:rPr lang="en-GB" sz="2000" dirty="0"/>
              <a:t>I recall - "could do better" - what's that all about?</a:t>
            </a:r>
          </a:p>
          <a:p>
            <a:pPr marL="361950" lvl="0" indent="-361950"/>
            <a:r>
              <a:rPr lang="en-GB" sz="2000" dirty="0"/>
              <a:t>''weak'" for art on successive school reports. (Showed sustainability though?)</a:t>
            </a:r>
          </a:p>
          <a:p>
            <a:pPr marL="361950" lvl="0" indent="-361950"/>
            <a:r>
              <a:rPr lang="en-GB" sz="2000" dirty="0"/>
              <a:t>'don't bother getting up on Monday morning' after a failed assignment by a maths teacher at secondary school</a:t>
            </a:r>
          </a:p>
          <a:p>
            <a:pPr marL="361950" lvl="0" indent="-361950"/>
            <a:r>
              <a:rPr lang="en-GB" sz="2000" dirty="0"/>
              <a:t>missing out on an A as I read the question slightly wrong</a:t>
            </a:r>
          </a:p>
          <a:p>
            <a:pPr marL="361950" lvl="0" indent="-361950"/>
            <a:r>
              <a:rPr lang="en-GB" sz="2000" dirty="0"/>
              <a:t>A big red cross through something I'd put some effort into, devastating</a:t>
            </a:r>
          </a:p>
          <a:p>
            <a:pPr marL="361950" lvl="0" indent="-361950"/>
            <a:r>
              <a:rPr lang="en-GB" sz="2000" dirty="0"/>
              <a:t>I wear my feedback like scars. Some of the wounds still fester.</a:t>
            </a:r>
          </a:p>
          <a:p>
            <a:pPr marL="361950" lvl="0" indent="-361950"/>
            <a:r>
              <a:rPr lang="en-GB" sz="2000" dirty="0"/>
              <a:t>Being told that I was holding up everyone because I didn't understand maths GCSE lesson</a:t>
            </a:r>
          </a:p>
          <a:p>
            <a:pPr marL="361950" lvl="0" indent="-361950"/>
            <a:r>
              <a:rPr lang="en-GB" sz="2000" dirty="0"/>
              <a:t>my only consolation was they pulled apart my punctuation and grammar but their feedback was full of typos!</a:t>
            </a:r>
          </a:p>
          <a:p>
            <a:pPr marL="361950" lvl="0" indent="-361950"/>
            <a:r>
              <a:rPr lang="en-GB" sz="2000" dirty="0"/>
              <a:t>'Kerry has ability to do well when she puts her mind to it' Response, Kerry will put her mind to it when she's not bored to death</a:t>
            </a:r>
          </a:p>
          <a:p>
            <a:pPr marL="361950" lvl="0" indent="-361950"/>
            <a:r>
              <a:rPr lang="en-GB" sz="2000" dirty="0"/>
              <a:t>The worst feedback I eve received on a sweated-over assignment was 'Fine as far as it goes' </a:t>
            </a:r>
            <a:r>
              <a:rPr lang="en-GB" sz="2000" dirty="0" err="1"/>
              <a:t>Grrrh</a:t>
            </a:r>
            <a:r>
              <a:rPr lang="en-GB" sz="2000" dirty="0"/>
              <a:t>!</a:t>
            </a:r>
          </a:p>
          <a:p>
            <a:endParaRPr lang="en-GB" sz="20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92"/>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27843"/>
            </a:srgbClr>
          </a:solidFill>
          <a:ln w="9525" algn="ctr">
            <a:noFill/>
            <a:miter lim="800000"/>
            <a:headEnd/>
            <a:tailEnd/>
          </a:ln>
        </p:spPr>
        <p:txBody>
          <a:bodyPr anchor="ctr"/>
          <a:lstStyle/>
          <a:p>
            <a:pPr algn="ctr" eaLnBrk="0" hangingPunct="0">
              <a:lnSpc>
                <a:spcPct val="85000"/>
              </a:lnSpc>
            </a:pPr>
            <a:r>
              <a:rPr lang="en-US" sz="3600" b="1" dirty="0">
                <a:solidFill>
                  <a:srgbClr val="000000"/>
                </a:solidFill>
                <a:latin typeface="Verdana" pitchFamily="34" charset="0"/>
              </a:rPr>
              <a:t>Manageable feedback: we need to:</a:t>
            </a:r>
          </a:p>
        </p:txBody>
      </p:sp>
      <p:sp>
        <p:nvSpPr>
          <p:cNvPr id="27" name="Text Box 12"/>
          <p:cNvSpPr txBox="1">
            <a:spLocks noChangeArrowheads="1"/>
          </p:cNvSpPr>
          <p:nvPr/>
        </p:nvSpPr>
        <p:spPr bwMode="auto">
          <a:xfrm>
            <a:off x="590931" y="329463"/>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Happy New Year</a:t>
            </a:r>
          </a:p>
        </p:txBody>
      </p:sp>
      <p:sp>
        <p:nvSpPr>
          <p:cNvPr id="6" name="Content Placeholder 5"/>
          <p:cNvSpPr>
            <a:spLocks noGrp="1"/>
          </p:cNvSpPr>
          <p:nvPr>
            <p:ph idx="1"/>
          </p:nvPr>
        </p:nvSpPr>
        <p:spPr/>
        <p:txBody>
          <a:bodyPr/>
          <a:lstStyle/>
          <a:p>
            <a:r>
              <a:rPr lang="en-GB" dirty="0"/>
              <a:t>May all your intended outcomes be successfully achieved, and with assessment criteria which do full justice to your evidence of achievement.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Effectiveness and </a:t>
            </a:r>
            <a:br>
              <a:rPr lang="en-GB" dirty="0"/>
            </a:br>
            <a:r>
              <a:rPr lang="en-GB" dirty="0"/>
              <a:t>Efficiency of feedback</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GB" sz="6000" dirty="0"/>
              <a:t>Feedback, and…</a:t>
            </a:r>
          </a:p>
        </p:txBody>
      </p:sp>
      <p:sp>
        <p:nvSpPr>
          <p:cNvPr id="7171" name="Rectangle 3"/>
          <p:cNvSpPr>
            <a:spLocks noGrp="1" noChangeArrowheads="1"/>
          </p:cNvSpPr>
          <p:nvPr>
            <p:ph type="subTitle" idx="1"/>
          </p:nvPr>
        </p:nvSpPr>
        <p:spPr>
          <a:xfrm>
            <a:off x="285751" y="2428875"/>
            <a:ext cx="6388100" cy="1739900"/>
          </a:xfrm>
        </p:spPr>
        <p:txBody>
          <a:bodyPr/>
          <a:lstStyle/>
          <a:p>
            <a:pPr eaLnBrk="1" hangingPunct="1"/>
            <a:endParaRPr lang="en-GB" sz="4800" b="1" dirty="0"/>
          </a:p>
          <a:p>
            <a:pPr eaLnBrk="1" hangingPunct="1"/>
            <a:r>
              <a:rPr lang="en-GB" sz="4800" b="1" dirty="0"/>
              <a:t>Feed-forward</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2000" fill="hold"/>
                                        <p:tgtEl>
                                          <p:spTgt spid="7171">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endParaRPr lang="en-US" sz="2000">
              <a:solidFill>
                <a:srgbClr val="000000"/>
              </a:solidFill>
              <a:cs typeface="Arial" charset="0"/>
            </a:endParaRPr>
          </a:p>
        </p:txBody>
      </p:sp>
      <p:sp>
        <p:nvSpPr>
          <p:cNvPr id="8200" name="Oval 7"/>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algn="ctr" eaLnBrk="0" hangingPunct="0"/>
            <a:endParaRPr lang="en-US" sz="2000">
              <a:solidFill>
                <a:srgbClr val="000000"/>
              </a:solidFill>
              <a:cs typeface="Arial" charset="0"/>
            </a:endParaRPr>
          </a:p>
        </p:txBody>
      </p:sp>
      <p:sp>
        <p:nvSpPr>
          <p:cNvPr id="8201" name="Oval 8"/>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algn="ctr" eaLnBrk="0" hangingPunct="0"/>
            <a:endParaRPr lang="en-US" sz="2000">
              <a:solidFill>
                <a:srgbClr val="000000"/>
              </a:solidFill>
              <a:cs typeface="Arial" charset="0"/>
            </a:endParaRPr>
          </a:p>
        </p:txBody>
      </p:sp>
      <p:sp>
        <p:nvSpPr>
          <p:cNvPr id="8202" name="Oval 9"/>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cs typeface="Arial" charset="0"/>
              </a:rPr>
              <a:t>Wanting/</a:t>
            </a:r>
          </a:p>
          <a:p>
            <a:pPr algn="ctr" eaLnBrk="0" hangingPunct="0"/>
            <a:r>
              <a:rPr lang="en-US" sz="2800" b="1">
                <a:solidFill>
                  <a:srgbClr val="000000"/>
                </a:solidFill>
                <a:cs typeface="Arial" charset="0"/>
              </a:rPr>
              <a:t>Needing</a:t>
            </a:r>
          </a:p>
        </p:txBody>
      </p:sp>
      <p:sp>
        <p:nvSpPr>
          <p:cNvPr id="8203" name="Rectangle 10"/>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cs typeface="Arial" charset="0"/>
              </a:rPr>
              <a:t>Doing</a:t>
            </a:r>
          </a:p>
        </p:txBody>
      </p:sp>
      <p:sp>
        <p:nvSpPr>
          <p:cNvPr id="8204" name="Rectangle 11"/>
          <p:cNvSpPr>
            <a:spLocks noChangeArrowheads="1"/>
          </p:cNvSpPr>
          <p:nvPr/>
        </p:nvSpPr>
        <p:spPr bwMode="auto">
          <a:xfrm>
            <a:off x="3505200" y="6065850"/>
            <a:ext cx="25146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a:solidFill>
                  <a:srgbClr val="FFFF00"/>
                </a:solidFill>
                <a:cs typeface="Arial" charset="0"/>
              </a:rPr>
              <a:t>Assessing</a:t>
            </a:r>
          </a:p>
          <a:p>
            <a:pPr algn="ctr" eaLnBrk="0" hangingPunct="0">
              <a:spcBef>
                <a:spcPct val="50000"/>
              </a:spcBef>
            </a:pPr>
            <a:r>
              <a:rPr lang="en-GB" sz="2000" b="1">
                <a:solidFill>
                  <a:srgbClr val="FFFF00"/>
                </a:solidFill>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207" name="Rectangle 17"/>
          <p:cNvSpPr>
            <a:spLocks noChangeArrowheads="1"/>
          </p:cNvSpPr>
          <p:nvPr/>
        </p:nvSpPr>
        <p:spPr bwMode="auto">
          <a:xfrm>
            <a:off x="2987677" y="5157800"/>
            <a:ext cx="2795588"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cs typeface="Arial" charset="0"/>
              </a:rPr>
              <a:t>Making sense</a:t>
            </a:r>
          </a:p>
        </p:txBody>
      </p:sp>
      <p:sp>
        <p:nvSpPr>
          <p:cNvPr id="8208" name="Text Box 12"/>
          <p:cNvSpPr txBox="1">
            <a:spLocks noChangeArrowheads="1"/>
          </p:cNvSpPr>
          <p:nvPr/>
        </p:nvSpPr>
        <p:spPr bwMode="auto">
          <a:xfrm>
            <a:off x="714375" y="142876"/>
            <a:ext cx="7494588" cy="708025"/>
          </a:xfrm>
          <a:prstGeom prst="rect">
            <a:avLst/>
          </a:prstGeom>
          <a:noFill/>
          <a:ln w="12700">
            <a:noFill/>
            <a:miter lim="800000"/>
            <a:headEnd type="none" w="sm" len="sm"/>
            <a:tailEnd type="none" w="sm" len="sm"/>
          </a:ln>
        </p:spPr>
        <p:txBody>
          <a:bodyPr>
            <a:spAutoFit/>
          </a:bodyPr>
          <a:lstStyle/>
          <a:p>
            <a:pPr algn="ctr" eaLnBrk="0" hangingPunct="0"/>
            <a:r>
              <a:rPr lang="en-GB" sz="2000" b="1">
                <a:solidFill>
                  <a:srgbClr val="FFFFFF"/>
                </a:solidFill>
                <a:cs typeface="Arial" charset="0"/>
              </a:rPr>
              <a:t>Coaching, </a:t>
            </a:r>
          </a:p>
          <a:p>
            <a:pPr algn="ctr" eaLnBrk="0" hangingPunct="0"/>
            <a:r>
              <a:rPr lang="en-GB" sz="2000" b="1">
                <a:solidFill>
                  <a:srgbClr val="FFFFFF"/>
                </a:solidFill>
                <a:cs typeface="Arial" charset="0"/>
              </a:rPr>
              <a:t>explaining, teaching</a:t>
            </a:r>
          </a:p>
        </p:txBody>
      </p:sp>
      <p:sp>
        <p:nvSpPr>
          <p:cNvPr id="18" name="Text Box 12"/>
          <p:cNvSpPr txBox="1">
            <a:spLocks noChangeArrowheads="1"/>
          </p:cNvSpPr>
          <p:nvPr/>
        </p:nvSpPr>
        <p:spPr bwMode="auto">
          <a:xfrm>
            <a:off x="0" y="0"/>
            <a:ext cx="9144000" cy="7306616"/>
          </a:xfrm>
          <a:prstGeom prst="rect">
            <a:avLst/>
          </a:prstGeom>
          <a:solidFill>
            <a:srgbClr val="FFFFCC">
              <a:alpha val="81176"/>
            </a:srgbClr>
          </a:solidFill>
          <a:ln w="9525">
            <a:noFill/>
            <a:miter lim="800000"/>
            <a:headEnd/>
            <a:tailEnd/>
          </a:ln>
        </p:spPr>
        <p:txBody>
          <a:bodyPr>
            <a:spAutoFit/>
          </a:bodyPr>
          <a:lstStyle/>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Motivates students – helps them to </a:t>
            </a:r>
            <a:r>
              <a:rPr lang="en-GB" sz="2800" b="1" kern="0" dirty="0">
                <a:solidFill>
                  <a:srgbClr val="CC0000"/>
                </a:solidFill>
                <a:latin typeface="Calibri" pitchFamily="34" charset="0"/>
              </a:rPr>
              <a:t>want</a:t>
            </a:r>
            <a:r>
              <a:rPr lang="en-GB" sz="2800" b="1" kern="0" dirty="0">
                <a:solidFill>
                  <a:srgbClr val="660066"/>
                </a:solidFill>
                <a:latin typeface="Calibri" pitchFamily="34" charset="0"/>
              </a:rPr>
              <a:t> to learn;</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identify what they </a:t>
            </a:r>
            <a:r>
              <a:rPr lang="en-GB" sz="2800" b="1" kern="0" dirty="0">
                <a:solidFill>
                  <a:srgbClr val="CC0000"/>
                </a:solidFill>
                <a:latin typeface="Calibri" pitchFamily="34" charset="0"/>
              </a:rPr>
              <a:t>need</a:t>
            </a:r>
            <a:r>
              <a:rPr lang="en-GB" sz="2800" b="1" kern="0" dirty="0">
                <a:solidFill>
                  <a:srgbClr val="660066"/>
                </a:solidFill>
                <a:latin typeface="Calibri" pitchFamily="34" charset="0"/>
              </a:rPr>
              <a:t> to do next;</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a:t>
            </a:r>
            <a:r>
              <a:rPr lang="en-GB" sz="2800" b="1" kern="0" dirty="0">
                <a:solidFill>
                  <a:srgbClr val="CC0000"/>
                </a:solidFill>
                <a:latin typeface="Calibri" pitchFamily="34" charset="0"/>
              </a:rPr>
              <a:t>take action</a:t>
            </a:r>
            <a:r>
              <a:rPr lang="en-GB" sz="2800" b="1" kern="0" dirty="0">
                <a:solidFill>
                  <a:srgbClr val="660066"/>
                </a:solidFill>
                <a:latin typeface="Calibri" pitchFamily="34" charset="0"/>
              </a:rPr>
              <a:t> to improve their learning;</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a:t>
            </a:r>
            <a:r>
              <a:rPr lang="en-GB" sz="2800" b="1" kern="0" dirty="0">
                <a:solidFill>
                  <a:srgbClr val="CC0000"/>
                </a:solidFill>
                <a:latin typeface="Calibri" pitchFamily="34" charset="0"/>
              </a:rPr>
              <a:t>make sense</a:t>
            </a:r>
            <a:r>
              <a:rPr lang="en-GB" sz="2800" b="1" kern="0" dirty="0">
                <a:solidFill>
                  <a:srgbClr val="660066"/>
                </a:solidFill>
                <a:latin typeface="Calibri" pitchFamily="34" charset="0"/>
              </a:rPr>
              <a:t> of what they are learning;</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further make sense of their learning by </a:t>
            </a:r>
            <a:r>
              <a:rPr lang="en-GB" sz="2800" b="1" kern="0" dirty="0">
                <a:solidFill>
                  <a:srgbClr val="CC0000"/>
                </a:solidFill>
                <a:latin typeface="Calibri" pitchFamily="34" charset="0"/>
              </a:rPr>
              <a:t>engaging in real dialogue</a:t>
            </a:r>
            <a:r>
              <a:rPr lang="en-GB" sz="2800" b="1" kern="0" dirty="0">
                <a:solidFill>
                  <a:srgbClr val="660066"/>
                </a:solidFill>
                <a:latin typeface="Calibri" pitchFamily="34" charset="0"/>
              </a:rPr>
              <a:t> with tutors and peers;</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a:t>
            </a:r>
            <a:r>
              <a:rPr lang="en-GB" sz="2800" b="1" kern="0" dirty="0">
                <a:solidFill>
                  <a:srgbClr val="CC0000"/>
                </a:solidFill>
                <a:latin typeface="Calibri" pitchFamily="34" charset="0"/>
              </a:rPr>
              <a:t>make informed judgements </a:t>
            </a:r>
            <a:r>
              <a:rPr lang="en-GB" sz="2800" b="1" kern="0" dirty="0">
                <a:solidFill>
                  <a:srgbClr val="660066"/>
                </a:solidFill>
                <a:latin typeface="Calibri" pitchFamily="34" charset="0"/>
              </a:rPr>
              <a:t>on their own work, and each others’ work:</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reflect on their past work in ways they can use to improve their future work.</a:t>
            </a: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p:txBody>
      </p:sp>
      <p:sp>
        <p:nvSpPr>
          <p:cNvPr id="8210" name="Rectangle 2"/>
          <p:cNvSpPr>
            <a:spLocks noChangeArrowheads="1"/>
          </p:cNvSpPr>
          <p:nvPr/>
        </p:nvSpPr>
        <p:spPr bwMode="auto">
          <a:xfrm>
            <a:off x="0" y="12"/>
            <a:ext cx="9144000" cy="836613"/>
          </a:xfrm>
          <a:prstGeom prst="rect">
            <a:avLst/>
          </a:prstGeom>
          <a:solidFill>
            <a:srgbClr val="000000">
              <a:alpha val="58038"/>
            </a:srgbClr>
          </a:solidFill>
          <a:ln w="9525" algn="ctr">
            <a:noFill/>
            <a:miter lim="800000"/>
            <a:headEnd/>
            <a:tailEnd/>
          </a:ln>
        </p:spPr>
        <p:txBody>
          <a:bodyPr anchor="ctr"/>
          <a:lstStyle/>
          <a:p>
            <a:pPr algn="ctr" eaLnBrk="0" hangingPunct="0">
              <a:lnSpc>
                <a:spcPct val="85000"/>
              </a:lnSpc>
            </a:pPr>
            <a:r>
              <a:rPr lang="en-GB" sz="3200" b="1">
                <a:solidFill>
                  <a:srgbClr val="FFFF66"/>
                </a:solidFill>
              </a:rPr>
              <a:t>Feedback (including feed forward) works well when it:</a:t>
            </a:r>
            <a:endParaRPr lang="en-US" sz="3200" b="1">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a:t>Feedback works badly when it…</a:t>
            </a:r>
            <a:endParaRPr lang="en-US" sz="3600" b="1"/>
          </a:p>
        </p:txBody>
      </p:sp>
      <p:sp>
        <p:nvSpPr>
          <p:cNvPr id="9219" name="Rectangle 3"/>
          <p:cNvSpPr>
            <a:spLocks noGrp="1" noChangeArrowheads="1"/>
          </p:cNvSpPr>
          <p:nvPr>
            <p:ph idx="1"/>
          </p:nvPr>
        </p:nvSpPr>
        <p:spPr/>
        <p:txBody>
          <a:bodyPr/>
          <a:lstStyle/>
          <a:p>
            <a:pPr eaLnBrk="1" hangingPunct="1">
              <a:buFont typeface="Wingdings" pitchFamily="2" charset="2"/>
              <a:buChar char="x"/>
            </a:pPr>
            <a:r>
              <a:rPr lang="en-GB" sz="2800" dirty="0">
                <a:latin typeface="Calibri" pitchFamily="34" charset="0"/>
              </a:rPr>
              <a:t>Is just a monologue from tutors to students;</a:t>
            </a:r>
          </a:p>
          <a:p>
            <a:pPr eaLnBrk="1" hangingPunct="1">
              <a:buFont typeface="Wingdings" pitchFamily="2" charset="2"/>
              <a:buChar char="x"/>
            </a:pPr>
            <a:r>
              <a:rPr lang="en-GB" sz="2800" dirty="0">
                <a:latin typeface="Calibri" pitchFamily="34" charset="0"/>
              </a:rPr>
              <a:t>Saps students’ confidence;</a:t>
            </a:r>
          </a:p>
          <a:p>
            <a:pPr eaLnBrk="1" hangingPunct="1">
              <a:buFont typeface="Wingdings" pitchFamily="2" charset="2"/>
              <a:buChar char="x"/>
            </a:pPr>
            <a:r>
              <a:rPr lang="en-GB" sz="2800" dirty="0">
                <a:latin typeface="Calibri" pitchFamily="34" charset="0"/>
              </a:rPr>
              <a:t>Directs students’ activities in inappropriate directions;</a:t>
            </a:r>
          </a:p>
          <a:p>
            <a:pPr eaLnBrk="1" hangingPunct="1">
              <a:buFont typeface="Wingdings" pitchFamily="2" charset="2"/>
              <a:buChar char="x"/>
            </a:pPr>
            <a:r>
              <a:rPr lang="en-GB" sz="2800" dirty="0">
                <a:latin typeface="Calibri" pitchFamily="34" charset="0"/>
              </a:rPr>
              <a:t>Fails to articulate with learning outcomes;</a:t>
            </a:r>
          </a:p>
          <a:p>
            <a:pPr eaLnBrk="1" hangingPunct="1">
              <a:buFont typeface="Wingdings" pitchFamily="2" charset="2"/>
              <a:buChar char="x"/>
            </a:pPr>
            <a:r>
              <a:rPr lang="en-GB" sz="2800" dirty="0">
                <a:latin typeface="Calibri" pitchFamily="34" charset="0"/>
              </a:rPr>
              <a:t>Fails to relate clearly to evidence of achievement of the assessment criteria;</a:t>
            </a:r>
          </a:p>
          <a:p>
            <a:pPr eaLnBrk="1" hangingPunct="1">
              <a:buFont typeface="Wingdings" pitchFamily="2" charset="2"/>
              <a:buChar char="x"/>
            </a:pPr>
            <a:r>
              <a:rPr lang="en-GB" sz="2800" dirty="0">
                <a:latin typeface="Calibri" pitchFamily="34" charset="0"/>
              </a:rPr>
              <a:t>Relates only to what is easy to assess rather than what is at the heart of learning;</a:t>
            </a:r>
          </a:p>
          <a:p>
            <a:pPr eaLnBrk="1" hangingPunct="1">
              <a:buFont typeface="Wingdings" pitchFamily="2" charset="2"/>
              <a:buChar char="x"/>
            </a:pPr>
            <a:r>
              <a:rPr lang="en-GB" sz="2800" dirty="0">
                <a:latin typeface="Calibri" pitchFamily="34" charset="0"/>
              </a:rPr>
              <a:t>Focuses on failings rather than achievements.</a:t>
            </a:r>
          </a:p>
          <a:p>
            <a:pPr eaLnBrk="1" hangingPunct="1">
              <a:buFont typeface="Wingdings" pitchFamily="2" charset="2"/>
              <a:buChar char="x"/>
            </a:pP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a:t>Evidencing our good practice</a:t>
            </a:r>
          </a:p>
        </p:txBody>
      </p:sp>
      <p:sp>
        <p:nvSpPr>
          <p:cNvPr id="12291" name="Rectangle 3"/>
          <p:cNvSpPr>
            <a:spLocks noGrp="1" noChangeArrowheads="1"/>
          </p:cNvSpPr>
          <p:nvPr>
            <p:ph idx="1"/>
          </p:nvPr>
        </p:nvSpPr>
        <p:spPr/>
        <p:txBody>
          <a:bodyPr/>
          <a:lstStyle/>
          <a:p>
            <a:pPr eaLnBrk="1" hangingPunct="1"/>
            <a:r>
              <a:rPr lang="en-GB" dirty="0">
                <a:latin typeface="Calibri" pitchFamily="34" charset="0"/>
              </a:rPr>
              <a:t>Feedback to students, when written (or word-processed) is one of the most accessible indicators of the quality of our teaching.</a:t>
            </a:r>
          </a:p>
          <a:p>
            <a:pPr eaLnBrk="1" hangingPunct="1"/>
            <a:r>
              <a:rPr lang="en-GB" dirty="0">
                <a:latin typeface="Calibri" pitchFamily="34" charset="0"/>
              </a:rPr>
              <a:t>Such evidence is looked at very thoroughly by external agencies, professional bodies, funding council, external examiners.</a:t>
            </a:r>
          </a:p>
          <a:p>
            <a:pPr eaLnBrk="1" hangingPunct="1"/>
            <a:r>
              <a:rPr lang="en-GB" dirty="0">
                <a:latin typeface="Calibri" pitchFamily="34" charset="0"/>
              </a:rPr>
              <a:t>And they usually talk to students, who know best how well (or badly) our feedback actually works.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lstStyle/>
          <a:p>
            <a:pPr eaLnBrk="1" hangingPunct="1"/>
            <a:r>
              <a:rPr lang="en-GB" sz="3000" b="1" dirty="0"/>
              <a:t>Individual task on ways of giving students feedback</a:t>
            </a:r>
            <a:br>
              <a:rPr lang="en-GB" sz="3000" b="1" dirty="0"/>
            </a:br>
            <a:endParaRPr lang="en-GB" sz="3000" b="1" dirty="0"/>
          </a:p>
        </p:txBody>
      </p:sp>
      <p:sp>
        <p:nvSpPr>
          <p:cNvPr id="1808387" name="Rectangle 3"/>
          <p:cNvSpPr>
            <a:spLocks noGrp="1" noChangeArrowheads="1"/>
          </p:cNvSpPr>
          <p:nvPr>
            <p:ph idx="1"/>
          </p:nvPr>
        </p:nvSpPr>
        <p:spPr/>
        <p:txBody>
          <a:bodyPr lIns="92075" tIns="46038" rIns="92075" bIns="46038"/>
          <a:lstStyle/>
          <a:p>
            <a:pPr eaLnBrk="1" hangingPunct="1">
              <a:lnSpc>
                <a:spcPct val="100000"/>
              </a:lnSpc>
              <a:defRPr/>
            </a:pPr>
            <a:r>
              <a:rPr lang="en-GB" sz="2800" dirty="0">
                <a:solidFill>
                  <a:schemeClr val="tx2">
                    <a:lumMod val="60000"/>
                    <a:lumOff val="40000"/>
                  </a:schemeClr>
                </a:solidFill>
                <a:latin typeface="Calibri" pitchFamily="34" charset="0"/>
              </a:rPr>
              <a:t>Think of the main ways you give feedback to your students. </a:t>
            </a:r>
            <a:r>
              <a:rPr lang="en-GB" sz="2800" dirty="0">
                <a:solidFill>
                  <a:srgbClr val="008000"/>
                </a:solidFill>
                <a:latin typeface="Calibri" pitchFamily="34" charset="0"/>
              </a:rPr>
              <a:t>Think also of other ways they get feedback without you being involved.</a:t>
            </a:r>
          </a:p>
          <a:p>
            <a:pPr eaLnBrk="1" hangingPunct="1">
              <a:lnSpc>
                <a:spcPct val="100000"/>
              </a:lnSpc>
              <a:defRPr/>
            </a:pPr>
            <a:r>
              <a:rPr lang="en-GB" sz="2800" dirty="0">
                <a:latin typeface="Calibri" pitchFamily="34" charset="0"/>
              </a:rPr>
              <a:t>Privately, make a list of the ways your students get feedback on their learning</a:t>
            </a:r>
            <a:r>
              <a:rPr lang="en-GB" sz="2800" dirty="0">
                <a:solidFill>
                  <a:srgbClr val="008000"/>
                </a:solidFill>
                <a:latin typeface="Calibri" pitchFamily="34" charset="0"/>
              </a:rPr>
              <a:t> (not just on their work) </a:t>
            </a:r>
            <a:r>
              <a:rPr lang="en-GB" sz="2800" dirty="0">
                <a:latin typeface="Calibri" pitchFamily="34" charset="0"/>
              </a:rPr>
              <a:t>– aim for ten or more different ways students get feedback.</a:t>
            </a:r>
          </a:p>
        </p:txBody>
      </p:sp>
      <p:sp>
        <p:nvSpPr>
          <p:cNvPr id="19460" name="AutoShape 4">
            <a:hlinkClick r:id="rId3" action="ppaction://hlinkpres?slideindex=1&amp;slidetitle=" highlightClick="1"/>
          </p:cNvPr>
          <p:cNvSpPr>
            <a:spLocks noChangeArrowheads="1"/>
          </p:cNvSpPr>
          <p:nvPr/>
        </p:nvSpPr>
        <p:spPr bwMode="auto">
          <a:xfrm>
            <a:off x="8746047" y="6645553"/>
            <a:ext cx="184731" cy="369332"/>
          </a:xfrm>
          <a:prstGeom prst="actionButtonBlank">
            <a:avLst/>
          </a:prstGeom>
          <a:noFill/>
          <a:ln w="12700">
            <a:noFill/>
            <a:miter lim="800000"/>
            <a:headEnd/>
            <a:tailEnd/>
          </a:ln>
        </p:spPr>
        <p:txBody>
          <a:bodyPr wrap="none" anchor="ctr">
            <a:spAutoFit/>
          </a:bodyPr>
          <a:lstStyle/>
          <a:p>
            <a:pPr algn="ctr" eaLnBrk="0" hangingPunct="0"/>
            <a:endParaRPr lang="en-GB" sz="1800" b="1">
              <a:solidFill>
                <a:srgbClr val="FFFF66"/>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GB" sz="3600" b="1" dirty="0"/>
              <a:t>Group task</a:t>
            </a:r>
            <a:endParaRPr lang="en-US" sz="3600" b="1" dirty="0"/>
          </a:p>
        </p:txBody>
      </p:sp>
      <p:sp>
        <p:nvSpPr>
          <p:cNvPr id="20483"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x"/>
            </a:pPr>
            <a:r>
              <a:rPr lang="en-GB" sz="3600" dirty="0">
                <a:latin typeface="Calibri" pitchFamily="34" charset="0"/>
              </a:rPr>
              <a:t>Please go into groups as directed.</a:t>
            </a:r>
          </a:p>
          <a:p>
            <a:pPr eaLnBrk="1" hangingPunct="1">
              <a:buFont typeface="Wingdings" pitchFamily="2" charset="2"/>
              <a:buChar char="x"/>
            </a:pPr>
            <a:r>
              <a:rPr lang="en-GB" sz="3600" dirty="0">
                <a:latin typeface="Calibri" pitchFamily="34" charset="0"/>
              </a:rPr>
              <a:t>As a group, please write each feedback method on a separate post-it, and place the post-its in position on a flipchart as follows…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1506" name="Line 2"/>
          <p:cNvSpPr>
            <a:spLocks noChangeShapeType="1"/>
          </p:cNvSpPr>
          <p:nvPr/>
        </p:nvSpPr>
        <p:spPr bwMode="auto">
          <a:xfrm>
            <a:off x="0" y="3657600"/>
            <a:ext cx="9144000" cy="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1507" name="Line 3"/>
          <p:cNvSpPr>
            <a:spLocks noChangeShapeType="1"/>
          </p:cNvSpPr>
          <p:nvPr/>
        </p:nvSpPr>
        <p:spPr bwMode="auto">
          <a:xfrm flipH="1">
            <a:off x="4267200" y="0"/>
            <a:ext cx="0" cy="685800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1508" name="Text Box 4"/>
          <p:cNvSpPr txBox="1">
            <a:spLocks noChangeArrowheads="1"/>
          </p:cNvSpPr>
          <p:nvPr/>
        </p:nvSpPr>
        <p:spPr bwMode="auto">
          <a:xfrm>
            <a:off x="2497790" y="5638811"/>
            <a:ext cx="3608681" cy="954107"/>
          </a:xfrm>
          <a:prstGeom prst="rect">
            <a:avLst/>
          </a:prstGeom>
          <a:solidFill>
            <a:srgbClr val="0033CC"/>
          </a:solidFill>
          <a:ln w="12700">
            <a:noFill/>
            <a:miter lim="800000"/>
            <a:headEnd type="none" w="sm" len="sm"/>
            <a:tailEnd type="none" w="sm" len="sm"/>
          </a:ln>
        </p:spPr>
        <p:txBody>
          <a:bodyPr wrap="none">
            <a:spAutoFit/>
          </a:bodyPr>
          <a:lstStyle/>
          <a:p>
            <a:pPr algn="ctr" eaLnBrk="0" hangingPunct="0"/>
            <a:r>
              <a:rPr lang="en-GB" sz="2800" b="1">
                <a:solidFill>
                  <a:srgbClr val="FFFFFF"/>
                </a:solidFill>
              </a:rPr>
              <a:t>Low learning payoff</a:t>
            </a:r>
          </a:p>
          <a:p>
            <a:pPr algn="ctr" eaLnBrk="0" hangingPunct="0"/>
            <a:r>
              <a:rPr lang="en-GB" sz="2800" b="1">
                <a:solidFill>
                  <a:srgbClr val="FFFFFF"/>
                </a:solidFill>
              </a:rPr>
              <a:t>for students</a:t>
            </a:r>
          </a:p>
        </p:txBody>
      </p:sp>
      <p:sp>
        <p:nvSpPr>
          <p:cNvPr id="21509" name="Text Box 5"/>
          <p:cNvSpPr txBox="1">
            <a:spLocks noChangeArrowheads="1"/>
          </p:cNvSpPr>
          <p:nvPr/>
        </p:nvSpPr>
        <p:spPr bwMode="auto">
          <a:xfrm>
            <a:off x="5164546" y="3124208"/>
            <a:ext cx="3658374" cy="954107"/>
          </a:xfrm>
          <a:prstGeom prst="rect">
            <a:avLst/>
          </a:prstGeom>
          <a:solidFill>
            <a:srgbClr val="FF99FF"/>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Not highly efficient</a:t>
            </a:r>
          </a:p>
          <a:p>
            <a:pPr algn="ctr" eaLnBrk="0" hangingPunct="0"/>
            <a:r>
              <a:rPr lang="en-GB" sz="2800" b="1">
                <a:solidFill>
                  <a:srgbClr val="000000"/>
                </a:solidFill>
              </a:rPr>
              <a:t>for us</a:t>
            </a:r>
          </a:p>
        </p:txBody>
      </p:sp>
      <p:sp>
        <p:nvSpPr>
          <p:cNvPr id="21510" name="Text Box 6"/>
          <p:cNvSpPr txBox="1">
            <a:spLocks noChangeArrowheads="1"/>
          </p:cNvSpPr>
          <p:nvPr/>
        </p:nvSpPr>
        <p:spPr bwMode="auto">
          <a:xfrm>
            <a:off x="291313" y="2955925"/>
            <a:ext cx="2920992" cy="954107"/>
          </a:xfrm>
          <a:prstGeom prst="rect">
            <a:avLst/>
          </a:prstGeom>
          <a:solidFill>
            <a:srgbClr val="99FF99"/>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Highly efficient</a:t>
            </a:r>
          </a:p>
          <a:p>
            <a:pPr algn="ctr" eaLnBrk="0" hangingPunct="0"/>
            <a:r>
              <a:rPr lang="en-GB" sz="2800" b="1">
                <a:solidFill>
                  <a:srgbClr val="000000"/>
                </a:solidFill>
              </a:rPr>
              <a:t>for us</a:t>
            </a:r>
          </a:p>
        </p:txBody>
      </p:sp>
      <p:sp>
        <p:nvSpPr>
          <p:cNvPr id="21511" name="Text Box 7"/>
          <p:cNvSpPr txBox="1">
            <a:spLocks noChangeArrowheads="1"/>
          </p:cNvSpPr>
          <p:nvPr/>
        </p:nvSpPr>
        <p:spPr bwMode="auto">
          <a:xfrm>
            <a:off x="2389146" y="311161"/>
            <a:ext cx="3751348" cy="954107"/>
          </a:xfrm>
          <a:prstGeom prst="rect">
            <a:avLst/>
          </a:prstGeom>
          <a:solidFill>
            <a:srgbClr val="FFFF00"/>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 learning payoff</a:t>
            </a:r>
          </a:p>
          <a:p>
            <a:pPr algn="ctr" eaLnBrk="0" hangingPunct="0"/>
            <a:r>
              <a:rPr lang="en-GB" sz="2800" b="1">
                <a:solidFill>
                  <a:srgbClr val="000000"/>
                </a:solidFill>
              </a:rPr>
              <a:t>for students</a:t>
            </a:r>
          </a:p>
        </p:txBody>
      </p:sp>
      <p:sp>
        <p:nvSpPr>
          <p:cNvPr id="21512" name="AutoShape 8">
            <a:hlinkClick r:id="rId3" action="ppaction://hlinkpres?slideindex=1&amp;slidetitle=" highlightClick="1"/>
          </p:cNvPr>
          <p:cNvSpPr>
            <a:spLocks noChangeArrowheads="1"/>
          </p:cNvSpPr>
          <p:nvPr/>
        </p:nvSpPr>
        <p:spPr bwMode="auto">
          <a:xfrm>
            <a:off x="8746047" y="6645553"/>
            <a:ext cx="184731" cy="369332"/>
          </a:xfrm>
          <a:prstGeom prst="actionButtonBlank">
            <a:avLst/>
          </a:prstGeom>
          <a:noFill/>
          <a:ln w="12700">
            <a:noFill/>
            <a:miter lim="800000"/>
            <a:headEnd/>
            <a:tailEnd/>
          </a:ln>
        </p:spPr>
        <p:txBody>
          <a:bodyPr wrap="none" anchor="ctr">
            <a:spAutoFit/>
          </a:bodyPr>
          <a:lstStyle/>
          <a:p>
            <a:pPr algn="ctr" eaLnBrk="0" hangingPunct="0"/>
            <a:endParaRPr lang="en-GB" sz="1800" b="1">
              <a:solidFill>
                <a:srgbClr val="FFFF66"/>
              </a:solidFill>
            </a:endParaRPr>
          </a:p>
        </p:txBody>
      </p:sp>
      <p:sp>
        <p:nvSpPr>
          <p:cNvPr id="9" name="TextBox 8"/>
          <p:cNvSpPr txBox="1"/>
          <p:nvPr/>
        </p:nvSpPr>
        <p:spPr>
          <a:xfrm>
            <a:off x="5436120" y="1844780"/>
            <a:ext cx="3869594" cy="707886"/>
          </a:xfrm>
          <a:prstGeom prst="rect">
            <a:avLst/>
          </a:prstGeom>
          <a:noFill/>
        </p:spPr>
        <p:txBody>
          <a:bodyPr wrap="square" rtlCol="0">
            <a:spAutoFit/>
          </a:bodyPr>
          <a:lstStyle/>
          <a:p>
            <a:r>
              <a:rPr lang="en-GB" b="1" dirty="0" smtClean="0"/>
              <a:t>Deadline 3.56</a:t>
            </a:r>
            <a:endParaRPr lang="en-GB"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2530" name="Line 2"/>
          <p:cNvSpPr>
            <a:spLocks noChangeShapeType="1"/>
          </p:cNvSpPr>
          <p:nvPr/>
        </p:nvSpPr>
        <p:spPr bwMode="auto">
          <a:xfrm flipH="1">
            <a:off x="4787900" y="0"/>
            <a:ext cx="0" cy="685800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2531" name="Line 3"/>
          <p:cNvSpPr>
            <a:spLocks noChangeShapeType="1"/>
          </p:cNvSpPr>
          <p:nvPr/>
        </p:nvSpPr>
        <p:spPr bwMode="auto">
          <a:xfrm>
            <a:off x="0" y="3644900"/>
            <a:ext cx="9144000" cy="0"/>
          </a:xfrm>
          <a:prstGeom prst="line">
            <a:avLst/>
          </a:prstGeom>
          <a:noFill/>
          <a:ln w="57150">
            <a:solidFill>
              <a:schemeClr val="tx1"/>
            </a:solidFill>
            <a:round/>
            <a:headEnd type="triangle" w="med" len="med"/>
            <a:tailEnd type="triangle" w="med" len="med"/>
          </a:ln>
        </p:spPr>
        <p:txBody>
          <a:bodyPr/>
          <a:lstStyle/>
          <a:p>
            <a:pPr algn="ctr" eaLnBrk="0" hangingPunct="0"/>
            <a:endParaRPr lang="en-GB" sz="1800" b="1">
              <a:solidFill>
                <a:srgbClr val="FFFF66"/>
              </a:solidFill>
            </a:endParaRPr>
          </a:p>
        </p:txBody>
      </p:sp>
      <p:sp>
        <p:nvSpPr>
          <p:cNvPr id="22532" name="Text Box 4"/>
          <p:cNvSpPr txBox="1">
            <a:spLocks noChangeArrowheads="1"/>
          </p:cNvSpPr>
          <p:nvPr/>
        </p:nvSpPr>
        <p:spPr bwMode="auto">
          <a:xfrm>
            <a:off x="2497095" y="609601"/>
            <a:ext cx="3751348" cy="523220"/>
          </a:xfrm>
          <a:prstGeom prst="rect">
            <a:avLst/>
          </a:prstGeom>
          <a:solidFill>
            <a:srgbClr val="FFFF00"/>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 learning payoff</a:t>
            </a:r>
          </a:p>
        </p:txBody>
      </p:sp>
      <p:sp>
        <p:nvSpPr>
          <p:cNvPr id="22533" name="Text Box 5"/>
          <p:cNvSpPr txBox="1">
            <a:spLocks noChangeArrowheads="1"/>
          </p:cNvSpPr>
          <p:nvPr/>
        </p:nvSpPr>
        <p:spPr bwMode="auto">
          <a:xfrm>
            <a:off x="2496203" y="5492751"/>
            <a:ext cx="3608681" cy="523220"/>
          </a:xfrm>
          <a:prstGeom prst="rect">
            <a:avLst/>
          </a:prstGeom>
          <a:solidFill>
            <a:srgbClr val="0033CC"/>
          </a:solidFill>
          <a:ln w="12700">
            <a:noFill/>
            <a:miter lim="800000"/>
            <a:headEnd type="none" w="sm" len="sm"/>
            <a:tailEnd type="none" w="sm" len="sm"/>
          </a:ln>
        </p:spPr>
        <p:txBody>
          <a:bodyPr wrap="none">
            <a:spAutoFit/>
          </a:bodyPr>
          <a:lstStyle/>
          <a:p>
            <a:pPr algn="ctr" eaLnBrk="0" hangingPunct="0"/>
            <a:r>
              <a:rPr lang="en-GB" sz="2800" b="1">
                <a:solidFill>
                  <a:srgbClr val="FFFFFF"/>
                </a:solidFill>
              </a:rPr>
              <a:t>Low learning payoff</a:t>
            </a:r>
          </a:p>
        </p:txBody>
      </p:sp>
      <p:sp>
        <p:nvSpPr>
          <p:cNvPr id="22534" name="Text Box 6"/>
          <p:cNvSpPr txBox="1">
            <a:spLocks noChangeArrowheads="1"/>
          </p:cNvSpPr>
          <p:nvPr/>
        </p:nvSpPr>
        <p:spPr bwMode="auto">
          <a:xfrm>
            <a:off x="107161" y="3054351"/>
            <a:ext cx="2920992" cy="523220"/>
          </a:xfrm>
          <a:prstGeom prst="rect">
            <a:avLst/>
          </a:prstGeom>
          <a:solidFill>
            <a:srgbClr val="99FF99"/>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Highly efficient</a:t>
            </a:r>
          </a:p>
        </p:txBody>
      </p:sp>
      <p:sp>
        <p:nvSpPr>
          <p:cNvPr id="22535" name="Text Box 7"/>
          <p:cNvSpPr txBox="1">
            <a:spLocks noChangeArrowheads="1"/>
          </p:cNvSpPr>
          <p:nvPr/>
        </p:nvSpPr>
        <p:spPr bwMode="auto">
          <a:xfrm>
            <a:off x="5583645" y="3054351"/>
            <a:ext cx="3658374" cy="523220"/>
          </a:xfrm>
          <a:prstGeom prst="rect">
            <a:avLst/>
          </a:prstGeom>
          <a:solidFill>
            <a:srgbClr val="FF99FF"/>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Not highly efficient</a:t>
            </a:r>
          </a:p>
        </p:txBody>
      </p:sp>
      <p:sp>
        <p:nvSpPr>
          <p:cNvPr id="22536" name="Text Box 8"/>
          <p:cNvSpPr txBox="1">
            <a:spLocks noChangeArrowheads="1"/>
          </p:cNvSpPr>
          <p:nvPr/>
        </p:nvSpPr>
        <p:spPr bwMode="auto">
          <a:xfrm>
            <a:off x="6588125" y="3644907"/>
            <a:ext cx="304800" cy="5191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GB" sz="2800" b="1">
                <a:solidFill>
                  <a:srgbClr val="000000"/>
                </a:solidFill>
              </a:rPr>
              <a:t>2</a:t>
            </a:r>
          </a:p>
        </p:txBody>
      </p:sp>
      <p:sp>
        <p:nvSpPr>
          <p:cNvPr id="22537" name="Text Box 9"/>
          <p:cNvSpPr txBox="1">
            <a:spLocks noChangeArrowheads="1"/>
          </p:cNvSpPr>
          <p:nvPr/>
        </p:nvSpPr>
        <p:spPr bwMode="auto">
          <a:xfrm>
            <a:off x="2209800" y="3657600"/>
            <a:ext cx="533400"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4</a:t>
            </a:r>
          </a:p>
        </p:txBody>
      </p:sp>
      <p:sp>
        <p:nvSpPr>
          <p:cNvPr id="22538" name="Text Box 10"/>
          <p:cNvSpPr txBox="1">
            <a:spLocks noChangeArrowheads="1"/>
          </p:cNvSpPr>
          <p:nvPr/>
        </p:nvSpPr>
        <p:spPr bwMode="auto">
          <a:xfrm>
            <a:off x="4427540" y="6338888"/>
            <a:ext cx="401637" cy="519112"/>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1</a:t>
            </a:r>
          </a:p>
        </p:txBody>
      </p:sp>
      <p:sp>
        <p:nvSpPr>
          <p:cNvPr id="22539" name="Text Box 11"/>
          <p:cNvSpPr txBox="1">
            <a:spLocks noChangeArrowheads="1"/>
          </p:cNvSpPr>
          <p:nvPr/>
        </p:nvSpPr>
        <p:spPr bwMode="auto">
          <a:xfrm>
            <a:off x="4426221" y="4724401"/>
            <a:ext cx="404278" cy="523220"/>
          </a:xfrm>
          <a:prstGeom prst="rect">
            <a:avLst/>
          </a:prstGeom>
          <a:noFill/>
          <a:ln w="12700">
            <a:noFill/>
            <a:miter lim="800000"/>
            <a:headEnd type="none" w="sm" len="sm"/>
            <a:tailEnd type="none" w="sm" len="sm"/>
          </a:ln>
        </p:spPr>
        <p:txBody>
          <a:bodyPr wrap="none">
            <a:spAutoFit/>
          </a:bodyPr>
          <a:lstStyle/>
          <a:p>
            <a:pPr algn="ctr" eaLnBrk="0" hangingPunct="0"/>
            <a:r>
              <a:rPr lang="en-GB" sz="2800" b="1">
                <a:solidFill>
                  <a:srgbClr val="000000"/>
                </a:solidFill>
              </a:rPr>
              <a:t>2</a:t>
            </a:r>
          </a:p>
        </p:txBody>
      </p:sp>
      <p:sp>
        <p:nvSpPr>
          <p:cNvPr id="22540" name="Text Box 12"/>
          <p:cNvSpPr txBox="1">
            <a:spLocks noChangeArrowheads="1"/>
          </p:cNvSpPr>
          <p:nvPr/>
        </p:nvSpPr>
        <p:spPr bwMode="auto">
          <a:xfrm>
            <a:off x="4427538" y="1844687"/>
            <a:ext cx="431800"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4</a:t>
            </a:r>
          </a:p>
        </p:txBody>
      </p:sp>
      <p:sp>
        <p:nvSpPr>
          <p:cNvPr id="22541" name="Text Box 13"/>
          <p:cNvSpPr txBox="1">
            <a:spLocks noChangeArrowheads="1"/>
          </p:cNvSpPr>
          <p:nvPr/>
        </p:nvSpPr>
        <p:spPr bwMode="auto">
          <a:xfrm>
            <a:off x="4356102" y="3"/>
            <a:ext cx="401638"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5</a:t>
            </a:r>
          </a:p>
        </p:txBody>
      </p:sp>
      <p:sp>
        <p:nvSpPr>
          <p:cNvPr id="22542" name="Text Box 14"/>
          <p:cNvSpPr txBox="1">
            <a:spLocks noChangeArrowheads="1"/>
          </p:cNvSpPr>
          <p:nvPr/>
        </p:nvSpPr>
        <p:spPr bwMode="auto">
          <a:xfrm>
            <a:off x="0" y="3657600"/>
            <a:ext cx="401638" cy="519113"/>
          </a:xfrm>
          <a:prstGeom prst="rect">
            <a:avLst/>
          </a:prstGeom>
          <a:noFill/>
          <a:ln w="12700">
            <a:noFill/>
            <a:miter lim="800000"/>
            <a:headEnd type="none" w="sm" len="sm"/>
            <a:tailEnd type="none" w="sm" len="sm"/>
          </a:ln>
        </p:spPr>
        <p:txBody>
          <a:bodyPr>
            <a:spAutoFit/>
          </a:bodyPr>
          <a:lstStyle/>
          <a:p>
            <a:pPr algn="ctr" eaLnBrk="0" hangingPunct="0"/>
            <a:r>
              <a:rPr lang="en-GB" sz="2800" b="1">
                <a:solidFill>
                  <a:srgbClr val="000000"/>
                </a:solidFill>
              </a:rPr>
              <a:t>5</a:t>
            </a:r>
          </a:p>
        </p:txBody>
      </p:sp>
      <p:sp>
        <p:nvSpPr>
          <p:cNvPr id="22543" name="Text Box 15"/>
          <p:cNvSpPr txBox="1">
            <a:spLocks noChangeArrowheads="1"/>
          </p:cNvSpPr>
          <p:nvPr/>
        </p:nvSpPr>
        <p:spPr bwMode="auto">
          <a:xfrm>
            <a:off x="8741046" y="3733801"/>
            <a:ext cx="404278" cy="523220"/>
          </a:xfrm>
          <a:prstGeom prst="rect">
            <a:avLst/>
          </a:prstGeom>
          <a:noFill/>
          <a:ln w="12700">
            <a:noFill/>
            <a:miter lim="800000"/>
            <a:headEnd type="none" w="sm" len="sm"/>
            <a:tailEnd type="none" w="sm" len="sm"/>
          </a:ln>
        </p:spPr>
        <p:txBody>
          <a:bodyPr wrap="none">
            <a:spAutoFit/>
          </a:bodyPr>
          <a:lstStyle/>
          <a:p>
            <a:pPr algn="ctr" eaLnBrk="0" hangingPunct="0"/>
            <a:r>
              <a:rPr lang="en-GB" sz="2800" b="1">
                <a:solidFill>
                  <a:srgbClr val="000000"/>
                </a:solidFill>
              </a:rPr>
              <a:t>1</a:t>
            </a:r>
          </a:p>
        </p:txBody>
      </p:sp>
      <p:sp>
        <p:nvSpPr>
          <p:cNvPr id="22544" name="Text Box 16"/>
          <p:cNvSpPr txBox="1">
            <a:spLocks noChangeArrowheads="1"/>
          </p:cNvSpPr>
          <p:nvPr/>
        </p:nvSpPr>
        <p:spPr bwMode="auto">
          <a:xfrm>
            <a:off x="4642119" y="3429001"/>
            <a:ext cx="404278" cy="523220"/>
          </a:xfrm>
          <a:prstGeom prst="rect">
            <a:avLst/>
          </a:prstGeom>
          <a:solidFill>
            <a:schemeClr val="bg1"/>
          </a:solidFill>
          <a:ln w="12700">
            <a:noFill/>
            <a:miter lim="800000"/>
            <a:headEnd type="none" w="sm" len="sm"/>
            <a:tailEnd type="none" w="sm" len="sm"/>
          </a:ln>
        </p:spPr>
        <p:txBody>
          <a:bodyPr wrap="none">
            <a:spAutoFit/>
          </a:bodyPr>
          <a:lstStyle/>
          <a:p>
            <a:pPr algn="ctr" eaLnBrk="0" hangingPunct="0"/>
            <a:r>
              <a:rPr lang="en-GB" sz="2800" b="1">
                <a:solidFill>
                  <a:srgbClr val="000000"/>
                </a:solidFill>
              </a:rPr>
              <a:t>3</a:t>
            </a:r>
          </a:p>
        </p:txBody>
      </p:sp>
      <p:sp>
        <p:nvSpPr>
          <p:cNvPr id="22545" name="Text Box 17"/>
          <p:cNvSpPr txBox="1">
            <a:spLocks noChangeArrowheads="1"/>
          </p:cNvSpPr>
          <p:nvPr/>
        </p:nvSpPr>
        <p:spPr bwMode="auto">
          <a:xfrm>
            <a:off x="-1777" y="1"/>
            <a:ext cx="498855" cy="400110"/>
          </a:xfrm>
          <a:prstGeom prst="rect">
            <a:avLst/>
          </a:prstGeom>
          <a:noFill/>
          <a:ln w="12700">
            <a:noFill/>
            <a:miter lim="800000"/>
            <a:headEnd type="none" w="sm" len="sm"/>
            <a:tailEnd type="none" w="sm" len="sm"/>
          </a:ln>
        </p:spPr>
        <p:txBody>
          <a:bodyPr wrap="none">
            <a:spAutoFit/>
          </a:bodyPr>
          <a:lstStyle/>
          <a:p>
            <a:pPr algn="ctr" eaLnBrk="0" hangingPunct="0"/>
            <a:r>
              <a:rPr lang="en-GB" sz="2000" b="1">
                <a:solidFill>
                  <a:srgbClr val="FF0000"/>
                </a:solidFill>
              </a:rPr>
              <a:t>25</a:t>
            </a:r>
          </a:p>
        </p:txBody>
      </p:sp>
      <p:sp>
        <p:nvSpPr>
          <p:cNvPr id="22546" name="Text Box 18"/>
          <p:cNvSpPr txBox="1">
            <a:spLocks noChangeArrowheads="1"/>
          </p:cNvSpPr>
          <p:nvPr/>
        </p:nvSpPr>
        <p:spPr bwMode="auto">
          <a:xfrm>
            <a:off x="2339981" y="1817692"/>
            <a:ext cx="576263" cy="396875"/>
          </a:xfrm>
          <a:prstGeom prst="rect">
            <a:avLst/>
          </a:prstGeom>
          <a:noFill/>
          <a:ln w="12700">
            <a:noFill/>
            <a:miter lim="800000"/>
            <a:headEnd type="none" w="sm" len="sm"/>
            <a:tailEnd type="none" w="sm" len="sm"/>
          </a:ln>
        </p:spPr>
        <p:txBody>
          <a:bodyPr>
            <a:spAutoFit/>
          </a:bodyPr>
          <a:lstStyle/>
          <a:p>
            <a:pPr algn="ctr" eaLnBrk="0" hangingPunct="0"/>
            <a:r>
              <a:rPr lang="en-GB" sz="2000" b="1">
                <a:solidFill>
                  <a:srgbClr val="FF0000"/>
                </a:solidFill>
              </a:rPr>
              <a:t>16</a:t>
            </a:r>
          </a:p>
        </p:txBody>
      </p:sp>
      <p:sp>
        <p:nvSpPr>
          <p:cNvPr id="22547" name="Text Box 19"/>
          <p:cNvSpPr txBox="1">
            <a:spLocks noChangeArrowheads="1"/>
          </p:cNvSpPr>
          <p:nvPr/>
        </p:nvSpPr>
        <p:spPr bwMode="auto">
          <a:xfrm>
            <a:off x="6587108" y="4868864"/>
            <a:ext cx="341760" cy="400110"/>
          </a:xfrm>
          <a:prstGeom prst="rect">
            <a:avLst/>
          </a:prstGeom>
          <a:noFill/>
          <a:ln w="12700">
            <a:noFill/>
            <a:miter lim="800000"/>
            <a:headEnd type="none" w="sm" len="sm"/>
            <a:tailEnd type="none" w="sm" len="sm"/>
          </a:ln>
        </p:spPr>
        <p:txBody>
          <a:bodyPr wrap="none">
            <a:spAutoFit/>
          </a:bodyPr>
          <a:lstStyle/>
          <a:p>
            <a:pPr algn="ctr" eaLnBrk="0" hangingPunct="0"/>
            <a:r>
              <a:rPr lang="en-GB" sz="2000" b="1">
                <a:solidFill>
                  <a:srgbClr val="FF0000"/>
                </a:solidFill>
              </a:rPr>
              <a:t>4</a:t>
            </a:r>
          </a:p>
        </p:txBody>
      </p:sp>
      <p:sp>
        <p:nvSpPr>
          <p:cNvPr id="22548" name="Text Box 20"/>
          <p:cNvSpPr txBox="1">
            <a:spLocks noChangeArrowheads="1"/>
          </p:cNvSpPr>
          <p:nvPr/>
        </p:nvSpPr>
        <p:spPr bwMode="auto">
          <a:xfrm>
            <a:off x="8803258" y="6461126"/>
            <a:ext cx="341760" cy="400110"/>
          </a:xfrm>
          <a:prstGeom prst="rect">
            <a:avLst/>
          </a:prstGeom>
          <a:noFill/>
          <a:ln w="12700">
            <a:noFill/>
            <a:miter lim="800000"/>
            <a:headEnd type="none" w="sm" len="sm"/>
            <a:tailEnd type="none" w="sm" len="sm"/>
          </a:ln>
        </p:spPr>
        <p:txBody>
          <a:bodyPr wrap="none">
            <a:spAutoFit/>
          </a:bodyPr>
          <a:lstStyle/>
          <a:p>
            <a:pPr algn="ctr" eaLnBrk="0" hangingPunct="0"/>
            <a:r>
              <a:rPr lang="en-GB" sz="2000" b="1">
                <a:solidFill>
                  <a:srgbClr val="FF0000"/>
                </a:solidFill>
              </a:rPr>
              <a:t>1</a:t>
            </a:r>
          </a:p>
        </p:txBody>
      </p:sp>
      <p:sp>
        <p:nvSpPr>
          <p:cNvPr id="22549" name="Line 21"/>
          <p:cNvSpPr>
            <a:spLocks noChangeShapeType="1"/>
          </p:cNvSpPr>
          <p:nvPr/>
        </p:nvSpPr>
        <p:spPr bwMode="auto">
          <a:xfrm flipH="1" flipV="1">
            <a:off x="0" y="0"/>
            <a:ext cx="9144000" cy="6858000"/>
          </a:xfrm>
          <a:prstGeom prst="line">
            <a:avLst/>
          </a:prstGeom>
          <a:noFill/>
          <a:ln w="12700">
            <a:solidFill>
              <a:srgbClr val="FF0000"/>
            </a:solidFill>
            <a:round/>
            <a:headEnd type="none" w="sm" len="sm"/>
            <a:tailEnd type="none" w="sm" len="sm"/>
          </a:ln>
        </p:spPr>
        <p:txBody>
          <a:bodyPr/>
          <a:lstStyle/>
          <a:p>
            <a:pPr algn="ctr" eaLnBrk="0" hangingPunct="0"/>
            <a:endParaRPr lang="en-GB" sz="1800" b="1">
              <a:solidFill>
                <a:srgbClr val="FFFF66"/>
              </a:solidFill>
            </a:endParaRPr>
          </a:p>
        </p:txBody>
      </p:sp>
      <p:sp>
        <p:nvSpPr>
          <p:cNvPr id="22550" name="AutoShape 22">
            <a:hlinkClick r:id="rId3" action="ppaction://hlinkpres?slideindex=1&amp;slidetitle=" highlightClick="1"/>
          </p:cNvPr>
          <p:cNvSpPr>
            <a:spLocks noChangeArrowheads="1"/>
          </p:cNvSpPr>
          <p:nvPr/>
        </p:nvSpPr>
        <p:spPr bwMode="auto">
          <a:xfrm>
            <a:off x="8746047" y="6645553"/>
            <a:ext cx="184731" cy="369332"/>
          </a:xfrm>
          <a:prstGeom prst="actionButtonBlank">
            <a:avLst/>
          </a:prstGeom>
          <a:noFill/>
          <a:ln w="12700">
            <a:noFill/>
            <a:miter lim="800000"/>
            <a:headEnd/>
            <a:tailEnd/>
          </a:ln>
        </p:spPr>
        <p:txBody>
          <a:bodyPr wrap="none" anchor="ctr">
            <a:spAutoFit/>
          </a:bodyPr>
          <a:lstStyle/>
          <a:p>
            <a:pPr algn="ctr" eaLnBrk="0" hangingPunct="0"/>
            <a:endParaRPr lang="en-GB" sz="1800" b="1">
              <a:solidFill>
                <a:srgbClr val="FFFF66"/>
              </a:solidFill>
            </a:endParaRPr>
          </a:p>
        </p:txBody>
      </p:sp>
      <p:sp>
        <p:nvSpPr>
          <p:cNvPr id="1812503" name="Text Box 23"/>
          <p:cNvSpPr txBox="1">
            <a:spLocks noChangeArrowheads="1"/>
          </p:cNvSpPr>
          <p:nvPr/>
        </p:nvSpPr>
        <p:spPr bwMode="auto">
          <a:xfrm>
            <a:off x="162316" y="765176"/>
            <a:ext cx="3631421" cy="1017844"/>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algn="ctr" eaLnBrk="0" hangingPunct="0"/>
            <a:r>
              <a:rPr lang="en-GB" sz="2000" b="1">
                <a:solidFill>
                  <a:srgbClr val="000000"/>
                </a:solidFill>
              </a:rPr>
              <a:t>We need to be making </a:t>
            </a:r>
          </a:p>
          <a:p>
            <a:pPr algn="ctr" eaLnBrk="0" hangingPunct="0"/>
            <a:r>
              <a:rPr lang="en-GB" sz="2000" b="1">
                <a:solidFill>
                  <a:srgbClr val="000000"/>
                </a:solidFill>
              </a:rPr>
              <a:t>better use of the feedback</a:t>
            </a:r>
          </a:p>
          <a:p>
            <a:pPr algn="ctr" eaLnBrk="0" hangingPunct="0"/>
            <a:r>
              <a:rPr lang="en-GB" sz="2000" b="1">
                <a:solidFill>
                  <a:srgbClr val="000000"/>
                </a:solidFill>
              </a:rPr>
              <a:t>processes in this quadrant</a:t>
            </a:r>
            <a:endParaRPr lang="en-US" sz="2000" b="1">
              <a:solidFill>
                <a:srgbClr val="000000"/>
              </a:solidFill>
            </a:endParaRPr>
          </a:p>
        </p:txBody>
      </p:sp>
      <p:sp>
        <p:nvSpPr>
          <p:cNvPr id="1812504" name="Text Box 24"/>
          <p:cNvSpPr txBox="1">
            <a:spLocks noChangeArrowheads="1"/>
          </p:cNvSpPr>
          <p:nvPr/>
        </p:nvSpPr>
        <p:spPr bwMode="auto">
          <a:xfrm>
            <a:off x="5011869" y="5516564"/>
            <a:ext cx="4014538" cy="1017844"/>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algn="ctr" eaLnBrk="0" hangingPunct="0"/>
            <a:r>
              <a:rPr lang="en-GB" sz="2000" b="1">
                <a:solidFill>
                  <a:srgbClr val="CC3300"/>
                </a:solidFill>
              </a:rPr>
              <a:t>We need to be making </a:t>
            </a:r>
          </a:p>
          <a:p>
            <a:pPr algn="ctr" eaLnBrk="0" hangingPunct="0"/>
            <a:r>
              <a:rPr lang="en-GB" sz="2000" b="1">
                <a:solidFill>
                  <a:srgbClr val="CC3300"/>
                </a:solidFill>
              </a:rPr>
              <a:t>much less use of the feedback</a:t>
            </a:r>
          </a:p>
          <a:p>
            <a:pPr algn="ctr" eaLnBrk="0" hangingPunct="0"/>
            <a:r>
              <a:rPr lang="en-GB" sz="2000" b="1">
                <a:solidFill>
                  <a:srgbClr val="CC3300"/>
                </a:solidFill>
              </a:rPr>
              <a:t>processes in this quadrant</a:t>
            </a:r>
            <a:endParaRPr lang="en-US" sz="2000" b="1">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3" grpId="0" animBg="1"/>
      <p:bldP spid="181250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60648"/>
            <a:ext cx="9144000" cy="908720"/>
          </a:xfrm>
          <a:prstGeom prst="rect">
            <a:avLst/>
          </a:prstGeom>
        </p:spPr>
        <p:txBody>
          <a:bodyPr/>
          <a:lstStyle/>
          <a:p>
            <a:pPr algn="ctr" eaLnBrk="0" hangingPunct="0">
              <a:lnSpc>
                <a:spcPct val="85000"/>
              </a:lnSpc>
              <a:defRPr/>
            </a:pPr>
            <a:r>
              <a:rPr lang="en-GB" sz="3200" b="1" kern="0" dirty="0">
                <a:solidFill>
                  <a:srgbClr val="008000"/>
                </a:solidFill>
                <a:latin typeface="Arial Rounded MT Bold"/>
              </a:rPr>
              <a:t>Your feedback methods</a:t>
            </a:r>
          </a:p>
        </p:txBody>
      </p:sp>
      <p:sp>
        <p:nvSpPr>
          <p:cNvPr id="3" name="Rectangle 3"/>
          <p:cNvSpPr>
            <a:spLocks noChangeArrowheads="1"/>
          </p:cNvSpPr>
          <p:nvPr/>
        </p:nvSpPr>
        <p:spPr bwMode="auto">
          <a:xfrm>
            <a:off x="0" y="980660"/>
            <a:ext cx="4495800" cy="5486400"/>
          </a:xfrm>
          <a:prstGeom prst="rect">
            <a:avLst/>
          </a:prstGeom>
          <a:noFill/>
          <a:ln w="9525" algn="ctr">
            <a:noFill/>
            <a:miter lim="800000"/>
            <a:headEnd/>
            <a:tailEnd/>
          </a:ln>
          <a:effectLst/>
        </p:spPr>
        <p:txBody>
          <a:bodyPr/>
          <a:lstStyle/>
          <a:p>
            <a:pPr fontAlgn="auto">
              <a:lnSpc>
                <a:spcPct val="90000"/>
              </a:lnSpc>
              <a:spcBef>
                <a:spcPct val="25000"/>
              </a:spcBef>
              <a:spcAft>
                <a:spcPts val="0"/>
              </a:spcAft>
              <a:buClr>
                <a:srgbClr val="CC0000"/>
              </a:buClr>
              <a:buFont typeface="Wingdings" pitchFamily="2" charset="2"/>
              <a:buNone/>
            </a:pPr>
            <a:r>
              <a:rPr lang="en-GB" sz="2200" b="1" dirty="0">
                <a:solidFill>
                  <a:srgbClr val="000000"/>
                </a:solidFill>
                <a:latin typeface="Arial" charset="0"/>
              </a:rPr>
              <a:t>High scoring:</a:t>
            </a:r>
          </a:p>
          <a:p>
            <a:pPr marL="457200" indent="-457200" fontAlgn="auto">
              <a:lnSpc>
                <a:spcPct val="90000"/>
              </a:lnSpc>
              <a:spcBef>
                <a:spcPct val="25000"/>
              </a:spcBef>
              <a:spcAft>
                <a:spcPts val="0"/>
              </a:spcAft>
              <a:buClr>
                <a:srgbClr val="CC0000"/>
              </a:buClr>
              <a:buFont typeface="Wingdings" pitchFamily="2" charset="2"/>
              <a:buChar char="v"/>
            </a:pPr>
            <a:r>
              <a:rPr lang="en-GB" sz="2200" b="1" dirty="0" smtClean="0">
                <a:solidFill>
                  <a:srgbClr val="000000"/>
                </a:solidFill>
                <a:latin typeface="Arial" charset="0"/>
              </a:rPr>
              <a:t>25 does it work?</a:t>
            </a:r>
          </a:p>
          <a:p>
            <a:pPr marL="457200" indent="-457200" fontAlgn="auto">
              <a:lnSpc>
                <a:spcPct val="90000"/>
              </a:lnSpc>
              <a:spcBef>
                <a:spcPct val="25000"/>
              </a:spcBef>
              <a:spcAft>
                <a:spcPts val="0"/>
              </a:spcAft>
              <a:buClr>
                <a:srgbClr val="CC0000"/>
              </a:buClr>
              <a:buFont typeface="Wingdings" pitchFamily="2" charset="2"/>
              <a:buChar char="v"/>
            </a:pPr>
            <a:r>
              <a:rPr lang="en-GB" sz="2200" b="1" dirty="0" smtClean="0">
                <a:solidFill>
                  <a:srgbClr val="000000"/>
                </a:solidFill>
                <a:latin typeface="Arial" charset="0"/>
              </a:rPr>
              <a:t>25 feedback from clients and employers</a:t>
            </a:r>
          </a:p>
          <a:p>
            <a:pPr marL="457200" indent="-457200" fontAlgn="auto">
              <a:lnSpc>
                <a:spcPct val="90000"/>
              </a:lnSpc>
              <a:spcBef>
                <a:spcPct val="25000"/>
              </a:spcBef>
              <a:spcAft>
                <a:spcPts val="0"/>
              </a:spcAft>
              <a:buClr>
                <a:srgbClr val="CC0000"/>
              </a:buClr>
              <a:buFont typeface="Wingdings" pitchFamily="2" charset="2"/>
              <a:buChar char="v"/>
            </a:pPr>
            <a:r>
              <a:rPr lang="en-GB" sz="2200" b="1" dirty="0" smtClean="0">
                <a:solidFill>
                  <a:srgbClr val="000000"/>
                </a:solidFill>
                <a:latin typeface="Arial" charset="0"/>
              </a:rPr>
              <a:t>25 verbal feedback</a:t>
            </a:r>
          </a:p>
          <a:p>
            <a:pPr marL="457200" indent="-457200" fontAlgn="auto">
              <a:lnSpc>
                <a:spcPct val="90000"/>
              </a:lnSpc>
              <a:spcBef>
                <a:spcPct val="25000"/>
              </a:spcBef>
              <a:spcAft>
                <a:spcPts val="0"/>
              </a:spcAft>
              <a:buClr>
                <a:srgbClr val="CC0000"/>
              </a:buClr>
              <a:buFont typeface="Wingdings" pitchFamily="2" charset="2"/>
              <a:buChar char="v"/>
            </a:pPr>
            <a:r>
              <a:rPr lang="en-GB" sz="2200" b="1" dirty="0" smtClean="0">
                <a:solidFill>
                  <a:srgbClr val="000000"/>
                </a:solidFill>
                <a:latin typeface="Arial" charset="0"/>
              </a:rPr>
              <a:t>25 video comments</a:t>
            </a:r>
          </a:p>
          <a:p>
            <a:pPr marL="457200" indent="-457200" fontAlgn="auto">
              <a:lnSpc>
                <a:spcPct val="90000"/>
              </a:lnSpc>
              <a:spcBef>
                <a:spcPct val="25000"/>
              </a:spcBef>
              <a:spcAft>
                <a:spcPts val="0"/>
              </a:spcAft>
              <a:buClr>
                <a:srgbClr val="CC0000"/>
              </a:buClr>
              <a:buFont typeface="Wingdings" pitchFamily="2" charset="2"/>
              <a:buChar char="v"/>
            </a:pPr>
            <a:r>
              <a:rPr lang="en-GB" sz="2200" b="1" dirty="0" smtClean="0">
                <a:solidFill>
                  <a:srgbClr val="000000"/>
                </a:solidFill>
                <a:latin typeface="Arial" charset="0"/>
              </a:rPr>
              <a:t>24 feedback on work from external visitor</a:t>
            </a:r>
          </a:p>
          <a:p>
            <a:pPr marL="457200" indent="-457200" fontAlgn="auto">
              <a:lnSpc>
                <a:spcPct val="90000"/>
              </a:lnSpc>
              <a:spcBef>
                <a:spcPct val="25000"/>
              </a:spcBef>
              <a:spcAft>
                <a:spcPts val="0"/>
              </a:spcAft>
              <a:buClr>
                <a:srgbClr val="CC0000"/>
              </a:buClr>
              <a:buFont typeface="Wingdings" pitchFamily="2" charset="2"/>
              <a:buChar char="v"/>
            </a:pPr>
            <a:r>
              <a:rPr lang="en-GB" sz="2200" b="1" dirty="0" smtClean="0">
                <a:solidFill>
                  <a:srgbClr val="000000"/>
                </a:solidFill>
                <a:latin typeface="Arial" charset="0"/>
              </a:rPr>
              <a:t>24 ongoing feedback during </a:t>
            </a:r>
            <a:r>
              <a:rPr lang="en-GB" sz="2200" b="1" dirty="0" err="1" smtClean="0">
                <a:solidFill>
                  <a:srgbClr val="000000"/>
                </a:solidFill>
                <a:latin typeface="Arial" charset="0"/>
              </a:rPr>
              <a:t>practicals</a:t>
            </a:r>
            <a:endParaRPr lang="en-GB" sz="2200" b="1" dirty="0" smtClean="0">
              <a:solidFill>
                <a:srgbClr val="000000"/>
              </a:solidFill>
              <a:latin typeface="Arial" charset="0"/>
            </a:endParaRPr>
          </a:p>
          <a:p>
            <a:pPr marL="457200" indent="-457200" fontAlgn="auto">
              <a:lnSpc>
                <a:spcPct val="90000"/>
              </a:lnSpc>
              <a:spcBef>
                <a:spcPct val="25000"/>
              </a:spcBef>
              <a:spcAft>
                <a:spcPts val="0"/>
              </a:spcAft>
              <a:buClr>
                <a:srgbClr val="CC0000"/>
              </a:buClr>
              <a:buFont typeface="Wingdings" pitchFamily="2" charset="2"/>
              <a:buChar char="v"/>
            </a:pPr>
            <a:r>
              <a:rPr lang="en-GB" sz="2200" b="1" dirty="0" smtClean="0">
                <a:solidFill>
                  <a:srgbClr val="000000"/>
                </a:solidFill>
                <a:latin typeface="Arial" charset="0"/>
              </a:rPr>
              <a:t>20 examples of good, medium, poor work</a:t>
            </a:r>
            <a:endParaRPr lang="en-GB" sz="2200" b="1" dirty="0">
              <a:solidFill>
                <a:srgbClr val="000000"/>
              </a:solidFill>
              <a:latin typeface="Arial" charset="0"/>
            </a:endParaRPr>
          </a:p>
          <a:p>
            <a:pPr marL="457200" indent="-457200" fontAlgn="auto">
              <a:lnSpc>
                <a:spcPct val="90000"/>
              </a:lnSpc>
              <a:spcBef>
                <a:spcPct val="25000"/>
              </a:spcBef>
              <a:spcAft>
                <a:spcPts val="0"/>
              </a:spcAft>
              <a:buClr>
                <a:srgbClr val="CC0000"/>
              </a:buClr>
              <a:buFont typeface="Wingdings" pitchFamily="2" charset="2"/>
              <a:buChar char="v"/>
            </a:pPr>
            <a:r>
              <a:rPr lang="en-GB" sz="2200" b="1" dirty="0" smtClean="0">
                <a:solidFill>
                  <a:srgbClr val="000000"/>
                </a:solidFill>
                <a:latin typeface="Arial" charset="0"/>
              </a:rPr>
              <a:t>20 work on group tasks</a:t>
            </a:r>
          </a:p>
          <a:p>
            <a:pPr marL="457200" indent="-457200" fontAlgn="auto">
              <a:lnSpc>
                <a:spcPct val="90000"/>
              </a:lnSpc>
              <a:spcBef>
                <a:spcPct val="25000"/>
              </a:spcBef>
              <a:spcAft>
                <a:spcPts val="0"/>
              </a:spcAft>
              <a:buClr>
                <a:srgbClr val="CC0000"/>
              </a:buClr>
              <a:buFont typeface="Wingdings" pitchFamily="2" charset="2"/>
              <a:buChar char="v"/>
            </a:pPr>
            <a:r>
              <a:rPr lang="en-GB" sz="2200" b="1" dirty="0" smtClean="0">
                <a:solidFill>
                  <a:srgbClr val="000000"/>
                </a:solidFill>
                <a:latin typeface="Arial" charset="0"/>
              </a:rPr>
              <a:t>18 class interactive discussion</a:t>
            </a:r>
          </a:p>
          <a:p>
            <a:pPr marL="457200" indent="-457200" fontAlgn="auto">
              <a:lnSpc>
                <a:spcPct val="90000"/>
              </a:lnSpc>
              <a:spcBef>
                <a:spcPct val="25000"/>
              </a:spcBef>
              <a:spcAft>
                <a:spcPts val="0"/>
              </a:spcAft>
              <a:buClr>
                <a:srgbClr val="CC0000"/>
              </a:buClr>
              <a:buFont typeface="Wingdings" pitchFamily="2" charset="2"/>
              <a:buChar char="v"/>
            </a:pPr>
            <a:r>
              <a:rPr lang="en-GB" sz="2200" b="1" dirty="0" smtClean="0">
                <a:solidFill>
                  <a:srgbClr val="000000"/>
                </a:solidFill>
                <a:latin typeface="Arial" charset="0"/>
              </a:rPr>
              <a:t>16 sample of good practice</a:t>
            </a:r>
          </a:p>
          <a:p>
            <a:pPr marL="457200" indent="-457200" fontAlgn="auto">
              <a:lnSpc>
                <a:spcPct val="90000"/>
              </a:lnSpc>
              <a:spcBef>
                <a:spcPct val="25000"/>
              </a:spcBef>
              <a:spcAft>
                <a:spcPts val="0"/>
              </a:spcAft>
              <a:buClr>
                <a:srgbClr val="CC0000"/>
              </a:buClr>
              <a:buFont typeface="Wingdings" pitchFamily="2" charset="2"/>
              <a:buChar char="v"/>
            </a:pPr>
            <a:endParaRPr lang="en-GB" sz="2200" b="1" dirty="0">
              <a:solidFill>
                <a:srgbClr val="000000"/>
              </a:solidFill>
              <a:latin typeface="Arial" charset="0"/>
            </a:endParaRPr>
          </a:p>
        </p:txBody>
      </p:sp>
      <p:sp>
        <p:nvSpPr>
          <p:cNvPr id="4" name="Rectangle 4"/>
          <p:cNvSpPr>
            <a:spLocks noChangeArrowheads="1"/>
          </p:cNvSpPr>
          <p:nvPr/>
        </p:nvSpPr>
        <p:spPr bwMode="auto">
          <a:xfrm>
            <a:off x="4648200" y="1052670"/>
            <a:ext cx="4495800" cy="5805330"/>
          </a:xfrm>
          <a:prstGeom prst="rect">
            <a:avLst/>
          </a:prstGeom>
          <a:noFill/>
          <a:ln w="9525" algn="ctr">
            <a:noFill/>
            <a:miter lim="800000"/>
            <a:headEnd/>
            <a:tailEnd/>
          </a:ln>
          <a:effectLst/>
        </p:spPr>
        <p:txBody>
          <a:bodyPr/>
          <a:lstStyle/>
          <a:p>
            <a:pPr fontAlgn="auto">
              <a:lnSpc>
                <a:spcPct val="90000"/>
              </a:lnSpc>
              <a:spcBef>
                <a:spcPct val="25000"/>
              </a:spcBef>
              <a:spcAft>
                <a:spcPts val="0"/>
              </a:spcAft>
              <a:buClr>
                <a:srgbClr val="CC0000"/>
              </a:buClr>
              <a:buFont typeface="Wingdings" pitchFamily="2" charset="2"/>
              <a:buNone/>
            </a:pPr>
            <a:r>
              <a:rPr lang="en-GB" sz="2400" b="1" dirty="0">
                <a:solidFill>
                  <a:srgbClr val="000000"/>
                </a:solidFill>
                <a:latin typeface="Arial" charset="0"/>
              </a:rPr>
              <a:t>Low scoring</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1 using grade centre</a:t>
            </a:r>
          </a:p>
          <a:p>
            <a:pPr marL="457200" indent="-457200" fontAlgn="auto">
              <a:lnSpc>
                <a:spcPct val="90000"/>
              </a:lnSpc>
              <a:spcBef>
                <a:spcPct val="25000"/>
              </a:spcBef>
              <a:spcAft>
                <a:spcPts val="0"/>
              </a:spcAft>
              <a:buClr>
                <a:srgbClr val="CC0000"/>
              </a:buClr>
              <a:buFont typeface="Wingdings" pitchFamily="2" charset="2"/>
              <a:buChar char="v"/>
            </a:pPr>
            <a:r>
              <a:rPr lang="en-GB" sz="2400" b="1" smtClean="0">
                <a:solidFill>
                  <a:srgbClr val="000000"/>
                </a:solidFill>
                <a:latin typeface="Arial" charset="0"/>
              </a:rPr>
              <a:t>2 direct writing </a:t>
            </a:r>
            <a:r>
              <a:rPr lang="en-GB" sz="2400" b="1" dirty="0" smtClean="0">
                <a:solidFill>
                  <a:srgbClr val="000000"/>
                </a:solidFill>
                <a:latin typeface="Arial" charset="0"/>
              </a:rPr>
              <a:t>on work</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3 just the  mark</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5 from family and friends</a:t>
            </a:r>
          </a:p>
          <a:p>
            <a:pPr marL="457200" indent="-457200" fontAlgn="auto">
              <a:lnSpc>
                <a:spcPct val="90000"/>
              </a:lnSpc>
              <a:spcBef>
                <a:spcPct val="25000"/>
              </a:spcBef>
              <a:spcAft>
                <a:spcPts val="0"/>
              </a:spcAft>
              <a:buClr>
                <a:srgbClr val="CC0000"/>
              </a:buClr>
              <a:buFont typeface="Wingdings" pitchFamily="2" charset="2"/>
              <a:buChar char="v"/>
            </a:pPr>
            <a:r>
              <a:rPr lang="en-GB" sz="2400" b="1" dirty="0" smtClean="0">
                <a:solidFill>
                  <a:srgbClr val="000000"/>
                </a:solidFill>
                <a:latin typeface="Arial" charset="0"/>
              </a:rPr>
              <a:t>5 written feedback</a:t>
            </a:r>
          </a:p>
          <a:p>
            <a:pPr marL="457200" indent="-457200" fontAlgn="auto">
              <a:lnSpc>
                <a:spcPct val="90000"/>
              </a:lnSpc>
              <a:spcBef>
                <a:spcPct val="25000"/>
              </a:spcBef>
              <a:spcAft>
                <a:spcPts val="0"/>
              </a:spcAft>
              <a:buClr>
                <a:srgbClr val="CC0000"/>
              </a:buClr>
              <a:buFont typeface="Wingdings" pitchFamily="2" charset="2"/>
              <a:buChar char="v"/>
            </a:pPr>
            <a:endParaRPr lang="en-GB" sz="2400" b="1"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400" b="1" dirty="0"/>
              <a:t>Name labels…</a:t>
            </a:r>
          </a:p>
        </p:txBody>
      </p:sp>
      <p:sp>
        <p:nvSpPr>
          <p:cNvPr id="4099" name="Rectangle 3"/>
          <p:cNvSpPr>
            <a:spLocks noGrp="1" noChangeArrowheads="1"/>
          </p:cNvSpPr>
          <p:nvPr>
            <p:ph type="body" idx="1"/>
          </p:nvPr>
        </p:nvSpPr>
        <p:spPr/>
        <p:txBody>
          <a:bodyPr/>
          <a:lstStyle/>
          <a:p>
            <a:r>
              <a:rPr lang="en-GB" sz="3200" dirty="0"/>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solidFill>
                <a:srgbClr val="000000"/>
              </a:solidFill>
            </a:endParaRPr>
          </a:p>
        </p:txBody>
      </p:sp>
      <p:sp>
        <p:nvSpPr>
          <p:cNvPr id="4101" name="Text Box 5"/>
          <p:cNvSpPr txBox="1">
            <a:spLocks noChangeArrowheads="1"/>
          </p:cNvSpPr>
          <p:nvPr/>
        </p:nvSpPr>
        <p:spPr bwMode="auto">
          <a:xfrm>
            <a:off x="6992938" y="2908300"/>
            <a:ext cx="1107552" cy="579438"/>
          </a:xfrm>
          <a:prstGeom prst="rect">
            <a:avLst/>
          </a:prstGeom>
          <a:noFill/>
          <a:ln w="12700">
            <a:noFill/>
            <a:miter lim="800000"/>
            <a:headEnd type="none" w="sm" len="sm"/>
            <a:tailEnd type="none" w="sm" len="sm"/>
          </a:ln>
        </p:spPr>
        <p:txBody>
          <a:bodyPr wrap="square">
            <a:spAutoFit/>
          </a:bodyPr>
          <a:lstStyle/>
          <a:p>
            <a:r>
              <a:rPr lang="en-GB" sz="3200" b="1" dirty="0">
                <a:solidFill>
                  <a:srgbClr val="993300"/>
                </a:solidFill>
                <a:sym typeface="Symbol" pitchFamily="18" charset="2"/>
              </a:rPr>
              <a:t></a:t>
            </a:r>
            <a:r>
              <a:rPr lang="en-GB" sz="3200" b="1" dirty="0">
                <a:solidFill>
                  <a:srgbClr val="FF0000"/>
                </a:solidFill>
                <a:sym typeface="Symbol" pitchFamily="18" charset="2"/>
              </a:rPr>
              <a:t>A</a:t>
            </a:r>
            <a:r>
              <a:rPr lang="en-GB" sz="3200" b="1" dirty="0">
                <a:solidFill>
                  <a:srgbClr val="0000CC"/>
                </a:solidFill>
                <a:sym typeface="Symbol" pitchFamily="18" charset="2"/>
              </a:rPr>
              <a:t>3</a:t>
            </a:r>
            <a:endParaRPr lang="en-GB" sz="3200" b="1" dirty="0">
              <a:solidFill>
                <a:srgbClr val="0000CC"/>
              </a:solidFill>
            </a:endParaRPr>
          </a:p>
        </p:txBody>
      </p:sp>
      <p:sp>
        <p:nvSpPr>
          <p:cNvPr id="4102" name="Text Box 6"/>
          <p:cNvSpPr txBox="1">
            <a:spLocks noChangeArrowheads="1"/>
          </p:cNvSpPr>
          <p:nvPr/>
        </p:nvSpPr>
        <p:spPr bwMode="auto">
          <a:xfrm>
            <a:off x="5580069" y="3213108"/>
            <a:ext cx="1879041" cy="1323439"/>
          </a:xfrm>
          <a:prstGeom prst="rect">
            <a:avLst/>
          </a:prstGeom>
          <a:noFill/>
          <a:ln w="12700">
            <a:noFill/>
            <a:miter lim="800000"/>
            <a:headEnd type="none" w="sm" len="sm"/>
            <a:tailEnd type="none" w="sm" len="sm"/>
          </a:ln>
        </p:spPr>
        <p:txBody>
          <a:bodyPr wrap="none">
            <a:spAutoFit/>
          </a:bodyPr>
          <a:lstStyle/>
          <a:p>
            <a:r>
              <a:rPr lang="en-GB" sz="8000">
                <a:solidFill>
                  <a:srgbClr val="000000"/>
                </a:solidFill>
              </a:rPr>
              <a:t>Phil</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Others’ views...</a:t>
            </a:r>
          </a:p>
        </p:txBody>
      </p:sp>
      <p:sp>
        <p:nvSpPr>
          <p:cNvPr id="5" name="Content Placeholder 4"/>
          <p:cNvSpPr>
            <a:spLocks noGrp="1"/>
          </p:cNvSpPr>
          <p:nvPr>
            <p:ph idx="1"/>
          </p:nvPr>
        </p:nvSpPr>
        <p:spPr/>
        <p:txBody>
          <a:bodyPr/>
          <a:lstStyle/>
          <a:p>
            <a:r>
              <a:rPr lang="en-GB" dirty="0" smtClean="0"/>
              <a:t>We explored a range of results from elsewhere</a:t>
            </a:r>
            <a:endParaRPr lang="en-GB"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200" b="1">
                <a:solidFill>
                  <a:srgbClr val="FF0000"/>
                </a:solidFill>
              </a:rPr>
              <a:t>How to get feedback to a large group of students within 24 hours</a:t>
            </a:r>
            <a:endParaRPr lang="en-US" sz="3200" b="1">
              <a:solidFill>
                <a:srgbClr val="FF0000"/>
              </a:solidFill>
            </a:endParaRPr>
          </a:p>
        </p:txBody>
      </p:sp>
      <p:sp>
        <p:nvSpPr>
          <p:cNvPr id="6147" name="Content Placeholder 4"/>
          <p:cNvSpPr>
            <a:spLocks noGrp="1"/>
          </p:cNvSpPr>
          <p:nvPr>
            <p:ph idx="1"/>
          </p:nvPr>
        </p:nvSpPr>
        <p:spPr/>
        <p:txBody>
          <a:bodyPr/>
          <a:lstStyle/>
          <a:p>
            <a:pPr eaLnBrk="1" hangingPunct="1">
              <a:lnSpc>
                <a:spcPct val="100000"/>
              </a:lnSpc>
            </a:pPr>
            <a:r>
              <a:rPr lang="en-GB" sz="2800" dirty="0"/>
              <a:t>There are serious reservations about written feedback, but we can make even this work much better than it did.</a:t>
            </a:r>
          </a:p>
          <a:p>
            <a:pPr eaLnBrk="1" hangingPunct="1">
              <a:lnSpc>
                <a:spcPct val="100000"/>
              </a:lnSpc>
            </a:pPr>
            <a:r>
              <a:rPr lang="en-GB" sz="2800" dirty="0"/>
              <a:t>The next few slides are about a way of giving students feedback on their work within 24 hours of them doing it.</a:t>
            </a:r>
          </a:p>
          <a:p>
            <a:pPr eaLnBrk="1" hangingPunct="1">
              <a:lnSpc>
                <a:spcPct val="100000"/>
              </a:lnSpc>
            </a:pPr>
            <a:r>
              <a:rPr lang="en-GB" sz="2800" dirty="0"/>
              <a:t>There are three or more </a:t>
            </a:r>
            <a:r>
              <a:rPr lang="en-GB" sz="2800" dirty="0">
                <a:solidFill>
                  <a:srgbClr val="CC0000"/>
                </a:solidFill>
              </a:rPr>
              <a:t>‘yes, but...’</a:t>
            </a:r>
            <a:r>
              <a:rPr lang="en-GB" sz="2800" dirty="0"/>
              <a:t>s with this idea, but please hold these for around four minutes.</a:t>
            </a:r>
          </a:p>
          <a:p>
            <a:pPr eaLnBrk="1" hangingPunct="1">
              <a:lnSpc>
                <a:spcPct val="100000"/>
              </a:lnSpc>
            </a:pPr>
            <a:endParaRPr lang="en-US" sz="2800" dirty="0"/>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dirty="0"/>
              <a:t>E.g. next Tuesday’s 10-11 lecture,</a:t>
            </a:r>
          </a:p>
          <a:p>
            <a:pPr eaLnBrk="1" hangingPunct="1">
              <a:lnSpc>
                <a:spcPct val="100000"/>
              </a:lnSpc>
            </a:pPr>
            <a:r>
              <a:rPr lang="en-GB" dirty="0"/>
              <a:t> Deadline = 1003.</a:t>
            </a:r>
          </a:p>
          <a:p>
            <a:pPr eaLnBrk="1" hangingPunct="1">
              <a:lnSpc>
                <a:spcPct val="100000"/>
              </a:lnSpc>
            </a:pPr>
            <a:r>
              <a:rPr lang="en-GB" dirty="0"/>
              <a:t>Let them pile up all their work at the front.</a:t>
            </a:r>
          </a:p>
          <a:p>
            <a:pPr eaLnBrk="1" hangingPunct="1">
              <a:lnSpc>
                <a:spcPct val="100000"/>
              </a:lnSpc>
            </a:pPr>
            <a:r>
              <a:rPr lang="en-GB" dirty="0"/>
              <a:t>At 1003, hand out to everyone a coloured sheet, containing numbered points. </a:t>
            </a:r>
          </a:p>
          <a:p>
            <a:pPr eaLnBrk="1" hangingPunct="1">
              <a:lnSpc>
                <a:spcPct val="100000"/>
              </a:lnSpc>
            </a:pPr>
            <a:r>
              <a:rPr lang="en-GB" dirty="0"/>
              <a:t>(so you can say in feedback ‘</a:t>
            </a:r>
            <a:r>
              <a:rPr lang="en-GB" dirty="0">
                <a:solidFill>
                  <a:srgbClr val="008000"/>
                </a:solidFill>
              </a:rPr>
              <a:t>please see point 3, blue sheet</a:t>
            </a:r>
            <a:r>
              <a:rPr lang="en-GB" dirty="0"/>
              <a:t>’ and so on).</a:t>
            </a:r>
          </a:p>
          <a:p>
            <a:pPr eaLnBrk="1" hangingPunct="1">
              <a:lnSpc>
                <a:spcPct val="100000"/>
              </a:lnSpc>
            </a:pPr>
            <a:endParaRPr lang="en-GB" dirty="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dirty="0">
                <a:ea typeface="+mn-ea"/>
                <a:cs typeface="+mn-cs"/>
              </a:rPr>
              <a:t>Likely mistakes</a:t>
            </a:r>
          </a:p>
          <a:p>
            <a:pPr marL="533400" lvl="1" indent="-533400" eaLnBrk="1" hangingPunct="1">
              <a:lnSpc>
                <a:spcPct val="100000"/>
              </a:lnSpc>
              <a:defRPr/>
            </a:pPr>
            <a:r>
              <a:rPr lang="en-GB" dirty="0">
                <a:ea typeface="+mn-ea"/>
                <a:cs typeface="+mn-cs"/>
              </a:rPr>
              <a:t>Features of a good answer</a:t>
            </a:r>
          </a:p>
          <a:p>
            <a:pPr marL="533400" lvl="1" indent="-533400" eaLnBrk="1" hangingPunct="1">
              <a:lnSpc>
                <a:spcPct val="100000"/>
              </a:lnSpc>
              <a:defRPr/>
            </a:pPr>
            <a:r>
              <a:rPr lang="en-GB" dirty="0">
                <a:ea typeface="+mn-ea"/>
                <a:cs typeface="+mn-cs"/>
              </a:rPr>
              <a:t>Frequently needed explanations</a:t>
            </a:r>
          </a:p>
          <a:p>
            <a:pPr marL="533400" lvl="1" indent="-533400" eaLnBrk="1" hangingPunct="1">
              <a:lnSpc>
                <a:spcPct val="100000"/>
              </a:lnSpc>
              <a:defRPr/>
            </a:pPr>
            <a:r>
              <a:rPr lang="en-GB"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dirty="0">
                <a:ea typeface="+mn-ea"/>
                <a:cs typeface="+mn-cs"/>
              </a:rPr>
              <a:t>Let the students study this for 3 minutes until 1006 – it goes rather quiet!</a:t>
            </a:r>
          </a:p>
          <a:p>
            <a:pPr eaLnBrk="1" hangingPunct="1">
              <a:lnSpc>
                <a:spcPct val="100000"/>
              </a:lnSpc>
              <a:defRPr/>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a:t>At 1006...</a:t>
            </a:r>
          </a:p>
        </p:txBody>
      </p:sp>
      <p:sp>
        <p:nvSpPr>
          <p:cNvPr id="9219" name="Content Placeholder 2"/>
          <p:cNvSpPr>
            <a:spLocks noGrp="1"/>
          </p:cNvSpPr>
          <p:nvPr>
            <p:ph idx="1"/>
          </p:nvPr>
        </p:nvSpPr>
        <p:spPr/>
        <p:txBody>
          <a:bodyPr/>
          <a:lstStyle/>
          <a:p>
            <a:pPr eaLnBrk="1" hangingPunct="1"/>
            <a:r>
              <a:rPr lang="en-GB" sz="2800" dirty="0"/>
              <a:t>Go into face-to-face </a:t>
            </a:r>
            <a:r>
              <a:rPr lang="en-GB" sz="2800" dirty="0">
                <a:solidFill>
                  <a:srgbClr val="FF0000"/>
                </a:solidFill>
              </a:rPr>
              <a:t>oral</a:t>
            </a:r>
            <a:r>
              <a:rPr lang="en-GB" sz="2800" dirty="0"/>
              <a:t> mode, until 1009....</a:t>
            </a:r>
          </a:p>
          <a:p>
            <a:pPr eaLnBrk="1" hangingPunct="1"/>
            <a:r>
              <a:rPr lang="en-GB" sz="2800" dirty="0"/>
              <a:t>Spend a few minutes de-briefing the whole group and talking them through </a:t>
            </a:r>
            <a:r>
              <a:rPr lang="en-GB" sz="2800" dirty="0">
                <a:solidFill>
                  <a:srgbClr val="FF0000"/>
                </a:solidFill>
              </a:rPr>
              <a:t>one</a:t>
            </a:r>
            <a:r>
              <a:rPr lang="en-GB" sz="2800" dirty="0"/>
              <a:t> point on the handout…</a:t>
            </a:r>
          </a:p>
          <a:p>
            <a:pPr eaLnBrk="1" hangingPunct="1"/>
            <a:r>
              <a:rPr lang="en-GB" sz="2800" dirty="0"/>
              <a:t>	…</a:t>
            </a:r>
            <a:r>
              <a:rPr lang="en-GB" sz="2800" dirty="0">
                <a:solidFill>
                  <a:srgbClr val="008000"/>
                </a:solidFill>
              </a:rPr>
              <a:t>adding tone-of-voice, facial expression, body language, emphasis, and so on to the feedback.</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a:t>The rationale...</a:t>
            </a:r>
          </a:p>
        </p:txBody>
      </p:sp>
      <p:sp>
        <p:nvSpPr>
          <p:cNvPr id="10243" name="Content Placeholder 2"/>
          <p:cNvSpPr>
            <a:spLocks noGrp="1"/>
          </p:cNvSpPr>
          <p:nvPr>
            <p:ph idx="1"/>
          </p:nvPr>
        </p:nvSpPr>
        <p:spPr/>
        <p:txBody>
          <a:bodyPr/>
          <a:lstStyle/>
          <a:p>
            <a:pPr eaLnBrk="1" hangingPunct="1">
              <a:lnSpc>
                <a:spcPct val="100000"/>
              </a:lnSpc>
            </a:pPr>
            <a:r>
              <a:rPr lang="en-GB" dirty="0"/>
              <a:t>Since </a:t>
            </a:r>
            <a:r>
              <a:rPr lang="en-GB" dirty="0">
                <a:solidFill>
                  <a:srgbClr val="FF0000"/>
                </a:solidFill>
              </a:rPr>
              <a:t>most of the students will still have been doing the work in the last 24 hours </a:t>
            </a:r>
            <a:r>
              <a:rPr lang="en-GB" dirty="0"/>
              <a:t>before handing it in, you’re giving them feedback while they still remember what they were doing.</a:t>
            </a:r>
          </a:p>
          <a:p>
            <a:pPr eaLnBrk="1" hangingPunct="1">
              <a:lnSpc>
                <a:spcPct val="100000"/>
              </a:lnSpc>
            </a:pPr>
            <a:r>
              <a:rPr lang="en-GB" dirty="0"/>
              <a:t>They know what they didn’t do.</a:t>
            </a:r>
          </a:p>
          <a:p>
            <a:pPr eaLnBrk="1" hangingPunct="1">
              <a:lnSpc>
                <a:spcPct val="100000"/>
              </a:lnSpc>
            </a:pPr>
            <a:r>
              <a:rPr lang="en-GB" dirty="0"/>
              <a:t>They know what they missed out because they couldn’t understand it.</a:t>
            </a:r>
          </a:p>
          <a:p>
            <a:pPr eaLnBrk="1" hangingPunct="1">
              <a:lnSpc>
                <a:spcPct val="100000"/>
              </a:lnSpc>
            </a:pPr>
            <a:endParaRPr lang="en-GB" dirty="0"/>
          </a:p>
          <a:p>
            <a:pPr eaLnBrk="1" hangingPunct="1">
              <a:lnSpc>
                <a:spcPct val="100000"/>
              </a:lnSpc>
            </a:pPr>
            <a:endParaRPr lang="en-GB" dirty="0"/>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800" dirty="0"/>
              <a:t>You waste far less writing the </a:t>
            </a:r>
            <a:r>
              <a:rPr lang="en-GB" sz="2800" dirty="0">
                <a:solidFill>
                  <a:srgbClr val="FF0000"/>
                </a:solidFill>
              </a:rPr>
              <a:t>same old things </a:t>
            </a:r>
            <a:r>
              <a:rPr lang="en-GB" sz="2800" dirty="0"/>
              <a:t>on one piece of work after another, regarding frequently occurring mistakes;</a:t>
            </a:r>
          </a:p>
          <a:p>
            <a:pPr eaLnBrk="1" hangingPunct="1">
              <a:lnSpc>
                <a:spcPct val="100000"/>
              </a:lnSpc>
            </a:pPr>
            <a:r>
              <a:rPr lang="en-GB" sz="2800" dirty="0"/>
              <a:t>Instead, you need just to write ‘</a:t>
            </a:r>
            <a:r>
              <a:rPr lang="en-GB" sz="2800" dirty="0">
                <a:solidFill>
                  <a:srgbClr val="008000"/>
                </a:solidFill>
              </a:rPr>
              <a:t>please see point 4, blue sheet</a:t>
            </a:r>
            <a:r>
              <a:rPr lang="en-GB" sz="2800" dirty="0"/>
              <a:t>’ (which takes seconds).</a:t>
            </a:r>
          </a:p>
          <a:p>
            <a:pPr eaLnBrk="1" hangingPunct="1">
              <a:lnSpc>
                <a:spcPct val="100000"/>
              </a:lnSpc>
            </a:pPr>
            <a:r>
              <a:rPr lang="en-GB" sz="2800" dirty="0"/>
              <a:t>You can now make your comments relate more to each individual piece of work;</a:t>
            </a:r>
          </a:p>
          <a:p>
            <a:pPr eaLnBrk="1" hangingPunct="1">
              <a:lnSpc>
                <a:spcPct val="100000"/>
              </a:lnSpc>
            </a:pPr>
            <a:r>
              <a:rPr lang="en-GB" sz="2800" dirty="0"/>
              <a:t>This means when students get their marked work back with feedback, they are more likely to use it, as it’s personal to them.</a:t>
            </a:r>
          </a:p>
          <a:p>
            <a:pPr eaLnBrk="1" hangingPunct="1">
              <a:lnSpc>
                <a:spcPct val="100000"/>
              </a:lnSpc>
            </a:pPr>
            <a:endParaRPr lang="en-GB" sz="2800" dirty="0"/>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3600" b="1" dirty="0">
                <a:solidFill>
                  <a:prstClr val="black"/>
                </a:solidFill>
              </a:rPr>
              <a:t>Summary: providing feedback within 24 hours</a:t>
            </a:r>
          </a:p>
          <a:p>
            <a:pPr algn="ctr" fontAlgn="auto">
              <a:spcBef>
                <a:spcPts val="0"/>
              </a:spcBef>
              <a:spcAft>
                <a:spcPts val="0"/>
              </a:spcAft>
            </a:pPr>
            <a:r>
              <a:rPr lang="en-GB" sz="3600" b="1" dirty="0">
                <a:solidFill>
                  <a:prstClr val="white"/>
                </a:solidFill>
              </a:rPr>
              <a:t> </a:t>
            </a:r>
          </a:p>
        </p:txBody>
      </p:sp>
      <p:sp>
        <p:nvSpPr>
          <p:cNvPr id="2" name="Oval 1"/>
          <p:cNvSpPr>
            <a:spLocks noChangeArrowheads="1"/>
          </p:cNvSpPr>
          <p:nvPr/>
        </p:nvSpPr>
        <p:spPr bwMode="auto">
          <a:xfrm>
            <a:off x="5753100" y="3124206"/>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a:endParaRPr lang="en-GB" sz="2800" b="1" dirty="0">
              <a:solidFill>
                <a:prstClr val="white"/>
              </a:solidFill>
              <a:latin typeface="Calibri"/>
            </a:endParaRPr>
          </a:p>
          <a:p>
            <a:pPr algn="ctr" fontAlgn="auto">
              <a:lnSpc>
                <a:spcPts val="2000"/>
              </a:lnSpc>
              <a:spcBef>
                <a:spcPts val="0"/>
              </a:spcBef>
              <a:spcAft>
                <a:spcPts val="0"/>
              </a:spcAft>
              <a:defRPr/>
            </a:pPr>
            <a:r>
              <a:rPr lang="en-GB" sz="2800" b="1" dirty="0">
                <a:solidFill>
                  <a:prstClr val="white"/>
                </a:solidFill>
                <a:latin typeface="Calibri"/>
              </a:rPr>
              <a:t>Hand out ‘blue sheet’</a:t>
            </a:r>
          </a:p>
          <a:p>
            <a:pPr algn="ctr"/>
            <a:r>
              <a:rPr lang="en-US" sz="2800" b="1" dirty="0">
                <a:solidFill>
                  <a:prstClr val="white"/>
                </a:solidFill>
                <a:latin typeface="Calibri"/>
              </a:rPr>
              <a:t> </a:t>
            </a:r>
          </a:p>
        </p:txBody>
      </p:sp>
      <p:sp>
        <p:nvSpPr>
          <p:cNvPr id="4" name="Oval 3"/>
          <p:cNvSpPr>
            <a:spLocks noChangeArrowheads="1"/>
          </p:cNvSpPr>
          <p:nvPr/>
        </p:nvSpPr>
        <p:spPr bwMode="auto">
          <a:xfrm>
            <a:off x="228600" y="1371612"/>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a:endParaRPr lang="en-GB" sz="2400" b="1" dirty="0">
              <a:solidFill>
                <a:prstClr val="white"/>
              </a:solidFill>
              <a:latin typeface="Calibri"/>
            </a:endParaRPr>
          </a:p>
          <a:p>
            <a:pPr algn="ctr" fontAlgn="auto">
              <a:lnSpc>
                <a:spcPts val="2000"/>
              </a:lnSpc>
              <a:spcBef>
                <a:spcPts val="0"/>
              </a:spcBef>
              <a:spcAft>
                <a:spcPts val="0"/>
              </a:spcAft>
              <a:defRPr/>
            </a:pPr>
            <a:r>
              <a:rPr lang="en-GB" sz="2400" b="1" dirty="0">
                <a:solidFill>
                  <a:prstClr val="white"/>
                </a:solidFill>
                <a:latin typeface="Calibri"/>
              </a:rPr>
              <a:t>Prepare ‘blue sheet’ with anticipated</a:t>
            </a:r>
          </a:p>
          <a:p>
            <a:pPr algn="ctr" fontAlgn="auto">
              <a:lnSpc>
                <a:spcPts val="2000"/>
              </a:lnSpc>
              <a:spcBef>
                <a:spcPts val="0"/>
              </a:spcBef>
              <a:spcAft>
                <a:spcPts val="0"/>
              </a:spcAft>
              <a:defRPr/>
            </a:pPr>
            <a:r>
              <a:rPr lang="en-GB" sz="2400" b="1" dirty="0">
                <a:solidFill>
                  <a:prstClr val="white"/>
                </a:solidFill>
                <a:latin typeface="Calibri"/>
              </a:rPr>
              <a:t>generic feedback</a:t>
            </a:r>
          </a:p>
          <a:p>
            <a:pPr algn="ctr"/>
            <a:endParaRPr lang="en-US" sz="2400" b="1" dirty="0">
              <a:solidFill>
                <a:prstClr val="white"/>
              </a:solidFill>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a:spcBef>
                <a:spcPts val="0"/>
              </a:spcBef>
              <a:spcAft>
                <a:spcPts val="0"/>
              </a:spcAft>
            </a:pPr>
            <a:endParaRPr lang="en-GB" sz="2600" b="1" dirty="0">
              <a:solidFill>
                <a:prstClr val="white"/>
              </a:solidFill>
              <a:latin typeface="Calibri"/>
            </a:endParaRPr>
          </a:p>
          <a:p>
            <a:pPr algn="ctr" fontAlgn="auto">
              <a:lnSpc>
                <a:spcPts val="2000"/>
              </a:lnSpc>
              <a:spcBef>
                <a:spcPts val="0"/>
              </a:spcBef>
              <a:spcAft>
                <a:spcPts val="0"/>
              </a:spcAft>
              <a:defRPr/>
            </a:pPr>
            <a:r>
              <a:rPr lang="en-GB" sz="2600" b="1" dirty="0">
                <a:solidFill>
                  <a:prstClr val="white"/>
                </a:solidFill>
                <a:latin typeface="Calibri"/>
              </a:rPr>
              <a:t>Collect students’ work at start of lecture</a:t>
            </a:r>
          </a:p>
          <a:p>
            <a:pPr algn="ctr">
              <a:spcBef>
                <a:spcPts val="0"/>
              </a:spcBef>
              <a:spcAft>
                <a:spcPts val="0"/>
              </a:spcAft>
            </a:pPr>
            <a:endParaRPr lang="en-US" sz="2600" b="1" dirty="0">
              <a:solidFill>
                <a:prstClr val="white"/>
              </a:solidFill>
              <a:latin typeface="Calibri"/>
            </a:endParaRPr>
          </a:p>
        </p:txBody>
      </p:sp>
      <p:sp>
        <p:nvSpPr>
          <p:cNvPr id="6" name="Oval 5"/>
          <p:cNvSpPr>
            <a:spLocks noChangeArrowheads="1"/>
          </p:cNvSpPr>
          <p:nvPr/>
        </p:nvSpPr>
        <p:spPr bwMode="auto">
          <a:xfrm>
            <a:off x="0" y="3124206"/>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fontAlgn="auto">
              <a:lnSpc>
                <a:spcPts val="2000"/>
              </a:lnSpc>
              <a:spcBef>
                <a:spcPts val="0"/>
              </a:spcBef>
              <a:spcAft>
                <a:spcPts val="0"/>
              </a:spcAft>
              <a:defRPr/>
            </a:pPr>
            <a:r>
              <a:rPr lang="en-GB" sz="2400" b="1" dirty="0">
                <a:solidFill>
                  <a:prstClr val="black"/>
                </a:solidFill>
                <a:latin typeface="Calibri"/>
              </a:rPr>
              <a:t>Take away work to mark in a third of the time</a:t>
            </a:r>
          </a:p>
          <a:p>
            <a:pPr algn="ctr"/>
            <a:endParaRPr lang="en-US" sz="2400" b="1" dirty="0">
              <a:solidFill>
                <a:prstClr val="black"/>
              </a:solidFill>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a:solidFill>
                  <a:prstClr val="black"/>
                </a:solidFill>
                <a:latin typeface="Calibri"/>
              </a:rPr>
              <a:t>Set </a:t>
            </a:r>
          </a:p>
          <a:p>
            <a:pPr algn="ctr" fontAlgn="auto">
              <a:lnSpc>
                <a:spcPts val="2000"/>
              </a:lnSpc>
              <a:spcBef>
                <a:spcPts val="0"/>
              </a:spcBef>
              <a:spcAft>
                <a:spcPts val="0"/>
              </a:spcAft>
              <a:defRPr/>
            </a:pPr>
            <a:r>
              <a:rPr lang="en-GB" sz="2600" b="1" dirty="0">
                <a:solidFill>
                  <a:prstClr val="black"/>
                </a:solidFill>
                <a:latin typeface="Calibri"/>
              </a:rPr>
              <a:t>hand-in deadline to be at lecture</a:t>
            </a:r>
          </a:p>
          <a:p>
            <a:pPr algn="ctr"/>
            <a:endParaRPr lang="en-US" sz="2600" b="1" dirty="0">
              <a:solidFill>
                <a:prstClr val="black"/>
              </a:solidFill>
              <a:latin typeface="Calibri"/>
            </a:endParaRPr>
          </a:p>
          <a:p>
            <a:pPr algn="ctr"/>
            <a:endParaRPr lang="en-US" sz="2600" b="1" dirty="0">
              <a:solidFill>
                <a:prstClr val="black"/>
              </a:solidFill>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a:solidFill>
                  <a:prstClr val="black"/>
                </a:solidFill>
                <a:latin typeface="Calibri"/>
              </a:rPr>
              <a:t>Talk class through one important point, then resume lecture</a:t>
            </a:r>
          </a:p>
          <a:p>
            <a:pPr algn="ctr"/>
            <a:endParaRPr lang="en-US" sz="2600" b="1" dirty="0">
              <a:solidFill>
                <a:prstClr val="black"/>
              </a:solidFill>
              <a:latin typeface="Calibri"/>
            </a:endParaRPr>
          </a:p>
        </p:txBody>
      </p:sp>
      <p:sp>
        <p:nvSpPr>
          <p:cNvPr id="9" name="Oval 8"/>
          <p:cNvSpPr>
            <a:spLocks noChangeArrowheads="1"/>
          </p:cNvSpPr>
          <p:nvPr/>
        </p:nvSpPr>
        <p:spPr bwMode="auto">
          <a:xfrm>
            <a:off x="4648200" y="4800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a:endParaRPr lang="en-GB" sz="2400" b="1" dirty="0">
              <a:solidFill>
                <a:prstClr val="black"/>
              </a:solidFill>
              <a:latin typeface="Calibri"/>
            </a:endParaRPr>
          </a:p>
          <a:p>
            <a:pPr algn="ctr"/>
            <a:r>
              <a:rPr lang="en-GB" sz="2400" b="1" dirty="0">
                <a:solidFill>
                  <a:prstClr val="black"/>
                </a:solidFill>
                <a:latin typeface="Calibri"/>
              </a:rPr>
              <a:t>Let students read blue sheet for short while</a:t>
            </a:r>
          </a:p>
          <a:p>
            <a:pPr algn="ctr"/>
            <a:r>
              <a:rPr lang="en-US" sz="2400" b="1" dirty="0">
                <a:solidFill>
                  <a:prstClr val="black"/>
                </a:solidFill>
                <a:latin typeface="Calibri"/>
              </a:rPr>
              <a:t> </a:t>
            </a:r>
          </a:p>
          <a:p>
            <a:pPr algn="ctr"/>
            <a:endParaRPr lang="en-US" sz="24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dirty="0"/>
              <a:t>Addressing the balance between formative feedback and marks</a:t>
            </a:r>
          </a:p>
        </p:txBody>
      </p:sp>
      <p:sp>
        <p:nvSpPr>
          <p:cNvPr id="184325" name="Rectangle 5"/>
          <p:cNvSpPr>
            <a:spLocks noGrp="1" noRot="1" noChangeArrowheads="1"/>
          </p:cNvSpPr>
          <p:nvPr>
            <p:ph type="subTitle" idx="1"/>
          </p:nvPr>
        </p:nvSpPr>
        <p:spPr/>
        <p:txBody>
          <a:bodyPr/>
          <a:lstStyle/>
          <a:p>
            <a:r>
              <a:rPr lang="en-GB" b="1" dirty="0"/>
              <a:t>Marks can often destroy the value of our formative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algn="ctr" eaLnBrk="0" hangingPunct="0"/>
            <a:fld id="{A3250E62-AEFB-4DA1-8618-FF43FB1DCA0A}" type="datetime2">
              <a:rPr lang="en-US" sz="1800">
                <a:solidFill>
                  <a:srgbClr val="FFFFFF"/>
                </a:solidFill>
              </a:rPr>
              <a:pPr algn="ctr" eaLnBrk="0" hangingPunct="0"/>
              <a:t>Thursday, January 12, 2017</a:t>
            </a:fld>
            <a:endParaRPr lang="en-GB" sz="1800">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algn="ctr" eaLnBrk="0" hangingPunct="0"/>
            <a:fld id="{E292ADCE-322B-4869-B47E-2AA8AF94DFCB}" type="slidenum">
              <a:rPr lang="en-GB" sz="1800">
                <a:solidFill>
                  <a:srgbClr val="FFFFFF"/>
                </a:solidFill>
              </a:rPr>
              <a:pPr algn="ctr" eaLnBrk="0" hangingPunct="0"/>
              <a:t>98</a:t>
            </a:fld>
            <a:endParaRPr lang="en-GB" sz="1800">
              <a:solidFill>
                <a:srgbClr val="FFFFFF"/>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2.xml><?xml version="1.0" encoding="utf-8"?>
<a:theme xmlns:a="http://schemas.openxmlformats.org/drawingml/2006/main" name="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124.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5.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6.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7725</Words>
  <Application>Microsoft Office PowerPoint</Application>
  <PresentationFormat>On-screen Show (4:3)</PresentationFormat>
  <Paragraphs>806</Paragraphs>
  <Slides>112</Slides>
  <Notes>64</Notes>
  <HiddenSlides>0</HiddenSlides>
  <MMClips>0</MMClips>
  <ScaleCrop>false</ScaleCrop>
  <HeadingPairs>
    <vt:vector size="4" baseType="variant">
      <vt:variant>
        <vt:lpstr>Theme</vt:lpstr>
      </vt:variant>
      <vt:variant>
        <vt:i4>141</vt:i4>
      </vt:variant>
      <vt:variant>
        <vt:lpstr>Slide Titles</vt:lpstr>
      </vt:variant>
      <vt:variant>
        <vt:i4>112</vt:i4>
      </vt:variant>
    </vt:vector>
  </HeadingPairs>
  <TitlesOfParts>
    <vt:vector size="253"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4_LeedsMet template</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6_LeedsMet template</vt:lpstr>
      <vt:lpstr>120_Custom Design</vt:lpstr>
      <vt:lpstr>125_Custom Design</vt:lpstr>
      <vt:lpstr>105_Custom Design</vt:lpstr>
      <vt:lpstr>8_LeedsMet template</vt:lpstr>
      <vt:lpstr>88_Custom Design</vt:lpstr>
      <vt:lpstr>89_Custom Design</vt:lpstr>
      <vt:lpstr>5_Office Theme</vt:lpstr>
      <vt:lpstr>9_LeedsMet template</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3_Office Theme</vt:lpstr>
      <vt:lpstr>99_Custom Design</vt:lpstr>
      <vt:lpstr>63_Custom Design</vt:lpstr>
      <vt:lpstr>64_Custom Design</vt:lpstr>
      <vt:lpstr>1_Network Blitz</vt:lpstr>
      <vt:lpstr>3_Network Blitz</vt:lpstr>
      <vt:lpstr>2_Clouds</vt:lpstr>
      <vt:lpstr>126_Custom Design</vt:lpstr>
      <vt:lpstr>127_Custom Design</vt:lpstr>
      <vt:lpstr>90_Custom Design</vt:lpstr>
      <vt:lpstr>91_Custom Design</vt:lpstr>
      <vt:lpstr>2_Theme1</vt:lpstr>
      <vt:lpstr>10_Office Theme</vt:lpstr>
      <vt:lpstr>5_LeedsMet template</vt:lpstr>
      <vt:lpstr>65_Custom Design</vt:lpstr>
      <vt:lpstr>66_Custom Design</vt:lpstr>
      <vt:lpstr>67_Custom Design</vt:lpstr>
      <vt:lpstr>68_Custom Design</vt:lpstr>
      <vt:lpstr>69_Custom Design</vt:lpstr>
      <vt:lpstr>Reinventing Assessment and Feedback Smarter feedback – and feed-forward workshop on giving better feedback to more students in less time!</vt:lpstr>
      <vt:lpstr>Slide 2</vt:lpstr>
      <vt:lpstr> About Phil…</vt:lpstr>
      <vt:lpstr>Thanks to students</vt:lpstr>
      <vt:lpstr>Outline agenda</vt:lpstr>
      <vt:lpstr>You will be able to download my main slides</vt:lpstr>
      <vt:lpstr>Intended learning outcomes</vt:lpstr>
      <vt:lpstr>Happy New Year</vt:lpstr>
      <vt:lpstr>Name labels…</vt:lpstr>
      <vt:lpstr>Announcement about mobile phones and laptops...</vt:lpstr>
      <vt:lpstr>Post-it exercise</vt:lpstr>
      <vt:lpstr>Face-to-face communication</vt:lpstr>
      <vt:lpstr>Face-to-face one-to-one feedback activity</vt:lpstr>
      <vt:lpstr>The power of face-to-face communication</vt:lpstr>
      <vt:lpstr>Fishing for feedback?</vt:lpstr>
      <vt:lpstr>Slide 16</vt:lpstr>
      <vt:lpstr>What’s wrong with feedback?</vt:lpstr>
      <vt:lpstr>But what’s really wrong with feedback?</vt:lpstr>
      <vt:lpstr>Slide 19</vt:lpstr>
      <vt:lpstr>Slide 20</vt:lpstr>
      <vt:lpstr>Hounsell, D. (2008). The trouble with feedback:  New challenges, emerging strategies. Interchange, 2, pp.1-10.  </vt:lpstr>
      <vt:lpstr>Bridging the gap</vt:lpstr>
      <vt:lpstr>The problem</vt:lpstr>
      <vt:lpstr>One solution</vt:lpstr>
      <vt:lpstr>Downloadable resource materials on feedback and assessment</vt:lpstr>
      <vt:lpstr>Evidence-based practice</vt:lpstr>
      <vt:lpstr>16 sources about assessment, feedback and learning in higher education</vt:lpstr>
      <vt:lpstr>Slide 28</vt:lpstr>
      <vt:lpstr>Slide 29</vt:lpstr>
      <vt:lpstr>Slide 30</vt:lpstr>
      <vt:lpstr>Slide 31</vt:lpstr>
      <vt:lpstr>Boud et al 2010: ‘Assessment 2020’</vt:lpstr>
      <vt:lpstr>Boud et al, 2010</vt:lpstr>
      <vt:lpstr>Evans, C. (2013) Making Sense of Assessment Feedback in Higher Education  Review of Educational Research Vol. 83, No. 1, pp. 70–120</vt:lpstr>
      <vt:lpstr>A marked improvement: HEA, 2012</vt:lpstr>
      <vt:lpstr>More formative, less summative</vt:lpstr>
      <vt:lpstr>Marks get in the way</vt:lpstr>
      <vt:lpstr>Sally Brown on feedback, 2015</vt:lpstr>
      <vt:lpstr>Slide 39</vt:lpstr>
      <vt:lpstr>Five things students really hate about feedback</vt:lpstr>
      <vt:lpstr>Five things students really hate about feedback</vt:lpstr>
      <vt:lpstr>Royce Sadler on feedback:</vt:lpstr>
      <vt:lpstr>Sadler, D. R. (2010). Beyond feedback: Developing student capability in complex appraisal. Assessment &amp; Evaluation in Higher Education, 35(5), 535-550. </vt:lpstr>
      <vt:lpstr>Slide 44</vt:lpstr>
      <vt:lpstr>Dylan Wiliam on feedback April 2014 (online)</vt:lpstr>
      <vt:lpstr>How’s your feedback?</vt:lpstr>
      <vt:lpstr>The NSS Assessment and Feedback Agenda (2005-16)</vt:lpstr>
      <vt:lpstr>The new NSS statements (2017)</vt:lpstr>
      <vt:lpstr>Now is the decade of Universities’ dis-content!</vt:lpstr>
      <vt:lpstr>Modern institutions are moving away from being the providers of content, (where everything was about ‘delivery’), towards foregrounding two major functions: </vt:lpstr>
      <vt:lpstr>Albert Einstein</vt:lpstr>
      <vt:lpstr>Teaching – and research – and reflection: the ten most important words</vt:lpstr>
      <vt:lpstr>‘what’ is getting ever less important</vt:lpstr>
      <vt:lpstr>Slide 54</vt:lpstr>
      <vt:lpstr>Slide 55</vt:lpstr>
      <vt:lpstr>Fourteen Ideas  for making Assessment and Formative Feedback more Effective and Manageable</vt:lpstr>
      <vt:lpstr>Fourteen ideas for making assessment and feedback more manageable</vt:lpstr>
      <vt:lpstr>A Design much shorter assessments</vt:lpstr>
      <vt:lpstr>B Increase formative assessment and reduce summative assessment</vt:lpstr>
      <vt:lpstr>C Don’t just use essays</vt:lpstr>
      <vt:lpstr>D Make more use of oral feedback rather than written</vt:lpstr>
      <vt:lpstr>E Speed up feedback so students still care about it</vt:lpstr>
      <vt:lpstr>F Get students giving feedback to each other</vt:lpstr>
      <vt:lpstr>G Let students right into assessment criteria (no hidden agendas)</vt:lpstr>
      <vt:lpstr>H Show students a range of evidence of achievement</vt:lpstr>
      <vt:lpstr>I Get students themselves formulating evidence of achievement</vt:lpstr>
      <vt:lpstr>J Get students themselves designing and applying assessment criteria</vt:lpstr>
      <vt:lpstr>K  Give feedback to students in groups.</vt:lpstr>
      <vt:lpstr>L  Use statement banks to speed up useful feedback.</vt:lpstr>
      <vt:lpstr>M Get students self-assessing, and give them feedback on their self-assessment.</vt:lpstr>
      <vt:lpstr>N Avoid ‘final language’ in feedback</vt:lpstr>
      <vt:lpstr>Fourteen ideas for making assessment and feedback more manageable</vt:lpstr>
      <vt:lpstr>Post-it ‘Diamond 9’ prioritisation</vt:lpstr>
      <vt:lpstr>Slide 74</vt:lpstr>
      <vt:lpstr>Slide 75</vt:lpstr>
      <vt:lpstr>Extras</vt:lpstr>
      <vt:lpstr>Smarter feedback  getting better feedback to more students in less time!</vt:lpstr>
      <vt:lpstr>Damaging feedback...</vt:lpstr>
      <vt:lpstr>Slide 79</vt:lpstr>
      <vt:lpstr>Effectiveness and  Efficiency of feedback</vt:lpstr>
      <vt:lpstr>Feedback, and…</vt:lpstr>
      <vt:lpstr>Slide 82</vt:lpstr>
      <vt:lpstr>Feedback works badly when it…</vt:lpstr>
      <vt:lpstr>Evidencing our good practice</vt:lpstr>
      <vt:lpstr>Individual task on ways of giving students feedback </vt:lpstr>
      <vt:lpstr>Group task</vt:lpstr>
      <vt:lpstr>Slide 87</vt:lpstr>
      <vt:lpstr>Slide 88</vt:lpstr>
      <vt:lpstr>Slide 89</vt:lpstr>
      <vt:lpstr>Others’ views...</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Slide 97</vt:lpstr>
      <vt:lpstr>Addressing the balance between formative feedback and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Slide 106</vt:lpstr>
      <vt:lpstr>Useful references: 1</vt:lpstr>
      <vt:lpstr>Useful references: 2</vt:lpstr>
      <vt:lpstr>Useful references: 3</vt:lpstr>
      <vt:lpstr>Useful references: 4</vt:lpstr>
      <vt:lpstr>Useful references: 5</vt:lpstr>
      <vt:lpstr>Slide 112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2017-01-12T18:59:35Z</dcterms:modified>
</cp:coreProperties>
</file>