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theme/theme108.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theme/theme133.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4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19.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67.xml" ContentType="application/vnd.openxmlformats-officedocument.theme+xml"/>
  <Override PartName="/ppt/theme/theme78.xml" ContentType="application/vnd.openxmlformats-officedocument.theme+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Masters/slideMaster129.xml" ContentType="application/vnd.openxmlformats-officedocument.presentationml.slideMaster+xml"/>
  <Override PartName="/ppt/slides/slide41.xml" ContentType="application/vnd.openxmlformats-officedocument.presentationml.slide+xml"/>
  <Override PartName="/ppt/theme/theme56.xml" ContentType="application/vnd.openxmlformats-officedocument.theme+xml"/>
  <Override PartName="/ppt/slideLayouts/slideLayout51.xml" ContentType="application/vnd.openxmlformats-officedocument.presentationml.slideLayout+xml"/>
  <Override PartName="/ppt/theme/theme135.xml" ContentType="application/vnd.openxmlformats-officedocument.theme+xml"/>
  <Override PartName="/ppt/theme/theme146.xml" ContentType="application/vnd.openxmlformats-officedocument.theme+xml"/>
  <Override PartName="/ppt/notesSlides/notesSlide43.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Masters/slideMaster143.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132.xml" ContentType="application/vnd.openxmlformats-officedocument.presentationml.slideMaster+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Masters/slideMaster121.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theme/theme129.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theme/theme107.xml" ContentType="application/vnd.openxmlformats-officedocument.theme+xml"/>
  <Override PartName="/ppt/theme/theme11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theme/theme143.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Masters/slideMaster115.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slideMasters/slideMaster14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slideLayouts/slideLayout53.xml" ContentType="application/vnd.openxmlformats-officedocument.presentationml.slideLayout+xml"/>
  <Override PartName="/ppt/theme/theme137.xml" ContentType="application/vnd.openxmlformats-officedocument.theme+xml"/>
  <Override PartName="/ppt/notesSlides/notesSlide45.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Masters/slideMaster14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40.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theme/theme145.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theme/theme91.xml" ContentType="application/vnd.openxmlformats-officedocument.theme+xml"/>
  <Override PartName="/ppt/slideLayouts/slideLayout50.xml" ContentType="application/vnd.openxmlformats-officedocument.presentationml.slideLayout+xml"/>
  <Override PartName="/ppt/theme/theme134.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slideMasters/slideMaster14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heme/theme139.xml" ContentType="application/vnd.openxmlformats-officedocument.theme+xml"/>
  <Override PartName="/ppt/notesSlides/notesSlide47.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theme/theme128.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theme/theme117.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Masters/slideMaster136.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theme/theme142.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theme/theme147.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theme/theme57.xml" ContentType="application/vnd.openxmlformats-officedocument.theme+xml"/>
  <Override PartName="/ppt/theme/theme93.xml" ContentType="application/vnd.openxmlformats-officedocument.theme+xml"/>
  <Override PartName="/ppt/slideLayouts/slideLayout52.xml" ContentType="application/vnd.openxmlformats-officedocument.presentationml.slideLayout+xml"/>
  <Override PartName="/ppt/theme/theme136.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slideMasters/slideMaster144.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Layouts/slideLayout68.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slideLayouts/slideLayout60.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theme/theme144.xml" ContentType="application/vnd.openxmlformats-officedocument.theme+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Masters/slideMaster130.xml" ContentType="application/vnd.openxmlformats-officedocument.presentationml.slideMaster+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theme/theme59.xml" ContentType="application/vnd.openxmlformats-officedocument.theme+xml"/>
  <Override PartName="/ppt/slideLayouts/slideLayout54.xml" ContentType="application/vnd.openxmlformats-officedocument.presentationml.slideLayout+xml"/>
  <Override PartName="/ppt/theme/theme138.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146.xml" ContentType="application/vnd.openxmlformats-officedocument.presentationml.slideMaster+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141.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4998" r:id="rId117"/>
    <p:sldMasterId id="2147485000" r:id="rId118"/>
    <p:sldMasterId id="2147485002" r:id="rId119"/>
    <p:sldMasterId id="2147485006" r:id="rId120"/>
    <p:sldMasterId id="2147485010" r:id="rId121"/>
    <p:sldMasterId id="2147485012" r:id="rId122"/>
    <p:sldMasterId id="2147485018" r:id="rId123"/>
    <p:sldMasterId id="2147485020" r:id="rId124"/>
    <p:sldMasterId id="2147485022" r:id="rId125"/>
    <p:sldMasterId id="2147485024" r:id="rId126"/>
    <p:sldMasterId id="2147485027" r:id="rId127"/>
    <p:sldMasterId id="2147485033" r:id="rId128"/>
    <p:sldMasterId id="2147485035" r:id="rId129"/>
    <p:sldMasterId id="2147485037" r:id="rId130"/>
    <p:sldMasterId id="2147485039" r:id="rId131"/>
    <p:sldMasterId id="2147485041" r:id="rId132"/>
    <p:sldMasterId id="2147485042" r:id="rId133"/>
    <p:sldMasterId id="2147485044" r:id="rId134"/>
    <p:sldMasterId id="2147485046" r:id="rId135"/>
    <p:sldMasterId id="2147485048" r:id="rId136"/>
    <p:sldMasterId id="2147485053" r:id="rId137"/>
    <p:sldMasterId id="2147485055" r:id="rId138"/>
    <p:sldMasterId id="2147485057" r:id="rId139"/>
    <p:sldMasterId id="2147485060" r:id="rId140"/>
    <p:sldMasterId id="2147485063" r:id="rId141"/>
    <p:sldMasterId id="2147485065" r:id="rId142"/>
    <p:sldMasterId id="2147485067" r:id="rId143"/>
    <p:sldMasterId id="2147485069" r:id="rId144"/>
    <p:sldMasterId id="2147485077" r:id="rId145"/>
    <p:sldMasterId id="2147485078" r:id="rId146"/>
  </p:sldMasterIdLst>
  <p:notesMasterIdLst>
    <p:notesMasterId r:id="rId208"/>
  </p:notesMasterIdLst>
  <p:sldIdLst>
    <p:sldId id="428" r:id="rId147"/>
    <p:sldId id="883" r:id="rId148"/>
    <p:sldId id="528" r:id="rId149"/>
    <p:sldId id="884" r:id="rId150"/>
    <p:sldId id="965" r:id="rId151"/>
    <p:sldId id="857" r:id="rId152"/>
    <p:sldId id="529" r:id="rId153"/>
    <p:sldId id="459" r:id="rId154"/>
    <p:sldId id="531" r:id="rId155"/>
    <p:sldId id="966" r:id="rId156"/>
    <p:sldId id="895" r:id="rId157"/>
    <p:sldId id="532" r:id="rId158"/>
    <p:sldId id="533" r:id="rId159"/>
    <p:sldId id="534" r:id="rId160"/>
    <p:sldId id="698" r:id="rId161"/>
    <p:sldId id="889" r:id="rId162"/>
    <p:sldId id="890" r:id="rId163"/>
    <p:sldId id="508" r:id="rId164"/>
    <p:sldId id="509" r:id="rId165"/>
    <p:sldId id="896" r:id="rId166"/>
    <p:sldId id="897" r:id="rId167"/>
    <p:sldId id="903" r:id="rId168"/>
    <p:sldId id="904" r:id="rId169"/>
    <p:sldId id="905" r:id="rId170"/>
    <p:sldId id="906" r:id="rId171"/>
    <p:sldId id="907" r:id="rId172"/>
    <p:sldId id="908" r:id="rId173"/>
    <p:sldId id="909" r:id="rId174"/>
    <p:sldId id="910" r:id="rId175"/>
    <p:sldId id="911" r:id="rId176"/>
    <p:sldId id="912" r:id="rId177"/>
    <p:sldId id="913" r:id="rId178"/>
    <p:sldId id="914" r:id="rId179"/>
    <p:sldId id="915" r:id="rId180"/>
    <p:sldId id="916" r:id="rId181"/>
    <p:sldId id="917" r:id="rId182"/>
    <p:sldId id="918" r:id="rId183"/>
    <p:sldId id="919" r:id="rId184"/>
    <p:sldId id="920" r:id="rId185"/>
    <p:sldId id="921" r:id="rId186"/>
    <p:sldId id="922" r:id="rId187"/>
    <p:sldId id="923" r:id="rId188"/>
    <p:sldId id="924" r:id="rId189"/>
    <p:sldId id="925" r:id="rId190"/>
    <p:sldId id="926" r:id="rId191"/>
    <p:sldId id="927" r:id="rId192"/>
    <p:sldId id="932" r:id="rId193"/>
    <p:sldId id="933" r:id="rId194"/>
    <p:sldId id="934" r:id="rId195"/>
    <p:sldId id="935" r:id="rId196"/>
    <p:sldId id="936" r:id="rId197"/>
    <p:sldId id="937" r:id="rId198"/>
    <p:sldId id="938" r:id="rId199"/>
    <p:sldId id="939" r:id="rId200"/>
    <p:sldId id="940" r:id="rId201"/>
    <p:sldId id="941" r:id="rId202"/>
    <p:sldId id="942" r:id="rId203"/>
    <p:sldId id="945" r:id="rId204"/>
    <p:sldId id="946" r:id="rId205"/>
    <p:sldId id="832" r:id="rId206"/>
    <p:sldId id="838" r:id="rId207"/>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CC0000"/>
    <a:srgbClr val="660066"/>
    <a:srgbClr val="FF3300"/>
    <a:srgbClr val="FF6699"/>
    <a:srgbClr val="CCFFFF"/>
    <a:srgbClr val="FFFFFF"/>
    <a:srgbClr val="000000"/>
    <a:srgbClr val="CCFFCC"/>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1" d="100"/>
          <a:sy n="51" d="100"/>
        </p:scale>
        <p:origin x="-14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3.xml"/><Relationship Id="rId170" Type="http://schemas.openxmlformats.org/officeDocument/2006/relationships/slide" Target="slides/slide24.xml"/><Relationship Id="rId191" Type="http://schemas.openxmlformats.org/officeDocument/2006/relationships/slide" Target="slides/slide45.xml"/><Relationship Id="rId205" Type="http://schemas.openxmlformats.org/officeDocument/2006/relationships/slide" Target="slides/slide59.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Master" Target="slideMasters/slideMaster128.xml"/><Relationship Id="rId144" Type="http://schemas.openxmlformats.org/officeDocument/2006/relationships/slideMaster" Target="slideMasters/slideMaster144.xml"/><Relationship Id="rId149" Type="http://schemas.openxmlformats.org/officeDocument/2006/relationships/slide" Target="slides/slide3.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14.xml"/><Relationship Id="rId165" Type="http://schemas.openxmlformats.org/officeDocument/2006/relationships/slide" Target="slides/slide19.xml"/><Relationship Id="rId181" Type="http://schemas.openxmlformats.org/officeDocument/2006/relationships/slide" Target="slides/slide35.xml"/><Relationship Id="rId186" Type="http://schemas.openxmlformats.org/officeDocument/2006/relationships/slide" Target="slides/slide40.xml"/><Relationship Id="rId211" Type="http://schemas.openxmlformats.org/officeDocument/2006/relationships/theme" Target="theme/theme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4.xml"/><Relationship Id="rId155" Type="http://schemas.openxmlformats.org/officeDocument/2006/relationships/slide" Target="slides/slide9.xml"/><Relationship Id="rId171" Type="http://schemas.openxmlformats.org/officeDocument/2006/relationships/slide" Target="slides/slide25.xml"/><Relationship Id="rId176" Type="http://schemas.openxmlformats.org/officeDocument/2006/relationships/slide" Target="slides/slide30.xml"/><Relationship Id="rId192" Type="http://schemas.openxmlformats.org/officeDocument/2006/relationships/slide" Target="slides/slide46.xml"/><Relationship Id="rId197" Type="http://schemas.openxmlformats.org/officeDocument/2006/relationships/slide" Target="slides/slide51.xml"/><Relationship Id="rId206" Type="http://schemas.openxmlformats.org/officeDocument/2006/relationships/slide" Target="slides/slide60.xml"/><Relationship Id="rId201" Type="http://schemas.openxmlformats.org/officeDocument/2006/relationships/slide" Target="slides/slide5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 Target="slides/slide15.xml"/><Relationship Id="rId166" Type="http://schemas.openxmlformats.org/officeDocument/2006/relationships/slide" Target="slides/slide20.xml"/><Relationship Id="rId182" Type="http://schemas.openxmlformats.org/officeDocument/2006/relationships/slide" Target="slides/slide36.xml"/><Relationship Id="rId187"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tableStyles" Target="tableStyle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5.xml"/><Relationship Id="rId156" Type="http://schemas.openxmlformats.org/officeDocument/2006/relationships/slide" Target="slides/slide10.xml"/><Relationship Id="rId177" Type="http://schemas.openxmlformats.org/officeDocument/2006/relationships/slide" Target="slides/slide31.xml"/><Relationship Id="rId198" Type="http://schemas.openxmlformats.org/officeDocument/2006/relationships/slide" Target="slides/slide52.xml"/><Relationship Id="rId172" Type="http://schemas.openxmlformats.org/officeDocument/2006/relationships/slide" Target="slides/slide26.xml"/><Relationship Id="rId193" Type="http://schemas.openxmlformats.org/officeDocument/2006/relationships/slide" Target="slides/slide47.xml"/><Relationship Id="rId202" Type="http://schemas.openxmlformats.org/officeDocument/2006/relationships/slide" Target="slides/slide56.xml"/><Relationship Id="rId207" Type="http://schemas.openxmlformats.org/officeDocument/2006/relationships/slide" Target="slides/slide6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21.xml"/><Relationship Id="rId188" Type="http://schemas.openxmlformats.org/officeDocument/2006/relationships/slide" Target="slides/slide42.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16.xml"/><Relationship Id="rId183" Type="http://schemas.openxmlformats.org/officeDocument/2006/relationships/slide" Target="slides/slide3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1.xml"/><Relationship Id="rId178" Type="http://schemas.openxmlformats.org/officeDocument/2006/relationships/slide" Target="slides/slide3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6.xml"/><Relationship Id="rId173" Type="http://schemas.openxmlformats.org/officeDocument/2006/relationships/slide" Target="slides/slide27.xml"/><Relationship Id="rId194" Type="http://schemas.openxmlformats.org/officeDocument/2006/relationships/slide" Target="slides/slide48.xml"/><Relationship Id="rId199" Type="http://schemas.openxmlformats.org/officeDocument/2006/relationships/slide" Target="slides/slide53.xml"/><Relationship Id="rId203" Type="http://schemas.openxmlformats.org/officeDocument/2006/relationships/slide" Target="slides/slide57.xml"/><Relationship Id="rId208"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xml"/><Relationship Id="rId168" Type="http://schemas.openxmlformats.org/officeDocument/2006/relationships/slide" Target="slides/slide2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17.xml"/><Relationship Id="rId184" Type="http://schemas.openxmlformats.org/officeDocument/2006/relationships/slide" Target="slides/slide38.xml"/><Relationship Id="rId189" Type="http://schemas.openxmlformats.org/officeDocument/2006/relationships/slide" Target="slides/slide4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1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7.xml"/><Relationship Id="rId174" Type="http://schemas.openxmlformats.org/officeDocument/2006/relationships/slide" Target="slides/slide28.xml"/><Relationship Id="rId179" Type="http://schemas.openxmlformats.org/officeDocument/2006/relationships/slide" Target="slides/slide33.xml"/><Relationship Id="rId195" Type="http://schemas.openxmlformats.org/officeDocument/2006/relationships/slide" Target="slides/slide49.xml"/><Relationship Id="rId209" Type="http://schemas.openxmlformats.org/officeDocument/2006/relationships/presProps" Target="presProps.xml"/><Relationship Id="rId190" Type="http://schemas.openxmlformats.org/officeDocument/2006/relationships/slide" Target="slides/slide44.xml"/><Relationship Id="rId204" Type="http://schemas.openxmlformats.org/officeDocument/2006/relationships/slide" Target="slides/slide5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 Target="slides/slide2.xml"/><Relationship Id="rId164" Type="http://schemas.openxmlformats.org/officeDocument/2006/relationships/slide" Target="slides/slide18.xml"/><Relationship Id="rId169" Type="http://schemas.openxmlformats.org/officeDocument/2006/relationships/slide" Target="slides/slide23.xml"/><Relationship Id="rId185"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4.xml"/><Relationship Id="rId210" Type="http://schemas.openxmlformats.org/officeDocument/2006/relationships/viewProps" Target="viewProps.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8.xml"/><Relationship Id="rId175" Type="http://schemas.openxmlformats.org/officeDocument/2006/relationships/slide" Target="slides/slide29.xml"/><Relationship Id="rId196" Type="http://schemas.openxmlformats.org/officeDocument/2006/relationships/slide" Target="slides/slide50.xml"/><Relationship Id="rId200" Type="http://schemas.openxmlformats.org/officeDocument/2006/relationships/slide" Target="slides/slide54.xml"/><Relationship Id="rId16" Type="http://schemas.openxmlformats.org/officeDocument/2006/relationships/slideMaster" Target="slideMasters/slideMaster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17</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151815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18</a:t>
            </a:fld>
            <a:endParaRPr lang="en-GB">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19</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20</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21</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22</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D754D35-949E-49C9-9925-7953605EEB7F}" type="slidenum">
              <a:rPr lang="en-GB">
                <a:solidFill>
                  <a:srgbClr val="000000"/>
                </a:solidFill>
              </a:rPr>
              <a:pPr/>
              <a:t>23</a:t>
            </a:fld>
            <a:endParaRPr lang="en-GB" dirty="0">
              <a:solidFill>
                <a:srgbClr val="000000"/>
              </a:solidFill>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99B8CF4-A7CA-4938-A8F2-9198F3D86384}" type="slidenum">
              <a:rPr lang="en-GB">
                <a:solidFill>
                  <a:srgbClr val="000000"/>
                </a:solidFill>
              </a:rPr>
              <a:pPr/>
              <a:t>24</a:t>
            </a:fld>
            <a:endParaRPr lang="en-GB">
              <a:solidFill>
                <a:srgbClr val="000000"/>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a:solidFill>
                  <a:srgbClr val="000000"/>
                </a:solidFill>
              </a:rPr>
              <a:pPr/>
              <a:t>25</a:t>
            </a:fld>
            <a:endParaRPr lang="en-GB">
              <a:solidFill>
                <a:srgbClr val="000000"/>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a:solidFill>
                  <a:srgbClr val="000000"/>
                </a:solidFill>
              </a:rPr>
              <a:pPr/>
              <a:t>26</a:t>
            </a:fld>
            <a:endParaRPr lang="en-GB" dirty="0">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C06ED0-764C-4176-B065-5F0F7C428217}" type="slidenum">
              <a:rPr lang="en-GB">
                <a:solidFill>
                  <a:srgbClr val="000000"/>
                </a:solidFill>
              </a:rPr>
              <a:pPr/>
              <a:t>27</a:t>
            </a:fld>
            <a:endParaRPr lang="en-GB">
              <a:solidFill>
                <a:srgbClr val="000000"/>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9A608C6-A6B8-458F-874A-30CB5521CE8A}" type="slidenum">
              <a:rPr lang="en-GB" smtClean="0">
                <a:solidFill>
                  <a:srgbClr val="000000"/>
                </a:solidFill>
              </a:rPr>
              <a:pPr/>
              <a:t>28</a:t>
            </a:fld>
            <a:endParaRPr lang="en-GB" smtClean="0">
              <a:solidFill>
                <a:srgbClr val="000000"/>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83A244E-B1DC-4AA7-946E-6B7B270DE1A8}" type="slidenum">
              <a:rPr lang="en-GB" smtClean="0">
                <a:solidFill>
                  <a:srgbClr val="000000"/>
                </a:solidFill>
              </a:rPr>
              <a:pPr/>
              <a:t>29</a:t>
            </a:fld>
            <a:endParaRPr lang="en-GB" smtClean="0">
              <a:solidFill>
                <a:srgbClr val="000000"/>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30</a:t>
            </a:fld>
            <a:endParaRPr lang="en-GB">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a:solidFill>
                  <a:srgbClr val="000000"/>
                </a:solidFill>
              </a:rPr>
              <a:pPr/>
              <a:t>31</a:t>
            </a:fld>
            <a:endParaRPr lang="en-GB" dirty="0">
              <a:solidFill>
                <a:srgbClr val="000000"/>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a:solidFill>
                  <a:srgbClr val="000000"/>
                </a:solidFill>
              </a:rPr>
              <a:pPr/>
              <a:t>32</a:t>
            </a:fld>
            <a:endParaRPr lang="en-GB" dirty="0">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94E8C0C-4E2D-4CE8-AED3-ACCDDCC1E615}" type="slidenum">
              <a:rPr lang="en-GB" smtClean="0">
                <a:solidFill>
                  <a:srgbClr val="000000"/>
                </a:solidFill>
                <a:latin typeface="Arial" pitchFamily="34" charset="0"/>
              </a:rPr>
              <a:pPr/>
              <a:t>33</a:t>
            </a:fld>
            <a:endParaRPr lang="en-GB" smtClean="0">
              <a:solidFill>
                <a:srgbClr val="000000"/>
              </a:solidFill>
              <a:latin typeface="Arial" pitchFamily="34"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a:solidFill>
                  <a:srgbClr val="000000"/>
                </a:solidFill>
              </a:rPr>
              <a:pPr/>
              <a:t>34</a:t>
            </a:fld>
            <a:endParaRPr lang="en-GB" dirty="0">
              <a:solidFill>
                <a:srgbClr val="000000"/>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a:solidFill>
                  <a:srgbClr val="000000"/>
                </a:solidFill>
              </a:rPr>
              <a:pPr/>
              <a:t>35</a:t>
            </a:fld>
            <a:endParaRPr lang="en-GB" dirty="0">
              <a:solidFill>
                <a:srgbClr val="000000"/>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36</a:t>
            </a:fld>
            <a:endParaRPr lang="en-GB" smtClean="0">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xmlns=""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6EFF59-285A-48AE-BC76-E078E6CD8A9A}" type="slidenum">
              <a:rPr lang="en-GB">
                <a:solidFill>
                  <a:srgbClr val="000000"/>
                </a:solidFill>
              </a:rPr>
              <a:pPr/>
              <a:t>37</a:t>
            </a:fld>
            <a:endParaRPr lang="en-GB">
              <a:solidFill>
                <a:srgbClr val="000000"/>
              </a:solidFill>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a:solidFill>
                  <a:srgbClr val="000000"/>
                </a:solidFill>
              </a:rPr>
              <a:pPr/>
              <a:t>38</a:t>
            </a:fld>
            <a:endParaRPr lang="en-GB" dirty="0">
              <a:solidFill>
                <a:srgbClr val="000000"/>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a:solidFill>
                  <a:srgbClr val="000000"/>
                </a:solidFill>
              </a:rPr>
              <a:pPr/>
              <a:t>39</a:t>
            </a:fld>
            <a:endParaRPr lang="en-GB" dirty="0">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40</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43</a:t>
            </a:fld>
            <a:endParaRPr lang="en-GB"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44</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45</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46</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47</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48</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49</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50</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51</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52</a:t>
            </a:fld>
            <a:endParaRPr lang="en-GB">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53</a:t>
            </a:fld>
            <a:endParaRPr lang="en-GB"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54</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55</a:t>
            </a:fld>
            <a:endParaRPr lang="en-GB" dirty="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56</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57</a:t>
            </a:fld>
            <a:endParaRPr 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58</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60</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61</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8</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11</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p14="http://schemas.microsoft.com/office/powerpoint/2010/main" xmlns="" val="18523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16</a:t>
            </a:fld>
            <a:endParaRPr lang="en-GB">
              <a:solidFill>
                <a:srgbClr val="000000"/>
              </a:solidFill>
            </a:endParaRPr>
          </a:p>
        </p:txBody>
      </p:sp>
    </p:spTree>
    <p:extLst>
      <p:ext uri="{BB962C8B-B14F-4D97-AF65-F5344CB8AC3E}">
        <p14:creationId xmlns:p14="http://schemas.microsoft.com/office/powerpoint/2010/main" xmlns="" val="270283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20 January 2017</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20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1/20/2017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20/01/2017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3253462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20/01/2017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Friday, 20 January 2017</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20/01/2017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20/01/2017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50.xm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1.xml"/><Relationship Id="rId1" Type="http://schemas.openxmlformats.org/officeDocument/2006/relationships/slideLayout" Target="../slideLayouts/slideLayout51.xml"/></Relationships>
</file>

<file path=ppt/slideMasters/_rels/slideMaster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2.xml"/><Relationship Id="rId1" Type="http://schemas.openxmlformats.org/officeDocument/2006/relationships/slideLayout" Target="../slideLayouts/slideLayout52.xm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3.xml"/><Relationship Id="rId1" Type="http://schemas.openxmlformats.org/officeDocument/2006/relationships/slideLayout" Target="../slideLayouts/slideLayout53.xml"/></Relationships>
</file>

<file path=ppt/slideMasters/_rels/slideMaster13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hyperlink" Target="00%20main%20menu.ppt" TargetMode="External"/><Relationship Id="rId4"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theme" Target="../theme/theme1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9.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60.xml"/></Relationships>
</file>

<file path=ppt/slideMasters/_rels/slideMaster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8.xml"/><Relationship Id="rId1" Type="http://schemas.openxmlformats.org/officeDocument/2006/relationships/slideLayout" Target="../slideLayouts/slideLayout61.xml"/></Relationships>
</file>

<file path=ppt/slideMasters/_rels/slideMaster139.xml.rels><?xml version="1.0" encoding="UTF-8" standalone="yes"?>
<Relationships xmlns="http://schemas.openxmlformats.org/package/2006/relationships"><Relationship Id="rId3" Type="http://schemas.openxmlformats.org/officeDocument/2006/relationships/theme" Target="../theme/theme13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0.xml"/><Relationship Id="rId1" Type="http://schemas.openxmlformats.org/officeDocument/2006/relationships/slideLayout" Target="../slideLayouts/slideLayout64.xm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1.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3.xml.rels><?xml version="1.0" encoding="UTF-8" standalone="yes"?>
<Relationships xmlns="http://schemas.openxmlformats.org/package/2006/relationships"><Relationship Id="rId2" Type="http://schemas.openxmlformats.org/officeDocument/2006/relationships/theme" Target="../theme/theme143.xml"/><Relationship Id="rId1" Type="http://schemas.openxmlformats.org/officeDocument/2006/relationships/slideLayout" Target="../slideLayouts/slideLayout66.xm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4.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46.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2.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20/01/2017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3013362086"/>
      </p:ext>
    </p:extLst>
  </p:cSld>
  <p:clrMap bg1="dk1" tx1="lt1" bg2="dk2" tx2="lt2" accent1="accent1" accent2="accent2" accent3="accent3" accent4="accent4" accent5="accent5" accent6="accent6" hlink="hlink" folHlink="folHlink"/>
  <p:sldLayoutIdLst>
    <p:sldLayoutId id="21474849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50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xmlns=""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xmlns=""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1/20/2017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xmlns=""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5045" r:id="rId1"/>
    <p:sldLayoutId id="2147485051" r:id="rId2"/>
    <p:sldLayoutId id="214748505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7" r:id="rId1"/>
    <p:sldLayoutId id="21474850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50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sldLayoutIdLst>
    <p:sldLayoutId id="21474850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1/20/2017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507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20/01/2017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1/20/2017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1/20/2017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9.xml"/><Relationship Id="rId4" Type="http://schemas.openxmlformats.org/officeDocument/2006/relationships/hyperlink" Target="Choices&#8230;.pp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952410"/>
          </a:xfrm>
          <a:noFill/>
        </p:spPr>
        <p:txBody>
          <a:bodyPr/>
          <a:lstStyle/>
          <a:p>
            <a:pPr algn="ctr">
              <a:defRPr/>
            </a:pPr>
            <a:r>
              <a:rPr lang="en-US" sz="8000" dirty="0" smtClean="0">
                <a:solidFill>
                  <a:srgbClr val="FFFF00"/>
                </a:solidFill>
                <a:latin typeface="+mn-lt"/>
              </a:rPr>
              <a:t>How students</a:t>
            </a:r>
            <a:br>
              <a:rPr lang="en-US" sz="8000" dirty="0" smtClean="0">
                <a:solidFill>
                  <a:srgbClr val="FFFF00"/>
                </a:solidFill>
                <a:latin typeface="+mn-lt"/>
              </a:rPr>
            </a:br>
            <a:r>
              <a:rPr lang="en-US" sz="8000" dirty="0" smtClean="0">
                <a:solidFill>
                  <a:srgbClr val="FFFF00"/>
                </a:solidFill>
                <a:latin typeface="+mn-lt"/>
              </a:rPr>
              <a:t> </a:t>
            </a:r>
            <a:r>
              <a:rPr lang="en-US" sz="8000" i="1" dirty="0" smtClean="0">
                <a:solidFill>
                  <a:srgbClr val="FFFF00"/>
                </a:solidFill>
                <a:latin typeface="+mn-lt"/>
              </a:rPr>
              <a:t>really</a:t>
            </a:r>
            <a:r>
              <a:rPr lang="en-US" sz="8000" dirty="0" smtClean="0">
                <a:solidFill>
                  <a:srgbClr val="FFFF00"/>
                </a:solidFill>
                <a:latin typeface="+mn-lt"/>
              </a:rPr>
              <a:t> learn</a:t>
            </a:r>
            <a:endParaRPr lang="en-GB" sz="7200" dirty="0">
              <a:solidFill>
                <a:srgbClr val="FFFF00"/>
              </a:solidFill>
              <a:latin typeface="+mn-lt"/>
            </a:endParaRPr>
          </a:p>
        </p:txBody>
      </p:sp>
      <p:sp>
        <p:nvSpPr>
          <p:cNvPr id="13315" name="Rectangle 3"/>
          <p:cNvSpPr>
            <a:spLocks noGrp="1" noChangeArrowheads="1"/>
          </p:cNvSpPr>
          <p:nvPr>
            <p:ph type="subTitle" idx="1"/>
          </p:nvPr>
        </p:nvSpPr>
        <p:spPr>
          <a:xfrm>
            <a:off x="611451" y="3356990"/>
            <a:ext cx="6625390" cy="792110"/>
          </a:xfrm>
        </p:spPr>
        <p:txBody>
          <a:bodyPr/>
          <a:lstStyle/>
          <a:p>
            <a:pPr algn="ctr"/>
            <a:r>
              <a:rPr lang="en-GB" b="1" dirty="0" smtClean="0">
                <a:solidFill>
                  <a:srgbClr val="92D050"/>
                </a:solidFill>
              </a:rPr>
              <a:t>University of Gloucestershire</a:t>
            </a:r>
            <a:endParaRPr lang="en-GB" b="1" dirty="0">
              <a:solidFill>
                <a:srgbClr val="92D050"/>
              </a:solidFill>
            </a:endParaRPr>
          </a:p>
          <a:p>
            <a:pPr algn="ctr"/>
            <a:r>
              <a:rPr lang="en-GB" sz="2400" b="1" dirty="0" smtClean="0">
                <a:solidFill>
                  <a:srgbClr val="FF6699"/>
                </a:solidFill>
              </a:rPr>
              <a:t>Friday January 20</a:t>
            </a:r>
            <a:r>
              <a:rPr lang="en-GB" sz="2400" b="1" baseline="30000" dirty="0" smtClean="0">
                <a:solidFill>
                  <a:srgbClr val="FF6699"/>
                </a:solidFill>
              </a:rPr>
              <a:t>th</a:t>
            </a:r>
            <a:r>
              <a:rPr lang="en-GB" sz="2400" b="1" dirty="0" smtClean="0">
                <a:solidFill>
                  <a:srgbClr val="FF6699"/>
                </a:solidFill>
              </a:rPr>
              <a:t>  </a:t>
            </a:r>
            <a:r>
              <a:rPr lang="en-GB" sz="2400" b="1" dirty="0">
                <a:solidFill>
                  <a:srgbClr val="FF6699"/>
                </a:solidFill>
              </a:rPr>
              <a:t>2017</a:t>
            </a: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that you’re dead good at or really proud of.</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Time constrained Post-it </a:t>
            </a:r>
            <a:r>
              <a:rPr lang="en-GB" b="1" dirty="0"/>
              <a:t>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smtClean="0">
                <a:solidFill>
                  <a:srgbClr val="008000"/>
                </a:solidFill>
              </a:rPr>
              <a:t>“making learning happen for </a:t>
            </a:r>
            <a:r>
              <a:rPr lang="en-GB" dirty="0">
                <a:solidFill>
                  <a:srgbClr val="008000"/>
                </a:solidFill>
              </a:rPr>
              <a:t>my students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a:t>
            </a:r>
            <a:r>
              <a:rPr lang="en-GB" sz="2800" dirty="0" smtClean="0"/>
              <a:t>charts </a:t>
            </a:r>
            <a:r>
              <a:rPr lang="en-GB" sz="2800" dirty="0"/>
              <a:t>as directed.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16 sources selected from the published evidence.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16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r>
              <a:rPr lang="en-US" sz="2600" dirty="0"/>
              <a:t/>
            </a:r>
            <a:br>
              <a:rPr lang="en-US" sz="2600" dirty="0"/>
            </a:br>
            <a:endParaRPr lang="en-GB"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a:t>Boud, D. and Associates (2010) </a:t>
            </a:r>
            <a:r>
              <a:rPr lang="en-GB" sz="2600" i="1" dirty="0">
                <a:solidFill>
                  <a:srgbClr val="FF0000"/>
                </a:solidFill>
              </a:rPr>
              <a:t>Assessment 2020: seven propositions for assessment reform in higher education </a:t>
            </a:r>
            <a:r>
              <a:rPr lang="en-GB" sz="2600" dirty="0"/>
              <a:t>Sydney: Australian Learning and Teaching Council.</a:t>
            </a:r>
          </a:p>
          <a:p>
            <a:pPr marL="514350" lvl="0" indent="-514350">
              <a:lnSpc>
                <a:spcPct val="100000"/>
              </a:lnSpc>
              <a:spcBef>
                <a:spcPts val="0"/>
              </a:spcBef>
              <a:buFont typeface="+mj-lt"/>
              <a:buAutoNum type="arabicPeriod" startAt="6"/>
            </a:pPr>
            <a:r>
              <a:rPr lang="en-US" sz="2600" dirty="0"/>
              <a:t>Carless, D. (2015) </a:t>
            </a:r>
            <a:r>
              <a:rPr lang="en-US" sz="2600" i="1" dirty="0">
                <a:solidFill>
                  <a:srgbClr val="FF3300"/>
                </a:solidFill>
              </a:rPr>
              <a:t>Excellence in University Assessment: Learning from award-winning practice,</a:t>
            </a:r>
            <a:r>
              <a:rPr lang="en-US" sz="2600" dirty="0"/>
              <a:t> London: </a:t>
            </a:r>
            <a:r>
              <a:rPr lang="en-US" sz="2600" dirty="0" err="1"/>
              <a:t>Routledge</a:t>
            </a:r>
            <a:r>
              <a:rPr lang="en-US" sz="2600" dirty="0"/>
              <a:t>.</a:t>
            </a:r>
          </a:p>
          <a:p>
            <a:pPr marL="514350" indent="-514350">
              <a:lnSpc>
                <a:spcPct val="100000"/>
              </a:lnSpc>
              <a:spcBef>
                <a:spcPts val="0"/>
              </a:spcBef>
              <a:buFont typeface="+mj-lt"/>
              <a:buAutoNum type="arabicPeriod" startAt="6"/>
            </a:pPr>
            <a:r>
              <a:rPr lang="en-GB" sz="2600" dirty="0">
                <a:latin typeface="Calibri" pitchFamily="34" charset="0"/>
              </a:rPr>
              <a:t>Race, P. (2014) </a:t>
            </a:r>
            <a:r>
              <a:rPr lang="en-GB" sz="2600" i="1" dirty="0">
                <a:solidFill>
                  <a:srgbClr val="FF0000"/>
                </a:solidFill>
                <a:latin typeface="Calibri" pitchFamily="34" charset="0"/>
              </a:rPr>
              <a:t>Making learning happen: </a:t>
            </a:r>
            <a:r>
              <a:rPr lang="en-GB" sz="2600" i="1" dirty="0">
                <a:solidFill>
                  <a:srgbClr val="FF0000"/>
                </a:solidFill>
              </a:rPr>
              <a:t>3</a:t>
            </a:r>
            <a:r>
              <a:rPr lang="en-GB" sz="2600" i="1" baseline="30000" dirty="0">
                <a:solidFill>
                  <a:srgbClr val="FF0000"/>
                </a:solidFill>
              </a:rPr>
              <a:t>rd</a:t>
            </a:r>
            <a:r>
              <a:rPr lang="en-GB" sz="2600" i="1" dirty="0">
                <a:solidFill>
                  <a:srgbClr val="FF0000"/>
                </a:solidFill>
                <a:latin typeface="Calibri" pitchFamily="34" charset="0"/>
              </a:rPr>
              <a:t> edition </a:t>
            </a:r>
            <a:r>
              <a:rPr lang="en-GB" sz="2600" dirty="0">
                <a:latin typeface="Calibri" pitchFamily="34" charset="0"/>
              </a:rPr>
              <a:t>London: Sage.</a:t>
            </a:r>
            <a:endParaRPr lang="en-GB" sz="2600" dirty="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a:latin typeface="Calibri" pitchFamily="34" charset="0"/>
              </a:rPr>
              <a:t>Hunt, D. and Chalmers, L. (eds) (2012) </a:t>
            </a:r>
            <a:r>
              <a:rPr lang="en-GB" sz="2600" i="1" dirty="0">
                <a:solidFill>
                  <a:srgbClr val="FF0000"/>
                </a:solidFill>
                <a:latin typeface="Calibri" pitchFamily="34" charset="0"/>
              </a:rPr>
              <a:t>University Teaching in Focus: a learning-centred approach</a:t>
            </a:r>
            <a:r>
              <a:rPr lang="en-GB" sz="2600" i="1" dirty="0">
                <a:latin typeface="Calibri" pitchFamily="34" charset="0"/>
              </a:rPr>
              <a:t> </a:t>
            </a:r>
            <a:r>
              <a:rPr lang="en-GB" sz="2600" dirty="0">
                <a:latin typeface="Calibri" pitchFamily="34" charset="0"/>
              </a:rPr>
              <a:t>see </a:t>
            </a:r>
            <a:r>
              <a:rPr lang="en-US" sz="2600" dirty="0">
                <a:solidFill>
                  <a:srgbClr val="009900"/>
                </a:solidFill>
                <a:latin typeface="Calibri" pitchFamily="34" charset="0"/>
              </a:rPr>
              <a:t>Chapter 5: Using effective assessment to promote learning, Sally Brown and Phil Race </a:t>
            </a:r>
            <a:r>
              <a:rPr lang="en-US" sz="2600" dirty="0">
                <a:latin typeface="Calibri" pitchFamily="34" charset="0"/>
              </a:rPr>
              <a:t>Australia: ACER Press, and London: </a:t>
            </a:r>
            <a:r>
              <a:rPr lang="en-US" sz="2600" dirty="0" err="1">
                <a:latin typeface="Calibri" pitchFamily="34" charset="0"/>
              </a:rPr>
              <a:t>Routledge</a:t>
            </a:r>
            <a:r>
              <a:rPr lang="en-US" sz="2600" dirty="0">
                <a:latin typeface="Calibri" pitchFamily="34" charset="0"/>
              </a:rPr>
              <a:t>.</a:t>
            </a:r>
          </a:p>
          <a:p>
            <a:pPr marL="514350" indent="-514350">
              <a:lnSpc>
                <a:spcPct val="100000"/>
              </a:lnSpc>
              <a:spcBef>
                <a:spcPts val="0"/>
              </a:spcBef>
              <a:buFont typeface="+mj-lt"/>
              <a:buAutoNum type="arabicPeriod" startAt="6"/>
            </a:pPr>
            <a:r>
              <a:rPr lang="en-US" sz="2600" dirty="0">
                <a:latin typeface="Calibri" pitchFamily="34" charset="0"/>
              </a:rPr>
              <a:t>Price, M., Rust, C., O’Donovan, B. and Handley, K. (2012) </a:t>
            </a:r>
            <a:r>
              <a:rPr lang="en-US" sz="2600" i="1" dirty="0">
                <a:solidFill>
                  <a:srgbClr val="FF0000"/>
                </a:solidFill>
                <a:latin typeface="Calibri" pitchFamily="34" charset="0"/>
              </a:rPr>
              <a:t>Assessment Literacy</a:t>
            </a:r>
            <a:r>
              <a:rPr lang="en-US" sz="2600" dirty="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1"/>
            </a:pPr>
            <a:r>
              <a:rPr lang="en-US" sz="2300" dirty="0"/>
              <a:t>Evans, C. (2013) </a:t>
            </a:r>
            <a:r>
              <a:rPr lang="en-US" sz="2300" dirty="0">
                <a:solidFill>
                  <a:srgbClr val="FF0000"/>
                </a:solidFill>
              </a:rPr>
              <a:t>Making Sense of Assessment Feedback in Higher Education,</a:t>
            </a:r>
            <a:r>
              <a:rPr lang="en-US" sz="2300" dirty="0"/>
              <a:t> </a:t>
            </a:r>
            <a:r>
              <a:rPr lang="en-US" sz="2300" i="1" dirty="0"/>
              <a:t>Review of Educational Research Vol. 83, No. 1, pp. 70–120. </a:t>
            </a:r>
            <a:r>
              <a:rPr lang="en-GB" sz="1600" dirty="0">
                <a:hlinkClick r:id="rId2"/>
              </a:rPr>
              <a:t>http://journals.sagepub.com/doi/abs/10.3102/0034654312474350</a:t>
            </a:r>
            <a:r>
              <a:rPr lang="en-GB" sz="1600" dirty="0"/>
              <a:t> </a:t>
            </a:r>
            <a:endParaRPr lang="en-US" sz="2300" i="1" dirty="0"/>
          </a:p>
          <a:p>
            <a:pPr marL="514350" indent="-514350">
              <a:lnSpc>
                <a:spcPct val="100000"/>
              </a:lnSpc>
              <a:spcBef>
                <a:spcPts val="0"/>
              </a:spcBef>
              <a:buFont typeface="+mj-lt"/>
              <a:buAutoNum type="arabicPeriod" startAt="11"/>
            </a:pPr>
            <a:r>
              <a:rPr lang="en-US" sz="2300" dirty="0" err="1"/>
              <a:t>Sambell</a:t>
            </a:r>
            <a:r>
              <a:rPr lang="en-US" sz="2300" dirty="0"/>
              <a:t>,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1"/>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1"/>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err="1"/>
              <a:t>Routledge</a:t>
            </a:r>
            <a:r>
              <a:rPr lang="en-US" sz="2300" dirty="0">
                <a:solidFill>
                  <a:srgbClr val="002060"/>
                </a:solidFill>
              </a:rPr>
              <a:t>.</a:t>
            </a:r>
          </a:p>
          <a:p>
            <a:pPr marL="514350" indent="-514350">
              <a:lnSpc>
                <a:spcPct val="100000"/>
              </a:lnSpc>
              <a:spcBef>
                <a:spcPts val="0"/>
              </a:spcBef>
              <a:buFont typeface="+mj-lt"/>
              <a:buAutoNum type="arabicPeriod" startAt="11"/>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1"/>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endParaRPr lang="en-US" sz="2300" dirty="0">
              <a:solidFill>
                <a:srgbClr val="FF0000"/>
              </a:solidFill>
            </a:endParaRPr>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US" sz="2000" dirty="0">
              <a:solidFill>
                <a:srgbClr val="002060"/>
              </a:solidFill>
            </a:endParaRPr>
          </a:p>
          <a:p>
            <a:pPr>
              <a:buFont typeface="+mj-lt"/>
              <a:buAutoNum type="arabicPeriod" startAt="11"/>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2" y="0"/>
            <a:ext cx="4852737"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12"/>
            <a:ext cx="5270698" cy="685190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8719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smtClean="0">
                <a:latin typeface="Tahoma" pitchFamily="34" charset="0"/>
              </a:rPr>
              <a:t/>
            </a:r>
            <a:br>
              <a:rPr lang="en-GB" dirty="0" smtClean="0">
                <a:latin typeface="Tahoma" pitchFamily="34" charset="0"/>
              </a:rPr>
            </a:br>
            <a:r>
              <a:rPr lang="en-GB" b="1" dirty="0" smtClean="0">
                <a:solidFill>
                  <a:srgbClr val="FFFF00"/>
                </a:solidFill>
                <a:latin typeface="Tahoma" pitchFamily="34" charset="0"/>
              </a:rPr>
              <a:t>How students </a:t>
            </a:r>
            <a:r>
              <a:rPr lang="en-GB" b="1" i="1" dirty="0" smtClean="0">
                <a:solidFill>
                  <a:srgbClr val="FFFF00"/>
                </a:solidFill>
                <a:latin typeface="Tahoma" pitchFamily="34" charset="0"/>
              </a:rPr>
              <a:t>really</a:t>
            </a:r>
            <a:r>
              <a:rPr lang="en-GB" b="1" dirty="0" smtClean="0">
                <a:solidFill>
                  <a:srgbClr val="FFFF00"/>
                </a:solidFill>
                <a:latin typeface="Tahoma" pitchFamily="34" charset="0"/>
              </a:rPr>
              <a:t> learn</a:t>
            </a:r>
            <a:r>
              <a:rPr lang="en-GB" b="1" dirty="0" smtClean="0">
                <a:latin typeface="Tahoma" pitchFamily="34" charset="0"/>
              </a:rPr>
              <a:t/>
            </a:r>
            <a:br>
              <a:rPr lang="en-GB" b="1" dirty="0" smtClean="0">
                <a:latin typeface="Tahoma" pitchFamily="34" charset="0"/>
              </a:rPr>
            </a:br>
            <a:endParaRPr lang="en-GB" sz="4400" b="1" dirty="0" smtClean="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smtClean="0"/>
              <a:t>Seven factors underpinning successful learning based on asking 200,000 people about their learning in the last 20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a:t>
            </a:r>
            <a:r>
              <a:rPr lang="en-GB" sz="2800" b="1" dirty="0" smtClean="0">
                <a:solidFill>
                  <a:srgbClr val="000000"/>
                </a:solidFill>
                <a:latin typeface="Calibri" pitchFamily="34" charset="0"/>
              </a:rPr>
              <a:t>Race</a:t>
            </a:r>
            <a:endParaRPr lang="en-GB" sz="2800" b="1" dirty="0">
              <a:solidFill>
                <a:srgbClr val="000000"/>
              </a:solidFill>
              <a:latin typeface="Calibri" pitchFamily="34"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r>
              <a:rPr lang="en-GB" sz="5400" dirty="0" smtClean="0">
                <a:solidFill>
                  <a:srgbClr val="008000"/>
                </a:solidFill>
                <a:latin typeface="Calibri" pitchFamily="34" charset="0"/>
              </a:rPr>
              <a:t>Seven factors underpinning successful learning</a:t>
            </a: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smtClean="0"/>
              <a:t>I’m going to ask you six questions about how </a:t>
            </a:r>
            <a:r>
              <a:rPr lang="en-GB" sz="3600" b="1" i="1" dirty="0" smtClean="0">
                <a:solidFill>
                  <a:srgbClr val="FF0000"/>
                </a:solidFill>
              </a:rPr>
              <a:t>you</a:t>
            </a:r>
            <a:r>
              <a:rPr lang="en-GB" sz="3600" b="1" dirty="0" smtClean="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smtClean="0">
                <a:solidFill>
                  <a:srgbClr val="008000"/>
                </a:solidFill>
                <a:latin typeface="Calibri" pitchFamily="34" charset="0"/>
              </a:rPr>
              <a:t>How you learn:</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smtClean="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endParaRPr lang="en-US" dirty="0">
              <a:ln w="38100">
                <a:solidFill>
                  <a:srgbClr val="660066"/>
                </a:solidFill>
              </a:ln>
              <a:solidFill>
                <a:srgbClr val="000000"/>
              </a:solidFill>
              <a:latin typeface="Calibri" pitchFamily="34" charset="0"/>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1196753"/>
            <a:ext cx="9144000" cy="5661248"/>
          </a:xfrm>
          <a:prstGeom prst="rect">
            <a:avLst/>
          </a:prstGeom>
          <a:solidFill>
            <a:srgbClr val="FFFF66"/>
          </a:solidFill>
          <a:ln w="12700">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7107" name="Line 4"/>
          <p:cNvSpPr>
            <a:spLocks noChangeShapeType="1"/>
          </p:cNvSpPr>
          <p:nvPr/>
        </p:nvSpPr>
        <p:spPr bwMode="auto">
          <a:xfrm flipH="1">
            <a:off x="4572000" y="1268761"/>
            <a:ext cx="0" cy="558924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8" name="Line 5"/>
          <p:cNvSpPr>
            <a:spLocks noChangeShapeType="1"/>
          </p:cNvSpPr>
          <p:nvPr/>
        </p:nvSpPr>
        <p:spPr bwMode="auto">
          <a:xfrm>
            <a:off x="0" y="4114800"/>
            <a:ext cx="9144000" cy="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9" name="Rectangle 6"/>
          <p:cNvSpPr>
            <a:spLocks noChangeArrowheads="1"/>
          </p:cNvSpPr>
          <p:nvPr/>
        </p:nvSpPr>
        <p:spPr bwMode="auto">
          <a:xfrm>
            <a:off x="4643438" y="1484313"/>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2</a:t>
            </a:r>
          </a:p>
        </p:txBody>
      </p:sp>
      <p:sp>
        <p:nvSpPr>
          <p:cNvPr id="47110" name="Rectangle 7"/>
          <p:cNvSpPr>
            <a:spLocks noChangeArrowheads="1"/>
          </p:cNvSpPr>
          <p:nvPr/>
        </p:nvSpPr>
        <p:spPr bwMode="auto">
          <a:xfrm>
            <a:off x="179388" y="1557338"/>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1</a:t>
            </a:r>
          </a:p>
        </p:txBody>
      </p:sp>
      <p:sp>
        <p:nvSpPr>
          <p:cNvPr id="47111" name="Rectangle 8"/>
          <p:cNvSpPr>
            <a:spLocks noChangeArrowheads="1"/>
          </p:cNvSpPr>
          <p:nvPr/>
        </p:nvSpPr>
        <p:spPr bwMode="auto">
          <a:xfrm>
            <a:off x="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3</a:t>
            </a:r>
          </a:p>
        </p:txBody>
      </p:sp>
      <p:sp>
        <p:nvSpPr>
          <p:cNvPr id="36874" name="Text Box 10"/>
          <p:cNvSpPr txBox="1">
            <a:spLocks noChangeArrowheads="1"/>
          </p:cNvSpPr>
          <p:nvPr/>
        </p:nvSpPr>
        <p:spPr bwMode="auto">
          <a:xfrm>
            <a:off x="0" y="0"/>
            <a:ext cx="9144000" cy="1421928"/>
          </a:xfrm>
          <a:prstGeom prst="rect">
            <a:avLst/>
          </a:prstGeom>
          <a:solidFill>
            <a:srgbClr val="660066"/>
          </a:solidFill>
          <a:ln w="12700">
            <a:noFill/>
            <a:miter lim="800000"/>
            <a:headEnd/>
            <a:tailEnd/>
          </a:ln>
          <a:effectLst/>
        </p:spPr>
        <p:txBody>
          <a:bodyPr>
            <a:spAutoFit/>
          </a:bodyPr>
          <a:lstStyle/>
          <a:p>
            <a:pPr algn="ctr" eaLnBrk="0" hangingPunct="0">
              <a:lnSpc>
                <a:spcPct val="90000"/>
              </a:lnSpc>
              <a:defRPr/>
            </a:pPr>
            <a:r>
              <a:rPr lang="en-GB" sz="3200" b="1">
                <a:solidFill>
                  <a:srgbClr val="66FF33"/>
                </a:solidFill>
                <a:latin typeface="Calibri" pitchFamily="34" charset="0"/>
              </a:rPr>
              <a:t>Prepare to jot down your answers to the </a:t>
            </a:r>
          </a:p>
          <a:p>
            <a:pPr algn="ctr" eaLnBrk="0" hangingPunct="0">
              <a:lnSpc>
                <a:spcPct val="90000"/>
              </a:lnSpc>
              <a:defRPr/>
            </a:pPr>
            <a:r>
              <a:rPr lang="en-GB" sz="3200" b="1" i="1">
                <a:solidFill>
                  <a:srgbClr val="FFFF00"/>
                </a:solidFill>
                <a:effectLst>
                  <a:outerShdw blurRad="38100" dist="38100" dir="2700000" algn="tl">
                    <a:srgbClr val="000000"/>
                  </a:outerShdw>
                </a:effectLst>
                <a:latin typeface="Calibri" pitchFamily="34" charset="0"/>
              </a:rPr>
              <a:t>second</a:t>
            </a:r>
            <a:r>
              <a:rPr lang="en-GB" sz="3200" b="1">
                <a:solidFill>
                  <a:srgbClr val="66FF33"/>
                </a:solidFill>
                <a:latin typeface="Calibri" pitchFamily="34" charset="0"/>
              </a:rPr>
              <a:t> parts of each of four questions</a:t>
            </a:r>
          </a:p>
          <a:p>
            <a:pPr algn="ctr" eaLnBrk="0" hangingPunct="0">
              <a:lnSpc>
                <a:spcPct val="90000"/>
              </a:lnSpc>
              <a:defRPr/>
            </a:pPr>
            <a:r>
              <a:rPr lang="en-GB" sz="3200" b="1">
                <a:solidFill>
                  <a:srgbClr val="66FF33"/>
                </a:solidFill>
                <a:latin typeface="Calibri" pitchFamily="34" charset="0"/>
              </a:rPr>
              <a:t> – no more than six words or so.</a:t>
            </a:r>
          </a:p>
        </p:txBody>
      </p:sp>
      <p:sp>
        <p:nvSpPr>
          <p:cNvPr id="47113" name="AutoShape 11">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
        <p:nvSpPr>
          <p:cNvPr id="47114" name="Rectangle 9"/>
          <p:cNvSpPr>
            <a:spLocks noChangeArrowheads="1"/>
          </p:cNvSpPr>
          <p:nvPr/>
        </p:nvSpPr>
        <p:spPr bwMode="auto">
          <a:xfrm>
            <a:off x="457200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dirty="0" smtClean="0">
                <a:latin typeface="Calibri"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smtClean="0"/>
              <a:t>Think (don’t write anything yet) of something that you’re good at, something that you know you do well.</a:t>
            </a:r>
          </a:p>
          <a:p>
            <a:pPr eaLnBrk="1" hangingPunct="1">
              <a:lnSpc>
                <a:spcPct val="100000"/>
              </a:lnSpc>
              <a:spcBef>
                <a:spcPct val="30000"/>
              </a:spcBef>
            </a:pPr>
            <a:r>
              <a:rPr lang="en-GB" sz="3400" dirty="0" smtClean="0">
                <a:solidFill>
                  <a:srgbClr val="FF0000"/>
                </a:solidFill>
              </a:rPr>
              <a:t>How did you become good at it?  </a:t>
            </a:r>
            <a:r>
              <a:rPr lang="en-GB" sz="3400" dirty="0" smtClean="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smtClean="0">
                <a:latin typeface="Calibri"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dirty="0" smtClean="0">
                <a:latin typeface="Calibri"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smtClean="0"/>
              <a:t>“One must learn by </a:t>
            </a:r>
            <a:r>
              <a:rPr lang="en-GB" sz="3400" dirty="0" smtClean="0">
                <a:solidFill>
                  <a:srgbClr val="FF0000"/>
                </a:solidFill>
              </a:rPr>
              <a:t>doing</a:t>
            </a:r>
            <a:r>
              <a:rPr lang="en-GB" sz="3400" dirty="0" smtClean="0"/>
              <a:t> the thing; though you think you know it, you have no certainty until you try”.</a:t>
            </a:r>
          </a:p>
          <a:p>
            <a:pPr eaLnBrk="1" hangingPunct="1">
              <a:spcBef>
                <a:spcPct val="30000"/>
              </a:spcBef>
              <a:buFont typeface="Wingdings" pitchFamily="2" charset="2"/>
              <a:buNone/>
            </a:pPr>
            <a:r>
              <a:rPr lang="en-GB" sz="3400" dirty="0" smtClean="0"/>
              <a:t>	(Sophocles, 495-406 BC)</a:t>
            </a:r>
          </a:p>
          <a:p>
            <a:pPr eaLnBrk="1" hangingPunct="1">
              <a:spcBef>
                <a:spcPct val="30000"/>
              </a:spcBef>
              <a:buFont typeface="Wingdings" pitchFamily="2" charset="2"/>
              <a:buNone/>
            </a:pPr>
            <a:endParaRPr lang="en-GB" sz="3400" dirty="0" smtClean="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smtClean="0">
                <a:latin typeface="Calibri" pitchFamily="34" charset="0"/>
              </a:rPr>
              <a:t>Another...</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smtClean="0"/>
              <a:t>	An expert is a man who has made all the mistakes, </a:t>
            </a:r>
          </a:p>
          <a:p>
            <a:pPr eaLnBrk="1" hangingPunct="1">
              <a:spcBef>
                <a:spcPct val="0"/>
              </a:spcBef>
              <a:buFont typeface="Wingdings" pitchFamily="2" charset="2"/>
              <a:buNone/>
            </a:pPr>
            <a:r>
              <a:rPr lang="en-GB" sz="2800" dirty="0" smtClean="0"/>
              <a:t>	which can be made,</a:t>
            </a:r>
          </a:p>
          <a:p>
            <a:pPr eaLnBrk="1" hangingPunct="1">
              <a:spcBef>
                <a:spcPct val="0"/>
              </a:spcBef>
              <a:buFont typeface="Wingdings" pitchFamily="2" charset="2"/>
              <a:buNone/>
            </a:pPr>
            <a:r>
              <a:rPr lang="en-GB" sz="2800" dirty="0" smtClean="0"/>
              <a:t>	in a very narrow field.</a:t>
            </a:r>
          </a:p>
          <a:p>
            <a:pPr eaLnBrk="1" hangingPunct="1">
              <a:spcBef>
                <a:spcPct val="0"/>
              </a:spcBef>
              <a:buFont typeface="Wingdings" pitchFamily="2" charset="2"/>
              <a:buNone/>
            </a:pPr>
            <a:r>
              <a:rPr lang="en-GB" sz="2800" dirty="0" smtClean="0"/>
              <a:t>	(</a:t>
            </a:r>
            <a:r>
              <a:rPr lang="en-GB" sz="2800" dirty="0" err="1" smtClean="0"/>
              <a:t>Niels</a:t>
            </a:r>
            <a:r>
              <a:rPr lang="en-GB" sz="2800" dirty="0" smtClean="0"/>
              <a:t> Bohr, 1885-1962)</a:t>
            </a:r>
          </a:p>
          <a:p>
            <a:pPr eaLnBrk="1" hangingPunct="1">
              <a:spcBef>
                <a:spcPct val="0"/>
              </a:spcBef>
              <a:buFont typeface="Wingdings" pitchFamily="2" charset="2"/>
              <a:buNone/>
            </a:pPr>
            <a:endParaRPr lang="en-GB" sz="2800" dirty="0" smtClean="0"/>
          </a:p>
          <a:p>
            <a:pPr eaLnBrk="1" hangingPunct="1">
              <a:spcBef>
                <a:spcPct val="0"/>
              </a:spcBef>
              <a:buFont typeface="Wingdings" pitchFamily="2" charset="2"/>
              <a:buNone/>
            </a:pPr>
            <a:r>
              <a:rPr lang="en-GB" sz="2800" dirty="0" smtClean="0"/>
              <a:t>Therefore we need to allow learners to make mistakes, and help them to gain feedback in a constructive environment, to help them towards becoming experts.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smtClean="0">
                <a:latin typeface="Calibri" pitchFamily="34" charset="0"/>
              </a:rPr>
              <a:t>But sometimes we really need teachers…</a:t>
            </a:r>
          </a:p>
        </p:txBody>
      </p:sp>
      <p:sp>
        <p:nvSpPr>
          <p:cNvPr id="52227" name="Rectangle 3"/>
          <p:cNvSpPr>
            <a:spLocks noGrp="1" noChangeArrowheads="1"/>
          </p:cNvSpPr>
          <p:nvPr>
            <p:ph idx="1"/>
          </p:nvPr>
        </p:nvSpPr>
        <p:spPr/>
        <p:txBody>
          <a:bodyPr/>
          <a:lstStyle/>
          <a:p>
            <a:pPr eaLnBrk="1" hangingPunct="1"/>
            <a:r>
              <a:rPr lang="en-GB" smtClean="0"/>
              <a:t>Someone who already knows;</a:t>
            </a:r>
          </a:p>
          <a:p>
            <a:pPr eaLnBrk="1" hangingPunct="1"/>
            <a:r>
              <a:rPr lang="en-GB" smtClean="0"/>
              <a:t>Someone who has already learned by getting it wrong at first;</a:t>
            </a:r>
          </a:p>
          <a:p>
            <a:pPr eaLnBrk="1" hangingPunct="1"/>
            <a:r>
              <a:rPr lang="en-GB" smtClean="0"/>
              <a:t>And can help us to do the same…</a:t>
            </a:r>
          </a:p>
          <a:p>
            <a:pPr eaLnBrk="1" hangingPunct="1"/>
            <a:r>
              <a:rPr lang="en-GB" smtClean="0"/>
              <a:t>Sometimes without saying a word…</a:t>
            </a:r>
          </a:p>
        </p:txBody>
      </p:sp>
      <p:sp>
        <p:nvSpPr>
          <p:cNvPr id="52228"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52229" name="AutoShape 9">
            <a:hlinkClick r:id="rId4"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dirty="0" smtClean="0">
                <a:latin typeface="Calibri" pitchFamily="34" charset="0"/>
              </a:rPr>
              <a:t>Next to </a:t>
            </a:r>
            <a:r>
              <a:rPr lang="en-GB" dirty="0" smtClean="0">
                <a:solidFill>
                  <a:srgbClr val="FF00FF"/>
                </a:solidFill>
                <a:latin typeface="Calibri" pitchFamily="34" charset="0"/>
              </a:rPr>
              <a:t>feelings</a:t>
            </a:r>
            <a:endParaRPr lang="en-GB" dirty="0">
              <a:solidFill>
                <a:srgbClr val="FF00FF"/>
              </a:solidFill>
              <a:latin typeface="Calibri" pitchFamily="34" charset="0"/>
            </a:endParaRPr>
          </a:p>
        </p:txBody>
      </p:sp>
      <p:sp>
        <p:nvSpPr>
          <p:cNvPr id="3" name="Content Placeholder 2"/>
          <p:cNvSpPr>
            <a:spLocks noGrp="1"/>
          </p:cNvSpPr>
          <p:nvPr>
            <p:ph idx="1"/>
          </p:nvPr>
        </p:nvSpPr>
        <p:spPr/>
        <p:txBody>
          <a:bodyPr/>
          <a:lstStyle/>
          <a:p>
            <a:r>
              <a:rPr lang="en-GB" dirty="0" smtClean="0"/>
              <a:t>The educational psychologists got it wrong last century.</a:t>
            </a:r>
          </a:p>
          <a:p>
            <a:r>
              <a:rPr lang="en-GB" dirty="0" smtClean="0"/>
              <a:t>They went into cognition, </a:t>
            </a:r>
            <a:r>
              <a:rPr lang="en-GB" dirty="0" err="1" smtClean="0"/>
              <a:t>metacognition</a:t>
            </a:r>
            <a:r>
              <a:rPr lang="en-GB" dirty="0" smtClean="0"/>
              <a:t>, memory and that sort of stuff.</a:t>
            </a:r>
          </a:p>
          <a:p>
            <a:r>
              <a:rPr lang="en-GB" dirty="0" smtClean="0"/>
              <a:t>Interesting, but dull.</a:t>
            </a:r>
          </a:p>
          <a:p>
            <a:r>
              <a:rPr lang="en-GB" dirty="0" smtClean="0"/>
              <a:t>Much more important: </a:t>
            </a:r>
            <a:r>
              <a:rPr lang="en-GB" dirty="0" smtClean="0">
                <a:solidFill>
                  <a:srgbClr val="FF0000"/>
                </a:solidFill>
              </a:rPr>
              <a:t>feelings</a:t>
            </a:r>
            <a:r>
              <a:rPr lang="en-GB" dirty="0" smtClean="0"/>
              <a:t>.</a:t>
            </a:r>
          </a:p>
          <a:p>
            <a:r>
              <a:rPr lang="en-GB" dirty="0" smtClean="0"/>
              <a:t>Professor Alan Mortiboys gets right into this with his lifechanging work on emotional intelligence.</a:t>
            </a:r>
          </a:p>
          <a:p>
            <a:r>
              <a:rPr lang="en-GB" dirty="0" smtClean="0"/>
              <a:t>Meanwhile....</a:t>
            </a:r>
            <a:endParaRPr lang="en-GB"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dirty="0" smtClean="0">
                <a:latin typeface="Calibri" pitchFamily="34" charset="0"/>
              </a:rPr>
              <a:t>2: What makes </a:t>
            </a:r>
            <a:r>
              <a:rPr lang="en-GB" dirty="0" smtClean="0">
                <a:solidFill>
                  <a:srgbClr val="FF00FF"/>
                </a:solidFill>
                <a:latin typeface="Calibri" pitchFamily="34" charset="0"/>
              </a:rPr>
              <a:t>you</a:t>
            </a:r>
            <a:r>
              <a:rPr lang="en-GB" dirty="0" smtClean="0">
                <a:latin typeface="Calibri" pitchFamily="34" charset="0"/>
              </a:rPr>
              <a:t> feel good?</a:t>
            </a:r>
          </a:p>
        </p:txBody>
      </p:sp>
      <p:sp>
        <p:nvSpPr>
          <p:cNvPr id="51203" name="Rectangle 3"/>
          <p:cNvSpPr>
            <a:spLocks noGrp="1" noChangeArrowheads="1"/>
          </p:cNvSpPr>
          <p:nvPr>
            <p:ph idx="1"/>
          </p:nvPr>
        </p:nvSpPr>
        <p:spPr>
          <a:noFill/>
        </p:spPr>
        <p:txBody>
          <a:bodyPr/>
          <a:lstStyle/>
          <a:p>
            <a:pPr eaLnBrk="1" hangingPunct="1"/>
            <a:r>
              <a:rPr lang="en-GB" dirty="0" smtClean="0"/>
              <a:t>Think of something about yourself that you </a:t>
            </a:r>
            <a:r>
              <a:rPr lang="en-GB" dirty="0" smtClean="0">
                <a:solidFill>
                  <a:srgbClr val="FF0000"/>
                </a:solidFill>
              </a:rPr>
              <a:t>feel</a:t>
            </a:r>
            <a:r>
              <a:rPr lang="en-GB" dirty="0" smtClean="0"/>
              <a:t> good about.</a:t>
            </a:r>
          </a:p>
          <a:p>
            <a:pPr eaLnBrk="1" hangingPunct="1"/>
            <a:r>
              <a:rPr lang="en-GB" dirty="0" smtClean="0"/>
              <a:t>How can you justify feeling good about this? </a:t>
            </a:r>
            <a:r>
              <a:rPr lang="en-GB" dirty="0" smtClean="0">
                <a:solidFill>
                  <a:srgbClr val="CC0000"/>
                </a:solidFill>
              </a:rPr>
              <a:t>What’s your evidence to support this feeling?</a:t>
            </a:r>
            <a:r>
              <a:rPr lang="en-GB" dirty="0" smtClean="0"/>
              <a:t> 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sz="4400" b="1" dirty="0">
                <a:solidFill>
                  <a:srgbClr val="008000"/>
                </a:solidFill>
                <a:latin typeface="Calibri" pitchFamily="34" charset="0"/>
              </a:rPr>
              <a:t>Most </a:t>
            </a:r>
            <a:r>
              <a:rPr lang="en-US" b="1" dirty="0">
                <a:solidFill>
                  <a:srgbClr val="008000"/>
                </a:solidFill>
                <a:latin typeface="Calibri" pitchFamily="34" charset="0"/>
              </a:rPr>
              <a:t>people’s</a:t>
            </a:r>
            <a:r>
              <a:rPr lang="en-US" sz="4400" b="1" dirty="0">
                <a:solidFill>
                  <a:srgbClr val="008000"/>
                </a:solidFill>
                <a:latin typeface="Calibri" pitchFamily="34" charset="0"/>
              </a:rPr>
              <a:t>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feedback</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praise</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smtClean="0">
                <a:solidFill>
                  <a:srgbClr val="0000CC"/>
                </a:solidFill>
                <a:latin typeface="Arial"/>
              </a:rPr>
              <a:t>And he’ll learn to drink beer in boats</a:t>
            </a:r>
          </a:p>
          <a:p>
            <a:pPr eaLnBrk="0" hangingPunct="0"/>
            <a:r>
              <a:rPr lang="en-GB" sz="3200" b="1" smtClean="0">
                <a:solidFill>
                  <a:srgbClr val="0000CC"/>
                </a:solidFill>
                <a:latin typeface="Aria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anchor="ctr"/>
          <a:lstStyle/>
          <a:p>
            <a:pPr eaLnBrk="0" hangingPunct="0"/>
            <a:r>
              <a:rPr lang="en-GB" sz="4400" kern="1200" dirty="0" smtClean="0">
                <a:latin typeface="Calibri" pitchFamily="34" charset="0"/>
                <a:ea typeface="+mn-ea"/>
                <a:cs typeface="+mn-cs"/>
              </a:rPr>
              <a:t>3: What can go wrong?</a:t>
            </a:r>
          </a:p>
        </p:txBody>
      </p:sp>
      <p:sp>
        <p:nvSpPr>
          <p:cNvPr id="55299" name="Rectangle 3"/>
          <p:cNvSpPr>
            <a:spLocks noGrp="1" noChangeArrowheads="1"/>
          </p:cNvSpPr>
          <p:nvPr>
            <p:ph idx="1"/>
          </p:nvPr>
        </p:nvSpPr>
        <p:spPr>
          <a:noFill/>
        </p:spPr>
        <p:txBody>
          <a:bodyPr/>
          <a:lstStyle/>
          <a:p>
            <a:pPr eaLnBrk="1" hangingPunct="1"/>
            <a:r>
              <a:rPr lang="en-GB" dirty="0" smtClean="0"/>
              <a:t>Think of something that you’re </a:t>
            </a:r>
            <a:r>
              <a:rPr lang="en-GB" dirty="0" smtClean="0">
                <a:solidFill>
                  <a:srgbClr val="FF0000"/>
                </a:solidFill>
              </a:rPr>
              <a:t>not</a:t>
            </a:r>
            <a:r>
              <a:rPr lang="en-GB" dirty="0" smtClean="0"/>
              <a:t> good at, perhaps as a result of a bad learning experience.</a:t>
            </a:r>
          </a:p>
          <a:p>
            <a:r>
              <a:rPr lang="en-GB" dirty="0" smtClean="0">
                <a:solidFill>
                  <a:srgbClr val="FF0000"/>
                </a:solidFill>
              </a:rPr>
              <a:t>What went wrong, and whose (if anyone’s) fault may it have been?    </a:t>
            </a:r>
            <a:r>
              <a:rPr lang="en-GB" dirty="0" smtClean="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did not really want to learn it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could not see the point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bad teaching</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smtClean="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smtClean="0"/>
              <a:t>What station are you broadcasting 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6600" b="1" dirty="0" smtClean="0">
                <a:latin typeface="Cambria" pitchFamily="18" charset="0"/>
              </a:rPr>
              <a:t>Try WIIFM</a:t>
            </a:r>
          </a:p>
        </p:txBody>
      </p:sp>
      <p:sp>
        <p:nvSpPr>
          <p:cNvPr id="259075" name="Rectangle 3"/>
          <p:cNvSpPr>
            <a:spLocks noGrp="1" noChangeArrowheads="1"/>
          </p:cNvSpPr>
          <p:nvPr>
            <p:ph idx="1"/>
          </p:nvPr>
        </p:nvSpPr>
        <p:spPr/>
        <p:txBody>
          <a:bodyPr/>
          <a:lstStyle/>
          <a:p>
            <a:pPr>
              <a:buNone/>
              <a:defRPr/>
            </a:pPr>
            <a:r>
              <a:rPr lang="en-GB" sz="4000" dirty="0" smtClean="0">
                <a:solidFill>
                  <a:srgbClr val="FF0000"/>
                </a:solidFill>
              </a:rPr>
              <a:t>What’s in it for me?</a:t>
            </a:r>
          </a:p>
          <a:p>
            <a:pPr>
              <a:defRPr/>
            </a:pPr>
            <a:r>
              <a:rPr lang="en-GB" dirty="0" smtClean="0"/>
              <a:t>Consciously address the </a:t>
            </a:r>
            <a:r>
              <a:rPr lang="en-GB" dirty="0" smtClean="0">
                <a:solidFill>
                  <a:srgbClr val="FF0000"/>
                </a:solidFill>
              </a:rPr>
              <a:t>‘so what’ </a:t>
            </a:r>
            <a:r>
              <a:rPr lang="en-GB" dirty="0" smtClean="0"/>
              <a:t>in learners’ minds;</a:t>
            </a:r>
          </a:p>
          <a:p>
            <a:pPr>
              <a:defRPr/>
            </a:pPr>
            <a:r>
              <a:rPr lang="en-GB" dirty="0" smtClean="0"/>
              <a:t>Warm up their </a:t>
            </a:r>
            <a:r>
              <a:rPr lang="en-GB" dirty="0" smtClean="0">
                <a:solidFill>
                  <a:srgbClr val="FF0000"/>
                </a:solidFill>
              </a:rPr>
              <a:t>‘want’ </a:t>
            </a:r>
            <a:r>
              <a:rPr lang="en-GB" dirty="0" smtClean="0"/>
              <a:t>to learn.</a:t>
            </a:r>
          </a:p>
          <a:p>
            <a:pPr>
              <a:defRPr/>
            </a:pPr>
            <a:r>
              <a:rPr lang="en-GB" dirty="0" smtClean="0"/>
              <a:t>Clarify their </a:t>
            </a:r>
            <a:r>
              <a:rPr lang="en-GB" dirty="0" smtClean="0">
                <a:solidFill>
                  <a:srgbClr val="FF0000"/>
                </a:solidFill>
              </a:rPr>
              <a:t>‘need’ </a:t>
            </a:r>
            <a:r>
              <a:rPr lang="en-GB" dirty="0" smtClean="0"/>
              <a:t>to learn.</a:t>
            </a:r>
          </a:p>
          <a:p>
            <a:pPr>
              <a:defRPr/>
            </a:pPr>
            <a:r>
              <a:rPr lang="en-GB" dirty="0" smtClean="0"/>
              <a:t>Learners learn far more readily if they are continuously aware of the </a:t>
            </a:r>
            <a:r>
              <a:rPr lang="en-GB" dirty="0" smtClean="0">
                <a:solidFill>
                  <a:srgbClr val="FF0000"/>
                </a:solidFill>
              </a:rPr>
              <a:t>benefits</a:t>
            </a:r>
            <a:r>
              <a:rPr lang="en-GB" dirty="0" smtClean="0"/>
              <a:t> for them of putting energy into their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anchor="ctr"/>
          <a:lstStyle/>
          <a:p>
            <a:pPr eaLnBrk="0" hangingPunct="0"/>
            <a:r>
              <a:rPr lang="en-GB" kern="1200" dirty="0" smtClean="0">
                <a:latin typeface="Calibri" pitchFamily="34" charset="0"/>
                <a:ea typeface="+mn-ea"/>
                <a:cs typeface="+mn-cs"/>
              </a:rPr>
              <a:t>4: And if there isn’t a ‘want’?</a:t>
            </a:r>
          </a:p>
        </p:txBody>
      </p:sp>
      <p:sp>
        <p:nvSpPr>
          <p:cNvPr id="59395" name="Rectangle 3"/>
          <p:cNvSpPr>
            <a:spLocks noGrp="1" noChangeArrowheads="1"/>
          </p:cNvSpPr>
          <p:nvPr>
            <p:ph idx="1"/>
          </p:nvPr>
        </p:nvSpPr>
        <p:spPr>
          <a:noFill/>
        </p:spPr>
        <p:txBody>
          <a:bodyPr/>
          <a:lstStyle/>
          <a:p>
            <a:pPr eaLnBrk="1" hangingPunct="1"/>
            <a:r>
              <a:rPr lang="en-GB" dirty="0" smtClean="0"/>
              <a:t>Think of something that you did learn successfully, but at the time you didn’t </a:t>
            </a:r>
            <a:r>
              <a:rPr lang="en-GB" dirty="0" smtClean="0">
                <a:solidFill>
                  <a:srgbClr val="FF0000"/>
                </a:solidFill>
              </a:rPr>
              <a:t>want</a:t>
            </a:r>
            <a:r>
              <a:rPr lang="en-GB" dirty="0" smtClean="0"/>
              <a:t> to learn it.</a:t>
            </a:r>
          </a:p>
          <a:p>
            <a:pPr eaLnBrk="1" hangingPunct="1"/>
            <a:r>
              <a:rPr lang="en-GB" dirty="0" smtClean="0">
                <a:solidFill>
                  <a:srgbClr val="FF0000"/>
                </a:solidFill>
              </a:rPr>
              <a:t>What kept you going</a:t>
            </a:r>
            <a:r>
              <a:rPr lang="en-GB" dirty="0" smtClean="0"/>
              <a:t>, so that you did indeed succeed in learning it?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did not want to be seen </a:t>
            </a:r>
            <a:r>
              <a:rPr lang="en-US" b="1" i="1" dirty="0">
                <a:solidFill>
                  <a:srgbClr val="000000"/>
                </a:solidFill>
                <a:latin typeface="Tahoma" pitchFamily="34" charset="0"/>
              </a:rPr>
              <a:t>not</a:t>
            </a:r>
            <a:r>
              <a:rPr lang="en-US" b="1" dirty="0">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anchor="ctr"/>
          <a:lstStyle/>
          <a:p>
            <a:pPr eaLnBrk="0" hangingPunct="0"/>
            <a:r>
              <a:rPr lang="en-GB" b="1" kern="1200" dirty="0" smtClean="0">
                <a:latin typeface="Calibri" pitchFamily="34" charset="0"/>
                <a:ea typeface="+mn-ea"/>
                <a:cs typeface="+mn-cs"/>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smtClean="0"/>
              <a:t>learning by </a:t>
            </a:r>
            <a:r>
              <a:rPr lang="en-GB" sz="3600" dirty="0" smtClean="0">
                <a:solidFill>
                  <a:srgbClr val="FF0000"/>
                </a:solidFill>
              </a:rPr>
              <a:t>doing</a:t>
            </a:r>
          </a:p>
          <a:p>
            <a:pPr eaLnBrk="1" hangingPunct="1">
              <a:lnSpc>
                <a:spcPct val="100000"/>
              </a:lnSpc>
            </a:pPr>
            <a:r>
              <a:rPr lang="en-GB" sz="3600" dirty="0" smtClean="0"/>
              <a:t>learning from </a:t>
            </a:r>
            <a:r>
              <a:rPr lang="en-GB" sz="3600" dirty="0" smtClean="0">
                <a:solidFill>
                  <a:srgbClr val="FF0000"/>
                </a:solidFill>
              </a:rPr>
              <a:t>feedback</a:t>
            </a:r>
          </a:p>
          <a:p>
            <a:pPr eaLnBrk="1" hangingPunct="1">
              <a:lnSpc>
                <a:spcPct val="100000"/>
              </a:lnSpc>
            </a:pPr>
            <a:r>
              <a:rPr lang="en-GB" sz="3600" dirty="0" smtClean="0">
                <a:solidFill>
                  <a:srgbClr val="FF0000"/>
                </a:solidFill>
              </a:rPr>
              <a:t>wanting</a:t>
            </a:r>
            <a:r>
              <a:rPr lang="en-GB" sz="3600" dirty="0" smtClean="0"/>
              <a:t> to learn</a:t>
            </a:r>
          </a:p>
          <a:p>
            <a:pPr eaLnBrk="1" hangingPunct="1">
              <a:lnSpc>
                <a:spcPct val="100000"/>
              </a:lnSpc>
            </a:pPr>
            <a:r>
              <a:rPr lang="en-GB" sz="3600" dirty="0" smtClean="0">
                <a:solidFill>
                  <a:srgbClr val="FF0000"/>
                </a:solidFill>
              </a:rPr>
              <a:t>needing</a:t>
            </a:r>
            <a:r>
              <a:rPr lang="en-GB" sz="3600" dirty="0" smtClean="0"/>
              <a:t> to learn</a:t>
            </a:r>
          </a:p>
          <a:p>
            <a:pPr eaLnBrk="1" hangingPunct="1">
              <a:lnSpc>
                <a:spcPct val="100000"/>
              </a:lnSpc>
            </a:pPr>
            <a:r>
              <a:rPr lang="en-GB" sz="3600" dirty="0" smtClean="0">
                <a:solidFill>
                  <a:srgbClr val="FF0000"/>
                </a:solidFill>
              </a:rPr>
              <a:t>...</a:t>
            </a:r>
            <a:endParaRPr lang="en-GB" sz="3600" dirty="0" smtClean="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smtClean="0">
                <a:solidFill>
                  <a:schemeClr val="accent2"/>
                </a:solidFill>
              </a:rPr>
              <a:t>‘Do you </a:t>
            </a:r>
            <a:r>
              <a:rPr lang="en-GB" sz="3200" b="1" dirty="0" smtClean="0">
                <a:solidFill>
                  <a:srgbClr val="FF0000"/>
                </a:solidFill>
              </a:rPr>
              <a:t>understand</a:t>
            </a:r>
            <a:r>
              <a:rPr lang="en-GB" sz="3200" b="1" dirty="0" smtClean="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smtClean="0">
                <a:solidFill>
                  <a:srgbClr val="006600"/>
                </a:solidFill>
              </a:rPr>
              <a:t>‘Understand </a:t>
            </a:r>
            <a:r>
              <a:rPr lang="en-GB" sz="2000" dirty="0" smtClean="0">
                <a:solidFill>
                  <a:srgbClr val="FF0000"/>
                </a:solidFill>
              </a:rPr>
              <a:t>what</a:t>
            </a:r>
            <a:r>
              <a:rPr lang="en-GB" sz="2000" dirty="0" smtClean="0">
                <a:solidFill>
                  <a:srgbClr val="006600"/>
                </a:solidFill>
              </a:rPr>
              <a:t>?’ </a:t>
            </a:r>
            <a:r>
              <a:rPr lang="en-GB" sz="2000" dirty="0" smtClean="0">
                <a:solidFill>
                  <a:schemeClr val="accent2"/>
                </a:solidFill>
              </a:rPr>
              <a:t>thinks student. </a:t>
            </a:r>
          </a:p>
          <a:p>
            <a:pPr marL="171450" indent="-171450">
              <a:lnSpc>
                <a:spcPct val="100000"/>
              </a:lnSpc>
              <a:buNone/>
            </a:pPr>
            <a:r>
              <a:rPr lang="en-GB" sz="2000" dirty="0" smtClean="0">
                <a:solidFill>
                  <a:srgbClr val="006600"/>
                </a:solidFill>
              </a:rPr>
              <a:t>‘</a:t>
            </a:r>
            <a:r>
              <a:rPr lang="en-GB" sz="2000" dirty="0" smtClean="0">
                <a:solidFill>
                  <a:srgbClr val="FF0000"/>
                </a:solidFill>
              </a:rPr>
              <a:t>What</a:t>
            </a:r>
            <a:r>
              <a:rPr lang="en-GB" sz="2000" dirty="0" smtClean="0">
                <a:solidFill>
                  <a:srgbClr val="006600"/>
                </a:solidFill>
              </a:rPr>
              <a:t> am I supposed to understand?’ </a:t>
            </a:r>
          </a:p>
          <a:p>
            <a:pPr marL="171450" indent="-171450">
              <a:lnSpc>
                <a:spcPct val="100000"/>
              </a:lnSpc>
              <a:buNone/>
            </a:pPr>
            <a:r>
              <a:rPr lang="en-GB" sz="2000" dirty="0" smtClean="0">
                <a:solidFill>
                  <a:srgbClr val="006600"/>
                </a:solidFill>
              </a:rPr>
              <a:t>‘What will he/she think of me if I say “</a:t>
            </a:r>
            <a:r>
              <a:rPr lang="en-GB" sz="2000" dirty="0" smtClean="0">
                <a:solidFill>
                  <a:srgbClr val="FF0000"/>
                </a:solidFill>
              </a:rPr>
              <a:t>no</a:t>
            </a:r>
            <a:r>
              <a:rPr lang="en-GB" sz="2000" dirty="0" smtClean="0">
                <a:solidFill>
                  <a:srgbClr val="006600"/>
                </a:solidFill>
              </a:rPr>
              <a:t>”?’ </a:t>
            </a:r>
          </a:p>
          <a:p>
            <a:pPr marL="171450" indent="-171450">
              <a:lnSpc>
                <a:spcPct val="100000"/>
              </a:lnSpc>
              <a:buNone/>
            </a:pPr>
            <a:r>
              <a:rPr lang="en-GB" sz="2000" dirty="0" smtClean="0">
                <a:solidFill>
                  <a:srgbClr val="006600"/>
                </a:solidFill>
              </a:rPr>
              <a:t>‘If I say “</a:t>
            </a:r>
            <a:r>
              <a:rPr lang="en-GB" sz="2000" dirty="0" smtClean="0">
                <a:solidFill>
                  <a:srgbClr val="FF0000"/>
                </a:solidFill>
              </a:rPr>
              <a:t>yes</a:t>
            </a:r>
            <a:r>
              <a:rPr lang="en-GB" sz="2000" dirty="0" smtClean="0">
                <a:solidFill>
                  <a:srgbClr val="006600"/>
                </a:solidFill>
              </a:rPr>
              <a:t>” will he/she ask me a difficult question to catch me out?’ </a:t>
            </a:r>
          </a:p>
          <a:p>
            <a:pPr marL="171450" indent="-171450">
              <a:lnSpc>
                <a:spcPct val="100000"/>
              </a:lnSpc>
              <a:buNone/>
            </a:pPr>
            <a:r>
              <a:rPr lang="en-GB" sz="2000" dirty="0" smtClean="0">
                <a:solidFill>
                  <a:srgbClr val="006600"/>
                </a:solidFill>
              </a:rPr>
              <a:t>‘</a:t>
            </a:r>
            <a:r>
              <a:rPr lang="en-GB" sz="2000" dirty="0" smtClean="0">
                <a:solidFill>
                  <a:srgbClr val="FF0000"/>
                </a:solidFill>
              </a:rPr>
              <a:t>Why</a:t>
            </a:r>
            <a:r>
              <a:rPr lang="en-GB" sz="2000" dirty="0" smtClean="0">
                <a:solidFill>
                  <a:srgbClr val="006600"/>
                </a:solidFill>
              </a:rPr>
              <a:t> am I being asked this anyway?’ </a:t>
            </a:r>
          </a:p>
          <a:p>
            <a:pPr marL="171450" indent="-171450">
              <a:lnSpc>
                <a:spcPct val="100000"/>
              </a:lnSpc>
              <a:buNone/>
            </a:pPr>
            <a:r>
              <a:rPr lang="en-GB" sz="2000" dirty="0" smtClean="0">
                <a:solidFill>
                  <a:srgbClr val="006600"/>
                </a:solidFill>
              </a:rPr>
              <a:t>‘Is it going to be </a:t>
            </a:r>
            <a:r>
              <a:rPr lang="en-GB" sz="2000" dirty="0" smtClean="0">
                <a:solidFill>
                  <a:srgbClr val="FF0000"/>
                </a:solidFill>
              </a:rPr>
              <a:t>important</a:t>
            </a:r>
            <a:r>
              <a:rPr lang="en-GB" sz="2000" dirty="0" smtClean="0">
                <a:solidFill>
                  <a:srgbClr val="006600"/>
                </a:solidFill>
              </a:rPr>
              <a:t> for me to understand this?’. </a:t>
            </a:r>
          </a:p>
          <a:p>
            <a:pPr marL="171450" indent="-171450">
              <a:lnSpc>
                <a:spcPct val="100000"/>
              </a:lnSpc>
              <a:buNone/>
            </a:pPr>
            <a:r>
              <a:rPr lang="en-GB" sz="2000" dirty="0" smtClean="0">
                <a:solidFill>
                  <a:srgbClr val="006600"/>
                </a:solidFill>
              </a:rPr>
              <a:t>‘How will I </a:t>
            </a:r>
            <a:r>
              <a:rPr lang="en-GB" sz="2000" dirty="0" smtClean="0">
                <a:solidFill>
                  <a:srgbClr val="FF0000"/>
                </a:solidFill>
              </a:rPr>
              <a:t>know</a:t>
            </a:r>
            <a:r>
              <a:rPr lang="en-GB" sz="2000" dirty="0" smtClean="0">
                <a:solidFill>
                  <a:srgbClr val="006600"/>
                </a:solidFill>
              </a:rPr>
              <a:t> when I understand it?’. </a:t>
            </a:r>
          </a:p>
          <a:p>
            <a:pPr marL="171450" indent="-171450">
              <a:lnSpc>
                <a:spcPct val="100000"/>
              </a:lnSpc>
              <a:buNone/>
            </a:pPr>
            <a:r>
              <a:rPr lang="en-GB" sz="2000" dirty="0" smtClean="0">
                <a:solidFill>
                  <a:srgbClr val="006600"/>
                </a:solidFill>
              </a:rPr>
              <a:t>‘What will I be able to </a:t>
            </a:r>
            <a:r>
              <a:rPr lang="en-GB" sz="2000" dirty="0" smtClean="0">
                <a:solidFill>
                  <a:srgbClr val="FF0000"/>
                </a:solidFill>
              </a:rPr>
              <a:t>do</a:t>
            </a:r>
            <a:r>
              <a:rPr lang="en-GB" sz="2000" dirty="0" smtClean="0">
                <a:solidFill>
                  <a:srgbClr val="006600"/>
                </a:solidFill>
              </a:rPr>
              <a:t> when I understand it?’.</a:t>
            </a:r>
          </a:p>
          <a:p>
            <a:pPr marL="171450" indent="-171450">
              <a:lnSpc>
                <a:spcPct val="100000"/>
              </a:lnSpc>
              <a:buNone/>
            </a:pPr>
            <a:r>
              <a:rPr lang="en-GB" sz="2000" dirty="0" smtClean="0">
                <a:solidFill>
                  <a:srgbClr val="006600"/>
                </a:solidFill>
              </a:rPr>
              <a:t>‘How will I be able to </a:t>
            </a:r>
            <a:r>
              <a:rPr lang="en-GB" sz="2000" dirty="0" smtClean="0">
                <a:solidFill>
                  <a:srgbClr val="FF0000"/>
                </a:solidFill>
              </a:rPr>
              <a:t>demonstrate</a:t>
            </a:r>
            <a:r>
              <a:rPr lang="en-GB" sz="2000" dirty="0" smtClean="0">
                <a:solidFill>
                  <a:srgbClr val="006600"/>
                </a:solidFill>
              </a:rPr>
              <a:t> my understanding of it?’. </a:t>
            </a:r>
          </a:p>
          <a:p>
            <a:pPr marL="171450" indent="-171450">
              <a:lnSpc>
                <a:spcPct val="100000"/>
              </a:lnSpc>
              <a:buNone/>
            </a:pPr>
            <a:r>
              <a:rPr lang="en-GB" sz="2000" dirty="0" smtClean="0">
                <a:solidFill>
                  <a:srgbClr val="006600"/>
                </a:solidFill>
              </a:rPr>
              <a:t>‘Do I </a:t>
            </a:r>
            <a:r>
              <a:rPr lang="en-GB" sz="2000" dirty="0" smtClean="0">
                <a:solidFill>
                  <a:srgbClr val="FF0000"/>
                </a:solidFill>
              </a:rPr>
              <a:t>actually</a:t>
            </a:r>
            <a:r>
              <a:rPr lang="en-GB" sz="2000" dirty="0" smtClean="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smtClean="0">
                <a:solidFill>
                  <a:srgbClr val="006600"/>
                </a:solidFill>
              </a:rPr>
              <a:t>‘Does </a:t>
            </a:r>
            <a:r>
              <a:rPr lang="en-GB" sz="2000" dirty="0" smtClean="0">
                <a:solidFill>
                  <a:srgbClr val="FF0000"/>
                </a:solidFill>
              </a:rPr>
              <a:t>he/she</a:t>
            </a:r>
            <a:r>
              <a:rPr lang="en-GB" sz="2000" dirty="0" smtClean="0">
                <a:solidFill>
                  <a:srgbClr val="006600"/>
                </a:solidFill>
              </a:rPr>
              <a:t> understand it, anyway?’</a:t>
            </a:r>
          </a:p>
          <a:p>
            <a:pPr marL="171450" indent="-171450">
              <a:lnSpc>
                <a:spcPct val="100000"/>
              </a:lnSpc>
              <a:buNone/>
            </a:pPr>
            <a:r>
              <a:rPr lang="en-GB" sz="2000" dirty="0" smtClean="0">
                <a:solidFill>
                  <a:schemeClr val="accent2"/>
                </a:solidFill>
              </a:rPr>
              <a:t>‘</a:t>
            </a:r>
            <a:r>
              <a:rPr lang="en-GB" sz="2000" dirty="0" err="1" smtClean="0">
                <a:solidFill>
                  <a:schemeClr val="accent2"/>
                </a:solidFill>
              </a:rPr>
              <a:t>Mmmm</a:t>
            </a:r>
            <a:r>
              <a:rPr lang="en-GB" sz="2000" dirty="0" smtClean="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smtClean="0"/>
              <a:t>‘So you don’t understand it then?’ alleges lecturer.</a:t>
            </a:r>
          </a:p>
          <a:p>
            <a:pPr>
              <a:lnSpc>
                <a:spcPct val="100000"/>
              </a:lnSpc>
              <a:buNone/>
            </a:pPr>
            <a:r>
              <a:rPr lang="en-GB" sz="2200" dirty="0" smtClean="0">
                <a:solidFill>
                  <a:srgbClr val="006600"/>
                </a:solidFill>
              </a:rPr>
              <a:t>‘Well, …’ replies student.</a:t>
            </a:r>
          </a:p>
          <a:p>
            <a:pPr>
              <a:lnSpc>
                <a:spcPct val="100000"/>
              </a:lnSpc>
              <a:buNone/>
            </a:pPr>
            <a:r>
              <a:rPr lang="en-GB" sz="2200" dirty="0" smtClean="0"/>
              <a:t>‘So you understand it well?’ smiles lecturer.</a:t>
            </a:r>
          </a:p>
          <a:p>
            <a:pPr>
              <a:lnSpc>
                <a:spcPct val="100000"/>
              </a:lnSpc>
              <a:buNone/>
            </a:pPr>
            <a:r>
              <a:rPr lang="en-GB" sz="2200" dirty="0" smtClean="0">
                <a:solidFill>
                  <a:srgbClr val="006600"/>
                </a:solidFill>
              </a:rPr>
              <a:t>‘Just about’ replies student.</a:t>
            </a:r>
          </a:p>
          <a:p>
            <a:pPr>
              <a:lnSpc>
                <a:spcPct val="100000"/>
              </a:lnSpc>
              <a:buNone/>
            </a:pPr>
            <a:r>
              <a:rPr lang="en-GB" sz="2200" dirty="0" smtClean="0"/>
              <a:t>‘Ah, good’ says lecturer. ‘I made myself clear then?’</a:t>
            </a:r>
          </a:p>
          <a:p>
            <a:pPr>
              <a:lnSpc>
                <a:spcPct val="100000"/>
              </a:lnSpc>
              <a:buNone/>
            </a:pPr>
            <a:r>
              <a:rPr lang="en-GB" sz="2200" dirty="0" smtClean="0">
                <a:solidFill>
                  <a:srgbClr val="006600"/>
                </a:solidFill>
              </a:rPr>
              <a:t>‘Of course’ replies student.</a:t>
            </a:r>
          </a:p>
          <a:p>
            <a:pPr>
              <a:lnSpc>
                <a:spcPct val="100000"/>
              </a:lnSpc>
              <a:buNone/>
            </a:pPr>
            <a:endParaRPr lang="en-GB" sz="2200" dirty="0" smtClean="0">
              <a:solidFill>
                <a:srgbClr val="006600"/>
              </a:solidFill>
            </a:endParaRPr>
          </a:p>
          <a:p>
            <a:pPr>
              <a:lnSpc>
                <a:spcPct val="100000"/>
              </a:lnSpc>
              <a:buNone/>
            </a:pPr>
            <a:r>
              <a:rPr lang="en-GB" sz="2200" dirty="0" smtClean="0">
                <a:solidFill>
                  <a:srgbClr val="C00000"/>
                </a:solidFill>
              </a:rPr>
              <a:t>[Because of things like this, the word ‘understand’ is best avoided in intended learning outcomes – and in life in general, except to get people </a:t>
            </a:r>
            <a:r>
              <a:rPr lang="en-GB" sz="2200" smtClean="0">
                <a:solidFill>
                  <a:srgbClr val="C00000"/>
                </a:solidFill>
              </a:rPr>
              <a:t>thinking].</a:t>
            </a:r>
            <a:endParaRPr lang="en-GB" sz="2200" dirty="0" smtClean="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b="1" kern="0" dirty="0" smtClean="0">
                <a:solidFill>
                  <a:srgbClr val="008000"/>
                </a:solidFill>
                <a:latin typeface="Calibri" pitchFamily="34" charset="0"/>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smtClean="0">
                <a:solidFill>
                  <a:srgbClr val="660066"/>
                </a:solidFill>
                <a:latin typeface="Calibri" pitchFamily="34" charset="0"/>
                <a:cs typeface="Arial" pitchFamily="34" charset="0"/>
              </a:rPr>
              <a:t>learning by </a:t>
            </a:r>
            <a:r>
              <a:rPr lang="en-GB" b="1" kern="0" dirty="0" smtClean="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b="1" kern="0" dirty="0" smtClean="0">
                <a:solidFill>
                  <a:srgbClr val="660066"/>
                </a:solidFill>
                <a:latin typeface="Calibri" pitchFamily="34" charset="0"/>
                <a:cs typeface="Arial" pitchFamily="34" charset="0"/>
              </a:rPr>
              <a:t>learning from </a:t>
            </a:r>
            <a:r>
              <a:rPr lang="en-GB" b="1" kern="0" dirty="0" smtClean="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b="1" kern="0" dirty="0" smtClean="0">
                <a:solidFill>
                  <a:srgbClr val="FF0000"/>
                </a:solidFill>
                <a:latin typeface="Calibri" pitchFamily="34" charset="0"/>
                <a:cs typeface="Arial" pitchFamily="34" charset="0"/>
              </a:rPr>
              <a:t>wanting</a:t>
            </a:r>
            <a:r>
              <a:rPr lang="en-GB" b="1" kern="0" dirty="0" smtClean="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smtClean="0">
                <a:solidFill>
                  <a:srgbClr val="FF0000"/>
                </a:solidFill>
                <a:latin typeface="Calibri" pitchFamily="34" charset="0"/>
                <a:cs typeface="Arial" pitchFamily="34" charset="0"/>
              </a:rPr>
              <a:t>needing</a:t>
            </a:r>
            <a:r>
              <a:rPr lang="en-GB" b="1" kern="0" dirty="0" smtClean="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smtClean="0">
                <a:solidFill>
                  <a:srgbClr val="FF0000"/>
                </a:solidFill>
                <a:latin typeface="Calibri" pitchFamily="34" charset="0"/>
                <a:cs typeface="Arial" pitchFamily="34" charset="0"/>
              </a:rPr>
              <a:t>making</a:t>
            </a:r>
            <a:r>
              <a:rPr lang="en-GB" b="1" kern="0" dirty="0" smtClean="0">
                <a:solidFill>
                  <a:srgbClr val="660066"/>
                </a:solidFill>
                <a:latin typeface="Calibri" pitchFamily="34" charset="0"/>
                <a:cs typeface="Arial" pitchFamily="34" charset="0"/>
              </a:rPr>
              <a:t> </a:t>
            </a:r>
            <a:r>
              <a:rPr lang="en-GB" b="1" kern="0" dirty="0" smtClean="0">
                <a:solidFill>
                  <a:srgbClr val="FF0000"/>
                </a:solidFill>
                <a:latin typeface="Calibri" pitchFamily="34" charset="0"/>
                <a:cs typeface="Arial" pitchFamily="34" charset="0"/>
              </a:rPr>
              <a:t>sense</a:t>
            </a:r>
            <a:r>
              <a:rPr lang="en-GB" b="1" kern="0" dirty="0" smtClean="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smtClean="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smtClean="0">
                <a:latin typeface="Old English Text MT" pitchFamily="66" charset="0"/>
              </a:rPr>
              <a:t>active experimentation</a:t>
            </a:r>
          </a:p>
          <a:p>
            <a:pPr marL="812800" indent="-812800" eaLnBrk="1" hangingPunct="1">
              <a:buFont typeface="Wingdings" pitchFamily="2" charset="2"/>
              <a:buAutoNum type="alphaUcPeriod"/>
            </a:pPr>
            <a:r>
              <a:rPr lang="en-US" sz="4400" dirty="0" smtClean="0">
                <a:latin typeface="Old English Text MT" pitchFamily="66" charset="0"/>
              </a:rPr>
              <a:t>concrete experience</a:t>
            </a:r>
          </a:p>
          <a:p>
            <a:pPr marL="812800" indent="-812800" eaLnBrk="1" hangingPunct="1">
              <a:buFont typeface="Wingdings" pitchFamily="2" charset="2"/>
              <a:buAutoNum type="alphaUcPeriod"/>
            </a:pPr>
            <a:r>
              <a:rPr lang="en-US" sz="4400" dirty="0" smtClean="0">
                <a:latin typeface="Old English Text MT" pitchFamily="66" charset="0"/>
              </a:rPr>
              <a:t>reflective observation</a:t>
            </a:r>
          </a:p>
          <a:p>
            <a:pPr marL="812800" indent="-812800" eaLnBrk="1" hangingPunct="1">
              <a:buFont typeface="Wingdings" pitchFamily="2" charset="2"/>
              <a:buAutoNum type="alphaUcPeriod"/>
            </a:pPr>
            <a:r>
              <a:rPr lang="en-US" sz="4400" dirty="0" smtClean="0">
                <a:latin typeface="Old English Text MT" pitchFamily="66" charset="0"/>
              </a:rPr>
              <a:t>abstract conceptualisation</a:t>
            </a:r>
            <a:endParaRPr lang="en-GB" sz="4400" dirty="0" smtClean="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anchor="ctr"/>
          <a:lstStyle/>
          <a:p>
            <a:pPr algn="ctr">
              <a:lnSpc>
                <a:spcPct val="85000"/>
              </a:lnSpc>
            </a:pPr>
            <a:r>
              <a:rPr lang="en-US" b="1" dirty="0" smtClean="0">
                <a:solidFill>
                  <a:srgbClr val="008000"/>
                </a:solidFill>
                <a:latin typeface="Calibri" pitchFamily="34" charset="0"/>
                <a:cs typeface="Arial" pitchFamily="34" charset="0"/>
              </a:rPr>
              <a:t>What’s missing?</a:t>
            </a:r>
            <a:endParaRPr lang="en-US" b="1" dirty="0">
              <a:solidFill>
                <a:srgbClr val="008000"/>
              </a:solidFill>
              <a:latin typeface="Calibri" pitchFamily="34" charset="0"/>
              <a:cs typeface="Arial" pitchFamily="34" charset="0"/>
            </a:endParaRP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smtClean="0">
                <a:solidFill>
                  <a:srgbClr val="FFFF00"/>
                </a:solidFill>
                <a:cs typeface="Arial" pitchFamily="34" charset="0"/>
              </a:rPr>
              <a:t>Feelings?</a:t>
            </a:r>
            <a:endParaRPr lang="en-US" sz="2800" b="1" dirty="0">
              <a:solidFill>
                <a:srgbClr val="FFFF00"/>
              </a:solidFill>
              <a:cs typeface="Arial" pitchFamily="34" charset="0"/>
            </a:endParaRP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smtClean="0">
                <a:solidFill>
                  <a:srgbClr val="FFFF00"/>
                </a:solidFill>
                <a:cs typeface="Arial" pitchFamily="34" charset="0"/>
              </a:rPr>
              <a:t>Emotions?</a:t>
            </a:r>
            <a:endParaRPr lang="en-US" sz="2800" b="1" dirty="0">
              <a:solidFill>
                <a:srgbClr val="FFFF00"/>
              </a:solidFill>
              <a:cs typeface="Arial" pitchFamily="34" charset="0"/>
            </a:endParaRP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smtClean="0">
                <a:solidFill>
                  <a:srgbClr val="FFFF00"/>
                </a:solidFill>
                <a:cs typeface="Arial" pitchFamily="34" charset="0"/>
              </a:rPr>
              <a:t>People?</a:t>
            </a:r>
            <a:endParaRPr lang="en-US" sz="2800" b="1" dirty="0">
              <a:solidFill>
                <a:srgbClr val="FFFF00"/>
              </a:solidFill>
              <a:cs typeface="Arial" pitchFamily="34" charset="0"/>
            </a:endParaRP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smtClean="0">
                <a:solidFill>
                  <a:srgbClr val="FFFF00"/>
                </a:solidFill>
                <a:cs typeface="Arial" pitchFamily="34" charset="0"/>
              </a:rPr>
              <a:t>Communication?</a:t>
            </a:r>
            <a:endParaRPr lang="en-US" sz="2800" b="1" dirty="0">
              <a:solidFill>
                <a:srgbClr val="FFFF00"/>
              </a:solidFill>
              <a:cs typeface="Arial" pitchFamily="34" charset="0"/>
            </a:endParaRP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smtClean="0">
                <a:solidFill>
                  <a:srgbClr val="FFFF00"/>
                </a:solidFill>
                <a:cs typeface="Arial" pitchFamily="34" charset="0"/>
              </a:rPr>
              <a:t>Judgments?</a:t>
            </a:r>
            <a:endParaRPr lang="en-US" sz="2800" b="1" dirty="0">
              <a:solidFill>
                <a:srgbClr val="FFFF00"/>
              </a:solidFill>
              <a:cs typeface="Arial" pitchFamily="34" charset="0"/>
            </a:endParaRP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smtClean="0">
                <a:solidFill>
                  <a:srgbClr val="FFFF00"/>
                </a:solidFill>
                <a:cs typeface="Arial" pitchFamily="34" charset="0"/>
              </a:rPr>
              <a:t>Desire?</a:t>
            </a:r>
            <a:endParaRPr lang="en-US" sz="2800" b="1" dirty="0">
              <a:solidFill>
                <a:srgbClr val="FFFF00"/>
              </a:solidFill>
              <a:cs typeface="Arial" pitchFamily="34" charset="0"/>
            </a:endParaRP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smtClean="0">
                <a:solidFill>
                  <a:srgbClr val="FFFF00"/>
                </a:solidFill>
                <a:cs typeface="Arial" pitchFamily="34" charset="0"/>
              </a:rPr>
              <a:t>Engagement?</a:t>
            </a:r>
            <a:endParaRPr lang="en-US" sz="2800" b="1" dirty="0">
              <a:solidFill>
                <a:srgbClr val="FFFF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Is </a:t>
            </a:r>
            <a:r>
              <a:rPr lang="en-US" b="1" i="1" dirty="0">
                <a:solidFill>
                  <a:srgbClr val="008000"/>
                </a:solidFill>
                <a:latin typeface="Calibri" pitchFamily="34" charset="0"/>
              </a:rPr>
              <a:t>this</a:t>
            </a:r>
            <a:r>
              <a:rPr lang="en-US" b="1" dirty="0">
                <a:solidFill>
                  <a:srgbClr val="008000"/>
                </a:solidFill>
                <a:latin typeface="Calibri" pitchFamily="34" charset="0"/>
              </a:rPr>
              <a:t>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eaLnBrk="0" hangingPunct="0"/>
            <a:r>
              <a:rPr lang="en-GB" sz="2800" b="1" dirty="0">
                <a:solidFill>
                  <a:srgbClr val="C00000"/>
                </a:solidFill>
                <a:latin typeface="Verdana" pitchFamily="34" charset="0"/>
              </a:rPr>
              <a:t>- No!</a:t>
            </a:r>
            <a:r>
              <a:rPr lang="en-GB" sz="3200" dirty="0">
                <a:solidFill>
                  <a:srgbClr val="C00000"/>
                </a:solidFill>
              </a:rPr>
              <a:t> </a:t>
            </a:r>
            <a:r>
              <a:rPr lang="en-GB" sz="2800" b="1" dirty="0" smtClean="0">
                <a:solidFill>
                  <a:srgbClr val="C00000"/>
                </a:solidFill>
                <a:latin typeface="Verdana" pitchFamily="34" charset="0"/>
              </a:rPr>
              <a:t>It’s not a cycle</a:t>
            </a:r>
            <a:endParaRPr lang="en-GB" sz="2800" b="1" dirty="0">
              <a:solidFill>
                <a:srgbClr val="C000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anchor="ctr"/>
          <a:lstStyle/>
          <a:p>
            <a:pPr eaLnBrk="0" hangingPunct="0"/>
            <a:r>
              <a:rPr lang="en-US" b="1" kern="1200" dirty="0" smtClean="0">
                <a:latin typeface="Calibri" pitchFamily="34" charset="0"/>
                <a:ea typeface="+mn-ea"/>
                <a:cs typeface="+mn-cs"/>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Intentions</a:t>
            </a:r>
            <a:endParaRPr lang="en-GB" dirty="0"/>
          </a:p>
        </p:txBody>
      </p:sp>
      <p:sp>
        <p:nvSpPr>
          <p:cNvPr id="3" name="Content Placeholder 2"/>
          <p:cNvSpPr>
            <a:spLocks noGrp="1"/>
          </p:cNvSpPr>
          <p:nvPr>
            <p:ph idx="1"/>
          </p:nvPr>
        </p:nvSpPr>
        <p:spPr/>
        <p:txBody>
          <a:bodyPr/>
          <a:lstStyle/>
          <a:p>
            <a:r>
              <a:rPr lang="en-GB" dirty="0" smtClean="0"/>
              <a:t>In this interactive session, we’ll look at </a:t>
            </a:r>
            <a:r>
              <a:rPr lang="en-GB" dirty="0" smtClean="0">
                <a:solidFill>
                  <a:srgbClr val="CC0000"/>
                </a:solidFill>
              </a:rPr>
              <a:t>six questions</a:t>
            </a:r>
            <a:r>
              <a:rPr lang="en-GB" dirty="0" smtClean="0"/>
              <a:t> I’ve asked countless people in the last 20 years about how they learn well or badly, and draw out </a:t>
            </a:r>
            <a:r>
              <a:rPr lang="en-GB" dirty="0" smtClean="0">
                <a:solidFill>
                  <a:srgbClr val="008000"/>
                </a:solidFill>
              </a:rPr>
              <a:t>seven factors </a:t>
            </a:r>
            <a:r>
              <a:rPr lang="en-GB" dirty="0" smtClean="0"/>
              <a:t>which underpin successful learning. </a:t>
            </a:r>
          </a:p>
          <a:p>
            <a:r>
              <a:rPr lang="en-GB" dirty="0" smtClean="0"/>
              <a:t>My claim is that the best way of making learning happen is to address these factors purposefully in every kind of learning context we design for students, and in assessment and feedback too.</a:t>
            </a:r>
          </a:p>
          <a:p>
            <a:endParaRPr lang="en-GB"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But there are still two things missing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r>
              <a:rPr lang="en-GB" dirty="0" smtClean="0"/>
              <a:t>One has never really ‘got’ something until one has done both of two more things...</a:t>
            </a:r>
            <a:endParaRPr lang="en-GB"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5: Think back to your own teaching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pPr>
              <a:lnSpc>
                <a:spcPct val="100000"/>
              </a:lnSpc>
            </a:pPr>
            <a:r>
              <a:rPr lang="en-GB" dirty="0" smtClean="0"/>
              <a:t>Think of something you’ve taught for some time. Think back particularly to the </a:t>
            </a:r>
            <a:r>
              <a:rPr lang="en-GB" dirty="0" smtClean="0">
                <a:solidFill>
                  <a:srgbClr val="FF0000"/>
                </a:solidFill>
              </a:rPr>
              <a:t>first</a:t>
            </a:r>
            <a:r>
              <a:rPr lang="en-GB" dirty="0" smtClean="0"/>
              <a:t> time you taught it.</a:t>
            </a:r>
          </a:p>
          <a:p>
            <a:pPr>
              <a:lnSpc>
                <a:spcPct val="100000"/>
              </a:lnSpc>
            </a:pPr>
            <a:r>
              <a:rPr lang="en-GB" dirty="0" smtClean="0"/>
              <a:t>To what extent did you find that you ‘had your head around it’ </a:t>
            </a:r>
            <a:r>
              <a:rPr lang="en-GB" dirty="0" smtClean="0">
                <a:solidFill>
                  <a:srgbClr val="FF0000"/>
                </a:solidFill>
              </a:rPr>
              <a:t>much</a:t>
            </a:r>
            <a:r>
              <a:rPr lang="en-GB" dirty="0" smtClean="0"/>
              <a:t> </a:t>
            </a:r>
            <a:r>
              <a:rPr lang="en-GB" dirty="0" smtClean="0">
                <a:solidFill>
                  <a:srgbClr val="FF0000"/>
                </a:solidFill>
              </a:rPr>
              <a:t>better</a:t>
            </a:r>
            <a:r>
              <a:rPr lang="en-GB" dirty="0" smtClean="0"/>
              <a:t> after teaching it for the first time?</a:t>
            </a:r>
          </a:p>
          <a:p>
            <a:pPr lvl="1">
              <a:lnSpc>
                <a:spcPct val="100000"/>
              </a:lnSpc>
            </a:pPr>
            <a:r>
              <a:rPr lang="en-GB" sz="3200" dirty="0" smtClean="0">
                <a:solidFill>
                  <a:srgbClr val="FF0000"/>
                </a:solidFill>
              </a:rPr>
              <a:t>Very much better: raise two hands</a:t>
            </a:r>
          </a:p>
          <a:p>
            <a:pPr lvl="1">
              <a:lnSpc>
                <a:spcPct val="100000"/>
              </a:lnSpc>
            </a:pPr>
            <a:r>
              <a:rPr lang="en-GB" sz="3200" dirty="0" smtClean="0">
                <a:solidFill>
                  <a:srgbClr val="333399"/>
                </a:solidFill>
              </a:rPr>
              <a:t>Somewhat better: raise one hand</a:t>
            </a:r>
          </a:p>
          <a:p>
            <a:pPr lvl="1">
              <a:lnSpc>
                <a:spcPct val="100000"/>
              </a:lnSpc>
            </a:pPr>
            <a:r>
              <a:rPr lang="en-GB" sz="3200" dirty="0" smtClean="0">
                <a:solidFill>
                  <a:schemeClr val="bg2">
                    <a:lumMod val="75000"/>
                  </a:schemeClr>
                </a:solidFill>
              </a:rPr>
              <a:t>No better: touch left ear!</a:t>
            </a:r>
            <a:endParaRPr lang="en-GB" sz="3200"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smtClean="0">
                <a:solidFill>
                  <a:srgbClr val="FFFFFF"/>
                </a:solidFill>
              </a:rPr>
              <a:t>Verbalising</a:t>
            </a:r>
            <a:endParaRPr lang="en-GB" sz="2800" b="1" dirty="0">
              <a:solidFill>
                <a:srgbClr val="FFFFFF"/>
              </a:solidFill>
            </a:endParaRP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6: Now think about assessing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pPr>
              <a:lnSpc>
                <a:spcPct val="100000"/>
              </a:lnSpc>
            </a:pPr>
            <a:r>
              <a:rPr lang="en-GB" dirty="0" smtClean="0"/>
              <a:t>Still thinking of the first time you taught that particular topic, think back to the first time you </a:t>
            </a:r>
            <a:r>
              <a:rPr lang="en-GB" dirty="0" smtClean="0">
                <a:solidFill>
                  <a:srgbClr val="FF0000"/>
                </a:solidFill>
              </a:rPr>
              <a:t>measured </a:t>
            </a:r>
            <a:r>
              <a:rPr lang="en-GB" dirty="0" smtClean="0"/>
              <a:t>students’ learning of the topic.</a:t>
            </a:r>
          </a:p>
          <a:p>
            <a:pPr>
              <a:lnSpc>
                <a:spcPct val="100000"/>
              </a:lnSpc>
            </a:pPr>
            <a:r>
              <a:rPr lang="en-GB" dirty="0" smtClean="0"/>
              <a:t>To what extent did you find that after </a:t>
            </a:r>
            <a:r>
              <a:rPr lang="en-GB" dirty="0" smtClean="0">
                <a:solidFill>
                  <a:srgbClr val="FF0000"/>
                </a:solidFill>
              </a:rPr>
              <a:t>assessing</a:t>
            </a:r>
            <a:r>
              <a:rPr lang="en-GB" dirty="0" smtClean="0"/>
              <a:t> students work, you yourself had ‘made sense’ of the topic even more deeply?</a:t>
            </a:r>
          </a:p>
          <a:p>
            <a:pPr lvl="1">
              <a:lnSpc>
                <a:spcPct val="100000"/>
              </a:lnSpc>
            </a:pPr>
            <a:r>
              <a:rPr lang="en-GB" sz="3200" dirty="0" smtClean="0">
                <a:solidFill>
                  <a:srgbClr val="FF0000"/>
                </a:solidFill>
              </a:rPr>
              <a:t>Very much better: raise two hands</a:t>
            </a:r>
          </a:p>
          <a:p>
            <a:pPr lvl="1">
              <a:lnSpc>
                <a:spcPct val="100000"/>
              </a:lnSpc>
            </a:pPr>
            <a:r>
              <a:rPr lang="en-GB" sz="3200" dirty="0" smtClean="0">
                <a:solidFill>
                  <a:srgbClr val="333399"/>
                </a:solidFill>
              </a:rPr>
              <a:t>Somewhat better: raise one hand</a:t>
            </a:r>
          </a:p>
          <a:p>
            <a:pPr lvl="1">
              <a:lnSpc>
                <a:spcPct val="100000"/>
              </a:lnSpc>
            </a:pPr>
            <a:r>
              <a:rPr lang="en-GB" sz="3200" dirty="0" smtClean="0">
                <a:solidFill>
                  <a:schemeClr val="bg2">
                    <a:lumMod val="75000"/>
                  </a:schemeClr>
                </a:solidFill>
              </a:rPr>
              <a:t>No better: touch left ear!</a:t>
            </a:r>
          </a:p>
          <a:p>
            <a:pPr lvl="1">
              <a:lnSpc>
                <a:spcPct val="100000"/>
              </a:lnSpc>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smtClean="0">
                <a:solidFill>
                  <a:srgbClr val="FFFFFF"/>
                </a:solidFill>
              </a:rPr>
              <a:t>Verbalising</a:t>
            </a:r>
            <a:endParaRPr lang="en-GB" sz="28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b="1" dirty="0" smtClean="0">
                <a:latin typeface="Calibri" pitchFamily="34" charset="0"/>
                <a:ea typeface="+mn-ea"/>
                <a:cs typeface="Arial" pitchFamily="34" charset="0"/>
              </a:rPr>
              <a:t>The guru Royce Sadler</a:t>
            </a:r>
            <a:br>
              <a:rPr lang="en-GB" b="1" dirty="0" smtClean="0">
                <a:latin typeface="Calibri" pitchFamily="34" charset="0"/>
                <a:ea typeface="+mn-ea"/>
                <a:cs typeface="Arial" pitchFamily="34" charset="0"/>
              </a:rPr>
            </a:br>
            <a:endParaRPr lang="en-GB" b="1" dirty="0" smtClean="0">
              <a:latin typeface="Calibri" pitchFamily="34" charset="0"/>
              <a:ea typeface="+mn-ea"/>
              <a:cs typeface="Arial"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smtClean="0"/>
              <a:t>“The indispensable conditions for improvement are that the student comes to hold a concept of quality roughly similar to that held by the teacher, is able to monitor continuously the quality of what is being produced </a:t>
            </a:r>
            <a:r>
              <a:rPr lang="en-AU" sz="2800" b="1" i="1" dirty="0" smtClean="0">
                <a:solidFill>
                  <a:srgbClr val="FF0000"/>
                </a:solidFill>
              </a:rPr>
              <a:t>during the act of production itself</a:t>
            </a:r>
            <a:r>
              <a:rPr lang="en-AU" sz="2800" dirty="0" smtClean="0"/>
              <a:t>, and has a repertoire of alternative moves or strategies from which to draw at any given point. In other words, students have to be able to judge the quality of what they are producing and be able to regulate what they are doing </a:t>
            </a:r>
            <a:r>
              <a:rPr lang="en-AU" sz="2800" b="1" i="1" dirty="0" smtClean="0">
                <a:solidFill>
                  <a:srgbClr val="FF0000"/>
                </a:solidFill>
              </a:rPr>
              <a:t>during the doing of it</a:t>
            </a:r>
            <a:r>
              <a:rPr lang="en-AU" sz="2800" dirty="0" smtClean="0"/>
              <a:t>”. (Sadler 1989). (my italics)</a:t>
            </a:r>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smtClean="0">
                <a:solidFill>
                  <a:srgbClr val="FFFFFF"/>
                </a:solidFill>
              </a:rPr>
              <a:t>Verbalising</a:t>
            </a:r>
            <a:endParaRPr lang="en-GB" sz="3600" b="1" dirty="0">
              <a:solidFill>
                <a:srgbClr val="FFFFFF"/>
              </a:solidFill>
            </a:endParaRP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smtClean="0">
                <a:solidFill>
                  <a:srgbClr val="59178A"/>
                </a:solidFill>
                <a:latin typeface="Calibri"/>
              </a:rPr>
              <a:t>Striving </a:t>
            </a:r>
            <a:r>
              <a:rPr lang="en-GB" sz="2800" b="1" dirty="0">
                <a:solidFill>
                  <a:srgbClr val="59178A"/>
                </a:solidFill>
                <a:latin typeface="Calibri"/>
              </a:rPr>
              <a:t>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smtClean="0">
                <a:solidFill>
                  <a:srgbClr val="59178A"/>
                </a:solidFill>
                <a:latin typeface="Calibri"/>
              </a:rPr>
              <a:t>Helping </a:t>
            </a:r>
            <a:r>
              <a:rPr lang="en-GB" sz="2800" b="1" dirty="0">
                <a:solidFill>
                  <a:srgbClr val="59178A"/>
                </a:solidFill>
                <a:latin typeface="Calibri"/>
              </a:rPr>
              <a:t>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smtClean="0">
                <a:solidFill>
                  <a:srgbClr val="59178A"/>
                </a:solidFill>
                <a:latin typeface="Calibri"/>
              </a:rPr>
              <a:t>Keeping </a:t>
            </a:r>
            <a:r>
              <a:rPr lang="en-GB" sz="2800" b="1" dirty="0">
                <a:solidFill>
                  <a:srgbClr val="59178A"/>
                </a:solidFill>
                <a:latin typeface="Calibri"/>
              </a:rPr>
              <a:t>students </a:t>
            </a:r>
            <a:r>
              <a:rPr lang="en-GB" sz="2800" b="1" dirty="0" smtClean="0">
                <a:solidFill>
                  <a:srgbClr val="59178A"/>
                </a:solidFill>
                <a:latin typeface="Calibri"/>
              </a:rPr>
              <a:t>learning </a:t>
            </a:r>
            <a:r>
              <a:rPr lang="en-GB" sz="2800" b="1" dirty="0">
                <a:solidFill>
                  <a:srgbClr val="59178A"/>
                </a:solidFill>
                <a:latin typeface="Calibri"/>
              </a:rPr>
              <a:t>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smtClean="0">
                <a:solidFill>
                  <a:srgbClr val="59178A"/>
                </a:solidFill>
                <a:latin typeface="Calibri"/>
              </a:rPr>
              <a:t>Ensuring </a:t>
            </a:r>
            <a:r>
              <a:rPr lang="en-GB" sz="2800" b="1" dirty="0">
                <a:solidFill>
                  <a:srgbClr val="59178A"/>
                </a:solidFill>
                <a:latin typeface="Calibri"/>
              </a:rPr>
              <a:t>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smtClean="0">
                <a:solidFill>
                  <a:srgbClr val="59178A"/>
                </a:solidFill>
                <a:latin typeface="Calibri"/>
              </a:rPr>
              <a:t>Helping </a:t>
            </a:r>
            <a:r>
              <a:rPr lang="en-GB" sz="2800" b="1" dirty="0">
                <a:solidFill>
                  <a:srgbClr val="59178A"/>
                </a:solidFill>
                <a:latin typeface="Calibri"/>
              </a:rPr>
              <a:t>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smtClean="0">
                <a:solidFill>
                  <a:srgbClr val="59178A"/>
                </a:solidFill>
                <a:latin typeface="Calibri"/>
              </a:rPr>
              <a:t>Getting </a:t>
            </a:r>
            <a:r>
              <a:rPr lang="en-GB" sz="2800" b="1" dirty="0">
                <a:solidFill>
                  <a:srgbClr val="59178A"/>
                </a:solidFill>
                <a:latin typeface="Calibri"/>
              </a:rPr>
              <a:t>students deepening their learning by </a:t>
            </a:r>
            <a:r>
              <a:rPr lang="en-GB" sz="2800" b="1" dirty="0" smtClean="0">
                <a:solidFill>
                  <a:srgbClr val="FF0000"/>
                </a:solidFill>
                <a:latin typeface="Calibri"/>
              </a:rPr>
              <a:t>verbalising</a:t>
            </a:r>
            <a:r>
              <a:rPr lang="en-GB" sz="2800" b="1" dirty="0" smtClean="0">
                <a:solidFill>
                  <a:srgbClr val="59178A"/>
                </a:solidFill>
                <a:latin typeface="Calibri"/>
              </a:rPr>
              <a:t>, </a:t>
            </a:r>
            <a:r>
              <a:rPr lang="en-GB" sz="2800" b="1" dirty="0">
                <a:solidFill>
                  <a:srgbClr val="59178A"/>
                </a:solidFill>
                <a:latin typeface="Calibri"/>
              </a:rPr>
              <a:t>explaining things to </a:t>
            </a:r>
            <a:r>
              <a:rPr lang="en-GB" sz="2800" b="1" dirty="0" smtClean="0">
                <a:solidFill>
                  <a:srgbClr val="59178A"/>
                </a:solidFill>
                <a:latin typeface="Calibri"/>
              </a:rPr>
              <a:t>each other, and to us.</a:t>
            </a: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smtClean="0">
                <a:solidFill>
                  <a:srgbClr val="59178A"/>
                </a:solidFill>
                <a:latin typeface="Calibri"/>
              </a:rPr>
              <a:t>Allowing </a:t>
            </a:r>
            <a:r>
              <a:rPr lang="en-GB" sz="2800" b="1" dirty="0">
                <a:solidFill>
                  <a:srgbClr val="59178A"/>
                </a:solidFill>
                <a:latin typeface="Calibri"/>
              </a:rPr>
              <a:t>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smtClean="0">
                <a:solidFill>
                  <a:srgbClr val="008000"/>
                </a:solidFill>
                <a:latin typeface="Verdana" pitchFamily="34" charset="0"/>
              </a:rPr>
              <a:t>We can make learning happen by:</a:t>
            </a:r>
            <a:endParaRPr lang="en-US" sz="3600" b="1" dirty="0">
              <a:solidFill>
                <a:srgbClr val="0080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itchFamily="34" charset="0"/>
              </a:rPr>
              <a:t>Seven things we can try to do</a:t>
            </a:r>
            <a:endParaRPr lang="en-GB" b="1" dirty="0">
              <a:latin typeface="Calibri" pitchFamily="34" charset="0"/>
            </a:endParaRPr>
          </a:p>
        </p:txBody>
      </p:sp>
      <p:sp>
        <p:nvSpPr>
          <p:cNvPr id="3" name="Content Placeholder 2"/>
          <p:cNvSpPr>
            <a:spLocks noGrp="1"/>
          </p:cNvSpPr>
          <p:nvPr>
            <p:ph idx="1"/>
          </p:nvPr>
        </p:nvSpPr>
        <p:spPr/>
        <p:txBody>
          <a:bodyPr/>
          <a:lstStyle/>
          <a:p>
            <a:pPr>
              <a:buNone/>
            </a:pPr>
            <a:r>
              <a:rPr lang="en-GB" sz="2800" dirty="0" smtClean="0">
                <a:solidFill>
                  <a:srgbClr val="FF0000"/>
                </a:solidFill>
                <a:latin typeface="Calibri" pitchFamily="34" charset="0"/>
              </a:rPr>
              <a:t>Intent</a:t>
            </a:r>
            <a:r>
              <a:rPr lang="en-GB" sz="2800" dirty="0" smtClean="0">
                <a:latin typeface="Calibri" pitchFamily="34" charset="0"/>
              </a:rPr>
              <a:t> – make the intended outcomes really clear. </a:t>
            </a:r>
          </a:p>
          <a:p>
            <a:pPr>
              <a:buNone/>
            </a:pPr>
            <a:r>
              <a:rPr lang="en-GB" sz="2800" dirty="0" smtClean="0">
                <a:solidFill>
                  <a:srgbClr val="FF0000"/>
                </a:solidFill>
                <a:latin typeface="Calibri" pitchFamily="34" charset="0"/>
              </a:rPr>
              <a:t>Need</a:t>
            </a:r>
            <a:r>
              <a:rPr lang="en-GB" sz="2800" dirty="0" smtClean="0">
                <a:latin typeface="Calibri" pitchFamily="34" charset="0"/>
              </a:rPr>
              <a:t> – find out what students think they need, and respond to this.	</a:t>
            </a:r>
          </a:p>
          <a:p>
            <a:pPr>
              <a:buNone/>
            </a:pPr>
            <a:r>
              <a:rPr lang="en-GB" sz="2800" dirty="0" smtClean="0">
                <a:solidFill>
                  <a:srgbClr val="FF0000"/>
                </a:solidFill>
                <a:latin typeface="Calibri" pitchFamily="34" charset="0"/>
              </a:rPr>
              <a:t>Support</a:t>
            </a:r>
            <a:r>
              <a:rPr lang="en-GB" sz="2800" dirty="0" smtClean="0">
                <a:latin typeface="Calibri" pitchFamily="34" charset="0"/>
              </a:rPr>
              <a:t> students in every way possible.</a:t>
            </a:r>
          </a:p>
          <a:p>
            <a:pPr>
              <a:buNone/>
            </a:pPr>
            <a:r>
              <a:rPr lang="en-GB" sz="2800" dirty="0" smtClean="0">
                <a:solidFill>
                  <a:srgbClr val="FF0000"/>
                </a:solidFill>
                <a:latin typeface="Calibri" pitchFamily="34" charset="0"/>
              </a:rPr>
              <a:t>People</a:t>
            </a:r>
            <a:r>
              <a:rPr lang="en-GB" sz="2800" dirty="0" smtClean="0">
                <a:latin typeface="Calibri" pitchFamily="34" charset="0"/>
              </a:rPr>
              <a:t>: students are people, they’re human, like us.</a:t>
            </a:r>
          </a:p>
          <a:p>
            <a:pPr>
              <a:buNone/>
            </a:pPr>
            <a:r>
              <a:rPr lang="en-GB" sz="2800" dirty="0" smtClean="0">
                <a:solidFill>
                  <a:srgbClr val="FF0000"/>
                </a:solidFill>
                <a:latin typeface="Calibri" pitchFamily="34" charset="0"/>
              </a:rPr>
              <a:t>Interact</a:t>
            </a:r>
            <a:r>
              <a:rPr lang="en-GB" sz="2800" dirty="0" smtClean="0">
                <a:latin typeface="Calibri" pitchFamily="34" charset="0"/>
              </a:rPr>
              <a:t> with students in large groups, small groups, online and one-to-one.</a:t>
            </a:r>
          </a:p>
          <a:p>
            <a:pPr>
              <a:buNone/>
            </a:pPr>
            <a:r>
              <a:rPr lang="en-GB" sz="2800" dirty="0" smtClean="0">
                <a:solidFill>
                  <a:srgbClr val="FF0000"/>
                </a:solidFill>
                <a:latin typeface="Calibri" pitchFamily="34" charset="0"/>
              </a:rPr>
              <a:t>Remember</a:t>
            </a:r>
            <a:r>
              <a:rPr lang="en-GB" sz="2800" dirty="0" smtClean="0">
                <a:latin typeface="Calibri" pitchFamily="34" charset="0"/>
              </a:rPr>
              <a:t> names, faces, what you said to each student last time, ...</a:t>
            </a:r>
          </a:p>
          <a:p>
            <a:pPr>
              <a:buNone/>
            </a:pPr>
            <a:r>
              <a:rPr lang="en-GB" sz="2800" dirty="0" smtClean="0">
                <a:solidFill>
                  <a:srgbClr val="FF0000"/>
                </a:solidFill>
                <a:latin typeface="Calibri" pitchFamily="34" charset="0"/>
              </a:rPr>
              <a:t>Evidence</a:t>
            </a:r>
            <a:r>
              <a:rPr lang="en-GB" sz="2800" dirty="0" smtClean="0">
                <a:latin typeface="Calibri" pitchFamily="34" charset="0"/>
              </a:rPr>
              <a:t>: keep students aware of the evidence which will lead to their success.</a:t>
            </a:r>
            <a:endParaRPr lang="en-GB" sz="2800" dirty="0">
              <a:latin typeface="Calibri" pitchFamily="34" charset="0"/>
            </a:endParaRP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276580"/>
            <a:ext cx="9144000" cy="6304840"/>
          </a:xfrm>
          <a:prstGeom prst="rect">
            <a:avLst/>
          </a:prstGeom>
        </p:spPr>
      </p:pic>
    </p:spTree>
    <p:extLst>
      <p:ext uri="{BB962C8B-B14F-4D97-AF65-F5344CB8AC3E}">
        <p14:creationId xmlns:p14="http://schemas.microsoft.com/office/powerpoint/2010/main" xmlns="" val="2801052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Identify and explore seven factors which underpin successful learning?</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Address these factors purposefully in your own work with students?</a:t>
            </a:r>
          </a:p>
          <a:p>
            <a:pPr marL="533400" lvl="0" indent="-533400" eaLnBrk="0" hangingPunct="0">
              <a:lnSpc>
                <a:spcPct val="90000"/>
              </a:lnSpc>
              <a:spcBef>
                <a:spcPct val="35000"/>
              </a:spcBef>
              <a:buClr>
                <a:srgbClr val="009900"/>
              </a:buClr>
              <a:buFont typeface="+mj-lt"/>
              <a:buAutoNum type="arabicPeriod"/>
            </a:pPr>
            <a:r>
              <a:rPr lang="en-US" sz="2800" b="1" kern="0" dirty="0" smtClean="0">
                <a:solidFill>
                  <a:srgbClr val="660066"/>
                </a:solidFill>
                <a:latin typeface="Calibri"/>
              </a:rPr>
              <a:t>Reflect on ways of getting away from the tyranny of PowerPoint in lectures?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1052670"/>
            <a:ext cx="9144000" cy="5805331"/>
          </a:xfrm>
        </p:spPr>
        <p:txBody>
          <a:bodyPr/>
          <a:lstStyle/>
          <a:p>
            <a:pPr>
              <a:buNone/>
            </a:pPr>
            <a:r>
              <a:rPr lang="en-US" dirty="0"/>
              <a:t>After participating in this </a:t>
            </a:r>
            <a:r>
              <a:rPr lang="en-US" dirty="0" smtClean="0"/>
              <a:t>session, you </a:t>
            </a:r>
            <a:r>
              <a:rPr lang="en-US" dirty="0"/>
              <a:t>should be better able to:</a:t>
            </a:r>
          </a:p>
          <a:p>
            <a:pPr lvl="0">
              <a:buFont typeface="+mj-lt"/>
              <a:buAutoNum type="arabicPeriod"/>
            </a:pPr>
            <a:r>
              <a:rPr lang="en-GB" dirty="0" smtClean="0"/>
              <a:t>Identify and explore seven factors which underpin successful learning.</a:t>
            </a:r>
          </a:p>
          <a:p>
            <a:pPr lvl="0">
              <a:buFont typeface="+mj-lt"/>
              <a:buAutoNum type="arabicPeriod"/>
            </a:pPr>
            <a:r>
              <a:rPr lang="en-GB" dirty="0" smtClean="0"/>
              <a:t>Address these factors purposefully in your own work with students.</a:t>
            </a:r>
          </a:p>
          <a:p>
            <a:pPr lvl="0">
              <a:buFont typeface="+mj-lt"/>
              <a:buAutoNum type="arabicPeriod"/>
            </a:pPr>
            <a:r>
              <a:rPr lang="en-GB" dirty="0" smtClean="0"/>
              <a:t>Reflect on ways of getting away from the tyranny of PowerPoint in lectures?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smtClean="0"/>
              <a:t>morning </a:t>
            </a:r>
            <a:r>
              <a:rPr lang="en-GB" sz="3600" i="1" dirty="0" smtClean="0">
                <a:latin typeface="Calibri" pitchFamily="34" charset="0"/>
              </a:rPr>
              <a:t>everyone </a:t>
            </a:r>
            <a:r>
              <a:rPr lang="en-GB" sz="3600" i="1" dirty="0">
                <a:latin typeface="Calibri" pitchFamily="34" charset="0"/>
              </a:rPr>
              <a:t>–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a:t>
            </a:r>
            <a:r>
              <a:rPr lang="en-GB" sz="3600" i="1" dirty="0" err="1">
                <a:latin typeface="Calibri" pitchFamily="34" charset="0"/>
              </a:rPr>
              <a:t>hashtag</a:t>
            </a:r>
            <a:r>
              <a:rPr lang="en-GB" sz="3600" i="1" dirty="0">
                <a:latin typeface="Calibri" pitchFamily="34" charset="0"/>
              </a:rPr>
              <a:t> </a:t>
            </a:r>
            <a:r>
              <a:rPr lang="en-GB" sz="3600" i="1" dirty="0">
                <a:solidFill>
                  <a:srgbClr val="00B050"/>
                </a:solidFill>
                <a:latin typeface="Calibri" pitchFamily="34" charset="0"/>
              </a:rPr>
              <a:t>#</a:t>
            </a:r>
            <a:r>
              <a:rPr lang="en-GB" sz="3600" i="1" dirty="0" smtClean="0">
                <a:solidFill>
                  <a:srgbClr val="00B050"/>
                </a:solidFill>
              </a:rPr>
              <a:t>philatgloucs1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a:t>
            </a:r>
            <a:r>
              <a:rPr lang="en-GB" sz="3600" dirty="0" smtClean="0">
                <a:solidFill>
                  <a:srgbClr val="00B050"/>
                </a:solidFill>
              </a:rPr>
              <a:t>20.00-21.00</a:t>
            </a:r>
            <a:r>
              <a:rPr lang="en-GB" sz="2800" dirty="0" smtClean="0">
                <a:solidFill>
                  <a:schemeClr val="tx1"/>
                </a:solidFill>
              </a:rPr>
              <a:t>. (Last Wednesday on leadership was brilliant – thanks </a:t>
            </a:r>
            <a:r>
              <a:rPr lang="en-GB" sz="2800" dirty="0" err="1" smtClean="0">
                <a:solidFill>
                  <a:schemeClr val="tx1"/>
                </a:solidFill>
              </a:rPr>
              <a:t>Hala</a:t>
            </a:r>
            <a:r>
              <a:rPr lang="en-GB" sz="2800" dirty="0" smtClean="0">
                <a:solidFill>
                  <a:schemeClr val="tx1"/>
                </a:solidFill>
              </a:rPr>
              <a:t> </a:t>
            </a:r>
            <a:r>
              <a:rPr lang="en-GB" sz="2800" dirty="0" err="1" smtClean="0">
                <a:solidFill>
                  <a:schemeClr val="tx1"/>
                </a:solidFill>
              </a:rPr>
              <a:t>Mansour</a:t>
            </a:r>
            <a:r>
              <a:rPr lang="en-GB" sz="2800" dirty="0" smtClean="0">
                <a:solidFill>
                  <a:schemeClr val="tx1"/>
                </a:solidFill>
              </a:rPr>
              <a:t> from Northampton)</a:t>
            </a:r>
            <a:endParaRPr lang="en-GB" sz="3600" dirty="0">
              <a:solidFill>
                <a:schemeClr val="tx1"/>
              </a:solidFill>
              <a:latin typeface="Calibri" pitchFamily="34" charset="0"/>
            </a:endParaRPr>
          </a:p>
          <a:p>
            <a:endParaRPr lang="en-GB" sz="36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118.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8.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4.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08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2658</Words>
  <Application>Microsoft Office PowerPoint</Application>
  <PresentationFormat>On-screen Show (4:3)</PresentationFormat>
  <Paragraphs>428</Paragraphs>
  <Slides>61</Slides>
  <Notes>53</Notes>
  <HiddenSlides>0</HiddenSlides>
  <MMClips>0</MMClips>
  <ScaleCrop>false</ScaleCrop>
  <HeadingPairs>
    <vt:vector size="4" baseType="variant">
      <vt:variant>
        <vt:lpstr>Theme</vt:lpstr>
      </vt:variant>
      <vt:variant>
        <vt:i4>146</vt:i4>
      </vt:variant>
      <vt:variant>
        <vt:lpstr>Slide Titles</vt:lpstr>
      </vt:variant>
      <vt:variant>
        <vt:i4>61</vt:i4>
      </vt:variant>
    </vt:vector>
  </HeadingPairs>
  <TitlesOfParts>
    <vt:vector size="207"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6_Office Theme</vt:lpstr>
      <vt:lpstr>99_Custom Design</vt:lpstr>
      <vt:lpstr>63_Custom Design</vt:lpstr>
      <vt:lpstr>64_Custom Design</vt:lpstr>
      <vt:lpstr>1_Network Blitz</vt:lpstr>
      <vt:lpstr>3_Network Blitz</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1_LeedsMet template</vt:lpstr>
      <vt:lpstr>71_Custom Design</vt:lpstr>
      <vt:lpstr>72_Custom Design</vt:lpstr>
      <vt:lpstr>74_Custom Design</vt:lpstr>
      <vt:lpstr>103_Custom Design</vt:lpstr>
      <vt:lpstr>Office Theme</vt:lpstr>
      <vt:lpstr>104_Custom Design</vt:lpstr>
      <vt:lpstr>107_Custom Design</vt:lpstr>
      <vt:lpstr>108_Custom Design</vt:lpstr>
      <vt:lpstr>How students  really learn</vt:lpstr>
      <vt:lpstr>Slide 2</vt:lpstr>
      <vt:lpstr> About Phil…</vt:lpstr>
      <vt:lpstr>Thanks to students</vt:lpstr>
      <vt:lpstr>Intentions</vt:lpstr>
      <vt:lpstr>Slide 6</vt:lpstr>
      <vt:lpstr>You will be able to download my main slides</vt:lpstr>
      <vt:lpstr>Intended learning outcomes</vt:lpstr>
      <vt:lpstr>Announcement about mobile phones and laptops...</vt:lpstr>
      <vt:lpstr>Getting to know each other</vt:lpstr>
      <vt:lpstr>Time constrained Post-it exercise</vt:lpstr>
      <vt:lpstr>Evidence-based practice</vt:lpstr>
      <vt:lpstr>16 sources about assessment, feedback and learning in higher education</vt:lpstr>
      <vt:lpstr>Slide 14</vt:lpstr>
      <vt:lpstr>Slide 15</vt:lpstr>
      <vt:lpstr>Slide 16</vt:lpstr>
      <vt:lpstr>Slide 17</vt:lpstr>
      <vt:lpstr>Now is the decade of Universities’ dis-content!</vt:lpstr>
      <vt:lpstr>Modern institutions are moving away from being the providers of content, (where everything was about ‘delivery’), towards foregrounding two major functions: </vt:lpstr>
      <vt:lpstr> How students really learn </vt:lpstr>
      <vt:lpstr> How Students Really Learn ‘Ripples’ model of learning</vt:lpstr>
      <vt:lpstr>Seven factors underpinning successful learning</vt:lpstr>
      <vt:lpstr>How you learn:</vt:lpstr>
      <vt:lpstr>Slide 24</vt:lpstr>
      <vt:lpstr>1: How do you learn well?</vt:lpstr>
      <vt:lpstr>Most people’s views...</vt:lpstr>
      <vt:lpstr>The first quote on experiential learning?</vt:lpstr>
      <vt:lpstr>Another...</vt:lpstr>
      <vt:lpstr>But sometimes we really need teachers…</vt:lpstr>
      <vt:lpstr>Next to feelings</vt:lpstr>
      <vt:lpstr>2: What makes you feel good?</vt:lpstr>
      <vt:lpstr>Slide 32</vt:lpstr>
      <vt:lpstr>Fishing for feedback?</vt:lpstr>
      <vt:lpstr>3: What can go wrong?</vt:lpstr>
      <vt:lpstr>Slide 35</vt:lpstr>
      <vt:lpstr>Is there anyone there?</vt:lpstr>
      <vt:lpstr>Try WIIFM</vt:lpstr>
      <vt:lpstr>4: And if there isn’t a ‘want’?</vt:lpstr>
      <vt:lpstr>Slide 39</vt:lpstr>
      <vt:lpstr>Five of the seven factors underpinning successful learning</vt:lpstr>
      <vt:lpstr>‘Do you understand?’ lecturer asks student.</vt:lpstr>
      <vt:lpstr>Slide 42</vt:lpstr>
      <vt:lpstr>Slide 43</vt:lpstr>
      <vt:lpstr>Traditional views...</vt:lpstr>
      <vt:lpstr>Slide 45</vt:lpstr>
      <vt:lpstr>Slide 46</vt:lpstr>
      <vt:lpstr>Slide 47</vt:lpstr>
      <vt:lpstr>Ripples on a pond….</vt:lpstr>
      <vt:lpstr>Slide 49</vt:lpstr>
      <vt:lpstr>Slide 50</vt:lpstr>
      <vt:lpstr>Slide 51</vt:lpstr>
      <vt:lpstr>But there are still two things missing</vt:lpstr>
      <vt:lpstr>5: Think back to your own teaching</vt:lpstr>
      <vt:lpstr>Slide 54</vt:lpstr>
      <vt:lpstr>6: Now think about assessing</vt:lpstr>
      <vt:lpstr>Slide 56</vt:lpstr>
      <vt:lpstr>The guru Royce Sadler </vt:lpstr>
      <vt:lpstr>Slide 58</vt:lpstr>
      <vt:lpstr>Seven things we can try to do</vt:lpstr>
      <vt:lpstr>Slide 60</vt:lpstr>
      <vt:lpstr>Slide 61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2017-01-20T17:21:31Z</dcterms:modified>
</cp:coreProperties>
</file>