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theme/theme108.xml" ContentType="application/vnd.openxmlformats-officedocument.theme+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theme/theme133.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4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Masters/slideMaster68.xml" ContentType="application/vnd.openxmlformats-officedocument.presentationml.slideMaster+xml"/>
  <Override PartName="/ppt/slideLayouts/slideLayout37.xml" ContentType="application/vnd.openxmlformats-officedocument.presentationml.slideLayout+xml"/>
  <Override PartName="/ppt/theme/theme89.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slideMasters/slideMaster129.xml" ContentType="application/vnd.openxmlformats-officedocument.presentationml.slideMaster+xml"/>
  <Override PartName="/ppt/slides/slide41.xml" ContentType="application/vnd.openxmlformats-officedocument.presentationml.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Masters/slideMaster132.xml" ContentType="application/vnd.openxmlformats-officedocument.presentationml.slideMaster+xml"/>
  <Override PartName="/ppt/slides/slide79.xml" ContentType="application/vnd.openxmlformats-officedocument.presentationml.slid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theme/theme129.xml" ContentType="application/vnd.openxmlformats-officedocument.theme+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theme/theme107.xml" ContentType="application/vnd.openxmlformats-officedocument.theme+xml"/>
  <Override PartName="/ppt/slideLayouts/slideLayout70.xml" ContentType="application/vnd.openxmlformats-officedocument.presentationml.slideLayout+xml"/>
  <Override PartName="/ppt/theme/theme11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Masters/slideMaster115.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slideMasters/slideMaster14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theme/theme137.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40.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theme/theme134.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slides/slide89.xml" ContentType="application/vnd.openxmlformats-officedocument.presentationml.slide+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slides/slide78.xml" ContentType="application/vnd.openxmlformats-officedocument.presentationml.slide+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heme/theme139.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theme/theme128.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theme/theme117.xml" ContentType="application/vnd.openxmlformats-officedocument.theme+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Masters/slideMaster136.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theme/theme142.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theme/theme136.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slideLayouts/slideLayout60.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Masters/slideMaster130.xml" ContentType="application/vnd.openxmlformats-officedocument.presentationml.slideMaster+xml"/>
  <Override PartName="/ppt/slides/slide77.xml" ContentType="application/vnd.openxmlformats-officedocument.presentationml.slide+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theme/theme59.xml" ContentType="application/vnd.openxmlformats-officedocument.theme+xml"/>
  <Override PartName="/ppt/slideLayouts/slideLayout54.xml" ContentType="application/vnd.openxmlformats-officedocument.presentationml.slideLayout+xml"/>
  <Override PartName="/ppt/theme/theme138.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141.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theme/theme135.xml" ContentType="application/vnd.openxmlformats-officedocument.theme+xml"/>
  <Override PartName="/ppt/notesSlides/notesSlide43.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Masters/slideMaster121.xml" ContentType="application/vnd.openxmlformats-officedocument.presentationml.slideMaster+xml"/>
  <Override PartName="/ppt/slides/slide68.xml" ContentType="application/vnd.openxmlformats-officedocument.presentationml.slide+xml"/>
  <Override PartName="/ppt/slideMasters/slideMaster98.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9" r:id="rId54"/>
    <p:sldMasterId id="2147484793" r:id="rId55"/>
    <p:sldMasterId id="2147484797" r:id="rId56"/>
    <p:sldMasterId id="2147484799" r:id="rId57"/>
    <p:sldMasterId id="2147484802" r:id="rId58"/>
    <p:sldMasterId id="2147484804" r:id="rId59"/>
    <p:sldMasterId id="2147484806" r:id="rId60"/>
    <p:sldMasterId id="2147484808" r:id="rId61"/>
    <p:sldMasterId id="2147484811" r:id="rId62"/>
    <p:sldMasterId id="2147484815" r:id="rId63"/>
    <p:sldMasterId id="2147484817" r:id="rId64"/>
    <p:sldMasterId id="2147484819" r:id="rId65"/>
    <p:sldMasterId id="2147484821" r:id="rId66"/>
    <p:sldMasterId id="2147484823" r:id="rId67"/>
    <p:sldMasterId id="2147484825" r:id="rId68"/>
    <p:sldMasterId id="2147484827" r:id="rId69"/>
    <p:sldMasterId id="2147484829" r:id="rId70"/>
    <p:sldMasterId id="2147484831" r:id="rId71"/>
    <p:sldMasterId id="2147484833" r:id="rId72"/>
    <p:sldMasterId id="2147484835" r:id="rId73"/>
    <p:sldMasterId id="2147484837" r:id="rId74"/>
    <p:sldMasterId id="2147484839" r:id="rId75"/>
    <p:sldMasterId id="2147484841" r:id="rId76"/>
    <p:sldMasterId id="2147484845" r:id="rId77"/>
    <p:sldMasterId id="2147484848" r:id="rId78"/>
    <p:sldMasterId id="2147484850" r:id="rId79"/>
    <p:sldMasterId id="2147484853" r:id="rId80"/>
    <p:sldMasterId id="2147484855" r:id="rId81"/>
    <p:sldMasterId id="2147484857" r:id="rId82"/>
    <p:sldMasterId id="2147484864" r:id="rId83"/>
    <p:sldMasterId id="2147484866" r:id="rId84"/>
    <p:sldMasterId id="2147484868" r:id="rId85"/>
    <p:sldMasterId id="2147484870" r:id="rId86"/>
    <p:sldMasterId id="2147484872" r:id="rId87"/>
    <p:sldMasterId id="2147484876" r:id="rId88"/>
    <p:sldMasterId id="2147484878" r:id="rId89"/>
    <p:sldMasterId id="2147484880" r:id="rId90"/>
    <p:sldMasterId id="2147484888" r:id="rId91"/>
    <p:sldMasterId id="2147484895" r:id="rId92"/>
    <p:sldMasterId id="2147484903" r:id="rId93"/>
    <p:sldMasterId id="2147484905" r:id="rId94"/>
    <p:sldMasterId id="2147484907" r:id="rId95"/>
    <p:sldMasterId id="2147484909" r:id="rId96"/>
    <p:sldMasterId id="2147484911" r:id="rId97"/>
    <p:sldMasterId id="2147484913" r:id="rId98"/>
    <p:sldMasterId id="2147484915" r:id="rId99"/>
    <p:sldMasterId id="2147484933" r:id="rId100"/>
    <p:sldMasterId id="2147484935" r:id="rId101"/>
    <p:sldMasterId id="2147484936" r:id="rId102"/>
    <p:sldMasterId id="2147484938" r:id="rId103"/>
    <p:sldMasterId id="2147484941" r:id="rId104"/>
    <p:sldMasterId id="2147484943" r:id="rId105"/>
    <p:sldMasterId id="2147484945" r:id="rId106"/>
    <p:sldMasterId id="2147484947" r:id="rId107"/>
    <p:sldMasterId id="2147484949" r:id="rId108"/>
    <p:sldMasterId id="2147484960" r:id="rId109"/>
    <p:sldMasterId id="2147484962" r:id="rId110"/>
    <p:sldMasterId id="2147484964" r:id="rId111"/>
    <p:sldMasterId id="2147484968" r:id="rId112"/>
    <p:sldMasterId id="2147484970" r:id="rId113"/>
    <p:sldMasterId id="2147484974" r:id="rId114"/>
    <p:sldMasterId id="2147484976" r:id="rId115"/>
    <p:sldMasterId id="2147484978" r:id="rId116"/>
    <p:sldMasterId id="2147484980" r:id="rId117"/>
    <p:sldMasterId id="2147484982" r:id="rId118"/>
    <p:sldMasterId id="2147484984" r:id="rId119"/>
    <p:sldMasterId id="2147484986" r:id="rId120"/>
    <p:sldMasterId id="2147484988" r:id="rId121"/>
    <p:sldMasterId id="2147484990" r:id="rId122"/>
    <p:sldMasterId id="2147484992" r:id="rId123"/>
    <p:sldMasterId id="2147484996" r:id="rId124"/>
    <p:sldMasterId id="2147485000" r:id="rId125"/>
    <p:sldMasterId id="2147485002" r:id="rId126"/>
    <p:sldMasterId id="2147485006" r:id="rId127"/>
    <p:sldMasterId id="2147485010" r:id="rId128"/>
    <p:sldMasterId id="2147485012" r:id="rId129"/>
    <p:sldMasterId id="2147485014" r:id="rId130"/>
    <p:sldMasterId id="2147485018" r:id="rId131"/>
    <p:sldMasterId id="2147485020" r:id="rId132"/>
    <p:sldMasterId id="2147485022" r:id="rId133"/>
    <p:sldMasterId id="2147485024" r:id="rId134"/>
    <p:sldMasterId id="2147485027" r:id="rId135"/>
    <p:sldMasterId id="2147485033" r:id="rId136"/>
    <p:sldMasterId id="2147485035" r:id="rId137"/>
    <p:sldMasterId id="2147485037" r:id="rId138"/>
    <p:sldMasterId id="2147485039" r:id="rId139"/>
    <p:sldMasterId id="2147485041" r:id="rId140"/>
    <p:sldMasterId id="2147485045" r:id="rId141"/>
  </p:sldMasterIdLst>
  <p:notesMasterIdLst>
    <p:notesMasterId r:id="rId235"/>
  </p:notesMasterIdLst>
  <p:sldIdLst>
    <p:sldId id="428" r:id="rId142"/>
    <p:sldId id="883" r:id="rId143"/>
    <p:sldId id="528" r:id="rId144"/>
    <p:sldId id="917" r:id="rId145"/>
    <p:sldId id="529" r:id="rId146"/>
    <p:sldId id="459" r:id="rId147"/>
    <p:sldId id="531" r:id="rId148"/>
    <p:sldId id="891" r:id="rId149"/>
    <p:sldId id="916" r:id="rId150"/>
    <p:sldId id="893" r:id="rId151"/>
    <p:sldId id="776" r:id="rId152"/>
    <p:sldId id="777" r:id="rId153"/>
    <p:sldId id="870" r:id="rId154"/>
    <p:sldId id="896" r:id="rId155"/>
    <p:sldId id="897" r:id="rId156"/>
    <p:sldId id="882" r:id="rId157"/>
    <p:sldId id="569" r:id="rId158"/>
    <p:sldId id="532" r:id="rId159"/>
    <p:sldId id="533" r:id="rId160"/>
    <p:sldId id="534" r:id="rId161"/>
    <p:sldId id="698" r:id="rId162"/>
    <p:sldId id="889" r:id="rId163"/>
    <p:sldId id="890" r:id="rId164"/>
    <p:sldId id="885" r:id="rId165"/>
    <p:sldId id="886" r:id="rId166"/>
    <p:sldId id="887" r:id="rId167"/>
    <p:sldId id="913" r:id="rId168"/>
    <p:sldId id="840" r:id="rId169"/>
    <p:sldId id="888" r:id="rId170"/>
    <p:sldId id="871" r:id="rId171"/>
    <p:sldId id="872" r:id="rId172"/>
    <p:sldId id="873" r:id="rId173"/>
    <p:sldId id="874" r:id="rId174"/>
    <p:sldId id="875" r:id="rId175"/>
    <p:sldId id="876" r:id="rId176"/>
    <p:sldId id="877" r:id="rId177"/>
    <p:sldId id="878" r:id="rId178"/>
    <p:sldId id="879" r:id="rId179"/>
    <p:sldId id="880" r:id="rId180"/>
    <p:sldId id="881" r:id="rId181"/>
    <p:sldId id="508" r:id="rId182"/>
    <p:sldId id="509" r:id="rId183"/>
    <p:sldId id="581" r:id="rId184"/>
    <p:sldId id="901" r:id="rId185"/>
    <p:sldId id="902" r:id="rId186"/>
    <p:sldId id="903" r:id="rId187"/>
    <p:sldId id="856" r:id="rId188"/>
    <p:sldId id="751" r:id="rId189"/>
    <p:sldId id="778" r:id="rId190"/>
    <p:sldId id="779" r:id="rId191"/>
    <p:sldId id="788" r:id="rId192"/>
    <p:sldId id="789" r:id="rId193"/>
    <p:sldId id="790" r:id="rId194"/>
    <p:sldId id="791" r:id="rId195"/>
    <p:sldId id="792" r:id="rId196"/>
    <p:sldId id="793" r:id="rId197"/>
    <p:sldId id="794" r:id="rId198"/>
    <p:sldId id="795" r:id="rId199"/>
    <p:sldId id="796" r:id="rId200"/>
    <p:sldId id="797" r:id="rId201"/>
    <p:sldId id="844" r:id="rId202"/>
    <p:sldId id="799" r:id="rId203"/>
    <p:sldId id="800" r:id="rId204"/>
    <p:sldId id="801" r:id="rId205"/>
    <p:sldId id="802" r:id="rId206"/>
    <p:sldId id="803" r:id="rId207"/>
    <p:sldId id="804" r:id="rId208"/>
    <p:sldId id="805" r:id="rId209"/>
    <p:sldId id="806" r:id="rId210"/>
    <p:sldId id="807" r:id="rId211"/>
    <p:sldId id="808" r:id="rId212"/>
    <p:sldId id="809" r:id="rId213"/>
    <p:sldId id="810" r:id="rId214"/>
    <p:sldId id="811" r:id="rId215"/>
    <p:sldId id="812" r:id="rId216"/>
    <p:sldId id="813" r:id="rId217"/>
    <p:sldId id="814" r:id="rId218"/>
    <p:sldId id="815" r:id="rId219"/>
    <p:sldId id="816" r:id="rId220"/>
    <p:sldId id="817" r:id="rId221"/>
    <p:sldId id="818" r:id="rId222"/>
    <p:sldId id="819" r:id="rId223"/>
    <p:sldId id="820" r:id="rId224"/>
    <p:sldId id="821" r:id="rId225"/>
    <p:sldId id="822" r:id="rId226"/>
    <p:sldId id="823" r:id="rId227"/>
    <p:sldId id="832" r:id="rId228"/>
    <p:sldId id="833" r:id="rId229"/>
    <p:sldId id="834" r:id="rId230"/>
    <p:sldId id="835" r:id="rId231"/>
    <p:sldId id="836" r:id="rId232"/>
    <p:sldId id="837" r:id="rId233"/>
    <p:sldId id="838" r:id="rId234"/>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66"/>
    <a:srgbClr val="FF3300"/>
    <a:srgbClr val="FF6699"/>
    <a:srgbClr val="008000"/>
    <a:srgbClr val="CCFFFF"/>
    <a:srgbClr val="FFFFFF"/>
    <a:srgbClr val="CC0000"/>
    <a:srgbClr val="000000"/>
    <a:srgbClr val="CCFFCC"/>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48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7196"/>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8.xml"/><Relationship Id="rId170" Type="http://schemas.openxmlformats.org/officeDocument/2006/relationships/slide" Target="slides/slide29.xml"/><Relationship Id="rId191" Type="http://schemas.openxmlformats.org/officeDocument/2006/relationships/slide" Target="slides/slide50.xml"/><Relationship Id="rId205" Type="http://schemas.openxmlformats.org/officeDocument/2006/relationships/slide" Target="slides/slide64.xml"/><Relationship Id="rId226" Type="http://schemas.openxmlformats.org/officeDocument/2006/relationships/slide" Target="slides/slide85.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8.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19.xml"/><Relationship Id="rId181" Type="http://schemas.openxmlformats.org/officeDocument/2006/relationships/slide" Target="slides/slide40.xml"/><Relationship Id="rId216" Type="http://schemas.openxmlformats.org/officeDocument/2006/relationships/slide" Target="slides/slide75.xml"/><Relationship Id="rId237" Type="http://schemas.openxmlformats.org/officeDocument/2006/relationships/viewProps" Target="viewProps.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9.xml"/><Relationship Id="rId155" Type="http://schemas.openxmlformats.org/officeDocument/2006/relationships/slide" Target="slides/slide14.xml"/><Relationship Id="rId171" Type="http://schemas.openxmlformats.org/officeDocument/2006/relationships/slide" Target="slides/slide30.xml"/><Relationship Id="rId176" Type="http://schemas.openxmlformats.org/officeDocument/2006/relationships/slide" Target="slides/slide35.xml"/><Relationship Id="rId192" Type="http://schemas.openxmlformats.org/officeDocument/2006/relationships/slide" Target="slides/slide51.xml"/><Relationship Id="rId197" Type="http://schemas.openxmlformats.org/officeDocument/2006/relationships/slide" Target="slides/slide56.xml"/><Relationship Id="rId206" Type="http://schemas.openxmlformats.org/officeDocument/2006/relationships/slide" Target="slides/slide65.xml"/><Relationship Id="rId227" Type="http://schemas.openxmlformats.org/officeDocument/2006/relationships/slide" Target="slides/slide86.xml"/><Relationship Id="rId201" Type="http://schemas.openxmlformats.org/officeDocument/2006/relationships/slide" Target="slides/slide60.xml"/><Relationship Id="rId222" Type="http://schemas.openxmlformats.org/officeDocument/2006/relationships/slide" Target="slides/slide8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 Target="slides/slide4.xml"/><Relationship Id="rId161" Type="http://schemas.openxmlformats.org/officeDocument/2006/relationships/slide" Target="slides/slide20.xml"/><Relationship Id="rId166" Type="http://schemas.openxmlformats.org/officeDocument/2006/relationships/slide" Target="slides/slide25.xml"/><Relationship Id="rId182" Type="http://schemas.openxmlformats.org/officeDocument/2006/relationships/slide" Target="slides/slide41.xml"/><Relationship Id="rId187" Type="http://schemas.openxmlformats.org/officeDocument/2006/relationships/slide" Target="slides/slide46.xml"/><Relationship Id="rId217"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71.xml"/><Relationship Id="rId233" Type="http://schemas.openxmlformats.org/officeDocument/2006/relationships/slide" Target="slides/slide92.xml"/><Relationship Id="rId238" Type="http://schemas.openxmlformats.org/officeDocument/2006/relationships/theme" Target="theme/theme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10.xml"/><Relationship Id="rId156" Type="http://schemas.openxmlformats.org/officeDocument/2006/relationships/slide" Target="slides/slide15.xml"/><Relationship Id="rId177" Type="http://schemas.openxmlformats.org/officeDocument/2006/relationships/slide" Target="slides/slide36.xml"/><Relationship Id="rId198" Type="http://schemas.openxmlformats.org/officeDocument/2006/relationships/slide" Target="slides/slide57.xml"/><Relationship Id="rId172" Type="http://schemas.openxmlformats.org/officeDocument/2006/relationships/slide" Target="slides/slide31.xml"/><Relationship Id="rId193" Type="http://schemas.openxmlformats.org/officeDocument/2006/relationships/slide" Target="slides/slide52.xml"/><Relationship Id="rId202" Type="http://schemas.openxmlformats.org/officeDocument/2006/relationships/slide" Target="slides/slide61.xml"/><Relationship Id="rId207" Type="http://schemas.openxmlformats.org/officeDocument/2006/relationships/slide" Target="slides/slide66.xml"/><Relationship Id="rId223" Type="http://schemas.openxmlformats.org/officeDocument/2006/relationships/slide" Target="slides/slide82.xml"/><Relationship Id="rId228" Type="http://schemas.openxmlformats.org/officeDocument/2006/relationships/slide" Target="slides/slide87.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 Target="slides/slide5.xml"/><Relationship Id="rId167" Type="http://schemas.openxmlformats.org/officeDocument/2006/relationships/slide" Target="slides/slide26.xml"/><Relationship Id="rId188"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21.xml"/><Relationship Id="rId183" Type="http://schemas.openxmlformats.org/officeDocument/2006/relationships/slide" Target="slides/slide42.xml"/><Relationship Id="rId213" Type="http://schemas.openxmlformats.org/officeDocument/2006/relationships/slide" Target="slides/slide72.xml"/><Relationship Id="rId218" Type="http://schemas.openxmlformats.org/officeDocument/2006/relationships/slide" Target="slides/slide77.xml"/><Relationship Id="rId234" Type="http://schemas.openxmlformats.org/officeDocument/2006/relationships/slide" Target="slides/slide93.xml"/><Relationship Id="rId239"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6.xml"/><Relationship Id="rId178" Type="http://schemas.openxmlformats.org/officeDocument/2006/relationships/slide" Target="slides/slide3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11.xml"/><Relationship Id="rId173" Type="http://schemas.openxmlformats.org/officeDocument/2006/relationships/slide" Target="slides/slide32.xml"/><Relationship Id="rId194" Type="http://schemas.openxmlformats.org/officeDocument/2006/relationships/slide" Target="slides/slide53.xml"/><Relationship Id="rId199" Type="http://schemas.openxmlformats.org/officeDocument/2006/relationships/slide" Target="slides/slide58.xml"/><Relationship Id="rId203" Type="http://schemas.openxmlformats.org/officeDocument/2006/relationships/slide" Target="slides/slide62.xml"/><Relationship Id="rId208" Type="http://schemas.openxmlformats.org/officeDocument/2006/relationships/slide" Target="slides/slide67.xml"/><Relationship Id="rId229" Type="http://schemas.openxmlformats.org/officeDocument/2006/relationships/slide" Target="slides/slide88.xml"/><Relationship Id="rId19" Type="http://schemas.openxmlformats.org/officeDocument/2006/relationships/slideMaster" Target="slideMasters/slideMaster19.xml"/><Relationship Id="rId224" Type="http://schemas.openxmlformats.org/officeDocument/2006/relationships/slide" Target="slides/slide83.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6.xml"/><Relationship Id="rId168" Type="http://schemas.openxmlformats.org/officeDocument/2006/relationships/slide" Target="slides/slide2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xml"/><Relationship Id="rId163" Type="http://schemas.openxmlformats.org/officeDocument/2006/relationships/slide" Target="slides/slide22.xml"/><Relationship Id="rId184" Type="http://schemas.openxmlformats.org/officeDocument/2006/relationships/slide" Target="slides/slide43.xml"/><Relationship Id="rId189" Type="http://schemas.openxmlformats.org/officeDocument/2006/relationships/slide" Target="slides/slide48.xml"/><Relationship Id="rId219" Type="http://schemas.openxmlformats.org/officeDocument/2006/relationships/slide" Target="slides/slide78.xml"/><Relationship Id="rId3" Type="http://schemas.openxmlformats.org/officeDocument/2006/relationships/slideMaster" Target="slideMasters/slideMaster3.xml"/><Relationship Id="rId214" Type="http://schemas.openxmlformats.org/officeDocument/2006/relationships/slide" Target="slides/slide73.xml"/><Relationship Id="rId230" Type="http://schemas.openxmlformats.org/officeDocument/2006/relationships/slide" Target="slides/slide89.xml"/><Relationship Id="rId235" Type="http://schemas.openxmlformats.org/officeDocument/2006/relationships/notesMaster" Target="notesMasters/notesMaster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1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12.xml"/><Relationship Id="rId174" Type="http://schemas.openxmlformats.org/officeDocument/2006/relationships/slide" Target="slides/slide33.xml"/><Relationship Id="rId179" Type="http://schemas.openxmlformats.org/officeDocument/2006/relationships/slide" Target="slides/slide38.xml"/><Relationship Id="rId195" Type="http://schemas.openxmlformats.org/officeDocument/2006/relationships/slide" Target="slides/slide54.xml"/><Relationship Id="rId209" Type="http://schemas.openxmlformats.org/officeDocument/2006/relationships/slide" Target="slides/slide68.xml"/><Relationship Id="rId190" Type="http://schemas.openxmlformats.org/officeDocument/2006/relationships/slide" Target="slides/slide49.xml"/><Relationship Id="rId204" Type="http://schemas.openxmlformats.org/officeDocument/2006/relationships/slide" Target="slides/slide63.xml"/><Relationship Id="rId220" Type="http://schemas.openxmlformats.org/officeDocument/2006/relationships/slide" Target="slides/slide79.xml"/><Relationship Id="rId225" Type="http://schemas.openxmlformats.org/officeDocument/2006/relationships/slide" Target="slides/slide8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2.xml"/><Relationship Id="rId148" Type="http://schemas.openxmlformats.org/officeDocument/2006/relationships/slide" Target="slides/slide7.xml"/><Relationship Id="rId164" Type="http://schemas.openxmlformats.org/officeDocument/2006/relationships/slide" Target="slides/slide23.xml"/><Relationship Id="rId169" Type="http://schemas.openxmlformats.org/officeDocument/2006/relationships/slide" Target="slides/slide28.xml"/><Relationship Id="rId185"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9.xml"/><Relationship Id="rId210" Type="http://schemas.openxmlformats.org/officeDocument/2006/relationships/slide" Target="slides/slide69.xml"/><Relationship Id="rId215" Type="http://schemas.openxmlformats.org/officeDocument/2006/relationships/slide" Target="slides/slide74.xml"/><Relationship Id="rId236" Type="http://schemas.openxmlformats.org/officeDocument/2006/relationships/presProps" Target="presProps.xml"/><Relationship Id="rId26" Type="http://schemas.openxmlformats.org/officeDocument/2006/relationships/slideMaster" Target="slideMasters/slideMaster26.xml"/><Relationship Id="rId231" Type="http://schemas.openxmlformats.org/officeDocument/2006/relationships/slide" Target="slides/slide90.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13.xml"/><Relationship Id="rId175" Type="http://schemas.openxmlformats.org/officeDocument/2006/relationships/slide" Target="slides/slide34.xml"/><Relationship Id="rId196" Type="http://schemas.openxmlformats.org/officeDocument/2006/relationships/slide" Target="slides/slide55.xml"/><Relationship Id="rId200" Type="http://schemas.openxmlformats.org/officeDocument/2006/relationships/slide" Target="slides/slide59.xml"/><Relationship Id="rId16" Type="http://schemas.openxmlformats.org/officeDocument/2006/relationships/slideMaster" Target="slideMasters/slideMaster16.xml"/><Relationship Id="rId221" Type="http://schemas.openxmlformats.org/officeDocument/2006/relationships/slide" Target="slides/slide80.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3.xml"/><Relationship Id="rId90" Type="http://schemas.openxmlformats.org/officeDocument/2006/relationships/slideMaster" Target="slideMasters/slideMaster90.xml"/><Relationship Id="rId165" Type="http://schemas.openxmlformats.org/officeDocument/2006/relationships/slide" Target="slides/slide24.xml"/><Relationship Id="rId186" Type="http://schemas.openxmlformats.org/officeDocument/2006/relationships/slide" Target="slides/slide45.xml"/><Relationship Id="rId211" Type="http://schemas.openxmlformats.org/officeDocument/2006/relationships/slide" Target="slides/slide70.xml"/><Relationship Id="rId232" Type="http://schemas.openxmlformats.org/officeDocument/2006/relationships/slide" Target="slides/slide91.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xmlns="" val="196975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xmlns="" val="188941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19</a:t>
            </a:fld>
            <a:endParaRPr lang="en-GB" dirty="0">
              <a:solidFill>
                <a:srgbClr val="000000"/>
              </a:solidFill>
            </a:endParaRPr>
          </a:p>
        </p:txBody>
      </p:sp>
    </p:spTree>
    <p:extLst>
      <p:ext uri="{BB962C8B-B14F-4D97-AF65-F5344CB8AC3E}">
        <p14:creationId xmlns:p14="http://schemas.microsoft.com/office/powerpoint/2010/main" xmlns="" val="185231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22</a:t>
            </a:fld>
            <a:endParaRPr lang="en-GB">
              <a:solidFill>
                <a:srgbClr val="000000"/>
              </a:solidFill>
            </a:endParaRPr>
          </a:p>
        </p:txBody>
      </p:sp>
    </p:spTree>
    <p:extLst>
      <p:ext uri="{BB962C8B-B14F-4D97-AF65-F5344CB8AC3E}">
        <p14:creationId xmlns:p14="http://schemas.microsoft.com/office/powerpoint/2010/main" xmlns="" val="270283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23</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151815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24</a:t>
            </a:fld>
            <a:endParaRPr lang="en-GB"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25</a:t>
            </a:fld>
            <a:endParaRPr lang="en-GB" dirty="0">
              <a:solidFill>
                <a:srgbClr val="000000"/>
              </a:solidFill>
            </a:endParaRPr>
          </a:p>
        </p:txBody>
      </p:sp>
    </p:spTree>
    <p:extLst>
      <p:ext uri="{BB962C8B-B14F-4D97-AF65-F5344CB8AC3E}">
        <p14:creationId xmlns:p14="http://schemas.microsoft.com/office/powerpoint/2010/main" xmlns="" val="2232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xmlns="" val="284833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xmlns="" val="338334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39</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41</a:t>
            </a:fld>
            <a:endParaRPr lang="en-GB">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42</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43</a:t>
            </a:fld>
            <a:endParaRPr lang="en-GB" dirty="0">
              <a:solidFill>
                <a:srgbClr val="000000"/>
              </a:solidFill>
            </a:endParaRPr>
          </a:p>
        </p:txBody>
      </p:sp>
    </p:spTree>
    <p:extLst>
      <p:ext uri="{BB962C8B-B14F-4D97-AF65-F5344CB8AC3E}">
        <p14:creationId xmlns:p14="http://schemas.microsoft.com/office/powerpoint/2010/main" xmlns="" val="37444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44</a:t>
            </a:fld>
            <a:endParaRPr lang="en-GB"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46</a:t>
            </a:fld>
            <a:endParaRPr lang="en-GB"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48</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50</a:t>
            </a:fld>
            <a:endParaRPr lang="en-GB" dirty="0">
              <a:solidFill>
                <a:srgbClr val="000000"/>
              </a:solidFill>
            </a:endParaRPr>
          </a:p>
        </p:txBody>
      </p:sp>
    </p:spTree>
    <p:extLst>
      <p:ext uri="{BB962C8B-B14F-4D97-AF65-F5344CB8AC3E}">
        <p14:creationId xmlns:p14="http://schemas.microsoft.com/office/powerpoint/2010/main" xmlns="" val="2990291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1AFA20-F2FC-4542-8CA6-FA4D6B9003BC}" type="slidenum">
              <a:rPr lang="en-GB" smtClean="0">
                <a:solidFill>
                  <a:srgbClr val="000000"/>
                </a:solidFill>
              </a:rPr>
              <a:pPr/>
              <a:t>52</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53</a:t>
            </a:fld>
            <a:endParaRPr lang="en-GB">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469B74-8BEA-40BC-B706-02B0D27CA9D5}" type="slidenum">
              <a:rPr lang="en-GB" smtClean="0">
                <a:solidFill>
                  <a:srgbClr val="000000"/>
                </a:solidFill>
              </a:rPr>
              <a:pPr/>
              <a:t>54</a:t>
            </a:fld>
            <a:endParaRPr lang="en-GB">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xmlns=""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F8734BB-AB46-4229-9487-25B70724BB9E}" type="slidenum">
              <a:rPr lang="en-GB" smtClean="0">
                <a:solidFill>
                  <a:srgbClr val="000000"/>
                </a:solidFill>
              </a:rPr>
              <a:pPr/>
              <a:t>55</a:t>
            </a:fld>
            <a:endParaRPr lang="en-GB">
              <a:solidFill>
                <a:srgbClr val="000000"/>
              </a:solidFill>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AB7911-E510-43FD-B5F5-C9A363608339}" type="slidenum">
              <a:rPr lang="en-GB" smtClean="0">
                <a:solidFill>
                  <a:srgbClr val="000000"/>
                </a:solidFill>
              </a:rPr>
              <a:pPr/>
              <a:t>56</a:t>
            </a:fld>
            <a:endParaRPr lang="en-GB">
              <a:solidFill>
                <a:srgbClr val="000000"/>
              </a:solidFill>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1AE9A6F3-C633-4730-93FA-7624146951BA}" type="slidenum">
              <a:rPr lang="en-GB" smtClean="0">
                <a:solidFill>
                  <a:srgbClr val="000000"/>
                </a:solidFill>
              </a:rPr>
              <a:pPr/>
              <a:t>57</a:t>
            </a:fld>
            <a:endParaRPr lang="en-GB">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D4E526-42AF-4B1B-B371-2D523428B63B}" type="slidenum">
              <a:rPr lang="en-GB" smtClean="0">
                <a:solidFill>
                  <a:srgbClr val="000000"/>
                </a:solidFill>
              </a:rPr>
              <a:pPr/>
              <a:t>58</a:t>
            </a:fld>
            <a:endParaRPr lang="en-GB">
              <a:solidFill>
                <a:srgbClr val="000000"/>
              </a:solidFill>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83111D1-EAE3-467C-9B06-6ADA87062BA5}" type="slidenum">
              <a:rPr lang="en-GB" smtClean="0">
                <a:solidFill>
                  <a:srgbClr val="000000"/>
                </a:solidFill>
              </a:rPr>
              <a:pPr/>
              <a:t>59</a:t>
            </a:fld>
            <a:endParaRPr lang="en-GB">
              <a:solidFill>
                <a:srgbClr val="000000"/>
              </a:solidFill>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1E7BD48-8790-44E1-BB4E-CC72D9BC5916}" type="slidenum">
              <a:rPr lang="en-US" smtClean="0">
                <a:solidFill>
                  <a:prstClr val="black"/>
                </a:solidFill>
              </a:rPr>
              <a:pPr/>
              <a:t>60</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62</a:t>
            </a:fld>
            <a:endParaRPr lang="en-GB">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63</a:t>
            </a:fld>
            <a:endParaRPr lang="en-GB">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64</a:t>
            </a:fld>
            <a:endParaRPr lang="en-GB">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65</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66</a:t>
            </a:fld>
            <a:endParaRPr lang="en-GB">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67</a:t>
            </a:fld>
            <a:endParaRPr lang="en-GB">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68</a:t>
            </a:fld>
            <a:endParaRPr lang="en-GB">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69</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70</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71</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72</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73</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74</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75</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76</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F20E1-69FF-4C2D-AE00-6C2615E75137}" type="slidenum">
              <a:rPr lang="en-GB">
                <a:solidFill>
                  <a:srgbClr val="000000"/>
                </a:solidFill>
              </a:rPr>
              <a:pPr/>
              <a:t>77</a:t>
            </a:fld>
            <a:endParaRPr lang="en-GB">
              <a:solidFill>
                <a:srgbClr val="000000"/>
              </a:solidFill>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E06A77-A93E-4731-B4DC-9B34AF830837}" type="slidenum">
              <a:rPr lang="en-GB" smtClean="0">
                <a:solidFill>
                  <a:srgbClr val="000000"/>
                </a:solidFill>
              </a:rPr>
              <a:pPr/>
              <a:t>78</a:t>
            </a:fld>
            <a:endParaRPr lang="en-GB">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2A5B99-32DD-4D24-9FEB-6DD82B9BABF5}" type="slidenum">
              <a:rPr lang="en-GB" smtClean="0">
                <a:solidFill>
                  <a:srgbClr val="000000"/>
                </a:solidFill>
              </a:rPr>
              <a:pPr/>
              <a:t>79</a:t>
            </a:fld>
            <a:endParaRPr lang="en-GB">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1076430-7C16-43CC-BC32-80D3D501646F}" type="slidenum">
              <a:rPr lang="en-GB" smtClean="0">
                <a:solidFill>
                  <a:srgbClr val="000000"/>
                </a:solidFill>
              </a:rPr>
              <a:pPr/>
              <a:t>81</a:t>
            </a:fld>
            <a:endParaRPr lang="en-GB">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AACB-64DC-4BA3-AEDD-24D7F62EF2D3}" type="slidenum">
              <a:rPr lang="en-GB" smtClean="0">
                <a:solidFill>
                  <a:srgbClr val="000000"/>
                </a:solidFill>
              </a:rPr>
              <a:pPr/>
              <a:t>82</a:t>
            </a:fld>
            <a:endParaRPr lang="en-GB">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B73D0-33EF-45D9-8D1C-17C187866E96}" type="slidenum">
              <a:rPr lang="en-GB" smtClean="0">
                <a:solidFill>
                  <a:srgbClr val="000000"/>
                </a:solidFill>
              </a:rPr>
              <a:pPr/>
              <a:t>83</a:t>
            </a:fld>
            <a:endParaRPr lang="en-GB">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BCEED63-E161-4E93-A362-28F36F9892E6}" type="slidenum">
              <a:rPr lang="en-GB" smtClean="0">
                <a:solidFill>
                  <a:srgbClr val="000000"/>
                </a:solidFill>
              </a:rPr>
              <a:pPr/>
              <a:t>84</a:t>
            </a:fld>
            <a:endParaRPr lang="en-GB">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AE1917-049A-48FF-B49A-8125B6E16A49}" type="slidenum">
              <a:rPr lang="en-GB" smtClean="0">
                <a:solidFill>
                  <a:srgbClr val="000000"/>
                </a:solidFill>
              </a:rPr>
              <a:pPr/>
              <a:t>85</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fld id="{8EAE72F0-1F5C-4E90-9ABD-D20E6E4C340C}" type="slidenum">
              <a:rPr lang="en-GB" smtClean="0">
                <a:solidFill>
                  <a:srgbClr val="000000"/>
                </a:solidFill>
              </a:rPr>
              <a:pPr/>
              <a:t>86</a:t>
            </a:fld>
            <a:endParaRPr lang="en-GB">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8</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87</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88</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89</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90</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91</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93</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9</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10</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13</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0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20 January 2017</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20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20/01/2017</a:t>
            </a:fld>
            <a:endParaRPr lang="en-GB" alt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20/01/2017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1/20/2017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1/20/2017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lgn="ctr" eaLnBrk="0" hangingPunct="0">
              <a:defRPr/>
            </a:pPr>
            <a:endParaRPr lang="en-GB" b="1">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b="1">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b="1">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b="1">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b="1">
              <a:solidFill>
                <a:srgbClr val="FFFF66"/>
              </a:solidFill>
            </a:endParaRPr>
          </a:p>
        </p:txBody>
      </p:sp>
      <p:sp>
        <p:nvSpPr>
          <p:cNvPr id="47" name="AutoShape 5">
            <a:hlinkClick r:id="rId3" action="ppaction://hlinkpres?slideindex=1&amp;slidetitle=" highlightClick="1"/>
          </p:cNvPr>
          <p:cNvSpPr>
            <a:spLocks noChangeArrowheads="1"/>
          </p:cNvSpPr>
          <p:nvPr userDrawn="1"/>
        </p:nvSpPr>
        <p:spPr bwMode="auto">
          <a:xfrm>
            <a:off x="8603034" y="6285698"/>
            <a:ext cx="181822" cy="371513"/>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eaLnBrk="0" hangingPunct="0">
              <a:defRPr/>
            </a:pPr>
            <a:endParaRPr lang="en-GB" sz="1800" b="1">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20/01/2017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20/01/2017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20/01/2017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3253462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Friday, 20 January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9127968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17078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20/01/2017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81" y="1196977"/>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1" y="1196977"/>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fontAlgn="auto">
              <a:spcBef>
                <a:spcPts val="0"/>
              </a:spcBef>
              <a:spcAft>
                <a:spcPts val="0"/>
              </a:spcAft>
              <a:defRPr/>
            </a:pPr>
            <a:fld id="{8EDF7B6F-2004-4788-9F05-B9AC607002D6}" type="datetime2">
              <a:rPr lang="en-US" sz="1800" kern="0" smtClean="0">
                <a:solidFill>
                  <a:srgbClr val="000000"/>
                </a:solidFill>
                <a:latin typeface="Arial"/>
              </a:rPr>
              <a:pPr fontAlgn="auto">
                <a:spcBef>
                  <a:spcPts val="0"/>
                </a:spcBef>
                <a:spcAft>
                  <a:spcPts val="0"/>
                </a:spcAft>
                <a:defRPr/>
              </a:pPr>
              <a:t>Friday, January 20, 2017</a:t>
            </a:fld>
            <a:endParaRPr lang="en-GB" sz="1800" kern="0">
              <a:solidFill>
                <a:srgbClr val="000000"/>
              </a:solidFill>
              <a:latin typeface="Arial"/>
            </a:endParaRPr>
          </a:p>
        </p:txBody>
      </p:sp>
      <p:sp>
        <p:nvSpPr>
          <p:cNvPr id="6" name="Footer Placeholder 5"/>
          <p:cNvSpPr>
            <a:spLocks noGrp="1" noChangeArrowheads="1"/>
          </p:cNvSpPr>
          <p:nvPr>
            <p:ph type="ftr" sz="quarter" idx="11"/>
          </p:nvPr>
        </p:nvSpPr>
        <p:spPr>
          <a:xfrm>
            <a:off x="3511552" y="6330954"/>
            <a:ext cx="2882900" cy="442913"/>
          </a:xfrm>
          <a:prstGeom prst="rect">
            <a:avLst/>
          </a:prstGeom>
          <a:ln/>
        </p:spPr>
        <p:txBody>
          <a:bodyPr/>
          <a:lstStyle>
            <a:lvl1pPr>
              <a:defRPr/>
            </a:lvl1pPr>
          </a:lstStyle>
          <a:p>
            <a:pPr fontAlgn="auto">
              <a:spcBef>
                <a:spcPts val="0"/>
              </a:spcBef>
              <a:spcAft>
                <a:spcPts val="0"/>
              </a:spcAft>
              <a:defRPr/>
            </a:pPr>
            <a:endParaRPr lang="en-US" sz="18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fontAlgn="auto">
              <a:spcBef>
                <a:spcPts val="0"/>
              </a:spcBef>
              <a:spcAft>
                <a:spcPts val="0"/>
              </a:spcAft>
              <a:defRPr/>
            </a:pPr>
            <a:endParaRPr lang="en-US" sz="1800" kern="0">
              <a:solidFill>
                <a:srgbClr val="000000"/>
              </a:solidFill>
              <a:latin typeface="Arial"/>
            </a:endParaRPr>
          </a:p>
        </p:txBody>
      </p:sp>
    </p:spTree>
    <p:extLst>
      <p:ext uri="{BB962C8B-B14F-4D97-AF65-F5344CB8AC3E}">
        <p14:creationId xmlns:p14="http://schemas.microsoft.com/office/powerpoint/2010/main" xmlns="" val="3145148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4.xml"/><Relationship Id="rId1" Type="http://schemas.openxmlformats.org/officeDocument/2006/relationships/slideLayout" Target="../slideLayouts/slideLayout63.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64.xm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66.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8.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9.xml"/><Relationship Id="rId1"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theme" Target="../theme/theme11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72.xml"/></Relationships>
</file>

<file path=ppt/slideMasters/_rels/slideMaster113.xml.rels><?xml version="1.0" encoding="UTF-8" standalone="yes"?>
<Relationships xmlns="http://schemas.openxmlformats.org/package/2006/relationships"><Relationship Id="rId2" Type="http://schemas.openxmlformats.org/officeDocument/2006/relationships/theme" Target="../theme/theme113.xml"/><Relationship Id="rId1" Type="http://schemas.openxmlformats.org/officeDocument/2006/relationships/slideLayout" Target="../slideLayouts/slideLayout73.xml"/></Relationships>
</file>

<file path=ppt/slideMasters/_rels/slideMaster1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4.xm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7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8.xml"/><Relationship Id="rId1" Type="http://schemas.openxmlformats.org/officeDocument/2006/relationships/slideLayout" Target="../slideLayouts/slideLayout75.xml"/></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9.xml"/><Relationship Id="rId1"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 TargetMode="External"/><Relationship Id="rId2" Type="http://schemas.openxmlformats.org/officeDocument/2006/relationships/theme" Target="../theme/theme130.xml"/><Relationship Id="rId1" Type="http://schemas.openxmlformats.org/officeDocument/2006/relationships/slideLayout" Target="../slideLayouts/slideLayout77.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1.xml"/><Relationship Id="rId1" Type="http://schemas.openxmlformats.org/officeDocument/2006/relationships/slideLayout" Target="../slideLayouts/slideLayout7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2.xml"/><Relationship Id="rId1" Type="http://schemas.openxmlformats.org/officeDocument/2006/relationships/slideLayout" Target="../slideLayouts/slideLayout7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3.xml.rels><?xml version="1.0" encoding="UTF-8" standalone="yes"?>
<Relationships xmlns="http://schemas.openxmlformats.org/package/2006/relationships"><Relationship Id="rId3" Type="http://schemas.openxmlformats.org/officeDocument/2006/relationships/theme" Target="../theme/theme13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8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5.xml.rels><?xml version="1.0" encoding="UTF-8" standalone="yes"?>
<Relationships xmlns="http://schemas.openxmlformats.org/package/2006/relationships"><Relationship Id="rId1" Type="http://schemas.openxmlformats.org/officeDocument/2006/relationships/theme" Target="../theme/theme135.xm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0.xml"/><Relationship Id="rId1" Type="http://schemas.openxmlformats.org/officeDocument/2006/relationships/slideLayout" Target="../slideLayouts/slideLayout8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141.xml"/><Relationship Id="rId1" Type="http://schemas.openxmlformats.org/officeDocument/2006/relationships/slideLayout" Target="../slideLayouts/slideLayout84.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3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theme" Target="../theme/theme40.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1.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5.xml"/><Relationship Id="rId1" Type="http://schemas.openxmlformats.org/officeDocument/2006/relationships/slideLayout" Target="../slideLayouts/slideLayout52.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6.xml"/><Relationship Id="rId1" Type="http://schemas.openxmlformats.org/officeDocument/2006/relationships/slideLayout" Target="../slideLayouts/slideLayout53.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2.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theme" Target="../theme/theme7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1.xml"/><Relationship Id="rId1" Type="http://schemas.openxmlformats.org/officeDocument/2006/relationships/slideLayout" Target="../slideLayouts/slideLayout57.xm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2.xml"/><Relationship Id="rId1" Type="http://schemas.openxmlformats.org/officeDocument/2006/relationships/slideLayout" Target="../slideLayouts/slideLayout58.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theme" Target="../theme/theme9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solidFill>
                  <a:srgbClr val="FFFFFF"/>
                </a:solidFill>
              </a:rPr>
              <a:t>Leeds Metropolitan University</a:t>
            </a:r>
          </a:p>
          <a:p>
            <a:pPr>
              <a:defRPr/>
            </a:pPr>
            <a:r>
              <a:rPr lang="en-GB" altLang="en-US">
                <a:solidFill>
                  <a:srgbClr val="FFFFFF"/>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9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1/20/2017</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9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5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sp>
        <p:nvSpPr>
          <p:cNvPr id="2051"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eaLnBrk="0" hangingPunct="0">
              <a:defRPr/>
            </a:pPr>
            <a:r>
              <a:rPr lang="en-GB" altLang="en-US" b="1"/>
              <a:t>Leeds Metropolitan University</a:t>
            </a:r>
          </a:p>
          <a:p>
            <a:pPr eaLnBrk="0" hangingPunct="0">
              <a:defRPr/>
            </a:pPr>
            <a:r>
              <a:rPr lang="en-GB" altLang="en-US" b="1"/>
              <a:t>Innovation North – Faculty Of Information And Technology</a:t>
            </a: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6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20/01/2017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7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20/01/2017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3013362086"/>
      </p:ext>
    </p:extLst>
  </p:cSld>
  <p:clrMap bg1="dk1" tx1="lt1" bg2="dk2" tx2="lt2" accent1="accent1" accent2="accent2" accent3="accent3" accent4="accent4" accent5="accent5" accent6="accent6" hlink="hlink" folHlink="folHlink"/>
  <p:sldLayoutIdLst>
    <p:sldLayoutId id="21474849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50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Friday, 20 January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xmlns="" val="3946368148"/>
      </p:ext>
    </p:extLst>
  </p:cSld>
  <p:clrMap bg1="lt1" tx1="dk1" bg2="lt2" tx2="dk2" accent1="accent1" accent2="accent2" accent3="accent3" accent4="accent4" accent5="accent5" accent6="accent6" hlink="hlink" folHlink="folHlink"/>
  <p:sldLayoutIdLst>
    <p:sldLayoutId id="214748501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xmlns="" val="3859555260"/>
      </p:ext>
    </p:extLst>
  </p:cSld>
  <p:clrMap bg1="lt1" tx1="dk1" bg2="lt2" tx2="dk2" accent1="accent1" accent2="accent2" accent3="accent3" accent4="accent4" accent5="accent5" accent6="accent6" hlink="hlink" folHlink="folHlink"/>
  <p:sldLayoutIdLst>
    <p:sldLayoutId id="214748502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23" r:id="rId1"/>
    <p:sldLayoutId id="214748502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2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1/20/2017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xmlns="" val="3391402725"/>
      </p:ext>
    </p:extLst>
  </p:cSld>
  <p:clrMap bg1="lt1" tx1="dk1" bg2="lt2" tx2="dk2" accent1="accent1" accent2="accent2" accent3="accent3" accent4="accent4" accent5="accent5" accent6="accent6" hlink="hlink" folHlink="folHlink"/>
  <p:sldLayoutIdLst>
    <p:sldLayoutId id="214748504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1/20/2017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 id="214748500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2"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20/01/2017</a:t>
            </a:fld>
            <a:endParaRPr lang="en-GB" altLang="en-US">
              <a:solidFill>
                <a:srgbClr val="000000"/>
              </a:solidFill>
            </a:endParaRPr>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8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20/01/2017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1/20/2017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9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3.xml"/><Relationship Id="rId1" Type="http://schemas.openxmlformats.org/officeDocument/2006/relationships/slideLayout" Target="../slideLayouts/slideLayout75.xml"/><Relationship Id="rId6" Type="http://schemas.openxmlformats.org/officeDocument/2006/relationships/image" Target="../media/image10.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82.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25.xml"/><Relationship Id="rId1" Type="http://schemas.openxmlformats.org/officeDocument/2006/relationships/slideLayout" Target="../slideLayouts/slideLayout63.xml"/><Relationship Id="rId4" Type="http://schemas.openxmlformats.org/officeDocument/2006/relationships/hyperlink" Target="file:///C:\Documents%20and%20Settings\user\Desktop\brunel%20pieces%203\Newcastle.ppt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5.xml"/></Relationships>
</file>

<file path=ppt/slides/_rels/slide8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4.xml"/><Relationship Id="rId1" Type="http://schemas.openxmlformats.org/officeDocument/2006/relationships/audio" Target="file:///C:\Documents%20and%20Settings\user\Desktop\glass.mp3" TargetMode="Externa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63.xml"/><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64.xml"/><Relationship Id="rId1" Type="http://schemas.openxmlformats.org/officeDocument/2006/relationships/slideLayout" Target="../slideLayouts/slideLayout51.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5.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952410"/>
          </a:xfrm>
          <a:noFill/>
        </p:spPr>
        <p:txBody>
          <a:bodyPr/>
          <a:lstStyle/>
          <a:p>
            <a:pPr algn="ctr">
              <a:defRPr/>
            </a:pPr>
            <a:r>
              <a:rPr lang="en-GB" sz="2800" dirty="0">
                <a:solidFill>
                  <a:srgbClr val="FF6699"/>
                </a:solidFill>
                <a:latin typeface="+mn-lt"/>
              </a:rPr>
              <a:t>Reinventing Assessment and </a:t>
            </a:r>
            <a:r>
              <a:rPr lang="en-GB" sz="2800" dirty="0" smtClean="0">
                <a:solidFill>
                  <a:srgbClr val="FF6699"/>
                </a:solidFill>
                <a:latin typeface="+mn-lt"/>
              </a:rPr>
              <a:t>Feedback</a:t>
            </a:r>
            <a:r>
              <a:rPr lang="en-GB" sz="4000" dirty="0">
                <a:solidFill>
                  <a:srgbClr val="FFFF00"/>
                </a:solidFill>
                <a:latin typeface="+mn-lt"/>
              </a:rPr>
              <a:t/>
            </a:r>
            <a:br>
              <a:rPr lang="en-GB" sz="4000" dirty="0">
                <a:solidFill>
                  <a:srgbClr val="FFFF00"/>
                </a:solidFill>
                <a:latin typeface="+mn-lt"/>
              </a:rPr>
            </a:br>
            <a:r>
              <a:rPr lang="en-US" sz="4400" dirty="0">
                <a:solidFill>
                  <a:srgbClr val="FFFF00"/>
                </a:solidFill>
                <a:latin typeface="+mn-lt"/>
              </a:rPr>
              <a:t>Smarter feedback – and feed-forward</a:t>
            </a:r>
            <a:br>
              <a:rPr lang="en-US" sz="4400" dirty="0">
                <a:solidFill>
                  <a:srgbClr val="FFFF00"/>
                </a:solidFill>
                <a:latin typeface="+mn-lt"/>
              </a:rPr>
            </a:br>
            <a:r>
              <a:rPr lang="en-US" sz="2800" dirty="0">
                <a:solidFill>
                  <a:srgbClr val="FFFF00"/>
                </a:solidFill>
                <a:latin typeface="+mn-lt"/>
              </a:rPr>
              <a:t>workshop on giving better feedback to more students in less time!</a:t>
            </a:r>
            <a:endParaRPr lang="en-GB" sz="4000" dirty="0">
              <a:solidFill>
                <a:srgbClr val="FFFF00"/>
              </a:solidFill>
              <a:latin typeface="+mn-lt"/>
            </a:endParaRPr>
          </a:p>
        </p:txBody>
      </p:sp>
      <p:sp>
        <p:nvSpPr>
          <p:cNvPr id="13315" name="Rectangle 3"/>
          <p:cNvSpPr>
            <a:spLocks noGrp="1" noChangeArrowheads="1"/>
          </p:cNvSpPr>
          <p:nvPr>
            <p:ph type="subTitle" idx="1"/>
          </p:nvPr>
        </p:nvSpPr>
        <p:spPr>
          <a:xfrm>
            <a:off x="611451" y="3356990"/>
            <a:ext cx="6625390" cy="792110"/>
          </a:xfrm>
        </p:spPr>
        <p:txBody>
          <a:bodyPr/>
          <a:lstStyle/>
          <a:p>
            <a:pPr algn="ctr"/>
            <a:r>
              <a:rPr lang="en-GB" b="1" dirty="0" smtClean="0">
                <a:solidFill>
                  <a:srgbClr val="92D050"/>
                </a:solidFill>
              </a:rPr>
              <a:t>University of Gloucestershire</a:t>
            </a:r>
            <a:endParaRPr lang="en-GB" b="1" dirty="0">
              <a:solidFill>
                <a:srgbClr val="92D050"/>
              </a:solidFill>
            </a:endParaRPr>
          </a:p>
          <a:p>
            <a:pPr algn="ctr"/>
            <a:r>
              <a:rPr lang="en-GB" sz="2400" b="1" dirty="0" smtClean="0">
                <a:solidFill>
                  <a:srgbClr val="FF6699"/>
                </a:solidFill>
              </a:rPr>
              <a:t>Friday January 20</a:t>
            </a:r>
            <a:r>
              <a:rPr lang="en-GB" sz="2400" b="1" baseline="30000" dirty="0" smtClean="0">
                <a:solidFill>
                  <a:srgbClr val="FF6699"/>
                </a:solidFill>
              </a:rPr>
              <a:t>th</a:t>
            </a:r>
            <a:r>
              <a:rPr lang="en-GB" sz="2400" b="1" dirty="0" smtClean="0">
                <a:solidFill>
                  <a:srgbClr val="FF6699"/>
                </a:solidFill>
              </a:rPr>
              <a:t>  </a:t>
            </a:r>
            <a:r>
              <a:rPr lang="en-GB" sz="2400" b="1" dirty="0">
                <a:solidFill>
                  <a:srgbClr val="FF6699"/>
                </a:solidFill>
              </a:rPr>
              <a:t>2017</a:t>
            </a: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25"/>
            <a:ext cx="8713788" cy="719807"/>
          </a:xfrm>
        </p:spPr>
        <p:txBody>
          <a:bodyPr/>
          <a:lstStyle/>
          <a:p>
            <a:pPr eaLnBrk="1" hangingPunct="1"/>
            <a:r>
              <a:rPr lang="en-GB" sz="3600" dirty="0">
                <a:solidFill>
                  <a:schemeClr val="accent6">
                    <a:lumMod val="60000"/>
                    <a:lumOff val="40000"/>
                  </a:schemeClr>
                </a:solidFill>
              </a:rPr>
              <a:t>The power of face-to-face communication</a:t>
            </a:r>
            <a:endParaRPr lang="en-US" sz="3600" dirty="0">
              <a:solidFill>
                <a:schemeClr val="accent6">
                  <a:lumMod val="60000"/>
                  <a:lumOff val="40000"/>
                </a:schemeClr>
              </a:solidFill>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544" y="836723"/>
            <a:ext cx="8352928" cy="1384995"/>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a:solidFill>
                  <a:srgbClr val="000000"/>
                </a:solidFill>
                <a:latin typeface="Calibri"/>
              </a:rPr>
              <a:t>What will I be expected to show for this?</a:t>
            </a:r>
          </a:p>
          <a:p>
            <a:pPr eaLnBrk="0" fontAlgn="auto" hangingPunct="0">
              <a:spcBef>
                <a:spcPts val="0"/>
              </a:spcBef>
              <a:spcAft>
                <a:spcPts val="0"/>
              </a:spcAft>
            </a:pPr>
            <a:r>
              <a:rPr lang="en-GB" sz="2800" b="1" dirty="0">
                <a:solidFill>
                  <a:srgbClr val="000000"/>
                </a:solidFill>
                <a:latin typeface="Calibri"/>
              </a:rPr>
              <a:t>What does a good one look like, and a bad one?</a:t>
            </a:r>
          </a:p>
          <a:p>
            <a:pPr eaLnBrk="0" fontAlgn="auto" hangingPunct="0">
              <a:spcBef>
                <a:spcPts val="0"/>
              </a:spcBef>
              <a:spcAft>
                <a:spcPts val="0"/>
              </a:spcAft>
            </a:pPr>
            <a:r>
              <a:rPr lang="en-GB" sz="2800" b="1" dirty="0">
                <a:solidFill>
                  <a:srgbClr val="000000"/>
                </a:solidFill>
                <a:latin typeface="Calibri"/>
              </a:rPr>
              <a:t>Where does this fit into the big picture?</a:t>
            </a:r>
          </a:p>
        </p:txBody>
      </p:sp>
      <p:sp>
        <p:nvSpPr>
          <p:cNvPr id="5" name="TextBox 4"/>
          <p:cNvSpPr txBox="1"/>
          <p:nvPr/>
        </p:nvSpPr>
        <p:spPr>
          <a:xfrm>
            <a:off x="467544" y="2132868"/>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a:solidFill>
                  <a:srgbClr val="FFFFFF"/>
                </a:solidFill>
                <a:latin typeface="Calibri"/>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a:r>
              <a:rPr lang="en-GB" sz="2800" b="1" dirty="0">
                <a:solidFill>
                  <a:srgbClr val="C00000"/>
                </a:solidFill>
              </a:rPr>
              <a:t>Some of the </a:t>
            </a:r>
          </a:p>
          <a:p>
            <a:pPr algn="ctr"/>
            <a:r>
              <a:rPr lang="en-GB" sz="2800" b="1" dirty="0">
                <a:solidFill>
                  <a:srgbClr val="C00000"/>
                </a:solidFill>
              </a:rPr>
              <a:t>tools we can </a:t>
            </a:r>
          </a:p>
          <a:p>
            <a:pPr algn="ctr"/>
            <a:r>
              <a:rPr lang="en-GB" sz="2800" b="1" dirty="0">
                <a:solidFill>
                  <a:srgbClr val="C00000"/>
                </a:solidFill>
              </a:rPr>
              <a:t>use in </a:t>
            </a:r>
          </a:p>
          <a:p>
            <a:pPr algn="ctr"/>
            <a:r>
              <a:rPr lang="en-GB" sz="2800" b="1" dirty="0">
                <a:solidFill>
                  <a:srgbClr val="C00000"/>
                </a:solidFill>
              </a:rPr>
              <a:t>face-to-face </a:t>
            </a:r>
          </a:p>
          <a:p>
            <a:pPr algn="ctr"/>
            <a:r>
              <a:rPr lang="en-GB" sz="2800" b="1" dirty="0">
                <a:solidFill>
                  <a:srgbClr val="C00000"/>
                </a:solidFill>
              </a:rPr>
              <a:t>contexts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fontAlgn="auto">
              <a:spcBef>
                <a:spcPts val="0"/>
              </a:spcBef>
              <a:spcAft>
                <a:spcPts val="0"/>
              </a:spcAft>
            </a:pPr>
            <a:r>
              <a:rPr lang="en-GB" sz="4800" b="1" dirty="0">
                <a:solidFill>
                  <a:prstClr val="white"/>
                </a:solidFill>
                <a:latin typeface="Calibri"/>
              </a:rPr>
              <a:t>Face to face feedback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fontAlgn="auto">
              <a:spcBef>
                <a:spcPts val="0"/>
              </a:spcBef>
              <a:spcAft>
                <a:spcPts val="0"/>
              </a:spcAft>
            </a:pPr>
            <a:r>
              <a:rPr lang="en-GB" sz="4800" b="1" dirty="0">
                <a:solidFill>
                  <a:prstClr val="white"/>
                </a:solidFill>
                <a:latin typeface="Calibri"/>
              </a:rPr>
              <a:t>Hands-on feedback?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800" b="1" dirty="0">
                <a:solidFill>
                  <a:prstClr val="white"/>
                </a:solidFill>
              </a:rPr>
              <a:t>Some feedback</a:t>
            </a:r>
          </a:p>
          <a:p>
            <a:pPr algn="ctr" fontAlgn="auto">
              <a:spcBef>
                <a:spcPts val="0"/>
              </a:spcBef>
              <a:spcAft>
                <a:spcPts val="0"/>
              </a:spcAft>
            </a:pPr>
            <a:r>
              <a:rPr lang="en-GB" sz="4800" b="1" dirty="0">
                <a:solidFill>
                  <a:prstClr val="white"/>
                </a:solidFill>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Written, printed, </a:t>
            </a:r>
          </a:p>
          <a:p>
            <a:pPr algn="ctr"/>
            <a:r>
              <a:rPr lang="en-US" sz="3200" b="1" dirty="0">
                <a:solidFill>
                  <a:prstClr val="black"/>
                </a:solidFill>
                <a:latin typeface="Calibri"/>
              </a:rPr>
              <a:t>on-screen</a:t>
            </a:r>
          </a:p>
          <a:p>
            <a:pPr algn="ctr"/>
            <a:endParaRPr lang="en-US" sz="3200" b="1" dirty="0">
              <a:solidFill>
                <a:prstClr val="black"/>
              </a:solidFill>
              <a:latin typeface="Calibri"/>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Language of feedback</a:t>
            </a:r>
          </a:p>
          <a:p>
            <a:pPr algn="ctr"/>
            <a:endParaRPr lang="en-US" sz="3200" b="1" dirty="0">
              <a:solidFill>
                <a:prstClr val="black"/>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National Student Survey</a:t>
            </a:r>
          </a:p>
          <a:p>
            <a:pPr algn="ctr"/>
            <a:endParaRPr lang="en-US" sz="3200" b="1" dirty="0">
              <a:solidFill>
                <a:prstClr val="black"/>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Timing: </a:t>
            </a:r>
          </a:p>
          <a:p>
            <a:pPr algn="ctr"/>
            <a:r>
              <a:rPr lang="en-US" sz="3200" b="1" dirty="0">
                <a:solidFill>
                  <a:prstClr val="black"/>
                </a:solidFill>
                <a:latin typeface="Calibri"/>
              </a:rPr>
              <a:t>24-hours!</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Feed-forward</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Efficiency</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Face to face</a:t>
            </a:r>
          </a:p>
          <a:p>
            <a:pPr algn="ctr"/>
            <a:r>
              <a:rPr lang="en-US" sz="3200" b="1" dirty="0">
                <a:solidFill>
                  <a:prstClr val="black"/>
                </a:solidFill>
                <a:latin typeface="Calibri"/>
              </a:rPr>
              <a:t>oral</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xmlns="" val="8593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xmlns="" val="25501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err="1">
                <a:solidFill>
                  <a:srgbClr val="00B050"/>
                </a:solidFill>
              </a:rPr>
              <a:t>Hounsell</a:t>
            </a:r>
            <a:r>
              <a:rPr lang="en-GB" sz="2800" b="1" dirty="0">
                <a:solidFill>
                  <a:srgbClr val="00B050"/>
                </a:solidFill>
              </a:rPr>
              <a:t>,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r>
              <a:rPr lang="en-GB" sz="2800" b="1" dirty="0">
                <a:solidFill>
                  <a:srgbClr val="00B050"/>
                </a:solidFill>
              </a:rPr>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‘increase the value of feedback to the students by focusing comments not only on the past and present…but also on the future – what the student might aim to do, or do differently in the next assignment or assessment if they are to continue to do well or to do better’ (</a:t>
            </a:r>
            <a:r>
              <a:rPr lang="en-GB" sz="2800" b="1" dirty="0" err="1">
                <a:solidFill>
                  <a:srgbClr val="660066"/>
                </a:solidFill>
              </a:rPr>
              <a:t>Hounsell</a:t>
            </a:r>
            <a:r>
              <a:rPr lang="en-GB" sz="2800" b="1" dirty="0">
                <a:solidFill>
                  <a:srgbClr val="660066"/>
                </a:solidFill>
              </a:rPr>
              <a:t>, 2008, p. 5). </a:t>
            </a:r>
          </a:p>
          <a:p>
            <a:pPr>
              <a:lnSpc>
                <a:spcPct val="100000"/>
              </a:lnSpc>
            </a:pPr>
            <a:endParaRPr lang="en-GB" sz="2800" b="1" dirty="0">
              <a:solidFill>
                <a:srgbClr val="66006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 on feedback and assessment</a:t>
            </a:r>
          </a:p>
        </p:txBody>
      </p:sp>
      <p:sp>
        <p:nvSpPr>
          <p:cNvPr id="3" name="Content Placeholder 2"/>
          <p:cNvSpPr>
            <a:spLocks noGrp="1"/>
          </p:cNvSpPr>
          <p:nvPr>
            <p:ph idx="1"/>
          </p:nvPr>
        </p:nvSpPr>
        <p:spPr/>
        <p:txBody>
          <a:bodyPr/>
          <a:lstStyle/>
          <a:p>
            <a:pPr>
              <a:buNone/>
            </a:pPr>
            <a:r>
              <a:rPr lang="en-GB" sz="2800" dirty="0"/>
              <a:t>Expanded discussion of many aspects of today’s slides can be found at:</a:t>
            </a:r>
          </a:p>
          <a:p>
            <a:pPr>
              <a:buFont typeface="+mj-lt"/>
              <a:buAutoNum type="arabicPeriod"/>
            </a:pPr>
            <a:r>
              <a:rPr lang="en-GB" sz="2800" u="sng" dirty="0">
                <a:hlinkClick r:id="rId2"/>
              </a:rPr>
              <a:t>http://phil-race.co.uk/2016/10/feedback-digest-lthechat65/</a:t>
            </a:r>
            <a:r>
              <a:rPr lang="en-GB" sz="2800" dirty="0"/>
              <a:t>  (from my most recent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a:t>
            </a:r>
          </a:p>
          <a:p>
            <a:pPr>
              <a:buFont typeface="+mj-lt"/>
              <a:buAutoNum type="arabicPeriod"/>
            </a:pPr>
            <a:endParaRPr lang="en-GB" sz="2800" u="sng" dirty="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16 sources selected from the published evidence.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16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r>
              <a:rPr lang="en-US" sz="2600" dirty="0"/>
              <a:t/>
            </a:r>
            <a:br>
              <a:rPr lang="en-US" sz="2600" dirty="0"/>
            </a:br>
            <a:endParaRPr lang="en-GB"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a:t>Boud, D. and Associates (2010) </a:t>
            </a:r>
            <a:r>
              <a:rPr lang="en-GB" sz="2600" i="1" dirty="0">
                <a:solidFill>
                  <a:srgbClr val="FF0000"/>
                </a:solidFill>
              </a:rPr>
              <a:t>Assessment 2020: seven propositions for assessment reform in higher education </a:t>
            </a:r>
            <a:r>
              <a:rPr lang="en-GB" sz="2600" dirty="0"/>
              <a:t>Sydney: Australian Learning and Teaching Council.</a:t>
            </a:r>
          </a:p>
          <a:p>
            <a:pPr marL="514350" lvl="0" indent="-514350">
              <a:lnSpc>
                <a:spcPct val="100000"/>
              </a:lnSpc>
              <a:spcBef>
                <a:spcPts val="0"/>
              </a:spcBef>
              <a:buFont typeface="+mj-lt"/>
              <a:buAutoNum type="arabicPeriod" startAt="6"/>
            </a:pPr>
            <a:r>
              <a:rPr lang="en-US" sz="2600" dirty="0"/>
              <a:t>Carless, D. (2015) </a:t>
            </a:r>
            <a:r>
              <a:rPr lang="en-US" sz="2600" i="1" dirty="0">
                <a:solidFill>
                  <a:srgbClr val="FF3300"/>
                </a:solidFill>
              </a:rPr>
              <a:t>Excellence in University Assessment: Learning from award-winning practice,</a:t>
            </a:r>
            <a:r>
              <a:rPr lang="en-US" sz="2600" dirty="0"/>
              <a:t> London: </a:t>
            </a:r>
            <a:r>
              <a:rPr lang="en-US" sz="2600" dirty="0" err="1"/>
              <a:t>Routledge</a:t>
            </a:r>
            <a:r>
              <a:rPr lang="en-US" sz="2600" dirty="0"/>
              <a:t>.</a:t>
            </a:r>
          </a:p>
          <a:p>
            <a:pPr marL="514350" indent="-514350">
              <a:lnSpc>
                <a:spcPct val="100000"/>
              </a:lnSpc>
              <a:spcBef>
                <a:spcPts val="0"/>
              </a:spcBef>
              <a:buFont typeface="+mj-lt"/>
              <a:buAutoNum type="arabicPeriod" startAt="6"/>
            </a:pPr>
            <a:r>
              <a:rPr lang="en-GB" sz="2600" dirty="0">
                <a:latin typeface="Calibri" pitchFamily="34" charset="0"/>
              </a:rPr>
              <a:t>Race, P. (2014) </a:t>
            </a:r>
            <a:r>
              <a:rPr lang="en-GB" sz="2600" i="1" dirty="0">
                <a:solidFill>
                  <a:srgbClr val="FF0000"/>
                </a:solidFill>
                <a:latin typeface="Calibri" pitchFamily="34" charset="0"/>
              </a:rPr>
              <a:t>Making learning happen: </a:t>
            </a:r>
            <a:r>
              <a:rPr lang="en-GB" sz="2600" i="1" dirty="0">
                <a:solidFill>
                  <a:srgbClr val="FF0000"/>
                </a:solidFill>
              </a:rPr>
              <a:t>3</a:t>
            </a:r>
            <a:r>
              <a:rPr lang="en-GB" sz="2600" i="1" baseline="30000" dirty="0">
                <a:solidFill>
                  <a:srgbClr val="FF0000"/>
                </a:solidFill>
              </a:rPr>
              <a:t>rd</a:t>
            </a:r>
            <a:r>
              <a:rPr lang="en-GB" sz="2600" i="1" dirty="0">
                <a:solidFill>
                  <a:srgbClr val="FF0000"/>
                </a:solidFill>
                <a:latin typeface="Calibri" pitchFamily="34" charset="0"/>
              </a:rPr>
              <a:t> edition </a:t>
            </a:r>
            <a:r>
              <a:rPr lang="en-GB" sz="2600" dirty="0">
                <a:latin typeface="Calibri" pitchFamily="34" charset="0"/>
              </a:rPr>
              <a:t>London: Sage.</a:t>
            </a:r>
            <a:endParaRPr lang="en-GB" sz="2600" dirty="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a:latin typeface="Calibri" pitchFamily="34" charset="0"/>
              </a:rPr>
              <a:t>Hunt, D. and Chalmers, L. (eds) (2012) </a:t>
            </a:r>
            <a:r>
              <a:rPr lang="en-GB" sz="2600" i="1" dirty="0">
                <a:solidFill>
                  <a:srgbClr val="FF0000"/>
                </a:solidFill>
                <a:latin typeface="Calibri" pitchFamily="34" charset="0"/>
              </a:rPr>
              <a:t>University Teaching in Focus: a learning-centred approach</a:t>
            </a:r>
            <a:r>
              <a:rPr lang="en-GB" sz="2600" i="1" dirty="0">
                <a:latin typeface="Calibri" pitchFamily="34" charset="0"/>
              </a:rPr>
              <a:t> </a:t>
            </a:r>
            <a:r>
              <a:rPr lang="en-GB" sz="2600" dirty="0">
                <a:latin typeface="Calibri" pitchFamily="34" charset="0"/>
              </a:rPr>
              <a:t>see </a:t>
            </a:r>
            <a:r>
              <a:rPr lang="en-US" sz="2600" dirty="0">
                <a:solidFill>
                  <a:srgbClr val="009900"/>
                </a:solidFill>
                <a:latin typeface="Calibri" pitchFamily="34" charset="0"/>
              </a:rPr>
              <a:t>Chapter 5: Using effective assessment to promote learning, Sally Brown and Phil Race </a:t>
            </a:r>
            <a:r>
              <a:rPr lang="en-US" sz="2600" dirty="0">
                <a:latin typeface="Calibri" pitchFamily="34" charset="0"/>
              </a:rPr>
              <a:t>Australia: ACER Press, and London: </a:t>
            </a:r>
            <a:r>
              <a:rPr lang="en-US" sz="2600" dirty="0" err="1">
                <a:latin typeface="Calibri" pitchFamily="34" charset="0"/>
              </a:rPr>
              <a:t>Routledge</a:t>
            </a:r>
            <a:r>
              <a:rPr lang="en-US" sz="2600" dirty="0">
                <a:latin typeface="Calibri" pitchFamily="34" charset="0"/>
              </a:rPr>
              <a:t>.</a:t>
            </a:r>
          </a:p>
          <a:p>
            <a:pPr marL="514350" indent="-514350">
              <a:lnSpc>
                <a:spcPct val="100000"/>
              </a:lnSpc>
              <a:spcBef>
                <a:spcPts val="0"/>
              </a:spcBef>
              <a:buFont typeface="+mj-lt"/>
              <a:buAutoNum type="arabicPeriod" startAt="6"/>
            </a:pPr>
            <a:r>
              <a:rPr lang="en-US" sz="2600" dirty="0">
                <a:latin typeface="Calibri" pitchFamily="34" charset="0"/>
              </a:rPr>
              <a:t>Price, M., Rust, C., O’Donovan, B. and Handley, K. (2012) </a:t>
            </a:r>
            <a:r>
              <a:rPr lang="en-US" sz="2600" i="1" dirty="0">
                <a:solidFill>
                  <a:srgbClr val="FF0000"/>
                </a:solidFill>
                <a:latin typeface="Calibri" pitchFamily="34" charset="0"/>
              </a:rPr>
              <a:t>Assessment Literacy</a:t>
            </a:r>
            <a:r>
              <a:rPr lang="en-US" sz="2600" dirty="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1"/>
            </a:pPr>
            <a:r>
              <a:rPr lang="en-US" sz="2300" dirty="0"/>
              <a:t>Evans, C. (2013) </a:t>
            </a:r>
            <a:r>
              <a:rPr lang="en-US" sz="2300" dirty="0">
                <a:solidFill>
                  <a:srgbClr val="FF0000"/>
                </a:solidFill>
              </a:rPr>
              <a:t>Making Sense of Assessment Feedback in Higher Education,</a:t>
            </a:r>
            <a:r>
              <a:rPr lang="en-US" sz="2300" dirty="0"/>
              <a:t> </a:t>
            </a:r>
            <a:r>
              <a:rPr lang="en-US" sz="2300" i="1" dirty="0"/>
              <a:t>Review of Educational Research Vol. 83, No. 1, pp. 70–120. </a:t>
            </a:r>
            <a:r>
              <a:rPr lang="en-GB" sz="1600" dirty="0">
                <a:hlinkClick r:id="rId2"/>
              </a:rPr>
              <a:t>http://journals.sagepub.com/doi/abs/10.3102/0034654312474350</a:t>
            </a:r>
            <a:r>
              <a:rPr lang="en-GB" sz="1600" dirty="0"/>
              <a:t> </a:t>
            </a:r>
            <a:endParaRPr lang="en-US" sz="2300" i="1" dirty="0"/>
          </a:p>
          <a:p>
            <a:pPr marL="514350" indent="-514350">
              <a:lnSpc>
                <a:spcPct val="100000"/>
              </a:lnSpc>
              <a:spcBef>
                <a:spcPts val="0"/>
              </a:spcBef>
              <a:buFont typeface="+mj-lt"/>
              <a:buAutoNum type="arabicPeriod" startAt="11"/>
            </a:pPr>
            <a:r>
              <a:rPr lang="en-US" sz="2300" dirty="0" err="1"/>
              <a:t>Sambell</a:t>
            </a:r>
            <a:r>
              <a:rPr lang="en-US" sz="2300" dirty="0"/>
              <a:t>,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1"/>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1"/>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err="1"/>
              <a:t>Routledge</a:t>
            </a:r>
            <a:r>
              <a:rPr lang="en-US" sz="2300" dirty="0">
                <a:solidFill>
                  <a:srgbClr val="002060"/>
                </a:solidFill>
              </a:rPr>
              <a:t>.</a:t>
            </a:r>
          </a:p>
          <a:p>
            <a:pPr marL="514350" indent="-514350">
              <a:lnSpc>
                <a:spcPct val="100000"/>
              </a:lnSpc>
              <a:spcBef>
                <a:spcPts val="0"/>
              </a:spcBef>
              <a:buFont typeface="+mj-lt"/>
              <a:buAutoNum type="arabicPeriod" startAt="11"/>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1"/>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endParaRPr lang="en-US" sz="2300" dirty="0">
              <a:solidFill>
                <a:srgbClr val="FF0000"/>
              </a:solidFill>
            </a:endParaRPr>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US" sz="2000" dirty="0">
              <a:solidFill>
                <a:srgbClr val="002060"/>
              </a:solidFill>
            </a:endParaRPr>
          </a:p>
          <a:p>
            <a:pPr>
              <a:buFont typeface="+mj-lt"/>
              <a:buAutoNum type="arabicPeriod" startAt="11"/>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2" y="0"/>
            <a:ext cx="4852737"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12"/>
            <a:ext cx="5270698" cy="68519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30" y="188925"/>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6" y="785799"/>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7"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br>
              <a:rPr lang="en-GB" sz="2400" b="1" dirty="0">
                <a:solidFill>
                  <a:schemeClr val="tx1"/>
                </a:solidFill>
              </a:rPr>
            </a:br>
            <a:r>
              <a:rPr lang="en-GB" sz="2400" i="1" dirty="0">
                <a:solidFill>
                  <a:schemeClr val="tx1"/>
                </a:solidFill>
              </a:rPr>
              <a:t>Review of Educational Research Vol. 83, No. 1, pp. 70–120</a:t>
            </a:r>
            <a:endParaRPr lang="en-US" sz="2400" b="1" dirty="0">
              <a:solidFill>
                <a:schemeClr val="tx1"/>
              </a:solidFill>
            </a:endParaRPr>
          </a:p>
        </p:txBody>
      </p:sp>
      <p:sp>
        <p:nvSpPr>
          <p:cNvPr id="5" name="Content Placeholder 4"/>
          <p:cNvSpPr>
            <a:spLocks noGrp="1"/>
          </p:cNvSpPr>
          <p:nvPr>
            <p:ph idx="1"/>
          </p:nvPr>
        </p:nvSpPr>
        <p:spPr>
          <a:xfrm>
            <a:off x="457201" y="1196694"/>
            <a:ext cx="8605838" cy="4546423"/>
          </a:xfrm>
        </p:spPr>
        <p:txBody>
          <a:bodyPr>
            <a:noAutofit/>
          </a:bodyPr>
          <a:lstStyle/>
          <a:p>
            <a:pPr marL="0" indent="0">
              <a:buNone/>
            </a:pP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(Boud &amp; Lawson, 2011)’.</a:t>
            </a:r>
          </a:p>
          <a:p>
            <a:pPr marL="0" indent="0">
              <a:buNone/>
            </a:pPr>
            <a:r>
              <a:rPr lang="en-GB" dirty="0">
                <a:hlinkClick r:id="rId2"/>
              </a:rPr>
              <a:t>http://journals.sagepub.com/doi/abs/10.3102/0034654312474350</a:t>
            </a:r>
            <a:r>
              <a:rPr lang="en-GB" dirty="0"/>
              <a:t> </a:t>
            </a:r>
          </a:p>
          <a:p>
            <a:pPr marL="0" indent="0">
              <a:buNone/>
            </a:pPr>
            <a:endParaRPr lang="en-GB" dirty="0"/>
          </a:p>
          <a:p>
            <a:pPr marL="0" indent="0">
              <a:buNone/>
            </a:pPr>
            <a:r>
              <a:rPr lang="en-GB" dirty="0"/>
              <a:t> </a:t>
            </a:r>
            <a:endParaRPr lang="en-US" dirty="0"/>
          </a:p>
        </p:txBody>
      </p:sp>
    </p:spTree>
    <p:extLst>
      <p:ext uri="{BB962C8B-B14F-4D97-AF65-F5344CB8AC3E}">
        <p14:creationId xmlns:p14="http://schemas.microsoft.com/office/powerpoint/2010/main" xmlns="" val="38806324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A marked improvement: HEA, 2012</a:t>
            </a:r>
          </a:p>
        </p:txBody>
      </p:sp>
      <p:sp>
        <p:nvSpPr>
          <p:cNvPr id="5" name="Content Placeholder 4"/>
          <p:cNvSpPr>
            <a:spLocks noGrp="1"/>
          </p:cNvSpPr>
          <p:nvPr>
            <p:ph sz="half" idx="1"/>
          </p:nvPr>
        </p:nvSpPr>
        <p:spPr>
          <a:xfrm>
            <a:off x="539440" y="980728"/>
            <a:ext cx="4089710" cy="5616624"/>
          </a:xfrm>
        </p:spPr>
        <p:txBody>
          <a:bodyPr/>
          <a:lstStyle/>
          <a:p>
            <a:pPr marL="0" indent="0">
              <a:lnSpc>
                <a:spcPct val="100000"/>
              </a:lnSpc>
              <a:buNone/>
            </a:pPr>
            <a:r>
              <a:rPr lang="en-US" sz="2000" dirty="0"/>
              <a:t>This publication was developed through collaborative working and writing involving a group of experts in the field of higher education (including 7 NTFs): </a:t>
            </a:r>
          </a:p>
          <a:p>
            <a:pPr marL="801688" indent="-801688">
              <a:lnSpc>
                <a:spcPct val="100000"/>
              </a:lnSpc>
              <a:buNone/>
            </a:pPr>
            <a:r>
              <a:rPr lang="en-US" sz="2000" dirty="0">
                <a:solidFill>
                  <a:srgbClr val="00B050"/>
                </a:solidFill>
              </a:rPr>
              <a:t>Dr Simon Ball </a:t>
            </a:r>
            <a:r>
              <a:rPr lang="en-US" sz="2000" dirty="0"/>
              <a:t>(JISC </a:t>
            </a:r>
            <a:r>
              <a:rPr lang="en-US" sz="2000" dirty="0" err="1"/>
              <a:t>TechDis</a:t>
            </a:r>
            <a:r>
              <a:rPr lang="en-US" sz="2000" dirty="0"/>
              <a:t>), </a:t>
            </a:r>
          </a:p>
          <a:p>
            <a:pPr marL="801688" indent="-801688">
              <a:lnSpc>
                <a:spcPct val="100000"/>
              </a:lnSpc>
              <a:buNone/>
            </a:pPr>
            <a:r>
              <a:rPr lang="en-US" sz="2000" dirty="0">
                <a:solidFill>
                  <a:srgbClr val="00B050"/>
                </a:solidFill>
              </a:rPr>
              <a:t>Carolyn Bew </a:t>
            </a:r>
            <a:r>
              <a:rPr lang="en-US" sz="2000" dirty="0"/>
              <a:t>(Higher Education Academy), </a:t>
            </a:r>
          </a:p>
          <a:p>
            <a:pPr marL="801688" indent="-801688">
              <a:lnSpc>
                <a:spcPct val="100000"/>
              </a:lnSpc>
              <a:buNone/>
            </a:pPr>
            <a:r>
              <a:rPr lang="en-US" sz="2000" dirty="0">
                <a:solidFill>
                  <a:srgbClr val="00B050"/>
                </a:solidFill>
              </a:rPr>
              <a:t>Professor Sue </a:t>
            </a:r>
            <a:r>
              <a:rPr lang="en-US" sz="2000" dirty="0" err="1">
                <a:solidFill>
                  <a:srgbClr val="00B050"/>
                </a:solidFill>
              </a:rPr>
              <a:t>Bloxham</a:t>
            </a:r>
            <a:r>
              <a:rPr lang="en-US" sz="2000" dirty="0">
                <a:solidFill>
                  <a:srgbClr val="00B050"/>
                </a:solidFill>
              </a:rPr>
              <a:t> NTF </a:t>
            </a:r>
            <a:r>
              <a:rPr lang="en-US" sz="2000" dirty="0"/>
              <a:t>(University of </a:t>
            </a:r>
            <a:r>
              <a:rPr lang="en-US" sz="2000" dirty="0" err="1"/>
              <a:t>Cumbria</a:t>
            </a:r>
            <a:r>
              <a:rPr lang="en-US" sz="2000" dirty="0"/>
              <a:t>), </a:t>
            </a:r>
          </a:p>
          <a:p>
            <a:pPr marL="801688" indent="-801688">
              <a:lnSpc>
                <a:spcPct val="100000"/>
              </a:lnSpc>
              <a:buNone/>
            </a:pPr>
            <a:r>
              <a:rPr lang="en-US" sz="2000" dirty="0">
                <a:solidFill>
                  <a:srgbClr val="00B050"/>
                </a:solidFill>
              </a:rPr>
              <a:t>Professor Sally Brown NTF </a:t>
            </a:r>
            <a:r>
              <a:rPr lang="en-US" sz="2000" dirty="0"/>
              <a:t>(Independent Consultant), </a:t>
            </a:r>
          </a:p>
          <a:p>
            <a:pPr marL="801688" indent="-801688">
              <a:lnSpc>
                <a:spcPct val="100000"/>
              </a:lnSpc>
              <a:buNone/>
            </a:pPr>
            <a:r>
              <a:rPr lang="en-US" sz="2000" dirty="0">
                <a:solidFill>
                  <a:srgbClr val="00B050"/>
                </a:solidFill>
              </a:rPr>
              <a:t>Dr Paul </a:t>
            </a:r>
            <a:r>
              <a:rPr lang="en-US" sz="2000" dirty="0" err="1">
                <a:solidFill>
                  <a:srgbClr val="00B050"/>
                </a:solidFill>
              </a:rPr>
              <a:t>Kleiman</a:t>
            </a:r>
            <a:r>
              <a:rPr lang="en-US" sz="2000" dirty="0">
                <a:solidFill>
                  <a:srgbClr val="00B050"/>
                </a:solidFill>
              </a:rPr>
              <a:t> </a:t>
            </a:r>
            <a:r>
              <a:rPr lang="en-US" sz="2000" dirty="0"/>
              <a:t>(Higher Education Academy), </a:t>
            </a:r>
          </a:p>
          <a:p>
            <a:pPr marL="801688" indent="-801688">
              <a:lnSpc>
                <a:spcPct val="100000"/>
              </a:lnSpc>
              <a:buNone/>
            </a:pPr>
            <a:r>
              <a:rPr lang="en-US" sz="2000" dirty="0">
                <a:solidFill>
                  <a:srgbClr val="00B050"/>
                </a:solidFill>
              </a:rPr>
              <a:t>Dr Helen May </a:t>
            </a:r>
            <a:r>
              <a:rPr lang="en-US" sz="2000" dirty="0"/>
              <a:t>(Higher Education Academy), </a:t>
            </a:r>
          </a:p>
          <a:p>
            <a:pPr marL="0" indent="0">
              <a:lnSpc>
                <a:spcPct val="100000"/>
              </a:lnSpc>
              <a:buNone/>
            </a:pPr>
            <a:r>
              <a:rPr lang="en-US" sz="2000" dirty="0"/>
              <a:t> </a:t>
            </a:r>
          </a:p>
        </p:txBody>
      </p:sp>
      <p:sp>
        <p:nvSpPr>
          <p:cNvPr id="6" name="Content Placeholder 5"/>
          <p:cNvSpPr>
            <a:spLocks noGrp="1"/>
          </p:cNvSpPr>
          <p:nvPr>
            <p:ph sz="half" idx="2"/>
          </p:nvPr>
        </p:nvSpPr>
        <p:spPr>
          <a:xfrm>
            <a:off x="4572000" y="980728"/>
            <a:ext cx="4176580" cy="5472608"/>
          </a:xfrm>
        </p:spPr>
        <p:txBody>
          <a:bodyPr/>
          <a:lstStyle/>
          <a:p>
            <a:pPr marL="625475" indent="-625475">
              <a:lnSpc>
                <a:spcPct val="100000"/>
              </a:lnSpc>
              <a:buNone/>
            </a:pPr>
            <a:r>
              <a:rPr lang="en-US" sz="2000" dirty="0">
                <a:solidFill>
                  <a:srgbClr val="00B050"/>
                </a:solidFill>
              </a:rPr>
              <a:t>Professor Liz McDowell NTF </a:t>
            </a:r>
            <a:r>
              <a:rPr lang="en-US" sz="2000" dirty="0"/>
              <a:t>(Northumbria University), </a:t>
            </a:r>
          </a:p>
          <a:p>
            <a:pPr marL="625475" indent="-625475">
              <a:lnSpc>
                <a:spcPct val="100000"/>
              </a:lnSpc>
              <a:buNone/>
            </a:pPr>
            <a:r>
              <a:rPr lang="en-US" sz="2000" dirty="0">
                <a:solidFill>
                  <a:srgbClr val="00B050"/>
                </a:solidFill>
              </a:rPr>
              <a:t>Dr Erica Morris </a:t>
            </a:r>
            <a:r>
              <a:rPr lang="en-US" sz="2000" dirty="0"/>
              <a:t>(Higher Education Academy), </a:t>
            </a:r>
          </a:p>
          <a:p>
            <a:pPr marL="625475" indent="-625475">
              <a:lnSpc>
                <a:spcPct val="100000"/>
              </a:lnSpc>
              <a:buNone/>
            </a:pPr>
            <a:r>
              <a:rPr lang="en-US" sz="2000" dirty="0">
                <a:solidFill>
                  <a:srgbClr val="00B050"/>
                </a:solidFill>
              </a:rPr>
              <a:t>Professor Susan Orr NTF </a:t>
            </a:r>
            <a:r>
              <a:rPr lang="en-US" sz="2000" dirty="0"/>
              <a:t>(Sheffield Hallam University), </a:t>
            </a:r>
          </a:p>
          <a:p>
            <a:pPr marL="625475" indent="-625475">
              <a:lnSpc>
                <a:spcPct val="100000"/>
              </a:lnSpc>
              <a:buNone/>
            </a:pPr>
            <a:r>
              <a:rPr lang="en-US" sz="2000" dirty="0">
                <a:solidFill>
                  <a:srgbClr val="00B050"/>
                </a:solidFill>
              </a:rPr>
              <a:t>Elaine Payne </a:t>
            </a:r>
            <a:r>
              <a:rPr lang="en-US" sz="2000" dirty="0"/>
              <a:t>(Higher Education Academy), </a:t>
            </a:r>
          </a:p>
          <a:p>
            <a:pPr marL="625475" indent="-625475">
              <a:lnSpc>
                <a:spcPct val="100000"/>
              </a:lnSpc>
              <a:buNone/>
            </a:pPr>
            <a:r>
              <a:rPr lang="en-US" sz="2000" dirty="0">
                <a:solidFill>
                  <a:srgbClr val="00B050"/>
                </a:solidFill>
              </a:rPr>
              <a:t>Professor Margaret Price NTF </a:t>
            </a:r>
            <a:r>
              <a:rPr lang="en-US" sz="2000" dirty="0"/>
              <a:t>(Oxford Brookes University), </a:t>
            </a:r>
          </a:p>
          <a:p>
            <a:pPr marL="625475" indent="-625475">
              <a:lnSpc>
                <a:spcPct val="100000"/>
              </a:lnSpc>
              <a:buNone/>
            </a:pPr>
            <a:r>
              <a:rPr lang="en-US" sz="2000" dirty="0">
                <a:solidFill>
                  <a:srgbClr val="00B050"/>
                </a:solidFill>
              </a:rPr>
              <a:t>Professor Chris Rust NTF  </a:t>
            </a:r>
            <a:r>
              <a:rPr lang="en-US" sz="2000" dirty="0"/>
              <a:t>(Oxford Brookes University), </a:t>
            </a:r>
          </a:p>
          <a:p>
            <a:pPr marL="625475" indent="-625475">
              <a:lnSpc>
                <a:spcPct val="100000"/>
              </a:lnSpc>
              <a:buNone/>
            </a:pPr>
            <a:r>
              <a:rPr lang="en-US" sz="2000" dirty="0">
                <a:solidFill>
                  <a:srgbClr val="00B050"/>
                </a:solidFill>
              </a:rPr>
              <a:t>Professor Brenda Smith </a:t>
            </a:r>
            <a:r>
              <a:rPr lang="en-US" sz="2000" dirty="0"/>
              <a:t>(Independent Consultant) </a:t>
            </a:r>
          </a:p>
          <a:p>
            <a:pPr marL="625475" indent="-625475">
              <a:lnSpc>
                <a:spcPct val="100000"/>
              </a:lnSpc>
              <a:buNone/>
            </a:pPr>
            <a:r>
              <a:rPr lang="en-US" sz="2000" dirty="0">
                <a:solidFill>
                  <a:srgbClr val="00B050"/>
                </a:solidFill>
              </a:rPr>
              <a:t>Judith Waterfield NTF </a:t>
            </a:r>
            <a:r>
              <a:rPr lang="en-US" sz="2000" dirty="0"/>
              <a:t>(Independent Consultant).</a:t>
            </a:r>
            <a:endParaRPr lang="en-GB" sz="2000" dirty="0"/>
          </a:p>
          <a:p>
            <a:endParaRPr lang="en-GB" sz="2000" dirty="0"/>
          </a:p>
        </p:txBody>
      </p:sp>
    </p:spTree>
    <p:extLst>
      <p:ext uri="{BB962C8B-B14F-4D97-AF65-F5344CB8AC3E}">
        <p14:creationId xmlns:p14="http://schemas.microsoft.com/office/powerpoint/2010/main" xmlns="" val="2273692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Sally Brown on feedback, 2015</a:t>
            </a:r>
          </a:p>
        </p:txBody>
      </p:sp>
      <p:sp>
        <p:nvSpPr>
          <p:cNvPr id="3" name="Content Placeholder 2"/>
          <p:cNvSpPr>
            <a:spLocks noGrp="1"/>
          </p:cNvSpPr>
          <p:nvPr>
            <p:ph idx="1"/>
          </p:nvPr>
        </p:nvSpPr>
        <p:spPr>
          <a:xfrm>
            <a:off x="358777" y="980729"/>
            <a:ext cx="8605838" cy="4886672"/>
          </a:xfrm>
        </p:spPr>
        <p:txBody>
          <a:bodyPr/>
          <a:lstStyle/>
          <a:p>
            <a:pPr>
              <a:lnSpc>
                <a:spcPct val="100000"/>
              </a:lnSpc>
            </a:pPr>
            <a:r>
              <a:rPr lang="en-US" sz="2800" dirty="0"/>
              <a:t>Concentrating on giving students detailed and developmental feedback is the single most useful thing we can do for our students, particularly those from disadvantaged backgrounds, who may not understand the rules of the higher education game. The time we spend on giving detailed and developmental formative and summative feedback should not be skimped: this is crucial to foster student learning and is the most time-consuming aspect of assessment but arguably the most important thing we do for learners.</a:t>
            </a:r>
            <a:endParaRPr lang="en-GB" sz="28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00000"/>
              </a:lnSpc>
            </a:pPr>
            <a:r>
              <a:rPr lang="en-US" sz="2800" dirty="0"/>
              <a:t>Once we have spent time on giving students feedback, it is a sad waste if students don’t make good use of it. We need to explore ways to </a:t>
            </a:r>
            <a:r>
              <a:rPr lang="en-US" sz="2800" dirty="0" err="1"/>
              <a:t>incentivise</a:t>
            </a:r>
            <a:r>
              <a:rPr lang="en-US" sz="2800" dirty="0"/>
              <a:t> reading and using of feedback since students often don’t bother, just looking at the mark given. This can be wasteful of staff effort and a missed opportunity for students…</a:t>
            </a:r>
            <a:endParaRPr lang="en-GB" sz="2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buFont typeface="+mj-lt"/>
              <a:buAutoNum type="arabicPeriod"/>
            </a:pPr>
            <a:r>
              <a:rPr lang="en-GB" dirty="0"/>
              <a:t>Poorly written comments that are nigh on impossible to decode, especially when impenetrable acronyms or abbreviations are used, or where handwriting is in an unfamiliar alphabet and is illegible. </a:t>
            </a:r>
          </a:p>
          <a:p>
            <a:pPr lvl="0">
              <a:buFont typeface="+mj-lt"/>
              <a:buAutoNum type="arabicPeriod"/>
            </a:pPr>
            <a:r>
              <a:rPr lang="en-GB" dirty="0"/>
              <a:t>Cursory and derogatory remarks that leave them feeling demoralised ‘Weak argument’, ‘Shoddy work’, ‘Hopeless’, ‘Under-developed’, and so on. </a:t>
            </a:r>
          </a:p>
          <a:p>
            <a:pPr lvl="0">
              <a:buFont typeface="+mj-lt"/>
              <a:buAutoNum type="arabicPeriod"/>
            </a:pPr>
            <a:r>
              <a:rPr lang="en-GB" dirty="0"/>
              <a:t>Value judgements on them as people rather than on the work in hand.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buFont typeface="+mj-lt"/>
              <a:buAutoNum type="arabicPeriod" startAt="4"/>
            </a:pPr>
            <a:r>
              <a:rPr lang="en-GB" dirty="0"/>
              <a:t>Vague comments which give few hints on how to improve or remediate errors: ‘OK as far as it goes’, ‘Needs greater depth of argument’, ‘Inappropriate methodology used’, ‘Not written at the right level’. </a:t>
            </a:r>
          </a:p>
          <a:p>
            <a:pPr lvl="0">
              <a:buFont typeface="+mj-lt"/>
              <a:buAutoNum type="arabicPeriod" startAt="4"/>
            </a:pPr>
            <a:r>
              <a:rPr lang="en-GB" dirty="0"/>
              <a:t>Feedback that arrives so late that there are no opportunities to put into practice any guidance suggested in time for the submission of the next assignment.</a:t>
            </a:r>
          </a:p>
          <a:p>
            <a:pPr>
              <a:buNone/>
            </a:pPr>
            <a:r>
              <a:rPr lang="en-GB" dirty="0"/>
              <a:t>(Adapted from Brown, 2015)</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7"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12"/>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nSpc>
                <a:spcPct val="85000"/>
              </a:lnSpc>
              <a:defRPr/>
            </a:pPr>
            <a:r>
              <a:rPr lang="en-GB" sz="2400" b="1" kern="0" dirty="0">
                <a:solidFill>
                  <a:srgbClr val="FF3300"/>
                </a:solidFill>
                <a:latin typeface="Calibri"/>
              </a:rPr>
              <a:t>Sadler, D. R. (2010). </a:t>
            </a:r>
            <a:r>
              <a:rPr lang="en-GB" sz="2400" b="1" kern="0" dirty="0">
                <a:solidFill>
                  <a:srgbClr val="008000"/>
                </a:solidFill>
                <a:latin typeface="Calibri"/>
              </a:rPr>
              <a:t>Beyond feedback: Developing student capability in complex appraisal. </a:t>
            </a:r>
            <a:r>
              <a:rPr lang="en-GB" sz="2400" b="1" i="1" kern="0" dirty="0">
                <a:solidFill>
                  <a:srgbClr val="008000"/>
                </a:solidFill>
                <a:latin typeface="Calibri"/>
              </a:rPr>
              <a:t>Assessment &amp; Evaluation in Higher Education, 35</a:t>
            </a:r>
            <a:r>
              <a:rPr lang="en-GB" sz="2400" b="1" kern="0" dirty="0">
                <a:solidFill>
                  <a:srgbClr val="008000"/>
                </a:solidFill>
                <a:latin typeface="Calibri"/>
              </a:rPr>
              <a:t>(5), 535-550.</a:t>
            </a:r>
            <a:br>
              <a:rPr lang="en-GB" sz="2400" b="1" kern="0" dirty="0">
                <a:solidFill>
                  <a:srgbClr val="008000"/>
                </a:solidFill>
                <a:latin typeface="Calibri"/>
              </a:rPr>
            </a:br>
            <a:endParaRPr lang="en-GB" sz="2400" b="1" kern="0"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575717"/>
          </a:xfrm>
        </p:spPr>
        <p:txBody>
          <a:bodyPr/>
          <a:lstStyle/>
          <a:p>
            <a:r>
              <a:rPr lang="en-GB" sz="3200" b="1" dirty="0"/>
              <a:t>How’s your feedback?</a:t>
            </a:r>
            <a:endParaRPr lang="en-US" sz="3600" b="1" dirty="0"/>
          </a:p>
        </p:txBody>
      </p:sp>
      <p:sp>
        <p:nvSpPr>
          <p:cNvPr id="16387" name="Rectangle 3"/>
          <p:cNvSpPr>
            <a:spLocks noGrp="1" noChangeArrowheads="1"/>
          </p:cNvSpPr>
          <p:nvPr>
            <p:ph type="body" idx="4294967295"/>
          </p:nvPr>
        </p:nvSpPr>
        <p:spPr>
          <a:xfrm>
            <a:off x="0" y="764638"/>
            <a:ext cx="9144000" cy="5831937"/>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spcBef>
                <a:spcPts val="0"/>
              </a:spcBef>
              <a:spcAft>
                <a:spcPts val="600"/>
              </a:spcAft>
              <a:buFont typeface="Wingdings" pitchFamily="2" charset="2"/>
              <a:buNone/>
            </a:pPr>
            <a:r>
              <a:rPr lang="en-US" sz="2800" dirty="0"/>
              <a:t>(After </a:t>
            </a:r>
            <a:r>
              <a:rPr lang="en-US" sz="2800" dirty="0" err="1"/>
              <a:t>Nicol</a:t>
            </a:r>
            <a:r>
              <a:rPr lang="en-US" sz="2800" dirty="0"/>
              <a:t> and MacFarlane-Dick, 2006)</a:t>
            </a:r>
            <a:endParaRPr lang="en-GB" sz="2800" dirty="0"/>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xmlns="" val="3253597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This workshop points forward to reinventing feedback, not least because of all the evidence that some of the most frequently used methods don’t work well, including written comments on students’ work. </a:t>
            </a:r>
          </a:p>
          <a:p>
            <a:r>
              <a:rPr lang="en-GB" dirty="0" smtClean="0"/>
              <a:t>We’ll review how feedback needs to link to the factors introduced in my keynote this morning, and ways of establishing feedback dialogues with students, rather than just monologues.</a:t>
            </a:r>
          </a:p>
          <a:p>
            <a:endParaRPr lang="en-GB"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3"/>
            <a:ext cx="8713788" cy="764629"/>
          </a:xfrm>
        </p:spPr>
        <p:txBody>
          <a:bodyPr/>
          <a:lstStyle/>
          <a:p>
            <a:r>
              <a:rPr lang="en-GB" dirty="0"/>
              <a:t>The new NSS statements (2017)</a:t>
            </a:r>
          </a:p>
        </p:txBody>
      </p:sp>
      <p:sp>
        <p:nvSpPr>
          <p:cNvPr id="3" name="Content Placeholder 2"/>
          <p:cNvSpPr>
            <a:spLocks noGrp="1"/>
          </p:cNvSpPr>
          <p:nvPr>
            <p:ph idx="1"/>
          </p:nvPr>
        </p:nvSpPr>
        <p:spPr>
          <a:xfrm>
            <a:off x="358777" y="620622"/>
            <a:ext cx="8605838" cy="5246791"/>
          </a:xfrm>
        </p:spPr>
        <p:txBody>
          <a:bodyPr/>
          <a:lstStyle/>
          <a:p>
            <a:pPr>
              <a:buNone/>
            </a:pPr>
            <a:r>
              <a:rPr lang="en-GB" sz="2800" dirty="0">
                <a:solidFill>
                  <a:srgbClr val="008000"/>
                </a:solidFill>
              </a:rPr>
              <a:t>Assessment and feedback</a:t>
            </a:r>
          </a:p>
          <a:p>
            <a:r>
              <a:rPr lang="en-GB" sz="2800" dirty="0">
                <a:solidFill>
                  <a:srgbClr val="002060"/>
                </a:solidFill>
              </a:rPr>
              <a:t>The criteria used in marking have been clear in advance.</a:t>
            </a:r>
          </a:p>
          <a:p>
            <a:r>
              <a:rPr lang="en-GB" sz="2800" dirty="0">
                <a:solidFill>
                  <a:srgbClr val="002060"/>
                </a:solidFill>
              </a:rPr>
              <a:t>Marking and assessment have been fair.</a:t>
            </a:r>
          </a:p>
          <a:p>
            <a:r>
              <a:rPr lang="en-GB" sz="2800" dirty="0">
                <a:solidFill>
                  <a:srgbClr val="002060"/>
                </a:solidFill>
              </a:rPr>
              <a:t>Feedback on my work has been timely.</a:t>
            </a:r>
          </a:p>
          <a:p>
            <a:r>
              <a:rPr lang="en-GB" sz="2800" dirty="0">
                <a:solidFill>
                  <a:srgbClr val="002060"/>
                </a:solidFill>
              </a:rPr>
              <a:t>I have received helpful comments on my work.</a:t>
            </a:r>
          </a:p>
          <a:p>
            <a:pPr>
              <a:buNone/>
            </a:pPr>
            <a:r>
              <a:rPr lang="en-GB" sz="2800" dirty="0">
                <a:solidFill>
                  <a:srgbClr val="008000"/>
                </a:solidFill>
              </a:rPr>
              <a:t>Student voice</a:t>
            </a:r>
          </a:p>
          <a:p>
            <a:pPr lvl="0"/>
            <a:r>
              <a:rPr lang="en-GB" sz="2800" dirty="0">
                <a:solidFill>
                  <a:srgbClr val="002060"/>
                </a:solidFill>
              </a:rPr>
              <a:t>I have had the right opportunities to provide feedback on my course.</a:t>
            </a:r>
          </a:p>
          <a:p>
            <a:pPr lvl="0"/>
            <a:r>
              <a:rPr lang="en-GB" sz="2800" dirty="0">
                <a:solidFill>
                  <a:srgbClr val="002060"/>
                </a:solidFill>
              </a:rPr>
              <a:t>Staff value students’ views and opinions about the course.</a:t>
            </a:r>
          </a:p>
          <a:p>
            <a:pPr lvl="0"/>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8719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3"/>
            <a:ext cx="9144000" cy="1124679"/>
          </a:xfrm>
        </p:spPr>
        <p:txBody>
          <a:bodyPr/>
          <a:lstStyle/>
          <a:p>
            <a:r>
              <a:rPr lang="en-GB" sz="3200" b="1" dirty="0" smtClean="0">
                <a:solidFill>
                  <a:srgbClr val="FF0000"/>
                </a:solidFill>
              </a:rPr>
              <a:t>Teaching – and research – and reflection:</a:t>
            </a:r>
            <a:br>
              <a:rPr lang="en-GB" sz="3200" b="1" dirty="0" smtClean="0">
                <a:solidFill>
                  <a:srgbClr val="FF0000"/>
                </a:solidFill>
              </a:rPr>
            </a:br>
            <a:r>
              <a:rPr lang="en-GB" sz="3200" b="1" dirty="0" smtClean="0">
                <a:solidFill>
                  <a:srgbClr val="FF0000"/>
                </a:solidFill>
              </a:rPr>
              <a:t>the ten most important words</a:t>
            </a:r>
          </a:p>
        </p:txBody>
      </p:sp>
      <p:sp>
        <p:nvSpPr>
          <p:cNvPr id="23555" name="Content Placeholder 2"/>
          <p:cNvSpPr>
            <a:spLocks noGrp="1"/>
          </p:cNvSpPr>
          <p:nvPr>
            <p:ph sz="half" idx="1"/>
          </p:nvPr>
        </p:nvSpPr>
        <p:spPr>
          <a:xfrm>
            <a:off x="285726"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6"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t>
            </a:r>
            <a:r>
              <a:rPr lang="en-GB" sz="3600" dirty="0" smtClean="0">
                <a:solidFill>
                  <a:srgbClr val="00B050"/>
                </a:solidFill>
              </a:rPr>
              <a:t>is getting ever less important</a:t>
            </a:r>
            <a:endParaRPr lang="en-GB" sz="3600" dirty="0">
              <a:solidFill>
                <a:srgbClr val="00B050"/>
              </a:solidFill>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6"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Why? </a:t>
            </a:r>
            <a:r>
              <a:rPr lang="en-GB" sz="2800" b="1" kern="0" dirty="0" smtClean="0">
                <a:solidFill>
                  <a:srgbClr val="C00000"/>
                </a:solidFill>
                <a:latin typeface="Arial"/>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Arial"/>
              </a:rPr>
              <a:t>What? </a:t>
            </a:r>
            <a:r>
              <a:rPr lang="en-GB" sz="1800" b="1" kern="0" dirty="0" smtClean="0">
                <a:solidFill>
                  <a:srgbClr val="C00000"/>
                </a:solidFill>
                <a:latin typeface="Arial"/>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Who? </a:t>
            </a:r>
            <a:r>
              <a:rPr lang="en-GB" sz="2800" b="1" kern="0" dirty="0" smtClean="0">
                <a:solidFill>
                  <a:srgbClr val="C00000"/>
                </a:solidFill>
                <a:latin typeface="Arial"/>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Where? </a:t>
            </a:r>
            <a:r>
              <a:rPr lang="en-GB" sz="2800" b="1" kern="0" dirty="0" smtClean="0">
                <a:solidFill>
                  <a:srgbClr val="C00000"/>
                </a:solidFill>
                <a:latin typeface="Arial"/>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When? </a:t>
            </a:r>
            <a:r>
              <a:rPr lang="en-GB" sz="2800" b="1" kern="0" dirty="0" smtClean="0">
                <a:solidFill>
                  <a:srgbClr val="C00000"/>
                </a:solidFill>
                <a:latin typeface="Arial"/>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How? </a:t>
            </a:r>
            <a:r>
              <a:rPr lang="en-GB" sz="2800" b="1" kern="0" dirty="0" smtClean="0">
                <a:solidFill>
                  <a:srgbClr val="C00000"/>
                </a:solidFill>
                <a:latin typeface="Arial"/>
              </a:rPr>
              <a:t>(processes)</a:t>
            </a:r>
          </a:p>
        </p:txBody>
      </p:sp>
      <p:sp>
        <p:nvSpPr>
          <p:cNvPr id="4" name="Content Placeholder 3"/>
          <p:cNvSpPr txBox="1">
            <a:spLocks/>
          </p:cNvSpPr>
          <p:nvPr/>
        </p:nvSpPr>
        <p:spPr>
          <a:xfrm>
            <a:off x="4500563"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Which? </a:t>
            </a:r>
            <a:r>
              <a:rPr lang="en-GB" sz="2800" b="1" kern="0" dirty="0" smtClean="0">
                <a:solidFill>
                  <a:srgbClr val="C00000"/>
                </a:solidFill>
                <a:latin typeface="Arial"/>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So what? </a:t>
            </a:r>
            <a:r>
              <a:rPr lang="en-GB" sz="2800" b="1" kern="0" dirty="0" smtClean="0">
                <a:solidFill>
                  <a:srgbClr val="C00000"/>
                </a:solidFill>
                <a:latin typeface="Arial"/>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Wow? </a:t>
            </a:r>
            <a:r>
              <a:rPr lang="en-GB" sz="2800" b="1" kern="0" dirty="0" smtClean="0">
                <a:solidFill>
                  <a:srgbClr val="C00000"/>
                </a:solidFill>
                <a:latin typeface="Arial"/>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Arial"/>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Arial"/>
              </a:rPr>
              <a:t>	????</a:t>
            </a:r>
          </a:p>
        </p:txBody>
      </p:sp>
      <p:sp>
        <p:nvSpPr>
          <p:cNvPr id="5" name="Title 1"/>
          <p:cNvSpPr txBox="1">
            <a:spLocks/>
          </p:cNvSpPr>
          <p:nvPr/>
        </p:nvSpPr>
        <p:spPr>
          <a:xfrm>
            <a:off x="0" y="13"/>
            <a:ext cx="9144000" cy="1124679"/>
          </a:xfrm>
          <a:prstGeom prst="rect">
            <a:avLst/>
          </a:prstGeom>
        </p:spPr>
        <p:txBody>
          <a:bodyPr/>
          <a:lstStyle/>
          <a:p>
            <a:pPr algn="ctr">
              <a:lnSpc>
                <a:spcPct val="85000"/>
              </a:lnSpc>
              <a:defRPr/>
            </a:pPr>
            <a:r>
              <a:rPr lang="en-GB" sz="3200" b="1" kern="0" smtClean="0">
                <a:solidFill>
                  <a:srgbClr val="FF0000"/>
                </a:solidFill>
                <a:latin typeface="Arial Rounded MT Bold"/>
              </a:rPr>
              <a:t>Teaching – and research – and reflection:</a:t>
            </a:r>
            <a:br>
              <a:rPr lang="en-GB" sz="3200" b="1" kern="0" smtClean="0">
                <a:solidFill>
                  <a:srgbClr val="FF0000"/>
                </a:solidFill>
                <a:latin typeface="Arial Rounded MT Bold"/>
              </a:rPr>
            </a:br>
            <a:r>
              <a:rPr lang="en-GB" sz="3200" b="1" kern="0" smtClean="0">
                <a:solidFill>
                  <a:srgbClr val="FF0000"/>
                </a:solidFill>
                <a:latin typeface="Arial Rounded MT Bold"/>
              </a:rPr>
              <a:t>the ten most important words</a:t>
            </a:r>
            <a:endParaRPr lang="en-GB" sz="3200" b="1" kern="0" dirty="0" smtClean="0">
              <a:solidFill>
                <a:srgbClr val="FF0000"/>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524000" y="0"/>
            <a:ext cx="6858000" cy="6858000"/>
          </a:xfrm>
          <a:prstGeom prst="rect">
            <a:avLst/>
          </a:prstGeom>
          <a:solidFill>
            <a:schemeClr val="tx1"/>
          </a:solidFill>
        </p:spPr>
      </p:pic>
    </p:spTree>
    <p:extLst>
      <p:ext uri="{BB962C8B-B14F-4D97-AF65-F5344CB8AC3E}">
        <p14:creationId xmlns:p14="http://schemas.microsoft.com/office/powerpoint/2010/main" xmlns="" val="568089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82"/>
            <a:ext cx="6481762" cy="2088289"/>
          </a:xfrm>
          <a:noFill/>
        </p:spPr>
        <p:txBody>
          <a:bodyPr/>
          <a:lstStyle/>
          <a:p>
            <a:pPr algn="ctr"/>
            <a:r>
              <a:rPr lang="en-GB" sz="4400" dirty="0">
                <a:solidFill>
                  <a:srgbClr val="FFFF00"/>
                </a:solidFill>
              </a:rPr>
              <a:t>Smarter feedback</a:t>
            </a:r>
            <a:r>
              <a:rPr lang="en-GB" sz="4000" dirty="0">
                <a:solidFill>
                  <a:srgbClr val="FFFF00"/>
                </a:solidFill>
              </a:rPr>
              <a:t>	</a:t>
            </a:r>
            <a:br>
              <a:rPr lang="en-GB" sz="4000" dirty="0">
                <a:solidFill>
                  <a:srgbClr val="FFFF00"/>
                </a:solidFill>
              </a:rPr>
            </a:br>
            <a:r>
              <a:rPr lang="en-GB" sz="3200" dirty="0">
                <a:solidFill>
                  <a:srgbClr val="FFFF00"/>
                </a:solidFill>
              </a:rPr>
              <a:t>getting better feedback to more students in less time!</a:t>
            </a:r>
            <a:endParaRPr lang="en-GB" sz="4000" dirty="0">
              <a:solidFill>
                <a:srgbClr val="FFFF00"/>
              </a:solidFill>
            </a:endParaRPr>
          </a:p>
        </p:txBody>
      </p:sp>
      <p:sp>
        <p:nvSpPr>
          <p:cNvPr id="5" name="Rectangle 8">
            <a:hlinkClick r:id="rId3" action="ppaction://hlinkpres?slideindex=1&amp;slidetitle="/>
          </p:cNvPr>
          <p:cNvSpPr>
            <a:spLocks noChangeArrowheads="1"/>
          </p:cNvSpPr>
          <p:nvPr/>
        </p:nvSpPr>
        <p:spPr bwMode="auto">
          <a:xfrm>
            <a:off x="251400" y="4365130"/>
            <a:ext cx="84971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6"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92"/>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a:solidFill>
                  <a:srgbClr val="000000"/>
                </a:solidFill>
                <a:latin typeface="Verdana" pitchFamily="34" charset="0"/>
              </a:rPr>
              <a:t>Manageable feedback: we need to:</a:t>
            </a:r>
          </a:p>
        </p:txBody>
      </p:sp>
      <p:sp>
        <p:nvSpPr>
          <p:cNvPr id="27" name="Text Box 12"/>
          <p:cNvSpPr txBox="1">
            <a:spLocks noChangeArrowheads="1"/>
          </p:cNvSpPr>
          <p:nvPr/>
        </p:nvSpPr>
        <p:spPr bwMode="auto">
          <a:xfrm>
            <a:off x="590931" y="329463"/>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Effectiveness and </a:t>
            </a:r>
            <a:br>
              <a:rPr lang="en-GB" dirty="0"/>
            </a:br>
            <a:r>
              <a:rPr lang="en-GB" dirty="0"/>
              <a:t>Efficiency of feedback</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sz="6000" dirty="0"/>
              <a:t>Feedback, and…</a:t>
            </a:r>
          </a:p>
        </p:txBody>
      </p:sp>
      <p:sp>
        <p:nvSpPr>
          <p:cNvPr id="7171" name="Rectangle 3"/>
          <p:cNvSpPr>
            <a:spLocks noGrp="1" noChangeArrowheads="1"/>
          </p:cNvSpPr>
          <p:nvPr>
            <p:ph type="subTitle" idx="1"/>
          </p:nvPr>
        </p:nvSpPr>
        <p:spPr>
          <a:xfrm>
            <a:off x="285751" y="2428875"/>
            <a:ext cx="6388100" cy="1739900"/>
          </a:xfrm>
        </p:spPr>
        <p:txBody>
          <a:bodyPr/>
          <a:lstStyle/>
          <a:p>
            <a:pPr eaLnBrk="1" hangingPunct="1"/>
            <a:endParaRPr lang="en-GB" sz="4800" b="1" dirty="0"/>
          </a:p>
          <a:p>
            <a:pPr eaLnBrk="1" hangingPunct="1"/>
            <a:r>
              <a:rPr lang="en-GB" sz="4800" b="1" dirty="0"/>
              <a:t>Feed-forward</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cs typeface="Arial" charset="0"/>
              </a:rPr>
              <a:t>Wanting/</a:t>
            </a:r>
          </a:p>
          <a:p>
            <a:pPr algn="ctr" eaLnBrk="0" hangingPunct="0"/>
            <a:r>
              <a:rPr lang="en-US" sz="2800" b="1">
                <a:solidFill>
                  <a:srgbClr val="000000"/>
                </a:solidFill>
                <a:cs typeface="Arial" charset="0"/>
              </a:rPr>
              <a:t>Needing</a:t>
            </a:r>
          </a:p>
        </p:txBody>
      </p:sp>
      <p:sp>
        <p:nvSpPr>
          <p:cNvPr id="8203" name="Rectangle 10"/>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204" name="Rectangle 11"/>
          <p:cNvSpPr>
            <a:spLocks noChangeArrowheads="1"/>
          </p:cNvSpPr>
          <p:nvPr/>
        </p:nvSpPr>
        <p:spPr bwMode="auto">
          <a:xfrm>
            <a:off x="3505200" y="6065850"/>
            <a:ext cx="25146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a:solidFill>
                  <a:srgbClr val="FFFF00"/>
                </a:solidFill>
                <a:cs typeface="Arial" charset="0"/>
              </a:rPr>
              <a:t>Assessing</a:t>
            </a:r>
          </a:p>
          <a:p>
            <a:pPr algn="ctr" eaLnBrk="0" hangingPunct="0">
              <a:spcBef>
                <a:spcPct val="50000"/>
              </a:spcBef>
            </a:pPr>
            <a:r>
              <a:rPr lang="en-GB" sz="2000" b="1">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207" name="Rectangle 17"/>
          <p:cNvSpPr>
            <a:spLocks noChangeArrowheads="1"/>
          </p:cNvSpPr>
          <p:nvPr/>
        </p:nvSpPr>
        <p:spPr bwMode="auto">
          <a:xfrm>
            <a:off x="2987677" y="5157800"/>
            <a:ext cx="2795588"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FFFF"/>
                </a:solidFill>
                <a:cs typeface="Arial" charset="0"/>
              </a:rPr>
              <a:t>Coaching, </a:t>
            </a:r>
          </a:p>
          <a:p>
            <a:pPr algn="ctr" eaLnBrk="0" hangingPunct="0"/>
            <a:r>
              <a:rPr lang="en-GB" sz="2000" b="1">
                <a:solidFill>
                  <a:srgbClr val="FFFFFF"/>
                </a:solidFill>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Motivates students – helps them to </a:t>
            </a:r>
            <a:r>
              <a:rPr lang="en-GB" sz="2800" b="1" kern="0" dirty="0">
                <a:solidFill>
                  <a:srgbClr val="CC0000"/>
                </a:solidFill>
                <a:latin typeface="Calibri" pitchFamily="34" charset="0"/>
              </a:rPr>
              <a:t>want</a:t>
            </a:r>
            <a:r>
              <a:rPr lang="en-GB" sz="2800" b="1" kern="0" dirty="0">
                <a:solidFill>
                  <a:srgbClr val="660066"/>
                </a:solidFill>
                <a:latin typeface="Calibri" pitchFamily="34" charset="0"/>
              </a:rPr>
              <a:t> to learn;</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identify what they </a:t>
            </a:r>
            <a:r>
              <a:rPr lang="en-GB" sz="2800" b="1" kern="0" dirty="0">
                <a:solidFill>
                  <a:srgbClr val="CC0000"/>
                </a:solidFill>
                <a:latin typeface="Calibri" pitchFamily="34" charset="0"/>
              </a:rPr>
              <a:t>need</a:t>
            </a:r>
            <a:r>
              <a:rPr lang="en-GB" sz="2800" b="1" kern="0" dirty="0">
                <a:solidFill>
                  <a:srgbClr val="660066"/>
                </a:solidFill>
                <a:latin typeface="Calibri" pitchFamily="34" charset="0"/>
              </a:rPr>
              <a:t> to do next;</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take action</a:t>
            </a:r>
            <a:r>
              <a:rPr lang="en-GB" sz="2800" b="1" kern="0" dirty="0">
                <a:solidFill>
                  <a:srgbClr val="660066"/>
                </a:solidFill>
                <a:latin typeface="Calibri" pitchFamily="34" charset="0"/>
              </a:rPr>
              <a:t> to improve their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make sense</a:t>
            </a:r>
            <a:r>
              <a:rPr lang="en-GB" sz="2800" b="1" kern="0" dirty="0">
                <a:solidFill>
                  <a:srgbClr val="660066"/>
                </a:solidFill>
                <a:latin typeface="Calibri" pitchFamily="34" charset="0"/>
              </a:rPr>
              <a:t> of what they are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further make sense of their learning by </a:t>
            </a:r>
            <a:r>
              <a:rPr lang="en-GB" sz="2800" b="1" kern="0" dirty="0">
                <a:solidFill>
                  <a:srgbClr val="CC0000"/>
                </a:solidFill>
                <a:latin typeface="Calibri" pitchFamily="34" charset="0"/>
              </a:rPr>
              <a:t>engaging in real dialogue</a:t>
            </a:r>
            <a:r>
              <a:rPr lang="en-GB" sz="2800" b="1" kern="0" dirty="0">
                <a:solidFill>
                  <a:srgbClr val="660066"/>
                </a:solidFill>
                <a:latin typeface="Calibri" pitchFamily="34" charset="0"/>
              </a:rPr>
              <a:t> with tutors and peers;</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a:t>
            </a:r>
            <a:r>
              <a:rPr lang="en-GB" sz="2800" b="1" kern="0" dirty="0">
                <a:solidFill>
                  <a:srgbClr val="CC0000"/>
                </a:solidFill>
                <a:latin typeface="Calibri" pitchFamily="34" charset="0"/>
              </a:rPr>
              <a:t>make informed judgements </a:t>
            </a:r>
            <a:r>
              <a:rPr lang="en-GB" sz="2800" b="1" kern="0" dirty="0">
                <a:solidFill>
                  <a:srgbClr val="660066"/>
                </a:solidFill>
                <a:latin typeface="Calibri" pitchFamily="34" charset="0"/>
              </a:rPr>
              <a:t>on their own work, and each others’ work:</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reflect on their past work in ways they can use to improve their future work.</a:t>
            </a: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p:txBody>
      </p:sp>
      <p:sp>
        <p:nvSpPr>
          <p:cNvPr id="8210" name="Rectangle 2"/>
          <p:cNvSpPr>
            <a:spLocks noChangeArrowheads="1"/>
          </p:cNvSpPr>
          <p:nvPr/>
        </p:nvSpPr>
        <p:spPr bwMode="auto">
          <a:xfrm>
            <a:off x="0" y="12"/>
            <a:ext cx="9144000" cy="836613"/>
          </a:xfrm>
          <a:prstGeom prst="rect">
            <a:avLst/>
          </a:prstGeom>
          <a:solidFill>
            <a:srgbClr val="000000">
              <a:alpha val="58038"/>
            </a:srgbClr>
          </a:solidFill>
          <a:ln w="9525" algn="ctr">
            <a:noFill/>
            <a:miter lim="800000"/>
            <a:headEnd/>
            <a:tailEnd/>
          </a:ln>
        </p:spPr>
        <p:txBody>
          <a:bodyPr anchor="ctr"/>
          <a:lstStyle/>
          <a:p>
            <a:pPr algn="ctr" eaLnBrk="0" hangingPunct="0">
              <a:lnSpc>
                <a:spcPct val="85000"/>
              </a:lnSpc>
            </a:pPr>
            <a:r>
              <a:rPr lang="en-GB" sz="3200" b="1">
                <a:solidFill>
                  <a:srgbClr val="FFFF66"/>
                </a:solidFill>
              </a:rPr>
              <a:t>Feedback (including feed forward) works well when it:</a:t>
            </a:r>
            <a:endParaRPr lang="en-US" sz="3200" b="1">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a:t>Feedback works badly when it…</a:t>
            </a:r>
            <a:endParaRPr lang="en-US" sz="3600" b="1"/>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800" dirty="0">
                <a:latin typeface="Calibri" pitchFamily="34" charset="0"/>
              </a:rPr>
              <a:t>Is just a monologue from tutors to students;</a:t>
            </a:r>
          </a:p>
          <a:p>
            <a:pPr eaLnBrk="1" hangingPunct="1">
              <a:buFont typeface="Wingdings" pitchFamily="2" charset="2"/>
              <a:buChar char="x"/>
            </a:pPr>
            <a:r>
              <a:rPr lang="en-GB" sz="2800" dirty="0">
                <a:latin typeface="Calibri" pitchFamily="34" charset="0"/>
              </a:rPr>
              <a:t>Saps students’ confidence;</a:t>
            </a:r>
          </a:p>
          <a:p>
            <a:pPr eaLnBrk="1" hangingPunct="1">
              <a:buFont typeface="Wingdings" pitchFamily="2" charset="2"/>
              <a:buChar char="x"/>
            </a:pPr>
            <a:r>
              <a:rPr lang="en-GB" sz="2800" dirty="0">
                <a:latin typeface="Calibri" pitchFamily="34" charset="0"/>
              </a:rPr>
              <a:t>Directs students’ activities in inappropriate directions;</a:t>
            </a:r>
          </a:p>
          <a:p>
            <a:pPr eaLnBrk="1" hangingPunct="1">
              <a:buFont typeface="Wingdings" pitchFamily="2" charset="2"/>
              <a:buChar char="x"/>
            </a:pPr>
            <a:r>
              <a:rPr lang="en-GB" sz="2800" dirty="0">
                <a:latin typeface="Calibri" pitchFamily="34" charset="0"/>
              </a:rPr>
              <a:t>Fails to articulate with learning outcomes;</a:t>
            </a:r>
          </a:p>
          <a:p>
            <a:pPr eaLnBrk="1" hangingPunct="1">
              <a:buFont typeface="Wingdings" pitchFamily="2" charset="2"/>
              <a:buChar char="x"/>
            </a:pPr>
            <a:r>
              <a:rPr lang="en-GB" sz="2800" dirty="0">
                <a:latin typeface="Calibri" pitchFamily="34" charset="0"/>
              </a:rPr>
              <a:t>Fails to relate clearly to evidence of achievement of the assessment criteria;</a:t>
            </a:r>
          </a:p>
          <a:p>
            <a:pPr eaLnBrk="1" hangingPunct="1">
              <a:buFont typeface="Wingdings" pitchFamily="2" charset="2"/>
              <a:buChar char="x"/>
            </a:pPr>
            <a:r>
              <a:rPr lang="en-GB" sz="2800" dirty="0">
                <a:latin typeface="Calibri" pitchFamily="34" charset="0"/>
              </a:rPr>
              <a:t>Relates only to what is easy to assess rather than what is at the heart of learning;</a:t>
            </a:r>
          </a:p>
          <a:p>
            <a:pPr eaLnBrk="1" hangingPunct="1">
              <a:buFont typeface="Wingdings" pitchFamily="2" charset="2"/>
              <a:buChar char="x"/>
            </a:pPr>
            <a:r>
              <a:rPr lang="en-GB" sz="2800" dirty="0">
                <a:latin typeface="Calibri" pitchFamily="34" charset="0"/>
              </a:rPr>
              <a:t>Focuses on failings rather than achievements.</a:t>
            </a:r>
          </a:p>
          <a:p>
            <a:pPr eaLnBrk="1" hangingPunct="1">
              <a:buFont typeface="Wingdings" pitchFamily="2" charset="2"/>
              <a:buChar char="x"/>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a:t>Evidencing our good practice</a:t>
            </a:r>
          </a:p>
        </p:txBody>
      </p:sp>
      <p:sp>
        <p:nvSpPr>
          <p:cNvPr id="12291" name="Rectangle 3"/>
          <p:cNvSpPr>
            <a:spLocks noGrp="1" noChangeArrowheads="1"/>
          </p:cNvSpPr>
          <p:nvPr>
            <p:ph idx="1"/>
          </p:nvPr>
        </p:nvSpPr>
        <p:spPr/>
        <p:txBody>
          <a:bodyPr/>
          <a:lstStyle/>
          <a:p>
            <a:pPr eaLnBrk="1" hangingPunct="1"/>
            <a:r>
              <a:rPr lang="en-GB" dirty="0">
                <a:latin typeface="Calibri" pitchFamily="34" charset="0"/>
              </a:rPr>
              <a:t>Feedback to students, when written (or word-processed) is one of the most accessible indicators of the quality of our teaching.</a:t>
            </a:r>
          </a:p>
          <a:p>
            <a:pPr eaLnBrk="1" hangingPunct="1"/>
            <a:r>
              <a:rPr lang="en-GB" dirty="0">
                <a:latin typeface="Calibri" pitchFamily="34" charset="0"/>
              </a:rPr>
              <a:t>Such evidence is looked at very thoroughly by external agencies, professional bodies, funding council, external examiners.</a:t>
            </a:r>
          </a:p>
          <a:p>
            <a:pPr eaLnBrk="1" hangingPunct="1"/>
            <a:r>
              <a:rPr lang="en-GB" dirty="0">
                <a:latin typeface="Calibri" pitchFamily="34" charset="0"/>
              </a:rPr>
              <a:t>And they usually talk to students, who know best how well (or badly) our feedback actually works.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b="1" dirty="0"/>
              <a:t>Individual task on ways of giving students feedback</a:t>
            </a:r>
            <a:br>
              <a:rPr lang="en-GB" sz="3000" b="1" dirty="0"/>
            </a:br>
            <a:endParaRPr lang="en-GB" sz="3000" b="1" dirty="0"/>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a:solidFill>
                  <a:schemeClr val="tx2">
                    <a:lumMod val="60000"/>
                    <a:lumOff val="40000"/>
                  </a:schemeClr>
                </a:solidFill>
                <a:latin typeface="Calibri" pitchFamily="34" charset="0"/>
              </a:rPr>
              <a:t>Think of the main ways you give feedback to your students. </a:t>
            </a:r>
            <a:r>
              <a:rPr lang="en-GB" sz="2800" dirty="0">
                <a:solidFill>
                  <a:srgbClr val="008000"/>
                </a:solidFill>
                <a:latin typeface="Calibri" pitchFamily="34" charset="0"/>
              </a:rPr>
              <a:t>Think also of other ways they get feedback without you being involved.</a:t>
            </a:r>
          </a:p>
          <a:p>
            <a:pPr eaLnBrk="1" hangingPunct="1">
              <a:lnSpc>
                <a:spcPct val="100000"/>
              </a:lnSpc>
              <a:defRPr/>
            </a:pPr>
            <a:r>
              <a:rPr lang="en-GB" sz="2800" dirty="0">
                <a:latin typeface="Calibri" pitchFamily="34" charset="0"/>
              </a:rPr>
              <a:t>Privately, make a list of the ways your students get feedback on their learning</a:t>
            </a:r>
            <a:r>
              <a:rPr lang="en-GB" sz="2800" dirty="0">
                <a:solidFill>
                  <a:srgbClr val="008000"/>
                </a:solidFill>
                <a:latin typeface="Calibri" pitchFamily="34" charset="0"/>
              </a:rPr>
              <a:t> (not just on their work) </a:t>
            </a:r>
            <a:r>
              <a:rPr lang="en-GB" sz="2800" dirty="0">
                <a:latin typeface="Calibri" pitchFamily="34" charset="0"/>
              </a:rPr>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sz="3600" b="1" dirty="0"/>
              <a:t>Group task</a:t>
            </a:r>
            <a:endParaRPr lang="en-US" sz="3600" b="1" dirty="0"/>
          </a:p>
        </p:txBody>
      </p:sp>
      <p:sp>
        <p:nvSpPr>
          <p:cNvPr id="20483"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x"/>
            </a:pPr>
            <a:r>
              <a:rPr lang="en-GB" sz="3600" dirty="0">
                <a:latin typeface="Calibri" pitchFamily="34" charset="0"/>
              </a:rPr>
              <a:t>Please go into groups as directed.</a:t>
            </a:r>
          </a:p>
          <a:p>
            <a:pPr eaLnBrk="1" hangingPunct="1">
              <a:buFont typeface="Wingdings" pitchFamily="2" charset="2"/>
              <a:buChar char="x"/>
            </a:pPr>
            <a:r>
              <a:rPr lang="en-GB" sz="3600" dirty="0">
                <a:latin typeface="Calibri" pitchFamily="34" charset="0"/>
              </a:rPr>
              <a:t>As a group, please write each feedback method on a separate post-it, and place the post-its in position on a flipchart as follows…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1508" name="Text Box 4"/>
          <p:cNvSpPr txBox="1">
            <a:spLocks noChangeArrowheads="1"/>
          </p:cNvSpPr>
          <p:nvPr/>
        </p:nvSpPr>
        <p:spPr bwMode="auto">
          <a:xfrm>
            <a:off x="2497790" y="5638811"/>
            <a:ext cx="3608681" cy="954107"/>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a:solidFill>
                  <a:srgbClr val="FFFFFF"/>
                </a:solidFill>
              </a:rPr>
              <a:t>Low learning payoff</a:t>
            </a:r>
          </a:p>
          <a:p>
            <a:pPr algn="ctr" eaLnBrk="0" hangingPunct="0"/>
            <a:r>
              <a:rPr lang="en-GB" sz="2800" b="1">
                <a:solidFill>
                  <a:srgbClr val="FFFFFF"/>
                </a:solidFill>
              </a:rPr>
              <a:t>for students</a:t>
            </a:r>
          </a:p>
        </p:txBody>
      </p:sp>
      <p:sp>
        <p:nvSpPr>
          <p:cNvPr id="21509" name="Text Box 5"/>
          <p:cNvSpPr txBox="1">
            <a:spLocks noChangeArrowheads="1"/>
          </p:cNvSpPr>
          <p:nvPr/>
        </p:nvSpPr>
        <p:spPr bwMode="auto">
          <a:xfrm>
            <a:off x="5164546" y="3124208"/>
            <a:ext cx="3658374" cy="954107"/>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Not highly efficient</a:t>
            </a:r>
          </a:p>
          <a:p>
            <a:pPr algn="ctr" eaLnBrk="0" hangingPunct="0"/>
            <a:r>
              <a:rPr lang="en-GB" sz="2800" b="1">
                <a:solidFill>
                  <a:srgbClr val="000000"/>
                </a:solidFill>
              </a:rPr>
              <a:t>for us</a:t>
            </a:r>
          </a:p>
        </p:txBody>
      </p:sp>
      <p:sp>
        <p:nvSpPr>
          <p:cNvPr id="21510" name="Text Box 6"/>
          <p:cNvSpPr txBox="1">
            <a:spLocks noChangeArrowheads="1"/>
          </p:cNvSpPr>
          <p:nvPr/>
        </p:nvSpPr>
        <p:spPr bwMode="auto">
          <a:xfrm>
            <a:off x="291313" y="2955925"/>
            <a:ext cx="2920992" cy="954107"/>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Highly efficient</a:t>
            </a:r>
          </a:p>
          <a:p>
            <a:pPr algn="ctr" eaLnBrk="0" hangingPunct="0"/>
            <a:r>
              <a:rPr lang="en-GB" sz="2800" b="1">
                <a:solidFill>
                  <a:srgbClr val="000000"/>
                </a:solidFill>
              </a:rPr>
              <a:t>for us</a:t>
            </a:r>
          </a:p>
        </p:txBody>
      </p:sp>
      <p:sp>
        <p:nvSpPr>
          <p:cNvPr id="21511" name="Text Box 7"/>
          <p:cNvSpPr txBox="1">
            <a:spLocks noChangeArrowheads="1"/>
          </p:cNvSpPr>
          <p:nvPr/>
        </p:nvSpPr>
        <p:spPr bwMode="auto">
          <a:xfrm>
            <a:off x="2389146" y="311161"/>
            <a:ext cx="3751348" cy="954107"/>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 learning payoff</a:t>
            </a:r>
          </a:p>
          <a:p>
            <a:pPr algn="ctr" eaLnBrk="0" hangingPunct="0"/>
            <a:r>
              <a:rPr lang="en-GB" sz="2800" b="1">
                <a:solidFill>
                  <a:srgbClr val="000000"/>
                </a:solidFill>
              </a:rPr>
              <a:t>for students</a:t>
            </a:r>
          </a:p>
        </p:txBody>
      </p:sp>
      <p:sp>
        <p:nvSpPr>
          <p:cNvPr id="21512" name="AutoShape 8">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
        <p:nvSpPr>
          <p:cNvPr id="9" name="TextBox 8"/>
          <p:cNvSpPr txBox="1"/>
          <p:nvPr/>
        </p:nvSpPr>
        <p:spPr>
          <a:xfrm>
            <a:off x="5436120" y="1844780"/>
            <a:ext cx="3869594" cy="707886"/>
          </a:xfrm>
          <a:prstGeom prst="rect">
            <a:avLst/>
          </a:prstGeom>
          <a:noFill/>
        </p:spPr>
        <p:txBody>
          <a:bodyPr wrap="square" rtlCol="0">
            <a:spAutoFit/>
          </a:bodyPr>
          <a:lstStyle/>
          <a:p>
            <a:r>
              <a:rPr lang="en-GB" b="1" dirty="0" smtClean="0"/>
              <a:t>Deadline </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2532" name="Text Box 4"/>
          <p:cNvSpPr txBox="1">
            <a:spLocks noChangeArrowheads="1"/>
          </p:cNvSpPr>
          <p:nvPr/>
        </p:nvSpPr>
        <p:spPr bwMode="auto">
          <a:xfrm>
            <a:off x="2497095" y="609601"/>
            <a:ext cx="3751348" cy="523220"/>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 learning payoff</a:t>
            </a:r>
          </a:p>
        </p:txBody>
      </p:sp>
      <p:sp>
        <p:nvSpPr>
          <p:cNvPr id="22533" name="Text Box 5"/>
          <p:cNvSpPr txBox="1">
            <a:spLocks noChangeArrowheads="1"/>
          </p:cNvSpPr>
          <p:nvPr/>
        </p:nvSpPr>
        <p:spPr bwMode="auto">
          <a:xfrm>
            <a:off x="2496203" y="5492751"/>
            <a:ext cx="3608681" cy="523220"/>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a:solidFill>
                  <a:srgbClr val="FFFFFF"/>
                </a:solidFill>
              </a:rPr>
              <a:t>Low learning payoff</a:t>
            </a:r>
          </a:p>
        </p:txBody>
      </p:sp>
      <p:sp>
        <p:nvSpPr>
          <p:cNvPr id="22534" name="Text Box 6"/>
          <p:cNvSpPr txBox="1">
            <a:spLocks noChangeArrowheads="1"/>
          </p:cNvSpPr>
          <p:nvPr/>
        </p:nvSpPr>
        <p:spPr bwMode="auto">
          <a:xfrm>
            <a:off x="107161" y="3054351"/>
            <a:ext cx="2920992" cy="523220"/>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Highly efficient</a:t>
            </a:r>
          </a:p>
        </p:txBody>
      </p:sp>
      <p:sp>
        <p:nvSpPr>
          <p:cNvPr id="22535" name="Text Box 7"/>
          <p:cNvSpPr txBox="1">
            <a:spLocks noChangeArrowheads="1"/>
          </p:cNvSpPr>
          <p:nvPr/>
        </p:nvSpPr>
        <p:spPr bwMode="auto">
          <a:xfrm>
            <a:off x="5583645" y="3054351"/>
            <a:ext cx="3658374" cy="523220"/>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Not highly efficient</a:t>
            </a:r>
          </a:p>
        </p:txBody>
      </p:sp>
      <p:sp>
        <p:nvSpPr>
          <p:cNvPr id="22536" name="Text Box 8"/>
          <p:cNvSpPr txBox="1">
            <a:spLocks noChangeArrowheads="1"/>
          </p:cNvSpPr>
          <p:nvPr/>
        </p:nvSpPr>
        <p:spPr bwMode="auto">
          <a:xfrm>
            <a:off x="6588125" y="3644907"/>
            <a:ext cx="304800" cy="5191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GB" sz="2800" b="1">
                <a:solidFill>
                  <a:srgbClr val="000000"/>
                </a:solidFill>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4</a:t>
            </a:r>
          </a:p>
        </p:txBody>
      </p:sp>
      <p:sp>
        <p:nvSpPr>
          <p:cNvPr id="22538" name="Text Box 10"/>
          <p:cNvSpPr txBox="1">
            <a:spLocks noChangeArrowheads="1"/>
          </p:cNvSpPr>
          <p:nvPr/>
        </p:nvSpPr>
        <p:spPr bwMode="auto">
          <a:xfrm>
            <a:off x="4427540" y="6338888"/>
            <a:ext cx="401637" cy="519112"/>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1</a:t>
            </a:r>
          </a:p>
        </p:txBody>
      </p:sp>
      <p:sp>
        <p:nvSpPr>
          <p:cNvPr id="22539" name="Text Box 11"/>
          <p:cNvSpPr txBox="1">
            <a:spLocks noChangeArrowheads="1"/>
          </p:cNvSpPr>
          <p:nvPr/>
        </p:nvSpPr>
        <p:spPr bwMode="auto">
          <a:xfrm>
            <a:off x="4426221" y="4724401"/>
            <a:ext cx="404278" cy="523220"/>
          </a:xfrm>
          <a:prstGeom prst="rect">
            <a:avLst/>
          </a:prstGeom>
          <a:noFill/>
          <a:ln w="12700">
            <a:noFill/>
            <a:miter lim="800000"/>
            <a:headEnd type="none" w="sm" len="sm"/>
            <a:tailEnd type="none" w="sm" len="sm"/>
          </a:ln>
        </p:spPr>
        <p:txBody>
          <a:bodyPr wrap="none">
            <a:spAutoFit/>
          </a:bodyPr>
          <a:lstStyle/>
          <a:p>
            <a:pPr algn="ctr" eaLnBrk="0" hangingPunct="0"/>
            <a:r>
              <a:rPr lang="en-GB" sz="2800" b="1">
                <a:solidFill>
                  <a:srgbClr val="000000"/>
                </a:solidFill>
              </a:rPr>
              <a:t>2</a:t>
            </a:r>
          </a:p>
        </p:txBody>
      </p:sp>
      <p:sp>
        <p:nvSpPr>
          <p:cNvPr id="22540" name="Text Box 12"/>
          <p:cNvSpPr txBox="1">
            <a:spLocks noChangeArrowheads="1"/>
          </p:cNvSpPr>
          <p:nvPr/>
        </p:nvSpPr>
        <p:spPr bwMode="auto">
          <a:xfrm>
            <a:off x="4427538" y="1844687"/>
            <a:ext cx="431800"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4</a:t>
            </a:r>
          </a:p>
        </p:txBody>
      </p:sp>
      <p:sp>
        <p:nvSpPr>
          <p:cNvPr id="22541" name="Text Box 13"/>
          <p:cNvSpPr txBox="1">
            <a:spLocks noChangeArrowheads="1"/>
          </p:cNvSpPr>
          <p:nvPr/>
        </p:nvSpPr>
        <p:spPr bwMode="auto">
          <a:xfrm>
            <a:off x="4356102" y="3"/>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5</a:t>
            </a:r>
          </a:p>
        </p:txBody>
      </p:sp>
      <p:sp>
        <p:nvSpPr>
          <p:cNvPr id="22543" name="Text Box 15"/>
          <p:cNvSpPr txBox="1">
            <a:spLocks noChangeArrowheads="1"/>
          </p:cNvSpPr>
          <p:nvPr/>
        </p:nvSpPr>
        <p:spPr bwMode="auto">
          <a:xfrm>
            <a:off x="8741046" y="3733801"/>
            <a:ext cx="404278" cy="523220"/>
          </a:xfrm>
          <a:prstGeom prst="rect">
            <a:avLst/>
          </a:prstGeom>
          <a:noFill/>
          <a:ln w="12700">
            <a:noFill/>
            <a:miter lim="800000"/>
            <a:headEnd type="none" w="sm" len="sm"/>
            <a:tailEnd type="none" w="sm" len="sm"/>
          </a:ln>
        </p:spPr>
        <p:txBody>
          <a:bodyPr wrap="none">
            <a:spAutoFit/>
          </a:bodyPr>
          <a:lstStyle/>
          <a:p>
            <a:pPr algn="ctr" eaLnBrk="0" hangingPunct="0"/>
            <a:r>
              <a:rPr lang="en-GB" sz="2800" b="1">
                <a:solidFill>
                  <a:srgbClr val="000000"/>
                </a:solidFill>
              </a:rPr>
              <a:t>1</a:t>
            </a:r>
          </a:p>
        </p:txBody>
      </p:sp>
      <p:sp>
        <p:nvSpPr>
          <p:cNvPr id="22544" name="Text Box 16"/>
          <p:cNvSpPr txBox="1">
            <a:spLocks noChangeArrowheads="1"/>
          </p:cNvSpPr>
          <p:nvPr/>
        </p:nvSpPr>
        <p:spPr bwMode="auto">
          <a:xfrm>
            <a:off x="4642119" y="3429001"/>
            <a:ext cx="404278" cy="523220"/>
          </a:xfrm>
          <a:prstGeom prst="rect">
            <a:avLst/>
          </a:prstGeom>
          <a:solidFill>
            <a:schemeClr val="bg1"/>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3</a:t>
            </a:r>
          </a:p>
        </p:txBody>
      </p:sp>
      <p:sp>
        <p:nvSpPr>
          <p:cNvPr id="22545" name="Text Box 17"/>
          <p:cNvSpPr txBox="1">
            <a:spLocks noChangeArrowheads="1"/>
          </p:cNvSpPr>
          <p:nvPr/>
        </p:nvSpPr>
        <p:spPr bwMode="auto">
          <a:xfrm>
            <a:off x="-1777" y="1"/>
            <a:ext cx="498855"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25</a:t>
            </a:r>
          </a:p>
        </p:txBody>
      </p:sp>
      <p:sp>
        <p:nvSpPr>
          <p:cNvPr id="22546" name="Text Box 18"/>
          <p:cNvSpPr txBox="1">
            <a:spLocks noChangeArrowheads="1"/>
          </p:cNvSpPr>
          <p:nvPr/>
        </p:nvSpPr>
        <p:spPr bwMode="auto">
          <a:xfrm>
            <a:off x="2339981" y="1817692"/>
            <a:ext cx="576263" cy="39687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0000"/>
                </a:solidFill>
              </a:rPr>
              <a:t>16</a:t>
            </a:r>
          </a:p>
        </p:txBody>
      </p:sp>
      <p:sp>
        <p:nvSpPr>
          <p:cNvPr id="22547" name="Text Box 19"/>
          <p:cNvSpPr txBox="1">
            <a:spLocks noChangeArrowheads="1"/>
          </p:cNvSpPr>
          <p:nvPr/>
        </p:nvSpPr>
        <p:spPr bwMode="auto">
          <a:xfrm>
            <a:off x="6587108" y="4868864"/>
            <a:ext cx="341760"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4</a:t>
            </a:r>
          </a:p>
        </p:txBody>
      </p:sp>
      <p:sp>
        <p:nvSpPr>
          <p:cNvPr id="22548" name="Text Box 20"/>
          <p:cNvSpPr txBox="1">
            <a:spLocks noChangeArrowheads="1"/>
          </p:cNvSpPr>
          <p:nvPr/>
        </p:nvSpPr>
        <p:spPr bwMode="auto">
          <a:xfrm>
            <a:off x="8803258" y="6461126"/>
            <a:ext cx="341760"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algn="ctr" eaLnBrk="0" hangingPunct="0"/>
            <a:endParaRPr lang="en-GB" sz="1800" b="1">
              <a:solidFill>
                <a:srgbClr val="FFFF66"/>
              </a:solidFill>
            </a:endParaRPr>
          </a:p>
        </p:txBody>
      </p:sp>
      <p:sp>
        <p:nvSpPr>
          <p:cNvPr id="22550" name="AutoShape 22">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
        <p:nvSpPr>
          <p:cNvPr id="1812503" name="Text Box 23"/>
          <p:cNvSpPr txBox="1">
            <a:spLocks noChangeArrowheads="1"/>
          </p:cNvSpPr>
          <p:nvPr/>
        </p:nvSpPr>
        <p:spPr bwMode="auto">
          <a:xfrm>
            <a:off x="162316" y="765176"/>
            <a:ext cx="3631421" cy="1017844"/>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a:solidFill>
                  <a:srgbClr val="000000"/>
                </a:solidFill>
              </a:rPr>
              <a:t>We need to be making </a:t>
            </a:r>
          </a:p>
          <a:p>
            <a:pPr algn="ctr" eaLnBrk="0" hangingPunct="0"/>
            <a:r>
              <a:rPr lang="en-GB" sz="2000" b="1">
                <a:solidFill>
                  <a:srgbClr val="000000"/>
                </a:solidFill>
              </a:rPr>
              <a:t>better use of the feedback</a:t>
            </a:r>
          </a:p>
          <a:p>
            <a:pPr algn="ctr" eaLnBrk="0" hangingPunct="0"/>
            <a:r>
              <a:rPr lang="en-GB" sz="2000" b="1">
                <a:solidFill>
                  <a:srgbClr val="000000"/>
                </a:solidFill>
              </a:rPr>
              <a:t>processes in this quadrant</a:t>
            </a:r>
            <a:endParaRPr lang="en-US" sz="2000" b="1">
              <a:solidFill>
                <a:srgbClr val="000000"/>
              </a:solidFill>
            </a:endParaRPr>
          </a:p>
        </p:txBody>
      </p:sp>
      <p:sp>
        <p:nvSpPr>
          <p:cNvPr id="1812504" name="Text Box 24"/>
          <p:cNvSpPr txBox="1">
            <a:spLocks noChangeArrowheads="1"/>
          </p:cNvSpPr>
          <p:nvPr/>
        </p:nvSpPr>
        <p:spPr bwMode="auto">
          <a:xfrm>
            <a:off x="5011869" y="5516564"/>
            <a:ext cx="4014538" cy="1017844"/>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a:solidFill>
                  <a:srgbClr val="CC3300"/>
                </a:solidFill>
              </a:rPr>
              <a:t>We need to be making </a:t>
            </a:r>
          </a:p>
          <a:p>
            <a:pPr algn="ctr" eaLnBrk="0" hangingPunct="0"/>
            <a:r>
              <a:rPr lang="en-GB" sz="2000" b="1">
                <a:solidFill>
                  <a:srgbClr val="CC3300"/>
                </a:solidFill>
              </a:rPr>
              <a:t>much less use of the feedback</a:t>
            </a:r>
          </a:p>
          <a:p>
            <a:pPr algn="ctr" eaLnBrk="0" hangingPunct="0"/>
            <a:r>
              <a:rPr lang="en-GB" sz="2000" b="1">
                <a:solidFill>
                  <a:srgbClr val="CC3300"/>
                </a:solidFill>
              </a:rPr>
              <a:t>processes in this quadrant</a:t>
            </a:r>
            <a:endParaRPr lang="en-US" sz="2000" b="1">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2"/>
            <a:ext cx="9144000" cy="6165379"/>
          </a:xfrm>
        </p:spPr>
        <p:txBody>
          <a:bodyPr/>
          <a:lstStyle/>
          <a:p>
            <a:pPr>
              <a:buNone/>
            </a:pPr>
            <a:r>
              <a:rPr lang="en-US" sz="2800" dirty="0"/>
              <a:t>After participating in this workshop you should be better able to:</a:t>
            </a:r>
          </a:p>
          <a:p>
            <a:pPr lvl="0">
              <a:buFont typeface="+mj-lt"/>
              <a:buAutoNum type="arabicPeriod"/>
            </a:pPr>
            <a:r>
              <a:rPr lang="en-GB" sz="2800" dirty="0"/>
              <a:t>Make life better – for you and for students – by making feedback more manageable!</a:t>
            </a:r>
          </a:p>
          <a:p>
            <a:pPr lvl="0">
              <a:buFont typeface="+mj-lt"/>
              <a:buAutoNum type="arabicPeriod"/>
            </a:pPr>
            <a:r>
              <a:rPr lang="en-GB" sz="2800" dirty="0"/>
              <a:t>Develop ways of getting more and better feedback to more students in less time</a:t>
            </a:r>
            <a:r>
              <a:rPr lang="en-GB" sz="2800" dirty="0" smtClean="0"/>
              <a:t>.</a:t>
            </a: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0648"/>
            <a:ext cx="9144000" cy="908720"/>
          </a:xfrm>
          <a:prstGeom prst="rect">
            <a:avLst/>
          </a:prstGeom>
        </p:spPr>
        <p:txBody>
          <a:bodyPr/>
          <a:lstStyle/>
          <a:p>
            <a:pPr algn="ctr" eaLnBrk="0" hangingPunct="0">
              <a:lnSpc>
                <a:spcPct val="85000"/>
              </a:lnSpc>
              <a:defRPr/>
            </a:pPr>
            <a:r>
              <a:rPr lang="en-GB" sz="3200" b="1" kern="0" dirty="0">
                <a:solidFill>
                  <a:srgbClr val="008000"/>
                </a:solidFill>
                <a:latin typeface="Arial Rounded MT Bold"/>
              </a:rPr>
              <a:t>Your feedback methods</a:t>
            </a:r>
          </a:p>
        </p:txBody>
      </p:sp>
      <p:sp>
        <p:nvSpPr>
          <p:cNvPr id="3" name="Rectangle 3"/>
          <p:cNvSpPr>
            <a:spLocks noChangeArrowheads="1"/>
          </p:cNvSpPr>
          <p:nvPr/>
        </p:nvSpPr>
        <p:spPr bwMode="auto">
          <a:xfrm>
            <a:off x="0" y="980660"/>
            <a:ext cx="4495800" cy="548640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000" b="1" dirty="0">
                <a:solidFill>
                  <a:srgbClr val="000000"/>
                </a:solidFill>
                <a:latin typeface="Arial" charset="0"/>
              </a:rPr>
              <a:t>High </a:t>
            </a:r>
            <a:r>
              <a:rPr lang="en-GB" sz="2000" b="1">
                <a:solidFill>
                  <a:srgbClr val="000000"/>
                </a:solidFill>
                <a:latin typeface="Arial" charset="0"/>
              </a:rPr>
              <a:t>scoring</a:t>
            </a:r>
            <a:r>
              <a:rPr lang="en-GB" sz="2000" b="1" smtClean="0">
                <a:solidFill>
                  <a:srgbClr val="000000"/>
                </a:solidFill>
                <a:latin typeface="Arial" charset="0"/>
              </a:rPr>
              <a:t>: (if done well)</a:t>
            </a:r>
            <a:endParaRPr lang="en-GB" sz="20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 25 verbal on the job</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25 (whether it works or not)</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25 from client or industry professional</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25 face to face</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25 self reflection video</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20 responding to questions during sessions</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20 the ‘Nan’ test</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20 student assessing range</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20 peer reflection</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18 questions following presentation</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16	email exchange</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16 self assessment and comparing with others</a:t>
            </a:r>
          </a:p>
          <a:p>
            <a:pPr marL="457200" indent="-457200" fontAlgn="auto">
              <a:lnSpc>
                <a:spcPct val="90000"/>
              </a:lnSpc>
              <a:spcBef>
                <a:spcPct val="25000"/>
              </a:spcBef>
              <a:spcAft>
                <a:spcPts val="0"/>
              </a:spcAft>
              <a:buClr>
                <a:srgbClr val="CC0000"/>
              </a:buClr>
              <a:buFont typeface="Wingdings" pitchFamily="2" charset="2"/>
              <a:buChar char="v"/>
            </a:pPr>
            <a:endParaRPr lang="en-GB" sz="2000" b="1" dirty="0" smtClean="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endParaRPr lang="en-GB" sz="2000" b="1" dirty="0">
              <a:solidFill>
                <a:srgbClr val="000000"/>
              </a:solidFill>
              <a:latin typeface="Arial" charset="0"/>
            </a:endParaRPr>
          </a:p>
        </p:txBody>
      </p:sp>
      <p:sp>
        <p:nvSpPr>
          <p:cNvPr id="4" name="Rectangle 4"/>
          <p:cNvSpPr>
            <a:spLocks noChangeArrowheads="1"/>
          </p:cNvSpPr>
          <p:nvPr/>
        </p:nvSpPr>
        <p:spPr bwMode="auto">
          <a:xfrm>
            <a:off x="4648200" y="1052670"/>
            <a:ext cx="4495800" cy="580533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400" b="1" dirty="0">
                <a:solidFill>
                  <a:srgbClr val="000000"/>
                </a:solidFill>
                <a:latin typeface="Arial" charset="0"/>
              </a:rPr>
              <a:t>Low scoring</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1 summative grades (x2)</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4 feedback on summative assignments</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4 practical test (OSCE)</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3 parents saying it’s great</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5 face to face one to one</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5 feedback via social media</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5 email tennis</a:t>
            </a:r>
          </a:p>
          <a:p>
            <a:pPr marL="457200" indent="-457200" fontAlgn="auto">
              <a:lnSpc>
                <a:spcPct val="90000"/>
              </a:lnSpc>
              <a:spcBef>
                <a:spcPct val="25000"/>
              </a:spcBef>
              <a:spcAft>
                <a:spcPts val="0"/>
              </a:spcAft>
              <a:buClr>
                <a:srgbClr val="CC0000"/>
              </a:buClr>
              <a:buFont typeface="Wingdings" pitchFamily="2" charset="2"/>
              <a:buChar char="v"/>
            </a:pPr>
            <a:endParaRPr lang="en-GB" sz="2400" b="1" dirty="0" smtClean="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endParaRPr lang="en-GB" sz="24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Others’ views...</a:t>
            </a:r>
          </a:p>
        </p:txBody>
      </p:sp>
      <p:sp>
        <p:nvSpPr>
          <p:cNvPr id="5" name="Content Placeholder 4"/>
          <p:cNvSpPr>
            <a:spLocks noGrp="1"/>
          </p:cNvSpPr>
          <p:nvPr>
            <p:ph idx="1"/>
          </p:nvPr>
        </p:nvSpPr>
        <p:spPr/>
        <p:txBody>
          <a:bodyPr/>
          <a:lstStyle/>
          <a:p>
            <a:r>
              <a:rPr lang="en-GB" dirty="0" smtClean="0"/>
              <a:t>We next looked at data from around the world</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a:solidFill>
                  <a:srgbClr val="FF0000"/>
                </a:solidFill>
              </a:rPr>
              <a:t>How to get feedback to a large group of students within 24 hours</a:t>
            </a:r>
            <a:endParaRPr lang="en-US" sz="3200" b="1">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600" b="1" dirty="0">
                <a:solidFill>
                  <a:prstClr val="black"/>
                </a:solidFill>
              </a:rPr>
              <a:t>Summary: providing feedback within 24 hours</a:t>
            </a:r>
          </a:p>
          <a:p>
            <a:pPr algn="ctr" fontAlgn="auto">
              <a:spcBef>
                <a:spcPts val="0"/>
              </a:spcBef>
              <a:spcAft>
                <a:spcPts val="0"/>
              </a:spcAft>
            </a:pPr>
            <a:r>
              <a:rPr lang="en-GB" sz="3600" b="1" dirty="0">
                <a:solidFill>
                  <a:prstClr val="white"/>
                </a:solidFill>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2800" b="1" dirty="0">
              <a:solidFill>
                <a:prstClr val="white"/>
              </a:solidFill>
              <a:latin typeface="Calibri"/>
            </a:endParaRPr>
          </a:p>
          <a:p>
            <a:pPr algn="ctr" fontAlgn="auto">
              <a:lnSpc>
                <a:spcPts val="2000"/>
              </a:lnSpc>
              <a:spcBef>
                <a:spcPts val="0"/>
              </a:spcBef>
              <a:spcAft>
                <a:spcPts val="0"/>
              </a:spcAft>
              <a:defRPr/>
            </a:pPr>
            <a:r>
              <a:rPr lang="en-GB" sz="2800" b="1" dirty="0">
                <a:solidFill>
                  <a:prstClr val="white"/>
                </a:solidFill>
                <a:latin typeface="Calibri"/>
              </a:rPr>
              <a:t>Hand out ‘blue sheet’</a:t>
            </a:r>
          </a:p>
          <a:p>
            <a:pPr algn="ctr"/>
            <a:r>
              <a:rPr lang="en-US" sz="2800" b="1" dirty="0">
                <a:solidFill>
                  <a:prstClr val="white"/>
                </a:solidFill>
                <a:latin typeface="Calibri"/>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2400" b="1" dirty="0">
              <a:solidFill>
                <a:prstClr val="white"/>
              </a:solidFill>
              <a:latin typeface="Calibri"/>
            </a:endParaRPr>
          </a:p>
          <a:p>
            <a:pPr algn="ctr" fontAlgn="auto">
              <a:lnSpc>
                <a:spcPts val="2000"/>
              </a:lnSpc>
              <a:spcBef>
                <a:spcPts val="0"/>
              </a:spcBef>
              <a:spcAft>
                <a:spcPts val="0"/>
              </a:spcAft>
              <a:defRPr/>
            </a:pPr>
            <a:r>
              <a:rPr lang="en-GB" sz="2400" b="1" dirty="0">
                <a:solidFill>
                  <a:prstClr val="white"/>
                </a:solidFill>
                <a:latin typeface="Calibri"/>
              </a:rPr>
              <a:t>Prepare ‘blue sheet’ with anticipated</a:t>
            </a:r>
          </a:p>
          <a:p>
            <a:pPr algn="ctr" fontAlgn="auto">
              <a:lnSpc>
                <a:spcPts val="2000"/>
              </a:lnSpc>
              <a:spcBef>
                <a:spcPts val="0"/>
              </a:spcBef>
              <a:spcAft>
                <a:spcPts val="0"/>
              </a:spcAft>
              <a:defRPr/>
            </a:pPr>
            <a:r>
              <a:rPr lang="en-GB" sz="2400" b="1" dirty="0">
                <a:solidFill>
                  <a:prstClr val="white"/>
                </a:solidFill>
                <a:latin typeface="Calibri"/>
              </a:rPr>
              <a:t>generic feedback</a:t>
            </a:r>
          </a:p>
          <a:p>
            <a:pPr algn="ctr"/>
            <a:endParaRPr lang="en-US" sz="2400" b="1" dirty="0">
              <a:solidFill>
                <a:prstClr val="white"/>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spcBef>
                <a:spcPts val="0"/>
              </a:spcBef>
              <a:spcAft>
                <a:spcPts val="0"/>
              </a:spcAft>
            </a:pPr>
            <a:endParaRPr lang="en-GB" sz="2600" b="1" dirty="0">
              <a:solidFill>
                <a:prstClr val="white"/>
              </a:solidFill>
              <a:latin typeface="Calibri"/>
            </a:endParaRPr>
          </a:p>
          <a:p>
            <a:pPr algn="ctr" fontAlgn="auto">
              <a:lnSpc>
                <a:spcPts val="2000"/>
              </a:lnSpc>
              <a:spcBef>
                <a:spcPts val="0"/>
              </a:spcBef>
              <a:spcAft>
                <a:spcPts val="0"/>
              </a:spcAft>
              <a:defRPr/>
            </a:pPr>
            <a:r>
              <a:rPr lang="en-GB" sz="2600" b="1" dirty="0">
                <a:solidFill>
                  <a:prstClr val="white"/>
                </a:solidFill>
                <a:latin typeface="Calibri"/>
              </a:rPr>
              <a:t>Collect students’ work at start of lecture</a:t>
            </a:r>
          </a:p>
          <a:p>
            <a:pPr algn="ctr">
              <a:spcBef>
                <a:spcPts val="0"/>
              </a:spcBef>
              <a:spcAft>
                <a:spcPts val="0"/>
              </a:spcAft>
            </a:pPr>
            <a:endParaRPr lang="en-US" sz="2600" b="1" dirty="0">
              <a:solidFill>
                <a:prstClr val="white"/>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fontAlgn="auto">
              <a:lnSpc>
                <a:spcPts val="2000"/>
              </a:lnSpc>
              <a:spcBef>
                <a:spcPts val="0"/>
              </a:spcBef>
              <a:spcAft>
                <a:spcPts val="0"/>
              </a:spcAft>
              <a:defRPr/>
            </a:pPr>
            <a:r>
              <a:rPr lang="en-GB" sz="2400" b="1" dirty="0">
                <a:solidFill>
                  <a:prstClr val="black"/>
                </a:solidFill>
                <a:latin typeface="Calibri"/>
              </a:rPr>
              <a:t>Take away work to mark in a third of the time</a:t>
            </a:r>
          </a:p>
          <a:p>
            <a:pPr algn="ctr"/>
            <a:endParaRPr lang="en-US" sz="24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Set </a:t>
            </a:r>
          </a:p>
          <a:p>
            <a:pPr algn="ctr" fontAlgn="auto">
              <a:lnSpc>
                <a:spcPts val="2000"/>
              </a:lnSpc>
              <a:spcBef>
                <a:spcPts val="0"/>
              </a:spcBef>
              <a:spcAft>
                <a:spcPts val="0"/>
              </a:spcAft>
              <a:defRPr/>
            </a:pPr>
            <a:r>
              <a:rPr lang="en-GB" sz="2600" b="1" dirty="0">
                <a:solidFill>
                  <a:prstClr val="black"/>
                </a:solidFill>
                <a:latin typeface="Calibri"/>
              </a:rPr>
              <a:t>hand-in deadline to be at lecture</a:t>
            </a:r>
          </a:p>
          <a:p>
            <a:pPr algn="ctr"/>
            <a:endParaRPr lang="en-US" sz="2600" b="1" dirty="0">
              <a:solidFill>
                <a:prstClr val="black"/>
              </a:solidFill>
              <a:latin typeface="Calibri"/>
            </a:endParaRPr>
          </a:p>
          <a:p>
            <a:pPr algn="ctr"/>
            <a:endParaRPr lang="en-US" sz="26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Talk class through one important point, then resume lecture</a:t>
            </a:r>
          </a:p>
          <a:p>
            <a:pPr algn="ctr"/>
            <a:endParaRPr lang="en-US" sz="26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a:endParaRPr lang="en-GB" sz="2400" b="1" dirty="0">
              <a:solidFill>
                <a:prstClr val="black"/>
              </a:solidFill>
              <a:latin typeface="Calibri"/>
            </a:endParaRPr>
          </a:p>
          <a:p>
            <a:pPr algn="ctr"/>
            <a:r>
              <a:rPr lang="en-GB" sz="2400" b="1" dirty="0">
                <a:solidFill>
                  <a:prstClr val="black"/>
                </a:solidFill>
                <a:latin typeface="Calibri"/>
              </a:rPr>
              <a:t>Let students read blue sheet for short while</a:t>
            </a:r>
          </a:p>
          <a:p>
            <a:pPr algn="ctr"/>
            <a:r>
              <a:rPr lang="en-US" sz="2400" b="1" dirty="0">
                <a:solidFill>
                  <a:prstClr val="black"/>
                </a:solidFill>
                <a:latin typeface="Calibri"/>
              </a:rPr>
              <a:t> </a:t>
            </a:r>
          </a:p>
          <a:p>
            <a:pPr algn="ctr"/>
            <a:endParaRPr lang="en-US" sz="24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Addressing the balance between formative feedback and marks</a:t>
            </a:r>
          </a:p>
        </p:txBody>
      </p:sp>
      <p:sp>
        <p:nvSpPr>
          <p:cNvPr id="184325" name="Rectangle 5"/>
          <p:cNvSpPr>
            <a:spLocks noGrp="1" noRot="1" noChangeArrowheads="1"/>
          </p:cNvSpPr>
          <p:nvPr>
            <p:ph type="subTitle" idx="1"/>
          </p:nvPr>
        </p:nvSpPr>
        <p:spPr/>
        <p:txBody>
          <a:bodyPr/>
          <a:lstStyle/>
          <a:p>
            <a:r>
              <a:rPr lang="en-GB" b="1" dirty="0"/>
              <a:t>Marks can often destroy the value of our formative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Friday, January 20, 2017</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69</a:t>
            </a:fld>
            <a:endParaRPr lang="en-GB" sz="1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afternoon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a:t>
            </a:r>
            <a:r>
              <a:rPr lang="en-GB" sz="3600" i="1" dirty="0" err="1">
                <a:latin typeface="Calibri" pitchFamily="34" charset="0"/>
              </a:rPr>
              <a:t>hashtag</a:t>
            </a:r>
            <a:r>
              <a:rPr lang="en-GB" sz="3600" i="1" dirty="0">
                <a:latin typeface="Calibri" pitchFamily="34" charset="0"/>
              </a:rPr>
              <a:t> </a:t>
            </a:r>
            <a:r>
              <a:rPr lang="en-GB" sz="3600" i="1" dirty="0">
                <a:solidFill>
                  <a:srgbClr val="00B050"/>
                </a:solidFill>
                <a:latin typeface="Calibri" pitchFamily="34" charset="0"/>
              </a:rPr>
              <a:t>#</a:t>
            </a:r>
            <a:r>
              <a:rPr lang="en-GB" sz="3600" i="1" dirty="0" smtClean="0">
                <a:solidFill>
                  <a:srgbClr val="00B050"/>
                </a:solidFill>
              </a:rPr>
              <a:t>philatgloucs3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a:t>
            </a:r>
            <a:r>
              <a:rPr lang="en-GB" sz="3600" dirty="0" smtClean="0">
                <a:solidFill>
                  <a:srgbClr val="00B050"/>
                </a:solidFill>
              </a:rPr>
              <a:t>20.00-21.00.</a:t>
            </a:r>
            <a:endParaRPr lang="en-GB" sz="3600" dirty="0">
              <a:solidFill>
                <a:schemeClr val="accent1">
                  <a:lumMod val="50000"/>
                </a:schemeClr>
              </a:solidFill>
              <a:latin typeface="Calibri" pitchFamily="34" charset="0"/>
            </a:endParaRPr>
          </a:p>
          <a:p>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Think about getting students to indicate their expected score or grade at the point of handing their work in – for example on a self-assessment </a:t>
            </a:r>
            <a:r>
              <a:rPr lang="en-GB" sz="2800" dirty="0" err="1"/>
              <a:t>proforma</a:t>
            </a:r>
            <a:r>
              <a:rPr lang="en-GB" sz="2800" dirty="0"/>
              <a:t>.</a:t>
            </a:r>
          </a:p>
          <a:p>
            <a:r>
              <a:rPr lang="en-GB" sz="2800" dirty="0"/>
              <a:t>Think about getting students to work out how well they believe they have achieved each of the intended learning outcomes for the work concerned…</a:t>
            </a:r>
          </a:p>
          <a:p>
            <a:r>
              <a:rPr lang="en-GB" sz="2800" dirty="0"/>
              <a:t>Or how well they believe they have met each of the assessment criteria for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Friday, 20 January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8</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4"/>
            <a:ext cx="9144000" cy="1367879"/>
          </a:xfrm>
        </p:spPr>
        <p:txBody>
          <a:bodyPr/>
          <a:lstStyle/>
          <a:p>
            <a:pPr algn="l">
              <a:spcAft>
                <a:spcPts val="0"/>
              </a:spcAft>
            </a:pPr>
            <a:r>
              <a:rPr lang="en-GB" sz="2800" dirty="0">
                <a:latin typeface="Comic Sans MS"/>
                <a:ea typeface="Times New Roman"/>
              </a:rPr>
              <a:t>Self-Assessment of your Assignment </a:t>
            </a:r>
            <a:r>
              <a:rPr lang="en-GB" sz="1800" dirty="0">
                <a:solidFill>
                  <a:schemeClr val="tx1"/>
                </a:solidFill>
                <a:latin typeface="Times New Roman"/>
                <a:ea typeface="Times New Roman"/>
              </a:rPr>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r>
              <a:rPr lang="en-GB" sz="1800" dirty="0">
                <a:solidFill>
                  <a:schemeClr val="tx1"/>
                </a:solidFill>
                <a:latin typeface="Times New Roman"/>
                <a:ea typeface="Times New Roman"/>
              </a:rPr>
              <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7" y="1412778"/>
          <a:ext cx="9143999" cy="5461351"/>
        </p:xfrm>
        <a:graphic>
          <a:graphicData uri="http://schemas.openxmlformats.org/drawingml/2006/table">
            <a:tbl>
              <a:tblPr/>
              <a:tblGrid>
                <a:gridCol w="395535">
                  <a:extLst>
                    <a:ext uri="{9D8B030D-6E8A-4147-A177-3AD203B41FA5}">
                      <a16:colId xmlns:a16="http://schemas.microsoft.com/office/drawing/2014/main" xmlns="" val="20000"/>
                    </a:ext>
                  </a:extLst>
                </a:gridCol>
                <a:gridCol w="2874985">
                  <a:extLst>
                    <a:ext uri="{9D8B030D-6E8A-4147-A177-3AD203B41FA5}">
                      <a16:colId xmlns:a16="http://schemas.microsoft.com/office/drawing/2014/main" xmlns="" val="20001"/>
                    </a:ext>
                  </a:extLst>
                </a:gridCol>
                <a:gridCol w="2367138">
                  <a:extLst>
                    <a:ext uri="{9D8B030D-6E8A-4147-A177-3AD203B41FA5}">
                      <a16:colId xmlns:a16="http://schemas.microsoft.com/office/drawing/2014/main" xmlns="" val="20002"/>
                    </a:ext>
                  </a:extLst>
                </a:gridCol>
                <a:gridCol w="2194441">
                  <a:extLst>
                    <a:ext uri="{9D8B030D-6E8A-4147-A177-3AD203B41FA5}">
                      <a16:colId xmlns:a16="http://schemas.microsoft.com/office/drawing/2014/main" xmlns="" val="20003"/>
                    </a:ext>
                  </a:extLst>
                </a:gridCol>
                <a:gridCol w="1311900">
                  <a:extLst>
                    <a:ext uri="{9D8B030D-6E8A-4147-A177-3AD203B41FA5}">
                      <a16:colId xmlns:a16="http://schemas.microsoft.com/office/drawing/2014/main" xmlns=""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
        <p:nvSpPr>
          <p:cNvPr id="12291" name="Rectangle 3"/>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a:solidFill>
                  <a:srgbClr val="660066"/>
                </a:solidFill>
                <a:latin typeface="Calibri"/>
              </a:rPr>
              <a:t>1	What do you honestly consider will be a fair score or grade for the work you are handing in?</a:t>
            </a: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a:solidFill>
                  <a:srgbClr val="660066"/>
                </a:solidFill>
                <a:latin typeface="Calibri"/>
              </a:rPr>
              <a:t>2	What do you think was the thing you did best in this assignment?</a:t>
            </a:r>
          </a:p>
          <a:p>
            <a:pPr marL="635000" indent="-635000" eaLnBrk="0" hangingPunct="0">
              <a:lnSpc>
                <a:spcPct val="90000"/>
              </a:lnSpc>
              <a:buClr>
                <a:srgbClr val="FF3399"/>
              </a:buClr>
              <a:buSzPct val="75000"/>
            </a:pPr>
            <a:endParaRPr lang="en-GB" sz="3200" b="1">
              <a:solidFill>
                <a:srgbClr val="660066"/>
              </a:solidFill>
              <a:latin typeface="Calibri"/>
            </a:endParaRPr>
          </a:p>
          <a:p>
            <a:pPr marL="635000" indent="-635000" eaLnBrk="0" hangingPunct="0">
              <a:lnSpc>
                <a:spcPct val="90000"/>
              </a:lnSpc>
              <a:buClr>
                <a:srgbClr val="FF3399"/>
              </a:buClr>
              <a:buSzPct val="75000"/>
            </a:pPr>
            <a:endParaRPr lang="en-GB" sz="3200" b="1">
              <a:solidFill>
                <a:srgbClr val="660066"/>
              </a:solidFill>
              <a:latin typeface="Calibri"/>
            </a:endParaRPr>
          </a:p>
          <a:p>
            <a:pPr marL="635000" indent="-635000" eaLnBrk="0" hangingPunct="0">
              <a:lnSpc>
                <a:spcPct val="90000"/>
              </a:lnSpc>
              <a:buClr>
                <a:srgbClr val="FF3399"/>
              </a:buClr>
              <a:buSzPct val="75000"/>
            </a:pPr>
            <a:endParaRPr lang="en-GB" sz="3200" b="1">
              <a:solidFill>
                <a:srgbClr val="660066"/>
              </a:solidFill>
              <a:latin typeface="Calibri"/>
            </a:endParaRPr>
          </a:p>
        </p:txBody>
      </p:sp>
      <p:sp>
        <p:nvSpPr>
          <p:cNvPr id="13315"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dirty="0">
                <a:solidFill>
                  <a:srgbClr val="660066"/>
                </a:solidFill>
                <a:latin typeface="Calibri"/>
              </a:rPr>
              <a:t>3	If you had the chance to do the assignment again from scratch, how (if at all) might you decide to go about it differently?</a:t>
            </a:r>
          </a:p>
          <a:p>
            <a:pPr marL="635000" indent="-635000" eaLnBrk="0" hangingPunct="0">
              <a:lnSpc>
                <a:spcPct val="90000"/>
              </a:lnSpc>
              <a:buClr>
                <a:srgbClr val="FF3399"/>
              </a:buClr>
              <a:buSzPct val="75000"/>
            </a:pPr>
            <a:endParaRPr lang="en-GB" sz="3200" b="1" dirty="0">
              <a:solidFill>
                <a:srgbClr val="660066"/>
              </a:solidFill>
              <a:latin typeface="Calibri"/>
            </a:endParaRPr>
          </a:p>
          <a:p>
            <a:pPr marL="635000" indent="-635000" eaLnBrk="0" hangingPunct="0">
              <a:lnSpc>
                <a:spcPct val="90000"/>
              </a:lnSpc>
              <a:buClr>
                <a:srgbClr val="FF3399"/>
              </a:buClr>
              <a:buSzPct val="75000"/>
            </a:pPr>
            <a:endParaRPr lang="en-GB" sz="3200" b="1" dirty="0">
              <a:solidFill>
                <a:srgbClr val="660066"/>
              </a:solidFill>
              <a:latin typeface="Calibri"/>
            </a:endParaRPr>
          </a:p>
          <a:p>
            <a:pPr marL="635000" indent="-635000" eaLnBrk="0" hangingPunct="0">
              <a:lnSpc>
                <a:spcPct val="90000"/>
              </a:lnSpc>
              <a:buClr>
                <a:srgbClr val="FF3399"/>
              </a:buClr>
              <a:buSzPct val="75000"/>
            </a:pPr>
            <a:endParaRPr lang="en-GB" sz="3200" b="1" dirty="0">
              <a:solidFill>
                <a:srgbClr val="660066"/>
              </a:solidFill>
              <a:latin typeface="Calibri"/>
            </a:endParaRPr>
          </a:p>
        </p:txBody>
      </p:sp>
      <p:sp>
        <p:nvSpPr>
          <p:cNvPr id="14339"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a:solidFill>
                  <a:srgbClr val="660066"/>
                </a:solidFill>
                <a:latin typeface="Calibri"/>
              </a:rPr>
              <a:t>4	What did you find the hardest aspect of this assignment?</a:t>
            </a: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p:txBody>
      </p:sp>
      <p:sp>
        <p:nvSpPr>
          <p:cNvPr id="15363"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a:solidFill>
                  <a:srgbClr val="00B050"/>
                </a:solidFill>
              </a:rPr>
              <a:t>Some questions to consider for self-</a:t>
            </a:r>
            <a:br>
              <a:rPr lang="en-GB" sz="3200" dirty="0">
                <a:solidFill>
                  <a:srgbClr val="00B050"/>
                </a:solidFill>
              </a:rPr>
            </a:br>
            <a:r>
              <a:rPr lang="en-GB" sz="3200" dirty="0">
                <a:solidFill>
                  <a:srgbClr val="00B050"/>
                </a:solidFill>
              </a:rPr>
              <a:t>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making feedback more manageable?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Develop ways of getting more and better feedback to more students in less time?</a:t>
            </a:r>
          </a:p>
          <a:p>
            <a:pPr marL="533400" lvl="0" indent="-533400" eaLnBrk="0" hangingPunct="0">
              <a:lnSpc>
                <a:spcPct val="90000"/>
              </a:lnSpc>
              <a:spcBef>
                <a:spcPct val="35000"/>
              </a:spcBef>
              <a:buClr>
                <a:srgbClr val="009900"/>
              </a:buClr>
            </a:pPr>
            <a:endParaRPr lang="en-GB" sz="2800" b="1" kern="0" dirty="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51"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6"/>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31" y="836720"/>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pic>
        <p:nvPicPr>
          <p:cNvPr id="9" name="glass.mp3">
            <a:hlinkClick r:id="" action="ppaction://media"/>
          </p:cNvPr>
          <p:cNvPicPr>
            <a:picLocks noRot="1" noChangeAspect="1"/>
          </p:cNvPicPr>
          <p:nvPr>
            <a:audioFile r:link="rId1"/>
          </p:nvPr>
        </p:nvPicPr>
        <p:blipFill>
          <a:blip r:embed="rId4" cstate="email"/>
          <a:srcRect/>
          <a:stretch>
            <a:fillRect/>
          </a:stretch>
        </p:blipFill>
        <p:spPr bwMode="auto">
          <a:xfrm>
            <a:off x="4572000" y="6143625"/>
            <a:ext cx="366713" cy="36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62"/>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33"/>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7" y="620700"/>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3.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125.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6.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6421</Words>
  <Application>Microsoft Office PowerPoint</Application>
  <PresentationFormat>On-screen Show (4:3)</PresentationFormat>
  <Paragraphs>681</Paragraphs>
  <Slides>93</Slides>
  <Notes>65</Notes>
  <HiddenSlides>0</HiddenSlides>
  <MMClips>1</MMClips>
  <ScaleCrop>false</ScaleCrop>
  <HeadingPairs>
    <vt:vector size="4" baseType="variant">
      <vt:variant>
        <vt:lpstr>Theme</vt:lpstr>
      </vt:variant>
      <vt:variant>
        <vt:i4>141</vt:i4>
      </vt:variant>
      <vt:variant>
        <vt:lpstr>Slide Titles</vt:lpstr>
      </vt:variant>
      <vt:variant>
        <vt:i4>93</vt:i4>
      </vt:variant>
    </vt:vector>
  </HeadingPairs>
  <TitlesOfParts>
    <vt:vector size="234"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6_LeedsMet template</vt:lpstr>
      <vt:lpstr>11_Office Theme</vt:lpstr>
      <vt:lpstr>120_Custom Design</vt:lpstr>
      <vt:lpstr>125_Custom Design</vt:lpstr>
      <vt:lpstr>105_Custom Design</vt:lpstr>
      <vt:lpstr>8_LeedsMet template</vt:lpstr>
      <vt:lpstr>88_Custom Design</vt:lpstr>
      <vt:lpstr>89_Custom Design</vt:lpstr>
      <vt:lpstr>5_Office Theme</vt:lpstr>
      <vt:lpstr>9_LeedsMet template</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3_Office Theme</vt:lpstr>
      <vt:lpstr>99_Custom Design</vt:lpstr>
      <vt:lpstr>63_Custom Design</vt:lpstr>
      <vt:lpstr>64_Custom Design</vt:lpstr>
      <vt:lpstr>1_Network Blitz</vt:lpstr>
      <vt:lpstr>3_Network Blitz</vt:lpstr>
      <vt:lpstr>2_Clouds</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119_Custom Design</vt:lpstr>
      <vt:lpstr>Reinventing Assessment and Feedback Smarter feedback – and feed-forward workshop on giving better feedback to more students in less time!</vt:lpstr>
      <vt:lpstr>Slide 2</vt:lpstr>
      <vt:lpstr> About Phil…</vt:lpstr>
      <vt:lpstr>Aims</vt:lpstr>
      <vt:lpstr>You will be able to download my main slides</vt:lpstr>
      <vt:lpstr>Intended learning outcomes</vt:lpstr>
      <vt:lpstr>Announcement about mobile phones and laptops...</vt:lpstr>
      <vt:lpstr>Face-to-face communication</vt:lpstr>
      <vt:lpstr>Face-to-face one-to-one feedback activity</vt:lpstr>
      <vt:lpstr>The power of face-to-face communication</vt:lpstr>
      <vt:lpstr>Slide 11</vt:lpstr>
      <vt:lpstr>Slide 12</vt:lpstr>
      <vt:lpstr>Slide 13</vt:lpstr>
      <vt:lpstr>What’s wrong with feedback?</vt:lpstr>
      <vt:lpstr>But what’s really wrong with feedback?</vt:lpstr>
      <vt:lpstr>Hounsell, D. (2008). The trouble with feedback:  New challenges, emerging strategies. Interchange, 2, pp.1-10.  </vt:lpstr>
      <vt:lpstr>Downloadable resource materials on feedback and assessment</vt:lpstr>
      <vt:lpstr>Evidence-based practice</vt:lpstr>
      <vt:lpstr>16 sources about assessment, feedback and learning in higher education</vt:lpstr>
      <vt:lpstr>Slide 20</vt:lpstr>
      <vt:lpstr>Slide 21</vt:lpstr>
      <vt:lpstr>Slide 22</vt:lpstr>
      <vt:lpstr>Slide 23</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Sally Brown on feedback, 2015</vt:lpstr>
      <vt:lpstr>Slide 31</vt:lpstr>
      <vt:lpstr>Five things students really hate about feedback</vt:lpstr>
      <vt:lpstr>Five things students really hate about feedback</vt:lpstr>
      <vt:lpstr>Royce Sadler on feedback:</vt:lpstr>
      <vt:lpstr>Sadler, D. R. (2010). Beyond feedback: Developing student capability in complex appraisal. Assessment &amp; Evaluation in Higher Education, 35(5), 535-550. </vt:lpstr>
      <vt:lpstr>Slide 36</vt:lpstr>
      <vt:lpstr>Dylan Wiliam on feedback April 2014 (online)</vt:lpstr>
      <vt:lpstr>How’s your feedback?</vt:lpstr>
      <vt:lpstr>The NSS Assessment and Feedback Agenda (2005-16)</vt:lpstr>
      <vt:lpstr>The new NSS statements (2017)</vt:lpstr>
      <vt:lpstr>Now is the decade of Universities’ dis-content!</vt:lpstr>
      <vt:lpstr>Modern institutions are moving away from being the providers of content, (where everything was about ‘delivery’), towards foregrounding two major functions: </vt:lpstr>
      <vt:lpstr>Albert Einstein</vt:lpstr>
      <vt:lpstr>Teaching – and research – and reflection: the ten most important words</vt:lpstr>
      <vt:lpstr>‘what’ is getting ever less important</vt:lpstr>
      <vt:lpstr>Slide 46</vt:lpstr>
      <vt:lpstr>Slide 47</vt:lpstr>
      <vt:lpstr>Smarter feedback  getting better feedback to more students in less time!</vt:lpstr>
      <vt:lpstr>Damaging feedback...</vt:lpstr>
      <vt:lpstr>Slide 50</vt:lpstr>
      <vt:lpstr>Effectiveness and  Efficiency of feedback</vt:lpstr>
      <vt:lpstr>Feedback, and…</vt:lpstr>
      <vt:lpstr>Slide 53</vt:lpstr>
      <vt:lpstr>Feedback works badly when it…</vt:lpstr>
      <vt:lpstr>Evidencing our good practice</vt:lpstr>
      <vt:lpstr>Individual task on ways of giving students feedback </vt:lpstr>
      <vt:lpstr>Group task</vt:lpstr>
      <vt:lpstr>Slide 58</vt:lpstr>
      <vt:lpstr>Slide 59</vt:lpstr>
      <vt:lpstr>Slide 60</vt:lpstr>
      <vt:lpstr>Others’ views...</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68</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Slide 82</vt:lpstr>
      <vt:lpstr>Slide 83</vt:lpstr>
      <vt:lpstr>Slide 84</vt:lpstr>
      <vt:lpstr>Slide 85</vt:lpstr>
      <vt:lpstr>Some questions to consider for self- assessment-tutor dialogues</vt:lpstr>
      <vt:lpstr>Slide 87</vt:lpstr>
      <vt:lpstr>Useful references: 1</vt:lpstr>
      <vt:lpstr>Useful references: 2</vt:lpstr>
      <vt:lpstr>Useful references: 3</vt:lpstr>
      <vt:lpstr>Useful references: 4</vt:lpstr>
      <vt:lpstr>Useful references: 5</vt:lpstr>
      <vt:lpstr>Slide 93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2017-01-20T17:30:41Z</dcterms:modified>
</cp:coreProperties>
</file>