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theme/theme16.xml" ContentType="application/vnd.openxmlformats-officedocument.theme+xml"/>
  <Override PartName="/ppt/slideLayouts/slideLayout24.xml" ContentType="application/vnd.openxmlformats-officedocument.presentationml.slideLayout+xml"/>
  <Override PartName="/ppt/theme/theme1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6.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slideLayouts/slideLayout37.xml" ContentType="application/vnd.openxmlformats-officedocument.presentationml.slideLayout+xml"/>
  <Override PartName="/ppt/theme/theme3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slideLayouts/slideLayout40.xml" ContentType="application/vnd.openxmlformats-officedocument.presentationml.slideLayout+xml"/>
  <Override PartName="/ppt/theme/theme39.xml" ContentType="application/vnd.openxmlformats-officedocument.theme+xml"/>
  <Override PartName="/ppt/slideLayouts/slideLayout41.xml" ContentType="application/vnd.openxmlformats-officedocument.presentationml.slideLayout+xml"/>
  <Override PartName="/ppt/theme/theme40.xml" ContentType="application/vnd.openxmlformats-officedocument.theme+xml"/>
  <Override PartName="/ppt/slideLayouts/slideLayout42.xml" ContentType="application/vnd.openxmlformats-officedocument.presentationml.slideLayout+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slideLayouts/slideLayout43.xml" ContentType="application/vnd.openxmlformats-officedocument.presentationml.slideLayout+xml"/>
  <Override PartName="/ppt/theme/theme45.xml" ContentType="application/vnd.openxmlformats-officedocument.theme+xml"/>
  <Override PartName="/ppt/slideLayouts/slideLayout44.xml" ContentType="application/vnd.openxmlformats-officedocument.presentationml.slideLayout+xml"/>
  <Override PartName="/ppt/theme/theme46.xml" ContentType="application/vnd.openxmlformats-officedocument.theme+xml"/>
  <Override PartName="/ppt/slideLayouts/slideLayout45.xml" ContentType="application/vnd.openxmlformats-officedocument.presentationml.slideLayout+xml"/>
  <Override PartName="/ppt/theme/theme47.xml" ContentType="application/vnd.openxmlformats-officedocument.theme+xml"/>
  <Override PartName="/ppt/slideLayouts/slideLayout46.xml" ContentType="application/vnd.openxmlformats-officedocument.presentationml.slideLayout+xml"/>
  <Override PartName="/ppt/theme/theme48.xml" ContentType="application/vnd.openxmlformats-officedocument.theme+xml"/>
  <Override PartName="/ppt/slideLayouts/slideLayout47.xml" ContentType="application/vnd.openxmlformats-officedocument.presentationml.slideLayout+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slideLayouts/slideLayout48.xml" ContentType="application/vnd.openxmlformats-officedocument.presentationml.slideLayout+xml"/>
  <Override PartName="/ppt/theme/theme54.xml" ContentType="application/vnd.openxmlformats-officedocument.theme+xml"/>
  <Override PartName="/ppt/slideLayouts/slideLayout49.xml" ContentType="application/vnd.openxmlformats-officedocument.presentationml.slideLayout+xml"/>
  <Override PartName="/ppt/theme/theme55.xml" ContentType="application/vnd.openxmlformats-officedocument.theme+xml"/>
  <Override PartName="/ppt/slideLayouts/slideLayout50.xml" ContentType="application/vnd.openxmlformats-officedocument.presentationml.slideLayout+xml"/>
  <Override PartName="/ppt/theme/theme56.xml" ContentType="application/vnd.openxmlformats-officedocument.theme+xml"/>
  <Override PartName="/ppt/slideLayouts/slideLayout51.xml" ContentType="application/vnd.openxmlformats-officedocument.presentationml.slideLayout+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slideLayouts/slideLayout52.xml" ContentType="application/vnd.openxmlformats-officedocument.presentationml.slideLayout+xml"/>
  <Override PartName="/ppt/theme/theme63.xml" ContentType="application/vnd.openxmlformats-officedocument.theme+xml"/>
  <Override PartName="/ppt/theme/theme64.xml" ContentType="application/vnd.openxmlformats-officedocument.theme+xml"/>
  <Override PartName="/ppt/slideLayouts/slideLayout53.xml" ContentType="application/vnd.openxmlformats-officedocument.presentationml.slideLayout+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9.xml" ContentType="application/vnd.openxmlformats-officedocument.theme+xml"/>
  <Override PartName="/ppt/slideLayouts/slideLayout56.xml" ContentType="application/vnd.openxmlformats-officedocument.presentationml.slideLayout+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theme/theme90.xml" ContentType="application/vnd.openxmlformats-officedocument.theme+xml"/>
  <Override PartName="/ppt/slideLayouts/slideLayout57.xml" ContentType="application/vnd.openxmlformats-officedocument.presentationml.slideLayout+xml"/>
  <Override PartName="/ppt/theme/theme91.xml" ContentType="application/vnd.openxmlformats-officedocument.theme+xml"/>
  <Override PartName="/ppt/theme/theme92.xml" ContentType="application/vnd.openxmlformats-officedocument.theme+xml"/>
  <Override PartName="/ppt/slideLayouts/slideLayout58.xml" ContentType="application/vnd.openxmlformats-officedocument.presentationml.slideLayout+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slideLayouts/slideLayout59.xml" ContentType="application/vnd.openxmlformats-officedocument.presentationml.slideLayout+xml"/>
  <Override PartName="/ppt/theme/theme100.xml" ContentType="application/vnd.openxmlformats-officedocument.theme+xml"/>
  <Override PartName="/ppt/slideLayouts/slideLayout60.xml" ContentType="application/vnd.openxmlformats-officedocument.presentationml.slideLayout+xml"/>
  <Override PartName="/ppt/theme/theme101.xml" ContentType="application/vnd.openxmlformats-officedocument.theme+xml"/>
  <Override PartName="/ppt/slideLayouts/slideLayout61.xml" ContentType="application/vnd.openxmlformats-officedocument.presentationml.slideLayout+xml"/>
  <Override PartName="/ppt/theme/theme102.xml" ContentType="application/vnd.openxmlformats-officedocument.theme+xml"/>
  <Override PartName="/ppt/slideLayouts/slideLayout62.xml" ContentType="application/vnd.openxmlformats-officedocument.presentationml.slideLayout+xml"/>
  <Override PartName="/ppt/theme/theme103.xml" ContentType="application/vnd.openxmlformats-officedocument.theme+xml"/>
  <Override PartName="/ppt/slideLayouts/slideLayout63.xml" ContentType="application/vnd.openxmlformats-officedocument.presentationml.slideLayout+xml"/>
  <Override PartName="/ppt/theme/theme104.xml" ContentType="application/vnd.openxmlformats-officedocument.theme+xml"/>
  <Override PartName="/ppt/slideLayouts/slideLayout64.xml" ContentType="application/vnd.openxmlformats-officedocument.presentationml.slideLayout+xml"/>
  <Override PartName="/ppt/theme/theme105.xml" ContentType="application/vnd.openxmlformats-officedocument.theme+xml"/>
  <Override PartName="/ppt/slideLayouts/slideLayout65.xml" ContentType="application/vnd.openxmlformats-officedocument.presentationml.slideLayout+xml"/>
  <Override PartName="/ppt/theme/theme106.xml" ContentType="application/vnd.openxmlformats-officedocument.theme+xml"/>
  <Override PartName="/ppt/slideLayouts/slideLayout66.xml" ContentType="application/vnd.openxmlformats-officedocument.presentationml.slideLayout+xml"/>
  <Override PartName="/ppt/theme/theme107.xml" ContentType="application/vnd.openxmlformats-officedocument.theme+xml"/>
  <Override PartName="/ppt/slideLayouts/slideLayout67.xml" ContentType="application/vnd.openxmlformats-officedocument.presentationml.slideLayout+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slideLayouts/slideLayout68.xml" ContentType="application/vnd.openxmlformats-officedocument.presentationml.slideLayout+xml"/>
  <Override PartName="/ppt/theme/theme114.xml" ContentType="application/vnd.openxmlformats-officedocument.theme+xml"/>
  <Override PartName="/ppt/slideLayouts/slideLayout69.xml" ContentType="application/vnd.openxmlformats-officedocument.presentationml.slideLayout+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slideLayouts/slideLayout70.xml" ContentType="application/vnd.openxmlformats-officedocument.presentationml.slideLayout+xml"/>
  <Override PartName="/ppt/theme/theme118.xml" ContentType="application/vnd.openxmlformats-officedocument.theme+xml"/>
  <Override PartName="/ppt/slideLayouts/slideLayout71.xml" ContentType="application/vnd.openxmlformats-officedocument.presentationml.slideLayout+xml"/>
  <Override PartName="/ppt/theme/theme119.xml" ContentType="application/vnd.openxmlformats-officedocument.theme+xml"/>
  <Override PartName="/ppt/slideLayouts/slideLayout72.xml" ContentType="application/vnd.openxmlformats-officedocument.presentationml.slideLayout+xml"/>
  <Override PartName="/ppt/theme/theme120.xml" ContentType="application/vnd.openxmlformats-officedocument.theme+xml"/>
  <Override PartName="/ppt/slideLayouts/slideLayout73.xml" ContentType="application/vnd.openxmlformats-officedocument.presentationml.slideLayout+xml"/>
  <Override PartName="/ppt/theme/theme121.xml" ContentType="application/vnd.openxmlformats-officedocument.theme+xml"/>
  <Override PartName="/ppt/slideLayouts/slideLayout74.xml" ContentType="application/vnd.openxmlformats-officedocument.presentationml.slideLayout+xml"/>
  <Override PartName="/ppt/theme/theme122.xml" ContentType="application/vnd.openxmlformats-officedocument.theme+xml"/>
  <Override PartName="/ppt/slideLayouts/slideLayout75.xml" ContentType="application/vnd.openxmlformats-officedocument.presentationml.slideLayout+xml"/>
  <Override PartName="/ppt/theme/theme123.xml" ContentType="application/vnd.openxmlformats-officedocument.theme+xml"/>
  <Override PartName="/ppt/slideLayouts/slideLayout76.xml" ContentType="application/vnd.openxmlformats-officedocument.presentationml.slideLayout+xml"/>
  <Override PartName="/ppt/theme/theme124.xml" ContentType="application/vnd.openxmlformats-officedocument.theme+xml"/>
  <Override PartName="/ppt/slideLayouts/slideLayout77.xml" ContentType="application/vnd.openxmlformats-officedocument.presentationml.slideLayout+xml"/>
  <Override PartName="/ppt/theme/theme125.xml" ContentType="application/vnd.openxmlformats-officedocument.theme+xml"/>
  <Override PartName="/ppt/slideLayouts/slideLayout78.xml" ContentType="application/vnd.openxmlformats-officedocument.presentationml.slideLayout+xml"/>
  <Override PartName="/ppt/theme/theme126.xml" ContentType="application/vnd.openxmlformats-officedocument.theme+xml"/>
  <Override PartName="/ppt/slideLayouts/slideLayout79.xml" ContentType="application/vnd.openxmlformats-officedocument.presentationml.slideLayout+xml"/>
  <Override PartName="/ppt/theme/theme127.xml" ContentType="application/vnd.openxmlformats-officedocument.theme+xml"/>
  <Override PartName="/ppt/slideLayouts/slideLayout80.xml" ContentType="application/vnd.openxmlformats-officedocument.presentationml.slideLayout+xml"/>
  <Override PartName="/ppt/theme/theme128.xml" ContentType="application/vnd.openxmlformats-officedocument.theme+xml"/>
  <Override PartName="/ppt/slideLayouts/slideLayout81.xml" ContentType="application/vnd.openxmlformats-officedocument.presentationml.slideLayout+xml"/>
  <Override PartName="/ppt/theme/theme129.xml" ContentType="application/vnd.openxmlformats-officedocument.theme+xml"/>
  <Override PartName="/ppt/slideLayouts/slideLayout82.xml" ContentType="application/vnd.openxmlformats-officedocument.presentationml.slideLayout+xml"/>
  <Override PartName="/ppt/theme/theme130.xml" ContentType="application/vnd.openxmlformats-officedocument.theme+xml"/>
  <Override PartName="/ppt/slideLayouts/slideLayout83.xml" ContentType="application/vnd.openxmlformats-officedocument.presentationml.slideLayout+xml"/>
  <Override PartName="/ppt/theme/theme131.xml" ContentType="application/vnd.openxmlformats-officedocument.theme+xml"/>
  <Override PartName="/ppt/slideLayouts/slideLayout84.xml" ContentType="application/vnd.openxmlformats-officedocument.presentationml.slideLayout+xml"/>
  <Override PartName="/ppt/theme/theme132.xml" ContentType="application/vnd.openxmlformats-officedocument.theme+xml"/>
  <Override PartName="/ppt/slideLayouts/slideLayout85.xml" ContentType="application/vnd.openxmlformats-officedocument.presentationml.slideLayout+xml"/>
  <Override PartName="/ppt/theme/theme133.xml" ContentType="application/vnd.openxmlformats-officedocument.theme+xml"/>
  <Override PartName="/ppt/slideLayouts/slideLayout86.xml" ContentType="application/vnd.openxmlformats-officedocument.presentationml.slideLayout+xml"/>
  <Override PartName="/ppt/theme/theme134.xml" ContentType="application/vnd.openxmlformats-officedocument.theme+xml"/>
  <Override PartName="/ppt/theme/theme135.xml" ContentType="application/vnd.openxmlformats-officedocument.theme+xml"/>
  <Override PartName="/ppt/slideLayouts/slideLayout87.xml" ContentType="application/vnd.openxmlformats-officedocument.presentationml.slideLayout+xml"/>
  <Override PartName="/ppt/theme/theme136.xml" ContentType="application/vnd.openxmlformats-officedocument.theme+xml"/>
  <Override PartName="/ppt/slideLayouts/slideLayout88.xml" ContentType="application/vnd.openxmlformats-officedocument.presentationml.slideLayout+xml"/>
  <Override PartName="/ppt/theme/theme13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38.xml" ContentType="application/vnd.openxmlformats-officedocument.theme+xml"/>
  <Override PartName="/ppt/slideLayouts/slideLayout91.xml" ContentType="application/vnd.openxmlformats-officedocument.presentationml.slideLayout+xml"/>
  <Override PartName="/ppt/theme/theme139.xml" ContentType="application/vnd.openxmlformats-officedocument.theme+xml"/>
  <Override PartName="/ppt/slideLayouts/slideLayout92.xml" ContentType="application/vnd.openxmlformats-officedocument.presentationml.slideLayout+xml"/>
  <Override PartName="/ppt/theme/theme140.xml" ContentType="application/vnd.openxmlformats-officedocument.theme+xml"/>
  <Override PartName="/ppt/slideLayouts/slideLayout93.xml" ContentType="application/vnd.openxmlformats-officedocument.presentationml.slideLayout+xml"/>
  <Override PartName="/ppt/theme/theme141.xml" ContentType="application/vnd.openxmlformats-officedocument.theme+xml"/>
  <Override PartName="/ppt/slideLayouts/slideLayout94.xml" ContentType="application/vnd.openxmlformats-officedocument.presentationml.slideLayout+xml"/>
  <Override PartName="/ppt/theme/theme142.xml" ContentType="application/vnd.openxmlformats-officedocument.theme+xml"/>
  <Override PartName="/ppt/slideLayouts/slideLayout95.xml" ContentType="application/vnd.openxmlformats-officedocument.presentationml.slideLayout+xml"/>
  <Override PartName="/ppt/theme/theme143.xml" ContentType="application/vnd.openxmlformats-officedocument.theme+xml"/>
  <Override PartName="/ppt/theme/theme14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4" r:id="rId40"/>
    <p:sldMasterId id="2147484746" r:id="rId41"/>
    <p:sldMasterId id="2147484749" r:id="rId42"/>
    <p:sldMasterId id="2147484753" r:id="rId43"/>
    <p:sldMasterId id="2147484755" r:id="rId44"/>
    <p:sldMasterId id="2147484758" r:id="rId45"/>
    <p:sldMasterId id="2147484760" r:id="rId46"/>
    <p:sldMasterId id="2147484762" r:id="rId47"/>
    <p:sldMasterId id="2147484766" r:id="rId48"/>
    <p:sldMasterId id="2147484768" r:id="rId49"/>
    <p:sldMasterId id="2147484770" r:id="rId50"/>
    <p:sldMasterId id="2147484772" r:id="rId51"/>
    <p:sldMasterId id="2147484778" r:id="rId52"/>
    <p:sldMasterId id="2147484780" r:id="rId53"/>
    <p:sldMasterId id="2147484782" r:id="rId54"/>
    <p:sldMasterId id="2147484789" r:id="rId55"/>
    <p:sldMasterId id="2147484793" r:id="rId56"/>
    <p:sldMasterId id="2147484797" r:id="rId57"/>
    <p:sldMasterId id="2147484799" r:id="rId58"/>
    <p:sldMasterId id="2147484802" r:id="rId59"/>
    <p:sldMasterId id="2147484804" r:id="rId60"/>
    <p:sldMasterId id="2147484806" r:id="rId61"/>
    <p:sldMasterId id="2147484808" r:id="rId62"/>
    <p:sldMasterId id="2147484811" r:id="rId63"/>
    <p:sldMasterId id="2147484815" r:id="rId64"/>
    <p:sldMasterId id="2147484817" r:id="rId65"/>
    <p:sldMasterId id="2147484819" r:id="rId66"/>
    <p:sldMasterId id="2147484821" r:id="rId67"/>
    <p:sldMasterId id="2147484823" r:id="rId68"/>
    <p:sldMasterId id="2147484825" r:id="rId69"/>
    <p:sldMasterId id="2147484827" r:id="rId70"/>
    <p:sldMasterId id="2147484829" r:id="rId71"/>
    <p:sldMasterId id="2147484831" r:id="rId72"/>
    <p:sldMasterId id="2147484833" r:id="rId73"/>
    <p:sldMasterId id="2147484835" r:id="rId74"/>
    <p:sldMasterId id="2147484837" r:id="rId75"/>
    <p:sldMasterId id="2147484839" r:id="rId76"/>
    <p:sldMasterId id="2147484841" r:id="rId77"/>
    <p:sldMasterId id="2147484845" r:id="rId78"/>
    <p:sldMasterId id="2147484848" r:id="rId79"/>
    <p:sldMasterId id="2147484850" r:id="rId80"/>
    <p:sldMasterId id="2147484853" r:id="rId81"/>
    <p:sldMasterId id="2147484855" r:id="rId82"/>
    <p:sldMasterId id="2147484857" r:id="rId83"/>
    <p:sldMasterId id="2147484864" r:id="rId84"/>
    <p:sldMasterId id="2147484866" r:id="rId85"/>
    <p:sldMasterId id="2147484868" r:id="rId86"/>
    <p:sldMasterId id="2147484870" r:id="rId87"/>
    <p:sldMasterId id="2147484872" r:id="rId88"/>
    <p:sldMasterId id="2147484876" r:id="rId89"/>
    <p:sldMasterId id="2147484878" r:id="rId90"/>
    <p:sldMasterId id="2147484880" r:id="rId91"/>
    <p:sldMasterId id="2147484888" r:id="rId92"/>
    <p:sldMasterId id="2147484895" r:id="rId93"/>
    <p:sldMasterId id="2147484903" r:id="rId94"/>
    <p:sldMasterId id="2147484905" r:id="rId95"/>
    <p:sldMasterId id="2147484907" r:id="rId96"/>
    <p:sldMasterId id="2147484909" r:id="rId97"/>
    <p:sldMasterId id="2147484911" r:id="rId98"/>
    <p:sldMasterId id="2147484913" r:id="rId99"/>
    <p:sldMasterId id="2147484915" r:id="rId100"/>
    <p:sldMasterId id="2147484917" r:id="rId101"/>
    <p:sldMasterId id="2147484919" r:id="rId102"/>
    <p:sldMasterId id="2147484921" r:id="rId103"/>
    <p:sldMasterId id="2147484923" r:id="rId104"/>
    <p:sldMasterId id="2147484925" r:id="rId105"/>
    <p:sldMasterId id="2147484927" r:id="rId106"/>
    <p:sldMasterId id="2147484929" r:id="rId107"/>
    <p:sldMasterId id="2147484931" r:id="rId108"/>
    <p:sldMasterId id="2147484933" r:id="rId109"/>
    <p:sldMasterId id="2147484935" r:id="rId110"/>
    <p:sldMasterId id="2147484938" r:id="rId111"/>
    <p:sldMasterId id="2147484940" r:id="rId112"/>
    <p:sldMasterId id="2147484942" r:id="rId113"/>
    <p:sldMasterId id="2147484945" r:id="rId114"/>
    <p:sldMasterId id="2147484947" r:id="rId115"/>
    <p:sldMasterId id="2147484951" r:id="rId116"/>
    <p:sldMasterId id="2147484953" r:id="rId117"/>
    <p:sldMasterId id="2147484956" r:id="rId118"/>
    <p:sldMasterId id="2147484958" r:id="rId119"/>
    <p:sldMasterId id="2147484963" r:id="rId120"/>
    <p:sldMasterId id="2147484965" r:id="rId121"/>
    <p:sldMasterId id="2147484967" r:id="rId122"/>
    <p:sldMasterId id="2147484969" r:id="rId123"/>
    <p:sldMasterId id="2147484971" r:id="rId124"/>
    <p:sldMasterId id="2147484973" r:id="rId125"/>
    <p:sldMasterId id="2147484975" r:id="rId126"/>
    <p:sldMasterId id="2147484977" r:id="rId127"/>
    <p:sldMasterId id="2147484979" r:id="rId128"/>
    <p:sldMasterId id="2147484981" r:id="rId129"/>
    <p:sldMasterId id="2147484983" r:id="rId130"/>
    <p:sldMasterId id="2147484985" r:id="rId131"/>
    <p:sldMasterId id="2147484987" r:id="rId132"/>
    <p:sldMasterId id="2147484989" r:id="rId133"/>
    <p:sldMasterId id="2147484991" r:id="rId134"/>
    <p:sldMasterId id="2147484993" r:id="rId135"/>
    <p:sldMasterId id="2147484995" r:id="rId136"/>
    <p:sldMasterId id="2147484997" r:id="rId137"/>
    <p:sldMasterId id="2147484999" r:id="rId138"/>
    <p:sldMasterId id="2147485002" r:id="rId139"/>
    <p:sldMasterId id="2147485004" r:id="rId140"/>
    <p:sldMasterId id="2147485006" r:id="rId141"/>
    <p:sldMasterId id="2147485008" r:id="rId142"/>
    <p:sldMasterId id="2147485013" r:id="rId143"/>
  </p:sldMasterIdLst>
  <p:notesMasterIdLst>
    <p:notesMasterId r:id="rId242"/>
  </p:notesMasterIdLst>
  <p:sldIdLst>
    <p:sldId id="428" r:id="rId144"/>
    <p:sldId id="476" r:id="rId145"/>
    <p:sldId id="528" r:id="rId146"/>
    <p:sldId id="844" r:id="rId147"/>
    <p:sldId id="731" r:id="rId148"/>
    <p:sldId id="710" r:id="rId149"/>
    <p:sldId id="529" r:id="rId150"/>
    <p:sldId id="459" r:id="rId151"/>
    <p:sldId id="569" r:id="rId152"/>
    <p:sldId id="531" r:id="rId153"/>
    <p:sldId id="532" r:id="rId154"/>
    <p:sldId id="753" r:id="rId155"/>
    <p:sldId id="754" r:id="rId156"/>
    <p:sldId id="755" r:id="rId157"/>
    <p:sldId id="792" r:id="rId158"/>
    <p:sldId id="793" r:id="rId159"/>
    <p:sldId id="781" r:id="rId160"/>
    <p:sldId id="795" r:id="rId161"/>
    <p:sldId id="796" r:id="rId162"/>
    <p:sldId id="673" r:id="rId163"/>
    <p:sldId id="674" r:id="rId164"/>
    <p:sldId id="486" r:id="rId165"/>
    <p:sldId id="508" r:id="rId166"/>
    <p:sldId id="509" r:id="rId167"/>
    <p:sldId id="603" r:id="rId168"/>
    <p:sldId id="706" r:id="rId169"/>
    <p:sldId id="510" r:id="rId170"/>
    <p:sldId id="542" r:id="rId171"/>
    <p:sldId id="547" r:id="rId172"/>
    <p:sldId id="511" r:id="rId173"/>
    <p:sldId id="548" r:id="rId174"/>
    <p:sldId id="524" r:id="rId175"/>
    <p:sldId id="525" r:id="rId176"/>
    <p:sldId id="581" r:id="rId177"/>
    <p:sldId id="635" r:id="rId178"/>
    <p:sldId id="636" r:id="rId179"/>
    <p:sldId id="637" r:id="rId180"/>
    <p:sldId id="592" r:id="rId181"/>
    <p:sldId id="593" r:id="rId182"/>
    <p:sldId id="721" r:id="rId183"/>
    <p:sldId id="722" r:id="rId184"/>
    <p:sldId id="723" r:id="rId185"/>
    <p:sldId id="724" r:id="rId186"/>
    <p:sldId id="725" r:id="rId187"/>
    <p:sldId id="726" r:id="rId188"/>
    <p:sldId id="727" r:id="rId189"/>
    <p:sldId id="728" r:id="rId190"/>
    <p:sldId id="729" r:id="rId191"/>
    <p:sldId id="782" r:id="rId192"/>
    <p:sldId id="784" r:id="rId193"/>
    <p:sldId id="785" r:id="rId194"/>
    <p:sldId id="797" r:id="rId195"/>
    <p:sldId id="798" r:id="rId196"/>
    <p:sldId id="799" r:id="rId197"/>
    <p:sldId id="800" r:id="rId198"/>
    <p:sldId id="786" r:id="rId199"/>
    <p:sldId id="787" r:id="rId200"/>
    <p:sldId id="788" r:id="rId201"/>
    <p:sldId id="789" r:id="rId202"/>
    <p:sldId id="790" r:id="rId203"/>
    <p:sldId id="791" r:id="rId204"/>
    <p:sldId id="801" r:id="rId205"/>
    <p:sldId id="802" r:id="rId206"/>
    <p:sldId id="803" r:id="rId207"/>
    <p:sldId id="804" r:id="rId208"/>
    <p:sldId id="805" r:id="rId209"/>
    <p:sldId id="806" r:id="rId210"/>
    <p:sldId id="808" r:id="rId211"/>
    <p:sldId id="809" r:id="rId212"/>
    <p:sldId id="810" r:id="rId213"/>
    <p:sldId id="811" r:id="rId214"/>
    <p:sldId id="812" r:id="rId215"/>
    <p:sldId id="813" r:id="rId216"/>
    <p:sldId id="814" r:id="rId217"/>
    <p:sldId id="815" r:id="rId218"/>
    <p:sldId id="816" r:id="rId219"/>
    <p:sldId id="818" r:id="rId220"/>
    <p:sldId id="819" r:id="rId221"/>
    <p:sldId id="820" r:id="rId222"/>
    <p:sldId id="821" r:id="rId223"/>
    <p:sldId id="822" r:id="rId224"/>
    <p:sldId id="823" r:id="rId225"/>
    <p:sldId id="824" r:id="rId226"/>
    <p:sldId id="825" r:id="rId227"/>
    <p:sldId id="826" r:id="rId228"/>
    <p:sldId id="827" r:id="rId229"/>
    <p:sldId id="828" r:id="rId230"/>
    <p:sldId id="829" r:id="rId231"/>
    <p:sldId id="830" r:id="rId232"/>
    <p:sldId id="831" r:id="rId233"/>
    <p:sldId id="832" r:id="rId234"/>
    <p:sldId id="460" r:id="rId235"/>
    <p:sldId id="555" r:id="rId236"/>
    <p:sldId id="556" r:id="rId237"/>
    <p:sldId id="557" r:id="rId238"/>
    <p:sldId id="558" r:id="rId239"/>
    <p:sldId id="559" r:id="rId240"/>
    <p:sldId id="502" r:id="rId241"/>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99FF99"/>
    <a:srgbClr val="FF99CC"/>
    <a:srgbClr val="FF6699"/>
    <a:srgbClr val="008000"/>
    <a:srgbClr val="FF3300"/>
    <a:srgbClr val="CCFFFF"/>
    <a:srgbClr val="FFFFFF"/>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4580" autoAdjust="0"/>
    <p:restoredTop sz="98239" autoAdjust="0"/>
  </p:normalViewPr>
  <p:slideViewPr>
    <p:cSldViewPr>
      <p:cViewPr>
        <p:scale>
          <a:sx n="54" d="100"/>
          <a:sy n="54" d="100"/>
        </p:scale>
        <p:origin x="-144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 Target="slides/slide16.xml"/><Relationship Id="rId170" Type="http://schemas.openxmlformats.org/officeDocument/2006/relationships/slide" Target="slides/slide27.xml"/><Relationship Id="rId191" Type="http://schemas.openxmlformats.org/officeDocument/2006/relationships/slide" Target="slides/slide48.xml"/><Relationship Id="rId205" Type="http://schemas.openxmlformats.org/officeDocument/2006/relationships/slide" Target="slides/slide62.xml"/><Relationship Id="rId226" Type="http://schemas.openxmlformats.org/officeDocument/2006/relationships/slide" Target="slides/slide83.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 Target="slides/slide6.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17.xml"/><Relationship Id="rId181" Type="http://schemas.openxmlformats.org/officeDocument/2006/relationships/slide" Target="slides/slide38.xml"/><Relationship Id="rId216" Type="http://schemas.openxmlformats.org/officeDocument/2006/relationships/slide" Target="slides/slide73.xml"/><Relationship Id="rId237" Type="http://schemas.openxmlformats.org/officeDocument/2006/relationships/slide" Target="slides/slide94.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85" Type="http://schemas.openxmlformats.org/officeDocument/2006/relationships/slideMaster" Target="slideMasters/slideMaster85.xml"/><Relationship Id="rId150" Type="http://schemas.openxmlformats.org/officeDocument/2006/relationships/slide" Target="slides/slide7.xml"/><Relationship Id="rId171" Type="http://schemas.openxmlformats.org/officeDocument/2006/relationships/slide" Target="slides/slide28.xml"/><Relationship Id="rId192" Type="http://schemas.openxmlformats.org/officeDocument/2006/relationships/slide" Target="slides/slide49.xml"/><Relationship Id="rId206" Type="http://schemas.openxmlformats.org/officeDocument/2006/relationships/slide" Target="slides/slide63.xml"/><Relationship Id="rId227" Type="http://schemas.openxmlformats.org/officeDocument/2006/relationships/slide" Target="slides/slide84.xml"/><Relationship Id="rId201" Type="http://schemas.openxmlformats.org/officeDocument/2006/relationships/slide" Target="slides/slide58.xml"/><Relationship Id="rId222" Type="http://schemas.openxmlformats.org/officeDocument/2006/relationships/slide" Target="slides/slide79.xml"/><Relationship Id="rId243" Type="http://schemas.openxmlformats.org/officeDocument/2006/relationships/presProps" Target="pres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45" Type="http://schemas.openxmlformats.org/officeDocument/2006/relationships/slide" Target="slides/slide2.xml"/><Relationship Id="rId161" Type="http://schemas.openxmlformats.org/officeDocument/2006/relationships/slide" Target="slides/slide18.xml"/><Relationship Id="rId166" Type="http://schemas.openxmlformats.org/officeDocument/2006/relationships/slide" Target="slides/slide23.xml"/><Relationship Id="rId182" Type="http://schemas.openxmlformats.org/officeDocument/2006/relationships/slide" Target="slides/slide39.xml"/><Relationship Id="rId187" Type="http://schemas.openxmlformats.org/officeDocument/2006/relationships/slide" Target="slides/slide44.xml"/><Relationship Id="rId217"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69.xml"/><Relationship Id="rId233" Type="http://schemas.openxmlformats.org/officeDocument/2006/relationships/slide" Target="slides/slide90.xml"/><Relationship Id="rId238" Type="http://schemas.openxmlformats.org/officeDocument/2006/relationships/slide" Target="slides/slide9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 Target="slides/slide8.xml"/><Relationship Id="rId156" Type="http://schemas.openxmlformats.org/officeDocument/2006/relationships/slide" Target="slides/slide13.xml"/><Relationship Id="rId177" Type="http://schemas.openxmlformats.org/officeDocument/2006/relationships/slide" Target="slides/slide34.xml"/><Relationship Id="rId198" Type="http://schemas.openxmlformats.org/officeDocument/2006/relationships/slide" Target="slides/slide55.xml"/><Relationship Id="rId172" Type="http://schemas.openxmlformats.org/officeDocument/2006/relationships/slide" Target="slides/slide29.xml"/><Relationship Id="rId193" Type="http://schemas.openxmlformats.org/officeDocument/2006/relationships/slide" Target="slides/slide50.xml"/><Relationship Id="rId202" Type="http://schemas.openxmlformats.org/officeDocument/2006/relationships/slide" Target="slides/slide59.xml"/><Relationship Id="rId207" Type="http://schemas.openxmlformats.org/officeDocument/2006/relationships/slide" Target="slides/slide64.xml"/><Relationship Id="rId223" Type="http://schemas.openxmlformats.org/officeDocument/2006/relationships/slide" Target="slides/slide80.xml"/><Relationship Id="rId228" Type="http://schemas.openxmlformats.org/officeDocument/2006/relationships/slide" Target="slides/slide85.xml"/><Relationship Id="rId244" Type="http://schemas.openxmlformats.org/officeDocument/2006/relationships/viewProps" Target="view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 Target="slides/slide3.xml"/><Relationship Id="rId167" Type="http://schemas.openxmlformats.org/officeDocument/2006/relationships/slide" Target="slides/slide24.xml"/><Relationship Id="rId188"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19.xml"/><Relationship Id="rId183" Type="http://schemas.openxmlformats.org/officeDocument/2006/relationships/slide" Target="slides/slide40.xml"/><Relationship Id="rId213" Type="http://schemas.openxmlformats.org/officeDocument/2006/relationships/slide" Target="slides/slide70.xml"/><Relationship Id="rId218" Type="http://schemas.openxmlformats.org/officeDocument/2006/relationships/slide" Target="slides/slide75.xml"/><Relationship Id="rId234" Type="http://schemas.openxmlformats.org/officeDocument/2006/relationships/slide" Target="slides/slide91.xml"/><Relationship Id="rId239" Type="http://schemas.openxmlformats.org/officeDocument/2006/relationships/slide" Target="slides/slide96.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 Target="slides/slide14.xml"/><Relationship Id="rId178" Type="http://schemas.openxmlformats.org/officeDocument/2006/relationships/slide" Target="slides/slide35.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9.xml"/><Relationship Id="rId173" Type="http://schemas.openxmlformats.org/officeDocument/2006/relationships/slide" Target="slides/slide30.xml"/><Relationship Id="rId194" Type="http://schemas.openxmlformats.org/officeDocument/2006/relationships/slide" Target="slides/slide51.xml"/><Relationship Id="rId199" Type="http://schemas.openxmlformats.org/officeDocument/2006/relationships/slide" Target="slides/slide56.xml"/><Relationship Id="rId203" Type="http://schemas.openxmlformats.org/officeDocument/2006/relationships/slide" Target="slides/slide60.xml"/><Relationship Id="rId208" Type="http://schemas.openxmlformats.org/officeDocument/2006/relationships/slide" Target="slides/slide65.xml"/><Relationship Id="rId229" Type="http://schemas.openxmlformats.org/officeDocument/2006/relationships/slide" Target="slides/slide86.xml"/><Relationship Id="rId19" Type="http://schemas.openxmlformats.org/officeDocument/2006/relationships/slideMaster" Target="slideMasters/slideMaster19.xml"/><Relationship Id="rId224" Type="http://schemas.openxmlformats.org/officeDocument/2006/relationships/slide" Target="slides/slide81.xml"/><Relationship Id="rId240" Type="http://schemas.openxmlformats.org/officeDocument/2006/relationships/slide" Target="slides/slide97.xml"/><Relationship Id="rId245" Type="http://schemas.openxmlformats.org/officeDocument/2006/relationships/theme" Target="theme/theme1.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 Target="slides/slide4.xml"/><Relationship Id="rId168" Type="http://schemas.openxmlformats.org/officeDocument/2006/relationships/slide" Target="slides/slide25.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 Target="slides/slide20.xml"/><Relationship Id="rId184" Type="http://schemas.openxmlformats.org/officeDocument/2006/relationships/slide" Target="slides/slide41.xml"/><Relationship Id="rId189" Type="http://schemas.openxmlformats.org/officeDocument/2006/relationships/slide" Target="slides/slide46.xml"/><Relationship Id="rId219" Type="http://schemas.openxmlformats.org/officeDocument/2006/relationships/slide" Target="slides/slide76.xml"/><Relationship Id="rId3" Type="http://schemas.openxmlformats.org/officeDocument/2006/relationships/slideMaster" Target="slideMasters/slideMaster3.xml"/><Relationship Id="rId214" Type="http://schemas.openxmlformats.org/officeDocument/2006/relationships/slide" Target="slides/slide71.xml"/><Relationship Id="rId230" Type="http://schemas.openxmlformats.org/officeDocument/2006/relationships/slide" Target="slides/slide87.xml"/><Relationship Id="rId235" Type="http://schemas.openxmlformats.org/officeDocument/2006/relationships/slide" Target="slides/slide92.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 Target="slides/slide1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 Target="slides/slide10.xml"/><Relationship Id="rId174" Type="http://schemas.openxmlformats.org/officeDocument/2006/relationships/slide" Target="slides/slide31.xml"/><Relationship Id="rId179" Type="http://schemas.openxmlformats.org/officeDocument/2006/relationships/slide" Target="slides/slide36.xml"/><Relationship Id="rId195" Type="http://schemas.openxmlformats.org/officeDocument/2006/relationships/slide" Target="slides/slide52.xml"/><Relationship Id="rId209" Type="http://schemas.openxmlformats.org/officeDocument/2006/relationships/slide" Target="slides/slide66.xml"/><Relationship Id="rId190" Type="http://schemas.openxmlformats.org/officeDocument/2006/relationships/slide" Target="slides/slide47.xml"/><Relationship Id="rId204" Type="http://schemas.openxmlformats.org/officeDocument/2006/relationships/slide" Target="slides/slide61.xml"/><Relationship Id="rId220" Type="http://schemas.openxmlformats.org/officeDocument/2006/relationships/slide" Target="slides/slide77.xml"/><Relationship Id="rId225" Type="http://schemas.openxmlformats.org/officeDocument/2006/relationships/slide" Target="slides/slide82.xml"/><Relationship Id="rId241" Type="http://schemas.openxmlformats.org/officeDocument/2006/relationships/slide" Target="slides/slide98.xml"/><Relationship Id="rId246" Type="http://schemas.openxmlformats.org/officeDocument/2006/relationships/tableStyles" Target="tableStyle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 Target="slides/slide5.xml"/><Relationship Id="rId164" Type="http://schemas.openxmlformats.org/officeDocument/2006/relationships/slide" Target="slides/slide21.xml"/><Relationship Id="rId169" Type="http://schemas.openxmlformats.org/officeDocument/2006/relationships/slide" Target="slides/slide26.xml"/><Relationship Id="rId185" Type="http://schemas.openxmlformats.org/officeDocument/2006/relationships/slide" Target="slides/slide42.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37.xml"/><Relationship Id="rId210" Type="http://schemas.openxmlformats.org/officeDocument/2006/relationships/slide" Target="slides/slide67.xml"/><Relationship Id="rId215" Type="http://schemas.openxmlformats.org/officeDocument/2006/relationships/slide" Target="slides/slide72.xml"/><Relationship Id="rId236" Type="http://schemas.openxmlformats.org/officeDocument/2006/relationships/slide" Target="slides/slide93.xml"/><Relationship Id="rId26" Type="http://schemas.openxmlformats.org/officeDocument/2006/relationships/slideMaster" Target="slideMasters/slideMaster26.xml"/><Relationship Id="rId231" Type="http://schemas.openxmlformats.org/officeDocument/2006/relationships/slide" Target="slides/slide88.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 Target="slides/slide11.xml"/><Relationship Id="rId175" Type="http://schemas.openxmlformats.org/officeDocument/2006/relationships/slide" Target="slides/slide32.xml"/><Relationship Id="rId196" Type="http://schemas.openxmlformats.org/officeDocument/2006/relationships/slide" Target="slides/slide53.xml"/><Relationship Id="rId200" Type="http://schemas.openxmlformats.org/officeDocument/2006/relationships/slide" Target="slides/slide57.xml"/><Relationship Id="rId16" Type="http://schemas.openxmlformats.org/officeDocument/2006/relationships/slideMaster" Target="slideMasters/slideMaster16.xml"/><Relationship Id="rId221" Type="http://schemas.openxmlformats.org/officeDocument/2006/relationships/slide" Target="slides/slide78.xml"/><Relationship Id="rId242" Type="http://schemas.openxmlformats.org/officeDocument/2006/relationships/notesMaster" Target="notesMasters/notesMaster1.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 Target="slides/slide1.xml"/><Relationship Id="rId90" Type="http://schemas.openxmlformats.org/officeDocument/2006/relationships/slideMaster" Target="slideMasters/slideMaster90.xml"/><Relationship Id="rId165" Type="http://schemas.openxmlformats.org/officeDocument/2006/relationships/slide" Target="slides/slide22.xml"/><Relationship Id="rId186" Type="http://schemas.openxmlformats.org/officeDocument/2006/relationships/slide" Target="slides/slide43.xml"/><Relationship Id="rId211" Type="http://schemas.openxmlformats.org/officeDocument/2006/relationships/slide" Target="slides/slide68.xml"/><Relationship Id="rId232" Type="http://schemas.openxmlformats.org/officeDocument/2006/relationships/slide" Target="slides/slide89.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80" Type="http://schemas.openxmlformats.org/officeDocument/2006/relationships/slideMaster" Target="slideMasters/slideMaster80.xml"/><Relationship Id="rId155" Type="http://schemas.openxmlformats.org/officeDocument/2006/relationships/slide" Target="slides/slide12.xml"/><Relationship Id="rId176" Type="http://schemas.openxmlformats.org/officeDocument/2006/relationships/slide" Target="slides/slide33.xml"/><Relationship Id="rId197"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20</a:t>
            </a:fld>
            <a:endParaRPr lang="en-GB" dirty="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21</a:t>
            </a:fld>
            <a:endParaRPr lang="en-GB" dirty="0">
              <a:solidFill>
                <a:srgbClr val="000000"/>
              </a:solidFill>
            </a:endParaRPr>
          </a:p>
        </p:txBody>
      </p:sp>
    </p:spTree>
    <p:extLst>
      <p:ext uri="{BB962C8B-B14F-4D97-AF65-F5344CB8AC3E}">
        <p14:creationId xmlns:p14="http://schemas.microsoft.com/office/powerpoint/2010/main" val="22327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22</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23</a:t>
            </a:fld>
            <a:endParaRPr lang="en-GB">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24</a:t>
            </a:fld>
            <a:endParaRPr 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AC049EE-53FC-4187-915D-6A743F5D43C1}" type="slidenum">
              <a:rPr lang="en-GB"/>
              <a:pPr/>
              <a:t>25</a:t>
            </a:fld>
            <a:endParaRPr lang="en-GB"/>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27</a:t>
            </a:fld>
            <a:endParaRPr lang="en-GB">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3FB56F1-60F1-488B-A081-8D7FD241E705}" type="slidenum">
              <a:rPr lang="en-GB" smtClean="0">
                <a:solidFill>
                  <a:prstClr val="black"/>
                </a:solidFill>
              </a:rPr>
              <a:pPr/>
              <a:t>30</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31</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33</a:t>
            </a:fld>
            <a:endParaRPr lang="en-GB">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34</a:t>
            </a:fld>
            <a:endParaRPr lang="en-GB" dirty="0">
              <a:solidFill>
                <a:srgbClr val="000000"/>
              </a:solidFill>
            </a:endParaRPr>
          </a:p>
        </p:txBody>
      </p:sp>
    </p:spTree>
    <p:extLst>
      <p:ext uri="{BB962C8B-B14F-4D97-AF65-F5344CB8AC3E}">
        <p14:creationId xmlns:p14="http://schemas.microsoft.com/office/powerpoint/2010/main" val="374449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fld id="{08007301-76D3-4B7A-BC11-58C77780AB35}" type="slidenum">
              <a:rPr lang="en-GB">
                <a:solidFill>
                  <a:srgbClr val="000000"/>
                </a:solidFill>
              </a:rPr>
              <a:pPr/>
              <a:t>35</a:t>
            </a:fld>
            <a:endParaRPr lang="en-GB" dirty="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37</a:t>
            </a:fld>
            <a:endParaRPr lang="en-GB" dirty="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C9F5DBD7-E30B-4921-9C33-845DBB6180F2}" type="slidenum">
              <a:rPr lang="en-US">
                <a:solidFill>
                  <a:srgbClr val="000000"/>
                </a:solidFill>
              </a:rPr>
              <a:pPr/>
              <a:t>38</a:t>
            </a:fld>
            <a:endParaRPr lang="en-US">
              <a:solidFill>
                <a:srgbClr val="000000"/>
              </a:solidFill>
            </a:endParaRPr>
          </a:p>
        </p:txBody>
      </p:sp>
    </p:spTree>
    <p:extLst>
      <p:ext uri="{BB962C8B-B14F-4D97-AF65-F5344CB8AC3E}">
        <p14:creationId xmlns:p14="http://schemas.microsoft.com/office/powerpoint/2010/main" val="2295886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39</a:t>
            </a:fld>
            <a:endParaRPr lang="en-GB" dirty="0">
              <a:solidFill>
                <a:srgbClr val="000000"/>
              </a:solidFill>
            </a:endParaRPr>
          </a:p>
        </p:txBody>
      </p:sp>
    </p:spTree>
    <p:extLst>
      <p:ext uri="{BB962C8B-B14F-4D97-AF65-F5344CB8AC3E}">
        <p14:creationId xmlns:p14="http://schemas.microsoft.com/office/powerpoint/2010/main" val="2990291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65118-6B05-4A82-BEFD-816B730B1679}" type="slidenum">
              <a:rPr lang="en-US">
                <a:solidFill>
                  <a:srgbClr val="000000"/>
                </a:solidFill>
              </a:rPr>
              <a:pPr/>
              <a:t>40</a:t>
            </a:fld>
            <a:endParaRPr lang="en-US">
              <a:solidFill>
                <a:srgbClr val="000000"/>
              </a:solidFill>
            </a:endParaRPr>
          </a:p>
        </p:txBody>
      </p:sp>
      <p:sp>
        <p:nvSpPr>
          <p:cNvPr id="279554" name="Rectangle 2"/>
          <p:cNvSpPr>
            <a:spLocks noGrp="1" noRot="1" noChangeAspect="1" noChangeArrowheads="1" noTextEdit="1"/>
          </p:cNvSpPr>
          <p:nvPr>
            <p:ph type="sldImg"/>
          </p:nvPr>
        </p:nvSpPr>
        <p:spPr>
          <a:xfrm>
            <a:off x="1150938" y="692150"/>
            <a:ext cx="4556125" cy="3416300"/>
          </a:xfrm>
          <a:ln/>
        </p:spPr>
      </p:sp>
      <p:sp>
        <p:nvSpPr>
          <p:cNvPr id="2795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D174A9-7A18-42B4-A919-3FFE9019147E}" type="slidenum">
              <a:rPr lang="en-US">
                <a:solidFill>
                  <a:srgbClr val="000000"/>
                </a:solidFill>
              </a:rPr>
              <a:pPr/>
              <a:t>41</a:t>
            </a:fld>
            <a:endParaRPr lang="en-US">
              <a:solidFill>
                <a:srgbClr val="000000"/>
              </a:solidFill>
            </a:endParaRPr>
          </a:p>
        </p:txBody>
      </p:sp>
      <p:sp>
        <p:nvSpPr>
          <p:cNvPr id="281602" name="Rectangle 2"/>
          <p:cNvSpPr>
            <a:spLocks noGrp="1" noRot="1" noChangeAspect="1" noChangeArrowheads="1" noTextEdit="1"/>
          </p:cNvSpPr>
          <p:nvPr>
            <p:ph type="sldImg"/>
          </p:nvPr>
        </p:nvSpPr>
        <p:spPr>
          <a:xfrm>
            <a:off x="1150938" y="692150"/>
            <a:ext cx="4556125" cy="3416300"/>
          </a:xfrm>
          <a:ln/>
        </p:spPr>
      </p:sp>
      <p:sp>
        <p:nvSpPr>
          <p:cNvPr id="2816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0433A-C58F-4BBD-A5A2-D3A9B8412F9C}" type="slidenum">
              <a:rPr lang="en-US">
                <a:solidFill>
                  <a:srgbClr val="000000"/>
                </a:solidFill>
              </a:rPr>
              <a:pPr/>
              <a:t>42</a:t>
            </a:fld>
            <a:endParaRPr lang="en-US">
              <a:solidFill>
                <a:srgbClr val="000000"/>
              </a:solidFill>
            </a:endParaRPr>
          </a:p>
        </p:txBody>
      </p:sp>
      <p:sp>
        <p:nvSpPr>
          <p:cNvPr id="283650" name="Rectangle 2"/>
          <p:cNvSpPr>
            <a:spLocks noGrp="1" noRot="1" noChangeAspect="1" noChangeArrowheads="1" noTextEdit="1"/>
          </p:cNvSpPr>
          <p:nvPr>
            <p:ph type="sldImg"/>
          </p:nvPr>
        </p:nvSpPr>
        <p:spPr>
          <a:xfrm>
            <a:off x="1150938" y="692150"/>
            <a:ext cx="4556125" cy="3416300"/>
          </a:xfrm>
          <a:ln/>
        </p:spPr>
      </p:sp>
      <p:sp>
        <p:nvSpPr>
          <p:cNvPr id="2836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F3312D-1073-4E07-B047-A85800DC2FFD}" type="slidenum">
              <a:rPr lang="en-US">
                <a:solidFill>
                  <a:srgbClr val="000000"/>
                </a:solidFill>
              </a:rPr>
              <a:pPr/>
              <a:t>43</a:t>
            </a:fld>
            <a:endParaRPr lang="en-US">
              <a:solidFill>
                <a:srgbClr val="000000"/>
              </a:solidFill>
            </a:endParaRPr>
          </a:p>
        </p:txBody>
      </p:sp>
      <p:sp>
        <p:nvSpPr>
          <p:cNvPr id="285698" name="Rectangle 2"/>
          <p:cNvSpPr>
            <a:spLocks noGrp="1" noRot="1" noChangeAspect="1" noChangeArrowheads="1" noTextEdit="1"/>
          </p:cNvSpPr>
          <p:nvPr>
            <p:ph type="sldImg"/>
          </p:nvPr>
        </p:nvSpPr>
        <p:spPr>
          <a:xfrm>
            <a:off x="1150938" y="692150"/>
            <a:ext cx="4556125" cy="3416300"/>
          </a:xfrm>
          <a:ln/>
        </p:spPr>
      </p:sp>
      <p:sp>
        <p:nvSpPr>
          <p:cNvPr id="2856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0CCF71-AB6C-4FC4-8476-07FF96F2000D}" type="slidenum">
              <a:rPr lang="en-US">
                <a:solidFill>
                  <a:srgbClr val="000000"/>
                </a:solidFill>
              </a:rPr>
              <a:pPr/>
              <a:t>44</a:t>
            </a:fld>
            <a:endParaRPr lang="en-US">
              <a:solidFill>
                <a:srgbClr val="000000"/>
              </a:solidFill>
            </a:endParaRPr>
          </a:p>
        </p:txBody>
      </p:sp>
      <p:sp>
        <p:nvSpPr>
          <p:cNvPr id="287746" name="Rectangle 2"/>
          <p:cNvSpPr>
            <a:spLocks noGrp="1" noRot="1" noChangeAspect="1" noChangeArrowheads="1" noTextEdit="1"/>
          </p:cNvSpPr>
          <p:nvPr>
            <p:ph type="sldImg"/>
          </p:nvPr>
        </p:nvSpPr>
        <p:spPr>
          <a:xfrm>
            <a:off x="1150938" y="692150"/>
            <a:ext cx="4556125" cy="3416300"/>
          </a:xfrm>
          <a:ln/>
        </p:spPr>
      </p:sp>
      <p:sp>
        <p:nvSpPr>
          <p:cNvPr id="2877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6A83D2-2A1C-4B49-83D4-900B6EB75412}" type="slidenum">
              <a:rPr lang="en-US">
                <a:solidFill>
                  <a:srgbClr val="000000"/>
                </a:solidFill>
              </a:rPr>
              <a:pPr/>
              <a:t>45</a:t>
            </a:fld>
            <a:endParaRPr lang="en-US">
              <a:solidFill>
                <a:srgbClr val="000000"/>
              </a:solidFill>
            </a:endParaRPr>
          </a:p>
        </p:txBody>
      </p:sp>
      <p:sp>
        <p:nvSpPr>
          <p:cNvPr id="289794" name="Rectangle 2"/>
          <p:cNvSpPr>
            <a:spLocks noGrp="1" noRot="1" noChangeAspect="1" noChangeArrowheads="1" noTextEdit="1"/>
          </p:cNvSpPr>
          <p:nvPr>
            <p:ph type="sldImg"/>
          </p:nvPr>
        </p:nvSpPr>
        <p:spPr>
          <a:xfrm>
            <a:off x="1150938" y="692150"/>
            <a:ext cx="4556125" cy="3416300"/>
          </a:xfrm>
          <a:ln/>
        </p:spPr>
      </p:sp>
      <p:sp>
        <p:nvSpPr>
          <p:cNvPr id="2897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63BC93-D17B-4307-BD4F-D4ADA4B797E4}" type="slidenum">
              <a:rPr lang="en-US">
                <a:solidFill>
                  <a:srgbClr val="000000"/>
                </a:solidFill>
              </a:rPr>
              <a:pPr/>
              <a:t>46</a:t>
            </a:fld>
            <a:endParaRPr lang="en-US">
              <a:solidFill>
                <a:srgbClr val="000000"/>
              </a:solidFill>
            </a:endParaRPr>
          </a:p>
        </p:txBody>
      </p:sp>
      <p:sp>
        <p:nvSpPr>
          <p:cNvPr id="291842" name="Rectangle 2"/>
          <p:cNvSpPr>
            <a:spLocks noGrp="1" noRot="1" noChangeAspect="1" noChangeArrowheads="1" noTextEdit="1"/>
          </p:cNvSpPr>
          <p:nvPr>
            <p:ph type="sldImg"/>
          </p:nvPr>
        </p:nvSpPr>
        <p:spPr>
          <a:xfrm>
            <a:off x="1150938" y="692150"/>
            <a:ext cx="4556125" cy="3416300"/>
          </a:xfrm>
          <a:ln/>
        </p:spPr>
      </p:sp>
      <p:sp>
        <p:nvSpPr>
          <p:cNvPr id="2918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E8D533-F46E-46E5-BAA2-78C8B5AB5EB7}" type="slidenum">
              <a:rPr lang="en-US">
                <a:solidFill>
                  <a:srgbClr val="000000"/>
                </a:solidFill>
              </a:rPr>
              <a:pPr/>
              <a:t>47</a:t>
            </a:fld>
            <a:endParaRPr lang="en-US">
              <a:solidFill>
                <a:srgbClr val="000000"/>
              </a:solidFill>
            </a:endParaRPr>
          </a:p>
        </p:txBody>
      </p:sp>
      <p:sp>
        <p:nvSpPr>
          <p:cNvPr id="293890" name="Rectangle 2"/>
          <p:cNvSpPr>
            <a:spLocks noGrp="1" noRot="1" noChangeAspect="1" noChangeArrowheads="1" noTextEdit="1"/>
          </p:cNvSpPr>
          <p:nvPr>
            <p:ph type="sldImg"/>
          </p:nvPr>
        </p:nvSpPr>
        <p:spPr>
          <a:xfrm>
            <a:off x="1150938" y="692150"/>
            <a:ext cx="4556125" cy="3416300"/>
          </a:xfrm>
          <a:ln/>
        </p:spPr>
      </p:sp>
      <p:sp>
        <p:nvSpPr>
          <p:cNvPr id="2938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744160-6646-42C9-8BE3-70A9D0A15936}" type="slidenum">
              <a:rPr lang="en-US">
                <a:solidFill>
                  <a:srgbClr val="000000"/>
                </a:solidFill>
              </a:rPr>
              <a:pPr/>
              <a:t>48</a:t>
            </a:fld>
            <a:endParaRPr lang="en-US">
              <a:solidFill>
                <a:srgbClr val="000000"/>
              </a:solidFill>
            </a:endParaRPr>
          </a:p>
        </p:txBody>
      </p:sp>
      <p:sp>
        <p:nvSpPr>
          <p:cNvPr id="308226" name="Rectangle 2"/>
          <p:cNvSpPr>
            <a:spLocks noGrp="1" noRot="1" noChangeAspect="1" noChangeArrowheads="1" noTextEdit="1"/>
          </p:cNvSpPr>
          <p:nvPr>
            <p:ph type="sldImg"/>
          </p:nvPr>
        </p:nvSpPr>
        <p:spPr>
          <a:xfrm>
            <a:off x="1150938" y="692150"/>
            <a:ext cx="4556125" cy="3416300"/>
          </a:xfrm>
          <a:ln/>
        </p:spPr>
      </p:sp>
      <p:sp>
        <p:nvSpPr>
          <p:cNvPr id="3082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EB4D23F-3F18-4B52-A131-26954D8723D1}" type="slidenum">
              <a:rPr lang="en-GB" smtClean="0">
                <a:solidFill>
                  <a:srgbClr val="000000"/>
                </a:solidFill>
              </a:rPr>
              <a:pPr/>
              <a:t>49</a:t>
            </a:fld>
            <a:endParaRPr lang="en-GB" dirty="0">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3EF1C2-6057-4851-B6CA-63297B9649F6}" type="slidenum">
              <a:rPr lang="en-GB" smtClean="0">
                <a:solidFill>
                  <a:srgbClr val="000000"/>
                </a:solidFill>
              </a:rPr>
              <a:pPr/>
              <a:t>50</a:t>
            </a:fld>
            <a:endParaRPr lang="en-GB" dirty="0">
              <a:solidFill>
                <a:srgbClr val="000000"/>
              </a:solidFill>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51</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99F50BC-3A8B-47EF-8A0E-20873F284227}" type="slidenum">
              <a:rPr lang="en-GB" smtClean="0">
                <a:solidFill>
                  <a:srgbClr val="000000"/>
                </a:solidFill>
              </a:rPr>
              <a:pPr/>
              <a:t>56</a:t>
            </a:fld>
            <a:endParaRPr lang="en-GB">
              <a:solidFill>
                <a:srgbClr val="000000"/>
              </a:solidFill>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59</a:t>
            </a:fld>
            <a:endParaRPr lang="en-GB">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CA38D311-8C02-431B-86BD-364C9B366D4B}" type="slidenum">
              <a:rPr lang="en-GB" sz="1800" kern="0" smtClean="0">
                <a:solidFill>
                  <a:srgbClr val="000000"/>
                </a:solidFill>
              </a:rPr>
              <a:pPr fontAlgn="auto">
                <a:spcBef>
                  <a:spcPts val="0"/>
                </a:spcBef>
                <a:spcAft>
                  <a:spcPts val="0"/>
                </a:spcAft>
                <a:defRPr/>
              </a:pPr>
              <a:t>60</a:t>
            </a:fld>
            <a:endParaRPr lang="en-GB" sz="1800" kern="0" dirty="0">
              <a:solidFill>
                <a:srgbClr val="000000"/>
              </a:solidFill>
            </a:endParaRPr>
          </a:p>
        </p:txBody>
      </p:sp>
    </p:spTree>
    <p:extLst>
      <p:ext uri="{BB962C8B-B14F-4D97-AF65-F5344CB8AC3E}">
        <p14:creationId xmlns:p14="http://schemas.microsoft.com/office/powerpoint/2010/main" val="196975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a:t>
            </a:fld>
            <a:endParaRPr lang="en-GB" dirty="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CA38D311-8C02-431B-86BD-364C9B366D4B}" type="slidenum">
              <a:rPr lang="en-GB" sz="1800" kern="0" smtClean="0">
                <a:solidFill>
                  <a:srgbClr val="000000"/>
                </a:solidFill>
              </a:rPr>
              <a:pPr fontAlgn="auto">
                <a:spcBef>
                  <a:spcPts val="0"/>
                </a:spcBef>
                <a:spcAft>
                  <a:spcPts val="0"/>
                </a:spcAft>
                <a:defRPr/>
              </a:pPr>
              <a:t>61</a:t>
            </a:fld>
            <a:endParaRPr lang="en-GB" sz="1800" kern="0" dirty="0">
              <a:solidFill>
                <a:srgbClr val="000000"/>
              </a:solidFill>
            </a:endParaRPr>
          </a:p>
        </p:txBody>
      </p:sp>
    </p:spTree>
    <p:extLst>
      <p:ext uri="{BB962C8B-B14F-4D97-AF65-F5344CB8AC3E}">
        <p14:creationId xmlns:p14="http://schemas.microsoft.com/office/powerpoint/2010/main" val="18894169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75BC881-36EA-4748-B1FE-4985DDC5EDCC}" type="slidenum">
              <a:rPr lang="en-GB" smtClean="0">
                <a:solidFill>
                  <a:prstClr val="black"/>
                </a:solidFill>
              </a:rPr>
              <a:pPr/>
              <a:t>62</a:t>
            </a:fld>
            <a:endParaRPr lang="en-GB">
              <a:solidFill>
                <a:prstClr val="black"/>
              </a:solidFill>
            </a:endParaRPr>
          </a:p>
        </p:txBody>
      </p:sp>
    </p:spTree>
    <p:extLst>
      <p:ext uri="{BB962C8B-B14F-4D97-AF65-F5344CB8AC3E}">
        <p14:creationId xmlns:p14="http://schemas.microsoft.com/office/powerpoint/2010/main" val="28483392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66</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91AFA20-F2FC-4542-8CA6-FA4D6B9003BC}" type="slidenum">
              <a:rPr lang="en-GB" smtClean="0">
                <a:solidFill>
                  <a:srgbClr val="000000"/>
                </a:solidFill>
              </a:rPr>
              <a:pPr/>
              <a:t>68</a:t>
            </a:fld>
            <a:endParaRPr lang="en-GB">
              <a:solidFill>
                <a:srgbClr val="000000"/>
              </a:solidFill>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endParaRPr lang="en-US">
              <a:latin typeface="Arial" charset="0"/>
            </a:endParaRPr>
          </a:p>
        </p:txBody>
      </p:sp>
      <p:sp>
        <p:nvSpPr>
          <p:cNvPr id="28676" name="Slide Number Placeholder 3"/>
          <p:cNvSpPr>
            <a:spLocks noGrp="1"/>
          </p:cNvSpPr>
          <p:nvPr>
            <p:ph type="sldNum" sz="quarter" idx="5"/>
          </p:nvPr>
        </p:nvSpPr>
        <p:spPr>
          <a:noFill/>
        </p:spPr>
        <p:txBody>
          <a:bodyPr/>
          <a:lstStyle/>
          <a:p>
            <a:fld id="{2CC0103D-919D-404D-A765-59DD853BCAE5}" type="slidenum">
              <a:rPr lang="en-GB" smtClean="0">
                <a:solidFill>
                  <a:srgbClr val="000000"/>
                </a:solidFill>
              </a:rPr>
              <a:pPr/>
              <a:t>69</a:t>
            </a:fld>
            <a:endParaRPr lang="en-GB">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D469B74-8BEA-40BC-B706-02B0D27CA9D5}" type="slidenum">
              <a:rPr lang="en-GB" smtClean="0">
                <a:solidFill>
                  <a:srgbClr val="000000"/>
                </a:solidFill>
              </a:rPr>
              <a:pPr/>
              <a:t>70</a:t>
            </a:fld>
            <a:endParaRPr lang="en-GB">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F8734BB-AB46-4229-9487-25B70724BB9E}" type="slidenum">
              <a:rPr lang="en-GB" smtClean="0">
                <a:solidFill>
                  <a:srgbClr val="000000"/>
                </a:solidFill>
              </a:rPr>
              <a:pPr/>
              <a:t>71</a:t>
            </a:fld>
            <a:endParaRPr lang="en-GB">
              <a:solidFill>
                <a:srgbClr val="000000"/>
              </a:solidFill>
            </a:endParaRPr>
          </a:p>
        </p:txBody>
      </p:sp>
      <p:sp>
        <p:nvSpPr>
          <p:cNvPr id="32771" name="Rectangle 2"/>
          <p:cNvSpPr>
            <a:spLocks noGrp="1" noRot="1" noChangeAspect="1" noChangeArrowheads="1" noTextEdit="1"/>
          </p:cNvSpPr>
          <p:nvPr>
            <p:ph type="sldImg"/>
          </p:nvPr>
        </p:nvSpPr>
        <p:spPr>
          <a:xfrm>
            <a:off x="1150938" y="692150"/>
            <a:ext cx="4556125" cy="3416300"/>
          </a:xfrm>
          <a:ln/>
        </p:spPr>
      </p:sp>
      <p:sp>
        <p:nvSpPr>
          <p:cNvPr id="32772"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AAB7911-E510-43FD-B5F5-C9A363608339}" type="slidenum">
              <a:rPr lang="en-GB" smtClean="0">
                <a:solidFill>
                  <a:srgbClr val="000000"/>
                </a:solidFill>
              </a:rPr>
              <a:pPr/>
              <a:t>72</a:t>
            </a:fld>
            <a:endParaRPr lang="en-GB">
              <a:solidFill>
                <a:srgbClr val="000000"/>
              </a:solidFill>
            </a:endParaRPr>
          </a:p>
        </p:txBody>
      </p:sp>
      <p:sp>
        <p:nvSpPr>
          <p:cNvPr id="39939" name="Rectangle 2"/>
          <p:cNvSpPr>
            <a:spLocks noGrp="1" noRot="1" noChangeAspect="1" noChangeArrowheads="1" noTextEdit="1"/>
          </p:cNvSpPr>
          <p:nvPr>
            <p:ph type="sldImg"/>
          </p:nvPr>
        </p:nvSpPr>
        <p:spPr>
          <a:xfrm>
            <a:off x="1150938" y="692150"/>
            <a:ext cx="4556125" cy="3416300"/>
          </a:xfrm>
          <a:ln/>
        </p:spPr>
      </p:sp>
      <p:sp>
        <p:nvSpPr>
          <p:cNvPr id="39940"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50938" y="692150"/>
            <a:ext cx="4556125" cy="3416300"/>
          </a:xfrm>
          <a:ln/>
        </p:spPr>
      </p:sp>
      <p:sp>
        <p:nvSpPr>
          <p:cNvPr id="40963" name="Notes Placeholder 2"/>
          <p:cNvSpPr>
            <a:spLocks noGrp="1"/>
          </p:cNvSpPr>
          <p:nvPr>
            <p:ph type="body" idx="1"/>
          </p:nvPr>
        </p:nvSpPr>
        <p:spPr>
          <a:noFill/>
          <a:ln/>
        </p:spPr>
        <p:txBody>
          <a:bodyPr/>
          <a:lstStyle/>
          <a:p>
            <a:endParaRPr lang="en-US"/>
          </a:p>
        </p:txBody>
      </p:sp>
      <p:sp>
        <p:nvSpPr>
          <p:cNvPr id="40964" name="Slide Number Placeholder 3"/>
          <p:cNvSpPr>
            <a:spLocks noGrp="1"/>
          </p:cNvSpPr>
          <p:nvPr>
            <p:ph type="sldNum" sz="quarter" idx="5"/>
          </p:nvPr>
        </p:nvSpPr>
        <p:spPr>
          <a:noFill/>
        </p:spPr>
        <p:txBody>
          <a:bodyPr/>
          <a:lstStyle/>
          <a:p>
            <a:fld id="{1AE9A6F3-C633-4730-93FA-7624146951BA}" type="slidenum">
              <a:rPr lang="en-GB" smtClean="0">
                <a:solidFill>
                  <a:srgbClr val="000000"/>
                </a:solidFill>
              </a:rPr>
              <a:pPr/>
              <a:t>73</a:t>
            </a:fld>
            <a:endParaRPr lang="en-GB">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1D4E526-42AF-4B1B-B371-2D523428B63B}" type="slidenum">
              <a:rPr lang="en-GB" smtClean="0">
                <a:solidFill>
                  <a:srgbClr val="000000"/>
                </a:solidFill>
              </a:rPr>
              <a:pPr/>
              <a:t>74</a:t>
            </a:fld>
            <a:endParaRPr lang="en-GB">
              <a:solidFill>
                <a:srgbClr val="000000"/>
              </a:solidFill>
            </a:endParaRPr>
          </a:p>
        </p:txBody>
      </p:sp>
      <p:sp>
        <p:nvSpPr>
          <p:cNvPr id="41987" name="Rectangle 2"/>
          <p:cNvSpPr>
            <a:spLocks noGrp="1" noRot="1" noChangeAspect="1" noChangeArrowheads="1" noTextEdit="1"/>
          </p:cNvSpPr>
          <p:nvPr>
            <p:ph type="sldImg"/>
          </p:nvPr>
        </p:nvSpPr>
        <p:spPr>
          <a:xfrm>
            <a:off x="1150938" y="692150"/>
            <a:ext cx="4556125" cy="3416300"/>
          </a:xfrm>
          <a:ln/>
        </p:spPr>
      </p:sp>
      <p:sp>
        <p:nvSpPr>
          <p:cNvPr id="41988"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7</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83111D1-EAE3-467C-9B06-6ADA87062BA5}" type="slidenum">
              <a:rPr lang="en-GB" smtClean="0">
                <a:solidFill>
                  <a:srgbClr val="000000"/>
                </a:solidFill>
              </a:rPr>
              <a:pPr/>
              <a:t>75</a:t>
            </a:fld>
            <a:endParaRPr lang="en-GB">
              <a:solidFill>
                <a:srgbClr val="000000"/>
              </a:solidFill>
            </a:endParaRPr>
          </a:p>
        </p:txBody>
      </p:sp>
      <p:sp>
        <p:nvSpPr>
          <p:cNvPr id="43011" name="Rectangle 2"/>
          <p:cNvSpPr>
            <a:spLocks noGrp="1" noRot="1" noChangeAspect="1" noChangeArrowheads="1" noTextEdit="1"/>
          </p:cNvSpPr>
          <p:nvPr>
            <p:ph type="sldImg"/>
          </p:nvPr>
        </p:nvSpPr>
        <p:spPr>
          <a:xfrm>
            <a:off x="1150938" y="692150"/>
            <a:ext cx="4556125" cy="3416300"/>
          </a:xfrm>
          <a:ln/>
        </p:spPr>
      </p:sp>
      <p:sp>
        <p:nvSpPr>
          <p:cNvPr id="43012"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1E7BD48-8790-44E1-BB4E-CC72D9BC5916}" type="slidenum">
              <a:rPr lang="en-US" smtClean="0">
                <a:solidFill>
                  <a:prstClr val="black"/>
                </a:solidFill>
              </a:rPr>
              <a:pPr/>
              <a:t>76</a:t>
            </a:fld>
            <a:endParaRPr lang="en-US" dirty="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0938" y="692150"/>
            <a:ext cx="4556125" cy="3416300"/>
          </a:xfrm>
          <a:ln/>
        </p:spPr>
      </p:sp>
      <p:sp>
        <p:nvSpPr>
          <p:cNvPr id="16387" name="Notes Placeholder 2"/>
          <p:cNvSpPr>
            <a:spLocks noGrp="1"/>
          </p:cNvSpPr>
          <p:nvPr>
            <p:ph type="body" idx="1"/>
          </p:nvPr>
        </p:nvSpPr>
        <p:spPr>
          <a:noFill/>
          <a:ln/>
        </p:spPr>
        <p:txBody>
          <a:bodyPr/>
          <a:lstStyle/>
          <a:p>
            <a:endParaRPr lang="en-US"/>
          </a:p>
        </p:txBody>
      </p:sp>
      <p:sp>
        <p:nvSpPr>
          <p:cNvPr id="16388" name="Slide Number Placeholder 3"/>
          <p:cNvSpPr>
            <a:spLocks noGrp="1"/>
          </p:cNvSpPr>
          <p:nvPr>
            <p:ph type="sldNum" sz="quarter" idx="5"/>
          </p:nvPr>
        </p:nvSpPr>
        <p:spPr>
          <a:noFill/>
        </p:spPr>
        <p:txBody>
          <a:bodyPr/>
          <a:lstStyle/>
          <a:p>
            <a:fld id="{66500610-4C3D-433C-BB56-A44C31D81AFA}" type="slidenum">
              <a:rPr lang="en-GB" smtClean="0">
                <a:solidFill>
                  <a:srgbClr val="000000"/>
                </a:solidFill>
              </a:rPr>
              <a:pPr/>
              <a:t>77</a:t>
            </a:fld>
            <a:endParaRPr lang="en-GB">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50938" y="692150"/>
            <a:ext cx="4556125" cy="3416300"/>
          </a:xfrm>
          <a:ln/>
        </p:spPr>
      </p:sp>
      <p:sp>
        <p:nvSpPr>
          <p:cNvPr id="17411" name="Notes Placeholder 2"/>
          <p:cNvSpPr>
            <a:spLocks noGrp="1"/>
          </p:cNvSpPr>
          <p:nvPr>
            <p:ph type="body" idx="1"/>
          </p:nvPr>
        </p:nvSpPr>
        <p:spPr>
          <a:noFill/>
          <a:ln/>
        </p:spPr>
        <p:txBody>
          <a:bodyPr/>
          <a:lstStyle/>
          <a:p>
            <a:endParaRPr lang="en-US"/>
          </a:p>
        </p:txBody>
      </p:sp>
      <p:sp>
        <p:nvSpPr>
          <p:cNvPr id="17412" name="Slide Number Placeholder 3"/>
          <p:cNvSpPr>
            <a:spLocks noGrp="1"/>
          </p:cNvSpPr>
          <p:nvPr>
            <p:ph type="sldNum" sz="quarter" idx="5"/>
          </p:nvPr>
        </p:nvSpPr>
        <p:spPr>
          <a:noFill/>
        </p:spPr>
        <p:txBody>
          <a:bodyPr/>
          <a:lstStyle/>
          <a:p>
            <a:fld id="{AC018982-451B-4ED8-8DD7-1EF53E18BC97}" type="slidenum">
              <a:rPr lang="en-GB" smtClean="0">
                <a:solidFill>
                  <a:srgbClr val="000000"/>
                </a:solidFill>
              </a:rPr>
              <a:pPr/>
              <a:t>78</a:t>
            </a:fld>
            <a:endParaRPr lang="en-GB">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50938" y="692150"/>
            <a:ext cx="4556125" cy="3416300"/>
          </a:xfrm>
          <a:ln/>
        </p:spPr>
      </p:sp>
      <p:sp>
        <p:nvSpPr>
          <p:cNvPr id="18435" name="Notes Placeholder 2"/>
          <p:cNvSpPr>
            <a:spLocks noGrp="1"/>
          </p:cNvSpPr>
          <p:nvPr>
            <p:ph type="body" idx="1"/>
          </p:nvPr>
        </p:nvSpPr>
        <p:spPr>
          <a:noFill/>
          <a:ln/>
        </p:spPr>
        <p:txBody>
          <a:bodyPr/>
          <a:lstStyle/>
          <a:p>
            <a:endParaRPr lang="en-US"/>
          </a:p>
        </p:txBody>
      </p:sp>
      <p:sp>
        <p:nvSpPr>
          <p:cNvPr id="18436" name="Slide Number Placeholder 3"/>
          <p:cNvSpPr>
            <a:spLocks noGrp="1"/>
          </p:cNvSpPr>
          <p:nvPr>
            <p:ph type="sldNum" sz="quarter" idx="5"/>
          </p:nvPr>
        </p:nvSpPr>
        <p:spPr>
          <a:noFill/>
        </p:spPr>
        <p:txBody>
          <a:bodyPr/>
          <a:lstStyle/>
          <a:p>
            <a:fld id="{8F0C2FB1-3332-467E-A316-FE6BB714E276}" type="slidenum">
              <a:rPr lang="en-GB" smtClean="0">
                <a:solidFill>
                  <a:srgbClr val="000000"/>
                </a:solidFill>
              </a:rPr>
              <a:pPr/>
              <a:t>79</a:t>
            </a:fld>
            <a:endParaRPr lang="en-GB">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50938" y="692150"/>
            <a:ext cx="4556125" cy="3416300"/>
          </a:xfrm>
          <a:ln/>
        </p:spPr>
      </p:sp>
      <p:sp>
        <p:nvSpPr>
          <p:cNvPr id="19459" name="Notes Placeholder 2"/>
          <p:cNvSpPr>
            <a:spLocks noGrp="1"/>
          </p:cNvSpPr>
          <p:nvPr>
            <p:ph type="body" idx="1"/>
          </p:nvPr>
        </p:nvSpPr>
        <p:spPr>
          <a:noFill/>
          <a:ln/>
        </p:spPr>
        <p:txBody>
          <a:bodyPr/>
          <a:lstStyle/>
          <a:p>
            <a:endParaRPr lang="en-US"/>
          </a:p>
        </p:txBody>
      </p:sp>
      <p:sp>
        <p:nvSpPr>
          <p:cNvPr id="19460" name="Slide Number Placeholder 3"/>
          <p:cNvSpPr>
            <a:spLocks noGrp="1"/>
          </p:cNvSpPr>
          <p:nvPr>
            <p:ph type="sldNum" sz="quarter" idx="5"/>
          </p:nvPr>
        </p:nvSpPr>
        <p:spPr>
          <a:noFill/>
        </p:spPr>
        <p:txBody>
          <a:bodyPr/>
          <a:lstStyle/>
          <a:p>
            <a:fld id="{7F333903-7CF4-46AA-B7A8-3695113B36EF}" type="slidenum">
              <a:rPr lang="en-GB" smtClean="0">
                <a:solidFill>
                  <a:srgbClr val="000000"/>
                </a:solidFill>
              </a:rPr>
              <a:pPr/>
              <a:t>80</a:t>
            </a:fld>
            <a:endParaRPr lang="en-GB">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50938" y="692150"/>
            <a:ext cx="4556125" cy="3416300"/>
          </a:xfrm>
          <a:ln/>
        </p:spPr>
      </p:sp>
      <p:sp>
        <p:nvSpPr>
          <p:cNvPr id="20483" name="Notes Placeholder 2"/>
          <p:cNvSpPr>
            <a:spLocks noGrp="1"/>
          </p:cNvSpPr>
          <p:nvPr>
            <p:ph type="body" idx="1"/>
          </p:nvPr>
        </p:nvSpPr>
        <p:spPr>
          <a:noFill/>
          <a:ln/>
        </p:spPr>
        <p:txBody>
          <a:bodyPr/>
          <a:lstStyle/>
          <a:p>
            <a:endParaRPr lang="en-US"/>
          </a:p>
        </p:txBody>
      </p:sp>
      <p:sp>
        <p:nvSpPr>
          <p:cNvPr id="20484" name="Slide Number Placeholder 3"/>
          <p:cNvSpPr>
            <a:spLocks noGrp="1"/>
          </p:cNvSpPr>
          <p:nvPr>
            <p:ph type="sldNum" sz="quarter" idx="5"/>
          </p:nvPr>
        </p:nvSpPr>
        <p:spPr>
          <a:noFill/>
        </p:spPr>
        <p:txBody>
          <a:bodyPr/>
          <a:lstStyle/>
          <a:p>
            <a:fld id="{D95359B2-8AC9-42D9-B61A-4DA82FFF98FB}" type="slidenum">
              <a:rPr lang="en-GB" smtClean="0">
                <a:solidFill>
                  <a:srgbClr val="000000"/>
                </a:solidFill>
              </a:rPr>
              <a:pPr/>
              <a:t>81</a:t>
            </a:fld>
            <a:endParaRPr lang="en-GB">
              <a:solidFill>
                <a:srgbClr val="000000"/>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0938" y="692150"/>
            <a:ext cx="4556125" cy="3416300"/>
          </a:xfrm>
          <a:ln/>
        </p:spPr>
      </p:sp>
      <p:sp>
        <p:nvSpPr>
          <p:cNvPr id="21507" name="Notes Placeholder 2"/>
          <p:cNvSpPr>
            <a:spLocks noGrp="1"/>
          </p:cNvSpPr>
          <p:nvPr>
            <p:ph type="body" idx="1"/>
          </p:nvPr>
        </p:nvSpPr>
        <p:spPr>
          <a:noFill/>
          <a:ln/>
        </p:spPr>
        <p:txBody>
          <a:bodyPr/>
          <a:lstStyle/>
          <a:p>
            <a:endParaRPr lang="en-US"/>
          </a:p>
        </p:txBody>
      </p:sp>
      <p:sp>
        <p:nvSpPr>
          <p:cNvPr id="21508" name="Slide Number Placeholder 3"/>
          <p:cNvSpPr>
            <a:spLocks noGrp="1"/>
          </p:cNvSpPr>
          <p:nvPr>
            <p:ph type="sldNum" sz="quarter" idx="5"/>
          </p:nvPr>
        </p:nvSpPr>
        <p:spPr>
          <a:noFill/>
        </p:spPr>
        <p:txBody>
          <a:bodyPr/>
          <a:lstStyle/>
          <a:p>
            <a:fld id="{52B719C4-A0D8-4247-9919-18D5348E69B1}" type="slidenum">
              <a:rPr lang="en-GB" smtClean="0">
                <a:solidFill>
                  <a:srgbClr val="000000"/>
                </a:solidFill>
              </a:rPr>
              <a:pPr/>
              <a:t>82</a:t>
            </a:fld>
            <a:endParaRPr lang="en-GB">
              <a:solidFill>
                <a:srgbClr val="000000"/>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83</a:t>
            </a:fld>
            <a:endParaRPr lang="en-GB">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16FE5-762C-46A8-9742-8BC77C01C0C7}" type="slidenum">
              <a:rPr lang="en-GB">
                <a:solidFill>
                  <a:srgbClr val="000000"/>
                </a:solidFill>
              </a:rPr>
              <a:pPr/>
              <a:t>84</a:t>
            </a:fld>
            <a:endParaRPr lang="en-GB">
              <a:solidFill>
                <a:srgbClr val="000000"/>
              </a:solidFill>
            </a:endParaRPr>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8</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54B70-C7F1-47CB-AA41-A4E341294039}" type="slidenum">
              <a:rPr lang="en-GB">
                <a:solidFill>
                  <a:srgbClr val="000000"/>
                </a:solidFill>
              </a:rPr>
              <a:pPr/>
              <a:t>85</a:t>
            </a:fld>
            <a:endParaRPr lang="en-GB">
              <a:solidFill>
                <a:srgbClr val="000000"/>
              </a:solidFill>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AF0CB-A590-4800-9562-FD29FD27160C}" type="slidenum">
              <a:rPr lang="en-GB">
                <a:solidFill>
                  <a:srgbClr val="000000"/>
                </a:solidFill>
              </a:rPr>
              <a:pPr/>
              <a:t>86</a:t>
            </a:fld>
            <a:endParaRPr lang="en-GB">
              <a:solidFill>
                <a:srgbClr val="000000"/>
              </a:solidFill>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56A6-F5E6-4AEC-9203-77DDD3124074}" type="slidenum">
              <a:rPr lang="en-GB">
                <a:solidFill>
                  <a:srgbClr val="000000"/>
                </a:solidFill>
              </a:rPr>
              <a:pPr/>
              <a:t>87</a:t>
            </a:fld>
            <a:endParaRPr lang="en-GB">
              <a:solidFill>
                <a:srgbClr val="000000"/>
              </a:solidFill>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E9FCF-9A89-4647-80F4-A8BD16F83A52}" type="slidenum">
              <a:rPr lang="en-GB">
                <a:solidFill>
                  <a:srgbClr val="000000"/>
                </a:solidFill>
              </a:rPr>
              <a:pPr/>
              <a:t>88</a:t>
            </a:fld>
            <a:endParaRPr lang="en-GB">
              <a:solidFill>
                <a:srgbClr val="000000"/>
              </a:solidFill>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1CF9B-09E2-44A1-81AA-B5DE7CC01C72}" type="slidenum">
              <a:rPr lang="en-GB">
                <a:solidFill>
                  <a:srgbClr val="000000"/>
                </a:solidFill>
              </a:rPr>
              <a:pPr/>
              <a:t>89</a:t>
            </a:fld>
            <a:endParaRPr lang="en-GB">
              <a:solidFill>
                <a:srgbClr val="000000"/>
              </a:solidFill>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902E9-6B73-4BAF-A35B-F2A8EBE17FC3}" type="slidenum">
              <a:rPr lang="en-GB">
                <a:solidFill>
                  <a:srgbClr val="000000"/>
                </a:solidFill>
              </a:rPr>
              <a:pPr/>
              <a:t>90</a:t>
            </a:fld>
            <a:endParaRPr lang="en-GB">
              <a:solidFill>
                <a:srgbClr val="000000"/>
              </a:solidFill>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7AE84-F142-4C8F-B419-5C8BABE5B49C}" type="slidenum">
              <a:rPr lang="en-GB">
                <a:solidFill>
                  <a:srgbClr val="000000"/>
                </a:solidFill>
              </a:rPr>
              <a:pPr/>
              <a:t>91</a:t>
            </a:fld>
            <a:endParaRPr lang="en-GB">
              <a:solidFill>
                <a:srgbClr val="000000"/>
              </a:solidFill>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92</a:t>
            </a:fld>
            <a:endParaRPr lang="en-GB">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93</a:t>
            </a:fld>
            <a:endParaRPr lang="en-US">
              <a:solidFill>
                <a:srgbClr val="000000"/>
              </a:solidFill>
            </a:endParaRPr>
          </a:p>
        </p:txBody>
      </p:sp>
    </p:spTree>
    <p:extLst>
      <p:ext uri="{BB962C8B-B14F-4D97-AF65-F5344CB8AC3E}">
        <p14:creationId xmlns:p14="http://schemas.microsoft.com/office/powerpoint/2010/main" val="40083882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94</a:t>
            </a:fld>
            <a:endParaRPr lang="en-US">
              <a:solidFill>
                <a:srgbClr val="000000"/>
              </a:solidFill>
            </a:endParaRPr>
          </a:p>
        </p:txBody>
      </p:sp>
    </p:spTree>
    <p:extLst>
      <p:ext uri="{BB962C8B-B14F-4D97-AF65-F5344CB8AC3E}">
        <p14:creationId xmlns:p14="http://schemas.microsoft.com/office/powerpoint/2010/main" val="3537038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12</a:t>
            </a:fld>
            <a:endParaRPr lang="en-GB" dirty="0">
              <a:solidFill>
                <a:srgbClr val="000000"/>
              </a:solidFill>
            </a:endParaRPr>
          </a:p>
        </p:txBody>
      </p:sp>
    </p:spTree>
    <p:extLst>
      <p:ext uri="{BB962C8B-B14F-4D97-AF65-F5344CB8AC3E}">
        <p14:creationId xmlns:p14="http://schemas.microsoft.com/office/powerpoint/2010/main" val="18523166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95</a:t>
            </a:fld>
            <a:endParaRPr lang="en-US">
              <a:solidFill>
                <a:srgbClr val="000000"/>
              </a:solidFill>
            </a:endParaRPr>
          </a:p>
        </p:txBody>
      </p:sp>
    </p:spTree>
    <p:extLst>
      <p:ext uri="{BB962C8B-B14F-4D97-AF65-F5344CB8AC3E}">
        <p14:creationId xmlns:p14="http://schemas.microsoft.com/office/powerpoint/2010/main" val="1938834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96</a:t>
            </a:fld>
            <a:endParaRPr lang="en-US">
              <a:solidFill>
                <a:srgbClr val="000000"/>
              </a:solidFill>
            </a:endParaRPr>
          </a:p>
        </p:txBody>
      </p:sp>
    </p:spTree>
    <p:extLst>
      <p:ext uri="{BB962C8B-B14F-4D97-AF65-F5344CB8AC3E}">
        <p14:creationId xmlns:p14="http://schemas.microsoft.com/office/powerpoint/2010/main" val="13492613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98</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15</a:t>
            </a:fld>
            <a:endParaRPr lang="en-GB">
              <a:solidFill>
                <a:srgbClr val="000000"/>
              </a:solidFill>
            </a:endParaRPr>
          </a:p>
        </p:txBody>
      </p:sp>
    </p:spTree>
    <p:extLst>
      <p:ext uri="{BB962C8B-B14F-4D97-AF65-F5344CB8AC3E}">
        <p14:creationId xmlns:p14="http://schemas.microsoft.com/office/powerpoint/2010/main" val="2702832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65BBED-9B1F-4465-A277-E7E9FF67544E}" type="slidenum">
              <a:rPr lang="en-GB">
                <a:solidFill>
                  <a:srgbClr val="000000"/>
                </a:solidFill>
              </a:rPr>
              <a:pPr/>
              <a:t>16</a:t>
            </a:fld>
            <a:endParaRPr lang="en-GB" dirty="0">
              <a:solidFill>
                <a:srgbClr val="000000"/>
              </a:solidFill>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18156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87.xml.rels><?xml version="1.0" encoding="UTF-8" standalone="yes"?>
<Relationships xmlns="http://schemas.openxmlformats.org/package/2006/relationships"><Relationship Id="rId3" Type="http://schemas.openxmlformats.org/officeDocument/2006/relationships/hyperlink" Target="Choices&#8230;.ppt" TargetMode="External"/><Relationship Id="rId2" Type="http://schemas.openxmlformats.org/officeDocument/2006/relationships/image" Target="../media/image2.png"/><Relationship Id="rId1" Type="http://schemas.openxmlformats.org/officeDocument/2006/relationships/slideMaster" Target="../slideMasters/slideMaster13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28/01/2017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28/01/2017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28/01/2017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1/28/2017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1/28/2017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1/28/2017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1/28/2017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1/28/2017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1/28/2017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1/28/2017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28/01/2017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1/28/2017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1/28/2017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1/28/2017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1/28/2017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1/28/2017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1/28/2017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1/28/2017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1/28/2017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1/28/2017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1/28/2017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1/28/2017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1/28/2017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1/28/2017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1/28/2017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1/28/2017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Saturday, 28 January 2017</a:t>
            </a:fld>
            <a:endParaRPr lang="en-GB" sz="1800" dirty="0">
              <a:solidFill>
                <a:srgbClr val="FFFF66"/>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28/01/2017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Saturday, 28 January 2017</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625AB-FC97-490A-8656-5AA518A81A15}" type="datetimeFigureOut">
              <a:rPr lang="en-GB" smtClean="0">
                <a:solidFill>
                  <a:prstClr val="white">
                    <a:tint val="75000"/>
                  </a:prstClr>
                </a:solidFill>
              </a:rPr>
              <a:pPr/>
              <a:t>28/01/2017</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BB7BDDB8-C93E-4FB8-B9AD-85962E08A83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3580401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28/01/2017</a:t>
            </a:fld>
            <a:endParaRPr lang="en-GB" alt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28/01/2017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white">
                    <a:tint val="75000"/>
                  </a:prstClr>
                </a:solidFill>
              </a:rPr>
              <a:pPr/>
              <a:t>1/28/2017</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28/01/2017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4BFED7A0-7C7F-4715-A304-4201724BE00E}" type="datetime2">
              <a:rPr lang="en-GB" smtClean="0"/>
              <a:pPr/>
              <a:t>Saturday, 28 January 2017</a:t>
            </a:fld>
            <a:endParaRPr lang="en-US"/>
          </a:p>
        </p:txBody>
      </p:sp>
      <p:sp>
        <p:nvSpPr>
          <p:cNvPr id="5" name="Footer Placeholder 4"/>
          <p:cNvSpPr>
            <a:spLocks noGrp="1"/>
          </p:cNvSpPr>
          <p:nvPr>
            <p:ph type="ftr" sz="quarter" idx="11"/>
          </p:nvPr>
        </p:nvSpPr>
        <p:spPr/>
        <p:txBody>
          <a:bodyPr/>
          <a:lstStyle>
            <a:lvl1pPr>
              <a:defRPr/>
            </a:lvl1pPr>
          </a:lstStyle>
          <a:p>
            <a:r>
              <a:rPr lang="en-US"/>
              <a:t>Phil’s ‘musts’ for assessment</a:t>
            </a:r>
          </a:p>
        </p:txBody>
      </p:sp>
      <p:sp>
        <p:nvSpPr>
          <p:cNvPr id="6" name="Slide Number Placeholder 5"/>
          <p:cNvSpPr>
            <a:spLocks noGrp="1"/>
          </p:cNvSpPr>
          <p:nvPr>
            <p:ph type="sldNum" sz="quarter" idx="12"/>
          </p:nvPr>
        </p:nvSpPr>
        <p:spPr/>
        <p:txBody>
          <a:bodyPr/>
          <a:lstStyle>
            <a:lvl1pPr>
              <a:defRPr/>
            </a:lvl1pPr>
          </a:lstStyle>
          <a:p>
            <a:endParaRPr lang="en-GB">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CB69FC7-9523-4F6A-9AD2-613138E0FB1B}" type="datetime2">
              <a:rPr lang="en-GB" smtClean="0"/>
              <a:pPr/>
              <a:t>Saturday, 28 January 2017</a:t>
            </a:fld>
            <a:endParaRPr lang="en-US"/>
          </a:p>
        </p:txBody>
      </p:sp>
      <p:sp>
        <p:nvSpPr>
          <p:cNvPr id="3" name="Footer Placeholder 2"/>
          <p:cNvSpPr>
            <a:spLocks noGrp="1"/>
          </p:cNvSpPr>
          <p:nvPr>
            <p:ph type="ftr" sz="quarter" idx="11"/>
          </p:nvPr>
        </p:nvSpPr>
        <p:spPr/>
        <p:txBody>
          <a:bodyPr/>
          <a:lstStyle>
            <a:lvl1pPr>
              <a:defRPr/>
            </a:lvl1pPr>
          </a:lstStyle>
          <a:p>
            <a:r>
              <a:rPr lang="en-US"/>
              <a:t>Phil’s ‘musts’ for assessment</a:t>
            </a:r>
          </a:p>
        </p:txBody>
      </p:sp>
      <p:sp>
        <p:nvSpPr>
          <p:cNvPr id="4" name="Slide Number Placeholder 3"/>
          <p:cNvSpPr>
            <a:spLocks noGrp="1"/>
          </p:cNvSpPr>
          <p:nvPr>
            <p:ph type="sldNum" sz="quarter" idx="12"/>
          </p:nvPr>
        </p:nvSpPr>
        <p:spPr/>
        <p:txBody>
          <a:bodyPr/>
          <a:lstStyle>
            <a:lvl1pPr>
              <a:defRPr/>
            </a:lvl1pPr>
          </a:lstStyle>
          <a:p>
            <a:endParaRPr lang="en-GB">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CB69FC7-9523-4F6A-9AD2-613138E0FB1B}" type="datetime2">
              <a:rPr lang="en-GB" smtClean="0"/>
              <a:pPr/>
              <a:t>Saturday, 28 January 2017</a:t>
            </a:fld>
            <a:endParaRPr lang="en-US"/>
          </a:p>
        </p:txBody>
      </p:sp>
      <p:sp>
        <p:nvSpPr>
          <p:cNvPr id="3" name="Footer Placeholder 2"/>
          <p:cNvSpPr>
            <a:spLocks noGrp="1"/>
          </p:cNvSpPr>
          <p:nvPr>
            <p:ph type="ftr" sz="quarter" idx="11"/>
          </p:nvPr>
        </p:nvSpPr>
        <p:spPr/>
        <p:txBody>
          <a:bodyPr/>
          <a:lstStyle>
            <a:lvl1pPr>
              <a:defRPr/>
            </a:lvl1pPr>
          </a:lstStyle>
          <a:p>
            <a:r>
              <a:rPr lang="en-US"/>
              <a:t>Phil’s ‘musts’ for assessment</a:t>
            </a:r>
          </a:p>
        </p:txBody>
      </p:sp>
      <p:sp>
        <p:nvSpPr>
          <p:cNvPr id="4" name="Slide Number Placeholder 3"/>
          <p:cNvSpPr>
            <a:spLocks noGrp="1"/>
          </p:cNvSpPr>
          <p:nvPr>
            <p:ph type="sldNum" sz="quarter" idx="12"/>
          </p:nvPr>
        </p:nvSpPr>
        <p:spPr/>
        <p:txBody>
          <a:bodyPr/>
          <a:lstStyle>
            <a:lvl1pPr>
              <a:defRPr/>
            </a:lvl1pPr>
          </a:lstStyle>
          <a:p>
            <a:endParaRPr lang="en-GB">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CB69FC7-9523-4F6A-9AD2-613138E0FB1B}" type="datetime2">
              <a:rPr lang="en-GB" smtClean="0"/>
              <a:pPr/>
              <a:t>Saturday, 28 January 2017</a:t>
            </a:fld>
            <a:endParaRPr lang="en-US"/>
          </a:p>
        </p:txBody>
      </p:sp>
      <p:sp>
        <p:nvSpPr>
          <p:cNvPr id="3" name="Footer Placeholder 2"/>
          <p:cNvSpPr>
            <a:spLocks noGrp="1"/>
          </p:cNvSpPr>
          <p:nvPr>
            <p:ph type="ftr" sz="quarter" idx="11"/>
          </p:nvPr>
        </p:nvSpPr>
        <p:spPr/>
        <p:txBody>
          <a:bodyPr/>
          <a:lstStyle>
            <a:lvl1pPr>
              <a:defRPr/>
            </a:lvl1pPr>
          </a:lstStyle>
          <a:p>
            <a:r>
              <a:rPr lang="en-US"/>
              <a:t>Phil’s ‘musts’ for assessment</a:t>
            </a:r>
          </a:p>
        </p:txBody>
      </p:sp>
      <p:sp>
        <p:nvSpPr>
          <p:cNvPr id="4" name="Slide Number Placeholder 3"/>
          <p:cNvSpPr>
            <a:spLocks noGrp="1"/>
          </p:cNvSpPr>
          <p:nvPr>
            <p:ph type="sldNum" sz="quarter" idx="12"/>
          </p:nvPr>
        </p:nvSpPr>
        <p:spPr/>
        <p:txBody>
          <a:bodyPr/>
          <a:lstStyle>
            <a:lvl1pPr>
              <a:defRPr/>
            </a:lvl1pPr>
          </a:lstStyle>
          <a:p>
            <a:endParaRPr lang="en-GB">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CB69FC7-9523-4F6A-9AD2-613138E0FB1B}" type="datetime2">
              <a:rPr lang="en-GB" smtClean="0"/>
              <a:pPr/>
              <a:t>Saturday, 28 January 2017</a:t>
            </a:fld>
            <a:endParaRPr lang="en-US"/>
          </a:p>
        </p:txBody>
      </p:sp>
      <p:sp>
        <p:nvSpPr>
          <p:cNvPr id="3" name="Footer Placeholder 2"/>
          <p:cNvSpPr>
            <a:spLocks noGrp="1"/>
          </p:cNvSpPr>
          <p:nvPr>
            <p:ph type="ftr" sz="quarter" idx="11"/>
          </p:nvPr>
        </p:nvSpPr>
        <p:spPr/>
        <p:txBody>
          <a:bodyPr/>
          <a:lstStyle>
            <a:lvl1pPr>
              <a:defRPr/>
            </a:lvl1pPr>
          </a:lstStyle>
          <a:p>
            <a:r>
              <a:rPr lang="en-US"/>
              <a:t>Phil’s ‘musts’ for assessment</a:t>
            </a:r>
          </a:p>
        </p:txBody>
      </p:sp>
      <p:sp>
        <p:nvSpPr>
          <p:cNvPr id="4" name="Slide Number Placeholder 3"/>
          <p:cNvSpPr>
            <a:spLocks noGrp="1"/>
          </p:cNvSpPr>
          <p:nvPr>
            <p:ph type="sldNum" sz="quarter" idx="12"/>
          </p:nvPr>
        </p:nvSpPr>
        <p:spPr/>
        <p:txBody>
          <a:bodyPr/>
          <a:lstStyle>
            <a:lvl1pPr>
              <a:defRPr/>
            </a:lvl1pPr>
          </a:lstStyle>
          <a:p>
            <a:endParaRPr lang="en-GB">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CB69FC7-9523-4F6A-9AD2-613138E0FB1B}" type="datetime2">
              <a:rPr lang="en-GB" smtClean="0"/>
              <a:pPr/>
              <a:t>Saturday, 28 January 2017</a:t>
            </a:fld>
            <a:endParaRPr lang="en-US"/>
          </a:p>
        </p:txBody>
      </p:sp>
      <p:sp>
        <p:nvSpPr>
          <p:cNvPr id="3" name="Footer Placeholder 2"/>
          <p:cNvSpPr>
            <a:spLocks noGrp="1"/>
          </p:cNvSpPr>
          <p:nvPr>
            <p:ph type="ftr" sz="quarter" idx="11"/>
          </p:nvPr>
        </p:nvSpPr>
        <p:spPr/>
        <p:txBody>
          <a:bodyPr/>
          <a:lstStyle>
            <a:lvl1pPr>
              <a:defRPr/>
            </a:lvl1pPr>
          </a:lstStyle>
          <a:p>
            <a:r>
              <a:rPr lang="en-US"/>
              <a:t>Phil’s ‘musts’ for assessment</a:t>
            </a:r>
          </a:p>
        </p:txBody>
      </p:sp>
      <p:sp>
        <p:nvSpPr>
          <p:cNvPr id="4" name="Slide Number Placeholder 3"/>
          <p:cNvSpPr>
            <a:spLocks noGrp="1"/>
          </p:cNvSpPr>
          <p:nvPr>
            <p:ph type="sldNum" sz="quarter" idx="12"/>
          </p:nvPr>
        </p:nvSpPr>
        <p:spPr/>
        <p:txBody>
          <a:bodyPr/>
          <a:lstStyle>
            <a:lvl1pPr>
              <a:defRPr/>
            </a:lvl1pPr>
          </a:lstStyle>
          <a:p>
            <a:endParaRPr lang="en-GB">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4BFED7A0-7C7F-4715-A304-4201724BE00E}" type="datetime2">
              <a:rPr lang="en-GB" smtClean="0"/>
              <a:pPr/>
              <a:t>Saturday, 28 January 2017</a:t>
            </a:fld>
            <a:endParaRPr lang="en-US"/>
          </a:p>
        </p:txBody>
      </p:sp>
      <p:sp>
        <p:nvSpPr>
          <p:cNvPr id="5" name="Footer Placeholder 4"/>
          <p:cNvSpPr>
            <a:spLocks noGrp="1"/>
          </p:cNvSpPr>
          <p:nvPr>
            <p:ph type="ftr" sz="quarter" idx="11"/>
          </p:nvPr>
        </p:nvSpPr>
        <p:spPr/>
        <p:txBody>
          <a:bodyPr/>
          <a:lstStyle>
            <a:lvl1pPr>
              <a:defRPr/>
            </a:lvl1pPr>
          </a:lstStyle>
          <a:p>
            <a:r>
              <a:rPr lang="en-US"/>
              <a:t>Phil’s ‘musts’ for assessment</a:t>
            </a:r>
          </a:p>
        </p:txBody>
      </p:sp>
      <p:sp>
        <p:nvSpPr>
          <p:cNvPr id="6" name="Slide Number Placeholder 5"/>
          <p:cNvSpPr>
            <a:spLocks noGrp="1"/>
          </p:cNvSpPr>
          <p:nvPr>
            <p:ph type="sldNum" sz="quarter" idx="12"/>
          </p:nvPr>
        </p:nvSpPr>
        <p:spPr/>
        <p:txBody>
          <a:bodyPr/>
          <a:lstStyle>
            <a:lvl1pPr>
              <a:defRPr/>
            </a:lvl1pPr>
          </a:lstStyle>
          <a:p>
            <a:endParaRPr lang="en-GB">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4BFED7A0-7C7F-4715-A304-4201724BE00E}" type="datetime2">
              <a:rPr lang="en-GB" smtClean="0"/>
              <a:pPr/>
              <a:t>Saturday, 28 January 2017</a:t>
            </a:fld>
            <a:endParaRPr lang="en-US"/>
          </a:p>
        </p:txBody>
      </p:sp>
      <p:sp>
        <p:nvSpPr>
          <p:cNvPr id="5" name="Footer Placeholder 4"/>
          <p:cNvSpPr>
            <a:spLocks noGrp="1"/>
          </p:cNvSpPr>
          <p:nvPr>
            <p:ph type="ftr" sz="quarter" idx="11"/>
          </p:nvPr>
        </p:nvSpPr>
        <p:spPr/>
        <p:txBody>
          <a:bodyPr/>
          <a:lstStyle>
            <a:lvl1pPr>
              <a:defRPr/>
            </a:lvl1pPr>
          </a:lstStyle>
          <a:p>
            <a:r>
              <a:rPr lang="en-US"/>
              <a:t>Phil’s ‘musts’ for assessment</a:t>
            </a:r>
          </a:p>
        </p:txBody>
      </p:sp>
      <p:sp>
        <p:nvSpPr>
          <p:cNvPr id="6" name="Slide Number Placeholder 5"/>
          <p:cNvSpPr>
            <a:spLocks noGrp="1"/>
          </p:cNvSpPr>
          <p:nvPr>
            <p:ph type="sldNum" sz="quarter" idx="12"/>
          </p:nvPr>
        </p:nvSpPr>
        <p:spPr/>
        <p:txBody>
          <a:bodyPr/>
          <a:lstStyle>
            <a:lvl1pPr>
              <a:defRPr/>
            </a:lvl1pPr>
          </a:lstStyle>
          <a:p>
            <a:endParaRPr lang="en-GB">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28/01/2017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1"/>
            <a:ext cx="3803650" cy="41021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1"/>
            <a:ext cx="3803650" cy="41021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381000" y="6323013"/>
            <a:ext cx="1905000" cy="457200"/>
          </a:xfrm>
          <a:prstGeom prst="rect">
            <a:avLst/>
          </a:prstGeom>
          <a:ln/>
        </p:spPr>
        <p:txBody>
          <a:bodyPr lIns="68580" tIns="34290" rIns="68580" bIns="34290"/>
          <a:lstStyle>
            <a:lvl1pPr>
              <a:defRPr/>
            </a:lvl1pPr>
          </a:lstStyle>
          <a:p>
            <a:pPr defTabSz="685800" fontAlgn="auto">
              <a:spcBef>
                <a:spcPts val="0"/>
              </a:spcBef>
              <a:spcAft>
                <a:spcPts val="0"/>
              </a:spcAft>
              <a:defRPr/>
            </a:pPr>
            <a:fld id="{8EDF7B6F-2004-4788-9F05-B9AC607002D6}" type="datetime2">
              <a:rPr lang="en-US" sz="1400" kern="0" smtClean="0">
                <a:solidFill>
                  <a:srgbClr val="000000"/>
                </a:solidFill>
                <a:latin typeface="Arial"/>
              </a:rPr>
              <a:pPr defTabSz="685800" fontAlgn="auto">
                <a:spcBef>
                  <a:spcPts val="0"/>
                </a:spcBef>
                <a:spcAft>
                  <a:spcPts val="0"/>
                </a:spcAft>
                <a:defRPr/>
              </a:pPr>
              <a:t>Saturday, January 28, 2017</a:t>
            </a:fld>
            <a:endParaRPr lang="en-GB" sz="1400" kern="0">
              <a:solidFill>
                <a:srgbClr val="000000"/>
              </a:solidFill>
              <a:latin typeface="Arial"/>
            </a:endParaRPr>
          </a:p>
        </p:txBody>
      </p:sp>
      <p:sp>
        <p:nvSpPr>
          <p:cNvPr id="6" name="Footer Placeholder 5"/>
          <p:cNvSpPr>
            <a:spLocks noGrp="1" noChangeArrowheads="1"/>
          </p:cNvSpPr>
          <p:nvPr>
            <p:ph type="ftr" sz="quarter" idx="11"/>
          </p:nvPr>
        </p:nvSpPr>
        <p:spPr>
          <a:xfrm>
            <a:off x="3511551" y="6330953"/>
            <a:ext cx="2882900" cy="442913"/>
          </a:xfrm>
          <a:prstGeom prst="rect">
            <a:avLst/>
          </a:prstGeom>
          <a:ln/>
        </p:spPr>
        <p:txBody>
          <a:bodyPr lIns="68580" tIns="34290" rIns="68580" bIns="34290"/>
          <a:lstStyle>
            <a:lvl1pPr>
              <a:defRPr/>
            </a:lvl1pPr>
          </a:lstStyle>
          <a:p>
            <a:pPr defTabSz="685800" fontAlgn="auto">
              <a:spcBef>
                <a:spcPts val="0"/>
              </a:spcBef>
              <a:spcAft>
                <a:spcPts val="0"/>
              </a:spcAft>
              <a:defRPr/>
            </a:pPr>
            <a:endParaRPr lang="en-US" sz="1400" kern="0">
              <a:solidFill>
                <a:srgbClr val="000000"/>
              </a:solidFill>
              <a:latin typeface="Arial"/>
            </a:endParaRPr>
          </a:p>
        </p:txBody>
      </p:sp>
      <p:sp>
        <p:nvSpPr>
          <p:cNvPr id="7" name="Slide Number Placeholder 6"/>
          <p:cNvSpPr>
            <a:spLocks noGrp="1" noChangeArrowheads="1"/>
          </p:cNvSpPr>
          <p:nvPr>
            <p:ph type="sldNum" sz="quarter" idx="12"/>
          </p:nvPr>
        </p:nvSpPr>
        <p:spPr>
          <a:xfrm>
            <a:off x="6858000" y="6323013"/>
            <a:ext cx="1905000" cy="457200"/>
          </a:xfrm>
          <a:prstGeom prst="rect">
            <a:avLst/>
          </a:prstGeom>
          <a:ln/>
        </p:spPr>
        <p:txBody>
          <a:bodyPr lIns="68580" tIns="34290" rIns="68580" bIns="34290"/>
          <a:lstStyle>
            <a:lvl1pPr>
              <a:defRPr/>
            </a:lvl1pPr>
          </a:lstStyle>
          <a:p>
            <a:pPr defTabSz="685800" fontAlgn="auto">
              <a:spcBef>
                <a:spcPts val="0"/>
              </a:spcBef>
              <a:spcAft>
                <a:spcPts val="0"/>
              </a:spcAft>
              <a:defRPr/>
            </a:pPr>
            <a:endParaRPr lang="en-US" sz="1400" kern="0">
              <a:solidFill>
                <a:srgbClr val="000000"/>
              </a:solidFill>
              <a:latin typeface="Arial"/>
            </a:endParaRPr>
          </a:p>
        </p:txBody>
      </p:sp>
    </p:spTree>
    <p:extLst>
      <p:ext uri="{BB962C8B-B14F-4D97-AF65-F5344CB8AC3E}">
        <p14:creationId xmlns:p14="http://schemas.microsoft.com/office/powerpoint/2010/main" val="31451488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fld id="{D7D60709-E805-4CC4-A975-0CAC5AD3B47B}" type="datetime2">
              <a:rPr lang="en-GB">
                <a:solidFill>
                  <a:srgbClr val="FFFFFF"/>
                </a:solidFill>
              </a:rPr>
              <a:pPr>
                <a:defRPr/>
              </a:pPr>
              <a:t>Saturday, 28 January 2017</a:t>
            </a:fld>
            <a:endParaRPr lang="en-GB">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B5EF43A-4B75-4FB8-AD73-F058845931D7}"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tint val="75000"/>
                  </a:prstClr>
                </a:solidFill>
              </a:rPr>
              <a:pPr/>
              <a:t>1/28/2017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127968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707807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D5C67E5A-8D21-44FB-97A5-CC0DAF78C67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28/01/2017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lgn="ctr" eaLnBrk="0" hangingPunct="0">
              <a:defRPr/>
            </a:pPr>
            <a:endParaRPr lang="en-GB" b="1">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lgn="ctr" eaLnBrk="0" hangingPunct="0">
              <a:defRPr/>
            </a:pPr>
            <a:endParaRPr lang="en-GB" b="1">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b="1">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b="1">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b="1">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
        <p:nvSpPr>
          <p:cNvPr id="46" name="AutoShape 4">
            <a:hlinkClick r:id="rId3"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b="1">
              <a:solidFill>
                <a:srgbClr val="FFFF66"/>
              </a:solidFill>
            </a:endParaRPr>
          </a:p>
        </p:txBody>
      </p:sp>
      <p:sp>
        <p:nvSpPr>
          <p:cNvPr id="47" name="AutoShape 5">
            <a:hlinkClick r:id="rId3" action="ppaction://hlinkpres?slideindex=1&amp;slidetitle=" highlightClick="1"/>
          </p:cNvPr>
          <p:cNvSpPr>
            <a:spLocks noChangeArrowheads="1"/>
          </p:cNvSpPr>
          <p:nvPr userDrawn="1"/>
        </p:nvSpPr>
        <p:spPr bwMode="auto">
          <a:xfrm>
            <a:off x="8603034" y="6285698"/>
            <a:ext cx="181822" cy="371513"/>
          </a:xfrm>
          <a:prstGeom prst="actionButtonBlank">
            <a:avLst/>
          </a:prstGeom>
          <a:noFill/>
          <a:ln w="12700">
            <a:noFill/>
            <a:miter lim="800000"/>
            <a:headEnd type="none" w="sm" len="sm"/>
            <a:tailEnd type="none" w="sm" len="sm"/>
          </a:ln>
          <a:effectLst/>
        </p:spPr>
        <p:txBody>
          <a:bodyPr wrap="none" lIns="90000" tIns="46800" rIns="90000" bIns="46800" anchor="ctr">
            <a:spAutoFit/>
          </a:bodyPr>
          <a:lstStyle/>
          <a:p>
            <a:pPr algn="ctr" eaLnBrk="0" hangingPunct="0">
              <a:defRPr/>
            </a:pPr>
            <a:endParaRPr lang="en-GB" sz="1800" b="1">
              <a:solidFill>
                <a:srgbClr val="FFFF66"/>
              </a:solidFill>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28/01/2017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a:defRPr/>
            </a:pPr>
            <a:fld id="{E6511B73-0B99-4D99-B072-BFAD491D3E7A}" type="datetimeFigureOut">
              <a:rPr lang="en-GB"/>
              <a:pPr>
                <a:defRPr/>
              </a:pPr>
              <a:t>28/01/2017</a:t>
            </a:fld>
            <a:endParaRPr lang="en-GB"/>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Times New Roman" pitchFamily="18" charset="0"/>
              </a:defRPr>
            </a:lvl1pPr>
          </a:lstStyle>
          <a:p>
            <a:pPr>
              <a:defRPr/>
            </a:pPr>
            <a:fld id="{D0218A5D-6146-4E4D-9301-8B7E496CFCC2}" type="slidenum">
              <a:rPr lang="en-GB"/>
              <a:pPr>
                <a:defRPr/>
              </a:pPr>
              <a:t>‹#›</a:t>
            </a:fld>
            <a:endParaRPr lang="en-GB"/>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b="1"/>
            </a:lvl1pPr>
          </a:lstStyle>
          <a:p>
            <a:r>
              <a:rPr lang="en-US" altLang="en-US" dirty="0"/>
              <a:t>Click to edit Master subtitle style</a:t>
            </a:r>
            <a:endParaRPr lang="en-GB" altLang="en-US" dirty="0"/>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0.xml"/><Relationship Id="rId1" Type="http://schemas.openxmlformats.org/officeDocument/2006/relationships/slideLayout" Target="../slideLayouts/slideLayout5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delphi%201.ppt" TargetMode="External"/><Relationship Id="rId2" Type="http://schemas.openxmlformats.org/officeDocument/2006/relationships/theme" Target="../theme/theme101.xml"/><Relationship Id="rId1" Type="http://schemas.openxmlformats.org/officeDocument/2006/relationships/slideLayout" Target="../slideLayouts/slideLayout60.xm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delphi%201.ppt" TargetMode="External"/><Relationship Id="rId2" Type="http://schemas.openxmlformats.org/officeDocument/2006/relationships/theme" Target="../theme/theme102.xml"/><Relationship Id="rId1" Type="http://schemas.openxmlformats.org/officeDocument/2006/relationships/slideLayout" Target="../slideLayouts/slideLayout61.xm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3" Type="http://schemas.openxmlformats.org/officeDocument/2006/relationships/hyperlink" Target="delphi%201.ppt" TargetMode="External"/><Relationship Id="rId2" Type="http://schemas.openxmlformats.org/officeDocument/2006/relationships/theme" Target="../theme/theme103.xml"/><Relationship Id="rId1" Type="http://schemas.openxmlformats.org/officeDocument/2006/relationships/slideLayout" Target="../slideLayouts/slideLayout62.xml"/><Relationship Id="rId4" Type="http://schemas.openxmlformats.org/officeDocument/2006/relationships/hyperlink" Target="Choices&#8230;.ppt" TargetMode="Externa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delphi%201.ppt" TargetMode="External"/><Relationship Id="rId2" Type="http://schemas.openxmlformats.org/officeDocument/2006/relationships/theme" Target="../theme/theme104.xml"/><Relationship Id="rId1" Type="http://schemas.openxmlformats.org/officeDocument/2006/relationships/slideLayout" Target="../slideLayouts/slideLayout63.xml"/><Relationship Id="rId4" Type="http://schemas.openxmlformats.org/officeDocument/2006/relationships/hyperlink" Target="Choices&#8230;.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delphi%201.ppt" TargetMode="External"/><Relationship Id="rId2" Type="http://schemas.openxmlformats.org/officeDocument/2006/relationships/theme" Target="../theme/theme105.xml"/><Relationship Id="rId1" Type="http://schemas.openxmlformats.org/officeDocument/2006/relationships/slideLayout" Target="../slideLayouts/slideLayout64.xm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delphi%201.ppt" TargetMode="External"/><Relationship Id="rId2" Type="http://schemas.openxmlformats.org/officeDocument/2006/relationships/theme" Target="../theme/theme106.xml"/><Relationship Id="rId1" Type="http://schemas.openxmlformats.org/officeDocument/2006/relationships/slideLayout" Target="../slideLayouts/slideLayout65.xm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delphi%201.ppt" TargetMode="External"/><Relationship Id="rId2" Type="http://schemas.openxmlformats.org/officeDocument/2006/relationships/theme" Target="../theme/theme107.xml"/><Relationship Id="rId1" Type="http://schemas.openxmlformats.org/officeDocument/2006/relationships/slideLayout" Target="../slideLayouts/slideLayout66.xml"/><Relationship Id="rId4" Type="http://schemas.openxmlformats.org/officeDocument/2006/relationships/hyperlink" Target="Choices&#8230;.ppt" TargetMode="Externa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delphi%201.ppt" TargetMode="External"/><Relationship Id="rId2" Type="http://schemas.openxmlformats.org/officeDocument/2006/relationships/theme" Target="../theme/theme108.xml"/><Relationship Id="rId1" Type="http://schemas.openxmlformats.org/officeDocument/2006/relationships/slideLayout" Target="../slideLayouts/slideLayout67.xm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4.xml"/><Relationship Id="rId1" Type="http://schemas.openxmlformats.org/officeDocument/2006/relationships/slideLayout" Target="../slideLayouts/slideLayout6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5.xml"/><Relationship Id="rId1" Type="http://schemas.openxmlformats.org/officeDocument/2006/relationships/slideLayout" Target="../slideLayouts/slideLayout6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8.xml"/><Relationship Id="rId1" Type="http://schemas.openxmlformats.org/officeDocument/2006/relationships/slideLayout" Target="../slideLayouts/slideLayout7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9.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4.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119.xml"/><Relationship Id="rId1" Type="http://schemas.openxmlformats.org/officeDocument/2006/relationships/slideLayout" Target="../slideLayouts/slideLayout71.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120.xml"/><Relationship Id="rId1" Type="http://schemas.openxmlformats.org/officeDocument/2006/relationships/slideLayout" Target="../slideLayouts/slideLayout72.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1.xml"/><Relationship Id="rId1" Type="http://schemas.openxmlformats.org/officeDocument/2006/relationships/slideLayout" Target="../slideLayouts/slideLayout73.xml"/></Relationships>
</file>

<file path=ppt/slideMasters/_rels/slideMaster122.xml.rels><?xml version="1.0" encoding="UTF-8" standalone="yes"?>
<Relationships xmlns="http://schemas.openxmlformats.org/package/2006/relationships"><Relationship Id="rId2" Type="http://schemas.openxmlformats.org/officeDocument/2006/relationships/theme" Target="../theme/theme122.xml"/><Relationship Id="rId1" Type="http://schemas.openxmlformats.org/officeDocument/2006/relationships/slideLayout" Target="../slideLayouts/slideLayout74.xml"/></Relationships>
</file>

<file path=ppt/slideMasters/_rels/slideMaster123.xml.rels><?xml version="1.0" encoding="UTF-8" standalone="yes"?>
<Relationships xmlns="http://schemas.openxmlformats.org/package/2006/relationships"><Relationship Id="rId2" Type="http://schemas.openxmlformats.org/officeDocument/2006/relationships/theme" Target="../theme/theme123.xml"/><Relationship Id="rId1" Type="http://schemas.openxmlformats.org/officeDocument/2006/relationships/slideLayout" Target="../slideLayouts/slideLayout75.xml"/></Relationships>
</file>

<file path=ppt/slideMasters/_rels/slideMaster12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4.xml"/><Relationship Id="rId1" Type="http://schemas.openxmlformats.org/officeDocument/2006/relationships/slideLayout" Target="../slideLayouts/slideLayout7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5.xml"/><Relationship Id="rId1" Type="http://schemas.openxmlformats.org/officeDocument/2006/relationships/slideLayout" Target="../slideLayouts/slideLayout7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26.xml"/><Relationship Id="rId1" Type="http://schemas.openxmlformats.org/officeDocument/2006/relationships/slideLayout" Target="../slideLayouts/slideLayout78.xml"/></Relationships>
</file>

<file path=ppt/slideMasters/_rels/slideMaster1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27.xml"/><Relationship Id="rId1" Type="http://schemas.openxmlformats.org/officeDocument/2006/relationships/slideLayout" Target="../slideLayouts/slideLayout79.xm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8.xml"/><Relationship Id="rId1" Type="http://schemas.openxmlformats.org/officeDocument/2006/relationships/slideLayout" Target="../slideLayouts/slideLayout8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9.xml"/><Relationship Id="rId1" Type="http://schemas.openxmlformats.org/officeDocument/2006/relationships/slideLayout" Target="../slideLayouts/slideLayout8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3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0.xml"/><Relationship Id="rId1" Type="http://schemas.openxmlformats.org/officeDocument/2006/relationships/slideLayout" Target="../slideLayouts/slideLayout82.xml"/></Relationships>
</file>

<file path=ppt/slideMasters/_rels/slideMaster13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1.xml"/><Relationship Id="rId1" Type="http://schemas.openxmlformats.org/officeDocument/2006/relationships/slideLayout" Target="../slideLayouts/slideLayout8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2.xml"/><Relationship Id="rId1" Type="http://schemas.openxmlformats.org/officeDocument/2006/relationships/slideLayout" Target="../slideLayouts/slideLayout8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3.xml"/><Relationship Id="rId1" Type="http://schemas.openxmlformats.org/officeDocument/2006/relationships/slideLayout" Target="../slideLayouts/slideLayout85.xml"/></Relationships>
</file>

<file path=ppt/slideMasters/_rels/slideMaster1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4.xml"/><Relationship Id="rId1" Type="http://schemas.openxmlformats.org/officeDocument/2006/relationships/slideLayout" Target="../slideLayouts/slideLayout8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5.xml"/></Relationships>
</file>

<file path=ppt/slideMasters/_rels/slideMaster1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6.xml"/><Relationship Id="rId1" Type="http://schemas.openxmlformats.org/officeDocument/2006/relationships/slideLayout" Target="../slideLayouts/slideLayout87.xml"/></Relationships>
</file>

<file path=ppt/slideMasters/_rels/slideMaster13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7.xml"/><Relationship Id="rId1" Type="http://schemas.openxmlformats.org/officeDocument/2006/relationships/slideLayout" Target="../slideLayouts/slideLayout8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8.xml.rels><?xml version="1.0" encoding="UTF-8" standalone="yes"?>
<Relationships xmlns="http://schemas.openxmlformats.org/package/2006/relationships"><Relationship Id="rId3" Type="http://schemas.openxmlformats.org/officeDocument/2006/relationships/theme" Target="../theme/theme138.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3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9.xml"/><Relationship Id="rId1" Type="http://schemas.openxmlformats.org/officeDocument/2006/relationships/slideLayout" Target="../slideLayouts/slideLayout91.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40.xml.rels><?xml version="1.0" encoding="UTF-8" standalone="yes"?>
<Relationships xmlns="http://schemas.openxmlformats.org/package/2006/relationships"><Relationship Id="rId2" Type="http://schemas.openxmlformats.org/officeDocument/2006/relationships/theme" Target="../theme/theme140.xml"/><Relationship Id="rId1" Type="http://schemas.openxmlformats.org/officeDocument/2006/relationships/slideLayout" Target="../slideLayouts/slideLayout92.xml"/></Relationships>
</file>

<file path=ppt/slideMasters/_rels/slideMaster141.xml.rels><?xml version="1.0" encoding="UTF-8" standalone="yes"?>
<Relationships xmlns="http://schemas.openxmlformats.org/package/2006/relationships"><Relationship Id="rId2" Type="http://schemas.openxmlformats.org/officeDocument/2006/relationships/theme" Target="../theme/theme141.xml"/><Relationship Id="rId1" Type="http://schemas.openxmlformats.org/officeDocument/2006/relationships/slideLayout" Target="../slideLayouts/slideLayout93.xml"/></Relationships>
</file>

<file path=ppt/slideMasters/_rels/slideMaster14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2.xml"/><Relationship Id="rId1" Type="http://schemas.openxmlformats.org/officeDocument/2006/relationships/slideLayout" Target="../slideLayouts/slideLayout9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3.xml"/><Relationship Id="rId1" Type="http://schemas.openxmlformats.org/officeDocument/2006/relationships/slideLayout" Target="../slideLayouts/slideLayout9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7.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1.xm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1.xml"/><Relationship Id="rId1" Type="http://schemas.openxmlformats.org/officeDocument/2006/relationships/slideLayout" Target="../slideLayouts/slideLayout4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4.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5.xml"/><Relationship Id="rId1" Type="http://schemas.openxmlformats.org/officeDocument/2006/relationships/slideLayout" Target="../slideLayouts/slideLayout43.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6.xml"/><Relationship Id="rId1" Type="http://schemas.openxmlformats.org/officeDocument/2006/relationships/slideLayout" Target="../slideLayouts/slideLayout44.xm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6.xm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2.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2.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48.xml"/></Relationships>
</file>

<file path=ppt/slideMasters/_rels/slideMaster55.xml.rels><?xml version="1.0" encoding="UTF-8" standalone="yes"?>
<Relationships xmlns="http://schemas.openxmlformats.org/package/2006/relationships"><Relationship Id="rId2" Type="http://schemas.openxmlformats.org/officeDocument/2006/relationships/theme" Target="../theme/theme55.xml"/><Relationship Id="rId1" Type="http://schemas.openxmlformats.org/officeDocument/2006/relationships/slideLayout" Target="../slideLayouts/slideLayout49.xml"/></Relationships>
</file>

<file path=ppt/slideMasters/_rels/slideMaster56.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56.xml"/><Relationship Id="rId1" Type="http://schemas.openxmlformats.org/officeDocument/2006/relationships/slideLayout" Target="../slideLayouts/slideLayout50.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5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7.xml"/><Relationship Id="rId1" Type="http://schemas.openxmlformats.org/officeDocument/2006/relationships/slideLayout" Target="../slideLayouts/slideLayout51.xml"/></Relationships>
</file>

<file path=ppt/slideMasters/_rels/slideMaster5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3.xml"/><Relationship Id="rId1" Type="http://schemas.openxmlformats.org/officeDocument/2006/relationships/slideLayout" Target="../slideLayouts/slideLayout5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5.xml"/><Relationship Id="rId1" Type="http://schemas.openxmlformats.org/officeDocument/2006/relationships/slideLayout" Target="../slideLayouts/slideLayout5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7.xm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9.xml.rels><?xml version="1.0" encoding="UTF-8" standalone="yes"?>
<Relationships xmlns="http://schemas.openxmlformats.org/package/2006/relationships"><Relationship Id="rId3" Type="http://schemas.openxmlformats.org/officeDocument/2006/relationships/theme" Target="../theme/theme79.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0.xml"/><Relationship Id="rId1" Type="http://schemas.openxmlformats.org/officeDocument/2006/relationships/slideLayout" Target="../slideLayouts/slideLayout5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1.xml.rels><?xml version="1.0" encoding="UTF-8" standalone="yes"?>
<Relationships xmlns="http://schemas.openxmlformats.org/package/2006/relationships"><Relationship Id="rId1" Type="http://schemas.openxmlformats.org/officeDocument/2006/relationships/theme" Target="../theme/theme81.xml"/></Relationships>
</file>

<file path=ppt/slideMasters/_rels/slideMaster8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2.xml"/></Relationships>
</file>

<file path=ppt/slideMasters/_rels/slideMaster8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3.xm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1.xml"/><Relationship Id="rId1" Type="http://schemas.openxmlformats.org/officeDocument/2006/relationships/slideLayout" Target="../slideLayouts/slideLayout5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3.xml"/><Relationship Id="rId1" Type="http://schemas.openxmlformats.org/officeDocument/2006/relationships/slideLayout" Target="../slideLayouts/slideLayout5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5.xm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1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844550" y="349250"/>
            <a:ext cx="7759700" cy="1092200"/>
          </a:xfrm>
          <a:prstGeom prst="rect">
            <a:avLst/>
          </a:prstGeom>
          <a:noFill/>
          <a:ln w="12700">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76483" name="Rectangle 3"/>
          <p:cNvSpPr>
            <a:spLocks noGrp="1" noChangeArrowheads="1"/>
          </p:cNvSpPr>
          <p:nvPr>
            <p:ph type="body" idx="1"/>
          </p:nvPr>
        </p:nvSpPr>
        <p:spPr bwMode="auto">
          <a:xfrm>
            <a:off x="0" y="1447800"/>
            <a:ext cx="9144000" cy="5410200"/>
          </a:xfrm>
          <a:prstGeom prst="rect">
            <a:avLst/>
          </a:prstGeom>
          <a:noFill/>
          <a:ln w="12700">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484" name="Rectangle 4"/>
          <p:cNvSpPr>
            <a:spLocks noGrp="1" noChangeArrowheads="1"/>
          </p:cNvSpPr>
          <p:nvPr>
            <p:ph type="dt" sz="half" idx="2"/>
          </p:nvPr>
        </p:nvSpPr>
        <p:spPr bwMode="auto">
          <a:xfrm>
            <a:off x="381000" y="6323013"/>
            <a:ext cx="1905000" cy="4572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fld id="{F2636EE7-E234-4110-978F-8B319BF843A4}" type="datetime2">
              <a:rPr lang="en-GB" smtClean="0"/>
              <a:pPr eaLnBrk="0" hangingPunct="0"/>
              <a:t>Saturday, 28 January 2017</a:t>
            </a:fld>
            <a:endParaRPr lang="en-US"/>
          </a:p>
        </p:txBody>
      </p:sp>
      <p:sp>
        <p:nvSpPr>
          <p:cNvPr id="276485" name="Rectangle 5"/>
          <p:cNvSpPr>
            <a:spLocks noGrp="1" noChangeArrowheads="1"/>
          </p:cNvSpPr>
          <p:nvPr>
            <p:ph type="ftr" sz="quarter" idx="3"/>
          </p:nvPr>
        </p:nvSpPr>
        <p:spPr bwMode="auto">
          <a:xfrm>
            <a:off x="2667000" y="6330950"/>
            <a:ext cx="49530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r>
              <a:rPr lang="en-US"/>
              <a:t>Phil’s ‘musts’ for assessment</a:t>
            </a:r>
          </a:p>
        </p:txBody>
      </p:sp>
      <p:sp>
        <p:nvSpPr>
          <p:cNvPr id="276486"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endParaRPr lang="en-GB">
              <a:solidFill>
                <a:srgbClr val="000000"/>
              </a:solidFill>
              <a:latin typeface="Times New Roman" pitchFamily="18" charset="0"/>
            </a:endParaRPr>
          </a:p>
        </p:txBody>
      </p:sp>
      <p:sp>
        <p:nvSpPr>
          <p:cNvPr id="276487" name="AutoShape 7">
            <a:hlinkClick r:id="rId3"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
        <p:nvSpPr>
          <p:cNvPr id="27648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18" r:id="rId1"/>
  </p:sldLayoutIdLst>
  <p:hf sldNum="0" hdr="0" dt="0"/>
  <p:txStyles>
    <p:titleStyle>
      <a:lvl1pPr algn="ctr" rtl="0" eaLnBrk="0" fontAlgn="base" hangingPunct="0">
        <a:lnSpc>
          <a:spcPct val="80000"/>
        </a:lnSpc>
        <a:spcBef>
          <a:spcPct val="0"/>
        </a:spcBef>
        <a:spcAft>
          <a:spcPct val="0"/>
        </a:spcAft>
        <a:defRPr sz="4400" b="1">
          <a:solidFill>
            <a:srgbClr val="800080"/>
          </a:solidFill>
          <a:latin typeface="+mj-lt"/>
          <a:ea typeface="+mj-ea"/>
          <a:cs typeface="+mj-cs"/>
        </a:defRPr>
      </a:lvl1pPr>
      <a:lvl2pPr algn="ctr" rtl="0" eaLnBrk="0" fontAlgn="base" hangingPunct="0">
        <a:lnSpc>
          <a:spcPct val="80000"/>
        </a:lnSpc>
        <a:spcBef>
          <a:spcPct val="0"/>
        </a:spcBef>
        <a:spcAft>
          <a:spcPct val="0"/>
        </a:spcAft>
        <a:defRPr sz="4400" b="1">
          <a:solidFill>
            <a:srgbClr val="800080"/>
          </a:solidFill>
          <a:latin typeface="Arial Rounded MT Bold" pitchFamily="34" charset="0"/>
        </a:defRPr>
      </a:lvl2pPr>
      <a:lvl3pPr algn="ctr" rtl="0" eaLnBrk="0" fontAlgn="base" hangingPunct="0">
        <a:lnSpc>
          <a:spcPct val="80000"/>
        </a:lnSpc>
        <a:spcBef>
          <a:spcPct val="0"/>
        </a:spcBef>
        <a:spcAft>
          <a:spcPct val="0"/>
        </a:spcAft>
        <a:defRPr sz="4400" b="1">
          <a:solidFill>
            <a:srgbClr val="800080"/>
          </a:solidFill>
          <a:latin typeface="Arial Rounded MT Bold" pitchFamily="34" charset="0"/>
        </a:defRPr>
      </a:lvl3pPr>
      <a:lvl4pPr algn="ctr" rtl="0" eaLnBrk="0" fontAlgn="base" hangingPunct="0">
        <a:lnSpc>
          <a:spcPct val="80000"/>
        </a:lnSpc>
        <a:spcBef>
          <a:spcPct val="0"/>
        </a:spcBef>
        <a:spcAft>
          <a:spcPct val="0"/>
        </a:spcAft>
        <a:defRPr sz="4400" b="1">
          <a:solidFill>
            <a:srgbClr val="800080"/>
          </a:solidFill>
          <a:latin typeface="Arial Rounded MT Bold" pitchFamily="34" charset="0"/>
        </a:defRPr>
      </a:lvl4pPr>
      <a:lvl5pPr algn="ctr" rtl="0" eaLnBrk="0" fontAlgn="base" hangingPunct="0">
        <a:lnSpc>
          <a:spcPct val="80000"/>
        </a:lnSpc>
        <a:spcBef>
          <a:spcPct val="0"/>
        </a:spcBef>
        <a:spcAft>
          <a:spcPct val="0"/>
        </a:spcAft>
        <a:defRPr sz="4400" b="1">
          <a:solidFill>
            <a:srgbClr val="800080"/>
          </a:solidFill>
          <a:latin typeface="Arial Rounded MT Bold" pitchFamily="34" charset="0"/>
        </a:defRPr>
      </a:lvl5pPr>
      <a:lvl6pPr marL="457200" algn="ctr" rtl="0" eaLnBrk="0" fontAlgn="base" hangingPunct="0">
        <a:lnSpc>
          <a:spcPct val="80000"/>
        </a:lnSpc>
        <a:spcBef>
          <a:spcPct val="0"/>
        </a:spcBef>
        <a:spcAft>
          <a:spcPct val="0"/>
        </a:spcAft>
        <a:defRPr sz="4400" b="1">
          <a:solidFill>
            <a:srgbClr val="800080"/>
          </a:solidFill>
          <a:latin typeface="Arial Rounded MT Bold" pitchFamily="34" charset="0"/>
        </a:defRPr>
      </a:lvl6pPr>
      <a:lvl7pPr marL="914400" algn="ctr" rtl="0" eaLnBrk="0" fontAlgn="base" hangingPunct="0">
        <a:lnSpc>
          <a:spcPct val="80000"/>
        </a:lnSpc>
        <a:spcBef>
          <a:spcPct val="0"/>
        </a:spcBef>
        <a:spcAft>
          <a:spcPct val="0"/>
        </a:spcAft>
        <a:defRPr sz="4400" b="1">
          <a:solidFill>
            <a:srgbClr val="800080"/>
          </a:solidFill>
          <a:latin typeface="Arial Rounded MT Bold" pitchFamily="34" charset="0"/>
        </a:defRPr>
      </a:lvl7pPr>
      <a:lvl8pPr marL="1371600" algn="ctr" rtl="0" eaLnBrk="0" fontAlgn="base" hangingPunct="0">
        <a:lnSpc>
          <a:spcPct val="80000"/>
        </a:lnSpc>
        <a:spcBef>
          <a:spcPct val="0"/>
        </a:spcBef>
        <a:spcAft>
          <a:spcPct val="0"/>
        </a:spcAft>
        <a:defRPr sz="4400" b="1">
          <a:solidFill>
            <a:srgbClr val="800080"/>
          </a:solidFill>
          <a:latin typeface="Arial Rounded MT Bold" pitchFamily="34" charset="0"/>
        </a:defRPr>
      </a:lvl8pPr>
      <a:lvl9pPr marL="1828800" algn="ctr" rtl="0" eaLnBrk="0" fontAlgn="base" hangingPunct="0">
        <a:lnSpc>
          <a:spcPct val="80000"/>
        </a:lnSpc>
        <a:spcBef>
          <a:spcPct val="0"/>
        </a:spcBef>
        <a:spcAft>
          <a:spcPct val="0"/>
        </a:spcAft>
        <a:defRPr sz="4400" b="1">
          <a:solidFill>
            <a:srgbClr val="800080"/>
          </a:solidFill>
          <a:latin typeface="Arial Rounded MT Bold" pitchFamily="34" charset="0"/>
        </a:defRPr>
      </a:lvl9pPr>
    </p:titleStyle>
    <p:bodyStyle>
      <a:lvl1pPr marL="342900" indent="-342900" algn="l" rtl="0" eaLnBrk="0" fontAlgn="base" hangingPunct="0">
        <a:lnSpc>
          <a:spcPct val="90000"/>
        </a:lnSpc>
        <a:spcBef>
          <a:spcPct val="2000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0000"/>
        </a:buClr>
        <a:buFont typeface="Wingdings" pitchFamily="2" charset="2"/>
        <a:buChar char="v"/>
        <a:defRPr sz="2800">
          <a:solidFill>
            <a:schemeClr val="tx1"/>
          </a:solidFill>
          <a:latin typeface="+mn-lt"/>
        </a:defRPr>
      </a:lvl2pPr>
      <a:lvl3pPr marL="1085850" indent="-228600" algn="l" rtl="0" eaLnBrk="0" fontAlgn="base" hangingPunct="0">
        <a:lnSpc>
          <a:spcPct val="90000"/>
        </a:lnSpc>
        <a:spcBef>
          <a:spcPct val="20000"/>
        </a:spcBef>
        <a:spcAft>
          <a:spcPct val="0"/>
        </a:spcAft>
        <a:buClr>
          <a:srgbClr val="CC0000"/>
        </a:buClr>
        <a:buFont typeface="Wingdings" pitchFamily="2" charset="2"/>
        <a:buChar char="v"/>
        <a:defRPr sz="2400">
          <a:solidFill>
            <a:schemeClr val="tx1"/>
          </a:solidFill>
          <a:latin typeface="+mn-lt"/>
        </a:defRPr>
      </a:lvl3pPr>
      <a:lvl4pPr marL="14287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4pPr>
      <a:lvl5pPr marL="17716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5pPr>
      <a:lvl6pPr marL="22288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6pPr>
      <a:lvl7pPr marL="26860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7pPr>
      <a:lvl8pPr marL="31432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8pPr>
      <a:lvl9pPr marL="36004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844550" y="349250"/>
            <a:ext cx="7759700" cy="1092200"/>
          </a:xfrm>
          <a:prstGeom prst="rect">
            <a:avLst/>
          </a:prstGeom>
          <a:noFill/>
          <a:ln w="12700">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76483" name="Rectangle 3"/>
          <p:cNvSpPr>
            <a:spLocks noGrp="1" noChangeArrowheads="1"/>
          </p:cNvSpPr>
          <p:nvPr>
            <p:ph type="body" idx="1"/>
          </p:nvPr>
        </p:nvSpPr>
        <p:spPr bwMode="auto">
          <a:xfrm>
            <a:off x="0" y="1447800"/>
            <a:ext cx="9144000" cy="5410200"/>
          </a:xfrm>
          <a:prstGeom prst="rect">
            <a:avLst/>
          </a:prstGeom>
          <a:noFill/>
          <a:ln w="12700">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484" name="Rectangle 4"/>
          <p:cNvSpPr>
            <a:spLocks noGrp="1" noChangeArrowheads="1"/>
          </p:cNvSpPr>
          <p:nvPr>
            <p:ph type="dt" sz="half" idx="2"/>
          </p:nvPr>
        </p:nvSpPr>
        <p:spPr bwMode="auto">
          <a:xfrm>
            <a:off x="381000" y="6323013"/>
            <a:ext cx="1905000" cy="4572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fld id="{F2636EE7-E234-4110-978F-8B319BF843A4}" type="datetime2">
              <a:rPr lang="en-GB" smtClean="0"/>
              <a:pPr eaLnBrk="0" hangingPunct="0"/>
              <a:t>Saturday, 28 January 2017</a:t>
            </a:fld>
            <a:endParaRPr lang="en-US"/>
          </a:p>
        </p:txBody>
      </p:sp>
      <p:sp>
        <p:nvSpPr>
          <p:cNvPr id="276485" name="Rectangle 5"/>
          <p:cNvSpPr>
            <a:spLocks noGrp="1" noChangeArrowheads="1"/>
          </p:cNvSpPr>
          <p:nvPr>
            <p:ph type="ftr" sz="quarter" idx="3"/>
          </p:nvPr>
        </p:nvSpPr>
        <p:spPr bwMode="auto">
          <a:xfrm>
            <a:off x="2667000" y="6330950"/>
            <a:ext cx="49530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r>
              <a:rPr lang="en-US"/>
              <a:t>Phil’s ‘musts’ for assessment</a:t>
            </a:r>
          </a:p>
        </p:txBody>
      </p:sp>
      <p:sp>
        <p:nvSpPr>
          <p:cNvPr id="276486"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endParaRPr lang="en-GB">
              <a:solidFill>
                <a:srgbClr val="000000"/>
              </a:solidFill>
              <a:latin typeface="Times New Roman" pitchFamily="18" charset="0"/>
            </a:endParaRPr>
          </a:p>
        </p:txBody>
      </p:sp>
      <p:sp>
        <p:nvSpPr>
          <p:cNvPr id="276487" name="AutoShape 7">
            <a:hlinkClick r:id="rId3"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
        <p:nvSpPr>
          <p:cNvPr id="27648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20" r:id="rId1"/>
  </p:sldLayoutIdLst>
  <p:hf sldNum="0" hdr="0" dt="0"/>
  <p:txStyles>
    <p:titleStyle>
      <a:lvl1pPr algn="ctr" rtl="0" eaLnBrk="0" fontAlgn="base" hangingPunct="0">
        <a:lnSpc>
          <a:spcPct val="80000"/>
        </a:lnSpc>
        <a:spcBef>
          <a:spcPct val="0"/>
        </a:spcBef>
        <a:spcAft>
          <a:spcPct val="0"/>
        </a:spcAft>
        <a:defRPr sz="4400" b="1">
          <a:solidFill>
            <a:srgbClr val="800080"/>
          </a:solidFill>
          <a:latin typeface="+mj-lt"/>
          <a:ea typeface="+mj-ea"/>
          <a:cs typeface="+mj-cs"/>
        </a:defRPr>
      </a:lvl1pPr>
      <a:lvl2pPr algn="ctr" rtl="0" eaLnBrk="0" fontAlgn="base" hangingPunct="0">
        <a:lnSpc>
          <a:spcPct val="80000"/>
        </a:lnSpc>
        <a:spcBef>
          <a:spcPct val="0"/>
        </a:spcBef>
        <a:spcAft>
          <a:spcPct val="0"/>
        </a:spcAft>
        <a:defRPr sz="4400" b="1">
          <a:solidFill>
            <a:srgbClr val="800080"/>
          </a:solidFill>
          <a:latin typeface="Arial Rounded MT Bold" pitchFamily="34" charset="0"/>
        </a:defRPr>
      </a:lvl2pPr>
      <a:lvl3pPr algn="ctr" rtl="0" eaLnBrk="0" fontAlgn="base" hangingPunct="0">
        <a:lnSpc>
          <a:spcPct val="80000"/>
        </a:lnSpc>
        <a:spcBef>
          <a:spcPct val="0"/>
        </a:spcBef>
        <a:spcAft>
          <a:spcPct val="0"/>
        </a:spcAft>
        <a:defRPr sz="4400" b="1">
          <a:solidFill>
            <a:srgbClr val="800080"/>
          </a:solidFill>
          <a:latin typeface="Arial Rounded MT Bold" pitchFamily="34" charset="0"/>
        </a:defRPr>
      </a:lvl3pPr>
      <a:lvl4pPr algn="ctr" rtl="0" eaLnBrk="0" fontAlgn="base" hangingPunct="0">
        <a:lnSpc>
          <a:spcPct val="80000"/>
        </a:lnSpc>
        <a:spcBef>
          <a:spcPct val="0"/>
        </a:spcBef>
        <a:spcAft>
          <a:spcPct val="0"/>
        </a:spcAft>
        <a:defRPr sz="4400" b="1">
          <a:solidFill>
            <a:srgbClr val="800080"/>
          </a:solidFill>
          <a:latin typeface="Arial Rounded MT Bold" pitchFamily="34" charset="0"/>
        </a:defRPr>
      </a:lvl4pPr>
      <a:lvl5pPr algn="ctr" rtl="0" eaLnBrk="0" fontAlgn="base" hangingPunct="0">
        <a:lnSpc>
          <a:spcPct val="80000"/>
        </a:lnSpc>
        <a:spcBef>
          <a:spcPct val="0"/>
        </a:spcBef>
        <a:spcAft>
          <a:spcPct val="0"/>
        </a:spcAft>
        <a:defRPr sz="4400" b="1">
          <a:solidFill>
            <a:srgbClr val="800080"/>
          </a:solidFill>
          <a:latin typeface="Arial Rounded MT Bold" pitchFamily="34" charset="0"/>
        </a:defRPr>
      </a:lvl5pPr>
      <a:lvl6pPr marL="457200" algn="ctr" rtl="0" eaLnBrk="0" fontAlgn="base" hangingPunct="0">
        <a:lnSpc>
          <a:spcPct val="80000"/>
        </a:lnSpc>
        <a:spcBef>
          <a:spcPct val="0"/>
        </a:spcBef>
        <a:spcAft>
          <a:spcPct val="0"/>
        </a:spcAft>
        <a:defRPr sz="4400" b="1">
          <a:solidFill>
            <a:srgbClr val="800080"/>
          </a:solidFill>
          <a:latin typeface="Arial Rounded MT Bold" pitchFamily="34" charset="0"/>
        </a:defRPr>
      </a:lvl6pPr>
      <a:lvl7pPr marL="914400" algn="ctr" rtl="0" eaLnBrk="0" fontAlgn="base" hangingPunct="0">
        <a:lnSpc>
          <a:spcPct val="80000"/>
        </a:lnSpc>
        <a:spcBef>
          <a:spcPct val="0"/>
        </a:spcBef>
        <a:spcAft>
          <a:spcPct val="0"/>
        </a:spcAft>
        <a:defRPr sz="4400" b="1">
          <a:solidFill>
            <a:srgbClr val="800080"/>
          </a:solidFill>
          <a:latin typeface="Arial Rounded MT Bold" pitchFamily="34" charset="0"/>
        </a:defRPr>
      </a:lvl7pPr>
      <a:lvl8pPr marL="1371600" algn="ctr" rtl="0" eaLnBrk="0" fontAlgn="base" hangingPunct="0">
        <a:lnSpc>
          <a:spcPct val="80000"/>
        </a:lnSpc>
        <a:spcBef>
          <a:spcPct val="0"/>
        </a:spcBef>
        <a:spcAft>
          <a:spcPct val="0"/>
        </a:spcAft>
        <a:defRPr sz="4400" b="1">
          <a:solidFill>
            <a:srgbClr val="800080"/>
          </a:solidFill>
          <a:latin typeface="Arial Rounded MT Bold" pitchFamily="34" charset="0"/>
        </a:defRPr>
      </a:lvl8pPr>
      <a:lvl9pPr marL="1828800" algn="ctr" rtl="0" eaLnBrk="0" fontAlgn="base" hangingPunct="0">
        <a:lnSpc>
          <a:spcPct val="80000"/>
        </a:lnSpc>
        <a:spcBef>
          <a:spcPct val="0"/>
        </a:spcBef>
        <a:spcAft>
          <a:spcPct val="0"/>
        </a:spcAft>
        <a:defRPr sz="4400" b="1">
          <a:solidFill>
            <a:srgbClr val="800080"/>
          </a:solidFill>
          <a:latin typeface="Arial Rounded MT Bold" pitchFamily="34" charset="0"/>
        </a:defRPr>
      </a:lvl9pPr>
    </p:titleStyle>
    <p:bodyStyle>
      <a:lvl1pPr marL="342900" indent="-342900" algn="l" rtl="0" eaLnBrk="0" fontAlgn="base" hangingPunct="0">
        <a:lnSpc>
          <a:spcPct val="90000"/>
        </a:lnSpc>
        <a:spcBef>
          <a:spcPct val="2000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0000"/>
        </a:buClr>
        <a:buFont typeface="Wingdings" pitchFamily="2" charset="2"/>
        <a:buChar char="v"/>
        <a:defRPr sz="2800">
          <a:solidFill>
            <a:schemeClr val="tx1"/>
          </a:solidFill>
          <a:latin typeface="+mn-lt"/>
        </a:defRPr>
      </a:lvl2pPr>
      <a:lvl3pPr marL="1085850" indent="-228600" algn="l" rtl="0" eaLnBrk="0" fontAlgn="base" hangingPunct="0">
        <a:lnSpc>
          <a:spcPct val="90000"/>
        </a:lnSpc>
        <a:spcBef>
          <a:spcPct val="20000"/>
        </a:spcBef>
        <a:spcAft>
          <a:spcPct val="0"/>
        </a:spcAft>
        <a:buClr>
          <a:srgbClr val="CC0000"/>
        </a:buClr>
        <a:buFont typeface="Wingdings" pitchFamily="2" charset="2"/>
        <a:buChar char="v"/>
        <a:defRPr sz="2400">
          <a:solidFill>
            <a:schemeClr val="tx1"/>
          </a:solidFill>
          <a:latin typeface="+mn-lt"/>
        </a:defRPr>
      </a:lvl3pPr>
      <a:lvl4pPr marL="14287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4pPr>
      <a:lvl5pPr marL="17716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5pPr>
      <a:lvl6pPr marL="22288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6pPr>
      <a:lvl7pPr marL="26860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7pPr>
      <a:lvl8pPr marL="31432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8pPr>
      <a:lvl9pPr marL="36004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844550" y="349250"/>
            <a:ext cx="7759700" cy="1092200"/>
          </a:xfrm>
          <a:prstGeom prst="rect">
            <a:avLst/>
          </a:prstGeom>
          <a:noFill/>
          <a:ln w="12700">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76483" name="Rectangle 3"/>
          <p:cNvSpPr>
            <a:spLocks noGrp="1" noChangeArrowheads="1"/>
          </p:cNvSpPr>
          <p:nvPr>
            <p:ph type="body" idx="1"/>
          </p:nvPr>
        </p:nvSpPr>
        <p:spPr bwMode="auto">
          <a:xfrm>
            <a:off x="0" y="1447800"/>
            <a:ext cx="9144000" cy="5410200"/>
          </a:xfrm>
          <a:prstGeom prst="rect">
            <a:avLst/>
          </a:prstGeom>
          <a:noFill/>
          <a:ln w="12700">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484" name="Rectangle 4"/>
          <p:cNvSpPr>
            <a:spLocks noGrp="1" noChangeArrowheads="1"/>
          </p:cNvSpPr>
          <p:nvPr>
            <p:ph type="dt" sz="half" idx="2"/>
          </p:nvPr>
        </p:nvSpPr>
        <p:spPr bwMode="auto">
          <a:xfrm>
            <a:off x="381000" y="6323013"/>
            <a:ext cx="1905000" cy="4572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fld id="{F2636EE7-E234-4110-978F-8B319BF843A4}" type="datetime2">
              <a:rPr lang="en-GB" smtClean="0"/>
              <a:pPr eaLnBrk="0" hangingPunct="0"/>
              <a:t>Saturday, 28 January 2017</a:t>
            </a:fld>
            <a:endParaRPr lang="en-US"/>
          </a:p>
        </p:txBody>
      </p:sp>
      <p:sp>
        <p:nvSpPr>
          <p:cNvPr id="276485" name="Rectangle 5"/>
          <p:cNvSpPr>
            <a:spLocks noGrp="1" noChangeArrowheads="1"/>
          </p:cNvSpPr>
          <p:nvPr>
            <p:ph type="ftr" sz="quarter" idx="3"/>
          </p:nvPr>
        </p:nvSpPr>
        <p:spPr bwMode="auto">
          <a:xfrm>
            <a:off x="2667000" y="6330950"/>
            <a:ext cx="49530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r>
              <a:rPr lang="en-US"/>
              <a:t>Phil’s ‘musts’ for assessment</a:t>
            </a:r>
          </a:p>
        </p:txBody>
      </p:sp>
      <p:sp>
        <p:nvSpPr>
          <p:cNvPr id="276486"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endParaRPr lang="en-GB">
              <a:solidFill>
                <a:srgbClr val="000000"/>
              </a:solidFill>
              <a:latin typeface="Times New Roman" pitchFamily="18" charset="0"/>
            </a:endParaRPr>
          </a:p>
        </p:txBody>
      </p:sp>
      <p:sp>
        <p:nvSpPr>
          <p:cNvPr id="276487" name="AutoShape 7">
            <a:hlinkClick r:id="rId3"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
        <p:nvSpPr>
          <p:cNvPr id="27648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22" r:id="rId1"/>
  </p:sldLayoutIdLst>
  <p:hf sldNum="0" hdr="0" dt="0"/>
  <p:txStyles>
    <p:titleStyle>
      <a:lvl1pPr algn="ctr" rtl="0" eaLnBrk="0" fontAlgn="base" hangingPunct="0">
        <a:lnSpc>
          <a:spcPct val="80000"/>
        </a:lnSpc>
        <a:spcBef>
          <a:spcPct val="0"/>
        </a:spcBef>
        <a:spcAft>
          <a:spcPct val="0"/>
        </a:spcAft>
        <a:defRPr sz="4400" b="1">
          <a:solidFill>
            <a:srgbClr val="800080"/>
          </a:solidFill>
          <a:latin typeface="+mj-lt"/>
          <a:ea typeface="+mj-ea"/>
          <a:cs typeface="+mj-cs"/>
        </a:defRPr>
      </a:lvl1pPr>
      <a:lvl2pPr algn="ctr" rtl="0" eaLnBrk="0" fontAlgn="base" hangingPunct="0">
        <a:lnSpc>
          <a:spcPct val="80000"/>
        </a:lnSpc>
        <a:spcBef>
          <a:spcPct val="0"/>
        </a:spcBef>
        <a:spcAft>
          <a:spcPct val="0"/>
        </a:spcAft>
        <a:defRPr sz="4400" b="1">
          <a:solidFill>
            <a:srgbClr val="800080"/>
          </a:solidFill>
          <a:latin typeface="Arial Rounded MT Bold" pitchFamily="34" charset="0"/>
        </a:defRPr>
      </a:lvl2pPr>
      <a:lvl3pPr algn="ctr" rtl="0" eaLnBrk="0" fontAlgn="base" hangingPunct="0">
        <a:lnSpc>
          <a:spcPct val="80000"/>
        </a:lnSpc>
        <a:spcBef>
          <a:spcPct val="0"/>
        </a:spcBef>
        <a:spcAft>
          <a:spcPct val="0"/>
        </a:spcAft>
        <a:defRPr sz="4400" b="1">
          <a:solidFill>
            <a:srgbClr val="800080"/>
          </a:solidFill>
          <a:latin typeface="Arial Rounded MT Bold" pitchFamily="34" charset="0"/>
        </a:defRPr>
      </a:lvl3pPr>
      <a:lvl4pPr algn="ctr" rtl="0" eaLnBrk="0" fontAlgn="base" hangingPunct="0">
        <a:lnSpc>
          <a:spcPct val="80000"/>
        </a:lnSpc>
        <a:spcBef>
          <a:spcPct val="0"/>
        </a:spcBef>
        <a:spcAft>
          <a:spcPct val="0"/>
        </a:spcAft>
        <a:defRPr sz="4400" b="1">
          <a:solidFill>
            <a:srgbClr val="800080"/>
          </a:solidFill>
          <a:latin typeface="Arial Rounded MT Bold" pitchFamily="34" charset="0"/>
        </a:defRPr>
      </a:lvl4pPr>
      <a:lvl5pPr algn="ctr" rtl="0" eaLnBrk="0" fontAlgn="base" hangingPunct="0">
        <a:lnSpc>
          <a:spcPct val="80000"/>
        </a:lnSpc>
        <a:spcBef>
          <a:spcPct val="0"/>
        </a:spcBef>
        <a:spcAft>
          <a:spcPct val="0"/>
        </a:spcAft>
        <a:defRPr sz="4400" b="1">
          <a:solidFill>
            <a:srgbClr val="800080"/>
          </a:solidFill>
          <a:latin typeface="Arial Rounded MT Bold" pitchFamily="34" charset="0"/>
        </a:defRPr>
      </a:lvl5pPr>
      <a:lvl6pPr marL="457200" algn="ctr" rtl="0" eaLnBrk="0" fontAlgn="base" hangingPunct="0">
        <a:lnSpc>
          <a:spcPct val="80000"/>
        </a:lnSpc>
        <a:spcBef>
          <a:spcPct val="0"/>
        </a:spcBef>
        <a:spcAft>
          <a:spcPct val="0"/>
        </a:spcAft>
        <a:defRPr sz="4400" b="1">
          <a:solidFill>
            <a:srgbClr val="800080"/>
          </a:solidFill>
          <a:latin typeface="Arial Rounded MT Bold" pitchFamily="34" charset="0"/>
        </a:defRPr>
      </a:lvl6pPr>
      <a:lvl7pPr marL="914400" algn="ctr" rtl="0" eaLnBrk="0" fontAlgn="base" hangingPunct="0">
        <a:lnSpc>
          <a:spcPct val="80000"/>
        </a:lnSpc>
        <a:spcBef>
          <a:spcPct val="0"/>
        </a:spcBef>
        <a:spcAft>
          <a:spcPct val="0"/>
        </a:spcAft>
        <a:defRPr sz="4400" b="1">
          <a:solidFill>
            <a:srgbClr val="800080"/>
          </a:solidFill>
          <a:latin typeface="Arial Rounded MT Bold" pitchFamily="34" charset="0"/>
        </a:defRPr>
      </a:lvl7pPr>
      <a:lvl8pPr marL="1371600" algn="ctr" rtl="0" eaLnBrk="0" fontAlgn="base" hangingPunct="0">
        <a:lnSpc>
          <a:spcPct val="80000"/>
        </a:lnSpc>
        <a:spcBef>
          <a:spcPct val="0"/>
        </a:spcBef>
        <a:spcAft>
          <a:spcPct val="0"/>
        </a:spcAft>
        <a:defRPr sz="4400" b="1">
          <a:solidFill>
            <a:srgbClr val="800080"/>
          </a:solidFill>
          <a:latin typeface="Arial Rounded MT Bold" pitchFamily="34" charset="0"/>
        </a:defRPr>
      </a:lvl8pPr>
      <a:lvl9pPr marL="1828800" algn="ctr" rtl="0" eaLnBrk="0" fontAlgn="base" hangingPunct="0">
        <a:lnSpc>
          <a:spcPct val="80000"/>
        </a:lnSpc>
        <a:spcBef>
          <a:spcPct val="0"/>
        </a:spcBef>
        <a:spcAft>
          <a:spcPct val="0"/>
        </a:spcAft>
        <a:defRPr sz="4400" b="1">
          <a:solidFill>
            <a:srgbClr val="800080"/>
          </a:solidFill>
          <a:latin typeface="Arial Rounded MT Bold" pitchFamily="34" charset="0"/>
        </a:defRPr>
      </a:lvl9pPr>
    </p:titleStyle>
    <p:bodyStyle>
      <a:lvl1pPr marL="342900" indent="-342900" algn="l" rtl="0" eaLnBrk="0" fontAlgn="base" hangingPunct="0">
        <a:lnSpc>
          <a:spcPct val="90000"/>
        </a:lnSpc>
        <a:spcBef>
          <a:spcPct val="2000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0000"/>
        </a:buClr>
        <a:buFont typeface="Wingdings" pitchFamily="2" charset="2"/>
        <a:buChar char="v"/>
        <a:defRPr sz="2800">
          <a:solidFill>
            <a:schemeClr val="tx1"/>
          </a:solidFill>
          <a:latin typeface="+mn-lt"/>
        </a:defRPr>
      </a:lvl2pPr>
      <a:lvl3pPr marL="1085850" indent="-228600" algn="l" rtl="0" eaLnBrk="0" fontAlgn="base" hangingPunct="0">
        <a:lnSpc>
          <a:spcPct val="90000"/>
        </a:lnSpc>
        <a:spcBef>
          <a:spcPct val="20000"/>
        </a:spcBef>
        <a:spcAft>
          <a:spcPct val="0"/>
        </a:spcAft>
        <a:buClr>
          <a:srgbClr val="CC0000"/>
        </a:buClr>
        <a:buFont typeface="Wingdings" pitchFamily="2" charset="2"/>
        <a:buChar char="v"/>
        <a:defRPr sz="2400">
          <a:solidFill>
            <a:schemeClr val="tx1"/>
          </a:solidFill>
          <a:latin typeface="+mn-lt"/>
        </a:defRPr>
      </a:lvl3pPr>
      <a:lvl4pPr marL="14287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4pPr>
      <a:lvl5pPr marL="17716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5pPr>
      <a:lvl6pPr marL="22288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6pPr>
      <a:lvl7pPr marL="26860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7pPr>
      <a:lvl8pPr marL="31432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8pPr>
      <a:lvl9pPr marL="36004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844550" y="349250"/>
            <a:ext cx="7759700" cy="1092200"/>
          </a:xfrm>
          <a:prstGeom prst="rect">
            <a:avLst/>
          </a:prstGeom>
          <a:noFill/>
          <a:ln w="12700">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76483" name="Rectangle 3"/>
          <p:cNvSpPr>
            <a:spLocks noGrp="1" noChangeArrowheads="1"/>
          </p:cNvSpPr>
          <p:nvPr>
            <p:ph type="body" idx="1"/>
          </p:nvPr>
        </p:nvSpPr>
        <p:spPr bwMode="auto">
          <a:xfrm>
            <a:off x="0" y="1447800"/>
            <a:ext cx="9144000" cy="5410200"/>
          </a:xfrm>
          <a:prstGeom prst="rect">
            <a:avLst/>
          </a:prstGeom>
          <a:noFill/>
          <a:ln w="12700">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484" name="Rectangle 4"/>
          <p:cNvSpPr>
            <a:spLocks noGrp="1" noChangeArrowheads="1"/>
          </p:cNvSpPr>
          <p:nvPr>
            <p:ph type="dt" sz="half" idx="2"/>
          </p:nvPr>
        </p:nvSpPr>
        <p:spPr bwMode="auto">
          <a:xfrm>
            <a:off x="381000" y="6323013"/>
            <a:ext cx="1905000" cy="4572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fld id="{F2636EE7-E234-4110-978F-8B319BF843A4}" type="datetime2">
              <a:rPr lang="en-GB" smtClean="0"/>
              <a:pPr eaLnBrk="0" hangingPunct="0"/>
              <a:t>Saturday, 28 January 2017</a:t>
            </a:fld>
            <a:endParaRPr lang="en-US"/>
          </a:p>
        </p:txBody>
      </p:sp>
      <p:sp>
        <p:nvSpPr>
          <p:cNvPr id="276485" name="Rectangle 5"/>
          <p:cNvSpPr>
            <a:spLocks noGrp="1" noChangeArrowheads="1"/>
          </p:cNvSpPr>
          <p:nvPr>
            <p:ph type="ftr" sz="quarter" idx="3"/>
          </p:nvPr>
        </p:nvSpPr>
        <p:spPr bwMode="auto">
          <a:xfrm>
            <a:off x="2667000" y="6330950"/>
            <a:ext cx="49530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r>
              <a:rPr lang="en-US"/>
              <a:t>Phil’s ‘musts’ for assessment</a:t>
            </a:r>
          </a:p>
        </p:txBody>
      </p:sp>
      <p:sp>
        <p:nvSpPr>
          <p:cNvPr id="276486"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endParaRPr lang="en-GB">
              <a:solidFill>
                <a:srgbClr val="000000"/>
              </a:solidFill>
              <a:latin typeface="Times New Roman" pitchFamily="18" charset="0"/>
            </a:endParaRPr>
          </a:p>
        </p:txBody>
      </p:sp>
      <p:sp>
        <p:nvSpPr>
          <p:cNvPr id="276487" name="AutoShape 7">
            <a:hlinkClick r:id="rId3"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
        <p:nvSpPr>
          <p:cNvPr id="27648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24" r:id="rId1"/>
  </p:sldLayoutIdLst>
  <p:hf sldNum="0" hdr="0" dt="0"/>
  <p:txStyles>
    <p:titleStyle>
      <a:lvl1pPr algn="ctr" rtl="0" eaLnBrk="0" fontAlgn="base" hangingPunct="0">
        <a:lnSpc>
          <a:spcPct val="80000"/>
        </a:lnSpc>
        <a:spcBef>
          <a:spcPct val="0"/>
        </a:spcBef>
        <a:spcAft>
          <a:spcPct val="0"/>
        </a:spcAft>
        <a:defRPr sz="4400" b="1">
          <a:solidFill>
            <a:srgbClr val="800080"/>
          </a:solidFill>
          <a:latin typeface="+mj-lt"/>
          <a:ea typeface="+mj-ea"/>
          <a:cs typeface="+mj-cs"/>
        </a:defRPr>
      </a:lvl1pPr>
      <a:lvl2pPr algn="ctr" rtl="0" eaLnBrk="0" fontAlgn="base" hangingPunct="0">
        <a:lnSpc>
          <a:spcPct val="80000"/>
        </a:lnSpc>
        <a:spcBef>
          <a:spcPct val="0"/>
        </a:spcBef>
        <a:spcAft>
          <a:spcPct val="0"/>
        </a:spcAft>
        <a:defRPr sz="4400" b="1">
          <a:solidFill>
            <a:srgbClr val="800080"/>
          </a:solidFill>
          <a:latin typeface="Arial Rounded MT Bold" pitchFamily="34" charset="0"/>
        </a:defRPr>
      </a:lvl2pPr>
      <a:lvl3pPr algn="ctr" rtl="0" eaLnBrk="0" fontAlgn="base" hangingPunct="0">
        <a:lnSpc>
          <a:spcPct val="80000"/>
        </a:lnSpc>
        <a:spcBef>
          <a:spcPct val="0"/>
        </a:spcBef>
        <a:spcAft>
          <a:spcPct val="0"/>
        </a:spcAft>
        <a:defRPr sz="4400" b="1">
          <a:solidFill>
            <a:srgbClr val="800080"/>
          </a:solidFill>
          <a:latin typeface="Arial Rounded MT Bold" pitchFamily="34" charset="0"/>
        </a:defRPr>
      </a:lvl3pPr>
      <a:lvl4pPr algn="ctr" rtl="0" eaLnBrk="0" fontAlgn="base" hangingPunct="0">
        <a:lnSpc>
          <a:spcPct val="80000"/>
        </a:lnSpc>
        <a:spcBef>
          <a:spcPct val="0"/>
        </a:spcBef>
        <a:spcAft>
          <a:spcPct val="0"/>
        </a:spcAft>
        <a:defRPr sz="4400" b="1">
          <a:solidFill>
            <a:srgbClr val="800080"/>
          </a:solidFill>
          <a:latin typeface="Arial Rounded MT Bold" pitchFamily="34" charset="0"/>
        </a:defRPr>
      </a:lvl4pPr>
      <a:lvl5pPr algn="ctr" rtl="0" eaLnBrk="0" fontAlgn="base" hangingPunct="0">
        <a:lnSpc>
          <a:spcPct val="80000"/>
        </a:lnSpc>
        <a:spcBef>
          <a:spcPct val="0"/>
        </a:spcBef>
        <a:spcAft>
          <a:spcPct val="0"/>
        </a:spcAft>
        <a:defRPr sz="4400" b="1">
          <a:solidFill>
            <a:srgbClr val="800080"/>
          </a:solidFill>
          <a:latin typeface="Arial Rounded MT Bold" pitchFamily="34" charset="0"/>
        </a:defRPr>
      </a:lvl5pPr>
      <a:lvl6pPr marL="457200" algn="ctr" rtl="0" eaLnBrk="0" fontAlgn="base" hangingPunct="0">
        <a:lnSpc>
          <a:spcPct val="80000"/>
        </a:lnSpc>
        <a:spcBef>
          <a:spcPct val="0"/>
        </a:spcBef>
        <a:spcAft>
          <a:spcPct val="0"/>
        </a:spcAft>
        <a:defRPr sz="4400" b="1">
          <a:solidFill>
            <a:srgbClr val="800080"/>
          </a:solidFill>
          <a:latin typeface="Arial Rounded MT Bold" pitchFamily="34" charset="0"/>
        </a:defRPr>
      </a:lvl6pPr>
      <a:lvl7pPr marL="914400" algn="ctr" rtl="0" eaLnBrk="0" fontAlgn="base" hangingPunct="0">
        <a:lnSpc>
          <a:spcPct val="80000"/>
        </a:lnSpc>
        <a:spcBef>
          <a:spcPct val="0"/>
        </a:spcBef>
        <a:spcAft>
          <a:spcPct val="0"/>
        </a:spcAft>
        <a:defRPr sz="4400" b="1">
          <a:solidFill>
            <a:srgbClr val="800080"/>
          </a:solidFill>
          <a:latin typeface="Arial Rounded MT Bold" pitchFamily="34" charset="0"/>
        </a:defRPr>
      </a:lvl7pPr>
      <a:lvl8pPr marL="1371600" algn="ctr" rtl="0" eaLnBrk="0" fontAlgn="base" hangingPunct="0">
        <a:lnSpc>
          <a:spcPct val="80000"/>
        </a:lnSpc>
        <a:spcBef>
          <a:spcPct val="0"/>
        </a:spcBef>
        <a:spcAft>
          <a:spcPct val="0"/>
        </a:spcAft>
        <a:defRPr sz="4400" b="1">
          <a:solidFill>
            <a:srgbClr val="800080"/>
          </a:solidFill>
          <a:latin typeface="Arial Rounded MT Bold" pitchFamily="34" charset="0"/>
        </a:defRPr>
      </a:lvl8pPr>
      <a:lvl9pPr marL="1828800" algn="ctr" rtl="0" eaLnBrk="0" fontAlgn="base" hangingPunct="0">
        <a:lnSpc>
          <a:spcPct val="80000"/>
        </a:lnSpc>
        <a:spcBef>
          <a:spcPct val="0"/>
        </a:spcBef>
        <a:spcAft>
          <a:spcPct val="0"/>
        </a:spcAft>
        <a:defRPr sz="4400" b="1">
          <a:solidFill>
            <a:srgbClr val="800080"/>
          </a:solidFill>
          <a:latin typeface="Arial Rounded MT Bold" pitchFamily="34" charset="0"/>
        </a:defRPr>
      </a:lvl9pPr>
    </p:titleStyle>
    <p:bodyStyle>
      <a:lvl1pPr marL="342900" indent="-342900" algn="l" rtl="0" eaLnBrk="0" fontAlgn="base" hangingPunct="0">
        <a:lnSpc>
          <a:spcPct val="90000"/>
        </a:lnSpc>
        <a:spcBef>
          <a:spcPct val="2000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0000"/>
        </a:buClr>
        <a:buFont typeface="Wingdings" pitchFamily="2" charset="2"/>
        <a:buChar char="v"/>
        <a:defRPr sz="2800">
          <a:solidFill>
            <a:schemeClr val="tx1"/>
          </a:solidFill>
          <a:latin typeface="+mn-lt"/>
        </a:defRPr>
      </a:lvl2pPr>
      <a:lvl3pPr marL="1085850" indent="-228600" algn="l" rtl="0" eaLnBrk="0" fontAlgn="base" hangingPunct="0">
        <a:lnSpc>
          <a:spcPct val="90000"/>
        </a:lnSpc>
        <a:spcBef>
          <a:spcPct val="20000"/>
        </a:spcBef>
        <a:spcAft>
          <a:spcPct val="0"/>
        </a:spcAft>
        <a:buClr>
          <a:srgbClr val="CC0000"/>
        </a:buClr>
        <a:buFont typeface="Wingdings" pitchFamily="2" charset="2"/>
        <a:buChar char="v"/>
        <a:defRPr sz="2400">
          <a:solidFill>
            <a:schemeClr val="tx1"/>
          </a:solidFill>
          <a:latin typeface="+mn-lt"/>
        </a:defRPr>
      </a:lvl3pPr>
      <a:lvl4pPr marL="14287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4pPr>
      <a:lvl5pPr marL="17716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5pPr>
      <a:lvl6pPr marL="22288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6pPr>
      <a:lvl7pPr marL="26860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7pPr>
      <a:lvl8pPr marL="31432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8pPr>
      <a:lvl9pPr marL="36004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844550" y="349250"/>
            <a:ext cx="7759700" cy="1092200"/>
          </a:xfrm>
          <a:prstGeom prst="rect">
            <a:avLst/>
          </a:prstGeom>
          <a:noFill/>
          <a:ln w="12700">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76483" name="Rectangle 3"/>
          <p:cNvSpPr>
            <a:spLocks noGrp="1" noChangeArrowheads="1"/>
          </p:cNvSpPr>
          <p:nvPr>
            <p:ph type="body" idx="1"/>
          </p:nvPr>
        </p:nvSpPr>
        <p:spPr bwMode="auto">
          <a:xfrm>
            <a:off x="0" y="1447800"/>
            <a:ext cx="9144000" cy="5410200"/>
          </a:xfrm>
          <a:prstGeom prst="rect">
            <a:avLst/>
          </a:prstGeom>
          <a:noFill/>
          <a:ln w="12700">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484" name="Rectangle 4"/>
          <p:cNvSpPr>
            <a:spLocks noGrp="1" noChangeArrowheads="1"/>
          </p:cNvSpPr>
          <p:nvPr>
            <p:ph type="dt" sz="half" idx="2"/>
          </p:nvPr>
        </p:nvSpPr>
        <p:spPr bwMode="auto">
          <a:xfrm>
            <a:off x="381000" y="6323013"/>
            <a:ext cx="1905000" cy="4572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fld id="{F2636EE7-E234-4110-978F-8B319BF843A4}" type="datetime2">
              <a:rPr lang="en-GB" smtClean="0"/>
              <a:pPr eaLnBrk="0" hangingPunct="0"/>
              <a:t>Saturday, 28 January 2017</a:t>
            </a:fld>
            <a:endParaRPr lang="en-US"/>
          </a:p>
        </p:txBody>
      </p:sp>
      <p:sp>
        <p:nvSpPr>
          <p:cNvPr id="276485" name="Rectangle 5"/>
          <p:cNvSpPr>
            <a:spLocks noGrp="1" noChangeArrowheads="1"/>
          </p:cNvSpPr>
          <p:nvPr>
            <p:ph type="ftr" sz="quarter" idx="3"/>
          </p:nvPr>
        </p:nvSpPr>
        <p:spPr bwMode="auto">
          <a:xfrm>
            <a:off x="2667000" y="6330950"/>
            <a:ext cx="49530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r>
              <a:rPr lang="en-US"/>
              <a:t>Phil’s ‘musts’ for assessment</a:t>
            </a:r>
          </a:p>
        </p:txBody>
      </p:sp>
      <p:sp>
        <p:nvSpPr>
          <p:cNvPr id="276486"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endParaRPr lang="en-GB">
              <a:solidFill>
                <a:srgbClr val="000000"/>
              </a:solidFill>
              <a:latin typeface="Times New Roman" pitchFamily="18" charset="0"/>
            </a:endParaRPr>
          </a:p>
        </p:txBody>
      </p:sp>
      <p:sp>
        <p:nvSpPr>
          <p:cNvPr id="276487" name="AutoShape 7">
            <a:hlinkClick r:id="rId3"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
        <p:nvSpPr>
          <p:cNvPr id="27648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26" r:id="rId1"/>
  </p:sldLayoutIdLst>
  <p:hf sldNum="0" hdr="0" dt="0"/>
  <p:txStyles>
    <p:titleStyle>
      <a:lvl1pPr algn="ctr" rtl="0" eaLnBrk="0" fontAlgn="base" hangingPunct="0">
        <a:lnSpc>
          <a:spcPct val="80000"/>
        </a:lnSpc>
        <a:spcBef>
          <a:spcPct val="0"/>
        </a:spcBef>
        <a:spcAft>
          <a:spcPct val="0"/>
        </a:spcAft>
        <a:defRPr sz="4400" b="1">
          <a:solidFill>
            <a:srgbClr val="800080"/>
          </a:solidFill>
          <a:latin typeface="+mj-lt"/>
          <a:ea typeface="+mj-ea"/>
          <a:cs typeface="+mj-cs"/>
        </a:defRPr>
      </a:lvl1pPr>
      <a:lvl2pPr algn="ctr" rtl="0" eaLnBrk="0" fontAlgn="base" hangingPunct="0">
        <a:lnSpc>
          <a:spcPct val="80000"/>
        </a:lnSpc>
        <a:spcBef>
          <a:spcPct val="0"/>
        </a:spcBef>
        <a:spcAft>
          <a:spcPct val="0"/>
        </a:spcAft>
        <a:defRPr sz="4400" b="1">
          <a:solidFill>
            <a:srgbClr val="800080"/>
          </a:solidFill>
          <a:latin typeface="Arial Rounded MT Bold" pitchFamily="34" charset="0"/>
        </a:defRPr>
      </a:lvl2pPr>
      <a:lvl3pPr algn="ctr" rtl="0" eaLnBrk="0" fontAlgn="base" hangingPunct="0">
        <a:lnSpc>
          <a:spcPct val="80000"/>
        </a:lnSpc>
        <a:spcBef>
          <a:spcPct val="0"/>
        </a:spcBef>
        <a:spcAft>
          <a:spcPct val="0"/>
        </a:spcAft>
        <a:defRPr sz="4400" b="1">
          <a:solidFill>
            <a:srgbClr val="800080"/>
          </a:solidFill>
          <a:latin typeface="Arial Rounded MT Bold" pitchFamily="34" charset="0"/>
        </a:defRPr>
      </a:lvl3pPr>
      <a:lvl4pPr algn="ctr" rtl="0" eaLnBrk="0" fontAlgn="base" hangingPunct="0">
        <a:lnSpc>
          <a:spcPct val="80000"/>
        </a:lnSpc>
        <a:spcBef>
          <a:spcPct val="0"/>
        </a:spcBef>
        <a:spcAft>
          <a:spcPct val="0"/>
        </a:spcAft>
        <a:defRPr sz="4400" b="1">
          <a:solidFill>
            <a:srgbClr val="800080"/>
          </a:solidFill>
          <a:latin typeface="Arial Rounded MT Bold" pitchFamily="34" charset="0"/>
        </a:defRPr>
      </a:lvl4pPr>
      <a:lvl5pPr algn="ctr" rtl="0" eaLnBrk="0" fontAlgn="base" hangingPunct="0">
        <a:lnSpc>
          <a:spcPct val="80000"/>
        </a:lnSpc>
        <a:spcBef>
          <a:spcPct val="0"/>
        </a:spcBef>
        <a:spcAft>
          <a:spcPct val="0"/>
        </a:spcAft>
        <a:defRPr sz="4400" b="1">
          <a:solidFill>
            <a:srgbClr val="800080"/>
          </a:solidFill>
          <a:latin typeface="Arial Rounded MT Bold" pitchFamily="34" charset="0"/>
        </a:defRPr>
      </a:lvl5pPr>
      <a:lvl6pPr marL="457200" algn="ctr" rtl="0" eaLnBrk="0" fontAlgn="base" hangingPunct="0">
        <a:lnSpc>
          <a:spcPct val="80000"/>
        </a:lnSpc>
        <a:spcBef>
          <a:spcPct val="0"/>
        </a:spcBef>
        <a:spcAft>
          <a:spcPct val="0"/>
        </a:spcAft>
        <a:defRPr sz="4400" b="1">
          <a:solidFill>
            <a:srgbClr val="800080"/>
          </a:solidFill>
          <a:latin typeface="Arial Rounded MT Bold" pitchFamily="34" charset="0"/>
        </a:defRPr>
      </a:lvl6pPr>
      <a:lvl7pPr marL="914400" algn="ctr" rtl="0" eaLnBrk="0" fontAlgn="base" hangingPunct="0">
        <a:lnSpc>
          <a:spcPct val="80000"/>
        </a:lnSpc>
        <a:spcBef>
          <a:spcPct val="0"/>
        </a:spcBef>
        <a:spcAft>
          <a:spcPct val="0"/>
        </a:spcAft>
        <a:defRPr sz="4400" b="1">
          <a:solidFill>
            <a:srgbClr val="800080"/>
          </a:solidFill>
          <a:latin typeface="Arial Rounded MT Bold" pitchFamily="34" charset="0"/>
        </a:defRPr>
      </a:lvl7pPr>
      <a:lvl8pPr marL="1371600" algn="ctr" rtl="0" eaLnBrk="0" fontAlgn="base" hangingPunct="0">
        <a:lnSpc>
          <a:spcPct val="80000"/>
        </a:lnSpc>
        <a:spcBef>
          <a:spcPct val="0"/>
        </a:spcBef>
        <a:spcAft>
          <a:spcPct val="0"/>
        </a:spcAft>
        <a:defRPr sz="4400" b="1">
          <a:solidFill>
            <a:srgbClr val="800080"/>
          </a:solidFill>
          <a:latin typeface="Arial Rounded MT Bold" pitchFamily="34" charset="0"/>
        </a:defRPr>
      </a:lvl8pPr>
      <a:lvl9pPr marL="1828800" algn="ctr" rtl="0" eaLnBrk="0" fontAlgn="base" hangingPunct="0">
        <a:lnSpc>
          <a:spcPct val="80000"/>
        </a:lnSpc>
        <a:spcBef>
          <a:spcPct val="0"/>
        </a:spcBef>
        <a:spcAft>
          <a:spcPct val="0"/>
        </a:spcAft>
        <a:defRPr sz="4400" b="1">
          <a:solidFill>
            <a:srgbClr val="800080"/>
          </a:solidFill>
          <a:latin typeface="Arial Rounded MT Bold" pitchFamily="34" charset="0"/>
        </a:defRPr>
      </a:lvl9pPr>
    </p:titleStyle>
    <p:bodyStyle>
      <a:lvl1pPr marL="342900" indent="-342900" algn="l" rtl="0" eaLnBrk="0" fontAlgn="base" hangingPunct="0">
        <a:lnSpc>
          <a:spcPct val="90000"/>
        </a:lnSpc>
        <a:spcBef>
          <a:spcPct val="2000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0000"/>
        </a:buClr>
        <a:buFont typeface="Wingdings" pitchFamily="2" charset="2"/>
        <a:buChar char="v"/>
        <a:defRPr sz="2800">
          <a:solidFill>
            <a:schemeClr val="tx1"/>
          </a:solidFill>
          <a:latin typeface="+mn-lt"/>
        </a:defRPr>
      </a:lvl2pPr>
      <a:lvl3pPr marL="1085850" indent="-228600" algn="l" rtl="0" eaLnBrk="0" fontAlgn="base" hangingPunct="0">
        <a:lnSpc>
          <a:spcPct val="90000"/>
        </a:lnSpc>
        <a:spcBef>
          <a:spcPct val="20000"/>
        </a:spcBef>
        <a:spcAft>
          <a:spcPct val="0"/>
        </a:spcAft>
        <a:buClr>
          <a:srgbClr val="CC0000"/>
        </a:buClr>
        <a:buFont typeface="Wingdings" pitchFamily="2" charset="2"/>
        <a:buChar char="v"/>
        <a:defRPr sz="2400">
          <a:solidFill>
            <a:schemeClr val="tx1"/>
          </a:solidFill>
          <a:latin typeface="+mn-lt"/>
        </a:defRPr>
      </a:lvl3pPr>
      <a:lvl4pPr marL="14287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4pPr>
      <a:lvl5pPr marL="17716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5pPr>
      <a:lvl6pPr marL="22288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6pPr>
      <a:lvl7pPr marL="26860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7pPr>
      <a:lvl8pPr marL="31432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8pPr>
      <a:lvl9pPr marL="36004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844550" y="349250"/>
            <a:ext cx="7759700" cy="1092200"/>
          </a:xfrm>
          <a:prstGeom prst="rect">
            <a:avLst/>
          </a:prstGeom>
          <a:noFill/>
          <a:ln w="12700">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76483" name="Rectangle 3"/>
          <p:cNvSpPr>
            <a:spLocks noGrp="1" noChangeArrowheads="1"/>
          </p:cNvSpPr>
          <p:nvPr>
            <p:ph type="body" idx="1"/>
          </p:nvPr>
        </p:nvSpPr>
        <p:spPr bwMode="auto">
          <a:xfrm>
            <a:off x="0" y="1447800"/>
            <a:ext cx="9144000" cy="5410200"/>
          </a:xfrm>
          <a:prstGeom prst="rect">
            <a:avLst/>
          </a:prstGeom>
          <a:noFill/>
          <a:ln w="12700">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484" name="Rectangle 4"/>
          <p:cNvSpPr>
            <a:spLocks noGrp="1" noChangeArrowheads="1"/>
          </p:cNvSpPr>
          <p:nvPr>
            <p:ph type="dt" sz="half" idx="2"/>
          </p:nvPr>
        </p:nvSpPr>
        <p:spPr bwMode="auto">
          <a:xfrm>
            <a:off x="381000" y="6323013"/>
            <a:ext cx="1905000" cy="4572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fld id="{F2636EE7-E234-4110-978F-8B319BF843A4}" type="datetime2">
              <a:rPr lang="en-GB" smtClean="0"/>
              <a:pPr eaLnBrk="0" hangingPunct="0"/>
              <a:t>Saturday, 28 January 2017</a:t>
            </a:fld>
            <a:endParaRPr lang="en-US"/>
          </a:p>
        </p:txBody>
      </p:sp>
      <p:sp>
        <p:nvSpPr>
          <p:cNvPr id="276485" name="Rectangle 5"/>
          <p:cNvSpPr>
            <a:spLocks noGrp="1" noChangeArrowheads="1"/>
          </p:cNvSpPr>
          <p:nvPr>
            <p:ph type="ftr" sz="quarter" idx="3"/>
          </p:nvPr>
        </p:nvSpPr>
        <p:spPr bwMode="auto">
          <a:xfrm>
            <a:off x="2667000" y="6330950"/>
            <a:ext cx="49530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r>
              <a:rPr lang="en-US"/>
              <a:t>Phil’s ‘musts’ for assessment</a:t>
            </a:r>
          </a:p>
        </p:txBody>
      </p:sp>
      <p:sp>
        <p:nvSpPr>
          <p:cNvPr id="276486"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endParaRPr lang="en-GB">
              <a:solidFill>
                <a:srgbClr val="000000"/>
              </a:solidFill>
              <a:latin typeface="Times New Roman" pitchFamily="18" charset="0"/>
            </a:endParaRPr>
          </a:p>
        </p:txBody>
      </p:sp>
      <p:sp>
        <p:nvSpPr>
          <p:cNvPr id="276487" name="AutoShape 7">
            <a:hlinkClick r:id="rId3"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
        <p:nvSpPr>
          <p:cNvPr id="27648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28" r:id="rId1"/>
  </p:sldLayoutIdLst>
  <p:hf sldNum="0" hdr="0" dt="0"/>
  <p:txStyles>
    <p:titleStyle>
      <a:lvl1pPr algn="ctr" rtl="0" eaLnBrk="0" fontAlgn="base" hangingPunct="0">
        <a:lnSpc>
          <a:spcPct val="80000"/>
        </a:lnSpc>
        <a:spcBef>
          <a:spcPct val="0"/>
        </a:spcBef>
        <a:spcAft>
          <a:spcPct val="0"/>
        </a:spcAft>
        <a:defRPr sz="4400" b="1">
          <a:solidFill>
            <a:srgbClr val="800080"/>
          </a:solidFill>
          <a:latin typeface="+mj-lt"/>
          <a:ea typeface="+mj-ea"/>
          <a:cs typeface="+mj-cs"/>
        </a:defRPr>
      </a:lvl1pPr>
      <a:lvl2pPr algn="ctr" rtl="0" eaLnBrk="0" fontAlgn="base" hangingPunct="0">
        <a:lnSpc>
          <a:spcPct val="80000"/>
        </a:lnSpc>
        <a:spcBef>
          <a:spcPct val="0"/>
        </a:spcBef>
        <a:spcAft>
          <a:spcPct val="0"/>
        </a:spcAft>
        <a:defRPr sz="4400" b="1">
          <a:solidFill>
            <a:srgbClr val="800080"/>
          </a:solidFill>
          <a:latin typeface="Arial Rounded MT Bold" pitchFamily="34" charset="0"/>
        </a:defRPr>
      </a:lvl2pPr>
      <a:lvl3pPr algn="ctr" rtl="0" eaLnBrk="0" fontAlgn="base" hangingPunct="0">
        <a:lnSpc>
          <a:spcPct val="80000"/>
        </a:lnSpc>
        <a:spcBef>
          <a:spcPct val="0"/>
        </a:spcBef>
        <a:spcAft>
          <a:spcPct val="0"/>
        </a:spcAft>
        <a:defRPr sz="4400" b="1">
          <a:solidFill>
            <a:srgbClr val="800080"/>
          </a:solidFill>
          <a:latin typeface="Arial Rounded MT Bold" pitchFamily="34" charset="0"/>
        </a:defRPr>
      </a:lvl3pPr>
      <a:lvl4pPr algn="ctr" rtl="0" eaLnBrk="0" fontAlgn="base" hangingPunct="0">
        <a:lnSpc>
          <a:spcPct val="80000"/>
        </a:lnSpc>
        <a:spcBef>
          <a:spcPct val="0"/>
        </a:spcBef>
        <a:spcAft>
          <a:spcPct val="0"/>
        </a:spcAft>
        <a:defRPr sz="4400" b="1">
          <a:solidFill>
            <a:srgbClr val="800080"/>
          </a:solidFill>
          <a:latin typeface="Arial Rounded MT Bold" pitchFamily="34" charset="0"/>
        </a:defRPr>
      </a:lvl4pPr>
      <a:lvl5pPr algn="ctr" rtl="0" eaLnBrk="0" fontAlgn="base" hangingPunct="0">
        <a:lnSpc>
          <a:spcPct val="80000"/>
        </a:lnSpc>
        <a:spcBef>
          <a:spcPct val="0"/>
        </a:spcBef>
        <a:spcAft>
          <a:spcPct val="0"/>
        </a:spcAft>
        <a:defRPr sz="4400" b="1">
          <a:solidFill>
            <a:srgbClr val="800080"/>
          </a:solidFill>
          <a:latin typeface="Arial Rounded MT Bold" pitchFamily="34" charset="0"/>
        </a:defRPr>
      </a:lvl5pPr>
      <a:lvl6pPr marL="457200" algn="ctr" rtl="0" eaLnBrk="0" fontAlgn="base" hangingPunct="0">
        <a:lnSpc>
          <a:spcPct val="80000"/>
        </a:lnSpc>
        <a:spcBef>
          <a:spcPct val="0"/>
        </a:spcBef>
        <a:spcAft>
          <a:spcPct val="0"/>
        </a:spcAft>
        <a:defRPr sz="4400" b="1">
          <a:solidFill>
            <a:srgbClr val="800080"/>
          </a:solidFill>
          <a:latin typeface="Arial Rounded MT Bold" pitchFamily="34" charset="0"/>
        </a:defRPr>
      </a:lvl6pPr>
      <a:lvl7pPr marL="914400" algn="ctr" rtl="0" eaLnBrk="0" fontAlgn="base" hangingPunct="0">
        <a:lnSpc>
          <a:spcPct val="80000"/>
        </a:lnSpc>
        <a:spcBef>
          <a:spcPct val="0"/>
        </a:spcBef>
        <a:spcAft>
          <a:spcPct val="0"/>
        </a:spcAft>
        <a:defRPr sz="4400" b="1">
          <a:solidFill>
            <a:srgbClr val="800080"/>
          </a:solidFill>
          <a:latin typeface="Arial Rounded MT Bold" pitchFamily="34" charset="0"/>
        </a:defRPr>
      </a:lvl7pPr>
      <a:lvl8pPr marL="1371600" algn="ctr" rtl="0" eaLnBrk="0" fontAlgn="base" hangingPunct="0">
        <a:lnSpc>
          <a:spcPct val="80000"/>
        </a:lnSpc>
        <a:spcBef>
          <a:spcPct val="0"/>
        </a:spcBef>
        <a:spcAft>
          <a:spcPct val="0"/>
        </a:spcAft>
        <a:defRPr sz="4400" b="1">
          <a:solidFill>
            <a:srgbClr val="800080"/>
          </a:solidFill>
          <a:latin typeface="Arial Rounded MT Bold" pitchFamily="34" charset="0"/>
        </a:defRPr>
      </a:lvl8pPr>
      <a:lvl9pPr marL="1828800" algn="ctr" rtl="0" eaLnBrk="0" fontAlgn="base" hangingPunct="0">
        <a:lnSpc>
          <a:spcPct val="80000"/>
        </a:lnSpc>
        <a:spcBef>
          <a:spcPct val="0"/>
        </a:spcBef>
        <a:spcAft>
          <a:spcPct val="0"/>
        </a:spcAft>
        <a:defRPr sz="4400" b="1">
          <a:solidFill>
            <a:srgbClr val="800080"/>
          </a:solidFill>
          <a:latin typeface="Arial Rounded MT Bold" pitchFamily="34" charset="0"/>
        </a:defRPr>
      </a:lvl9pPr>
    </p:titleStyle>
    <p:bodyStyle>
      <a:lvl1pPr marL="342900" indent="-342900" algn="l" rtl="0" eaLnBrk="0" fontAlgn="base" hangingPunct="0">
        <a:lnSpc>
          <a:spcPct val="90000"/>
        </a:lnSpc>
        <a:spcBef>
          <a:spcPct val="2000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0000"/>
        </a:buClr>
        <a:buFont typeface="Wingdings" pitchFamily="2" charset="2"/>
        <a:buChar char="v"/>
        <a:defRPr sz="2800">
          <a:solidFill>
            <a:schemeClr val="tx1"/>
          </a:solidFill>
          <a:latin typeface="+mn-lt"/>
        </a:defRPr>
      </a:lvl2pPr>
      <a:lvl3pPr marL="1085850" indent="-228600" algn="l" rtl="0" eaLnBrk="0" fontAlgn="base" hangingPunct="0">
        <a:lnSpc>
          <a:spcPct val="90000"/>
        </a:lnSpc>
        <a:spcBef>
          <a:spcPct val="20000"/>
        </a:spcBef>
        <a:spcAft>
          <a:spcPct val="0"/>
        </a:spcAft>
        <a:buClr>
          <a:srgbClr val="CC0000"/>
        </a:buClr>
        <a:buFont typeface="Wingdings" pitchFamily="2" charset="2"/>
        <a:buChar char="v"/>
        <a:defRPr sz="2400">
          <a:solidFill>
            <a:schemeClr val="tx1"/>
          </a:solidFill>
          <a:latin typeface="+mn-lt"/>
        </a:defRPr>
      </a:lvl3pPr>
      <a:lvl4pPr marL="14287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4pPr>
      <a:lvl5pPr marL="17716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5pPr>
      <a:lvl6pPr marL="22288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6pPr>
      <a:lvl7pPr marL="26860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7pPr>
      <a:lvl8pPr marL="31432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8pPr>
      <a:lvl9pPr marL="36004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844550" y="349250"/>
            <a:ext cx="7759700" cy="1092200"/>
          </a:xfrm>
          <a:prstGeom prst="rect">
            <a:avLst/>
          </a:prstGeom>
          <a:noFill/>
          <a:ln w="12700">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76483" name="Rectangle 3"/>
          <p:cNvSpPr>
            <a:spLocks noGrp="1" noChangeArrowheads="1"/>
          </p:cNvSpPr>
          <p:nvPr>
            <p:ph type="body" idx="1"/>
          </p:nvPr>
        </p:nvSpPr>
        <p:spPr bwMode="auto">
          <a:xfrm>
            <a:off x="0" y="1447800"/>
            <a:ext cx="9144000" cy="5410200"/>
          </a:xfrm>
          <a:prstGeom prst="rect">
            <a:avLst/>
          </a:prstGeom>
          <a:noFill/>
          <a:ln w="12700">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484" name="Rectangle 4"/>
          <p:cNvSpPr>
            <a:spLocks noGrp="1" noChangeArrowheads="1"/>
          </p:cNvSpPr>
          <p:nvPr>
            <p:ph type="dt" sz="half" idx="2"/>
          </p:nvPr>
        </p:nvSpPr>
        <p:spPr bwMode="auto">
          <a:xfrm>
            <a:off x="381000" y="6323013"/>
            <a:ext cx="1905000" cy="4572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fld id="{F2636EE7-E234-4110-978F-8B319BF843A4}" type="datetime2">
              <a:rPr lang="en-GB" smtClean="0"/>
              <a:pPr eaLnBrk="0" hangingPunct="0"/>
              <a:t>Saturday, 28 January 2017</a:t>
            </a:fld>
            <a:endParaRPr lang="en-US"/>
          </a:p>
        </p:txBody>
      </p:sp>
      <p:sp>
        <p:nvSpPr>
          <p:cNvPr id="276485" name="Rectangle 5"/>
          <p:cNvSpPr>
            <a:spLocks noGrp="1" noChangeArrowheads="1"/>
          </p:cNvSpPr>
          <p:nvPr>
            <p:ph type="ftr" sz="quarter" idx="3"/>
          </p:nvPr>
        </p:nvSpPr>
        <p:spPr bwMode="auto">
          <a:xfrm>
            <a:off x="2667000" y="6330950"/>
            <a:ext cx="49530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r>
              <a:rPr lang="en-US"/>
              <a:t>Phil’s ‘musts’ for assessment</a:t>
            </a:r>
          </a:p>
        </p:txBody>
      </p:sp>
      <p:sp>
        <p:nvSpPr>
          <p:cNvPr id="276486"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endParaRPr lang="en-GB">
              <a:solidFill>
                <a:srgbClr val="000000"/>
              </a:solidFill>
              <a:latin typeface="Times New Roman" pitchFamily="18" charset="0"/>
            </a:endParaRPr>
          </a:p>
        </p:txBody>
      </p:sp>
      <p:sp>
        <p:nvSpPr>
          <p:cNvPr id="276487" name="AutoShape 7">
            <a:hlinkClick r:id="rId3"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
        <p:nvSpPr>
          <p:cNvPr id="27648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30" r:id="rId1"/>
  </p:sldLayoutIdLst>
  <p:hf sldNum="0" hdr="0" dt="0"/>
  <p:txStyles>
    <p:titleStyle>
      <a:lvl1pPr algn="ctr" rtl="0" eaLnBrk="0" fontAlgn="base" hangingPunct="0">
        <a:lnSpc>
          <a:spcPct val="80000"/>
        </a:lnSpc>
        <a:spcBef>
          <a:spcPct val="0"/>
        </a:spcBef>
        <a:spcAft>
          <a:spcPct val="0"/>
        </a:spcAft>
        <a:defRPr sz="4400" b="1">
          <a:solidFill>
            <a:srgbClr val="800080"/>
          </a:solidFill>
          <a:latin typeface="+mj-lt"/>
          <a:ea typeface="+mj-ea"/>
          <a:cs typeface="+mj-cs"/>
        </a:defRPr>
      </a:lvl1pPr>
      <a:lvl2pPr algn="ctr" rtl="0" eaLnBrk="0" fontAlgn="base" hangingPunct="0">
        <a:lnSpc>
          <a:spcPct val="80000"/>
        </a:lnSpc>
        <a:spcBef>
          <a:spcPct val="0"/>
        </a:spcBef>
        <a:spcAft>
          <a:spcPct val="0"/>
        </a:spcAft>
        <a:defRPr sz="4400" b="1">
          <a:solidFill>
            <a:srgbClr val="800080"/>
          </a:solidFill>
          <a:latin typeface="Arial Rounded MT Bold" pitchFamily="34" charset="0"/>
        </a:defRPr>
      </a:lvl2pPr>
      <a:lvl3pPr algn="ctr" rtl="0" eaLnBrk="0" fontAlgn="base" hangingPunct="0">
        <a:lnSpc>
          <a:spcPct val="80000"/>
        </a:lnSpc>
        <a:spcBef>
          <a:spcPct val="0"/>
        </a:spcBef>
        <a:spcAft>
          <a:spcPct val="0"/>
        </a:spcAft>
        <a:defRPr sz="4400" b="1">
          <a:solidFill>
            <a:srgbClr val="800080"/>
          </a:solidFill>
          <a:latin typeface="Arial Rounded MT Bold" pitchFamily="34" charset="0"/>
        </a:defRPr>
      </a:lvl3pPr>
      <a:lvl4pPr algn="ctr" rtl="0" eaLnBrk="0" fontAlgn="base" hangingPunct="0">
        <a:lnSpc>
          <a:spcPct val="80000"/>
        </a:lnSpc>
        <a:spcBef>
          <a:spcPct val="0"/>
        </a:spcBef>
        <a:spcAft>
          <a:spcPct val="0"/>
        </a:spcAft>
        <a:defRPr sz="4400" b="1">
          <a:solidFill>
            <a:srgbClr val="800080"/>
          </a:solidFill>
          <a:latin typeface="Arial Rounded MT Bold" pitchFamily="34" charset="0"/>
        </a:defRPr>
      </a:lvl4pPr>
      <a:lvl5pPr algn="ctr" rtl="0" eaLnBrk="0" fontAlgn="base" hangingPunct="0">
        <a:lnSpc>
          <a:spcPct val="80000"/>
        </a:lnSpc>
        <a:spcBef>
          <a:spcPct val="0"/>
        </a:spcBef>
        <a:spcAft>
          <a:spcPct val="0"/>
        </a:spcAft>
        <a:defRPr sz="4400" b="1">
          <a:solidFill>
            <a:srgbClr val="800080"/>
          </a:solidFill>
          <a:latin typeface="Arial Rounded MT Bold" pitchFamily="34" charset="0"/>
        </a:defRPr>
      </a:lvl5pPr>
      <a:lvl6pPr marL="457200" algn="ctr" rtl="0" eaLnBrk="0" fontAlgn="base" hangingPunct="0">
        <a:lnSpc>
          <a:spcPct val="80000"/>
        </a:lnSpc>
        <a:spcBef>
          <a:spcPct val="0"/>
        </a:spcBef>
        <a:spcAft>
          <a:spcPct val="0"/>
        </a:spcAft>
        <a:defRPr sz="4400" b="1">
          <a:solidFill>
            <a:srgbClr val="800080"/>
          </a:solidFill>
          <a:latin typeface="Arial Rounded MT Bold" pitchFamily="34" charset="0"/>
        </a:defRPr>
      </a:lvl6pPr>
      <a:lvl7pPr marL="914400" algn="ctr" rtl="0" eaLnBrk="0" fontAlgn="base" hangingPunct="0">
        <a:lnSpc>
          <a:spcPct val="80000"/>
        </a:lnSpc>
        <a:spcBef>
          <a:spcPct val="0"/>
        </a:spcBef>
        <a:spcAft>
          <a:spcPct val="0"/>
        </a:spcAft>
        <a:defRPr sz="4400" b="1">
          <a:solidFill>
            <a:srgbClr val="800080"/>
          </a:solidFill>
          <a:latin typeface="Arial Rounded MT Bold" pitchFamily="34" charset="0"/>
        </a:defRPr>
      </a:lvl7pPr>
      <a:lvl8pPr marL="1371600" algn="ctr" rtl="0" eaLnBrk="0" fontAlgn="base" hangingPunct="0">
        <a:lnSpc>
          <a:spcPct val="80000"/>
        </a:lnSpc>
        <a:spcBef>
          <a:spcPct val="0"/>
        </a:spcBef>
        <a:spcAft>
          <a:spcPct val="0"/>
        </a:spcAft>
        <a:defRPr sz="4400" b="1">
          <a:solidFill>
            <a:srgbClr val="800080"/>
          </a:solidFill>
          <a:latin typeface="Arial Rounded MT Bold" pitchFamily="34" charset="0"/>
        </a:defRPr>
      </a:lvl8pPr>
      <a:lvl9pPr marL="1828800" algn="ctr" rtl="0" eaLnBrk="0" fontAlgn="base" hangingPunct="0">
        <a:lnSpc>
          <a:spcPct val="80000"/>
        </a:lnSpc>
        <a:spcBef>
          <a:spcPct val="0"/>
        </a:spcBef>
        <a:spcAft>
          <a:spcPct val="0"/>
        </a:spcAft>
        <a:defRPr sz="4400" b="1">
          <a:solidFill>
            <a:srgbClr val="800080"/>
          </a:solidFill>
          <a:latin typeface="Arial Rounded MT Bold" pitchFamily="34" charset="0"/>
        </a:defRPr>
      </a:lvl9pPr>
    </p:titleStyle>
    <p:bodyStyle>
      <a:lvl1pPr marL="342900" indent="-342900" algn="l" rtl="0" eaLnBrk="0" fontAlgn="base" hangingPunct="0">
        <a:lnSpc>
          <a:spcPct val="90000"/>
        </a:lnSpc>
        <a:spcBef>
          <a:spcPct val="2000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0000"/>
        </a:buClr>
        <a:buFont typeface="Wingdings" pitchFamily="2" charset="2"/>
        <a:buChar char="v"/>
        <a:defRPr sz="2800">
          <a:solidFill>
            <a:schemeClr val="tx1"/>
          </a:solidFill>
          <a:latin typeface="+mn-lt"/>
        </a:defRPr>
      </a:lvl2pPr>
      <a:lvl3pPr marL="1085850" indent="-228600" algn="l" rtl="0" eaLnBrk="0" fontAlgn="base" hangingPunct="0">
        <a:lnSpc>
          <a:spcPct val="90000"/>
        </a:lnSpc>
        <a:spcBef>
          <a:spcPct val="20000"/>
        </a:spcBef>
        <a:spcAft>
          <a:spcPct val="0"/>
        </a:spcAft>
        <a:buClr>
          <a:srgbClr val="CC0000"/>
        </a:buClr>
        <a:buFont typeface="Wingdings" pitchFamily="2" charset="2"/>
        <a:buChar char="v"/>
        <a:defRPr sz="2400">
          <a:solidFill>
            <a:schemeClr val="tx1"/>
          </a:solidFill>
          <a:latin typeface="+mn-lt"/>
        </a:defRPr>
      </a:lvl3pPr>
      <a:lvl4pPr marL="14287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4pPr>
      <a:lvl5pPr marL="17716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5pPr>
      <a:lvl6pPr marL="22288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6pPr>
      <a:lvl7pPr marL="26860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7pPr>
      <a:lvl8pPr marL="31432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8pPr>
      <a:lvl9pPr marL="36004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844550" y="349250"/>
            <a:ext cx="7759700" cy="1092200"/>
          </a:xfrm>
          <a:prstGeom prst="rect">
            <a:avLst/>
          </a:prstGeom>
          <a:noFill/>
          <a:ln w="12700">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76483" name="Rectangle 3"/>
          <p:cNvSpPr>
            <a:spLocks noGrp="1" noChangeArrowheads="1"/>
          </p:cNvSpPr>
          <p:nvPr>
            <p:ph type="body" idx="1"/>
          </p:nvPr>
        </p:nvSpPr>
        <p:spPr bwMode="auto">
          <a:xfrm>
            <a:off x="0" y="1447800"/>
            <a:ext cx="9144000" cy="5410200"/>
          </a:xfrm>
          <a:prstGeom prst="rect">
            <a:avLst/>
          </a:prstGeom>
          <a:noFill/>
          <a:ln w="12700">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484" name="Rectangle 4"/>
          <p:cNvSpPr>
            <a:spLocks noGrp="1" noChangeArrowheads="1"/>
          </p:cNvSpPr>
          <p:nvPr>
            <p:ph type="dt" sz="half" idx="2"/>
          </p:nvPr>
        </p:nvSpPr>
        <p:spPr bwMode="auto">
          <a:xfrm>
            <a:off x="381000" y="6323013"/>
            <a:ext cx="1905000" cy="4572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fld id="{F2636EE7-E234-4110-978F-8B319BF843A4}" type="datetime2">
              <a:rPr lang="en-GB" smtClean="0"/>
              <a:pPr eaLnBrk="0" hangingPunct="0"/>
              <a:t>Saturday, 28 January 2017</a:t>
            </a:fld>
            <a:endParaRPr lang="en-US"/>
          </a:p>
        </p:txBody>
      </p:sp>
      <p:sp>
        <p:nvSpPr>
          <p:cNvPr id="276485" name="Rectangle 5"/>
          <p:cNvSpPr>
            <a:spLocks noGrp="1" noChangeArrowheads="1"/>
          </p:cNvSpPr>
          <p:nvPr>
            <p:ph type="ftr" sz="quarter" idx="3"/>
          </p:nvPr>
        </p:nvSpPr>
        <p:spPr bwMode="auto">
          <a:xfrm>
            <a:off x="2667000" y="6330950"/>
            <a:ext cx="49530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75000"/>
              </a:lnSpc>
              <a:defRPr sz="1200" b="1">
                <a:solidFill>
                  <a:srgbClr val="0033CC"/>
                </a:solidFill>
                <a:latin typeface="+mj-lt"/>
              </a:defRPr>
            </a:lvl1pPr>
          </a:lstStyle>
          <a:p>
            <a:pPr eaLnBrk="0" hangingPunct="0"/>
            <a:r>
              <a:rPr lang="en-US"/>
              <a:t>Phil’s ‘musts’ for assessment</a:t>
            </a:r>
          </a:p>
        </p:txBody>
      </p:sp>
      <p:sp>
        <p:nvSpPr>
          <p:cNvPr id="276486"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endParaRPr lang="en-GB">
              <a:solidFill>
                <a:srgbClr val="000000"/>
              </a:solidFill>
              <a:latin typeface="Times New Roman" pitchFamily="18" charset="0"/>
            </a:endParaRPr>
          </a:p>
        </p:txBody>
      </p:sp>
      <p:sp>
        <p:nvSpPr>
          <p:cNvPr id="276487" name="AutoShape 7">
            <a:hlinkClick r:id="rId3"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
        <p:nvSpPr>
          <p:cNvPr id="27648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32" r:id="rId1"/>
  </p:sldLayoutIdLst>
  <p:hf sldNum="0" hdr="0" dt="0"/>
  <p:txStyles>
    <p:titleStyle>
      <a:lvl1pPr algn="ctr" rtl="0" eaLnBrk="0" fontAlgn="base" hangingPunct="0">
        <a:lnSpc>
          <a:spcPct val="80000"/>
        </a:lnSpc>
        <a:spcBef>
          <a:spcPct val="0"/>
        </a:spcBef>
        <a:spcAft>
          <a:spcPct val="0"/>
        </a:spcAft>
        <a:defRPr sz="4400" b="1">
          <a:solidFill>
            <a:srgbClr val="800080"/>
          </a:solidFill>
          <a:latin typeface="+mj-lt"/>
          <a:ea typeface="+mj-ea"/>
          <a:cs typeface="+mj-cs"/>
        </a:defRPr>
      </a:lvl1pPr>
      <a:lvl2pPr algn="ctr" rtl="0" eaLnBrk="0" fontAlgn="base" hangingPunct="0">
        <a:lnSpc>
          <a:spcPct val="80000"/>
        </a:lnSpc>
        <a:spcBef>
          <a:spcPct val="0"/>
        </a:spcBef>
        <a:spcAft>
          <a:spcPct val="0"/>
        </a:spcAft>
        <a:defRPr sz="4400" b="1">
          <a:solidFill>
            <a:srgbClr val="800080"/>
          </a:solidFill>
          <a:latin typeface="Arial Rounded MT Bold" pitchFamily="34" charset="0"/>
        </a:defRPr>
      </a:lvl2pPr>
      <a:lvl3pPr algn="ctr" rtl="0" eaLnBrk="0" fontAlgn="base" hangingPunct="0">
        <a:lnSpc>
          <a:spcPct val="80000"/>
        </a:lnSpc>
        <a:spcBef>
          <a:spcPct val="0"/>
        </a:spcBef>
        <a:spcAft>
          <a:spcPct val="0"/>
        </a:spcAft>
        <a:defRPr sz="4400" b="1">
          <a:solidFill>
            <a:srgbClr val="800080"/>
          </a:solidFill>
          <a:latin typeface="Arial Rounded MT Bold" pitchFamily="34" charset="0"/>
        </a:defRPr>
      </a:lvl3pPr>
      <a:lvl4pPr algn="ctr" rtl="0" eaLnBrk="0" fontAlgn="base" hangingPunct="0">
        <a:lnSpc>
          <a:spcPct val="80000"/>
        </a:lnSpc>
        <a:spcBef>
          <a:spcPct val="0"/>
        </a:spcBef>
        <a:spcAft>
          <a:spcPct val="0"/>
        </a:spcAft>
        <a:defRPr sz="4400" b="1">
          <a:solidFill>
            <a:srgbClr val="800080"/>
          </a:solidFill>
          <a:latin typeface="Arial Rounded MT Bold" pitchFamily="34" charset="0"/>
        </a:defRPr>
      </a:lvl4pPr>
      <a:lvl5pPr algn="ctr" rtl="0" eaLnBrk="0" fontAlgn="base" hangingPunct="0">
        <a:lnSpc>
          <a:spcPct val="80000"/>
        </a:lnSpc>
        <a:spcBef>
          <a:spcPct val="0"/>
        </a:spcBef>
        <a:spcAft>
          <a:spcPct val="0"/>
        </a:spcAft>
        <a:defRPr sz="4400" b="1">
          <a:solidFill>
            <a:srgbClr val="800080"/>
          </a:solidFill>
          <a:latin typeface="Arial Rounded MT Bold" pitchFamily="34" charset="0"/>
        </a:defRPr>
      </a:lvl5pPr>
      <a:lvl6pPr marL="457200" algn="ctr" rtl="0" eaLnBrk="0" fontAlgn="base" hangingPunct="0">
        <a:lnSpc>
          <a:spcPct val="80000"/>
        </a:lnSpc>
        <a:spcBef>
          <a:spcPct val="0"/>
        </a:spcBef>
        <a:spcAft>
          <a:spcPct val="0"/>
        </a:spcAft>
        <a:defRPr sz="4400" b="1">
          <a:solidFill>
            <a:srgbClr val="800080"/>
          </a:solidFill>
          <a:latin typeface="Arial Rounded MT Bold" pitchFamily="34" charset="0"/>
        </a:defRPr>
      </a:lvl6pPr>
      <a:lvl7pPr marL="914400" algn="ctr" rtl="0" eaLnBrk="0" fontAlgn="base" hangingPunct="0">
        <a:lnSpc>
          <a:spcPct val="80000"/>
        </a:lnSpc>
        <a:spcBef>
          <a:spcPct val="0"/>
        </a:spcBef>
        <a:spcAft>
          <a:spcPct val="0"/>
        </a:spcAft>
        <a:defRPr sz="4400" b="1">
          <a:solidFill>
            <a:srgbClr val="800080"/>
          </a:solidFill>
          <a:latin typeface="Arial Rounded MT Bold" pitchFamily="34" charset="0"/>
        </a:defRPr>
      </a:lvl7pPr>
      <a:lvl8pPr marL="1371600" algn="ctr" rtl="0" eaLnBrk="0" fontAlgn="base" hangingPunct="0">
        <a:lnSpc>
          <a:spcPct val="80000"/>
        </a:lnSpc>
        <a:spcBef>
          <a:spcPct val="0"/>
        </a:spcBef>
        <a:spcAft>
          <a:spcPct val="0"/>
        </a:spcAft>
        <a:defRPr sz="4400" b="1">
          <a:solidFill>
            <a:srgbClr val="800080"/>
          </a:solidFill>
          <a:latin typeface="Arial Rounded MT Bold" pitchFamily="34" charset="0"/>
        </a:defRPr>
      </a:lvl8pPr>
      <a:lvl9pPr marL="1828800" algn="ctr" rtl="0" eaLnBrk="0" fontAlgn="base" hangingPunct="0">
        <a:lnSpc>
          <a:spcPct val="80000"/>
        </a:lnSpc>
        <a:spcBef>
          <a:spcPct val="0"/>
        </a:spcBef>
        <a:spcAft>
          <a:spcPct val="0"/>
        </a:spcAft>
        <a:defRPr sz="4400" b="1">
          <a:solidFill>
            <a:srgbClr val="800080"/>
          </a:solidFill>
          <a:latin typeface="Arial Rounded MT Bold" pitchFamily="34" charset="0"/>
        </a:defRPr>
      </a:lvl9pPr>
    </p:titleStyle>
    <p:bodyStyle>
      <a:lvl1pPr marL="342900" indent="-342900" algn="l" rtl="0" eaLnBrk="0" fontAlgn="base" hangingPunct="0">
        <a:lnSpc>
          <a:spcPct val="90000"/>
        </a:lnSpc>
        <a:spcBef>
          <a:spcPct val="2000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0000"/>
        </a:buClr>
        <a:buFont typeface="Wingdings" pitchFamily="2" charset="2"/>
        <a:buChar char="v"/>
        <a:defRPr sz="2800">
          <a:solidFill>
            <a:schemeClr val="tx1"/>
          </a:solidFill>
          <a:latin typeface="+mn-lt"/>
        </a:defRPr>
      </a:lvl2pPr>
      <a:lvl3pPr marL="1085850" indent="-228600" algn="l" rtl="0" eaLnBrk="0" fontAlgn="base" hangingPunct="0">
        <a:lnSpc>
          <a:spcPct val="90000"/>
        </a:lnSpc>
        <a:spcBef>
          <a:spcPct val="20000"/>
        </a:spcBef>
        <a:spcAft>
          <a:spcPct val="0"/>
        </a:spcAft>
        <a:buClr>
          <a:srgbClr val="CC0000"/>
        </a:buClr>
        <a:buFont typeface="Wingdings" pitchFamily="2" charset="2"/>
        <a:buChar char="v"/>
        <a:defRPr sz="2400">
          <a:solidFill>
            <a:schemeClr val="tx1"/>
          </a:solidFill>
          <a:latin typeface="+mn-lt"/>
        </a:defRPr>
      </a:lvl3pPr>
      <a:lvl4pPr marL="14287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4pPr>
      <a:lvl5pPr marL="17716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5pPr>
      <a:lvl6pPr marL="22288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6pPr>
      <a:lvl7pPr marL="26860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7pPr>
      <a:lvl8pPr marL="31432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8pPr>
      <a:lvl9pPr marL="3600450" indent="-228600" algn="l" rtl="0" eaLnBrk="0" fontAlgn="base" hangingPunct="0">
        <a:lnSpc>
          <a:spcPct val="90000"/>
        </a:lnSpc>
        <a:spcBef>
          <a:spcPct val="20000"/>
        </a:spcBef>
        <a:spcAft>
          <a:spcPct val="0"/>
        </a:spcAft>
        <a:buClr>
          <a:srgbClr val="CC0000"/>
        </a:buClr>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4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4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914963083"/>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1963714867"/>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68580" tIns="34290" rIns="68580" bIns="3429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5" y="5805488"/>
            <a:ext cx="7775575" cy="346249"/>
          </a:xfrm>
          <a:prstGeom prst="rect">
            <a:avLst/>
          </a:prstGeom>
          <a:noFill/>
          <a:ln w="9525">
            <a:noFill/>
            <a:miter lim="800000"/>
            <a:headEnd/>
            <a:tailEnd/>
          </a:ln>
          <a:effectLst/>
        </p:spPr>
        <p:txBody>
          <a:bodyPr lIns="68580" tIns="34290" rIns="68580" bIns="34290">
            <a:spAutoFit/>
          </a:bodyPr>
          <a:lstStyle/>
          <a:p>
            <a:pPr algn="ctr" defTabSz="685800" eaLnBrk="0" fontAlgn="auto" hangingPunct="0">
              <a:spcBef>
                <a:spcPct val="50000"/>
              </a:spcBef>
              <a:spcAft>
                <a:spcPts val="0"/>
              </a:spcAft>
              <a:defRPr/>
            </a:pPr>
            <a:endParaRPr lang="en-US" sz="18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7"/>
            <a:ext cx="1071562" cy="1071563"/>
          </a:xfrm>
          <a:prstGeom prst="ellipse">
            <a:avLst/>
          </a:prstGeom>
          <a:solidFill>
            <a:srgbClr val="33CC33"/>
          </a:solidFill>
          <a:ln w="12700">
            <a:noFill/>
            <a:round/>
            <a:headEnd type="none" w="sm" len="sm"/>
            <a:tailEnd type="none" w="sm" len="sm"/>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1"/>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9" name="Oval 7"/>
          <p:cNvSpPr>
            <a:spLocks noChangeArrowheads="1"/>
          </p:cNvSpPr>
          <p:nvPr/>
        </p:nvSpPr>
        <p:spPr bwMode="auto">
          <a:xfrm>
            <a:off x="8332790" y="6049963"/>
            <a:ext cx="568325" cy="577851"/>
          </a:xfrm>
          <a:prstGeom prst="ellipse">
            <a:avLst/>
          </a:prstGeom>
          <a:solidFill>
            <a:srgbClr val="FF99FF"/>
          </a:solidFill>
          <a:ln w="50800">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10" name="Oval 8"/>
          <p:cNvSpPr>
            <a:spLocks noChangeArrowheads="1"/>
          </p:cNvSpPr>
          <p:nvPr/>
        </p:nvSpPr>
        <p:spPr bwMode="auto">
          <a:xfrm>
            <a:off x="8421690" y="6138863"/>
            <a:ext cx="403225" cy="411163"/>
          </a:xfrm>
          <a:prstGeom prst="ellipse">
            <a:avLst/>
          </a:prstGeom>
          <a:solidFill>
            <a:srgbClr val="FF3300"/>
          </a:solidFill>
          <a:ln w="50800">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11" name="Oval 9"/>
          <p:cNvSpPr>
            <a:spLocks noChangeArrowheads="1"/>
          </p:cNvSpPr>
          <p:nvPr/>
        </p:nvSpPr>
        <p:spPr bwMode="auto">
          <a:xfrm>
            <a:off x="8505827" y="6221415"/>
            <a:ext cx="231775" cy="230187"/>
          </a:xfrm>
          <a:prstGeom prst="ellipse">
            <a:avLst/>
          </a:prstGeom>
          <a:solidFill>
            <a:srgbClr val="FFFF66"/>
          </a:solidFill>
          <a:ln w="50800">
            <a:noFill/>
            <a:round/>
            <a:headEnd/>
            <a:tailEnd/>
          </a:ln>
        </p:spPr>
        <p:txBody>
          <a:bodyPr wrap="none" lIns="69056" tIns="34529" rIns="69056" bIns="34529" anchor="ctr"/>
          <a:lstStyle/>
          <a:p>
            <a:pPr algn="ctr" defTabSz="685800" eaLnBrk="0" fontAlgn="auto" hangingPunct="0">
              <a:spcBef>
                <a:spcPts val="0"/>
              </a:spcBef>
              <a:spcAft>
                <a:spcPts val="0"/>
              </a:spcAft>
              <a:defRPr/>
            </a:pPr>
            <a:endParaRPr lang="en-US" sz="2100" b="1" dirty="0">
              <a:solidFill>
                <a:srgbClr val="000000"/>
              </a:solidFill>
              <a:latin typeface="Calibri"/>
            </a:endParaRPr>
          </a:p>
        </p:txBody>
      </p:sp>
      <p:sp>
        <p:nvSpPr>
          <p:cNvPr id="12" name="TextBox 11"/>
          <p:cNvSpPr txBox="1"/>
          <p:nvPr/>
        </p:nvSpPr>
        <p:spPr>
          <a:xfrm>
            <a:off x="3500440" y="6550027"/>
            <a:ext cx="2643187" cy="238527"/>
          </a:xfrm>
          <a:prstGeom prst="rect">
            <a:avLst/>
          </a:prstGeom>
          <a:noFill/>
        </p:spPr>
        <p:txBody>
          <a:bodyPr lIns="68580" tIns="34290" rIns="68580" bIns="34290">
            <a:spAutoFit/>
          </a:bodyPr>
          <a:lstStyle/>
          <a:p>
            <a:pPr algn="ctr" defTabSz="685800" eaLnBrk="0" fontAlgn="auto" hangingPunct="0">
              <a:spcBef>
                <a:spcPts val="0"/>
              </a:spcBef>
              <a:spcAft>
                <a:spcPts val="0"/>
              </a:spcAft>
              <a:defRPr/>
            </a:pPr>
            <a:r>
              <a:rPr lang="en-GB" sz="11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1"/>
            <a:ext cx="1042988"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1"/>
            <a:ext cx="1042988"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5" y="1"/>
            <a:ext cx="1042987"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5" y="5815015"/>
            <a:ext cx="1042987" cy="1042987"/>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sldLayoutIdLst>
    <p:sldLayoutId id="214748495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3000">
          <a:solidFill>
            <a:srgbClr val="008000"/>
          </a:solidFill>
          <a:latin typeface="+mj-lt"/>
          <a:ea typeface="+mj-ea"/>
          <a:cs typeface="+mj-cs"/>
        </a:defRPr>
      </a:lvl1pPr>
      <a:lvl2pPr algn="ctr" rtl="0" eaLnBrk="0" fontAlgn="base" hangingPunct="0">
        <a:lnSpc>
          <a:spcPct val="85000"/>
        </a:lnSpc>
        <a:spcBef>
          <a:spcPct val="0"/>
        </a:spcBef>
        <a:spcAft>
          <a:spcPct val="0"/>
        </a:spcAft>
        <a:defRPr sz="3000">
          <a:solidFill>
            <a:srgbClr val="008000"/>
          </a:solidFill>
          <a:latin typeface="Arial Rounded MT Bold" pitchFamily="34" charset="0"/>
        </a:defRPr>
      </a:lvl2pPr>
      <a:lvl3pPr algn="ctr" rtl="0" eaLnBrk="0" fontAlgn="base" hangingPunct="0">
        <a:lnSpc>
          <a:spcPct val="85000"/>
        </a:lnSpc>
        <a:spcBef>
          <a:spcPct val="0"/>
        </a:spcBef>
        <a:spcAft>
          <a:spcPct val="0"/>
        </a:spcAft>
        <a:defRPr sz="3000">
          <a:solidFill>
            <a:srgbClr val="008000"/>
          </a:solidFill>
          <a:latin typeface="Arial Rounded MT Bold" pitchFamily="34" charset="0"/>
        </a:defRPr>
      </a:lvl3pPr>
      <a:lvl4pPr algn="ctr" rtl="0" eaLnBrk="0" fontAlgn="base" hangingPunct="0">
        <a:lnSpc>
          <a:spcPct val="85000"/>
        </a:lnSpc>
        <a:spcBef>
          <a:spcPct val="0"/>
        </a:spcBef>
        <a:spcAft>
          <a:spcPct val="0"/>
        </a:spcAft>
        <a:defRPr sz="3000">
          <a:solidFill>
            <a:srgbClr val="008000"/>
          </a:solidFill>
          <a:latin typeface="Arial Rounded MT Bold" pitchFamily="34" charset="0"/>
        </a:defRPr>
      </a:lvl4pPr>
      <a:lvl5pPr algn="ctr" rtl="0" eaLnBrk="0" fontAlgn="base" hangingPunct="0">
        <a:lnSpc>
          <a:spcPct val="85000"/>
        </a:lnSpc>
        <a:spcBef>
          <a:spcPct val="0"/>
        </a:spcBef>
        <a:spcAft>
          <a:spcPct val="0"/>
        </a:spcAft>
        <a:defRPr sz="3000">
          <a:solidFill>
            <a:srgbClr val="008000"/>
          </a:solidFill>
          <a:latin typeface="Arial Rounded MT Bold" pitchFamily="34" charset="0"/>
        </a:defRPr>
      </a:lvl5pPr>
      <a:lvl6pPr marL="342900" algn="ctr" rtl="0" eaLnBrk="1" fontAlgn="base" hangingPunct="1">
        <a:lnSpc>
          <a:spcPct val="85000"/>
        </a:lnSpc>
        <a:spcBef>
          <a:spcPct val="0"/>
        </a:spcBef>
        <a:spcAft>
          <a:spcPct val="0"/>
        </a:spcAft>
        <a:defRPr sz="3000">
          <a:solidFill>
            <a:srgbClr val="008000"/>
          </a:solidFill>
          <a:latin typeface="Arial Rounded MT Bold" pitchFamily="34" charset="0"/>
        </a:defRPr>
      </a:lvl6pPr>
      <a:lvl7pPr marL="685800" algn="ctr" rtl="0" eaLnBrk="1" fontAlgn="base" hangingPunct="1">
        <a:lnSpc>
          <a:spcPct val="85000"/>
        </a:lnSpc>
        <a:spcBef>
          <a:spcPct val="0"/>
        </a:spcBef>
        <a:spcAft>
          <a:spcPct val="0"/>
        </a:spcAft>
        <a:defRPr sz="3000">
          <a:solidFill>
            <a:srgbClr val="008000"/>
          </a:solidFill>
          <a:latin typeface="Arial Rounded MT Bold" pitchFamily="34" charset="0"/>
        </a:defRPr>
      </a:lvl7pPr>
      <a:lvl8pPr marL="1028700" algn="ctr" rtl="0" eaLnBrk="1" fontAlgn="base" hangingPunct="1">
        <a:lnSpc>
          <a:spcPct val="85000"/>
        </a:lnSpc>
        <a:spcBef>
          <a:spcPct val="0"/>
        </a:spcBef>
        <a:spcAft>
          <a:spcPct val="0"/>
        </a:spcAft>
        <a:defRPr sz="3000">
          <a:solidFill>
            <a:srgbClr val="008000"/>
          </a:solidFill>
          <a:latin typeface="Arial Rounded MT Bold" pitchFamily="34" charset="0"/>
        </a:defRPr>
      </a:lvl8pPr>
      <a:lvl9pPr marL="1371600" algn="ctr" rtl="0" eaLnBrk="1" fontAlgn="base" hangingPunct="1">
        <a:lnSpc>
          <a:spcPct val="85000"/>
        </a:lnSpc>
        <a:spcBef>
          <a:spcPct val="0"/>
        </a:spcBef>
        <a:spcAft>
          <a:spcPct val="0"/>
        </a:spcAft>
        <a:defRPr sz="3000">
          <a:solidFill>
            <a:srgbClr val="008000"/>
          </a:solidFill>
          <a:latin typeface="Arial Rounded MT Bold" pitchFamily="34" charset="0"/>
        </a:defRPr>
      </a:lvl9pPr>
    </p:titleStyle>
    <p:bodyStyle>
      <a:lvl1pPr marL="400050" indent="-40005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ea typeface="+mn-ea"/>
          <a:cs typeface="+mn-cs"/>
        </a:defRPr>
      </a:lvl1pPr>
      <a:lvl2pPr marL="748904" indent="-214313" algn="l" rtl="0" eaLnBrk="0" fontAlgn="base" hangingPunct="0">
        <a:lnSpc>
          <a:spcPct val="90000"/>
        </a:lnSpc>
        <a:spcBef>
          <a:spcPct val="35000"/>
        </a:spcBef>
        <a:spcAft>
          <a:spcPct val="0"/>
        </a:spcAft>
        <a:buClr>
          <a:srgbClr val="009900"/>
        </a:buClr>
        <a:buFont typeface="Wingdings" pitchFamily="2" charset="2"/>
        <a:buChar char="v"/>
        <a:defRPr sz="2100" b="1">
          <a:solidFill>
            <a:srgbClr val="660066"/>
          </a:solidFill>
          <a:latin typeface="+mn-lt"/>
        </a:defRPr>
      </a:lvl2pPr>
      <a:lvl3pPr marL="1054894" indent="-171450" algn="l" rtl="0" eaLnBrk="0" fontAlgn="base" hangingPunct="0">
        <a:lnSpc>
          <a:spcPct val="90000"/>
        </a:lnSpc>
        <a:spcBef>
          <a:spcPct val="35000"/>
        </a:spcBef>
        <a:spcAft>
          <a:spcPct val="0"/>
        </a:spcAft>
        <a:buClr>
          <a:srgbClr val="009900"/>
        </a:buClr>
        <a:buFont typeface="Wingdings" pitchFamily="2" charset="2"/>
        <a:buChar char="v"/>
        <a:defRPr sz="1800" b="1">
          <a:solidFill>
            <a:srgbClr val="660066"/>
          </a:solidFill>
          <a:latin typeface="+mn-lt"/>
        </a:defRPr>
      </a:lvl3pPr>
      <a:lvl4pPr marL="1360885" indent="-171450" algn="l" rtl="0" eaLnBrk="0" fontAlgn="base" hangingPunct="0">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4pPr>
      <a:lvl5pPr marL="1666875" indent="-171450" algn="l" rtl="0" eaLnBrk="0" fontAlgn="base" hangingPunct="0">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5pPr>
      <a:lvl6pPr marL="20097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6pPr>
      <a:lvl7pPr marL="23526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7pPr>
      <a:lvl8pPr marL="26955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8pPr>
      <a:lvl9pPr marL="30384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Saturday, 28 January 2017</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9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96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96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1/28/2017</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cSld>
  <p:clrMap bg1="dk1" tx1="lt1" bg2="dk2" tx2="lt2" accent1="accent1" accent2="accent2" accent3="accent3" accent4="accent4" accent5="accent5" accent6="accent6" hlink="hlink" folHlink="folHlink"/>
  <p:sldLayoutIdLst>
    <p:sldLayoutId id="21474849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1/28/2017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97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sldLayoutIdLst>
    <p:sldLayoutId id="214748497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3859555260"/>
      </p:ext>
    </p:extLst>
  </p:cSld>
  <p:clrMap bg1="lt1" tx1="dk1" bg2="lt2" tx2="dk2" accent1="accent1" accent2="accent2" accent3="accent3" accent4="accent4" accent5="accent5" accent6="accent6" hlink="hlink" folHlink="folHlink"/>
  <p:sldLayoutIdLst>
    <p:sldLayoutId id="214748497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796392"/>
            <a:ext cx="7772400"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a:defRPr/>
            </a:pPr>
            <a:endParaRPr lang="en-GB"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a:defRPr/>
            </a:pPr>
            <a:endParaRPr lang="en-GB"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a:defRPr/>
            </a:pPr>
            <a:fld id="{63FDA21F-5B9E-47D6-A12F-A7C53918AC09}" type="slidenum">
              <a:rPr lang="en-GB" smtClean="0">
                <a:solidFill>
                  <a:srgbClr val="FFFFFF"/>
                </a:solidFill>
              </a:rPr>
              <a:pPr>
                <a:defRPr/>
              </a:pPr>
              <a:t>‹#›</a:t>
            </a:fld>
            <a:endParaRPr lang="en-GB"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497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grpSp>
      <p:sp>
        <p:nvSpPr>
          <p:cNvPr id="1027" name="Rectangle 30"/>
          <p:cNvSpPr>
            <a:spLocks noGrp="1" noChangeArrowheads="1"/>
          </p:cNvSpPr>
          <p:nvPr>
            <p:ph type="title"/>
          </p:nvPr>
        </p:nvSpPr>
        <p:spPr bwMode="auto">
          <a:xfrm>
            <a:off x="685800" y="796392"/>
            <a:ext cx="7772400"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lgn="ctr" eaLnBrk="0" hangingPunct="0">
              <a:defRPr/>
            </a:pPr>
            <a:endParaRPr lang="en-GB" dirty="0">
              <a:solidFill>
                <a:srgbClr val="FFFF66"/>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eaLnBrk="0" hangingPunct="0">
              <a:defRPr/>
            </a:pPr>
            <a:endParaRPr lang="en-GB" dirty="0">
              <a:solidFill>
                <a:srgbClr val="FFFF66"/>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eaLnBrk="0" hangingPunct="0">
              <a:defRPr/>
            </a:pPr>
            <a:fld id="{F0E10B11-C85F-48B6-85FA-27D679FD1912}" type="slidenum">
              <a:rPr lang="en-GB">
                <a:solidFill>
                  <a:srgbClr val="FFFF66"/>
                </a:solidFill>
              </a:rPr>
              <a:pPr eaLnBrk="0" hangingPunct="0">
                <a:defRPr/>
              </a:pPr>
              <a:t>‹#›</a:t>
            </a:fld>
            <a:endParaRPr lang="en-GB"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97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8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98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98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98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98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solidFill>
                  <a:srgbClr val="FFFFFF"/>
                </a:solidFill>
              </a:rPr>
              <a:t>Leeds Metropolitan University</a:t>
            </a:r>
          </a:p>
          <a:p>
            <a:pPr>
              <a:defRPr/>
            </a:pPr>
            <a:r>
              <a:rPr lang="en-GB" altLang="en-US">
                <a:solidFill>
                  <a:srgbClr val="FFFFFF"/>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99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99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lgn="ctr" eaLnBrk="0" hangingPunct="0">
              <a:defRPr/>
            </a:pPr>
            <a:endParaRPr lang="en-GB" b="1">
              <a:solidFill>
                <a:srgbClr val="000000"/>
              </a:solidFill>
            </a:endParaRPr>
          </a:p>
        </p:txBody>
      </p:sp>
      <p:sp>
        <p:nvSpPr>
          <p:cNvPr id="2051"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defRPr>
            </a:lvl1pPr>
          </a:lstStyle>
          <a:p>
            <a:pPr eaLnBrk="0" hangingPunct="0">
              <a:defRPr/>
            </a:pPr>
            <a:r>
              <a:rPr lang="en-GB" altLang="en-US" b="1"/>
              <a:t>Leeds Metropolitan University</a:t>
            </a:r>
          </a:p>
          <a:p>
            <a:pPr eaLnBrk="0" hangingPunct="0">
              <a:defRPr/>
            </a:pPr>
            <a:r>
              <a:rPr lang="en-GB" altLang="en-US" b="1"/>
              <a:t>Innovation North – Faculty Of Information And Technology</a:t>
            </a:r>
          </a:p>
        </p:txBody>
      </p:sp>
      <p:pic>
        <p:nvPicPr>
          <p:cNvPr id="2054"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99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99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5000" r:id="rId1"/>
    <p:sldLayoutId id="2147485001"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500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defRPr>
            </a:lvl1pPr>
          </a:lstStyle>
          <a:p>
            <a:pPr>
              <a:defRPr/>
            </a:pPr>
            <a:fld id="{4407284C-37D9-4014-AD1E-EF70E4265F38}" type="datetimeFigureOut">
              <a:rPr lang="en-GB"/>
              <a:pPr>
                <a:defRPr/>
              </a:pPr>
              <a:t>28/01/2017</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prstClr val="black">
                    <a:tint val="75000"/>
                  </a:prstClr>
                </a:solidFill>
                <a:latin typeface="Calibri"/>
              </a:defRPr>
            </a:lvl1pPr>
          </a:lstStyle>
          <a:p>
            <a:pPr>
              <a:defRPr/>
            </a:pPr>
            <a:fld id="{49C35B27-9199-4CB6-A459-4ED999EA447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500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07"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ft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00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01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24" r:id="rId1"/>
    <p:sldLayoutId id="214748473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1/28/2017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7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28/01/2017</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55454504"/>
      </p:ext>
    </p:extLst>
  </p:cSld>
  <p:clrMap bg1="dk1" tx1="lt1" bg2="dk2" tx2="lt2" accent1="accent1" accent2="accent2" accent3="accent3" accent4="accent4" accent5="accent5" accent6="accent6" hlink="hlink" folHlink="folHlink"/>
  <p:sldLayoutIdLst>
    <p:sldLayoutId id="2147484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28/01/2017</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79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96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81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28/01/2017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1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81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49" r:id="rId1"/>
    <p:sldLayoutId id="2147484852"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8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1/28/2017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hyperlink" Target="file:///C:\Documents%20and%20Settings\user\Desktop\brunel%20pieces%203\Newcastle.pptx#-1,1,Slide 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7.xml"/><Relationship Id="rId1" Type="http://schemas.openxmlformats.org/officeDocument/2006/relationships/slideLayout" Target="../slideLayouts/slideLayout68.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8.xml"/><Relationship Id="rId1" Type="http://schemas.openxmlformats.org/officeDocument/2006/relationships/slideLayout" Target="../slideLayouts/slideLayout78.xml"/><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s.cmu.edu/~rgs/alice26a.gif" TargetMode="Externa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56.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3.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6.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42.xml"/><Relationship Id="rId1" Type="http://schemas.openxmlformats.org/officeDocument/2006/relationships/slideLayout" Target="../slideLayouts/slideLayout85.xml"/><Relationship Id="rId4" Type="http://schemas.openxmlformats.org/officeDocument/2006/relationships/hyperlink" Target="file:///C:\Documents%20and%20Settings\user\Desktop\brunel%20pieces%203\Newcastle.pptx#-1,1,Slide 1"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7.xml"/></Relationships>
</file>

<file path=ppt/slides/_rels/slide6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4.xml"/><Relationship Id="rId1" Type="http://schemas.openxmlformats.org/officeDocument/2006/relationships/slideLayout" Target="../slideLayouts/slideLayout8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9.xml"/></Relationships>
</file>

<file path=ppt/slides/_rels/slide72.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47.xml"/><Relationship Id="rId1" Type="http://schemas.openxmlformats.org/officeDocument/2006/relationships/slideLayout" Target="../slideLayouts/slideLayout8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9.xml"/></Relationships>
</file>

<file path=ppt/slides/_rels/slide74.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49.xml"/><Relationship Id="rId1" Type="http://schemas.openxmlformats.org/officeDocument/2006/relationships/slideLayout" Target="../slideLayouts/slideLayout90.xml"/></Relationships>
</file>

<file path=ppt/slides/_rels/slide75.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50.xml"/><Relationship Id="rId1" Type="http://schemas.openxmlformats.org/officeDocument/2006/relationships/slideLayout" Target="../slideLayouts/slideLayout9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4.xml"/></Relationships>
</file>

<file path=ppt/slides/_rels/slide9.xml.rels><?xml version="1.0" encoding="UTF-8" standalone="yes"?>
<Relationships xmlns="http://schemas.openxmlformats.org/package/2006/relationships"><Relationship Id="rId3" Type="http://schemas.openxmlformats.org/officeDocument/2006/relationships/hyperlink" Target="http://phil-race.co.uk/2016/10/lthe-tweetchat-lthechat-wed-oct-19-8-00-9-00-pm/" TargetMode="External"/><Relationship Id="rId2" Type="http://schemas.openxmlformats.org/officeDocument/2006/relationships/hyperlink" Target="http://phil-race.co.uk/2016/10/feedback-digest-lthechat65/" TargetMode="External"/><Relationship Id="rId1" Type="http://schemas.openxmlformats.org/officeDocument/2006/relationships/slideLayout" Target="../slideLayouts/slideLayout36.xml"/><Relationship Id="rId5" Type="http://schemas.openxmlformats.org/officeDocument/2006/relationships/hyperlink" Target="http://phil-race.co.uk/ripples-model-seven-factors-underpinning-successful-learning-update-july-2015/" TargetMode="External"/><Relationship Id="rId4" Type="http://schemas.openxmlformats.org/officeDocument/2006/relationships/hyperlink" Target="http://phil-race.co.uk/2015/01/assessment-bits-new-editions/"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4.xml"/></Relationships>
</file>

<file path=ppt/slides/_rels/slide9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9.xml"/></Relationships>
</file>

<file path=ppt/slides/_rels/slide95.xml.rels><?xml version="1.0" encoding="UTF-8" standalone="yes"?>
<Relationships xmlns="http://schemas.openxmlformats.org/package/2006/relationships"><Relationship Id="rId3" Type="http://schemas.openxmlformats.org/officeDocument/2006/relationships/hyperlink" Target="http://www.tla.ed.ac.uk/interchange" TargetMode="External"/><Relationship Id="rId2" Type="http://schemas.openxmlformats.org/officeDocument/2006/relationships/notesSlide" Target="../notesSlides/notesSlide70.xml"/><Relationship Id="rId1" Type="http://schemas.openxmlformats.org/officeDocument/2006/relationships/slideLayout" Target="../slideLayouts/slideLayout49.xml"/></Relationships>
</file>

<file path=ppt/slides/_rels/slide96.xml.rels><?xml version="1.0" encoding="UTF-8" standalone="yes"?>
<Relationships xmlns="http://schemas.openxmlformats.org/package/2006/relationships"><Relationship Id="rId3" Type="http://schemas.openxmlformats.org/officeDocument/2006/relationships/hyperlink" Target="http://www.nusconnect.org.uk/asset/news/6010/FeedbackCharter-toview.pdf" TargetMode="External"/><Relationship Id="rId2" Type="http://schemas.openxmlformats.org/officeDocument/2006/relationships/notesSlide" Target="../notesSlides/notesSlide71.xml"/><Relationship Id="rId1" Type="http://schemas.openxmlformats.org/officeDocument/2006/relationships/slideLayout" Target="../slideLayouts/slideLayout49.xml"/><Relationship Id="rId5" Type="http://schemas.openxmlformats.org/officeDocument/2006/relationships/hyperlink" Target="http://www.qaa.ac.uk/" TargetMode="External"/><Relationship Id="rId4" Type="http://schemas.openxmlformats.org/officeDocument/2006/relationships/hyperlink" Target="http://www.pass.brad.ac.uk/"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8.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72.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324680" y="404580"/>
            <a:ext cx="8388530" cy="2952410"/>
          </a:xfrm>
          <a:noFill/>
        </p:spPr>
        <p:txBody>
          <a:bodyPr/>
          <a:lstStyle/>
          <a:p>
            <a:pPr algn="ctr">
              <a:defRPr/>
            </a:pPr>
            <a:r>
              <a:rPr lang="en-GB" sz="3200" dirty="0">
                <a:solidFill>
                  <a:srgbClr val="FF3300"/>
                </a:solidFill>
              </a:rPr>
              <a:t>Reinventing Assessment and Feedback:</a:t>
            </a:r>
            <a:br>
              <a:rPr lang="en-GB" sz="3200" dirty="0">
                <a:solidFill>
                  <a:srgbClr val="FF3300"/>
                </a:solidFill>
              </a:rPr>
            </a:br>
            <a:r>
              <a:rPr lang="en-GB" sz="3600" dirty="0">
                <a:solidFill>
                  <a:schemeClr val="accent1">
                    <a:lumMod val="60000"/>
                    <a:lumOff val="40000"/>
                  </a:schemeClr>
                </a:solidFill>
              </a:rPr>
              <a:t>Making Assessment  and Feedback </a:t>
            </a:r>
            <a:br>
              <a:rPr lang="en-GB" sz="3600" dirty="0">
                <a:solidFill>
                  <a:schemeClr val="accent1">
                    <a:lumMod val="60000"/>
                    <a:lumOff val="40000"/>
                  </a:schemeClr>
                </a:solidFill>
              </a:rPr>
            </a:br>
            <a:r>
              <a:rPr lang="en-GB" sz="3600" dirty="0">
                <a:solidFill>
                  <a:srgbClr val="FF99CC"/>
                </a:solidFill>
              </a:rPr>
              <a:t>more effective, </a:t>
            </a:r>
            <a:br>
              <a:rPr lang="en-GB" sz="3600" dirty="0">
                <a:solidFill>
                  <a:schemeClr val="accent1">
                    <a:lumMod val="60000"/>
                    <a:lumOff val="40000"/>
                  </a:schemeClr>
                </a:solidFill>
              </a:rPr>
            </a:br>
            <a:r>
              <a:rPr lang="en-GB" sz="3600" dirty="0">
                <a:solidFill>
                  <a:srgbClr val="99FF99"/>
                </a:solidFill>
              </a:rPr>
              <a:t>more efficient</a:t>
            </a:r>
            <a:r>
              <a:rPr lang="en-GB" sz="3600" dirty="0">
                <a:solidFill>
                  <a:schemeClr val="accent1">
                    <a:lumMod val="60000"/>
                    <a:lumOff val="40000"/>
                  </a:schemeClr>
                </a:solidFill>
              </a:rPr>
              <a:t>, and </a:t>
            </a:r>
            <a:br>
              <a:rPr lang="en-GB" sz="3600" dirty="0">
                <a:solidFill>
                  <a:schemeClr val="accent1">
                    <a:lumMod val="60000"/>
                    <a:lumOff val="40000"/>
                  </a:schemeClr>
                </a:solidFill>
              </a:rPr>
            </a:br>
            <a:r>
              <a:rPr lang="en-GB" sz="3600" dirty="0">
                <a:solidFill>
                  <a:srgbClr val="66CCFF"/>
                </a:solidFill>
              </a:rPr>
              <a:t>more manageable</a:t>
            </a:r>
            <a:endParaRPr lang="en-GB" sz="3200" dirty="0">
              <a:solidFill>
                <a:srgbClr val="66CCFF"/>
              </a:solidFill>
            </a:endParaRPr>
          </a:p>
        </p:txBody>
      </p:sp>
      <p:sp>
        <p:nvSpPr>
          <p:cNvPr id="13315" name="Rectangle 3"/>
          <p:cNvSpPr>
            <a:spLocks noGrp="1" noChangeArrowheads="1"/>
          </p:cNvSpPr>
          <p:nvPr>
            <p:ph type="subTitle" idx="1"/>
          </p:nvPr>
        </p:nvSpPr>
        <p:spPr>
          <a:xfrm>
            <a:off x="611450" y="3356990"/>
            <a:ext cx="6625390" cy="792110"/>
          </a:xfrm>
        </p:spPr>
        <p:txBody>
          <a:bodyPr/>
          <a:lstStyle/>
          <a:p>
            <a:pPr algn="ctr"/>
            <a:r>
              <a:rPr lang="en-GB" b="1" dirty="0">
                <a:solidFill>
                  <a:srgbClr val="92D050"/>
                </a:solidFill>
              </a:rPr>
              <a:t>Leicester College</a:t>
            </a:r>
          </a:p>
          <a:p>
            <a:pPr algn="ctr"/>
            <a:r>
              <a:rPr lang="en-GB" sz="2400" b="1" dirty="0">
                <a:solidFill>
                  <a:srgbClr val="FF6699"/>
                </a:solidFill>
              </a:rPr>
              <a:t>Friday January 27</a:t>
            </a:r>
            <a:r>
              <a:rPr lang="en-GB" sz="2400" b="1" baseline="30000" dirty="0">
                <a:solidFill>
                  <a:srgbClr val="FF6699"/>
                </a:solidFill>
              </a:rPr>
              <a:t>th</a:t>
            </a:r>
            <a:r>
              <a:rPr lang="en-GB" sz="2400" b="1" dirty="0">
                <a:solidFill>
                  <a:srgbClr val="FF6699"/>
                </a:solidFill>
              </a:rPr>
              <a:t> 2017</a:t>
            </a:r>
          </a:p>
        </p:txBody>
      </p:sp>
      <p:sp>
        <p:nvSpPr>
          <p:cNvPr id="5" name="Rectangle 8">
            <a:hlinkClick r:id="rId3" action="ppaction://hlinkpres?slideindex=1&amp;slidetitle="/>
          </p:cNvPr>
          <p:cNvSpPr>
            <a:spLocks noChangeArrowheads="1"/>
          </p:cNvSpPr>
          <p:nvPr/>
        </p:nvSpPr>
        <p:spPr bwMode="auto">
          <a:xfrm>
            <a:off x="395536" y="4365130"/>
            <a:ext cx="792088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a:t>
            </a:r>
            <a:r>
              <a:rPr lang="en-GB" sz="2000" b="1" dirty="0" err="1">
                <a:solidFill>
                  <a:srgbClr val="4F81BD"/>
                </a:solidFill>
                <a:latin typeface="Arial" charset="0"/>
              </a:rPr>
              <a:t>RacePhil</a:t>
            </a:r>
            <a:r>
              <a:rPr lang="en-GB" sz="2000" b="1" dirty="0">
                <a:solidFill>
                  <a:srgbClr val="4F81BD"/>
                </a:solidFill>
                <a:latin typeface="Arial" charset="0"/>
              </a:rPr>
              <a:t>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University of Suffolk</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 and University of South Wales</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a:latin typeface="Calibri" pitchFamily="34" charset="0"/>
              </a:rPr>
              <a:t>Announcement about mobile phones and laptops...</a:t>
            </a:r>
          </a:p>
        </p:txBody>
      </p:sp>
      <p:sp>
        <p:nvSpPr>
          <p:cNvPr id="5" name="Content Placeholder 4"/>
          <p:cNvSpPr>
            <a:spLocks noGrp="1"/>
          </p:cNvSpPr>
          <p:nvPr>
            <p:ph idx="1"/>
          </p:nvPr>
        </p:nvSpPr>
        <p:spPr>
          <a:xfrm>
            <a:off x="358775" y="1196975"/>
            <a:ext cx="8605838" cy="5661025"/>
          </a:xfrm>
        </p:spPr>
        <p:txBody>
          <a:bodyPr/>
          <a:lstStyle/>
          <a:p>
            <a:r>
              <a:rPr lang="en-GB" sz="3600" i="1" dirty="0">
                <a:latin typeface="Calibri" pitchFamily="34" charset="0"/>
              </a:rPr>
              <a:t>Good morning 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to the </a:t>
            </a:r>
            <a:r>
              <a:rPr lang="en-GB" sz="3600" i="1" dirty="0" err="1">
                <a:latin typeface="Calibri" pitchFamily="34" charset="0"/>
              </a:rPr>
              <a:t>hashtag</a:t>
            </a:r>
            <a:r>
              <a:rPr lang="en-GB" sz="3600" i="1" dirty="0">
                <a:latin typeface="Calibri" pitchFamily="34" charset="0"/>
              </a:rPr>
              <a:t> </a:t>
            </a:r>
            <a:r>
              <a:rPr lang="en-GB" sz="3600" i="1" dirty="0">
                <a:solidFill>
                  <a:srgbClr val="00B050"/>
                </a:solidFill>
                <a:latin typeface="Calibri" pitchFamily="34" charset="0"/>
              </a:rPr>
              <a:t>#</a:t>
            </a:r>
            <a:r>
              <a:rPr lang="en-GB" sz="3600" i="1" dirty="0">
                <a:solidFill>
                  <a:srgbClr val="00B050"/>
                </a:solidFill>
              </a:rPr>
              <a:t>philatleics17</a:t>
            </a:r>
            <a:r>
              <a:rPr lang="en-GB" sz="3600" i="1" dirty="0">
                <a:latin typeface="Calibri" pitchFamily="34" charset="0"/>
              </a:rPr>
              <a:t> 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solidFill>
                <a:schemeClr val="accent1">
                  <a:lumMod val="50000"/>
                </a:schemeClr>
              </a:solidFill>
              <a:latin typeface="Calibri" pitchFamily="34" charset="0"/>
            </a:endParaRPr>
          </a:p>
          <a:p>
            <a:endParaRPr lang="en-GB" sz="3600" dirty="0">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Evidence-based practice</a:t>
            </a:r>
          </a:p>
        </p:txBody>
      </p:sp>
      <p:sp>
        <p:nvSpPr>
          <p:cNvPr id="3" name="Content Placeholder 2"/>
          <p:cNvSpPr>
            <a:spLocks noGrp="1"/>
          </p:cNvSpPr>
          <p:nvPr>
            <p:ph idx="1"/>
          </p:nvPr>
        </p:nvSpPr>
        <p:spPr/>
        <p:txBody>
          <a:bodyPr/>
          <a:lstStyle/>
          <a:p>
            <a:r>
              <a:rPr lang="en-GB" dirty="0"/>
              <a:t>In the last decade, there’s been a great deal of </a:t>
            </a:r>
            <a:r>
              <a:rPr lang="en-GB" dirty="0">
                <a:solidFill>
                  <a:srgbClr val="FF00FF"/>
                </a:solidFill>
              </a:rPr>
              <a:t>international evidence-based research</a:t>
            </a:r>
            <a:r>
              <a:rPr lang="en-GB" dirty="0"/>
              <a:t> on assessment, feedback, learning and teaching. I’d like to alert you to how some of this can help us enhance students’ learning.</a:t>
            </a:r>
          </a:p>
          <a:p>
            <a:r>
              <a:rPr lang="en-GB" dirty="0"/>
              <a:t>The next three slides show just some of the published evidence.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16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br>
              <a:rPr lang="en-US" sz="2600" dirty="0"/>
            </a:br>
            <a:endParaRPr lang="en-GB" sz="2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600" dirty="0"/>
              <a:t>Boud, D. and Associates (2010) </a:t>
            </a:r>
            <a:r>
              <a:rPr lang="en-GB" sz="2600" i="1" dirty="0">
                <a:solidFill>
                  <a:srgbClr val="FF0000"/>
                </a:solidFill>
              </a:rPr>
              <a:t>Assessment 2020: seven propositions for assessment reform in higher education </a:t>
            </a:r>
            <a:r>
              <a:rPr lang="en-GB" sz="2600" dirty="0"/>
              <a:t>Sydney: Australian Learning and Teaching Council.</a:t>
            </a:r>
          </a:p>
          <a:p>
            <a:pPr marL="514350" lvl="0" indent="-514350">
              <a:lnSpc>
                <a:spcPct val="100000"/>
              </a:lnSpc>
              <a:spcBef>
                <a:spcPts val="0"/>
              </a:spcBef>
              <a:buFont typeface="+mj-lt"/>
              <a:buAutoNum type="arabicPeriod" startAt="6"/>
            </a:pPr>
            <a:r>
              <a:rPr lang="en-US" sz="2600" dirty="0"/>
              <a:t>Carless, D. (2015) </a:t>
            </a:r>
            <a:r>
              <a:rPr lang="en-US" sz="2600" i="1" dirty="0">
                <a:solidFill>
                  <a:srgbClr val="FF3300"/>
                </a:solidFill>
              </a:rPr>
              <a:t>Excellence in University Assessment: Learning from award-winning practice,</a:t>
            </a:r>
            <a:r>
              <a:rPr lang="en-US" sz="2600" dirty="0"/>
              <a:t> London: </a:t>
            </a:r>
            <a:r>
              <a:rPr lang="en-US" sz="2600" dirty="0" err="1"/>
              <a:t>Routledge</a:t>
            </a:r>
            <a:r>
              <a:rPr lang="en-US" sz="2600" dirty="0"/>
              <a:t>.</a:t>
            </a:r>
          </a:p>
          <a:p>
            <a:pPr marL="514350" indent="-514350">
              <a:lnSpc>
                <a:spcPct val="100000"/>
              </a:lnSpc>
              <a:spcBef>
                <a:spcPts val="0"/>
              </a:spcBef>
              <a:buFont typeface="+mj-lt"/>
              <a:buAutoNum type="arabicPeriod" startAt="6"/>
            </a:pPr>
            <a:r>
              <a:rPr lang="en-GB" sz="2600" dirty="0">
                <a:latin typeface="Calibri" pitchFamily="34" charset="0"/>
              </a:rPr>
              <a:t>Race, P. (2014) </a:t>
            </a:r>
            <a:r>
              <a:rPr lang="en-GB" sz="2600" i="1" dirty="0">
                <a:solidFill>
                  <a:srgbClr val="FF0000"/>
                </a:solidFill>
                <a:latin typeface="Calibri" pitchFamily="34" charset="0"/>
              </a:rPr>
              <a:t>Making learning happen: </a:t>
            </a:r>
            <a:r>
              <a:rPr lang="en-GB" sz="2600" i="1" dirty="0">
                <a:solidFill>
                  <a:srgbClr val="FF0000"/>
                </a:solidFill>
              </a:rPr>
              <a:t>3</a:t>
            </a:r>
            <a:r>
              <a:rPr lang="en-GB" sz="2600" i="1" baseline="30000" dirty="0">
                <a:solidFill>
                  <a:srgbClr val="FF0000"/>
                </a:solidFill>
              </a:rPr>
              <a:t>rd</a:t>
            </a:r>
            <a:r>
              <a:rPr lang="en-GB" sz="2600" i="1" dirty="0">
                <a:solidFill>
                  <a:srgbClr val="FF0000"/>
                </a:solidFill>
                <a:latin typeface="Calibri" pitchFamily="34" charset="0"/>
              </a:rPr>
              <a:t> edition </a:t>
            </a:r>
            <a:r>
              <a:rPr lang="en-GB" sz="2600" dirty="0">
                <a:latin typeface="Calibri" pitchFamily="34" charset="0"/>
              </a:rPr>
              <a:t>London: Sage.</a:t>
            </a:r>
            <a:endParaRPr lang="en-GB" sz="2600" dirty="0">
              <a:solidFill>
                <a:srgbClr val="00B050"/>
              </a:solidFill>
              <a:latin typeface="Calibri" pitchFamily="34" charset="0"/>
            </a:endParaRPr>
          </a:p>
          <a:p>
            <a:pPr marL="514350" lvl="0" indent="-514350">
              <a:lnSpc>
                <a:spcPct val="100000"/>
              </a:lnSpc>
              <a:spcBef>
                <a:spcPts val="0"/>
              </a:spcBef>
              <a:buFont typeface="+mj-lt"/>
              <a:buAutoNum type="arabicPeriod" startAt="6"/>
            </a:pPr>
            <a:r>
              <a:rPr lang="en-GB" sz="2600" dirty="0">
                <a:latin typeface="Calibri" pitchFamily="34" charset="0"/>
              </a:rPr>
              <a:t>Hunt, D. and Chalmers, L. (eds) (2012) </a:t>
            </a:r>
            <a:r>
              <a:rPr lang="en-GB" sz="2600" i="1" dirty="0">
                <a:solidFill>
                  <a:srgbClr val="FF0000"/>
                </a:solidFill>
                <a:latin typeface="Calibri" pitchFamily="34" charset="0"/>
              </a:rPr>
              <a:t>University Teaching in Focus: a learning-centred approach</a:t>
            </a:r>
            <a:r>
              <a:rPr lang="en-GB" sz="2600" i="1" dirty="0">
                <a:latin typeface="Calibri" pitchFamily="34" charset="0"/>
              </a:rPr>
              <a:t> </a:t>
            </a:r>
            <a:r>
              <a:rPr lang="en-GB" sz="2600" dirty="0">
                <a:latin typeface="Calibri" pitchFamily="34" charset="0"/>
              </a:rPr>
              <a:t>see </a:t>
            </a:r>
            <a:r>
              <a:rPr lang="en-US" sz="2600" dirty="0">
                <a:solidFill>
                  <a:srgbClr val="009900"/>
                </a:solidFill>
                <a:latin typeface="Calibri" pitchFamily="34" charset="0"/>
              </a:rPr>
              <a:t>Chapter 5: Using effective assessment to promote learning, Sally Brown and Phil Race </a:t>
            </a:r>
            <a:r>
              <a:rPr lang="en-US" sz="2600" dirty="0">
                <a:latin typeface="Calibri" pitchFamily="34" charset="0"/>
              </a:rPr>
              <a:t>Australia: ACER Press, and London: </a:t>
            </a:r>
            <a:r>
              <a:rPr lang="en-US" sz="2600" dirty="0" err="1">
                <a:latin typeface="Calibri" pitchFamily="34" charset="0"/>
              </a:rPr>
              <a:t>Routledge</a:t>
            </a:r>
            <a:r>
              <a:rPr lang="en-US" sz="2600" dirty="0">
                <a:latin typeface="Calibri" pitchFamily="34" charset="0"/>
              </a:rPr>
              <a:t>.</a:t>
            </a:r>
          </a:p>
          <a:p>
            <a:pPr marL="514350" indent="-514350">
              <a:lnSpc>
                <a:spcPct val="100000"/>
              </a:lnSpc>
              <a:spcBef>
                <a:spcPts val="0"/>
              </a:spcBef>
              <a:buFont typeface="+mj-lt"/>
              <a:buAutoNum type="arabicPeriod" startAt="6"/>
            </a:pPr>
            <a:r>
              <a:rPr lang="en-US" sz="2600" dirty="0">
                <a:latin typeface="Calibri" pitchFamily="34" charset="0"/>
              </a:rPr>
              <a:t>Price, M., Rust, C., O’Donovan, B. and Handley, K. (2012) </a:t>
            </a:r>
            <a:r>
              <a:rPr lang="en-US" sz="2600" i="1" dirty="0">
                <a:solidFill>
                  <a:srgbClr val="FF0000"/>
                </a:solidFill>
                <a:latin typeface="Calibri" pitchFamily="34" charset="0"/>
              </a:rPr>
              <a:t>Assessment Literacy</a:t>
            </a:r>
            <a:r>
              <a:rPr lang="en-US" sz="2600" dirty="0">
                <a:solidFill>
                  <a:srgbClr val="FF0000"/>
                </a:solidFill>
                <a:latin typeface="Calibri" pitchFamily="34" charset="0"/>
              </a:rPr>
              <a:t>, </a:t>
            </a:r>
            <a:r>
              <a:rPr lang="en-US" sz="2600" dirty="0"/>
              <a:t>Oxford: the Oxford Centre for Staff and Learning Development (based on the ‘</a:t>
            </a:r>
            <a:r>
              <a:rPr lang="en-US" sz="2600" dirty="0" err="1"/>
              <a:t>ASKe</a:t>
            </a:r>
            <a:r>
              <a:rPr lang="en-US" sz="2600" dirty="0"/>
              <a:t>’ Project). </a:t>
            </a:r>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16 sources about assessment, feedback and learning in higher education</a:t>
            </a:r>
            <a:endParaRPr lang="en-US" sz="2800" b="1" dirty="0">
              <a:solidFill>
                <a:srgbClr val="008000"/>
              </a:solidFill>
              <a:latin typeface="Calibri"/>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1"/>
            </a:pPr>
            <a:r>
              <a:rPr lang="en-US" sz="2300" dirty="0"/>
              <a:t>Evans, C. (2013) </a:t>
            </a:r>
            <a:r>
              <a:rPr lang="en-US" sz="2300" i="1" dirty="0">
                <a:solidFill>
                  <a:srgbClr val="FF0000"/>
                </a:solidFill>
              </a:rPr>
              <a:t>Making Sense of Assessment Feedback in Higher Education,</a:t>
            </a:r>
            <a:r>
              <a:rPr lang="en-US" sz="2300" i="1" dirty="0"/>
              <a:t> Review of Educational Research Vol. 83, No. 1, pp. 70–120. </a:t>
            </a:r>
            <a:r>
              <a:rPr lang="en-GB" sz="1600" dirty="0">
                <a:hlinkClick r:id="rId2"/>
              </a:rPr>
              <a:t>http://journals.sagepub.com/doi/abs/10.3102/0034654312474350</a:t>
            </a:r>
            <a:r>
              <a:rPr lang="en-GB" sz="1600" dirty="0"/>
              <a:t> </a:t>
            </a:r>
            <a:endParaRPr lang="en-US" sz="2300" i="1" dirty="0"/>
          </a:p>
          <a:p>
            <a:pPr marL="514350" indent="-514350">
              <a:lnSpc>
                <a:spcPct val="100000"/>
              </a:lnSpc>
              <a:spcBef>
                <a:spcPts val="0"/>
              </a:spcBef>
              <a:buFont typeface="+mj-lt"/>
              <a:buAutoNum type="arabicPeriod" startAt="11"/>
            </a:pPr>
            <a:r>
              <a:rPr lang="en-US" sz="2300" dirty="0" err="1"/>
              <a:t>Sambell</a:t>
            </a:r>
            <a:r>
              <a:rPr lang="en-US" sz="2300" dirty="0"/>
              <a:t>,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a:t>
            </a:r>
            <a:r>
              <a:rPr lang="en-US" sz="2300" dirty="0" err="1"/>
              <a:t>Routledge</a:t>
            </a:r>
            <a:r>
              <a:rPr lang="en-US" sz="2300" dirty="0"/>
              <a:t>.</a:t>
            </a:r>
          </a:p>
          <a:p>
            <a:pPr marL="514350" indent="-514350">
              <a:lnSpc>
                <a:spcPct val="100000"/>
              </a:lnSpc>
              <a:spcBef>
                <a:spcPts val="0"/>
              </a:spcBef>
              <a:buFont typeface="+mj-lt"/>
              <a:buAutoNum type="arabicPeriod" startAt="11"/>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p>
          <a:p>
            <a:pPr marL="514350" indent="-514350">
              <a:lnSpc>
                <a:spcPct val="100000"/>
              </a:lnSpc>
              <a:spcBef>
                <a:spcPts val="0"/>
              </a:spcBef>
              <a:buFont typeface="+mj-lt"/>
              <a:buAutoNum type="arabicPeriod" startAt="11"/>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 </a:t>
            </a:r>
            <a:r>
              <a:rPr lang="en-US" sz="2300" dirty="0" err="1"/>
              <a:t>Routledge</a:t>
            </a:r>
            <a:r>
              <a:rPr lang="en-US" sz="2300" dirty="0">
                <a:solidFill>
                  <a:srgbClr val="002060"/>
                </a:solidFill>
              </a:rPr>
              <a:t>.</a:t>
            </a:r>
          </a:p>
          <a:p>
            <a:pPr marL="514350" indent="-514350">
              <a:lnSpc>
                <a:spcPct val="100000"/>
              </a:lnSpc>
              <a:spcBef>
                <a:spcPts val="0"/>
              </a:spcBef>
              <a:buFont typeface="+mj-lt"/>
              <a:buAutoNum type="arabicPeriod" startAt="11"/>
            </a:pPr>
            <a:r>
              <a:rPr lang="en-GB" sz="2300" dirty="0" err="1"/>
              <a:t>Parkin</a:t>
            </a:r>
            <a:r>
              <a:rPr lang="en-GB" sz="2300" dirty="0"/>
              <a:t>, D (2017) </a:t>
            </a:r>
            <a:r>
              <a:rPr lang="en-GB" sz="2300" i="1" dirty="0">
                <a:solidFill>
                  <a:srgbClr val="FF0000"/>
                </a:solidFill>
              </a:rPr>
              <a:t>Leading Learning and Teaching in Higher Education – the key guide to designing and delivering courses,</a:t>
            </a:r>
            <a:r>
              <a:rPr lang="en-GB" sz="2300" dirty="0">
                <a:solidFill>
                  <a:srgbClr val="FF0000"/>
                </a:solidFill>
              </a:rPr>
              <a:t> </a:t>
            </a:r>
            <a:r>
              <a:rPr lang="en-GB" sz="2300" dirty="0"/>
              <a:t>London: Routledge.</a:t>
            </a:r>
          </a:p>
          <a:p>
            <a:pPr marL="514350" indent="-514350">
              <a:lnSpc>
                <a:spcPct val="100000"/>
              </a:lnSpc>
              <a:spcBef>
                <a:spcPts val="0"/>
              </a:spcBef>
              <a:buFont typeface="+mj-lt"/>
              <a:buAutoNum type="arabicPeriod" startAt="11"/>
            </a:pPr>
            <a:r>
              <a:rPr lang="en-GB" sz="2300" dirty="0"/>
              <a:t>Lea, J. (ed.) (2015) </a:t>
            </a:r>
            <a:r>
              <a:rPr lang="en-US" sz="2300" i="1" dirty="0">
                <a:solidFill>
                  <a:srgbClr val="FF0000"/>
                </a:solidFill>
              </a:rPr>
              <a:t>Enhancing Learning And Teaching In Higher Education: Engaging With The Dimensions Of Practice, </a:t>
            </a:r>
            <a:r>
              <a:rPr lang="en-US" sz="2300" dirty="0"/>
              <a:t>London, Open University Press</a:t>
            </a:r>
            <a:endParaRPr lang="en-US" sz="2300" dirty="0">
              <a:solidFill>
                <a:srgbClr val="FF0000"/>
              </a:solidFill>
            </a:endParaRPr>
          </a:p>
          <a:p>
            <a:pPr marL="514350" indent="-514350">
              <a:lnSpc>
                <a:spcPct val="100000"/>
              </a:lnSpc>
              <a:spcBef>
                <a:spcPts val="0"/>
              </a:spcBef>
              <a:buFont typeface="+mj-lt"/>
              <a:buAutoNum type="arabicPeriod" startAt="11"/>
            </a:pPr>
            <a:endParaRPr lang="en-GB" sz="2000" dirty="0"/>
          </a:p>
          <a:p>
            <a:pPr marL="514350" indent="-514350">
              <a:lnSpc>
                <a:spcPct val="100000"/>
              </a:lnSpc>
              <a:spcBef>
                <a:spcPts val="0"/>
              </a:spcBef>
              <a:buFont typeface="+mj-lt"/>
              <a:buAutoNum type="arabicPeriod" startAt="11"/>
            </a:pPr>
            <a:endParaRPr lang="en-GB" sz="2000" dirty="0"/>
          </a:p>
          <a:p>
            <a:pPr marL="514350" indent="-514350">
              <a:lnSpc>
                <a:spcPct val="100000"/>
              </a:lnSpc>
              <a:spcBef>
                <a:spcPts val="0"/>
              </a:spcBef>
              <a:buFont typeface="+mj-lt"/>
              <a:buAutoNum type="arabicPeriod" startAt="11"/>
            </a:pPr>
            <a:endParaRPr lang="en-US" sz="2000" dirty="0">
              <a:solidFill>
                <a:srgbClr val="002060"/>
              </a:solidFill>
            </a:endParaRPr>
          </a:p>
          <a:p>
            <a:pPr>
              <a:buFont typeface="+mj-lt"/>
              <a:buAutoNum type="arabicPeriod" startAt="11"/>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16 sources about assessment, feedback and learning in higher education</a:t>
            </a:r>
            <a:endParaRPr lang="en-US" sz="2800" b="1" dirty="0">
              <a:solidFill>
                <a:srgbClr val="008000"/>
              </a:solidFill>
              <a:latin typeface="Calibri"/>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3" y="2"/>
            <a:ext cx="4283968" cy="8125301"/>
          </a:xfrm>
          <a:prstGeom prst="rect">
            <a:avLst/>
          </a:prstGeom>
          <a:noFill/>
          <a:ln w="9525">
            <a:noFill/>
            <a:miter lim="800000"/>
            <a:headEnd/>
            <a:tailEnd/>
          </a:ln>
        </p:spPr>
        <p:txBody>
          <a:bodyPr wrap="square">
            <a:spAutoFit/>
          </a:bodyPr>
          <a:lstStyle/>
          <a:p>
            <a:pPr algn="ctr">
              <a:spcBef>
                <a:spcPct val="50000"/>
              </a:spcBef>
            </a:pPr>
            <a:endParaRPr lang="en-GB" sz="2400" b="1" dirty="0">
              <a:solidFill>
                <a:srgbClr val="FFFFFF"/>
              </a:solidFill>
              <a:latin typeface="Calibri" pitchFamily="34" charset="0"/>
            </a:endParaRPr>
          </a:p>
          <a:p>
            <a:pPr algn="ctr">
              <a:spcBef>
                <a:spcPct val="50000"/>
              </a:spcBef>
            </a:pPr>
            <a:r>
              <a:rPr lang="en-GB" sz="2400" b="1" dirty="0">
                <a:solidFill>
                  <a:srgbClr val="FFFFFF"/>
                </a:solidFill>
                <a:latin typeface="Calibri" pitchFamily="34" charset="0"/>
              </a:rPr>
              <a:t>3rd edition</a:t>
            </a:r>
          </a:p>
          <a:p>
            <a:pPr algn="ctr">
              <a:spcBef>
                <a:spcPct val="50000"/>
              </a:spcBef>
            </a:pPr>
            <a:r>
              <a:rPr lang="en-GB" sz="2400" b="1" dirty="0">
                <a:solidFill>
                  <a:srgbClr val="FFFFFF"/>
                </a:solidFill>
                <a:latin typeface="Calibri" pitchFamily="34" charset="0"/>
              </a:rPr>
              <a:t>Phil Race</a:t>
            </a:r>
          </a:p>
          <a:p>
            <a:pPr algn="ctr">
              <a:spcBef>
                <a:spcPct val="50000"/>
              </a:spcBef>
            </a:pPr>
            <a:r>
              <a:rPr lang="en-GB" sz="2400" b="1" dirty="0">
                <a:solidFill>
                  <a:srgbClr val="FFFFFF"/>
                </a:solidFill>
                <a:latin typeface="Calibri" pitchFamily="34" charset="0"/>
              </a:rPr>
              <a:t>2014: Sage: London</a:t>
            </a:r>
          </a:p>
          <a:p>
            <a:pPr algn="ctr">
              <a:spcBef>
                <a:spcPct val="50000"/>
              </a:spcBef>
            </a:pPr>
            <a:endParaRPr lang="en-GB" sz="2400" b="1" dirty="0">
              <a:solidFill>
                <a:srgbClr val="FFFFFF"/>
              </a:solidFill>
              <a:latin typeface="Calibri" pitchFamily="34" charset="0"/>
            </a:endParaRPr>
          </a:p>
          <a:p>
            <a:pPr algn="ctr" eaLnBrk="0" hangingPunct="0"/>
            <a:r>
              <a:rPr lang="en-GB" sz="2400" b="1" dirty="0">
                <a:solidFill>
                  <a:srgbClr val="FFFF00"/>
                </a:solidFill>
                <a:latin typeface="Calibri" pitchFamily="34" charset="0"/>
              </a:rPr>
              <a:t>Three short videos</a:t>
            </a:r>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 (1) About making learning happen in general: </a:t>
            </a:r>
            <a:r>
              <a:rPr lang="en-GB" sz="2400" b="1" u="sng" dirty="0">
                <a:solidFill>
                  <a:srgbClr val="FFFFFF"/>
                </a:solidFill>
                <a:latin typeface="Calibri" pitchFamily="34" charset="0"/>
                <a:hlinkClick r:id="rId3"/>
              </a:rPr>
              <a:t>http://tinyurl.com/l7yddya</a:t>
            </a:r>
            <a:r>
              <a:rPr lang="en-GB" sz="2400" b="1" dirty="0">
                <a:solidFill>
                  <a:srgbClr val="FFFFFF"/>
                </a:solidFill>
                <a:latin typeface="Calibri" pitchFamily="34" charset="0"/>
              </a:rPr>
              <a:t> </a:t>
            </a:r>
          </a:p>
          <a:p>
            <a:pPr algn="ctr" eaLnBrk="0" hangingPunct="0"/>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(2) Five top tips for lecturers: </a:t>
            </a:r>
            <a:r>
              <a:rPr lang="en-GB" sz="2400" b="1" u="sng" dirty="0">
                <a:solidFill>
                  <a:srgbClr val="FFFFFF"/>
                </a:solidFill>
                <a:latin typeface="Calibri" pitchFamily="34" charset="0"/>
                <a:hlinkClick r:id="rId4"/>
              </a:rPr>
              <a:t>http://tinyurl.com/nxhohe3</a:t>
            </a:r>
            <a:r>
              <a:rPr lang="en-GB" sz="2400" b="1" dirty="0">
                <a:solidFill>
                  <a:srgbClr val="FFFFFF"/>
                </a:solidFill>
                <a:latin typeface="Calibri" pitchFamily="34" charset="0"/>
              </a:rPr>
              <a:t> </a:t>
            </a:r>
          </a:p>
          <a:p>
            <a:pPr algn="ctr" eaLnBrk="0" hangingPunct="0"/>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(3) On being an author, and the changes in the 3</a:t>
            </a:r>
            <a:r>
              <a:rPr lang="en-GB" sz="2400" b="1" baseline="30000" dirty="0">
                <a:solidFill>
                  <a:srgbClr val="FFFFFF"/>
                </a:solidFill>
                <a:latin typeface="Calibri" pitchFamily="34" charset="0"/>
              </a:rPr>
              <a:t>rd</a:t>
            </a:r>
            <a:r>
              <a:rPr lang="en-GB" sz="2400" b="1" dirty="0">
                <a:solidFill>
                  <a:srgbClr val="FFFFFF"/>
                </a:solidFill>
                <a:latin typeface="Calibri" pitchFamily="34" charset="0"/>
              </a:rPr>
              <a:t> edition: </a:t>
            </a:r>
            <a:r>
              <a:rPr lang="en-GB" sz="2400" b="1" u="sng" dirty="0">
                <a:solidFill>
                  <a:srgbClr val="FFFFFF"/>
                </a:solidFill>
                <a:latin typeface="Calibri" pitchFamily="34" charset="0"/>
                <a:hlinkClick r:id="rId5"/>
              </a:rPr>
              <a:t>http://tinyurl.com/oqfkkdc</a:t>
            </a:r>
            <a:r>
              <a:rPr lang="en-GB" sz="2400" b="1" dirty="0">
                <a:solidFill>
                  <a:srgbClr val="FFFFFF"/>
                </a:solidFill>
                <a:latin typeface="Calibri" pitchFamily="34" charset="0"/>
              </a:rPr>
              <a:t> </a:t>
            </a: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FF"/>
              </a:solidFill>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0" y="980734"/>
            <a:ext cx="3810000" cy="4524315"/>
          </a:xfrm>
          <a:prstGeom prst="rect">
            <a:avLst/>
          </a:prstGeom>
          <a:noFill/>
          <a:ln w="9525">
            <a:noFill/>
            <a:miter lim="800000"/>
            <a:headEnd/>
            <a:tailEnd/>
          </a:ln>
        </p:spPr>
        <p:txBody>
          <a:bodyPr wrap="square">
            <a:spAutoFit/>
          </a:bodyPr>
          <a:lstStyle/>
          <a:p>
            <a:pPr algn="ctr" eaLnBrk="0" hangingPunct="0">
              <a:spcBef>
                <a:spcPct val="50000"/>
              </a:spcBef>
            </a:pPr>
            <a:r>
              <a:rPr lang="en-GB" sz="3200" b="1" dirty="0">
                <a:solidFill>
                  <a:srgbClr val="FFFFFF"/>
                </a:solidFill>
              </a:rPr>
              <a:t>The Lecturer’s Toolkit</a:t>
            </a:r>
          </a:p>
          <a:p>
            <a:pPr algn="ctr" eaLnBrk="0" hangingPunct="0">
              <a:spcBef>
                <a:spcPct val="50000"/>
              </a:spcBef>
            </a:pPr>
            <a:r>
              <a:rPr lang="en-GB" sz="3200" b="1" dirty="0">
                <a:solidFill>
                  <a:srgbClr val="FFFFFF"/>
                </a:solidFill>
              </a:rPr>
              <a:t>4</a:t>
            </a:r>
            <a:r>
              <a:rPr lang="en-GB" sz="3200" b="1" baseline="30000" dirty="0">
                <a:solidFill>
                  <a:srgbClr val="FFFFFF"/>
                </a:solidFill>
              </a:rPr>
              <a:t>th</a:t>
            </a:r>
            <a:r>
              <a:rPr lang="en-GB" sz="3200" b="1" dirty="0">
                <a:solidFill>
                  <a:srgbClr val="FFFFFF"/>
                </a:solidFill>
              </a:rPr>
              <a:t> Edition</a:t>
            </a:r>
          </a:p>
          <a:p>
            <a:pPr algn="ctr" eaLnBrk="0" hangingPunct="0">
              <a:spcBef>
                <a:spcPct val="50000"/>
              </a:spcBef>
            </a:pPr>
            <a:r>
              <a:rPr lang="en-GB" sz="3200" b="1" dirty="0">
                <a:solidFill>
                  <a:srgbClr val="FFFF00"/>
                </a:solidFill>
              </a:rPr>
              <a:t>Phil Race</a:t>
            </a:r>
          </a:p>
          <a:p>
            <a:pPr algn="ctr" eaLnBrk="0" hangingPunct="0">
              <a:spcBef>
                <a:spcPct val="50000"/>
              </a:spcBef>
            </a:pPr>
            <a:r>
              <a:rPr lang="en-GB" sz="3200" b="1" dirty="0">
                <a:solidFill>
                  <a:srgbClr val="FFFF00"/>
                </a:solidFill>
              </a:rPr>
              <a:t>London: Routledge, </a:t>
            </a:r>
          </a:p>
          <a:p>
            <a:pPr algn="ctr" eaLnBrk="0" hangingPunct="0">
              <a:spcBef>
                <a:spcPct val="50000"/>
              </a:spcBef>
            </a:pPr>
            <a:r>
              <a:rPr lang="en-GB" sz="3200" b="1" dirty="0">
                <a:solidFill>
                  <a:srgbClr val="FFFF00"/>
                </a:solidFill>
              </a:rPr>
              <a:t>2015.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A marked improvement: HEA, 2012</a:t>
            </a:r>
          </a:p>
        </p:txBody>
      </p:sp>
      <p:sp>
        <p:nvSpPr>
          <p:cNvPr id="5" name="Content Placeholder 4"/>
          <p:cNvSpPr>
            <a:spLocks noGrp="1"/>
          </p:cNvSpPr>
          <p:nvPr>
            <p:ph sz="half" idx="1"/>
          </p:nvPr>
        </p:nvSpPr>
        <p:spPr>
          <a:xfrm>
            <a:off x="395420" y="980728"/>
            <a:ext cx="4233730" cy="5616624"/>
          </a:xfrm>
        </p:spPr>
        <p:txBody>
          <a:bodyPr/>
          <a:lstStyle/>
          <a:p>
            <a:pPr marL="0" indent="0">
              <a:lnSpc>
                <a:spcPct val="100000"/>
              </a:lnSpc>
              <a:buNone/>
            </a:pPr>
            <a:r>
              <a:rPr lang="en-US" sz="2000" dirty="0"/>
              <a:t>This publication was developed through collaborative working and writing involving a group of experts in the field of higher education (including 7 NTFs): </a:t>
            </a:r>
          </a:p>
          <a:p>
            <a:pPr marL="601266" indent="-601266">
              <a:lnSpc>
                <a:spcPct val="100000"/>
              </a:lnSpc>
              <a:buNone/>
            </a:pPr>
            <a:r>
              <a:rPr lang="en-US" sz="2000" dirty="0">
                <a:solidFill>
                  <a:srgbClr val="00B050"/>
                </a:solidFill>
              </a:rPr>
              <a:t>Dr Simon Ball </a:t>
            </a:r>
            <a:r>
              <a:rPr lang="en-US" sz="2000" dirty="0"/>
              <a:t>(JISC </a:t>
            </a:r>
            <a:r>
              <a:rPr lang="en-US" sz="2000" dirty="0" err="1"/>
              <a:t>TechDis</a:t>
            </a:r>
            <a:r>
              <a:rPr lang="en-US" sz="2000" dirty="0"/>
              <a:t>), </a:t>
            </a:r>
          </a:p>
          <a:p>
            <a:pPr marL="601266" indent="-601266">
              <a:lnSpc>
                <a:spcPct val="100000"/>
              </a:lnSpc>
              <a:buNone/>
            </a:pPr>
            <a:r>
              <a:rPr lang="en-US" sz="2000" dirty="0">
                <a:solidFill>
                  <a:srgbClr val="00B050"/>
                </a:solidFill>
              </a:rPr>
              <a:t>Carolyn Bew </a:t>
            </a:r>
            <a:r>
              <a:rPr lang="en-US" sz="2000" dirty="0"/>
              <a:t>(Higher Education Academy), </a:t>
            </a:r>
          </a:p>
          <a:p>
            <a:pPr marL="601266" indent="-601266">
              <a:lnSpc>
                <a:spcPct val="100000"/>
              </a:lnSpc>
              <a:buNone/>
            </a:pPr>
            <a:r>
              <a:rPr lang="en-US" sz="2000" dirty="0">
                <a:solidFill>
                  <a:srgbClr val="00B050"/>
                </a:solidFill>
              </a:rPr>
              <a:t>Professor Sue </a:t>
            </a:r>
            <a:r>
              <a:rPr lang="en-US" sz="2000" dirty="0" err="1">
                <a:solidFill>
                  <a:srgbClr val="00B050"/>
                </a:solidFill>
              </a:rPr>
              <a:t>Bloxham</a:t>
            </a:r>
            <a:r>
              <a:rPr lang="en-US" sz="2000" dirty="0">
                <a:solidFill>
                  <a:srgbClr val="00B050"/>
                </a:solidFill>
              </a:rPr>
              <a:t> NTF </a:t>
            </a:r>
            <a:r>
              <a:rPr lang="en-US" sz="2000" dirty="0"/>
              <a:t>(University of </a:t>
            </a:r>
            <a:r>
              <a:rPr lang="en-US" sz="2000" dirty="0" err="1"/>
              <a:t>Cumbria</a:t>
            </a:r>
            <a:r>
              <a:rPr lang="en-US" sz="2000" dirty="0"/>
              <a:t>), </a:t>
            </a:r>
          </a:p>
          <a:p>
            <a:pPr marL="601266" indent="-601266">
              <a:lnSpc>
                <a:spcPct val="100000"/>
              </a:lnSpc>
              <a:buNone/>
            </a:pPr>
            <a:r>
              <a:rPr lang="en-US" sz="2000" dirty="0">
                <a:solidFill>
                  <a:srgbClr val="00B050"/>
                </a:solidFill>
              </a:rPr>
              <a:t>Professor Sally Brown NTF </a:t>
            </a:r>
            <a:r>
              <a:rPr lang="en-US" sz="2000" dirty="0"/>
              <a:t>(Independent Consultant), </a:t>
            </a:r>
          </a:p>
          <a:p>
            <a:pPr marL="601266" indent="-601266">
              <a:lnSpc>
                <a:spcPct val="100000"/>
              </a:lnSpc>
              <a:buNone/>
            </a:pPr>
            <a:r>
              <a:rPr lang="en-US" sz="2000" dirty="0">
                <a:solidFill>
                  <a:srgbClr val="00B050"/>
                </a:solidFill>
              </a:rPr>
              <a:t>Dr Paul </a:t>
            </a:r>
            <a:r>
              <a:rPr lang="en-US" sz="2000" dirty="0" err="1">
                <a:solidFill>
                  <a:srgbClr val="00B050"/>
                </a:solidFill>
              </a:rPr>
              <a:t>Kleiman</a:t>
            </a:r>
            <a:r>
              <a:rPr lang="en-US" sz="2000" dirty="0">
                <a:solidFill>
                  <a:srgbClr val="00B050"/>
                </a:solidFill>
              </a:rPr>
              <a:t> </a:t>
            </a:r>
            <a:r>
              <a:rPr lang="en-US" sz="2000" dirty="0"/>
              <a:t>(Higher Education Academy), </a:t>
            </a:r>
          </a:p>
          <a:p>
            <a:pPr marL="601266" indent="-601266">
              <a:lnSpc>
                <a:spcPct val="100000"/>
              </a:lnSpc>
              <a:buNone/>
            </a:pPr>
            <a:r>
              <a:rPr lang="en-US" sz="2000" dirty="0">
                <a:solidFill>
                  <a:srgbClr val="00B050"/>
                </a:solidFill>
              </a:rPr>
              <a:t>Dr Helen May </a:t>
            </a:r>
            <a:r>
              <a:rPr lang="en-US" sz="2000" dirty="0"/>
              <a:t>(Higher Education Academy), </a:t>
            </a:r>
          </a:p>
          <a:p>
            <a:pPr marL="0" indent="0">
              <a:lnSpc>
                <a:spcPct val="100000"/>
              </a:lnSpc>
              <a:buNone/>
            </a:pPr>
            <a:r>
              <a:rPr lang="en-US" sz="2000" dirty="0"/>
              <a:t> </a:t>
            </a:r>
          </a:p>
        </p:txBody>
      </p:sp>
      <p:sp>
        <p:nvSpPr>
          <p:cNvPr id="6" name="Content Placeholder 5"/>
          <p:cNvSpPr>
            <a:spLocks noGrp="1"/>
          </p:cNvSpPr>
          <p:nvPr>
            <p:ph sz="half" idx="2"/>
          </p:nvPr>
        </p:nvSpPr>
        <p:spPr>
          <a:xfrm>
            <a:off x="4572000" y="980728"/>
            <a:ext cx="4104570" cy="5472608"/>
          </a:xfrm>
        </p:spPr>
        <p:txBody>
          <a:bodyPr/>
          <a:lstStyle/>
          <a:p>
            <a:pPr marL="469106" indent="-469106">
              <a:lnSpc>
                <a:spcPct val="100000"/>
              </a:lnSpc>
              <a:buNone/>
            </a:pPr>
            <a:r>
              <a:rPr lang="en-US" sz="2000" dirty="0">
                <a:solidFill>
                  <a:srgbClr val="00B050"/>
                </a:solidFill>
              </a:rPr>
              <a:t>Professor Liz McDowell NTF </a:t>
            </a:r>
            <a:r>
              <a:rPr lang="en-US" sz="2000" dirty="0"/>
              <a:t>(Northumbria University), </a:t>
            </a:r>
          </a:p>
          <a:p>
            <a:pPr marL="469106" indent="-469106">
              <a:lnSpc>
                <a:spcPct val="100000"/>
              </a:lnSpc>
              <a:buNone/>
            </a:pPr>
            <a:r>
              <a:rPr lang="en-US" sz="2000" dirty="0">
                <a:solidFill>
                  <a:srgbClr val="00B050"/>
                </a:solidFill>
              </a:rPr>
              <a:t>Dr Erica Morris </a:t>
            </a:r>
            <a:r>
              <a:rPr lang="en-US" sz="2000" dirty="0"/>
              <a:t>(Higher Education Academy), </a:t>
            </a:r>
          </a:p>
          <a:p>
            <a:pPr marL="469106" indent="-469106">
              <a:lnSpc>
                <a:spcPct val="100000"/>
              </a:lnSpc>
              <a:buNone/>
            </a:pPr>
            <a:r>
              <a:rPr lang="en-US" sz="2000" dirty="0">
                <a:solidFill>
                  <a:srgbClr val="00B050"/>
                </a:solidFill>
              </a:rPr>
              <a:t>Professor Susan Orr NTF </a:t>
            </a:r>
            <a:r>
              <a:rPr lang="en-US" sz="2000" dirty="0"/>
              <a:t>(Sheffield Hallam University), </a:t>
            </a:r>
          </a:p>
          <a:p>
            <a:pPr marL="469106" indent="-469106">
              <a:lnSpc>
                <a:spcPct val="100000"/>
              </a:lnSpc>
              <a:buNone/>
            </a:pPr>
            <a:r>
              <a:rPr lang="en-US" sz="2000" dirty="0">
                <a:solidFill>
                  <a:srgbClr val="00B050"/>
                </a:solidFill>
              </a:rPr>
              <a:t>Elaine Payne </a:t>
            </a:r>
            <a:r>
              <a:rPr lang="en-US" sz="2000" dirty="0"/>
              <a:t>(Higher Education Academy), </a:t>
            </a:r>
          </a:p>
          <a:p>
            <a:pPr marL="469106" indent="-469106">
              <a:lnSpc>
                <a:spcPct val="100000"/>
              </a:lnSpc>
              <a:buNone/>
            </a:pPr>
            <a:r>
              <a:rPr lang="en-US" sz="2000" dirty="0">
                <a:solidFill>
                  <a:srgbClr val="00B050"/>
                </a:solidFill>
              </a:rPr>
              <a:t>Professor Margaret Price NTF </a:t>
            </a:r>
            <a:r>
              <a:rPr lang="en-US" sz="2000" dirty="0"/>
              <a:t>(Oxford Brookes University), </a:t>
            </a:r>
          </a:p>
          <a:p>
            <a:pPr marL="469106" indent="-469106">
              <a:lnSpc>
                <a:spcPct val="100000"/>
              </a:lnSpc>
              <a:buNone/>
            </a:pPr>
            <a:r>
              <a:rPr lang="en-US" sz="2000" dirty="0">
                <a:solidFill>
                  <a:srgbClr val="00B050"/>
                </a:solidFill>
              </a:rPr>
              <a:t>Professor Chris Rust NTF  </a:t>
            </a:r>
            <a:r>
              <a:rPr lang="en-US" sz="2000" dirty="0"/>
              <a:t>(Oxford Brookes University), </a:t>
            </a:r>
          </a:p>
          <a:p>
            <a:pPr marL="469106" indent="-469106">
              <a:lnSpc>
                <a:spcPct val="100000"/>
              </a:lnSpc>
              <a:buNone/>
            </a:pPr>
            <a:r>
              <a:rPr lang="en-US" sz="2000" dirty="0">
                <a:solidFill>
                  <a:srgbClr val="00B050"/>
                </a:solidFill>
              </a:rPr>
              <a:t>Professor Brenda Smith </a:t>
            </a:r>
            <a:r>
              <a:rPr lang="en-US" sz="2000" dirty="0"/>
              <a:t>(Independent Consultant) </a:t>
            </a:r>
          </a:p>
          <a:p>
            <a:pPr marL="469106" indent="-469106">
              <a:lnSpc>
                <a:spcPct val="100000"/>
              </a:lnSpc>
              <a:buNone/>
            </a:pPr>
            <a:r>
              <a:rPr lang="en-US" sz="2000" dirty="0">
                <a:solidFill>
                  <a:srgbClr val="00B050"/>
                </a:solidFill>
              </a:rPr>
              <a:t>Judith Waterfield NTF </a:t>
            </a:r>
            <a:r>
              <a:rPr lang="en-US" sz="2000" dirty="0"/>
              <a:t>(Independent Consultant).</a:t>
            </a:r>
            <a:endParaRPr lang="en-GB" sz="2000" dirty="0"/>
          </a:p>
          <a:p>
            <a:endParaRPr lang="en-GB" sz="2000" dirty="0"/>
          </a:p>
        </p:txBody>
      </p:sp>
    </p:spTree>
    <p:extLst>
      <p:ext uri="{BB962C8B-B14F-4D97-AF65-F5344CB8AC3E}">
        <p14:creationId xmlns:p14="http://schemas.microsoft.com/office/powerpoint/2010/main" val="2273692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More formative, less summative</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solidFill>
                  <a:schemeClr val="accent2">
                    <a:lumMod val="50000"/>
                  </a:schemeClr>
                </a:solidFill>
              </a:rPr>
              <a:t>The change that has the greatest potential to improve student learning is a shift in the balance of summative and formative assessment. Summative assessment has important purposes in selection, certification and institutional accountability, but its dominance has distorted the potential of assessment to promote learning (assessment for learning). (HEA, 2012, p.9) </a:t>
            </a:r>
          </a:p>
          <a:p>
            <a:endParaRPr lang="en-GB" dirty="0">
              <a:solidFill>
                <a:schemeClr val="accent2">
                  <a:lumMod val="50000"/>
                </a:schemeClr>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Marks get in the way</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solidFill>
                  <a:schemeClr val="accent2">
                    <a:lumMod val="50000"/>
                  </a:schemeClr>
                </a:solidFill>
              </a:rPr>
              <a:t>The imperatives of summative assessment </a:t>
            </a:r>
            <a:r>
              <a:rPr lang="en-GB" dirty="0">
                <a:solidFill>
                  <a:schemeClr val="accent6">
                    <a:lumMod val="60000"/>
                    <a:lumOff val="40000"/>
                  </a:schemeClr>
                </a:solidFill>
              </a:rPr>
              <a:t>necessarily limit the use of assessment methods that have demonstrable value for learning</a:t>
            </a:r>
            <a:r>
              <a:rPr lang="en-GB" dirty="0">
                <a:solidFill>
                  <a:schemeClr val="accent2">
                    <a:lumMod val="50000"/>
                  </a:schemeClr>
                </a:solidFill>
              </a:rPr>
              <a:t>, such as feedback on drafts, group assessment, peer learning and work-based assessment. The need to provide a reliable, verifiable mark for each individual for each assignment can either limit the methods we use or create justifiable concerns about consistency and fairness in marking. (HEA 2012, p.9) </a:t>
            </a:r>
          </a:p>
          <a:p>
            <a:endParaRPr lang="en-GB" dirty="0">
              <a:solidFill>
                <a:schemeClr val="accent2">
                  <a:lumMod val="50000"/>
                </a:schemeClr>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58"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GB" b="1" dirty="0"/>
              <a:t>Post-it exercise</a:t>
            </a:r>
          </a:p>
        </p:txBody>
      </p:sp>
      <p:sp>
        <p:nvSpPr>
          <p:cNvPr id="36868" name="Rectangle 3"/>
          <p:cNvSpPr>
            <a:spLocks noGrp="1" noChangeArrowheads="1"/>
          </p:cNvSpPr>
          <p:nvPr>
            <p:ph idx="1"/>
          </p:nvPr>
        </p:nvSpPr>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sz="3600" dirty="0">
                <a:solidFill>
                  <a:srgbClr val="C00000"/>
                </a:solidFill>
              </a:rPr>
              <a:t>“</a:t>
            </a:r>
            <a:r>
              <a:rPr lang="en-GB" sz="3600" dirty="0"/>
              <a:t>assessment and feedback would work much better for my students if only I.</a:t>
            </a:r>
            <a:r>
              <a:rPr lang="en-GB" sz="3600" dirty="0">
                <a:solidFill>
                  <a:srgbClr val="C00000"/>
                </a:solidFill>
              </a:rPr>
              <a:t>…”</a:t>
            </a:r>
            <a:endParaRPr lang="en-GB" dirty="0">
              <a:solidFill>
                <a:srgbClr val="C00000"/>
              </a:solidFill>
            </a:endParaRP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 as directed.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a:solidFill>
                  <a:srgbClr val="FFFFFF"/>
                </a:solidFill>
              </a:rPr>
              <a:t>Now is the decade of Colleges’ </a:t>
            </a:r>
            <a:r>
              <a:rPr lang="en-GB" sz="4400" dirty="0" err="1">
                <a:solidFill>
                  <a:srgbClr val="FFFFFF"/>
                </a:solidFill>
              </a:rPr>
              <a:t>dis</a:t>
            </a:r>
            <a:r>
              <a:rPr lang="en-GB" sz="4400" dirty="0">
                <a:solidFill>
                  <a:srgbClr val="FFFFFF"/>
                </a:solidFill>
              </a:rPr>
              <a:t>-content!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13"/>
            <a:ext cx="8713788" cy="1871935"/>
          </a:xfrm>
        </p:spPr>
        <p:txBody>
          <a:bodyPr/>
          <a:lstStyle/>
          <a:p>
            <a:pPr algn="l">
              <a:lnSpc>
                <a:spcPct val="100000"/>
              </a:lnSpc>
            </a:pPr>
            <a:r>
              <a:rPr lang="en-GB" sz="3200" dirty="0"/>
              <a:t>Modern institutions are moving away from being the guardians of content, (where everything was about ‘delivery’), towards foregrounding two major functions: </a:t>
            </a:r>
          </a:p>
        </p:txBody>
      </p:sp>
      <p:sp>
        <p:nvSpPr>
          <p:cNvPr id="19459" name="Rectangle 3"/>
          <p:cNvSpPr>
            <a:spLocks noGrp="1" noChangeArrowheads="1"/>
          </p:cNvSpPr>
          <p:nvPr>
            <p:ph type="body" idx="1"/>
          </p:nvPr>
        </p:nvSpPr>
        <p:spPr>
          <a:xfrm>
            <a:off x="358775" y="2132820"/>
            <a:ext cx="8605838" cy="3734580"/>
          </a:xfrm>
        </p:spPr>
        <p:txBody>
          <a:bodyPr/>
          <a:lstStyle/>
          <a:p>
            <a:pPr eaLnBrk="1" hangingPunct="1">
              <a:buFont typeface="+mj-lt"/>
              <a:buAutoNum type="arabicPeriod"/>
            </a:pPr>
            <a:r>
              <a:rPr lang="en-GB" sz="3600" dirty="0"/>
              <a:t>Recognising and accrediting </a:t>
            </a:r>
            <a:r>
              <a:rPr lang="en-GB" sz="3600" dirty="0">
                <a:solidFill>
                  <a:srgbClr val="FF0000"/>
                </a:solidFill>
              </a:rPr>
              <a:t>achievement</a:t>
            </a:r>
            <a:r>
              <a:rPr lang="en-GB" sz="3600" dirty="0"/>
              <a:t>, wherever learning has taken place (i.e. getting the </a:t>
            </a:r>
            <a:r>
              <a:rPr lang="en-GB" sz="3600" dirty="0">
                <a:solidFill>
                  <a:schemeClr val="accent2">
                    <a:lumMod val="60000"/>
                    <a:lumOff val="40000"/>
                  </a:schemeClr>
                </a:solidFill>
              </a:rPr>
              <a:t>assessment</a:t>
            </a:r>
            <a:r>
              <a:rPr lang="en-GB" sz="3600" dirty="0"/>
              <a:t> right);</a:t>
            </a:r>
          </a:p>
          <a:p>
            <a:pPr eaLnBrk="1" hangingPunct="1">
              <a:buFont typeface="+mj-lt"/>
              <a:buAutoNum type="arabicPeriod"/>
            </a:pPr>
            <a:r>
              <a:rPr lang="en-GB" sz="3600" dirty="0"/>
              <a:t>Supporting student </a:t>
            </a:r>
            <a:r>
              <a:rPr lang="en-GB" sz="3600" dirty="0">
                <a:solidFill>
                  <a:srgbClr val="FF0000"/>
                </a:solidFill>
              </a:rPr>
              <a:t>learning</a:t>
            </a:r>
            <a:r>
              <a:rPr lang="en-GB" sz="3600" dirty="0"/>
              <a:t> and </a:t>
            </a:r>
            <a:r>
              <a:rPr lang="en-GB" sz="3600" dirty="0">
                <a:solidFill>
                  <a:srgbClr val="008000"/>
                </a:solidFill>
              </a:rPr>
              <a:t>engagement</a:t>
            </a:r>
            <a:r>
              <a:rPr lang="en-GB" sz="3600" dirty="0"/>
              <a:t> (not least by making </a:t>
            </a:r>
            <a:r>
              <a:rPr lang="en-GB" sz="3600" dirty="0">
                <a:solidFill>
                  <a:schemeClr val="accent2">
                    <a:lumMod val="60000"/>
                    <a:lumOff val="40000"/>
                  </a:schemeClr>
                </a:solidFill>
              </a:rPr>
              <a:t>feedback</a:t>
            </a:r>
            <a:r>
              <a:rPr lang="en-GB" sz="3600" dirty="0"/>
              <a:t> work well for students). </a:t>
            </a:r>
            <a:endParaRPr lang="en-GB" sz="3600" dirty="0">
              <a:solidFill>
                <a:srgbClr val="008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3600" dirty="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dirty="0"/>
              <a:t>The new NSS statements (2017)</a:t>
            </a:r>
          </a:p>
        </p:txBody>
      </p:sp>
      <p:sp>
        <p:nvSpPr>
          <p:cNvPr id="3" name="Content Placeholder 2"/>
          <p:cNvSpPr>
            <a:spLocks noGrp="1"/>
          </p:cNvSpPr>
          <p:nvPr>
            <p:ph idx="1"/>
          </p:nvPr>
        </p:nvSpPr>
        <p:spPr>
          <a:xfrm>
            <a:off x="358775" y="620610"/>
            <a:ext cx="8605838" cy="5246791"/>
          </a:xfrm>
        </p:spPr>
        <p:txBody>
          <a:bodyPr/>
          <a:lstStyle/>
          <a:p>
            <a:pPr>
              <a:buNone/>
            </a:pPr>
            <a:r>
              <a:rPr lang="en-GB" sz="2800" dirty="0">
                <a:solidFill>
                  <a:srgbClr val="002060"/>
                </a:solidFill>
              </a:rPr>
              <a:t>Assessment and feedback</a:t>
            </a:r>
          </a:p>
          <a:p>
            <a:r>
              <a:rPr lang="en-GB" sz="2800" dirty="0">
                <a:solidFill>
                  <a:srgbClr val="002060"/>
                </a:solidFill>
              </a:rPr>
              <a:t>The criteria used in marking have been clear in advance </a:t>
            </a:r>
          </a:p>
          <a:p>
            <a:r>
              <a:rPr lang="en-GB" sz="2800" dirty="0">
                <a:solidFill>
                  <a:srgbClr val="002060"/>
                </a:solidFill>
              </a:rPr>
              <a:t>Marking and assessment have been fair</a:t>
            </a:r>
          </a:p>
          <a:p>
            <a:r>
              <a:rPr lang="en-GB" sz="2800" dirty="0">
                <a:solidFill>
                  <a:srgbClr val="002060"/>
                </a:solidFill>
              </a:rPr>
              <a:t>Feedback on my work has been timely</a:t>
            </a:r>
          </a:p>
          <a:p>
            <a:r>
              <a:rPr lang="en-GB" sz="2800" dirty="0">
                <a:solidFill>
                  <a:srgbClr val="002060"/>
                </a:solidFill>
              </a:rPr>
              <a:t>I have received helpful comments on my work</a:t>
            </a:r>
          </a:p>
          <a:p>
            <a:pPr>
              <a:buNone/>
            </a:pPr>
            <a:r>
              <a:rPr lang="en-GB" sz="2800" dirty="0">
                <a:solidFill>
                  <a:srgbClr val="002060"/>
                </a:solidFill>
              </a:rPr>
              <a:t>Student voice</a:t>
            </a:r>
          </a:p>
          <a:p>
            <a:pPr lvl="0"/>
            <a:r>
              <a:rPr lang="en-GB" sz="2800" dirty="0">
                <a:solidFill>
                  <a:srgbClr val="002060"/>
                </a:solidFill>
              </a:rPr>
              <a:t>I have had the right opportunities to provide feedback on my course</a:t>
            </a:r>
          </a:p>
          <a:p>
            <a:pPr lvl="0"/>
            <a:r>
              <a:rPr lang="en-GB" sz="2800" dirty="0">
                <a:solidFill>
                  <a:srgbClr val="002060"/>
                </a:solidFill>
              </a:rPr>
              <a:t>Staff value students’ views and opinions about the course</a:t>
            </a:r>
          </a:p>
          <a:p>
            <a:pPr lvl="0"/>
            <a:r>
              <a:rPr lang="en-US" sz="2800" dirty="0">
                <a:solidFill>
                  <a:srgbClr val="002060"/>
                </a:solidFill>
              </a:rPr>
              <a:t>It is clear how students’ feedback on the course has been acted on</a:t>
            </a:r>
            <a:endParaRPr lang="en-GB" sz="2800" dirty="0">
              <a:solidFill>
                <a:srgbClr val="002060"/>
              </a:solidFill>
            </a:endParaRPr>
          </a:p>
          <a:p>
            <a:endParaRPr lang="en-GB" sz="2800" dirty="0">
              <a:solidFill>
                <a:srgbClr val="002060"/>
              </a:solidFill>
            </a:endParaRPr>
          </a:p>
          <a:p>
            <a:endParaRPr lang="en-GB" sz="2800" dirty="0">
              <a:solidFill>
                <a:srgbClr val="002060"/>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One of my main worries...</a:t>
            </a:r>
          </a:p>
        </p:txBody>
      </p:sp>
      <p:sp>
        <p:nvSpPr>
          <p:cNvPr id="3" name="Content Placeholder 2"/>
          <p:cNvSpPr>
            <a:spLocks noGrp="1"/>
          </p:cNvSpPr>
          <p:nvPr>
            <p:ph idx="1"/>
          </p:nvPr>
        </p:nvSpPr>
        <p:spPr/>
        <p:txBody>
          <a:bodyPr/>
          <a:lstStyle/>
          <a:p>
            <a:pPr>
              <a:buNone/>
            </a:pPr>
            <a:r>
              <a:rPr lang="en-GB" dirty="0"/>
              <a:t>We still tend to try to measure...</a:t>
            </a:r>
          </a:p>
          <a:p>
            <a:pPr>
              <a:buNone/>
            </a:pPr>
            <a:r>
              <a:rPr lang="en-GB" dirty="0"/>
              <a:t>	...</a:t>
            </a:r>
            <a:r>
              <a:rPr lang="en-GB" dirty="0">
                <a:solidFill>
                  <a:srgbClr val="FF000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fontAlgn="auto">
              <a:spcBef>
                <a:spcPts val="0"/>
              </a:spcBef>
              <a:spcAft>
                <a:spcPts val="0"/>
              </a:spcAft>
            </a:pPr>
            <a:r>
              <a:rPr lang="en-GB" sz="3600" b="1" dirty="0">
                <a:solidFill>
                  <a:srgbClr val="FFFF00"/>
                </a:solidFill>
                <a:latin typeface="Calibri"/>
              </a:rPr>
              <a:t>The read-write industry</a:t>
            </a:r>
          </a:p>
        </p:txBody>
      </p:sp>
    </p:spTree>
    <p:extLst>
      <p:ext uri="{BB962C8B-B14F-4D97-AF65-F5344CB8AC3E}">
        <p14:creationId xmlns:p14="http://schemas.microsoft.com/office/powerpoint/2010/main" val="500254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eaLnBrk="1" fontAlgn="auto" hangingPunct="1">
              <a:spcBef>
                <a:spcPts val="0"/>
              </a:spcBef>
              <a:spcAft>
                <a:spcPts val="0"/>
              </a:spcAft>
            </a:pPr>
            <a:r>
              <a:rPr lang="en-GB" sz="3600" b="1" dirty="0">
                <a:solidFill>
                  <a:srgbClr val="FFFF00"/>
                </a:solidFill>
                <a:latin typeface="Calibri"/>
              </a:rPr>
              <a:t>In the exam room you’re on your own</a:t>
            </a:r>
          </a:p>
        </p:txBody>
      </p:sp>
    </p:spTree>
    <p:extLst>
      <p:ext uri="{BB962C8B-B14F-4D97-AF65-F5344CB8AC3E}">
        <p14:creationId xmlns:p14="http://schemas.microsoft.com/office/powerpoint/2010/main" val="1093354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0"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0"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0" y="5733256"/>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b="1" dirty="0">
                <a:solidFill>
                  <a:schemeClr val="bg1"/>
                </a:solidFill>
              </a:rPr>
              <a:t>Some </a:t>
            </a:r>
          </a:p>
          <a:p>
            <a:pPr algn="ctr" eaLnBrk="1" fontAlgn="auto" hangingPunct="1">
              <a:spcBef>
                <a:spcPts val="0"/>
              </a:spcBef>
              <a:spcAft>
                <a:spcPts val="0"/>
              </a:spcAft>
            </a:pPr>
            <a:r>
              <a:rPr lang="en-GB" b="1" dirty="0">
                <a:solidFill>
                  <a:schemeClr val="bg1"/>
                </a:solidFill>
              </a:rPr>
              <a:t>assessment</a:t>
            </a:r>
          </a:p>
          <a:p>
            <a:pPr algn="ctr" eaLnBrk="1" fontAlgn="auto" hangingPunct="1">
              <a:spcBef>
                <a:spcPts val="0"/>
              </a:spcBef>
              <a:spcAft>
                <a:spcPts val="0"/>
              </a:spcAft>
            </a:pPr>
            <a:r>
              <a:rPr lang="en-GB" b="1" dirty="0">
                <a:solidFill>
                  <a:schemeClr val="bg1"/>
                </a:solidFill>
              </a:rPr>
              <a:t>issues</a:t>
            </a:r>
          </a:p>
          <a:p>
            <a:pPr algn="ctr" eaLnBrk="1" fontAlgn="auto" hangingPunct="1">
              <a:spcBef>
                <a:spcPts val="0"/>
              </a:spcBef>
              <a:spcAft>
                <a:spcPts val="0"/>
              </a:spcAft>
            </a:pPr>
            <a:r>
              <a:rPr lang="en-GB" b="1" dirty="0">
                <a:solidFill>
                  <a:schemeClr val="bg1"/>
                </a:solidFill>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Validity</a:t>
            </a:r>
          </a:p>
          <a:p>
            <a:pPr algn="ctr" eaLnBrk="1" hangingPunct="1"/>
            <a:r>
              <a:rPr lang="en-US" sz="3200" b="1" dirty="0">
                <a:solidFill>
                  <a:schemeClr val="bg1"/>
                </a:solidFill>
                <a:latin typeface="Calibri"/>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Is assessment broken?</a:t>
            </a:r>
          </a:p>
          <a:p>
            <a:pPr algn="ctr" eaLnBrk="1" hangingPunct="1"/>
            <a:endParaRPr lang="en-US" sz="3200" b="1" dirty="0">
              <a:solidFill>
                <a:schemeClr val="bg1"/>
              </a:solidFill>
              <a:latin typeface="Calibri"/>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What students think</a:t>
            </a:r>
          </a:p>
          <a:p>
            <a:pPr algn="ctr" eaLnBrk="1" hangingPunct="1"/>
            <a:endParaRPr lang="en-US" sz="3200" b="1" dirty="0">
              <a:solidFill>
                <a:schemeClr val="bg1"/>
              </a:solidFill>
              <a:latin typeface="Calibri"/>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Assessment as learning</a:t>
            </a:r>
          </a:p>
          <a:p>
            <a:pPr algn="ctr" eaLnBrk="1" hangingPunct="1"/>
            <a:endParaRPr lang="en-US" sz="3200" b="1" dirty="0">
              <a:solidFill>
                <a:prstClr val="black"/>
              </a:solidFill>
              <a:latin typeface="Calibri"/>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Drives most learning</a:t>
            </a:r>
          </a:p>
          <a:p>
            <a:pPr algn="ctr" eaLnBrk="1" hangingPunct="1"/>
            <a:endParaRPr lang="en-US" sz="3200" b="1" dirty="0">
              <a:solidFill>
                <a:prstClr val="black"/>
              </a:solidFill>
              <a:latin typeface="Calibri"/>
            </a:endParaRPr>
          </a:p>
          <a:p>
            <a:pPr algn="ctr" eaLnBrk="1" hangingPunct="1"/>
            <a:endParaRPr lang="en-US" sz="3200" b="1" dirty="0">
              <a:solidFill>
                <a:prstClr val="black"/>
              </a:solidFill>
              <a:latin typeface="Calibri"/>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Whodunit?</a:t>
            </a:r>
          </a:p>
          <a:p>
            <a:pPr algn="ctr" eaLnBrk="1" hangingPunct="1"/>
            <a:endParaRPr lang="en-US" sz="3200" b="1" dirty="0">
              <a:solidFill>
                <a:prstClr val="black"/>
              </a:solidFill>
              <a:latin typeface="Calibri"/>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Fairness </a:t>
            </a:r>
          </a:p>
          <a:p>
            <a:pPr algn="ctr" eaLnBrk="1" hangingPunct="1"/>
            <a:endParaRPr lang="en-US" sz="32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404664"/>
            <a:ext cx="6444208" cy="6120680"/>
          </a:xfrm>
          <a:solidFill>
            <a:schemeClr val="bg1"/>
          </a:solidFill>
        </p:spPr>
        <p:txBody>
          <a:bodyPr>
            <a:noAutofit/>
          </a:bodyPr>
          <a:lstStyle/>
          <a:p>
            <a:pPr marL="273050" indent="-273050" eaLnBrk="1" hangingPunct="1">
              <a:spcBef>
                <a:spcPts val="1200"/>
              </a:spcBef>
              <a:spcAft>
                <a:spcPts val="600"/>
              </a:spcAft>
              <a:buClr>
                <a:srgbClr val="EB641B"/>
              </a:buClr>
              <a:buFont typeface="Wingdings" pitchFamily="2" charset="2"/>
              <a:buNone/>
            </a:pPr>
            <a:r>
              <a:rPr lang="en-AU" b="1" i="1" dirty="0"/>
              <a:t>	“[The] pupils got it all by heart; and, when Examination-time came, they wrote it down; and the Examiner said ‘Beautiful! What depth!’ </a:t>
            </a:r>
          </a:p>
          <a:p>
            <a:pPr marL="273050" indent="-273050" eaLnBrk="1" hangingPunct="1">
              <a:spcBef>
                <a:spcPts val="1200"/>
              </a:spcBef>
              <a:spcAft>
                <a:spcPts val="600"/>
              </a:spcAft>
              <a:buClr>
                <a:srgbClr val="EB641B"/>
              </a:buClr>
              <a:buFont typeface="Wingdings" pitchFamily="2" charset="2"/>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800" b="1" dirty="0">
                <a:solidFill>
                  <a:srgbClr val="FF0000"/>
                </a:solidFill>
              </a:rPr>
              <a:t>Lewis Carroll, 1893</a:t>
            </a: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remove"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remove"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remove"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style.rotation</p:attrName>
                                        </p:attrNameLst>
                                      </p:cBhvr>
                                      <p:tavLst>
                                        <p:tav tm="0">
                                          <p:val>
                                            <p:fltVal val="720"/>
                                          </p:val>
                                        </p:tav>
                                        <p:tav tm="100000">
                                          <p:val>
                                            <p:fltVal val="0"/>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 calcmode="lin" valueType="num">
                                      <p:cBhvr>
                                        <p:cTn id="22" dur="3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style.rotation</p:attrName>
                                        </p:attrNameLst>
                                      </p:cBhvr>
                                      <p:tavLst>
                                        <p:tav tm="0">
                                          <p:val>
                                            <p:fltVal val="720"/>
                                          </p:val>
                                        </p:tav>
                                        <p:tav tm="100000">
                                          <p:val>
                                            <p:fltVal val="0"/>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style.rotation</p:attrName>
                                        </p:attrNameLst>
                                      </p:cBhvr>
                                      <p:tavLst>
                                        <p:tav tm="0">
                                          <p:val>
                                            <p:fltVal val="720"/>
                                          </p:val>
                                        </p:tav>
                                        <p:tav tm="100000">
                                          <p:val>
                                            <p:fltVal val="0"/>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 calcmode="lin" valueType="num">
                                      <p:cBhvr>
                                        <p:cTn id="34"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now, it’s time to re-think:</a:t>
            </a:r>
          </a:p>
        </p:txBody>
      </p:sp>
      <p:sp>
        <p:nvSpPr>
          <p:cNvPr id="3" name="Content Placeholder 2"/>
          <p:cNvSpPr>
            <a:spLocks noGrp="1"/>
          </p:cNvSpPr>
          <p:nvPr>
            <p:ph idx="1"/>
          </p:nvPr>
        </p:nvSpPr>
        <p:spPr/>
        <p:txBody>
          <a:bodyPr/>
          <a:lstStyle/>
          <a:p>
            <a:pPr>
              <a:lnSpc>
                <a:spcPct val="100000"/>
              </a:lnSpc>
              <a:buFont typeface="+mj-lt"/>
              <a:buAutoNum type="arabicPeriod"/>
            </a:pPr>
            <a:r>
              <a:rPr lang="en-GB" sz="2800" dirty="0"/>
              <a:t>How students </a:t>
            </a:r>
            <a:r>
              <a:rPr lang="en-GB" sz="2800" dirty="0">
                <a:solidFill>
                  <a:srgbClr val="FF0000"/>
                </a:solidFill>
              </a:rPr>
              <a:t>really</a:t>
            </a:r>
            <a:r>
              <a:rPr lang="en-GB" sz="2800" dirty="0"/>
              <a:t> learn – and how we can help make learning happen for them;</a:t>
            </a:r>
          </a:p>
          <a:p>
            <a:pPr>
              <a:lnSpc>
                <a:spcPct val="100000"/>
              </a:lnSpc>
              <a:buFont typeface="+mj-lt"/>
              <a:buAutoNum type="arabicPeriod"/>
            </a:pPr>
            <a:r>
              <a:rPr lang="en-GB" sz="2800" dirty="0"/>
              <a:t>How to make </a:t>
            </a:r>
            <a:r>
              <a:rPr lang="en-GB" sz="2800" dirty="0">
                <a:solidFill>
                  <a:srgbClr val="FF0000"/>
                </a:solidFill>
              </a:rPr>
              <a:t>feedback</a:t>
            </a:r>
            <a:r>
              <a:rPr lang="en-GB" sz="2800" dirty="0"/>
              <a:t> really work for students;</a:t>
            </a:r>
          </a:p>
          <a:p>
            <a:pPr>
              <a:lnSpc>
                <a:spcPct val="100000"/>
              </a:lnSpc>
              <a:buFont typeface="+mj-lt"/>
              <a:buAutoNum type="arabicPeriod"/>
            </a:pPr>
            <a:r>
              <a:rPr lang="en-GB" sz="2800" dirty="0"/>
              <a:t>How best to </a:t>
            </a:r>
            <a:r>
              <a:rPr lang="en-GB" sz="2800" dirty="0">
                <a:solidFill>
                  <a:srgbClr val="FF0000"/>
                </a:solidFill>
              </a:rPr>
              <a:t>measure</a:t>
            </a:r>
            <a:r>
              <a:rPr lang="en-GB" sz="2800" dirty="0"/>
              <a:t> and </a:t>
            </a:r>
            <a:r>
              <a:rPr lang="en-GB" sz="2800" dirty="0">
                <a:solidFill>
                  <a:srgbClr val="FF0000"/>
                </a:solidFill>
              </a:rPr>
              <a:t>accredit</a:t>
            </a:r>
            <a:r>
              <a:rPr lang="en-GB" sz="2800" dirty="0"/>
              <a:t> students’ achievement (not just more of the same old tired methods).</a:t>
            </a:r>
          </a:p>
          <a:p>
            <a:pPr>
              <a:lnSpc>
                <a:spcPct val="100000"/>
              </a:lnSpc>
              <a:buNone/>
            </a:pPr>
            <a:r>
              <a:rPr lang="en-GB" sz="2800" dirty="0"/>
              <a:t>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B050"/>
                </a:solidFill>
              </a:rPr>
              <a:t>Albert Einstein</a:t>
            </a:r>
            <a:endParaRPr lang="en-US" sz="3600" b="1" dirty="0">
              <a:solidFill>
                <a:srgbClr val="00B050"/>
              </a:solidFill>
            </a:endParaRPr>
          </a:p>
        </p:txBody>
      </p:sp>
      <p:sp>
        <p:nvSpPr>
          <p:cNvPr id="3" name="Content Placeholder 2"/>
          <p:cNvSpPr>
            <a:spLocks noGrp="1"/>
          </p:cNvSpPr>
          <p:nvPr>
            <p:ph idx="1"/>
          </p:nvPr>
        </p:nvSpPr>
        <p:spPr/>
        <p:txBody>
          <a:bodyPr/>
          <a:lstStyle/>
          <a:p>
            <a:pPr>
              <a:buNone/>
            </a:pPr>
            <a:r>
              <a:rPr lang="en-GB" dirty="0"/>
              <a:t>“It is simply madness to keep doing the same thing, and expect different results”</a:t>
            </a:r>
            <a:endParaRPr 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a:solidFill>
                  <a:srgbClr val="00B050"/>
                </a:solidFill>
                <a:latin typeface="Calibri" pitchFamily="34" charset="0"/>
              </a:rPr>
              <a:t>Teaching – and research – and reflection:</a:t>
            </a:r>
            <a:br>
              <a:rPr lang="en-GB" sz="3200" b="1" dirty="0">
                <a:solidFill>
                  <a:srgbClr val="00B050"/>
                </a:solidFill>
                <a:latin typeface="Calibri" pitchFamily="34" charset="0"/>
              </a:rPr>
            </a:br>
            <a:r>
              <a:rPr lang="en-GB" sz="3200" b="1" dirty="0">
                <a:solidFill>
                  <a:srgbClr val="00B050"/>
                </a:solidFill>
                <a:latin typeface="Calibri" pitchFamily="34" charset="0"/>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latin typeface="Calibri" pitchFamily="34" charset="0"/>
              </a:rPr>
              <a:t>‘what’ is getting ever less important</a:t>
            </a:r>
          </a:p>
        </p:txBody>
      </p:sp>
      <p:sp>
        <p:nvSpPr>
          <p:cNvPr id="3" name="Content Placeholder 2"/>
          <p:cNvSpPr>
            <a:spLocks noGrp="1"/>
          </p:cNvSpPr>
          <p:nvPr>
            <p:ph idx="1"/>
          </p:nvPr>
        </p:nvSpPr>
        <p:spPr/>
        <p:txBody>
          <a:bodyPr/>
          <a:lstStyle/>
          <a:p>
            <a:pPr>
              <a:lnSpc>
                <a:spcPct val="100000"/>
              </a:lnSpc>
            </a:pPr>
            <a:r>
              <a:rPr lang="en-GB" sz="2000" dirty="0"/>
              <a:t>Columbia University research published recently (2011) in Science magazine shows that people are much less prepared to remember ‘</a:t>
            </a:r>
            <a:r>
              <a:rPr lang="en-GB" sz="2000" dirty="0">
                <a:solidFill>
                  <a:srgbClr val="FF0000"/>
                </a:solidFill>
              </a:rPr>
              <a:t>what</a:t>
            </a:r>
            <a:r>
              <a:rPr lang="en-GB" sz="2000" dirty="0"/>
              <a:t>’, but better at remembering </a:t>
            </a:r>
            <a:r>
              <a:rPr lang="en-GB" sz="2000" dirty="0">
                <a:solidFill>
                  <a:srgbClr val="FF0000"/>
                </a:solidFill>
              </a:rPr>
              <a:t>where</a:t>
            </a:r>
            <a:r>
              <a:rPr lang="en-GB" sz="2000" dirty="0"/>
              <a:t> to access information, and </a:t>
            </a:r>
            <a:r>
              <a:rPr lang="en-GB" sz="2000" dirty="0">
                <a:solidFill>
                  <a:srgbClr val="FF0000"/>
                </a:solidFill>
              </a:rPr>
              <a:t>how</a:t>
            </a:r>
            <a:r>
              <a:rPr lang="en-GB" sz="2000" dirty="0"/>
              <a:t> to do so.</a:t>
            </a:r>
          </a:p>
          <a:p>
            <a:pPr>
              <a:lnSpc>
                <a:spcPct val="100000"/>
              </a:lnSpc>
            </a:pPr>
            <a:r>
              <a:rPr lang="en-GB" sz="2000" dirty="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a:solidFill>
                  <a:schemeClr val="tx1"/>
                </a:solidFill>
              </a:rPr>
              <a:t>Published Online July 14 2011 </a:t>
            </a:r>
            <a:r>
              <a:rPr lang="en-US" sz="1800" i="1" dirty="0">
                <a:solidFill>
                  <a:schemeClr val="tx1"/>
                </a:solidFill>
                <a:hlinkClick r:id="rId2" action="ppaction://hlinkfile"/>
              </a:rPr>
              <a:t>&lt; Science Express Index</a:t>
            </a:r>
            <a:r>
              <a:rPr lang="en-US" sz="1800" i="1" dirty="0">
                <a:solidFill>
                  <a:schemeClr val="tx1"/>
                </a:solidFill>
              </a:rPr>
              <a:t> Science DOI: 10.1126/science.1207745 </a:t>
            </a:r>
            <a:endParaRPr lang="en-US" sz="1800" dirty="0">
              <a:solidFill>
                <a:schemeClr val="tx1"/>
              </a:solidFill>
            </a:endParaRPr>
          </a:p>
          <a:p>
            <a:pPr>
              <a:buNone/>
            </a:pPr>
            <a:r>
              <a:rPr lang="en-US" sz="1800" dirty="0">
                <a:solidFill>
                  <a:schemeClr val="tx1"/>
                </a:solidFill>
              </a:rPr>
              <a:t>Report: Google Effects on Memory: Cognitive Consequences of Having Information at Our Fingertips </a:t>
            </a:r>
            <a:r>
              <a:rPr lang="en-US" sz="1800" dirty="0">
                <a:solidFill>
                  <a:schemeClr val="tx1"/>
                </a:solidFill>
                <a:hlinkClick r:id="rId3" action="ppaction://hlinkfile"/>
              </a:rPr>
              <a:t>Betsy Sparrow</a:t>
            </a:r>
            <a:r>
              <a:rPr lang="en-US" sz="1800" dirty="0">
                <a:solidFill>
                  <a:schemeClr val="tx1"/>
                </a:solidFill>
              </a:rPr>
              <a:t>,</a:t>
            </a:r>
            <a:r>
              <a:rPr lang="en-US" sz="1800" dirty="0">
                <a:solidFill>
                  <a:schemeClr val="tx1"/>
                </a:solidFill>
                <a:hlinkClick r:id="" action="ppaction://hlinkfile"/>
              </a:rPr>
              <a:t>*</a:t>
            </a:r>
            <a:r>
              <a:rPr lang="en-US" sz="1800" dirty="0">
                <a:solidFill>
                  <a:schemeClr val="tx1"/>
                </a:solidFill>
              </a:rPr>
              <a:t>, </a:t>
            </a:r>
            <a:r>
              <a:rPr lang="en-US" sz="1800" dirty="0">
                <a:solidFill>
                  <a:schemeClr val="tx1"/>
                </a:solidFill>
                <a:hlinkClick r:id="rId4" action="ppaction://hlinkfile"/>
              </a:rPr>
              <a:t>Jenny Liu</a:t>
            </a:r>
            <a:r>
              <a:rPr lang="en-US" sz="1800" dirty="0">
                <a:solidFill>
                  <a:schemeClr val="tx1"/>
                </a:solidFill>
              </a:rPr>
              <a:t>, </a:t>
            </a:r>
            <a:r>
              <a:rPr lang="en-US" sz="1800" dirty="0">
                <a:solidFill>
                  <a:schemeClr val="tx1"/>
                </a:solidFill>
                <a:hlinkClick r:id="rId5" action="ppaction://hlinkfile"/>
              </a:rPr>
              <a:t>Daniel M. Wegner</a:t>
            </a:r>
            <a:endParaRPr lang="en-US" sz="1800" dirty="0">
              <a:solidFill>
                <a:schemeClr val="tx1"/>
              </a:solidFill>
            </a:endParaRPr>
          </a:p>
          <a:p>
            <a:pPr>
              <a:lnSpc>
                <a:spcPct val="100000"/>
              </a:lnSpc>
            </a:pPr>
            <a:endParaRPr lang="en-GB" sz="2000"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Why? </a:t>
            </a:r>
            <a:r>
              <a:rPr lang="en-GB" sz="2800" b="1" kern="0" dirty="0">
                <a:solidFill>
                  <a:srgbClr val="C00000"/>
                </a:solidFill>
                <a:latin typeface="Calibri" pitchFamily="34" charset="0"/>
              </a:rPr>
              <a:t>(rationale)</a:t>
            </a:r>
          </a:p>
          <a:p>
            <a:pPr marL="533400" indent="-533400">
              <a:lnSpc>
                <a:spcPct val="90000"/>
              </a:lnSpc>
              <a:spcBef>
                <a:spcPct val="35000"/>
              </a:spcBef>
              <a:buClr>
                <a:srgbClr val="009900"/>
              </a:buClr>
              <a:buFont typeface="Wingdings" pitchFamily="2" charset="2"/>
              <a:buChar char="v"/>
              <a:defRPr/>
            </a:pPr>
            <a:r>
              <a:rPr lang="en-GB" sz="1800" b="1" kern="0" dirty="0">
                <a:solidFill>
                  <a:srgbClr val="660066"/>
                </a:solidFill>
                <a:latin typeface="Calibri" pitchFamily="34" charset="0"/>
              </a:rPr>
              <a:t>What? </a:t>
            </a:r>
            <a:r>
              <a:rPr lang="en-GB" sz="1800" b="1" kern="0" dirty="0">
                <a:solidFill>
                  <a:srgbClr val="C00000"/>
                </a:solidFill>
                <a:latin typeface="Calibri" pitchFamily="34" charset="0"/>
              </a:rPr>
              <a:t>(content)</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Who? </a:t>
            </a:r>
            <a:r>
              <a:rPr lang="en-GB" sz="2800" b="1" kern="0" dirty="0">
                <a:solidFill>
                  <a:srgbClr val="C00000"/>
                </a:solidFill>
                <a:latin typeface="Calibri" pitchFamily="34" charset="0"/>
              </a:rPr>
              <a:t>(people, you, me, them)</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Where? </a:t>
            </a:r>
            <a:r>
              <a:rPr lang="en-GB" sz="2800" b="1" kern="0" dirty="0">
                <a:solidFill>
                  <a:srgbClr val="C00000"/>
                </a:solidFill>
                <a:latin typeface="Calibri" pitchFamily="34" charset="0"/>
              </a:rPr>
              <a:t>(locations)</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When? </a:t>
            </a:r>
            <a:r>
              <a:rPr lang="en-GB" sz="2800" b="1" kern="0" dirty="0">
                <a:solidFill>
                  <a:srgbClr val="C00000"/>
                </a:solidFill>
                <a:latin typeface="Calibri" pitchFamily="34" charset="0"/>
              </a:rPr>
              <a:t>(times)</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How? </a:t>
            </a:r>
            <a:r>
              <a:rPr lang="en-GB" sz="2800" b="1" kern="0" dirty="0">
                <a:solidFill>
                  <a:srgbClr val="C00000"/>
                </a:solidFill>
                <a:latin typeface="Calibri"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mn-lt"/>
              </a:rPr>
              <a:t>Which? </a:t>
            </a:r>
            <a:r>
              <a:rPr lang="en-GB" sz="2800" b="1" kern="0" dirty="0">
                <a:solidFill>
                  <a:srgbClr val="C00000"/>
                </a:solidFill>
                <a:latin typeface="+mn-lt"/>
              </a:rPr>
              <a:t>(decisions)</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mn-lt"/>
              </a:rPr>
              <a:t>So what? </a:t>
            </a:r>
            <a:r>
              <a:rPr lang="en-GB" sz="2800" b="1" kern="0" dirty="0">
                <a:solidFill>
                  <a:srgbClr val="C00000"/>
                </a:solidFill>
                <a:latin typeface="+mn-lt"/>
              </a:rPr>
              <a:t>(importance?)</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mn-lt"/>
              </a:rPr>
              <a:t>Wow? </a:t>
            </a:r>
            <a:r>
              <a:rPr lang="en-GB" sz="2800" b="1" kern="0" dirty="0">
                <a:solidFill>
                  <a:srgbClr val="C00000"/>
                </a:solidFill>
                <a:latin typeface="+mn-lt"/>
              </a:rPr>
              <a:t>(impact?)</a:t>
            </a:r>
          </a:p>
          <a:p>
            <a:pPr marL="533400" indent="-533400">
              <a:lnSpc>
                <a:spcPct val="90000"/>
              </a:lnSpc>
              <a:spcBef>
                <a:spcPct val="35000"/>
              </a:spcBef>
              <a:buClr>
                <a:srgbClr val="009900"/>
              </a:buClr>
              <a:buFont typeface="Wingdings" pitchFamily="2" charset="2"/>
              <a:buNone/>
              <a:defRPr/>
            </a:pPr>
            <a:r>
              <a:rPr lang="en-GB" sz="2800" b="1" kern="0" dirty="0">
                <a:solidFill>
                  <a:srgbClr val="660066"/>
                </a:solidFill>
                <a:latin typeface="+mn-lt"/>
              </a:rPr>
              <a:t>And the most powerful four-letter word in the English language...</a:t>
            </a:r>
          </a:p>
          <a:p>
            <a:pPr marL="533400" indent="-533400">
              <a:lnSpc>
                <a:spcPct val="90000"/>
              </a:lnSpc>
              <a:spcBef>
                <a:spcPct val="35000"/>
              </a:spcBef>
              <a:buClr>
                <a:srgbClr val="009900"/>
              </a:buClr>
              <a:buFont typeface="Wingdings" pitchFamily="2" charset="2"/>
              <a:buNone/>
              <a:defRPr/>
            </a:pPr>
            <a:r>
              <a:rPr lang="en-GB" sz="3600" b="1" kern="0" dirty="0">
                <a:solidFill>
                  <a:srgbClr val="CC0000"/>
                </a:solidFill>
                <a:latin typeface="+mn-lt"/>
              </a:rPr>
              <a:t>	????</a:t>
            </a:r>
          </a:p>
        </p:txBody>
      </p:sp>
      <p:sp>
        <p:nvSpPr>
          <p:cNvPr id="5" name="Title 1"/>
          <p:cNvSpPr txBox="1">
            <a:spLocks/>
          </p:cNvSpPr>
          <p:nvPr/>
        </p:nvSpPr>
        <p:spPr>
          <a:xfrm>
            <a:off x="0" y="1"/>
            <a:ext cx="9144000" cy="1124679"/>
          </a:xfrm>
          <a:prstGeom prst="rect">
            <a:avLst/>
          </a:prstGeom>
        </p:spPr>
        <p:txBody>
          <a:bodyPr/>
          <a:lstStyle/>
          <a:p>
            <a:pPr algn="ctr">
              <a:lnSpc>
                <a:spcPct val="85000"/>
              </a:lnSpc>
              <a:defRPr/>
            </a:pPr>
            <a:r>
              <a:rPr lang="en-GB" sz="3200" b="1" kern="0" dirty="0">
                <a:solidFill>
                  <a:srgbClr val="00B050"/>
                </a:solidFill>
                <a:latin typeface="Calibri" pitchFamily="34" charset="0"/>
              </a:rPr>
              <a:t>Teaching – and research – and reflection:</a:t>
            </a:r>
            <a:br>
              <a:rPr lang="en-GB" sz="3200" b="1" kern="0" dirty="0">
                <a:solidFill>
                  <a:srgbClr val="00B050"/>
                </a:solidFill>
                <a:latin typeface="Calibri" pitchFamily="34" charset="0"/>
              </a:rPr>
            </a:br>
            <a:r>
              <a:rPr lang="en-GB" sz="3200" b="1" kern="0" dirty="0">
                <a:solidFill>
                  <a:srgbClr val="00B050"/>
                </a:solidFill>
                <a:latin typeface="Calibri" pitchFamily="34" charset="0"/>
              </a:rPr>
              <a:t>the ten most important words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z="3600" b="1" dirty="0"/>
              <a:t>The guru Royce Sadler</a:t>
            </a:r>
            <a:br>
              <a:rPr lang="en-GB" sz="3600" b="1" dirty="0"/>
            </a:br>
            <a:endParaRPr lang="en-GB" sz="3600" b="1" dirty="0"/>
          </a:p>
        </p:txBody>
      </p:sp>
      <p:sp>
        <p:nvSpPr>
          <p:cNvPr id="26627" name="Rectangle 3"/>
          <p:cNvSpPr>
            <a:spLocks noGrp="1" noChangeArrowheads="1"/>
          </p:cNvSpPr>
          <p:nvPr>
            <p:ph idx="1"/>
          </p:nvPr>
        </p:nvSpPr>
        <p:spPr>
          <a:xfrm>
            <a:off x="214313" y="1071563"/>
            <a:ext cx="8483600" cy="5130800"/>
          </a:xfrm>
        </p:spPr>
        <p:txBody>
          <a:bodyPr/>
          <a:lstStyle/>
          <a:p>
            <a:pPr eaLnBrk="1" hangingPunct="1">
              <a:lnSpc>
                <a:spcPct val="100000"/>
              </a:lnSpc>
              <a:buFontTx/>
              <a:buNone/>
            </a:pPr>
            <a:r>
              <a:rPr lang="en-AU" sz="2800" dirty="0"/>
              <a:t>“The indispensable conditions for improvement are that the student comes to hold a concept of quality roughly similar to that held by the teacher, is able to monitor continuously the quality of what is being produced </a:t>
            </a:r>
            <a:r>
              <a:rPr lang="en-AU" sz="2800" b="1" i="1" dirty="0">
                <a:solidFill>
                  <a:srgbClr val="FF0000"/>
                </a:solidFill>
              </a:rPr>
              <a:t>during the act of production itself</a:t>
            </a:r>
            <a:r>
              <a:rPr lang="en-AU" sz="2800" dirty="0"/>
              <a:t>, and has a repertoire of alternative moves or strategies from which to draw at any given point. In other words, students have to be able to judge the quality of what they are producing and be able to regulate what they are doing </a:t>
            </a:r>
            <a:r>
              <a:rPr lang="en-AU" sz="2800" b="1" i="1" dirty="0">
                <a:solidFill>
                  <a:srgbClr val="FF0000"/>
                </a:solidFill>
              </a:rPr>
              <a:t>during the doing of it</a:t>
            </a:r>
            <a:r>
              <a:rPr lang="en-AU" sz="2800" dirty="0"/>
              <a:t>”. (Sadler 1989). (my italics)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6" name="Text Box 12"/>
          <p:cNvSpPr txBox="1">
            <a:spLocks noChangeArrowheads="1"/>
          </p:cNvSpPr>
          <p:nvPr/>
        </p:nvSpPr>
        <p:spPr bwMode="auto">
          <a:xfrm>
            <a:off x="17959" y="722505"/>
            <a:ext cx="9144000" cy="7286610"/>
          </a:xfrm>
          <a:prstGeom prst="rect">
            <a:avLst/>
          </a:prstGeom>
          <a:solidFill>
            <a:srgbClr val="FFFFCC">
              <a:alpha val="65098"/>
            </a:srgbClr>
          </a:solidFill>
          <a:ln w="9525">
            <a:noFill/>
            <a:miter lim="800000"/>
            <a:headEnd/>
            <a:tailEnd/>
          </a:ln>
        </p:spPr>
        <p:txBody>
          <a:bodyPr wrap="square">
            <a:spAutoFit/>
          </a:bodyPr>
          <a:lstStyle/>
          <a:p>
            <a:pPr marL="627063" indent="-627063" eaLnBrk="0" hangingPunct="0">
              <a:spcBef>
                <a:spcPct val="30000"/>
              </a:spcBef>
              <a:buClr>
                <a:srgbClr val="009900"/>
              </a:buClr>
              <a:buFont typeface="+mj-lt"/>
              <a:buAutoNum type="arabicPeriod"/>
            </a:pPr>
            <a:r>
              <a:rPr lang="en-GB" sz="2500" b="1" dirty="0">
                <a:solidFill>
                  <a:srgbClr val="59178A"/>
                </a:solidFill>
                <a:latin typeface="Arial" charset="0"/>
              </a:rPr>
              <a:t>Strive to enhance our students’ </a:t>
            </a:r>
            <a:r>
              <a:rPr lang="en-GB" sz="2500" b="1" dirty="0">
                <a:solidFill>
                  <a:srgbClr val="CC0000"/>
                </a:solidFill>
                <a:latin typeface="Arial" charset="0"/>
              </a:rPr>
              <a:t>want</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develop ownership of the </a:t>
            </a:r>
            <a:r>
              <a:rPr lang="en-GB" sz="2500" b="1" dirty="0">
                <a:solidFill>
                  <a:srgbClr val="CC0000"/>
                </a:solidFill>
                <a:latin typeface="Arial" charset="0"/>
              </a:rPr>
              <a:t>need</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Keep students learning by </a:t>
            </a:r>
            <a:r>
              <a:rPr lang="en-GB" sz="2500" b="1" dirty="0">
                <a:solidFill>
                  <a:srgbClr val="CC0000"/>
                </a:solidFill>
                <a:latin typeface="Arial" charset="0"/>
              </a:rPr>
              <a:t>doing</a:t>
            </a:r>
            <a:r>
              <a:rPr lang="en-GB" sz="2500" b="1" dirty="0">
                <a:solidFill>
                  <a:srgbClr val="59178A"/>
                </a:solidFill>
                <a:latin typeface="Arial" charset="0"/>
              </a:rPr>
              <a:t>, practice, trial-and-error, repetition;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Ensure students get quick and useful </a:t>
            </a:r>
            <a:r>
              <a:rPr lang="en-GB" sz="2500" b="1" dirty="0">
                <a:solidFill>
                  <a:srgbClr val="CC0000"/>
                </a:solidFill>
                <a:latin typeface="Arial" charset="0"/>
              </a:rPr>
              <a:t>feedback</a:t>
            </a:r>
            <a:r>
              <a:rPr lang="en-GB" sz="2500" b="1" dirty="0">
                <a:solidFill>
                  <a:srgbClr val="59178A"/>
                </a:solidFill>
                <a:latin typeface="Arial" charset="0"/>
              </a:rPr>
              <a:t> – from us and from each other;</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a:t>
            </a:r>
            <a:r>
              <a:rPr lang="en-GB" sz="2500" b="1" dirty="0">
                <a:solidFill>
                  <a:srgbClr val="CC0000"/>
                </a:solidFill>
                <a:latin typeface="Arial" charset="0"/>
              </a:rPr>
              <a:t>make sense</a:t>
            </a:r>
            <a:r>
              <a:rPr lang="en-GB" sz="2500" b="1" dirty="0">
                <a:solidFill>
                  <a:srgbClr val="59178A"/>
                </a:solidFill>
                <a:latin typeface="Arial" charset="0"/>
              </a:rPr>
              <a:t> of what they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Get students deepening their learning by </a:t>
            </a:r>
            <a:r>
              <a:rPr lang="en-GB" sz="2500" b="1" dirty="0">
                <a:solidFill>
                  <a:srgbClr val="FF0000"/>
                </a:solidFill>
                <a:latin typeface="Arial" charset="0"/>
              </a:rPr>
              <a:t>coaching</a:t>
            </a:r>
            <a:r>
              <a:rPr lang="en-GB" sz="2500" b="1" dirty="0">
                <a:solidFill>
                  <a:srgbClr val="59178A"/>
                </a:solidFill>
                <a:latin typeface="Arial" charset="0"/>
              </a:rPr>
              <a:t> other students, explaining things to them.</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Allow students to further deepen their learning by </a:t>
            </a:r>
            <a:r>
              <a:rPr lang="en-GB" sz="2500" b="1" dirty="0">
                <a:solidFill>
                  <a:srgbClr val="FF0000"/>
                </a:solidFill>
                <a:latin typeface="Arial" charset="0"/>
              </a:rPr>
              <a:t>assessing</a:t>
            </a:r>
            <a:r>
              <a:rPr lang="en-GB" sz="2500" b="1" dirty="0">
                <a:solidFill>
                  <a:srgbClr val="59178A"/>
                </a:solidFill>
                <a:latin typeface="Arial" charset="0"/>
              </a:rPr>
              <a:t> their own learning, and assessing others’ learning – </a:t>
            </a:r>
            <a:r>
              <a:rPr lang="en-GB" sz="2500" b="1" dirty="0">
                <a:solidFill>
                  <a:srgbClr val="FF0000"/>
                </a:solidFill>
                <a:latin typeface="Arial" charset="0"/>
              </a:rPr>
              <a:t>making informed judgements</a:t>
            </a:r>
            <a:r>
              <a:rPr lang="en-GB" sz="2500" b="1" dirty="0">
                <a:solidFill>
                  <a:srgbClr val="59178A"/>
                </a:solidFill>
                <a:latin typeface="Arial" charset="0"/>
              </a:rPr>
              <a:t>.</a:t>
            </a: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p:txBody>
      </p:sp>
      <p:sp>
        <p:nvSpPr>
          <p:cNvPr id="2" name="Rectangle 2"/>
          <p:cNvSpPr>
            <a:spLocks noChangeArrowheads="1"/>
          </p:cNvSpPr>
          <p:nvPr/>
        </p:nvSpPr>
        <p:spPr bwMode="auto">
          <a:xfrm>
            <a:off x="17959" y="-97007"/>
            <a:ext cx="9144000" cy="836613"/>
          </a:xfrm>
          <a:prstGeom prst="rect">
            <a:avLst/>
          </a:prstGeom>
          <a:solidFill>
            <a:srgbClr val="CCFFFF">
              <a:alpha val="81961"/>
            </a:srgbClr>
          </a:solidFill>
          <a:ln w="9525" algn="ctr">
            <a:noFill/>
            <a:miter lim="800000"/>
            <a:headEnd/>
            <a:tailEnd/>
          </a:ln>
        </p:spPr>
        <p:txBody>
          <a:bodyPr anchor="ctr"/>
          <a:lstStyle/>
          <a:p>
            <a:pPr algn="ctr" eaLnBrk="0" hangingPunct="0">
              <a:lnSpc>
                <a:spcPct val="85000"/>
              </a:lnSpc>
            </a:pPr>
            <a:r>
              <a:rPr lang="en-US" sz="3600" b="1" dirty="0">
                <a:solidFill>
                  <a:srgbClr val="000000"/>
                </a:solidFill>
                <a:latin typeface="Verdana" pitchFamily="34" charset="0"/>
              </a:rPr>
              <a:t>Making assessment manageable: we need to:</a:t>
            </a:r>
          </a:p>
        </p:txBody>
      </p:sp>
      <p:sp>
        <p:nvSpPr>
          <p:cNvPr id="27" name="Text Box 12"/>
          <p:cNvSpPr txBox="1">
            <a:spLocks noChangeArrowheads="1"/>
          </p:cNvSpPr>
          <p:nvPr/>
        </p:nvSpPr>
        <p:spPr bwMode="auto">
          <a:xfrm>
            <a:off x="590925" y="32945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152400" y="349250"/>
            <a:ext cx="9296400" cy="1092200"/>
          </a:xfrm>
          <a:noFill/>
          <a:ln w="12700">
            <a:noFill/>
            <a:miter lim="800000"/>
            <a:headEnd/>
            <a:tailEnd/>
          </a:ln>
          <a:effectLst/>
        </p:spPr>
        <p:txBody>
          <a:bodyPr vert="horz" wrap="square" lIns="92075" tIns="46038" rIns="92075" bIns="46038" numCol="1" anchor="ctr" anchorCtr="0" compatLnSpc="1">
            <a:prstTxWarp prst="textNoShape">
              <a:avLst/>
            </a:prstTxWarp>
          </a:bodyPr>
          <a:lstStyle/>
          <a:p>
            <a:pPr eaLnBrk="0" hangingPunct="0">
              <a:lnSpc>
                <a:spcPct val="80000"/>
              </a:lnSpc>
            </a:pPr>
            <a:r>
              <a:rPr lang="en-US" sz="4400" b="1" dirty="0">
                <a:solidFill>
                  <a:srgbClr val="800080"/>
                </a:solidFill>
              </a:rPr>
              <a:t>Phil’s ‘musts’ for assessment</a:t>
            </a:r>
          </a:p>
        </p:txBody>
      </p:sp>
      <p:sp>
        <p:nvSpPr>
          <p:cNvPr id="278531" name="Rectangle 3"/>
          <p:cNvSpPr>
            <a:spLocks noGrp="1" noChangeArrowheads="1"/>
          </p:cNvSpPr>
          <p:nvPr>
            <p:ph idx="1"/>
          </p:nvPr>
        </p:nvSpPr>
        <p:spPr>
          <a:xfrm>
            <a:off x="990600" y="1447800"/>
            <a:ext cx="8153400" cy="5410200"/>
          </a:xfrm>
          <a:noFill/>
          <a:ln/>
        </p:spPr>
        <p:txBody>
          <a:bodyPr/>
          <a:lstStyle/>
          <a:p>
            <a:pPr>
              <a:buFont typeface="Wingdings" pitchFamily="2" charset="2"/>
              <a:buNone/>
            </a:pPr>
            <a:r>
              <a:rPr lang="en-US" sz="2400" dirty="0"/>
              <a:t>Assessment must be:</a:t>
            </a:r>
          </a:p>
          <a:p>
            <a:pPr>
              <a:buFont typeface="Wingdings" pitchFamily="2" charset="2"/>
              <a:buNone/>
            </a:pPr>
            <a:r>
              <a:rPr lang="en-US" sz="4400" b="0" dirty="0">
                <a:solidFill>
                  <a:srgbClr val="CC0000"/>
                </a:solidFill>
                <a:effectLst>
                  <a:outerShdw blurRad="38100" dist="38100" dir="2700000" algn="tl">
                    <a:srgbClr val="000000"/>
                  </a:outerShdw>
                </a:effectLst>
                <a:latin typeface="Berlin Sans FB" pitchFamily="34" charset="0"/>
              </a:rPr>
              <a:t>Valid</a:t>
            </a:r>
          </a:p>
          <a:p>
            <a:pPr>
              <a:buFont typeface="Wingdings" pitchFamily="2" charset="2"/>
              <a:buNone/>
            </a:pPr>
            <a:r>
              <a:rPr lang="en-US" sz="4800" dirty="0">
                <a:solidFill>
                  <a:srgbClr val="0033CC"/>
                </a:solidFill>
                <a:effectLst>
                  <a:outerShdw blurRad="38100" dist="38100" dir="2700000" algn="tl">
                    <a:srgbClr val="000000"/>
                  </a:outerShdw>
                </a:effectLst>
                <a:latin typeface="Schindler Small Caps" pitchFamily="34" charset="0"/>
              </a:rPr>
              <a:t>Reliable</a:t>
            </a:r>
            <a:r>
              <a:rPr lang="en-US" sz="2400" dirty="0"/>
              <a:t> </a:t>
            </a:r>
          </a:p>
          <a:p>
            <a:pPr>
              <a:buFontTx/>
              <a:buChar char="-"/>
            </a:pPr>
            <a:r>
              <a:rPr lang="en-US" sz="2400" dirty="0"/>
              <a:t>fair, consistent;</a:t>
            </a:r>
          </a:p>
          <a:p>
            <a:pPr>
              <a:buFont typeface="Wingdings" pitchFamily="2" charset="2"/>
              <a:buNone/>
            </a:pPr>
            <a:r>
              <a:rPr lang="en-US" sz="3600" dirty="0">
                <a:solidFill>
                  <a:schemeClr val="hlink"/>
                </a:solidFill>
                <a:effectLst>
                  <a:outerShdw blurRad="38100" dist="38100" dir="2700000" algn="tl">
                    <a:srgbClr val="000000"/>
                  </a:outerShdw>
                </a:effectLst>
                <a:latin typeface="Castellar" pitchFamily="18" charset="0"/>
              </a:rPr>
              <a:t>Transparent</a:t>
            </a:r>
          </a:p>
          <a:p>
            <a:pPr>
              <a:buFont typeface="Wingdings" pitchFamily="2" charset="2"/>
              <a:buNone/>
            </a:pPr>
            <a:r>
              <a:rPr lang="en-US" sz="5400" dirty="0">
                <a:solidFill>
                  <a:srgbClr val="660066"/>
                </a:solidFill>
                <a:effectLst>
                  <a:outerShdw blurRad="38100" dist="38100" dir="2700000" algn="tl">
                    <a:srgbClr val="000000"/>
                  </a:outerShdw>
                </a:effectLst>
                <a:latin typeface="Bradley Hand ITC" pitchFamily="66" charset="0"/>
              </a:rPr>
              <a:t>Authentic</a:t>
            </a:r>
          </a:p>
          <a:p>
            <a:pPr>
              <a:buFont typeface="Wingdings" pitchFamily="2" charset="2"/>
              <a:buNone/>
            </a:pPr>
            <a:r>
              <a:rPr lang="en-US" sz="5400" b="0" dirty="0">
                <a:solidFill>
                  <a:srgbClr val="663300"/>
                </a:solidFill>
                <a:effectLst>
                  <a:outerShdw blurRad="38100" dist="38100" dir="2700000" algn="tl">
                    <a:srgbClr val="000000"/>
                  </a:outerShdw>
                </a:effectLst>
                <a:latin typeface="Arial Rounded MT Bold" pitchFamily="34" charset="0"/>
              </a:rPr>
              <a:t>Manageable</a:t>
            </a:r>
          </a:p>
        </p:txBody>
      </p:sp>
      <p:sp>
        <p:nvSpPr>
          <p:cNvPr id="278533" name="Rectangle 5"/>
          <p:cNvSpPr>
            <a:spLocks noChangeArrowheads="1"/>
          </p:cNvSpPr>
          <p:nvPr/>
        </p:nvSpPr>
        <p:spPr bwMode="auto">
          <a:xfrm>
            <a:off x="395288" y="2060575"/>
            <a:ext cx="7921625" cy="4797425"/>
          </a:xfrm>
          <a:prstGeom prst="rect">
            <a:avLst/>
          </a:prstGeom>
          <a:solidFill>
            <a:srgbClr val="6600FF">
              <a:alpha val="23000"/>
            </a:srgbClr>
          </a:solidFill>
          <a:ln w="12700">
            <a:noFill/>
            <a:miter lim="800000"/>
            <a:headEnd type="none" w="sm" len="sm"/>
            <a:tailEnd type="none" w="sm" len="sm"/>
          </a:ln>
          <a:effectLst/>
        </p:spPr>
        <p:txBody>
          <a:bodyPr wrap="none" lIns="90000" tIns="46800" rIns="90000" bIns="46800" anchor="ctr"/>
          <a:lstStyle/>
          <a:p>
            <a:pPr algn="ctr" eaLnBrk="0" hangingPunct="0"/>
            <a:r>
              <a:rPr lang="en-GB" sz="14200" b="1">
                <a:solidFill>
                  <a:srgbClr val="000000"/>
                </a:solidFill>
              </a:rPr>
              <a:t>Inclusive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 calcmode="lin" valueType="num">
                                      <p:cBhvr additive="base">
                                        <p:cTn id="7" dur="500" fill="hold"/>
                                        <p:tgtEl>
                                          <p:spTgt spid="278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8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8531">
                                            <p:txEl>
                                              <p:pRg st="1" end="1"/>
                                            </p:txEl>
                                          </p:spTgt>
                                        </p:tgtEl>
                                        <p:attrNameLst>
                                          <p:attrName>style.visibility</p:attrName>
                                        </p:attrNameLst>
                                      </p:cBhvr>
                                      <p:to>
                                        <p:strVal val="visible"/>
                                      </p:to>
                                    </p:set>
                                    <p:anim calcmode="lin" valueType="num">
                                      <p:cBhvr additive="base">
                                        <p:cTn id="13" dur="500" fill="hold"/>
                                        <p:tgtEl>
                                          <p:spTgt spid="278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8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8531">
                                            <p:txEl>
                                              <p:pRg st="2" end="2"/>
                                            </p:txEl>
                                          </p:spTgt>
                                        </p:tgtEl>
                                        <p:attrNameLst>
                                          <p:attrName>style.visibility</p:attrName>
                                        </p:attrNameLst>
                                      </p:cBhvr>
                                      <p:to>
                                        <p:strVal val="visible"/>
                                      </p:to>
                                    </p:set>
                                    <p:anim calcmode="lin" valueType="num">
                                      <p:cBhvr additive="base">
                                        <p:cTn id="19" dur="500" fill="hold"/>
                                        <p:tgtEl>
                                          <p:spTgt spid="278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8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8531">
                                            <p:txEl>
                                              <p:pRg st="4" end="4"/>
                                            </p:txEl>
                                          </p:spTgt>
                                        </p:tgtEl>
                                        <p:attrNameLst>
                                          <p:attrName>style.visibility</p:attrName>
                                        </p:attrNameLst>
                                      </p:cBhvr>
                                      <p:to>
                                        <p:strVal val="visible"/>
                                      </p:to>
                                    </p:set>
                                    <p:anim calcmode="lin" valueType="num">
                                      <p:cBhvr additive="base">
                                        <p:cTn id="25" dur="500" fill="hold"/>
                                        <p:tgtEl>
                                          <p:spTgt spid="27853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85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8531">
                                            <p:txEl>
                                              <p:pRg st="5" end="5"/>
                                            </p:txEl>
                                          </p:spTgt>
                                        </p:tgtEl>
                                        <p:attrNameLst>
                                          <p:attrName>style.visibility</p:attrName>
                                        </p:attrNameLst>
                                      </p:cBhvr>
                                      <p:to>
                                        <p:strVal val="visible"/>
                                      </p:to>
                                    </p:set>
                                    <p:anim calcmode="lin" valueType="num">
                                      <p:cBhvr additive="base">
                                        <p:cTn id="31" dur="500" fill="hold"/>
                                        <p:tgtEl>
                                          <p:spTgt spid="27853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85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8531">
                                            <p:txEl>
                                              <p:pRg st="6" end="6"/>
                                            </p:txEl>
                                          </p:spTgt>
                                        </p:tgtEl>
                                        <p:attrNameLst>
                                          <p:attrName>style.visibility</p:attrName>
                                        </p:attrNameLst>
                                      </p:cBhvr>
                                      <p:to>
                                        <p:strVal val="visible"/>
                                      </p:to>
                                    </p:set>
                                    <p:anim calcmode="lin" valueType="num">
                                      <p:cBhvr additive="base">
                                        <p:cTn id="37" dur="500" fill="hold"/>
                                        <p:tgtEl>
                                          <p:spTgt spid="27853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85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8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autoUpdateAnimBg="0"/>
      <p:bldP spid="2785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Phil’s ‘musts’ for assessment</a:t>
            </a:r>
          </a:p>
        </p:txBody>
      </p:sp>
      <p:sp>
        <p:nvSpPr>
          <p:cNvPr id="280578" name="Rectangle 2"/>
          <p:cNvSpPr>
            <a:spLocks noGrp="1" noChangeArrowheads="1"/>
          </p:cNvSpPr>
          <p:nvPr>
            <p:ph type="title"/>
          </p:nvPr>
        </p:nvSpPr>
        <p:spPr>
          <a:noFill/>
          <a:ln/>
        </p:spPr>
        <p:txBody>
          <a:bodyPr/>
          <a:lstStyle/>
          <a:p>
            <a:r>
              <a:rPr lang="en-US" dirty="0"/>
              <a:t>Assessment must be valid</a:t>
            </a:r>
          </a:p>
        </p:txBody>
      </p:sp>
      <p:sp>
        <p:nvSpPr>
          <p:cNvPr id="280579" name="Rectangle 3"/>
          <p:cNvSpPr>
            <a:spLocks noGrp="1" noChangeArrowheads="1"/>
          </p:cNvSpPr>
          <p:nvPr>
            <p:ph type="body" idx="1"/>
          </p:nvPr>
        </p:nvSpPr>
        <p:spPr>
          <a:noFill/>
          <a:ln/>
        </p:spPr>
        <p:txBody>
          <a:bodyPr/>
          <a:lstStyle/>
          <a:p>
            <a:r>
              <a:rPr lang="en-US" sz="2800"/>
              <a:t>Are we measuring what we set out to measure?</a:t>
            </a:r>
          </a:p>
          <a:p>
            <a:r>
              <a:rPr lang="en-US" sz="2800"/>
              <a:t>Or are we measuring other things that are less important?</a:t>
            </a:r>
          </a:p>
          <a:p>
            <a:r>
              <a:rPr lang="en-US" sz="2800"/>
              <a:t>…such as what students can write about what they can remember about what they learned...</a:t>
            </a:r>
          </a:p>
          <a:p>
            <a:r>
              <a:rPr lang="en-US" sz="2800"/>
              <a:t>For example, most traditional time-constrained exams may be quite reliable, quite transparent, but not at all valid. </a:t>
            </a:r>
          </a:p>
          <a:p>
            <a:r>
              <a:rPr lang="en-US" sz="2800"/>
              <a:t>i.e. not really measuring in the most sensible possible way students’ achievement of the published intended learning outcomes.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0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0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0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0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0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Phil’s ‘musts’ for assessment</a:t>
            </a:r>
          </a:p>
        </p:txBody>
      </p:sp>
      <p:sp>
        <p:nvSpPr>
          <p:cNvPr id="282626" name="Rectangle 2"/>
          <p:cNvSpPr>
            <a:spLocks noChangeArrowheads="1"/>
          </p:cNvSpPr>
          <p:nvPr/>
        </p:nvSpPr>
        <p:spPr bwMode="auto">
          <a:xfrm>
            <a:off x="0" y="349250"/>
            <a:ext cx="9144000" cy="1092200"/>
          </a:xfrm>
          <a:prstGeom prst="rect">
            <a:avLst/>
          </a:prstGeom>
          <a:noFill/>
          <a:ln w="12700">
            <a:noFill/>
            <a:miter lim="800000"/>
            <a:headEnd/>
            <a:tailEnd/>
          </a:ln>
          <a:effectLst/>
        </p:spPr>
        <p:txBody>
          <a:bodyPr lIns="92075" tIns="46038" rIns="92075" bIns="46038" anchor="ctr"/>
          <a:lstStyle/>
          <a:p>
            <a:pPr algn="ctr" eaLnBrk="0" hangingPunct="0">
              <a:lnSpc>
                <a:spcPct val="80000"/>
              </a:lnSpc>
            </a:pPr>
            <a:r>
              <a:rPr lang="en-US" b="1" dirty="0">
                <a:solidFill>
                  <a:srgbClr val="800080"/>
                </a:solidFill>
                <a:latin typeface="Arial Rounded MT Bold" pitchFamily="34" charset="0"/>
              </a:rPr>
              <a:t>Assessment must be reliable</a:t>
            </a:r>
          </a:p>
        </p:txBody>
      </p:sp>
      <p:sp>
        <p:nvSpPr>
          <p:cNvPr id="282627" name="Rectangle 3"/>
          <p:cNvSpPr>
            <a:spLocks noChangeArrowheads="1"/>
          </p:cNvSpPr>
          <p:nvPr/>
        </p:nvSpPr>
        <p:spPr bwMode="auto">
          <a:xfrm>
            <a:off x="0" y="1524000"/>
            <a:ext cx="9144000" cy="4337050"/>
          </a:xfrm>
          <a:prstGeom prst="rect">
            <a:avLst/>
          </a:prstGeom>
          <a:noFill/>
          <a:ln w="12700">
            <a:noFill/>
            <a:miter lim="800000"/>
            <a:headEnd/>
            <a:tailEnd/>
          </a:ln>
          <a:effectLst/>
        </p:spPr>
        <p:txBody>
          <a:bodyPr lIns="92075" tIns="46038" rIns="92075" bIns="46038"/>
          <a:lstStyle/>
          <a:p>
            <a:pPr marL="342900" indent="-342900" eaLnBrk="0" hangingPunct="0">
              <a:lnSpc>
                <a:spcPct val="90000"/>
              </a:lnSpc>
              <a:spcBef>
                <a:spcPct val="20000"/>
              </a:spcBef>
              <a:buClr>
                <a:srgbClr val="CC0000"/>
              </a:buClr>
              <a:buFont typeface="Wingdings" pitchFamily="2" charset="2"/>
              <a:buChar char="v"/>
            </a:pPr>
            <a:r>
              <a:rPr lang="en-US" sz="3200" b="1" dirty="0">
                <a:solidFill>
                  <a:srgbClr val="000000"/>
                </a:solidFill>
                <a:latin typeface="Calibri" pitchFamily="34" charset="0"/>
              </a:rPr>
              <a:t>Are we getting away from ‘putting down the number we first thought of’?</a:t>
            </a:r>
          </a:p>
          <a:p>
            <a:pPr marL="342900" indent="-342900" eaLnBrk="0" hangingPunct="0">
              <a:lnSpc>
                <a:spcPct val="90000"/>
              </a:lnSpc>
              <a:spcBef>
                <a:spcPct val="20000"/>
              </a:spcBef>
              <a:buClr>
                <a:srgbClr val="CC0000"/>
              </a:buClr>
              <a:buFont typeface="Wingdings" pitchFamily="2" charset="2"/>
              <a:buChar char="v"/>
            </a:pPr>
            <a:r>
              <a:rPr lang="en-US" sz="3200" b="1" dirty="0">
                <a:solidFill>
                  <a:srgbClr val="000000"/>
                </a:solidFill>
                <a:latin typeface="Calibri" pitchFamily="34" charset="0"/>
              </a:rPr>
              <a:t>Would double-marking reveal serious inconsistencies?</a:t>
            </a:r>
          </a:p>
          <a:p>
            <a:pPr marL="342900" indent="-342900" eaLnBrk="0" hangingPunct="0">
              <a:lnSpc>
                <a:spcPct val="90000"/>
              </a:lnSpc>
              <a:spcBef>
                <a:spcPct val="20000"/>
              </a:spcBef>
              <a:buClr>
                <a:srgbClr val="CC0000"/>
              </a:buClr>
              <a:buFont typeface="Wingdings" pitchFamily="2" charset="2"/>
              <a:buChar char="v"/>
            </a:pPr>
            <a:r>
              <a:rPr lang="en-US" sz="3200" b="1" dirty="0">
                <a:solidFill>
                  <a:srgbClr val="000000"/>
                </a:solidFill>
                <a:latin typeface="Calibri" pitchFamily="34" charset="0"/>
              </a:rPr>
              <a:t>I mean, of course, blind anonymous double marking – but this is not always possible (not to mention not manageable).</a:t>
            </a:r>
          </a:p>
          <a:p>
            <a:pPr marL="342900" indent="-342900" eaLnBrk="0" hangingPunct="0">
              <a:lnSpc>
                <a:spcPct val="90000"/>
              </a:lnSpc>
              <a:spcBef>
                <a:spcPct val="20000"/>
              </a:spcBef>
              <a:buClr>
                <a:srgbClr val="CC0000"/>
              </a:buClr>
              <a:buFont typeface="Wingdings" pitchFamily="2" charset="2"/>
              <a:buChar char="v"/>
            </a:pPr>
            <a:r>
              <a:rPr lang="en-US" sz="3200" b="1" dirty="0">
                <a:solidFill>
                  <a:srgbClr val="000000"/>
                </a:solidFill>
                <a:latin typeface="Calibri" pitchFamily="34" charset="0"/>
              </a:rPr>
              <a:t>Can we justify our marks or grades to students?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2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2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2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2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4674" name="Rectangle 2"/>
          <p:cNvSpPr>
            <a:spLocks noChangeArrowheads="1"/>
          </p:cNvSpPr>
          <p:nvPr/>
        </p:nvSpPr>
        <p:spPr bwMode="auto">
          <a:xfrm>
            <a:off x="0" y="349250"/>
            <a:ext cx="9144000" cy="1092200"/>
          </a:xfrm>
          <a:prstGeom prst="rect">
            <a:avLst/>
          </a:prstGeom>
          <a:noFill/>
          <a:ln w="12700">
            <a:noFill/>
            <a:miter lim="800000"/>
            <a:headEnd/>
            <a:tailEnd/>
          </a:ln>
          <a:effectLst/>
        </p:spPr>
        <p:txBody>
          <a:bodyPr lIns="92075" tIns="46038" rIns="92075" bIns="46038" anchor="ctr"/>
          <a:lstStyle/>
          <a:p>
            <a:pPr algn="ctr" eaLnBrk="0" hangingPunct="0">
              <a:lnSpc>
                <a:spcPct val="80000"/>
              </a:lnSpc>
            </a:pPr>
            <a:r>
              <a:rPr lang="en-US" b="1" dirty="0">
                <a:solidFill>
                  <a:srgbClr val="800080"/>
                </a:solidFill>
                <a:latin typeface="Arial Rounded MT Bold" pitchFamily="34" charset="0"/>
              </a:rPr>
              <a:t>Assessment</a:t>
            </a:r>
            <a:r>
              <a:rPr lang="en-US" sz="4400" b="1" dirty="0">
                <a:solidFill>
                  <a:srgbClr val="800080"/>
                </a:solidFill>
                <a:effectLst>
                  <a:outerShdw blurRad="38100" dist="38100" dir="2700000" algn="tl">
                    <a:srgbClr val="000000"/>
                  </a:outerShdw>
                </a:effectLst>
                <a:latin typeface="Arial Rounded MT Bold" pitchFamily="34" charset="0"/>
              </a:rPr>
              <a:t> </a:t>
            </a:r>
            <a:r>
              <a:rPr lang="en-US" b="1" dirty="0">
                <a:solidFill>
                  <a:srgbClr val="800080"/>
                </a:solidFill>
                <a:latin typeface="Arial Rounded MT Bold" pitchFamily="34" charset="0"/>
              </a:rPr>
              <a:t>must</a:t>
            </a:r>
            <a:r>
              <a:rPr lang="en-US" sz="4400" b="1" dirty="0">
                <a:solidFill>
                  <a:srgbClr val="800080"/>
                </a:solidFill>
                <a:effectLst>
                  <a:outerShdw blurRad="38100" dist="38100" dir="2700000" algn="tl">
                    <a:srgbClr val="000000"/>
                  </a:outerShdw>
                </a:effectLst>
                <a:latin typeface="Arial Rounded MT Bold" pitchFamily="34" charset="0"/>
              </a:rPr>
              <a:t> </a:t>
            </a:r>
            <a:r>
              <a:rPr lang="en-US" b="1" dirty="0">
                <a:solidFill>
                  <a:srgbClr val="800080"/>
                </a:solidFill>
                <a:latin typeface="Arial Rounded MT Bold" pitchFamily="34" charset="0"/>
              </a:rPr>
              <a:t>be</a:t>
            </a:r>
            <a:r>
              <a:rPr lang="en-US" sz="4400" b="1" dirty="0">
                <a:solidFill>
                  <a:srgbClr val="800080"/>
                </a:solidFill>
                <a:effectLst>
                  <a:outerShdw blurRad="38100" dist="38100" dir="2700000" algn="tl">
                    <a:srgbClr val="000000"/>
                  </a:outerShdw>
                </a:effectLst>
                <a:latin typeface="Arial Rounded MT Bold" pitchFamily="34" charset="0"/>
              </a:rPr>
              <a:t> </a:t>
            </a:r>
            <a:r>
              <a:rPr lang="en-US" b="1" dirty="0">
                <a:solidFill>
                  <a:srgbClr val="800080"/>
                </a:solidFill>
                <a:latin typeface="Arial Rounded MT Bold" pitchFamily="34" charset="0"/>
              </a:rPr>
              <a:t>transparent</a:t>
            </a:r>
          </a:p>
        </p:txBody>
      </p:sp>
      <p:sp>
        <p:nvSpPr>
          <p:cNvPr id="284675" name="Rectangle 3"/>
          <p:cNvSpPr>
            <a:spLocks noChangeArrowheads="1"/>
          </p:cNvSpPr>
          <p:nvPr/>
        </p:nvSpPr>
        <p:spPr bwMode="auto">
          <a:xfrm>
            <a:off x="0" y="1371600"/>
            <a:ext cx="9144000" cy="4489450"/>
          </a:xfrm>
          <a:prstGeom prst="rect">
            <a:avLst/>
          </a:prstGeom>
          <a:noFill/>
          <a:ln w="12700">
            <a:noFill/>
            <a:miter lim="800000"/>
            <a:headEnd/>
            <a:tailEnd/>
          </a:ln>
          <a:effectLst/>
        </p:spPr>
        <p:txBody>
          <a:bodyPr lIns="92075" tIns="46038" rIns="92075" bIns="46038"/>
          <a:lstStyle/>
          <a:p>
            <a:pPr marL="342900" indent="-342900" eaLnBrk="0" hangingPunct="0">
              <a:spcBef>
                <a:spcPct val="20000"/>
              </a:spcBef>
              <a:buClr>
                <a:srgbClr val="CC0000"/>
              </a:buClr>
              <a:buFont typeface="Wingdings" pitchFamily="2" charset="2"/>
              <a:buChar char="v"/>
            </a:pPr>
            <a:r>
              <a:rPr lang="en-US" sz="2600" b="1" dirty="0">
                <a:solidFill>
                  <a:srgbClr val="000000"/>
                </a:solidFill>
                <a:latin typeface="Calibri" pitchFamily="34" charset="0"/>
              </a:rPr>
              <a:t>There should be no hidden agendas.</a:t>
            </a:r>
          </a:p>
          <a:p>
            <a:pPr marL="342900" indent="-342900" eaLnBrk="0" hangingPunct="0">
              <a:spcBef>
                <a:spcPct val="20000"/>
              </a:spcBef>
              <a:buClr>
                <a:srgbClr val="CC0000"/>
              </a:buClr>
              <a:buFont typeface="Wingdings" pitchFamily="2" charset="2"/>
              <a:buChar char="v"/>
            </a:pPr>
            <a:r>
              <a:rPr lang="en-US" sz="2600" b="1" dirty="0">
                <a:solidFill>
                  <a:srgbClr val="000000"/>
                </a:solidFill>
                <a:latin typeface="Calibri" pitchFamily="34" charset="0"/>
              </a:rPr>
              <a:t>Criteria should be open and understandable to all.</a:t>
            </a:r>
          </a:p>
          <a:p>
            <a:pPr marL="342900" indent="-342900" eaLnBrk="0" hangingPunct="0">
              <a:spcBef>
                <a:spcPct val="20000"/>
              </a:spcBef>
              <a:buClr>
                <a:srgbClr val="CC0000"/>
              </a:buClr>
              <a:buFont typeface="Wingdings" pitchFamily="2" charset="2"/>
              <a:buChar char="v"/>
            </a:pPr>
            <a:r>
              <a:rPr lang="en-US" sz="2600" b="1" dirty="0">
                <a:solidFill>
                  <a:srgbClr val="000000"/>
                </a:solidFill>
                <a:latin typeface="Calibri" pitchFamily="34" charset="0"/>
              </a:rPr>
              <a:t>Students should no longer be playing the game of ‘guess what’s in teacher’s mind’ when they prepare to answer our questions or do our coursework.</a:t>
            </a:r>
          </a:p>
          <a:p>
            <a:pPr marL="342900" indent="-342900" eaLnBrk="0" hangingPunct="0">
              <a:spcBef>
                <a:spcPct val="20000"/>
              </a:spcBef>
              <a:buClr>
                <a:srgbClr val="CC0000"/>
              </a:buClr>
              <a:buFont typeface="Wingdings" pitchFamily="2" charset="2"/>
              <a:buChar char="v"/>
            </a:pPr>
            <a:r>
              <a:rPr lang="en-US" sz="2600" b="1" dirty="0">
                <a:solidFill>
                  <a:srgbClr val="000000"/>
                </a:solidFill>
                <a:latin typeface="Calibri" pitchFamily="34" charset="0"/>
              </a:rPr>
              <a:t>Assessment should reflect strongly that which students are intended to learn</a:t>
            </a:r>
          </a:p>
        </p:txBody>
      </p:sp>
      <p:sp>
        <p:nvSpPr>
          <p:cNvPr id="5" name="Footer Placeholder 4"/>
          <p:cNvSpPr>
            <a:spLocks noGrp="1"/>
          </p:cNvSpPr>
          <p:nvPr>
            <p:ph type="ftr" sz="quarter" idx="11"/>
          </p:nvPr>
        </p:nvSpPr>
        <p:spPr/>
        <p:txBody>
          <a:bodyPr/>
          <a:lstStyle/>
          <a:p>
            <a:r>
              <a:rPr lang="en-US"/>
              <a:t>Phil’s ‘musts’ for assessment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4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4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4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4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Phil’s ‘musts’ for assessment</a:t>
            </a:r>
          </a:p>
        </p:txBody>
      </p:sp>
      <p:sp>
        <p:nvSpPr>
          <p:cNvPr id="286722" name="Rectangle 2"/>
          <p:cNvSpPr>
            <a:spLocks noChangeArrowheads="1"/>
          </p:cNvSpPr>
          <p:nvPr/>
        </p:nvSpPr>
        <p:spPr bwMode="auto">
          <a:xfrm>
            <a:off x="0" y="349250"/>
            <a:ext cx="9144000" cy="1092200"/>
          </a:xfrm>
          <a:prstGeom prst="rect">
            <a:avLst/>
          </a:prstGeom>
          <a:noFill/>
          <a:ln w="12700">
            <a:noFill/>
            <a:miter lim="800000"/>
            <a:headEnd/>
            <a:tailEnd/>
          </a:ln>
          <a:effectLst/>
        </p:spPr>
        <p:txBody>
          <a:bodyPr lIns="92075" tIns="46038" rIns="92075" bIns="46038" anchor="ctr"/>
          <a:lstStyle/>
          <a:p>
            <a:pPr algn="ctr" eaLnBrk="0" hangingPunct="0">
              <a:lnSpc>
                <a:spcPct val="80000"/>
              </a:lnSpc>
            </a:pPr>
            <a:r>
              <a:rPr lang="en-US" b="1" dirty="0">
                <a:solidFill>
                  <a:srgbClr val="800080"/>
                </a:solidFill>
                <a:latin typeface="Arial Rounded MT Bold" pitchFamily="34" charset="0"/>
              </a:rPr>
              <a:t>Assessment must be authentic</a:t>
            </a:r>
          </a:p>
        </p:txBody>
      </p:sp>
      <p:sp>
        <p:nvSpPr>
          <p:cNvPr id="286723" name="Rectangle 3"/>
          <p:cNvSpPr>
            <a:spLocks noChangeArrowheads="1"/>
          </p:cNvSpPr>
          <p:nvPr/>
        </p:nvSpPr>
        <p:spPr bwMode="auto">
          <a:xfrm>
            <a:off x="0" y="1196975"/>
            <a:ext cx="9144000" cy="4102100"/>
          </a:xfrm>
          <a:prstGeom prst="rect">
            <a:avLst/>
          </a:prstGeom>
          <a:noFill/>
          <a:ln w="12700">
            <a:noFill/>
            <a:miter lim="800000"/>
            <a:headEnd/>
            <a:tailEnd/>
          </a:ln>
          <a:effectLst/>
        </p:spPr>
        <p:txBody>
          <a:bodyPr lIns="92075" tIns="46038" rIns="92075" bIns="46038"/>
          <a:lstStyle/>
          <a:p>
            <a:pPr marL="342900" indent="-342900" eaLnBrk="0" hangingPunct="0">
              <a:spcBef>
                <a:spcPct val="20000"/>
              </a:spcBef>
              <a:buClr>
                <a:srgbClr val="CC0000"/>
              </a:buClr>
              <a:buFont typeface="Wingdings" pitchFamily="2" charset="2"/>
              <a:buNone/>
            </a:pPr>
            <a:r>
              <a:rPr lang="en-US" sz="2800" b="1" dirty="0">
                <a:solidFill>
                  <a:srgbClr val="000000"/>
                </a:solidFill>
                <a:latin typeface="Calibri" pitchFamily="34" charset="0"/>
              </a:rPr>
              <a:t>(1) ‘whodunit?’</a:t>
            </a:r>
          </a:p>
          <a:p>
            <a:pPr marL="342900" indent="-342900" eaLnBrk="0" hangingPunct="0">
              <a:spcBef>
                <a:spcPct val="20000"/>
              </a:spcBef>
              <a:buClr>
                <a:srgbClr val="CC0000"/>
              </a:buClr>
              <a:buFont typeface="Wingdings" pitchFamily="2" charset="2"/>
              <a:buChar char="v"/>
            </a:pPr>
            <a:r>
              <a:rPr lang="en-US" sz="2800" b="1" dirty="0">
                <a:solidFill>
                  <a:srgbClr val="000000"/>
                </a:solidFill>
                <a:latin typeface="Calibri" pitchFamily="34" charset="0"/>
              </a:rPr>
              <a:t>We need to know that we are assessing the work of the candidate – their </a:t>
            </a:r>
            <a:r>
              <a:rPr lang="en-US" sz="2800" b="1" i="1" dirty="0">
                <a:solidFill>
                  <a:srgbClr val="000000"/>
                </a:solidFill>
                <a:latin typeface="Calibri" pitchFamily="34" charset="0"/>
              </a:rPr>
              <a:t>own</a:t>
            </a:r>
            <a:r>
              <a:rPr lang="en-US" sz="2800" b="1" dirty="0">
                <a:solidFill>
                  <a:srgbClr val="000000"/>
                </a:solidFill>
                <a:latin typeface="Calibri" pitchFamily="34" charset="0"/>
              </a:rPr>
              <a:t> work rather than that of others.</a:t>
            </a:r>
          </a:p>
          <a:p>
            <a:pPr marL="342900" indent="-342900" eaLnBrk="0" hangingPunct="0">
              <a:spcBef>
                <a:spcPct val="20000"/>
              </a:spcBef>
              <a:buClr>
                <a:srgbClr val="CC0000"/>
              </a:buClr>
              <a:buFont typeface="Wingdings" pitchFamily="2" charset="2"/>
              <a:buChar char="v"/>
            </a:pPr>
            <a:r>
              <a:rPr lang="en-US" sz="2800" b="1" dirty="0">
                <a:solidFill>
                  <a:srgbClr val="000000"/>
                </a:solidFill>
                <a:latin typeface="Calibri" pitchFamily="34" charset="0"/>
              </a:rPr>
              <a:t>This has caused some institutions to move back towards the use of unseen time-constrained written exams.</a:t>
            </a:r>
          </a:p>
          <a:p>
            <a:pPr marL="342900" indent="-342900" eaLnBrk="0" hangingPunct="0">
              <a:spcBef>
                <a:spcPct val="20000"/>
              </a:spcBef>
              <a:buClr>
                <a:srgbClr val="CC0000"/>
              </a:buClr>
              <a:buFont typeface="Wingdings" pitchFamily="2" charset="2"/>
              <a:buChar char="v"/>
            </a:pPr>
            <a:r>
              <a:rPr lang="en-US" sz="2800" b="1" dirty="0">
                <a:solidFill>
                  <a:srgbClr val="000000"/>
                </a:solidFill>
                <a:latin typeface="Calibri" pitchFamily="34" charset="0"/>
              </a:rPr>
              <a:t>‘Self’ authenticity can in fact be tested quite efficiently by oral exams – </a:t>
            </a:r>
            <a:r>
              <a:rPr lang="en-US" sz="2800" b="1" dirty="0" err="1">
                <a:solidFill>
                  <a:srgbClr val="000000"/>
                </a:solidFill>
                <a:latin typeface="Calibri" pitchFamily="34" charset="0"/>
              </a:rPr>
              <a:t>vivas</a:t>
            </a:r>
            <a:r>
              <a:rPr lang="en-US" sz="2800" b="1" dirty="0">
                <a:solidFill>
                  <a:srgbClr val="000000"/>
                </a:solidFill>
                <a:latin typeface="Calibri" pitchFamily="34" charset="0"/>
              </a:rPr>
              <a:t>, even ‘micro-</a:t>
            </a:r>
            <a:r>
              <a:rPr lang="en-US" sz="2800" b="1" dirty="0" err="1">
                <a:solidFill>
                  <a:srgbClr val="000000"/>
                </a:solidFill>
                <a:latin typeface="Calibri" pitchFamily="34" charset="0"/>
              </a:rPr>
              <a:t>vivas’</a:t>
            </a:r>
            <a:r>
              <a:rPr lang="en-US" sz="2800" b="1" dirty="0">
                <a:solidFill>
                  <a:srgbClr val="000000"/>
                </a:solidFill>
                <a:latin typeface="Calibri" pitchFamily="34" charset="0"/>
              </a:rPr>
              <a:t>.</a:t>
            </a:r>
          </a:p>
          <a:p>
            <a:pPr marL="342900" indent="-342900" eaLnBrk="0" hangingPunct="0">
              <a:spcBef>
                <a:spcPct val="20000"/>
              </a:spcBef>
              <a:buClr>
                <a:srgbClr val="CC0000"/>
              </a:buClr>
              <a:buFont typeface="Wingdings" pitchFamily="2" charset="2"/>
              <a:buChar char="v"/>
            </a:pPr>
            <a:endParaRPr lang="en-US" sz="2800" b="1" dirty="0">
              <a:solidFill>
                <a:srgbClr val="0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Phil’s ‘musts’ for assessment</a:t>
            </a:r>
          </a:p>
        </p:txBody>
      </p:sp>
      <p:sp>
        <p:nvSpPr>
          <p:cNvPr id="288770" name="Rectangle 2"/>
          <p:cNvSpPr>
            <a:spLocks noChangeArrowheads="1"/>
          </p:cNvSpPr>
          <p:nvPr/>
        </p:nvSpPr>
        <p:spPr bwMode="auto">
          <a:xfrm>
            <a:off x="0" y="349250"/>
            <a:ext cx="9144000" cy="1092200"/>
          </a:xfrm>
          <a:prstGeom prst="rect">
            <a:avLst/>
          </a:prstGeom>
          <a:noFill/>
          <a:ln w="12700">
            <a:noFill/>
            <a:miter lim="800000"/>
            <a:headEnd/>
            <a:tailEnd/>
          </a:ln>
          <a:effectLst/>
        </p:spPr>
        <p:txBody>
          <a:bodyPr lIns="92075" tIns="46038" rIns="92075" bIns="46038" anchor="ctr"/>
          <a:lstStyle/>
          <a:p>
            <a:pPr algn="ctr" eaLnBrk="0" hangingPunct="0">
              <a:lnSpc>
                <a:spcPct val="80000"/>
              </a:lnSpc>
            </a:pPr>
            <a:r>
              <a:rPr lang="en-US" b="1" dirty="0">
                <a:solidFill>
                  <a:srgbClr val="800080"/>
                </a:solidFill>
                <a:latin typeface="Arial Rounded MT Bold" pitchFamily="34" charset="0"/>
              </a:rPr>
              <a:t>Assessment must be authentic</a:t>
            </a:r>
          </a:p>
        </p:txBody>
      </p:sp>
      <p:sp>
        <p:nvSpPr>
          <p:cNvPr id="288771" name="Rectangle 3"/>
          <p:cNvSpPr>
            <a:spLocks noChangeArrowheads="1"/>
          </p:cNvSpPr>
          <p:nvPr/>
        </p:nvSpPr>
        <p:spPr bwMode="auto">
          <a:xfrm>
            <a:off x="0" y="1196975"/>
            <a:ext cx="9144000" cy="4102100"/>
          </a:xfrm>
          <a:prstGeom prst="rect">
            <a:avLst/>
          </a:prstGeom>
          <a:noFill/>
          <a:ln w="12700">
            <a:noFill/>
            <a:miter lim="800000"/>
            <a:headEnd/>
            <a:tailEnd/>
          </a:ln>
          <a:effectLst/>
        </p:spPr>
        <p:txBody>
          <a:bodyPr lIns="92075" tIns="46038" rIns="92075" bIns="46038"/>
          <a:lstStyle/>
          <a:p>
            <a:pPr marL="342900" indent="-342900" eaLnBrk="0" hangingPunct="0">
              <a:spcBef>
                <a:spcPct val="20000"/>
              </a:spcBef>
              <a:buClr>
                <a:srgbClr val="CC0000"/>
              </a:buClr>
              <a:buFont typeface="Wingdings" pitchFamily="2" charset="2"/>
              <a:buNone/>
            </a:pPr>
            <a:r>
              <a:rPr lang="en-US" sz="2600" b="1" dirty="0">
                <a:solidFill>
                  <a:srgbClr val="000000"/>
                </a:solidFill>
                <a:latin typeface="Calibri" pitchFamily="34" charset="0"/>
              </a:rPr>
              <a:t>(2) ‘real-world’ authenticity</a:t>
            </a:r>
          </a:p>
          <a:p>
            <a:pPr marL="342900" indent="-342900" eaLnBrk="0" hangingPunct="0">
              <a:spcBef>
                <a:spcPct val="20000"/>
              </a:spcBef>
              <a:buClr>
                <a:srgbClr val="CC0000"/>
              </a:buClr>
              <a:buFont typeface="Wingdings" pitchFamily="2" charset="2"/>
              <a:buChar char="v"/>
            </a:pPr>
            <a:r>
              <a:rPr lang="en-US" sz="2600" b="1" dirty="0">
                <a:solidFill>
                  <a:srgbClr val="000000"/>
                </a:solidFill>
                <a:latin typeface="Calibri" pitchFamily="34" charset="0"/>
              </a:rPr>
              <a:t>Assessment needs to be closer to the real-world that students are heading towards.</a:t>
            </a:r>
          </a:p>
          <a:p>
            <a:pPr marL="342900" indent="-342900" eaLnBrk="0" hangingPunct="0">
              <a:spcBef>
                <a:spcPct val="20000"/>
              </a:spcBef>
              <a:buClr>
                <a:srgbClr val="CC0000"/>
              </a:buClr>
              <a:buFont typeface="Wingdings" pitchFamily="2" charset="2"/>
              <a:buChar char="v"/>
            </a:pPr>
            <a:r>
              <a:rPr lang="en-US" sz="2600" b="1" dirty="0">
                <a:solidFill>
                  <a:srgbClr val="000000"/>
                </a:solidFill>
                <a:latin typeface="Calibri" pitchFamily="34" charset="0"/>
              </a:rPr>
              <a:t>For example, lawyers, accountants, managers, doctors don’t often </a:t>
            </a:r>
            <a:r>
              <a:rPr lang="en-US" sz="2600" b="1" i="1" dirty="0">
                <a:solidFill>
                  <a:srgbClr val="000000"/>
                </a:solidFill>
                <a:latin typeface="Calibri" pitchFamily="34" charset="0"/>
              </a:rPr>
              <a:t>write</a:t>
            </a:r>
            <a:r>
              <a:rPr lang="en-US" sz="2600" b="1" dirty="0">
                <a:solidFill>
                  <a:srgbClr val="000000"/>
                </a:solidFill>
                <a:latin typeface="Calibri" pitchFamily="34" charset="0"/>
              </a:rPr>
              <a:t> about models and theories.</a:t>
            </a:r>
          </a:p>
          <a:p>
            <a:pPr marL="342900" indent="-342900" eaLnBrk="0" hangingPunct="0">
              <a:spcBef>
                <a:spcPct val="20000"/>
              </a:spcBef>
              <a:buClr>
                <a:srgbClr val="CC0000"/>
              </a:buClr>
              <a:buFont typeface="Wingdings" pitchFamily="2" charset="2"/>
              <a:buChar char="v"/>
            </a:pPr>
            <a:r>
              <a:rPr lang="en-US" sz="2600" b="1" dirty="0">
                <a:solidFill>
                  <a:srgbClr val="000000"/>
                </a:solidFill>
                <a:latin typeface="Calibri" pitchFamily="34" charset="0"/>
              </a:rPr>
              <a:t>In medical education, OSCEs (objective, structured clinical exams) aim to replicate the things doctors need to do every 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8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8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8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8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Phil’s ‘musts’ for assessment</a:t>
            </a:r>
          </a:p>
        </p:txBody>
      </p:sp>
      <p:sp>
        <p:nvSpPr>
          <p:cNvPr id="290818" name="Rectangle 2"/>
          <p:cNvSpPr>
            <a:spLocks noChangeArrowheads="1"/>
          </p:cNvSpPr>
          <p:nvPr/>
        </p:nvSpPr>
        <p:spPr bwMode="auto">
          <a:xfrm>
            <a:off x="0" y="349250"/>
            <a:ext cx="9144000" cy="1092200"/>
          </a:xfrm>
          <a:prstGeom prst="rect">
            <a:avLst/>
          </a:prstGeom>
          <a:noFill/>
          <a:ln w="12700">
            <a:noFill/>
            <a:miter lim="800000"/>
            <a:headEnd/>
            <a:tailEnd/>
          </a:ln>
          <a:effectLst/>
        </p:spPr>
        <p:txBody>
          <a:bodyPr lIns="92075" tIns="46038" rIns="92075" bIns="46038" anchor="ctr"/>
          <a:lstStyle/>
          <a:p>
            <a:pPr algn="ctr" eaLnBrk="0" hangingPunct="0">
              <a:lnSpc>
                <a:spcPct val="80000"/>
              </a:lnSpc>
            </a:pPr>
            <a:r>
              <a:rPr lang="en-US" sz="3600" b="1" dirty="0">
                <a:solidFill>
                  <a:srgbClr val="800080"/>
                </a:solidFill>
                <a:latin typeface="Arial Rounded MT Bold" pitchFamily="34" charset="0"/>
              </a:rPr>
              <a:t>Assessment must be manageable</a:t>
            </a:r>
          </a:p>
        </p:txBody>
      </p:sp>
      <p:sp>
        <p:nvSpPr>
          <p:cNvPr id="290819" name="Rectangle 3"/>
          <p:cNvSpPr>
            <a:spLocks noChangeArrowheads="1"/>
          </p:cNvSpPr>
          <p:nvPr/>
        </p:nvSpPr>
        <p:spPr bwMode="auto">
          <a:xfrm>
            <a:off x="0" y="1196975"/>
            <a:ext cx="9144000" cy="4102100"/>
          </a:xfrm>
          <a:prstGeom prst="rect">
            <a:avLst/>
          </a:prstGeom>
          <a:noFill/>
          <a:ln w="12700">
            <a:noFill/>
            <a:miter lim="800000"/>
            <a:headEnd/>
            <a:tailEnd/>
          </a:ln>
          <a:effectLst/>
        </p:spPr>
        <p:txBody>
          <a:bodyPr lIns="92075" tIns="46038" rIns="92075" bIns="46038"/>
          <a:lstStyle/>
          <a:p>
            <a:pPr marL="342900" indent="-342900" eaLnBrk="0" hangingPunct="0">
              <a:spcBef>
                <a:spcPct val="20000"/>
              </a:spcBef>
              <a:buClr>
                <a:srgbClr val="CC0000"/>
              </a:buClr>
              <a:buFont typeface="Wingdings" pitchFamily="2" charset="2"/>
              <a:buChar char="v"/>
            </a:pPr>
            <a:r>
              <a:rPr lang="en-US" sz="3200" b="1" dirty="0">
                <a:solidFill>
                  <a:srgbClr val="000000"/>
                </a:solidFill>
                <a:latin typeface="Calibri" pitchFamily="34" charset="0"/>
              </a:rPr>
              <a:t>Manageable for us, and manageable for students.</a:t>
            </a:r>
          </a:p>
          <a:p>
            <a:pPr marL="342900" indent="-342900" eaLnBrk="0" hangingPunct="0">
              <a:spcBef>
                <a:spcPct val="20000"/>
              </a:spcBef>
              <a:buClr>
                <a:srgbClr val="CC0000"/>
              </a:buClr>
              <a:buFont typeface="Wingdings" pitchFamily="2" charset="2"/>
              <a:buChar char="v"/>
            </a:pPr>
            <a:r>
              <a:rPr lang="en-US" sz="3200" b="1" dirty="0">
                <a:solidFill>
                  <a:srgbClr val="000000"/>
                </a:solidFill>
                <a:latin typeface="Calibri" pitchFamily="34" charset="0"/>
              </a:rPr>
              <a:t>We don’t want to drive them (further) towards surface learning, nor do we want to diminish our reliability or validity.</a:t>
            </a:r>
          </a:p>
          <a:p>
            <a:pPr marL="342900" indent="-342900" eaLnBrk="0" hangingPunct="0">
              <a:spcBef>
                <a:spcPct val="20000"/>
              </a:spcBef>
              <a:buClr>
                <a:srgbClr val="CC0000"/>
              </a:buClr>
              <a:buFont typeface="Wingdings" pitchFamily="2" charset="2"/>
              <a:buChar char="v"/>
            </a:pPr>
            <a:r>
              <a:rPr lang="en-US" sz="3200" b="1" dirty="0">
                <a:solidFill>
                  <a:srgbClr val="000000"/>
                </a:solidFill>
                <a:latin typeface="Calibri" pitchFamily="34" charset="0"/>
              </a:rPr>
              <a:t>In particular, the time spent on assessment needs to deliver rich harvests of feedback to students, which they use – feed-ahead in particular.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0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0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0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Phil’s ‘musts’ for assessment</a:t>
            </a:r>
          </a:p>
        </p:txBody>
      </p:sp>
      <p:sp>
        <p:nvSpPr>
          <p:cNvPr id="292866" name="Rectangle 2"/>
          <p:cNvSpPr>
            <a:spLocks noGrp="1" noChangeArrowheads="1"/>
          </p:cNvSpPr>
          <p:nvPr>
            <p:ph type="title"/>
          </p:nvPr>
        </p:nvSpPr>
        <p:spPr>
          <a:xfrm>
            <a:off x="0" y="349250"/>
            <a:ext cx="9144000" cy="1092200"/>
          </a:xfrm>
          <a:noFill/>
          <a:ln/>
        </p:spPr>
        <p:txBody>
          <a:bodyPr/>
          <a:lstStyle/>
          <a:p>
            <a:r>
              <a:rPr lang="en-US" dirty="0"/>
              <a:t>The assessment conundrum</a:t>
            </a:r>
          </a:p>
        </p:txBody>
      </p:sp>
      <p:sp>
        <p:nvSpPr>
          <p:cNvPr id="292867" name="Rectangle 3"/>
          <p:cNvSpPr>
            <a:spLocks noGrp="1" noChangeArrowheads="1"/>
          </p:cNvSpPr>
          <p:nvPr>
            <p:ph type="body" idx="1"/>
          </p:nvPr>
        </p:nvSpPr>
        <p:spPr>
          <a:noFill/>
          <a:ln/>
        </p:spPr>
        <p:txBody>
          <a:bodyPr/>
          <a:lstStyle/>
          <a:p>
            <a:pPr marL="746125" indent="-746125"/>
            <a:r>
              <a:rPr lang="en-US" dirty="0"/>
              <a:t>We often end up measuring that which is easy to measure, rather than that which is important.</a:t>
            </a:r>
          </a:p>
          <a:p>
            <a:pPr marL="746125" indent="-746125"/>
            <a:r>
              <a:rPr lang="en-US" dirty="0">
                <a:solidFill>
                  <a:srgbClr val="CC0000"/>
                </a:solidFill>
              </a:rPr>
              <a:t>“if you </a:t>
            </a:r>
            <a:r>
              <a:rPr lang="en-US" i="1" dirty="0">
                <a:solidFill>
                  <a:srgbClr val="CC0000"/>
                </a:solidFill>
              </a:rPr>
              <a:t>can</a:t>
            </a:r>
            <a:r>
              <a:rPr lang="en-US" dirty="0">
                <a:solidFill>
                  <a:srgbClr val="CC0000"/>
                </a:solidFill>
              </a:rPr>
              <a:t> measure it, it probably isn’t </a:t>
            </a:r>
            <a:r>
              <a:rPr lang="en-US" sz="4800" i="1" dirty="0">
                <a:solidFill>
                  <a:srgbClr val="CC0000"/>
                </a:solidFill>
              </a:rPr>
              <a:t>it </a:t>
            </a:r>
            <a:r>
              <a:rPr lang="en-US" sz="4400" dirty="0">
                <a:solidFill>
                  <a:srgbClr val="CC0000"/>
                </a:solidFill>
              </a:rPr>
              <a:t>!”</a:t>
            </a:r>
            <a:endParaRPr lang="en-US" dirty="0">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animEffect transition="in" filter="dissolve">
                                      <p:cBhvr>
                                        <p:cTn id="7" dur="500"/>
                                        <p:tgtEl>
                                          <p:spTgt spid="292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2867">
                                            <p:txEl>
                                              <p:pRg st="1" end="1"/>
                                            </p:txEl>
                                          </p:spTgt>
                                        </p:tgtEl>
                                        <p:attrNameLst>
                                          <p:attrName>style.visibility</p:attrName>
                                        </p:attrNameLst>
                                      </p:cBhvr>
                                      <p:to>
                                        <p:strVal val="visible"/>
                                      </p:to>
                                    </p:set>
                                    <p:animEffect transition="in" filter="dissolve">
                                      <p:cBhvr>
                                        <p:cTn id="12" dur="500"/>
                                        <p:tgtEl>
                                          <p:spTgt spid="292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Phil’s ‘musts’ for assessment</a:t>
            </a:r>
          </a:p>
        </p:txBody>
      </p:sp>
      <p:sp>
        <p:nvSpPr>
          <p:cNvPr id="307202" name="Rectangle 2"/>
          <p:cNvSpPr>
            <a:spLocks noGrp="1" noChangeArrowheads="1"/>
          </p:cNvSpPr>
          <p:nvPr>
            <p:ph type="title"/>
          </p:nvPr>
        </p:nvSpPr>
        <p:spPr>
          <a:noFill/>
          <a:ln/>
        </p:spPr>
        <p:txBody>
          <a:bodyPr/>
          <a:lstStyle/>
          <a:p>
            <a:r>
              <a:rPr lang="en-GB" sz="4000" dirty="0"/>
              <a:t>Why diversify assessment?</a:t>
            </a:r>
          </a:p>
        </p:txBody>
      </p:sp>
      <p:sp>
        <p:nvSpPr>
          <p:cNvPr id="307203" name="Rectangle 3"/>
          <p:cNvSpPr>
            <a:spLocks noGrp="1" noChangeArrowheads="1"/>
          </p:cNvSpPr>
          <p:nvPr>
            <p:ph type="body" idx="1"/>
          </p:nvPr>
        </p:nvSpPr>
        <p:spPr>
          <a:noFill/>
          <a:ln/>
        </p:spPr>
        <p:txBody>
          <a:bodyPr/>
          <a:lstStyle/>
          <a:p>
            <a:pPr>
              <a:lnSpc>
                <a:spcPct val="100000"/>
              </a:lnSpc>
            </a:pPr>
            <a:r>
              <a:rPr lang="en-GB" sz="3200" u="sng" dirty="0"/>
              <a:t>All</a:t>
            </a:r>
            <a:r>
              <a:rPr lang="en-GB" sz="3200" dirty="0"/>
              <a:t> assessment formats disadvantage some students.</a:t>
            </a:r>
          </a:p>
          <a:p>
            <a:pPr>
              <a:lnSpc>
                <a:spcPct val="100000"/>
              </a:lnSpc>
            </a:pPr>
            <a:r>
              <a:rPr lang="en-GB" sz="3200" dirty="0"/>
              <a:t>We need to ensure that we don’t disadvantage the same students time after time, and that all students have opportunities to demonstrate their optimum potential.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fld id="{6D583A34-F902-4FC2-BCA9-AE262BC97A3E}" type="datetime2">
              <a:rPr lang="en-GB">
                <a:solidFill>
                  <a:srgbClr val="FFFFFF"/>
                </a:solidFill>
              </a:rPr>
              <a:pPr>
                <a:defRPr/>
              </a:pPr>
              <a:t>Saturday, 28 January 2017</a:t>
            </a:fld>
            <a:endParaRPr lang="en-GB" dirty="0">
              <a:solidFill>
                <a:srgbClr val="FFFFFF"/>
              </a:solidFill>
            </a:endParaRPr>
          </a:p>
        </p:txBody>
      </p:sp>
      <p:sp>
        <p:nvSpPr>
          <p:cNvPr id="6" name="Rectangle 6"/>
          <p:cNvSpPr>
            <a:spLocks noGrp="1" noChangeArrowheads="1"/>
          </p:cNvSpPr>
          <p:nvPr>
            <p:ph type="sldNum" sz="quarter" idx="12"/>
          </p:nvPr>
        </p:nvSpPr>
        <p:spPr/>
        <p:txBody>
          <a:bodyPr/>
          <a:lstStyle/>
          <a:p>
            <a:pPr>
              <a:defRPr/>
            </a:pPr>
            <a:fld id="{9A740002-C61B-42CF-A46D-5E42B2B40B51}" type="slidenum">
              <a:rPr lang="en-GB">
                <a:solidFill>
                  <a:srgbClr val="FFFFFF"/>
                </a:solidFill>
              </a:rPr>
              <a:pPr>
                <a:defRPr/>
              </a:pPr>
              <a:t>49</a:t>
            </a:fld>
            <a:endParaRPr lang="en-GB" dirty="0">
              <a:solidFill>
                <a:srgbClr val="FFFFFF"/>
              </a:solidFill>
            </a:endParaRPr>
          </a:p>
        </p:txBody>
      </p:sp>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this workshop</a:t>
            </a:r>
          </a:p>
        </p:txBody>
      </p:sp>
      <p:sp>
        <p:nvSpPr>
          <p:cNvPr id="3" name="Content Placeholder 2"/>
          <p:cNvSpPr>
            <a:spLocks noGrp="1"/>
          </p:cNvSpPr>
          <p:nvPr>
            <p:ph idx="1"/>
          </p:nvPr>
        </p:nvSpPr>
        <p:spPr>
          <a:xfrm>
            <a:off x="358774" y="980661"/>
            <a:ext cx="8785225" cy="4886740"/>
          </a:xfrm>
        </p:spPr>
        <p:txBody>
          <a:bodyPr/>
          <a:lstStyle/>
          <a:p>
            <a:pPr marL="361950" indent="-361950"/>
            <a:r>
              <a:rPr lang="en-GB" sz="2800" dirty="0"/>
              <a:t>Assessment and feedback are at the sharp end of the learning experience for students, and are among the most difficult things that we can do well as teachers. It is only too easy for us to end up spending ages on marking work using feedback methods that don't work well, and to use assessment methods which aren't very good at measuring students' evidence of achievement of the intended learning outcomes on our programmes. </a:t>
            </a:r>
          </a:p>
          <a:p>
            <a:pPr marL="361950" indent="-361950"/>
            <a:r>
              <a:rPr lang="en-GB" sz="2800" dirty="0"/>
              <a:t>This workshop will address these issues, and the need to make assessment and feedback more manageable for staff and students, as well as maximise both to enhance student learning.</a:t>
            </a:r>
          </a:p>
          <a:p>
            <a:endParaRPr lang="en-GB" sz="2800" dirty="0"/>
          </a:p>
          <a:p>
            <a:pPr>
              <a:buNone/>
            </a:pPr>
            <a:endParaRPr lang="en-GB" sz="2800"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rPr>
              <a:t>Try to do it completely differently each time.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250825" y="188925"/>
            <a:ext cx="8713788" cy="719807"/>
          </a:xfrm>
        </p:spPr>
        <p:txBody>
          <a:bodyPr/>
          <a:lstStyle/>
          <a:p>
            <a:pPr eaLnBrk="1" hangingPunct="1"/>
            <a:r>
              <a:rPr lang="en-GB" sz="3600" dirty="0">
                <a:solidFill>
                  <a:schemeClr val="accent6">
                    <a:lumMod val="60000"/>
                    <a:lumOff val="40000"/>
                  </a:schemeClr>
                </a:solidFill>
              </a:rPr>
              <a:t>The power of face-to-face communication</a:t>
            </a:r>
            <a:endParaRPr lang="en-US" sz="3600" dirty="0">
              <a:solidFill>
                <a:schemeClr val="accent6">
                  <a:lumMod val="60000"/>
                  <a:lumOff val="40000"/>
                </a:schemeClr>
              </a:solidFill>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544" y="836723"/>
            <a:ext cx="8352928" cy="1569660"/>
          </a:xfrm>
          <a:prstGeom prst="rect">
            <a:avLst/>
          </a:prstGeom>
          <a:solidFill>
            <a:srgbClr val="FFFF00"/>
          </a:solidFill>
        </p:spPr>
        <p:txBody>
          <a:bodyPr wrap="square" rtlCol="0">
            <a:spAutoFit/>
          </a:bodyPr>
          <a:lstStyle/>
          <a:p>
            <a:pPr eaLnBrk="0" fontAlgn="auto" hangingPunct="0">
              <a:spcBef>
                <a:spcPts val="0"/>
              </a:spcBef>
              <a:spcAft>
                <a:spcPts val="0"/>
              </a:spcAft>
            </a:pPr>
            <a:r>
              <a:rPr lang="en-GB" sz="3200" b="1" dirty="0">
                <a:solidFill>
                  <a:srgbClr val="000000"/>
                </a:solidFill>
                <a:latin typeface="Calibri"/>
              </a:rPr>
              <a:t>What will I be expected to show for this?</a:t>
            </a:r>
          </a:p>
          <a:p>
            <a:pPr eaLnBrk="0" fontAlgn="auto" hangingPunct="0">
              <a:spcBef>
                <a:spcPts val="0"/>
              </a:spcBef>
              <a:spcAft>
                <a:spcPts val="0"/>
              </a:spcAft>
            </a:pPr>
            <a:r>
              <a:rPr lang="en-GB" sz="3200" b="1" dirty="0">
                <a:solidFill>
                  <a:srgbClr val="000000"/>
                </a:solidFill>
                <a:latin typeface="Calibri"/>
              </a:rPr>
              <a:t>What does a good one look like, and a bad one?</a:t>
            </a:r>
          </a:p>
          <a:p>
            <a:pPr eaLnBrk="0" fontAlgn="auto" hangingPunct="0">
              <a:spcBef>
                <a:spcPts val="0"/>
              </a:spcBef>
              <a:spcAft>
                <a:spcPts val="0"/>
              </a:spcAft>
            </a:pPr>
            <a:r>
              <a:rPr lang="en-GB" sz="3200" b="1" dirty="0">
                <a:solidFill>
                  <a:srgbClr val="000000"/>
                </a:solidFill>
                <a:latin typeface="Calibri"/>
              </a:rPr>
              <a:t>Where does this fit into the big picture?</a:t>
            </a:r>
          </a:p>
        </p:txBody>
      </p:sp>
      <p:sp>
        <p:nvSpPr>
          <p:cNvPr id="5" name="TextBox 4"/>
          <p:cNvSpPr txBox="1"/>
          <p:nvPr/>
        </p:nvSpPr>
        <p:spPr>
          <a:xfrm>
            <a:off x="467430" y="2420860"/>
            <a:ext cx="8399094" cy="769441"/>
          </a:xfrm>
          <a:prstGeom prst="rect">
            <a:avLst/>
          </a:prstGeom>
          <a:solidFill>
            <a:schemeClr val="accent2"/>
          </a:solidFill>
        </p:spPr>
        <p:txBody>
          <a:bodyPr wrap="none" rtlCol="0">
            <a:spAutoFit/>
          </a:bodyPr>
          <a:lstStyle/>
          <a:p>
            <a:pPr fontAlgn="auto">
              <a:spcBef>
                <a:spcPts val="0"/>
              </a:spcBef>
              <a:spcAft>
                <a:spcPts val="0"/>
              </a:spcAft>
            </a:pPr>
            <a:r>
              <a:rPr lang="en-GB" sz="4400" b="1" dirty="0">
                <a:solidFill>
                  <a:srgbClr val="FFFFFF"/>
                </a:solidFill>
                <a:latin typeface="Calibri"/>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algn="ctr"/>
            <a:r>
              <a:rPr lang="en-GB" sz="2800" b="1" dirty="0">
                <a:solidFill>
                  <a:srgbClr val="C00000"/>
                </a:solidFill>
              </a:rPr>
              <a:t>Some of the </a:t>
            </a:r>
          </a:p>
          <a:p>
            <a:pPr algn="ctr"/>
            <a:r>
              <a:rPr lang="en-GB" sz="2800" b="1" dirty="0">
                <a:solidFill>
                  <a:srgbClr val="C00000"/>
                </a:solidFill>
              </a:rPr>
              <a:t>tools we can </a:t>
            </a:r>
          </a:p>
          <a:p>
            <a:pPr algn="ctr"/>
            <a:r>
              <a:rPr lang="en-GB" sz="2800" b="1" dirty="0">
                <a:solidFill>
                  <a:srgbClr val="C00000"/>
                </a:solidFill>
              </a:rPr>
              <a:t>use in </a:t>
            </a:r>
          </a:p>
          <a:p>
            <a:pPr algn="ctr"/>
            <a:r>
              <a:rPr lang="en-GB" sz="2800" b="1" dirty="0">
                <a:solidFill>
                  <a:srgbClr val="C00000"/>
                </a:solidFill>
              </a:rPr>
              <a:t>face-to-face </a:t>
            </a:r>
          </a:p>
          <a:p>
            <a:pPr algn="ctr"/>
            <a:r>
              <a:rPr lang="en-GB" sz="2800" b="1" dirty="0">
                <a:solidFill>
                  <a:srgbClr val="C00000"/>
                </a:solidFill>
              </a:rPr>
              <a:t>contexts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Sally Brown on feedback, 2015</a:t>
            </a:r>
          </a:p>
        </p:txBody>
      </p:sp>
      <p:sp>
        <p:nvSpPr>
          <p:cNvPr id="3" name="Content Placeholder 2"/>
          <p:cNvSpPr>
            <a:spLocks noGrp="1"/>
          </p:cNvSpPr>
          <p:nvPr>
            <p:ph idx="1"/>
          </p:nvPr>
        </p:nvSpPr>
        <p:spPr>
          <a:xfrm>
            <a:off x="358777" y="980729"/>
            <a:ext cx="8605838" cy="4886672"/>
          </a:xfrm>
        </p:spPr>
        <p:txBody>
          <a:bodyPr/>
          <a:lstStyle/>
          <a:p>
            <a:pPr>
              <a:lnSpc>
                <a:spcPct val="100000"/>
              </a:lnSpc>
            </a:pPr>
            <a:r>
              <a:rPr lang="en-US" sz="2800" dirty="0"/>
              <a:t>Concentrating on giving students detailed and developmental feedback is </a:t>
            </a:r>
            <a:r>
              <a:rPr lang="en-US" sz="2800" dirty="0">
                <a:solidFill>
                  <a:srgbClr val="FF6699"/>
                </a:solidFill>
              </a:rPr>
              <a:t>the single most useful thing we can do for our students</a:t>
            </a:r>
            <a:r>
              <a:rPr lang="en-US" sz="2800" dirty="0"/>
              <a:t>, particularly those from disadvantaged backgrounds, who may not understand the rules of the higher education game. The time we spend on giving detailed and developmental formative and summative feedback should not be skimped: this is crucial to foster student learning and is the most time-consuming aspect of assessment but arguably the most important thing we do for learners.</a:t>
            </a:r>
            <a:endParaRPr lang="en-GB" sz="2800"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nSpc>
                <a:spcPct val="100000"/>
              </a:lnSpc>
            </a:pPr>
            <a:r>
              <a:rPr lang="en-US" sz="2800" dirty="0"/>
              <a:t>Once we have spent time on giving students feedback, it is a </a:t>
            </a:r>
            <a:r>
              <a:rPr lang="en-US" sz="2800" dirty="0">
                <a:solidFill>
                  <a:srgbClr val="FF6699"/>
                </a:solidFill>
              </a:rPr>
              <a:t>sad waste if students don’t make good use of it. </a:t>
            </a:r>
            <a:r>
              <a:rPr lang="en-US" sz="2800" dirty="0"/>
              <a:t>We need to explore ways to </a:t>
            </a:r>
            <a:r>
              <a:rPr lang="en-US" sz="2800" dirty="0" err="1"/>
              <a:t>incentivise</a:t>
            </a:r>
            <a:r>
              <a:rPr lang="en-US" sz="2800" dirty="0"/>
              <a:t> reading and using of feedback since students often don’t bother, just looking at the mark given. This can be wasteful of staff effort and a missed opportunity for students…</a:t>
            </a:r>
            <a:endParaRPr lang="en-GB" sz="2800"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Five things students really hate about feedback</a:t>
            </a:r>
          </a:p>
        </p:txBody>
      </p:sp>
      <p:sp>
        <p:nvSpPr>
          <p:cNvPr id="3" name="Content Placeholder 2"/>
          <p:cNvSpPr>
            <a:spLocks noGrp="1"/>
          </p:cNvSpPr>
          <p:nvPr>
            <p:ph idx="1"/>
          </p:nvPr>
        </p:nvSpPr>
        <p:spPr/>
        <p:txBody>
          <a:bodyPr/>
          <a:lstStyle/>
          <a:p>
            <a:pPr lvl="0">
              <a:buFont typeface="+mj-lt"/>
              <a:buAutoNum type="arabicPeriod"/>
            </a:pPr>
            <a:r>
              <a:rPr lang="en-GB" dirty="0"/>
              <a:t>Poorly written comments that are nigh on impossible to decode, especially when impenetrable acronyms or abbreviations are used, or where handwriting is in an unfamiliar alphabet and is illegible. </a:t>
            </a:r>
          </a:p>
          <a:p>
            <a:pPr lvl="0">
              <a:buFont typeface="+mj-lt"/>
              <a:buAutoNum type="arabicPeriod"/>
            </a:pPr>
            <a:r>
              <a:rPr lang="en-GB" dirty="0"/>
              <a:t>Cursory and derogatory remarks that leave them feeling demoralised ‘Weak argument’, ‘Shoddy work’, ‘Hopeless’, ‘Under-developed’, and so on. </a:t>
            </a:r>
          </a:p>
          <a:p>
            <a:pPr lvl="0">
              <a:buFont typeface="+mj-lt"/>
              <a:buAutoNum type="arabicPeriod"/>
            </a:pPr>
            <a:r>
              <a:rPr lang="en-GB" dirty="0"/>
              <a:t>Value judgements on them as people rather than on the work in hand.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Five things students really hate about feedback</a:t>
            </a:r>
          </a:p>
        </p:txBody>
      </p:sp>
      <p:sp>
        <p:nvSpPr>
          <p:cNvPr id="3" name="Content Placeholder 2"/>
          <p:cNvSpPr>
            <a:spLocks noGrp="1"/>
          </p:cNvSpPr>
          <p:nvPr>
            <p:ph idx="1"/>
          </p:nvPr>
        </p:nvSpPr>
        <p:spPr/>
        <p:txBody>
          <a:bodyPr/>
          <a:lstStyle/>
          <a:p>
            <a:pPr lvl="0">
              <a:buFont typeface="+mj-lt"/>
              <a:buAutoNum type="arabicPeriod" startAt="4"/>
            </a:pPr>
            <a:r>
              <a:rPr lang="en-GB" dirty="0"/>
              <a:t>Vague comments which give few hints on how to improve or remediate errors: ‘OK as far as it goes’, ‘Needs greater depth of argument’, ‘Inappropriate methodology used’, ‘Not written at the right level’. </a:t>
            </a:r>
          </a:p>
          <a:p>
            <a:pPr lvl="0">
              <a:buFont typeface="+mj-lt"/>
              <a:buAutoNum type="arabicPeriod" startAt="4"/>
            </a:pPr>
            <a:r>
              <a:rPr lang="en-GB" dirty="0"/>
              <a:t>Feedback that arrives so late that there are no opportunities to put into practice any guidance suggested in time for the submission of the next assignment.</a:t>
            </a:r>
          </a:p>
          <a:p>
            <a:pPr>
              <a:buNone/>
            </a:pPr>
            <a:r>
              <a:rPr lang="en-GB" dirty="0"/>
              <a:t>(Adapted from Brown, 2015)</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rPr>
              <a:t>Feedback is like fish.</a:t>
            </a:r>
          </a:p>
          <a:p>
            <a:pPr eaLnBrk="1" hangingPunct="1">
              <a:buFont typeface="Wingdings" pitchFamily="2" charset="2"/>
              <a:buNone/>
              <a:defRPr/>
            </a:pPr>
            <a:r>
              <a:rPr lang="en-GB" dirty="0">
                <a:solidFill>
                  <a:srgbClr val="006600"/>
                </a:solidFill>
              </a:rPr>
              <a:t>If it is not used quickly, it becomes useless.</a:t>
            </a:r>
          </a:p>
          <a:p>
            <a:pPr eaLnBrk="1" hangingPunct="1">
              <a:buFont typeface="Wingdings" pitchFamily="2" charset="2"/>
              <a:buNone/>
              <a:defRPr/>
            </a:pPr>
            <a:r>
              <a:rPr lang="en-GB" dirty="0">
                <a:solidFill>
                  <a:srgbClr val="006600"/>
                </a:solidFill>
              </a:rPr>
              <a:t>	(Sally Brown).</a:t>
            </a:r>
          </a:p>
          <a:p>
            <a:pPr eaLnBrk="1" hangingPunct="1">
              <a:buFont typeface="Wingdings" pitchFamily="2" charset="2"/>
              <a:buNone/>
              <a:defRPr/>
            </a:pPr>
            <a:r>
              <a:rPr lang="en-GB" dirty="0">
                <a:solidFill>
                  <a:srgbClr val="0000CC"/>
                </a:solidFill>
              </a:rPr>
              <a:t>Give a man a fish,</a:t>
            </a:r>
          </a:p>
          <a:p>
            <a:pPr eaLnBrk="1" hangingPunct="1">
              <a:buFont typeface="Wingdings" pitchFamily="2" charset="2"/>
              <a:buNone/>
              <a:defRPr/>
            </a:pPr>
            <a:r>
              <a:rPr lang="en-GB" dirty="0">
                <a:solidFill>
                  <a:srgbClr val="0000CC"/>
                </a:solidFill>
              </a:rPr>
              <a:t>Feed him for a day.</a:t>
            </a:r>
          </a:p>
          <a:p>
            <a:pPr eaLnBrk="1" hangingPunct="1">
              <a:buFont typeface="Wingdings" pitchFamily="2" charset="2"/>
              <a:buNone/>
              <a:defRPr/>
            </a:pPr>
            <a:r>
              <a:rPr lang="en-GB" dirty="0">
                <a:solidFill>
                  <a:srgbClr val="0000CC"/>
                </a:solidFill>
              </a:rPr>
              <a:t>Teach a man to fish,</a:t>
            </a:r>
          </a:p>
          <a:p>
            <a:pPr eaLnBrk="1" hangingPunct="1">
              <a:buFont typeface="Wingdings" pitchFamily="2" charset="2"/>
              <a:buNone/>
              <a:defRPr/>
            </a:pPr>
            <a:r>
              <a:rPr lang="en-GB" dirty="0">
                <a:solidFill>
                  <a:srgbClr val="0000CC"/>
                </a:solidFill>
              </a:rPr>
              <a:t>Feed him for a lifetime.</a:t>
            </a:r>
          </a:p>
          <a:p>
            <a:pPr eaLnBrk="1" hangingPunct="1">
              <a:buFont typeface="Wingdings"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itchFamily="2" charset="2"/>
              <a:buNone/>
              <a:defRPr/>
            </a:pPr>
            <a:endParaRPr lang="en-GB" dirty="0">
              <a:solidFill>
                <a:srgbClr val="0000CC"/>
              </a:solidFill>
            </a:endParaRPr>
          </a:p>
        </p:txBody>
      </p:sp>
      <p:sp>
        <p:nvSpPr>
          <p:cNvPr id="6" name="TextBox 5"/>
          <p:cNvSpPr txBox="1">
            <a:spLocks noChangeArrowheads="1"/>
          </p:cNvSpPr>
          <p:nvPr/>
        </p:nvSpPr>
        <p:spPr bwMode="auto">
          <a:xfrm>
            <a:off x="395288" y="5229237"/>
            <a:ext cx="8748712" cy="1077913"/>
          </a:xfrm>
          <a:prstGeom prst="rect">
            <a:avLst/>
          </a:prstGeom>
          <a:solidFill>
            <a:schemeClr val="bg1"/>
          </a:solidFill>
          <a:ln w="9525">
            <a:noFill/>
            <a:miter lim="800000"/>
            <a:headEnd/>
            <a:tailEnd/>
          </a:ln>
        </p:spPr>
        <p:txBody>
          <a:bodyPr>
            <a:spAutoFit/>
          </a:bodyPr>
          <a:lstStyle/>
          <a:p>
            <a:pPr eaLnBrk="0" hangingPunct="0"/>
            <a:r>
              <a:rPr lang="en-GB" sz="3200" b="1">
                <a:solidFill>
                  <a:srgbClr val="0000CC"/>
                </a:solidFill>
                <a:latin typeface="Arial" charset="0"/>
              </a:rPr>
              <a:t>And he’ll learn to drink beer in boats</a:t>
            </a:r>
          </a:p>
          <a:p>
            <a:pPr eaLnBrk="0" hangingPunct="0"/>
            <a:r>
              <a:rPr lang="en-GB" sz="3200" b="1">
                <a:solidFill>
                  <a:srgbClr val="0000CC"/>
                </a:solidFill>
                <a:latin typeface="Arial" charset="0"/>
              </a:rPr>
              <a:t>And you won’t see him for weeks!</a:t>
            </a:r>
          </a:p>
        </p:txBody>
      </p:sp>
      <p:sp>
        <p:nvSpPr>
          <p:cNvPr id="7" name="Rectangle 6"/>
          <p:cNvSpPr/>
          <p:nvPr/>
        </p:nvSpPr>
        <p:spPr>
          <a:xfrm>
            <a:off x="827094" y="6321437"/>
            <a:ext cx="5184775" cy="536575"/>
          </a:xfrm>
          <a:prstGeom prst="rect">
            <a:avLst/>
          </a:prstGeom>
          <a:solidFill>
            <a:schemeClr val="bg1"/>
          </a:solidFill>
        </p:spPr>
        <p:txBody>
          <a:bodyPr>
            <a:spAutoFit/>
          </a:bodyPr>
          <a:lstStyle/>
          <a:p>
            <a:pPr marL="533400" indent="-533400">
              <a:lnSpc>
                <a:spcPct val="90000"/>
              </a:lnSpc>
              <a:spcBef>
                <a:spcPct val="35000"/>
              </a:spcBef>
              <a:buClr>
                <a:srgbClr val="009900"/>
              </a:buClr>
              <a:defRPr/>
            </a:pPr>
            <a:r>
              <a:rPr lang="en-GB" sz="3200" b="1" kern="0" dirty="0">
                <a:solidFill>
                  <a:srgbClr val="0000CC"/>
                </a:solidFill>
                <a:latin typeface="Arial"/>
              </a:rPr>
              <a:t>(Australian proverb).</a:t>
            </a:r>
          </a:p>
        </p:txBody>
      </p:sp>
      <p:sp>
        <p:nvSpPr>
          <p:cNvPr id="9" name="TextBox 8"/>
          <p:cNvSpPr txBox="1"/>
          <p:nvPr/>
        </p:nvSpPr>
        <p:spPr>
          <a:xfrm>
            <a:off x="6" y="3500445"/>
            <a:ext cx="6156325" cy="3259354"/>
          </a:xfrm>
          <a:prstGeom prst="rect">
            <a:avLst/>
          </a:prstGeom>
          <a:solidFill>
            <a:schemeClr val="bg1"/>
          </a:solidFill>
          <a:ln>
            <a:solidFill>
              <a:schemeClr val="tx1"/>
            </a:solidFill>
          </a:ln>
        </p:spPr>
        <p:txBody>
          <a:bodyPr>
            <a:spAutoFit/>
          </a:bodyPr>
          <a:lstStyle/>
          <a:p>
            <a:pPr marL="533400" indent="-533400">
              <a:spcBef>
                <a:spcPct val="35000"/>
              </a:spcBef>
              <a:buClr>
                <a:srgbClr val="009900"/>
              </a:buClr>
              <a:defRPr/>
            </a:pPr>
            <a:r>
              <a:rPr lang="en-GB" sz="2800" b="1" kern="0" dirty="0">
                <a:solidFill>
                  <a:srgbClr val="660066"/>
                </a:solidFill>
                <a:latin typeface="Arial"/>
              </a:rPr>
              <a:t>	Make feedback </a:t>
            </a:r>
            <a:r>
              <a:rPr lang="en-GB" sz="2800" b="1" kern="0" dirty="0">
                <a:solidFill>
                  <a:srgbClr val="FF0000"/>
                </a:solidFill>
                <a:latin typeface="Arial"/>
              </a:rPr>
              <a:t>timely</a:t>
            </a:r>
            <a:r>
              <a:rPr lang="en-GB" sz="2800" b="1" kern="0" dirty="0">
                <a:solidFill>
                  <a:srgbClr val="660066"/>
                </a:solidFill>
                <a:latin typeface="Arial"/>
              </a:rPr>
              <a:t>, while it still matters to students, in time for them to use it towards further learning, or to receive further assistance.</a:t>
            </a:r>
          </a:p>
          <a:p>
            <a:pPr marL="533400" indent="-533400">
              <a:spcBef>
                <a:spcPct val="35000"/>
              </a:spcBef>
              <a:buClr>
                <a:srgbClr val="009900"/>
              </a:buClr>
              <a:defRPr/>
            </a:pPr>
            <a:r>
              <a:rPr lang="en-GB" sz="2800" b="1" kern="0" dirty="0">
                <a:solidFill>
                  <a:srgbClr val="660066"/>
                </a:solidFill>
                <a:latin typeface="Arial"/>
              </a:rPr>
              <a:t>	(Graham Gibbs)</a:t>
            </a:r>
          </a:p>
          <a:p>
            <a:pPr algn="ctr" eaLnBrk="0" hangingPunct="0">
              <a:defRPr/>
            </a:pPr>
            <a:endParaRPr lang="en-GB" sz="2800" b="1"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6" grpId="0" build="p" animBg="1"/>
      <p:bldP spid="7" grpId="0" animBg="1"/>
      <p:bldP spid="9" grpId="0" animBg="1"/>
      <p:bldP spid="9"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email"/>
          <a:stretch>
            <a:fillRect/>
          </a:stretch>
        </p:blipFill>
        <p:spPr>
          <a:xfrm>
            <a:off x="2" y="914400"/>
            <a:ext cx="9115731" cy="5562600"/>
          </a:xfrm>
          <a:prstGeom prst="rect">
            <a:avLst/>
          </a:prstGeom>
        </p:spPr>
      </p:pic>
      <p:sp>
        <p:nvSpPr>
          <p:cNvPr id="3" name="TextBox 2"/>
          <p:cNvSpPr txBox="1"/>
          <p:nvPr/>
        </p:nvSpPr>
        <p:spPr>
          <a:xfrm>
            <a:off x="2362206" y="12"/>
            <a:ext cx="5656933" cy="830997"/>
          </a:xfrm>
          <a:prstGeom prst="rect">
            <a:avLst/>
          </a:prstGeom>
          <a:noFill/>
        </p:spPr>
        <p:txBody>
          <a:bodyPr wrap="none" rtlCol="0">
            <a:spAutoFit/>
          </a:bodyPr>
          <a:lstStyle/>
          <a:p>
            <a:pPr fontAlgn="auto">
              <a:spcBef>
                <a:spcPts val="0"/>
              </a:spcBef>
              <a:spcAft>
                <a:spcPts val="0"/>
              </a:spcAft>
            </a:pPr>
            <a:r>
              <a:rPr lang="en-GB" sz="4800" b="1" dirty="0">
                <a:solidFill>
                  <a:prstClr val="white"/>
                </a:solidFill>
                <a:latin typeface="Calibri"/>
              </a:rPr>
              <a:t>Face to face feedback</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stretch>
            <a:fillRect/>
          </a:stretch>
        </p:blipFill>
        <p:spPr>
          <a:xfrm>
            <a:off x="2" y="1161758"/>
            <a:ext cx="9052707" cy="5696242"/>
          </a:xfrm>
          <a:prstGeom prst="rect">
            <a:avLst/>
          </a:prstGeom>
        </p:spPr>
      </p:pic>
      <p:sp>
        <p:nvSpPr>
          <p:cNvPr id="3" name="TextBox 2"/>
          <p:cNvSpPr txBox="1"/>
          <p:nvPr/>
        </p:nvSpPr>
        <p:spPr>
          <a:xfrm>
            <a:off x="2362200" y="12"/>
            <a:ext cx="5378780" cy="830997"/>
          </a:xfrm>
          <a:prstGeom prst="rect">
            <a:avLst/>
          </a:prstGeom>
          <a:noFill/>
        </p:spPr>
        <p:txBody>
          <a:bodyPr wrap="none" rtlCol="0">
            <a:spAutoFit/>
          </a:bodyPr>
          <a:lstStyle/>
          <a:p>
            <a:pPr fontAlgn="auto">
              <a:spcBef>
                <a:spcPts val="0"/>
              </a:spcBef>
              <a:spcAft>
                <a:spcPts val="0"/>
              </a:spcAft>
            </a:pPr>
            <a:r>
              <a:rPr lang="en-GB" sz="4800" b="1" dirty="0">
                <a:solidFill>
                  <a:prstClr val="white"/>
                </a:solidFill>
                <a:latin typeface="Calibri"/>
              </a:rPr>
              <a:t>Hands-on feedback?</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4800" b="1" dirty="0">
                <a:solidFill>
                  <a:prstClr val="white"/>
                </a:solidFill>
              </a:rPr>
              <a:t>Some feedback</a:t>
            </a:r>
          </a:p>
          <a:p>
            <a:pPr algn="ctr" fontAlgn="auto">
              <a:spcBef>
                <a:spcPts val="0"/>
              </a:spcBef>
              <a:spcAft>
                <a:spcPts val="0"/>
              </a:spcAft>
            </a:pPr>
            <a:r>
              <a:rPr lang="en-GB" sz="4800" b="1" dirty="0">
                <a:solidFill>
                  <a:prstClr val="white"/>
                </a:solidFill>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Written, printed, </a:t>
            </a:r>
          </a:p>
          <a:p>
            <a:pPr algn="ctr"/>
            <a:r>
              <a:rPr lang="en-US" sz="3200" b="1" dirty="0">
                <a:solidFill>
                  <a:prstClr val="black"/>
                </a:solidFill>
                <a:latin typeface="Calibri"/>
              </a:rPr>
              <a:t>on-screen</a:t>
            </a:r>
          </a:p>
          <a:p>
            <a:pPr algn="ctr"/>
            <a:endParaRPr lang="en-US" sz="3200" b="1" dirty="0">
              <a:solidFill>
                <a:prstClr val="black"/>
              </a:solidFill>
              <a:latin typeface="Calibri"/>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Language of feedback</a:t>
            </a:r>
          </a:p>
          <a:p>
            <a:pPr algn="ctr"/>
            <a:endParaRPr lang="en-US" sz="3200" b="1" dirty="0">
              <a:solidFill>
                <a:prstClr val="black"/>
              </a:solidFill>
              <a:latin typeface="Calibri"/>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National Student Survey</a:t>
            </a:r>
          </a:p>
          <a:p>
            <a:pPr algn="ctr"/>
            <a:endParaRPr lang="en-US" sz="3200" b="1" dirty="0">
              <a:solidFill>
                <a:prstClr val="black"/>
              </a:solidFill>
              <a:latin typeface="Calibri"/>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Timing: </a:t>
            </a:r>
          </a:p>
          <a:p>
            <a:pPr algn="ctr"/>
            <a:r>
              <a:rPr lang="en-US" sz="3200" b="1" dirty="0">
                <a:solidFill>
                  <a:prstClr val="black"/>
                </a:solidFill>
                <a:latin typeface="Calibri"/>
              </a:rPr>
              <a:t>24-hours!</a:t>
            </a:r>
          </a:p>
          <a:p>
            <a:pPr algn="ctr"/>
            <a:endParaRPr lang="en-US" sz="3200" b="1" dirty="0">
              <a:solidFill>
                <a:prstClr val="black"/>
              </a:solidFill>
              <a:latin typeface="Calibri"/>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endParaRPr lang="en-GB" sz="3200" b="1" dirty="0">
              <a:solidFill>
                <a:prstClr val="black"/>
              </a:solidFill>
              <a:latin typeface="Calibri"/>
            </a:endParaRPr>
          </a:p>
          <a:p>
            <a:pPr algn="ctr"/>
            <a:r>
              <a:rPr lang="en-US" sz="3200" b="1" dirty="0">
                <a:solidFill>
                  <a:prstClr val="black"/>
                </a:solidFill>
                <a:latin typeface="Calibri"/>
              </a:rPr>
              <a:t>Feed-forward</a:t>
            </a:r>
          </a:p>
          <a:p>
            <a:pPr algn="ctr"/>
            <a:endParaRPr lang="en-US" sz="3200" b="1" dirty="0">
              <a:solidFill>
                <a:prstClr val="black"/>
              </a:solidFill>
              <a:latin typeface="Calibri"/>
            </a:endParaRPr>
          </a:p>
          <a:p>
            <a:pPr algn="ctr"/>
            <a:endParaRPr lang="en-US" sz="3200" b="1" dirty="0">
              <a:solidFill>
                <a:prstClr val="black"/>
              </a:solidFill>
              <a:latin typeface="Calibri"/>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Efficiency</a:t>
            </a:r>
          </a:p>
          <a:p>
            <a:pPr algn="ctr"/>
            <a:endParaRPr lang="en-US" sz="3200" b="1" dirty="0">
              <a:solidFill>
                <a:prstClr val="black"/>
              </a:solidFill>
              <a:latin typeface="Calibri"/>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Face to face</a:t>
            </a:r>
          </a:p>
          <a:p>
            <a:pPr algn="ctr"/>
            <a:r>
              <a:rPr lang="en-US" sz="3200" b="1" dirty="0">
                <a:solidFill>
                  <a:prstClr val="black"/>
                </a:solidFill>
                <a:latin typeface="Calibri"/>
              </a:rPr>
              <a:t>oral</a:t>
            </a:r>
          </a:p>
          <a:p>
            <a:pPr algn="ctr"/>
            <a:endParaRPr lang="en-US" sz="32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75717"/>
          </a:xfrm>
        </p:spPr>
        <p:txBody>
          <a:bodyPr/>
          <a:lstStyle/>
          <a:p>
            <a:r>
              <a:rPr lang="en-GB" dirty="0">
                <a:solidFill>
                  <a:srgbClr val="00B050"/>
                </a:solidFill>
              </a:rPr>
              <a:t>Outline programme</a:t>
            </a:r>
          </a:p>
        </p:txBody>
      </p:sp>
      <p:sp>
        <p:nvSpPr>
          <p:cNvPr id="3" name="Content Placeholder 2"/>
          <p:cNvSpPr>
            <a:spLocks noGrp="1"/>
          </p:cNvSpPr>
          <p:nvPr>
            <p:ph idx="1"/>
          </p:nvPr>
        </p:nvSpPr>
        <p:spPr>
          <a:xfrm>
            <a:off x="358775" y="836641"/>
            <a:ext cx="8605838" cy="5030760"/>
          </a:xfrm>
        </p:spPr>
        <p:txBody>
          <a:bodyPr/>
          <a:lstStyle/>
          <a:p>
            <a:pPr marL="800100" indent="-800100">
              <a:buNone/>
            </a:pPr>
            <a:r>
              <a:rPr lang="en-GB" sz="2600" dirty="0"/>
              <a:t>1000 	Introduction, getting to know each other.</a:t>
            </a:r>
          </a:p>
          <a:p>
            <a:pPr marL="800100" indent="-800100">
              <a:buNone/>
            </a:pPr>
            <a:r>
              <a:rPr lang="en-GB" sz="2600" dirty="0"/>
              <a:t>1010 	Post-it exercise: 'assessment and feedback would work much better for my students if only I...' and debrief.</a:t>
            </a:r>
          </a:p>
          <a:p>
            <a:pPr marL="800100" indent="-800100">
              <a:buNone/>
            </a:pPr>
            <a:r>
              <a:rPr lang="en-GB" sz="2600" dirty="0"/>
              <a:t>1030 	Summary of what the gurus say about assessment and feedback.</a:t>
            </a:r>
          </a:p>
          <a:p>
            <a:pPr marL="800100" indent="-800100">
              <a:buNone/>
            </a:pPr>
            <a:r>
              <a:rPr lang="en-GB" sz="2600" dirty="0"/>
              <a:t>1100 	Validity, reliability, transparency, authenticity.</a:t>
            </a:r>
          </a:p>
          <a:p>
            <a:pPr marL="800100" indent="-800100">
              <a:buNone/>
            </a:pPr>
            <a:r>
              <a:rPr lang="en-GB" sz="2600" dirty="0"/>
              <a:t>1120 	Coffee break</a:t>
            </a:r>
          </a:p>
          <a:p>
            <a:pPr marL="800100" indent="-800100">
              <a:buNone/>
            </a:pPr>
            <a:r>
              <a:rPr lang="en-GB" sz="2600" dirty="0"/>
              <a:t>1140 	Smarter feedback: what goes wrong with feedback?</a:t>
            </a:r>
          </a:p>
          <a:p>
            <a:pPr marL="800100" indent="-800100">
              <a:buNone/>
            </a:pPr>
            <a:r>
              <a:rPr lang="en-GB" sz="2600" dirty="0"/>
              <a:t>1200 	Group exercise: maximising the effectiveness and efficiency of feedback.</a:t>
            </a:r>
          </a:p>
          <a:p>
            <a:pPr marL="800100" indent="-800100">
              <a:buNone/>
            </a:pPr>
            <a:r>
              <a:rPr lang="en-GB" sz="2600" dirty="0"/>
              <a:t>1240 	Some ways of getting better feedback to more students in less time.</a:t>
            </a:r>
          </a:p>
          <a:p>
            <a:pPr marL="800100" indent="-800100">
              <a:buNone/>
            </a:pPr>
            <a:r>
              <a:rPr lang="en-GB" sz="2600" dirty="0"/>
              <a:t>1300 Close of workshop.</a:t>
            </a:r>
          </a:p>
          <a:p>
            <a:pPr>
              <a:buNone/>
            </a:pPr>
            <a:endParaRPr lang="en-GB" sz="2600"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itchFamily="34" charset="0"/>
              </a:rPr>
              <a:t>What’s wrong with feedback?</a:t>
            </a:r>
            <a:endParaRPr lang="en-US"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just words on paper.</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val="85939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itchFamily="34" charset="0"/>
              </a:rPr>
              <a:t>But what’s </a:t>
            </a:r>
            <a:r>
              <a:rPr lang="en-GB" sz="3200" b="1" dirty="0">
                <a:solidFill>
                  <a:srgbClr val="FF0000"/>
                </a:solidFill>
                <a:latin typeface="Calibri" pitchFamily="34" charset="0"/>
              </a:rPr>
              <a:t>really</a:t>
            </a:r>
            <a:r>
              <a:rPr lang="en-GB" sz="3200" b="1" dirty="0">
                <a:latin typeface="Calibri" pitchFamily="34" charset="0"/>
              </a:rPr>
              <a:t> wrong with feedback?</a:t>
            </a:r>
            <a:endParaRPr lang="en-US" sz="32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val="255011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Royce Sadler on feedback:</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Higher education teachers are often frustrated by the </a:t>
            </a:r>
            <a:r>
              <a:rPr lang="en-GB" sz="2800" dirty="0">
                <a:solidFill>
                  <a:srgbClr val="FF00FF"/>
                </a:solidFill>
                <a:latin typeface="Calibri" pitchFamily="34" charset="0"/>
              </a:rPr>
              <a:t>modest impact </a:t>
            </a:r>
            <a:r>
              <a:rPr lang="en-GB" sz="2800" dirty="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a:solidFill>
                  <a:srgbClr val="FF0000"/>
                </a:solidFill>
                <a:latin typeface="Calibri" pitchFamily="34" charset="0"/>
              </a:rPr>
              <a:t>take control of their own learning and performance</a:t>
            </a:r>
            <a:r>
              <a:rPr lang="en-GB" sz="2800" dirty="0">
                <a:latin typeface="Calibri" pitchFamily="34" charset="0"/>
              </a:rPr>
              <a:t>. (Sadler, 2013)</a:t>
            </a:r>
          </a:p>
          <a:p>
            <a:pPr>
              <a:lnSpc>
                <a:spcPct val="100000"/>
              </a:lnSpc>
              <a:buNone/>
            </a:pPr>
            <a:r>
              <a:rPr lang="en-AU" sz="2000" dirty="0">
                <a:solidFill>
                  <a:srgbClr val="008000"/>
                </a:solidFill>
              </a:rPr>
              <a:t>Sadler, D. R. (2013). Opening up feedback: Teaching learners to see. In Merry, S., Price, M., Carless, D., &amp; </a:t>
            </a:r>
            <a:r>
              <a:rPr lang="en-AU" sz="2000" dirty="0" err="1">
                <a:solidFill>
                  <a:srgbClr val="008000"/>
                </a:solidFill>
              </a:rPr>
              <a:t>Taras</a:t>
            </a:r>
            <a:r>
              <a:rPr lang="en-AU" sz="2000" dirty="0">
                <a:solidFill>
                  <a:srgbClr val="008000"/>
                </a:solidFill>
              </a:rPr>
              <a:t>, M. (Eds.) </a:t>
            </a:r>
            <a:r>
              <a:rPr lang="en-AU" sz="2000" i="1" dirty="0">
                <a:solidFill>
                  <a:srgbClr val="008000"/>
                </a:solidFill>
              </a:rPr>
              <a:t>Reconceptualising feedback in higher education: Developing dialogue with students</a:t>
            </a:r>
            <a:r>
              <a:rPr lang="en-AU" sz="2000" dirty="0">
                <a:solidFill>
                  <a:srgbClr val="008000"/>
                </a:solidFill>
              </a:rPr>
              <a:t>. (Ch. 5, 54‑63). London: </a:t>
            </a:r>
            <a:r>
              <a:rPr lang="en-AU" sz="2000" dirty="0" err="1">
                <a:solidFill>
                  <a:srgbClr val="008000"/>
                </a:solidFill>
              </a:rPr>
              <a:t>Routledge</a:t>
            </a:r>
            <a:r>
              <a:rPr lang="en-AU" sz="2000" dirty="0">
                <a:solidFill>
                  <a:srgbClr val="008000"/>
                </a:solidFill>
              </a:rPr>
              <a:t>.</a:t>
            </a:r>
            <a:endParaRPr lang="en-GB" sz="2000" dirty="0">
              <a:solidFill>
                <a:srgbClr val="008000"/>
              </a:solidFill>
            </a:endParaRPr>
          </a:p>
          <a:p>
            <a:pPr>
              <a:lnSpc>
                <a:spcPct val="100000"/>
              </a:lnSpc>
            </a:pPr>
            <a:endParaRPr lang="en-GB" sz="2800" dirty="0">
              <a:latin typeface="Calibri" pitchFamily="34" charset="0"/>
            </a:endParaRPr>
          </a:p>
          <a:p>
            <a:pPr>
              <a:lnSpc>
                <a:spcPct val="100000"/>
              </a:lnSpc>
            </a:pPr>
            <a:endParaRPr lang="en-GB"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367827"/>
          </a:xfrm>
        </p:spPr>
        <p:txBody>
          <a:bodyPr/>
          <a:lstStyle/>
          <a:p>
            <a:pPr algn="l"/>
            <a:r>
              <a:rPr lang="en-GB" sz="2400" b="1" dirty="0">
                <a:solidFill>
                  <a:srgbClr val="FF3300"/>
                </a:solidFill>
              </a:rPr>
              <a:t>Sadler, D. R. (2010). </a:t>
            </a:r>
            <a:r>
              <a:rPr lang="en-GB" sz="2400" b="1" dirty="0"/>
              <a:t>Beyond feedback: Developing student capability in complex appraisal. </a:t>
            </a:r>
            <a:r>
              <a:rPr lang="en-GB" sz="2400" b="1" i="1" dirty="0"/>
              <a:t>Assessment &amp; Evaluation in Higher Education, 35</a:t>
            </a:r>
            <a:r>
              <a:rPr lang="en-GB" sz="2400" b="1" dirty="0"/>
              <a:t>(5), 535-550.</a:t>
            </a:r>
            <a:br>
              <a:rPr lang="en-GB" sz="2400" b="1" dirty="0"/>
            </a:br>
            <a:endParaRPr lang="en-GB" sz="2400" b="1" dirty="0"/>
          </a:p>
        </p:txBody>
      </p:sp>
      <p:sp>
        <p:nvSpPr>
          <p:cNvPr id="5" name="Content Placeholder 4"/>
          <p:cNvSpPr>
            <a:spLocks noGrp="1"/>
          </p:cNvSpPr>
          <p:nvPr>
            <p:ph idx="1"/>
          </p:nvPr>
        </p:nvSpPr>
        <p:spPr>
          <a:xfrm>
            <a:off x="358777" y="1340710"/>
            <a:ext cx="8605838" cy="5212490"/>
          </a:xfrm>
        </p:spPr>
        <p:txBody>
          <a:bodyPr/>
          <a:lstStyle/>
          <a:p>
            <a:r>
              <a:rPr lang="en-GB" dirty="0"/>
              <a:t>Students need to be exposed to, and gain experience in </a:t>
            </a:r>
            <a:r>
              <a:rPr lang="en-GB" dirty="0">
                <a:solidFill>
                  <a:schemeClr val="accent6">
                    <a:lumMod val="40000"/>
                    <a:lumOff val="60000"/>
                  </a:schemeClr>
                </a:solidFill>
              </a:rPr>
              <a:t>making judgements </a:t>
            </a:r>
            <a:r>
              <a:rPr lang="en-GB" dirty="0"/>
              <a:t>about a variety of works of </a:t>
            </a:r>
            <a:r>
              <a:rPr lang="en-GB" dirty="0">
                <a:solidFill>
                  <a:schemeClr val="accent6">
                    <a:lumMod val="40000"/>
                    <a:lumOff val="60000"/>
                  </a:schemeClr>
                </a:solidFill>
              </a:rPr>
              <a:t>different</a:t>
            </a:r>
            <a:r>
              <a:rPr lang="en-GB" dirty="0"/>
              <a:t> quality…They need planned rather than random exposure to exemplars, and experience in making judgements about quality. They need to create verbalised rationales and accounts of how various works could have been </a:t>
            </a:r>
            <a:r>
              <a:rPr lang="en-GB" dirty="0">
                <a:solidFill>
                  <a:schemeClr val="accent6">
                    <a:lumMod val="40000"/>
                    <a:lumOff val="60000"/>
                  </a:schemeClr>
                </a:solidFill>
              </a:rPr>
              <a:t>done</a:t>
            </a:r>
            <a:r>
              <a:rPr lang="en-GB" dirty="0">
                <a:solidFill>
                  <a:srgbClr val="FF3300"/>
                </a:solidFill>
              </a:rPr>
              <a:t> </a:t>
            </a:r>
            <a:r>
              <a:rPr lang="en-GB" dirty="0">
                <a:solidFill>
                  <a:schemeClr val="accent6">
                    <a:lumMod val="40000"/>
                    <a:lumOff val="60000"/>
                  </a:schemeClr>
                </a:solidFill>
              </a:rPr>
              <a:t>better</a:t>
            </a:r>
            <a:r>
              <a:rPr lang="en-GB" dirty="0"/>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Finally, they need to engage in </a:t>
            </a:r>
            <a:r>
              <a:rPr lang="en-GB" dirty="0">
                <a:solidFill>
                  <a:schemeClr val="accent6">
                    <a:lumMod val="40000"/>
                    <a:lumOff val="60000"/>
                  </a:schemeClr>
                </a:solidFill>
              </a:rPr>
              <a:t>evaluative conversations</a:t>
            </a:r>
            <a:r>
              <a:rPr lang="en-GB" dirty="0"/>
              <a:t> with teachers and other students. Together, these three provide the means by which students can develop a concept of quality that is similar in essence to that which the teacher possesses, and in particular to understand what makes for high quality (p. 544).</a:t>
            </a:r>
          </a:p>
        </p:txBody>
      </p:sp>
      <p:sp>
        <p:nvSpPr>
          <p:cNvPr id="4" name="Title 3"/>
          <p:cNvSpPr txBox="1">
            <a:spLocks/>
          </p:cNvSpPr>
          <p:nvPr/>
        </p:nvSpPr>
        <p:spPr bwMode="auto">
          <a:xfrm>
            <a:off x="0" y="12"/>
            <a:ext cx="8713788" cy="136782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nSpc>
                <a:spcPct val="85000"/>
              </a:lnSpc>
              <a:defRPr/>
            </a:pPr>
            <a:r>
              <a:rPr lang="en-GB" sz="2400" b="1" kern="0" dirty="0">
                <a:solidFill>
                  <a:srgbClr val="FF3300"/>
                </a:solidFill>
                <a:latin typeface="Calibri"/>
              </a:rPr>
              <a:t>Sadler, D. R. (2010). </a:t>
            </a:r>
            <a:r>
              <a:rPr lang="en-GB" sz="2400" b="1" kern="0" dirty="0">
                <a:solidFill>
                  <a:srgbClr val="008000"/>
                </a:solidFill>
                <a:latin typeface="Calibri"/>
              </a:rPr>
              <a:t>Beyond feedback: Developing student capability in complex appraisal. </a:t>
            </a:r>
            <a:r>
              <a:rPr lang="en-GB" sz="2400" b="1" i="1" kern="0" dirty="0">
                <a:solidFill>
                  <a:srgbClr val="008000"/>
                </a:solidFill>
                <a:latin typeface="Calibri"/>
              </a:rPr>
              <a:t>Assessment &amp; Evaluation in Higher Education, 35</a:t>
            </a:r>
            <a:r>
              <a:rPr lang="en-GB" sz="2400" b="1" kern="0" dirty="0">
                <a:solidFill>
                  <a:srgbClr val="008000"/>
                </a:solidFill>
                <a:latin typeface="Calibri"/>
              </a:rPr>
              <a:t>(5), 535-550.</a:t>
            </a:r>
            <a:br>
              <a:rPr lang="en-GB" sz="2400" b="1" kern="0" dirty="0">
                <a:solidFill>
                  <a:srgbClr val="008000"/>
                </a:solidFill>
                <a:latin typeface="Calibri"/>
              </a:rPr>
            </a:br>
            <a:endParaRPr lang="en-GB" sz="2400" b="1" kern="0" dirty="0">
              <a:solidFill>
                <a:srgbClr val="008000"/>
              </a:solidFill>
              <a:latin typeface="Calibri"/>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Dylan </a:t>
            </a:r>
            <a:r>
              <a:rPr lang="en-GB" sz="3600" dirty="0" err="1">
                <a:solidFill>
                  <a:srgbClr val="008000"/>
                </a:solidFill>
                <a:latin typeface="Calibri" pitchFamily="34" charset="0"/>
              </a:rPr>
              <a:t>Wiliam</a:t>
            </a:r>
            <a:r>
              <a:rPr lang="en-GB" sz="3600" dirty="0">
                <a:solidFill>
                  <a:srgbClr val="008000"/>
                </a:solidFill>
                <a:latin typeface="Calibri" pitchFamily="34" charset="0"/>
              </a:rPr>
              <a:t> on feedback April 2014 (online)</a:t>
            </a:r>
          </a:p>
        </p:txBody>
      </p:sp>
      <p:sp>
        <p:nvSpPr>
          <p:cNvPr id="3" name="Content Placeholder 2"/>
          <p:cNvSpPr>
            <a:spLocks noGrp="1"/>
          </p:cNvSpPr>
          <p:nvPr>
            <p:ph idx="1"/>
          </p:nvPr>
        </p:nvSpPr>
        <p:spPr>
          <a:xfrm>
            <a:off x="6" y="1196977"/>
            <a:ext cx="8964613" cy="4670425"/>
          </a:xfrm>
        </p:spPr>
        <p:txBody>
          <a:bodyPr/>
          <a:lstStyle/>
          <a:p>
            <a:r>
              <a:rPr lang="en-GB" sz="2600" dirty="0">
                <a:latin typeface="Calibri" pitchFamily="34" charset="0"/>
              </a:rPr>
              <a:t>There really is a lot of rot talked about how feedback should and should not be given.</a:t>
            </a:r>
          </a:p>
          <a:p>
            <a:r>
              <a:rPr lang="en-GB" sz="2600" dirty="0">
                <a:latin typeface="Calibri" pitchFamily="34" charset="0"/>
              </a:rPr>
              <a:t>...people forget that the only good feedback is that which is acted upon, which is why </a:t>
            </a:r>
            <a:r>
              <a:rPr lang="en-GB" sz="2600" dirty="0">
                <a:solidFill>
                  <a:srgbClr val="FF00FF"/>
                </a:solidFill>
                <a:latin typeface="Calibri" pitchFamily="34" charset="0"/>
              </a:rPr>
              <a:t>the only thing that matters is the relationship between the teacher and the student</a:t>
            </a:r>
            <a:r>
              <a:rPr lang="en-GB" sz="2600" dirty="0">
                <a:latin typeface="Calibri" pitchFamily="34" charset="0"/>
              </a:rPr>
              <a:t>. </a:t>
            </a:r>
          </a:p>
          <a:p>
            <a:r>
              <a:rPr lang="en-GB" sz="2600" dirty="0">
                <a:latin typeface="Calibri" pitchFamily="34" charset="0"/>
              </a:rPr>
              <a:t>Every teacher knows that the same feedback given to one student will improve that student’s learning but to another student, of similar achievement, will make that student give up. Teachers need to know their students, so that they know when to push, and they know when to back off. ...hardly any studies look at the responses cued in the individual recipient by the feedback.</a:t>
            </a:r>
          </a:p>
          <a:p>
            <a:endParaRPr lang="en-GB" sz="2600" dirty="0">
              <a:latin typeface="Calibri" pitchFamily="34"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088" y="332582"/>
            <a:ext cx="6481762" cy="2088289"/>
          </a:xfrm>
          <a:noFill/>
        </p:spPr>
        <p:txBody>
          <a:bodyPr/>
          <a:lstStyle/>
          <a:p>
            <a:pPr algn="ctr"/>
            <a:r>
              <a:rPr lang="en-GB" sz="4400" dirty="0">
                <a:solidFill>
                  <a:srgbClr val="FFFF00"/>
                </a:solidFill>
              </a:rPr>
              <a:t>Smarter feedback</a:t>
            </a:r>
            <a:r>
              <a:rPr lang="en-GB" sz="4000" dirty="0">
                <a:solidFill>
                  <a:srgbClr val="FFFF00"/>
                </a:solidFill>
              </a:rPr>
              <a:t>	</a:t>
            </a:r>
            <a:br>
              <a:rPr lang="en-GB" sz="4000" dirty="0">
                <a:solidFill>
                  <a:srgbClr val="FFFF00"/>
                </a:solidFill>
              </a:rPr>
            </a:br>
            <a:r>
              <a:rPr lang="en-GB" sz="3200" dirty="0">
                <a:solidFill>
                  <a:srgbClr val="FFFF00"/>
                </a:solidFill>
              </a:rPr>
              <a:t>getting better feedback to more students in less time!</a:t>
            </a:r>
            <a:endParaRPr lang="en-GB" sz="4000" dirty="0">
              <a:solidFill>
                <a:srgbClr val="FFFF00"/>
              </a:solidFill>
            </a:endParaRPr>
          </a:p>
        </p:txBody>
      </p:sp>
      <p:sp>
        <p:nvSpPr>
          <p:cNvPr id="5" name="Rectangle 8">
            <a:hlinkClick r:id="rId3" action="ppaction://hlinkpres?slideindex=1&amp;slidetitle="/>
          </p:cNvPr>
          <p:cNvSpPr>
            <a:spLocks noChangeArrowheads="1"/>
          </p:cNvSpPr>
          <p:nvPr/>
        </p:nvSpPr>
        <p:spPr bwMode="auto">
          <a:xfrm>
            <a:off x="251400" y="4365130"/>
            <a:ext cx="849718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University of Suffolk</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 and University of South Wales</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7"/>
            <a:ext cx="8713788" cy="575717"/>
          </a:xfrm>
        </p:spPr>
        <p:txBody>
          <a:bodyPr/>
          <a:lstStyle/>
          <a:p>
            <a:r>
              <a:rPr lang="en-GB" sz="4000" dirty="0"/>
              <a:t>Damaging feedback...</a:t>
            </a:r>
          </a:p>
        </p:txBody>
      </p:sp>
      <p:sp>
        <p:nvSpPr>
          <p:cNvPr id="3" name="Content Placeholder 2"/>
          <p:cNvSpPr>
            <a:spLocks noGrp="1"/>
          </p:cNvSpPr>
          <p:nvPr>
            <p:ph idx="1"/>
          </p:nvPr>
        </p:nvSpPr>
        <p:spPr>
          <a:xfrm>
            <a:off x="6" y="692621"/>
            <a:ext cx="8964613" cy="5174780"/>
          </a:xfrm>
        </p:spPr>
        <p:txBody>
          <a:bodyPr/>
          <a:lstStyle/>
          <a:p>
            <a:pPr lvl="0">
              <a:buNone/>
            </a:pPr>
            <a:r>
              <a:rPr lang="en-GB" sz="2000" dirty="0"/>
              <a:t>(From LTHE digest, available in full on my website)</a:t>
            </a:r>
          </a:p>
          <a:p>
            <a:pPr marL="361950" lvl="0" indent="-361950"/>
            <a:r>
              <a:rPr lang="en-GB" sz="2000" dirty="0"/>
              <a:t>I got some student evaluation feedback that really stung ... wasn't that long ago either! .</a:t>
            </a:r>
          </a:p>
          <a:p>
            <a:pPr marL="361950" lvl="0" indent="-361950"/>
            <a:r>
              <a:rPr lang="en-GB" sz="2000" dirty="0"/>
              <a:t>I recall - "could do better" - what's that all about?</a:t>
            </a:r>
          </a:p>
          <a:p>
            <a:pPr marL="361950" lvl="0" indent="-361950"/>
            <a:r>
              <a:rPr lang="en-GB" sz="2000" dirty="0"/>
              <a:t>''weak'" for art on successive school reports. (Showed sustainability though?)</a:t>
            </a:r>
          </a:p>
          <a:p>
            <a:pPr marL="361950" lvl="0" indent="-361950"/>
            <a:r>
              <a:rPr lang="en-GB" sz="2000" dirty="0"/>
              <a:t>'don't bother getting up on Monday morning' after a failed assignment by a maths teacher at secondary school</a:t>
            </a:r>
          </a:p>
          <a:p>
            <a:pPr marL="361950" lvl="0" indent="-361950"/>
            <a:r>
              <a:rPr lang="en-GB" sz="2000" dirty="0"/>
              <a:t>missing out on an A as I read the question slightly wrong</a:t>
            </a:r>
          </a:p>
          <a:p>
            <a:pPr marL="361950" lvl="0" indent="-361950"/>
            <a:r>
              <a:rPr lang="en-GB" sz="2000" dirty="0"/>
              <a:t>A big red cross through something I'd put some effort into, devastating</a:t>
            </a:r>
          </a:p>
          <a:p>
            <a:pPr marL="361950" lvl="0" indent="-361950"/>
            <a:r>
              <a:rPr lang="en-GB" sz="2000" dirty="0"/>
              <a:t>I wear my feedback like scars. Some of the wounds still fester.</a:t>
            </a:r>
          </a:p>
          <a:p>
            <a:pPr marL="361950" lvl="0" indent="-361950"/>
            <a:r>
              <a:rPr lang="en-GB" sz="2000" dirty="0"/>
              <a:t>Being told that I was holding up everyone because I didn't understand maths GCSE lesson</a:t>
            </a:r>
          </a:p>
          <a:p>
            <a:pPr marL="361950" lvl="0" indent="-361950"/>
            <a:r>
              <a:rPr lang="en-GB" sz="2000" dirty="0"/>
              <a:t>my only consolation was they pulled apart my punctuation and grammar but their feedback was full of typos!</a:t>
            </a:r>
          </a:p>
          <a:p>
            <a:pPr marL="361950" lvl="0" indent="-361950"/>
            <a:r>
              <a:rPr lang="en-GB" sz="2000" dirty="0"/>
              <a:t>'Kerry has ability to do well when she puts her mind to it' Response, Kerry will put her mind to it when she's not bored to death</a:t>
            </a:r>
          </a:p>
          <a:p>
            <a:pPr marL="361950" lvl="0" indent="-361950"/>
            <a:r>
              <a:rPr lang="en-GB" sz="2000" dirty="0"/>
              <a:t>The worst feedback I eve received on a sweated-over assignment was 'Fine as far as it goes' </a:t>
            </a:r>
            <a:r>
              <a:rPr lang="en-GB" sz="2000" dirty="0" err="1"/>
              <a:t>Grrrh</a:t>
            </a:r>
            <a:r>
              <a:rPr lang="en-GB" sz="2000" dirty="0"/>
              <a:t>!</a:t>
            </a:r>
          </a:p>
          <a:p>
            <a:endParaRPr lang="en-GB" sz="20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r>
              <a:rPr lang="en-GB" sz="6000" dirty="0"/>
              <a:t>Feedback, and…</a:t>
            </a:r>
          </a:p>
        </p:txBody>
      </p:sp>
      <p:sp>
        <p:nvSpPr>
          <p:cNvPr id="7171" name="Rectangle 3"/>
          <p:cNvSpPr>
            <a:spLocks noGrp="1" noChangeArrowheads="1"/>
          </p:cNvSpPr>
          <p:nvPr>
            <p:ph type="subTitle" idx="1"/>
          </p:nvPr>
        </p:nvSpPr>
        <p:spPr>
          <a:xfrm>
            <a:off x="285751" y="2428875"/>
            <a:ext cx="6388100" cy="1739900"/>
          </a:xfrm>
        </p:spPr>
        <p:txBody>
          <a:bodyPr/>
          <a:lstStyle/>
          <a:p>
            <a:pPr eaLnBrk="1" hangingPunct="1"/>
            <a:endParaRPr lang="en-GB" sz="4800" b="1" dirty="0"/>
          </a:p>
          <a:p>
            <a:pPr eaLnBrk="1" hangingPunct="1"/>
            <a:r>
              <a:rPr lang="en-GB" sz="4800" b="1" dirty="0"/>
              <a:t>Feed-forward</a:t>
            </a: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nodeType="clickEffect">
                                  <p:stCondLst>
                                    <p:cond delay="0"/>
                                  </p:stCondLst>
                                  <p:iterate type="lt">
                                    <p:tmPct val="10000"/>
                                  </p:iterate>
                                  <p:childTnLst>
                                    <p:animMotion origin="layout" path="M 0 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  -0.071 0.01333  C -0.051 0.01867  -0.032 0.02133  -0.017 0.02  C -0.004 0.02  0.01 0.01733  0.025 0.01333  C 0.069 0  0.102 -0.028  0.098 -0.048  C 0.095 -0.068  0.057 -0.07333  0.013 -0.06  C -0.008 -0.05333  -0.027 -0.044  -0.04 -0.03333  C -0.051 -0.02533  -0.062 -0.016  -0.074 -0.004  C -0.109 0.03467  -0.13 0.07733  -0.12 0.09333  C -0.111 0.10933  -0.074 0.092  -0.039 0.05467  C -0.022 0.036  -0.008 0.01733  0 0  Z" pathEditMode="relative" ptsTypes="">
                                      <p:cBhvr>
                                        <p:cTn id="6" dur="2000" fill="hold"/>
                                        <p:tgtEl>
                                          <p:spTgt spid="7171">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3810000" y="4618050"/>
            <a:ext cx="1447800" cy="585787"/>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FF"/>
                </a:solidFill>
                <a:cs typeface="Arial" charset="0"/>
              </a:rPr>
              <a:t>Doing</a:t>
            </a:r>
          </a:p>
        </p:txBody>
      </p:sp>
      <p:sp>
        <p:nvSpPr>
          <p:cNvPr id="8195"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a:solidFill>
                <a:srgbClr val="000000"/>
              </a:solidFill>
              <a:cs typeface="Arial" charset="0"/>
            </a:endParaRPr>
          </a:p>
        </p:txBody>
      </p:sp>
      <p:sp>
        <p:nvSpPr>
          <p:cNvPr id="8196"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a:solidFill>
                  <a:srgbClr val="CCFF33"/>
                </a:solidFill>
                <a:cs typeface="Arial" charset="0"/>
              </a:rPr>
              <a:t>Ripples on a pond….</a:t>
            </a:r>
          </a:p>
        </p:txBody>
      </p:sp>
      <p:sp>
        <p:nvSpPr>
          <p:cNvPr id="8197"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algn="ctr" eaLnBrk="0" hangingPunct="0"/>
            <a:endParaRPr lang="en-US" sz="2000">
              <a:solidFill>
                <a:srgbClr val="000000"/>
              </a:solidFill>
              <a:cs typeface="Arial" charset="0"/>
            </a:endParaRPr>
          </a:p>
        </p:txBody>
      </p:sp>
      <p:sp>
        <p:nvSpPr>
          <p:cNvPr id="8198"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a:solidFill>
                <a:srgbClr val="000000"/>
              </a:solidFill>
              <a:cs typeface="Arial" charset="0"/>
            </a:endParaRPr>
          </a:p>
        </p:txBody>
      </p:sp>
      <p:sp>
        <p:nvSpPr>
          <p:cNvPr id="8199"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endParaRPr lang="en-US" sz="2000">
              <a:solidFill>
                <a:srgbClr val="000000"/>
              </a:solidFill>
              <a:cs typeface="Arial" charset="0"/>
            </a:endParaRPr>
          </a:p>
        </p:txBody>
      </p:sp>
      <p:sp>
        <p:nvSpPr>
          <p:cNvPr id="8200" name="Oval 7"/>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algn="ctr" eaLnBrk="0" hangingPunct="0"/>
            <a:endParaRPr lang="en-US" sz="2000">
              <a:solidFill>
                <a:srgbClr val="000000"/>
              </a:solidFill>
              <a:cs typeface="Arial" charset="0"/>
            </a:endParaRPr>
          </a:p>
        </p:txBody>
      </p:sp>
      <p:sp>
        <p:nvSpPr>
          <p:cNvPr id="8201" name="Oval 8"/>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algn="ctr" eaLnBrk="0" hangingPunct="0"/>
            <a:endParaRPr lang="en-US" sz="2000">
              <a:solidFill>
                <a:srgbClr val="000000"/>
              </a:solidFill>
              <a:cs typeface="Arial" charset="0"/>
            </a:endParaRPr>
          </a:p>
        </p:txBody>
      </p:sp>
      <p:sp>
        <p:nvSpPr>
          <p:cNvPr id="8202" name="Oval 9"/>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a:solidFill>
                  <a:srgbClr val="000000"/>
                </a:solidFill>
                <a:cs typeface="Arial" charset="0"/>
              </a:rPr>
              <a:t>Wanting/</a:t>
            </a:r>
          </a:p>
          <a:p>
            <a:pPr algn="ctr" eaLnBrk="0" hangingPunct="0"/>
            <a:r>
              <a:rPr lang="en-US" sz="2800" b="1">
                <a:solidFill>
                  <a:srgbClr val="000000"/>
                </a:solidFill>
                <a:cs typeface="Arial" charset="0"/>
              </a:rPr>
              <a:t>Needing</a:t>
            </a:r>
          </a:p>
        </p:txBody>
      </p:sp>
      <p:sp>
        <p:nvSpPr>
          <p:cNvPr id="8203" name="Rectangle 10"/>
          <p:cNvSpPr>
            <a:spLocks noChangeArrowheads="1"/>
          </p:cNvSpPr>
          <p:nvPr/>
        </p:nvSpPr>
        <p:spPr bwMode="auto">
          <a:xfrm>
            <a:off x="3810000" y="4618050"/>
            <a:ext cx="1447800" cy="585787"/>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FF"/>
                </a:solidFill>
                <a:cs typeface="Arial" charset="0"/>
              </a:rPr>
              <a:t>Doing</a:t>
            </a:r>
          </a:p>
        </p:txBody>
      </p:sp>
      <p:sp>
        <p:nvSpPr>
          <p:cNvPr id="8204" name="Rectangle 11"/>
          <p:cNvSpPr>
            <a:spLocks noChangeArrowheads="1"/>
          </p:cNvSpPr>
          <p:nvPr/>
        </p:nvSpPr>
        <p:spPr bwMode="auto">
          <a:xfrm>
            <a:off x="3505200" y="6065850"/>
            <a:ext cx="2514600" cy="585787"/>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000000"/>
                </a:solidFill>
                <a:cs typeface="Arial" charset="0"/>
              </a:rPr>
              <a:t>Feedback</a:t>
            </a:r>
          </a:p>
        </p:txBody>
      </p:sp>
      <p:sp>
        <p:nvSpPr>
          <p:cNvPr id="8205" name="Text Box 13"/>
          <p:cNvSpPr txBox="1">
            <a:spLocks noChangeArrowheads="1"/>
          </p:cNvSpPr>
          <p:nvPr/>
        </p:nvSpPr>
        <p:spPr bwMode="auto">
          <a:xfrm>
            <a:off x="6429375" y="571500"/>
            <a:ext cx="2438400" cy="1354138"/>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a:solidFill>
                  <a:srgbClr val="FFFF00"/>
                </a:solidFill>
                <a:cs typeface="Arial" charset="0"/>
              </a:rPr>
              <a:t>Assessing</a:t>
            </a:r>
          </a:p>
          <a:p>
            <a:pPr algn="ctr" eaLnBrk="0" hangingPunct="0">
              <a:spcBef>
                <a:spcPct val="50000"/>
              </a:spcBef>
            </a:pPr>
            <a:r>
              <a:rPr lang="en-GB" sz="2000" b="1">
                <a:solidFill>
                  <a:srgbClr val="FFFF00"/>
                </a:solidFill>
                <a:cs typeface="Arial" charset="0"/>
              </a:rPr>
              <a:t>making informed judgements</a:t>
            </a:r>
          </a:p>
        </p:txBody>
      </p:sp>
      <p:sp>
        <p:nvSpPr>
          <p:cNvPr id="8206" name="AutoShape 16">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a:solidFill>
                <a:srgbClr val="000000"/>
              </a:solidFill>
              <a:cs typeface="Arial" charset="0"/>
            </a:endParaRPr>
          </a:p>
        </p:txBody>
      </p:sp>
      <p:sp>
        <p:nvSpPr>
          <p:cNvPr id="8207" name="Rectangle 17"/>
          <p:cNvSpPr>
            <a:spLocks noChangeArrowheads="1"/>
          </p:cNvSpPr>
          <p:nvPr/>
        </p:nvSpPr>
        <p:spPr bwMode="auto">
          <a:xfrm>
            <a:off x="2987677" y="5157800"/>
            <a:ext cx="2795588" cy="585787"/>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000000"/>
                </a:solidFill>
                <a:cs typeface="Arial" charset="0"/>
              </a:rPr>
              <a:t>Making sense</a:t>
            </a:r>
          </a:p>
        </p:txBody>
      </p:sp>
      <p:sp>
        <p:nvSpPr>
          <p:cNvPr id="8208" name="Text Box 12"/>
          <p:cNvSpPr txBox="1">
            <a:spLocks noChangeArrowheads="1"/>
          </p:cNvSpPr>
          <p:nvPr/>
        </p:nvSpPr>
        <p:spPr bwMode="auto">
          <a:xfrm>
            <a:off x="714375" y="142876"/>
            <a:ext cx="7494588" cy="708025"/>
          </a:xfrm>
          <a:prstGeom prst="rect">
            <a:avLst/>
          </a:prstGeom>
          <a:noFill/>
          <a:ln w="12700">
            <a:noFill/>
            <a:miter lim="800000"/>
            <a:headEnd type="none" w="sm" len="sm"/>
            <a:tailEnd type="none" w="sm" len="sm"/>
          </a:ln>
        </p:spPr>
        <p:txBody>
          <a:bodyPr>
            <a:spAutoFit/>
          </a:bodyPr>
          <a:lstStyle/>
          <a:p>
            <a:pPr algn="ctr" eaLnBrk="0" hangingPunct="0"/>
            <a:r>
              <a:rPr lang="en-GB" sz="2000" b="1">
                <a:solidFill>
                  <a:srgbClr val="FFFFFF"/>
                </a:solidFill>
                <a:cs typeface="Arial" charset="0"/>
              </a:rPr>
              <a:t>Coaching, </a:t>
            </a:r>
          </a:p>
          <a:p>
            <a:pPr algn="ctr" eaLnBrk="0" hangingPunct="0"/>
            <a:r>
              <a:rPr lang="en-GB" sz="2000" b="1">
                <a:solidFill>
                  <a:srgbClr val="FFFFFF"/>
                </a:solidFill>
                <a:cs typeface="Arial" charset="0"/>
              </a:rPr>
              <a:t>explaining, teaching</a:t>
            </a:r>
          </a:p>
        </p:txBody>
      </p:sp>
      <p:sp>
        <p:nvSpPr>
          <p:cNvPr id="18" name="Text Box 12"/>
          <p:cNvSpPr txBox="1">
            <a:spLocks noChangeArrowheads="1"/>
          </p:cNvSpPr>
          <p:nvPr/>
        </p:nvSpPr>
        <p:spPr bwMode="auto">
          <a:xfrm>
            <a:off x="0" y="0"/>
            <a:ext cx="9144000" cy="7306616"/>
          </a:xfrm>
          <a:prstGeom prst="rect">
            <a:avLst/>
          </a:prstGeom>
          <a:solidFill>
            <a:srgbClr val="FFFFCC">
              <a:alpha val="81176"/>
            </a:srgbClr>
          </a:solidFill>
          <a:ln w="9525">
            <a:noFill/>
            <a:miter lim="800000"/>
            <a:headEnd/>
            <a:tailEnd/>
          </a:ln>
        </p:spPr>
        <p:txBody>
          <a:bodyPr>
            <a:spAutoFit/>
          </a:bodyPr>
          <a:lstStyle/>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Motivates students – helps them to </a:t>
            </a:r>
            <a:r>
              <a:rPr lang="en-GB" sz="2800" b="1" kern="0" dirty="0">
                <a:solidFill>
                  <a:srgbClr val="CC0000"/>
                </a:solidFill>
                <a:latin typeface="Calibri" pitchFamily="34" charset="0"/>
              </a:rPr>
              <a:t>want</a:t>
            </a:r>
            <a:r>
              <a:rPr lang="en-GB" sz="2800" b="1" kern="0" dirty="0">
                <a:solidFill>
                  <a:srgbClr val="660066"/>
                </a:solidFill>
                <a:latin typeface="Calibri" pitchFamily="34" charset="0"/>
              </a:rPr>
              <a:t> to learn;</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students to identify what they </a:t>
            </a:r>
            <a:r>
              <a:rPr lang="en-GB" sz="2800" b="1" kern="0" dirty="0">
                <a:solidFill>
                  <a:srgbClr val="CC0000"/>
                </a:solidFill>
                <a:latin typeface="Calibri" pitchFamily="34" charset="0"/>
              </a:rPr>
              <a:t>need</a:t>
            </a:r>
            <a:r>
              <a:rPr lang="en-GB" sz="2800" b="1" kern="0" dirty="0">
                <a:solidFill>
                  <a:srgbClr val="660066"/>
                </a:solidFill>
                <a:latin typeface="Calibri" pitchFamily="34" charset="0"/>
              </a:rPr>
              <a:t> to do next;</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students to </a:t>
            </a:r>
            <a:r>
              <a:rPr lang="en-GB" sz="2800" b="1" kern="0" dirty="0">
                <a:solidFill>
                  <a:srgbClr val="CC0000"/>
                </a:solidFill>
                <a:latin typeface="Calibri" pitchFamily="34" charset="0"/>
              </a:rPr>
              <a:t>take action</a:t>
            </a:r>
            <a:r>
              <a:rPr lang="en-GB" sz="2800" b="1" kern="0" dirty="0">
                <a:solidFill>
                  <a:srgbClr val="660066"/>
                </a:solidFill>
                <a:latin typeface="Calibri" pitchFamily="34" charset="0"/>
              </a:rPr>
              <a:t> to improve their learning;</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students to </a:t>
            </a:r>
            <a:r>
              <a:rPr lang="en-GB" sz="2800" b="1" kern="0" dirty="0">
                <a:solidFill>
                  <a:srgbClr val="CC0000"/>
                </a:solidFill>
                <a:latin typeface="Calibri" pitchFamily="34" charset="0"/>
              </a:rPr>
              <a:t>make sense</a:t>
            </a:r>
            <a:r>
              <a:rPr lang="en-GB" sz="2800" b="1" kern="0" dirty="0">
                <a:solidFill>
                  <a:srgbClr val="660066"/>
                </a:solidFill>
                <a:latin typeface="Calibri" pitchFamily="34" charset="0"/>
              </a:rPr>
              <a:t> of what they are learning;</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them to further make sense of their learning by </a:t>
            </a:r>
            <a:r>
              <a:rPr lang="en-GB" sz="2800" b="1" kern="0" dirty="0">
                <a:solidFill>
                  <a:srgbClr val="CC0000"/>
                </a:solidFill>
                <a:latin typeface="Calibri" pitchFamily="34" charset="0"/>
              </a:rPr>
              <a:t>engaging in real dialogue</a:t>
            </a:r>
            <a:r>
              <a:rPr lang="en-GB" sz="2800" b="1" kern="0" dirty="0">
                <a:solidFill>
                  <a:srgbClr val="660066"/>
                </a:solidFill>
                <a:latin typeface="Calibri" pitchFamily="34" charset="0"/>
              </a:rPr>
              <a:t> with tutors and peers;</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them to </a:t>
            </a:r>
            <a:r>
              <a:rPr lang="en-GB" sz="2800" b="1" kern="0" dirty="0">
                <a:solidFill>
                  <a:srgbClr val="CC0000"/>
                </a:solidFill>
                <a:latin typeface="Calibri" pitchFamily="34" charset="0"/>
              </a:rPr>
              <a:t>make informed judgements </a:t>
            </a:r>
            <a:r>
              <a:rPr lang="en-GB" sz="2800" b="1" kern="0" dirty="0">
                <a:solidFill>
                  <a:srgbClr val="660066"/>
                </a:solidFill>
                <a:latin typeface="Calibri" pitchFamily="34" charset="0"/>
              </a:rPr>
              <a:t>on their own work, and each others’ work:</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them to reflect on their past work in ways they can use to improve their future work.</a:t>
            </a: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p:txBody>
      </p:sp>
      <p:sp>
        <p:nvSpPr>
          <p:cNvPr id="8210" name="Rectangle 2"/>
          <p:cNvSpPr>
            <a:spLocks noChangeArrowheads="1"/>
          </p:cNvSpPr>
          <p:nvPr/>
        </p:nvSpPr>
        <p:spPr bwMode="auto">
          <a:xfrm>
            <a:off x="0" y="12"/>
            <a:ext cx="9144000" cy="836613"/>
          </a:xfrm>
          <a:prstGeom prst="rect">
            <a:avLst/>
          </a:prstGeom>
          <a:solidFill>
            <a:srgbClr val="000000">
              <a:alpha val="58038"/>
            </a:srgbClr>
          </a:solidFill>
          <a:ln w="9525" algn="ctr">
            <a:noFill/>
            <a:miter lim="800000"/>
            <a:headEnd/>
            <a:tailEnd/>
          </a:ln>
        </p:spPr>
        <p:txBody>
          <a:bodyPr anchor="ctr"/>
          <a:lstStyle/>
          <a:p>
            <a:pPr algn="ctr" eaLnBrk="0" hangingPunct="0">
              <a:lnSpc>
                <a:spcPct val="85000"/>
              </a:lnSpc>
            </a:pPr>
            <a:r>
              <a:rPr lang="en-GB" sz="3200" b="1">
                <a:solidFill>
                  <a:srgbClr val="FFFF66"/>
                </a:solidFill>
              </a:rPr>
              <a:t>Feedback (including feed forward) works well when it:</a:t>
            </a:r>
            <a:endParaRPr lang="en-US" sz="3200" b="1">
              <a:solidFill>
                <a:srgbClr val="FFFFFF"/>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82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sz="2800" dirty="0">
                <a:latin typeface="Calibri" pitchFamily="34" charset="0"/>
              </a:rPr>
              <a:t>You don’t need to take notes.</a:t>
            </a:r>
          </a:p>
          <a:p>
            <a:r>
              <a:rPr lang="en-GB" sz="2800" dirty="0">
                <a:latin typeface="Calibri" pitchFamily="34" charset="0"/>
              </a:rPr>
              <a:t>I’ll put the main slides up on my website by lunchtime tomorrow</a:t>
            </a:r>
            <a:r>
              <a:rPr lang="en-GB" sz="2800" dirty="0">
                <a:solidFill>
                  <a:srgbClr val="C00000"/>
                </a:solidFill>
                <a:latin typeface="Calibri" pitchFamily="34" charset="0"/>
              </a:rPr>
              <a:t>:</a:t>
            </a:r>
            <a:r>
              <a:rPr lang="en-GB" sz="2800" dirty="0">
                <a:latin typeface="Calibri" pitchFamily="34" charset="0"/>
              </a:rPr>
              <a:t> </a:t>
            </a:r>
            <a:r>
              <a:rPr lang="en-GB" sz="2800" dirty="0">
                <a:solidFill>
                  <a:srgbClr val="008000"/>
                </a:solidFill>
                <a:latin typeface="Calibri" pitchFamily="34" charset="0"/>
              </a:rPr>
              <a:t>(http://phil-race.co.uk/)</a:t>
            </a:r>
          </a:p>
          <a:p>
            <a:r>
              <a:rPr lang="en-GB" sz="2800" dirty="0">
                <a:latin typeface="Calibri" pitchFamily="34" charset="0"/>
              </a:rPr>
              <a:t>I won’t include pictures and video-clips, as this would make the file-size too large.</a:t>
            </a:r>
          </a:p>
          <a:p>
            <a:r>
              <a:rPr lang="en-GB" sz="2800" dirty="0">
                <a:latin typeface="Calibri" pitchFamily="34" charset="0"/>
              </a:rPr>
              <a:t>I may sometimes go through slides quite fast, but you can study them as you wish at your leisure.</a:t>
            </a:r>
            <a:endParaRPr lang="en-US" sz="2800" dirty="0">
              <a:latin typeface="Calibri" pitchFamily="34" charset="0"/>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a:t>Feedback works badly when it…</a:t>
            </a:r>
            <a:endParaRPr lang="en-US" sz="3600" b="1"/>
          </a:p>
        </p:txBody>
      </p:sp>
      <p:sp>
        <p:nvSpPr>
          <p:cNvPr id="9219" name="Rectangle 3"/>
          <p:cNvSpPr>
            <a:spLocks noGrp="1" noChangeArrowheads="1"/>
          </p:cNvSpPr>
          <p:nvPr>
            <p:ph idx="1"/>
          </p:nvPr>
        </p:nvSpPr>
        <p:spPr/>
        <p:txBody>
          <a:bodyPr/>
          <a:lstStyle/>
          <a:p>
            <a:pPr eaLnBrk="1" hangingPunct="1">
              <a:buFont typeface="Wingdings" pitchFamily="2" charset="2"/>
              <a:buChar char="x"/>
            </a:pPr>
            <a:r>
              <a:rPr lang="en-GB" sz="2800" dirty="0">
                <a:latin typeface="Calibri" pitchFamily="34" charset="0"/>
              </a:rPr>
              <a:t>Is just a monologue from tutors to students;</a:t>
            </a:r>
          </a:p>
          <a:p>
            <a:pPr eaLnBrk="1" hangingPunct="1">
              <a:buFont typeface="Wingdings" pitchFamily="2" charset="2"/>
              <a:buChar char="x"/>
            </a:pPr>
            <a:r>
              <a:rPr lang="en-GB" sz="2800" dirty="0">
                <a:latin typeface="Calibri" pitchFamily="34" charset="0"/>
              </a:rPr>
              <a:t>Saps students’ confidence;</a:t>
            </a:r>
          </a:p>
          <a:p>
            <a:pPr eaLnBrk="1" hangingPunct="1">
              <a:buFont typeface="Wingdings" pitchFamily="2" charset="2"/>
              <a:buChar char="x"/>
            </a:pPr>
            <a:r>
              <a:rPr lang="en-GB" sz="2800" dirty="0">
                <a:latin typeface="Calibri" pitchFamily="34" charset="0"/>
              </a:rPr>
              <a:t>Directs students’ activities in inappropriate directions;</a:t>
            </a:r>
          </a:p>
          <a:p>
            <a:pPr eaLnBrk="1" hangingPunct="1">
              <a:buFont typeface="Wingdings" pitchFamily="2" charset="2"/>
              <a:buChar char="x"/>
            </a:pPr>
            <a:r>
              <a:rPr lang="en-GB" sz="2800" dirty="0">
                <a:latin typeface="Calibri" pitchFamily="34" charset="0"/>
              </a:rPr>
              <a:t>Fails to articulate with learning outcomes;</a:t>
            </a:r>
          </a:p>
          <a:p>
            <a:pPr eaLnBrk="1" hangingPunct="1">
              <a:buFont typeface="Wingdings" pitchFamily="2" charset="2"/>
              <a:buChar char="x"/>
            </a:pPr>
            <a:r>
              <a:rPr lang="en-GB" sz="2800" dirty="0">
                <a:latin typeface="Calibri" pitchFamily="34" charset="0"/>
              </a:rPr>
              <a:t>Fails to relate clearly to evidence of achievement of the assessment criteria;</a:t>
            </a:r>
          </a:p>
          <a:p>
            <a:pPr eaLnBrk="1" hangingPunct="1">
              <a:buFont typeface="Wingdings" pitchFamily="2" charset="2"/>
              <a:buChar char="x"/>
            </a:pPr>
            <a:r>
              <a:rPr lang="en-GB" sz="2800" dirty="0">
                <a:latin typeface="Calibri" pitchFamily="34" charset="0"/>
              </a:rPr>
              <a:t>Relates only to what is easy to assess rather than what is at the heart of learning;</a:t>
            </a:r>
          </a:p>
          <a:p>
            <a:pPr eaLnBrk="1" hangingPunct="1">
              <a:buFont typeface="Wingdings" pitchFamily="2" charset="2"/>
              <a:buChar char="x"/>
            </a:pPr>
            <a:r>
              <a:rPr lang="en-GB" sz="2800" dirty="0">
                <a:latin typeface="Calibri" pitchFamily="34" charset="0"/>
              </a:rPr>
              <a:t>Focuses on failings rather than achievements.</a:t>
            </a:r>
          </a:p>
          <a:p>
            <a:pPr eaLnBrk="1" hangingPunct="1">
              <a:buFont typeface="Wingdings" pitchFamily="2" charset="2"/>
              <a:buChar char="x"/>
            </a:pPr>
            <a:endParaRPr lang="en-US" sz="2800" dirty="0">
              <a:latin typeface="Calibri"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a:t>Evidencing our good practice</a:t>
            </a:r>
          </a:p>
        </p:txBody>
      </p:sp>
      <p:sp>
        <p:nvSpPr>
          <p:cNvPr id="12291" name="Rectangle 3"/>
          <p:cNvSpPr>
            <a:spLocks noGrp="1" noChangeArrowheads="1"/>
          </p:cNvSpPr>
          <p:nvPr>
            <p:ph idx="1"/>
          </p:nvPr>
        </p:nvSpPr>
        <p:spPr/>
        <p:txBody>
          <a:bodyPr/>
          <a:lstStyle/>
          <a:p>
            <a:pPr eaLnBrk="1" hangingPunct="1"/>
            <a:r>
              <a:rPr lang="en-GB" dirty="0">
                <a:latin typeface="Calibri" pitchFamily="34" charset="0"/>
              </a:rPr>
              <a:t>Feedback to students, when written (or word-processed) is one of the most accessible indicators of the quality of our teaching.</a:t>
            </a:r>
          </a:p>
          <a:p>
            <a:pPr eaLnBrk="1" hangingPunct="1"/>
            <a:r>
              <a:rPr lang="en-GB" dirty="0">
                <a:latin typeface="Calibri" pitchFamily="34" charset="0"/>
              </a:rPr>
              <a:t>Such evidence is looked at very thoroughly by external agencies, professional bodies, funding council, external examiners.</a:t>
            </a:r>
          </a:p>
          <a:p>
            <a:pPr eaLnBrk="1" hangingPunct="1"/>
            <a:r>
              <a:rPr lang="en-GB" dirty="0">
                <a:latin typeface="Calibri" pitchFamily="34" charset="0"/>
              </a:rPr>
              <a:t>And they usually talk to students, who know best how well (or badly) our feedback actually works.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lIns="92075" tIns="46038" rIns="92075" bIns="46038"/>
          <a:lstStyle/>
          <a:p>
            <a:pPr eaLnBrk="1" hangingPunct="1"/>
            <a:r>
              <a:rPr lang="en-GB" sz="3000" b="1" dirty="0"/>
              <a:t>Individual task on ways of giving students feedback</a:t>
            </a:r>
            <a:br>
              <a:rPr lang="en-GB" sz="3000" b="1" dirty="0"/>
            </a:br>
            <a:endParaRPr lang="en-GB" sz="3000" b="1" dirty="0"/>
          </a:p>
        </p:txBody>
      </p:sp>
      <p:sp>
        <p:nvSpPr>
          <p:cNvPr id="1808387" name="Rectangle 3"/>
          <p:cNvSpPr>
            <a:spLocks noGrp="1" noChangeArrowheads="1"/>
          </p:cNvSpPr>
          <p:nvPr>
            <p:ph idx="1"/>
          </p:nvPr>
        </p:nvSpPr>
        <p:spPr/>
        <p:txBody>
          <a:bodyPr lIns="92075" tIns="46038" rIns="92075" bIns="46038"/>
          <a:lstStyle/>
          <a:p>
            <a:pPr eaLnBrk="1" hangingPunct="1">
              <a:lnSpc>
                <a:spcPct val="100000"/>
              </a:lnSpc>
              <a:defRPr/>
            </a:pPr>
            <a:r>
              <a:rPr lang="en-GB" dirty="0">
                <a:solidFill>
                  <a:schemeClr val="tx2">
                    <a:lumMod val="60000"/>
                    <a:lumOff val="40000"/>
                  </a:schemeClr>
                </a:solidFill>
                <a:latin typeface="Calibri" pitchFamily="34" charset="0"/>
              </a:rPr>
              <a:t>Think of the main ways you give feedback to your students. </a:t>
            </a:r>
            <a:r>
              <a:rPr lang="en-GB" dirty="0">
                <a:solidFill>
                  <a:srgbClr val="008000"/>
                </a:solidFill>
                <a:latin typeface="Calibri" pitchFamily="34" charset="0"/>
              </a:rPr>
              <a:t>Think also of other ways they get feedback without you being involved.</a:t>
            </a:r>
          </a:p>
          <a:p>
            <a:pPr eaLnBrk="1" hangingPunct="1">
              <a:lnSpc>
                <a:spcPct val="100000"/>
              </a:lnSpc>
              <a:defRPr/>
            </a:pPr>
            <a:r>
              <a:rPr lang="en-GB" dirty="0">
                <a:latin typeface="Calibri" pitchFamily="34" charset="0"/>
              </a:rPr>
              <a:t>Privately, make a list of the ways your students get feedback on their learning</a:t>
            </a:r>
            <a:r>
              <a:rPr lang="en-GB" dirty="0">
                <a:solidFill>
                  <a:srgbClr val="008000"/>
                </a:solidFill>
                <a:latin typeface="Calibri" pitchFamily="34" charset="0"/>
              </a:rPr>
              <a:t> (not just on their work) </a:t>
            </a:r>
            <a:r>
              <a:rPr lang="en-GB" dirty="0">
                <a:latin typeface="Calibri" pitchFamily="34" charset="0"/>
              </a:rPr>
              <a:t>– aim for ten or more different ways students get feedback.</a:t>
            </a:r>
          </a:p>
        </p:txBody>
      </p:sp>
      <p:sp>
        <p:nvSpPr>
          <p:cNvPr id="19460" name="AutoShape 4">
            <a:hlinkClick r:id="rId3" action="ppaction://hlinkpres?slideindex=1&amp;slidetitle=" highlightClick="1"/>
          </p:cNvPr>
          <p:cNvSpPr>
            <a:spLocks noChangeArrowheads="1"/>
          </p:cNvSpPr>
          <p:nvPr/>
        </p:nvSpPr>
        <p:spPr bwMode="auto">
          <a:xfrm>
            <a:off x="8746047" y="6645553"/>
            <a:ext cx="184731" cy="369332"/>
          </a:xfrm>
          <a:prstGeom prst="actionButtonBlank">
            <a:avLst/>
          </a:prstGeom>
          <a:noFill/>
          <a:ln w="12700">
            <a:noFill/>
            <a:miter lim="800000"/>
            <a:headEnd/>
            <a:tailEnd/>
          </a:ln>
        </p:spPr>
        <p:txBody>
          <a:bodyPr wrap="none" anchor="ctr">
            <a:spAutoFit/>
          </a:bodyPr>
          <a:lstStyle/>
          <a:p>
            <a:pPr algn="ctr" eaLnBrk="0" hangingPunct="0"/>
            <a:endParaRPr lang="en-GB" sz="1800" b="1">
              <a:solidFill>
                <a:srgbClr val="FFFF66"/>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r>
              <a:rPr lang="en-GB" sz="3600" b="1" dirty="0"/>
              <a:t>Group task</a:t>
            </a:r>
            <a:endParaRPr lang="en-US" sz="3600" b="1" dirty="0"/>
          </a:p>
        </p:txBody>
      </p:sp>
      <p:sp>
        <p:nvSpPr>
          <p:cNvPr id="20483" name="Content Placeholder 4"/>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x"/>
            </a:pPr>
            <a:r>
              <a:rPr lang="en-GB" sz="3600" dirty="0">
                <a:latin typeface="Calibri" pitchFamily="34" charset="0"/>
              </a:rPr>
              <a:t>Please go into groups as directed.</a:t>
            </a:r>
          </a:p>
          <a:p>
            <a:pPr eaLnBrk="1" hangingPunct="1">
              <a:buFont typeface="Wingdings" pitchFamily="2" charset="2"/>
              <a:buChar char="x"/>
            </a:pPr>
            <a:r>
              <a:rPr lang="en-GB" sz="3600" dirty="0">
                <a:latin typeface="Calibri" pitchFamily="34" charset="0"/>
              </a:rPr>
              <a:t>As a group, please write each feedback method on a separate post-it, and place the post-its in position on a flipchart as follows…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21506" name="Line 2"/>
          <p:cNvSpPr>
            <a:spLocks noChangeShapeType="1"/>
          </p:cNvSpPr>
          <p:nvPr/>
        </p:nvSpPr>
        <p:spPr bwMode="auto">
          <a:xfrm>
            <a:off x="0" y="3657600"/>
            <a:ext cx="9144000" cy="0"/>
          </a:xfrm>
          <a:prstGeom prst="line">
            <a:avLst/>
          </a:prstGeom>
          <a:noFill/>
          <a:ln w="57150">
            <a:solidFill>
              <a:schemeClr val="tx1"/>
            </a:solidFill>
            <a:round/>
            <a:headEnd type="triangle" w="med" len="med"/>
            <a:tailEnd type="triangle" w="med" len="med"/>
          </a:ln>
        </p:spPr>
        <p:txBody>
          <a:bodyPr/>
          <a:lstStyle/>
          <a:p>
            <a:pPr algn="ctr" eaLnBrk="0" hangingPunct="0"/>
            <a:endParaRPr lang="en-GB" sz="1800" b="1">
              <a:solidFill>
                <a:srgbClr val="FFFF66"/>
              </a:solidFill>
            </a:endParaRPr>
          </a:p>
        </p:txBody>
      </p:sp>
      <p:sp>
        <p:nvSpPr>
          <p:cNvPr id="21507" name="Line 3"/>
          <p:cNvSpPr>
            <a:spLocks noChangeShapeType="1"/>
          </p:cNvSpPr>
          <p:nvPr/>
        </p:nvSpPr>
        <p:spPr bwMode="auto">
          <a:xfrm flipH="1">
            <a:off x="4267200" y="0"/>
            <a:ext cx="0" cy="6858000"/>
          </a:xfrm>
          <a:prstGeom prst="line">
            <a:avLst/>
          </a:prstGeom>
          <a:noFill/>
          <a:ln w="57150">
            <a:solidFill>
              <a:schemeClr val="tx1"/>
            </a:solidFill>
            <a:round/>
            <a:headEnd type="triangle" w="med" len="med"/>
            <a:tailEnd type="triangle" w="med" len="med"/>
          </a:ln>
        </p:spPr>
        <p:txBody>
          <a:bodyPr/>
          <a:lstStyle/>
          <a:p>
            <a:pPr algn="ctr" eaLnBrk="0" hangingPunct="0"/>
            <a:endParaRPr lang="en-GB" sz="1800" b="1">
              <a:solidFill>
                <a:srgbClr val="FFFF66"/>
              </a:solidFill>
            </a:endParaRPr>
          </a:p>
        </p:txBody>
      </p:sp>
      <p:sp>
        <p:nvSpPr>
          <p:cNvPr id="21508" name="Text Box 4"/>
          <p:cNvSpPr txBox="1">
            <a:spLocks noChangeArrowheads="1"/>
          </p:cNvSpPr>
          <p:nvPr/>
        </p:nvSpPr>
        <p:spPr bwMode="auto">
          <a:xfrm>
            <a:off x="2497790" y="5638811"/>
            <a:ext cx="3608681" cy="954107"/>
          </a:xfrm>
          <a:prstGeom prst="rect">
            <a:avLst/>
          </a:prstGeom>
          <a:solidFill>
            <a:srgbClr val="0033CC"/>
          </a:solidFill>
          <a:ln w="12700">
            <a:noFill/>
            <a:miter lim="800000"/>
            <a:headEnd type="none" w="sm" len="sm"/>
            <a:tailEnd type="none" w="sm" len="sm"/>
          </a:ln>
        </p:spPr>
        <p:txBody>
          <a:bodyPr wrap="none">
            <a:spAutoFit/>
          </a:bodyPr>
          <a:lstStyle/>
          <a:p>
            <a:pPr algn="ctr" eaLnBrk="0" hangingPunct="0"/>
            <a:r>
              <a:rPr lang="en-GB" sz="2800" b="1">
                <a:solidFill>
                  <a:srgbClr val="FFFFFF"/>
                </a:solidFill>
              </a:rPr>
              <a:t>Low learning payoff</a:t>
            </a:r>
          </a:p>
          <a:p>
            <a:pPr algn="ctr" eaLnBrk="0" hangingPunct="0"/>
            <a:r>
              <a:rPr lang="en-GB" sz="2800" b="1">
                <a:solidFill>
                  <a:srgbClr val="FFFFFF"/>
                </a:solidFill>
              </a:rPr>
              <a:t>for students</a:t>
            </a:r>
          </a:p>
        </p:txBody>
      </p:sp>
      <p:sp>
        <p:nvSpPr>
          <p:cNvPr id="21509" name="Text Box 5"/>
          <p:cNvSpPr txBox="1">
            <a:spLocks noChangeArrowheads="1"/>
          </p:cNvSpPr>
          <p:nvPr/>
        </p:nvSpPr>
        <p:spPr bwMode="auto">
          <a:xfrm>
            <a:off x="5164546" y="3124208"/>
            <a:ext cx="3658374" cy="954107"/>
          </a:xfrm>
          <a:prstGeom prst="rect">
            <a:avLst/>
          </a:prstGeom>
          <a:solidFill>
            <a:srgbClr val="FF99FF"/>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Not highly efficient</a:t>
            </a:r>
          </a:p>
          <a:p>
            <a:pPr algn="ctr" eaLnBrk="0" hangingPunct="0"/>
            <a:r>
              <a:rPr lang="en-GB" sz="2800" b="1">
                <a:solidFill>
                  <a:srgbClr val="000000"/>
                </a:solidFill>
              </a:rPr>
              <a:t>for us</a:t>
            </a:r>
          </a:p>
        </p:txBody>
      </p:sp>
      <p:sp>
        <p:nvSpPr>
          <p:cNvPr id="21510" name="Text Box 6"/>
          <p:cNvSpPr txBox="1">
            <a:spLocks noChangeArrowheads="1"/>
          </p:cNvSpPr>
          <p:nvPr/>
        </p:nvSpPr>
        <p:spPr bwMode="auto">
          <a:xfrm>
            <a:off x="291313" y="2955925"/>
            <a:ext cx="2920992" cy="954107"/>
          </a:xfrm>
          <a:prstGeom prst="rect">
            <a:avLst/>
          </a:prstGeom>
          <a:solidFill>
            <a:srgbClr val="99FF99"/>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Highly efficient</a:t>
            </a:r>
          </a:p>
          <a:p>
            <a:pPr algn="ctr" eaLnBrk="0" hangingPunct="0"/>
            <a:r>
              <a:rPr lang="en-GB" sz="2800" b="1">
                <a:solidFill>
                  <a:srgbClr val="000000"/>
                </a:solidFill>
              </a:rPr>
              <a:t>for us</a:t>
            </a:r>
          </a:p>
        </p:txBody>
      </p:sp>
      <p:sp>
        <p:nvSpPr>
          <p:cNvPr id="21511" name="Text Box 7"/>
          <p:cNvSpPr txBox="1">
            <a:spLocks noChangeArrowheads="1"/>
          </p:cNvSpPr>
          <p:nvPr/>
        </p:nvSpPr>
        <p:spPr bwMode="auto">
          <a:xfrm>
            <a:off x="2389146" y="311161"/>
            <a:ext cx="3751348" cy="954107"/>
          </a:xfrm>
          <a:prstGeom prst="rect">
            <a:avLst/>
          </a:prstGeom>
          <a:solidFill>
            <a:srgbClr val="FFFF00"/>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High learning payoff</a:t>
            </a:r>
          </a:p>
          <a:p>
            <a:pPr algn="ctr" eaLnBrk="0" hangingPunct="0"/>
            <a:r>
              <a:rPr lang="en-GB" sz="2800" b="1">
                <a:solidFill>
                  <a:srgbClr val="000000"/>
                </a:solidFill>
              </a:rPr>
              <a:t>for students</a:t>
            </a:r>
          </a:p>
        </p:txBody>
      </p:sp>
      <p:sp>
        <p:nvSpPr>
          <p:cNvPr id="21512" name="AutoShape 8">
            <a:hlinkClick r:id="rId3" action="ppaction://hlinkpres?slideindex=1&amp;slidetitle=" highlightClick="1"/>
          </p:cNvPr>
          <p:cNvSpPr>
            <a:spLocks noChangeArrowheads="1"/>
          </p:cNvSpPr>
          <p:nvPr/>
        </p:nvSpPr>
        <p:spPr bwMode="auto">
          <a:xfrm>
            <a:off x="8746047" y="6645553"/>
            <a:ext cx="184731" cy="369332"/>
          </a:xfrm>
          <a:prstGeom prst="actionButtonBlank">
            <a:avLst/>
          </a:prstGeom>
          <a:noFill/>
          <a:ln w="12700">
            <a:noFill/>
            <a:miter lim="800000"/>
            <a:headEnd/>
            <a:tailEnd/>
          </a:ln>
        </p:spPr>
        <p:txBody>
          <a:bodyPr wrap="none" anchor="ctr">
            <a:spAutoFit/>
          </a:bodyPr>
          <a:lstStyle/>
          <a:p>
            <a:pPr algn="ctr" eaLnBrk="0" hangingPunct="0"/>
            <a:endParaRPr lang="en-GB" sz="1800" b="1">
              <a:solidFill>
                <a:srgbClr val="FFFF66"/>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22530" name="Line 2"/>
          <p:cNvSpPr>
            <a:spLocks noChangeShapeType="1"/>
          </p:cNvSpPr>
          <p:nvPr/>
        </p:nvSpPr>
        <p:spPr bwMode="auto">
          <a:xfrm flipH="1">
            <a:off x="4787900" y="0"/>
            <a:ext cx="0" cy="6858000"/>
          </a:xfrm>
          <a:prstGeom prst="line">
            <a:avLst/>
          </a:prstGeom>
          <a:noFill/>
          <a:ln w="57150">
            <a:solidFill>
              <a:schemeClr val="tx1"/>
            </a:solidFill>
            <a:round/>
            <a:headEnd type="triangle" w="med" len="med"/>
            <a:tailEnd type="triangle" w="med" len="med"/>
          </a:ln>
        </p:spPr>
        <p:txBody>
          <a:bodyPr/>
          <a:lstStyle/>
          <a:p>
            <a:pPr algn="ctr" eaLnBrk="0" hangingPunct="0"/>
            <a:endParaRPr lang="en-GB" sz="1800" b="1">
              <a:solidFill>
                <a:srgbClr val="FFFF66"/>
              </a:solidFill>
            </a:endParaRPr>
          </a:p>
        </p:txBody>
      </p:sp>
      <p:sp>
        <p:nvSpPr>
          <p:cNvPr id="22531" name="Line 3"/>
          <p:cNvSpPr>
            <a:spLocks noChangeShapeType="1"/>
          </p:cNvSpPr>
          <p:nvPr/>
        </p:nvSpPr>
        <p:spPr bwMode="auto">
          <a:xfrm>
            <a:off x="0" y="3644900"/>
            <a:ext cx="9144000" cy="0"/>
          </a:xfrm>
          <a:prstGeom prst="line">
            <a:avLst/>
          </a:prstGeom>
          <a:noFill/>
          <a:ln w="57150">
            <a:solidFill>
              <a:schemeClr val="tx1"/>
            </a:solidFill>
            <a:round/>
            <a:headEnd type="triangle" w="med" len="med"/>
            <a:tailEnd type="triangle" w="med" len="med"/>
          </a:ln>
        </p:spPr>
        <p:txBody>
          <a:bodyPr/>
          <a:lstStyle/>
          <a:p>
            <a:pPr algn="ctr" eaLnBrk="0" hangingPunct="0"/>
            <a:endParaRPr lang="en-GB" sz="1800" b="1">
              <a:solidFill>
                <a:srgbClr val="FFFF66"/>
              </a:solidFill>
            </a:endParaRPr>
          </a:p>
        </p:txBody>
      </p:sp>
      <p:sp>
        <p:nvSpPr>
          <p:cNvPr id="22532" name="Text Box 4"/>
          <p:cNvSpPr txBox="1">
            <a:spLocks noChangeArrowheads="1"/>
          </p:cNvSpPr>
          <p:nvPr/>
        </p:nvSpPr>
        <p:spPr bwMode="auto">
          <a:xfrm>
            <a:off x="2497095" y="609601"/>
            <a:ext cx="3751348" cy="523220"/>
          </a:xfrm>
          <a:prstGeom prst="rect">
            <a:avLst/>
          </a:prstGeom>
          <a:solidFill>
            <a:srgbClr val="FFFF00"/>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High learning payoff</a:t>
            </a:r>
          </a:p>
        </p:txBody>
      </p:sp>
      <p:sp>
        <p:nvSpPr>
          <p:cNvPr id="22533" name="Text Box 5"/>
          <p:cNvSpPr txBox="1">
            <a:spLocks noChangeArrowheads="1"/>
          </p:cNvSpPr>
          <p:nvPr/>
        </p:nvSpPr>
        <p:spPr bwMode="auto">
          <a:xfrm>
            <a:off x="2496203" y="5492751"/>
            <a:ext cx="3608681" cy="523220"/>
          </a:xfrm>
          <a:prstGeom prst="rect">
            <a:avLst/>
          </a:prstGeom>
          <a:solidFill>
            <a:srgbClr val="0033CC"/>
          </a:solidFill>
          <a:ln w="12700">
            <a:noFill/>
            <a:miter lim="800000"/>
            <a:headEnd type="none" w="sm" len="sm"/>
            <a:tailEnd type="none" w="sm" len="sm"/>
          </a:ln>
        </p:spPr>
        <p:txBody>
          <a:bodyPr wrap="none">
            <a:spAutoFit/>
          </a:bodyPr>
          <a:lstStyle/>
          <a:p>
            <a:pPr algn="ctr" eaLnBrk="0" hangingPunct="0"/>
            <a:r>
              <a:rPr lang="en-GB" sz="2800" b="1">
                <a:solidFill>
                  <a:srgbClr val="FFFFFF"/>
                </a:solidFill>
              </a:rPr>
              <a:t>Low learning payoff</a:t>
            </a:r>
          </a:p>
        </p:txBody>
      </p:sp>
      <p:sp>
        <p:nvSpPr>
          <p:cNvPr id="22534" name="Text Box 6"/>
          <p:cNvSpPr txBox="1">
            <a:spLocks noChangeArrowheads="1"/>
          </p:cNvSpPr>
          <p:nvPr/>
        </p:nvSpPr>
        <p:spPr bwMode="auto">
          <a:xfrm>
            <a:off x="107161" y="3054351"/>
            <a:ext cx="2920992" cy="523220"/>
          </a:xfrm>
          <a:prstGeom prst="rect">
            <a:avLst/>
          </a:prstGeom>
          <a:solidFill>
            <a:srgbClr val="99FF99"/>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Highly efficient</a:t>
            </a:r>
          </a:p>
        </p:txBody>
      </p:sp>
      <p:sp>
        <p:nvSpPr>
          <p:cNvPr id="22535" name="Text Box 7"/>
          <p:cNvSpPr txBox="1">
            <a:spLocks noChangeArrowheads="1"/>
          </p:cNvSpPr>
          <p:nvPr/>
        </p:nvSpPr>
        <p:spPr bwMode="auto">
          <a:xfrm>
            <a:off x="5583645" y="3054351"/>
            <a:ext cx="3658374" cy="523220"/>
          </a:xfrm>
          <a:prstGeom prst="rect">
            <a:avLst/>
          </a:prstGeom>
          <a:solidFill>
            <a:srgbClr val="FF99FF"/>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Not highly efficient</a:t>
            </a:r>
          </a:p>
        </p:txBody>
      </p:sp>
      <p:sp>
        <p:nvSpPr>
          <p:cNvPr id="22536" name="Text Box 8"/>
          <p:cNvSpPr txBox="1">
            <a:spLocks noChangeArrowheads="1"/>
          </p:cNvSpPr>
          <p:nvPr/>
        </p:nvSpPr>
        <p:spPr bwMode="auto">
          <a:xfrm>
            <a:off x="6588125" y="3644907"/>
            <a:ext cx="304800" cy="5191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GB" sz="2800" b="1">
                <a:solidFill>
                  <a:srgbClr val="000000"/>
                </a:solidFill>
              </a:rPr>
              <a:t>2</a:t>
            </a:r>
          </a:p>
        </p:txBody>
      </p:sp>
      <p:sp>
        <p:nvSpPr>
          <p:cNvPr id="22537" name="Text Box 9"/>
          <p:cNvSpPr txBox="1">
            <a:spLocks noChangeArrowheads="1"/>
          </p:cNvSpPr>
          <p:nvPr/>
        </p:nvSpPr>
        <p:spPr bwMode="auto">
          <a:xfrm>
            <a:off x="2209800" y="3657600"/>
            <a:ext cx="533400" cy="519113"/>
          </a:xfrm>
          <a:prstGeom prst="rect">
            <a:avLst/>
          </a:prstGeom>
          <a:noFill/>
          <a:ln w="12700">
            <a:noFill/>
            <a:miter lim="800000"/>
            <a:headEnd type="none" w="sm" len="sm"/>
            <a:tailEnd type="none" w="sm" len="sm"/>
          </a:ln>
        </p:spPr>
        <p:txBody>
          <a:bodyPr>
            <a:spAutoFit/>
          </a:bodyPr>
          <a:lstStyle/>
          <a:p>
            <a:pPr algn="ctr" eaLnBrk="0" hangingPunct="0"/>
            <a:r>
              <a:rPr lang="en-GB" sz="2800" b="1">
                <a:solidFill>
                  <a:srgbClr val="000000"/>
                </a:solidFill>
              </a:rPr>
              <a:t>4</a:t>
            </a:r>
          </a:p>
        </p:txBody>
      </p:sp>
      <p:sp>
        <p:nvSpPr>
          <p:cNvPr id="22538" name="Text Box 10"/>
          <p:cNvSpPr txBox="1">
            <a:spLocks noChangeArrowheads="1"/>
          </p:cNvSpPr>
          <p:nvPr/>
        </p:nvSpPr>
        <p:spPr bwMode="auto">
          <a:xfrm>
            <a:off x="4427540" y="6338888"/>
            <a:ext cx="401637" cy="519112"/>
          </a:xfrm>
          <a:prstGeom prst="rect">
            <a:avLst/>
          </a:prstGeom>
          <a:noFill/>
          <a:ln w="12700">
            <a:noFill/>
            <a:miter lim="800000"/>
            <a:headEnd type="none" w="sm" len="sm"/>
            <a:tailEnd type="none" w="sm" len="sm"/>
          </a:ln>
        </p:spPr>
        <p:txBody>
          <a:bodyPr>
            <a:spAutoFit/>
          </a:bodyPr>
          <a:lstStyle/>
          <a:p>
            <a:pPr algn="ctr" eaLnBrk="0" hangingPunct="0"/>
            <a:r>
              <a:rPr lang="en-GB" sz="2800" b="1">
                <a:solidFill>
                  <a:srgbClr val="000000"/>
                </a:solidFill>
              </a:rPr>
              <a:t>1</a:t>
            </a:r>
          </a:p>
        </p:txBody>
      </p:sp>
      <p:sp>
        <p:nvSpPr>
          <p:cNvPr id="22539" name="Text Box 11"/>
          <p:cNvSpPr txBox="1">
            <a:spLocks noChangeArrowheads="1"/>
          </p:cNvSpPr>
          <p:nvPr/>
        </p:nvSpPr>
        <p:spPr bwMode="auto">
          <a:xfrm>
            <a:off x="4426221" y="4724401"/>
            <a:ext cx="404278" cy="523220"/>
          </a:xfrm>
          <a:prstGeom prst="rect">
            <a:avLst/>
          </a:prstGeom>
          <a:noFill/>
          <a:ln w="12700">
            <a:noFill/>
            <a:miter lim="800000"/>
            <a:headEnd type="none" w="sm" len="sm"/>
            <a:tailEnd type="none" w="sm" len="sm"/>
          </a:ln>
        </p:spPr>
        <p:txBody>
          <a:bodyPr wrap="none">
            <a:spAutoFit/>
          </a:bodyPr>
          <a:lstStyle/>
          <a:p>
            <a:pPr algn="ctr" eaLnBrk="0" hangingPunct="0"/>
            <a:r>
              <a:rPr lang="en-GB" sz="2800" b="1">
                <a:solidFill>
                  <a:srgbClr val="000000"/>
                </a:solidFill>
              </a:rPr>
              <a:t>2</a:t>
            </a:r>
          </a:p>
        </p:txBody>
      </p:sp>
      <p:sp>
        <p:nvSpPr>
          <p:cNvPr id="22540" name="Text Box 12"/>
          <p:cNvSpPr txBox="1">
            <a:spLocks noChangeArrowheads="1"/>
          </p:cNvSpPr>
          <p:nvPr/>
        </p:nvSpPr>
        <p:spPr bwMode="auto">
          <a:xfrm>
            <a:off x="4427538" y="1844687"/>
            <a:ext cx="431800" cy="519113"/>
          </a:xfrm>
          <a:prstGeom prst="rect">
            <a:avLst/>
          </a:prstGeom>
          <a:noFill/>
          <a:ln w="12700">
            <a:noFill/>
            <a:miter lim="800000"/>
            <a:headEnd type="none" w="sm" len="sm"/>
            <a:tailEnd type="none" w="sm" len="sm"/>
          </a:ln>
        </p:spPr>
        <p:txBody>
          <a:bodyPr>
            <a:spAutoFit/>
          </a:bodyPr>
          <a:lstStyle/>
          <a:p>
            <a:pPr algn="ctr" eaLnBrk="0" hangingPunct="0"/>
            <a:r>
              <a:rPr lang="en-GB" sz="2800" b="1">
                <a:solidFill>
                  <a:srgbClr val="000000"/>
                </a:solidFill>
              </a:rPr>
              <a:t>4</a:t>
            </a:r>
          </a:p>
        </p:txBody>
      </p:sp>
      <p:sp>
        <p:nvSpPr>
          <p:cNvPr id="22541" name="Text Box 13"/>
          <p:cNvSpPr txBox="1">
            <a:spLocks noChangeArrowheads="1"/>
          </p:cNvSpPr>
          <p:nvPr/>
        </p:nvSpPr>
        <p:spPr bwMode="auto">
          <a:xfrm>
            <a:off x="4356102" y="3"/>
            <a:ext cx="401638" cy="519113"/>
          </a:xfrm>
          <a:prstGeom prst="rect">
            <a:avLst/>
          </a:prstGeom>
          <a:noFill/>
          <a:ln w="12700">
            <a:noFill/>
            <a:miter lim="800000"/>
            <a:headEnd type="none" w="sm" len="sm"/>
            <a:tailEnd type="none" w="sm" len="sm"/>
          </a:ln>
        </p:spPr>
        <p:txBody>
          <a:bodyPr>
            <a:spAutoFit/>
          </a:bodyPr>
          <a:lstStyle/>
          <a:p>
            <a:pPr algn="ctr" eaLnBrk="0" hangingPunct="0"/>
            <a:r>
              <a:rPr lang="en-GB" sz="2800" b="1">
                <a:solidFill>
                  <a:srgbClr val="000000"/>
                </a:solidFill>
              </a:rPr>
              <a:t>5</a:t>
            </a:r>
          </a:p>
        </p:txBody>
      </p:sp>
      <p:sp>
        <p:nvSpPr>
          <p:cNvPr id="22542" name="Text Box 14"/>
          <p:cNvSpPr txBox="1">
            <a:spLocks noChangeArrowheads="1"/>
          </p:cNvSpPr>
          <p:nvPr/>
        </p:nvSpPr>
        <p:spPr bwMode="auto">
          <a:xfrm>
            <a:off x="0" y="3657600"/>
            <a:ext cx="401638" cy="519113"/>
          </a:xfrm>
          <a:prstGeom prst="rect">
            <a:avLst/>
          </a:prstGeom>
          <a:noFill/>
          <a:ln w="12700">
            <a:noFill/>
            <a:miter lim="800000"/>
            <a:headEnd type="none" w="sm" len="sm"/>
            <a:tailEnd type="none" w="sm" len="sm"/>
          </a:ln>
        </p:spPr>
        <p:txBody>
          <a:bodyPr>
            <a:spAutoFit/>
          </a:bodyPr>
          <a:lstStyle/>
          <a:p>
            <a:pPr algn="ctr" eaLnBrk="0" hangingPunct="0"/>
            <a:r>
              <a:rPr lang="en-GB" sz="2800" b="1">
                <a:solidFill>
                  <a:srgbClr val="000000"/>
                </a:solidFill>
              </a:rPr>
              <a:t>5</a:t>
            </a:r>
          </a:p>
        </p:txBody>
      </p:sp>
      <p:sp>
        <p:nvSpPr>
          <p:cNvPr id="22543" name="Text Box 15"/>
          <p:cNvSpPr txBox="1">
            <a:spLocks noChangeArrowheads="1"/>
          </p:cNvSpPr>
          <p:nvPr/>
        </p:nvSpPr>
        <p:spPr bwMode="auto">
          <a:xfrm>
            <a:off x="8741046" y="3733801"/>
            <a:ext cx="404278" cy="523220"/>
          </a:xfrm>
          <a:prstGeom prst="rect">
            <a:avLst/>
          </a:prstGeom>
          <a:noFill/>
          <a:ln w="12700">
            <a:noFill/>
            <a:miter lim="800000"/>
            <a:headEnd type="none" w="sm" len="sm"/>
            <a:tailEnd type="none" w="sm" len="sm"/>
          </a:ln>
        </p:spPr>
        <p:txBody>
          <a:bodyPr wrap="none">
            <a:spAutoFit/>
          </a:bodyPr>
          <a:lstStyle/>
          <a:p>
            <a:pPr algn="ctr" eaLnBrk="0" hangingPunct="0"/>
            <a:r>
              <a:rPr lang="en-GB" sz="2800" b="1">
                <a:solidFill>
                  <a:srgbClr val="000000"/>
                </a:solidFill>
              </a:rPr>
              <a:t>1</a:t>
            </a:r>
          </a:p>
        </p:txBody>
      </p:sp>
      <p:sp>
        <p:nvSpPr>
          <p:cNvPr id="22544" name="Text Box 16"/>
          <p:cNvSpPr txBox="1">
            <a:spLocks noChangeArrowheads="1"/>
          </p:cNvSpPr>
          <p:nvPr/>
        </p:nvSpPr>
        <p:spPr bwMode="auto">
          <a:xfrm>
            <a:off x="4642119" y="3429001"/>
            <a:ext cx="404278" cy="523220"/>
          </a:xfrm>
          <a:prstGeom prst="rect">
            <a:avLst/>
          </a:prstGeom>
          <a:solidFill>
            <a:schemeClr val="bg1"/>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3</a:t>
            </a:r>
          </a:p>
        </p:txBody>
      </p:sp>
      <p:sp>
        <p:nvSpPr>
          <p:cNvPr id="22545" name="Text Box 17"/>
          <p:cNvSpPr txBox="1">
            <a:spLocks noChangeArrowheads="1"/>
          </p:cNvSpPr>
          <p:nvPr/>
        </p:nvSpPr>
        <p:spPr bwMode="auto">
          <a:xfrm>
            <a:off x="-1777" y="1"/>
            <a:ext cx="498855" cy="400110"/>
          </a:xfrm>
          <a:prstGeom prst="rect">
            <a:avLst/>
          </a:prstGeom>
          <a:noFill/>
          <a:ln w="12700">
            <a:noFill/>
            <a:miter lim="800000"/>
            <a:headEnd type="none" w="sm" len="sm"/>
            <a:tailEnd type="none" w="sm" len="sm"/>
          </a:ln>
        </p:spPr>
        <p:txBody>
          <a:bodyPr wrap="none">
            <a:spAutoFit/>
          </a:bodyPr>
          <a:lstStyle/>
          <a:p>
            <a:pPr algn="ctr" eaLnBrk="0" hangingPunct="0"/>
            <a:r>
              <a:rPr lang="en-GB" sz="2000" b="1">
                <a:solidFill>
                  <a:srgbClr val="FF0000"/>
                </a:solidFill>
              </a:rPr>
              <a:t>25</a:t>
            </a:r>
          </a:p>
        </p:txBody>
      </p:sp>
      <p:sp>
        <p:nvSpPr>
          <p:cNvPr id="22546" name="Text Box 18"/>
          <p:cNvSpPr txBox="1">
            <a:spLocks noChangeArrowheads="1"/>
          </p:cNvSpPr>
          <p:nvPr/>
        </p:nvSpPr>
        <p:spPr bwMode="auto">
          <a:xfrm>
            <a:off x="2339981" y="1817692"/>
            <a:ext cx="576263" cy="396875"/>
          </a:xfrm>
          <a:prstGeom prst="rect">
            <a:avLst/>
          </a:prstGeom>
          <a:noFill/>
          <a:ln w="12700">
            <a:noFill/>
            <a:miter lim="800000"/>
            <a:headEnd type="none" w="sm" len="sm"/>
            <a:tailEnd type="none" w="sm" len="sm"/>
          </a:ln>
        </p:spPr>
        <p:txBody>
          <a:bodyPr>
            <a:spAutoFit/>
          </a:bodyPr>
          <a:lstStyle/>
          <a:p>
            <a:pPr algn="ctr" eaLnBrk="0" hangingPunct="0"/>
            <a:r>
              <a:rPr lang="en-GB" sz="2000" b="1">
                <a:solidFill>
                  <a:srgbClr val="FF0000"/>
                </a:solidFill>
              </a:rPr>
              <a:t>16</a:t>
            </a:r>
          </a:p>
        </p:txBody>
      </p:sp>
      <p:sp>
        <p:nvSpPr>
          <p:cNvPr id="22547" name="Text Box 19"/>
          <p:cNvSpPr txBox="1">
            <a:spLocks noChangeArrowheads="1"/>
          </p:cNvSpPr>
          <p:nvPr/>
        </p:nvSpPr>
        <p:spPr bwMode="auto">
          <a:xfrm>
            <a:off x="6587108" y="4868864"/>
            <a:ext cx="341760" cy="400110"/>
          </a:xfrm>
          <a:prstGeom prst="rect">
            <a:avLst/>
          </a:prstGeom>
          <a:noFill/>
          <a:ln w="12700">
            <a:noFill/>
            <a:miter lim="800000"/>
            <a:headEnd type="none" w="sm" len="sm"/>
            <a:tailEnd type="none" w="sm" len="sm"/>
          </a:ln>
        </p:spPr>
        <p:txBody>
          <a:bodyPr wrap="none">
            <a:spAutoFit/>
          </a:bodyPr>
          <a:lstStyle/>
          <a:p>
            <a:pPr algn="ctr" eaLnBrk="0" hangingPunct="0"/>
            <a:r>
              <a:rPr lang="en-GB" sz="2000" b="1">
                <a:solidFill>
                  <a:srgbClr val="FF0000"/>
                </a:solidFill>
              </a:rPr>
              <a:t>4</a:t>
            </a:r>
          </a:p>
        </p:txBody>
      </p:sp>
      <p:sp>
        <p:nvSpPr>
          <p:cNvPr id="22548" name="Text Box 20"/>
          <p:cNvSpPr txBox="1">
            <a:spLocks noChangeArrowheads="1"/>
          </p:cNvSpPr>
          <p:nvPr/>
        </p:nvSpPr>
        <p:spPr bwMode="auto">
          <a:xfrm>
            <a:off x="8803258" y="6461126"/>
            <a:ext cx="341760" cy="400110"/>
          </a:xfrm>
          <a:prstGeom prst="rect">
            <a:avLst/>
          </a:prstGeom>
          <a:noFill/>
          <a:ln w="12700">
            <a:noFill/>
            <a:miter lim="800000"/>
            <a:headEnd type="none" w="sm" len="sm"/>
            <a:tailEnd type="none" w="sm" len="sm"/>
          </a:ln>
        </p:spPr>
        <p:txBody>
          <a:bodyPr wrap="none">
            <a:spAutoFit/>
          </a:bodyPr>
          <a:lstStyle/>
          <a:p>
            <a:pPr algn="ctr" eaLnBrk="0" hangingPunct="0"/>
            <a:r>
              <a:rPr lang="en-GB" sz="2000" b="1">
                <a:solidFill>
                  <a:srgbClr val="FF0000"/>
                </a:solidFill>
              </a:rPr>
              <a:t>1</a:t>
            </a:r>
          </a:p>
        </p:txBody>
      </p:sp>
      <p:sp>
        <p:nvSpPr>
          <p:cNvPr id="22549" name="Line 21"/>
          <p:cNvSpPr>
            <a:spLocks noChangeShapeType="1"/>
          </p:cNvSpPr>
          <p:nvPr/>
        </p:nvSpPr>
        <p:spPr bwMode="auto">
          <a:xfrm flipH="1" flipV="1">
            <a:off x="0" y="0"/>
            <a:ext cx="9144000" cy="6858000"/>
          </a:xfrm>
          <a:prstGeom prst="line">
            <a:avLst/>
          </a:prstGeom>
          <a:noFill/>
          <a:ln w="12700">
            <a:solidFill>
              <a:srgbClr val="FF0000"/>
            </a:solidFill>
            <a:round/>
            <a:headEnd type="none" w="sm" len="sm"/>
            <a:tailEnd type="none" w="sm" len="sm"/>
          </a:ln>
        </p:spPr>
        <p:txBody>
          <a:bodyPr/>
          <a:lstStyle/>
          <a:p>
            <a:pPr algn="ctr" eaLnBrk="0" hangingPunct="0"/>
            <a:endParaRPr lang="en-GB" sz="1800" b="1">
              <a:solidFill>
                <a:srgbClr val="FFFF66"/>
              </a:solidFill>
            </a:endParaRPr>
          </a:p>
        </p:txBody>
      </p:sp>
      <p:sp>
        <p:nvSpPr>
          <p:cNvPr id="22550" name="AutoShape 22">
            <a:hlinkClick r:id="rId3" action="ppaction://hlinkpres?slideindex=1&amp;slidetitle=" highlightClick="1"/>
          </p:cNvPr>
          <p:cNvSpPr>
            <a:spLocks noChangeArrowheads="1"/>
          </p:cNvSpPr>
          <p:nvPr/>
        </p:nvSpPr>
        <p:spPr bwMode="auto">
          <a:xfrm>
            <a:off x="8746047" y="6645553"/>
            <a:ext cx="184731" cy="369332"/>
          </a:xfrm>
          <a:prstGeom prst="actionButtonBlank">
            <a:avLst/>
          </a:prstGeom>
          <a:noFill/>
          <a:ln w="12700">
            <a:noFill/>
            <a:miter lim="800000"/>
            <a:headEnd/>
            <a:tailEnd/>
          </a:ln>
        </p:spPr>
        <p:txBody>
          <a:bodyPr wrap="none" anchor="ctr">
            <a:spAutoFit/>
          </a:bodyPr>
          <a:lstStyle/>
          <a:p>
            <a:pPr algn="ctr" eaLnBrk="0" hangingPunct="0"/>
            <a:endParaRPr lang="en-GB" sz="1800" b="1">
              <a:solidFill>
                <a:srgbClr val="FFFF66"/>
              </a:solidFill>
            </a:endParaRPr>
          </a:p>
        </p:txBody>
      </p:sp>
      <p:sp>
        <p:nvSpPr>
          <p:cNvPr id="1812503" name="Text Box 23"/>
          <p:cNvSpPr txBox="1">
            <a:spLocks noChangeArrowheads="1"/>
          </p:cNvSpPr>
          <p:nvPr/>
        </p:nvSpPr>
        <p:spPr bwMode="auto">
          <a:xfrm>
            <a:off x="162316" y="765176"/>
            <a:ext cx="3631421" cy="1017844"/>
          </a:xfrm>
          <a:prstGeom prst="rect">
            <a:avLst/>
          </a:prstGeom>
          <a:solidFill>
            <a:srgbClr val="FFFFFF">
              <a:alpha val="61176"/>
            </a:srgbClr>
          </a:solidFill>
          <a:ln w="12700">
            <a:noFill/>
            <a:miter lim="800000"/>
            <a:headEnd type="none" w="sm" len="sm"/>
            <a:tailEnd type="none" w="sm" len="sm"/>
          </a:ln>
        </p:spPr>
        <p:txBody>
          <a:bodyPr wrap="none" lIns="90000" tIns="46800" rIns="90000" bIns="46800">
            <a:spAutoFit/>
          </a:bodyPr>
          <a:lstStyle/>
          <a:p>
            <a:pPr algn="ctr" eaLnBrk="0" hangingPunct="0"/>
            <a:r>
              <a:rPr lang="en-GB" sz="2000" b="1">
                <a:solidFill>
                  <a:srgbClr val="000000"/>
                </a:solidFill>
              </a:rPr>
              <a:t>We need to be making </a:t>
            </a:r>
          </a:p>
          <a:p>
            <a:pPr algn="ctr" eaLnBrk="0" hangingPunct="0"/>
            <a:r>
              <a:rPr lang="en-GB" sz="2000" b="1">
                <a:solidFill>
                  <a:srgbClr val="000000"/>
                </a:solidFill>
              </a:rPr>
              <a:t>better use of the feedback</a:t>
            </a:r>
          </a:p>
          <a:p>
            <a:pPr algn="ctr" eaLnBrk="0" hangingPunct="0"/>
            <a:r>
              <a:rPr lang="en-GB" sz="2000" b="1">
                <a:solidFill>
                  <a:srgbClr val="000000"/>
                </a:solidFill>
              </a:rPr>
              <a:t>processes in this quadrant</a:t>
            </a:r>
            <a:endParaRPr lang="en-US" sz="2000" b="1">
              <a:solidFill>
                <a:srgbClr val="000000"/>
              </a:solidFill>
            </a:endParaRPr>
          </a:p>
        </p:txBody>
      </p:sp>
      <p:sp>
        <p:nvSpPr>
          <p:cNvPr id="1812504" name="Text Box 24"/>
          <p:cNvSpPr txBox="1">
            <a:spLocks noChangeArrowheads="1"/>
          </p:cNvSpPr>
          <p:nvPr/>
        </p:nvSpPr>
        <p:spPr bwMode="auto">
          <a:xfrm>
            <a:off x="5011869" y="5516564"/>
            <a:ext cx="4014538" cy="1017844"/>
          </a:xfrm>
          <a:prstGeom prst="rect">
            <a:avLst/>
          </a:prstGeom>
          <a:solidFill>
            <a:srgbClr val="FFFFFF">
              <a:alpha val="61176"/>
            </a:srgbClr>
          </a:solidFill>
          <a:ln w="12700">
            <a:noFill/>
            <a:miter lim="800000"/>
            <a:headEnd type="none" w="sm" len="sm"/>
            <a:tailEnd type="none" w="sm" len="sm"/>
          </a:ln>
        </p:spPr>
        <p:txBody>
          <a:bodyPr wrap="none" lIns="90000" tIns="46800" rIns="90000" bIns="46800">
            <a:spAutoFit/>
          </a:bodyPr>
          <a:lstStyle/>
          <a:p>
            <a:pPr algn="ctr" eaLnBrk="0" hangingPunct="0"/>
            <a:r>
              <a:rPr lang="en-GB" sz="2000" b="1">
                <a:solidFill>
                  <a:srgbClr val="CC3300"/>
                </a:solidFill>
              </a:rPr>
              <a:t>We need to be making </a:t>
            </a:r>
          </a:p>
          <a:p>
            <a:pPr algn="ctr" eaLnBrk="0" hangingPunct="0"/>
            <a:r>
              <a:rPr lang="en-GB" sz="2000" b="1">
                <a:solidFill>
                  <a:srgbClr val="CC3300"/>
                </a:solidFill>
              </a:rPr>
              <a:t>much less use of the feedback</a:t>
            </a:r>
          </a:p>
          <a:p>
            <a:pPr algn="ctr" eaLnBrk="0" hangingPunct="0"/>
            <a:r>
              <a:rPr lang="en-GB" sz="2000" b="1">
                <a:solidFill>
                  <a:srgbClr val="CC3300"/>
                </a:solidFill>
              </a:rPr>
              <a:t>processes in this quadrant</a:t>
            </a:r>
            <a:endParaRPr lang="en-US" sz="2000" b="1">
              <a:solidFill>
                <a:srgbClr val="CC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3" grpId="0" animBg="1"/>
      <p:bldP spid="181250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60648"/>
            <a:ext cx="9144000" cy="908720"/>
          </a:xfrm>
          <a:prstGeom prst="rect">
            <a:avLst/>
          </a:prstGeom>
        </p:spPr>
        <p:txBody>
          <a:bodyPr/>
          <a:lstStyle/>
          <a:p>
            <a:pPr algn="ctr" eaLnBrk="0" hangingPunct="0">
              <a:lnSpc>
                <a:spcPct val="85000"/>
              </a:lnSpc>
              <a:defRPr/>
            </a:pPr>
            <a:r>
              <a:rPr lang="en-GB" sz="3200" b="1" kern="0" dirty="0">
                <a:solidFill>
                  <a:srgbClr val="008000"/>
                </a:solidFill>
                <a:latin typeface="Arial Rounded MT Bold"/>
              </a:rPr>
              <a:t>Your feedback methods</a:t>
            </a:r>
          </a:p>
        </p:txBody>
      </p:sp>
      <p:sp>
        <p:nvSpPr>
          <p:cNvPr id="3" name="Rectangle 3"/>
          <p:cNvSpPr>
            <a:spLocks noChangeArrowheads="1"/>
          </p:cNvSpPr>
          <p:nvPr/>
        </p:nvSpPr>
        <p:spPr bwMode="auto">
          <a:xfrm>
            <a:off x="0" y="980660"/>
            <a:ext cx="4495800" cy="5486400"/>
          </a:xfrm>
          <a:prstGeom prst="rect">
            <a:avLst/>
          </a:prstGeom>
          <a:noFill/>
          <a:ln w="9525" algn="ctr">
            <a:noFill/>
            <a:miter lim="800000"/>
            <a:headEnd/>
            <a:tailEnd/>
          </a:ln>
          <a:effectLst/>
        </p:spPr>
        <p:txBody>
          <a:bodyPr/>
          <a:lstStyle/>
          <a:p>
            <a:pPr fontAlgn="auto">
              <a:lnSpc>
                <a:spcPct val="90000"/>
              </a:lnSpc>
              <a:spcBef>
                <a:spcPct val="25000"/>
              </a:spcBef>
              <a:spcAft>
                <a:spcPts val="0"/>
              </a:spcAft>
              <a:buClr>
                <a:srgbClr val="CC0000"/>
              </a:buClr>
              <a:buFont typeface="Wingdings" pitchFamily="2" charset="2"/>
              <a:buNone/>
            </a:pPr>
            <a:r>
              <a:rPr lang="en-GB" sz="1800" b="1" dirty="0">
                <a:solidFill>
                  <a:srgbClr val="000000"/>
                </a:solidFill>
                <a:latin typeface="Arial" charset="0"/>
              </a:rPr>
              <a:t>High scoring: (if done well)</a:t>
            </a:r>
          </a:p>
          <a:p>
            <a:pPr marL="457200" indent="-457200" fontAlgn="auto">
              <a:lnSpc>
                <a:spcPct val="90000"/>
              </a:lnSpc>
              <a:spcBef>
                <a:spcPct val="25000"/>
              </a:spcBef>
              <a:spcAft>
                <a:spcPts val="0"/>
              </a:spcAft>
              <a:buClr>
                <a:srgbClr val="CC0000"/>
              </a:buClr>
              <a:buFont typeface="Wingdings" pitchFamily="2" charset="2"/>
              <a:buChar char="v"/>
            </a:pPr>
            <a:r>
              <a:rPr lang="en-GB" sz="1800" b="1" dirty="0">
                <a:solidFill>
                  <a:srgbClr val="000000"/>
                </a:solidFill>
                <a:latin typeface="Arial" charset="0"/>
              </a:rPr>
              <a:t> 25 verbal dialogue</a:t>
            </a:r>
          </a:p>
          <a:p>
            <a:pPr marL="457200" indent="-457200" fontAlgn="auto">
              <a:lnSpc>
                <a:spcPct val="90000"/>
              </a:lnSpc>
              <a:spcBef>
                <a:spcPct val="25000"/>
              </a:spcBef>
              <a:spcAft>
                <a:spcPts val="0"/>
              </a:spcAft>
              <a:buClr>
                <a:srgbClr val="CC0000"/>
              </a:buClr>
              <a:buFont typeface="Wingdings" pitchFamily="2" charset="2"/>
              <a:buChar char="v"/>
            </a:pPr>
            <a:r>
              <a:rPr lang="en-GB" sz="1800" b="1" dirty="0">
                <a:solidFill>
                  <a:srgbClr val="000000"/>
                </a:solidFill>
                <a:latin typeface="Arial" charset="0"/>
              </a:rPr>
              <a:t>25 peer assessment</a:t>
            </a:r>
          </a:p>
          <a:p>
            <a:pPr marL="457200" indent="-457200" fontAlgn="auto">
              <a:lnSpc>
                <a:spcPct val="90000"/>
              </a:lnSpc>
              <a:spcBef>
                <a:spcPct val="25000"/>
              </a:spcBef>
              <a:spcAft>
                <a:spcPts val="0"/>
              </a:spcAft>
              <a:buClr>
                <a:srgbClr val="CC0000"/>
              </a:buClr>
              <a:buFont typeface="Wingdings" pitchFamily="2" charset="2"/>
              <a:buChar char="v"/>
            </a:pPr>
            <a:r>
              <a:rPr lang="en-GB" sz="1800" b="1" dirty="0">
                <a:solidFill>
                  <a:srgbClr val="000000"/>
                </a:solidFill>
                <a:latin typeface="Arial" charset="0"/>
              </a:rPr>
              <a:t>25 learner self reflection and evaluation</a:t>
            </a:r>
          </a:p>
          <a:p>
            <a:pPr marL="457200" indent="-457200" fontAlgn="auto">
              <a:lnSpc>
                <a:spcPct val="90000"/>
              </a:lnSpc>
              <a:spcBef>
                <a:spcPct val="25000"/>
              </a:spcBef>
              <a:spcAft>
                <a:spcPts val="0"/>
              </a:spcAft>
              <a:buClr>
                <a:srgbClr val="CC0000"/>
              </a:buClr>
              <a:buFont typeface="Wingdings" pitchFamily="2" charset="2"/>
              <a:buChar char="v"/>
            </a:pPr>
            <a:r>
              <a:rPr lang="en-GB" sz="1800" b="1" dirty="0">
                <a:solidFill>
                  <a:srgbClr val="000000"/>
                </a:solidFill>
                <a:latin typeface="Arial" charset="0"/>
              </a:rPr>
              <a:t>25 electronic quizzes</a:t>
            </a:r>
          </a:p>
          <a:p>
            <a:pPr marL="457200" indent="-457200" fontAlgn="auto">
              <a:lnSpc>
                <a:spcPct val="90000"/>
              </a:lnSpc>
              <a:spcBef>
                <a:spcPct val="25000"/>
              </a:spcBef>
              <a:spcAft>
                <a:spcPts val="0"/>
              </a:spcAft>
              <a:buClr>
                <a:srgbClr val="CC0000"/>
              </a:buClr>
              <a:buFont typeface="Wingdings" pitchFamily="2" charset="2"/>
              <a:buChar char="v"/>
            </a:pPr>
            <a:r>
              <a:rPr lang="en-GB" sz="1800" b="1" dirty="0">
                <a:solidFill>
                  <a:srgbClr val="000000"/>
                </a:solidFill>
                <a:latin typeface="Arial" charset="0"/>
              </a:rPr>
              <a:t>25 verbal feedback</a:t>
            </a:r>
          </a:p>
          <a:p>
            <a:pPr marL="457200" indent="-457200" fontAlgn="auto">
              <a:lnSpc>
                <a:spcPct val="90000"/>
              </a:lnSpc>
              <a:spcBef>
                <a:spcPct val="25000"/>
              </a:spcBef>
              <a:spcAft>
                <a:spcPts val="0"/>
              </a:spcAft>
              <a:buClr>
                <a:srgbClr val="CC0000"/>
              </a:buClr>
              <a:buFont typeface="Wingdings" pitchFamily="2" charset="2"/>
              <a:buChar char="v"/>
            </a:pPr>
            <a:r>
              <a:rPr lang="en-GB" sz="1800" b="1" dirty="0">
                <a:solidFill>
                  <a:srgbClr val="000000"/>
                </a:solidFill>
                <a:latin typeface="Arial" charset="0"/>
              </a:rPr>
              <a:t>25 client feedback</a:t>
            </a:r>
          </a:p>
          <a:p>
            <a:pPr marL="457200" indent="-457200" fontAlgn="auto">
              <a:lnSpc>
                <a:spcPct val="90000"/>
              </a:lnSpc>
              <a:spcBef>
                <a:spcPct val="25000"/>
              </a:spcBef>
              <a:spcAft>
                <a:spcPts val="0"/>
              </a:spcAft>
              <a:buClr>
                <a:srgbClr val="CC0000"/>
              </a:buClr>
              <a:buFont typeface="Wingdings" pitchFamily="2" charset="2"/>
              <a:buChar char="v"/>
            </a:pPr>
            <a:r>
              <a:rPr lang="en-GB" sz="1800" b="1" dirty="0">
                <a:solidFill>
                  <a:srgbClr val="000000"/>
                </a:solidFill>
                <a:latin typeface="Arial" charset="0"/>
              </a:rPr>
              <a:t>25 celebrations</a:t>
            </a:r>
          </a:p>
          <a:p>
            <a:pPr marL="457200" indent="-457200" fontAlgn="auto">
              <a:lnSpc>
                <a:spcPct val="90000"/>
              </a:lnSpc>
              <a:spcBef>
                <a:spcPct val="25000"/>
              </a:spcBef>
              <a:spcAft>
                <a:spcPts val="0"/>
              </a:spcAft>
              <a:buClr>
                <a:srgbClr val="CC0000"/>
              </a:buClr>
              <a:buFont typeface="Wingdings" pitchFamily="2" charset="2"/>
              <a:buChar char="v"/>
            </a:pPr>
            <a:r>
              <a:rPr lang="en-GB" sz="1800" b="1" dirty="0">
                <a:solidFill>
                  <a:srgbClr val="000000"/>
                </a:solidFill>
                <a:latin typeface="Arial" charset="0"/>
              </a:rPr>
              <a:t>25 consequences – learning from mistakes</a:t>
            </a:r>
          </a:p>
          <a:p>
            <a:pPr marL="457200" indent="-457200" fontAlgn="auto">
              <a:lnSpc>
                <a:spcPct val="90000"/>
              </a:lnSpc>
              <a:spcBef>
                <a:spcPct val="25000"/>
              </a:spcBef>
              <a:spcAft>
                <a:spcPts val="0"/>
              </a:spcAft>
              <a:buClr>
                <a:srgbClr val="CC0000"/>
              </a:buClr>
              <a:buFont typeface="Wingdings" pitchFamily="2" charset="2"/>
              <a:buChar char="v"/>
            </a:pPr>
            <a:r>
              <a:rPr lang="en-GB" sz="1800" b="1" dirty="0">
                <a:solidFill>
                  <a:srgbClr val="000000"/>
                </a:solidFill>
                <a:latin typeface="Arial" charset="0"/>
              </a:rPr>
              <a:t>20 verbal feedback</a:t>
            </a:r>
          </a:p>
          <a:p>
            <a:pPr marL="457200" indent="-457200" fontAlgn="auto">
              <a:lnSpc>
                <a:spcPct val="90000"/>
              </a:lnSpc>
              <a:spcBef>
                <a:spcPct val="25000"/>
              </a:spcBef>
              <a:spcAft>
                <a:spcPts val="0"/>
              </a:spcAft>
              <a:buClr>
                <a:srgbClr val="CC0000"/>
              </a:buClr>
              <a:buFont typeface="Wingdings" pitchFamily="2" charset="2"/>
              <a:buChar char="v"/>
            </a:pPr>
            <a:r>
              <a:rPr lang="en-GB" sz="1800" b="1" dirty="0">
                <a:solidFill>
                  <a:srgbClr val="000000"/>
                </a:solidFill>
                <a:latin typeface="Arial" charset="0"/>
              </a:rPr>
              <a:t>20 discussion</a:t>
            </a:r>
          </a:p>
          <a:p>
            <a:pPr marL="457200" indent="-457200" fontAlgn="auto">
              <a:lnSpc>
                <a:spcPct val="90000"/>
              </a:lnSpc>
              <a:spcBef>
                <a:spcPct val="25000"/>
              </a:spcBef>
              <a:spcAft>
                <a:spcPts val="0"/>
              </a:spcAft>
              <a:buClr>
                <a:srgbClr val="CC0000"/>
              </a:buClr>
              <a:buFont typeface="Wingdings" pitchFamily="2" charset="2"/>
              <a:buChar char="v"/>
            </a:pPr>
            <a:r>
              <a:rPr lang="en-GB" sz="1800" b="1" dirty="0">
                <a:solidFill>
                  <a:srgbClr val="000000"/>
                </a:solidFill>
                <a:latin typeface="Arial" charset="0"/>
              </a:rPr>
              <a:t>20 body language: smile</a:t>
            </a:r>
          </a:p>
          <a:p>
            <a:pPr marL="457200" indent="-457200" fontAlgn="auto">
              <a:lnSpc>
                <a:spcPct val="90000"/>
              </a:lnSpc>
              <a:spcBef>
                <a:spcPct val="25000"/>
              </a:spcBef>
              <a:spcAft>
                <a:spcPts val="0"/>
              </a:spcAft>
              <a:buClr>
                <a:srgbClr val="CC0000"/>
              </a:buClr>
              <a:buFont typeface="Wingdings" pitchFamily="2" charset="2"/>
              <a:buChar char="v"/>
            </a:pPr>
            <a:r>
              <a:rPr lang="en-GB" sz="1800" b="1" dirty="0">
                <a:solidFill>
                  <a:srgbClr val="000000"/>
                </a:solidFill>
                <a:latin typeface="Arial" charset="0"/>
              </a:rPr>
              <a:t>20 others: e.g. employers</a:t>
            </a:r>
          </a:p>
          <a:p>
            <a:pPr marL="457200" indent="-457200" fontAlgn="auto">
              <a:lnSpc>
                <a:spcPct val="90000"/>
              </a:lnSpc>
              <a:spcBef>
                <a:spcPct val="25000"/>
              </a:spcBef>
              <a:spcAft>
                <a:spcPts val="0"/>
              </a:spcAft>
              <a:buClr>
                <a:srgbClr val="CC0000"/>
              </a:buClr>
              <a:buFont typeface="Wingdings" pitchFamily="2" charset="2"/>
              <a:buChar char="v"/>
            </a:pPr>
            <a:r>
              <a:rPr lang="en-GB" sz="1800" b="1" dirty="0">
                <a:solidFill>
                  <a:srgbClr val="000000"/>
                </a:solidFill>
                <a:latin typeface="Arial" charset="0"/>
              </a:rPr>
              <a:t>16 rewards</a:t>
            </a:r>
          </a:p>
          <a:p>
            <a:pPr marL="457200" indent="-457200" fontAlgn="auto">
              <a:lnSpc>
                <a:spcPct val="90000"/>
              </a:lnSpc>
              <a:spcBef>
                <a:spcPct val="25000"/>
              </a:spcBef>
              <a:spcAft>
                <a:spcPts val="0"/>
              </a:spcAft>
              <a:buClr>
                <a:srgbClr val="CC0000"/>
              </a:buClr>
              <a:buFont typeface="Wingdings" pitchFamily="2" charset="2"/>
              <a:buChar char="v"/>
            </a:pPr>
            <a:r>
              <a:rPr lang="en-GB" sz="1800" b="1" dirty="0">
                <a:solidFill>
                  <a:srgbClr val="000000"/>
                </a:solidFill>
                <a:latin typeface="Arial" charset="0"/>
              </a:rPr>
              <a:t>16 use of criteria sheet</a:t>
            </a:r>
          </a:p>
          <a:p>
            <a:pPr marL="457200" indent="-457200" fontAlgn="auto">
              <a:lnSpc>
                <a:spcPct val="90000"/>
              </a:lnSpc>
              <a:spcBef>
                <a:spcPct val="25000"/>
              </a:spcBef>
              <a:spcAft>
                <a:spcPts val="0"/>
              </a:spcAft>
              <a:buClr>
                <a:srgbClr val="CC0000"/>
              </a:buClr>
              <a:buFont typeface="Wingdings" pitchFamily="2" charset="2"/>
              <a:buChar char="v"/>
            </a:pPr>
            <a:r>
              <a:rPr lang="en-GB" sz="1800" b="1" dirty="0">
                <a:solidFill>
                  <a:srgbClr val="000000"/>
                </a:solidFill>
                <a:latin typeface="Arial" charset="0"/>
              </a:rPr>
              <a:t>(8) </a:t>
            </a:r>
            <a:r>
              <a:rPr lang="en-GB" sz="1800" b="1" dirty="0" err="1">
                <a:solidFill>
                  <a:srgbClr val="000000"/>
                </a:solidFill>
                <a:latin typeface="Arial" charset="0"/>
              </a:rPr>
              <a:t>unmoderated</a:t>
            </a:r>
            <a:r>
              <a:rPr lang="en-GB" sz="1800" b="1" dirty="0">
                <a:solidFill>
                  <a:srgbClr val="000000"/>
                </a:solidFill>
                <a:latin typeface="Arial" charset="0"/>
              </a:rPr>
              <a:t> peer feedback</a:t>
            </a:r>
          </a:p>
          <a:p>
            <a:pPr marL="457200" indent="-457200" fontAlgn="auto">
              <a:lnSpc>
                <a:spcPct val="90000"/>
              </a:lnSpc>
              <a:spcBef>
                <a:spcPct val="25000"/>
              </a:spcBef>
              <a:spcAft>
                <a:spcPts val="0"/>
              </a:spcAft>
              <a:buClr>
                <a:srgbClr val="CC0000"/>
              </a:buClr>
              <a:buFont typeface="Wingdings" pitchFamily="2" charset="2"/>
              <a:buChar char="v"/>
            </a:pPr>
            <a:r>
              <a:rPr lang="en-GB" sz="1800" b="1" dirty="0">
                <a:solidFill>
                  <a:srgbClr val="000000"/>
                </a:solidFill>
                <a:latin typeface="Arial" charset="0"/>
              </a:rPr>
              <a:t>9 peer assessment</a:t>
            </a:r>
          </a:p>
          <a:p>
            <a:pPr marL="457200" indent="-457200" fontAlgn="auto">
              <a:lnSpc>
                <a:spcPct val="90000"/>
              </a:lnSpc>
              <a:spcBef>
                <a:spcPct val="25000"/>
              </a:spcBef>
              <a:spcAft>
                <a:spcPts val="0"/>
              </a:spcAft>
              <a:buClr>
                <a:srgbClr val="CC0000"/>
              </a:buClr>
              <a:buFont typeface="Wingdings" pitchFamily="2" charset="2"/>
              <a:buChar char="v"/>
            </a:pPr>
            <a:endParaRPr lang="en-GB" sz="1800" b="1" dirty="0">
              <a:solidFill>
                <a:srgbClr val="000000"/>
              </a:solidFill>
              <a:latin typeface="Arial" charset="0"/>
            </a:endParaRPr>
          </a:p>
          <a:p>
            <a:pPr marL="457200" indent="-457200" fontAlgn="auto">
              <a:lnSpc>
                <a:spcPct val="90000"/>
              </a:lnSpc>
              <a:spcBef>
                <a:spcPct val="25000"/>
              </a:spcBef>
              <a:spcAft>
                <a:spcPts val="0"/>
              </a:spcAft>
              <a:buClr>
                <a:srgbClr val="CC0000"/>
              </a:buClr>
              <a:buFont typeface="Wingdings" pitchFamily="2" charset="2"/>
              <a:buChar char="v"/>
            </a:pPr>
            <a:endParaRPr lang="en-GB" sz="1800" b="1" dirty="0">
              <a:solidFill>
                <a:srgbClr val="000000"/>
              </a:solidFill>
              <a:latin typeface="Arial" charset="0"/>
            </a:endParaRPr>
          </a:p>
          <a:p>
            <a:pPr marL="457200" indent="-457200" fontAlgn="auto">
              <a:lnSpc>
                <a:spcPct val="90000"/>
              </a:lnSpc>
              <a:spcBef>
                <a:spcPct val="25000"/>
              </a:spcBef>
              <a:spcAft>
                <a:spcPts val="0"/>
              </a:spcAft>
              <a:buClr>
                <a:srgbClr val="CC0000"/>
              </a:buClr>
              <a:buFont typeface="Wingdings" pitchFamily="2" charset="2"/>
              <a:buChar char="v"/>
            </a:pPr>
            <a:endParaRPr lang="en-GB" sz="1800" b="1" dirty="0">
              <a:solidFill>
                <a:srgbClr val="000000"/>
              </a:solidFill>
              <a:latin typeface="Arial" charset="0"/>
            </a:endParaRPr>
          </a:p>
          <a:p>
            <a:pPr marL="457200" indent="-457200" fontAlgn="auto">
              <a:lnSpc>
                <a:spcPct val="90000"/>
              </a:lnSpc>
              <a:spcBef>
                <a:spcPct val="25000"/>
              </a:spcBef>
              <a:spcAft>
                <a:spcPts val="0"/>
              </a:spcAft>
              <a:buClr>
                <a:srgbClr val="CC0000"/>
              </a:buClr>
              <a:buFont typeface="Wingdings" pitchFamily="2" charset="2"/>
              <a:buChar char="v"/>
            </a:pPr>
            <a:endParaRPr lang="en-GB" sz="1800" b="1" dirty="0">
              <a:solidFill>
                <a:srgbClr val="000000"/>
              </a:solidFill>
              <a:latin typeface="Arial" charset="0"/>
            </a:endParaRPr>
          </a:p>
        </p:txBody>
      </p:sp>
      <p:sp>
        <p:nvSpPr>
          <p:cNvPr id="4" name="Rectangle 4"/>
          <p:cNvSpPr>
            <a:spLocks noChangeArrowheads="1"/>
          </p:cNvSpPr>
          <p:nvPr/>
        </p:nvSpPr>
        <p:spPr bwMode="auto">
          <a:xfrm>
            <a:off x="4648200" y="1052670"/>
            <a:ext cx="4495800" cy="5805330"/>
          </a:xfrm>
          <a:prstGeom prst="rect">
            <a:avLst/>
          </a:prstGeom>
          <a:noFill/>
          <a:ln w="9525" algn="ctr">
            <a:noFill/>
            <a:miter lim="800000"/>
            <a:headEnd/>
            <a:tailEnd/>
          </a:ln>
          <a:effectLst/>
        </p:spPr>
        <p:txBody>
          <a:bodyPr/>
          <a:lstStyle/>
          <a:p>
            <a:pPr fontAlgn="auto">
              <a:lnSpc>
                <a:spcPct val="90000"/>
              </a:lnSpc>
              <a:spcBef>
                <a:spcPct val="25000"/>
              </a:spcBef>
              <a:spcAft>
                <a:spcPts val="0"/>
              </a:spcAft>
              <a:buClr>
                <a:srgbClr val="CC0000"/>
              </a:buClr>
              <a:buFont typeface="Wingdings" pitchFamily="2" charset="2"/>
              <a:buNone/>
            </a:pPr>
            <a:r>
              <a:rPr lang="en-GB" sz="2400" b="1" dirty="0">
                <a:solidFill>
                  <a:srgbClr val="000000"/>
                </a:solidFill>
                <a:latin typeface="Arial" charset="0"/>
              </a:rPr>
              <a:t>Low scoring</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a:solidFill>
                  <a:srgbClr val="000000"/>
                </a:solidFill>
                <a:latin typeface="Arial" charset="0"/>
              </a:rPr>
              <a:t>1 </a:t>
            </a:r>
            <a:r>
              <a:rPr lang="en-GB" sz="2400" b="1">
                <a:solidFill>
                  <a:srgbClr val="000000"/>
                </a:solidFill>
                <a:latin typeface="Arial" charset="0"/>
              </a:rPr>
              <a:t>inaccessible software</a:t>
            </a:r>
            <a:endParaRPr lang="en-GB" sz="2400" b="1" dirty="0">
              <a:solidFill>
                <a:srgbClr val="000000"/>
              </a:solidFill>
              <a:latin typeface="Arial" charset="0"/>
            </a:endParaRPr>
          </a:p>
          <a:p>
            <a:pPr marL="457200" indent="-457200" fontAlgn="auto">
              <a:lnSpc>
                <a:spcPct val="90000"/>
              </a:lnSpc>
              <a:spcBef>
                <a:spcPct val="25000"/>
              </a:spcBef>
              <a:spcAft>
                <a:spcPts val="0"/>
              </a:spcAft>
              <a:buClr>
                <a:srgbClr val="CC0000"/>
              </a:buClr>
              <a:buFont typeface="Wingdings" pitchFamily="2" charset="2"/>
              <a:buChar char="v"/>
            </a:pPr>
            <a:r>
              <a:rPr lang="en-GB" sz="2400" b="1" dirty="0">
                <a:solidFill>
                  <a:srgbClr val="000000"/>
                </a:solidFill>
                <a:latin typeface="Arial" charset="0"/>
              </a:rPr>
              <a:t>1 giving the answers</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a:solidFill>
                  <a:srgbClr val="000000"/>
                </a:solidFill>
                <a:latin typeface="Arial" charset="0"/>
              </a:rPr>
              <a:t>2 really long useless comments</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a:solidFill>
                  <a:srgbClr val="000000"/>
                </a:solidFill>
                <a:latin typeface="Arial" charset="0"/>
              </a:rPr>
              <a:t>2 poor written feedback</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a:solidFill>
                  <a:srgbClr val="000000"/>
                </a:solidFill>
                <a:latin typeface="Arial" charset="0"/>
              </a:rPr>
              <a:t>4 tutors written feedback</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a:solidFill>
                  <a:srgbClr val="000000"/>
                </a:solidFill>
                <a:latin typeface="Arial" charset="0"/>
              </a:rPr>
              <a:t>4 written feedback</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a:solidFill>
                  <a:srgbClr val="000000"/>
                </a:solidFill>
                <a:latin typeface="Arial" charset="0"/>
              </a:rPr>
              <a:t>5 reviews on smart assessor </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a:solidFill>
                  <a:srgbClr val="000000"/>
                </a:solidFill>
                <a:latin typeface="Arial" charset="0"/>
              </a:rPr>
              <a:t>5 try again</a:t>
            </a:r>
          </a:p>
          <a:p>
            <a:pPr marL="457200" indent="-457200" fontAlgn="auto">
              <a:lnSpc>
                <a:spcPct val="90000"/>
              </a:lnSpc>
              <a:spcBef>
                <a:spcPct val="25000"/>
              </a:spcBef>
              <a:spcAft>
                <a:spcPts val="0"/>
              </a:spcAft>
              <a:buClr>
                <a:srgbClr val="CC0000"/>
              </a:buClr>
              <a:buFont typeface="Wingdings" pitchFamily="2" charset="2"/>
              <a:buChar char="v"/>
            </a:pPr>
            <a:endParaRPr lang="en-GB" sz="2400" b="1" dirty="0">
              <a:solidFill>
                <a:srgbClr val="000000"/>
              </a:solidFill>
              <a:latin typeface="Arial" charset="0"/>
            </a:endParaRPr>
          </a:p>
          <a:p>
            <a:pPr marL="457200" indent="-457200" fontAlgn="auto">
              <a:lnSpc>
                <a:spcPct val="90000"/>
              </a:lnSpc>
              <a:spcBef>
                <a:spcPct val="25000"/>
              </a:spcBef>
              <a:spcAft>
                <a:spcPts val="0"/>
              </a:spcAft>
              <a:buClr>
                <a:srgbClr val="CC0000"/>
              </a:buClr>
              <a:buFont typeface="Wingdings" pitchFamily="2" charset="2"/>
              <a:buChar char="v"/>
            </a:pPr>
            <a:endParaRPr lang="en-GB" sz="2400" b="1" dirty="0">
              <a:solidFill>
                <a:srgbClr val="000000"/>
              </a:solidFill>
              <a:latin typeface="Arial" charset="0"/>
            </a:endParaRPr>
          </a:p>
          <a:p>
            <a:pPr marL="457200" indent="-457200" fontAlgn="auto">
              <a:lnSpc>
                <a:spcPct val="90000"/>
              </a:lnSpc>
              <a:spcBef>
                <a:spcPct val="25000"/>
              </a:spcBef>
              <a:spcAft>
                <a:spcPts val="0"/>
              </a:spcAft>
              <a:buClr>
                <a:srgbClr val="CC0000"/>
              </a:buClr>
              <a:buFont typeface="Wingdings" pitchFamily="2" charset="2"/>
              <a:buChar char="v"/>
            </a:pPr>
            <a:endParaRPr lang="en-GB" sz="2400" b="1" dirty="0">
              <a:solidFill>
                <a:srgbClr val="000000"/>
              </a:solidFill>
              <a:latin typeface="Arial"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eaLnBrk="1" hangingPunct="1"/>
            <a:r>
              <a:rPr lang="en-GB" sz="3600" b="1"/>
              <a:t>How to get feedback to a large group of students within 24 hours</a:t>
            </a:r>
            <a:endParaRPr lang="en-US" sz="3600" b="1"/>
          </a:p>
        </p:txBody>
      </p:sp>
      <p:sp>
        <p:nvSpPr>
          <p:cNvPr id="6147" name="Content Placeholder 4"/>
          <p:cNvSpPr>
            <a:spLocks noGrp="1"/>
          </p:cNvSpPr>
          <p:nvPr>
            <p:ph idx="1"/>
          </p:nvPr>
        </p:nvSpPr>
        <p:spPr/>
        <p:txBody>
          <a:bodyPr/>
          <a:lstStyle/>
          <a:p>
            <a:pPr eaLnBrk="1" hangingPunct="1">
              <a:lnSpc>
                <a:spcPct val="100000"/>
              </a:lnSpc>
            </a:pPr>
            <a:r>
              <a:rPr lang="en-GB" sz="2800" dirty="0"/>
              <a:t>There are serious reservations about written feedback, but we can make even this work much better than it did.</a:t>
            </a:r>
          </a:p>
          <a:p>
            <a:pPr eaLnBrk="1" hangingPunct="1">
              <a:lnSpc>
                <a:spcPct val="100000"/>
              </a:lnSpc>
            </a:pPr>
            <a:r>
              <a:rPr lang="en-GB" sz="2800" dirty="0"/>
              <a:t>The next few slides are about a way of giving students feedback on their work within 24 hours of them doing it.</a:t>
            </a:r>
          </a:p>
          <a:p>
            <a:pPr eaLnBrk="1" hangingPunct="1">
              <a:lnSpc>
                <a:spcPct val="100000"/>
              </a:lnSpc>
            </a:pPr>
            <a:r>
              <a:rPr lang="en-GB" sz="2800" dirty="0"/>
              <a:t>There are three or more </a:t>
            </a:r>
            <a:r>
              <a:rPr lang="en-GB" sz="2800" dirty="0">
                <a:solidFill>
                  <a:srgbClr val="CC0000"/>
                </a:solidFill>
              </a:rPr>
              <a:t>‘yes, but...’</a:t>
            </a:r>
            <a:r>
              <a:rPr lang="en-GB" sz="2800" dirty="0"/>
              <a:t>s with this idea, but please hold these for around four minutes.</a:t>
            </a:r>
          </a:p>
          <a:p>
            <a:pPr eaLnBrk="1" hangingPunct="1">
              <a:lnSpc>
                <a:spcPct val="100000"/>
              </a:lnSpc>
            </a:pPr>
            <a:endParaRPr lang="en-US" sz="2800" dirty="0"/>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sz="3200" b="1"/>
              <a:t>Set the hand-in time to be at a whole-group session</a:t>
            </a:r>
          </a:p>
        </p:txBody>
      </p:sp>
      <p:sp>
        <p:nvSpPr>
          <p:cNvPr id="7171" name="Content Placeholder 2"/>
          <p:cNvSpPr>
            <a:spLocks noGrp="1"/>
          </p:cNvSpPr>
          <p:nvPr>
            <p:ph idx="1"/>
          </p:nvPr>
        </p:nvSpPr>
        <p:spPr/>
        <p:txBody>
          <a:bodyPr/>
          <a:lstStyle/>
          <a:p>
            <a:pPr eaLnBrk="1" hangingPunct="1">
              <a:lnSpc>
                <a:spcPct val="100000"/>
              </a:lnSpc>
            </a:pPr>
            <a:r>
              <a:rPr lang="en-GB" dirty="0"/>
              <a:t>E.g. next Tuesday’s 10-11 lecture,</a:t>
            </a:r>
          </a:p>
          <a:p>
            <a:pPr eaLnBrk="1" hangingPunct="1">
              <a:lnSpc>
                <a:spcPct val="100000"/>
              </a:lnSpc>
            </a:pPr>
            <a:r>
              <a:rPr lang="en-GB" dirty="0"/>
              <a:t> Deadline = 1003.</a:t>
            </a:r>
          </a:p>
          <a:p>
            <a:pPr eaLnBrk="1" hangingPunct="1">
              <a:lnSpc>
                <a:spcPct val="100000"/>
              </a:lnSpc>
            </a:pPr>
            <a:r>
              <a:rPr lang="en-GB" dirty="0"/>
              <a:t>Let them pile up all their work at the front.</a:t>
            </a:r>
          </a:p>
          <a:p>
            <a:pPr eaLnBrk="1" hangingPunct="1">
              <a:lnSpc>
                <a:spcPct val="100000"/>
              </a:lnSpc>
            </a:pPr>
            <a:r>
              <a:rPr lang="en-GB" dirty="0"/>
              <a:t>At 1003, hand out to everyone a coloured sheet, containing numbered points. </a:t>
            </a:r>
          </a:p>
          <a:p>
            <a:pPr eaLnBrk="1" hangingPunct="1">
              <a:lnSpc>
                <a:spcPct val="100000"/>
              </a:lnSpc>
            </a:pPr>
            <a:r>
              <a:rPr lang="en-GB" dirty="0"/>
              <a:t>(so you can say in feedback ‘</a:t>
            </a:r>
            <a:r>
              <a:rPr lang="en-GB" dirty="0">
                <a:solidFill>
                  <a:srgbClr val="008000"/>
                </a:solidFill>
              </a:rPr>
              <a:t>please see point 3, blue sheet</a:t>
            </a:r>
            <a:r>
              <a:rPr lang="en-GB" dirty="0"/>
              <a:t>’ and so on).</a:t>
            </a:r>
          </a:p>
          <a:p>
            <a:pPr eaLnBrk="1" hangingPunct="1">
              <a:lnSpc>
                <a:spcPct val="100000"/>
              </a:lnSpc>
            </a:pPr>
            <a:endParaRPr lang="en-GB" dirty="0"/>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z="3600" b="1"/>
              <a:t>The blue sheet can contain....</a:t>
            </a:r>
          </a:p>
        </p:txBody>
      </p:sp>
      <p:sp>
        <p:nvSpPr>
          <p:cNvPr id="3" name="Content Placeholder 2"/>
          <p:cNvSpPr>
            <a:spLocks noGrp="1"/>
          </p:cNvSpPr>
          <p:nvPr>
            <p:ph idx="1"/>
          </p:nvPr>
        </p:nvSpPr>
        <p:spPr/>
        <p:txBody>
          <a:bodyPr/>
          <a:lstStyle/>
          <a:p>
            <a:pPr marL="533400" lvl="1" indent="-533400" eaLnBrk="1" hangingPunct="1">
              <a:lnSpc>
                <a:spcPct val="100000"/>
              </a:lnSpc>
              <a:defRPr/>
            </a:pPr>
            <a:r>
              <a:rPr lang="en-GB" dirty="0">
                <a:ea typeface="+mn-ea"/>
                <a:cs typeface="+mn-cs"/>
              </a:rPr>
              <a:t>Illustration of what is expected as evidence of achievement of each of the intended learning outcomes</a:t>
            </a:r>
          </a:p>
          <a:p>
            <a:pPr marL="533400" lvl="1" indent="-533400" eaLnBrk="1" hangingPunct="1">
              <a:lnSpc>
                <a:spcPct val="100000"/>
              </a:lnSpc>
              <a:defRPr/>
            </a:pPr>
            <a:r>
              <a:rPr lang="en-GB" dirty="0">
                <a:ea typeface="+mn-ea"/>
                <a:cs typeface="+mn-cs"/>
              </a:rPr>
              <a:t>Likely mistakes</a:t>
            </a:r>
          </a:p>
          <a:p>
            <a:pPr marL="533400" lvl="1" indent="-533400" eaLnBrk="1" hangingPunct="1">
              <a:lnSpc>
                <a:spcPct val="100000"/>
              </a:lnSpc>
              <a:defRPr/>
            </a:pPr>
            <a:r>
              <a:rPr lang="en-GB" dirty="0">
                <a:ea typeface="+mn-ea"/>
                <a:cs typeface="+mn-cs"/>
              </a:rPr>
              <a:t>Features of a good answer</a:t>
            </a:r>
          </a:p>
          <a:p>
            <a:pPr marL="533400" lvl="1" indent="-533400" eaLnBrk="1" hangingPunct="1">
              <a:lnSpc>
                <a:spcPct val="100000"/>
              </a:lnSpc>
              <a:defRPr/>
            </a:pPr>
            <a:r>
              <a:rPr lang="en-GB" dirty="0">
                <a:ea typeface="+mn-ea"/>
                <a:cs typeface="+mn-cs"/>
              </a:rPr>
              <a:t>Frequently needed explanations</a:t>
            </a:r>
          </a:p>
          <a:p>
            <a:pPr marL="533400" lvl="1" indent="-533400" eaLnBrk="1" hangingPunct="1">
              <a:lnSpc>
                <a:spcPct val="100000"/>
              </a:lnSpc>
              <a:defRPr/>
            </a:pPr>
            <a:r>
              <a:rPr lang="en-GB" dirty="0">
                <a:solidFill>
                  <a:srgbClr val="FF0000"/>
                </a:solidFill>
                <a:ea typeface="+mn-ea"/>
                <a:cs typeface="+mn-cs"/>
              </a:rPr>
              <a:t>Things you otherwise would have to write time and time again on students’ work.</a:t>
            </a:r>
          </a:p>
          <a:p>
            <a:pPr marL="533400" lvl="1" indent="-533400" eaLnBrk="1" hangingPunct="1">
              <a:lnSpc>
                <a:spcPct val="100000"/>
              </a:lnSpc>
              <a:buFont typeface="Wingdings" pitchFamily="2" charset="2"/>
              <a:buNone/>
              <a:defRPr/>
            </a:pPr>
            <a:r>
              <a:rPr lang="en-GB" dirty="0">
                <a:ea typeface="+mn-ea"/>
                <a:cs typeface="+mn-cs"/>
              </a:rPr>
              <a:t>Let the students study this for 3 minutes until 1006 – it goes rather quiet!</a:t>
            </a:r>
          </a:p>
          <a:p>
            <a:pPr eaLnBrk="1" hangingPunct="1">
              <a:lnSpc>
                <a:spcPct val="100000"/>
              </a:lnSpc>
              <a:defRPr/>
            </a:pPr>
            <a:endParaRPr lang="en-GB"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3"/>
            <a:ext cx="8713788" cy="575717"/>
          </a:xfrm>
        </p:spPr>
        <p:txBody>
          <a:bodyPr/>
          <a:lstStyle/>
          <a:p>
            <a:pPr eaLnBrk="1" hangingPunct="1"/>
            <a:r>
              <a:rPr lang="en-GB" sz="3600" b="1" dirty="0">
                <a:solidFill>
                  <a:srgbClr val="FF0000"/>
                </a:solidFill>
              </a:rPr>
              <a:t>Intended learning outcomes</a:t>
            </a:r>
          </a:p>
        </p:txBody>
      </p:sp>
      <p:sp>
        <p:nvSpPr>
          <p:cNvPr id="110595" name="Rectangle 3"/>
          <p:cNvSpPr>
            <a:spLocks noGrp="1" noChangeArrowheads="1"/>
          </p:cNvSpPr>
          <p:nvPr>
            <p:ph idx="1"/>
          </p:nvPr>
        </p:nvSpPr>
        <p:spPr>
          <a:xfrm>
            <a:off x="0" y="692620"/>
            <a:ext cx="9144000" cy="6165379"/>
          </a:xfrm>
        </p:spPr>
        <p:txBody>
          <a:bodyPr/>
          <a:lstStyle/>
          <a:p>
            <a:pPr>
              <a:buNone/>
            </a:pPr>
            <a:r>
              <a:rPr lang="en-US" sz="2800" dirty="0"/>
              <a:t>After participating in this workshop you should be better able to:</a:t>
            </a:r>
          </a:p>
          <a:p>
            <a:pPr lvl="0">
              <a:buFont typeface="+mj-lt"/>
              <a:buAutoNum type="arabicPeriod"/>
            </a:pPr>
            <a:r>
              <a:rPr lang="en-GB" sz="2800" dirty="0"/>
              <a:t>Review the status of assessment and feedback in the context of students in 2017.</a:t>
            </a:r>
          </a:p>
          <a:p>
            <a:pPr lvl="0">
              <a:buFont typeface="+mj-lt"/>
              <a:buAutoNum type="arabicPeriod"/>
            </a:pPr>
            <a:r>
              <a:rPr lang="en-GB" sz="2800" dirty="0"/>
              <a:t>Explore what the gurus say about developing assessment and feedback.</a:t>
            </a:r>
          </a:p>
          <a:p>
            <a:pPr>
              <a:buFont typeface="+mj-lt"/>
              <a:buAutoNum type="arabicPeriod"/>
            </a:pPr>
            <a:r>
              <a:rPr lang="en-GB" sz="2800" dirty="0"/>
              <a:t>Explore ways of making assessment and feedback more effective, efficient and manageable.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sz="3600" b="1"/>
              <a:t>At 1006...</a:t>
            </a:r>
          </a:p>
        </p:txBody>
      </p:sp>
      <p:sp>
        <p:nvSpPr>
          <p:cNvPr id="9219" name="Content Placeholder 2"/>
          <p:cNvSpPr>
            <a:spLocks noGrp="1"/>
          </p:cNvSpPr>
          <p:nvPr>
            <p:ph idx="1"/>
          </p:nvPr>
        </p:nvSpPr>
        <p:spPr/>
        <p:txBody>
          <a:bodyPr/>
          <a:lstStyle/>
          <a:p>
            <a:pPr eaLnBrk="1" hangingPunct="1"/>
            <a:r>
              <a:rPr lang="en-GB" sz="2800" dirty="0"/>
              <a:t>Go into face-to-face </a:t>
            </a:r>
            <a:r>
              <a:rPr lang="en-GB" sz="2800" dirty="0">
                <a:solidFill>
                  <a:srgbClr val="FF0000"/>
                </a:solidFill>
              </a:rPr>
              <a:t>oral</a:t>
            </a:r>
            <a:r>
              <a:rPr lang="en-GB" sz="2800" dirty="0"/>
              <a:t> mode, until 1009....</a:t>
            </a:r>
          </a:p>
          <a:p>
            <a:pPr eaLnBrk="1" hangingPunct="1"/>
            <a:r>
              <a:rPr lang="en-GB" sz="2800" dirty="0"/>
              <a:t>Spend a few minutes de-briefing the whole group and talking them through </a:t>
            </a:r>
            <a:r>
              <a:rPr lang="en-GB" sz="2800" dirty="0">
                <a:solidFill>
                  <a:srgbClr val="FF0000"/>
                </a:solidFill>
              </a:rPr>
              <a:t>one</a:t>
            </a:r>
            <a:r>
              <a:rPr lang="en-GB" sz="2800" dirty="0"/>
              <a:t> point on the handout…</a:t>
            </a:r>
          </a:p>
          <a:p>
            <a:pPr eaLnBrk="1" hangingPunct="1"/>
            <a:r>
              <a:rPr lang="en-GB" sz="2800" dirty="0"/>
              <a:t>	…</a:t>
            </a:r>
            <a:r>
              <a:rPr lang="en-GB" sz="2800" dirty="0">
                <a:solidFill>
                  <a:srgbClr val="008000"/>
                </a:solidFill>
              </a:rPr>
              <a:t>adding tone-of-voice, facial expression, body language, emphasis, and so on to the feedback.</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z="3600" b="1"/>
              <a:t>The rationale...</a:t>
            </a:r>
          </a:p>
        </p:txBody>
      </p:sp>
      <p:sp>
        <p:nvSpPr>
          <p:cNvPr id="10243" name="Content Placeholder 2"/>
          <p:cNvSpPr>
            <a:spLocks noGrp="1"/>
          </p:cNvSpPr>
          <p:nvPr>
            <p:ph idx="1"/>
          </p:nvPr>
        </p:nvSpPr>
        <p:spPr/>
        <p:txBody>
          <a:bodyPr/>
          <a:lstStyle/>
          <a:p>
            <a:pPr eaLnBrk="1" hangingPunct="1">
              <a:lnSpc>
                <a:spcPct val="100000"/>
              </a:lnSpc>
            </a:pPr>
            <a:r>
              <a:rPr lang="en-GB" dirty="0"/>
              <a:t>Since </a:t>
            </a:r>
            <a:r>
              <a:rPr lang="en-GB" dirty="0">
                <a:solidFill>
                  <a:srgbClr val="FF0000"/>
                </a:solidFill>
              </a:rPr>
              <a:t>most of the students will still have been doing the work in the last 24 hours </a:t>
            </a:r>
            <a:r>
              <a:rPr lang="en-GB" dirty="0"/>
              <a:t>before handing it in, you’re giving them feedback while they still remember what they were doing.</a:t>
            </a:r>
          </a:p>
          <a:p>
            <a:pPr eaLnBrk="1" hangingPunct="1">
              <a:lnSpc>
                <a:spcPct val="100000"/>
              </a:lnSpc>
            </a:pPr>
            <a:r>
              <a:rPr lang="en-GB" dirty="0"/>
              <a:t>They know what they didn’t do.</a:t>
            </a:r>
          </a:p>
          <a:p>
            <a:pPr eaLnBrk="1" hangingPunct="1">
              <a:lnSpc>
                <a:spcPct val="100000"/>
              </a:lnSpc>
            </a:pPr>
            <a:r>
              <a:rPr lang="en-GB" dirty="0"/>
              <a:t>They know what they missed out because they couldn’t understand it.</a:t>
            </a:r>
          </a:p>
          <a:p>
            <a:pPr eaLnBrk="1" hangingPunct="1">
              <a:lnSpc>
                <a:spcPct val="100000"/>
              </a:lnSpc>
            </a:pPr>
            <a:endParaRPr lang="en-GB" dirty="0"/>
          </a:p>
          <a:p>
            <a:pPr eaLnBrk="1" hangingPunct="1">
              <a:lnSpc>
                <a:spcPct val="100000"/>
              </a:lnSpc>
            </a:pPr>
            <a:endParaRPr lang="en-GB" dirty="0"/>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z="3200" b="1"/>
              <a:t>Now take away their work to mark – in a third of the time it used to take you!</a:t>
            </a:r>
          </a:p>
        </p:txBody>
      </p:sp>
      <p:sp>
        <p:nvSpPr>
          <p:cNvPr id="11267" name="Content Placeholder 2"/>
          <p:cNvSpPr>
            <a:spLocks noGrp="1"/>
          </p:cNvSpPr>
          <p:nvPr>
            <p:ph idx="1"/>
          </p:nvPr>
        </p:nvSpPr>
        <p:spPr/>
        <p:txBody>
          <a:bodyPr/>
          <a:lstStyle/>
          <a:p>
            <a:pPr eaLnBrk="1" hangingPunct="1">
              <a:lnSpc>
                <a:spcPct val="100000"/>
              </a:lnSpc>
            </a:pPr>
            <a:r>
              <a:rPr lang="en-GB" sz="2800" dirty="0"/>
              <a:t>You waste far less writing the </a:t>
            </a:r>
            <a:r>
              <a:rPr lang="en-GB" sz="2800" dirty="0">
                <a:solidFill>
                  <a:srgbClr val="FF0000"/>
                </a:solidFill>
              </a:rPr>
              <a:t>same old things </a:t>
            </a:r>
            <a:r>
              <a:rPr lang="en-GB" sz="2800" dirty="0"/>
              <a:t>on one piece of work after another, regarding frequently occurring mistakes;</a:t>
            </a:r>
          </a:p>
          <a:p>
            <a:pPr eaLnBrk="1" hangingPunct="1">
              <a:lnSpc>
                <a:spcPct val="100000"/>
              </a:lnSpc>
            </a:pPr>
            <a:r>
              <a:rPr lang="en-GB" sz="2800" dirty="0"/>
              <a:t>Instead, you need just to write ‘</a:t>
            </a:r>
            <a:r>
              <a:rPr lang="en-GB" sz="2800" dirty="0">
                <a:solidFill>
                  <a:srgbClr val="008000"/>
                </a:solidFill>
              </a:rPr>
              <a:t>please see point 4, blue sheet</a:t>
            </a:r>
            <a:r>
              <a:rPr lang="en-GB" sz="2800" dirty="0"/>
              <a:t>’ (which takes seconds).</a:t>
            </a:r>
          </a:p>
          <a:p>
            <a:pPr eaLnBrk="1" hangingPunct="1">
              <a:lnSpc>
                <a:spcPct val="100000"/>
              </a:lnSpc>
            </a:pPr>
            <a:r>
              <a:rPr lang="en-GB" sz="2800" dirty="0"/>
              <a:t>You can now make your comments relate more to each individual piece of work;</a:t>
            </a:r>
          </a:p>
          <a:p>
            <a:pPr eaLnBrk="1" hangingPunct="1">
              <a:lnSpc>
                <a:spcPct val="100000"/>
              </a:lnSpc>
            </a:pPr>
            <a:r>
              <a:rPr lang="en-GB" sz="2800" dirty="0"/>
              <a:t>This means when students get their marked work back with feedback, they are more likely to use it, as it’s personal to them.</a:t>
            </a:r>
          </a:p>
          <a:p>
            <a:pPr eaLnBrk="1" hangingPunct="1">
              <a:lnSpc>
                <a:spcPct val="100000"/>
              </a:lnSpc>
            </a:pPr>
            <a:endParaRPr lang="en-GB" sz="2800" dirty="0"/>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3200" b="1" dirty="0">
                <a:solidFill>
                  <a:schemeClr val="bg1"/>
                </a:solidFill>
              </a:rPr>
              <a:t>Summary: providing feedback within 24 hours</a:t>
            </a:r>
          </a:p>
          <a:p>
            <a:pPr algn="ctr" fontAlgn="auto">
              <a:spcBef>
                <a:spcPts val="0"/>
              </a:spcBef>
              <a:spcAft>
                <a:spcPts val="0"/>
              </a:spcAft>
            </a:pPr>
            <a:r>
              <a:rPr lang="en-GB" sz="3200" b="1" dirty="0">
                <a:solidFill>
                  <a:schemeClr val="bg1"/>
                </a:solidFill>
              </a:rPr>
              <a:t> </a:t>
            </a:r>
          </a:p>
        </p:txBody>
      </p:sp>
      <p:sp>
        <p:nvSpPr>
          <p:cNvPr id="2" name="Oval 1"/>
          <p:cNvSpPr>
            <a:spLocks noChangeArrowheads="1"/>
          </p:cNvSpPr>
          <p:nvPr/>
        </p:nvSpPr>
        <p:spPr bwMode="auto">
          <a:xfrm>
            <a:off x="5753100" y="3124206"/>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algn="ctr"/>
            <a:endParaRPr lang="en-GB" sz="2800" b="1" dirty="0">
              <a:solidFill>
                <a:prstClr val="white"/>
              </a:solidFill>
              <a:latin typeface="Calibri"/>
            </a:endParaRPr>
          </a:p>
          <a:p>
            <a:pPr algn="ctr" fontAlgn="auto">
              <a:lnSpc>
                <a:spcPts val="2000"/>
              </a:lnSpc>
              <a:spcBef>
                <a:spcPts val="0"/>
              </a:spcBef>
              <a:spcAft>
                <a:spcPts val="0"/>
              </a:spcAft>
              <a:defRPr/>
            </a:pPr>
            <a:r>
              <a:rPr lang="en-GB" sz="2800" b="1" dirty="0">
                <a:solidFill>
                  <a:prstClr val="white"/>
                </a:solidFill>
                <a:latin typeface="Calibri"/>
              </a:rPr>
              <a:t>Hand out ‘blue sheet’</a:t>
            </a:r>
          </a:p>
          <a:p>
            <a:pPr algn="ctr"/>
            <a:r>
              <a:rPr lang="en-US" sz="2800" b="1" dirty="0">
                <a:solidFill>
                  <a:prstClr val="white"/>
                </a:solidFill>
                <a:latin typeface="Calibri"/>
              </a:rPr>
              <a:t> </a:t>
            </a:r>
          </a:p>
        </p:txBody>
      </p:sp>
      <p:sp>
        <p:nvSpPr>
          <p:cNvPr id="4" name="Oval 3"/>
          <p:cNvSpPr>
            <a:spLocks noChangeArrowheads="1"/>
          </p:cNvSpPr>
          <p:nvPr/>
        </p:nvSpPr>
        <p:spPr bwMode="auto">
          <a:xfrm>
            <a:off x="228600" y="1371612"/>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algn="ctr"/>
            <a:endParaRPr lang="en-GB" sz="2400" b="1" dirty="0">
              <a:solidFill>
                <a:prstClr val="white"/>
              </a:solidFill>
              <a:latin typeface="Calibri"/>
            </a:endParaRPr>
          </a:p>
          <a:p>
            <a:pPr algn="ctr" fontAlgn="auto">
              <a:lnSpc>
                <a:spcPts val="2000"/>
              </a:lnSpc>
              <a:spcBef>
                <a:spcPts val="0"/>
              </a:spcBef>
              <a:spcAft>
                <a:spcPts val="0"/>
              </a:spcAft>
              <a:defRPr/>
            </a:pPr>
            <a:r>
              <a:rPr lang="en-GB" sz="2400" b="1" dirty="0">
                <a:solidFill>
                  <a:prstClr val="white"/>
                </a:solidFill>
                <a:latin typeface="Calibri"/>
              </a:rPr>
              <a:t>Prepare ‘blue sheet’ with anticipated</a:t>
            </a:r>
          </a:p>
          <a:p>
            <a:pPr algn="ctr" fontAlgn="auto">
              <a:lnSpc>
                <a:spcPts val="2000"/>
              </a:lnSpc>
              <a:spcBef>
                <a:spcPts val="0"/>
              </a:spcBef>
              <a:spcAft>
                <a:spcPts val="0"/>
              </a:spcAft>
              <a:defRPr/>
            </a:pPr>
            <a:r>
              <a:rPr lang="en-GB" sz="2400" b="1" dirty="0">
                <a:solidFill>
                  <a:prstClr val="white"/>
                </a:solidFill>
                <a:latin typeface="Calibri"/>
              </a:rPr>
              <a:t>generic feedback</a:t>
            </a:r>
          </a:p>
          <a:p>
            <a:pPr algn="ctr"/>
            <a:endParaRPr lang="en-US" sz="2400" b="1" dirty="0">
              <a:solidFill>
                <a:prstClr val="white"/>
              </a:solidFill>
              <a:latin typeface="Calibri"/>
            </a:endParaRPr>
          </a:p>
        </p:txBody>
      </p:sp>
      <p:sp>
        <p:nvSpPr>
          <p:cNvPr id="5" name="Oval 4"/>
          <p:cNvSpPr>
            <a:spLocks noChangeArrowheads="1"/>
          </p:cNvSpPr>
          <p:nvPr/>
        </p:nvSpPr>
        <p:spPr bwMode="auto">
          <a:xfrm>
            <a:off x="5486400" y="1371612"/>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a:spcBef>
                <a:spcPts val="0"/>
              </a:spcBef>
              <a:spcAft>
                <a:spcPts val="0"/>
              </a:spcAft>
            </a:pPr>
            <a:endParaRPr lang="en-GB" sz="2600" b="1" dirty="0">
              <a:solidFill>
                <a:prstClr val="white"/>
              </a:solidFill>
              <a:latin typeface="Calibri"/>
            </a:endParaRPr>
          </a:p>
          <a:p>
            <a:pPr algn="ctr" fontAlgn="auto">
              <a:lnSpc>
                <a:spcPts val="2000"/>
              </a:lnSpc>
              <a:spcBef>
                <a:spcPts val="0"/>
              </a:spcBef>
              <a:spcAft>
                <a:spcPts val="0"/>
              </a:spcAft>
              <a:defRPr/>
            </a:pPr>
            <a:r>
              <a:rPr lang="en-GB" sz="2600" b="1" dirty="0">
                <a:solidFill>
                  <a:prstClr val="white"/>
                </a:solidFill>
                <a:latin typeface="Calibri"/>
              </a:rPr>
              <a:t>Collect students’ work at start of lecture</a:t>
            </a:r>
          </a:p>
          <a:p>
            <a:pPr algn="ctr">
              <a:spcBef>
                <a:spcPts val="0"/>
              </a:spcBef>
              <a:spcAft>
                <a:spcPts val="0"/>
              </a:spcAft>
            </a:pPr>
            <a:endParaRPr lang="en-US" sz="2600" b="1" dirty="0">
              <a:solidFill>
                <a:prstClr val="white"/>
              </a:solidFill>
              <a:latin typeface="Calibri"/>
            </a:endParaRPr>
          </a:p>
        </p:txBody>
      </p:sp>
      <p:sp>
        <p:nvSpPr>
          <p:cNvPr id="6" name="Oval 5"/>
          <p:cNvSpPr>
            <a:spLocks noChangeArrowheads="1"/>
          </p:cNvSpPr>
          <p:nvPr/>
        </p:nvSpPr>
        <p:spPr bwMode="auto">
          <a:xfrm>
            <a:off x="0" y="3124206"/>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algn="ctr"/>
            <a:endParaRPr lang="en-GB" sz="2400" b="1" dirty="0">
              <a:solidFill>
                <a:prstClr val="black"/>
              </a:solidFill>
              <a:latin typeface="Calibri"/>
            </a:endParaRPr>
          </a:p>
          <a:p>
            <a:pPr algn="ctr" fontAlgn="auto">
              <a:lnSpc>
                <a:spcPts val="2000"/>
              </a:lnSpc>
              <a:spcBef>
                <a:spcPts val="0"/>
              </a:spcBef>
              <a:spcAft>
                <a:spcPts val="0"/>
              </a:spcAft>
              <a:defRPr/>
            </a:pPr>
            <a:r>
              <a:rPr lang="en-GB" sz="2400" b="1" dirty="0">
                <a:solidFill>
                  <a:prstClr val="black"/>
                </a:solidFill>
                <a:latin typeface="Calibri"/>
              </a:rPr>
              <a:t>Take away work to mark in a third of the time</a:t>
            </a:r>
          </a:p>
          <a:p>
            <a:pPr algn="ctr"/>
            <a:endParaRPr lang="en-US" sz="2400" b="1" dirty="0">
              <a:solidFill>
                <a:prstClr val="black"/>
              </a:solidFill>
              <a:latin typeface="Calibri"/>
            </a:endParaRPr>
          </a:p>
        </p:txBody>
      </p:sp>
      <p:sp>
        <p:nvSpPr>
          <p:cNvPr id="7" name="Oval 6"/>
          <p:cNvSpPr>
            <a:spLocks noChangeArrowheads="1"/>
          </p:cNvSpPr>
          <p:nvPr/>
        </p:nvSpPr>
        <p:spPr bwMode="auto">
          <a:xfrm>
            <a:off x="2819400" y="152404"/>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a:endParaRPr lang="en-GB" sz="2600" b="1" dirty="0">
              <a:solidFill>
                <a:prstClr val="black"/>
              </a:solidFill>
              <a:latin typeface="Calibri"/>
            </a:endParaRPr>
          </a:p>
          <a:p>
            <a:pPr algn="ctr"/>
            <a:endParaRPr lang="en-GB" sz="2600" b="1" dirty="0">
              <a:solidFill>
                <a:prstClr val="black"/>
              </a:solidFill>
              <a:latin typeface="Calibri"/>
            </a:endParaRPr>
          </a:p>
          <a:p>
            <a:pPr algn="ctr" fontAlgn="auto">
              <a:lnSpc>
                <a:spcPts val="2000"/>
              </a:lnSpc>
              <a:spcBef>
                <a:spcPts val="0"/>
              </a:spcBef>
              <a:spcAft>
                <a:spcPts val="0"/>
              </a:spcAft>
              <a:defRPr/>
            </a:pPr>
            <a:r>
              <a:rPr lang="en-GB" sz="2600" b="1" dirty="0">
                <a:solidFill>
                  <a:prstClr val="black"/>
                </a:solidFill>
                <a:latin typeface="Calibri"/>
              </a:rPr>
              <a:t>Set </a:t>
            </a:r>
          </a:p>
          <a:p>
            <a:pPr algn="ctr" fontAlgn="auto">
              <a:lnSpc>
                <a:spcPts val="2000"/>
              </a:lnSpc>
              <a:spcBef>
                <a:spcPts val="0"/>
              </a:spcBef>
              <a:spcAft>
                <a:spcPts val="0"/>
              </a:spcAft>
              <a:defRPr/>
            </a:pPr>
            <a:r>
              <a:rPr lang="en-GB" sz="2600" b="1" dirty="0">
                <a:solidFill>
                  <a:prstClr val="black"/>
                </a:solidFill>
                <a:latin typeface="Calibri"/>
              </a:rPr>
              <a:t>hand-in deadline to be at lecture</a:t>
            </a:r>
          </a:p>
          <a:p>
            <a:pPr algn="ctr"/>
            <a:endParaRPr lang="en-US" sz="2600" b="1" dirty="0">
              <a:solidFill>
                <a:prstClr val="black"/>
              </a:solidFill>
              <a:latin typeface="Calibri"/>
            </a:endParaRPr>
          </a:p>
          <a:p>
            <a:pPr algn="ctr"/>
            <a:endParaRPr lang="en-US" sz="2600" b="1" dirty="0">
              <a:solidFill>
                <a:prstClr val="black"/>
              </a:solidFill>
              <a:latin typeface="Calibri"/>
            </a:endParaRPr>
          </a:p>
        </p:txBody>
      </p:sp>
      <p:sp>
        <p:nvSpPr>
          <p:cNvPr id="8" name="Oval 7"/>
          <p:cNvSpPr>
            <a:spLocks noChangeArrowheads="1"/>
          </p:cNvSpPr>
          <p:nvPr/>
        </p:nvSpPr>
        <p:spPr bwMode="auto">
          <a:xfrm>
            <a:off x="1143000" y="4800612"/>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a:endParaRPr lang="en-GB" sz="2600" b="1" dirty="0">
              <a:solidFill>
                <a:prstClr val="black"/>
              </a:solidFill>
              <a:latin typeface="Calibri"/>
            </a:endParaRPr>
          </a:p>
          <a:p>
            <a:pPr algn="ctr" fontAlgn="auto">
              <a:lnSpc>
                <a:spcPts val="2000"/>
              </a:lnSpc>
              <a:spcBef>
                <a:spcPts val="0"/>
              </a:spcBef>
              <a:spcAft>
                <a:spcPts val="0"/>
              </a:spcAft>
              <a:defRPr/>
            </a:pPr>
            <a:r>
              <a:rPr lang="en-GB" sz="2600" b="1" dirty="0">
                <a:solidFill>
                  <a:prstClr val="black"/>
                </a:solidFill>
                <a:latin typeface="Calibri"/>
              </a:rPr>
              <a:t>Talk class through one important point, then resume lecture</a:t>
            </a:r>
          </a:p>
          <a:p>
            <a:pPr algn="ctr"/>
            <a:endParaRPr lang="en-US" sz="2600" b="1" dirty="0">
              <a:solidFill>
                <a:prstClr val="black"/>
              </a:solidFill>
              <a:latin typeface="Calibri"/>
            </a:endParaRPr>
          </a:p>
        </p:txBody>
      </p:sp>
      <p:sp>
        <p:nvSpPr>
          <p:cNvPr id="9" name="Oval 8"/>
          <p:cNvSpPr>
            <a:spLocks noChangeArrowheads="1"/>
          </p:cNvSpPr>
          <p:nvPr/>
        </p:nvSpPr>
        <p:spPr bwMode="auto">
          <a:xfrm>
            <a:off x="4648200" y="4800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a:endParaRPr lang="en-GB" sz="2400" b="1" dirty="0">
              <a:solidFill>
                <a:prstClr val="black"/>
              </a:solidFill>
              <a:latin typeface="Calibri"/>
            </a:endParaRPr>
          </a:p>
          <a:p>
            <a:pPr algn="ctr"/>
            <a:endParaRPr lang="en-GB" sz="2400" b="1" dirty="0">
              <a:solidFill>
                <a:prstClr val="black"/>
              </a:solidFill>
              <a:latin typeface="Calibri"/>
            </a:endParaRPr>
          </a:p>
          <a:p>
            <a:pPr algn="ctr"/>
            <a:r>
              <a:rPr lang="en-GB" sz="2400" b="1" dirty="0">
                <a:solidFill>
                  <a:prstClr val="black"/>
                </a:solidFill>
                <a:latin typeface="Calibri"/>
              </a:rPr>
              <a:t>Let students read blue sheet for short while</a:t>
            </a:r>
          </a:p>
          <a:p>
            <a:pPr algn="ctr"/>
            <a:r>
              <a:rPr lang="en-US" sz="2400" b="1" dirty="0">
                <a:solidFill>
                  <a:prstClr val="black"/>
                </a:solidFill>
                <a:latin typeface="Calibri"/>
              </a:rPr>
              <a:t> </a:t>
            </a:r>
          </a:p>
          <a:p>
            <a:pPr algn="ctr"/>
            <a:endParaRPr lang="en-US" sz="24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Rot="1" noChangeArrowheads="1"/>
          </p:cNvSpPr>
          <p:nvPr>
            <p:ph type="ctrTitle"/>
          </p:nvPr>
        </p:nvSpPr>
        <p:spPr/>
        <p:txBody>
          <a:bodyPr/>
          <a:lstStyle/>
          <a:p>
            <a:r>
              <a:rPr lang="en-GB" dirty="0"/>
              <a:t>Addressing the balance between formative feedback and marks</a:t>
            </a:r>
          </a:p>
        </p:txBody>
      </p:sp>
      <p:sp>
        <p:nvSpPr>
          <p:cNvPr id="184325" name="Rectangle 5"/>
          <p:cNvSpPr>
            <a:spLocks noGrp="1" noRot="1" noChangeArrowheads="1"/>
          </p:cNvSpPr>
          <p:nvPr>
            <p:ph type="subTitle" idx="1"/>
          </p:nvPr>
        </p:nvSpPr>
        <p:spPr/>
        <p:txBody>
          <a:bodyPr/>
          <a:lstStyle/>
          <a:p>
            <a:r>
              <a:rPr lang="en-GB" b="1" dirty="0"/>
              <a:t>Marks can often destroy the value of our formative feedback to students!</a:t>
            </a:r>
          </a:p>
        </p:txBody>
      </p:sp>
      <p:sp>
        <p:nvSpPr>
          <p:cNvPr id="4" name="Rectangle 4"/>
          <p:cNvSpPr>
            <a:spLocks noGrp="1" noChangeArrowheads="1"/>
          </p:cNvSpPr>
          <p:nvPr>
            <p:ph type="dt" sz="quarter" idx="4294967295"/>
          </p:nvPr>
        </p:nvSpPr>
        <p:spPr>
          <a:xfrm>
            <a:off x="0" y="6245225"/>
            <a:ext cx="2286000" cy="476250"/>
          </a:xfrm>
          <a:prstGeom prst="rect">
            <a:avLst/>
          </a:prstGeom>
        </p:spPr>
        <p:txBody>
          <a:bodyPr/>
          <a:lstStyle/>
          <a:p>
            <a:pPr algn="ctr" eaLnBrk="0" hangingPunct="0"/>
            <a:fld id="{A3250E62-AEFB-4DA1-8618-FF43FB1DCA0A}" type="datetime2">
              <a:rPr lang="en-US" sz="1800">
                <a:solidFill>
                  <a:srgbClr val="FFFFFF"/>
                </a:solidFill>
              </a:rPr>
              <a:pPr algn="ctr" eaLnBrk="0" hangingPunct="0"/>
              <a:t>Saturday, January 28, 2017</a:t>
            </a:fld>
            <a:endParaRPr lang="en-GB" sz="1800">
              <a:solidFill>
                <a:srgbClr val="FFFFFF"/>
              </a:solidFill>
            </a:endParaRPr>
          </a:p>
        </p:txBody>
      </p:sp>
      <p:sp>
        <p:nvSpPr>
          <p:cNvPr id="6" name="Rectangle 6"/>
          <p:cNvSpPr>
            <a:spLocks noGrp="1" noChangeArrowheads="1"/>
          </p:cNvSpPr>
          <p:nvPr>
            <p:ph type="sldNum" sz="quarter" idx="4294967295"/>
          </p:nvPr>
        </p:nvSpPr>
        <p:spPr>
          <a:xfrm>
            <a:off x="6858000" y="6245225"/>
            <a:ext cx="2286000" cy="476250"/>
          </a:xfrm>
          <a:prstGeom prst="rect">
            <a:avLst/>
          </a:prstGeom>
        </p:spPr>
        <p:txBody>
          <a:bodyPr/>
          <a:lstStyle/>
          <a:p>
            <a:pPr algn="ctr" eaLnBrk="0" hangingPunct="0"/>
            <a:fld id="{E292ADCE-322B-4869-B47E-2AA8AF94DFCB}" type="slidenum">
              <a:rPr lang="en-GB" sz="1800">
                <a:solidFill>
                  <a:srgbClr val="FFFFFF"/>
                </a:solidFill>
              </a:rPr>
              <a:pPr algn="ctr" eaLnBrk="0" hangingPunct="0"/>
              <a:t>84</a:t>
            </a:fld>
            <a:endParaRPr lang="en-GB" sz="1800">
              <a:solidFill>
                <a:srgbClr val="FFFFFF"/>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Feedback versus marks or grades</a:t>
            </a:r>
          </a:p>
        </p:txBody>
      </p:sp>
      <p:sp>
        <p:nvSpPr>
          <p:cNvPr id="40963" name="Rectangle 3"/>
          <p:cNvSpPr>
            <a:spLocks noGrp="1" noChangeArrowheads="1"/>
          </p:cNvSpPr>
          <p:nvPr>
            <p:ph idx="1"/>
          </p:nvPr>
        </p:nvSpPr>
        <p:spPr>
          <a:noFill/>
          <a:ln/>
        </p:spPr>
        <p:txBody>
          <a:bodyPr/>
          <a:lstStyle/>
          <a:p>
            <a:r>
              <a:rPr lang="en-GB" sz="3200" dirty="0"/>
              <a:t>Feedback may be eclipsed by marks or grades.</a:t>
            </a:r>
          </a:p>
          <a:p>
            <a:r>
              <a:rPr lang="en-GB" sz="3200" dirty="0"/>
              <a:t>Students may be blinded by the mark or grade, and not even try to make sense of the feedback they receive.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Just a mark (or grade) is the least effective form of feedback!</a:t>
            </a:r>
          </a:p>
        </p:txBody>
      </p:sp>
      <p:sp>
        <p:nvSpPr>
          <p:cNvPr id="172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It’s what students look at first.</a:t>
            </a:r>
          </a:p>
          <a:p>
            <a:r>
              <a:rPr lang="en-GB" sz="2800" dirty="0"/>
              <a:t>If the mark is good, they smile and file – quite often they don’t even read the feedback.</a:t>
            </a:r>
          </a:p>
          <a:p>
            <a:r>
              <a:rPr lang="en-GB" sz="2800" dirty="0"/>
              <a:t>If it’s low, they frown and bin it – very often without reading the feedback.</a:t>
            </a:r>
          </a:p>
          <a:p>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But there are ways round this...</a:t>
            </a:r>
          </a:p>
        </p:txBody>
      </p:sp>
      <p:sp>
        <p:nvSpPr>
          <p:cNvPr id="4198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Suggest that their marks will count!</a:t>
            </a:r>
          </a:p>
        </p:txBody>
      </p:sp>
      <p:sp>
        <p:nvSpPr>
          <p:cNvPr id="174083"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Tell them that if their self-assessment scores are within (say) 5% of your own scores, the higher number will go forward into their assessment record.</a:t>
            </a:r>
          </a:p>
          <a:p>
            <a:r>
              <a:rPr lang="en-GB" sz="2800" dirty="0"/>
              <a:t>But explain that you will talk individually to those students whose score is different by more than 5% from yours.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Get them to self-assess...</a:t>
            </a:r>
          </a:p>
        </p:txBody>
      </p:sp>
      <p:sp>
        <p:nvSpPr>
          <p:cNvPr id="43011"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Downloadable resource materials</a:t>
            </a:r>
          </a:p>
        </p:txBody>
      </p:sp>
      <p:sp>
        <p:nvSpPr>
          <p:cNvPr id="3" name="Content Placeholder 2"/>
          <p:cNvSpPr>
            <a:spLocks noGrp="1"/>
          </p:cNvSpPr>
          <p:nvPr>
            <p:ph idx="1"/>
          </p:nvPr>
        </p:nvSpPr>
        <p:spPr/>
        <p:txBody>
          <a:bodyPr/>
          <a:lstStyle/>
          <a:p>
            <a:pPr>
              <a:buNone/>
            </a:pPr>
            <a:r>
              <a:rPr lang="en-GB" sz="2800" dirty="0"/>
              <a:t>Expanded discussion of many aspects of today’s ideas can be found at:</a:t>
            </a:r>
          </a:p>
          <a:p>
            <a:pPr>
              <a:buFont typeface="+mj-lt"/>
              <a:buAutoNum type="arabicPeriod"/>
            </a:pPr>
            <a:r>
              <a:rPr lang="en-GB" sz="2800" u="sng" dirty="0">
                <a:hlinkClick r:id="rId2"/>
              </a:rPr>
              <a:t>http://phil-race.co.uk/2016/10/feedback-digest-lthechat65/</a:t>
            </a:r>
            <a:r>
              <a:rPr lang="en-GB" sz="2800" dirty="0"/>
              <a:t> (Most of the stuff on feedback from my latest two books!)</a:t>
            </a:r>
          </a:p>
          <a:p>
            <a:pPr>
              <a:buFont typeface="+mj-lt"/>
              <a:buAutoNum type="arabicPeriod"/>
            </a:pPr>
            <a:r>
              <a:rPr lang="en-GB" sz="2800" u="sng" dirty="0">
                <a:hlinkClick r:id="rId3"/>
              </a:rPr>
              <a:t>http://phil-race.co.uk/2016/10/lthe-tweetchat-lthechat-wed-oct-19-8-00-9-00-pm/</a:t>
            </a:r>
            <a:r>
              <a:rPr lang="en-GB" sz="2800" dirty="0"/>
              <a:t> </a:t>
            </a:r>
          </a:p>
          <a:p>
            <a:pPr>
              <a:buFont typeface="+mj-lt"/>
              <a:buAutoNum type="arabicPeriod"/>
            </a:pPr>
            <a:r>
              <a:rPr lang="en-GB" sz="2800" u="sng" dirty="0">
                <a:hlinkClick r:id="rId4"/>
              </a:rPr>
              <a:t>http://phil-race.co.uk/2015/01/assessment-bits-new-editions/</a:t>
            </a:r>
            <a:r>
              <a:rPr lang="en-GB" sz="2800" dirty="0"/>
              <a:t> (Most of the stuff on assessment from my latest two books!)</a:t>
            </a:r>
          </a:p>
          <a:p>
            <a:pPr>
              <a:buFont typeface="+mj-lt"/>
              <a:buAutoNum type="arabicPeriod"/>
            </a:pPr>
            <a:endParaRPr lang="en-GB" sz="2800" u="sng" dirty="0">
              <a:hlinkClick r:id="rId5"/>
            </a:endParaRPr>
          </a:p>
          <a:p>
            <a:pPr>
              <a:buFont typeface="+mj-lt"/>
              <a:buAutoNum type="arabicPeriod"/>
            </a:pPr>
            <a:endParaRPr lang="en-GB" sz="2800" dirty="0"/>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a:t>These students often need their esteem boosted.</a:t>
            </a:r>
          </a:p>
          <a:p>
            <a:r>
              <a:rPr lang="en-GB" sz="2800"/>
              <a:t>Remind them about the assessment criteria, and how these illustrate the intended standards associated with the learning outcomes.</a:t>
            </a:r>
          </a:p>
          <a:p>
            <a:r>
              <a:rPr lang="en-GB" sz="2800"/>
              <a:t>Check that they weren’t just trying not to be seen as over-confident.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This usually indicates they’ve got a blind spot.</a:t>
            </a:r>
          </a:p>
          <a:p>
            <a:r>
              <a:rPr lang="en-GB" sz="2800" dirty="0"/>
              <a:t>Talk them through their work, and find out exactly where they’ve lost marks which they thought they had gained.</a:t>
            </a:r>
          </a:p>
          <a:p>
            <a:r>
              <a:rPr lang="en-GB" sz="2800" dirty="0"/>
              <a:t>Check with them that they can now see what was being looked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mn-lt"/>
              </a:rPr>
              <a:t>Do you now feel better able to:</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mn-lt"/>
              </a:rPr>
              <a:t>	</a:t>
            </a:r>
            <a:r>
              <a:rPr lang="en-GB" sz="2800" b="1" dirty="0">
                <a:solidFill>
                  <a:srgbClr val="336600"/>
                </a:solidFill>
                <a:latin typeface="+mn-lt"/>
              </a:rPr>
              <a:t>2 hands = very much better</a:t>
            </a:r>
            <a:r>
              <a:rPr lang="en-GB" sz="2800" b="1" dirty="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mn-lt"/>
              </a:rPr>
              <a:t>	</a:t>
            </a:r>
            <a:r>
              <a:rPr lang="en-GB" sz="2800" b="1" dirty="0">
                <a:solidFill>
                  <a:srgbClr val="CC6600"/>
                </a:solidFill>
                <a:latin typeface="+mn-lt"/>
              </a:rPr>
              <a:t>one hand = somewhat  better</a:t>
            </a:r>
            <a:r>
              <a:rPr lang="en-GB" sz="2800" b="1" dirty="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mn-lt"/>
              </a:rPr>
              <a:t>	</a:t>
            </a:r>
            <a:r>
              <a:rPr lang="en-GB" sz="2800" b="1" dirty="0">
                <a:solidFill>
                  <a:srgbClr val="CC0000"/>
                </a:solidFill>
                <a:latin typeface="+mn-lt"/>
              </a:rPr>
              <a:t>touch left ear = no better</a:t>
            </a:r>
            <a:r>
              <a:rPr lang="en-GB" sz="2800" b="1" dirty="0">
                <a:solidFill>
                  <a:srgbClr val="660066"/>
                </a:solidFill>
                <a:latin typeface="+mn-lt"/>
              </a:rPr>
              <a:t>...</a:t>
            </a:r>
            <a:endParaRPr lang="en-US" sz="3200" b="1" kern="0" dirty="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3200" b="1" kern="0" dirty="0">
                <a:solidFill>
                  <a:srgbClr val="660066"/>
                </a:solidFill>
                <a:latin typeface="Calibri"/>
              </a:rPr>
              <a:t>Review the status of assessment and feedback in the context of students in 2017?</a:t>
            </a:r>
          </a:p>
          <a:p>
            <a:pPr marL="533400" lvl="0" indent="-533400" eaLnBrk="0" hangingPunct="0">
              <a:lnSpc>
                <a:spcPct val="90000"/>
              </a:lnSpc>
              <a:spcBef>
                <a:spcPct val="35000"/>
              </a:spcBef>
              <a:buClr>
                <a:srgbClr val="009900"/>
              </a:buClr>
              <a:buFont typeface="+mj-lt"/>
              <a:buAutoNum type="arabicPeriod"/>
            </a:pPr>
            <a:r>
              <a:rPr lang="en-GB" sz="3200" b="1" kern="0" dirty="0">
                <a:solidFill>
                  <a:srgbClr val="660066"/>
                </a:solidFill>
                <a:latin typeface="Calibri"/>
              </a:rPr>
              <a:t>Explore what the gurus say about developing assessment and feedback?</a:t>
            </a:r>
          </a:p>
          <a:p>
            <a:pPr marL="533400" lvl="0" indent="-533400" eaLnBrk="0" hangingPunct="0">
              <a:lnSpc>
                <a:spcPct val="90000"/>
              </a:lnSpc>
              <a:spcBef>
                <a:spcPct val="35000"/>
              </a:spcBef>
              <a:buClr>
                <a:srgbClr val="009900"/>
              </a:buClr>
              <a:buFont typeface="+mj-lt"/>
              <a:buAutoNum type="arabicPeriod"/>
            </a:pPr>
            <a:r>
              <a:rPr lang="en-GB" sz="3200" b="1" kern="0" dirty="0">
                <a:solidFill>
                  <a:srgbClr val="660066"/>
                </a:solidFill>
                <a:latin typeface="Calibri"/>
              </a:rPr>
              <a:t>Explore ways of making assessment and feedback more effective, efficient and manageable?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pPr marL="609600" indent="-609600" eaLnBrk="1" hangingPunct="1">
              <a:buFont typeface="Wingdings" pitchFamily="2" charset="2"/>
              <a:buNone/>
              <a:defRPr/>
            </a:pPr>
            <a:r>
              <a:rPr lang="en-GB" sz="2000" dirty="0"/>
              <a:t>Assessment Reform Group (1999) </a:t>
            </a:r>
            <a:r>
              <a:rPr lang="en-GB" sz="2000" i="1" dirty="0"/>
              <a:t>Assessment for Learning : Beyond the black box, </a:t>
            </a:r>
            <a:r>
              <a:rPr lang="en-GB" sz="2000" dirty="0"/>
              <a:t>Cambridge UK, University of Cambridge School of Education.</a:t>
            </a:r>
            <a:r>
              <a:rPr lang="en-GB" sz="2000" dirty="0">
                <a:cs typeface="Times New Roman" pitchFamily="18" charset="0"/>
              </a:rPr>
              <a:t> </a:t>
            </a:r>
          </a:p>
          <a:p>
            <a:pPr marL="609600" indent="-609600" eaLnBrk="1" hangingPunct="1">
              <a:buFont typeface="Wingdings" pitchFamily="2" charset="2"/>
              <a:buNone/>
              <a:defRPr/>
            </a:pPr>
            <a:r>
              <a:rPr lang="en-GB" sz="2000" dirty="0">
                <a:cs typeface="Times New Roman" pitchFamily="18" charset="0"/>
              </a:rPr>
              <a:t>Biggs, J. and Tang, C. (2007)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a:cs typeface="Times New Roman" pitchFamily="18" charset="0"/>
              </a:rPr>
              <a:t>Brown, S. Rust, C. &amp; Gibbs, G. (1994) </a:t>
            </a:r>
            <a:r>
              <a:rPr lang="en-GB" sz="2000" i="1" dirty="0">
                <a:cs typeface="Times New Roman" pitchFamily="18" charset="0"/>
              </a:rPr>
              <a:t>Strategies for Diversifying Assessment,</a:t>
            </a:r>
            <a:r>
              <a:rPr lang="en-GB" sz="2000" dirty="0">
                <a:cs typeface="Times New Roman" pitchFamily="18" charset="0"/>
              </a:rPr>
              <a:t> Oxford: Oxford Centre for Staff Development. </a:t>
            </a:r>
          </a:p>
          <a:p>
            <a:pPr marL="609600" indent="-609600" eaLnBrk="1" hangingPunct="1">
              <a:buFont typeface="Wingdings" pitchFamily="2" charset="2"/>
              <a:buNone/>
              <a:defRPr/>
            </a:pPr>
            <a:r>
              <a:rPr lang="en-GB" sz="2000" dirty="0"/>
              <a:t>Boud, D. (1995) </a:t>
            </a:r>
            <a:r>
              <a:rPr lang="en-GB" sz="2000" i="1" dirty="0"/>
              <a:t>Enhancing learning through self-assessment,</a:t>
            </a:r>
            <a:r>
              <a:rPr lang="en-GB" sz="2000" dirty="0"/>
              <a:t> London: Routledge.</a:t>
            </a:r>
          </a:p>
          <a:p>
            <a:pPr marL="609600" indent="-609600" eaLnBrk="1" hangingPunct="1">
              <a:buNone/>
              <a:defRPr/>
            </a:pPr>
            <a:r>
              <a:rPr lang="en-GB" sz="2000" dirty="0" err="1"/>
              <a:t>Boud</a:t>
            </a:r>
            <a:r>
              <a:rPr lang="en-GB" sz="2000" dirty="0"/>
              <a:t>, D. and Associates (2010) </a:t>
            </a:r>
            <a:r>
              <a:rPr lang="en-GB" sz="2000" i="1" dirty="0"/>
              <a:t>Assessment 2020: seven propositions for assessment reform in higher education </a:t>
            </a:r>
            <a:r>
              <a:rPr lang="en-GB" sz="2000" dirty="0"/>
              <a:t>Sydney: Australian Learning and Teaching Council.</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Font typeface="Wingdings" pitchFamily="2" charset="2"/>
              <a:buNone/>
              <a:defRPr/>
            </a:pPr>
            <a:r>
              <a:rPr lang="en-GB" sz="2000" dirty="0"/>
              <a:t>Brown, S. and Knight, P. (1994) </a:t>
            </a:r>
            <a:r>
              <a:rPr lang="en-GB" sz="2000" i="1" dirty="0"/>
              <a:t>Assessing Learners in Higher Education</a:t>
            </a:r>
            <a:r>
              <a:rPr lang="en-GB" sz="2000" dirty="0"/>
              <a:t>, London: Kogan Page.</a:t>
            </a:r>
            <a:endParaRPr lang="en-US" sz="2000" dirty="0"/>
          </a:p>
          <a:p>
            <a:pPr marL="609600" indent="-609600" eaLnBrk="1" hangingPunct="1">
              <a:defRPr/>
            </a:pPr>
            <a:endParaRPr lang="en-GB" sz="2000" dirty="0"/>
          </a:p>
          <a:p>
            <a:pPr eaLnBrk="1" hangingPunct="1">
              <a:lnSpc>
                <a:spcPct val="90000"/>
              </a:lnSpc>
              <a:buNone/>
              <a:defRPr/>
            </a:pPr>
            <a:endParaRPr lang="en-GB" sz="20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endParaRPr lang="en-GB" sz="2000" dirty="0"/>
          </a:p>
          <a:p>
            <a:pPr eaLnBrk="1" hangingPunct="1">
              <a:buNone/>
              <a:defRPr/>
            </a:pPr>
            <a:r>
              <a:rPr lang="en-GB" sz="2000" dirty="0"/>
              <a:t>Brown, S. (2015) </a:t>
            </a:r>
            <a:r>
              <a:rPr lang="en-GB" sz="2000" i="1" dirty="0"/>
              <a:t>Learning, teaching and assessment in higher education: global perspectives, </a:t>
            </a:r>
            <a:r>
              <a:rPr lang="en-GB" sz="2000" dirty="0"/>
              <a:t>London: Palgrave-</a:t>
            </a:r>
            <a:r>
              <a:rPr lang="en-GB" sz="2000" dirty="0" err="1"/>
              <a:t>MacMillan</a:t>
            </a:r>
            <a:r>
              <a:rPr lang="en-GB" sz="2000" dirty="0"/>
              <a:t>.</a:t>
            </a:r>
          </a:p>
          <a:p>
            <a:pPr eaLnBrk="1" hangingPunct="1">
              <a:buFont typeface="Wingdings" pitchFamily="2" charset="2"/>
              <a:buNone/>
              <a:defRPr/>
            </a:pPr>
            <a:r>
              <a:rPr lang="en-US" sz="2000" dirty="0"/>
              <a:t>Carless, D., Joughin, G., </a:t>
            </a:r>
            <a:r>
              <a:rPr lang="en-US" sz="2000" dirty="0" err="1"/>
              <a:t>Ngar</a:t>
            </a:r>
            <a:r>
              <a:rPr lang="en-US" sz="2000" dirty="0"/>
              <a:t>-Fun Liu </a:t>
            </a:r>
            <a:r>
              <a:rPr lang="en-US" sz="2000" i="1" dirty="0"/>
              <a:t>et al</a:t>
            </a:r>
            <a:r>
              <a:rPr lang="en-US" sz="2000" dirty="0"/>
              <a:t> (2006) </a:t>
            </a:r>
            <a:r>
              <a:rPr lang="en-US" sz="2000" i="1" dirty="0"/>
              <a:t>How Assessment supports learning: Learning orientated assessment in action </a:t>
            </a:r>
            <a:r>
              <a:rPr lang="en-US" sz="2000" dirty="0"/>
              <a:t>Hong Kong: Hong Kong University Press.</a:t>
            </a:r>
          </a:p>
          <a:p>
            <a:pPr eaLnBrk="1" hangingPunct="1">
              <a:buFont typeface="Wingdings" pitchFamily="2" charset="2"/>
              <a:buNone/>
              <a:defRPr/>
            </a:pPr>
            <a:r>
              <a:rPr lang="en-GB" sz="2000" dirty="0"/>
              <a:t>Carroll, J. and Ryan, J. (2005) </a:t>
            </a:r>
            <a:r>
              <a:rPr lang="en-GB" sz="2000" i="1" dirty="0"/>
              <a:t>Teaching International students: improving learning for all. </a:t>
            </a:r>
            <a:r>
              <a:rPr lang="en-GB" sz="2000" dirty="0"/>
              <a:t>London: Routledge SEDA series.</a:t>
            </a:r>
          </a:p>
          <a:p>
            <a:pPr eaLnBrk="1" hangingPunct="1">
              <a:buNone/>
              <a:defRPr/>
            </a:pPr>
            <a:r>
              <a:rPr lang="en-GB" sz="2000" dirty="0" err="1"/>
              <a:t>Crosling</a:t>
            </a:r>
            <a:r>
              <a:rPr lang="en-GB" sz="2000" dirty="0"/>
              <a:t>, G., Thomas, L. and </a:t>
            </a:r>
            <a:r>
              <a:rPr lang="en-GB" sz="2000" dirty="0" err="1"/>
              <a:t>Heagney</a:t>
            </a:r>
            <a:r>
              <a:rPr lang="en-GB" sz="2000" dirty="0"/>
              <a:t>, M. (2008) </a:t>
            </a:r>
            <a:r>
              <a:rPr lang="en-GB" sz="2000" i="1" dirty="0"/>
              <a:t>Improving student retention in Higher Education,</a:t>
            </a:r>
            <a:r>
              <a:rPr lang="en-GB" sz="2000" dirty="0"/>
              <a:t> London and New York: Routledge </a:t>
            </a:r>
          </a:p>
          <a:p>
            <a:pPr marL="609600" indent="-609600" eaLnBrk="1" hangingPunct="1">
              <a:buFont typeface="Wingdings" pitchFamily="2" charset="2"/>
              <a:buNone/>
              <a:defRPr/>
            </a:pPr>
            <a:r>
              <a:rPr lang="en-GB" sz="2000" dirty="0"/>
              <a:t>Crooks, T. (1988) </a:t>
            </a:r>
            <a:r>
              <a:rPr lang="en-GB" sz="2000" i="1" dirty="0"/>
              <a:t>Assessing student performance, </a:t>
            </a:r>
            <a:r>
              <a:rPr lang="en-GB" sz="2000" dirty="0"/>
              <a:t>HERDSA Green Guide No 8 HERDSA (reprinted 1994).</a:t>
            </a:r>
          </a:p>
          <a:p>
            <a:pPr marL="609600" indent="-609600" eaLnBrk="1" hangingPunct="1">
              <a:buFont typeface="Wingdings" pitchFamily="2" charset="2"/>
              <a:buNone/>
              <a:defRPr/>
            </a:pPr>
            <a:r>
              <a:rPr lang="en-GB" sz="2000" dirty="0" err="1"/>
              <a:t>Falchikov</a:t>
            </a:r>
            <a:r>
              <a:rPr lang="en-GB" sz="2000" dirty="0"/>
              <a:t>, N. (2004) </a:t>
            </a:r>
            <a:r>
              <a:rPr lang="en-GB" sz="2000" i="1" dirty="0"/>
              <a:t>Improving Assessment through Student Involvement: Practical Solutions for Aiding Learning in Higher and Further Education,</a:t>
            </a:r>
            <a:r>
              <a:rPr lang="en-GB" sz="2000" dirty="0"/>
              <a:t> London: Routledge.</a:t>
            </a:r>
          </a:p>
          <a:p>
            <a:pPr eaLnBrk="1" hangingPunct="1">
              <a:defRPr/>
            </a:pPr>
            <a:endParaRPr lang="en-GB" sz="2000" dirty="0"/>
          </a:p>
          <a:p>
            <a:pPr eaLnBrk="1" hangingPunct="1">
              <a:defRPr/>
            </a:pPr>
            <a:endParaRPr lang="en-GB" sz="2000" dirty="0"/>
          </a:p>
          <a:p>
            <a:pPr eaLnBrk="1" hangingPunct="1">
              <a:defRPr/>
            </a:pPr>
            <a:endParaRPr lang="en-GB" sz="2000" dirty="0"/>
          </a:p>
          <a:p>
            <a:pPr eaLnBrk="1" hangingPunct="1">
              <a:defRPr/>
            </a:pPr>
            <a:endParaRPr lang="en-GB" sz="20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3</a:t>
            </a:r>
          </a:p>
        </p:txBody>
      </p:sp>
      <p:sp>
        <p:nvSpPr>
          <p:cNvPr id="43011" name="Rectangle 3"/>
          <p:cNvSpPr>
            <a:spLocks noGrp="1" noChangeArrowheads="1"/>
          </p:cNvSpPr>
          <p:nvPr>
            <p:ph type="body" idx="1"/>
          </p:nvPr>
        </p:nvSpPr>
        <p:spPr>
          <a:xfrm>
            <a:off x="142844" y="1052737"/>
            <a:ext cx="8750331" cy="5329014"/>
          </a:xfrm>
        </p:spPr>
        <p:txBody>
          <a:bodyPr/>
          <a:lstStyle/>
          <a:p>
            <a:pPr marL="609600" indent="-609600" eaLnBrk="1" hangingPunct="1">
              <a:buNone/>
              <a:defRPr/>
            </a:pPr>
            <a:r>
              <a:rPr lang="en-GB" sz="2000" dirty="0"/>
              <a:t>Gibbs, G. (1999) </a:t>
            </a:r>
            <a:r>
              <a:rPr lang="en-GB" sz="2000" i="1" dirty="0"/>
              <a:t>Using assessment strategically to change the way students learn</a:t>
            </a:r>
            <a:r>
              <a:rPr lang="en-GB" sz="2000" dirty="0"/>
              <a:t>, in Brown S. &amp; </a:t>
            </a:r>
            <a:r>
              <a:rPr lang="en-GB" sz="2000" dirty="0" err="1"/>
              <a:t>Glasner</a:t>
            </a:r>
            <a:r>
              <a:rPr lang="en-GB" sz="2000" dirty="0"/>
              <a:t>, A. (eds.), </a:t>
            </a:r>
            <a:r>
              <a:rPr lang="en-GB" sz="2000" i="1" dirty="0"/>
              <a:t>Assessment Matters in Higher Education: Choosing and Using Diverse Approaches, </a:t>
            </a:r>
            <a:r>
              <a:rPr lang="en-GB" sz="2000" dirty="0"/>
              <a:t>Maidenhead: SRHE/Open University Press.</a:t>
            </a:r>
          </a:p>
          <a:p>
            <a:pPr marL="609600" indent="-609600" eaLnBrk="1" hangingPunct="1">
              <a:buNone/>
              <a:defRPr/>
            </a:pPr>
            <a:r>
              <a:rPr lang="en-GB" sz="2000" dirty="0"/>
              <a:t>Higher Education Academy (2012) </a:t>
            </a:r>
            <a:r>
              <a:rPr lang="en-GB" sz="2000" i="1" dirty="0"/>
              <a:t>A marked improvement; transforming assessment in higher education</a:t>
            </a:r>
            <a:r>
              <a:rPr lang="en-GB" sz="2000" dirty="0"/>
              <a:t>, York: HEA.</a:t>
            </a:r>
          </a:p>
          <a:p>
            <a:pPr marL="609600" indent="-609600" eaLnBrk="1" hangingPunct="1">
              <a:buNone/>
              <a:defRPr/>
            </a:pPr>
            <a:r>
              <a:rPr lang="en-GB" sz="2000" dirty="0" err="1"/>
              <a:t>Hounsell</a:t>
            </a:r>
            <a:r>
              <a:rPr lang="en-GB" sz="2000" dirty="0"/>
              <a:t>, D. (2008). The trouble with feedback: New challenges, emerging strategies, </a:t>
            </a:r>
            <a:r>
              <a:rPr lang="en-GB" sz="2000" i="1" dirty="0"/>
              <a:t>Interchange, Spring</a:t>
            </a:r>
            <a:r>
              <a:rPr lang="en-GB" sz="2000" dirty="0"/>
              <a:t>, Accessed at </a:t>
            </a:r>
            <a:r>
              <a:rPr lang="en-GB" sz="2000" dirty="0">
                <a:hlinkClick r:id="rId3"/>
              </a:rPr>
              <a:t>www.tla.ed.ac.uk/interchange</a:t>
            </a:r>
            <a:r>
              <a:rPr lang="en-GB" sz="2000" dirty="0"/>
              <a:t>.</a:t>
            </a:r>
          </a:p>
          <a:p>
            <a:pPr marL="609600" indent="-609600" eaLnBrk="1" hangingPunct="1">
              <a:buFont typeface="Wingdings" pitchFamily="2" charset="2"/>
              <a:buNone/>
              <a:defRPr/>
            </a:pPr>
            <a:r>
              <a:rPr lang="en-GB" sz="2000" dirty="0"/>
              <a:t>Knight, P. and Yorke, M. (2003) </a:t>
            </a:r>
            <a:r>
              <a:rPr lang="en-GB" sz="2000" i="1" dirty="0"/>
              <a:t>Assessment, learning and employability</a:t>
            </a:r>
            <a:r>
              <a:rPr lang="en-GB" sz="2000" dirty="0"/>
              <a:t> Maidenhead, UK: SRHE/Open University Press.</a:t>
            </a:r>
          </a:p>
          <a:p>
            <a:pPr eaLnBrk="1" hangingPunct="1">
              <a:buFont typeface="Wingdings" pitchFamily="2" charset="2"/>
              <a:buNone/>
              <a:defRPr/>
            </a:pPr>
            <a:r>
              <a:rPr lang="en-GB" sz="2000" dirty="0"/>
              <a:t>Mentkowski, M. and associates (2000) p.82 </a:t>
            </a:r>
            <a:r>
              <a:rPr lang="en-GB" sz="2000" i="1" dirty="0"/>
              <a:t>Learning that lasts: integrating learning development and performance in college and beyond,</a:t>
            </a:r>
            <a:r>
              <a:rPr lang="en-GB" sz="2000" dirty="0"/>
              <a:t> San Francisco: </a:t>
            </a:r>
            <a:r>
              <a:rPr lang="en-GB" sz="2000" dirty="0" err="1"/>
              <a:t>Jossey</a:t>
            </a:r>
            <a:r>
              <a:rPr lang="en-GB" sz="2000" dirty="0"/>
              <a:t>-Bass.</a:t>
            </a:r>
          </a:p>
          <a:p>
            <a:pPr eaLnBrk="1" hangingPunct="1">
              <a:buFont typeface="Wingdings" pitchFamily="2" charset="2"/>
              <a:buNone/>
              <a:defRPr/>
            </a:pPr>
            <a:r>
              <a:rPr lang="en-GB" sz="2000" dirty="0"/>
              <a:t>McDowell, L. and Brown, S. (1998) </a:t>
            </a:r>
            <a:r>
              <a:rPr lang="en-GB" sz="2000" i="1" dirty="0"/>
              <a:t>Assessing students: cheating and plagiarism</a:t>
            </a:r>
            <a:r>
              <a:rPr lang="en-GB" sz="2000" dirty="0"/>
              <a:t>, Newcastle: Red Guide 10/11 University of Northumbria.</a:t>
            </a:r>
            <a:endParaRPr lang="en-US" sz="2000" dirty="0"/>
          </a:p>
          <a:p>
            <a:pPr eaLnBrk="1" hangingPunct="1">
              <a:buNone/>
              <a:defRPr/>
            </a:pPr>
            <a:endParaRPr lang="en-GB" sz="2000" dirty="0"/>
          </a:p>
          <a:p>
            <a:pPr eaLnBrk="1" hangingPunct="1">
              <a:lnSpc>
                <a:spcPct val="90000"/>
              </a:lnSpc>
              <a:buFont typeface="Wingdings" pitchFamily="2" charset="2"/>
              <a:buNone/>
              <a:defRPr/>
            </a:pPr>
            <a:endParaRPr lang="en-GB" sz="20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4</a:t>
            </a:r>
          </a:p>
        </p:txBody>
      </p:sp>
      <p:sp>
        <p:nvSpPr>
          <p:cNvPr id="48131" name="Content Placeholder 2"/>
          <p:cNvSpPr>
            <a:spLocks noGrp="1"/>
          </p:cNvSpPr>
          <p:nvPr>
            <p:ph idx="1"/>
          </p:nvPr>
        </p:nvSpPr>
        <p:spPr>
          <a:xfrm>
            <a:off x="468313" y="980728"/>
            <a:ext cx="8229600" cy="5221635"/>
          </a:xfrm>
        </p:spPr>
        <p:txBody>
          <a:bodyPr/>
          <a:lstStyle/>
          <a:p>
            <a:pPr eaLnBrk="1" hangingPunct="1">
              <a:buNone/>
              <a:defRPr/>
            </a:pPr>
            <a:r>
              <a:rPr lang="en-GB" sz="2000" dirty="0" err="1"/>
              <a:t>Nicol</a:t>
            </a:r>
            <a:r>
              <a:rPr lang="en-GB" sz="2000" dirty="0"/>
              <a:t>, D. J. and Macfarlane-Dick, D. (2006) Formative assessment and self-regulated learning: A model and seven principles of good feedback practice, </a:t>
            </a:r>
            <a:r>
              <a:rPr lang="en-GB" sz="2000" i="1" dirty="0"/>
              <a:t>Studies in Higher Education </a:t>
            </a:r>
            <a:r>
              <a:rPr lang="en-GB" sz="2000" i="1" dirty="0" err="1"/>
              <a:t>Vol</a:t>
            </a:r>
            <a:r>
              <a:rPr lang="en-GB" sz="2000" i="1" dirty="0"/>
              <a:t> 31(2), 199-218.</a:t>
            </a:r>
          </a:p>
          <a:p>
            <a:pPr eaLnBrk="1" hangingPunct="1">
              <a:buNone/>
              <a:defRPr/>
            </a:pPr>
            <a:r>
              <a:rPr lang="en-GB" sz="2000" dirty="0"/>
              <a:t>NUS (2010) </a:t>
            </a:r>
            <a:r>
              <a:rPr lang="en-GB" sz="2000" i="1" dirty="0"/>
              <a:t>NUS Charter on Assessment and Feedback,</a:t>
            </a:r>
            <a:r>
              <a:rPr lang="en-GB" sz="2000" dirty="0"/>
              <a:t> </a:t>
            </a:r>
            <a:r>
              <a:rPr lang="en-GB" sz="2000" u="sng" dirty="0">
                <a:hlinkClick r:id="rId3"/>
              </a:rPr>
              <a:t>http://www.nusconnect.org.uk/asset/news/6010/FeedbackCharter-toview.pdf</a:t>
            </a:r>
            <a:r>
              <a:rPr lang="en-GB" sz="2000" dirty="0"/>
              <a:t>).</a:t>
            </a:r>
          </a:p>
          <a:p>
            <a:pPr eaLnBrk="1" hangingPunct="1">
              <a:buNone/>
              <a:defRPr/>
            </a:pPr>
            <a:r>
              <a:rPr lang="en-GB" sz="2000" dirty="0"/>
              <a:t>PASS project Bradford </a:t>
            </a:r>
            <a:r>
              <a:rPr lang="en-GB" sz="2000" dirty="0">
                <a:hlinkClick r:id="rId4"/>
              </a:rPr>
              <a:t>http://www.pass.brad.ac.uk/</a:t>
            </a:r>
            <a:r>
              <a:rPr lang="en-GB" sz="2000" dirty="0"/>
              <a:t> Accessed November 2013</a:t>
            </a:r>
          </a:p>
          <a:p>
            <a:pPr eaLnBrk="1" hangingPunct="1">
              <a:buNone/>
              <a:defRPr/>
            </a:pPr>
            <a:r>
              <a:rPr lang="en-GB" sz="2000" dirty="0"/>
              <a:t>Pickford, R. and Brown, S. (2006) </a:t>
            </a:r>
            <a:r>
              <a:rPr lang="en-GB" sz="2000" i="1" dirty="0"/>
              <a:t>Assessing skills and practice,</a:t>
            </a:r>
            <a:r>
              <a:rPr lang="en-GB" sz="2000" dirty="0"/>
              <a:t> London: Routledge. </a:t>
            </a:r>
          </a:p>
          <a:p>
            <a:pPr eaLnBrk="1" hangingPunct="1">
              <a:buNone/>
            </a:pPr>
            <a:r>
              <a:rPr lang="en-GB" sz="2000" dirty="0"/>
              <a:t>QAA (2013) UK Quality Code for Higher Education: Part B: Assuring and enhancing academic quality, accessed at </a:t>
            </a:r>
            <a:r>
              <a:rPr lang="en-GB" sz="2000" u="sng" dirty="0" err="1">
                <a:hlinkClick r:id="rId5"/>
              </a:rPr>
              <a:t>www.qaa.ac.uk</a:t>
            </a:r>
            <a:r>
              <a:rPr lang="en-GB" sz="2000" dirty="0"/>
              <a:t> (June 2014)</a:t>
            </a:r>
          </a:p>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None/>
            </a:pPr>
            <a:r>
              <a:rPr lang="en-GB" sz="2000" dirty="0"/>
              <a:t>Ryan, J. (2000) </a:t>
            </a:r>
            <a:r>
              <a:rPr lang="en-GB" sz="2000" i="1" dirty="0"/>
              <a:t>A Guide to Teaching International Students,</a:t>
            </a:r>
            <a:r>
              <a:rPr lang="en-GB" sz="2000" dirty="0"/>
              <a:t> Oxford Centre for Staff and Learning Development</a:t>
            </a:r>
          </a:p>
          <a:p>
            <a:pPr eaLnBrk="1" hangingPunct="1">
              <a:buFont typeface="Wingdings" pitchFamily="2" charset="2"/>
              <a:buNone/>
            </a:pPr>
            <a:endParaRPr lang="en-GB" sz="2000" dirty="0"/>
          </a:p>
          <a:p>
            <a:pPr eaLnBrk="1" hangingPunct="1">
              <a:buFont typeface="Wingdings" pitchFamily="2" charset="2"/>
              <a:buNone/>
            </a:pPr>
            <a:endParaRPr lang="en-GB" sz="2000" dirty="0"/>
          </a:p>
          <a:p>
            <a:endParaRPr lang="en-GB" sz="20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20688"/>
            <a:ext cx="8605838" cy="5246713"/>
          </a:xfrm>
        </p:spPr>
        <p:txBody>
          <a:bodyPr/>
          <a:lstStyle/>
          <a:p>
            <a:pPr eaLnBrk="1" hangingPunct="1">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None/>
            </a:pPr>
            <a:r>
              <a:rPr lang="en-GB" sz="2000" dirty="0" err="1"/>
              <a:t>Stefani</a:t>
            </a:r>
            <a:r>
              <a:rPr lang="en-GB" sz="2000" dirty="0"/>
              <a:t>, L. and Carroll, J. (2001) </a:t>
            </a:r>
            <a:r>
              <a:rPr lang="en-GB" sz="2000" i="1" dirty="0"/>
              <a:t>A Briefing on Plagiarism </a:t>
            </a:r>
            <a:r>
              <a:rPr lang="en-GB" sz="2000" dirty="0"/>
              <a:t>http://www.ltsn.ac.uk/application.asp?app=resources.asp&amp;process=full_record&amp;section=generic&amp;id=10</a:t>
            </a:r>
          </a:p>
          <a:p>
            <a:pPr>
              <a:buNone/>
            </a:pPr>
            <a:r>
              <a:rPr lang="en-GB" sz="2000" dirty="0"/>
              <a:t>Sadler, D. R. (2010a). Beyond feedback: Developing student capability in complex appraisal. </a:t>
            </a:r>
            <a:r>
              <a:rPr lang="en-GB" sz="2000" i="1" dirty="0"/>
              <a:t>Assessment &amp; Evaluation in Higher Education, 35</a:t>
            </a:r>
            <a:r>
              <a:rPr lang="en-GB" sz="2000" dirty="0"/>
              <a:t>(5), 535-550.</a:t>
            </a:r>
          </a:p>
          <a:p>
            <a:pPr>
              <a:buNone/>
            </a:pPr>
            <a:r>
              <a:rPr lang="en-AU" sz="2000" dirty="0"/>
              <a:t>Sadler, D. R. (2010b) Fidelity as a precondition for integrity in grading academic achievement. </a:t>
            </a:r>
            <a:r>
              <a:rPr lang="en-AU" sz="2000" i="1" dirty="0"/>
              <a:t>Assessment and Evaluation in Higher Education</a:t>
            </a:r>
            <a:r>
              <a:rPr lang="en-AU" sz="2000" dirty="0"/>
              <a:t>, 35, 727‑743.</a:t>
            </a:r>
            <a:endParaRPr lang="en-GB" sz="2000" dirty="0"/>
          </a:p>
          <a:p>
            <a:pPr>
              <a:buNone/>
            </a:pPr>
            <a:r>
              <a:rPr lang="en-GB" sz="2000" dirty="0"/>
              <a:t>Sadler, D. R. (2010c). Assessment in higher education. In P. Peterson, E. Baker, &amp; B. </a:t>
            </a:r>
            <a:r>
              <a:rPr lang="en-GB" sz="2000" dirty="0" err="1"/>
              <a:t>McGaw</a:t>
            </a:r>
            <a:r>
              <a:rPr lang="en-GB" sz="2000" dirty="0"/>
              <a:t> (</a:t>
            </a:r>
            <a:r>
              <a:rPr lang="en-GB" sz="2000" dirty="0" err="1"/>
              <a:t>eds</a:t>
            </a:r>
            <a:r>
              <a:rPr lang="en-GB" sz="2000" dirty="0"/>
              <a:t>). </a:t>
            </a:r>
            <a:r>
              <a:rPr lang="en-GB" sz="2000" i="1" dirty="0"/>
              <a:t>International </a:t>
            </a:r>
            <a:r>
              <a:rPr lang="en-GB" sz="2000" i="1" dirty="0" err="1"/>
              <a:t>encyclopedia</a:t>
            </a:r>
            <a:r>
              <a:rPr lang="en-GB" sz="2000" i="1" dirty="0"/>
              <a:t> of education. </a:t>
            </a:r>
            <a:r>
              <a:rPr lang="en-GB" sz="2000" dirty="0"/>
              <a:t>Vol. 3, 249‑255. Oxford: Elsevier. </a:t>
            </a:r>
          </a:p>
          <a:p>
            <a:pPr>
              <a:buNone/>
            </a:pPr>
            <a:r>
              <a:rPr lang="en-GB" sz="2000" dirty="0"/>
              <a:t>Sadler, D. R. (2013b). Opening up feedback: Teaching learners to see. In Merry, S., Price, M., </a:t>
            </a:r>
            <a:r>
              <a:rPr lang="en-GB" sz="2000" dirty="0" err="1"/>
              <a:t>Carless</a:t>
            </a:r>
            <a:r>
              <a:rPr lang="en-GB" sz="2000" dirty="0"/>
              <a:t>, D., &amp; </a:t>
            </a:r>
            <a:r>
              <a:rPr lang="en-GB" sz="2000" dirty="0" err="1"/>
              <a:t>Taras</a:t>
            </a:r>
            <a:r>
              <a:rPr lang="en-GB" sz="2000" dirty="0"/>
              <a:t>, M. (Eds.) </a:t>
            </a:r>
            <a:r>
              <a:rPr lang="en-GB" sz="2000" i="1" dirty="0" err="1"/>
              <a:t>Reconceptualising</a:t>
            </a:r>
            <a:r>
              <a:rPr lang="en-GB" sz="2000" i="1" dirty="0"/>
              <a:t> feedback in higher education: Developing </a:t>
            </a:r>
            <a:r>
              <a:rPr lang="en-GB" sz="2000" dirty="0"/>
              <a:t>Yorke, M. (1999) </a:t>
            </a:r>
            <a:r>
              <a:rPr lang="en-GB" sz="2000" i="1" dirty="0"/>
              <a:t>Leaving Early: Undergraduate Non-completion in Higher Education,</a:t>
            </a:r>
            <a:r>
              <a:rPr lang="en-GB" sz="2000" dirty="0"/>
              <a:t> London: Routledge.</a:t>
            </a:r>
          </a:p>
          <a:p>
            <a:pPr>
              <a:buNone/>
            </a:pPr>
            <a:endParaRPr lang="en-GB" sz="2200" dirty="0">
              <a:solidFill>
                <a:schemeClr val="tx1"/>
              </a:solidFill>
            </a:endParaRPr>
          </a:p>
        </p:txBody>
      </p:sp>
      <p:sp>
        <p:nvSpPr>
          <p:cNvPr id="4" name="Title 1"/>
          <p:cNvSpPr>
            <a:spLocks noGrp="1"/>
          </p:cNvSpPr>
          <p:nvPr>
            <p:ph type="title"/>
          </p:nvPr>
        </p:nvSpPr>
        <p:spPr>
          <a:xfrm>
            <a:off x="250825" y="1"/>
            <a:ext cx="8713788" cy="692696"/>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5</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66CC"/>
                </a:solidFill>
                <a:latin typeface="Arial" charset="0"/>
                <a:hlinkClick r:id="rId3"/>
              </a:rPr>
              <a:t>http://phil-race.co.uk</a:t>
            </a:r>
            <a:r>
              <a:rPr lang="en-GB" sz="3600" b="1" dirty="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Follow Phil on Twitter</a:t>
            </a: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a:t>
            </a:r>
            <a:r>
              <a:rPr lang="en-GB" sz="3600" b="1" dirty="0" err="1">
                <a:solidFill>
                  <a:srgbClr val="00B0F0"/>
                </a:solidFill>
                <a:latin typeface="Arial" charset="0"/>
              </a:rPr>
              <a:t>RacePhil</a:t>
            </a:r>
            <a:r>
              <a:rPr lang="en-GB" sz="3600" b="1" dirty="0">
                <a:solidFill>
                  <a:srgbClr val="00B0F0"/>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p>
          <a:p>
            <a:pPr algn="ctr" eaLnBrk="0" hangingPunct="0">
              <a:lnSpc>
                <a:spcPct val="90000"/>
              </a:lnSpc>
              <a:buClr>
                <a:srgbClr val="FF3399"/>
              </a:buClr>
              <a:buSzPct val="75000"/>
              <a:buFont typeface="Monotype Sorts" pitchFamily="2" charset="2"/>
              <a:buNone/>
            </a:pPr>
            <a:endParaRPr lang="en-GB" b="1" dirty="0">
              <a:solidFill>
                <a:srgbClr val="CCCC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FF00"/>
                </a:solidFill>
                <a:latin typeface="Arial" charset="0"/>
              </a:rPr>
              <a:t>phil@phil-race.co.uk</a:t>
            </a: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7_Professional">
  <a:themeElements>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7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17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7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8_Professional">
  <a:themeElements>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7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17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7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9_Professional">
  <a:themeElements>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7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17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7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20_Professional">
  <a:themeElements>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7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17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7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21_Professional">
  <a:themeElements>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7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17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7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22_Professional">
  <a:themeElements>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7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17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7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23_Professional">
  <a:themeElements>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7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17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7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24_Professional">
  <a:themeElements>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7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7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17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7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4.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1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3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1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8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1.xml><?xml version="1.0" encoding="utf-8"?>
<a:theme xmlns:a="http://schemas.openxmlformats.org/drawingml/2006/main" name="9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5.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2.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6881</Words>
  <Application>Microsoft Office PowerPoint</Application>
  <PresentationFormat>On-screen Show (4:3)</PresentationFormat>
  <Paragraphs>760</Paragraphs>
  <Slides>98</Slides>
  <Notes>72</Notes>
  <HiddenSlides>0</HiddenSlides>
  <MMClips>0</MMClips>
  <ScaleCrop>false</ScaleCrop>
  <HeadingPairs>
    <vt:vector size="6" baseType="variant">
      <vt:variant>
        <vt:lpstr>Fonts Used</vt:lpstr>
      </vt:variant>
      <vt:variant>
        <vt:i4>16</vt:i4>
      </vt:variant>
      <vt:variant>
        <vt:lpstr>Theme</vt:lpstr>
      </vt:variant>
      <vt:variant>
        <vt:i4>143</vt:i4>
      </vt:variant>
      <vt:variant>
        <vt:lpstr>Slide Titles</vt:lpstr>
      </vt:variant>
      <vt:variant>
        <vt:i4>98</vt:i4>
      </vt:variant>
    </vt:vector>
  </HeadingPairs>
  <TitlesOfParts>
    <vt:vector size="257" baseType="lpstr">
      <vt:lpstr>Arial</vt:lpstr>
      <vt:lpstr>Arial Black</vt:lpstr>
      <vt:lpstr>Arial Rounded MT Bold</vt:lpstr>
      <vt:lpstr>Berlin Sans FB</vt:lpstr>
      <vt:lpstr>Bradley Hand ITC</vt:lpstr>
      <vt:lpstr>Calibri</vt:lpstr>
      <vt:lpstr>Castellar</vt:lpstr>
      <vt:lpstr>Comic Sans MS</vt:lpstr>
      <vt:lpstr>Creepy</vt:lpstr>
      <vt:lpstr>Monotype Sorts</vt:lpstr>
      <vt:lpstr>Schindler Small Caps</vt:lpstr>
      <vt:lpstr>Tahoma</vt:lpstr>
      <vt:lpstr>Times New Roman</vt:lpstr>
      <vt:lpstr>Trebuchet MS</vt:lpstr>
      <vt:lpstr>Verdana</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Office Theme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10_Office Theme</vt:lpstr>
      <vt:lpstr>4_LeedsMet template</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17_Professional</vt:lpstr>
      <vt:lpstr>18_Professional</vt:lpstr>
      <vt:lpstr>19_Professional</vt:lpstr>
      <vt:lpstr>20_Professional</vt:lpstr>
      <vt:lpstr>21_Professional</vt:lpstr>
      <vt:lpstr>22_Professional</vt:lpstr>
      <vt:lpstr>23_Professional</vt:lpstr>
      <vt:lpstr>24_Professional</vt:lpstr>
      <vt:lpstr>52_Custom Design</vt:lpstr>
      <vt:lpstr>80_Custom Design</vt:lpstr>
      <vt:lpstr>87_Custom Design</vt:lpstr>
      <vt:lpstr>88_Custom Design</vt:lpstr>
      <vt:lpstr>116_Custom Design</vt:lpstr>
      <vt:lpstr>115_Custom Design</vt:lpstr>
      <vt:lpstr>119_Custom Design</vt:lpstr>
      <vt:lpstr>89_Custom Design</vt:lpstr>
      <vt:lpstr>120_Custom Design</vt:lpstr>
      <vt:lpstr>53_Custom Design</vt:lpstr>
      <vt:lpstr>2_Clouds</vt:lpstr>
      <vt:lpstr>121_Custom Design</vt:lpstr>
      <vt:lpstr>54_Custom Design</vt:lpstr>
      <vt:lpstr>11_Office Theme</vt:lpstr>
      <vt:lpstr>3_Office Theme</vt:lpstr>
      <vt:lpstr>126_Custom Design</vt:lpstr>
      <vt:lpstr>127_Custom Design</vt:lpstr>
      <vt:lpstr>1_Network Blitz</vt:lpstr>
      <vt:lpstr>3_Network Blitz</vt:lpstr>
      <vt:lpstr>90_Custom Design</vt:lpstr>
      <vt:lpstr>122_Custom Design</vt:lpstr>
      <vt:lpstr>125_Custom Design</vt:lpstr>
      <vt:lpstr>105_Custom Design</vt:lpstr>
      <vt:lpstr>55_Custom Design</vt:lpstr>
      <vt:lpstr>6_LeedsMet template</vt:lpstr>
      <vt:lpstr>56_Custom Design</vt:lpstr>
      <vt:lpstr>57_Custom Design</vt:lpstr>
      <vt:lpstr>8_LeedsMet template</vt:lpstr>
      <vt:lpstr>91_Custom Design</vt:lpstr>
      <vt:lpstr>92_Custom Design</vt:lpstr>
      <vt:lpstr>58_Custom Design</vt:lpstr>
      <vt:lpstr>5_Office Theme</vt:lpstr>
      <vt:lpstr>9_LeedsMet template</vt:lpstr>
      <vt:lpstr>103_Custom Design</vt:lpstr>
      <vt:lpstr>99_Custom Design</vt:lpstr>
      <vt:lpstr>Reinventing Assessment and Feedback: Making Assessment  and Feedback  more effective,  more efficient, and  more manageable</vt:lpstr>
      <vt:lpstr>PowerPoint Presentation</vt:lpstr>
      <vt:lpstr> About Phil…</vt:lpstr>
      <vt:lpstr>Thanks to students</vt:lpstr>
      <vt:lpstr>About this workshop</vt:lpstr>
      <vt:lpstr>Outline programme</vt:lpstr>
      <vt:lpstr>You will be able to download my main slides</vt:lpstr>
      <vt:lpstr>Intended learning outcomes</vt:lpstr>
      <vt:lpstr>Downloadable resource materials</vt:lpstr>
      <vt:lpstr>Announcement about mobile phones and laptops...</vt:lpstr>
      <vt:lpstr>Evidence-based practice</vt:lpstr>
      <vt:lpstr>16 sources about assessment, feedback and learning in higher education</vt:lpstr>
      <vt:lpstr>PowerPoint Presentation</vt:lpstr>
      <vt:lpstr>PowerPoint Presentation</vt:lpstr>
      <vt:lpstr>PowerPoint Presentation</vt:lpstr>
      <vt:lpstr>PowerPoint Presentation</vt:lpstr>
      <vt:lpstr>A marked improvement: HEA, 2012</vt:lpstr>
      <vt:lpstr>More formative, less summative</vt:lpstr>
      <vt:lpstr>Marks get in the way</vt:lpstr>
      <vt:lpstr>Boud et al 2010: ‘Assessment 2020’</vt:lpstr>
      <vt:lpstr>Boud et al, 2010</vt:lpstr>
      <vt:lpstr>Post-it exercise</vt:lpstr>
      <vt:lpstr>Now is the decade of Colleges’ dis-content!</vt:lpstr>
      <vt:lpstr>Modern institutions are moving away from being the guardians of content, (where everything was about ‘delivery’), towards foregrounding two major functions: </vt:lpstr>
      <vt:lpstr>The NSS Assessment and Feedback Agenda (2005-16)</vt:lpstr>
      <vt:lpstr>The new NSS statements (2017)</vt:lpstr>
      <vt:lpstr>One of my main worries...</vt:lpstr>
      <vt:lpstr>PowerPoint Presentation</vt:lpstr>
      <vt:lpstr>PowerPoint Presentation</vt:lpstr>
      <vt:lpstr>PowerPoint Presentation</vt:lpstr>
      <vt:lpstr>PowerPoint Presentation</vt:lpstr>
      <vt:lpstr>PowerPoint Presentation</vt:lpstr>
      <vt:lpstr>So now, it’s time to re-think:</vt:lpstr>
      <vt:lpstr>Albert Einstein</vt:lpstr>
      <vt:lpstr>Teaching – and research – and reflection: the ten most important words</vt:lpstr>
      <vt:lpstr>‘what’ is getting ever less important</vt:lpstr>
      <vt:lpstr>PowerPoint Presentation</vt:lpstr>
      <vt:lpstr>The guru Royce Sadler </vt:lpstr>
      <vt:lpstr>PowerPoint Presentation</vt:lpstr>
      <vt:lpstr>Phil’s ‘musts’ for assessment</vt:lpstr>
      <vt:lpstr>Assessment must be valid</vt:lpstr>
      <vt:lpstr>PowerPoint Presentation</vt:lpstr>
      <vt:lpstr>PowerPoint Presentation</vt:lpstr>
      <vt:lpstr>PowerPoint Presentation</vt:lpstr>
      <vt:lpstr>PowerPoint Presentation</vt:lpstr>
      <vt:lpstr>PowerPoint Presentation</vt:lpstr>
      <vt:lpstr>The assessment conundrum</vt:lpstr>
      <vt:lpstr>Why diversify assessment?</vt:lpstr>
      <vt:lpstr>Face-to-face communication</vt:lpstr>
      <vt:lpstr>Face-to-face one-to-one feedback activity</vt:lpstr>
      <vt:lpstr>The power of face-to-face communication</vt:lpstr>
      <vt:lpstr>Sally Brown on feedback, 2015</vt:lpstr>
      <vt:lpstr>PowerPoint Presentation</vt:lpstr>
      <vt:lpstr>Five things students really hate about feedback</vt:lpstr>
      <vt:lpstr>Five things students really hate about feedback</vt:lpstr>
      <vt:lpstr>Fishing for feedback?</vt:lpstr>
      <vt:lpstr>PowerPoint Presentation</vt:lpstr>
      <vt:lpstr>PowerPoint Presentation</vt:lpstr>
      <vt:lpstr>PowerPoint Presentation</vt:lpstr>
      <vt:lpstr>What’s wrong with feedback?</vt:lpstr>
      <vt:lpstr>But what’s really wrong with feedback?</vt:lpstr>
      <vt:lpstr>Royce Sadler on feedback:</vt:lpstr>
      <vt:lpstr>Sadler, D. R. (2010). Beyond feedback: Developing student capability in complex appraisal. Assessment &amp; Evaluation in Higher Education, 35(5), 535-550. </vt:lpstr>
      <vt:lpstr>PowerPoint Presentation</vt:lpstr>
      <vt:lpstr>Dylan Wiliam on feedback April 2014 (online)</vt:lpstr>
      <vt:lpstr>Smarter feedback  getting better feedback to more students in less time!</vt:lpstr>
      <vt:lpstr>Damaging feedback...</vt:lpstr>
      <vt:lpstr>Feedback, and…</vt:lpstr>
      <vt:lpstr>PowerPoint Presentation</vt:lpstr>
      <vt:lpstr>Feedback works badly when it…</vt:lpstr>
      <vt:lpstr>Evidencing our good practice</vt:lpstr>
      <vt:lpstr>Individual task on ways of giving students feedback </vt:lpstr>
      <vt:lpstr>Group task</vt:lpstr>
      <vt:lpstr>PowerPoint Presentation</vt:lpstr>
      <vt:lpstr>PowerPoint Presentation</vt:lpstr>
      <vt:lpstr>PowerPoint Presentation</vt:lpstr>
      <vt:lpstr>How to get feedback to a large group of students within 24 hours</vt:lpstr>
      <vt:lpstr>Set the hand-in time to be at a whole-group session</vt:lpstr>
      <vt:lpstr>The blue sheet can contain....</vt:lpstr>
      <vt:lpstr>At 1006...</vt:lpstr>
      <vt:lpstr>The rationale...</vt:lpstr>
      <vt:lpstr>Now take away their work to mark – in a third of the time it used to take you!</vt:lpstr>
      <vt:lpstr>PowerPoint Presentation</vt:lpstr>
      <vt:lpstr>Addressing the balance between formative feedback and marks</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PowerPoint Presentation</vt:lpstr>
      <vt:lpstr>Useful references: 1</vt:lpstr>
      <vt:lpstr>Useful references: 2</vt:lpstr>
      <vt:lpstr>Useful references: 3</vt:lpstr>
      <vt:lpstr>Useful references: 4</vt:lpstr>
      <vt:lpstr>Useful references: 5</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Steve Denton Pro-Vice-Chancellor Registrar and Secretary   Professional administration – myths, realities and challenges  </dc:title>
  <dc:creator/>
  <cp:lastModifiedBy/>
  <cp:revision>210</cp:revision>
  <dcterms:created xsi:type="dcterms:W3CDTF">2006-05-11T10:54:55Z</dcterms:created>
  <dcterms:modified xsi:type="dcterms:W3CDTF">2017-01-28T10:32:25Z</dcterms:modified>
</cp:coreProperties>
</file>