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Masters/slideMaster6.xml" ContentType="application/vnd.openxmlformats-officedocument.presentationml.slideMaster+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 id="2147483664" r:id="rId4"/>
    <p:sldMasterId id="2147483666" r:id="rId5"/>
    <p:sldMasterId id="2147483668" r:id="rId6"/>
  </p:sldMasterIdLst>
  <p:notesMasterIdLst>
    <p:notesMasterId r:id="rId21"/>
  </p:notesMasterIdLst>
  <p:sldIdLst>
    <p:sldId id="257" r:id="rId7"/>
    <p:sldId id="258" r:id="rId8"/>
    <p:sldId id="265" r:id="rId9"/>
    <p:sldId id="259" r:id="rId10"/>
    <p:sldId id="266" r:id="rId11"/>
    <p:sldId id="260" r:id="rId12"/>
    <p:sldId id="269" r:id="rId13"/>
    <p:sldId id="272" r:id="rId14"/>
    <p:sldId id="261" r:id="rId15"/>
    <p:sldId id="270" r:id="rId16"/>
    <p:sldId id="262" r:id="rId17"/>
    <p:sldId id="268" r:id="rId18"/>
    <p:sldId id="263"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47" d="100"/>
          <a:sy n="47" d="100"/>
        </p:scale>
        <p:origin x="-53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CDAB83-4FBA-4FDC-9AA3-1629503ECB95}" type="datetimeFigureOut">
              <a:rPr lang="en-GB" smtClean="0"/>
              <a:pPr/>
              <a:t>30/01/2017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50B0AC-2F75-4F86-AD99-33914633D07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0358A32-C884-4DD0-97E7-301B1D069677}" type="slidenum">
              <a:rPr lang="en-GB" smtClean="0">
                <a:solidFill>
                  <a:srgbClr val="000000"/>
                </a:solidFill>
                <a:latin typeface="Arial" pitchFamily="34" charset="0"/>
              </a:rPr>
              <a:pPr/>
              <a:t>1</a:t>
            </a:fld>
            <a:endParaRPr lang="en-GB">
              <a:solidFill>
                <a:srgbClr val="000000"/>
              </a:solidFill>
              <a:latin typeface="Arial" pitchFamily="34" charset="0"/>
            </a:endParaRPr>
          </a:p>
        </p:txBody>
      </p:sp>
      <p:sp>
        <p:nvSpPr>
          <p:cNvPr id="26627" name="Rectangle 2"/>
          <p:cNvSpPr>
            <a:spLocks noGrp="1" noRot="1" noChangeAspect="1" noChangeArrowheads="1" noTextEdit="1"/>
          </p:cNvSpPr>
          <p:nvPr>
            <p:ph type="sldImg"/>
          </p:nvPr>
        </p:nvSpPr>
        <p:spPr>
          <a:xfrm>
            <a:off x="1150938" y="692150"/>
            <a:ext cx="4556125" cy="3416300"/>
          </a:xfrm>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9F08E08-4E57-474C-8023-CF278F0D587F}" type="slidenum">
              <a:rPr lang="en-GB" smtClean="0">
                <a:solidFill>
                  <a:srgbClr val="000000"/>
                </a:solidFill>
              </a:rPr>
              <a:pPr/>
              <a:t>4</a:t>
            </a:fld>
            <a:endParaRPr lang="en-GB" dirty="0">
              <a:solidFill>
                <a:srgbClr val="000000"/>
              </a:solidFill>
            </a:endParaRPr>
          </a:p>
        </p:txBody>
      </p:sp>
      <p:sp>
        <p:nvSpPr>
          <p:cNvPr id="29699" name="Rectangle 2"/>
          <p:cNvSpPr>
            <a:spLocks noGrp="1" noRot="1" noChangeAspect="1" noChangeArrowheads="1" noTextEdit="1"/>
          </p:cNvSpPr>
          <p:nvPr>
            <p:ph type="sldImg"/>
          </p:nvPr>
        </p:nvSpPr>
        <p:spPr>
          <a:xfrm>
            <a:off x="1150938" y="692150"/>
            <a:ext cx="4556125" cy="3416300"/>
          </a:xfrm>
          <a:ln/>
        </p:spPr>
      </p:sp>
      <p:sp>
        <p:nvSpPr>
          <p:cNvPr id="29700"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0938" y="692150"/>
            <a:ext cx="4556125" cy="3416300"/>
          </a:xfrm>
          <a:ln/>
        </p:spPr>
      </p:sp>
      <p:sp>
        <p:nvSpPr>
          <p:cNvPr id="28675" name="Notes Placeholder 2"/>
          <p:cNvSpPr>
            <a:spLocks noGrp="1"/>
          </p:cNvSpPr>
          <p:nvPr>
            <p:ph type="body" idx="1"/>
          </p:nvPr>
        </p:nvSpPr>
        <p:spPr>
          <a:noFill/>
          <a:ln/>
        </p:spPr>
        <p:txBody>
          <a:bodyPr/>
          <a:lstStyle/>
          <a:p>
            <a:endParaRPr lang="en-US">
              <a:latin typeface="Arial" charset="0"/>
            </a:endParaRPr>
          </a:p>
        </p:txBody>
      </p:sp>
      <p:sp>
        <p:nvSpPr>
          <p:cNvPr id="28676" name="Slide Number Placeholder 3"/>
          <p:cNvSpPr>
            <a:spLocks noGrp="1"/>
          </p:cNvSpPr>
          <p:nvPr>
            <p:ph type="sldNum" sz="quarter" idx="5"/>
          </p:nvPr>
        </p:nvSpPr>
        <p:spPr>
          <a:noFill/>
        </p:spPr>
        <p:txBody>
          <a:bodyPr/>
          <a:lstStyle/>
          <a:p>
            <a:fld id="{2CC0103D-919D-404D-A765-59DD853BCAE5}" type="slidenum">
              <a:rPr lang="en-GB" smtClean="0">
                <a:solidFill>
                  <a:srgbClr val="000000"/>
                </a:solidFill>
              </a:rPr>
              <a:pPr/>
              <a:t>6</a:t>
            </a:fld>
            <a:endParaRPr lang="en-GB">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8</a:t>
            </a:fld>
            <a:endParaRPr lang="en-US" dirty="0">
              <a:solidFill>
                <a:srgbClr val="000000"/>
              </a:solidFill>
            </a:endParaRPr>
          </a:p>
        </p:txBody>
      </p:sp>
    </p:spTree>
    <p:extLst>
      <p:ext uri="{BB962C8B-B14F-4D97-AF65-F5344CB8AC3E}">
        <p14:creationId xmlns:p14="http://schemas.microsoft.com/office/powerpoint/2010/main" xmlns="" val="3142991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D174A9-7A18-42B4-A919-3FFE9019147E}" type="slidenum">
              <a:rPr lang="en-US">
                <a:solidFill>
                  <a:srgbClr val="000000"/>
                </a:solidFill>
              </a:rPr>
              <a:pPr/>
              <a:t>9</a:t>
            </a:fld>
            <a:endParaRPr lang="en-US">
              <a:solidFill>
                <a:srgbClr val="000000"/>
              </a:solidFill>
            </a:endParaRPr>
          </a:p>
        </p:txBody>
      </p:sp>
      <p:sp>
        <p:nvSpPr>
          <p:cNvPr id="281602" name="Rectangle 2"/>
          <p:cNvSpPr>
            <a:spLocks noGrp="1" noRot="1" noChangeAspect="1" noChangeArrowheads="1" noTextEdit="1"/>
          </p:cNvSpPr>
          <p:nvPr>
            <p:ph type="sldImg"/>
          </p:nvPr>
        </p:nvSpPr>
        <p:spPr>
          <a:xfrm>
            <a:off x="1150938" y="692150"/>
            <a:ext cx="4556125" cy="3416300"/>
          </a:xfrm>
          <a:ln/>
        </p:spPr>
      </p:sp>
      <p:sp>
        <p:nvSpPr>
          <p:cNvPr id="2816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E0433A-C58F-4BBD-A5A2-D3A9B8412F9C}" type="slidenum">
              <a:rPr lang="en-US">
                <a:solidFill>
                  <a:srgbClr val="000000"/>
                </a:solidFill>
              </a:rPr>
              <a:pPr/>
              <a:t>11</a:t>
            </a:fld>
            <a:endParaRPr lang="en-US">
              <a:solidFill>
                <a:srgbClr val="000000"/>
              </a:solidFill>
            </a:endParaRPr>
          </a:p>
        </p:txBody>
      </p:sp>
      <p:sp>
        <p:nvSpPr>
          <p:cNvPr id="283650" name="Rectangle 2"/>
          <p:cNvSpPr>
            <a:spLocks noGrp="1" noRot="1" noChangeAspect="1" noChangeArrowheads="1" noTextEdit="1"/>
          </p:cNvSpPr>
          <p:nvPr>
            <p:ph type="sldImg"/>
          </p:nvPr>
        </p:nvSpPr>
        <p:spPr>
          <a:xfrm>
            <a:off x="1150938" y="692150"/>
            <a:ext cx="4556125" cy="3416300"/>
          </a:xfrm>
          <a:ln/>
        </p:spPr>
      </p:sp>
      <p:sp>
        <p:nvSpPr>
          <p:cNvPr id="2836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63BC93-D17B-4307-BD4F-D4ADA4B797E4}" type="slidenum">
              <a:rPr lang="en-US">
                <a:solidFill>
                  <a:srgbClr val="000000"/>
                </a:solidFill>
              </a:rPr>
              <a:pPr/>
              <a:t>13</a:t>
            </a:fld>
            <a:endParaRPr lang="en-US">
              <a:solidFill>
                <a:srgbClr val="000000"/>
              </a:solidFill>
            </a:endParaRPr>
          </a:p>
        </p:txBody>
      </p:sp>
      <p:sp>
        <p:nvSpPr>
          <p:cNvPr id="291842" name="Rectangle 2"/>
          <p:cNvSpPr>
            <a:spLocks noGrp="1" noRot="1" noChangeAspect="1" noChangeArrowheads="1" noTextEdit="1"/>
          </p:cNvSpPr>
          <p:nvPr>
            <p:ph type="sldImg"/>
          </p:nvPr>
        </p:nvSpPr>
        <p:spPr>
          <a:xfrm>
            <a:off x="1150938" y="692150"/>
            <a:ext cx="4556125" cy="3416300"/>
          </a:xfrm>
          <a:ln/>
        </p:spPr>
      </p:sp>
      <p:sp>
        <p:nvSpPr>
          <p:cNvPr id="291843"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GB" sz="4000" dirty="0">
              <a:solidFill>
                <a:srgbClr val="000000"/>
              </a:solidFill>
              <a:latin typeface="Comic Sans MS" pitchFamily="66" charset="0"/>
            </a:endParaRPr>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grpSp>
      <p:sp>
        <p:nvSpPr>
          <p:cNvPr id="37" name="Line 40"/>
          <p:cNvSpPr>
            <a:spLocks noChangeShapeType="1"/>
          </p:cNvSpPr>
          <p:nvPr/>
        </p:nvSpPr>
        <p:spPr bwMode="auto">
          <a:xfrm>
            <a:off x="323528" y="3429000"/>
            <a:ext cx="8229600" cy="0"/>
          </a:xfrm>
          <a:prstGeom prst="line">
            <a:avLst/>
          </a:prstGeom>
          <a:noFill/>
          <a:ln w="6350">
            <a:solidFill>
              <a:schemeClr val="tx1"/>
            </a:solidFill>
            <a:round/>
            <a:headEnd/>
            <a:tailEnd/>
          </a:ln>
          <a:effectLst/>
        </p:spPr>
        <p:txBody>
          <a:bodyP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endParaRPr lang="en-GB" altLang="en-US"/>
          </a:p>
        </p:txBody>
      </p:sp>
      <p:pic>
        <p:nvPicPr>
          <p:cNvPr id="45" name="Picture 7" descr="Leeds Met 06" hidden="1"/>
          <p:cNvPicPr>
            <a:picLocks noChangeAspect="1" noChangeArrowheads="1"/>
          </p:cNvPicPr>
          <p:nvPr/>
        </p:nvPicPr>
        <p:blipFill>
          <a:blip r:embed="rId2" cstate="email"/>
          <a:srcRect/>
          <a:stretch>
            <a:fillRect/>
          </a:stretch>
        </p:blipFill>
        <p:spPr bwMode="auto">
          <a:xfrm>
            <a:off x="0" y="0"/>
            <a:ext cx="9144000" cy="6877050"/>
          </a:xfrm>
          <a:prstGeom prst="rect">
            <a:avLst/>
          </a:prstGeom>
          <a:noFill/>
          <a:ln w="9525">
            <a:noFill/>
            <a:miter lim="800000"/>
            <a:headEnd/>
            <a:tailEnd/>
          </a:ln>
        </p:spPr>
      </p:pic>
      <p:pic>
        <p:nvPicPr>
          <p:cNvPr id="46" name="Picture 7" descr="Leeds Met 06" hidden="1"/>
          <p:cNvPicPr>
            <a:picLocks noChangeAspect="1" noChangeArrowheads="1"/>
          </p:cNvPicPr>
          <p:nvPr userDrawn="1"/>
        </p:nvPicPr>
        <p:blipFill>
          <a:blip r:embed="rId2" cstate="email"/>
          <a:srcRect/>
          <a:stretch>
            <a:fillRect/>
          </a:stretch>
        </p:blipFill>
        <p:spPr bwMode="auto">
          <a:xfrm>
            <a:off x="0" y="0"/>
            <a:ext cx="9144000" cy="6877050"/>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4BFED7A0-7C7F-4715-A304-4201724BE00E}" type="datetime2">
              <a:rPr lang="en-GB" smtClean="0"/>
              <a:pPr/>
              <a:t>Monday, 30 January 2017</a:t>
            </a:fld>
            <a:endParaRPr lang="en-US"/>
          </a:p>
        </p:txBody>
      </p:sp>
      <p:sp>
        <p:nvSpPr>
          <p:cNvPr id="5" name="Footer Placeholder 4"/>
          <p:cNvSpPr>
            <a:spLocks noGrp="1"/>
          </p:cNvSpPr>
          <p:nvPr>
            <p:ph type="ftr" sz="quarter" idx="11"/>
          </p:nvPr>
        </p:nvSpPr>
        <p:spPr/>
        <p:txBody>
          <a:bodyPr/>
          <a:lstStyle>
            <a:lvl1pPr>
              <a:defRPr/>
            </a:lvl1pPr>
          </a:lstStyle>
          <a:p>
            <a:r>
              <a:rPr lang="en-US"/>
              <a:t>Phil’s ‘musts’ for assessment</a:t>
            </a:r>
          </a:p>
        </p:txBody>
      </p:sp>
      <p:sp>
        <p:nvSpPr>
          <p:cNvPr id="6" name="Slide Number Placeholder 5"/>
          <p:cNvSpPr>
            <a:spLocks noGrp="1"/>
          </p:cNvSpPr>
          <p:nvPr>
            <p:ph type="sldNum" sz="quarter" idx="12"/>
          </p:nvPr>
        </p:nvSpPr>
        <p:spPr/>
        <p:txBody>
          <a:bodyPr/>
          <a:lstStyle>
            <a:lvl1pPr>
              <a:defRPr/>
            </a:lvl1pPr>
          </a:lstStyle>
          <a:p>
            <a:endParaRPr lang="en-GB">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CB69FC7-9523-4F6A-9AD2-613138E0FB1B}" type="datetime2">
              <a:rPr lang="en-GB" smtClean="0"/>
              <a:pPr/>
              <a:t>Monday, 30 January 2017</a:t>
            </a:fld>
            <a:endParaRPr lang="en-US"/>
          </a:p>
        </p:txBody>
      </p:sp>
      <p:sp>
        <p:nvSpPr>
          <p:cNvPr id="3" name="Footer Placeholder 2"/>
          <p:cNvSpPr>
            <a:spLocks noGrp="1"/>
          </p:cNvSpPr>
          <p:nvPr>
            <p:ph type="ftr" sz="quarter" idx="11"/>
          </p:nvPr>
        </p:nvSpPr>
        <p:spPr/>
        <p:txBody>
          <a:bodyPr/>
          <a:lstStyle>
            <a:lvl1pPr>
              <a:defRPr/>
            </a:lvl1pPr>
          </a:lstStyle>
          <a:p>
            <a:r>
              <a:rPr lang="en-US"/>
              <a:t>Phil’s ‘musts’ for assessment</a:t>
            </a:r>
          </a:p>
        </p:txBody>
      </p:sp>
      <p:sp>
        <p:nvSpPr>
          <p:cNvPr id="4" name="Slide Number Placeholder 3"/>
          <p:cNvSpPr>
            <a:spLocks noGrp="1"/>
          </p:cNvSpPr>
          <p:nvPr>
            <p:ph type="sldNum" sz="quarter" idx="12"/>
          </p:nvPr>
        </p:nvSpPr>
        <p:spPr/>
        <p:txBody>
          <a:bodyPr/>
          <a:lstStyle>
            <a:lvl1pPr>
              <a:defRPr/>
            </a:lvl1pPr>
          </a:lstStyle>
          <a:p>
            <a:endParaRPr lang="en-GB">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xml"/><Relationship Id="rId1" Type="http://schemas.openxmlformats.org/officeDocument/2006/relationships/slideLayout" Target="../slideLayouts/slideLayout13.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4.xml.rels><?xml version="1.0" encoding="UTF-8" standalone="yes"?>
<Relationships xmlns="http://schemas.openxmlformats.org/package/2006/relationships"><Relationship Id="rId8" Type="http://schemas.openxmlformats.org/officeDocument/2006/relationships/hyperlink" Target="../../../Phil/Desktop/brunel%20pieces%202/name%20labels.ppt" TargetMode="External"/><Relationship Id="rId3" Type="http://schemas.openxmlformats.org/officeDocument/2006/relationships/hyperlink" Target="00%20main%20menu.ppt" TargetMode="External"/><Relationship Id="rId7" Type="http://schemas.openxmlformats.org/officeDocument/2006/relationships/hyperlink" Target="../../../Phil/Desktop/brunel%20pieces%202/disruptive%20behaviour%20bradford.ppt" TargetMode="External"/><Relationship Id="rId2" Type="http://schemas.openxmlformats.org/officeDocument/2006/relationships/theme" Target="../theme/theme4.xml"/><Relationship Id="rId1" Type="http://schemas.openxmlformats.org/officeDocument/2006/relationships/slideLayout" Target="../slideLayouts/slideLayout14.xml"/><Relationship Id="rId6" Type="http://schemas.openxmlformats.org/officeDocument/2006/relationships/hyperlink" Target="../../../Phil/Desktop/brunel%20pieces%202/lec%20book%20pics.ppt" TargetMode="External"/><Relationship Id="rId5" Type="http://schemas.openxmlformats.org/officeDocument/2006/relationships/hyperlink" Target="../../../Phil/Desktop/brunel%20pieces%202/Choices&#8230;.ppt" TargetMode="External"/><Relationship Id="rId4" Type="http://schemas.openxmlformats.org/officeDocument/2006/relationships/hyperlink" Target="../../../Phil/Desktop/brunel%20pieces%202/coffee.ppt" TargetMode="External"/><Relationship Id="rId9" Type="http://schemas.openxmlformats.org/officeDocument/2006/relationships/hyperlink" Target="Choices&#8230;.ppt" TargetMode="External"/></Relationships>
</file>

<file path=ppt/slideMasters/_rels/slideMaster5.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5.xml"/><Relationship Id="rId1" Type="http://schemas.openxmlformats.org/officeDocument/2006/relationships/slideLayout" Target="../slideLayouts/slideLayout15.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hyperlink" Target="Choices&#8230;.ppt" TargetMode="External"/><Relationship Id="rId4" Type="http://schemas.openxmlformats.org/officeDocument/2006/relationships/hyperlink" Target="delphi%201.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3075"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3076"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fontAlgn="base">
              <a:spcBef>
                <a:spcPct val="0"/>
              </a:spcBef>
              <a:spcAft>
                <a:spcPct val="0"/>
              </a:spcAft>
              <a:defRPr/>
            </a:pPr>
            <a:r>
              <a:rPr lang="en-GB" altLang="en-US">
                <a:solidFill>
                  <a:srgbClr val="FFFFFF"/>
                </a:solidFill>
                <a:latin typeface="Comic Sans MS" pitchFamily="66" charset="0"/>
              </a:rPr>
              <a:t>Leeds Metropolitan University</a:t>
            </a:r>
          </a:p>
          <a:p>
            <a:pPr fontAlgn="base">
              <a:spcBef>
                <a:spcPct val="0"/>
              </a:spcBef>
              <a:spcAft>
                <a:spcPct val="0"/>
              </a:spcAft>
              <a:defRPr/>
            </a:pPr>
            <a:r>
              <a:rPr lang="en-GB" altLang="en-US">
                <a:solidFill>
                  <a:srgbClr val="FFFFFF"/>
                </a:solidFill>
                <a:latin typeface="Comic Sans MS" pitchFamily="66" charset="0"/>
              </a:rPr>
              <a:t>Innovation North – Faculty Of Information And Technology</a:t>
            </a:r>
          </a:p>
        </p:txBody>
      </p:sp>
      <p:pic>
        <p:nvPicPr>
          <p:cNvPr id="3078" name="Picture 8" descr="LeedsMetRoseLogo"/>
          <p:cNvPicPr>
            <a:picLocks noChangeAspect="1" noChangeArrowheads="1"/>
          </p:cNvPicPr>
          <p:nvPr/>
        </p:nvPicPr>
        <p:blipFill>
          <a:blip r:embed="rId3" cstate="email"/>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defRPr/>
              </a:pPr>
              <a:endParaRPr lang="en-GB" sz="4000" dirty="0">
                <a:solidFill>
                  <a:srgbClr val="000000"/>
                </a:solidFill>
                <a:latin typeface="Comic Sans MS" pitchFamily="66" charset="0"/>
              </a:endParaRPr>
            </a:p>
          </p:txBody>
        </p:sp>
      </p:grpSp>
    </p:spTree>
  </p:cSld>
  <p:clrMap bg1="dk1" tx1="lt1" bg2="dk2" tx2="lt2" accent1="accent1" accent2="accent2" accent3="accent3" accent4="accent4" accent5="accent5" accent6="accent6" hlink="hlink" folHlink="folHlink"/>
  <p:sldLayoutIdLst>
    <p:sldLayoutId id="2147483661"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txStyles>
    <p:titleStyle>
      <a:lvl1pPr algn="l" rtl="0" eaLnBrk="1" fontAlgn="base" hangingPunct="1">
        <a:spcBef>
          <a:spcPct val="0"/>
        </a:spcBef>
        <a:spcAft>
          <a:spcPct val="0"/>
        </a:spcAft>
        <a:defRPr sz="3900" b="1">
          <a:solidFill>
            <a:schemeClr val="tx2"/>
          </a:solidFill>
          <a:latin typeface="Calibri" pitchFamily="34" charset="0"/>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Calibri" pitchFamily="34" charset="0"/>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Calibri" pitchFamily="34" charset="0"/>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Calibri" pitchFamily="34" charset="0"/>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Calibri" pitchFamily="34" charset="0"/>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Calibri" pitchFamily="34" charset="0"/>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663"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base" hangingPunct="0">
              <a:spcBef>
                <a:spcPct val="50000"/>
              </a:spcBef>
              <a:spcAft>
                <a:spcPct val="0"/>
              </a:spcAft>
              <a:defRPr/>
            </a:pPr>
            <a:endParaRPr lang="en-US" sz="2400">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400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400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base" hangingPunct="0">
              <a:spcBef>
                <a:spcPct val="0"/>
              </a:spcBef>
              <a:spcAft>
                <a:spcPct val="0"/>
              </a:spcAft>
              <a:defRPr/>
            </a:pPr>
            <a:endParaRPr lang="en-US" sz="4000">
              <a:solidFill>
                <a:srgbClr val="000000"/>
              </a:solidFill>
              <a:latin typeface="Comic Sans MS" pitchFamily="66" charset="0"/>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base" hangingPunct="0">
              <a:spcBef>
                <a:spcPct val="0"/>
              </a:spcBef>
              <a:spcAft>
                <a:spcPct val="0"/>
              </a:spcAft>
              <a:defRPr/>
            </a:pPr>
            <a:endParaRPr lang="en-US" sz="4000">
              <a:solidFill>
                <a:srgbClr val="000000"/>
              </a:solidFill>
              <a:latin typeface="Comic Sans MS" pitchFamily="66" charset="0"/>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base" hangingPunct="0">
              <a:spcBef>
                <a:spcPct val="0"/>
              </a:spcBef>
              <a:spcAft>
                <a:spcPct val="0"/>
              </a:spcAft>
              <a:defRPr/>
            </a:pPr>
            <a:endParaRPr lang="en-US" sz="4000">
              <a:solidFill>
                <a:srgbClr val="000000"/>
              </a:solidFill>
              <a:latin typeface="Comic Sans MS" pitchFamily="66" charset="0"/>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base" hangingPunct="0">
              <a:spcBef>
                <a:spcPct val="0"/>
              </a:spcBef>
              <a:spcAft>
                <a:spcPct val="0"/>
              </a:spcAft>
              <a:defRPr/>
            </a:pPr>
            <a:endParaRPr lang="en-US" sz="2800" dirty="0">
              <a:solidFill>
                <a:srgbClr val="000000"/>
              </a:solidFill>
              <a:latin typeface="Comic Sans MS" pitchFamily="66" charset="0"/>
            </a:endParaRPr>
          </a:p>
        </p:txBody>
      </p:sp>
      <p:sp>
        <p:nvSpPr>
          <p:cNvPr id="12" name="TextBox 11"/>
          <p:cNvSpPr txBox="1"/>
          <p:nvPr/>
        </p:nvSpPr>
        <p:spPr>
          <a:xfrm>
            <a:off x="3500444" y="6550037"/>
            <a:ext cx="2643187" cy="307975"/>
          </a:xfrm>
          <a:prstGeom prst="rect">
            <a:avLst/>
          </a:prstGeom>
          <a:noFill/>
        </p:spPr>
        <p:txBody>
          <a:bodyPr>
            <a:spAutoFit/>
          </a:bodyPr>
          <a:lstStyle/>
          <a:p>
            <a:pPr eaLnBrk="0" fontAlgn="base" hangingPunct="0">
              <a:spcBef>
                <a:spcPct val="0"/>
              </a:spcBef>
              <a:spcAft>
                <a:spcPct val="0"/>
              </a:spcAft>
              <a:defRPr/>
            </a:pPr>
            <a:r>
              <a:rPr lang="en-GB" sz="1400" dirty="0">
                <a:solidFill>
                  <a:srgbClr val="FF0000"/>
                </a:solidFill>
                <a:latin typeface="Arial Rounded MT Bold"/>
              </a:rPr>
              <a:t>http://phil-race.co.uk</a:t>
            </a:r>
          </a:p>
        </p:txBody>
      </p:sp>
      <p:sp>
        <p:nvSpPr>
          <p:cNvPr id="13" name="AutoShape 7">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4" name="AutoShape 8">
            <a:hlinkClick r:id="rId5" action="ppaction://hlinkpres?slideindex=1&amp;slidetitle=" highlightClick="1"/>
          </p:cNvPr>
          <p:cNvSpPr>
            <a:spLocks noChangeArrowheads="1"/>
          </p:cNvSpPr>
          <p:nvPr userDrawn="1"/>
        </p:nvSpPr>
        <p:spPr bwMode="auto">
          <a:xfrm>
            <a:off x="228601" y="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5" name="AutoShape 9">
            <a:hlinkClick r:id="rId6" action="ppaction://hlinkpres?slideindex=1&amp;slidetitle=PowerPoint Presentation" highlightClick="1"/>
          </p:cNvPr>
          <p:cNvSpPr>
            <a:spLocks noChangeArrowheads="1"/>
          </p:cNvSpPr>
          <p:nvPr userDrawn="1"/>
        </p:nvSpPr>
        <p:spPr bwMode="auto">
          <a:xfrm>
            <a:off x="1" y="61722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6" name="AutoShape 10">
            <a:hlinkClick r:id="rId7" action="ppaction://hlinkpres?slideindex=1&amp;slidetitle=PowerPoint Presentation" highlightClick="1"/>
          </p:cNvPr>
          <p:cNvSpPr>
            <a:spLocks noChangeArrowheads="1"/>
          </p:cNvSpPr>
          <p:nvPr userDrawn="1"/>
        </p:nvSpPr>
        <p:spPr bwMode="auto">
          <a:xfrm>
            <a:off x="3400935" y="6356628"/>
            <a:ext cx="184731" cy="369332"/>
          </a:xfrm>
          <a:prstGeom prst="actionButtonBlank">
            <a:avLst/>
          </a:prstGeom>
          <a:noFill/>
          <a:ln w="12700">
            <a:noFill/>
            <a:miter lim="800000"/>
            <a:headEnd/>
            <a:tailEnd/>
          </a:ln>
          <a:effectLst/>
        </p:spPr>
        <p:txBody>
          <a:bodyPr wrap="none" anchor="ctr">
            <a:spAutoFit/>
          </a:bodyP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7" name="AutoShape 11">
            <a:hlinkClick r:id="rId5" action="ppaction://hlinkpres?slideindex=1&amp;slidetitle=" highlightClick="1"/>
          </p:cNvPr>
          <p:cNvSpPr>
            <a:spLocks noChangeArrowheads="1"/>
          </p:cNvSpPr>
          <p:nvPr userDrawn="1"/>
        </p:nvSpPr>
        <p:spPr bwMode="auto">
          <a:xfrm>
            <a:off x="8101019" y="5808675"/>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8" name="AutoShape 12">
            <a:hlinkClick r:id="rId5"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19" name="AutoShape 13">
            <a:hlinkClick r:id="rId8" action="ppaction://hlinkpres?slideindex=1&amp;slidetitle=" highlightClick="1"/>
          </p:cNvPr>
          <p:cNvSpPr>
            <a:spLocks noChangeArrowheads="1"/>
          </p:cNvSpPr>
          <p:nvPr userDrawn="1"/>
        </p:nvSpPr>
        <p:spPr bwMode="auto">
          <a:xfrm>
            <a:off x="3400935" y="6204228"/>
            <a:ext cx="184731" cy="369332"/>
          </a:xfrm>
          <a:prstGeom prst="actionButtonBlank">
            <a:avLst/>
          </a:prstGeom>
          <a:noFill/>
          <a:ln w="12700">
            <a:noFill/>
            <a:miter lim="800000"/>
            <a:headEnd/>
            <a:tailEnd/>
          </a:ln>
          <a:effectLst/>
        </p:spPr>
        <p:txBody>
          <a:bodyPr wrap="none" anchor="ctr">
            <a:spAutoFit/>
          </a:bodyP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
        <p:nvSpPr>
          <p:cNvPr id="20" name="AutoShape 14">
            <a:hlinkClick r:id="rId9" action="ppaction://hlinkpres?slideindex=1&amp;slidetitle=" highlightClick="1"/>
          </p:cNvPr>
          <p:cNvSpPr>
            <a:spLocks noChangeArrowheads="1"/>
          </p:cNvSpPr>
          <p:nvPr userDrawn="1"/>
        </p:nvSpPr>
        <p:spPr bwMode="auto">
          <a:xfrm>
            <a:off x="8316919" y="6030925"/>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dirty="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sldLayoutIdLst>
    <p:sldLayoutId id="2147483665"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base" hangingPunct="0">
              <a:spcBef>
                <a:spcPct val="50000"/>
              </a:spcBef>
              <a:spcAft>
                <a:spcPct val="0"/>
              </a:spcAft>
              <a:defRPr/>
            </a:pPr>
            <a:endParaRPr lang="en-US" sz="2400">
              <a:solidFill>
                <a:srgbClr val="000000"/>
              </a:solidFill>
              <a:latin typeface="Times New Roman" pitchFamily="18" charset="0"/>
              <a:cs typeface="Arial" pitchFamily="34"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cs typeface="Arial"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cs typeface="Arial" pitchFamily="34" charset="0"/>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cs typeface="Arial" pitchFamily="34" charset="0"/>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cs typeface="Arial" pitchFamily="34" charset="0"/>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cs typeface="Arial" pitchFamily="34" charset="0"/>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base" hangingPunct="0">
              <a:spcBef>
                <a:spcPct val="0"/>
              </a:spcBef>
              <a:spcAft>
                <a:spcPct val="0"/>
              </a:spcAft>
              <a:defRPr/>
            </a:pPr>
            <a:endParaRPr lang="en-US" sz="2800" b="1" dirty="0">
              <a:solidFill>
                <a:srgbClr val="000000"/>
              </a:solidFill>
              <a:latin typeface="Comic Sans MS" pitchFamily="66" charset="0"/>
              <a:cs typeface="Arial" pitchFamily="34" charset="0"/>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fontAlgn="base" hangingPunct="0">
              <a:spcBef>
                <a:spcPct val="0"/>
              </a:spcBef>
              <a:spcAft>
                <a:spcPct val="0"/>
              </a:spcAft>
              <a:defRPr/>
            </a:pPr>
            <a:r>
              <a:rPr lang="en-GB" sz="1400" b="1" dirty="0">
                <a:solidFill>
                  <a:srgbClr val="FF0000"/>
                </a:solidFill>
                <a:latin typeface="Arial Rounded MT Bold"/>
                <a:cs typeface="Arial" pitchFamily="34" charset="0"/>
              </a:rPr>
              <a:t>www.phil-race.co.uk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cs typeface="Arial" pitchFamily="34"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cs typeface="Arial" pitchFamily="34"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cs typeface="Arial" pitchFamily="34"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6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bwMode="auto">
          <a:xfrm>
            <a:off x="844550" y="349250"/>
            <a:ext cx="7759700" cy="1092200"/>
          </a:xfrm>
          <a:prstGeom prst="rect">
            <a:avLst/>
          </a:prstGeom>
          <a:noFill/>
          <a:ln w="12700">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76483" name="Rectangle 3"/>
          <p:cNvSpPr>
            <a:spLocks noGrp="1" noChangeArrowheads="1"/>
          </p:cNvSpPr>
          <p:nvPr>
            <p:ph type="body" idx="1"/>
          </p:nvPr>
        </p:nvSpPr>
        <p:spPr bwMode="auto">
          <a:xfrm>
            <a:off x="0" y="1447800"/>
            <a:ext cx="9144000" cy="5410200"/>
          </a:xfrm>
          <a:prstGeom prst="rect">
            <a:avLst/>
          </a:prstGeom>
          <a:noFill/>
          <a:ln w="12700">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6484" name="Rectangle 4"/>
          <p:cNvSpPr>
            <a:spLocks noGrp="1" noChangeArrowheads="1"/>
          </p:cNvSpPr>
          <p:nvPr>
            <p:ph type="dt" sz="half" idx="2"/>
          </p:nvPr>
        </p:nvSpPr>
        <p:spPr bwMode="auto">
          <a:xfrm>
            <a:off x="381000" y="6323013"/>
            <a:ext cx="1905000" cy="457200"/>
          </a:xfrm>
          <a:prstGeom prst="rect">
            <a:avLst/>
          </a:prstGeom>
          <a:noFill/>
          <a:ln w="12700">
            <a:noFill/>
            <a:miter lim="800000"/>
            <a:headEnd/>
            <a:tailEnd/>
          </a:ln>
          <a:effectLst/>
        </p:spPr>
        <p:txBody>
          <a:bodyPr vert="horz" wrap="none" lIns="92075" tIns="46038" rIns="92075" bIns="46038" numCol="1" anchor="ctr" anchorCtr="0" compatLnSpc="1">
            <a:prstTxWarp prst="textNoShape">
              <a:avLst/>
            </a:prstTxWarp>
          </a:bodyPr>
          <a:lstStyle>
            <a:lvl1pPr algn="ctr">
              <a:lnSpc>
                <a:spcPct val="75000"/>
              </a:lnSpc>
              <a:defRPr sz="1200" b="1">
                <a:solidFill>
                  <a:srgbClr val="0033CC"/>
                </a:solidFill>
                <a:latin typeface="+mj-lt"/>
              </a:defRPr>
            </a:lvl1pPr>
          </a:lstStyle>
          <a:p>
            <a:pPr eaLnBrk="0" fontAlgn="base" hangingPunct="0">
              <a:spcBef>
                <a:spcPct val="0"/>
              </a:spcBef>
              <a:spcAft>
                <a:spcPct val="0"/>
              </a:spcAft>
            </a:pPr>
            <a:fld id="{F2636EE7-E234-4110-978F-8B319BF843A4}" type="datetime2">
              <a:rPr lang="en-GB" smtClean="0"/>
              <a:pPr eaLnBrk="0" fontAlgn="base" hangingPunct="0">
                <a:spcBef>
                  <a:spcPct val="0"/>
                </a:spcBef>
                <a:spcAft>
                  <a:spcPct val="0"/>
                </a:spcAft>
              </a:pPr>
              <a:t>Monday, 30 January 2017</a:t>
            </a:fld>
            <a:endParaRPr lang="en-US"/>
          </a:p>
        </p:txBody>
      </p:sp>
      <p:sp>
        <p:nvSpPr>
          <p:cNvPr id="276485" name="Rectangle 5"/>
          <p:cNvSpPr>
            <a:spLocks noGrp="1" noChangeArrowheads="1"/>
          </p:cNvSpPr>
          <p:nvPr>
            <p:ph type="ftr" sz="quarter" idx="3"/>
          </p:nvPr>
        </p:nvSpPr>
        <p:spPr bwMode="auto">
          <a:xfrm>
            <a:off x="2667000" y="6330950"/>
            <a:ext cx="4953000" cy="442913"/>
          </a:xfrm>
          <a:prstGeom prst="rect">
            <a:avLst/>
          </a:prstGeom>
          <a:noFill/>
          <a:ln w="12700">
            <a:noFill/>
            <a:miter lim="800000"/>
            <a:headEnd/>
            <a:tailEnd/>
          </a:ln>
          <a:effectLst/>
        </p:spPr>
        <p:txBody>
          <a:bodyPr vert="horz" wrap="none" lIns="92075" tIns="46038" rIns="92075" bIns="46038" numCol="1" anchor="ctr" anchorCtr="0" compatLnSpc="1">
            <a:prstTxWarp prst="textNoShape">
              <a:avLst/>
            </a:prstTxWarp>
          </a:bodyPr>
          <a:lstStyle>
            <a:lvl1pPr algn="ctr">
              <a:lnSpc>
                <a:spcPct val="75000"/>
              </a:lnSpc>
              <a:defRPr sz="1200" b="1">
                <a:solidFill>
                  <a:srgbClr val="0033CC"/>
                </a:solidFill>
                <a:latin typeface="+mj-lt"/>
              </a:defRPr>
            </a:lvl1pPr>
          </a:lstStyle>
          <a:p>
            <a:pPr eaLnBrk="0" fontAlgn="base" hangingPunct="0">
              <a:spcBef>
                <a:spcPct val="0"/>
              </a:spcBef>
              <a:spcAft>
                <a:spcPct val="0"/>
              </a:spcAft>
            </a:pPr>
            <a:r>
              <a:rPr lang="en-US"/>
              <a:t>Phil’s ‘musts’ for assessment</a:t>
            </a:r>
          </a:p>
        </p:txBody>
      </p:sp>
      <p:sp>
        <p:nvSpPr>
          <p:cNvPr id="276486" name="Rectangle 6"/>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pPr eaLnBrk="0" fontAlgn="base" hangingPunct="0">
              <a:spcBef>
                <a:spcPct val="0"/>
              </a:spcBef>
              <a:spcAft>
                <a:spcPct val="0"/>
              </a:spcAft>
            </a:pPr>
            <a:endParaRPr lang="en-GB">
              <a:solidFill>
                <a:srgbClr val="000000"/>
              </a:solidFill>
              <a:latin typeface="Times New Roman" pitchFamily="18" charset="0"/>
            </a:endParaRPr>
          </a:p>
        </p:txBody>
      </p:sp>
      <p:sp>
        <p:nvSpPr>
          <p:cNvPr id="276487" name="AutoShape 7">
            <a:hlinkClick r:id="rId4" action="ppaction://hlinkpres?slideindex=1&amp;slidetitle=" highlightClick="1"/>
          </p:cNvPr>
          <p:cNvSpPr>
            <a:spLocks noChangeArrowheads="1"/>
          </p:cNvSpPr>
          <p:nvPr userDrawn="1"/>
        </p:nvSpPr>
        <p:spPr bwMode="auto">
          <a:xfrm>
            <a:off x="0" y="594995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pPr>
            <a:endParaRPr lang="en-GB" sz="2000">
              <a:solidFill>
                <a:srgbClr val="000000"/>
              </a:solidFill>
              <a:latin typeface="Times New Roman" pitchFamily="18" charset="0"/>
            </a:endParaRPr>
          </a:p>
        </p:txBody>
      </p:sp>
      <p:sp>
        <p:nvSpPr>
          <p:cNvPr id="276488" name="AutoShape 8">
            <a:hlinkClick r:id="rId5"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pPr>
            <a:endParaRPr lang="en-GB" sz="200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Lst>
  <p:hf sldNum="0" hdr="0" dt="0"/>
  <p:txStyles>
    <p:titleStyle>
      <a:lvl1pPr algn="ctr" rtl="0" eaLnBrk="0" fontAlgn="base" hangingPunct="0">
        <a:lnSpc>
          <a:spcPct val="80000"/>
        </a:lnSpc>
        <a:spcBef>
          <a:spcPct val="0"/>
        </a:spcBef>
        <a:spcAft>
          <a:spcPct val="0"/>
        </a:spcAft>
        <a:defRPr sz="4400" b="1">
          <a:solidFill>
            <a:srgbClr val="800080"/>
          </a:solidFill>
          <a:latin typeface="+mj-lt"/>
          <a:ea typeface="+mj-ea"/>
          <a:cs typeface="+mj-cs"/>
        </a:defRPr>
      </a:lvl1pPr>
      <a:lvl2pPr algn="ctr" rtl="0" eaLnBrk="0" fontAlgn="base" hangingPunct="0">
        <a:lnSpc>
          <a:spcPct val="80000"/>
        </a:lnSpc>
        <a:spcBef>
          <a:spcPct val="0"/>
        </a:spcBef>
        <a:spcAft>
          <a:spcPct val="0"/>
        </a:spcAft>
        <a:defRPr sz="4400" b="1">
          <a:solidFill>
            <a:srgbClr val="800080"/>
          </a:solidFill>
          <a:latin typeface="Arial Rounded MT Bold" pitchFamily="34" charset="0"/>
        </a:defRPr>
      </a:lvl2pPr>
      <a:lvl3pPr algn="ctr" rtl="0" eaLnBrk="0" fontAlgn="base" hangingPunct="0">
        <a:lnSpc>
          <a:spcPct val="80000"/>
        </a:lnSpc>
        <a:spcBef>
          <a:spcPct val="0"/>
        </a:spcBef>
        <a:spcAft>
          <a:spcPct val="0"/>
        </a:spcAft>
        <a:defRPr sz="4400" b="1">
          <a:solidFill>
            <a:srgbClr val="800080"/>
          </a:solidFill>
          <a:latin typeface="Arial Rounded MT Bold" pitchFamily="34" charset="0"/>
        </a:defRPr>
      </a:lvl3pPr>
      <a:lvl4pPr algn="ctr" rtl="0" eaLnBrk="0" fontAlgn="base" hangingPunct="0">
        <a:lnSpc>
          <a:spcPct val="80000"/>
        </a:lnSpc>
        <a:spcBef>
          <a:spcPct val="0"/>
        </a:spcBef>
        <a:spcAft>
          <a:spcPct val="0"/>
        </a:spcAft>
        <a:defRPr sz="4400" b="1">
          <a:solidFill>
            <a:srgbClr val="800080"/>
          </a:solidFill>
          <a:latin typeface="Arial Rounded MT Bold" pitchFamily="34" charset="0"/>
        </a:defRPr>
      </a:lvl4pPr>
      <a:lvl5pPr algn="ctr" rtl="0" eaLnBrk="0" fontAlgn="base" hangingPunct="0">
        <a:lnSpc>
          <a:spcPct val="80000"/>
        </a:lnSpc>
        <a:spcBef>
          <a:spcPct val="0"/>
        </a:spcBef>
        <a:spcAft>
          <a:spcPct val="0"/>
        </a:spcAft>
        <a:defRPr sz="4400" b="1">
          <a:solidFill>
            <a:srgbClr val="800080"/>
          </a:solidFill>
          <a:latin typeface="Arial Rounded MT Bold" pitchFamily="34" charset="0"/>
        </a:defRPr>
      </a:lvl5pPr>
      <a:lvl6pPr marL="457200" algn="ctr" rtl="0" eaLnBrk="0" fontAlgn="base" hangingPunct="0">
        <a:lnSpc>
          <a:spcPct val="80000"/>
        </a:lnSpc>
        <a:spcBef>
          <a:spcPct val="0"/>
        </a:spcBef>
        <a:spcAft>
          <a:spcPct val="0"/>
        </a:spcAft>
        <a:defRPr sz="4400" b="1">
          <a:solidFill>
            <a:srgbClr val="800080"/>
          </a:solidFill>
          <a:latin typeface="Arial Rounded MT Bold" pitchFamily="34" charset="0"/>
        </a:defRPr>
      </a:lvl6pPr>
      <a:lvl7pPr marL="914400" algn="ctr" rtl="0" eaLnBrk="0" fontAlgn="base" hangingPunct="0">
        <a:lnSpc>
          <a:spcPct val="80000"/>
        </a:lnSpc>
        <a:spcBef>
          <a:spcPct val="0"/>
        </a:spcBef>
        <a:spcAft>
          <a:spcPct val="0"/>
        </a:spcAft>
        <a:defRPr sz="4400" b="1">
          <a:solidFill>
            <a:srgbClr val="800080"/>
          </a:solidFill>
          <a:latin typeface="Arial Rounded MT Bold" pitchFamily="34" charset="0"/>
        </a:defRPr>
      </a:lvl7pPr>
      <a:lvl8pPr marL="1371600" algn="ctr" rtl="0" eaLnBrk="0" fontAlgn="base" hangingPunct="0">
        <a:lnSpc>
          <a:spcPct val="80000"/>
        </a:lnSpc>
        <a:spcBef>
          <a:spcPct val="0"/>
        </a:spcBef>
        <a:spcAft>
          <a:spcPct val="0"/>
        </a:spcAft>
        <a:defRPr sz="4400" b="1">
          <a:solidFill>
            <a:srgbClr val="800080"/>
          </a:solidFill>
          <a:latin typeface="Arial Rounded MT Bold" pitchFamily="34" charset="0"/>
        </a:defRPr>
      </a:lvl8pPr>
      <a:lvl9pPr marL="1828800" algn="ctr" rtl="0" eaLnBrk="0" fontAlgn="base" hangingPunct="0">
        <a:lnSpc>
          <a:spcPct val="80000"/>
        </a:lnSpc>
        <a:spcBef>
          <a:spcPct val="0"/>
        </a:spcBef>
        <a:spcAft>
          <a:spcPct val="0"/>
        </a:spcAft>
        <a:defRPr sz="4400" b="1">
          <a:solidFill>
            <a:srgbClr val="800080"/>
          </a:solidFill>
          <a:latin typeface="Arial Rounded MT Bold" pitchFamily="34" charset="0"/>
        </a:defRPr>
      </a:lvl9pPr>
    </p:titleStyle>
    <p:bodyStyle>
      <a:lvl1pPr marL="342900" indent="-342900" algn="l" rtl="0" eaLnBrk="0" fontAlgn="base" hangingPunct="0">
        <a:lnSpc>
          <a:spcPct val="90000"/>
        </a:lnSpc>
        <a:spcBef>
          <a:spcPct val="20000"/>
        </a:spcBef>
        <a:spcAft>
          <a:spcPct val="0"/>
        </a:spcAft>
        <a:buClr>
          <a:srgbClr val="CC0000"/>
        </a:buClr>
        <a:buFont typeface="Wingdings" pitchFamily="2" charset="2"/>
        <a:buChar char="v"/>
        <a:defRPr sz="3600" b="1">
          <a:solidFill>
            <a:schemeClr val="tx1"/>
          </a:solidFill>
          <a:latin typeface="+mn-lt"/>
          <a:ea typeface="+mn-ea"/>
          <a:cs typeface="+mn-cs"/>
        </a:defRPr>
      </a:lvl1pPr>
      <a:lvl2pPr marL="742950" indent="-285750" algn="l" rtl="0" eaLnBrk="0" fontAlgn="base" hangingPunct="0">
        <a:lnSpc>
          <a:spcPct val="90000"/>
        </a:lnSpc>
        <a:spcBef>
          <a:spcPct val="20000"/>
        </a:spcBef>
        <a:spcAft>
          <a:spcPct val="0"/>
        </a:spcAft>
        <a:buClr>
          <a:srgbClr val="CC0000"/>
        </a:buClr>
        <a:buFont typeface="Wingdings" pitchFamily="2" charset="2"/>
        <a:buChar char="v"/>
        <a:defRPr sz="2800">
          <a:solidFill>
            <a:schemeClr val="tx1"/>
          </a:solidFill>
          <a:latin typeface="+mn-lt"/>
        </a:defRPr>
      </a:lvl2pPr>
      <a:lvl3pPr marL="1085850" indent="-228600" algn="l" rtl="0" eaLnBrk="0" fontAlgn="base" hangingPunct="0">
        <a:lnSpc>
          <a:spcPct val="90000"/>
        </a:lnSpc>
        <a:spcBef>
          <a:spcPct val="20000"/>
        </a:spcBef>
        <a:spcAft>
          <a:spcPct val="0"/>
        </a:spcAft>
        <a:buClr>
          <a:srgbClr val="CC0000"/>
        </a:buClr>
        <a:buFont typeface="Wingdings" pitchFamily="2" charset="2"/>
        <a:buChar char="v"/>
        <a:defRPr sz="2400">
          <a:solidFill>
            <a:schemeClr val="tx1"/>
          </a:solidFill>
          <a:latin typeface="+mn-lt"/>
        </a:defRPr>
      </a:lvl3pPr>
      <a:lvl4pPr marL="14287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4pPr>
      <a:lvl5pPr marL="17716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5pPr>
      <a:lvl6pPr marL="22288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6pPr>
      <a:lvl7pPr marL="26860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7pPr>
      <a:lvl8pPr marL="31432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8pPr>
      <a:lvl9pPr marL="3600450" indent="-228600" algn="l" rtl="0" eaLnBrk="0" fontAlgn="base" hangingPunct="0">
        <a:lnSpc>
          <a:spcPct val="90000"/>
        </a:lnSpc>
        <a:spcBef>
          <a:spcPct val="20000"/>
        </a:spcBef>
        <a:spcAft>
          <a:spcPct val="0"/>
        </a:spcAft>
        <a:buClr>
          <a:srgbClr val="CC0000"/>
        </a:buClr>
        <a:buFont typeface="Wingdings" pitchFamily="2" charset="2"/>
        <a:buChar char="v"/>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20phil%202.pp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hyperlink" Target="http://www.heacademy.ac.uk/assets/documents/assessment/A_Marked_Improvemen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ctrTitle"/>
          </p:nvPr>
        </p:nvSpPr>
        <p:spPr>
          <a:xfrm>
            <a:off x="0" y="404580"/>
            <a:ext cx="7543800" cy="2952410"/>
          </a:xfrm>
          <a:noFill/>
        </p:spPr>
        <p:txBody>
          <a:bodyPr/>
          <a:lstStyle/>
          <a:p>
            <a:pPr algn="ctr">
              <a:defRPr/>
            </a:pPr>
            <a:r>
              <a:rPr lang="en-GB" sz="6000" dirty="0">
                <a:solidFill>
                  <a:schemeClr val="accent1">
                    <a:lumMod val="60000"/>
                    <a:lumOff val="40000"/>
                  </a:schemeClr>
                </a:solidFill>
                <a:latin typeface="Calibri"/>
                <a:ea typeface="Times New Roman"/>
                <a:cs typeface="Calibri"/>
              </a:rPr>
              <a:t>Ten things that really matter about assessment </a:t>
            </a:r>
            <a:endParaRPr lang="en-GB" sz="5400" dirty="0">
              <a:solidFill>
                <a:schemeClr val="accent1">
                  <a:lumMod val="60000"/>
                  <a:lumOff val="40000"/>
                </a:schemeClr>
              </a:solidFill>
            </a:endParaRPr>
          </a:p>
        </p:txBody>
      </p:sp>
      <p:sp>
        <p:nvSpPr>
          <p:cNvPr id="13315" name="Rectangle 3"/>
          <p:cNvSpPr>
            <a:spLocks noGrp="1" noChangeArrowheads="1"/>
          </p:cNvSpPr>
          <p:nvPr>
            <p:ph type="subTitle" idx="1"/>
          </p:nvPr>
        </p:nvSpPr>
        <p:spPr>
          <a:xfrm>
            <a:off x="611450" y="3581400"/>
            <a:ext cx="6625390" cy="838200"/>
          </a:xfrm>
        </p:spPr>
        <p:txBody>
          <a:bodyPr/>
          <a:lstStyle/>
          <a:p>
            <a:pPr algn="ctr"/>
            <a:r>
              <a:rPr lang="en-GB" sz="3600" b="1" dirty="0">
                <a:solidFill>
                  <a:srgbClr val="FF6699"/>
                </a:solidFill>
              </a:rPr>
              <a:t>Friday 3</a:t>
            </a:r>
            <a:r>
              <a:rPr lang="en-GB" sz="3600" b="1" baseline="30000" dirty="0">
                <a:solidFill>
                  <a:srgbClr val="FF6699"/>
                </a:solidFill>
              </a:rPr>
              <a:t>rd</a:t>
            </a:r>
            <a:r>
              <a:rPr lang="en-GB" sz="3600" b="1" dirty="0">
                <a:solidFill>
                  <a:srgbClr val="FF6699"/>
                </a:solidFill>
              </a:rPr>
              <a:t> February, 2017</a:t>
            </a:r>
          </a:p>
        </p:txBody>
      </p:sp>
      <p:sp>
        <p:nvSpPr>
          <p:cNvPr id="5" name="Rectangle 8">
            <a:hlinkClick r:id="rId3" action="ppaction://hlinkpres?slideindex=1&amp;slidetitle="/>
          </p:cNvPr>
          <p:cNvSpPr>
            <a:spLocks noChangeArrowheads="1"/>
          </p:cNvSpPr>
          <p:nvPr/>
        </p:nvSpPr>
        <p:spPr bwMode="auto">
          <a:xfrm>
            <a:off x="990600" y="4365130"/>
            <a:ext cx="5791200" cy="1121270"/>
          </a:xfrm>
          <a:prstGeom prst="rect">
            <a:avLst/>
          </a:prstGeom>
          <a:solidFill>
            <a:srgbClr val="FFFFFF"/>
          </a:solidFill>
          <a:ln w="12700">
            <a:noFill/>
            <a:miter lim="800000"/>
            <a:headEnd/>
            <a:tailEnd/>
          </a:ln>
        </p:spPr>
        <p:txBody>
          <a:bodyPr lIns="92075" tIns="46038" rIns="92075" bIns="46038" anchor="ctr"/>
          <a:lstStyle/>
          <a:p>
            <a:pPr marL="723900" indent="-723900" algn="ctr" eaLnBrk="0" fontAlgn="base" hangingPunct="0">
              <a:spcBef>
                <a:spcPct val="20000"/>
              </a:spcBef>
              <a:spcAft>
                <a:spcPct val="0"/>
              </a:spcAft>
              <a:buClr>
                <a:srgbClr val="7E9CE8"/>
              </a:buClr>
              <a:buFont typeface="Wingdings" pitchFamily="2" charset="2"/>
              <a:buNone/>
            </a:pPr>
            <a:r>
              <a:rPr lang="en-GB" sz="3200" b="1" dirty="0">
                <a:solidFill>
                  <a:srgbClr val="000000"/>
                </a:solidFill>
                <a:latin typeface="Arial" pitchFamily="34" charset="0"/>
              </a:rPr>
              <a:t>Sally Brown and Phil Race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3200" b="1" dirty="0">
                <a:solidFill>
                  <a:srgbClr val="800080"/>
                </a:solidFill>
                <a:ea typeface="+mn-ea"/>
                <a:cs typeface="+mn-cs"/>
              </a:rPr>
              <a:t>7. 	We need to rebalance formative and summative assessment</a:t>
            </a:r>
          </a:p>
        </p:txBody>
      </p:sp>
      <p:sp>
        <p:nvSpPr>
          <p:cNvPr id="3" name="Content Placeholder 2"/>
          <p:cNvSpPr>
            <a:spLocks noGrp="1"/>
          </p:cNvSpPr>
          <p:nvPr>
            <p:ph idx="1"/>
          </p:nvPr>
        </p:nvSpPr>
        <p:spPr>
          <a:noFill/>
          <a:ln w="12700">
            <a:noFill/>
            <a:miter lim="800000"/>
            <a:headEnd/>
            <a:tailEnd/>
          </a:ln>
          <a:effectLst/>
        </p:spPr>
        <p:txBody>
          <a:bodyPr lIns="92075" tIns="46038" rIns="92075" bIns="46038">
            <a:normAutofit fontScale="92500" lnSpcReduction="10000"/>
          </a:bodyPr>
          <a:lstStyle/>
          <a:p>
            <a:pPr marL="630238" indent="-630238" eaLnBrk="0" fontAlgn="base" hangingPunct="0">
              <a:spcAft>
                <a:spcPct val="0"/>
              </a:spcAft>
              <a:buClr>
                <a:srgbClr val="CC0000"/>
              </a:buClr>
              <a:buFont typeface="Wingdings" pitchFamily="2" charset="2"/>
              <a:buChar char="v"/>
            </a:pPr>
            <a:r>
              <a:rPr lang="en-GB" b="1" dirty="0">
                <a:solidFill>
                  <a:srgbClr val="000000"/>
                </a:solidFill>
              </a:rPr>
              <a:t>The principal purpose of formative assessment is to form, inform, transform student behaviour: it tends to contain many words and is incremental;</a:t>
            </a:r>
          </a:p>
          <a:p>
            <a:pPr marL="630238" indent="-630238" eaLnBrk="0" fontAlgn="base" hangingPunct="0">
              <a:spcAft>
                <a:spcPct val="0"/>
              </a:spcAft>
              <a:buClr>
                <a:srgbClr val="CC0000"/>
              </a:buClr>
              <a:buFont typeface="Wingdings" pitchFamily="2" charset="2"/>
              <a:buChar char="v"/>
            </a:pPr>
            <a:r>
              <a:rPr lang="en-GB" b="1" dirty="0">
                <a:solidFill>
                  <a:srgbClr val="000000"/>
                </a:solidFill>
              </a:rPr>
              <a:t>Summative assessment is about summing up/judging performance and achievement, it tends to be end point and contain numbers and grades.</a:t>
            </a:r>
          </a:p>
          <a:p>
            <a:pPr marL="630238" indent="-630238" eaLnBrk="0" fontAlgn="base" hangingPunct="0">
              <a:spcAft>
                <a:spcPct val="0"/>
              </a:spcAft>
              <a:buClr>
                <a:srgbClr val="CC0000"/>
              </a:buClr>
              <a:buFont typeface="Wingdings" pitchFamily="2" charset="2"/>
              <a:buChar char="v"/>
            </a:pPr>
            <a:r>
              <a:rPr lang="en-GB" b="1" dirty="0">
                <a:solidFill>
                  <a:srgbClr val="000000"/>
                </a:solidFill>
              </a:rPr>
              <a:t>We often over-use summative and under-use formative assessment.</a:t>
            </a:r>
          </a:p>
        </p:txBody>
      </p:sp>
    </p:spTree>
    <p:extLst>
      <p:ext uri="{BB962C8B-B14F-4D97-AF65-F5344CB8AC3E}">
        <p14:creationId xmlns:p14="http://schemas.microsoft.com/office/powerpoint/2010/main" xmlns="" val="3001653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ChangeArrowheads="1"/>
          </p:cNvSpPr>
          <p:nvPr/>
        </p:nvSpPr>
        <p:spPr bwMode="auto">
          <a:xfrm>
            <a:off x="0" y="0"/>
            <a:ext cx="9144000" cy="1143000"/>
          </a:xfrm>
          <a:prstGeom prst="rect">
            <a:avLst/>
          </a:prstGeom>
          <a:noFill/>
          <a:ln w="12700">
            <a:noFill/>
            <a:miter lim="800000"/>
            <a:headEnd/>
            <a:tailEnd/>
          </a:ln>
          <a:effectLst/>
        </p:spPr>
        <p:txBody>
          <a:bodyPr lIns="92075" tIns="46038" rIns="92075" bIns="46038" anchor="ctr"/>
          <a:lstStyle/>
          <a:p>
            <a:pPr algn="ctr" eaLnBrk="0" fontAlgn="base" hangingPunct="0">
              <a:lnSpc>
                <a:spcPct val="80000"/>
              </a:lnSpc>
              <a:spcBef>
                <a:spcPct val="0"/>
              </a:spcBef>
              <a:spcAft>
                <a:spcPct val="0"/>
              </a:spcAft>
            </a:pPr>
            <a:r>
              <a:rPr lang="en-US" sz="3200" b="1" dirty="0">
                <a:solidFill>
                  <a:srgbClr val="800080"/>
                </a:solidFill>
                <a:latin typeface="+mj-lt"/>
              </a:rPr>
              <a:t>8. 	Assessment must be fair (reliable)</a:t>
            </a:r>
          </a:p>
        </p:txBody>
      </p:sp>
      <p:sp>
        <p:nvSpPr>
          <p:cNvPr id="282627" name="Rectangle 3"/>
          <p:cNvSpPr>
            <a:spLocks noChangeArrowheads="1"/>
          </p:cNvSpPr>
          <p:nvPr/>
        </p:nvSpPr>
        <p:spPr bwMode="auto">
          <a:xfrm>
            <a:off x="0" y="1143000"/>
            <a:ext cx="9144000" cy="4718050"/>
          </a:xfrm>
          <a:prstGeom prst="rect">
            <a:avLst/>
          </a:prstGeom>
          <a:noFill/>
          <a:ln w="12700">
            <a:noFill/>
            <a:miter lim="800000"/>
            <a:headEnd/>
            <a:tailEnd/>
          </a:ln>
          <a:effectLst/>
        </p:spPr>
        <p:txBody>
          <a:bodyPr lIns="92075" tIns="46038" rIns="92075" bIns="46038"/>
          <a:lstStyle/>
          <a:p>
            <a:pPr marL="630238" indent="-630238" eaLnBrk="0" fontAlgn="base" hangingPunct="0">
              <a:lnSpc>
                <a:spcPct val="90000"/>
              </a:lnSpc>
              <a:spcBef>
                <a:spcPct val="20000"/>
              </a:spcBef>
              <a:spcAft>
                <a:spcPct val="0"/>
              </a:spcAft>
              <a:buClr>
                <a:srgbClr val="CC0000"/>
              </a:buClr>
              <a:buFont typeface="Wingdings" pitchFamily="2" charset="2"/>
              <a:buChar char="v"/>
            </a:pPr>
            <a:r>
              <a:rPr lang="en-US" sz="3200" b="1" dirty="0">
                <a:solidFill>
                  <a:srgbClr val="000000"/>
                </a:solidFill>
              </a:rPr>
              <a:t>Are we getting away from ‘putting down the number we first thought of’?</a:t>
            </a:r>
          </a:p>
          <a:p>
            <a:pPr marL="630238" indent="-630238" eaLnBrk="0" fontAlgn="base" hangingPunct="0">
              <a:lnSpc>
                <a:spcPct val="90000"/>
              </a:lnSpc>
              <a:spcBef>
                <a:spcPct val="20000"/>
              </a:spcBef>
              <a:spcAft>
                <a:spcPct val="0"/>
              </a:spcAft>
              <a:buClr>
                <a:srgbClr val="CC0000"/>
              </a:buClr>
              <a:buFont typeface="Wingdings" pitchFamily="2" charset="2"/>
              <a:buChar char="v"/>
            </a:pPr>
            <a:r>
              <a:rPr lang="en-US" sz="3200" b="1" dirty="0">
                <a:solidFill>
                  <a:srgbClr val="000000"/>
                </a:solidFill>
              </a:rPr>
              <a:t>Would double-marking reveal serious inconsistencies?</a:t>
            </a:r>
          </a:p>
          <a:p>
            <a:pPr marL="630238" indent="-630238" eaLnBrk="0" fontAlgn="base" hangingPunct="0">
              <a:lnSpc>
                <a:spcPct val="90000"/>
              </a:lnSpc>
              <a:spcBef>
                <a:spcPct val="20000"/>
              </a:spcBef>
              <a:spcAft>
                <a:spcPct val="0"/>
              </a:spcAft>
              <a:buClr>
                <a:srgbClr val="CC0000"/>
              </a:buClr>
              <a:buFont typeface="Wingdings" pitchFamily="2" charset="2"/>
              <a:buChar char="v"/>
            </a:pPr>
            <a:r>
              <a:rPr lang="en-US" sz="3200" b="1" dirty="0">
                <a:solidFill>
                  <a:srgbClr val="000000"/>
                </a:solidFill>
              </a:rPr>
              <a:t>I mean, of course, blind anonymous double marking – but this is not always possible (not to mention not manageable).</a:t>
            </a:r>
          </a:p>
          <a:p>
            <a:pPr marL="630238" indent="-630238" eaLnBrk="0" fontAlgn="base" hangingPunct="0">
              <a:lnSpc>
                <a:spcPct val="90000"/>
              </a:lnSpc>
              <a:spcBef>
                <a:spcPct val="20000"/>
              </a:spcBef>
              <a:spcAft>
                <a:spcPct val="0"/>
              </a:spcAft>
              <a:buClr>
                <a:srgbClr val="CC0000"/>
              </a:buClr>
              <a:buFont typeface="Wingdings" pitchFamily="2" charset="2"/>
              <a:buChar char="v"/>
            </a:pPr>
            <a:r>
              <a:rPr lang="en-US" sz="3200" b="1" dirty="0">
                <a:solidFill>
                  <a:srgbClr val="000000"/>
                </a:solidFill>
              </a:rPr>
              <a:t>Can we justify our marks or grades to students?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2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2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826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3200" b="1" dirty="0">
                <a:solidFill>
                  <a:srgbClr val="800080"/>
                </a:solidFill>
                <a:ea typeface="+mn-ea"/>
                <a:cs typeface="+mn-cs"/>
              </a:rPr>
              <a:t>9. 	Good assessment practice can help retention and achievement </a:t>
            </a:r>
          </a:p>
        </p:txBody>
      </p:sp>
      <p:sp>
        <p:nvSpPr>
          <p:cNvPr id="3" name="Content Placeholder 2"/>
          <p:cNvSpPr>
            <a:spLocks noGrp="1"/>
          </p:cNvSpPr>
          <p:nvPr>
            <p:ph idx="1"/>
          </p:nvPr>
        </p:nvSpPr>
        <p:spPr>
          <a:xfrm>
            <a:off x="0" y="1066800"/>
            <a:ext cx="9144000" cy="5791200"/>
          </a:xfrm>
          <a:noFill/>
          <a:ln w="12700">
            <a:noFill/>
            <a:miter lim="800000"/>
            <a:headEnd/>
            <a:tailEnd/>
          </a:ln>
          <a:effectLst/>
        </p:spPr>
        <p:txBody>
          <a:bodyPr lIns="92075" tIns="46038" rIns="92075" bIns="46038">
            <a:noAutofit/>
          </a:bodyPr>
          <a:lstStyle/>
          <a:p>
            <a:pPr marL="711200" indent="-711200" eaLnBrk="0" fontAlgn="base" hangingPunct="0">
              <a:spcAft>
                <a:spcPct val="0"/>
              </a:spcAft>
              <a:buClr>
                <a:srgbClr val="CC0000"/>
              </a:buClr>
              <a:buFont typeface="Wingdings" pitchFamily="2" charset="2"/>
              <a:buChar char="v"/>
            </a:pPr>
            <a:r>
              <a:rPr lang="en-GB" sz="2700" b="1" dirty="0">
                <a:solidFill>
                  <a:srgbClr val="000000"/>
                </a:solidFill>
              </a:rPr>
              <a:t>Students drop out if they don’t know how they are doing, if they feel overwhelmed by competing deadlines, if they can’t see the point of tasks, if they think cheating is condoned, if they don’t feel up to the task, if they don’t know what they are doing;</a:t>
            </a:r>
          </a:p>
          <a:p>
            <a:pPr marL="711200" indent="-711200" eaLnBrk="0" fontAlgn="base" hangingPunct="0">
              <a:spcAft>
                <a:spcPct val="0"/>
              </a:spcAft>
              <a:buClr>
                <a:srgbClr val="CC0000"/>
              </a:buClr>
              <a:buFont typeface="Wingdings" pitchFamily="2" charset="2"/>
              <a:buChar char="v"/>
            </a:pPr>
            <a:r>
              <a:rPr lang="en-GB" sz="2700" b="1" dirty="0">
                <a:solidFill>
                  <a:srgbClr val="000000"/>
                </a:solidFill>
              </a:rPr>
              <a:t>Assessment therefore needs to be fair, clear, developmental, informative,  purposeful and building resilience (</a:t>
            </a:r>
            <a:r>
              <a:rPr lang="en-GB" sz="2700" b="1" dirty="0" err="1">
                <a:solidFill>
                  <a:srgbClr val="000000"/>
                </a:solidFill>
              </a:rPr>
              <a:t>Dweck</a:t>
            </a:r>
            <a:r>
              <a:rPr lang="en-GB" sz="2700" b="1" dirty="0">
                <a:solidFill>
                  <a:srgbClr val="000000"/>
                </a:solidFill>
              </a:rPr>
              <a:t>, 2000);</a:t>
            </a:r>
          </a:p>
          <a:p>
            <a:pPr marL="711200" indent="-711200" eaLnBrk="0" fontAlgn="base" hangingPunct="0">
              <a:spcAft>
                <a:spcPct val="0"/>
              </a:spcAft>
              <a:buClr>
                <a:srgbClr val="CC0000"/>
              </a:buClr>
              <a:buFont typeface="Wingdings" pitchFamily="2" charset="2"/>
              <a:buChar char="v"/>
            </a:pPr>
            <a:r>
              <a:rPr lang="en-GB" sz="2700" b="1" dirty="0">
                <a:solidFill>
                  <a:srgbClr val="000000"/>
                </a:solidFill>
              </a:rPr>
              <a:t>Students need clear briefings and opportunities to see what good work looks like, to practice before the summative event, to have the chance to ask questions without looking stupid and to get formative feedback.</a:t>
            </a:r>
          </a:p>
        </p:txBody>
      </p:sp>
    </p:spTree>
    <p:extLst>
      <p:ext uri="{BB962C8B-B14F-4D97-AF65-F5344CB8AC3E}">
        <p14:creationId xmlns:p14="http://schemas.microsoft.com/office/powerpoint/2010/main" xmlns="" val="1971551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ChangeArrowheads="1"/>
          </p:cNvSpPr>
          <p:nvPr/>
        </p:nvSpPr>
        <p:spPr bwMode="auto">
          <a:xfrm>
            <a:off x="0" y="0"/>
            <a:ext cx="9144000" cy="1066800"/>
          </a:xfrm>
          <a:prstGeom prst="rect">
            <a:avLst/>
          </a:prstGeom>
          <a:noFill/>
          <a:ln w="12700">
            <a:noFill/>
            <a:miter lim="800000"/>
            <a:headEnd/>
            <a:tailEnd/>
          </a:ln>
          <a:effectLst/>
        </p:spPr>
        <p:txBody>
          <a:bodyPr lIns="92075" tIns="46038" rIns="92075" bIns="46038" anchor="ctr"/>
          <a:lstStyle/>
          <a:p>
            <a:pPr algn="ctr" eaLnBrk="0" fontAlgn="base" hangingPunct="0">
              <a:lnSpc>
                <a:spcPct val="80000"/>
              </a:lnSpc>
              <a:spcBef>
                <a:spcPct val="0"/>
              </a:spcBef>
              <a:spcAft>
                <a:spcPct val="0"/>
              </a:spcAft>
            </a:pPr>
            <a:r>
              <a:rPr lang="en-US" sz="3200" b="1" dirty="0">
                <a:solidFill>
                  <a:srgbClr val="800080"/>
                </a:solidFill>
                <a:latin typeface="+mj-lt"/>
              </a:rPr>
              <a:t>10. 	Assessment must be manageable</a:t>
            </a:r>
          </a:p>
        </p:txBody>
      </p:sp>
      <p:sp>
        <p:nvSpPr>
          <p:cNvPr id="290819" name="Rectangle 3"/>
          <p:cNvSpPr>
            <a:spLocks noChangeArrowheads="1"/>
          </p:cNvSpPr>
          <p:nvPr/>
        </p:nvSpPr>
        <p:spPr bwMode="auto">
          <a:xfrm>
            <a:off x="0" y="1066800"/>
            <a:ext cx="9144000" cy="4232275"/>
          </a:xfrm>
          <a:prstGeom prst="rect">
            <a:avLst/>
          </a:prstGeom>
          <a:noFill/>
          <a:ln w="12700">
            <a:noFill/>
            <a:miter lim="800000"/>
            <a:headEnd/>
            <a:tailEnd/>
          </a:ln>
          <a:effectLst/>
        </p:spPr>
        <p:txBody>
          <a:bodyPr lIns="92075" tIns="46038" rIns="92075" bIns="46038"/>
          <a:lstStyle/>
          <a:p>
            <a:pPr marL="711200" indent="-711200" eaLnBrk="0" fontAlgn="base" hangingPunct="0">
              <a:spcBef>
                <a:spcPct val="20000"/>
              </a:spcBef>
              <a:spcAft>
                <a:spcPct val="0"/>
              </a:spcAft>
              <a:buClr>
                <a:srgbClr val="CC0000"/>
              </a:buClr>
              <a:buFont typeface="Wingdings" pitchFamily="2" charset="2"/>
              <a:buChar char="v"/>
            </a:pPr>
            <a:r>
              <a:rPr lang="en-US" sz="3200" b="1" dirty="0">
                <a:solidFill>
                  <a:srgbClr val="000000"/>
                </a:solidFill>
              </a:rPr>
              <a:t>Manageable for us, and manageable for students.</a:t>
            </a:r>
          </a:p>
          <a:p>
            <a:pPr marL="711200" indent="-711200" eaLnBrk="0" fontAlgn="base" hangingPunct="0">
              <a:spcBef>
                <a:spcPct val="20000"/>
              </a:spcBef>
              <a:spcAft>
                <a:spcPct val="0"/>
              </a:spcAft>
              <a:buClr>
                <a:srgbClr val="CC0000"/>
              </a:buClr>
              <a:buFont typeface="Wingdings" pitchFamily="2" charset="2"/>
              <a:buChar char="v"/>
            </a:pPr>
            <a:r>
              <a:rPr lang="en-US" sz="3200" b="1" dirty="0">
                <a:solidFill>
                  <a:srgbClr val="000000"/>
                </a:solidFill>
              </a:rPr>
              <a:t>We don’t want to drive them (further) towards surface learning, nor do we want to diminish our reliability or validity.</a:t>
            </a:r>
          </a:p>
          <a:p>
            <a:pPr marL="711200" indent="-711200" eaLnBrk="0" fontAlgn="base" hangingPunct="0">
              <a:spcBef>
                <a:spcPct val="20000"/>
              </a:spcBef>
              <a:spcAft>
                <a:spcPct val="0"/>
              </a:spcAft>
              <a:buClr>
                <a:srgbClr val="CC0000"/>
              </a:buClr>
              <a:buFont typeface="Wingdings" pitchFamily="2" charset="2"/>
              <a:buChar char="v"/>
            </a:pPr>
            <a:r>
              <a:rPr lang="en-US" sz="3200" b="1" dirty="0">
                <a:solidFill>
                  <a:srgbClr val="000000"/>
                </a:solidFill>
              </a:rPr>
              <a:t>In particular, the time spent on assessment needs to deliver rich harvests of feedback to students, which they use – feed-forward in particular.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0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0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908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a:noFill/>
          <a:ln w="12700">
            <a:noFill/>
            <a:miter lim="800000"/>
            <a:headEnd/>
            <a:tailEnd/>
          </a:ln>
          <a:effectLst/>
        </p:spPr>
        <p:txBody>
          <a:bodyPr lIns="92075" tIns="46038" rIns="92075" bIns="46038" anchor="ctr"/>
          <a:lstStyle/>
          <a:p>
            <a:pPr eaLnBrk="0" fontAlgn="base" hangingPunct="0">
              <a:lnSpc>
                <a:spcPct val="80000"/>
              </a:lnSpc>
              <a:spcAft>
                <a:spcPct val="0"/>
              </a:spcAft>
            </a:pPr>
            <a:r>
              <a:rPr lang="en-GB" sz="3600" b="1" dirty="0">
                <a:solidFill>
                  <a:srgbClr val="800080"/>
                </a:solidFill>
                <a:ea typeface="+mn-ea"/>
                <a:cs typeface="+mn-cs"/>
              </a:rPr>
              <a:t>References</a:t>
            </a:r>
          </a:p>
        </p:txBody>
      </p:sp>
      <p:sp>
        <p:nvSpPr>
          <p:cNvPr id="3" name="Content Placeholder 2"/>
          <p:cNvSpPr>
            <a:spLocks noGrp="1"/>
          </p:cNvSpPr>
          <p:nvPr>
            <p:ph idx="1"/>
          </p:nvPr>
        </p:nvSpPr>
        <p:spPr>
          <a:xfrm>
            <a:off x="457200" y="685800"/>
            <a:ext cx="8229600" cy="5440363"/>
          </a:xfrm>
        </p:spPr>
        <p:txBody>
          <a:bodyPr>
            <a:noAutofit/>
          </a:bodyPr>
          <a:lstStyle/>
          <a:p>
            <a:pPr marL="792163" indent="-1503363">
              <a:lnSpc>
                <a:spcPct val="120000"/>
              </a:lnSpc>
              <a:spcBef>
                <a:spcPts val="600"/>
              </a:spcBef>
              <a:buNone/>
            </a:pPr>
            <a:r>
              <a:rPr lang="en-GB" sz="2400" b="1" dirty="0"/>
              <a:t>Brown, S. (2015) </a:t>
            </a:r>
            <a:r>
              <a:rPr lang="en-GB" sz="2400" b="1" i="1" dirty="0"/>
              <a:t>Learning, teaching and assessment in higher education: global perspectives, </a:t>
            </a:r>
            <a:r>
              <a:rPr lang="en-GB" sz="2400" b="1" dirty="0"/>
              <a:t>London: </a:t>
            </a:r>
          </a:p>
          <a:p>
            <a:pPr marL="792163" indent="-1503363">
              <a:lnSpc>
                <a:spcPct val="120000"/>
              </a:lnSpc>
              <a:spcBef>
                <a:spcPts val="600"/>
              </a:spcBef>
              <a:buNone/>
            </a:pPr>
            <a:r>
              <a:rPr lang="en-GB" sz="2400" b="1" dirty="0"/>
              <a:t>Brown, S. and Race, P. (2012) </a:t>
            </a:r>
            <a:r>
              <a:rPr lang="en-GB" sz="2400" b="1" i="1" dirty="0"/>
              <a:t>Using effective assessment to promote learning,</a:t>
            </a:r>
            <a:r>
              <a:rPr lang="en-GB" sz="2400" b="1" dirty="0"/>
              <a:t> in Hunt, L and Chalmers, D. </a:t>
            </a:r>
            <a:r>
              <a:rPr lang="en-GB" sz="2400" b="1" i="1" dirty="0"/>
              <a:t>University Teaching in Focus: a learning-centred approach</a:t>
            </a:r>
            <a:r>
              <a:rPr lang="en-GB" sz="2400" b="1" dirty="0"/>
              <a:t>, Victoria, Australia, Acer Press, and Abingdon: Routledge.</a:t>
            </a:r>
          </a:p>
          <a:p>
            <a:pPr marL="792163" indent="-1503363">
              <a:lnSpc>
                <a:spcPct val="120000"/>
              </a:lnSpc>
              <a:spcBef>
                <a:spcPts val="600"/>
              </a:spcBef>
              <a:buNone/>
            </a:pPr>
            <a:r>
              <a:rPr lang="en-GB" sz="2400" b="1" dirty="0" err="1"/>
              <a:t>Dweck</a:t>
            </a:r>
            <a:r>
              <a:rPr lang="en-GB" sz="2400" b="1" dirty="0"/>
              <a:t>, C. S. (2000) </a:t>
            </a:r>
            <a:r>
              <a:rPr lang="en-GB" sz="2400" b="1" i="1" dirty="0"/>
              <a:t>Self Theories: Their Role in Motivation, Personality and Development, </a:t>
            </a:r>
            <a:r>
              <a:rPr lang="en-GB" sz="2400" b="1" dirty="0"/>
              <a:t>Lillington, NC: Taylor &amp; Francis.</a:t>
            </a:r>
          </a:p>
          <a:p>
            <a:pPr marL="792163" indent="-1503363">
              <a:lnSpc>
                <a:spcPct val="120000"/>
              </a:lnSpc>
              <a:spcBef>
                <a:spcPts val="600"/>
              </a:spcBef>
              <a:buNone/>
            </a:pPr>
            <a:r>
              <a:rPr lang="en-GB" sz="2400" b="1" dirty="0"/>
              <a:t>HEA (2012) </a:t>
            </a:r>
            <a:r>
              <a:rPr lang="en-GB" sz="2400" b="1" i="1" dirty="0"/>
              <a:t>A Marked Improvement: transforming assessment in higher education, </a:t>
            </a:r>
            <a:r>
              <a:rPr lang="en-GB" sz="2400" b="1" dirty="0"/>
              <a:t>York: Higher Education Academy. (</a:t>
            </a:r>
            <a:r>
              <a:rPr lang="en-GB" sz="2400" b="1" u="sng" dirty="0">
                <a:hlinkClick r:id="rId2"/>
              </a:rPr>
              <a:t>http://www.heacademy.ac.uk/assets/documents/assessment/A_Marked_Improvement.pdf</a:t>
            </a:r>
            <a:endParaRPr lang="en-GB" sz="2400" b="1" dirty="0"/>
          </a:p>
          <a:p>
            <a:pPr marL="0" indent="0">
              <a:buNone/>
            </a:pPr>
            <a:endParaRPr lang="en-GB" sz="2400" b="1" dirty="0">
              <a:effectLst/>
            </a:endParaRPr>
          </a:p>
        </p:txBody>
      </p:sp>
    </p:spTree>
    <p:extLst>
      <p:ext uri="{BB962C8B-B14F-4D97-AF65-F5344CB8AC3E}">
        <p14:creationId xmlns:p14="http://schemas.microsoft.com/office/powerpoint/2010/main" xmlns="" val="816136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713788" cy="573087"/>
          </a:xfrm>
          <a:noFill/>
          <a:ln w="12700">
            <a:noFill/>
            <a:miter lim="800000"/>
            <a:headEnd/>
            <a:tailEnd/>
          </a:ln>
          <a:effectLst/>
        </p:spPr>
        <p:txBody>
          <a:bodyPr lIns="92075" tIns="46038" rIns="92075" bIns="46038" anchor="ctr"/>
          <a:lstStyle/>
          <a:p>
            <a:pPr eaLnBrk="0" hangingPunct="0">
              <a:lnSpc>
                <a:spcPct val="80000"/>
              </a:lnSpc>
            </a:pPr>
            <a:r>
              <a:rPr lang="en-GB" sz="3200" kern="1200" dirty="0">
                <a:solidFill>
                  <a:srgbClr val="800080"/>
                </a:solidFill>
                <a:ea typeface="+mn-ea"/>
                <a:cs typeface="+mn-cs"/>
              </a:rPr>
              <a:t>Ten things that really matter about assessment </a:t>
            </a:r>
          </a:p>
        </p:txBody>
      </p:sp>
      <p:sp>
        <p:nvSpPr>
          <p:cNvPr id="3" name="Content Placeholder 2"/>
          <p:cNvSpPr>
            <a:spLocks noGrp="1"/>
          </p:cNvSpPr>
          <p:nvPr>
            <p:ph idx="1"/>
          </p:nvPr>
        </p:nvSpPr>
        <p:spPr>
          <a:xfrm>
            <a:off x="1" y="838200"/>
            <a:ext cx="8915400" cy="5029201"/>
          </a:xfrm>
        </p:spPr>
        <p:txBody>
          <a:bodyPr/>
          <a:lstStyle/>
          <a:p>
            <a:pPr>
              <a:buNone/>
            </a:pPr>
            <a:r>
              <a:rPr lang="en-GB" sz="2400" dirty="0"/>
              <a:t>1.	SB: Assessment must be </a:t>
            </a:r>
            <a:r>
              <a:rPr lang="en-GB" sz="2400" i="1" dirty="0"/>
              <a:t>for</a:t>
            </a:r>
            <a:r>
              <a:rPr lang="en-GB" sz="2400" dirty="0"/>
              <a:t> not just </a:t>
            </a:r>
            <a:r>
              <a:rPr lang="en-GB" sz="2400" i="1" dirty="0"/>
              <a:t>of</a:t>
            </a:r>
            <a:r>
              <a:rPr lang="en-GB" sz="2400" dirty="0"/>
              <a:t> learning</a:t>
            </a:r>
          </a:p>
          <a:p>
            <a:pPr>
              <a:buNone/>
            </a:pPr>
            <a:r>
              <a:rPr lang="en-GB" sz="2400" dirty="0"/>
              <a:t>2.	PR: Constructive alignment must work in practice for students and for us</a:t>
            </a:r>
          </a:p>
          <a:p>
            <a:pPr>
              <a:buNone/>
            </a:pPr>
            <a:r>
              <a:rPr lang="en-GB" sz="2400" dirty="0"/>
              <a:t>3. 	SB: Assessment must be fit for purpose and authentic</a:t>
            </a:r>
          </a:p>
          <a:p>
            <a:pPr>
              <a:buNone/>
            </a:pPr>
            <a:r>
              <a:rPr lang="en-GB" sz="2400" dirty="0"/>
              <a:t>4.	PR: Feedback must support the other factors underpinning learning</a:t>
            </a:r>
          </a:p>
          <a:p>
            <a:pPr>
              <a:buNone/>
            </a:pPr>
            <a:r>
              <a:rPr lang="en-GB" sz="2400" dirty="0"/>
              <a:t>5. 	SB: Assessment must engage students in active tasks </a:t>
            </a:r>
          </a:p>
          <a:p>
            <a:pPr>
              <a:buNone/>
            </a:pPr>
            <a:r>
              <a:rPr lang="en-GB" sz="2400" dirty="0"/>
              <a:t>6.	PR: Assessment must be valid</a:t>
            </a:r>
          </a:p>
          <a:p>
            <a:pPr>
              <a:buNone/>
            </a:pPr>
            <a:r>
              <a:rPr lang="en-GB" sz="2400" dirty="0"/>
              <a:t>7. 	SB: We need to rebalance formative and summative assessment</a:t>
            </a:r>
          </a:p>
          <a:p>
            <a:pPr>
              <a:buNone/>
            </a:pPr>
            <a:r>
              <a:rPr lang="en-GB" sz="2400" dirty="0"/>
              <a:t>8.	PR: Assessment must be fair (reliable)</a:t>
            </a:r>
          </a:p>
          <a:p>
            <a:pPr>
              <a:buNone/>
            </a:pPr>
            <a:r>
              <a:rPr lang="en-GB" sz="2400" dirty="0"/>
              <a:t>9.	SB: Good assessment practice can help retention and achievement</a:t>
            </a:r>
          </a:p>
          <a:p>
            <a:pPr>
              <a:buNone/>
            </a:pPr>
            <a:r>
              <a:rPr lang="en-GB" sz="2400" dirty="0"/>
              <a:t>10.	PR: Assessment must be manageable for us and for students</a:t>
            </a:r>
          </a:p>
          <a:p>
            <a:pPr>
              <a:buNone/>
            </a:pPr>
            <a:endParaRPr lang="en-GB" sz="2400" dirty="0"/>
          </a:p>
          <a:p>
            <a:pPr>
              <a:buNone/>
            </a:pPr>
            <a:endParaRPr lang="en-GB" sz="24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wl1.jpg"/>
          <p:cNvPicPr>
            <a:picLocks noChangeAspect="1"/>
          </p:cNvPicPr>
          <p:nvPr/>
        </p:nvPicPr>
        <p:blipFill>
          <a:blip r:embed="rId2" cstate="print"/>
          <a:stretch>
            <a:fillRect/>
          </a:stretch>
        </p:blipFill>
        <p:spPr>
          <a:xfrm>
            <a:off x="2895601" y="1447800"/>
            <a:ext cx="2485292" cy="4038600"/>
          </a:xfrm>
          <a:prstGeom prst="rect">
            <a:avLst/>
          </a:prstGeom>
        </p:spPr>
      </p:pic>
      <p:sp>
        <p:nvSpPr>
          <p:cNvPr id="3" name="Content Placeholder 2"/>
          <p:cNvSpPr>
            <a:spLocks noGrp="1"/>
          </p:cNvSpPr>
          <p:nvPr>
            <p:ph idx="1"/>
          </p:nvPr>
        </p:nvSpPr>
        <p:spPr>
          <a:xfrm>
            <a:off x="457200" y="762000"/>
            <a:ext cx="8229600" cy="5364163"/>
          </a:xfrm>
          <a:noFill/>
        </p:spPr>
        <p:txBody>
          <a:bodyPr>
            <a:normAutofit fontScale="92500" lnSpcReduction="10000"/>
          </a:bodyPr>
          <a:lstStyle/>
          <a:p>
            <a:pPr marL="711200" indent="-711200">
              <a:buClr>
                <a:srgbClr val="FF0000"/>
              </a:buClr>
              <a:buFont typeface="Wingdings" pitchFamily="2" charset="2"/>
              <a:buChar char="v"/>
            </a:pPr>
            <a:r>
              <a:rPr lang="en-GB" sz="3000" b="1" dirty="0"/>
              <a:t>Every assessment task must be </a:t>
            </a:r>
            <a:r>
              <a:rPr lang="en-GB" sz="3000" b="1" i="1" dirty="0"/>
              <a:t>productive</a:t>
            </a:r>
            <a:r>
              <a:rPr lang="en-GB" sz="3000" b="1" dirty="0"/>
              <a:t> rather than just </a:t>
            </a:r>
            <a:r>
              <a:rPr lang="en-GB" sz="3000" b="1" i="1" dirty="0"/>
              <a:t>reproductive</a:t>
            </a:r>
            <a:r>
              <a:rPr lang="en-GB" sz="3000" b="1" dirty="0"/>
              <a:t>: i.e. students must demonstrate how they use learning rather than just repeating it;</a:t>
            </a:r>
          </a:p>
          <a:p>
            <a:pPr marL="711200" indent="-711200">
              <a:buClr>
                <a:srgbClr val="FF0000"/>
              </a:buClr>
              <a:buFont typeface="Wingdings" pitchFamily="2" charset="2"/>
              <a:buChar char="v"/>
            </a:pPr>
            <a:r>
              <a:rPr lang="en-GB" sz="3000" b="1" dirty="0"/>
              <a:t>Assignments that model the kinds of activities that graduates will be undertaking in later life are more valuable than ones which focus on content;</a:t>
            </a:r>
          </a:p>
          <a:p>
            <a:pPr marL="711200" indent="-711200">
              <a:buClr>
                <a:srgbClr val="FF0000"/>
              </a:buClr>
              <a:buFont typeface="Wingdings" pitchFamily="2" charset="2"/>
              <a:buChar char="v"/>
            </a:pPr>
            <a:r>
              <a:rPr lang="en-GB" sz="3000" b="1" dirty="0"/>
              <a:t>If students are learning while they are actually undertaking the assessed task, this is a valuable use of their time;</a:t>
            </a:r>
          </a:p>
          <a:p>
            <a:pPr marL="711200" indent="-711200">
              <a:buClr>
                <a:srgbClr val="FF0000"/>
              </a:buClr>
              <a:buFont typeface="Wingdings" pitchFamily="2" charset="2"/>
              <a:buChar char="v"/>
            </a:pPr>
            <a:r>
              <a:rPr lang="en-GB" sz="3000" b="1" dirty="0"/>
              <a:t>Feedback must help students to improve next time and therefore become feedforward. (See HEA, 2012)</a:t>
            </a:r>
          </a:p>
          <a:p>
            <a:pPr>
              <a:buClr>
                <a:srgbClr val="FF0000"/>
              </a:buClr>
              <a:buFont typeface="Wingdings" pitchFamily="2" charset="2"/>
              <a:buChar char="v"/>
            </a:pPr>
            <a:endParaRPr lang="en-GB" sz="3000" b="1" dirty="0"/>
          </a:p>
          <a:p>
            <a:pPr>
              <a:buClr>
                <a:srgbClr val="FF0000"/>
              </a:buClr>
              <a:buFont typeface="Wingdings" pitchFamily="2" charset="2"/>
              <a:buChar char="v"/>
            </a:pPr>
            <a:endParaRPr lang="en-GB" sz="3000" b="1" dirty="0"/>
          </a:p>
          <a:p>
            <a:pPr>
              <a:buClr>
                <a:srgbClr val="FF0000"/>
              </a:buClr>
              <a:buFont typeface="Wingdings" pitchFamily="2" charset="2"/>
              <a:buChar char="v"/>
            </a:pPr>
            <a:endParaRPr lang="en-GB" sz="3000" b="1" dirty="0"/>
          </a:p>
          <a:p>
            <a:pPr>
              <a:buClr>
                <a:srgbClr val="FF0000"/>
              </a:buClr>
              <a:buFont typeface="Wingdings" pitchFamily="2" charset="2"/>
              <a:buChar char="v"/>
            </a:pPr>
            <a:endParaRPr lang="en-GB" dirty="0"/>
          </a:p>
        </p:txBody>
      </p:sp>
      <p:sp>
        <p:nvSpPr>
          <p:cNvPr id="2" name="Title 1"/>
          <p:cNvSpPr>
            <a:spLocks noGrp="1"/>
          </p:cNvSpPr>
          <p:nvPr>
            <p:ph type="title"/>
          </p:nvPr>
        </p:nvSpPr>
        <p:spPr>
          <a:xfrm>
            <a:off x="0" y="0"/>
            <a:ext cx="8839200" cy="914400"/>
          </a:xfrm>
          <a:noFill/>
          <a:ln w="12700">
            <a:noFill/>
            <a:miter lim="800000"/>
            <a:headEnd/>
            <a:tailEnd/>
          </a:ln>
          <a:effectLst/>
        </p:spPr>
        <p:txBody>
          <a:bodyPr lIns="92075" tIns="46038" rIns="92075" bIns="46038" anchor="ctr">
            <a:noAutofit/>
          </a:bodyPr>
          <a:lstStyle/>
          <a:p>
            <a:pPr eaLnBrk="0" fontAlgn="base" hangingPunct="0">
              <a:lnSpc>
                <a:spcPct val="80000"/>
              </a:lnSpc>
              <a:spcAft>
                <a:spcPct val="0"/>
              </a:spcAft>
            </a:pPr>
            <a:r>
              <a:rPr lang="en-GB" sz="3200" b="1" dirty="0">
                <a:solidFill>
                  <a:srgbClr val="800080"/>
                </a:solidFill>
                <a:ea typeface="+mn-ea"/>
                <a:cs typeface="+mn-cs"/>
              </a:rPr>
              <a:t>1. 	Assessment must be </a:t>
            </a:r>
            <a:r>
              <a:rPr lang="en-GB" sz="3200" b="1" i="1" dirty="0">
                <a:solidFill>
                  <a:srgbClr val="800080"/>
                </a:solidFill>
                <a:ea typeface="+mn-ea"/>
                <a:cs typeface="+mn-cs"/>
              </a:rPr>
              <a:t>for</a:t>
            </a:r>
            <a:r>
              <a:rPr lang="en-GB" sz="3200" b="1" dirty="0">
                <a:solidFill>
                  <a:srgbClr val="800080"/>
                </a:solidFill>
                <a:ea typeface="+mn-ea"/>
                <a:cs typeface="+mn-cs"/>
              </a:rPr>
              <a:t> not just </a:t>
            </a:r>
            <a:r>
              <a:rPr lang="en-GB" sz="3200" b="1" i="1" dirty="0">
                <a:solidFill>
                  <a:srgbClr val="800080"/>
                </a:solidFill>
                <a:ea typeface="+mn-ea"/>
                <a:cs typeface="+mn-cs"/>
              </a:rPr>
              <a:t>of</a:t>
            </a:r>
            <a:r>
              <a:rPr lang="en-GB" sz="3200" b="1" dirty="0">
                <a:solidFill>
                  <a:srgbClr val="800080"/>
                </a:solidFill>
                <a:ea typeface="+mn-ea"/>
                <a:cs typeface="+mn-cs"/>
              </a:rPr>
              <a:t> learning</a:t>
            </a:r>
          </a:p>
        </p:txBody>
      </p:sp>
    </p:spTree>
    <p:extLst>
      <p:ext uri="{BB962C8B-B14F-4D97-AF65-F5344CB8AC3E}">
        <p14:creationId xmlns:p14="http://schemas.microsoft.com/office/powerpoint/2010/main" xmlns="" val="90365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path" presetSubtype="0" accel="50000" decel="50000" fill="hold" nodeType="clickEffect">
                                  <p:stCondLst>
                                    <p:cond delay="1000"/>
                                  </p:stCondLst>
                                  <p:childTnLst>
                                    <p:animMotion origin="layout" path="M 0 0  C 0.007 -0.01331  0.014 -0.02796  0.021 -0.0466  C 0.04 -0.09986  0.045 -0.15179  0.031 -0.15978  C 0.017 -0.1691  -0.01 -0.13182  -0.029 -0.07856  C -0.039 -0.0506  -0.045 -0.02397  -0.047 -0.00399  C -0.05 0.01198  -0.051 0.02796  -0.051 0.0466  C -0.051 0.10652  -0.038 0.15578  -0.023 0.15578  C -0.008 0.15578  0.005 0.10652  0.005 0.0466  C 0.005 0.01864  0.002 -0.00799  -0.003 -0.02663  C -0.005 -0.04261  -0.01 -0.05992  -0.016 -0.07723  C -0.036 -0.13182  -0.063 -0.1691  -0.077 -0.15978  C -0.091 -0.15046  -0.086 -0.09986  -0.066 -0.04527  C -0.058 -0.01997  -0.047 0.00133  -0.036 0.01598  C -0.028 0.02929  -0.019 0.04128  -0.007 0.05326  C 0.029 0.09187  0.065 0.10918  0.075 0.0932  C 0.084 0.07723  0.064 0.03329  0.028 -0.00399  C 0.013 -0.01997  -0.003 -0.03196  -0.016 -0.03994  C -0.028 -0.04793  -0.043 -0.05459  -0.059 -0.05859  C -0.103 -0.0719  -0.141 -0.06791  -0.144 -0.0466  C -0.148 -0.02663  -0.115 0  -0.071 0.01331  C -0.051 0.01864  -0.032 0.0213  -0.017 0.01997  C -0.004 0.01997  0.01 0.01731  0.025 0.01331  C 0.069 0  0.102 -0.02796  0.098 -0.04793  C 0.095 -0.06791  0.057 -0.07323  0.013 -0.05992  C -0.008 -0.05326  -0.027 -0.04394  -0.04 -0.03329  C -0.051 -0.0253  -0.062 -0.01598  -0.074 -0.00399  C -0.109 0.03462  -0.13 0.07723  -0.12 0.0932  C -0.111 0.10918  -0.074 0.09187  -0.039 0.05459  C -0.022 0.03595  -0.008 0.01731  0 0  Z" pathEditMode="relative" ptsTypes="">
                                      <p:cBhvr>
                                        <p:cTn id="6" dur="5000" fill="hold"/>
                                        <p:tgtEl>
                                          <p:spTgt spid="5"/>
                                        </p:tgtEl>
                                        <p:attrNameLst>
                                          <p:attrName>ppt_x</p:attrName>
                                          <p:attrName>ppt_y</p:attrName>
                                        </p:attrNameLst>
                                      </p:cBhvr>
                                    </p:animMotion>
                                  </p:childTnLst>
                                  <p:subTnLst>
                                    <p:set>
                                      <p:cBhvr override="childStyle">
                                        <p:cTn dur="1" fill="hold" display="0" masterRel="sameClick" afterEffect="1">
                                          <p:stCondLst>
                                            <p:cond evt="end" delay="0">
                                              <p:tn val="5"/>
                                            </p:cond>
                                          </p:stCondLst>
                                        </p:cTn>
                                        <p:tgtEl>
                                          <p:spTgt spid="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0" y="1"/>
            <a:ext cx="8964613" cy="908732"/>
          </a:xfrm>
          <a:noFill/>
          <a:ln w="12700">
            <a:noFill/>
            <a:miter lim="800000"/>
            <a:headEnd/>
            <a:tailEnd/>
          </a:ln>
          <a:effectLst/>
        </p:spPr>
        <p:txBody>
          <a:bodyPr vert="horz" lIns="92075" tIns="46038" rIns="92075" bIns="46038" rtlCol="0" anchor="ctr">
            <a:normAutofit/>
          </a:bodyPr>
          <a:lstStyle/>
          <a:p>
            <a:pPr eaLnBrk="0" hangingPunct="0">
              <a:lnSpc>
                <a:spcPct val="80000"/>
              </a:lnSpc>
            </a:pPr>
            <a:r>
              <a:rPr lang="en-GB" sz="3200" kern="1200" dirty="0">
                <a:solidFill>
                  <a:srgbClr val="800080"/>
                </a:solidFill>
                <a:ea typeface="+mn-ea"/>
                <a:cs typeface="+mn-cs"/>
              </a:rPr>
              <a:t>2.	Constructive alignment must work in practice for students and for us</a:t>
            </a:r>
          </a:p>
        </p:txBody>
      </p:sp>
      <p:sp>
        <p:nvSpPr>
          <p:cNvPr id="24582" name="Rectangle 3"/>
          <p:cNvSpPr>
            <a:spLocks noGrp="1" noChangeArrowheads="1"/>
          </p:cNvSpPr>
          <p:nvPr>
            <p:ph idx="1"/>
          </p:nvPr>
        </p:nvSpPr>
        <p:spPr>
          <a:xfrm>
            <a:off x="358777" y="980729"/>
            <a:ext cx="8605838" cy="4886672"/>
          </a:xfrm>
        </p:spPr>
        <p:txBody>
          <a:bodyPr/>
          <a:lstStyle/>
          <a:p>
            <a:pPr eaLnBrk="1" hangingPunct="1">
              <a:lnSpc>
                <a:spcPct val="100000"/>
              </a:lnSpc>
            </a:pPr>
            <a:r>
              <a:rPr lang="en-GB" sz="2800" dirty="0"/>
              <a:t>When explaining </a:t>
            </a:r>
            <a:r>
              <a:rPr lang="en-GB" sz="2800" dirty="0">
                <a:solidFill>
                  <a:srgbClr val="FF0000"/>
                </a:solidFill>
              </a:rPr>
              <a:t>assessment criteria </a:t>
            </a:r>
            <a:r>
              <a:rPr lang="en-GB" sz="2800" dirty="0"/>
              <a:t>to students, and when linking these to </a:t>
            </a:r>
            <a:r>
              <a:rPr lang="en-GB" sz="2800" dirty="0">
                <a:solidFill>
                  <a:srgbClr val="FF0000"/>
                </a:solidFill>
              </a:rPr>
              <a:t>evidence of achievement </a:t>
            </a:r>
            <a:r>
              <a:rPr lang="en-GB" sz="2800" dirty="0"/>
              <a:t>of the </a:t>
            </a:r>
            <a:r>
              <a:rPr lang="en-GB" sz="2800" dirty="0">
                <a:solidFill>
                  <a:srgbClr val="FF0000"/>
                </a:solidFill>
              </a:rPr>
              <a:t>intended learning outcomes</a:t>
            </a:r>
            <a:r>
              <a:rPr lang="en-GB" sz="2800" dirty="0"/>
              <a:t>, we need to make the most of face-to-face whole group contexts and...</a:t>
            </a:r>
          </a:p>
          <a:p>
            <a:pPr marL="2876550" lvl="1" indent="-457200" eaLnBrk="1" hangingPunct="1">
              <a:lnSpc>
                <a:spcPct val="100000"/>
              </a:lnSpc>
            </a:pPr>
            <a:r>
              <a:rPr lang="en-GB" sz="2400" dirty="0">
                <a:solidFill>
                  <a:srgbClr val="008000"/>
                </a:solidFill>
              </a:rPr>
              <a:t>Tone of voice</a:t>
            </a:r>
          </a:p>
          <a:p>
            <a:pPr marL="2876550" lvl="1" indent="-457200" eaLnBrk="1" hangingPunct="1">
              <a:lnSpc>
                <a:spcPct val="100000"/>
              </a:lnSpc>
            </a:pPr>
            <a:r>
              <a:rPr lang="en-GB" sz="2400" dirty="0">
                <a:solidFill>
                  <a:srgbClr val="008000"/>
                </a:solidFill>
              </a:rPr>
              <a:t>Body language</a:t>
            </a:r>
          </a:p>
          <a:p>
            <a:pPr marL="2876550" lvl="1" indent="-457200" eaLnBrk="1" hangingPunct="1">
              <a:lnSpc>
                <a:spcPct val="100000"/>
              </a:lnSpc>
            </a:pPr>
            <a:r>
              <a:rPr lang="en-GB" sz="2400" dirty="0">
                <a:solidFill>
                  <a:srgbClr val="008000"/>
                </a:solidFill>
              </a:rPr>
              <a:t>Facial expression</a:t>
            </a:r>
          </a:p>
          <a:p>
            <a:pPr marL="2876550" lvl="1" indent="-457200" eaLnBrk="1" hangingPunct="1">
              <a:lnSpc>
                <a:spcPct val="100000"/>
              </a:lnSpc>
            </a:pPr>
            <a:r>
              <a:rPr lang="en-GB" sz="2400" dirty="0">
                <a:solidFill>
                  <a:srgbClr val="008000"/>
                </a:solidFill>
              </a:rPr>
              <a:t>Eye contact</a:t>
            </a:r>
          </a:p>
          <a:p>
            <a:pPr marL="2876550" lvl="1" indent="-457200" eaLnBrk="1" hangingPunct="1">
              <a:lnSpc>
                <a:spcPct val="100000"/>
              </a:lnSpc>
            </a:pPr>
            <a:r>
              <a:rPr lang="en-GB" sz="2400" dirty="0">
                <a:solidFill>
                  <a:srgbClr val="008000"/>
                </a:solidFill>
              </a:rPr>
              <a:t>The chance to repeat things</a:t>
            </a:r>
          </a:p>
          <a:p>
            <a:pPr marL="2876550" lvl="1" indent="-457200" eaLnBrk="1" hangingPunct="1">
              <a:lnSpc>
                <a:spcPct val="100000"/>
              </a:lnSpc>
            </a:pPr>
            <a:r>
              <a:rPr lang="en-GB" sz="2400" dirty="0">
                <a:solidFill>
                  <a:srgbClr val="008000"/>
                </a:solidFill>
              </a:rPr>
              <a:t>The chance to respond to puzzled looks</a:t>
            </a:r>
          </a:p>
          <a:p>
            <a:pPr eaLnBrk="1" hangingPunct="1">
              <a:lnSpc>
                <a:spcPct val="100000"/>
              </a:lnSpc>
            </a:pPr>
            <a:r>
              <a:rPr lang="en-GB" sz="2800" dirty="0"/>
              <a:t>Some things don’t work nearly so well just on paper         or on screens.</a:t>
            </a:r>
            <a:endParaRPr lang="en-US" sz="2800" dirty="0"/>
          </a:p>
        </p:txBody>
      </p:sp>
      <p:sp>
        <p:nvSpPr>
          <p:cNvPr id="4" name="TextBox 3"/>
          <p:cNvSpPr txBox="1"/>
          <p:nvPr/>
        </p:nvSpPr>
        <p:spPr>
          <a:xfrm>
            <a:off x="467544" y="836723"/>
            <a:ext cx="8352928" cy="1569660"/>
          </a:xfrm>
          <a:prstGeom prst="rect">
            <a:avLst/>
          </a:prstGeom>
          <a:solidFill>
            <a:srgbClr val="FFFF00"/>
          </a:solidFill>
        </p:spPr>
        <p:txBody>
          <a:bodyPr wrap="square" rtlCol="0">
            <a:spAutoFit/>
          </a:bodyPr>
          <a:lstStyle/>
          <a:p>
            <a:pPr eaLnBrk="0" hangingPunct="0"/>
            <a:r>
              <a:rPr lang="en-GB" sz="3200" b="1" dirty="0">
                <a:solidFill>
                  <a:srgbClr val="000000"/>
                </a:solidFill>
              </a:rPr>
              <a:t>What will I be expected to show for this?</a:t>
            </a:r>
          </a:p>
          <a:p>
            <a:pPr eaLnBrk="0" hangingPunct="0"/>
            <a:r>
              <a:rPr lang="en-GB" sz="3200" b="1" dirty="0">
                <a:solidFill>
                  <a:srgbClr val="000000"/>
                </a:solidFill>
              </a:rPr>
              <a:t>What does a good one look like, and a bad one?</a:t>
            </a:r>
          </a:p>
          <a:p>
            <a:pPr eaLnBrk="0" hangingPunct="0"/>
            <a:r>
              <a:rPr lang="en-GB" sz="3200" b="1" dirty="0">
                <a:solidFill>
                  <a:srgbClr val="000000"/>
                </a:solidFill>
              </a:rPr>
              <a:t>Where does this fit into the big picture?</a:t>
            </a:r>
          </a:p>
        </p:txBody>
      </p:sp>
      <p:sp>
        <p:nvSpPr>
          <p:cNvPr id="5" name="TextBox 4"/>
          <p:cNvSpPr txBox="1"/>
          <p:nvPr/>
        </p:nvSpPr>
        <p:spPr>
          <a:xfrm>
            <a:off x="467430" y="2420860"/>
            <a:ext cx="8399094" cy="769441"/>
          </a:xfrm>
          <a:prstGeom prst="rect">
            <a:avLst/>
          </a:prstGeom>
          <a:solidFill>
            <a:schemeClr val="accent2"/>
          </a:solidFill>
        </p:spPr>
        <p:txBody>
          <a:bodyPr wrap="none" rtlCol="0">
            <a:spAutoFit/>
          </a:bodyPr>
          <a:lstStyle/>
          <a:p>
            <a:r>
              <a:rPr lang="en-GB" sz="4400" b="1" dirty="0">
                <a:solidFill>
                  <a:srgbClr val="FFFFFF"/>
                </a:solidFill>
              </a:rPr>
              <a:t>Constructive Alignment: John Biggs</a:t>
            </a:r>
          </a:p>
        </p:txBody>
      </p:sp>
      <p:sp>
        <p:nvSpPr>
          <p:cNvPr id="7" name="TextBox 6"/>
          <p:cNvSpPr txBox="1"/>
          <p:nvPr/>
        </p:nvSpPr>
        <p:spPr>
          <a:xfrm>
            <a:off x="251401" y="2996946"/>
            <a:ext cx="2520350" cy="2246769"/>
          </a:xfrm>
          <a:prstGeom prst="rect">
            <a:avLst/>
          </a:prstGeom>
          <a:solidFill>
            <a:srgbClr val="CCFFCC"/>
          </a:solidFill>
          <a:ln>
            <a:solidFill>
              <a:srgbClr val="CC0000"/>
            </a:solidFill>
          </a:ln>
        </p:spPr>
        <p:txBody>
          <a:bodyPr wrap="square" rtlCol="0">
            <a:spAutoFit/>
          </a:bodyPr>
          <a:lstStyle/>
          <a:p>
            <a:pPr algn="ctr" fontAlgn="base">
              <a:spcBef>
                <a:spcPct val="0"/>
              </a:spcBef>
              <a:spcAft>
                <a:spcPct val="0"/>
              </a:spcAft>
            </a:pPr>
            <a:r>
              <a:rPr lang="en-GB" sz="2800" b="1" dirty="0">
                <a:solidFill>
                  <a:srgbClr val="C00000"/>
                </a:solidFill>
                <a:latin typeface="Comic Sans MS" pitchFamily="66" charset="0"/>
              </a:rPr>
              <a:t>Some of the </a:t>
            </a:r>
          </a:p>
          <a:p>
            <a:pPr algn="ctr" fontAlgn="base">
              <a:spcBef>
                <a:spcPct val="0"/>
              </a:spcBef>
              <a:spcAft>
                <a:spcPct val="0"/>
              </a:spcAft>
            </a:pPr>
            <a:r>
              <a:rPr lang="en-GB" sz="2800" b="1" dirty="0">
                <a:solidFill>
                  <a:srgbClr val="C00000"/>
                </a:solidFill>
                <a:latin typeface="Comic Sans MS" pitchFamily="66" charset="0"/>
              </a:rPr>
              <a:t>tools we can </a:t>
            </a:r>
          </a:p>
          <a:p>
            <a:pPr algn="ctr" fontAlgn="base">
              <a:spcBef>
                <a:spcPct val="0"/>
              </a:spcBef>
              <a:spcAft>
                <a:spcPct val="0"/>
              </a:spcAft>
            </a:pPr>
            <a:r>
              <a:rPr lang="en-GB" sz="2800" b="1" dirty="0">
                <a:solidFill>
                  <a:srgbClr val="C00000"/>
                </a:solidFill>
                <a:latin typeface="Comic Sans MS" pitchFamily="66" charset="0"/>
              </a:rPr>
              <a:t>use in </a:t>
            </a:r>
          </a:p>
          <a:p>
            <a:pPr algn="ctr" fontAlgn="base">
              <a:spcBef>
                <a:spcPct val="0"/>
              </a:spcBef>
              <a:spcAft>
                <a:spcPct val="0"/>
              </a:spcAft>
            </a:pPr>
            <a:r>
              <a:rPr lang="en-GB" sz="2800" b="1" dirty="0">
                <a:solidFill>
                  <a:srgbClr val="C00000"/>
                </a:solidFill>
                <a:latin typeface="Comic Sans MS" pitchFamily="66" charset="0"/>
              </a:rPr>
              <a:t>face-to-face </a:t>
            </a:r>
          </a:p>
          <a:p>
            <a:pPr algn="ctr" fontAlgn="base">
              <a:spcBef>
                <a:spcPct val="0"/>
              </a:spcBef>
              <a:spcAft>
                <a:spcPct val="0"/>
              </a:spcAft>
            </a:pPr>
            <a:r>
              <a:rPr lang="en-GB" sz="2800" b="1" dirty="0">
                <a:solidFill>
                  <a:srgbClr val="C00000"/>
                </a:solidFill>
                <a:latin typeface="Comic Sans MS" pitchFamily="66" charset="0"/>
              </a:rPr>
              <a:t>contexts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8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8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8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58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582">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4">
                                            <p:bg/>
                                          </p:spTgt>
                                        </p:tgtEl>
                                        <p:attrNameLst>
                                          <p:attrName>style.visibility</p:attrName>
                                        </p:attrNameLst>
                                      </p:cBhvr>
                                      <p:to>
                                        <p:strVal val="visible"/>
                                      </p:to>
                                    </p:set>
                                    <p:animEffect transition="in" filter="dissolve">
                                      <p:cBhvr>
                                        <p:cTn id="43" dur="500"/>
                                        <p:tgtEl>
                                          <p:spTgt spid="4">
                                            <p:bg/>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4">
                                            <p:txEl>
                                              <p:pRg st="0" end="0"/>
                                            </p:txEl>
                                          </p:spTgt>
                                        </p:tgtEl>
                                        <p:attrNameLst>
                                          <p:attrName>style.visibility</p:attrName>
                                        </p:attrNameLst>
                                      </p:cBhvr>
                                      <p:to>
                                        <p:strVal val="visible"/>
                                      </p:to>
                                    </p:set>
                                    <p:animEffect transition="in" filter="dissolve">
                                      <p:cBhvr>
                                        <p:cTn id="48" dur="500"/>
                                        <p:tgtEl>
                                          <p:spTgt spid="4">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4">
                                            <p:txEl>
                                              <p:pRg st="1" end="1"/>
                                            </p:txEl>
                                          </p:spTgt>
                                        </p:tgtEl>
                                        <p:attrNameLst>
                                          <p:attrName>style.visibility</p:attrName>
                                        </p:attrNameLst>
                                      </p:cBhvr>
                                      <p:to>
                                        <p:strVal val="visible"/>
                                      </p:to>
                                    </p:set>
                                    <p:animEffect transition="in" filter="dissolve">
                                      <p:cBhvr>
                                        <p:cTn id="53" dur="500"/>
                                        <p:tgtEl>
                                          <p:spTgt spid="4">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4">
                                            <p:txEl>
                                              <p:pRg st="2" end="2"/>
                                            </p:txEl>
                                          </p:spTgt>
                                        </p:tgtEl>
                                        <p:attrNameLst>
                                          <p:attrName>style.visibility</p:attrName>
                                        </p:attrNameLst>
                                      </p:cBhvr>
                                      <p:to>
                                        <p:strVal val="visible"/>
                                      </p:to>
                                    </p:set>
                                    <p:animEffect transition="in" filter="dissolve">
                                      <p:cBhvr>
                                        <p:cTn id="58" dur="500"/>
                                        <p:tgtEl>
                                          <p:spTgt spid="4">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build="p" bldLvl="2"/>
      <p:bldP spid="4" grpId="0" build="p" animBg="1" autoUpdateAnimBg="0"/>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3200" b="1" dirty="0">
                <a:solidFill>
                  <a:srgbClr val="800080"/>
                </a:solidFill>
                <a:latin typeface="+mn-lt"/>
                <a:ea typeface="+mn-ea"/>
                <a:cs typeface="+mn-cs"/>
              </a:rPr>
              <a:t>3. 	Assessment must be fit-for-purpose and authentic</a:t>
            </a:r>
          </a:p>
        </p:txBody>
      </p:sp>
      <p:sp>
        <p:nvSpPr>
          <p:cNvPr id="3" name="Content Placeholder 2"/>
          <p:cNvSpPr>
            <a:spLocks noGrp="1"/>
          </p:cNvSpPr>
          <p:nvPr>
            <p:ph idx="1"/>
          </p:nvPr>
        </p:nvSpPr>
        <p:spPr>
          <a:xfrm>
            <a:off x="0" y="1066800"/>
            <a:ext cx="9144000" cy="5059363"/>
          </a:xfrm>
          <a:noFill/>
          <a:ln w="12700">
            <a:noFill/>
            <a:miter lim="800000"/>
            <a:headEnd/>
            <a:tailEnd/>
          </a:ln>
          <a:effectLst/>
        </p:spPr>
        <p:txBody>
          <a:bodyPr lIns="92075" tIns="46038" rIns="92075" bIns="46038">
            <a:noAutofit/>
          </a:bodyPr>
          <a:lstStyle/>
          <a:p>
            <a:pPr marL="630238" indent="-630238" eaLnBrk="0" fontAlgn="base" hangingPunct="0">
              <a:spcAft>
                <a:spcPct val="0"/>
              </a:spcAft>
              <a:buClr>
                <a:srgbClr val="CC0000"/>
              </a:buClr>
              <a:buNone/>
            </a:pPr>
            <a:r>
              <a:rPr lang="en-GB" sz="2600" b="1" dirty="0">
                <a:solidFill>
                  <a:srgbClr val="000000"/>
                </a:solidFill>
              </a:rPr>
              <a:t>Before designing any assessed activity we should ask:</a:t>
            </a:r>
          </a:p>
          <a:p>
            <a:pPr marL="630238" indent="-630238" eaLnBrk="0" fontAlgn="base" hangingPunct="0">
              <a:spcAft>
                <a:spcPct val="0"/>
              </a:spcAft>
              <a:buClr>
                <a:srgbClr val="CC0000"/>
              </a:buClr>
              <a:buFont typeface="Wingdings" pitchFamily="2" charset="2"/>
              <a:buChar char="v"/>
            </a:pPr>
            <a:r>
              <a:rPr lang="en-GB" sz="2600" b="1" dirty="0">
                <a:solidFill>
                  <a:srgbClr val="000000"/>
                </a:solidFill>
              </a:rPr>
              <a:t>What is the </a:t>
            </a:r>
            <a:r>
              <a:rPr lang="en-GB" sz="2600" b="1" i="1" dirty="0">
                <a:solidFill>
                  <a:srgbClr val="000000"/>
                </a:solidFill>
              </a:rPr>
              <a:t>purpose</a:t>
            </a:r>
            <a:r>
              <a:rPr lang="en-GB" sz="2600" b="1" dirty="0">
                <a:solidFill>
                  <a:srgbClr val="000000"/>
                </a:solidFill>
              </a:rPr>
              <a:t> of this activity (building confidence, checking understanding, assuring fitness for practice etc.);</a:t>
            </a:r>
          </a:p>
          <a:p>
            <a:pPr marL="630238" indent="-630238" eaLnBrk="0" fontAlgn="base" hangingPunct="0">
              <a:spcAft>
                <a:spcPct val="0"/>
              </a:spcAft>
              <a:buClr>
                <a:srgbClr val="CC0000"/>
              </a:buClr>
              <a:buFont typeface="Wingdings" pitchFamily="2" charset="2"/>
              <a:buChar char="v"/>
            </a:pPr>
            <a:r>
              <a:rPr lang="en-GB" sz="2600" b="1" i="1" dirty="0">
                <a:solidFill>
                  <a:srgbClr val="000000"/>
                </a:solidFill>
              </a:rPr>
              <a:t>What</a:t>
            </a:r>
            <a:r>
              <a:rPr lang="en-GB" sz="2600" b="1" dirty="0">
                <a:solidFill>
                  <a:srgbClr val="000000"/>
                </a:solidFill>
              </a:rPr>
              <a:t> is it that we are assessing (product or process? Theory or application?  What is easy to assess? What we’ve always assessed?</a:t>
            </a:r>
          </a:p>
          <a:p>
            <a:pPr marL="630238" indent="-630238" eaLnBrk="0" fontAlgn="base" hangingPunct="0">
              <a:spcAft>
                <a:spcPct val="0"/>
              </a:spcAft>
              <a:buClr>
                <a:srgbClr val="CC0000"/>
              </a:buClr>
              <a:buFont typeface="Wingdings" pitchFamily="2" charset="2"/>
              <a:buChar char="v"/>
            </a:pPr>
            <a:r>
              <a:rPr lang="en-GB" sz="2600" b="1" i="1" dirty="0">
                <a:solidFill>
                  <a:srgbClr val="000000"/>
                </a:solidFill>
              </a:rPr>
              <a:t>How</a:t>
            </a:r>
            <a:r>
              <a:rPr lang="en-GB" sz="2600" b="1" dirty="0">
                <a:solidFill>
                  <a:srgbClr val="000000"/>
                </a:solidFill>
              </a:rPr>
              <a:t> are we assessing (methods e.g. exams, presentations, MCQs, portfolios see Brown and Race 2012) and approaches e.g. group assessment, CAA)?</a:t>
            </a:r>
          </a:p>
          <a:p>
            <a:pPr marL="630238" indent="-630238" eaLnBrk="0" fontAlgn="base" hangingPunct="0">
              <a:spcAft>
                <a:spcPct val="0"/>
              </a:spcAft>
              <a:buClr>
                <a:srgbClr val="CC0000"/>
              </a:buClr>
              <a:buFont typeface="Wingdings" pitchFamily="2" charset="2"/>
              <a:buChar char="v"/>
            </a:pPr>
            <a:r>
              <a:rPr lang="en-GB" sz="2600" b="1" i="1" dirty="0">
                <a:solidFill>
                  <a:srgbClr val="000000"/>
                </a:solidFill>
              </a:rPr>
              <a:t>Who </a:t>
            </a:r>
            <a:r>
              <a:rPr lang="en-GB" sz="2600" b="1" dirty="0">
                <a:solidFill>
                  <a:srgbClr val="000000"/>
                </a:solidFill>
              </a:rPr>
              <a:t>is best placed to assess (tutors, selves, peers, practice managers employers)?</a:t>
            </a:r>
          </a:p>
          <a:p>
            <a:pPr marL="630238" indent="-630238" eaLnBrk="0" fontAlgn="base" hangingPunct="0">
              <a:spcAft>
                <a:spcPct val="0"/>
              </a:spcAft>
              <a:buClr>
                <a:srgbClr val="CC0000"/>
              </a:buClr>
              <a:buFont typeface="Wingdings" pitchFamily="2" charset="2"/>
              <a:buChar char="v"/>
            </a:pPr>
            <a:r>
              <a:rPr lang="en-GB" sz="2600" b="1" i="1" dirty="0">
                <a:solidFill>
                  <a:srgbClr val="000000"/>
                </a:solidFill>
              </a:rPr>
              <a:t>When</a:t>
            </a:r>
            <a:r>
              <a:rPr lang="en-GB" sz="2600" b="1" dirty="0">
                <a:solidFill>
                  <a:srgbClr val="000000"/>
                </a:solidFill>
              </a:rPr>
              <a:t> should we be assessing (incrementally? end point?)?</a:t>
            </a:r>
          </a:p>
          <a:p>
            <a:pPr marL="630238" indent="-630238" eaLnBrk="0" fontAlgn="base" hangingPunct="0">
              <a:spcAft>
                <a:spcPct val="0"/>
              </a:spcAft>
              <a:buClr>
                <a:srgbClr val="CC0000"/>
              </a:buClr>
              <a:buFont typeface="Wingdings" pitchFamily="2" charset="2"/>
              <a:buChar char="v"/>
            </a:pPr>
            <a:endParaRPr lang="en-GB" sz="2600" b="1" dirty="0">
              <a:solidFill>
                <a:srgbClr val="000000"/>
              </a:solidFill>
            </a:endParaRPr>
          </a:p>
        </p:txBody>
      </p:sp>
    </p:spTree>
    <p:extLst>
      <p:ext uri="{BB962C8B-B14F-4D97-AF65-F5344CB8AC3E}">
        <p14:creationId xmlns:p14="http://schemas.microsoft.com/office/powerpoint/2010/main" xmlns="" val="1001775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ChangeArrowheads="1"/>
          </p:cNvSpPr>
          <p:nvPr/>
        </p:nvSpPr>
        <p:spPr bwMode="auto">
          <a:xfrm>
            <a:off x="3810000" y="4618050"/>
            <a:ext cx="1447800" cy="585787"/>
          </a:xfrm>
          <a:prstGeom prst="rect">
            <a:avLst/>
          </a:prstGeom>
          <a:noFill/>
          <a:ln w="9525">
            <a:noFill/>
            <a:miter lim="800000"/>
            <a:headEnd/>
            <a:tailEnd/>
          </a:ln>
        </p:spPr>
        <p:txBody>
          <a:bodyPr lIns="92075" tIns="46038" rIns="92075" bIns="46038">
            <a:spAutoFit/>
          </a:bodyPr>
          <a:lstStyle/>
          <a:p>
            <a:pPr algn="ctr" eaLnBrk="0" fontAlgn="base" hangingPunct="0">
              <a:spcBef>
                <a:spcPct val="0"/>
              </a:spcBef>
              <a:spcAft>
                <a:spcPct val="0"/>
              </a:spcAft>
            </a:pPr>
            <a:r>
              <a:rPr lang="en-US" sz="3200" b="1">
                <a:solidFill>
                  <a:srgbClr val="FFFFFF"/>
                </a:solidFill>
                <a:latin typeface="Comic Sans MS" pitchFamily="66" charset="0"/>
                <a:cs typeface="Arial" charset="0"/>
              </a:rPr>
              <a:t>Doing</a:t>
            </a:r>
          </a:p>
        </p:txBody>
      </p:sp>
      <p:sp>
        <p:nvSpPr>
          <p:cNvPr id="8195" name="AutoShape 9">
            <a:hlinkClick r:id="rId3" action="ppaction://hlinkpres?slideindex=1&amp;slidetitle=" highlightClick="1"/>
          </p:cNvPr>
          <p:cNvSpPr>
            <a:spLocks noChangeArrowheads="1"/>
          </p:cNvSpPr>
          <p:nvPr/>
        </p:nvSpPr>
        <p:spPr bwMode="auto">
          <a:xfrm>
            <a:off x="8101019" y="5821375"/>
            <a:ext cx="1042987" cy="1042987"/>
          </a:xfrm>
          <a:prstGeom prst="actionButtonBlank">
            <a:avLst/>
          </a:prstGeom>
          <a:noFill/>
          <a:ln w="12700">
            <a:noFill/>
            <a:miter lim="800000"/>
            <a:headEnd type="none" w="sm" len="sm"/>
            <a:tailEnd type="none" w="sm" len="sm"/>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196" name="Rectangle 2"/>
          <p:cNvSpPr>
            <a:spLocks noChangeArrowheads="1"/>
          </p:cNvSpPr>
          <p:nvPr/>
        </p:nvSpPr>
        <p:spPr bwMode="auto">
          <a:xfrm>
            <a:off x="0" y="0"/>
            <a:ext cx="9144000" cy="1752600"/>
          </a:xfrm>
          <a:prstGeom prst="rect">
            <a:avLst/>
          </a:prstGeom>
          <a:noFill/>
          <a:ln w="12700">
            <a:noFill/>
            <a:miter lim="800000"/>
            <a:headEnd/>
            <a:tailEnd/>
          </a:ln>
        </p:spPr>
        <p:txBody>
          <a:bodyPr lIns="92075" tIns="46038" rIns="92075" bIns="46038" anchor="ctr"/>
          <a:lstStyle/>
          <a:p>
            <a:pPr algn="ctr" eaLnBrk="0" fontAlgn="base" hangingPunct="0">
              <a:lnSpc>
                <a:spcPct val="80000"/>
              </a:lnSpc>
              <a:spcBef>
                <a:spcPct val="0"/>
              </a:spcBef>
              <a:spcAft>
                <a:spcPct val="0"/>
              </a:spcAft>
            </a:pPr>
            <a:r>
              <a:rPr lang="en-US" sz="4400" b="1">
                <a:solidFill>
                  <a:srgbClr val="CCFF33"/>
                </a:solidFill>
                <a:latin typeface="Comic Sans MS" pitchFamily="66" charset="0"/>
                <a:cs typeface="Arial" charset="0"/>
              </a:rPr>
              <a:t>Ripples on a pond….</a:t>
            </a:r>
          </a:p>
        </p:txBody>
      </p:sp>
      <p:sp>
        <p:nvSpPr>
          <p:cNvPr id="8197"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198"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algn="ctr" eaLnBrk="0" fontAlgn="base" hangingPunct="0">
              <a:spcBef>
                <a:spcPct val="0"/>
              </a:spcBef>
              <a:spcAft>
                <a:spcPct val="0"/>
              </a:spcAft>
            </a:pPr>
            <a:endParaRPr lang="en-US" sz="2000" b="1">
              <a:solidFill>
                <a:srgbClr val="000000"/>
              </a:solidFill>
              <a:latin typeface="Comic Sans MS" pitchFamily="66" charset="0"/>
              <a:cs typeface="Arial" charset="0"/>
            </a:endParaRPr>
          </a:p>
        </p:txBody>
      </p:sp>
      <p:sp>
        <p:nvSpPr>
          <p:cNvPr id="8199" name="Oval 6">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200" name="Oval 7"/>
          <p:cNvSpPr>
            <a:spLocks noChangeArrowheads="1"/>
          </p:cNvSpPr>
          <p:nvPr/>
        </p:nvSpPr>
        <p:spPr bwMode="auto">
          <a:xfrm>
            <a:off x="2006602" y="1549400"/>
            <a:ext cx="4749800" cy="4445000"/>
          </a:xfrm>
          <a:prstGeom prst="ellipse">
            <a:avLst/>
          </a:prstGeom>
          <a:solidFill>
            <a:srgbClr val="FF99FF"/>
          </a:solidFill>
          <a:ln w="50800">
            <a:solidFill>
              <a:schemeClr val="tx1"/>
            </a:solidFill>
            <a:round/>
            <a:headEnd/>
            <a:tailEnd/>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201" name="Oval 8"/>
          <p:cNvSpPr>
            <a:spLocks noChangeArrowheads="1"/>
          </p:cNvSpPr>
          <p:nvPr/>
        </p:nvSpPr>
        <p:spPr bwMode="auto">
          <a:xfrm>
            <a:off x="2692402" y="2082800"/>
            <a:ext cx="3378200" cy="3302000"/>
          </a:xfrm>
          <a:prstGeom prst="ellipse">
            <a:avLst/>
          </a:prstGeom>
          <a:solidFill>
            <a:srgbClr val="FF3300"/>
          </a:solidFill>
          <a:ln w="50800">
            <a:solidFill>
              <a:schemeClr val="tx1"/>
            </a:solidFill>
            <a:round/>
            <a:headEnd/>
            <a:tailEnd/>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202" name="Oval 9"/>
          <p:cNvSpPr>
            <a:spLocks noChangeArrowheads="1"/>
          </p:cNvSpPr>
          <p:nvPr/>
        </p:nvSpPr>
        <p:spPr bwMode="auto">
          <a:xfrm>
            <a:off x="3378202"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algn="ctr" eaLnBrk="0" fontAlgn="base" hangingPunct="0">
              <a:spcBef>
                <a:spcPct val="0"/>
              </a:spcBef>
              <a:spcAft>
                <a:spcPct val="0"/>
              </a:spcAft>
            </a:pPr>
            <a:r>
              <a:rPr lang="en-US" sz="2800" b="1">
                <a:solidFill>
                  <a:srgbClr val="000000"/>
                </a:solidFill>
                <a:latin typeface="Comic Sans MS" pitchFamily="66" charset="0"/>
                <a:cs typeface="Arial" charset="0"/>
              </a:rPr>
              <a:t>Wanting/</a:t>
            </a:r>
          </a:p>
          <a:p>
            <a:pPr algn="ctr" eaLnBrk="0" fontAlgn="base" hangingPunct="0">
              <a:spcBef>
                <a:spcPct val="0"/>
              </a:spcBef>
              <a:spcAft>
                <a:spcPct val="0"/>
              </a:spcAft>
            </a:pPr>
            <a:r>
              <a:rPr lang="en-US" sz="2800" b="1">
                <a:solidFill>
                  <a:srgbClr val="000000"/>
                </a:solidFill>
                <a:latin typeface="Comic Sans MS" pitchFamily="66" charset="0"/>
                <a:cs typeface="Arial" charset="0"/>
              </a:rPr>
              <a:t>Needing</a:t>
            </a:r>
          </a:p>
        </p:txBody>
      </p:sp>
      <p:sp>
        <p:nvSpPr>
          <p:cNvPr id="8203" name="Rectangle 10"/>
          <p:cNvSpPr>
            <a:spLocks noChangeArrowheads="1"/>
          </p:cNvSpPr>
          <p:nvPr/>
        </p:nvSpPr>
        <p:spPr bwMode="auto">
          <a:xfrm>
            <a:off x="3810000" y="4618050"/>
            <a:ext cx="1447800" cy="585787"/>
          </a:xfrm>
          <a:prstGeom prst="rect">
            <a:avLst/>
          </a:prstGeom>
          <a:noFill/>
          <a:ln w="9525">
            <a:noFill/>
            <a:miter lim="800000"/>
            <a:headEnd/>
            <a:tailEnd/>
          </a:ln>
        </p:spPr>
        <p:txBody>
          <a:bodyPr lIns="92075" tIns="46038" rIns="92075" bIns="46038">
            <a:spAutoFit/>
          </a:bodyPr>
          <a:lstStyle/>
          <a:p>
            <a:pPr algn="ctr" eaLnBrk="0" fontAlgn="base" hangingPunct="0">
              <a:spcBef>
                <a:spcPct val="0"/>
              </a:spcBef>
              <a:spcAft>
                <a:spcPct val="0"/>
              </a:spcAft>
            </a:pPr>
            <a:r>
              <a:rPr lang="en-US" sz="3200" b="1">
                <a:solidFill>
                  <a:srgbClr val="FFFFFF"/>
                </a:solidFill>
                <a:latin typeface="Comic Sans MS" pitchFamily="66" charset="0"/>
                <a:cs typeface="Arial" charset="0"/>
              </a:rPr>
              <a:t>Doing</a:t>
            </a:r>
          </a:p>
        </p:txBody>
      </p:sp>
      <p:sp>
        <p:nvSpPr>
          <p:cNvPr id="8204" name="Rectangle 11"/>
          <p:cNvSpPr>
            <a:spLocks noChangeArrowheads="1"/>
          </p:cNvSpPr>
          <p:nvPr/>
        </p:nvSpPr>
        <p:spPr bwMode="auto">
          <a:xfrm>
            <a:off x="3505200" y="6065850"/>
            <a:ext cx="2514600" cy="585787"/>
          </a:xfrm>
          <a:prstGeom prst="rect">
            <a:avLst/>
          </a:prstGeom>
          <a:noFill/>
          <a:ln w="9525">
            <a:noFill/>
            <a:miter lim="800000"/>
            <a:headEnd/>
            <a:tailEnd/>
          </a:ln>
        </p:spPr>
        <p:txBody>
          <a:bodyPr lIns="92075" tIns="46038" rIns="92075" bIns="46038">
            <a:spAutoFit/>
          </a:bodyPr>
          <a:lstStyle/>
          <a:p>
            <a:pPr algn="ctr" eaLnBrk="0" fontAlgn="base" hangingPunct="0">
              <a:spcBef>
                <a:spcPct val="0"/>
              </a:spcBef>
              <a:spcAft>
                <a:spcPct val="0"/>
              </a:spcAft>
            </a:pPr>
            <a:r>
              <a:rPr lang="en-US" sz="3200" b="1">
                <a:solidFill>
                  <a:srgbClr val="000000"/>
                </a:solidFill>
                <a:latin typeface="Comic Sans MS" pitchFamily="66" charset="0"/>
                <a:cs typeface="Arial" charset="0"/>
              </a:rPr>
              <a:t>Feedback</a:t>
            </a:r>
          </a:p>
        </p:txBody>
      </p:sp>
      <p:sp>
        <p:nvSpPr>
          <p:cNvPr id="8205" name="Text Box 13"/>
          <p:cNvSpPr txBox="1">
            <a:spLocks noChangeArrowheads="1"/>
          </p:cNvSpPr>
          <p:nvPr/>
        </p:nvSpPr>
        <p:spPr bwMode="auto">
          <a:xfrm>
            <a:off x="6429375" y="571500"/>
            <a:ext cx="2438400" cy="1354138"/>
          </a:xfrm>
          <a:prstGeom prst="rect">
            <a:avLst/>
          </a:prstGeom>
          <a:solidFill>
            <a:srgbClr val="33CC33"/>
          </a:solidFill>
          <a:ln w="12700">
            <a:noFill/>
            <a:miter lim="800000"/>
            <a:headEnd type="none" w="sm" len="sm"/>
            <a:tailEnd type="none" w="sm" len="sm"/>
          </a:ln>
        </p:spPr>
        <p:txBody>
          <a:bodyPr>
            <a:spAutoFit/>
          </a:bodyPr>
          <a:lstStyle/>
          <a:p>
            <a:pPr algn="ctr" eaLnBrk="0" fontAlgn="base" hangingPunct="0">
              <a:spcBef>
                <a:spcPct val="50000"/>
              </a:spcBef>
              <a:spcAft>
                <a:spcPct val="0"/>
              </a:spcAft>
            </a:pPr>
            <a:r>
              <a:rPr lang="en-GB" sz="3200" b="1">
                <a:solidFill>
                  <a:srgbClr val="FFFF00"/>
                </a:solidFill>
                <a:latin typeface="Comic Sans MS" pitchFamily="66" charset="0"/>
                <a:cs typeface="Arial" charset="0"/>
              </a:rPr>
              <a:t>Assessing</a:t>
            </a:r>
          </a:p>
          <a:p>
            <a:pPr algn="ctr" eaLnBrk="0" fontAlgn="base" hangingPunct="0">
              <a:spcBef>
                <a:spcPct val="50000"/>
              </a:spcBef>
              <a:spcAft>
                <a:spcPct val="0"/>
              </a:spcAft>
            </a:pPr>
            <a:r>
              <a:rPr lang="en-GB" sz="2000" b="1">
                <a:solidFill>
                  <a:srgbClr val="FFFF00"/>
                </a:solidFill>
                <a:latin typeface="Comic Sans MS" pitchFamily="66" charset="0"/>
                <a:cs typeface="Arial" charset="0"/>
              </a:rPr>
              <a:t>making informed judgements</a:t>
            </a:r>
          </a:p>
        </p:txBody>
      </p:sp>
      <p:sp>
        <p:nvSpPr>
          <p:cNvPr id="8206" name="AutoShape 16">
            <a:hlinkClick r:id="rId3" action="ppaction://hlinkpres?slideindex=1&amp;slidetitle=" highlightClick="1"/>
          </p:cNvPr>
          <p:cNvSpPr>
            <a:spLocks noChangeArrowheads="1"/>
          </p:cNvSpPr>
          <p:nvPr/>
        </p:nvSpPr>
        <p:spPr bwMode="auto">
          <a:xfrm>
            <a:off x="8101019" y="5821375"/>
            <a:ext cx="1042987" cy="1042987"/>
          </a:xfrm>
          <a:prstGeom prst="actionButtonBlank">
            <a:avLst/>
          </a:prstGeom>
          <a:noFill/>
          <a:ln w="12700">
            <a:noFill/>
            <a:miter lim="800000"/>
            <a:headEnd type="none" w="sm" len="sm"/>
            <a:tailEnd type="none" w="sm" len="sm"/>
          </a:ln>
        </p:spPr>
        <p:txBody>
          <a:bodyPr wrap="none" anchor="ctr"/>
          <a:lstStyle/>
          <a:p>
            <a:pPr algn="ctr" eaLnBrk="0" fontAlgn="base" hangingPunct="0">
              <a:spcBef>
                <a:spcPct val="0"/>
              </a:spcBef>
              <a:spcAft>
                <a:spcPct val="0"/>
              </a:spcAft>
            </a:pPr>
            <a:endParaRPr lang="en-US" sz="2000">
              <a:solidFill>
                <a:srgbClr val="000000"/>
              </a:solidFill>
              <a:latin typeface="Comic Sans MS" pitchFamily="66" charset="0"/>
              <a:cs typeface="Arial" charset="0"/>
            </a:endParaRPr>
          </a:p>
        </p:txBody>
      </p:sp>
      <p:sp>
        <p:nvSpPr>
          <p:cNvPr id="8207" name="Rectangle 17"/>
          <p:cNvSpPr>
            <a:spLocks noChangeArrowheads="1"/>
          </p:cNvSpPr>
          <p:nvPr/>
        </p:nvSpPr>
        <p:spPr bwMode="auto">
          <a:xfrm>
            <a:off x="2987677" y="5157800"/>
            <a:ext cx="2795588" cy="585787"/>
          </a:xfrm>
          <a:prstGeom prst="rect">
            <a:avLst/>
          </a:prstGeom>
          <a:noFill/>
          <a:ln w="9525">
            <a:noFill/>
            <a:miter lim="800000"/>
            <a:headEnd/>
            <a:tailEnd/>
          </a:ln>
        </p:spPr>
        <p:txBody>
          <a:bodyPr lIns="92075" tIns="46038" rIns="92075" bIns="46038">
            <a:spAutoFit/>
          </a:bodyPr>
          <a:lstStyle/>
          <a:p>
            <a:pPr algn="ctr" eaLnBrk="0" fontAlgn="base" hangingPunct="0">
              <a:spcBef>
                <a:spcPct val="0"/>
              </a:spcBef>
              <a:spcAft>
                <a:spcPct val="0"/>
              </a:spcAft>
            </a:pPr>
            <a:r>
              <a:rPr lang="en-US" sz="3200" b="1">
                <a:solidFill>
                  <a:srgbClr val="000000"/>
                </a:solidFill>
                <a:latin typeface="Comic Sans MS" pitchFamily="66" charset="0"/>
                <a:cs typeface="Arial" charset="0"/>
              </a:rPr>
              <a:t>Making sense</a:t>
            </a:r>
          </a:p>
        </p:txBody>
      </p:sp>
      <p:sp>
        <p:nvSpPr>
          <p:cNvPr id="8208" name="Text Box 12"/>
          <p:cNvSpPr txBox="1">
            <a:spLocks noChangeArrowheads="1"/>
          </p:cNvSpPr>
          <p:nvPr/>
        </p:nvSpPr>
        <p:spPr bwMode="auto">
          <a:xfrm>
            <a:off x="714375" y="228600"/>
            <a:ext cx="7494588" cy="523220"/>
          </a:xfrm>
          <a:prstGeom prst="rect">
            <a:avLst/>
          </a:prstGeom>
          <a:noFill/>
          <a:ln w="12700">
            <a:noFill/>
            <a:miter lim="800000"/>
            <a:headEnd type="none" w="sm" len="sm"/>
            <a:tailEnd type="none" w="sm" len="sm"/>
          </a:ln>
        </p:spPr>
        <p:txBody>
          <a:bodyPr wrap="square">
            <a:spAutoFit/>
          </a:bodyPr>
          <a:lstStyle/>
          <a:p>
            <a:pPr algn="ctr" eaLnBrk="0" fontAlgn="base" hangingPunct="0">
              <a:spcBef>
                <a:spcPct val="0"/>
              </a:spcBef>
              <a:spcAft>
                <a:spcPct val="0"/>
              </a:spcAft>
            </a:pPr>
            <a:r>
              <a:rPr lang="en-GB" sz="2800" b="1" dirty="0" smtClean="0">
                <a:solidFill>
                  <a:srgbClr val="FFFFFF"/>
                </a:solidFill>
                <a:latin typeface="Comic Sans MS" pitchFamily="66" charset="0"/>
                <a:cs typeface="Arial" charset="0"/>
              </a:rPr>
              <a:t>Verbalising</a:t>
            </a:r>
            <a:endParaRPr lang="en-GB" sz="2800" b="1" dirty="0">
              <a:solidFill>
                <a:srgbClr val="FFFFFF"/>
              </a:solidFill>
              <a:latin typeface="Comic Sans MS" pitchFamily="66" charset="0"/>
              <a:cs typeface="Arial" charset="0"/>
            </a:endParaRPr>
          </a:p>
        </p:txBody>
      </p:sp>
      <p:sp>
        <p:nvSpPr>
          <p:cNvPr id="18" name="Text Box 12"/>
          <p:cNvSpPr txBox="1">
            <a:spLocks noChangeArrowheads="1"/>
          </p:cNvSpPr>
          <p:nvPr/>
        </p:nvSpPr>
        <p:spPr bwMode="auto">
          <a:xfrm>
            <a:off x="0" y="0"/>
            <a:ext cx="9144000" cy="7306616"/>
          </a:xfrm>
          <a:prstGeom prst="rect">
            <a:avLst/>
          </a:prstGeom>
          <a:solidFill>
            <a:srgbClr val="FFFFCC">
              <a:alpha val="81176"/>
            </a:srgbClr>
          </a:solidFill>
          <a:ln w="9525">
            <a:noFill/>
            <a:miter lim="800000"/>
            <a:headEnd/>
            <a:tailEnd/>
          </a:ln>
        </p:spPr>
        <p:txBody>
          <a:bodyPr wrap="square">
            <a:spAutoFit/>
          </a:bodyPr>
          <a:lstStyle/>
          <a:p>
            <a:pPr marL="633413" indent="-633413" eaLnBrk="0" fontAlgn="base" hangingPunct="0">
              <a:lnSpc>
                <a:spcPct val="90000"/>
              </a:lnSpc>
              <a:spcBef>
                <a:spcPct val="30000"/>
              </a:spcBef>
              <a:spcAft>
                <a:spcPct val="0"/>
              </a:spcAft>
              <a:buClr>
                <a:srgbClr val="009900"/>
              </a:buClr>
              <a:buFont typeface="+mj-lt"/>
              <a:buAutoNum type="arabicPeriod"/>
              <a:defRPr/>
            </a:pPr>
            <a:endParaRPr lang="en-GB" sz="2600" b="1" dirty="0">
              <a:solidFill>
                <a:srgbClr val="59178A"/>
              </a:solidFill>
              <a:latin typeface="Calibri" pitchFamily="34" charset="0"/>
              <a:cs typeface="Arial" pitchFamily="34" charset="0"/>
            </a:endParaRPr>
          </a:p>
          <a:p>
            <a:pPr marL="633413" indent="-633413" eaLnBrk="0" fontAlgn="base" hangingPunct="0">
              <a:lnSpc>
                <a:spcPct val="90000"/>
              </a:lnSpc>
              <a:spcBef>
                <a:spcPct val="30000"/>
              </a:spcBef>
              <a:spcAft>
                <a:spcPct val="0"/>
              </a:spcAft>
              <a:buClr>
                <a:srgbClr val="009900"/>
              </a:buClr>
              <a:buFont typeface="+mj-lt"/>
              <a:buAutoNum type="arabicPeriod"/>
              <a:defRPr/>
            </a:pPr>
            <a:endParaRPr lang="en-GB" sz="2600" b="1" dirty="0">
              <a:solidFill>
                <a:srgbClr val="59178A"/>
              </a:solidFill>
              <a:latin typeface="Calibri" pitchFamily="34" charset="0"/>
              <a:cs typeface="Arial" pitchFamily="34" charset="0"/>
            </a:endParaRP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Motivates students – helps them to </a:t>
            </a:r>
            <a:r>
              <a:rPr lang="en-GB" sz="2800" b="1" kern="0" dirty="0">
                <a:solidFill>
                  <a:srgbClr val="CC0000"/>
                </a:solidFill>
                <a:latin typeface="Calibri" pitchFamily="34" charset="0"/>
              </a:rPr>
              <a:t>want</a:t>
            </a:r>
            <a:r>
              <a:rPr lang="en-GB" sz="2800" b="1" kern="0" dirty="0">
                <a:solidFill>
                  <a:srgbClr val="660066"/>
                </a:solidFill>
                <a:latin typeface="Calibri" pitchFamily="34" charset="0"/>
              </a:rPr>
              <a:t> to learn;</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students to identify what they </a:t>
            </a:r>
            <a:r>
              <a:rPr lang="en-GB" sz="2800" b="1" kern="0" dirty="0">
                <a:solidFill>
                  <a:srgbClr val="CC0000"/>
                </a:solidFill>
                <a:latin typeface="Calibri" pitchFamily="34" charset="0"/>
              </a:rPr>
              <a:t>need</a:t>
            </a:r>
            <a:r>
              <a:rPr lang="en-GB" sz="2800" b="1" kern="0" dirty="0">
                <a:solidFill>
                  <a:srgbClr val="660066"/>
                </a:solidFill>
                <a:latin typeface="Calibri" pitchFamily="34" charset="0"/>
              </a:rPr>
              <a:t> to do next;</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students to </a:t>
            </a:r>
            <a:r>
              <a:rPr lang="en-GB" sz="2800" b="1" kern="0" dirty="0">
                <a:solidFill>
                  <a:srgbClr val="CC0000"/>
                </a:solidFill>
                <a:latin typeface="Calibri" pitchFamily="34" charset="0"/>
              </a:rPr>
              <a:t>take action</a:t>
            </a:r>
            <a:r>
              <a:rPr lang="en-GB" sz="2800" b="1" kern="0" dirty="0">
                <a:solidFill>
                  <a:srgbClr val="660066"/>
                </a:solidFill>
                <a:latin typeface="Calibri" pitchFamily="34" charset="0"/>
              </a:rPr>
              <a:t> to improve their learning;</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students to </a:t>
            </a:r>
            <a:r>
              <a:rPr lang="en-GB" sz="2800" b="1" kern="0" dirty="0">
                <a:solidFill>
                  <a:srgbClr val="CC0000"/>
                </a:solidFill>
                <a:latin typeface="Calibri" pitchFamily="34" charset="0"/>
              </a:rPr>
              <a:t>make sense</a:t>
            </a:r>
            <a:r>
              <a:rPr lang="en-GB" sz="2800" b="1" kern="0" dirty="0">
                <a:solidFill>
                  <a:srgbClr val="660066"/>
                </a:solidFill>
                <a:latin typeface="Calibri" pitchFamily="34" charset="0"/>
              </a:rPr>
              <a:t> of what they are learning;</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them to further make sense of their learning by </a:t>
            </a:r>
            <a:r>
              <a:rPr lang="en-GB" sz="2800" b="1" kern="0" dirty="0">
                <a:solidFill>
                  <a:srgbClr val="CC0000"/>
                </a:solidFill>
                <a:latin typeface="Calibri" pitchFamily="34" charset="0"/>
              </a:rPr>
              <a:t>engaging in real dialogue</a:t>
            </a:r>
            <a:r>
              <a:rPr lang="en-GB" sz="2800" b="1" kern="0" dirty="0">
                <a:solidFill>
                  <a:srgbClr val="660066"/>
                </a:solidFill>
                <a:latin typeface="Calibri" pitchFamily="34" charset="0"/>
              </a:rPr>
              <a:t> with tutors and peers;</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them to </a:t>
            </a:r>
            <a:r>
              <a:rPr lang="en-GB" sz="2800" b="1" kern="0" dirty="0">
                <a:solidFill>
                  <a:srgbClr val="CC0000"/>
                </a:solidFill>
                <a:latin typeface="Calibri" pitchFamily="34" charset="0"/>
              </a:rPr>
              <a:t>make informed judgements </a:t>
            </a:r>
            <a:r>
              <a:rPr lang="en-GB" sz="2800" b="1" kern="0" dirty="0">
                <a:solidFill>
                  <a:srgbClr val="660066"/>
                </a:solidFill>
                <a:latin typeface="Calibri" pitchFamily="34" charset="0"/>
              </a:rPr>
              <a:t>on their own work, and each others’ work:</a:t>
            </a:r>
          </a:p>
          <a:p>
            <a:pPr marL="533400" indent="-533400" fontAlgn="base">
              <a:lnSpc>
                <a:spcPct val="90000"/>
              </a:lnSpc>
              <a:spcBef>
                <a:spcPct val="35000"/>
              </a:spcBef>
              <a:spcAft>
                <a:spcPct val="0"/>
              </a:spcAft>
              <a:buClr>
                <a:srgbClr val="009900"/>
              </a:buClr>
              <a:buSzPct val="130000"/>
              <a:buFont typeface="Wingdings" pitchFamily="2" charset="2"/>
              <a:buChar char="ü"/>
              <a:defRPr/>
            </a:pPr>
            <a:r>
              <a:rPr lang="en-GB" sz="2800" b="1" kern="0" dirty="0">
                <a:solidFill>
                  <a:srgbClr val="660066"/>
                </a:solidFill>
                <a:latin typeface="Calibri" pitchFamily="34" charset="0"/>
              </a:rPr>
              <a:t>Helps them to reflect on their past work in ways they can use to improve their future work.</a:t>
            </a:r>
          </a:p>
          <a:p>
            <a:pPr marL="633413" indent="-633413" eaLnBrk="0" fontAlgn="base" hangingPunct="0">
              <a:lnSpc>
                <a:spcPct val="90000"/>
              </a:lnSpc>
              <a:spcBef>
                <a:spcPct val="30000"/>
              </a:spcBef>
              <a:spcAft>
                <a:spcPct val="0"/>
              </a:spcAft>
              <a:buClr>
                <a:srgbClr val="009900"/>
              </a:buClr>
              <a:buFont typeface="+mj-lt"/>
              <a:buAutoNum type="arabicPeriod"/>
              <a:defRPr/>
            </a:pPr>
            <a:endParaRPr lang="en-GB" sz="2600" b="1" dirty="0">
              <a:solidFill>
                <a:srgbClr val="59178A"/>
              </a:solidFill>
              <a:latin typeface="Calibri" pitchFamily="34" charset="0"/>
              <a:cs typeface="Arial" pitchFamily="34" charset="0"/>
            </a:endParaRPr>
          </a:p>
          <a:p>
            <a:pPr marL="633413" indent="-633413" eaLnBrk="0" fontAlgn="base" hangingPunct="0">
              <a:lnSpc>
                <a:spcPct val="90000"/>
              </a:lnSpc>
              <a:spcBef>
                <a:spcPct val="30000"/>
              </a:spcBef>
              <a:spcAft>
                <a:spcPct val="0"/>
              </a:spcAft>
              <a:buClr>
                <a:srgbClr val="009900"/>
              </a:buClr>
              <a:buFont typeface="+mj-lt"/>
              <a:buAutoNum type="arabicPeriod"/>
              <a:defRPr/>
            </a:pPr>
            <a:endParaRPr lang="en-GB" sz="2600" b="1" dirty="0">
              <a:solidFill>
                <a:srgbClr val="59178A"/>
              </a:solidFill>
              <a:latin typeface="Calibri" pitchFamily="34" charset="0"/>
              <a:cs typeface="Arial" pitchFamily="34" charset="0"/>
            </a:endParaRPr>
          </a:p>
          <a:p>
            <a:pPr marL="633413" indent="-633413" eaLnBrk="0" fontAlgn="base" hangingPunct="0">
              <a:lnSpc>
                <a:spcPct val="90000"/>
              </a:lnSpc>
              <a:spcBef>
                <a:spcPct val="30000"/>
              </a:spcBef>
              <a:spcAft>
                <a:spcPct val="0"/>
              </a:spcAft>
              <a:buClr>
                <a:srgbClr val="009900"/>
              </a:buClr>
              <a:buFont typeface="+mj-lt"/>
              <a:buAutoNum type="arabicPeriod"/>
              <a:defRPr/>
            </a:pPr>
            <a:endParaRPr lang="en-GB" sz="2600" b="1" dirty="0">
              <a:solidFill>
                <a:srgbClr val="59178A"/>
              </a:solidFill>
              <a:latin typeface="Calibri" pitchFamily="34" charset="0"/>
              <a:cs typeface="Arial" pitchFamily="34" charset="0"/>
            </a:endParaRPr>
          </a:p>
        </p:txBody>
      </p:sp>
      <p:sp>
        <p:nvSpPr>
          <p:cNvPr id="8210" name="Rectangle 2"/>
          <p:cNvSpPr>
            <a:spLocks noChangeArrowheads="1"/>
          </p:cNvSpPr>
          <p:nvPr/>
        </p:nvSpPr>
        <p:spPr bwMode="auto">
          <a:xfrm>
            <a:off x="0" y="1"/>
            <a:ext cx="9144000" cy="990600"/>
          </a:xfrm>
          <a:prstGeom prst="rect">
            <a:avLst/>
          </a:prstGeom>
          <a:solidFill>
            <a:srgbClr val="FFFFFF"/>
          </a:solidFill>
          <a:ln w="12700">
            <a:noFill/>
            <a:miter lim="800000"/>
            <a:headEnd/>
            <a:tailEnd/>
          </a:ln>
          <a:effectLst/>
        </p:spPr>
        <p:txBody>
          <a:bodyPr lIns="92075" tIns="46038" rIns="92075" bIns="46038" anchor="ctr"/>
          <a:lstStyle/>
          <a:p>
            <a:pPr algn="ctr" eaLnBrk="0" fontAlgn="base" hangingPunct="0">
              <a:lnSpc>
                <a:spcPct val="80000"/>
              </a:lnSpc>
              <a:spcBef>
                <a:spcPct val="0"/>
              </a:spcBef>
              <a:spcAft>
                <a:spcPct val="0"/>
              </a:spcAft>
            </a:pPr>
            <a:r>
              <a:rPr lang="en-GB" sz="3200" b="1" dirty="0">
                <a:solidFill>
                  <a:srgbClr val="800080"/>
                </a:solidFill>
                <a:latin typeface="Calibri" pitchFamily="34" charset="0"/>
              </a:rPr>
              <a:t>4. 	Feedback must support the other factors underpinning learning</a:t>
            </a:r>
            <a:endParaRPr lang="en-US" sz="3200" b="1" dirty="0">
              <a:solidFill>
                <a:srgbClr val="800080"/>
              </a:solidFill>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3200" b="1" dirty="0">
                <a:solidFill>
                  <a:srgbClr val="800080"/>
                </a:solidFill>
                <a:ea typeface="+mn-ea"/>
                <a:cs typeface="+mn-cs"/>
              </a:rPr>
              <a:t>5. 	Assessment must engage students in active tasks, for example:</a:t>
            </a:r>
          </a:p>
        </p:txBody>
      </p:sp>
      <p:sp>
        <p:nvSpPr>
          <p:cNvPr id="4" name="Content Placeholder 3"/>
          <p:cNvSpPr>
            <a:spLocks noGrp="1"/>
          </p:cNvSpPr>
          <p:nvPr>
            <p:ph sz="half" idx="1"/>
          </p:nvPr>
        </p:nvSpPr>
        <p:spPr>
          <a:xfrm>
            <a:off x="228600" y="914400"/>
            <a:ext cx="4267200" cy="5943600"/>
          </a:xfrm>
        </p:spPr>
        <p:txBody>
          <a:bodyPr>
            <a:noAutofit/>
          </a:bodyPr>
          <a:lstStyle/>
          <a:p>
            <a:pPr marL="0" indent="0">
              <a:buNone/>
            </a:pPr>
            <a:r>
              <a:rPr lang="en-GB" sz="1800" b="1" dirty="0"/>
              <a:t>Studio critiques</a:t>
            </a:r>
          </a:p>
          <a:p>
            <a:pPr marL="0" indent="0">
              <a:buNone/>
            </a:pPr>
            <a:r>
              <a:rPr lang="en-GB" sz="1800" b="1" dirty="0"/>
              <a:t>Simulations		</a:t>
            </a:r>
          </a:p>
          <a:p>
            <a:pPr marL="0" indent="0">
              <a:buNone/>
            </a:pPr>
            <a:r>
              <a:rPr lang="en-GB" sz="1800" b="1" dirty="0"/>
              <a:t>Multiple choice questions in class</a:t>
            </a:r>
          </a:p>
          <a:p>
            <a:pPr marL="0" indent="0">
              <a:buNone/>
            </a:pPr>
            <a:r>
              <a:rPr lang="en-GB" sz="1800" b="1" dirty="0"/>
              <a:t>Oral report (individual or group)</a:t>
            </a:r>
          </a:p>
          <a:p>
            <a:pPr marL="0" indent="0">
              <a:buNone/>
            </a:pPr>
            <a:r>
              <a:rPr lang="en-GB" sz="1800" b="1" dirty="0"/>
              <a:t>Business/Elevator pitches</a:t>
            </a:r>
          </a:p>
          <a:p>
            <a:pPr marL="0" indent="0">
              <a:buNone/>
            </a:pPr>
            <a:r>
              <a:rPr lang="en-GB" sz="1800" b="1" dirty="0"/>
              <a:t>Case studies</a:t>
            </a:r>
          </a:p>
          <a:p>
            <a:pPr marL="0" indent="0">
              <a:buNone/>
            </a:pPr>
            <a:r>
              <a:rPr lang="en-GB" sz="1800" b="1" dirty="0"/>
              <a:t>Annotated bibliographies</a:t>
            </a:r>
          </a:p>
          <a:p>
            <a:pPr marL="0" indent="0">
              <a:buNone/>
            </a:pPr>
            <a:r>
              <a:rPr lang="en-GB" sz="1800" b="1" dirty="0"/>
              <a:t>Executive summaries</a:t>
            </a:r>
          </a:p>
          <a:p>
            <a:pPr marL="0" indent="0">
              <a:buNone/>
            </a:pPr>
            <a:r>
              <a:rPr lang="en-GB" sz="1800" b="1" dirty="0"/>
              <a:t>Performances</a:t>
            </a:r>
          </a:p>
          <a:p>
            <a:pPr marL="0" indent="0">
              <a:buNone/>
            </a:pPr>
            <a:r>
              <a:rPr lang="en-GB" sz="1800" b="1" dirty="0"/>
              <a:t>Artefacts e.g. Paintings, sculptures, engineering drawings</a:t>
            </a:r>
          </a:p>
          <a:p>
            <a:pPr marL="0" indent="0">
              <a:buNone/>
            </a:pPr>
            <a:r>
              <a:rPr lang="en-GB" sz="1800" b="1" dirty="0"/>
              <a:t>Objective structured clinical exams (OSCEs) </a:t>
            </a:r>
          </a:p>
          <a:p>
            <a:pPr marL="0" indent="0">
              <a:buNone/>
            </a:pPr>
            <a:r>
              <a:rPr lang="en-GB" sz="1800" b="1" dirty="0"/>
              <a:t>Conference presentations</a:t>
            </a:r>
          </a:p>
          <a:p>
            <a:pPr marL="0" indent="0">
              <a:buNone/>
            </a:pPr>
            <a:r>
              <a:rPr lang="en-GB" sz="1800" b="1" dirty="0"/>
              <a:t>student-led and managed conferences </a:t>
            </a:r>
          </a:p>
          <a:p>
            <a:pPr marL="0" indent="0">
              <a:buNone/>
            </a:pPr>
            <a:r>
              <a:rPr lang="en-GB" sz="1800" b="1" dirty="0"/>
              <a:t>Action plans		</a:t>
            </a:r>
          </a:p>
          <a:p>
            <a:pPr marL="0" indent="0">
              <a:buNone/>
            </a:pPr>
            <a:r>
              <a:rPr lang="en-GB" sz="1800" b="1" dirty="0"/>
              <a:t>Reports		</a:t>
            </a:r>
          </a:p>
          <a:p>
            <a:pPr marL="0" indent="0">
              <a:buNone/>
            </a:pPr>
            <a:r>
              <a:rPr lang="en-GB" sz="1800" b="1" dirty="0"/>
              <a:t>Portfolios</a:t>
            </a:r>
          </a:p>
          <a:p>
            <a:pPr marL="0" indent="0">
              <a:buNone/>
            </a:pPr>
            <a:r>
              <a:rPr lang="en-GB" sz="1800" b="1" dirty="0"/>
              <a:t>Live projects </a:t>
            </a:r>
            <a:r>
              <a:rPr lang="en-GB" sz="1800" dirty="0"/>
              <a:t/>
            </a:r>
            <a:br>
              <a:rPr lang="en-GB" sz="1800" dirty="0"/>
            </a:br>
            <a:endParaRPr lang="en-GB" sz="1800" dirty="0"/>
          </a:p>
        </p:txBody>
      </p:sp>
      <p:sp>
        <p:nvSpPr>
          <p:cNvPr id="5" name="Content Placeholder 4"/>
          <p:cNvSpPr>
            <a:spLocks noGrp="1"/>
          </p:cNvSpPr>
          <p:nvPr>
            <p:ph sz="half" idx="2"/>
          </p:nvPr>
        </p:nvSpPr>
        <p:spPr>
          <a:xfrm>
            <a:off x="4648200" y="1066800"/>
            <a:ext cx="4495800" cy="5562600"/>
          </a:xfrm>
        </p:spPr>
        <p:txBody>
          <a:bodyPr>
            <a:noAutofit/>
          </a:bodyPr>
          <a:lstStyle/>
          <a:p>
            <a:pPr marL="0" indent="0">
              <a:buNone/>
            </a:pPr>
            <a:r>
              <a:rPr lang="en-GB" sz="1800" b="1" dirty="0"/>
              <a:t>Final shows		</a:t>
            </a:r>
          </a:p>
          <a:p>
            <a:pPr marL="0" indent="0">
              <a:buNone/>
            </a:pPr>
            <a:r>
              <a:rPr lang="en-GB" sz="1800" b="1" dirty="0"/>
              <a:t>In-tray exercises </a:t>
            </a:r>
          </a:p>
          <a:p>
            <a:pPr marL="0" indent="0">
              <a:buNone/>
            </a:pPr>
            <a:r>
              <a:rPr lang="en-GB" sz="1800" b="1" dirty="0"/>
              <a:t>Assessed placements	</a:t>
            </a:r>
          </a:p>
          <a:p>
            <a:pPr marL="0" indent="0">
              <a:buNone/>
            </a:pPr>
            <a:r>
              <a:rPr lang="en-GB" sz="1800" b="1" dirty="0"/>
              <a:t>Field work notebooks</a:t>
            </a:r>
          </a:p>
          <a:p>
            <a:pPr marL="0" indent="0">
              <a:buNone/>
            </a:pPr>
            <a:r>
              <a:rPr lang="en-GB" sz="1800" b="1" dirty="0"/>
              <a:t>Lab books produced in real time</a:t>
            </a:r>
          </a:p>
          <a:p>
            <a:pPr marL="0" indent="0">
              <a:buNone/>
            </a:pPr>
            <a:r>
              <a:rPr lang="en-GB" sz="1800" b="1" dirty="0"/>
              <a:t>Short-answer questions</a:t>
            </a:r>
          </a:p>
          <a:p>
            <a:pPr marL="0" indent="0">
              <a:buNone/>
            </a:pPr>
            <a:r>
              <a:rPr lang="en-GB" sz="1800" b="1" dirty="0"/>
              <a:t>Reflective diaries</a:t>
            </a:r>
          </a:p>
          <a:p>
            <a:pPr marL="0" indent="0">
              <a:buNone/>
            </a:pPr>
            <a:r>
              <a:rPr lang="en-GB" sz="1800" b="1" dirty="0"/>
              <a:t>Logs	</a:t>
            </a:r>
          </a:p>
          <a:p>
            <a:pPr marL="0" indent="0">
              <a:buNone/>
            </a:pPr>
            <a:r>
              <a:rPr lang="en-GB" sz="1800" b="1" dirty="0"/>
              <a:t>Vivas (live oral tests)</a:t>
            </a:r>
          </a:p>
          <a:p>
            <a:pPr marL="0" indent="0">
              <a:buNone/>
            </a:pPr>
            <a:r>
              <a:rPr lang="en-GB" sz="1800" b="1" dirty="0"/>
              <a:t>Storyboards</a:t>
            </a:r>
            <a:br>
              <a:rPr lang="en-GB" sz="1800" b="1" dirty="0"/>
            </a:br>
            <a:r>
              <a:rPr lang="en-GB" sz="1800" b="1" dirty="0"/>
              <a:t>Critical incident accounts</a:t>
            </a:r>
          </a:p>
          <a:p>
            <a:pPr marL="0" indent="0">
              <a:buNone/>
            </a:pPr>
            <a:r>
              <a:rPr lang="en-GB" sz="1800" b="1" dirty="0"/>
              <a:t>Teaching packs 		</a:t>
            </a:r>
          </a:p>
          <a:p>
            <a:pPr marL="0" indent="0">
              <a:buNone/>
            </a:pPr>
            <a:r>
              <a:rPr lang="en-GB" sz="1800" b="1" dirty="0"/>
              <a:t>Group process tasks		</a:t>
            </a:r>
          </a:p>
          <a:p>
            <a:pPr marL="0" indent="0">
              <a:buNone/>
            </a:pPr>
            <a:r>
              <a:rPr lang="en-GB" sz="1800" b="1" dirty="0"/>
              <a:t>Procedure manuals		</a:t>
            </a:r>
          </a:p>
          <a:p>
            <a:pPr marL="0" indent="0">
              <a:buNone/>
            </a:pPr>
            <a:r>
              <a:rPr lang="en-GB" sz="1800" b="1" dirty="0"/>
              <a:t>Software designs</a:t>
            </a:r>
          </a:p>
          <a:p>
            <a:pPr marL="0" indent="0">
              <a:buNone/>
            </a:pPr>
            <a:r>
              <a:rPr lang="en-GB" sz="1800" b="1" dirty="0"/>
              <a:t>Presentations (individual or group)</a:t>
            </a:r>
          </a:p>
          <a:p>
            <a:pPr marL="0" indent="0">
              <a:buNone/>
            </a:pPr>
            <a:r>
              <a:rPr lang="en-GB" sz="1800" b="1" dirty="0"/>
              <a:t>Posters</a:t>
            </a:r>
            <a:br>
              <a:rPr lang="en-GB" sz="1800" b="1" dirty="0"/>
            </a:br>
            <a:endParaRPr lang="en-GB" sz="1800" b="1" dirty="0"/>
          </a:p>
          <a:p>
            <a:endParaRPr lang="en-GB" sz="1200" dirty="0"/>
          </a:p>
        </p:txBody>
      </p:sp>
    </p:spTree>
    <p:extLst>
      <p:ext uri="{BB962C8B-B14F-4D97-AF65-F5344CB8AC3E}">
        <p14:creationId xmlns:p14="http://schemas.microsoft.com/office/powerpoint/2010/main" xmlns="" val="818523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solidFill>
                  <a:srgbClr val="7030A0"/>
                </a:solidFill>
              </a:rPr>
              <a:t>Are these students engaged?</a:t>
            </a:r>
          </a:p>
        </p:txBody>
      </p:sp>
    </p:spTree>
    <p:extLst>
      <p:ext uri="{BB962C8B-B14F-4D97-AF65-F5344CB8AC3E}">
        <p14:creationId xmlns:p14="http://schemas.microsoft.com/office/powerpoint/2010/main" xmlns="" val="283574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a:noFill/>
          <a:ln/>
        </p:spPr>
        <p:txBody>
          <a:bodyPr/>
          <a:lstStyle/>
          <a:p>
            <a:r>
              <a:rPr lang="en-US" sz="3200" dirty="0"/>
              <a:t>6. 	Assessment must be valid</a:t>
            </a:r>
          </a:p>
        </p:txBody>
      </p:sp>
      <p:sp>
        <p:nvSpPr>
          <p:cNvPr id="280579" name="Rectangle 3"/>
          <p:cNvSpPr>
            <a:spLocks noGrp="1" noChangeArrowheads="1"/>
          </p:cNvSpPr>
          <p:nvPr>
            <p:ph type="body" idx="1"/>
          </p:nvPr>
        </p:nvSpPr>
        <p:spPr>
          <a:xfrm>
            <a:off x="0" y="1447800"/>
            <a:ext cx="9144000" cy="4648200"/>
          </a:xfrm>
          <a:noFill/>
          <a:ln/>
        </p:spPr>
        <p:txBody>
          <a:bodyPr/>
          <a:lstStyle/>
          <a:p>
            <a:pPr marL="711200" indent="-711200"/>
            <a:r>
              <a:rPr lang="en-US" sz="2800" dirty="0"/>
              <a:t>Are we measuring what we set out to measure?</a:t>
            </a:r>
          </a:p>
          <a:p>
            <a:pPr marL="711200" indent="-711200"/>
            <a:r>
              <a:rPr lang="en-US" sz="2800" dirty="0"/>
              <a:t>Or are we measuring other things that are less important?</a:t>
            </a:r>
          </a:p>
          <a:p>
            <a:pPr marL="711200" indent="-711200"/>
            <a:r>
              <a:rPr lang="en-US" sz="2800" dirty="0"/>
              <a:t>…such as what students can write about what they can remember about what they learned...</a:t>
            </a:r>
          </a:p>
          <a:p>
            <a:pPr marL="711200" indent="-711200"/>
            <a:r>
              <a:rPr lang="en-US" sz="2800" dirty="0"/>
              <a:t>For example, most traditional time-constrained exams may be quite reliable, quite transparent, but not at all valid. </a:t>
            </a:r>
          </a:p>
          <a:p>
            <a:pPr marL="711200" indent="-711200"/>
            <a:r>
              <a:rPr lang="en-US" sz="2800" dirty="0"/>
              <a:t>i.e. not really measuring in the most sensible possible way students’ achievement of the published intended learning outcomes.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0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0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0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80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805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9"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9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7_Professional">
  <a:themeElements>
    <a:clrScheme name="17_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sm" len="sm"/>
          <a:tailEnd type="none" w="sm" len="sm"/>
        </a:ln>
        <a:effectLst/>
      </a:spPr>
      <a:bodyPr vert="horz" wrap="none" lIns="90000" tIns="46800" rIns="90000" bIns="4680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sm" len="sm"/>
          <a:tailEnd type="none" w="sm" len="sm"/>
        </a:ln>
        <a:effectLst/>
      </a:spPr>
      <a:bodyPr vert="horz" wrap="none" lIns="90000" tIns="46800" rIns="90000" bIns="4680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7_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7_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17_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17_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968</Words>
  <Application>Microsoft Office PowerPoint</Application>
  <PresentationFormat>On-screen Show (4:3)</PresentationFormat>
  <Paragraphs>137</Paragraphs>
  <Slides>14</Slides>
  <Notes>7</Notes>
  <HiddenSlides>0</HiddenSlides>
  <MMClips>0</MMClips>
  <ScaleCrop>false</ScaleCrop>
  <HeadingPairs>
    <vt:vector size="4" baseType="variant">
      <vt:variant>
        <vt:lpstr>Theme</vt:lpstr>
      </vt:variant>
      <vt:variant>
        <vt:i4>6</vt:i4>
      </vt:variant>
      <vt:variant>
        <vt:lpstr>Slide Titles</vt:lpstr>
      </vt:variant>
      <vt:variant>
        <vt:i4>14</vt:i4>
      </vt:variant>
    </vt:vector>
  </HeadingPairs>
  <TitlesOfParts>
    <vt:vector size="20" baseType="lpstr">
      <vt:lpstr>Office Theme</vt:lpstr>
      <vt:lpstr>2_LeedsMet template</vt:lpstr>
      <vt:lpstr>83_Custom Design</vt:lpstr>
      <vt:lpstr>121_Custom Design</vt:lpstr>
      <vt:lpstr>91_Custom Design</vt:lpstr>
      <vt:lpstr>17_Professional</vt:lpstr>
      <vt:lpstr>Ten things that really matter about assessment </vt:lpstr>
      <vt:lpstr>Ten things that really matter about assessment </vt:lpstr>
      <vt:lpstr>1.  Assessment must be for not just of learning</vt:lpstr>
      <vt:lpstr>2. Constructive alignment must work in practice for students and for us</vt:lpstr>
      <vt:lpstr>3.  Assessment must be fit-for-purpose and authentic</vt:lpstr>
      <vt:lpstr>Slide 6</vt:lpstr>
      <vt:lpstr>5.  Assessment must engage students in active tasks, for example:</vt:lpstr>
      <vt:lpstr>Slide 8</vt:lpstr>
      <vt:lpstr>6.  Assessment must be valid</vt:lpstr>
      <vt:lpstr>7.  We need to rebalance formative and summative assessment</vt:lpstr>
      <vt:lpstr>Slide 11</vt:lpstr>
      <vt:lpstr>9.  Good assessment practice can help retention and achievement </vt:lpstr>
      <vt:lpstr>Slide 13</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Sally</dc:creator>
  <cp:lastModifiedBy>user</cp:lastModifiedBy>
  <cp:revision>16</cp:revision>
  <dcterms:created xsi:type="dcterms:W3CDTF">2006-08-16T00:00:00Z</dcterms:created>
  <dcterms:modified xsi:type="dcterms:W3CDTF">2017-01-30T19:29:27Z</dcterms:modified>
</cp:coreProperties>
</file>