
<file path=[Content_Types].xml><?xml version="1.0" encoding="utf-8"?>
<Types xmlns="http://schemas.openxmlformats.org/package/2006/content-types">
  <Override PartName="/ppt/slideMasters/slideMaster100.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Masters/slideMaster77.xml" ContentType="application/vnd.openxmlformats-officedocument.presentationml.slideMaster+xml"/>
  <Override PartName="/ppt/slideLayouts/slideLayout46.xml" ContentType="application/vnd.openxmlformats-officedocument.presentationml.slideLayout+xml"/>
  <Override PartName="/ppt/theme/theme98.xml" ContentType="application/vnd.openxmlformats-officedocument.theme+xml"/>
  <Override PartName="/ppt/notesSlides/notesSlide38.xml" ContentType="application/vnd.openxmlformats-officedocument.presentationml.notesSlide+xml"/>
  <Override PartName="/ppt/slideMasters/slideMaster55.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Masters/slideMaster138.xml" ContentType="application/vnd.openxmlformats-officedocument.presentationml.slideMaster+xml"/>
  <Override PartName="/ppt/slides/slide50.xml" ContentType="application/vnd.openxmlformats-officedocument.presentationml.slide+xml"/>
  <Override PartName="/ppt/slideLayouts/slideLayout24.xml" ContentType="application/vnd.openxmlformats-officedocument.presentationml.slideLayout+xml"/>
  <Override PartName="/ppt/theme/theme29.xml" ContentType="application/vnd.openxmlformats-officedocument.theme+xml"/>
  <Override PartName="/ppt/theme/theme76.xml" ContentType="application/vnd.openxmlformats-officedocument.theme+xml"/>
  <Override PartName="/ppt/theme/theme108.xml" ContentType="application/vnd.openxmlformats-officedocument.theme+xml"/>
  <Override PartName="/ppt/notesSlides/notesSlide16.xml" ContentType="application/vnd.openxmlformats-officedocument.presentationml.notesSlide+xml"/>
  <Override PartName="/ppt/slideMasters/slideMaster33.xml" ContentType="application/vnd.openxmlformats-officedocument.presentationml.slideMaster+xml"/>
  <Override PartName="/ppt/slideMasters/slideMaster80.xml" ContentType="application/vnd.openxmlformats-officedocument.presentationml.slideMaster+xml"/>
  <Override PartName="/ppt/slideMasters/slideMaster116.xml" ContentType="application/vnd.openxmlformats-officedocument.presentationml.slideMaster+xml"/>
  <Override PartName="/ppt/theme/theme54.xml" ContentType="application/vnd.openxmlformats-officedocument.theme+xml"/>
  <Override PartName="/ppt/theme/theme133.xml" ContentType="application/vnd.openxmlformats-officedocument.theme+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141.xml" ContentType="application/vnd.openxmlformats-officedocument.presentationml.slideMaster+xml"/>
  <Override PartName="/ppt/theme/theme32.xml" ContentType="application/vnd.openxmlformats-officedocument.theme+xml"/>
  <Override PartName="/ppt/theme/theme111.xml" ContentType="application/vnd.openxmlformats-officedocument.theme+xml"/>
  <Override PartName="/ppt/notesSlides/notesSlide7.xml" ContentType="application/vnd.openxmlformats-officedocument.presentationml.notesSlide+xml"/>
  <Override PartName="/ppt/theme/theme10.xml" ContentType="application/vnd.openxmlformats-officedocument.theme+xml"/>
  <Override PartName="/ppt/slides/slide19.xml" ContentType="application/vnd.openxmlformats-officedocument.presentationml.slide+xml"/>
  <Default Extension="png" ContentType="image/png"/>
  <Override PartName="/ppt/slideMasters/slideMaster49.xml" ContentType="application/vnd.openxmlformats-officedocument.presentationml.slideMaster+xml"/>
  <Override PartName="/ppt/slideMasters/slideMaster96.xml" ContentType="application/vnd.openxmlformats-officedocument.presentationml.slideMaster+xml"/>
  <Override PartName="/ppt/theme/theme2.xml" ContentType="application/vnd.openxmlformats-officedocument.theme+xml"/>
  <Override PartName="/ppt/slideLayouts/slideLayout18.xml" ContentType="application/vnd.openxmlformats-officedocument.presentationml.slideLayout+xml"/>
  <Override PartName="/ppt/slideMasters/slideMaster27.xml" ContentType="application/vnd.openxmlformats-officedocument.presentationml.slideMaster+xml"/>
  <Override PartName="/ppt/slideMasters/slideMaster74.xml" ContentType="application/vnd.openxmlformats-officedocument.presentationml.slideMaster+xml"/>
  <Override PartName="/ppt/slides/slide44.xml" ContentType="application/vnd.openxmlformats-officedocument.presentationml.slide+xml"/>
  <Override PartName="/ppt/slideLayouts/slideLayout43.xml" ContentType="application/vnd.openxmlformats-officedocument.presentationml.slideLayout+xml"/>
  <Override PartName="/ppt/slides/slide22.xml" ContentType="application/vnd.openxmlformats-officedocument.presentationml.slide+xml"/>
  <Override PartName="/ppt/theme/theme48.xml" ContentType="application/vnd.openxmlformats-officedocument.theme+xml"/>
  <Override PartName="/ppt/theme/theme95.xml" ContentType="application/vnd.openxmlformats-officedocument.theme+xml"/>
  <Override PartName="/ppt/theme/theme127.xml" ContentType="application/vnd.openxmlformats-officedocument.theme+xml"/>
  <Override PartName="/ppt/notesSlides/notesSlide35.xml" ContentType="application/vnd.openxmlformats-officedocument.presentationml.notesSlide+xml"/>
  <Override PartName="/ppt/slideMasters/slideMaster52.xml" ContentType="application/vnd.openxmlformats-officedocument.presentationml.slideMaster+xml"/>
  <Override PartName="/ppt/slideMasters/slideMaster135.xml" ContentType="application/vnd.openxmlformats-officedocument.presentationml.slideMaster+xml"/>
  <Override PartName="/ppt/slideLayouts/slideLayout21.xml" ContentType="application/vnd.openxmlformats-officedocument.presentationml.slideLayout+xml"/>
  <Override PartName="/ppt/theme/theme26.xml" ContentType="application/vnd.openxmlformats-officedocument.theme+xml"/>
  <Override PartName="/ppt/theme/theme73.xml" ContentType="application/vnd.openxmlformats-officedocument.theme+xml"/>
  <Override PartName="/ppt/theme/theme105.xml" ContentType="application/vnd.openxmlformats-officedocument.theme+xml"/>
  <Override PartName="/ppt/notesSlides/notesSlide13.xml" ContentType="application/vnd.openxmlformats-officedocument.presentationml.notesSlide+xml"/>
  <Override PartName="/ppt/slideMasters/slideMaster30.xml" ContentType="application/vnd.openxmlformats-officedocument.presentationml.slideMaster+xml"/>
  <Override PartName="/ppt/slideMasters/slideMaster113.xml" ContentType="application/vnd.openxmlformats-officedocument.presentationml.slideMaster+xml"/>
  <Override PartName="/ppt/theme/theme51.xml" ContentType="application/vnd.openxmlformats-officedocument.theme+xml"/>
  <Override PartName="/ppt/theme/theme130.xml" ContentType="application/vnd.openxmlformats-officedocument.theme+xml"/>
  <Override PartName="/ppt/slideMasters/slideMaster5.xml" ContentType="application/vnd.openxmlformats-officedocument.presentationml.slideMaster+xml"/>
  <Override PartName="/ppt/slideMasters/slideMaster102.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slideMasters/slideMaster79.xml" ContentType="application/vnd.openxmlformats-officedocument.presentationml.slideMaster+xml"/>
  <Override PartName="/ppt/slides/slide38.xml" ContentType="application/vnd.openxmlformats-officedocument.presentationml.slide+xml"/>
  <Override PartName="/ppt/slideLayouts/slideLayout48.xml" ContentType="application/vnd.openxmlformats-officedocument.presentationml.slideLayout+xml"/>
  <Override PartName="/ppt/slideMasters/slideMaster57.xml" ContentType="application/vnd.openxmlformats-officedocument.presentationml.slideMaster+xml"/>
  <Override PartName="/ppt/slideMasters/slideMaster68.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89.xml" ContentType="application/vnd.openxmlformats-officedocument.theme+xml"/>
  <Override PartName="/ppt/notesSlides/notesSlide29.xml" ContentType="application/vnd.openxmlformats-officedocument.presentationml.notesSlide+xml"/>
  <Override PartName="/ppt/slideMasters/slideMaster46.xml" ContentType="application/vnd.openxmlformats-officedocument.presentationml.slideMaster+xml"/>
  <Override PartName="/ppt/slideMasters/slideMaster93.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67.xml" ContentType="application/vnd.openxmlformats-officedocument.theme+xml"/>
  <Override PartName="/ppt/theme/theme78.xml" ContentType="application/vnd.openxmlformats-officedocument.theme+xml"/>
  <Override PartName="/ppt/slideLayouts/slideLayout62.xml" ContentType="application/vnd.openxmlformats-officedocument.presentationml.slideLayout+xml"/>
  <Override PartName="/ppt/notesSlides/notesSlide18.xml" ContentType="application/vnd.openxmlformats-officedocument.presentationml.notesSlide+xml"/>
  <Override PartName="/ppt/slideMasters/slideMaster35.xml" ContentType="application/vnd.openxmlformats-officedocument.presentationml.slideMaster+xml"/>
  <Override PartName="/ppt/slideMasters/slideMaster82.xml" ContentType="application/vnd.openxmlformats-officedocument.presentationml.slideMaster+xml"/>
  <Override PartName="/ppt/slideMasters/slideMaster118.xml" ContentType="application/vnd.openxmlformats-officedocument.presentationml.slideMaster+xml"/>
  <Override PartName="/ppt/slideMasters/slideMaster129.xml" ContentType="application/vnd.openxmlformats-officedocument.presentationml.slideMaster+xml"/>
  <Override PartName="/ppt/slides/slide41.xml" ContentType="application/vnd.openxmlformats-officedocument.presentationml.slide+xml"/>
  <Override PartName="/ppt/theme/theme56.xml" ContentType="application/vnd.openxmlformats-officedocument.theme+xml"/>
  <Override PartName="/ppt/slideLayouts/slideLayout51.xml" ContentType="application/vnd.openxmlformats-officedocument.presentationml.slideLayout+xml"/>
  <Override PartName="/ppt/theme/theme135.xml" ContentType="application/vnd.openxmlformats-officedocument.theme+xml"/>
  <Override PartName="/ppt/notesSlides/notesSlide43.xml" ContentType="application/vnd.openxmlformats-officedocument.presentationml.notesSlide+xml"/>
  <Override PartName="/ppt/slideMasters/slideMaster24.xml" ContentType="application/vnd.openxmlformats-officedocument.presentationml.slideMaster+xml"/>
  <Override PartName="/ppt/slideMasters/slideMaster71.xml" ContentType="application/vnd.openxmlformats-officedocument.presentationml.slideMaster+xml"/>
  <Override PartName="/ppt/slideMasters/slideMaster107.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theme/theme45.xml" ContentType="application/vnd.openxmlformats-officedocument.theme+xml"/>
  <Override PartName="/ppt/theme/theme92.xml" ContentType="application/vnd.openxmlformats-officedocument.theme+xml"/>
  <Override PartName="/ppt/theme/theme124.xml" ContentType="application/vnd.openxmlformats-officedocument.them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Masters/slideMaster60.xml" ContentType="application/vnd.openxmlformats-officedocument.presentationml.slideMaster+xml"/>
  <Override PartName="/ppt/slideMasters/slideMaster143.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theme/theme81.xml" ContentType="application/vnd.openxmlformats-officedocument.theme+xml"/>
  <Override PartName="/ppt/theme/theme113.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132.xml" ContentType="application/vnd.openxmlformats-officedocument.presentationml.slideMaster+xml"/>
  <Override PartName="/ppt/theme/theme12.xml" ContentType="application/vnd.openxmlformats-officedocument.theme+xml"/>
  <Override PartName="/ppt/theme/theme70.xml" ContentType="application/vnd.openxmlformats-officedocument.theme+xml"/>
  <Override PartName="/ppt/theme/theme102.xml" ContentType="application/vnd.openxmlformats-officedocument.theme+xml"/>
  <Override PartName="/ppt/notesSlides/notesSlide10.xml" ContentType="application/vnd.openxmlformats-officedocument.presentationml.notesSlide+xml"/>
  <Override PartName="/ppt/slideMasters/slideMaster110.xml" ContentType="application/vnd.openxmlformats-officedocument.presentationml.slideMaster+xml"/>
  <Override PartName="/ppt/slideMasters/slideMaster121.xml" ContentType="application/vnd.openxmlformats-officedocument.presentationml.slideMaster+xml"/>
  <Override PartName="/ppt/slides/slide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Masters/slideMaster98.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Masters/slideMaster76.xml" ContentType="application/vnd.openxmlformats-officedocument.presentationml.slideMaster+xml"/>
  <Override PartName="/ppt/slideMasters/slideMaster87.xml" ContentType="application/vnd.openxmlformats-officedocument.presentationml.slideMaster+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48.xml" ContentType="application/vnd.openxmlformats-officedocument.presentationml.notesSlide+xml"/>
  <Override PartName="/ppt/slideMasters/slideMaster18.xml" ContentType="application/vnd.openxmlformats-officedocument.presentationml.slideMaster+xml"/>
  <Override PartName="/ppt/slideMasters/slideMaster65.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theme/theme39.xml" ContentType="application/vnd.openxmlformats-officedocument.theme+xml"/>
  <Override PartName="/ppt/theme/theme86.xml" ContentType="application/vnd.openxmlformats-officedocument.theme+xml"/>
  <Override PartName="/ppt/theme/theme97.xml" ContentType="application/vnd.openxmlformats-officedocument.theme+xml"/>
  <Override PartName="/ppt/theme/theme129.xml" ContentType="application/vnd.openxmlformats-officedocument.theme+xml"/>
  <Override PartName="/ppt/notesSlides/notesSlide37.xml" ContentType="application/vnd.openxmlformats-officedocument.presentationml.notesSlide+xml"/>
  <Override PartName="/ppt/slideMasters/slideMaster54.xml" ContentType="application/vnd.openxmlformats-officedocument.presentationml.slideMaster+xml"/>
  <Override PartName="/ppt/slideMasters/slideMaster137.xml" ContentType="application/vnd.openxmlformats-officedocument.presentationml.slideMaster+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theme/theme75.xml" ContentType="application/vnd.openxmlformats-officedocument.theme+xml"/>
  <Override PartName="/ppt/theme/theme107.xml" ContentType="application/vnd.openxmlformats-officedocument.theme+xml"/>
  <Override PartName="/ppt/theme/theme118.xml" ContentType="application/vnd.openxmlformats-officedocument.theme+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32.xml" ContentType="application/vnd.openxmlformats-officedocument.presentationml.slideMaster+xml"/>
  <Override PartName="/ppt/slideMasters/slideMaster43.xml" ContentType="application/vnd.openxmlformats-officedocument.presentationml.slideMaster+xml"/>
  <Override PartName="/ppt/slideMasters/slideMaster90.xml" ContentType="application/vnd.openxmlformats-officedocument.presentationml.slideMaster+xml"/>
  <Override PartName="/ppt/slideMasters/slideMaster126.xml" ContentType="application/vnd.openxmlformats-officedocument.presentationml.slideMaster+xml"/>
  <Override PartName="/ppt/slideLayouts/slideLayout12.xml" ContentType="application/vnd.openxmlformats-officedocument.presentationml.slideLayout+xml"/>
  <Override PartName="/ppt/theme/theme17.xml" ContentType="application/vnd.openxmlformats-officedocument.theme+xml"/>
  <Override PartName="/ppt/theme/theme64.xml" ContentType="application/vnd.openxmlformats-officedocument.theme+xml"/>
  <Override PartName="/ppt/theme/theme143.xml" ContentType="application/vnd.openxmlformats-officedocument.theme+xml"/>
  <Override PartName="/ppt/slideMasters/slideMaster21.xml" ContentType="application/vnd.openxmlformats-officedocument.presentationml.slideMaster+xml"/>
  <Override PartName="/ppt/slideMasters/slideMaster115.xml" ContentType="application/vnd.openxmlformats-officedocument.presentationml.slideMaster+xml"/>
  <Override PartName="/ppt/theme/theme42.xml" ContentType="application/vnd.openxmlformats-officedocument.theme+xml"/>
  <Override PartName="/ppt/theme/theme53.xml" ContentType="application/vnd.openxmlformats-officedocument.theme+xml"/>
  <Override PartName="/ppt/theme/theme132.xml" ContentType="application/vnd.openxmlformats-officedocument.them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Masters/slideMaster104.xml" ContentType="application/vnd.openxmlformats-officedocument.presentationml.slideMaster+xml"/>
  <Override PartName="/ppt/slideMasters/slideMaster140.xml" ContentType="application/vnd.openxmlformats-officedocument.presentationml.slideMaster+xml"/>
  <Override PartName="/ppt/theme/theme9.xml" ContentType="application/vnd.openxmlformats-officedocument.theme+xml"/>
  <Override PartName="/ppt/theme/theme31.xml" ContentType="application/vnd.openxmlformats-officedocument.theme+xml"/>
  <Override PartName="/ppt/theme/theme110.xml" ContentType="application/vnd.openxmlformats-officedocument.theme+xml"/>
  <Override PartName="/ppt/theme/theme121.xml" ContentType="application/vnd.openxmlformats-officedocument.theme+xml"/>
  <Override PartName="/ppt/notesSlides/notesSlide6.xml" ContentType="application/vnd.openxmlformats-officedocument.presentationml.notesSlide+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Masters/slideMaster48.xml" ContentType="application/vnd.openxmlformats-officedocument.presentationml.slideMaster+xml"/>
  <Override PartName="/ppt/slideMasters/slideMaster59.xml" ContentType="application/vnd.openxmlformats-officedocument.presentationml.slideMaster+xml"/>
  <Override PartName="/ppt/slideMasters/slideMaster95.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69.xml" ContentType="application/vnd.openxmlformats-officedocument.theme+xml"/>
  <Override PartName="/ppt/slideLayouts/slideLayout64.xml" ContentType="application/vnd.openxmlformats-officedocument.presentationml.slideLayout+xml"/>
  <Override PartName="/ppt/slideMasters/slideMaster37.xml" ContentType="application/vnd.openxmlformats-officedocument.presentationml.slideMaster+xml"/>
  <Override PartName="/ppt/slideMasters/slideMaster84.xml" ContentType="application/vnd.openxmlformats-officedocument.presentationml.slideMaster+xml"/>
  <Override PartName="/ppt/slides/slide43.xml" ContentType="application/vnd.openxmlformats-officedocument.presentationml.slide+xml"/>
  <Override PartName="/ppt/theme/theme1.xml" ContentType="application/vnd.openxmlformats-officedocument.theme+xml"/>
  <Override PartName="/ppt/theme/theme58.xml" ContentType="application/vnd.openxmlformats-officedocument.theme+xml"/>
  <Override PartName="/ppt/slideLayouts/slideLayout53.xml" ContentType="application/vnd.openxmlformats-officedocument.presentationml.slideLayout+xml"/>
  <Override PartName="/ppt/theme/theme137.xml" ContentType="application/vnd.openxmlformats-officedocument.theme+xml"/>
  <Override PartName="/ppt/notesSlides/notesSlide45.xml" ContentType="application/vnd.openxmlformats-officedocument.presentationml.notesSlide+xml"/>
  <Override PartName="/ppt/slideMasters/slideMaster26.xml" ContentType="application/vnd.openxmlformats-officedocument.presentationml.slideMaster+xml"/>
  <Override PartName="/ppt/slideMasters/slideMaster73.xml" ContentType="application/vnd.openxmlformats-officedocument.presentationml.slideMaster+xml"/>
  <Override PartName="/ppt/slideMasters/slideMaster109.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theme/theme47.xml" ContentType="application/vnd.openxmlformats-officedocument.theme+xml"/>
  <Override PartName="/ppt/theme/theme94.xml" ContentType="application/vnd.openxmlformats-officedocument.theme+xml"/>
  <Override PartName="/ppt/theme/theme126.xml" ContentType="application/vnd.openxmlformats-officedocument.theme+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Masters/slideMaster51.xml" ContentType="application/vnd.openxmlformats-officedocument.presentationml.slideMaster+xml"/>
  <Override PartName="/ppt/slideMasters/slideMaster62.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36.xml" ContentType="application/vnd.openxmlformats-officedocument.theme+xml"/>
  <Override PartName="/ppt/theme/theme83.xml" ContentType="application/vnd.openxmlformats-officedocument.theme+xml"/>
  <Override PartName="/ppt/theme/theme115.xml" ContentType="application/vnd.openxmlformats-officedocument.theme+xml"/>
  <Override PartName="/ppt/notesSlides/notesSlide23.xml" ContentType="application/vnd.openxmlformats-officedocument.presentationml.notesSlide+xml"/>
  <Override PartName="/ppt/slideMasters/slideMaster40.xml" ContentType="application/vnd.openxmlformats-officedocument.presentationml.slideMaster+xml"/>
  <Override PartName="/ppt/slideMasters/slideMaster134.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theme/theme61.xml" ContentType="application/vnd.openxmlformats-officedocument.theme+xml"/>
  <Override PartName="/ppt/theme/theme72.xml" ContentType="application/vnd.openxmlformats-officedocument.theme+xml"/>
  <Override PartName="/ppt/theme/theme104.xml" ContentType="application/vnd.openxmlformats-officedocument.theme+xml"/>
  <Override PartName="/ppt/theme/theme140.xml" ContentType="application/vnd.openxmlformats-officedocument.theme+xml"/>
  <Override PartName="/ppt/notesSlides/notesSlide12.xml" ContentType="application/vnd.openxmlformats-officedocument.presentationml.notesSlide+xml"/>
  <Override PartName="/ppt/slideMasters/slideMaster112.xml" ContentType="application/vnd.openxmlformats-officedocument.presentationml.slideMaster+xml"/>
  <Override PartName="/ppt/slideMasters/slideMaster123.xml" ContentType="application/vnd.openxmlformats-officedocument.presentationml.slideMaster+xml"/>
  <Override PartName="/ppt/theme/theme50.xml" ContentType="application/vnd.openxmlformats-officedocument.theme+xml"/>
  <Override PartName="/ppt/slideMasters/slideMaster4.xml" ContentType="application/vnd.openxmlformats-officedocument.presentationml.slideMaster+xml"/>
  <Override PartName="/ppt/slideMasters/slideMaster101.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78.xml" ContentType="application/vnd.openxmlformats-officedocument.presentationml.slideMaster+xml"/>
  <Override PartName="/ppt/slideMasters/slideMaster89.xml" ContentType="application/vnd.openxmlformats-officedocument.presentationml.slideMaster+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Masters/slideMaster67.xml" ContentType="application/vnd.openxmlformats-officedocument.presentationml.slideMaster+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88.xml" ContentType="application/vnd.openxmlformats-officedocument.theme+xml"/>
  <Override PartName="/ppt/theme/theme99.xml" ContentType="application/vnd.openxmlformats-officedocument.theme+xml"/>
  <Override PartName="/ppt/notesSlides/notesSlide39.xml" ContentType="application/vnd.openxmlformats-officedocument.presentationml.notesSlide+xml"/>
  <Override PartName="/ppt/slideMasters/slideMaster56.xml" ContentType="application/vnd.openxmlformats-officedocument.presentationml.slideMaster+xml"/>
  <Override PartName="/ppt/slideMasters/slideMaster139.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heme/theme77.xml" ContentType="application/vnd.openxmlformats-officedocument.theme+xml"/>
  <Override PartName="/ppt/theme/theme109.xml" ContentType="application/vnd.openxmlformats-officedocument.them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Masters/slideMaster34.xml" ContentType="application/vnd.openxmlformats-officedocument.presentationml.slideMaster+xml"/>
  <Override PartName="/ppt/slideMasters/slideMaster45.xml" ContentType="application/vnd.openxmlformats-officedocument.presentationml.slideMaster+xml"/>
  <Override PartName="/ppt/slideMasters/slideMaster81.xml" ContentType="application/vnd.openxmlformats-officedocument.presentationml.slideMaster+xml"/>
  <Override PartName="/ppt/slideMasters/slideMaster92.xml" ContentType="application/vnd.openxmlformats-officedocument.presentationml.slideMaster+xml"/>
  <Override PartName="/ppt/slideMasters/slideMaster128.xml" ContentType="application/vnd.openxmlformats-officedocument.presentationml.slideMaster+xml"/>
  <Override PartName="/ppt/slides/slide51.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theme/theme66.xml" ContentType="application/vnd.openxmlformats-officedocument.theme+xml"/>
  <Override PartName="/ppt/slideLayouts/slideLayout61.xml" ContentType="application/vnd.openxmlformats-officedocument.presentationml.slideLayout+xml"/>
  <Override PartName="/ppt/slideMasters/slideMaster23.xml" ContentType="application/vnd.openxmlformats-officedocument.presentationml.slideMaster+xml"/>
  <Override PartName="/ppt/slideMasters/slideMaster70.xml" ContentType="application/vnd.openxmlformats-officedocument.presentationml.slideMaster+xml"/>
  <Override PartName="/ppt/slideMasters/slideMaster117.xml" ContentType="application/vnd.openxmlformats-officedocument.presentationml.slideMaster+xml"/>
  <Override PartName="/ppt/slides/slide40.xml" ContentType="application/vnd.openxmlformats-officedocument.presentationml.slide+xml"/>
  <Override PartName="/ppt/theme/theme44.xml" ContentType="application/vnd.openxmlformats-officedocument.theme+xml"/>
  <Override PartName="/ppt/theme/theme55.xml" ContentType="application/vnd.openxmlformats-officedocument.theme+xml"/>
  <Override PartName="/ppt/theme/theme91.xml" ContentType="application/vnd.openxmlformats-officedocument.theme+xml"/>
  <Override PartName="/ppt/slideLayouts/slideLayout50.xml" ContentType="application/vnd.openxmlformats-officedocument.presentationml.slideLayout+xml"/>
  <Override PartName="/ppt/theme/theme134.xml" ContentType="application/vnd.openxmlformats-officedocument.theme+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106.xml" ContentType="application/vnd.openxmlformats-officedocument.presentationml.slideMaster+xml"/>
  <Override PartName="/ppt/slideMasters/slideMaster142.xml" ContentType="application/vnd.openxmlformats-officedocument.presentationml.slideMaster+xml"/>
  <Override PartName="/ppt/theme/theme33.xml" ContentType="application/vnd.openxmlformats-officedocument.theme+xml"/>
  <Override PartName="/ppt/theme/theme80.xml" ContentType="application/vnd.openxmlformats-officedocument.theme+xml"/>
  <Override PartName="/ppt/theme/theme112.xml" ContentType="application/vnd.openxmlformats-officedocument.theme+xml"/>
  <Override PartName="/ppt/theme/theme123.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131.xml" ContentType="application/vnd.openxmlformats-officedocument.presentationml.slideMaster+xml"/>
  <Override PartName="/ppt/theme/theme22.xml" ContentType="application/vnd.openxmlformats-officedocument.theme+xml"/>
  <Override PartName="/ppt/theme/theme101.xml" ContentType="application/vnd.openxmlformats-officedocument.theme+xml"/>
  <Override PartName="/ppt/slideMasters/slideMaster120.xml" ContentType="application/vnd.openxmlformats-officedocument.presentationml.slideMaster+xml"/>
  <Override PartName="/ppt/theme/theme11.xml" ContentType="application/vnd.openxmlformats-officedocument.theme+xml"/>
  <Override PartName="/docProps/core.xml" ContentType="application/vnd.openxmlformats-package.core-properties+xml"/>
  <Override PartName="/ppt/slideMasters/slideMaster97.xml" ContentType="application/vnd.openxmlformats-officedocument.presentationml.slideMaster+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Masters/slideMaster86.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theme/theme139.xml" ContentType="application/vnd.openxmlformats-officedocument.theme+xml"/>
  <Override PartName="/ppt/notesSlides/notesSlide47.xml" ContentType="application/vnd.openxmlformats-officedocument.presentationml.notesSlide+xml"/>
  <Override PartName="/ppt/slideMasters/slideMaster28.xml" ContentType="application/vnd.openxmlformats-officedocument.presentationml.slideMaster+xml"/>
  <Override PartName="/ppt/slideMasters/slideMaster75.xml" ContentType="application/vnd.openxmlformats-officedocument.presentationml.slideMaster+xml"/>
  <Override PartName="/ppt/slides/slide34.xml" ContentType="application/vnd.openxmlformats-officedocument.presentationml.slide+xml"/>
  <Override PartName="/ppt/theme/theme49.xml" ContentType="application/vnd.openxmlformats-officedocument.theme+xml"/>
  <Override PartName="/ppt/slideLayouts/slideLayout44.xml" ContentType="application/vnd.openxmlformats-officedocument.presentationml.slideLayout+xml"/>
  <Override PartName="/ppt/theme/theme96.xml" ContentType="application/vnd.openxmlformats-officedocument.theme+xml"/>
  <Override PartName="/ppt/theme/theme128.xml" ContentType="application/vnd.openxmlformats-officedocument.theme+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Masters/slideMaster53.xml" ContentType="application/vnd.openxmlformats-officedocument.presentationml.slideMaster+xml"/>
  <Override PartName="/ppt/slideMasters/slideMaster64.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heme/theme38.xml" ContentType="application/vnd.openxmlformats-officedocument.theme+xml"/>
  <Override PartName="/ppt/theme/theme85.xml" ContentType="application/vnd.openxmlformats-officedocument.theme+xml"/>
  <Override PartName="/ppt/theme/theme117.xml" ContentType="application/vnd.openxmlformats-officedocument.theme+xml"/>
  <Override PartName="/ppt/notesSlides/notesSlide25.xml" ContentType="application/vnd.openxmlformats-officedocument.presentationml.notesSlide+xml"/>
  <Override PartName="/ppt/slideMasters/slideMaster42.xml" ContentType="application/vnd.openxmlformats-officedocument.presentationml.slideMaster+xml"/>
  <Override PartName="/ppt/slideMasters/slideMaster136.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theme/theme63.xml" ContentType="application/vnd.openxmlformats-officedocument.theme+xml"/>
  <Override PartName="/ppt/theme/theme74.xml" ContentType="application/vnd.openxmlformats-officedocument.theme+xml"/>
  <Override PartName="/ppt/theme/theme106.xml" ContentType="application/vnd.openxmlformats-officedocument.theme+xml"/>
  <Override PartName="/ppt/notesSlides/notesSlide14.xml" ContentType="application/vnd.openxmlformats-officedocument.presentationml.notesSlide+xml"/>
  <Override PartName="/ppt/slideMasters/slideMaster31.xml" ContentType="application/vnd.openxmlformats-officedocument.presentationml.slideMaster+xml"/>
  <Override PartName="/ppt/slideMasters/slideMaster114.xml" ContentType="application/vnd.openxmlformats-officedocument.presentationml.slideMaster+xml"/>
  <Override PartName="/ppt/slideMasters/slideMaster125.xml" ContentType="application/vnd.openxmlformats-officedocument.presentationml.slideMaster+xml"/>
  <Override PartName="/ppt/theme/theme52.xml" ContentType="application/vnd.openxmlformats-officedocument.theme+xml"/>
  <Override PartName="/ppt/theme/theme131.xml" ContentType="application/vnd.openxmlformats-officedocument.theme+xml"/>
  <Override PartName="/ppt/theme/theme142.xml" ContentType="application/vnd.openxmlformats-officedocument.them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slideMasters/slideMaster103.xml" ContentType="application/vnd.openxmlformats-officedocument.presentationml.slideMaster+xml"/>
  <Override PartName="/ppt/theme/theme8.xml" ContentType="application/vnd.openxmlformats-officedocument.theme+xml"/>
  <Override PartName="/ppt/theme/theme41.xml" ContentType="application/vnd.openxmlformats-officedocument.theme+xml"/>
  <Override PartName="/ppt/theme/theme120.xml" ContentType="application/vnd.openxmlformats-officedocument.theme+xml"/>
  <Override PartName="/ppt/theme/theme30.xml" ContentType="application/vnd.openxmlformats-officedocument.theme+xml"/>
  <Override PartName="/ppt/notesSlides/notesSlide5.xml" ContentType="application/vnd.openxmlformats-officedocument.presentationml.notesSlide+xml"/>
  <Override PartName="/ppt/slideMasters/slideMaster69.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Masters/slideMaster58.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heme/theme79.xml" ContentType="application/vnd.openxmlformats-officedocument.theme+xml"/>
  <Override PartName="/ppt/notesSlides/notesSlide19.xml" ContentType="application/vnd.openxmlformats-officedocument.presentationml.notesSlide+xml"/>
  <Override PartName="/ppt/slideMasters/slideMaster47.xml" ContentType="application/vnd.openxmlformats-officedocument.presentationml.slideMaster+xml"/>
  <Override PartName="/ppt/slideMasters/slideMaster94.xml" ContentType="application/vnd.openxmlformats-officedocument.presentationml.slideMaster+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theme/theme68.xml" ContentType="application/vnd.openxmlformats-officedocument.theme+xml"/>
  <Override PartName="/ppt/slideLayouts/slideLayout63.xml" ContentType="application/vnd.openxmlformats-officedocument.presentationml.slideLayout+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Masters/slideMaster72.xml" ContentType="application/vnd.openxmlformats-officedocument.presentationml.slideMaster+xml"/>
  <Override PartName="/ppt/slideMasters/slideMaster83.xml" ContentType="application/vnd.openxmlformats-officedocument.presentationml.slideMaster+xml"/>
  <Override PartName="/ppt/slideMasters/slideMaster119.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theme/theme46.xml" ContentType="application/vnd.openxmlformats-officedocument.theme+xml"/>
  <Override PartName="/ppt/theme/theme57.xml" ContentType="application/vnd.openxmlformats-officedocument.theme+xml"/>
  <Override PartName="/ppt/theme/theme93.xml" ContentType="application/vnd.openxmlformats-officedocument.theme+xml"/>
  <Override PartName="/ppt/slideLayouts/slideLayout52.xml" ContentType="application/vnd.openxmlformats-officedocument.presentationml.slideLayout+xml"/>
  <Override PartName="/ppt/theme/theme136.xml" ContentType="application/vnd.openxmlformats-officedocument.theme+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Masters/slideMaster61.xml" ContentType="application/vnd.openxmlformats-officedocument.presentationml.slideMaster+xml"/>
  <Override PartName="/ppt/slideMasters/slideMaster108.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theme/theme35.xml" ContentType="application/vnd.openxmlformats-officedocument.theme+xml"/>
  <Override PartName="/ppt/theme/theme82.xml" ContentType="application/vnd.openxmlformats-officedocument.theme+xml"/>
  <Override PartName="/ppt/theme/theme114.xml" ContentType="application/vnd.openxmlformats-officedocument.theme+xml"/>
  <Override PartName="/ppt/theme/theme125.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Masters/slideMaster50.xml" ContentType="application/vnd.openxmlformats-officedocument.presentationml.slideMaster+xml"/>
  <Override PartName="/ppt/slideMasters/slideMaster133.xml" ContentType="application/vnd.openxmlformats-officedocument.presentationml.slideMaster+xml"/>
  <Override PartName="/ppt/theme/theme24.xml" ContentType="application/vnd.openxmlformats-officedocument.theme+xml"/>
  <Override PartName="/ppt/theme/theme71.xml" ContentType="application/vnd.openxmlformats-officedocument.theme+xml"/>
  <Override PartName="/ppt/theme/theme103.xml" ContentType="application/vnd.openxmlformats-officedocument.theme+xml"/>
  <Override PartName="/ppt/notesSlides/notesSlide11.xml" ContentType="application/vnd.openxmlformats-officedocument.presentationml.notesSlide+xml"/>
  <Override PartName="/ppt/slideMasters/slideMaster122.xml" ContentType="application/vnd.openxmlformats-officedocument.presentationml.slideMaster+xml"/>
  <Override PartName="/ppt/theme/theme13.xml" ContentType="application/vnd.openxmlformats-officedocument.theme+xml"/>
  <Override PartName="/ppt/theme/theme60.xml" ContentType="application/vnd.openxmlformats-officedocument.theme+xml"/>
  <Override PartName="/ppt/slideMasters/slideMaster99.xml" ContentType="application/vnd.openxmlformats-officedocument.presentationml.slideMaster+xml"/>
  <Override PartName="/ppt/slideMasters/slideMaster111.xml" ContentType="application/vnd.openxmlformats-officedocument.presentationml.slideMaster+xml"/>
  <Override PartName="/ppt/slides/slide8.xml" ContentType="application/vnd.openxmlformats-officedocument.presentationml.slide+xml"/>
  <Override PartName="/ppt/slideMasters/slideMaster3.xml" ContentType="application/vnd.openxmlformats-officedocument.presentationml.slideMaster+xml"/>
  <Override PartName="/ppt/slideMasters/slideMaster88.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49.xml" ContentType="application/vnd.openxmlformats-officedocument.presentationml.notesSlide+xml"/>
  <Override PartName="/ppt/slideMasters/slideMaster19.xml" ContentType="application/vnd.openxmlformats-officedocument.presentationml.slideMaster+xml"/>
  <Override PartName="/ppt/slideMasters/slideMaster66.xml" ContentType="application/vnd.openxmlformats-officedocument.presentationml.slideMaster+xml"/>
  <Override PartName="/ppt/slideLayouts/slideLayout35.xml" ContentType="application/vnd.openxmlformats-officedocument.presentationml.slideLayout+xml"/>
  <Override PartName="/ppt/theme/theme87.xml" ContentType="application/vnd.openxmlformats-officedocument.theme+xml"/>
  <Override PartName="/ppt/theme/theme119.xml" ContentType="application/vnd.openxmlformats-officedocument.theme+xml"/>
  <Override PartName="/ppt/notesSlides/notesSlide27.xml" ContentType="application/vnd.openxmlformats-officedocument.presentationml.notesSlide+xml"/>
  <Override PartName="/ppt/slideMasters/slideMaster44.xml" ContentType="application/vnd.openxmlformats-officedocument.presentationml.slideMaster+xml"/>
  <Override PartName="/ppt/slideMasters/slideMaster91.xml" ContentType="application/vnd.openxmlformats-officedocument.presentationml.slideMaster+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18.xml" ContentType="application/vnd.openxmlformats-officedocument.theme+xml"/>
  <Override PartName="/ppt/theme/theme65.xml" ContentType="application/vnd.openxmlformats-officedocument.theme+xml"/>
  <Override PartName="/ppt/slideLayouts/slideLayout60.xml" ContentType="application/vnd.openxmlformats-officedocument.presentationml.slideLayout+xml"/>
  <Override PartName="/ppt/slideMasters/slideMaster127.xml" ContentType="application/vnd.openxmlformats-officedocument.presentationml.slideMaster+xml"/>
  <Override PartName="/ppt/tableStyles.xml" ContentType="application/vnd.openxmlformats-officedocument.presentationml.tableStyles+xml"/>
  <Override PartName="/ppt/theme/theme144.xml" ContentType="application/vnd.openxmlformats-officedocument.theme+xml"/>
  <Override PartName="/ppt/slideMasters/slideMaster22.xml" ContentType="application/vnd.openxmlformats-officedocument.presentationml.slideMaster+xml"/>
  <Override PartName="/ppt/slideMasters/slideMaster105.xml" ContentType="application/vnd.openxmlformats-officedocument.presentationml.slideMaster+xml"/>
  <Override PartName="/ppt/theme/theme43.xml" ContentType="application/vnd.openxmlformats-officedocument.theme+xml"/>
  <Override PartName="/ppt/theme/theme90.xml" ContentType="application/vnd.openxmlformats-officedocument.theme+xml"/>
  <Override PartName="/ppt/theme/theme122.xml" ContentType="application/vnd.openxmlformats-officedocument.theme+xml"/>
  <Override PartName="/ppt/notesSlides/notesSlide30.xml" ContentType="application/vnd.openxmlformats-officedocument.presentationml.notesSlide+xml"/>
  <Override PartName="/ppt/theme/theme21.xml" ContentType="application/vnd.openxmlformats-officedocument.theme+xml"/>
  <Override PartName="/ppt/slideMasters/slideMaster130.xml" ContentType="application/vnd.openxmlformats-officedocument.presentationml.slideMaster+xml"/>
  <Override PartName="/ppt/theme/theme10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s/slide55.xml" ContentType="application/vnd.openxmlformats-officedocument.presentationml.slide+xml"/>
  <Override PartName="/ppt/slideMasters/slideMaster38.xml" ContentType="application/vnd.openxmlformats-officedocument.presentationml.slideMaster+xml"/>
  <Override PartName="/ppt/slideMasters/slideMaster85.xml" ContentType="application/vnd.openxmlformats-officedocument.presentationml.slideMaster+xml"/>
  <Override PartName="/ppt/slides/slide33.xml" ContentType="application/vnd.openxmlformats-officedocument.presentationml.slide+xml"/>
  <Override PartName="/ppt/theme/theme59.xml" ContentType="application/vnd.openxmlformats-officedocument.theme+xml"/>
  <Override PartName="/ppt/slideLayouts/slideLayout54.xml" ContentType="application/vnd.openxmlformats-officedocument.presentationml.slideLayout+xml"/>
  <Override PartName="/ppt/theme/theme138.xml" ContentType="application/vnd.openxmlformats-officedocument.them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63.xml" ContentType="application/vnd.openxmlformats-officedocument.presentationml.slideMaster+xml"/>
  <Override PartName="/ppt/slideLayouts/slideLayout32.xml" ContentType="application/vnd.openxmlformats-officedocument.presentationml.slideLayout+xml"/>
  <Override PartName="/ppt/theme/theme37.xml" ContentType="application/vnd.openxmlformats-officedocument.theme+xml"/>
  <Override PartName="/ppt/theme/theme84.xml" ContentType="application/vnd.openxmlformats-officedocument.theme+xml"/>
  <Override PartName="/ppt/theme/theme116.xml" ContentType="application/vnd.openxmlformats-officedocument.them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Masters/slideMaster41.xml" ContentType="application/vnd.openxmlformats-officedocument.presentationml.slideMaster+xml"/>
  <Override PartName="/ppt/slideMasters/slideMaster124.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62.xml" ContentType="application/vnd.openxmlformats-officedocument.theme+xml"/>
  <Override PartName="/ppt/theme/theme141.xml" ContentType="application/vnd.openxmlformats-officedocument.theme+xml"/>
  <Override PartName="/ppt/theme/theme40.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6" r:id="rId39"/>
    <p:sldMasterId id="2147484749" r:id="rId40"/>
    <p:sldMasterId id="2147484753" r:id="rId41"/>
    <p:sldMasterId id="2147484755" r:id="rId42"/>
    <p:sldMasterId id="2147484758" r:id="rId43"/>
    <p:sldMasterId id="2147484762" r:id="rId44"/>
    <p:sldMasterId id="2147484766" r:id="rId45"/>
    <p:sldMasterId id="2147484768" r:id="rId46"/>
    <p:sldMasterId id="2147484770" r:id="rId47"/>
    <p:sldMasterId id="2147484772" r:id="rId48"/>
    <p:sldMasterId id="2147484778" r:id="rId49"/>
    <p:sldMasterId id="2147484780" r:id="rId50"/>
    <p:sldMasterId id="2147484789" r:id="rId51"/>
    <p:sldMasterId id="2147484793" r:id="rId52"/>
    <p:sldMasterId id="2147484797" r:id="rId53"/>
    <p:sldMasterId id="2147484799" r:id="rId54"/>
    <p:sldMasterId id="2147484802" r:id="rId55"/>
    <p:sldMasterId id="2147484804" r:id="rId56"/>
    <p:sldMasterId id="2147484806" r:id="rId57"/>
    <p:sldMasterId id="2147484808" r:id="rId58"/>
    <p:sldMasterId id="2147484811" r:id="rId59"/>
    <p:sldMasterId id="2147484815" r:id="rId60"/>
    <p:sldMasterId id="2147484817" r:id="rId61"/>
    <p:sldMasterId id="2147484819" r:id="rId62"/>
    <p:sldMasterId id="2147484821" r:id="rId63"/>
    <p:sldMasterId id="2147484823" r:id="rId64"/>
    <p:sldMasterId id="2147484825" r:id="rId65"/>
    <p:sldMasterId id="2147484827" r:id="rId66"/>
    <p:sldMasterId id="2147484829" r:id="rId67"/>
    <p:sldMasterId id="2147484831" r:id="rId68"/>
    <p:sldMasterId id="2147484833" r:id="rId69"/>
    <p:sldMasterId id="2147484835" r:id="rId70"/>
    <p:sldMasterId id="2147484837" r:id="rId71"/>
    <p:sldMasterId id="2147484839" r:id="rId72"/>
    <p:sldMasterId id="2147484841" r:id="rId73"/>
    <p:sldMasterId id="2147484845" r:id="rId74"/>
    <p:sldMasterId id="2147484848" r:id="rId75"/>
    <p:sldMasterId id="2147484850" r:id="rId76"/>
    <p:sldMasterId id="2147484853" r:id="rId77"/>
    <p:sldMasterId id="2147484855" r:id="rId78"/>
    <p:sldMasterId id="2147484857" r:id="rId79"/>
    <p:sldMasterId id="2147484864" r:id="rId80"/>
    <p:sldMasterId id="2147484866" r:id="rId81"/>
    <p:sldMasterId id="2147484868" r:id="rId82"/>
    <p:sldMasterId id="2147484870" r:id="rId83"/>
    <p:sldMasterId id="2147484872" r:id="rId84"/>
    <p:sldMasterId id="2147484876" r:id="rId85"/>
    <p:sldMasterId id="2147484878" r:id="rId86"/>
    <p:sldMasterId id="2147484880" r:id="rId87"/>
    <p:sldMasterId id="2147484888" r:id="rId88"/>
    <p:sldMasterId id="2147484895" r:id="rId89"/>
    <p:sldMasterId id="2147484903" r:id="rId90"/>
    <p:sldMasterId id="2147484905" r:id="rId91"/>
    <p:sldMasterId id="2147484907" r:id="rId92"/>
    <p:sldMasterId id="2147484909" r:id="rId93"/>
    <p:sldMasterId id="2147484911" r:id="rId94"/>
    <p:sldMasterId id="2147484913" r:id="rId95"/>
    <p:sldMasterId id="2147484915" r:id="rId96"/>
    <p:sldMasterId id="2147484933" r:id="rId97"/>
    <p:sldMasterId id="2147484935" r:id="rId98"/>
    <p:sldMasterId id="2147484936" r:id="rId99"/>
    <p:sldMasterId id="2147484938" r:id="rId100"/>
    <p:sldMasterId id="2147484943" r:id="rId101"/>
    <p:sldMasterId id="2147484945" r:id="rId102"/>
    <p:sldMasterId id="2147484947" r:id="rId103"/>
    <p:sldMasterId id="2147484949" r:id="rId104"/>
    <p:sldMasterId id="2147484962" r:id="rId105"/>
    <p:sldMasterId id="2147484964" r:id="rId106"/>
    <p:sldMasterId id="2147484968" r:id="rId107"/>
    <p:sldMasterId id="2147484970" r:id="rId108"/>
    <p:sldMasterId id="2147484974" r:id="rId109"/>
    <p:sldMasterId id="2147484976" r:id="rId110"/>
    <p:sldMasterId id="2147484978" r:id="rId111"/>
    <p:sldMasterId id="2147484980" r:id="rId112"/>
    <p:sldMasterId id="2147484982" r:id="rId113"/>
    <p:sldMasterId id="2147484984" r:id="rId114"/>
    <p:sldMasterId id="2147484986" r:id="rId115"/>
    <p:sldMasterId id="2147484988" r:id="rId116"/>
    <p:sldMasterId id="2147484990" r:id="rId117"/>
    <p:sldMasterId id="2147484992" r:id="rId118"/>
    <p:sldMasterId id="2147485000" r:id="rId119"/>
    <p:sldMasterId id="2147485002" r:id="rId120"/>
    <p:sldMasterId id="2147485006" r:id="rId121"/>
    <p:sldMasterId id="2147485014" r:id="rId122"/>
    <p:sldMasterId id="2147485018" r:id="rId123"/>
    <p:sldMasterId id="2147485020" r:id="rId124"/>
    <p:sldMasterId id="2147485022" r:id="rId125"/>
    <p:sldMasterId id="2147485024" r:id="rId126"/>
    <p:sldMasterId id="2147485027" r:id="rId127"/>
    <p:sldMasterId id="2147485033" r:id="rId128"/>
    <p:sldMasterId id="2147485035" r:id="rId129"/>
    <p:sldMasterId id="2147485037" r:id="rId130"/>
    <p:sldMasterId id="2147485039" r:id="rId131"/>
    <p:sldMasterId id="2147485041" r:id="rId132"/>
    <p:sldMasterId id="2147485045" r:id="rId133"/>
    <p:sldMasterId id="2147485047" r:id="rId134"/>
    <p:sldMasterId id="2147485050" r:id="rId135"/>
    <p:sldMasterId id="2147485052" r:id="rId136"/>
    <p:sldMasterId id="2147485054" r:id="rId137"/>
    <p:sldMasterId id="2147485056" r:id="rId138"/>
    <p:sldMasterId id="2147485058" r:id="rId139"/>
    <p:sldMasterId id="2147485060" r:id="rId140"/>
    <p:sldMasterId id="2147485062" r:id="rId141"/>
    <p:sldMasterId id="2147485064" r:id="rId142"/>
    <p:sldMasterId id="2147485066" r:id="rId143"/>
  </p:sldMasterIdLst>
  <p:notesMasterIdLst>
    <p:notesMasterId r:id="rId205"/>
  </p:notesMasterIdLst>
  <p:sldIdLst>
    <p:sldId id="428" r:id="rId144"/>
    <p:sldId id="883" r:id="rId145"/>
    <p:sldId id="917" r:id="rId146"/>
    <p:sldId id="529" r:id="rId147"/>
    <p:sldId id="459" r:id="rId148"/>
    <p:sldId id="531" r:id="rId149"/>
    <p:sldId id="891" r:id="rId150"/>
    <p:sldId id="916" r:id="rId151"/>
    <p:sldId id="893" r:id="rId152"/>
    <p:sldId id="776" r:id="rId153"/>
    <p:sldId id="777" r:id="rId154"/>
    <p:sldId id="918" r:id="rId155"/>
    <p:sldId id="919" r:id="rId156"/>
    <p:sldId id="920" r:id="rId157"/>
    <p:sldId id="921" r:id="rId158"/>
    <p:sldId id="922" r:id="rId159"/>
    <p:sldId id="923" r:id="rId160"/>
    <p:sldId id="924" r:id="rId161"/>
    <p:sldId id="925" r:id="rId162"/>
    <p:sldId id="926" r:id="rId163"/>
    <p:sldId id="927" r:id="rId164"/>
    <p:sldId id="928" r:id="rId165"/>
    <p:sldId id="929" r:id="rId166"/>
    <p:sldId id="930" r:id="rId167"/>
    <p:sldId id="931" r:id="rId168"/>
    <p:sldId id="932" r:id="rId169"/>
    <p:sldId id="933" r:id="rId170"/>
    <p:sldId id="934" r:id="rId171"/>
    <p:sldId id="935" r:id="rId172"/>
    <p:sldId id="936" r:id="rId173"/>
    <p:sldId id="937" r:id="rId174"/>
    <p:sldId id="938" r:id="rId175"/>
    <p:sldId id="939" r:id="rId176"/>
    <p:sldId id="940" r:id="rId177"/>
    <p:sldId id="941" r:id="rId178"/>
    <p:sldId id="942" r:id="rId179"/>
    <p:sldId id="943" r:id="rId180"/>
    <p:sldId id="944" r:id="rId181"/>
    <p:sldId id="945" r:id="rId182"/>
    <p:sldId id="946" r:id="rId183"/>
    <p:sldId id="947" r:id="rId184"/>
    <p:sldId id="948" r:id="rId185"/>
    <p:sldId id="949" r:id="rId186"/>
    <p:sldId id="950" r:id="rId187"/>
    <p:sldId id="951" r:id="rId188"/>
    <p:sldId id="952" r:id="rId189"/>
    <p:sldId id="953" r:id="rId190"/>
    <p:sldId id="954" r:id="rId191"/>
    <p:sldId id="955" r:id="rId192"/>
    <p:sldId id="956" r:id="rId193"/>
    <p:sldId id="957" r:id="rId194"/>
    <p:sldId id="958" r:id="rId195"/>
    <p:sldId id="959" r:id="rId196"/>
    <p:sldId id="960" r:id="rId197"/>
    <p:sldId id="961" r:id="rId198"/>
    <p:sldId id="833" r:id="rId199"/>
    <p:sldId id="834" r:id="rId200"/>
    <p:sldId id="835" r:id="rId201"/>
    <p:sldId id="836" r:id="rId202"/>
    <p:sldId id="837" r:id="rId203"/>
    <p:sldId id="838" r:id="rId204"/>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0066"/>
    <a:srgbClr val="FF3300"/>
    <a:srgbClr val="FF6699"/>
    <a:srgbClr val="008000"/>
    <a:srgbClr val="CCFFFF"/>
    <a:srgbClr val="FFFFFF"/>
    <a:srgbClr val="CC0000"/>
    <a:srgbClr val="000000"/>
    <a:srgbClr val="CCFFCC"/>
    <a:srgbClr val="33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0" autoAdjust="0"/>
    <p:restoredTop sz="98239" autoAdjust="0"/>
  </p:normalViewPr>
  <p:slideViewPr>
    <p:cSldViewPr>
      <p:cViewPr>
        <p:scale>
          <a:sx n="50" d="100"/>
          <a:sy n="50" d="100"/>
        </p:scale>
        <p:origin x="-148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7788" cy="73737788"/>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Master" Target="slideMasters/slideMaster138.xml"/><Relationship Id="rId159" Type="http://schemas.openxmlformats.org/officeDocument/2006/relationships/slide" Target="slides/slide16.xml"/><Relationship Id="rId170" Type="http://schemas.openxmlformats.org/officeDocument/2006/relationships/slide" Target="slides/slide27.xml"/><Relationship Id="rId191" Type="http://schemas.openxmlformats.org/officeDocument/2006/relationships/slide" Target="slides/slide48.xml"/><Relationship Id="rId205" Type="http://schemas.openxmlformats.org/officeDocument/2006/relationships/notesMaster" Target="notesMasters/notesMaster1.xml"/><Relationship Id="rId16" Type="http://schemas.openxmlformats.org/officeDocument/2006/relationships/slideMaster" Target="slideMasters/slideMaster16.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28" Type="http://schemas.openxmlformats.org/officeDocument/2006/relationships/slideMaster" Target="slideMasters/slideMaster128.xml"/><Relationship Id="rId144" Type="http://schemas.openxmlformats.org/officeDocument/2006/relationships/slide" Target="slides/slide1.xml"/><Relationship Id="rId149" Type="http://schemas.openxmlformats.org/officeDocument/2006/relationships/slide" Target="slides/slide6.xml"/><Relationship Id="rId5" Type="http://schemas.openxmlformats.org/officeDocument/2006/relationships/slideMaster" Target="slideMasters/slideMaster5.xml"/><Relationship Id="rId90" Type="http://schemas.openxmlformats.org/officeDocument/2006/relationships/slideMaster" Target="slideMasters/slideMaster90.xml"/><Relationship Id="rId95" Type="http://schemas.openxmlformats.org/officeDocument/2006/relationships/slideMaster" Target="slideMasters/slideMaster95.xml"/><Relationship Id="rId160" Type="http://schemas.openxmlformats.org/officeDocument/2006/relationships/slide" Target="slides/slide17.xml"/><Relationship Id="rId165" Type="http://schemas.openxmlformats.org/officeDocument/2006/relationships/slide" Target="slides/slide22.xml"/><Relationship Id="rId181" Type="http://schemas.openxmlformats.org/officeDocument/2006/relationships/slide" Target="slides/slide38.xml"/><Relationship Id="rId186" Type="http://schemas.openxmlformats.org/officeDocument/2006/relationships/slide" Target="slides/slide43.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18" Type="http://schemas.openxmlformats.org/officeDocument/2006/relationships/slideMaster" Target="slideMasters/slideMaster118.xml"/><Relationship Id="rId134" Type="http://schemas.openxmlformats.org/officeDocument/2006/relationships/slideMaster" Target="slideMasters/slideMaster134.xml"/><Relationship Id="rId139" Type="http://schemas.openxmlformats.org/officeDocument/2006/relationships/slideMaster" Target="slideMasters/slideMaster139.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 Target="slides/slide7.xml"/><Relationship Id="rId155" Type="http://schemas.openxmlformats.org/officeDocument/2006/relationships/slide" Target="slides/slide12.xml"/><Relationship Id="rId171" Type="http://schemas.openxmlformats.org/officeDocument/2006/relationships/slide" Target="slides/slide28.xml"/><Relationship Id="rId176" Type="http://schemas.openxmlformats.org/officeDocument/2006/relationships/slide" Target="slides/slide33.xml"/><Relationship Id="rId192" Type="http://schemas.openxmlformats.org/officeDocument/2006/relationships/slide" Target="slides/slide49.xml"/><Relationship Id="rId197" Type="http://schemas.openxmlformats.org/officeDocument/2006/relationships/slide" Target="slides/slide54.xml"/><Relationship Id="rId206" Type="http://schemas.openxmlformats.org/officeDocument/2006/relationships/presProps" Target="presProps.xml"/><Relationship Id="rId201" Type="http://schemas.openxmlformats.org/officeDocument/2006/relationships/slide" Target="slides/slide58.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slideMaster" Target="slideMasters/slideMaster124.xml"/><Relationship Id="rId129" Type="http://schemas.openxmlformats.org/officeDocument/2006/relationships/slideMaster" Target="slideMasters/slideMaster129.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Master" Target="slideMasters/slideMaster140.xml"/><Relationship Id="rId145" Type="http://schemas.openxmlformats.org/officeDocument/2006/relationships/slide" Target="slides/slide2.xml"/><Relationship Id="rId161" Type="http://schemas.openxmlformats.org/officeDocument/2006/relationships/slide" Target="slides/slide18.xml"/><Relationship Id="rId166" Type="http://schemas.openxmlformats.org/officeDocument/2006/relationships/slide" Target="slides/slide23.xml"/><Relationship Id="rId182" Type="http://schemas.openxmlformats.org/officeDocument/2006/relationships/slide" Target="slides/slide39.xml"/><Relationship Id="rId187"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Master" Target="slideMasters/slideMaster130.xml"/><Relationship Id="rId135" Type="http://schemas.openxmlformats.org/officeDocument/2006/relationships/slideMaster" Target="slideMasters/slideMaster135.xml"/><Relationship Id="rId151" Type="http://schemas.openxmlformats.org/officeDocument/2006/relationships/slide" Target="slides/slide8.xml"/><Relationship Id="rId156" Type="http://schemas.openxmlformats.org/officeDocument/2006/relationships/slide" Target="slides/slide13.xml"/><Relationship Id="rId177" Type="http://schemas.openxmlformats.org/officeDocument/2006/relationships/slide" Target="slides/slide34.xml"/><Relationship Id="rId198" Type="http://schemas.openxmlformats.org/officeDocument/2006/relationships/slide" Target="slides/slide55.xml"/><Relationship Id="rId172" Type="http://schemas.openxmlformats.org/officeDocument/2006/relationships/slide" Target="slides/slide29.xml"/><Relationship Id="rId193" Type="http://schemas.openxmlformats.org/officeDocument/2006/relationships/slide" Target="slides/slide50.xml"/><Relationship Id="rId202" Type="http://schemas.openxmlformats.org/officeDocument/2006/relationships/slide" Target="slides/slide59.xml"/><Relationship Id="rId207" Type="http://schemas.openxmlformats.org/officeDocument/2006/relationships/viewProps" Target="viewProp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Master" Target="slideMasters/slideMaster141.xml"/><Relationship Id="rId146" Type="http://schemas.openxmlformats.org/officeDocument/2006/relationships/slide" Target="slides/slide3.xml"/><Relationship Id="rId167" Type="http://schemas.openxmlformats.org/officeDocument/2006/relationships/slide" Target="slides/slide24.xml"/><Relationship Id="rId188" Type="http://schemas.openxmlformats.org/officeDocument/2006/relationships/slide" Target="slides/slide45.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19.xml"/><Relationship Id="rId183" Type="http://schemas.openxmlformats.org/officeDocument/2006/relationships/slide" Target="slides/slide4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Master" Target="slideMasters/slideMaster131.xml"/><Relationship Id="rId136" Type="http://schemas.openxmlformats.org/officeDocument/2006/relationships/slideMaster" Target="slideMasters/slideMaster136.xml"/><Relationship Id="rId157" Type="http://schemas.openxmlformats.org/officeDocument/2006/relationships/slide" Target="slides/slide14.xml"/><Relationship Id="rId178" Type="http://schemas.openxmlformats.org/officeDocument/2006/relationships/slide" Target="slides/slide35.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9.xml"/><Relationship Id="rId173" Type="http://schemas.openxmlformats.org/officeDocument/2006/relationships/slide" Target="slides/slide30.xml"/><Relationship Id="rId194" Type="http://schemas.openxmlformats.org/officeDocument/2006/relationships/slide" Target="slides/slide51.xml"/><Relationship Id="rId199" Type="http://schemas.openxmlformats.org/officeDocument/2006/relationships/slide" Target="slides/slide56.xml"/><Relationship Id="rId203" Type="http://schemas.openxmlformats.org/officeDocument/2006/relationships/slide" Target="slides/slide60.xml"/><Relationship Id="rId208"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 Target="slides/slide4.xml"/><Relationship Id="rId168" Type="http://schemas.openxmlformats.org/officeDocument/2006/relationships/slide" Target="slides/slide25.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Master" Target="slideMasters/slideMaster142.xml"/><Relationship Id="rId163" Type="http://schemas.openxmlformats.org/officeDocument/2006/relationships/slide" Target="slides/slide20.xml"/><Relationship Id="rId184" Type="http://schemas.openxmlformats.org/officeDocument/2006/relationships/slide" Target="slides/slide41.xml"/><Relationship Id="rId189" Type="http://schemas.openxmlformats.org/officeDocument/2006/relationships/slide" Target="slides/slide46.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Master" Target="slideMasters/slideMaster137.xml"/><Relationship Id="rId158" Type="http://schemas.openxmlformats.org/officeDocument/2006/relationships/slide" Target="slides/slide15.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Master" Target="slideMasters/slideMaster132.xml"/><Relationship Id="rId153" Type="http://schemas.openxmlformats.org/officeDocument/2006/relationships/slide" Target="slides/slide10.xml"/><Relationship Id="rId174" Type="http://schemas.openxmlformats.org/officeDocument/2006/relationships/slide" Target="slides/slide31.xml"/><Relationship Id="rId179" Type="http://schemas.openxmlformats.org/officeDocument/2006/relationships/slide" Target="slides/slide36.xml"/><Relationship Id="rId195" Type="http://schemas.openxmlformats.org/officeDocument/2006/relationships/slide" Target="slides/slide52.xml"/><Relationship Id="rId209" Type="http://schemas.openxmlformats.org/officeDocument/2006/relationships/tableStyles" Target="tableStyles.xml"/><Relationship Id="rId190" Type="http://schemas.openxmlformats.org/officeDocument/2006/relationships/slide" Target="slides/slide47.xml"/><Relationship Id="rId204" Type="http://schemas.openxmlformats.org/officeDocument/2006/relationships/slide" Target="slides/slide61.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Master" Target="slideMasters/slideMaster143.xml"/><Relationship Id="rId148" Type="http://schemas.openxmlformats.org/officeDocument/2006/relationships/slide" Target="slides/slide5.xml"/><Relationship Id="rId164" Type="http://schemas.openxmlformats.org/officeDocument/2006/relationships/slide" Target="slides/slide21.xml"/><Relationship Id="rId169" Type="http://schemas.openxmlformats.org/officeDocument/2006/relationships/slide" Target="slides/slide26.xml"/><Relationship Id="rId185" Type="http://schemas.openxmlformats.org/officeDocument/2006/relationships/slide" Target="slides/slide42.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37.xml"/><Relationship Id="rId26" Type="http://schemas.openxmlformats.org/officeDocument/2006/relationships/slideMaster" Target="slideMasters/slideMaster26.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Master" Target="slideMasters/slideMaster133.xml"/><Relationship Id="rId154" Type="http://schemas.openxmlformats.org/officeDocument/2006/relationships/slide" Target="slides/slide11.xml"/><Relationship Id="rId175" Type="http://schemas.openxmlformats.org/officeDocument/2006/relationships/slide" Target="slides/slide32.xml"/><Relationship Id="rId196" Type="http://schemas.openxmlformats.org/officeDocument/2006/relationships/slide" Target="slides/slide53.xml"/><Relationship Id="rId200"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17</a:t>
            </a:fld>
            <a:endParaRPr lang="en-GB" dirty="0">
              <a:solidFill>
                <a:srgbClr val="000000"/>
              </a:solidFill>
            </a:endParaRPr>
          </a:p>
        </p:txBody>
      </p:sp>
    </p:spTree>
    <p:extLst>
      <p:ext uri="{BB962C8B-B14F-4D97-AF65-F5344CB8AC3E}">
        <p14:creationId xmlns="" xmlns:p14="http://schemas.microsoft.com/office/powerpoint/2010/main" val="22327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18</a:t>
            </a:fld>
            <a:endParaRPr lang="en-GB" dirty="0" smtClean="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19</a:t>
            </a:fld>
            <a:endParaRPr lang="en-GB">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smtClean="0"/>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20</a:t>
            </a:fld>
            <a:endParaRPr 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21</a:t>
            </a:fld>
            <a:endParaRPr lang="en-GB">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3FB56F1-60F1-488B-A081-8D7FD241E705}" type="slidenum">
              <a:rPr lang="en-GB" smtClean="0">
                <a:solidFill>
                  <a:prstClr val="black"/>
                </a:solidFill>
              </a:rPr>
              <a:pPr/>
              <a:t>22</a:t>
            </a:fld>
            <a:endParaRPr lang="en-GB">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23</a:t>
            </a:fld>
            <a:endParaRPr lang="en-GB">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25</a:t>
            </a:fld>
            <a:endParaRPr lang="en-GB">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43000" y="685800"/>
            <a:ext cx="4572000" cy="3429000"/>
          </a:xfrm>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C9F5DBD7-E30B-4921-9C33-845DBB6180F2}" type="slidenum">
              <a:rPr lang="en-US">
                <a:solidFill>
                  <a:srgbClr val="000000"/>
                </a:solidFill>
              </a:rPr>
              <a:pPr/>
              <a:t>26</a:t>
            </a:fld>
            <a:endParaRPr lang="en-US">
              <a:solidFill>
                <a:srgbClr val="000000"/>
              </a:solidFill>
            </a:endParaRPr>
          </a:p>
        </p:txBody>
      </p:sp>
    </p:spTree>
    <p:extLst>
      <p:ext uri="{BB962C8B-B14F-4D97-AF65-F5344CB8AC3E}">
        <p14:creationId xmlns="" xmlns:p14="http://schemas.microsoft.com/office/powerpoint/2010/main" val="2295886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29</a:t>
            </a:fld>
            <a:endParaRPr lang="en-GB" dirty="0">
              <a:solidFill>
                <a:srgbClr val="000000"/>
              </a:solidFill>
            </a:endParaRPr>
          </a:p>
        </p:txBody>
      </p:sp>
    </p:spTree>
    <p:extLst>
      <p:ext uri="{BB962C8B-B14F-4D97-AF65-F5344CB8AC3E}">
        <p14:creationId xmlns="" xmlns:p14="http://schemas.microsoft.com/office/powerpoint/2010/main" val="2990291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50938" y="692150"/>
            <a:ext cx="4556125" cy="3416300"/>
          </a:xfrm>
          <a:ln/>
        </p:spPr>
      </p:sp>
      <p:sp>
        <p:nvSpPr>
          <p:cNvPr id="16387" name="Notes Placeholder 2"/>
          <p:cNvSpPr>
            <a:spLocks noGrp="1"/>
          </p:cNvSpPr>
          <p:nvPr>
            <p:ph type="body" idx="1"/>
          </p:nvPr>
        </p:nvSpPr>
        <p:spPr>
          <a:noFill/>
          <a:ln/>
        </p:spPr>
        <p:txBody>
          <a:bodyPr/>
          <a:lstStyle/>
          <a:p>
            <a:endParaRPr lang="en-US"/>
          </a:p>
        </p:txBody>
      </p:sp>
      <p:sp>
        <p:nvSpPr>
          <p:cNvPr id="16388" name="Slide Number Placeholder 3"/>
          <p:cNvSpPr>
            <a:spLocks noGrp="1"/>
          </p:cNvSpPr>
          <p:nvPr>
            <p:ph type="sldNum" sz="quarter" idx="5"/>
          </p:nvPr>
        </p:nvSpPr>
        <p:spPr>
          <a:noFill/>
        </p:spPr>
        <p:txBody>
          <a:bodyPr/>
          <a:lstStyle/>
          <a:p>
            <a:fld id="{66500610-4C3D-433C-BB56-A44C31D81AFA}" type="slidenum">
              <a:rPr lang="en-GB" smtClean="0">
                <a:solidFill>
                  <a:srgbClr val="000000"/>
                </a:solidFill>
              </a:rPr>
              <a:pPr/>
              <a:t>30</a:t>
            </a:fld>
            <a:endParaRPr lang="en-GB">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50938" y="692150"/>
            <a:ext cx="4556125" cy="3416300"/>
          </a:xfrm>
          <a:ln/>
        </p:spPr>
      </p:sp>
      <p:sp>
        <p:nvSpPr>
          <p:cNvPr id="17411" name="Notes Placeholder 2"/>
          <p:cNvSpPr>
            <a:spLocks noGrp="1"/>
          </p:cNvSpPr>
          <p:nvPr>
            <p:ph type="body" idx="1"/>
          </p:nvPr>
        </p:nvSpPr>
        <p:spPr>
          <a:noFill/>
          <a:ln/>
        </p:spPr>
        <p:txBody>
          <a:bodyPr/>
          <a:lstStyle/>
          <a:p>
            <a:endParaRPr lang="en-US"/>
          </a:p>
        </p:txBody>
      </p:sp>
      <p:sp>
        <p:nvSpPr>
          <p:cNvPr id="17412" name="Slide Number Placeholder 3"/>
          <p:cNvSpPr>
            <a:spLocks noGrp="1"/>
          </p:cNvSpPr>
          <p:nvPr>
            <p:ph type="sldNum" sz="quarter" idx="5"/>
          </p:nvPr>
        </p:nvSpPr>
        <p:spPr>
          <a:noFill/>
        </p:spPr>
        <p:txBody>
          <a:bodyPr/>
          <a:lstStyle/>
          <a:p>
            <a:fld id="{AC018982-451B-4ED8-8DD7-1EF53E18BC97}" type="slidenum">
              <a:rPr lang="en-GB" smtClean="0">
                <a:solidFill>
                  <a:srgbClr val="000000"/>
                </a:solidFill>
              </a:rPr>
              <a:pPr/>
              <a:t>31</a:t>
            </a:fld>
            <a:endParaRPr lang="en-GB">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50938" y="692150"/>
            <a:ext cx="4556125" cy="3416300"/>
          </a:xfrm>
          <a:ln/>
        </p:spPr>
      </p:sp>
      <p:sp>
        <p:nvSpPr>
          <p:cNvPr id="18435" name="Notes Placeholder 2"/>
          <p:cNvSpPr>
            <a:spLocks noGrp="1"/>
          </p:cNvSpPr>
          <p:nvPr>
            <p:ph type="body" idx="1"/>
          </p:nvPr>
        </p:nvSpPr>
        <p:spPr>
          <a:noFill/>
          <a:ln/>
        </p:spPr>
        <p:txBody>
          <a:bodyPr/>
          <a:lstStyle/>
          <a:p>
            <a:endParaRPr lang="en-US"/>
          </a:p>
        </p:txBody>
      </p:sp>
      <p:sp>
        <p:nvSpPr>
          <p:cNvPr id="18436" name="Slide Number Placeholder 3"/>
          <p:cNvSpPr>
            <a:spLocks noGrp="1"/>
          </p:cNvSpPr>
          <p:nvPr>
            <p:ph type="sldNum" sz="quarter" idx="5"/>
          </p:nvPr>
        </p:nvSpPr>
        <p:spPr>
          <a:noFill/>
        </p:spPr>
        <p:txBody>
          <a:bodyPr/>
          <a:lstStyle/>
          <a:p>
            <a:fld id="{8F0C2FB1-3332-467E-A316-FE6BB714E276}" type="slidenum">
              <a:rPr lang="en-GB" smtClean="0">
                <a:solidFill>
                  <a:srgbClr val="000000"/>
                </a:solidFill>
              </a:rPr>
              <a:pPr/>
              <a:t>32</a:t>
            </a:fld>
            <a:endParaRPr lang="en-GB">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xfrm>
            <a:off x="1150938" y="692150"/>
            <a:ext cx="4556125" cy="3416300"/>
          </a:xfrm>
          <a:ln/>
        </p:spPr>
      </p:sp>
      <p:sp>
        <p:nvSpPr>
          <p:cNvPr id="19459" name="Notes Placeholder 2"/>
          <p:cNvSpPr>
            <a:spLocks noGrp="1"/>
          </p:cNvSpPr>
          <p:nvPr>
            <p:ph type="body" idx="1"/>
          </p:nvPr>
        </p:nvSpPr>
        <p:spPr>
          <a:noFill/>
          <a:ln/>
        </p:spPr>
        <p:txBody>
          <a:bodyPr/>
          <a:lstStyle/>
          <a:p>
            <a:endParaRPr lang="en-US"/>
          </a:p>
        </p:txBody>
      </p:sp>
      <p:sp>
        <p:nvSpPr>
          <p:cNvPr id="19460" name="Slide Number Placeholder 3"/>
          <p:cNvSpPr>
            <a:spLocks noGrp="1"/>
          </p:cNvSpPr>
          <p:nvPr>
            <p:ph type="sldNum" sz="quarter" idx="5"/>
          </p:nvPr>
        </p:nvSpPr>
        <p:spPr>
          <a:noFill/>
        </p:spPr>
        <p:txBody>
          <a:bodyPr/>
          <a:lstStyle/>
          <a:p>
            <a:fld id="{7F333903-7CF4-46AA-B7A8-3695113B36EF}" type="slidenum">
              <a:rPr lang="en-GB" smtClean="0">
                <a:solidFill>
                  <a:srgbClr val="000000"/>
                </a:solidFill>
              </a:rPr>
              <a:pPr/>
              <a:t>33</a:t>
            </a:fld>
            <a:endParaRPr lang="en-GB">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50938" y="692150"/>
            <a:ext cx="4556125" cy="3416300"/>
          </a:xfrm>
          <a:ln/>
        </p:spPr>
      </p:sp>
      <p:sp>
        <p:nvSpPr>
          <p:cNvPr id="20483" name="Notes Placeholder 2"/>
          <p:cNvSpPr>
            <a:spLocks noGrp="1"/>
          </p:cNvSpPr>
          <p:nvPr>
            <p:ph type="body" idx="1"/>
          </p:nvPr>
        </p:nvSpPr>
        <p:spPr>
          <a:noFill/>
          <a:ln/>
        </p:spPr>
        <p:txBody>
          <a:bodyPr/>
          <a:lstStyle/>
          <a:p>
            <a:endParaRPr lang="en-US"/>
          </a:p>
        </p:txBody>
      </p:sp>
      <p:sp>
        <p:nvSpPr>
          <p:cNvPr id="20484" name="Slide Number Placeholder 3"/>
          <p:cNvSpPr>
            <a:spLocks noGrp="1"/>
          </p:cNvSpPr>
          <p:nvPr>
            <p:ph type="sldNum" sz="quarter" idx="5"/>
          </p:nvPr>
        </p:nvSpPr>
        <p:spPr>
          <a:noFill/>
        </p:spPr>
        <p:txBody>
          <a:bodyPr/>
          <a:lstStyle/>
          <a:p>
            <a:fld id="{D95359B2-8AC9-42D9-B61A-4DA82FFF98FB}" type="slidenum">
              <a:rPr lang="en-GB" smtClean="0">
                <a:solidFill>
                  <a:srgbClr val="000000"/>
                </a:solidFill>
              </a:rPr>
              <a:pPr/>
              <a:t>34</a:t>
            </a:fld>
            <a:endParaRPr lang="en-GB">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0938" y="692150"/>
            <a:ext cx="4556125" cy="3416300"/>
          </a:xfrm>
          <a:ln/>
        </p:spPr>
      </p:sp>
      <p:sp>
        <p:nvSpPr>
          <p:cNvPr id="21507" name="Notes Placeholder 2"/>
          <p:cNvSpPr>
            <a:spLocks noGrp="1"/>
          </p:cNvSpPr>
          <p:nvPr>
            <p:ph type="body" idx="1"/>
          </p:nvPr>
        </p:nvSpPr>
        <p:spPr>
          <a:noFill/>
          <a:ln/>
        </p:spPr>
        <p:txBody>
          <a:bodyPr/>
          <a:lstStyle/>
          <a:p>
            <a:endParaRPr lang="en-US"/>
          </a:p>
        </p:txBody>
      </p:sp>
      <p:sp>
        <p:nvSpPr>
          <p:cNvPr id="21508" name="Slide Number Placeholder 3"/>
          <p:cNvSpPr>
            <a:spLocks noGrp="1"/>
          </p:cNvSpPr>
          <p:nvPr>
            <p:ph type="sldNum" sz="quarter" idx="5"/>
          </p:nvPr>
        </p:nvSpPr>
        <p:spPr>
          <a:noFill/>
        </p:spPr>
        <p:txBody>
          <a:bodyPr/>
          <a:lstStyle/>
          <a:p>
            <a:fld id="{52B719C4-A0D8-4247-9919-18D5348E69B1}" type="slidenum">
              <a:rPr lang="en-GB" smtClean="0">
                <a:solidFill>
                  <a:srgbClr val="000000"/>
                </a:solidFill>
              </a:rPr>
              <a:pPr/>
              <a:t>35</a:t>
            </a:fld>
            <a:endParaRPr lang="en-GB">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36</a:t>
            </a:fld>
            <a:endParaRPr lang="en-GB">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16FE5-762C-46A8-9742-8BC77C01C0C7}" type="slidenum">
              <a:rPr lang="en-GB">
                <a:solidFill>
                  <a:srgbClr val="000000"/>
                </a:solidFill>
              </a:rPr>
              <a:pPr/>
              <a:t>37</a:t>
            </a:fld>
            <a:endParaRPr lang="en-GB">
              <a:solidFill>
                <a:srgbClr val="000000"/>
              </a:solidFill>
            </a:endParaRPr>
          </a:p>
        </p:txBody>
      </p:sp>
      <p:sp>
        <p:nvSpPr>
          <p:cNvPr id="190466" name="Rectangle 2"/>
          <p:cNvSpPr>
            <a:spLocks noGrp="1" noRot="1" noChangeAspect="1" noChangeArrowheads="1" noTextEdit="1"/>
          </p:cNvSpPr>
          <p:nvPr>
            <p:ph type="sldImg"/>
          </p:nvPr>
        </p:nvSpPr>
        <p:spPr>
          <a:xfrm>
            <a:off x="1150938" y="692150"/>
            <a:ext cx="4556125" cy="3416300"/>
          </a:xfrm>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54B70-C7F1-47CB-AA41-A4E341294039}" type="slidenum">
              <a:rPr lang="en-GB">
                <a:solidFill>
                  <a:srgbClr val="000000"/>
                </a:solidFill>
              </a:rPr>
              <a:pPr/>
              <a:t>38</a:t>
            </a:fld>
            <a:endParaRPr lang="en-GB">
              <a:solidFill>
                <a:srgbClr val="000000"/>
              </a:solidFill>
            </a:endParaRPr>
          </a:p>
        </p:txBody>
      </p:sp>
      <p:sp>
        <p:nvSpPr>
          <p:cNvPr id="176130" name="Rectangle 2"/>
          <p:cNvSpPr>
            <a:spLocks noGrp="1" noRot="1" noChangeAspect="1" noChangeArrowheads="1" noTextEdit="1"/>
          </p:cNvSpPr>
          <p:nvPr>
            <p:ph type="sldImg"/>
          </p:nvPr>
        </p:nvSpPr>
        <p:spPr>
          <a:xfrm>
            <a:off x="1150938" y="692150"/>
            <a:ext cx="4556125" cy="3416300"/>
          </a:xfrm>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AF0CB-A590-4800-9562-FD29FD27160C}" type="slidenum">
              <a:rPr lang="en-GB">
                <a:solidFill>
                  <a:srgbClr val="000000"/>
                </a:solidFill>
              </a:rPr>
              <a:pPr/>
              <a:t>39</a:t>
            </a:fld>
            <a:endParaRPr lang="en-GB">
              <a:solidFill>
                <a:srgbClr val="000000"/>
              </a:solidFill>
            </a:endParaRPr>
          </a:p>
        </p:txBody>
      </p:sp>
      <p:sp>
        <p:nvSpPr>
          <p:cNvPr id="177154" name="Rectangle 2"/>
          <p:cNvSpPr>
            <a:spLocks noGrp="1" noRot="1" noChangeAspect="1" noChangeArrowheads="1" noTextEdit="1"/>
          </p:cNvSpPr>
          <p:nvPr>
            <p:ph type="sldImg"/>
          </p:nvPr>
        </p:nvSpPr>
        <p:spPr>
          <a:xfrm>
            <a:off x="1150938" y="692150"/>
            <a:ext cx="4556125" cy="3416300"/>
          </a:xfrm>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4</a:t>
            </a:fld>
            <a:endParaRPr lang="en-GB" dirty="0">
              <a:solidFill>
                <a:prstClr val="black"/>
              </a:solidFill>
            </a:endParaRPr>
          </a:p>
        </p:txBody>
      </p:sp>
    </p:spTree>
    <p:extLst>
      <p:ext uri="{BB962C8B-B14F-4D97-AF65-F5344CB8AC3E}">
        <p14:creationId xmlns:p14="http://schemas.microsoft.com/office/powerpoint/2010/main" xmlns="" val="5167843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B56A6-F5E6-4AEC-9203-77DDD3124074}" type="slidenum">
              <a:rPr lang="en-GB">
                <a:solidFill>
                  <a:srgbClr val="000000"/>
                </a:solidFill>
              </a:rPr>
              <a:pPr/>
              <a:t>40</a:t>
            </a:fld>
            <a:endParaRPr lang="en-GB">
              <a:solidFill>
                <a:srgbClr val="000000"/>
              </a:solidFill>
            </a:endParaRPr>
          </a:p>
        </p:txBody>
      </p:sp>
      <p:sp>
        <p:nvSpPr>
          <p:cNvPr id="178178" name="Rectangle 2"/>
          <p:cNvSpPr>
            <a:spLocks noGrp="1" noRot="1" noChangeAspect="1"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E9FCF-9A89-4647-80F4-A8BD16F83A52}" type="slidenum">
              <a:rPr lang="en-GB">
                <a:solidFill>
                  <a:srgbClr val="000000"/>
                </a:solidFill>
              </a:rPr>
              <a:pPr/>
              <a:t>41</a:t>
            </a:fld>
            <a:endParaRPr lang="en-GB">
              <a:solidFill>
                <a:srgbClr val="000000"/>
              </a:solidFill>
            </a:endParaRPr>
          </a:p>
        </p:txBody>
      </p:sp>
      <p:sp>
        <p:nvSpPr>
          <p:cNvPr id="179202" name="Rectangle 2"/>
          <p:cNvSpPr>
            <a:spLocks noGrp="1" noRot="1" noChangeAspect="1" noChangeArrowheads="1" noTextEdit="1"/>
          </p:cNvSpPr>
          <p:nvPr>
            <p:ph type="sldImg"/>
          </p:nvPr>
        </p:nvSpPr>
        <p:spPr>
          <a:xfrm>
            <a:off x="1150938" y="692150"/>
            <a:ext cx="4556125" cy="3416300"/>
          </a:xfrm>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1CF9B-09E2-44A1-81AA-B5DE7CC01C72}" type="slidenum">
              <a:rPr lang="en-GB">
                <a:solidFill>
                  <a:srgbClr val="000000"/>
                </a:solidFill>
              </a:rPr>
              <a:pPr/>
              <a:t>42</a:t>
            </a:fld>
            <a:endParaRPr lang="en-GB">
              <a:solidFill>
                <a:srgbClr val="000000"/>
              </a:solidFill>
            </a:endParaRPr>
          </a:p>
        </p:txBody>
      </p:sp>
      <p:sp>
        <p:nvSpPr>
          <p:cNvPr id="180226" name="Rectangle 2"/>
          <p:cNvSpPr>
            <a:spLocks noGrp="1" noRot="1" noChangeAspect="1" noChangeArrowheads="1" noTextEdit="1"/>
          </p:cNvSpPr>
          <p:nvPr>
            <p:ph type="sldImg"/>
          </p:nvPr>
        </p:nvSpPr>
        <p:spPr>
          <a:xfrm>
            <a:off x="1150938" y="692150"/>
            <a:ext cx="4556125" cy="3416300"/>
          </a:xfrm>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7902E9-6B73-4BAF-A35B-F2A8EBE17FC3}" type="slidenum">
              <a:rPr lang="en-GB">
                <a:solidFill>
                  <a:srgbClr val="000000"/>
                </a:solidFill>
              </a:rPr>
              <a:pPr/>
              <a:t>43</a:t>
            </a:fld>
            <a:endParaRPr lang="en-GB">
              <a:solidFill>
                <a:srgbClr val="000000"/>
              </a:solidFill>
            </a:endParaRPr>
          </a:p>
        </p:txBody>
      </p:sp>
      <p:sp>
        <p:nvSpPr>
          <p:cNvPr id="181250" name="Rectangle 2"/>
          <p:cNvSpPr>
            <a:spLocks noGrp="1" noRot="1" noChangeAspect="1" noChangeArrowheads="1" noTextEdit="1"/>
          </p:cNvSpPr>
          <p:nvPr>
            <p:ph type="sldImg"/>
          </p:nvPr>
        </p:nvSpPr>
        <p:spPr>
          <a:xfrm>
            <a:off x="1150938" y="692150"/>
            <a:ext cx="4556125" cy="3416300"/>
          </a:xfrm>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7AE84-F142-4C8F-B419-5C8BABE5B49C}" type="slidenum">
              <a:rPr lang="en-GB">
                <a:solidFill>
                  <a:srgbClr val="000000"/>
                </a:solidFill>
              </a:rPr>
              <a:pPr/>
              <a:t>44</a:t>
            </a:fld>
            <a:endParaRPr lang="en-GB">
              <a:solidFill>
                <a:srgbClr val="000000"/>
              </a:solidFill>
            </a:endParaRPr>
          </a:p>
        </p:txBody>
      </p:sp>
      <p:sp>
        <p:nvSpPr>
          <p:cNvPr id="182274" name="Rectangle 2"/>
          <p:cNvSpPr>
            <a:spLocks noGrp="1" noRot="1" noChangeAspect="1" noChangeArrowheads="1" noTextEdit="1"/>
          </p:cNvSpPr>
          <p:nvPr>
            <p:ph type="sldImg"/>
          </p:nvPr>
        </p:nvSpPr>
        <p:spPr>
          <a:xfrm>
            <a:off x="1150938" y="692150"/>
            <a:ext cx="4556125" cy="3416300"/>
          </a:xfrm>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CF20E1-69FF-4C2D-AE00-6C2615E75137}" type="slidenum">
              <a:rPr lang="en-GB">
                <a:solidFill>
                  <a:srgbClr val="000000"/>
                </a:solidFill>
              </a:rPr>
              <a:pPr/>
              <a:t>45</a:t>
            </a:fld>
            <a:endParaRPr lang="en-GB">
              <a:solidFill>
                <a:srgbClr val="000000"/>
              </a:solidFill>
            </a:endParaRPr>
          </a:p>
        </p:txBody>
      </p:sp>
      <p:sp>
        <p:nvSpPr>
          <p:cNvPr id="183298" name="Rectangle 2"/>
          <p:cNvSpPr>
            <a:spLocks noGrp="1" noRot="1" noChangeAspect="1" noChangeArrowheads="1" noTextEdit="1"/>
          </p:cNvSpPr>
          <p:nvPr>
            <p:ph type="sldImg"/>
          </p:nvPr>
        </p:nvSpPr>
        <p:spPr>
          <a:xfrm>
            <a:off x="1150938" y="692150"/>
            <a:ext cx="4556125" cy="3416300"/>
          </a:xfrm>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45E06A77-A93E-4731-B4DC-9B34AF830837}" type="slidenum">
              <a:rPr lang="en-GB" smtClean="0">
                <a:solidFill>
                  <a:srgbClr val="000000"/>
                </a:solidFill>
              </a:rPr>
              <a:pPr/>
              <a:t>46</a:t>
            </a:fld>
            <a:endParaRPr lang="en-GB">
              <a:solidFill>
                <a:srgbClr val="000000"/>
              </a:solidFill>
            </a:endParaRPr>
          </a:p>
        </p:txBody>
      </p:sp>
      <p:sp>
        <p:nvSpPr>
          <p:cNvPr id="20483" name="Rectangle 2"/>
          <p:cNvSpPr>
            <a:spLocks noGrp="1" noRot="1" noChangeAspect="1" noChangeArrowheads="1" noTextEdit="1"/>
          </p:cNvSpPr>
          <p:nvPr>
            <p:ph type="sldImg"/>
          </p:nvPr>
        </p:nvSpPr>
        <p:spPr>
          <a:xfrm>
            <a:off x="1150938" y="692150"/>
            <a:ext cx="4556125" cy="3416300"/>
          </a:xfrm>
          <a:ln/>
        </p:spPr>
      </p:sp>
      <p:sp>
        <p:nvSpPr>
          <p:cNvPr id="2048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132A5B99-32DD-4D24-9FEB-6DD82B9BABF5}" type="slidenum">
              <a:rPr lang="en-GB" smtClean="0">
                <a:solidFill>
                  <a:srgbClr val="000000"/>
                </a:solidFill>
              </a:rPr>
              <a:pPr/>
              <a:t>47</a:t>
            </a:fld>
            <a:endParaRPr lang="en-GB">
              <a:solidFill>
                <a:srgbClr val="000000"/>
              </a:solidFill>
            </a:endParaRPr>
          </a:p>
        </p:txBody>
      </p:sp>
      <p:sp>
        <p:nvSpPr>
          <p:cNvPr id="21507" name="Rectangle 2"/>
          <p:cNvSpPr>
            <a:spLocks noGrp="1" noRot="1" noChangeAspect="1" noChangeArrowheads="1" noTextEdit="1"/>
          </p:cNvSpPr>
          <p:nvPr>
            <p:ph type="sldImg"/>
          </p:nvPr>
        </p:nvSpPr>
        <p:spPr>
          <a:xfrm>
            <a:off x="1150938" y="692150"/>
            <a:ext cx="4556125" cy="3416300"/>
          </a:xfrm>
          <a:ln/>
        </p:spPr>
      </p:sp>
      <p:sp>
        <p:nvSpPr>
          <p:cNvPr id="2150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31076430-7C16-43CC-BC32-80D3D501646F}" type="slidenum">
              <a:rPr lang="en-GB" smtClean="0">
                <a:solidFill>
                  <a:srgbClr val="000000"/>
                </a:solidFill>
              </a:rPr>
              <a:pPr/>
              <a:t>49</a:t>
            </a:fld>
            <a:endParaRPr lang="en-GB">
              <a:solidFill>
                <a:srgbClr val="000000"/>
              </a:solidFill>
            </a:endParaRPr>
          </a:p>
        </p:txBody>
      </p:sp>
      <p:sp>
        <p:nvSpPr>
          <p:cNvPr id="23555" name="Rectangle 2"/>
          <p:cNvSpPr>
            <a:spLocks noGrp="1" noRot="1" noChangeAspect="1" noChangeArrowheads="1" noTextEdit="1"/>
          </p:cNvSpPr>
          <p:nvPr>
            <p:ph type="sldImg"/>
          </p:nvPr>
        </p:nvSpPr>
        <p:spPr>
          <a:xfrm>
            <a:off x="1150938" y="692150"/>
            <a:ext cx="4556125" cy="3416300"/>
          </a:xfrm>
          <a:ln/>
        </p:spPr>
      </p:sp>
      <p:sp>
        <p:nvSpPr>
          <p:cNvPr id="23556"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A156AACB-64DC-4BA3-AEDD-24D7F62EF2D3}" type="slidenum">
              <a:rPr lang="en-GB" smtClean="0">
                <a:solidFill>
                  <a:srgbClr val="000000"/>
                </a:solidFill>
              </a:rPr>
              <a:pPr/>
              <a:t>50</a:t>
            </a:fld>
            <a:endParaRPr lang="en-GB">
              <a:solidFill>
                <a:srgbClr val="000000"/>
              </a:solidFill>
            </a:endParaRPr>
          </a:p>
        </p:txBody>
      </p:sp>
      <p:sp>
        <p:nvSpPr>
          <p:cNvPr id="24579" name="Rectangle 2"/>
          <p:cNvSpPr>
            <a:spLocks noGrp="1" noRot="1" noChangeAspect="1" noChangeArrowheads="1" noTextEdit="1"/>
          </p:cNvSpPr>
          <p:nvPr>
            <p:ph type="sldImg"/>
          </p:nvPr>
        </p:nvSpPr>
        <p:spPr>
          <a:xfrm>
            <a:off x="1150938" y="692150"/>
            <a:ext cx="4556125" cy="3416300"/>
          </a:xfrm>
          <a:ln/>
        </p:spPr>
      </p:sp>
      <p:sp>
        <p:nvSpPr>
          <p:cNvPr id="24580"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5</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70DB73D0-33EF-45D9-8D1C-17C187866E96}" type="slidenum">
              <a:rPr lang="en-GB" smtClean="0">
                <a:solidFill>
                  <a:srgbClr val="000000"/>
                </a:solidFill>
              </a:rPr>
              <a:pPr/>
              <a:t>51</a:t>
            </a:fld>
            <a:endParaRPr lang="en-GB">
              <a:solidFill>
                <a:srgbClr val="000000"/>
              </a:solidFill>
            </a:endParaRPr>
          </a:p>
        </p:txBody>
      </p:sp>
      <p:sp>
        <p:nvSpPr>
          <p:cNvPr id="25603" name="Rectangle 2"/>
          <p:cNvSpPr>
            <a:spLocks noGrp="1" noRot="1" noChangeAspect="1" noChangeArrowheads="1" noTextEdit="1"/>
          </p:cNvSpPr>
          <p:nvPr>
            <p:ph type="sldImg"/>
          </p:nvPr>
        </p:nvSpPr>
        <p:spPr>
          <a:xfrm>
            <a:off x="1150938" y="692150"/>
            <a:ext cx="4556125" cy="3416300"/>
          </a:xfrm>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BCEED63-E161-4E93-A362-28F36F9892E6}" type="slidenum">
              <a:rPr lang="en-GB" smtClean="0">
                <a:solidFill>
                  <a:srgbClr val="000000"/>
                </a:solidFill>
              </a:rPr>
              <a:pPr/>
              <a:t>52</a:t>
            </a:fld>
            <a:endParaRPr lang="en-GB">
              <a:solidFill>
                <a:srgbClr val="000000"/>
              </a:solidFill>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9AE1917-049A-48FF-B49A-8125B6E16A49}" type="slidenum">
              <a:rPr lang="en-GB" smtClean="0">
                <a:solidFill>
                  <a:srgbClr val="000000"/>
                </a:solidFill>
              </a:rPr>
              <a:pPr/>
              <a:t>53</a:t>
            </a:fld>
            <a:endParaRPr lang="en-GB">
              <a:solidFill>
                <a:srgbClr val="000000"/>
              </a:solidFill>
            </a:endParaRPr>
          </a:p>
        </p:txBody>
      </p:sp>
      <p:sp>
        <p:nvSpPr>
          <p:cNvPr id="27651" name="Rectangle 2"/>
          <p:cNvSpPr>
            <a:spLocks noGrp="1" noRot="1" noChangeAspect="1" noChangeArrowheads="1" noTextEdit="1"/>
          </p:cNvSpPr>
          <p:nvPr>
            <p:ph type="sldImg"/>
          </p:nvPr>
        </p:nvSpPr>
        <p:spPr>
          <a:xfrm>
            <a:off x="1150938" y="692150"/>
            <a:ext cx="4556125" cy="3416300"/>
          </a:xfrm>
          <a:ln/>
        </p:spPr>
      </p:sp>
      <p:sp>
        <p:nvSpPr>
          <p:cNvPr id="27652"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pPr eaLnBrk="1" hangingPunct="1"/>
            <a:endParaRPr lang="en-US"/>
          </a:p>
        </p:txBody>
      </p:sp>
      <p:sp>
        <p:nvSpPr>
          <p:cNvPr id="28676" name="Slide Number Placeholder 3"/>
          <p:cNvSpPr>
            <a:spLocks noGrp="1"/>
          </p:cNvSpPr>
          <p:nvPr>
            <p:ph type="sldNum" sz="quarter" idx="5"/>
          </p:nvPr>
        </p:nvSpPr>
        <p:spPr>
          <a:noFill/>
        </p:spPr>
        <p:txBody>
          <a:bodyPr/>
          <a:lstStyle/>
          <a:p>
            <a:fld id="{8EAE72F0-1F5C-4E90-9ABD-D20E6E4C340C}" type="slidenum">
              <a:rPr lang="en-GB" smtClean="0">
                <a:solidFill>
                  <a:srgbClr val="000000"/>
                </a:solidFill>
              </a:rPr>
              <a:pPr/>
              <a:t>54</a:t>
            </a:fld>
            <a:endParaRPr lang="en-GB">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E102470-1571-4297-98E9-97B71B911597}" type="slidenum">
              <a:rPr lang="en-GB" smtClean="0">
                <a:solidFill>
                  <a:srgbClr val="000000"/>
                </a:solidFill>
                <a:latin typeface="Arial" pitchFamily="34" charset="0"/>
              </a:rPr>
              <a:pPr/>
              <a:t>55</a:t>
            </a:fld>
            <a:endParaRPr lang="en-GB">
              <a:solidFill>
                <a:srgbClr val="000000"/>
              </a:solidFill>
              <a:latin typeface="Arial" pitchFamily="34" charset="0"/>
            </a:endParaRPr>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56</a:t>
            </a:fld>
            <a:endParaRPr lang="en-US">
              <a:solidFill>
                <a:srgbClr val="000000"/>
              </a:solidFill>
            </a:endParaRPr>
          </a:p>
        </p:txBody>
      </p:sp>
    </p:spTree>
    <p:extLst>
      <p:ext uri="{BB962C8B-B14F-4D97-AF65-F5344CB8AC3E}">
        <p14:creationId xmlns:p14="http://schemas.microsoft.com/office/powerpoint/2010/main" xmlns="" val="40083882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57</a:t>
            </a:fld>
            <a:endParaRPr lang="en-US">
              <a:solidFill>
                <a:srgbClr val="000000"/>
              </a:solidFill>
            </a:endParaRPr>
          </a:p>
        </p:txBody>
      </p:sp>
    </p:spTree>
    <p:extLst>
      <p:ext uri="{BB962C8B-B14F-4D97-AF65-F5344CB8AC3E}">
        <p14:creationId xmlns:p14="http://schemas.microsoft.com/office/powerpoint/2010/main" xmlns="" val="35370386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58</a:t>
            </a:fld>
            <a:endParaRPr lang="en-US">
              <a:solidFill>
                <a:srgbClr val="000000"/>
              </a:solidFill>
            </a:endParaRPr>
          </a:p>
        </p:txBody>
      </p:sp>
    </p:spTree>
    <p:extLst>
      <p:ext uri="{BB962C8B-B14F-4D97-AF65-F5344CB8AC3E}">
        <p14:creationId xmlns:p14="http://schemas.microsoft.com/office/powerpoint/2010/main" xmlns="" val="1938834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59</a:t>
            </a:fld>
            <a:endParaRPr lang="en-US">
              <a:solidFill>
                <a:srgbClr val="000000"/>
              </a:solidFill>
            </a:endParaRPr>
          </a:p>
        </p:txBody>
      </p:sp>
    </p:spTree>
    <p:extLst>
      <p:ext uri="{BB962C8B-B14F-4D97-AF65-F5344CB8AC3E}">
        <p14:creationId xmlns:p14="http://schemas.microsoft.com/office/powerpoint/2010/main" xmlns="" val="13492613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61</a:t>
            </a:fld>
            <a:endParaRPr lang="en-GB">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EB4D23F-3F18-4B52-A131-26954D8723D1}" type="slidenum">
              <a:rPr lang="en-GB" smtClean="0">
                <a:solidFill>
                  <a:srgbClr val="000000"/>
                </a:solidFill>
              </a:rPr>
              <a:pPr/>
              <a:t>7</a:t>
            </a:fld>
            <a:endParaRPr lang="en-GB" dirty="0">
              <a:solidFill>
                <a:srgbClr val="000000"/>
              </a:solidFill>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B3EF1C2-6057-4851-B6CA-63297B9649F6}" type="slidenum">
              <a:rPr lang="en-GB" smtClean="0">
                <a:solidFill>
                  <a:srgbClr val="000000"/>
                </a:solidFill>
              </a:rPr>
              <a:pPr/>
              <a:t>8</a:t>
            </a:fld>
            <a:endParaRPr lang="en-GB" dirty="0" smtClean="0">
              <a:solidFill>
                <a:srgbClr val="000000"/>
              </a:solidFill>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9F08E08-4E57-474C-8023-CF278F0D587F}" type="slidenum">
              <a:rPr lang="en-GB" smtClean="0">
                <a:solidFill>
                  <a:srgbClr val="000000"/>
                </a:solidFill>
              </a:rPr>
              <a:pPr/>
              <a:t>9</a:t>
            </a:fld>
            <a:endParaRPr lang="en-GB" dirty="0">
              <a:solidFill>
                <a:srgbClr val="000000"/>
              </a:solidFill>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13</a:t>
            </a:fld>
            <a:endParaRPr lang="en-GB" dirty="0">
              <a:solidFill>
                <a:srgbClr val="000000"/>
              </a:solidFill>
            </a:endParaRPr>
          </a:p>
        </p:txBody>
      </p:sp>
    </p:spTree>
    <p:extLst>
      <p:ext uri="{BB962C8B-B14F-4D97-AF65-F5344CB8AC3E}">
        <p14:creationId xmlns:p14="http://schemas.microsoft.com/office/powerpoint/2010/main" xmlns="" val="1852316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16</a:t>
            </a:fld>
            <a:endParaRPr lang="en-GB"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4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4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4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4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31/01/2017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31/01/2017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31/01/2017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1/31/2017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31/01/2017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1/31/2017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1/31/2017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6"/>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1/31/2017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1/31/2017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Tuesday, 31 January 2017</a:t>
            </a:fld>
            <a:endParaRPr lang="en-GB" sz="1800" dirty="0">
              <a:solidFill>
                <a:srgbClr val="FFFF66"/>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Tuesday, 31 January 2017</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31/01/2017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31/01/2017</a:t>
            </a:fld>
            <a:endParaRPr lang="en-GB" alt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62"/>
            <a:ext cx="2133600" cy="365125"/>
          </a:xfrm>
          <a:prstGeom prst="rect">
            <a:avLst/>
          </a:prstGeom>
        </p:spPr>
        <p:txBody>
          <a:bodyPr/>
          <a:lstStyle/>
          <a:p>
            <a:fld id="{1D8BD707-D9CF-40AE-B4C6-C98DA3205C09}" type="datetimeFigureOut">
              <a:rPr lang="en-US" smtClean="0">
                <a:solidFill>
                  <a:prstClr val="white">
                    <a:tint val="75000"/>
                  </a:prstClr>
                </a:solidFill>
              </a:rPr>
              <a:pPr/>
              <a:t>1/31/2017</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62"/>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62"/>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31/01/2017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white">
                    <a:tint val="75000"/>
                  </a:prstClr>
                </a:solidFill>
              </a:rPr>
              <a:pPr/>
              <a:t>1/31/2017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b="1">
                <a:latin typeface="Times New Roman" pitchFamily="18" charset="0"/>
              </a:defRPr>
            </a:lvl1pPr>
          </a:lstStyle>
          <a:p>
            <a:pPr>
              <a:defRPr/>
            </a:pPr>
            <a:fld id="{E6511B73-0B99-4D99-B072-BFAD491D3E7A}" type="datetimeFigureOut">
              <a:rPr lang="en-GB"/>
              <a:pPr>
                <a:defRPr/>
              </a:pPr>
              <a:t>31/01/2017</a:t>
            </a:fld>
            <a:endParaRPr lang="en-GB"/>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GB"/>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b="1">
                <a:latin typeface="Times New Roman" pitchFamily="18" charset="0"/>
              </a:defRPr>
            </a:lvl1pPr>
          </a:lstStyle>
          <a:p>
            <a:pPr>
              <a:defRPr/>
            </a:pPr>
            <a:fld id="{D0218A5D-6146-4E4D-9301-8B7E496CFCC2}" type="slidenum">
              <a:rPr lang="en-GB"/>
              <a:pPr>
                <a:defRPr/>
              </a:pPr>
              <a:t>‹#›</a:t>
            </a:fld>
            <a:endParaRPr lang="en-GB"/>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b="1"/>
            </a:lvl1pPr>
          </a:lstStyle>
          <a:p>
            <a:r>
              <a:rPr lang="en-US" altLang="en-US" dirty="0"/>
              <a:t>Click to edit Master subtitle style</a:t>
            </a:r>
            <a:endParaRPr lang="en-GB" altLang="en-US" dirty="0"/>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showMasterPhAnim="0" type="title">
  <p:cSld name="Title Slide">
    <p:spTree>
      <p:nvGrpSpPr>
        <p:cNvPr id="1" name=""/>
        <p:cNvGrpSpPr/>
        <p:nvPr/>
      </p:nvGrpSpPr>
      <p:grpSpPr>
        <a:xfrm>
          <a:off x="0" y="0"/>
          <a:ext cx="0" cy="0"/>
          <a:chOff x="0" y="0"/>
          <a:chExt cx="0" cy="0"/>
        </a:xfrm>
      </p:grpSpPr>
      <p:sp>
        <p:nvSpPr>
          <p:cNvPr id="1051650"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1051651"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fld id="{D7D60709-E805-4CC4-A975-0CAC5AD3B47B}" type="datetime2">
              <a:rPr lang="en-GB">
                <a:solidFill>
                  <a:srgbClr val="FFFFFF"/>
                </a:solidFill>
              </a:rPr>
              <a:pPr>
                <a:defRPr/>
              </a:pPr>
              <a:t>Tuesday, 31 January 2017</a:t>
            </a:fld>
            <a:endParaRPr lang="en-GB">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GB">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B5EF43A-4B75-4FB8-AD73-F058845931D7}"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31/01/2017</a:t>
            </a:fld>
            <a:endParaRPr lang="en-GB" alt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31/01/2017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1/31/2017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31/01/2017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31/01/2017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31/01/2017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2" Type="http://schemas.openxmlformats.org/officeDocument/2006/relationships/theme" Target="../theme/theme101.xml"/><Relationship Id="rId1" Type="http://schemas.openxmlformats.org/officeDocument/2006/relationships/slideLayout" Target="../slideLayouts/slideLayout50.xm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3.xm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7.xml.rels><?xml version="1.0" encoding="UTF-8" standalone="yes"?>
<Relationships xmlns="http://schemas.openxmlformats.org/package/2006/relationships"><Relationship Id="rId2" Type="http://schemas.openxmlformats.org/officeDocument/2006/relationships/theme" Target="../theme/theme107.xml"/><Relationship Id="rId1" Type="http://schemas.openxmlformats.org/officeDocument/2006/relationships/slideLayout" Target="../slideLayouts/slideLayout51.xml"/></Relationships>
</file>

<file path=ppt/slideMasters/_rels/slideMaster108.xml.rels><?xml version="1.0" encoding="UTF-8" standalone="yes"?>
<Relationships xmlns="http://schemas.openxmlformats.org/package/2006/relationships"><Relationship Id="rId2" Type="http://schemas.openxmlformats.org/officeDocument/2006/relationships/theme" Target="../theme/theme108.xml"/><Relationship Id="rId1" Type="http://schemas.openxmlformats.org/officeDocument/2006/relationships/slideLayout" Target="../slideLayouts/slideLayout52.xml"/></Relationships>
</file>

<file path=ppt/slideMasters/_rels/slideMaster10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9.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2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20.xml"/></Relationships>
</file>

<file path=ppt/slideMasters/_rels/slideMaster12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21.xml"/></Relationships>
</file>

<file path=ppt/slideMasters/_rels/slideMaster122.xml.rels><?xml version="1.0" encoding="UTF-8" standalone="yes"?>
<Relationships xmlns="http://schemas.openxmlformats.org/package/2006/relationships"><Relationship Id="rId8" Type="http://schemas.openxmlformats.org/officeDocument/2006/relationships/hyperlink" Target="name%20labels.ppt" TargetMode="External"/><Relationship Id="rId3" Type="http://schemas.openxmlformats.org/officeDocument/2006/relationships/image" Target="../media/image3.jpeg"/><Relationship Id="rId7" Type="http://schemas.openxmlformats.org/officeDocument/2006/relationships/hyperlink" Target="disruptive%20behaviour%20bradford.ppt" TargetMode="External"/><Relationship Id="rId2" Type="http://schemas.openxmlformats.org/officeDocument/2006/relationships/theme" Target="../theme/theme122.xml"/><Relationship Id="rId1" Type="http://schemas.openxmlformats.org/officeDocument/2006/relationships/slideLayout" Target="../slideLayouts/slideLayout53.xml"/><Relationship Id="rId6" Type="http://schemas.openxmlformats.org/officeDocument/2006/relationships/hyperlink" Target="lec%20book%20pic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7.xml.rels><?xml version="1.0" encoding="UTF-8" standalone="yes"?>
<Relationships xmlns="http://schemas.openxmlformats.org/package/2006/relationships"><Relationship Id="rId1" Type="http://schemas.openxmlformats.org/officeDocument/2006/relationships/theme" Target="../theme/theme127.xml"/></Relationships>
</file>

<file path=ppt/slideMasters/_rels/slideMaster12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33.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 TargetMode="External"/><Relationship Id="rId2" Type="http://schemas.openxmlformats.org/officeDocument/2006/relationships/theme" Target="../theme/theme133.xml"/><Relationship Id="rId1" Type="http://schemas.openxmlformats.org/officeDocument/2006/relationships/slideLayout" Target="../slideLayouts/slideLayout54.xml"/><Relationship Id="rId6" Type="http://schemas.openxmlformats.org/officeDocument/2006/relationships/hyperlink" Target="../../../Phil/Desktop/brunel%20pieces%202/lec%20book%20pics.ppt"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1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4.xml"/><Relationship Id="rId1" Type="http://schemas.openxmlformats.org/officeDocument/2006/relationships/slideLayout" Target="../slideLayouts/slideLayout5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5.xml"/><Relationship Id="rId1" Type="http://schemas.openxmlformats.org/officeDocument/2006/relationships/slideLayout" Target="../slideLayouts/slideLayout5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6.xml.rels><?xml version="1.0" encoding="UTF-8" standalone="yes"?>
<Relationships xmlns="http://schemas.openxmlformats.org/package/2006/relationships"><Relationship Id="rId2" Type="http://schemas.openxmlformats.org/officeDocument/2006/relationships/theme" Target="../theme/theme136.xml"/><Relationship Id="rId1" Type="http://schemas.openxmlformats.org/officeDocument/2006/relationships/slideLayout" Target="../slideLayouts/slideLayout57.xml"/></Relationships>
</file>

<file path=ppt/slideMasters/_rels/slideMaster13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7.xml"/><Relationship Id="rId1" Type="http://schemas.openxmlformats.org/officeDocument/2006/relationships/slideLayout" Target="../slideLayouts/slideLayout5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8.xml"/><Relationship Id="rId1" Type="http://schemas.openxmlformats.org/officeDocument/2006/relationships/slideLayout" Target="../slideLayouts/slideLayout59.xml"/></Relationships>
</file>

<file path=ppt/slideMasters/_rels/slideMaster13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39.xml"/><Relationship Id="rId1" Type="http://schemas.openxmlformats.org/officeDocument/2006/relationships/slideLayout" Target="../slideLayouts/slideLayout60.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40.xml.rels><?xml version="1.0" encoding="UTF-8" standalone="yes"?>
<Relationships xmlns="http://schemas.openxmlformats.org/package/2006/relationships"><Relationship Id="rId2" Type="http://schemas.openxmlformats.org/officeDocument/2006/relationships/theme" Target="../theme/theme140.xml"/><Relationship Id="rId1" Type="http://schemas.openxmlformats.org/officeDocument/2006/relationships/slideLayout" Target="../slideLayouts/slideLayout61.xml"/></Relationships>
</file>

<file path=ppt/slideMasters/_rels/slideMaster14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1.xml"/><Relationship Id="rId1" Type="http://schemas.openxmlformats.org/officeDocument/2006/relationships/slideLayout" Target="../slideLayouts/slideLayout6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2.xml"/><Relationship Id="rId1" Type="http://schemas.openxmlformats.org/officeDocument/2006/relationships/slideLayout" Target="../slideLayouts/slideLayout6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4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3.xml"/><Relationship Id="rId1" Type="http://schemas.openxmlformats.org/officeDocument/2006/relationships/slideLayout" Target="../slideLayouts/slideLayout6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3.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4.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6.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5.xml"/><Relationship Id="rId1" Type="http://schemas.openxmlformats.org/officeDocument/2006/relationships/slideLayout" Target="../slideLayouts/slideLayout3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7.xml"/><Relationship Id="rId1" Type="http://schemas.openxmlformats.org/officeDocument/2006/relationships/slideLayout" Target="../slideLayouts/slideLayout3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38.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9.xml"/><Relationship Id="rId1" Type="http://schemas.openxmlformats.org/officeDocument/2006/relationships/slideLayout" Target="../slideLayouts/slideLayout3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6" Type="http://schemas.openxmlformats.org/officeDocument/2006/relationships/hyperlink" Target="meta.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3.xml"/><Relationship Id="rId1" Type="http://schemas.openxmlformats.org/officeDocument/2006/relationships/slideLayout" Target="../slideLayouts/slideLayout40.xml"/></Relationships>
</file>

<file path=ppt/slideMasters/_rels/slideMaster4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4.xml"/><Relationship Id="rId1" Type="http://schemas.openxmlformats.org/officeDocument/2006/relationships/slideLayout" Target="../slideLayouts/slideLayout4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5.xml"/><Relationship Id="rId1" Type="http://schemas.openxmlformats.org/officeDocument/2006/relationships/slideLayout" Target="../slideLayouts/slideLayout42.xml"/></Relationships>
</file>

<file path=ppt/slideMasters/_rels/slideMaster4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4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9.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49.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0.xml"/></Relationships>
</file>

<file path=ppt/slideMasters/_rels/slideMaster51.xml.rels><?xml version="1.0" encoding="UTF-8" standalone="yes"?>
<Relationships xmlns="http://schemas.openxmlformats.org/package/2006/relationships"><Relationship Id="rId2" Type="http://schemas.openxmlformats.org/officeDocument/2006/relationships/theme" Target="../theme/theme51.xml"/><Relationship Id="rId1" Type="http://schemas.openxmlformats.org/officeDocument/2006/relationships/slideLayout" Target="../slideLayouts/slideLayout44.xml"/></Relationships>
</file>

<file path=ppt/slideMasters/_rels/slideMaster52.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 TargetMode="External"/><Relationship Id="rId2" Type="http://schemas.openxmlformats.org/officeDocument/2006/relationships/theme" Target="../theme/theme52.xml"/><Relationship Id="rId1" Type="http://schemas.openxmlformats.org/officeDocument/2006/relationships/slideLayout" Target="../slideLayouts/slideLayout45.xml"/><Relationship Id="rId6" Type="http://schemas.openxmlformats.org/officeDocument/2006/relationships/hyperlink" Target="../../../Phil/Desktop/brunel%20pieces%202/lec%20book%20pics.ppt"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5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6.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6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3.xml"/></Relationships>
</file>

<file path=ppt/slideMasters/_rels/slideMaster6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theme" Target="../theme/theme74.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1" Type="http://schemas.openxmlformats.org/officeDocument/2006/relationships/theme" Target="../theme/theme77.xml"/></Relationships>
</file>

<file path=ppt/slideMasters/_rels/slideMaster7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9.xml"/><Relationship Id="rId1" Type="http://schemas.openxmlformats.org/officeDocument/2006/relationships/slideLayout" Target="../slideLayouts/slideLayout48.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9.xml"/><Relationship Id="rId1" Type="http://schemas.openxmlformats.org/officeDocument/2006/relationships/slideLayout" Target="../slideLayouts/slideLayout4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1.xml"/></Relationships>
</file>

<file path=ppt/slideMasters/_rels/slideMaster9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1/31/2017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D8BD707-D9CF-40AE-B4C6-C98DA3205C09}" type="datetimeFigureOut">
              <a:rPr lang="en-US" smtClean="0">
                <a:solidFill>
                  <a:prstClr val="white">
                    <a:tint val="75000"/>
                  </a:prstClr>
                </a:solidFill>
                <a:latin typeface="Calibri"/>
              </a:rPr>
              <a:pPr fontAlgn="auto">
                <a:spcBef>
                  <a:spcPts val="0"/>
                </a:spcBef>
                <a:spcAft>
                  <a:spcPts val="0"/>
                </a:spcAft>
              </a:pPr>
              <a:t>1/31/2017</a:t>
            </a:fld>
            <a:endParaRPr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6F15528-21DE-4FAA-801E-634DDDAF4B2B}" type="slidenum">
              <a:rPr lang="en-US" smtClean="0">
                <a:solidFill>
                  <a:prstClr val="white">
                    <a:tint val="75000"/>
                  </a:prstClr>
                </a:solidFill>
                <a:latin typeface="Calibri"/>
              </a:rPr>
              <a:pPr fontAlgn="auto">
                <a:spcBef>
                  <a:spcPts val="0"/>
                </a:spcBef>
                <a:spcAft>
                  <a:spcPts val="0"/>
                </a:spcAft>
              </a:pPr>
              <a:t>‹#›</a:t>
            </a:fld>
            <a:endParaRPr lang="en-US">
              <a:solidFill>
                <a:prstClr val="white">
                  <a:tint val="75000"/>
                </a:prstClr>
              </a:solidFill>
              <a:latin typeface="Calibri"/>
            </a:endParaRPr>
          </a:p>
        </p:txBody>
      </p:sp>
    </p:spTree>
  </p:cSld>
  <p:clrMap bg1="dk1" tx1="lt1" bg2="dk2" tx2="lt2" accent1="accent1" accent2="accent2" accent3="accent3" accent4="accent4" accent5="accent5" accent6="accent6" hlink="hlink" folHlink="folHlink"/>
  <p:sldLayoutIdLst>
    <p:sldLayoutId id="214748494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fontAlgn="auto">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sz="1800"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307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a:defRPr>
            </a:lvl1pPr>
          </a:lstStyle>
          <a:p>
            <a:pPr>
              <a:defRPr/>
            </a:pPr>
            <a:fld id="{4407284C-37D9-4014-AD1E-EF70E4265F38}" type="datetimeFigureOut">
              <a:rPr lang="en-GB"/>
              <a:pPr>
                <a:defRPr/>
              </a:pPr>
              <a:t>31/01/2017</a:t>
            </a:fld>
            <a:endParaRPr lang="en-GB"/>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a:solidFill>
                  <a:prstClr val="black">
                    <a:tint val="75000"/>
                  </a:prstClr>
                </a:solidFill>
                <a:latin typeface="Calibri"/>
              </a:defRPr>
            </a:lvl1pPr>
          </a:lstStyle>
          <a:p>
            <a:pPr>
              <a:defRPr/>
            </a:pPr>
            <a:fld id="{49C35B27-9199-4CB6-A459-4ED999EA447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96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971"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hf sldNum="0" hdr="0" ftr="0"/>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1/31/2017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1/31/2017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50626" name="Rectangle 2"/>
          <p:cNvSpPr>
            <a:spLocks noGrp="1" noRot="1" noChangeArrowheads="1"/>
          </p:cNvSpPr>
          <p:nvPr>
            <p:ph type="title"/>
          </p:nvPr>
        </p:nvSpPr>
        <p:spPr bwMode="auto">
          <a:xfrm>
            <a:off x="301627" y="228602"/>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50627" name="Rectangle 3"/>
          <p:cNvSpPr>
            <a:spLocks noGrp="1" noRot="1" noChangeArrowheads="1"/>
          </p:cNvSpPr>
          <p:nvPr>
            <p:ph type="body" idx="1"/>
          </p:nvPr>
        </p:nvSpPr>
        <p:spPr bwMode="auto">
          <a:xfrm>
            <a:off x="301627" y="1676408"/>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50628"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b="0">
                <a:effectLst>
                  <a:outerShdw blurRad="38100" dist="38100" dir="2700000" algn="tl">
                    <a:srgbClr val="000000"/>
                  </a:outerShdw>
                </a:effectLst>
                <a:latin typeface="+mn-lt"/>
              </a:defRPr>
            </a:lvl1pPr>
          </a:lstStyle>
          <a:p>
            <a:pPr>
              <a:defRPr/>
            </a:pPr>
            <a:fld id="{51C250BC-73CF-491F-8004-61FF01300B02}" type="datetime2">
              <a:rPr lang="en-GB">
                <a:solidFill>
                  <a:srgbClr val="FFFF66"/>
                </a:solidFill>
              </a:rPr>
              <a:pPr>
                <a:defRPr/>
              </a:pPr>
              <a:t>Tuesday, 31 January 2017</a:t>
            </a:fld>
            <a:endParaRPr lang="en-GB" dirty="0">
              <a:solidFill>
                <a:srgbClr val="FFFF66"/>
              </a:solidFill>
            </a:endParaRPr>
          </a:p>
        </p:txBody>
      </p:sp>
      <p:sp>
        <p:nvSpPr>
          <p:cNvPr id="1050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mn-lt"/>
              </a:defRPr>
            </a:lvl1pPr>
          </a:lstStyle>
          <a:p>
            <a:pPr algn="ctr">
              <a:defRPr/>
            </a:pPr>
            <a:endParaRPr lang="en-GB" dirty="0">
              <a:solidFill>
                <a:srgbClr val="FFFF66"/>
              </a:solidFill>
            </a:endParaRPr>
          </a:p>
        </p:txBody>
      </p:sp>
      <p:sp>
        <p:nvSpPr>
          <p:cNvPr id="1050630"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mn-lt"/>
              </a:defRPr>
            </a:lvl1pPr>
          </a:lstStyle>
          <a:p>
            <a:pPr>
              <a:defRPr/>
            </a:pPr>
            <a:fld id="{698A128A-5A34-4019-A4AD-025074B52218}" type="slidenum">
              <a:rPr lang="en-GB">
                <a:solidFill>
                  <a:srgbClr val="FFFF66"/>
                </a:solidFill>
              </a:rPr>
              <a:pPr>
                <a:defRPr/>
              </a:pPr>
              <a:t>‹#›</a:t>
            </a:fld>
            <a:endParaRPr lang="en-GB" dirty="0">
              <a:solidFill>
                <a:srgbClr val="FFFF66"/>
              </a:solidFill>
            </a:endParaRPr>
          </a:p>
        </p:txBody>
      </p:sp>
      <p:sp>
        <p:nvSpPr>
          <p:cNvPr id="1050631"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2"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3"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4"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050635"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6"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050637"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5015"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0627">
                                            <p:txEl>
                                              <p:pRg st="0" end="0"/>
                                            </p:txEl>
                                          </p:spTgt>
                                        </p:tgtEl>
                                        <p:attrNameLst>
                                          <p:attrName>style.visibility</p:attrName>
                                        </p:attrNameLst>
                                      </p:cBhvr>
                                      <p:to>
                                        <p:strVal val="visible"/>
                                      </p:to>
                                    </p:set>
                                    <p:animEffect transition="in" filter="dissolve">
                                      <p:cBhvr>
                                        <p:cTn id="7" dur="500"/>
                                        <p:tgtEl>
                                          <p:spTgt spid="105062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0627">
                                            <p:txEl>
                                              <p:pRg st="1" end="1"/>
                                            </p:txEl>
                                          </p:spTgt>
                                        </p:tgtEl>
                                        <p:attrNameLst>
                                          <p:attrName>style.visibility</p:attrName>
                                        </p:attrNameLst>
                                      </p:cBhvr>
                                      <p:to>
                                        <p:strVal val="visible"/>
                                      </p:to>
                                    </p:set>
                                    <p:animEffect transition="in" filter="dissolve">
                                      <p:cBhvr>
                                        <p:cTn id="10" dur="500"/>
                                        <p:tgtEl>
                                          <p:spTgt spid="1050627">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0627">
                                            <p:txEl>
                                              <p:pRg st="2" end="2"/>
                                            </p:txEl>
                                          </p:spTgt>
                                        </p:tgtEl>
                                        <p:attrNameLst>
                                          <p:attrName>style.visibility</p:attrName>
                                        </p:attrNameLst>
                                      </p:cBhvr>
                                      <p:to>
                                        <p:strVal val="visible"/>
                                      </p:to>
                                    </p:set>
                                    <p:animEffect transition="in" filter="dissolve">
                                      <p:cBhvr>
                                        <p:cTn id="13" dur="500"/>
                                        <p:tgtEl>
                                          <p:spTgt spid="1050627">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0627">
                                            <p:txEl>
                                              <p:pRg st="3" end="3"/>
                                            </p:txEl>
                                          </p:spTgt>
                                        </p:tgtEl>
                                        <p:attrNameLst>
                                          <p:attrName>style.visibility</p:attrName>
                                        </p:attrNameLst>
                                      </p:cBhvr>
                                      <p:to>
                                        <p:strVal val="visible"/>
                                      </p:to>
                                    </p:set>
                                    <p:animEffect transition="in" filter="dissolve">
                                      <p:cBhvr>
                                        <p:cTn id="16" dur="500"/>
                                        <p:tgtEl>
                                          <p:spTgt spid="1050627">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0627">
                                            <p:txEl>
                                              <p:pRg st="4" end="4"/>
                                            </p:txEl>
                                          </p:spTgt>
                                        </p:tgtEl>
                                        <p:attrNameLst>
                                          <p:attrName>style.visibility</p:attrName>
                                        </p:attrNameLst>
                                      </p:cBhvr>
                                      <p:to>
                                        <p:strVal val="visible"/>
                                      </p:to>
                                    </p:set>
                                    <p:animEffect transition="in" filter="dissolve">
                                      <p:cBhvr>
                                        <p:cTn id="19" dur="500"/>
                                        <p:tgtEl>
                                          <p:spTgt spid="1050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27" grpId="0" build="p" autoUpdateAnimBg="0">
        <p:tmplLst>
          <p:tmpl lvl="1">
            <p:tnLst>
              <p:par>
                <p:cTn presetID="9" presetClass="entr" presetSubtype="0" fill="hold" nodeType="click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50627"/>
                        </p:tgtEl>
                        <p:attrNameLst>
                          <p:attrName>style.visibility</p:attrName>
                        </p:attrNameLst>
                      </p:cBhvr>
                      <p:to>
                        <p:strVal val="visible"/>
                      </p:to>
                    </p:set>
                    <p:animEffect transition="in" filter="dissolve">
                      <p:cBhvr>
                        <p:cTn dur="500"/>
                        <p:tgtEl>
                          <p:spTgt spid="1050627"/>
                        </p:tgtEl>
                      </p:cBhvr>
                    </p:animEffect>
                  </p:childTnLst>
                </p:cTn>
              </p:par>
            </p:tnLst>
          </p:tmpl>
        </p:tmplLst>
      </p:bldP>
    </p:bldLst>
  </p:timing>
  <p:hf hdr="0" ft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xmlns="" val="394636814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xmlns="" val="385955526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1/31/2017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1/31/2017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4"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9" name="Oval 7"/>
          <p:cNvSpPr>
            <a:spLocks noChangeArrowheads="1"/>
          </p:cNvSpPr>
          <p:nvPr/>
        </p:nvSpPr>
        <p:spPr bwMode="auto">
          <a:xfrm>
            <a:off x="8332789"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0" name="Oval 8"/>
          <p:cNvSpPr>
            <a:spLocks noChangeArrowheads="1"/>
          </p:cNvSpPr>
          <p:nvPr/>
        </p:nvSpPr>
        <p:spPr bwMode="auto">
          <a:xfrm>
            <a:off x="8421689"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dirty="0">
              <a:solidFill>
                <a:srgbClr val="000000"/>
              </a:solidFill>
              <a:latin typeface="Calibri"/>
            </a:endParaRPr>
          </a:p>
        </p:txBody>
      </p:sp>
      <p:sp>
        <p:nvSpPr>
          <p:cNvPr id="11" name="Oval 9"/>
          <p:cNvSpPr>
            <a:spLocks noChangeArrowheads="1"/>
          </p:cNvSpPr>
          <p:nvPr/>
        </p:nvSpPr>
        <p:spPr bwMode="auto">
          <a:xfrm>
            <a:off x="8505826" y="622141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9" y="6550027"/>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4"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4" y="5815015"/>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dirty="0">
              <a:solidFill>
                <a:srgbClr val="000000"/>
              </a:solidFill>
              <a:latin typeface="Times New Roman" pitchFamily="18" charset="0"/>
            </a:endParaRPr>
          </a:p>
        </p:txBody>
      </p:sp>
    </p:spTree>
    <p:extLst>
      <p:ext uri="{BB962C8B-B14F-4D97-AF65-F5344CB8AC3E}">
        <p14:creationId xmlns:p14="http://schemas.microsoft.com/office/powerpoint/2010/main" xmlns="" val="339140272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4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04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50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31/01/2017</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5053"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5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5057"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505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1/31/2017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1/31/2017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506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0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1/31/2017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1/31/2017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1/31/2017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1/31/2017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1/31/2017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1/31/2017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1/31/2017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1/31/2017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1/31/2017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1/31/2017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504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1"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1"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2"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31/01/2017</a:t>
            </a:fld>
            <a:endParaRPr lang="en-GB" altLang="en-US">
              <a:solidFill>
                <a:srgbClr val="000000"/>
              </a:solidFill>
            </a:endParaRPr>
          </a:p>
        </p:txBody>
      </p:sp>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790"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9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31/01/2017</a:t>
            </a:fld>
            <a:endParaRPr lang="en-GB"/>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1/31/2017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1"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6"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7"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4"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972" r:id="rId1"/>
    <p:sldLayoutId id="2147484973"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1/31/2017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sldLayoutIdLst>
    <p:sldLayoutId id="21474849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1/31/2017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1/31/2017</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hyperlink" Target="file:///C:\Documents%20and%20Settings\user\Desktop\brunel%20pieces%203\Newcastle.pptx"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8.xml"/><Relationship Id="rId1" Type="http://schemas.openxmlformats.org/officeDocument/2006/relationships/slideLayout" Target="../slideLayouts/slideLayout38.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hyperlink" Target="http://journals.sagepub.com/doi/abs/10.3102/0034654312474350" TargetMode="Externa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cs.cmu.edu/~rgs/alice26a.gif" TargetMode="External"/><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9.xml"/><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4.xml"/></Relationships>
</file>

<file path=ppt/slides/_rels/slide58.xml.rels><?xml version="1.0" encoding="UTF-8" standalone="yes"?>
<Relationships xmlns="http://schemas.openxmlformats.org/package/2006/relationships"><Relationship Id="rId3" Type="http://schemas.openxmlformats.org/officeDocument/2006/relationships/hyperlink" Target="http://www.tla.ed.ac.uk/interchange" TargetMode="External"/><Relationship Id="rId2" Type="http://schemas.openxmlformats.org/officeDocument/2006/relationships/notesSlide" Target="../notesSlides/notesSlide47.xml"/><Relationship Id="rId1" Type="http://schemas.openxmlformats.org/officeDocument/2006/relationships/slideLayout" Target="../slideLayouts/slideLayout44.xml"/></Relationships>
</file>

<file path=ppt/slides/_rels/slide59.xml.rels><?xml version="1.0" encoding="UTF-8" standalone="yes"?>
<Relationships xmlns="http://schemas.openxmlformats.org/package/2006/relationships"><Relationship Id="rId3" Type="http://schemas.openxmlformats.org/officeDocument/2006/relationships/hyperlink" Target="http://www.nusconnect.org.uk/asset/news/6010/FeedbackCharter-toview.pdf" TargetMode="External"/><Relationship Id="rId2" Type="http://schemas.openxmlformats.org/officeDocument/2006/relationships/notesSlide" Target="../notesSlides/notesSlide48.xml"/><Relationship Id="rId1" Type="http://schemas.openxmlformats.org/officeDocument/2006/relationships/slideLayout" Target="../slideLayouts/slideLayout44.xml"/><Relationship Id="rId5" Type="http://schemas.openxmlformats.org/officeDocument/2006/relationships/hyperlink" Target="http://www.qaa.ac.uk/" TargetMode="External"/><Relationship Id="rId4" Type="http://schemas.openxmlformats.org/officeDocument/2006/relationships/hyperlink" Target="http://www.pass.brad.ac.u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1.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49.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4.xml"/><Relationship Id="rId1" Type="http://schemas.openxmlformats.org/officeDocument/2006/relationships/audio" Target="file:///C:\Documents%20and%20Settings\user\Desktop\glass.mp3"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0" y="692620"/>
            <a:ext cx="6697400" cy="2304320"/>
          </a:xfrm>
          <a:noFill/>
        </p:spPr>
        <p:txBody>
          <a:bodyPr/>
          <a:lstStyle/>
          <a:p>
            <a:pPr algn="ctr">
              <a:defRPr/>
            </a:pPr>
            <a:r>
              <a:rPr lang="en-GB" sz="2800" dirty="0">
                <a:solidFill>
                  <a:srgbClr val="FF6699"/>
                </a:solidFill>
                <a:latin typeface="+mn-lt"/>
              </a:rPr>
              <a:t>Reinventing Assessment and </a:t>
            </a:r>
            <a:r>
              <a:rPr lang="en-GB" sz="2800" dirty="0" smtClean="0">
                <a:solidFill>
                  <a:srgbClr val="FF6699"/>
                </a:solidFill>
                <a:latin typeface="+mn-lt"/>
              </a:rPr>
              <a:t>Feedback</a:t>
            </a:r>
            <a:r>
              <a:rPr lang="en-GB" sz="4000" dirty="0">
                <a:solidFill>
                  <a:srgbClr val="FFFF00"/>
                </a:solidFill>
                <a:latin typeface="+mn-lt"/>
              </a:rPr>
              <a:t/>
            </a:r>
            <a:br>
              <a:rPr lang="en-GB" sz="4000" dirty="0">
                <a:solidFill>
                  <a:srgbClr val="FFFF00"/>
                </a:solidFill>
                <a:latin typeface="+mn-lt"/>
              </a:rPr>
            </a:br>
            <a:r>
              <a:rPr lang="en-US" sz="4400" dirty="0" smtClean="0">
                <a:solidFill>
                  <a:srgbClr val="FFFF00"/>
                </a:solidFill>
                <a:latin typeface="+mn-lt"/>
              </a:rPr>
              <a:t>Involving students in their own assessment</a:t>
            </a:r>
            <a:endParaRPr lang="en-GB" sz="4000" dirty="0">
              <a:solidFill>
                <a:srgbClr val="FFFF00"/>
              </a:solidFill>
              <a:latin typeface="+mn-lt"/>
            </a:endParaRPr>
          </a:p>
        </p:txBody>
      </p:sp>
      <p:sp>
        <p:nvSpPr>
          <p:cNvPr id="13315" name="Rectangle 3"/>
          <p:cNvSpPr>
            <a:spLocks noGrp="1" noChangeArrowheads="1"/>
          </p:cNvSpPr>
          <p:nvPr>
            <p:ph type="subTitle" idx="1"/>
          </p:nvPr>
        </p:nvSpPr>
        <p:spPr>
          <a:xfrm>
            <a:off x="611451" y="3356990"/>
            <a:ext cx="6625390" cy="792110"/>
          </a:xfrm>
        </p:spPr>
        <p:txBody>
          <a:bodyPr/>
          <a:lstStyle/>
          <a:p>
            <a:pPr algn="ctr"/>
            <a:r>
              <a:rPr lang="en-GB" b="1" dirty="0" smtClean="0">
                <a:solidFill>
                  <a:srgbClr val="92D050"/>
                </a:solidFill>
              </a:rPr>
              <a:t>Institute of Technology, </a:t>
            </a:r>
            <a:r>
              <a:rPr lang="en-GB" b="1" dirty="0" err="1" smtClean="0">
                <a:solidFill>
                  <a:srgbClr val="92D050"/>
                </a:solidFill>
              </a:rPr>
              <a:t>Blanchardstown</a:t>
            </a:r>
            <a:endParaRPr lang="en-GB" b="1" dirty="0">
              <a:solidFill>
                <a:srgbClr val="92D050"/>
              </a:solidFill>
            </a:endParaRPr>
          </a:p>
          <a:p>
            <a:pPr algn="ctr"/>
            <a:r>
              <a:rPr lang="en-GB" sz="2400" b="1" dirty="0" smtClean="0">
                <a:solidFill>
                  <a:srgbClr val="FF6699"/>
                </a:solidFill>
              </a:rPr>
              <a:t>Friday January 20</a:t>
            </a:r>
            <a:r>
              <a:rPr lang="en-GB" sz="2400" b="1" baseline="30000" dirty="0" smtClean="0">
                <a:solidFill>
                  <a:srgbClr val="FF6699"/>
                </a:solidFill>
              </a:rPr>
              <a:t>th</a:t>
            </a:r>
            <a:r>
              <a:rPr lang="en-GB" sz="2400" b="1" dirty="0" smtClean="0">
                <a:solidFill>
                  <a:srgbClr val="FF6699"/>
                </a:solidFill>
              </a:rPr>
              <a:t>  </a:t>
            </a:r>
            <a:r>
              <a:rPr lang="en-GB" sz="2400" b="1" dirty="0">
                <a:solidFill>
                  <a:srgbClr val="FF6699"/>
                </a:solidFill>
              </a:rPr>
              <a:t>2017</a:t>
            </a:r>
          </a:p>
        </p:txBody>
      </p:sp>
      <p:sp>
        <p:nvSpPr>
          <p:cNvPr id="5" name="Rectangle 8">
            <a:hlinkClick r:id="rId3" action="ppaction://hlinkpres?slideindex=1&amp;slidetitle="/>
          </p:cNvPr>
          <p:cNvSpPr>
            <a:spLocks noChangeArrowheads="1"/>
          </p:cNvSpPr>
          <p:nvPr/>
        </p:nvSpPr>
        <p:spPr bwMode="auto">
          <a:xfrm>
            <a:off x="251401" y="4365130"/>
            <a:ext cx="856919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@RacePhil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University of Suffolk</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 and University of South Wales</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ce to face feedback.jpg"/>
          <p:cNvPicPr>
            <a:picLocks noChangeAspect="1"/>
          </p:cNvPicPr>
          <p:nvPr/>
        </p:nvPicPr>
        <p:blipFill>
          <a:blip r:embed="rId2" cstate="email"/>
          <a:stretch>
            <a:fillRect/>
          </a:stretch>
        </p:blipFill>
        <p:spPr>
          <a:xfrm>
            <a:off x="2" y="914400"/>
            <a:ext cx="9115731" cy="5562600"/>
          </a:xfrm>
          <a:prstGeom prst="rect">
            <a:avLst/>
          </a:prstGeom>
        </p:spPr>
      </p:pic>
      <p:sp>
        <p:nvSpPr>
          <p:cNvPr id="3" name="TextBox 2"/>
          <p:cNvSpPr txBox="1"/>
          <p:nvPr/>
        </p:nvSpPr>
        <p:spPr>
          <a:xfrm>
            <a:off x="2362206" y="12"/>
            <a:ext cx="5656933" cy="830997"/>
          </a:xfrm>
          <a:prstGeom prst="rect">
            <a:avLst/>
          </a:prstGeom>
          <a:noFill/>
        </p:spPr>
        <p:txBody>
          <a:bodyPr wrap="none" rtlCol="0">
            <a:spAutoFit/>
          </a:bodyPr>
          <a:lstStyle/>
          <a:p>
            <a:pPr fontAlgn="auto">
              <a:spcBef>
                <a:spcPts val="0"/>
              </a:spcBef>
              <a:spcAft>
                <a:spcPts val="0"/>
              </a:spcAft>
            </a:pPr>
            <a:r>
              <a:rPr lang="en-GB" sz="4800" b="1" dirty="0">
                <a:solidFill>
                  <a:prstClr val="white"/>
                </a:solidFill>
                <a:latin typeface="Calibri"/>
              </a:rPr>
              <a:t>Face to face feedback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eedback hands on.jpg"/>
          <p:cNvPicPr>
            <a:picLocks noChangeAspect="1"/>
          </p:cNvPicPr>
          <p:nvPr/>
        </p:nvPicPr>
        <p:blipFill>
          <a:blip r:embed="rId2" cstate="email"/>
          <a:stretch>
            <a:fillRect/>
          </a:stretch>
        </p:blipFill>
        <p:spPr>
          <a:xfrm>
            <a:off x="2" y="1161758"/>
            <a:ext cx="9052707" cy="5696242"/>
          </a:xfrm>
          <a:prstGeom prst="rect">
            <a:avLst/>
          </a:prstGeom>
        </p:spPr>
      </p:pic>
      <p:sp>
        <p:nvSpPr>
          <p:cNvPr id="3" name="TextBox 2"/>
          <p:cNvSpPr txBox="1"/>
          <p:nvPr/>
        </p:nvSpPr>
        <p:spPr>
          <a:xfrm>
            <a:off x="2362200" y="12"/>
            <a:ext cx="5378780" cy="830997"/>
          </a:xfrm>
          <a:prstGeom prst="rect">
            <a:avLst/>
          </a:prstGeom>
          <a:noFill/>
        </p:spPr>
        <p:txBody>
          <a:bodyPr wrap="none" rtlCol="0">
            <a:spAutoFit/>
          </a:bodyPr>
          <a:lstStyle/>
          <a:p>
            <a:pPr fontAlgn="auto">
              <a:spcBef>
                <a:spcPts val="0"/>
              </a:spcBef>
              <a:spcAft>
                <a:spcPts val="0"/>
              </a:spcAft>
            </a:pPr>
            <a:r>
              <a:rPr lang="en-GB" sz="4800" b="1" dirty="0">
                <a:solidFill>
                  <a:prstClr val="white"/>
                </a:solidFill>
                <a:latin typeface="Calibri"/>
              </a:rPr>
              <a:t>Hands-on feedback?</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Evidence-based practice</a:t>
            </a:r>
            <a:endParaRPr lang="en-GB" sz="3600" dirty="0"/>
          </a:p>
        </p:txBody>
      </p:sp>
      <p:sp>
        <p:nvSpPr>
          <p:cNvPr id="3" name="Content Placeholder 2"/>
          <p:cNvSpPr>
            <a:spLocks noGrp="1"/>
          </p:cNvSpPr>
          <p:nvPr>
            <p:ph idx="1"/>
          </p:nvPr>
        </p:nvSpPr>
        <p:spPr/>
        <p:txBody>
          <a:bodyPr/>
          <a:lstStyle/>
          <a:p>
            <a:r>
              <a:rPr lang="en-GB" dirty="0" smtClean="0"/>
              <a:t>In the last decade, there’s been a great deal of </a:t>
            </a:r>
            <a:r>
              <a:rPr lang="en-GB" dirty="0" smtClean="0">
                <a:solidFill>
                  <a:srgbClr val="FF00FF"/>
                </a:solidFill>
              </a:rPr>
              <a:t>international evidence-based research</a:t>
            </a:r>
            <a:r>
              <a:rPr lang="en-GB" dirty="0" smtClean="0"/>
              <a:t> on assessment, feedback, learning and teaching. I’d like to alert you to how some of this can help us enhance students’ learning.</a:t>
            </a:r>
          </a:p>
          <a:p>
            <a:r>
              <a:rPr lang="en-GB" dirty="0" smtClean="0"/>
              <a:t>The next three slides show just some of the published evidence.</a:t>
            </a:r>
            <a:endParaRPr lang="en-GB"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itchFamily="34" charset="0"/>
              </a:rPr>
              <a:t>16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600" dirty="0"/>
              <a:t>Knight, P. and Yorke, M. (2003) </a:t>
            </a:r>
            <a:r>
              <a:rPr lang="en-GB" sz="2600" i="1" dirty="0">
                <a:solidFill>
                  <a:srgbClr val="FF0000"/>
                </a:solidFill>
              </a:rPr>
              <a:t>Assessment, learning and employability,</a:t>
            </a:r>
            <a:r>
              <a:rPr lang="en-GB" sz="2600" dirty="0">
                <a:solidFill>
                  <a:srgbClr val="FF0000"/>
                </a:solidFill>
              </a:rPr>
              <a:t> </a:t>
            </a:r>
            <a:r>
              <a:rPr lang="en-GB" sz="2600" dirty="0"/>
              <a:t>Maidenhead, UK SRHE/Open University Press.</a:t>
            </a:r>
          </a:p>
          <a:p>
            <a:pPr marL="457200" indent="-457200">
              <a:lnSpc>
                <a:spcPct val="100000"/>
              </a:lnSpc>
              <a:spcBef>
                <a:spcPts val="0"/>
              </a:spcBef>
              <a:buFont typeface="+mj-lt"/>
              <a:buAutoNum type="arabicPeriod"/>
            </a:pPr>
            <a:r>
              <a:rPr lang="en-GB" sz="2600" dirty="0"/>
              <a:t>The TESTA project (</a:t>
            </a:r>
            <a:r>
              <a:rPr lang="en-GB" sz="2600" dirty="0">
                <a:hlinkClick r:id="rId3"/>
              </a:rPr>
              <a:t>http://www.testa.ac.uk/</a:t>
            </a:r>
            <a:r>
              <a:rPr lang="en-GB" sz="2600" dirty="0"/>
              <a:t>) </a:t>
            </a:r>
            <a:r>
              <a:rPr lang="en-US" sz="2600" i="1" dirty="0">
                <a:solidFill>
                  <a:srgbClr val="FF3300"/>
                </a:solidFill>
              </a:rPr>
              <a:t>Transforming the Experience of Students through Assessment,</a:t>
            </a:r>
            <a:r>
              <a:rPr lang="en-US" sz="2600" dirty="0"/>
              <a:t> (Bath Spa, </a:t>
            </a:r>
            <a:r>
              <a:rPr lang="en-US" sz="2600" dirty="0" err="1"/>
              <a:t>Chichester</a:t>
            </a:r>
            <a:r>
              <a:rPr lang="en-US" sz="2600" dirty="0"/>
              <a:t>, Winchester and Worcester)</a:t>
            </a:r>
            <a:endParaRPr lang="en-GB" sz="2600" dirty="0"/>
          </a:p>
          <a:p>
            <a:pPr marL="457200" indent="-457200">
              <a:lnSpc>
                <a:spcPct val="100000"/>
              </a:lnSpc>
              <a:spcBef>
                <a:spcPts val="0"/>
              </a:spcBef>
              <a:buFont typeface="+mj-lt"/>
              <a:buAutoNum type="arabicPeriod"/>
            </a:pPr>
            <a:r>
              <a:rPr lang="en-GB" sz="2600" dirty="0"/>
              <a:t>Flint, N. R. and Johnson, B. (2011) </a:t>
            </a:r>
            <a:r>
              <a:rPr lang="en-GB" sz="2600" i="1" dirty="0">
                <a:solidFill>
                  <a:srgbClr val="FF0000"/>
                </a:solidFill>
              </a:rPr>
              <a:t>Towards fairer university assessment – recognising the concerns of students,</a:t>
            </a:r>
            <a:r>
              <a:rPr lang="en-GB" sz="2600" dirty="0">
                <a:solidFill>
                  <a:srgbClr val="FF0000"/>
                </a:solidFill>
              </a:rPr>
              <a:t> </a:t>
            </a:r>
            <a:r>
              <a:rPr lang="en-GB" sz="2600" dirty="0"/>
              <a:t>London: Routledge.</a:t>
            </a:r>
          </a:p>
          <a:p>
            <a:pPr marL="457200" indent="-457200">
              <a:lnSpc>
                <a:spcPct val="100000"/>
              </a:lnSpc>
              <a:spcBef>
                <a:spcPts val="0"/>
              </a:spcBef>
              <a:buFont typeface="+mj-lt"/>
              <a:buAutoNum type="arabicPeriod"/>
            </a:pPr>
            <a:r>
              <a:rPr lang="en-GB" sz="2600" dirty="0"/>
              <a:t>ETC Toolkit (2015) (Enhancing the Curriculum) </a:t>
            </a:r>
            <a:r>
              <a:rPr lang="en-GB" sz="2600" dirty="0">
                <a:hlinkClick r:id="rId4"/>
              </a:rPr>
              <a:t>www.etctoolkit.org.uk</a:t>
            </a:r>
            <a:r>
              <a:rPr lang="en-GB" sz="2600" dirty="0"/>
              <a:t> </a:t>
            </a:r>
          </a:p>
          <a:p>
            <a:pPr marL="457200" indent="-457200">
              <a:lnSpc>
                <a:spcPct val="100000"/>
              </a:lnSpc>
              <a:spcBef>
                <a:spcPts val="0"/>
              </a:spcBef>
              <a:buFont typeface="+mj-lt"/>
              <a:buAutoNum type="arabicPeriod"/>
            </a:pPr>
            <a:r>
              <a:rPr lang="en-GB" sz="2600" dirty="0"/>
              <a:t>HEA (2012) </a:t>
            </a:r>
            <a:r>
              <a:rPr lang="en-GB" sz="2600" i="1" dirty="0">
                <a:solidFill>
                  <a:srgbClr val="FF0000"/>
                </a:solidFill>
              </a:rPr>
              <a:t>A Marked Improvement: transforming assessment in higher education, </a:t>
            </a:r>
            <a:r>
              <a:rPr lang="en-GB" sz="2600" dirty="0"/>
              <a:t>York: Higher Education Academy (</a:t>
            </a:r>
            <a:r>
              <a:rPr lang="en-GB" sz="2600" dirty="0">
                <a:hlinkClick r:id="rId5"/>
              </a:rPr>
              <a:t>http://www.heacademy.ac.uk/assets/documents/assessment/A_Marked_Improvement.pdf</a:t>
            </a:r>
            <a:r>
              <a:rPr lang="en-GB" sz="2600" dirty="0"/>
              <a:t> )</a:t>
            </a:r>
            <a:r>
              <a:rPr lang="en-US" sz="2600" dirty="0"/>
              <a:t/>
            </a:r>
            <a:br>
              <a:rPr lang="en-US" sz="2600" dirty="0"/>
            </a:br>
            <a:endParaRPr lang="en-GB" sz="2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600" dirty="0"/>
              <a:t>Boud, D. and Associates (2010) </a:t>
            </a:r>
            <a:r>
              <a:rPr lang="en-GB" sz="2600" i="1" dirty="0">
                <a:solidFill>
                  <a:srgbClr val="FF0000"/>
                </a:solidFill>
              </a:rPr>
              <a:t>Assessment 2020: seven propositions for assessment reform in higher education </a:t>
            </a:r>
            <a:r>
              <a:rPr lang="en-GB" sz="2600" dirty="0"/>
              <a:t>Sydney: Australian Learning and Teaching Council.</a:t>
            </a:r>
          </a:p>
          <a:p>
            <a:pPr marL="514350" lvl="0" indent="-514350">
              <a:lnSpc>
                <a:spcPct val="100000"/>
              </a:lnSpc>
              <a:spcBef>
                <a:spcPts val="0"/>
              </a:spcBef>
              <a:buFont typeface="+mj-lt"/>
              <a:buAutoNum type="arabicPeriod" startAt="6"/>
            </a:pPr>
            <a:r>
              <a:rPr lang="en-US" sz="2600" dirty="0"/>
              <a:t>Carless, D. (2015) </a:t>
            </a:r>
            <a:r>
              <a:rPr lang="en-US" sz="2600" i="1" dirty="0">
                <a:solidFill>
                  <a:srgbClr val="FF3300"/>
                </a:solidFill>
              </a:rPr>
              <a:t>Excellence in University Assessment: Learning from award-winning practice,</a:t>
            </a:r>
            <a:r>
              <a:rPr lang="en-US" sz="2600" dirty="0"/>
              <a:t> London: </a:t>
            </a:r>
            <a:r>
              <a:rPr lang="en-US" sz="2600" dirty="0" err="1"/>
              <a:t>Routledge</a:t>
            </a:r>
            <a:r>
              <a:rPr lang="en-US" sz="2600" dirty="0"/>
              <a:t>.</a:t>
            </a:r>
          </a:p>
          <a:p>
            <a:pPr marL="514350" indent="-514350">
              <a:lnSpc>
                <a:spcPct val="100000"/>
              </a:lnSpc>
              <a:spcBef>
                <a:spcPts val="0"/>
              </a:spcBef>
              <a:buFont typeface="+mj-lt"/>
              <a:buAutoNum type="arabicPeriod" startAt="6"/>
            </a:pPr>
            <a:r>
              <a:rPr lang="en-GB" sz="2600" dirty="0">
                <a:latin typeface="Calibri" pitchFamily="34" charset="0"/>
              </a:rPr>
              <a:t>Race, P. (2014) </a:t>
            </a:r>
            <a:r>
              <a:rPr lang="en-GB" sz="2600" i="1" dirty="0">
                <a:solidFill>
                  <a:srgbClr val="FF0000"/>
                </a:solidFill>
                <a:latin typeface="Calibri" pitchFamily="34" charset="0"/>
              </a:rPr>
              <a:t>Making learning happen: </a:t>
            </a:r>
            <a:r>
              <a:rPr lang="en-GB" sz="2600" i="1" dirty="0">
                <a:solidFill>
                  <a:srgbClr val="FF0000"/>
                </a:solidFill>
              </a:rPr>
              <a:t>3</a:t>
            </a:r>
            <a:r>
              <a:rPr lang="en-GB" sz="2600" i="1" baseline="30000" dirty="0">
                <a:solidFill>
                  <a:srgbClr val="FF0000"/>
                </a:solidFill>
              </a:rPr>
              <a:t>rd</a:t>
            </a:r>
            <a:r>
              <a:rPr lang="en-GB" sz="2600" i="1" dirty="0">
                <a:solidFill>
                  <a:srgbClr val="FF0000"/>
                </a:solidFill>
                <a:latin typeface="Calibri" pitchFamily="34" charset="0"/>
              </a:rPr>
              <a:t> edition </a:t>
            </a:r>
            <a:r>
              <a:rPr lang="en-GB" sz="2600" dirty="0">
                <a:latin typeface="Calibri" pitchFamily="34" charset="0"/>
              </a:rPr>
              <a:t>London: Sage.</a:t>
            </a:r>
            <a:endParaRPr lang="en-GB" sz="2600" dirty="0">
              <a:solidFill>
                <a:srgbClr val="00B050"/>
              </a:solidFill>
              <a:latin typeface="Calibri" pitchFamily="34" charset="0"/>
            </a:endParaRPr>
          </a:p>
          <a:p>
            <a:pPr marL="514350" lvl="0" indent="-514350">
              <a:lnSpc>
                <a:spcPct val="100000"/>
              </a:lnSpc>
              <a:spcBef>
                <a:spcPts val="0"/>
              </a:spcBef>
              <a:buFont typeface="+mj-lt"/>
              <a:buAutoNum type="arabicPeriod" startAt="6"/>
            </a:pPr>
            <a:r>
              <a:rPr lang="en-GB" sz="2600" dirty="0">
                <a:latin typeface="Calibri" pitchFamily="34" charset="0"/>
              </a:rPr>
              <a:t>Hunt, D. and Chalmers, L. (eds) (2012) </a:t>
            </a:r>
            <a:r>
              <a:rPr lang="en-GB" sz="2600" i="1" dirty="0">
                <a:solidFill>
                  <a:srgbClr val="FF0000"/>
                </a:solidFill>
                <a:latin typeface="Calibri" pitchFamily="34" charset="0"/>
              </a:rPr>
              <a:t>University Teaching in Focus: a learning-centred approach</a:t>
            </a:r>
            <a:r>
              <a:rPr lang="en-GB" sz="2600" i="1" dirty="0">
                <a:latin typeface="Calibri" pitchFamily="34" charset="0"/>
              </a:rPr>
              <a:t> </a:t>
            </a:r>
            <a:r>
              <a:rPr lang="en-GB" sz="2600" dirty="0">
                <a:latin typeface="Calibri" pitchFamily="34" charset="0"/>
              </a:rPr>
              <a:t>see </a:t>
            </a:r>
            <a:r>
              <a:rPr lang="en-US" sz="2600" dirty="0">
                <a:solidFill>
                  <a:srgbClr val="009900"/>
                </a:solidFill>
                <a:latin typeface="Calibri" pitchFamily="34" charset="0"/>
              </a:rPr>
              <a:t>Chapter 5: Using effective assessment to promote learning, Sally Brown and Phil Race </a:t>
            </a:r>
            <a:r>
              <a:rPr lang="en-US" sz="2600" dirty="0">
                <a:latin typeface="Calibri" pitchFamily="34" charset="0"/>
              </a:rPr>
              <a:t>Australia: ACER Press, and London: </a:t>
            </a:r>
            <a:r>
              <a:rPr lang="en-US" sz="2600" dirty="0" err="1">
                <a:latin typeface="Calibri" pitchFamily="34" charset="0"/>
              </a:rPr>
              <a:t>Routledge</a:t>
            </a:r>
            <a:r>
              <a:rPr lang="en-US" sz="2600" dirty="0">
                <a:latin typeface="Calibri" pitchFamily="34" charset="0"/>
              </a:rPr>
              <a:t>.</a:t>
            </a:r>
          </a:p>
          <a:p>
            <a:pPr marL="514350" indent="-514350">
              <a:lnSpc>
                <a:spcPct val="100000"/>
              </a:lnSpc>
              <a:spcBef>
                <a:spcPts val="0"/>
              </a:spcBef>
              <a:buFont typeface="+mj-lt"/>
              <a:buAutoNum type="arabicPeriod" startAt="6"/>
            </a:pPr>
            <a:r>
              <a:rPr lang="en-US" sz="2600" dirty="0">
                <a:latin typeface="Calibri" pitchFamily="34" charset="0"/>
              </a:rPr>
              <a:t>Price, M., Rust, C., O’Donovan, B. and Handley, K. (2012) </a:t>
            </a:r>
            <a:r>
              <a:rPr lang="en-US" sz="2600" i="1" dirty="0">
                <a:solidFill>
                  <a:srgbClr val="FF0000"/>
                </a:solidFill>
                <a:latin typeface="Calibri" pitchFamily="34" charset="0"/>
              </a:rPr>
              <a:t>Assessment Literacy</a:t>
            </a:r>
            <a:r>
              <a:rPr lang="en-US" sz="2600" dirty="0">
                <a:solidFill>
                  <a:srgbClr val="FF0000"/>
                </a:solidFill>
                <a:latin typeface="Calibri" pitchFamily="34" charset="0"/>
              </a:rPr>
              <a:t>, </a:t>
            </a:r>
            <a:r>
              <a:rPr lang="en-US" sz="2600" dirty="0"/>
              <a:t>Oxford: the Oxford Centre for Staff and Learning Development (based on the ‘</a:t>
            </a:r>
            <a:r>
              <a:rPr lang="en-US" sz="2600" dirty="0" err="1"/>
              <a:t>ASKe</a:t>
            </a:r>
            <a:r>
              <a:rPr lang="en-US" sz="2600" dirty="0"/>
              <a:t>’ Project). </a:t>
            </a:r>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16 sources about assessment, feedback and learning in higher education</a:t>
            </a:r>
            <a:endParaRPr lang="en-US" sz="2800" b="1" dirty="0">
              <a:solidFill>
                <a:srgbClr val="008000"/>
              </a:solidFill>
              <a:latin typeface="Calibri"/>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 y="908662"/>
            <a:ext cx="8964613" cy="4958751"/>
          </a:xfrm>
        </p:spPr>
        <p:txBody>
          <a:bodyPr/>
          <a:lstStyle/>
          <a:p>
            <a:pPr marL="514350" indent="-514350">
              <a:lnSpc>
                <a:spcPct val="100000"/>
              </a:lnSpc>
              <a:spcBef>
                <a:spcPts val="0"/>
              </a:spcBef>
              <a:buFont typeface="+mj-lt"/>
              <a:buAutoNum type="arabicPeriod" startAt="11"/>
            </a:pPr>
            <a:r>
              <a:rPr lang="en-US" sz="2300" dirty="0"/>
              <a:t>Evans, C. (2013) </a:t>
            </a:r>
            <a:r>
              <a:rPr lang="en-US" sz="2300" dirty="0">
                <a:solidFill>
                  <a:srgbClr val="FF0000"/>
                </a:solidFill>
              </a:rPr>
              <a:t>Making Sense of Assessment Feedback in Higher Education,</a:t>
            </a:r>
            <a:r>
              <a:rPr lang="en-US" sz="2300" dirty="0"/>
              <a:t> </a:t>
            </a:r>
            <a:r>
              <a:rPr lang="en-US" sz="2300" i="1" dirty="0"/>
              <a:t>Review of Educational Research Vol. 83, No. 1, pp. 70–120. </a:t>
            </a:r>
            <a:r>
              <a:rPr lang="en-GB" sz="1600" dirty="0">
                <a:hlinkClick r:id="rId2"/>
              </a:rPr>
              <a:t>http://journals.sagepub.com/doi/abs/10.3102/0034654312474350</a:t>
            </a:r>
            <a:r>
              <a:rPr lang="en-GB" sz="1600" dirty="0"/>
              <a:t> </a:t>
            </a:r>
            <a:endParaRPr lang="en-US" sz="2300" i="1" dirty="0"/>
          </a:p>
          <a:p>
            <a:pPr marL="514350" indent="-514350">
              <a:lnSpc>
                <a:spcPct val="100000"/>
              </a:lnSpc>
              <a:spcBef>
                <a:spcPts val="0"/>
              </a:spcBef>
              <a:buFont typeface="+mj-lt"/>
              <a:buAutoNum type="arabicPeriod" startAt="11"/>
            </a:pPr>
            <a:r>
              <a:rPr lang="en-US" sz="2300" dirty="0" err="1"/>
              <a:t>Sambell</a:t>
            </a:r>
            <a:r>
              <a:rPr lang="en-US" sz="2300" dirty="0"/>
              <a:t>, K., McDowell, L. and Montgomery, C. (2013) </a:t>
            </a:r>
            <a:r>
              <a:rPr lang="en-US" sz="2300" dirty="0">
                <a:solidFill>
                  <a:srgbClr val="FF0000"/>
                </a:solidFill>
              </a:rPr>
              <a:t>Assessment </a:t>
            </a:r>
            <a:r>
              <a:rPr lang="en-US" sz="2300" u="sng" dirty="0">
                <a:solidFill>
                  <a:srgbClr val="FF0000"/>
                </a:solidFill>
              </a:rPr>
              <a:t>for</a:t>
            </a:r>
            <a:r>
              <a:rPr lang="en-US" sz="2300" dirty="0">
                <a:solidFill>
                  <a:srgbClr val="FF0000"/>
                </a:solidFill>
              </a:rPr>
              <a:t> Learning in Higher Education, </a:t>
            </a:r>
            <a:r>
              <a:rPr lang="en-US" sz="2300" dirty="0"/>
              <a:t>London: </a:t>
            </a:r>
            <a:r>
              <a:rPr lang="en-US" sz="2300" dirty="0" err="1"/>
              <a:t>Routledge</a:t>
            </a:r>
            <a:r>
              <a:rPr lang="en-US" sz="2300" dirty="0"/>
              <a:t>.</a:t>
            </a:r>
          </a:p>
          <a:p>
            <a:pPr marL="514350" indent="-514350">
              <a:lnSpc>
                <a:spcPct val="100000"/>
              </a:lnSpc>
              <a:spcBef>
                <a:spcPts val="0"/>
              </a:spcBef>
              <a:buFont typeface="+mj-lt"/>
              <a:buAutoNum type="arabicPeriod" startAt="11"/>
            </a:pPr>
            <a:r>
              <a:rPr lang="en-US" sz="2300" dirty="0"/>
              <a:t>Brown, S. (2015) </a:t>
            </a:r>
            <a:r>
              <a:rPr lang="en-US" sz="2300" i="1" dirty="0">
                <a:solidFill>
                  <a:srgbClr val="FF0000"/>
                </a:solidFill>
              </a:rPr>
              <a:t>Learning, teaching and assessment in higher education: global perspectives,</a:t>
            </a:r>
            <a:r>
              <a:rPr lang="en-US" sz="2300" i="1" dirty="0"/>
              <a:t> </a:t>
            </a:r>
            <a:r>
              <a:rPr lang="en-US" sz="2300" dirty="0"/>
              <a:t>Basingstoke: Palgrave-Macmillan.</a:t>
            </a:r>
          </a:p>
          <a:p>
            <a:pPr marL="514350" indent="-514350">
              <a:lnSpc>
                <a:spcPct val="100000"/>
              </a:lnSpc>
              <a:spcBef>
                <a:spcPts val="0"/>
              </a:spcBef>
              <a:buFont typeface="+mj-lt"/>
              <a:buAutoNum type="arabicPeriod" startAt="11"/>
            </a:pPr>
            <a:r>
              <a:rPr lang="en-US" sz="2300" dirty="0"/>
              <a:t>Race, P. (2015) </a:t>
            </a:r>
            <a:r>
              <a:rPr lang="en-US" sz="2300" i="1" dirty="0">
                <a:solidFill>
                  <a:srgbClr val="FF0000"/>
                </a:solidFill>
              </a:rPr>
              <a:t>The Lecturer’s Toolkit: 4</a:t>
            </a:r>
            <a:r>
              <a:rPr lang="en-US" sz="2300" i="1" baseline="30000" dirty="0">
                <a:solidFill>
                  <a:srgbClr val="FF0000"/>
                </a:solidFill>
              </a:rPr>
              <a:t>th</a:t>
            </a:r>
            <a:r>
              <a:rPr lang="en-US" sz="2300" i="1" dirty="0">
                <a:solidFill>
                  <a:srgbClr val="FF0000"/>
                </a:solidFill>
              </a:rPr>
              <a:t> edition</a:t>
            </a:r>
            <a:r>
              <a:rPr lang="en-US" sz="2300" i="1" dirty="0">
                <a:solidFill>
                  <a:srgbClr val="002060"/>
                </a:solidFill>
              </a:rPr>
              <a:t>, </a:t>
            </a:r>
            <a:r>
              <a:rPr lang="en-US" sz="2300" dirty="0"/>
              <a:t>London</a:t>
            </a:r>
            <a:r>
              <a:rPr lang="en-US" sz="2300" dirty="0">
                <a:solidFill>
                  <a:srgbClr val="002060"/>
                </a:solidFill>
              </a:rPr>
              <a:t>, </a:t>
            </a:r>
            <a:r>
              <a:rPr lang="en-US" sz="2300" dirty="0" err="1"/>
              <a:t>Routledge</a:t>
            </a:r>
            <a:r>
              <a:rPr lang="en-US" sz="2300" dirty="0">
                <a:solidFill>
                  <a:srgbClr val="002060"/>
                </a:solidFill>
              </a:rPr>
              <a:t>.</a:t>
            </a:r>
          </a:p>
          <a:p>
            <a:pPr marL="514350" indent="-514350">
              <a:lnSpc>
                <a:spcPct val="100000"/>
              </a:lnSpc>
              <a:spcBef>
                <a:spcPts val="0"/>
              </a:spcBef>
              <a:buFont typeface="+mj-lt"/>
              <a:buAutoNum type="arabicPeriod" startAt="11"/>
            </a:pPr>
            <a:r>
              <a:rPr lang="en-GB" sz="2300" dirty="0" err="1"/>
              <a:t>Parkin</a:t>
            </a:r>
            <a:r>
              <a:rPr lang="en-GB" sz="2300" dirty="0"/>
              <a:t>, D (2017) </a:t>
            </a:r>
            <a:r>
              <a:rPr lang="en-GB" sz="2300" dirty="0">
                <a:solidFill>
                  <a:srgbClr val="FF0000"/>
                </a:solidFill>
              </a:rPr>
              <a:t>Leading Learning and Teaching in Higher Education – the key guide to designing and delivering courses, </a:t>
            </a:r>
            <a:r>
              <a:rPr lang="en-GB" sz="2300" dirty="0"/>
              <a:t>London: Routledge.</a:t>
            </a:r>
          </a:p>
          <a:p>
            <a:pPr marL="514350" indent="-514350">
              <a:lnSpc>
                <a:spcPct val="100000"/>
              </a:lnSpc>
              <a:spcBef>
                <a:spcPts val="0"/>
              </a:spcBef>
              <a:buFont typeface="+mj-lt"/>
              <a:buAutoNum type="arabicPeriod" startAt="11"/>
            </a:pPr>
            <a:r>
              <a:rPr lang="en-GB" sz="2300" dirty="0"/>
              <a:t>Lea, J. (ed.) (2015) </a:t>
            </a:r>
            <a:r>
              <a:rPr lang="en-US" sz="2300" dirty="0">
                <a:solidFill>
                  <a:srgbClr val="FF0000"/>
                </a:solidFill>
              </a:rPr>
              <a:t>Enhancing Learning And Teaching In Higher Education: Engaging With The Dimensions Of Practice, </a:t>
            </a:r>
            <a:r>
              <a:rPr lang="en-US" sz="2300" dirty="0"/>
              <a:t>London, Open University Press</a:t>
            </a:r>
            <a:endParaRPr lang="en-US" sz="2300" dirty="0">
              <a:solidFill>
                <a:srgbClr val="FF0000"/>
              </a:solidFill>
            </a:endParaRPr>
          </a:p>
          <a:p>
            <a:pPr marL="514350" indent="-514350">
              <a:lnSpc>
                <a:spcPct val="100000"/>
              </a:lnSpc>
              <a:spcBef>
                <a:spcPts val="0"/>
              </a:spcBef>
              <a:buFont typeface="+mj-lt"/>
              <a:buAutoNum type="arabicPeriod" startAt="11"/>
            </a:pPr>
            <a:endParaRPr lang="en-GB" sz="2000" dirty="0"/>
          </a:p>
          <a:p>
            <a:pPr marL="514350" indent="-514350">
              <a:lnSpc>
                <a:spcPct val="100000"/>
              </a:lnSpc>
              <a:spcBef>
                <a:spcPts val="0"/>
              </a:spcBef>
              <a:buFont typeface="+mj-lt"/>
              <a:buAutoNum type="arabicPeriod" startAt="11"/>
            </a:pPr>
            <a:endParaRPr lang="en-GB" sz="2000" dirty="0"/>
          </a:p>
          <a:p>
            <a:pPr marL="514350" indent="-514350">
              <a:lnSpc>
                <a:spcPct val="100000"/>
              </a:lnSpc>
              <a:spcBef>
                <a:spcPts val="0"/>
              </a:spcBef>
              <a:buFont typeface="+mj-lt"/>
              <a:buAutoNum type="arabicPeriod" startAt="11"/>
            </a:pPr>
            <a:endParaRPr lang="en-US" sz="2000" dirty="0">
              <a:solidFill>
                <a:srgbClr val="002060"/>
              </a:solidFill>
            </a:endParaRPr>
          </a:p>
          <a:p>
            <a:pPr>
              <a:buFont typeface="+mj-lt"/>
              <a:buAutoNum type="arabicPeriod" startAt="11"/>
            </a:pPr>
            <a:endParaRPr lang="en-GB" sz="20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16 sources about assessment, feedback and learning in higher education</a:t>
            </a:r>
            <a:endParaRPr lang="en-US" sz="2800" b="1" dirty="0">
              <a:solidFill>
                <a:srgbClr val="008000"/>
              </a:solidFill>
              <a:latin typeface="Calibri"/>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smtClean="0">
                <a:latin typeface="Calibri" pitchFamily="34" charset="0"/>
              </a:rPr>
              <a:t>Boud et al 2010: ‘Assessment 2020’</a:t>
            </a:r>
            <a:endParaRPr lang="en-US" sz="3600" b="1" dirty="0">
              <a:latin typeface="Calibri" pitchFamily="34" charset="0"/>
            </a:endParaRPr>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smtClean="0">
                <a:solidFill>
                  <a:srgbClr val="C00000"/>
                </a:solidFill>
              </a:rPr>
              <a:t>Assessment has most effect when...:</a:t>
            </a:r>
          </a:p>
          <a:p>
            <a:pPr>
              <a:lnSpc>
                <a:spcPct val="100000"/>
              </a:lnSpc>
              <a:buFont typeface="+mj-lt"/>
              <a:buAutoNum type="arabicPeriod"/>
            </a:pPr>
            <a:r>
              <a:rPr lang="en-GB" sz="2400" dirty="0" smtClean="0"/>
              <a:t>It is used to </a:t>
            </a:r>
            <a:r>
              <a:rPr lang="en-GB" sz="2400" dirty="0" smtClean="0">
                <a:solidFill>
                  <a:srgbClr val="FF0000"/>
                </a:solidFill>
              </a:rPr>
              <a:t>engage</a:t>
            </a:r>
            <a:r>
              <a:rPr lang="en-GB" sz="2400" dirty="0" smtClean="0"/>
              <a:t> students in learning that is productive.</a:t>
            </a:r>
          </a:p>
          <a:p>
            <a:pPr>
              <a:lnSpc>
                <a:spcPct val="100000"/>
              </a:lnSpc>
              <a:buFont typeface="+mj-lt"/>
              <a:buAutoNum type="arabicPeriod"/>
            </a:pPr>
            <a:r>
              <a:rPr lang="en-GB" sz="2400" dirty="0" smtClean="0"/>
              <a:t>Feedback is used to actively </a:t>
            </a:r>
            <a:r>
              <a:rPr lang="en-GB" sz="2400" dirty="0" smtClean="0">
                <a:solidFill>
                  <a:srgbClr val="FF0000"/>
                </a:solidFill>
              </a:rPr>
              <a:t>improve</a:t>
            </a:r>
            <a:r>
              <a:rPr lang="en-GB" sz="2400" dirty="0" smtClean="0"/>
              <a:t> student learning.</a:t>
            </a:r>
          </a:p>
          <a:p>
            <a:pPr>
              <a:lnSpc>
                <a:spcPct val="100000"/>
              </a:lnSpc>
              <a:buFont typeface="+mj-lt"/>
              <a:buAutoNum type="arabicPeriod"/>
            </a:pPr>
            <a:r>
              <a:rPr lang="en-US" sz="2400" dirty="0" smtClean="0"/>
              <a:t>Students and teachers become </a:t>
            </a:r>
            <a:r>
              <a:rPr lang="en-US" sz="2400" dirty="0" smtClean="0">
                <a:solidFill>
                  <a:srgbClr val="FF0000"/>
                </a:solidFill>
              </a:rPr>
              <a:t>responsible partners</a:t>
            </a:r>
            <a:r>
              <a:rPr lang="en-US" sz="2400" dirty="0" smtClean="0"/>
              <a:t> in learning and assessment.</a:t>
            </a:r>
          </a:p>
          <a:p>
            <a:pPr>
              <a:lnSpc>
                <a:spcPct val="100000"/>
              </a:lnSpc>
              <a:buFont typeface="+mj-lt"/>
              <a:buAutoNum type="arabicPeriod"/>
            </a:pPr>
            <a:r>
              <a:rPr lang="en-US" sz="2400" dirty="0" smtClean="0"/>
              <a:t>Students are </a:t>
            </a:r>
            <a:r>
              <a:rPr lang="en-US" sz="2400" dirty="0" smtClean="0">
                <a:solidFill>
                  <a:srgbClr val="FF0000"/>
                </a:solidFill>
              </a:rPr>
              <a:t>inducted</a:t>
            </a:r>
            <a:r>
              <a:rPr lang="en-US" sz="2400" dirty="0" smtClean="0"/>
              <a:t> into the assessment practices and cultures of higher education.</a:t>
            </a:r>
          </a:p>
          <a:p>
            <a:pPr>
              <a:lnSpc>
                <a:spcPct val="100000"/>
              </a:lnSpc>
              <a:buFont typeface="+mj-lt"/>
              <a:buAutoNum type="arabicPeriod"/>
            </a:pPr>
            <a:r>
              <a:rPr lang="en-US" sz="2400" dirty="0" smtClean="0"/>
              <a:t>Assessment </a:t>
            </a:r>
            <a:r>
              <a:rPr lang="en-US" sz="2400" dirty="0" smtClean="0">
                <a:solidFill>
                  <a:srgbClr val="FF0000"/>
                </a:solidFill>
              </a:rPr>
              <a:t>for</a:t>
            </a:r>
            <a:r>
              <a:rPr lang="en-US" sz="2400" dirty="0" smtClean="0"/>
              <a:t> learning is placed at the centre of subject and program design.</a:t>
            </a:r>
          </a:p>
          <a:p>
            <a:pPr>
              <a:lnSpc>
                <a:spcPct val="100000"/>
              </a:lnSpc>
              <a:buFont typeface="+mj-lt"/>
              <a:buAutoNum type="arabicPeriod"/>
            </a:pPr>
            <a:r>
              <a:rPr lang="en-US" sz="2400" dirty="0" smtClean="0"/>
              <a:t>Assessment </a:t>
            </a:r>
            <a:r>
              <a:rPr lang="en-US" sz="2400" dirty="0" smtClean="0">
                <a:solidFill>
                  <a:srgbClr val="FF0000"/>
                </a:solidFill>
              </a:rPr>
              <a:t>for</a:t>
            </a:r>
            <a:r>
              <a:rPr lang="en-US" sz="2400" dirty="0" smtClean="0"/>
              <a:t> learning is a focus for staff and institutional development.</a:t>
            </a:r>
          </a:p>
          <a:p>
            <a:pPr>
              <a:lnSpc>
                <a:spcPct val="100000"/>
              </a:lnSpc>
              <a:buFont typeface="+mj-lt"/>
              <a:buAutoNum type="arabicPeriod"/>
            </a:pPr>
            <a:r>
              <a:rPr lang="en-US" sz="2400" dirty="0" smtClean="0"/>
              <a:t>Assessment provides inclusive and trustworthy representation of student </a:t>
            </a:r>
            <a:r>
              <a:rPr lang="en-US" sz="2400" dirty="0" smtClean="0">
                <a:solidFill>
                  <a:srgbClr val="FF0000"/>
                </a:solidFill>
              </a:rPr>
              <a:t>achievement</a:t>
            </a:r>
            <a:r>
              <a:rPr lang="en-US" sz="2400" dirty="0" smtClean="0"/>
              <a:t>.</a:t>
            </a:r>
          </a:p>
          <a:p>
            <a:pPr>
              <a:lnSpc>
                <a:spcPct val="100000"/>
              </a:lnSpc>
              <a:buFont typeface="+mj-lt"/>
              <a:buAutoNum type="arabicPeriod"/>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Boud et al, 2010</a:t>
            </a:r>
            <a:endParaRPr lang="en-US" sz="3200" dirty="0"/>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600" dirty="0" smtClean="0">
                <a:solidFill>
                  <a:schemeClr val="tx1"/>
                </a:solidFill>
              </a:rPr>
              <a:t>David </a:t>
            </a:r>
            <a:r>
              <a:rPr lang="en-US" sz="1600" dirty="0" err="1" smtClean="0">
                <a:solidFill>
                  <a:schemeClr val="tx1"/>
                </a:solidFill>
              </a:rPr>
              <a:t>Boud</a:t>
            </a:r>
            <a:r>
              <a:rPr lang="en-US" sz="1600" dirty="0" smtClean="0">
                <a:solidFill>
                  <a:schemeClr val="tx1"/>
                </a:solidFill>
              </a:rPr>
              <a:t> (University of Technology, Sydney), Royce Sadler (Griffith University), Gordon </a:t>
            </a:r>
            <a:r>
              <a:rPr lang="en-US" sz="1600" dirty="0" err="1" smtClean="0">
                <a:solidFill>
                  <a:schemeClr val="tx1"/>
                </a:solidFill>
              </a:rPr>
              <a:t>Joughin</a:t>
            </a:r>
            <a:r>
              <a:rPr lang="en-US" sz="1600" dirty="0" smtClean="0">
                <a:solidFill>
                  <a:schemeClr val="tx1"/>
                </a:solidFill>
              </a:rPr>
              <a:t> (University of Wollongong), Richard James (University of Melbourne), Mark Freeman (University of Sydney), Sally </a:t>
            </a:r>
            <a:r>
              <a:rPr lang="en-US" sz="1600" dirty="0" err="1" smtClean="0">
                <a:solidFill>
                  <a:schemeClr val="tx1"/>
                </a:solidFill>
              </a:rPr>
              <a:t>Kift</a:t>
            </a:r>
            <a:r>
              <a:rPr lang="en-US" sz="1600" dirty="0" smtClean="0">
                <a:solidFill>
                  <a:schemeClr val="tx1"/>
                </a:solidFill>
              </a:rPr>
              <a:t> (Queensland University of Technology), </a:t>
            </a:r>
            <a:r>
              <a:rPr lang="en-US" sz="1600" dirty="0" err="1" smtClean="0">
                <a:solidFill>
                  <a:schemeClr val="tx1"/>
                </a:solidFill>
              </a:rPr>
              <a:t>Filip</a:t>
            </a:r>
            <a:r>
              <a:rPr lang="en-US" sz="1600" dirty="0" smtClean="0">
                <a:solidFill>
                  <a:schemeClr val="tx1"/>
                </a:solidFill>
              </a:rPr>
              <a:t> </a:t>
            </a:r>
            <a:r>
              <a:rPr lang="en-US" sz="1600" dirty="0" err="1" smtClean="0">
                <a:solidFill>
                  <a:schemeClr val="tx1"/>
                </a:solidFill>
              </a:rPr>
              <a:t>Dochy</a:t>
            </a:r>
            <a:r>
              <a:rPr lang="en-US" sz="1600" dirty="0" smtClean="0">
                <a:solidFill>
                  <a:schemeClr val="tx1"/>
                </a:solidFill>
              </a:rPr>
              <a:t> (University of Leuven), Dai </a:t>
            </a:r>
            <a:r>
              <a:rPr lang="en-US" sz="1600" dirty="0" err="1" smtClean="0">
                <a:solidFill>
                  <a:schemeClr val="tx1"/>
                </a:solidFill>
              </a:rPr>
              <a:t>Hounsell</a:t>
            </a:r>
            <a:r>
              <a:rPr lang="en-US" sz="1600" dirty="0" smtClean="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smtClean="0">
                <a:solidFill>
                  <a:schemeClr val="tx1"/>
                </a:solidFill>
              </a:rPr>
              <a:t>Nulty</a:t>
            </a:r>
            <a:r>
              <a:rPr lang="en-US" sz="1600" dirty="0" smtClean="0">
                <a:solidFill>
                  <a:schemeClr val="tx1"/>
                </a:solidFill>
              </a:rPr>
              <a:t> (Griffith University), Ron Oliver (Edith Cowan University), Jon </a:t>
            </a:r>
            <a:r>
              <a:rPr lang="en-US" sz="1600" dirty="0" err="1" smtClean="0">
                <a:solidFill>
                  <a:schemeClr val="tx1"/>
                </a:solidFill>
              </a:rPr>
              <a:t>Yorke</a:t>
            </a:r>
            <a:r>
              <a:rPr lang="en-US" sz="1600" dirty="0" smtClean="0">
                <a:solidFill>
                  <a:schemeClr val="tx1"/>
                </a:solidFill>
              </a:rPr>
              <a:t> (Curtin University), </a:t>
            </a:r>
            <a:r>
              <a:rPr lang="en-US" sz="1600" dirty="0" err="1" smtClean="0">
                <a:solidFill>
                  <a:schemeClr val="tx1"/>
                </a:solidFill>
              </a:rPr>
              <a:t>Iouri</a:t>
            </a:r>
            <a:r>
              <a:rPr lang="en-US" sz="1600" dirty="0" smtClean="0">
                <a:solidFill>
                  <a:schemeClr val="tx1"/>
                </a:solidFill>
              </a:rPr>
              <a:t> </a:t>
            </a:r>
            <a:r>
              <a:rPr lang="en-US" sz="1600" dirty="0" err="1" smtClean="0">
                <a:solidFill>
                  <a:schemeClr val="tx1"/>
                </a:solidFill>
              </a:rPr>
              <a:t>Belski</a:t>
            </a:r>
            <a:r>
              <a:rPr lang="en-US" sz="1600" dirty="0" smtClean="0">
                <a:solidFill>
                  <a:schemeClr val="tx1"/>
                </a:solidFill>
              </a:rPr>
              <a:t> (RMIT University), Ben Bradley (Charles </a:t>
            </a:r>
            <a:r>
              <a:rPr lang="en-US" sz="1600" dirty="0" err="1" smtClean="0">
                <a:solidFill>
                  <a:schemeClr val="tx1"/>
                </a:solidFill>
              </a:rPr>
              <a:t>Sturt</a:t>
            </a:r>
            <a:r>
              <a:rPr lang="en-US" sz="1600" dirty="0" smtClean="0">
                <a:solidFill>
                  <a:schemeClr val="tx1"/>
                </a:solidFill>
              </a:rPr>
              <a:t> University), Simone </a:t>
            </a:r>
            <a:r>
              <a:rPr lang="en-US" sz="1600" dirty="0" err="1" smtClean="0">
                <a:solidFill>
                  <a:schemeClr val="tx1"/>
                </a:solidFill>
              </a:rPr>
              <a:t>Buzwell</a:t>
            </a:r>
            <a:r>
              <a:rPr lang="en-US" sz="1600" dirty="0" smtClean="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smtClean="0">
                <a:solidFill>
                  <a:schemeClr val="tx1"/>
                </a:solidFill>
              </a:rPr>
              <a:t>Deakin</a:t>
            </a:r>
            <a:r>
              <a:rPr lang="en-US" sz="1600" dirty="0" smtClean="0">
                <a:solidFill>
                  <a:schemeClr val="tx1"/>
                </a:solidFill>
              </a:rPr>
              <a:t> University), Christine Ewan (Australian Learning and Teaching Council), Paul </a:t>
            </a:r>
            <a:r>
              <a:rPr lang="en-US" sz="1600" dirty="0" err="1" smtClean="0">
                <a:solidFill>
                  <a:schemeClr val="tx1"/>
                </a:solidFill>
              </a:rPr>
              <a:t>Gadek</a:t>
            </a:r>
            <a:r>
              <a:rPr lang="en-US" sz="1600" dirty="0" smtClean="0">
                <a:solidFill>
                  <a:schemeClr val="tx1"/>
                </a:solidFill>
              </a:rPr>
              <a:t> (James Cook University), Susan Hamilton (University of Queensland), Margaret Hicks (University of South Australia), </a:t>
            </a:r>
            <a:r>
              <a:rPr lang="en-US" sz="1600" dirty="0" err="1" smtClean="0">
                <a:solidFill>
                  <a:schemeClr val="tx1"/>
                </a:solidFill>
              </a:rPr>
              <a:t>Marnie</a:t>
            </a:r>
            <a:r>
              <a:rPr lang="en-US" sz="1600" dirty="0" smtClean="0">
                <a:solidFill>
                  <a:schemeClr val="tx1"/>
                </a:solidFill>
              </a:rPr>
              <a:t> Hughes-Warrington (</a:t>
            </a:r>
            <a:r>
              <a:rPr lang="en-US" sz="1600" dirty="0" err="1" smtClean="0">
                <a:solidFill>
                  <a:schemeClr val="tx1"/>
                </a:solidFill>
              </a:rPr>
              <a:t>Monash</a:t>
            </a:r>
            <a:r>
              <a:rPr lang="en-US" sz="1600" dirty="0" smtClean="0">
                <a:solidFill>
                  <a:schemeClr val="tx1"/>
                </a:solidFill>
              </a:rPr>
              <a:t> University), Gail </a:t>
            </a:r>
            <a:r>
              <a:rPr lang="en-US" sz="1600" dirty="0" err="1" smtClean="0">
                <a:solidFill>
                  <a:schemeClr val="tx1"/>
                </a:solidFill>
              </a:rPr>
              <a:t>Huon</a:t>
            </a:r>
            <a:r>
              <a:rPr lang="en-US" sz="1600" dirty="0" smtClean="0">
                <a:solidFill>
                  <a:schemeClr val="tx1"/>
                </a:solidFill>
              </a:rPr>
              <a:t> (University of Newcastle), Margot Kearns (University of Notre Dame, Sydney), Don </a:t>
            </a:r>
            <a:r>
              <a:rPr lang="en-US" sz="1600" dirty="0" err="1" smtClean="0">
                <a:solidFill>
                  <a:schemeClr val="tx1"/>
                </a:solidFill>
              </a:rPr>
              <a:t>Maconachie</a:t>
            </a:r>
            <a:r>
              <a:rPr lang="en-US" sz="1600" dirty="0" smtClean="0">
                <a:solidFill>
                  <a:schemeClr val="tx1"/>
                </a:solidFill>
              </a:rPr>
              <a:t> (University of the Sunshine Coast), Vi McLean (Queensland University of Technology,) </a:t>
            </a:r>
            <a:r>
              <a:rPr lang="en-US" sz="1600" dirty="0" err="1" smtClean="0">
                <a:solidFill>
                  <a:schemeClr val="tx1"/>
                </a:solidFill>
              </a:rPr>
              <a:t>Raoul</a:t>
            </a:r>
            <a:r>
              <a:rPr lang="en-US" sz="1600" dirty="0" smtClean="0">
                <a:solidFill>
                  <a:schemeClr val="tx1"/>
                </a:solidFill>
              </a:rPr>
              <a:t> </a:t>
            </a:r>
            <a:r>
              <a:rPr lang="en-US" sz="1600" dirty="0" err="1" smtClean="0">
                <a:solidFill>
                  <a:schemeClr val="tx1"/>
                </a:solidFill>
              </a:rPr>
              <a:t>Mortley</a:t>
            </a:r>
            <a:r>
              <a:rPr lang="en-US" sz="1600" dirty="0" smtClean="0">
                <a:solidFill>
                  <a:schemeClr val="tx1"/>
                </a:solidFill>
              </a:rPr>
              <a:t> (Bond University), Kylie O’Brien (Victoria University), Gary O’Donovan (University of Tasmania), Beverley Oliver (Curtin University), Simon </a:t>
            </a:r>
            <a:r>
              <a:rPr lang="en-US" sz="1600" dirty="0" err="1" smtClean="0">
                <a:solidFill>
                  <a:schemeClr val="tx1"/>
                </a:solidFill>
              </a:rPr>
              <a:t>Pyke</a:t>
            </a:r>
            <a:r>
              <a:rPr lang="en-US" sz="1600" dirty="0" smtClean="0">
                <a:solidFill>
                  <a:schemeClr val="tx1"/>
                </a:solidFill>
              </a:rPr>
              <a:t> (University of Adelaide), Heather </a:t>
            </a:r>
            <a:r>
              <a:rPr lang="en-US" sz="1600" dirty="0" err="1" smtClean="0">
                <a:solidFill>
                  <a:schemeClr val="tx1"/>
                </a:solidFill>
              </a:rPr>
              <a:t>Smigiel</a:t>
            </a:r>
            <a:r>
              <a:rPr lang="en-US" sz="1600" dirty="0" smtClean="0">
                <a:solidFill>
                  <a:schemeClr val="tx1"/>
                </a:solidFill>
              </a:rPr>
              <a:t> (Flinders University), Janet Taylor (Southern Cross University), Keith </a:t>
            </a:r>
            <a:r>
              <a:rPr lang="en-US" sz="1600" dirty="0" err="1" smtClean="0">
                <a:solidFill>
                  <a:schemeClr val="tx1"/>
                </a:solidFill>
              </a:rPr>
              <a:t>Trigwell</a:t>
            </a:r>
            <a:r>
              <a:rPr lang="en-US" sz="1600" dirty="0" smtClean="0">
                <a:solidFill>
                  <a:schemeClr val="tx1"/>
                </a:solidFill>
              </a:rPr>
              <a:t> (University of Sydney), Neil </a:t>
            </a:r>
            <a:r>
              <a:rPr lang="en-US" sz="1600" dirty="0" err="1" smtClean="0">
                <a:solidFill>
                  <a:schemeClr val="tx1"/>
                </a:solidFill>
              </a:rPr>
              <a:t>Trivett</a:t>
            </a:r>
            <a:r>
              <a:rPr lang="en-US" sz="1600" dirty="0" smtClean="0">
                <a:solidFill>
                  <a:schemeClr val="tx1"/>
                </a:solidFill>
              </a:rPr>
              <a:t> (University of </a:t>
            </a:r>
            <a:r>
              <a:rPr lang="en-US" sz="1600" dirty="0" err="1" smtClean="0">
                <a:solidFill>
                  <a:schemeClr val="tx1"/>
                </a:solidFill>
              </a:rPr>
              <a:t>Ballarat</a:t>
            </a:r>
            <a:r>
              <a:rPr lang="en-US" sz="1600" dirty="0" smtClean="0">
                <a:solidFill>
                  <a:schemeClr val="tx1"/>
                </a:solidFill>
              </a:rPr>
              <a:t>), Graham Webb (University of New England). </a:t>
            </a:r>
          </a:p>
          <a:p>
            <a:pPr>
              <a:buNone/>
            </a:pP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GB" b="1" dirty="0" smtClean="0"/>
              <a:t>Post-it exercise</a:t>
            </a:r>
          </a:p>
        </p:txBody>
      </p:sp>
      <p:sp>
        <p:nvSpPr>
          <p:cNvPr id="36868" name="Rectangle 3"/>
          <p:cNvSpPr>
            <a:spLocks noGrp="1" noChangeArrowheads="1"/>
          </p:cNvSpPr>
          <p:nvPr>
            <p:ph idx="1"/>
          </p:nvPr>
        </p:nvSpPr>
        <p:spPr/>
        <p:txBody>
          <a:bodyPr/>
          <a:lstStyle/>
          <a:p>
            <a:pPr>
              <a:lnSpc>
                <a:spcPct val="100000"/>
              </a:lnSpc>
            </a:pPr>
            <a:r>
              <a:rPr lang="en-GB" sz="2800" dirty="0" smtClean="0"/>
              <a:t>On a post-it, </a:t>
            </a:r>
            <a:r>
              <a:rPr lang="en-GB" sz="2800" dirty="0" smtClean="0">
                <a:solidFill>
                  <a:srgbClr val="FF0000"/>
                </a:solidFill>
              </a:rPr>
              <a:t>in your best handwriting</a:t>
            </a:r>
            <a:r>
              <a:rPr lang="en-GB" sz="2800" dirty="0" smtClean="0"/>
              <a:t>, please write your own completion of the starter:</a:t>
            </a:r>
          </a:p>
          <a:p>
            <a:pPr>
              <a:lnSpc>
                <a:spcPct val="100000"/>
              </a:lnSpc>
              <a:buNone/>
            </a:pPr>
            <a:r>
              <a:rPr lang="en-GB" sz="2800" dirty="0" smtClean="0"/>
              <a:t>	</a:t>
            </a:r>
            <a:r>
              <a:rPr lang="en-GB" sz="3600" dirty="0" smtClean="0">
                <a:solidFill>
                  <a:srgbClr val="C00000"/>
                </a:solidFill>
              </a:rPr>
              <a:t>“</a:t>
            </a:r>
            <a:r>
              <a:rPr lang="en-GB" sz="3600" dirty="0" smtClean="0">
                <a:solidFill>
                  <a:schemeClr val="accent6">
                    <a:lumMod val="60000"/>
                    <a:lumOff val="40000"/>
                  </a:schemeClr>
                </a:solidFill>
              </a:rPr>
              <a:t>involving students in their own assessment would be much better if only I </a:t>
            </a:r>
            <a:r>
              <a:rPr lang="en-GB" sz="3600" dirty="0" smtClean="0">
                <a:solidFill>
                  <a:srgbClr val="C00000"/>
                </a:solidFill>
              </a:rPr>
              <a:t>…”</a:t>
            </a:r>
            <a:endParaRPr lang="en-GB" dirty="0" smtClean="0">
              <a:solidFill>
                <a:srgbClr val="C00000"/>
              </a:solidFill>
            </a:endParaRPr>
          </a:p>
          <a:p>
            <a:pPr>
              <a:lnSpc>
                <a:spcPct val="100000"/>
              </a:lnSpc>
            </a:pPr>
            <a:r>
              <a:rPr lang="en-GB" sz="2800" dirty="0" smtClean="0"/>
              <a:t>Please swap post-its so that you’ve no idea who has yours.</a:t>
            </a:r>
          </a:p>
          <a:p>
            <a:pPr>
              <a:lnSpc>
                <a:spcPct val="100000"/>
              </a:lnSpc>
            </a:pPr>
            <a:r>
              <a:rPr lang="en-GB" sz="2800" dirty="0" smtClean="0"/>
              <a:t>If chosen, please read out with </a:t>
            </a:r>
            <a:r>
              <a:rPr lang="en-GB" sz="2800" dirty="0" smtClean="0">
                <a:solidFill>
                  <a:srgbClr val="FF0000"/>
                </a:solidFill>
              </a:rPr>
              <a:t>passion and drama </a:t>
            </a:r>
            <a:r>
              <a:rPr lang="en-GB" sz="2800" dirty="0" smtClean="0"/>
              <a:t>the post-it you now have.</a:t>
            </a:r>
          </a:p>
          <a:p>
            <a:pPr>
              <a:lnSpc>
                <a:spcPct val="100000"/>
              </a:lnSpc>
            </a:pPr>
            <a:r>
              <a:rPr lang="en-GB" sz="2800" dirty="0" smtClean="0"/>
              <a:t>Please place them all on the chart as directed.</a:t>
            </a:r>
          </a:p>
        </p:txBody>
      </p:sp>
    </p:spTree>
  </p:cSld>
  <p:clrMapOvr>
    <a:masterClrMapping/>
  </p:clrMapOvr>
  <p:timing>
    <p:tnLst>
      <p:par>
        <p:cTn id="1" dur="indefinite" restart="never" nodeType="tmRoot"/>
      </p:par>
    </p:tnLst>
    <p:bldLst>
      <p:bldP spid="36868" grpId="0" build="p">
        <p:tmplLst>
          <p:tmpl lvl="1">
            <p:tnLst>
              <p:par>
                <p:cTn presetID="1" presetClass="entr" presetSubtype="0" fill="hold" nodeType="click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Lst>
      </p:bldP>
    </p:bld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dirty="0" smtClean="0">
                <a:solidFill>
                  <a:srgbClr val="FFFFFF"/>
                </a:solidFill>
              </a:rPr>
              <a:t>Now is the decade of Universities’ </a:t>
            </a:r>
            <a:r>
              <a:rPr lang="en-GB" sz="4400" dirty="0" err="1" smtClean="0">
                <a:solidFill>
                  <a:srgbClr val="FFFFFF"/>
                </a:solidFill>
              </a:rPr>
              <a:t>dis</a:t>
            </a:r>
            <a:r>
              <a:rPr lang="en-GB" sz="4400" dirty="0" smtClean="0">
                <a:solidFill>
                  <a:srgbClr val="FFFFFF"/>
                </a:solidFill>
              </a:rPr>
              <a:t>-content!</a:t>
            </a:r>
            <a:endParaRPr lang="en-GB" sz="4400" dirty="0">
              <a:solidFill>
                <a:srgbClr val="FFFFFF"/>
              </a:solidFill>
            </a:endParaRPr>
          </a:p>
        </p:txBody>
      </p:sp>
      <p:sp>
        <p:nvSpPr>
          <p:cNvPr id="5" name="Subtitle 4"/>
          <p:cNvSpPr>
            <a:spLocks noGrp="1"/>
          </p:cNvSpPr>
          <p:nvPr>
            <p:ph type="subTitle" idx="1"/>
          </p:nvPr>
        </p:nvSpPr>
        <p:spPr/>
        <p:txBody>
          <a:bodyPr/>
          <a:lstStyle/>
          <a:p>
            <a:r>
              <a:rPr lang="en-GB" sz="4000" b="1" dirty="0" smtClean="0">
                <a:solidFill>
                  <a:schemeClr val="accent1">
                    <a:lumMod val="60000"/>
                    <a:lumOff val="40000"/>
                  </a:schemeClr>
                </a:solidFill>
              </a:rPr>
              <a:t>Never mind the content – feel the learning</a:t>
            </a:r>
            <a:endParaRPr lang="en-GB" sz="4000" b="1" dirty="0">
              <a:solidFill>
                <a:schemeClr val="accent1">
                  <a:lumMod val="60000"/>
                  <a:lumOff val="40000"/>
                </a:schemeClr>
              </a:solidFill>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13"/>
            <a:ext cx="8713788" cy="1871935"/>
          </a:xfrm>
        </p:spPr>
        <p:txBody>
          <a:bodyPr/>
          <a:lstStyle/>
          <a:p>
            <a:pPr algn="l">
              <a:lnSpc>
                <a:spcPct val="100000"/>
              </a:lnSpc>
            </a:pPr>
            <a:r>
              <a:rPr lang="en-GB" sz="2800" dirty="0" smtClean="0"/>
              <a:t>Modern universities are moving away from being the guardians of content, (where everything was about ‘delivery’), towards foregrounding two major functions: </a:t>
            </a:r>
          </a:p>
        </p:txBody>
      </p:sp>
      <p:sp>
        <p:nvSpPr>
          <p:cNvPr id="19459" name="Rectangle 3"/>
          <p:cNvSpPr>
            <a:spLocks noGrp="1" noChangeArrowheads="1"/>
          </p:cNvSpPr>
          <p:nvPr>
            <p:ph type="body" idx="1"/>
          </p:nvPr>
        </p:nvSpPr>
        <p:spPr>
          <a:xfrm>
            <a:off x="358775" y="1988800"/>
            <a:ext cx="8605838" cy="3878600"/>
          </a:xfrm>
        </p:spPr>
        <p:txBody>
          <a:bodyPr/>
          <a:lstStyle/>
          <a:p>
            <a:pPr eaLnBrk="1" hangingPunct="1">
              <a:buFont typeface="+mj-lt"/>
              <a:buAutoNum type="arabicPeriod"/>
            </a:pPr>
            <a:r>
              <a:rPr lang="en-GB" sz="3000" dirty="0" smtClean="0"/>
              <a:t>Recognising and accrediting </a:t>
            </a:r>
            <a:r>
              <a:rPr lang="en-GB" sz="3000" dirty="0" smtClean="0">
                <a:solidFill>
                  <a:srgbClr val="FF0000"/>
                </a:solidFill>
              </a:rPr>
              <a:t>achievement</a:t>
            </a:r>
            <a:r>
              <a:rPr lang="en-GB" sz="3000" dirty="0" smtClean="0"/>
              <a:t>, wherever learning has taken place (i.e. getting the </a:t>
            </a:r>
            <a:r>
              <a:rPr lang="en-GB" sz="3000" dirty="0" smtClean="0">
                <a:solidFill>
                  <a:schemeClr val="accent2">
                    <a:lumMod val="60000"/>
                    <a:lumOff val="40000"/>
                  </a:schemeClr>
                </a:solidFill>
              </a:rPr>
              <a:t>assessment</a:t>
            </a:r>
            <a:r>
              <a:rPr lang="en-GB" sz="3000" dirty="0" smtClean="0"/>
              <a:t> right);</a:t>
            </a:r>
          </a:p>
          <a:p>
            <a:pPr eaLnBrk="1" hangingPunct="1">
              <a:buFont typeface="+mj-lt"/>
              <a:buAutoNum type="arabicPeriod"/>
            </a:pPr>
            <a:r>
              <a:rPr lang="en-GB" sz="3000" dirty="0" smtClean="0"/>
              <a:t>Supporting student </a:t>
            </a:r>
            <a:r>
              <a:rPr lang="en-GB" sz="3000" dirty="0" smtClean="0">
                <a:solidFill>
                  <a:srgbClr val="FF0000"/>
                </a:solidFill>
              </a:rPr>
              <a:t>learning</a:t>
            </a:r>
            <a:r>
              <a:rPr lang="en-GB" sz="3000" dirty="0" smtClean="0"/>
              <a:t> and </a:t>
            </a:r>
            <a:r>
              <a:rPr lang="en-GB" sz="3000" dirty="0" smtClean="0">
                <a:solidFill>
                  <a:srgbClr val="008000"/>
                </a:solidFill>
              </a:rPr>
              <a:t>engagement</a:t>
            </a:r>
            <a:r>
              <a:rPr lang="en-GB" sz="3000" dirty="0" smtClean="0"/>
              <a:t> (not least by making </a:t>
            </a:r>
            <a:r>
              <a:rPr lang="en-GB" sz="3000" dirty="0" smtClean="0">
                <a:solidFill>
                  <a:schemeClr val="accent2">
                    <a:lumMod val="60000"/>
                    <a:lumOff val="40000"/>
                  </a:schemeClr>
                </a:solidFill>
              </a:rPr>
              <a:t>feedback</a:t>
            </a:r>
            <a:r>
              <a:rPr lang="en-GB" sz="3000" dirty="0" smtClean="0"/>
              <a:t> work well for students). </a:t>
            </a:r>
            <a:endParaRPr lang="en-GB" sz="3000" dirty="0" smtClean="0">
              <a:solidFill>
                <a:srgbClr val="008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One of my main worries...</a:t>
            </a:r>
            <a:endParaRPr lang="en-GB" dirty="0"/>
          </a:p>
        </p:txBody>
      </p:sp>
      <p:sp>
        <p:nvSpPr>
          <p:cNvPr id="3" name="Content Placeholder 2"/>
          <p:cNvSpPr>
            <a:spLocks noGrp="1"/>
          </p:cNvSpPr>
          <p:nvPr>
            <p:ph idx="1"/>
          </p:nvPr>
        </p:nvSpPr>
        <p:spPr/>
        <p:txBody>
          <a:bodyPr/>
          <a:lstStyle/>
          <a:p>
            <a:pPr>
              <a:buNone/>
            </a:pPr>
            <a:r>
              <a:rPr lang="en-GB" dirty="0" smtClean="0"/>
              <a:t>We still tend to try to measure...</a:t>
            </a:r>
          </a:p>
          <a:p>
            <a:pPr>
              <a:buNone/>
            </a:pPr>
            <a:r>
              <a:rPr lang="en-GB" dirty="0" smtClean="0"/>
              <a:t>	...</a:t>
            </a:r>
            <a:r>
              <a:rPr lang="en-GB" dirty="0" smtClean="0">
                <a:solidFill>
                  <a:srgbClr val="FF0000"/>
                </a:solidFill>
              </a:rPr>
              <a:t>what’s in students’ heads, and what they can do with what’s there...</a:t>
            </a:r>
          </a:p>
          <a:p>
            <a:pPr>
              <a:buNone/>
            </a:pPr>
            <a:r>
              <a:rPr lang="en-GB" dirty="0" smtClean="0"/>
              <a:t>	in terms of two unsatisfactory proxies ... </a:t>
            </a:r>
          </a:p>
          <a:p>
            <a:pPr>
              <a:buAutoNum type="arabicPeriod"/>
            </a:pPr>
            <a:r>
              <a:rPr lang="en-GB" dirty="0" smtClean="0">
                <a:solidFill>
                  <a:srgbClr val="006600"/>
                </a:solidFill>
              </a:rPr>
              <a:t>what comes out of students’ </a:t>
            </a:r>
            <a:r>
              <a:rPr lang="en-GB" dirty="0" smtClean="0">
                <a:solidFill>
                  <a:srgbClr val="FF0000"/>
                </a:solidFill>
              </a:rPr>
              <a:t>pens</a:t>
            </a:r>
            <a:r>
              <a:rPr lang="en-GB" dirty="0" smtClean="0">
                <a:solidFill>
                  <a:srgbClr val="006600"/>
                </a:solidFill>
              </a:rPr>
              <a:t> in exams;</a:t>
            </a:r>
            <a:endParaRPr lang="en-GB" b="0" dirty="0" smtClean="0">
              <a:solidFill>
                <a:srgbClr val="FF0000"/>
              </a:solidFill>
              <a:latin typeface="Creepy" pitchFamily="82" charset="0"/>
            </a:endParaRPr>
          </a:p>
          <a:p>
            <a:pPr>
              <a:buNone/>
            </a:pPr>
            <a:r>
              <a:rPr lang="en-GB" dirty="0" smtClean="0">
                <a:solidFill>
                  <a:srgbClr val="006600"/>
                </a:solidFill>
              </a:rPr>
              <a:t>2.	what comes out of their </a:t>
            </a:r>
            <a:r>
              <a:rPr lang="en-GB" dirty="0" smtClean="0">
                <a:solidFill>
                  <a:srgbClr val="FF0000"/>
                </a:solidFill>
              </a:rPr>
              <a:t>keyboards</a:t>
            </a:r>
            <a:r>
              <a:rPr lang="en-GB" dirty="0" smtClean="0">
                <a:solidFill>
                  <a:srgbClr val="006600"/>
                </a:solidFill>
              </a:rPr>
              <a:t> in essays and reports</a:t>
            </a:r>
            <a:r>
              <a:rPr lang="en-GB"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b="1" dirty="0" smtClean="0">
                <a:solidFill>
                  <a:prstClr val="white"/>
                </a:solidFill>
              </a:rPr>
              <a:t>Some </a:t>
            </a:r>
          </a:p>
          <a:p>
            <a:pPr algn="ctr" fontAlgn="auto">
              <a:spcBef>
                <a:spcPts val="0"/>
              </a:spcBef>
              <a:spcAft>
                <a:spcPts val="0"/>
              </a:spcAft>
            </a:pPr>
            <a:r>
              <a:rPr lang="en-GB" b="1" dirty="0" smtClean="0">
                <a:solidFill>
                  <a:prstClr val="white"/>
                </a:solidFill>
              </a:rPr>
              <a:t>assessment</a:t>
            </a:r>
          </a:p>
          <a:p>
            <a:pPr algn="ctr" fontAlgn="auto">
              <a:spcBef>
                <a:spcPts val="0"/>
              </a:spcBef>
              <a:spcAft>
                <a:spcPts val="0"/>
              </a:spcAft>
            </a:pPr>
            <a:r>
              <a:rPr lang="en-GB" b="1" dirty="0" smtClean="0">
                <a:solidFill>
                  <a:prstClr val="white"/>
                </a:solidFill>
              </a:rPr>
              <a:t>issues</a:t>
            </a:r>
          </a:p>
          <a:p>
            <a:pPr algn="ctr" fontAlgn="auto">
              <a:spcBef>
                <a:spcPts val="0"/>
              </a:spcBef>
              <a:spcAft>
                <a:spcPts val="0"/>
              </a:spcAft>
            </a:pPr>
            <a:r>
              <a:rPr lang="en-GB" b="1" dirty="0" smtClean="0">
                <a:solidFill>
                  <a:prstClr val="white"/>
                </a:solidFill>
              </a:rPr>
              <a:t> </a:t>
            </a:r>
            <a:endParaRPr lang="en-GB" b="1" dirty="0">
              <a:solidFill>
                <a:prstClr val="white"/>
              </a:solidFill>
            </a:endParaRP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algn="ctr"/>
            <a:endParaRPr lang="en-GB" sz="3200" b="1" dirty="0">
              <a:solidFill>
                <a:prstClr val="white"/>
              </a:solidFill>
              <a:latin typeface="Calibri"/>
            </a:endParaRPr>
          </a:p>
          <a:p>
            <a:pPr algn="ctr"/>
            <a:r>
              <a:rPr lang="en-US" sz="3200" b="1" dirty="0">
                <a:solidFill>
                  <a:prstClr val="white"/>
                </a:solidFill>
                <a:latin typeface="Calibri"/>
              </a:rPr>
              <a:t>Validity</a:t>
            </a:r>
          </a:p>
          <a:p>
            <a:pPr algn="ctr"/>
            <a:r>
              <a:rPr lang="en-US" sz="3200" b="1" dirty="0">
                <a:solidFill>
                  <a:prstClr val="white"/>
                </a:solidFill>
                <a:latin typeface="Calibri"/>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algn="ctr"/>
            <a:endParaRPr lang="en-GB" sz="3200" b="1" dirty="0">
              <a:solidFill>
                <a:prstClr val="white"/>
              </a:solidFill>
              <a:latin typeface="Calibri"/>
            </a:endParaRPr>
          </a:p>
          <a:p>
            <a:pPr algn="ctr"/>
            <a:r>
              <a:rPr lang="en-US" sz="3200" b="1" dirty="0">
                <a:solidFill>
                  <a:prstClr val="white"/>
                </a:solidFill>
                <a:latin typeface="Calibri"/>
              </a:rPr>
              <a:t>Is assessment broken?</a:t>
            </a:r>
          </a:p>
          <a:p>
            <a:pPr algn="ctr"/>
            <a:endParaRPr lang="en-US" sz="3200" b="1" dirty="0">
              <a:solidFill>
                <a:prstClr val="white"/>
              </a:solidFill>
              <a:latin typeface="Calibri"/>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algn="ctr"/>
            <a:endParaRPr lang="en-GB" sz="3200" b="1" dirty="0">
              <a:solidFill>
                <a:prstClr val="white"/>
              </a:solidFill>
              <a:latin typeface="Calibri"/>
            </a:endParaRPr>
          </a:p>
          <a:p>
            <a:pPr algn="ctr"/>
            <a:r>
              <a:rPr lang="en-US" sz="3200" b="1" dirty="0">
                <a:solidFill>
                  <a:prstClr val="white"/>
                </a:solidFill>
                <a:latin typeface="Calibri"/>
              </a:rPr>
              <a:t>What students think</a:t>
            </a:r>
          </a:p>
          <a:p>
            <a:pPr algn="ctr"/>
            <a:endParaRPr lang="en-US" sz="3200" b="1" dirty="0">
              <a:solidFill>
                <a:prstClr val="white"/>
              </a:solidFill>
              <a:latin typeface="Calibri"/>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Assessment as learning</a:t>
            </a:r>
          </a:p>
          <a:p>
            <a:pPr algn="ctr"/>
            <a:endParaRPr lang="en-US" sz="3200" b="1" dirty="0">
              <a:solidFill>
                <a:prstClr val="black"/>
              </a:solidFill>
              <a:latin typeface="Calibri"/>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endParaRPr lang="en-GB" sz="3200" b="1" dirty="0">
              <a:solidFill>
                <a:prstClr val="black"/>
              </a:solidFill>
              <a:latin typeface="Calibri"/>
            </a:endParaRPr>
          </a:p>
          <a:p>
            <a:pPr algn="ctr"/>
            <a:r>
              <a:rPr lang="en-US" sz="3200" b="1" dirty="0">
                <a:solidFill>
                  <a:prstClr val="black"/>
                </a:solidFill>
                <a:latin typeface="Calibri"/>
              </a:rPr>
              <a:t>Drives most learning</a:t>
            </a:r>
          </a:p>
          <a:p>
            <a:pPr algn="ctr"/>
            <a:endParaRPr lang="en-US" sz="3200" b="1" dirty="0">
              <a:solidFill>
                <a:prstClr val="black"/>
              </a:solidFill>
              <a:latin typeface="Calibri"/>
            </a:endParaRPr>
          </a:p>
          <a:p>
            <a:pPr algn="ctr"/>
            <a:endParaRPr lang="en-US" sz="3200" b="1" dirty="0">
              <a:solidFill>
                <a:prstClr val="black"/>
              </a:solidFill>
              <a:latin typeface="Calibri"/>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Whodunit?</a:t>
            </a:r>
          </a:p>
          <a:p>
            <a:pPr algn="ctr"/>
            <a:endParaRPr lang="en-US" sz="3200" b="1" dirty="0">
              <a:solidFill>
                <a:prstClr val="black"/>
              </a:solidFill>
              <a:latin typeface="Calibri"/>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a:endParaRPr lang="en-GB" sz="3200" b="1" dirty="0">
              <a:solidFill>
                <a:prstClr val="black"/>
              </a:solidFill>
              <a:latin typeface="Calibri"/>
            </a:endParaRPr>
          </a:p>
          <a:p>
            <a:pPr algn="ctr"/>
            <a:r>
              <a:rPr lang="en-US" sz="3200" b="1" dirty="0">
                <a:solidFill>
                  <a:prstClr val="black"/>
                </a:solidFill>
                <a:latin typeface="Calibri"/>
              </a:rPr>
              <a:t>Fairness </a:t>
            </a:r>
          </a:p>
          <a:p>
            <a:pPr algn="ctr"/>
            <a:endParaRPr lang="en-US" sz="3200" b="1"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404664"/>
            <a:ext cx="6444208" cy="6120680"/>
          </a:xfrm>
          <a:solidFill>
            <a:schemeClr val="bg1"/>
          </a:solidFill>
        </p:spPr>
        <p:txBody>
          <a:bodyPr>
            <a:noAutofit/>
          </a:bodyPr>
          <a:lstStyle/>
          <a:p>
            <a:pPr marL="273050" indent="-273050" eaLnBrk="1" hangingPunct="1">
              <a:spcBef>
                <a:spcPts val="1200"/>
              </a:spcBef>
              <a:spcAft>
                <a:spcPts val="600"/>
              </a:spcAft>
              <a:buClr>
                <a:srgbClr val="EB641B"/>
              </a:buClr>
              <a:buFont typeface="Wingdings" pitchFamily="2" charset="2"/>
              <a:buNone/>
            </a:pPr>
            <a:r>
              <a:rPr lang="en-AU" b="1" i="1" dirty="0" smtClean="0"/>
              <a:t>	“[The] pupils got it all by heart; and, when Examination-time came, they wrote it down; and the Examiner said ‘Beautiful! What depth!’ </a:t>
            </a:r>
          </a:p>
          <a:p>
            <a:pPr marL="273050" indent="-273050" eaLnBrk="1" hangingPunct="1">
              <a:spcBef>
                <a:spcPts val="1200"/>
              </a:spcBef>
              <a:spcAft>
                <a:spcPts val="600"/>
              </a:spcAft>
              <a:buClr>
                <a:srgbClr val="EB641B"/>
              </a:buClr>
              <a:buFont typeface="Wingdings" pitchFamily="2" charset="2"/>
              <a:buNone/>
            </a:pPr>
            <a:r>
              <a:rPr lang="en-AU" b="1" i="1" dirty="0" smtClean="0"/>
              <a:t>	They became teachers in their turn, and they said all these things over again; and their pupils wrote it down, and the examiner accepted it; and </a:t>
            </a:r>
            <a:r>
              <a:rPr lang="en-AU" b="1" i="1" dirty="0" smtClean="0">
                <a:effectLst>
                  <a:glow rad="101600">
                    <a:srgbClr val="FFFF00">
                      <a:alpha val="60000"/>
                    </a:srgbClr>
                  </a:glow>
                </a:effectLst>
              </a:rPr>
              <a:t>nobody had the ghost of an idea what it meant</a:t>
            </a:r>
            <a:r>
              <a:rPr lang="en-AU" b="1" i="1" dirty="0" smtClean="0"/>
              <a:t>”</a:t>
            </a:r>
            <a:r>
              <a:rPr lang="en-AU" sz="4800" b="1" dirty="0" smtClean="0">
                <a:solidFill>
                  <a:srgbClr val="FF0000"/>
                </a:solidFill>
              </a:rPr>
              <a:t/>
            </a:r>
            <a:br>
              <a:rPr lang="en-AU" sz="4800" b="1" dirty="0" smtClean="0">
                <a:solidFill>
                  <a:srgbClr val="FF0000"/>
                </a:solidFill>
              </a:rPr>
            </a:br>
            <a:r>
              <a:rPr lang="en-AU" sz="4800" b="1" dirty="0" smtClean="0">
                <a:solidFill>
                  <a:srgbClr val="FF0000"/>
                </a:solidFill>
              </a:rPr>
              <a:t>Lewis Carroll, 1893</a:t>
            </a: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Active</a:t>
            </a:r>
          </a:p>
          <a:p>
            <a:pPr algn="ctr" eaLnBrk="0" hangingPunct="0">
              <a:lnSpc>
                <a:spcPct val="80000"/>
              </a:lnSpc>
            </a:pPr>
            <a:r>
              <a:rPr lang="en-US" sz="2400" b="1" dirty="0">
                <a:solidFill>
                  <a:srgbClr val="000000"/>
                </a:solidFill>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Concrete</a:t>
            </a:r>
          </a:p>
          <a:p>
            <a:pPr algn="ctr" eaLnBrk="0" hangingPunct="0">
              <a:lnSpc>
                <a:spcPct val="80000"/>
              </a:lnSpc>
            </a:pPr>
            <a:r>
              <a:rPr lang="en-US" sz="2400" b="1" dirty="0">
                <a:solidFill>
                  <a:srgbClr val="000000"/>
                </a:solidFill>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Reflective</a:t>
            </a:r>
          </a:p>
          <a:p>
            <a:pPr algn="ctr" eaLnBrk="0" hangingPunct="0">
              <a:lnSpc>
                <a:spcPct val="80000"/>
              </a:lnSpc>
            </a:pPr>
            <a:r>
              <a:rPr lang="en-US" sz="2400" b="1" dirty="0">
                <a:solidFill>
                  <a:srgbClr val="000000"/>
                </a:solidFill>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Abstract</a:t>
            </a:r>
          </a:p>
          <a:p>
            <a:pPr algn="ctr" eaLnBrk="0" hangingPunct="0">
              <a:lnSpc>
                <a:spcPct val="80000"/>
              </a:lnSpc>
            </a:pPr>
            <a:r>
              <a:rPr lang="en-US" sz="2400" b="1" dirty="0">
                <a:solidFill>
                  <a:srgbClr val="000000"/>
                </a:solidFill>
              </a:rPr>
              <a:t>Conceptualisation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remove"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style.rotation</p:attrName>
                                        </p:attrNameLst>
                                      </p:cBhvr>
                                      <p:tavLst>
                                        <p:tav tm="0">
                                          <p:val>
                                            <p:fltVal val="720"/>
                                          </p:val>
                                        </p:tav>
                                        <p:tav tm="100000">
                                          <p:val>
                                            <p:fltVal val="0"/>
                                          </p:val>
                                        </p:tav>
                                      </p:tavLst>
                                    </p:anim>
                                    <p:anim calcmode="lin" valueType="num">
                                      <p:cBhvr>
                                        <p:cTn id="9" dur="3000" fill="hold"/>
                                        <p:tgtEl>
                                          <p:spTgt spid="4"/>
                                        </p:tgtEl>
                                        <p:attrNameLst>
                                          <p:attrName>ppt_h</p:attrName>
                                        </p:attrNameLst>
                                      </p:cBhvr>
                                      <p:tavLst>
                                        <p:tav tm="0">
                                          <p:val>
                                            <p:fltVal val="0"/>
                                          </p:val>
                                        </p:tav>
                                        <p:tav tm="100000">
                                          <p:val>
                                            <p:strVal val="#ppt_h"/>
                                          </p:val>
                                        </p:tav>
                                      </p:tavLst>
                                    </p:anim>
                                    <p:anim calcmode="lin" valueType="num">
                                      <p:cBhvr>
                                        <p:cTn id="10" dur="3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remove"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anim calcmode="lin" valueType="num">
                                      <p:cBhvr>
                                        <p:cTn id="14" dur="3000" fill="hold"/>
                                        <p:tgtEl>
                                          <p:spTgt spid="5"/>
                                        </p:tgtEl>
                                        <p:attrNameLst>
                                          <p:attrName>style.rotation</p:attrName>
                                        </p:attrNameLst>
                                      </p:cBhvr>
                                      <p:tavLst>
                                        <p:tav tm="0">
                                          <p:val>
                                            <p:fltVal val="720"/>
                                          </p:val>
                                        </p:tav>
                                        <p:tav tm="100000">
                                          <p:val>
                                            <p:fltVal val="0"/>
                                          </p:val>
                                        </p:tav>
                                      </p:tavLst>
                                    </p:anim>
                                    <p:anim calcmode="lin" valueType="num">
                                      <p:cBhvr>
                                        <p:cTn id="15" dur="3000" fill="hold"/>
                                        <p:tgtEl>
                                          <p:spTgt spid="5"/>
                                        </p:tgtEl>
                                        <p:attrNameLst>
                                          <p:attrName>ppt_h</p:attrName>
                                        </p:attrNameLst>
                                      </p:cBhvr>
                                      <p:tavLst>
                                        <p:tav tm="0">
                                          <p:val>
                                            <p:fltVal val="0"/>
                                          </p:val>
                                        </p:tav>
                                        <p:tav tm="100000">
                                          <p:val>
                                            <p:strVal val="#ppt_h"/>
                                          </p:val>
                                        </p:tav>
                                      </p:tavLst>
                                    </p:anim>
                                    <p:anim calcmode="lin" valueType="num">
                                      <p:cBhvr>
                                        <p:cTn id="16" dur="3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remove"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anim calcmode="lin" valueType="num">
                                      <p:cBhvr>
                                        <p:cTn id="20" dur="3000" fill="hold"/>
                                        <p:tgtEl>
                                          <p:spTgt spid="6"/>
                                        </p:tgtEl>
                                        <p:attrNameLst>
                                          <p:attrName>style.rotation</p:attrName>
                                        </p:attrNameLst>
                                      </p:cBhvr>
                                      <p:tavLst>
                                        <p:tav tm="0">
                                          <p:val>
                                            <p:fltVal val="720"/>
                                          </p:val>
                                        </p:tav>
                                        <p:tav tm="100000">
                                          <p:val>
                                            <p:fltVal val="0"/>
                                          </p:val>
                                        </p:tav>
                                      </p:tavLst>
                                    </p:anim>
                                    <p:anim calcmode="lin" valueType="num">
                                      <p:cBhvr>
                                        <p:cTn id="21" dur="3000" fill="hold"/>
                                        <p:tgtEl>
                                          <p:spTgt spid="6"/>
                                        </p:tgtEl>
                                        <p:attrNameLst>
                                          <p:attrName>ppt_h</p:attrName>
                                        </p:attrNameLst>
                                      </p:cBhvr>
                                      <p:tavLst>
                                        <p:tav tm="0">
                                          <p:val>
                                            <p:fltVal val="0"/>
                                          </p:val>
                                        </p:tav>
                                        <p:tav tm="100000">
                                          <p:val>
                                            <p:strVal val="#ppt_h"/>
                                          </p:val>
                                        </p:tav>
                                      </p:tavLst>
                                    </p:anim>
                                    <p:anim calcmode="lin" valueType="num">
                                      <p:cBhvr>
                                        <p:cTn id="22" dur="3000" fill="hold"/>
                                        <p:tgtEl>
                                          <p:spTgt spid="6"/>
                                        </p:tgtEl>
                                        <p:attrNameLst>
                                          <p:attrName>ppt_w</p:attrName>
                                        </p:attrNameLst>
                                      </p:cBhvr>
                                      <p:tavLst>
                                        <p:tav tm="0">
                                          <p:val>
                                            <p:fltVal val="0"/>
                                          </p:val>
                                        </p:tav>
                                        <p:tav tm="100000">
                                          <p:val>
                                            <p:strVal val="#ppt_w"/>
                                          </p:val>
                                        </p:tav>
                                      </p:tavLst>
                                    </p:anim>
                                  </p:childTnLst>
                                </p:cTn>
                              </p:par>
                              <p:par>
                                <p:cTn id="23" presetID="35" presetClass="entr" presetSubtype="0" fill="remove"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000"/>
                                        <p:tgtEl>
                                          <p:spTgt spid="7"/>
                                        </p:tgtEl>
                                      </p:cBhvr>
                                    </p:animEffect>
                                    <p:anim calcmode="lin" valueType="num">
                                      <p:cBhvr>
                                        <p:cTn id="26" dur="3000" fill="hold"/>
                                        <p:tgtEl>
                                          <p:spTgt spid="7"/>
                                        </p:tgtEl>
                                        <p:attrNameLst>
                                          <p:attrName>style.rotation</p:attrName>
                                        </p:attrNameLst>
                                      </p:cBhvr>
                                      <p:tavLst>
                                        <p:tav tm="0">
                                          <p:val>
                                            <p:fltVal val="720"/>
                                          </p:val>
                                        </p:tav>
                                        <p:tav tm="100000">
                                          <p:val>
                                            <p:fltVal val="0"/>
                                          </p:val>
                                        </p:tav>
                                      </p:tavLst>
                                    </p:anim>
                                    <p:anim calcmode="lin" valueType="num">
                                      <p:cBhvr>
                                        <p:cTn id="27" dur="3000" fill="hold"/>
                                        <p:tgtEl>
                                          <p:spTgt spid="7"/>
                                        </p:tgtEl>
                                        <p:attrNameLst>
                                          <p:attrName>ppt_h</p:attrName>
                                        </p:attrNameLst>
                                      </p:cBhvr>
                                      <p:tavLst>
                                        <p:tav tm="0">
                                          <p:val>
                                            <p:fltVal val="0"/>
                                          </p:val>
                                        </p:tav>
                                        <p:tav tm="100000">
                                          <p:val>
                                            <p:strVal val="#ppt_h"/>
                                          </p:val>
                                        </p:tav>
                                      </p:tavLst>
                                    </p:anim>
                                    <p:anim calcmode="lin" valueType="num">
                                      <p:cBhvr>
                                        <p:cTn id="28" dur="3000" fill="hold"/>
                                        <p:tgtEl>
                                          <p:spTgt spid="7"/>
                                        </p:tgtEl>
                                        <p:attrNameLst>
                                          <p:attrName>ppt_w</p:attrName>
                                        </p:attrNameLst>
                                      </p:cBhvr>
                                      <p:tavLst>
                                        <p:tav tm="0">
                                          <p:val>
                                            <p:fltVal val="0"/>
                                          </p:val>
                                        </p:tav>
                                        <p:tav tm="100000">
                                          <p:val>
                                            <p:strVal val="#ppt_w"/>
                                          </p:val>
                                        </p:tav>
                                      </p:tavLst>
                                    </p:anim>
                                  </p:childTnLst>
                                </p:cTn>
                              </p:par>
                              <p:par>
                                <p:cTn id="29" presetID="35" presetClass="entr" presetSubtype="0" fill="remove"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3000"/>
                                        <p:tgtEl>
                                          <p:spTgt spid="8"/>
                                        </p:tgtEl>
                                      </p:cBhvr>
                                    </p:animEffect>
                                    <p:anim calcmode="lin" valueType="num">
                                      <p:cBhvr>
                                        <p:cTn id="32" dur="3000" fill="hold"/>
                                        <p:tgtEl>
                                          <p:spTgt spid="8"/>
                                        </p:tgtEl>
                                        <p:attrNameLst>
                                          <p:attrName>style.rotation</p:attrName>
                                        </p:attrNameLst>
                                      </p:cBhvr>
                                      <p:tavLst>
                                        <p:tav tm="0">
                                          <p:val>
                                            <p:fltVal val="720"/>
                                          </p:val>
                                        </p:tav>
                                        <p:tav tm="100000">
                                          <p:val>
                                            <p:fltVal val="0"/>
                                          </p:val>
                                        </p:tav>
                                      </p:tavLst>
                                    </p:anim>
                                    <p:anim calcmode="lin" valueType="num">
                                      <p:cBhvr>
                                        <p:cTn id="33" dur="3000" fill="hold"/>
                                        <p:tgtEl>
                                          <p:spTgt spid="8"/>
                                        </p:tgtEl>
                                        <p:attrNameLst>
                                          <p:attrName>ppt_h</p:attrName>
                                        </p:attrNameLst>
                                      </p:cBhvr>
                                      <p:tavLst>
                                        <p:tav tm="0">
                                          <p:val>
                                            <p:fltVal val="0"/>
                                          </p:val>
                                        </p:tav>
                                        <p:tav tm="100000">
                                          <p:val>
                                            <p:strVal val="#ppt_h"/>
                                          </p:val>
                                        </p:tav>
                                      </p:tavLst>
                                    </p:anim>
                                    <p:anim calcmode="lin" valueType="num">
                                      <p:cBhvr>
                                        <p:cTn id="34"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now, it’s time to re-think:</a:t>
            </a:r>
            <a:endParaRPr lang="en-GB" dirty="0"/>
          </a:p>
        </p:txBody>
      </p:sp>
      <p:sp>
        <p:nvSpPr>
          <p:cNvPr id="3" name="Content Placeholder 2"/>
          <p:cNvSpPr>
            <a:spLocks noGrp="1"/>
          </p:cNvSpPr>
          <p:nvPr>
            <p:ph idx="1"/>
          </p:nvPr>
        </p:nvSpPr>
        <p:spPr/>
        <p:txBody>
          <a:bodyPr/>
          <a:lstStyle/>
          <a:p>
            <a:pPr>
              <a:lnSpc>
                <a:spcPct val="100000"/>
              </a:lnSpc>
              <a:buFont typeface="+mj-lt"/>
              <a:buAutoNum type="arabicPeriod"/>
            </a:pPr>
            <a:r>
              <a:rPr lang="en-GB" sz="2800" dirty="0" smtClean="0"/>
              <a:t>How students </a:t>
            </a:r>
            <a:r>
              <a:rPr lang="en-GB" sz="2800" dirty="0" smtClean="0">
                <a:solidFill>
                  <a:srgbClr val="FF0000"/>
                </a:solidFill>
              </a:rPr>
              <a:t>really</a:t>
            </a:r>
            <a:r>
              <a:rPr lang="en-GB" sz="2800" dirty="0" smtClean="0"/>
              <a:t> learn – and how we can help make learning happen for them;</a:t>
            </a:r>
          </a:p>
          <a:p>
            <a:pPr>
              <a:lnSpc>
                <a:spcPct val="100000"/>
              </a:lnSpc>
              <a:buFont typeface="+mj-lt"/>
              <a:buAutoNum type="arabicPeriod"/>
            </a:pPr>
            <a:r>
              <a:rPr lang="en-GB" sz="2800" dirty="0" smtClean="0"/>
              <a:t>How to make </a:t>
            </a:r>
            <a:r>
              <a:rPr lang="en-GB" sz="2800" dirty="0" smtClean="0">
                <a:solidFill>
                  <a:srgbClr val="FF0000"/>
                </a:solidFill>
              </a:rPr>
              <a:t>feedback</a:t>
            </a:r>
            <a:r>
              <a:rPr lang="en-GB" sz="2800" dirty="0" smtClean="0"/>
              <a:t> really work for students;</a:t>
            </a:r>
          </a:p>
          <a:p>
            <a:pPr>
              <a:lnSpc>
                <a:spcPct val="100000"/>
              </a:lnSpc>
              <a:buFont typeface="+mj-lt"/>
              <a:buAutoNum type="arabicPeriod"/>
            </a:pPr>
            <a:r>
              <a:rPr lang="en-GB" sz="2800" dirty="0" smtClean="0"/>
              <a:t>How best to </a:t>
            </a:r>
            <a:r>
              <a:rPr lang="en-GB" sz="2800" dirty="0" smtClean="0">
                <a:solidFill>
                  <a:srgbClr val="FF0000"/>
                </a:solidFill>
              </a:rPr>
              <a:t>measure</a:t>
            </a:r>
            <a:r>
              <a:rPr lang="en-GB" sz="2800" dirty="0" smtClean="0"/>
              <a:t> and </a:t>
            </a:r>
            <a:r>
              <a:rPr lang="en-GB" sz="2800" dirty="0" smtClean="0">
                <a:solidFill>
                  <a:srgbClr val="FF0000"/>
                </a:solidFill>
              </a:rPr>
              <a:t>accredit</a:t>
            </a:r>
            <a:r>
              <a:rPr lang="en-GB" sz="2800" dirty="0" smtClean="0"/>
              <a:t> students’ achievement (not just more of the same old tired methods).</a:t>
            </a:r>
          </a:p>
          <a:p>
            <a:pPr>
              <a:lnSpc>
                <a:spcPct val="100000"/>
              </a:lnSpc>
              <a:buNone/>
            </a:pPr>
            <a:r>
              <a:rPr lang="en-GB" sz="2800" dirty="0" smtClean="0"/>
              <a:t>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sz="3600" b="1" dirty="0"/>
              <a:t>The guru Royce Sadler</a:t>
            </a:r>
            <a:br>
              <a:rPr lang="en-GB" sz="3600" b="1" dirty="0"/>
            </a:br>
            <a:endParaRPr lang="en-GB" sz="3600" b="1" dirty="0"/>
          </a:p>
        </p:txBody>
      </p:sp>
      <p:sp>
        <p:nvSpPr>
          <p:cNvPr id="26627" name="Rectangle 3"/>
          <p:cNvSpPr>
            <a:spLocks noGrp="1" noChangeArrowheads="1"/>
          </p:cNvSpPr>
          <p:nvPr>
            <p:ph idx="1"/>
          </p:nvPr>
        </p:nvSpPr>
        <p:spPr>
          <a:xfrm>
            <a:off x="214313" y="1071563"/>
            <a:ext cx="8483600" cy="5130800"/>
          </a:xfrm>
        </p:spPr>
        <p:txBody>
          <a:bodyPr/>
          <a:lstStyle/>
          <a:p>
            <a:pPr eaLnBrk="1" hangingPunct="1">
              <a:lnSpc>
                <a:spcPct val="100000"/>
              </a:lnSpc>
              <a:buFontTx/>
              <a:buNone/>
            </a:pPr>
            <a:r>
              <a:rPr lang="en-AU" sz="2800" dirty="0"/>
              <a:t>“The indispensable conditions for improvement are that the student comes to hold a concept of quality roughly similar to that held by the teacher, is able to monitor continuously the quality of what is being produced </a:t>
            </a:r>
            <a:r>
              <a:rPr lang="en-AU" sz="2800" b="1" i="1" dirty="0">
                <a:solidFill>
                  <a:srgbClr val="FF0000"/>
                </a:solidFill>
              </a:rPr>
              <a:t>during the act of production itself</a:t>
            </a:r>
            <a:r>
              <a:rPr lang="en-AU" sz="2800" dirty="0"/>
              <a:t>, and has a repertoire of alternative moves or strategies from which to draw at any given point. In other words, students have to be able to judge the quality of what they are producing and be able to regulate what they are doing </a:t>
            </a:r>
            <a:r>
              <a:rPr lang="en-AU" sz="2800" b="1" i="1" dirty="0">
                <a:solidFill>
                  <a:srgbClr val="FF0000"/>
                </a:solidFill>
              </a:rPr>
              <a:t>during the doing of it</a:t>
            </a:r>
            <a:r>
              <a:rPr lang="en-AU" sz="2800" dirty="0"/>
              <a:t>”. (Sadler 1989). (my italics)</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367827"/>
          </a:xfrm>
        </p:spPr>
        <p:txBody>
          <a:bodyPr/>
          <a:lstStyle/>
          <a:p>
            <a:pPr algn="l"/>
            <a:r>
              <a:rPr lang="en-GB" sz="2400" b="1" dirty="0" smtClean="0">
                <a:solidFill>
                  <a:srgbClr val="FF3300"/>
                </a:solidFill>
              </a:rPr>
              <a:t>Sadler, D. R. (2010). </a:t>
            </a:r>
            <a:r>
              <a:rPr lang="en-GB" sz="2400" b="1" dirty="0" smtClean="0"/>
              <a:t>Beyond feedback: Developing student capability in complex appraisal. </a:t>
            </a:r>
            <a:r>
              <a:rPr lang="en-GB" sz="2400" b="1" i="1" dirty="0" smtClean="0"/>
              <a:t>Assessment &amp; Evaluation in Higher Education, 35</a:t>
            </a:r>
            <a:r>
              <a:rPr lang="en-GB" sz="2400" b="1" dirty="0" smtClean="0"/>
              <a:t>(5), 535-550.</a:t>
            </a:r>
            <a:br>
              <a:rPr lang="en-GB" sz="2400" b="1" dirty="0" smtClean="0"/>
            </a:br>
            <a:endParaRPr lang="en-GB" sz="2400" b="1" dirty="0"/>
          </a:p>
        </p:txBody>
      </p:sp>
      <p:sp>
        <p:nvSpPr>
          <p:cNvPr id="5" name="Content Placeholder 4"/>
          <p:cNvSpPr>
            <a:spLocks noGrp="1"/>
          </p:cNvSpPr>
          <p:nvPr>
            <p:ph idx="1"/>
          </p:nvPr>
        </p:nvSpPr>
        <p:spPr>
          <a:xfrm>
            <a:off x="358775" y="1340710"/>
            <a:ext cx="8605838" cy="5212490"/>
          </a:xfrm>
        </p:spPr>
        <p:txBody>
          <a:bodyPr/>
          <a:lstStyle/>
          <a:p>
            <a:r>
              <a:rPr lang="en-GB" dirty="0" smtClean="0"/>
              <a:t>Students need to be exposed to, and gain experience in </a:t>
            </a:r>
            <a:r>
              <a:rPr lang="en-GB" dirty="0" smtClean="0">
                <a:solidFill>
                  <a:schemeClr val="accent6">
                    <a:lumMod val="40000"/>
                    <a:lumOff val="60000"/>
                  </a:schemeClr>
                </a:solidFill>
              </a:rPr>
              <a:t>making judgements </a:t>
            </a:r>
            <a:r>
              <a:rPr lang="en-GB" dirty="0" smtClean="0"/>
              <a:t>about a variety of works of </a:t>
            </a:r>
            <a:r>
              <a:rPr lang="en-GB" dirty="0" smtClean="0">
                <a:solidFill>
                  <a:schemeClr val="accent6">
                    <a:lumMod val="40000"/>
                    <a:lumOff val="60000"/>
                  </a:schemeClr>
                </a:solidFill>
              </a:rPr>
              <a:t>different</a:t>
            </a:r>
            <a:r>
              <a:rPr lang="en-GB" dirty="0" smtClean="0"/>
              <a:t> quality…They need planned rather than random exposure to exemplars, and experience in making judgements about quality. They need to create verbalised rationales and accounts of how various works could have been </a:t>
            </a:r>
            <a:r>
              <a:rPr lang="en-GB" dirty="0" smtClean="0">
                <a:solidFill>
                  <a:schemeClr val="accent6">
                    <a:lumMod val="40000"/>
                    <a:lumOff val="60000"/>
                  </a:schemeClr>
                </a:solidFill>
              </a:rPr>
              <a:t>done</a:t>
            </a:r>
            <a:r>
              <a:rPr lang="en-GB" dirty="0" smtClean="0">
                <a:solidFill>
                  <a:srgbClr val="FF3300"/>
                </a:solidFill>
              </a:rPr>
              <a:t> </a:t>
            </a:r>
            <a:r>
              <a:rPr lang="en-GB" dirty="0" smtClean="0">
                <a:solidFill>
                  <a:schemeClr val="accent6">
                    <a:lumMod val="40000"/>
                    <a:lumOff val="60000"/>
                  </a:schemeClr>
                </a:solidFill>
              </a:rPr>
              <a:t>better</a:t>
            </a:r>
            <a:r>
              <a:rPr lang="en-GB" dirty="0" smtClean="0"/>
              <a:t>. ...</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Finally, they need to engage in </a:t>
            </a:r>
            <a:r>
              <a:rPr lang="en-GB" dirty="0" smtClean="0">
                <a:solidFill>
                  <a:schemeClr val="accent6">
                    <a:lumMod val="40000"/>
                    <a:lumOff val="60000"/>
                  </a:schemeClr>
                </a:solidFill>
              </a:rPr>
              <a:t>evaluative conversations</a:t>
            </a:r>
            <a:r>
              <a:rPr lang="en-GB" dirty="0" smtClean="0"/>
              <a:t> with teachers and other students. Together, these three provide the means by which students can develop a concept of quality that is similar in essence to that which the teacher possesses, and in particular to understand what makes for high quality (p. 544).</a:t>
            </a:r>
          </a:p>
        </p:txBody>
      </p:sp>
      <p:sp>
        <p:nvSpPr>
          <p:cNvPr id="4" name="Title 3"/>
          <p:cNvSpPr txBox="1">
            <a:spLocks/>
          </p:cNvSpPr>
          <p:nvPr/>
        </p:nvSpPr>
        <p:spPr bwMode="auto">
          <a:xfrm>
            <a:off x="0" y="0"/>
            <a:ext cx="8713788" cy="136782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nSpc>
                <a:spcPct val="85000"/>
              </a:lnSpc>
              <a:defRPr/>
            </a:pPr>
            <a:r>
              <a:rPr lang="en-GB" sz="2400" b="1" kern="0" dirty="0" smtClean="0">
                <a:solidFill>
                  <a:srgbClr val="FF3300"/>
                </a:solidFill>
                <a:latin typeface="Calibri"/>
              </a:rPr>
              <a:t>Sadler, D. R. (2010). </a:t>
            </a:r>
            <a:r>
              <a:rPr lang="en-GB" sz="2400" b="1" kern="0" dirty="0" smtClean="0">
                <a:solidFill>
                  <a:srgbClr val="008000"/>
                </a:solidFill>
                <a:latin typeface="Calibri"/>
              </a:rPr>
              <a:t>Beyond feedback: Developing student capability in complex appraisal. </a:t>
            </a:r>
            <a:r>
              <a:rPr lang="en-GB" sz="2400" b="1" i="1" kern="0" dirty="0" smtClean="0">
                <a:solidFill>
                  <a:srgbClr val="008000"/>
                </a:solidFill>
                <a:latin typeface="Calibri"/>
              </a:rPr>
              <a:t>Assessment &amp; Evaluation in Higher Education, 35</a:t>
            </a:r>
            <a:r>
              <a:rPr lang="en-GB" sz="2400" b="1" kern="0" dirty="0" smtClean="0">
                <a:solidFill>
                  <a:srgbClr val="008000"/>
                </a:solidFill>
                <a:latin typeface="Calibri"/>
              </a:rPr>
              <a:t>(5), 535-550.</a:t>
            </a:r>
            <a:br>
              <a:rPr lang="en-GB" sz="2400" b="1" kern="0" dirty="0" smtClean="0">
                <a:solidFill>
                  <a:srgbClr val="008000"/>
                </a:solidFill>
                <a:latin typeface="Calibri"/>
              </a:rPr>
            </a:br>
            <a:endParaRPr lang="en-GB" sz="2400" b="1" kern="0" dirty="0">
              <a:solidFill>
                <a:srgbClr val="008000"/>
              </a:solidFill>
              <a:latin typeface="Calibri"/>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5"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26" name="Text Box 12"/>
          <p:cNvSpPr txBox="1">
            <a:spLocks noChangeArrowheads="1"/>
          </p:cNvSpPr>
          <p:nvPr/>
        </p:nvSpPr>
        <p:spPr bwMode="auto">
          <a:xfrm>
            <a:off x="17959" y="722505"/>
            <a:ext cx="9144000" cy="7286610"/>
          </a:xfrm>
          <a:prstGeom prst="rect">
            <a:avLst/>
          </a:prstGeom>
          <a:solidFill>
            <a:srgbClr val="FFFFCC">
              <a:alpha val="65098"/>
            </a:srgbClr>
          </a:solidFill>
          <a:ln w="9525">
            <a:noFill/>
            <a:miter lim="800000"/>
            <a:headEnd/>
            <a:tailEnd/>
          </a:ln>
        </p:spPr>
        <p:txBody>
          <a:bodyPr wrap="square">
            <a:spAutoFit/>
          </a:bodyPr>
          <a:lstStyle/>
          <a:p>
            <a:pPr marL="627063" indent="-627063" eaLnBrk="0" hangingPunct="0">
              <a:spcBef>
                <a:spcPct val="30000"/>
              </a:spcBef>
              <a:buClr>
                <a:srgbClr val="009900"/>
              </a:buClr>
              <a:buFont typeface="+mj-lt"/>
              <a:buAutoNum type="arabicPeriod"/>
            </a:pPr>
            <a:r>
              <a:rPr lang="en-GB" sz="2500" b="1" dirty="0">
                <a:solidFill>
                  <a:srgbClr val="59178A"/>
                </a:solidFill>
                <a:latin typeface="Arial" charset="0"/>
              </a:rPr>
              <a:t>Strive to enhance our students’ </a:t>
            </a:r>
            <a:r>
              <a:rPr lang="en-GB" sz="2500" b="1" dirty="0">
                <a:solidFill>
                  <a:srgbClr val="CC0000"/>
                </a:solidFill>
                <a:latin typeface="Arial" charset="0"/>
              </a:rPr>
              <a:t>want</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develop ownership of the </a:t>
            </a:r>
            <a:r>
              <a:rPr lang="en-GB" sz="2500" b="1" dirty="0">
                <a:solidFill>
                  <a:srgbClr val="CC0000"/>
                </a:solidFill>
                <a:latin typeface="Arial" charset="0"/>
              </a:rPr>
              <a:t>need</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Keep students learning by </a:t>
            </a:r>
            <a:r>
              <a:rPr lang="en-GB" sz="2500" b="1" dirty="0">
                <a:solidFill>
                  <a:srgbClr val="CC0000"/>
                </a:solidFill>
                <a:latin typeface="Arial" charset="0"/>
              </a:rPr>
              <a:t>doing</a:t>
            </a:r>
            <a:r>
              <a:rPr lang="en-GB" sz="2500" b="1" dirty="0">
                <a:solidFill>
                  <a:srgbClr val="59178A"/>
                </a:solidFill>
                <a:latin typeface="Arial" charset="0"/>
              </a:rPr>
              <a:t>, practice, trial-and-error, repetition;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Ensure students get quick and useful </a:t>
            </a:r>
            <a:r>
              <a:rPr lang="en-GB" sz="2500" b="1" dirty="0">
                <a:solidFill>
                  <a:srgbClr val="CC0000"/>
                </a:solidFill>
                <a:latin typeface="Arial" charset="0"/>
              </a:rPr>
              <a:t>feedback</a:t>
            </a:r>
            <a:r>
              <a:rPr lang="en-GB" sz="2500" b="1" dirty="0">
                <a:solidFill>
                  <a:srgbClr val="59178A"/>
                </a:solidFill>
                <a:latin typeface="Arial" charset="0"/>
              </a:rPr>
              <a:t> – from us and from each other;</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a:t>
            </a:r>
            <a:r>
              <a:rPr lang="en-GB" sz="2500" b="1" dirty="0">
                <a:solidFill>
                  <a:srgbClr val="CC0000"/>
                </a:solidFill>
                <a:latin typeface="Arial" charset="0"/>
              </a:rPr>
              <a:t>make sense</a:t>
            </a:r>
            <a:r>
              <a:rPr lang="en-GB" sz="2500" b="1" dirty="0">
                <a:solidFill>
                  <a:srgbClr val="59178A"/>
                </a:solidFill>
                <a:latin typeface="Arial" charset="0"/>
              </a:rPr>
              <a:t> of what they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Get students deepening their learning by </a:t>
            </a:r>
            <a:r>
              <a:rPr lang="en-GB" sz="2500" b="1" dirty="0">
                <a:solidFill>
                  <a:srgbClr val="FF0000"/>
                </a:solidFill>
                <a:latin typeface="Arial" charset="0"/>
              </a:rPr>
              <a:t>coaching</a:t>
            </a:r>
            <a:r>
              <a:rPr lang="en-GB" sz="2500" b="1" dirty="0">
                <a:solidFill>
                  <a:srgbClr val="59178A"/>
                </a:solidFill>
                <a:latin typeface="Arial" charset="0"/>
              </a:rPr>
              <a:t> other students, explaining things to them.</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Allow students to further deepen their learning by </a:t>
            </a:r>
            <a:r>
              <a:rPr lang="en-GB" sz="2500" b="1" dirty="0">
                <a:solidFill>
                  <a:srgbClr val="FF0000"/>
                </a:solidFill>
                <a:latin typeface="Arial" charset="0"/>
              </a:rPr>
              <a:t>assessing</a:t>
            </a:r>
            <a:r>
              <a:rPr lang="en-GB" sz="2500" b="1" dirty="0">
                <a:solidFill>
                  <a:srgbClr val="59178A"/>
                </a:solidFill>
                <a:latin typeface="Arial" charset="0"/>
              </a:rPr>
              <a:t> their own learning, and assessing others’ learning – </a:t>
            </a:r>
            <a:r>
              <a:rPr lang="en-GB" sz="2500" b="1" dirty="0">
                <a:solidFill>
                  <a:srgbClr val="FF0000"/>
                </a:solidFill>
                <a:latin typeface="Arial" charset="0"/>
              </a:rPr>
              <a:t>making informed judgements</a:t>
            </a:r>
            <a:r>
              <a:rPr lang="en-GB" sz="2500" b="1" dirty="0">
                <a:solidFill>
                  <a:srgbClr val="59178A"/>
                </a:solidFill>
                <a:latin typeface="Arial" charset="0"/>
              </a:rPr>
              <a:t>.</a:t>
            </a: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p:txBody>
      </p:sp>
      <p:sp>
        <p:nvSpPr>
          <p:cNvPr id="2" name="Rectangle 2"/>
          <p:cNvSpPr>
            <a:spLocks noChangeArrowheads="1"/>
          </p:cNvSpPr>
          <p:nvPr/>
        </p:nvSpPr>
        <p:spPr bwMode="auto">
          <a:xfrm>
            <a:off x="17959" y="-97007"/>
            <a:ext cx="9144000" cy="836613"/>
          </a:xfrm>
          <a:prstGeom prst="rect">
            <a:avLst/>
          </a:prstGeom>
          <a:solidFill>
            <a:srgbClr val="CCFFFF">
              <a:alpha val="81961"/>
            </a:srgbClr>
          </a:solidFill>
          <a:ln w="9525" algn="ctr">
            <a:noFill/>
            <a:miter lim="800000"/>
            <a:headEnd/>
            <a:tailEnd/>
          </a:ln>
        </p:spPr>
        <p:txBody>
          <a:bodyPr anchor="ctr"/>
          <a:lstStyle/>
          <a:p>
            <a:pPr algn="ctr" eaLnBrk="0" hangingPunct="0">
              <a:lnSpc>
                <a:spcPct val="85000"/>
              </a:lnSpc>
            </a:pPr>
            <a:r>
              <a:rPr lang="en-US" sz="3600" b="1" dirty="0" smtClean="0">
                <a:solidFill>
                  <a:srgbClr val="000000"/>
                </a:solidFill>
                <a:latin typeface="Verdana" pitchFamily="34" charset="0"/>
              </a:rPr>
              <a:t>Making assessment manageable: we need to:</a:t>
            </a:r>
            <a:endParaRPr lang="en-US" sz="3600" b="1" dirty="0">
              <a:solidFill>
                <a:srgbClr val="000000"/>
              </a:solidFill>
              <a:latin typeface="Verdana" pitchFamily="34" charset="0"/>
            </a:endParaRPr>
          </a:p>
        </p:txBody>
      </p:sp>
      <p:sp>
        <p:nvSpPr>
          <p:cNvPr id="27" name="Text Box 12"/>
          <p:cNvSpPr txBox="1">
            <a:spLocks noChangeArrowheads="1"/>
          </p:cNvSpPr>
          <p:nvPr/>
        </p:nvSpPr>
        <p:spPr bwMode="auto">
          <a:xfrm>
            <a:off x="590925" y="329451"/>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a:t>
            </a:r>
            <a:endParaRPr lang="en-GB" dirty="0"/>
          </a:p>
        </p:txBody>
      </p:sp>
      <p:sp>
        <p:nvSpPr>
          <p:cNvPr id="3" name="Content Placeholder 2"/>
          <p:cNvSpPr>
            <a:spLocks noGrp="1"/>
          </p:cNvSpPr>
          <p:nvPr>
            <p:ph idx="1"/>
          </p:nvPr>
        </p:nvSpPr>
        <p:spPr/>
        <p:txBody>
          <a:bodyPr/>
          <a:lstStyle/>
          <a:p>
            <a:r>
              <a:rPr lang="en-GB" dirty="0" smtClean="0"/>
              <a:t>In this workshop, I wish to alert you to just how much students can gain by us involving them in self-assessment of their own work, and peer-assessing each other’s work. </a:t>
            </a:r>
          </a:p>
          <a:p>
            <a:r>
              <a:rPr lang="en-GB" dirty="0" smtClean="0"/>
              <a:t>These processes can make assessment much more manageable for us, and for students.</a:t>
            </a:r>
          </a:p>
          <a:p>
            <a:r>
              <a:rPr lang="en-GB" dirty="0" smtClean="0"/>
              <a:t>Students can also gain a great deal more feedback from each other, than they could ever gain from us. </a:t>
            </a:r>
            <a:endParaRPr lang="en-GB"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pPr eaLnBrk="1" hangingPunct="1"/>
            <a:r>
              <a:rPr lang="en-GB" sz="3200" b="1">
                <a:solidFill>
                  <a:srgbClr val="FF0000"/>
                </a:solidFill>
              </a:rPr>
              <a:t>How to get feedback to a large group of students within 24 hours</a:t>
            </a:r>
            <a:endParaRPr lang="en-US" sz="3200" b="1">
              <a:solidFill>
                <a:srgbClr val="FF0000"/>
              </a:solidFill>
            </a:endParaRPr>
          </a:p>
        </p:txBody>
      </p:sp>
      <p:sp>
        <p:nvSpPr>
          <p:cNvPr id="6147" name="Content Placeholder 4"/>
          <p:cNvSpPr>
            <a:spLocks noGrp="1"/>
          </p:cNvSpPr>
          <p:nvPr>
            <p:ph idx="1"/>
          </p:nvPr>
        </p:nvSpPr>
        <p:spPr/>
        <p:txBody>
          <a:bodyPr/>
          <a:lstStyle/>
          <a:p>
            <a:pPr eaLnBrk="1" hangingPunct="1">
              <a:lnSpc>
                <a:spcPct val="100000"/>
              </a:lnSpc>
            </a:pPr>
            <a:r>
              <a:rPr lang="en-GB" sz="2800" dirty="0"/>
              <a:t>There are serious reservations about written feedback, but we can make even this work much better than it did.</a:t>
            </a:r>
          </a:p>
          <a:p>
            <a:pPr eaLnBrk="1" hangingPunct="1">
              <a:lnSpc>
                <a:spcPct val="100000"/>
              </a:lnSpc>
            </a:pPr>
            <a:r>
              <a:rPr lang="en-GB" sz="2800" dirty="0"/>
              <a:t>The next few slides are about a way of giving students feedback on their work within 24 hours of them doing it.</a:t>
            </a:r>
          </a:p>
          <a:p>
            <a:pPr eaLnBrk="1" hangingPunct="1">
              <a:lnSpc>
                <a:spcPct val="100000"/>
              </a:lnSpc>
            </a:pPr>
            <a:r>
              <a:rPr lang="en-GB" sz="2800" dirty="0"/>
              <a:t>There are three or more </a:t>
            </a:r>
            <a:r>
              <a:rPr lang="en-GB" sz="2800" dirty="0">
                <a:solidFill>
                  <a:srgbClr val="CC0000"/>
                </a:solidFill>
              </a:rPr>
              <a:t>‘yes, but...’</a:t>
            </a:r>
            <a:r>
              <a:rPr lang="en-GB" sz="2800" dirty="0"/>
              <a:t>s with this idea, but please hold these for around four minutes.</a:t>
            </a:r>
          </a:p>
          <a:p>
            <a:pPr eaLnBrk="1" hangingPunct="1">
              <a:lnSpc>
                <a:spcPct val="100000"/>
              </a:lnSpc>
            </a:pPr>
            <a:endParaRPr lang="en-US" sz="2800"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sz="3200" b="1"/>
              <a:t>Set the hand-in time to be at a whole-group session</a:t>
            </a:r>
          </a:p>
        </p:txBody>
      </p:sp>
      <p:sp>
        <p:nvSpPr>
          <p:cNvPr id="7171" name="Content Placeholder 2"/>
          <p:cNvSpPr>
            <a:spLocks noGrp="1"/>
          </p:cNvSpPr>
          <p:nvPr>
            <p:ph idx="1"/>
          </p:nvPr>
        </p:nvSpPr>
        <p:spPr/>
        <p:txBody>
          <a:bodyPr/>
          <a:lstStyle/>
          <a:p>
            <a:pPr eaLnBrk="1" hangingPunct="1">
              <a:lnSpc>
                <a:spcPct val="100000"/>
              </a:lnSpc>
            </a:pPr>
            <a:r>
              <a:rPr lang="en-GB" dirty="0"/>
              <a:t>E.g. next Tuesday’s 10-11 lecture,</a:t>
            </a:r>
          </a:p>
          <a:p>
            <a:pPr eaLnBrk="1" hangingPunct="1">
              <a:lnSpc>
                <a:spcPct val="100000"/>
              </a:lnSpc>
            </a:pPr>
            <a:r>
              <a:rPr lang="en-GB" dirty="0"/>
              <a:t> Deadline = 1003.</a:t>
            </a:r>
          </a:p>
          <a:p>
            <a:pPr eaLnBrk="1" hangingPunct="1">
              <a:lnSpc>
                <a:spcPct val="100000"/>
              </a:lnSpc>
            </a:pPr>
            <a:r>
              <a:rPr lang="en-GB" dirty="0"/>
              <a:t>Let them pile up all their work at the front.</a:t>
            </a:r>
          </a:p>
          <a:p>
            <a:pPr eaLnBrk="1" hangingPunct="1">
              <a:lnSpc>
                <a:spcPct val="100000"/>
              </a:lnSpc>
            </a:pPr>
            <a:r>
              <a:rPr lang="en-GB" dirty="0"/>
              <a:t>At 1003, hand out to everyone a coloured sheet, containing numbered points. </a:t>
            </a:r>
          </a:p>
          <a:p>
            <a:pPr eaLnBrk="1" hangingPunct="1">
              <a:lnSpc>
                <a:spcPct val="100000"/>
              </a:lnSpc>
            </a:pPr>
            <a:r>
              <a:rPr lang="en-GB" dirty="0"/>
              <a:t>(so you can say in feedback ‘</a:t>
            </a:r>
            <a:r>
              <a:rPr lang="en-GB" dirty="0">
                <a:solidFill>
                  <a:srgbClr val="008000"/>
                </a:solidFill>
              </a:rPr>
              <a:t>please see point 3, blue sheet</a:t>
            </a:r>
            <a:r>
              <a:rPr lang="en-GB" dirty="0"/>
              <a:t>’ and so on).</a:t>
            </a:r>
          </a:p>
          <a:p>
            <a:pPr eaLnBrk="1" hangingPunct="1">
              <a:lnSpc>
                <a:spcPct val="100000"/>
              </a:lnSpc>
            </a:pPr>
            <a:endParaRPr lang="en-GB"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sz="3600" b="1"/>
              <a:t>The blue sheet can contain....</a:t>
            </a:r>
          </a:p>
        </p:txBody>
      </p:sp>
      <p:sp>
        <p:nvSpPr>
          <p:cNvPr id="3" name="Content Placeholder 2"/>
          <p:cNvSpPr>
            <a:spLocks noGrp="1"/>
          </p:cNvSpPr>
          <p:nvPr>
            <p:ph idx="1"/>
          </p:nvPr>
        </p:nvSpPr>
        <p:spPr/>
        <p:txBody>
          <a:bodyPr/>
          <a:lstStyle/>
          <a:p>
            <a:pPr marL="533400" lvl="1" indent="-533400" eaLnBrk="1" hangingPunct="1">
              <a:lnSpc>
                <a:spcPct val="100000"/>
              </a:lnSpc>
              <a:defRPr/>
            </a:pPr>
            <a:r>
              <a:rPr lang="en-GB" dirty="0">
                <a:ea typeface="+mn-ea"/>
                <a:cs typeface="+mn-cs"/>
              </a:rPr>
              <a:t>Illustration of what is expected as evidence of achievement of each of the intended learning outcomes</a:t>
            </a:r>
          </a:p>
          <a:p>
            <a:pPr marL="533400" lvl="1" indent="-533400" eaLnBrk="1" hangingPunct="1">
              <a:lnSpc>
                <a:spcPct val="100000"/>
              </a:lnSpc>
              <a:defRPr/>
            </a:pPr>
            <a:r>
              <a:rPr lang="en-GB" dirty="0">
                <a:ea typeface="+mn-ea"/>
                <a:cs typeface="+mn-cs"/>
              </a:rPr>
              <a:t>Likely mistakes</a:t>
            </a:r>
          </a:p>
          <a:p>
            <a:pPr marL="533400" lvl="1" indent="-533400" eaLnBrk="1" hangingPunct="1">
              <a:lnSpc>
                <a:spcPct val="100000"/>
              </a:lnSpc>
              <a:defRPr/>
            </a:pPr>
            <a:r>
              <a:rPr lang="en-GB" dirty="0">
                <a:ea typeface="+mn-ea"/>
                <a:cs typeface="+mn-cs"/>
              </a:rPr>
              <a:t>Features of a good answer</a:t>
            </a:r>
          </a:p>
          <a:p>
            <a:pPr marL="533400" lvl="1" indent="-533400" eaLnBrk="1" hangingPunct="1">
              <a:lnSpc>
                <a:spcPct val="100000"/>
              </a:lnSpc>
              <a:defRPr/>
            </a:pPr>
            <a:r>
              <a:rPr lang="en-GB" dirty="0">
                <a:ea typeface="+mn-ea"/>
                <a:cs typeface="+mn-cs"/>
              </a:rPr>
              <a:t>Frequently needed explanations</a:t>
            </a:r>
          </a:p>
          <a:p>
            <a:pPr marL="533400" lvl="1" indent="-533400" eaLnBrk="1" hangingPunct="1">
              <a:lnSpc>
                <a:spcPct val="100000"/>
              </a:lnSpc>
              <a:defRPr/>
            </a:pPr>
            <a:r>
              <a:rPr lang="en-GB" dirty="0">
                <a:solidFill>
                  <a:srgbClr val="FF0000"/>
                </a:solidFill>
                <a:ea typeface="+mn-ea"/>
                <a:cs typeface="+mn-cs"/>
              </a:rPr>
              <a:t>Things you otherwise would have to write time and time again on students’ work.</a:t>
            </a:r>
          </a:p>
          <a:p>
            <a:pPr marL="533400" lvl="1" indent="-533400" eaLnBrk="1" hangingPunct="1">
              <a:lnSpc>
                <a:spcPct val="100000"/>
              </a:lnSpc>
              <a:buFont typeface="Wingdings" pitchFamily="2" charset="2"/>
              <a:buNone/>
              <a:defRPr/>
            </a:pPr>
            <a:r>
              <a:rPr lang="en-GB" dirty="0">
                <a:ea typeface="+mn-ea"/>
                <a:cs typeface="+mn-cs"/>
              </a:rPr>
              <a:t>Let the students study this for 3 minutes until 1006 – it goes rather quiet!</a:t>
            </a:r>
          </a:p>
          <a:p>
            <a:pPr eaLnBrk="1" hangingPunct="1">
              <a:lnSpc>
                <a:spcPct val="100000"/>
              </a:lnSpc>
              <a:defRPr/>
            </a:pPr>
            <a:endParaRPr lang="en-GB"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sz="3600" b="1"/>
              <a:t>At 1006...</a:t>
            </a:r>
          </a:p>
        </p:txBody>
      </p:sp>
      <p:sp>
        <p:nvSpPr>
          <p:cNvPr id="9219" name="Content Placeholder 2"/>
          <p:cNvSpPr>
            <a:spLocks noGrp="1"/>
          </p:cNvSpPr>
          <p:nvPr>
            <p:ph idx="1"/>
          </p:nvPr>
        </p:nvSpPr>
        <p:spPr/>
        <p:txBody>
          <a:bodyPr/>
          <a:lstStyle/>
          <a:p>
            <a:pPr eaLnBrk="1" hangingPunct="1"/>
            <a:r>
              <a:rPr lang="en-GB" sz="2800" dirty="0"/>
              <a:t>Go into face-to-face </a:t>
            </a:r>
            <a:r>
              <a:rPr lang="en-GB" sz="2800" dirty="0">
                <a:solidFill>
                  <a:srgbClr val="FF0000"/>
                </a:solidFill>
              </a:rPr>
              <a:t>oral</a:t>
            </a:r>
            <a:r>
              <a:rPr lang="en-GB" sz="2800" dirty="0"/>
              <a:t> mode, until 1009....</a:t>
            </a:r>
          </a:p>
          <a:p>
            <a:pPr eaLnBrk="1" hangingPunct="1"/>
            <a:r>
              <a:rPr lang="en-GB" sz="2800" dirty="0"/>
              <a:t>Spend a few minutes de-briefing the whole group and talking them through </a:t>
            </a:r>
            <a:r>
              <a:rPr lang="en-GB" sz="2800" dirty="0">
                <a:solidFill>
                  <a:srgbClr val="FF0000"/>
                </a:solidFill>
              </a:rPr>
              <a:t>one</a:t>
            </a:r>
            <a:r>
              <a:rPr lang="en-GB" sz="2800" dirty="0"/>
              <a:t> point on the handout…</a:t>
            </a:r>
          </a:p>
          <a:p>
            <a:pPr eaLnBrk="1" hangingPunct="1"/>
            <a:r>
              <a:rPr lang="en-GB" sz="2800" dirty="0"/>
              <a:t>	…</a:t>
            </a:r>
            <a:r>
              <a:rPr lang="en-GB" sz="2800" dirty="0">
                <a:solidFill>
                  <a:srgbClr val="008000"/>
                </a:solidFill>
              </a:rPr>
              <a:t>adding tone-of-voice, facial expression, body language, emphasis, and so on to the feedback.</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sz="3600" b="1"/>
              <a:t>The rationale...</a:t>
            </a:r>
          </a:p>
        </p:txBody>
      </p:sp>
      <p:sp>
        <p:nvSpPr>
          <p:cNvPr id="10243" name="Content Placeholder 2"/>
          <p:cNvSpPr>
            <a:spLocks noGrp="1"/>
          </p:cNvSpPr>
          <p:nvPr>
            <p:ph idx="1"/>
          </p:nvPr>
        </p:nvSpPr>
        <p:spPr/>
        <p:txBody>
          <a:bodyPr/>
          <a:lstStyle/>
          <a:p>
            <a:pPr eaLnBrk="1" hangingPunct="1">
              <a:lnSpc>
                <a:spcPct val="100000"/>
              </a:lnSpc>
            </a:pPr>
            <a:r>
              <a:rPr lang="en-GB" dirty="0"/>
              <a:t>Since </a:t>
            </a:r>
            <a:r>
              <a:rPr lang="en-GB" dirty="0">
                <a:solidFill>
                  <a:srgbClr val="FF0000"/>
                </a:solidFill>
              </a:rPr>
              <a:t>most of the students will still have been doing the work in the last 24 hours </a:t>
            </a:r>
            <a:r>
              <a:rPr lang="en-GB" dirty="0"/>
              <a:t>before handing it in, you’re giving them feedback while they still remember what they were doing.</a:t>
            </a:r>
          </a:p>
          <a:p>
            <a:pPr eaLnBrk="1" hangingPunct="1">
              <a:lnSpc>
                <a:spcPct val="100000"/>
              </a:lnSpc>
            </a:pPr>
            <a:r>
              <a:rPr lang="en-GB" dirty="0"/>
              <a:t>They know what they didn’t do.</a:t>
            </a:r>
          </a:p>
          <a:p>
            <a:pPr eaLnBrk="1" hangingPunct="1">
              <a:lnSpc>
                <a:spcPct val="100000"/>
              </a:lnSpc>
            </a:pPr>
            <a:r>
              <a:rPr lang="en-GB" dirty="0"/>
              <a:t>They know what they missed out because they couldn’t understand it.</a:t>
            </a:r>
          </a:p>
          <a:p>
            <a:pPr eaLnBrk="1" hangingPunct="1">
              <a:lnSpc>
                <a:spcPct val="100000"/>
              </a:lnSpc>
            </a:pPr>
            <a:endParaRPr lang="en-GB" dirty="0"/>
          </a:p>
          <a:p>
            <a:pPr eaLnBrk="1" hangingPunct="1">
              <a:lnSpc>
                <a:spcPct val="100000"/>
              </a:lnSpc>
            </a:pPr>
            <a:endParaRPr lang="en-GB"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sz="3200" b="1"/>
              <a:t>Now take away their work to mark – in a third of the time it used to take you!</a:t>
            </a:r>
          </a:p>
        </p:txBody>
      </p:sp>
      <p:sp>
        <p:nvSpPr>
          <p:cNvPr id="11267" name="Content Placeholder 2"/>
          <p:cNvSpPr>
            <a:spLocks noGrp="1"/>
          </p:cNvSpPr>
          <p:nvPr>
            <p:ph idx="1"/>
          </p:nvPr>
        </p:nvSpPr>
        <p:spPr/>
        <p:txBody>
          <a:bodyPr/>
          <a:lstStyle/>
          <a:p>
            <a:pPr eaLnBrk="1" hangingPunct="1">
              <a:lnSpc>
                <a:spcPct val="100000"/>
              </a:lnSpc>
            </a:pPr>
            <a:r>
              <a:rPr lang="en-GB" sz="2800" dirty="0"/>
              <a:t>You waste far less writing the </a:t>
            </a:r>
            <a:r>
              <a:rPr lang="en-GB" sz="2800" dirty="0">
                <a:solidFill>
                  <a:srgbClr val="FF0000"/>
                </a:solidFill>
              </a:rPr>
              <a:t>same old things </a:t>
            </a:r>
            <a:r>
              <a:rPr lang="en-GB" sz="2800" dirty="0"/>
              <a:t>on one piece of work after another, regarding frequently occurring mistakes;</a:t>
            </a:r>
          </a:p>
          <a:p>
            <a:pPr eaLnBrk="1" hangingPunct="1">
              <a:lnSpc>
                <a:spcPct val="100000"/>
              </a:lnSpc>
            </a:pPr>
            <a:r>
              <a:rPr lang="en-GB" sz="2800" dirty="0"/>
              <a:t>Instead, you need just to write ‘</a:t>
            </a:r>
            <a:r>
              <a:rPr lang="en-GB" sz="2800" dirty="0">
                <a:solidFill>
                  <a:srgbClr val="008000"/>
                </a:solidFill>
              </a:rPr>
              <a:t>please see point 4, blue sheet</a:t>
            </a:r>
            <a:r>
              <a:rPr lang="en-GB" sz="2800" dirty="0"/>
              <a:t>’ (which takes seconds).</a:t>
            </a:r>
          </a:p>
          <a:p>
            <a:pPr eaLnBrk="1" hangingPunct="1">
              <a:lnSpc>
                <a:spcPct val="100000"/>
              </a:lnSpc>
            </a:pPr>
            <a:r>
              <a:rPr lang="en-GB" sz="2800" dirty="0"/>
              <a:t>You can now make your comments relate more to each individual piece of work;</a:t>
            </a:r>
          </a:p>
          <a:p>
            <a:pPr eaLnBrk="1" hangingPunct="1">
              <a:lnSpc>
                <a:spcPct val="100000"/>
              </a:lnSpc>
            </a:pPr>
            <a:r>
              <a:rPr lang="en-GB" sz="2800" dirty="0"/>
              <a:t>This means when students get their marked work back with feedback, they are more likely to use it, as it’s personal to them.</a:t>
            </a:r>
          </a:p>
          <a:p>
            <a:pPr eaLnBrk="1" hangingPunct="1">
              <a:lnSpc>
                <a:spcPct val="100000"/>
              </a:lnSpc>
            </a:pPr>
            <a:endParaRPr lang="en-GB" sz="2800"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en-GB" sz="3600" b="1" dirty="0">
                <a:solidFill>
                  <a:prstClr val="black"/>
                </a:solidFill>
              </a:rPr>
              <a:t>Summary: providing feedback within 24 hours</a:t>
            </a:r>
          </a:p>
          <a:p>
            <a:pPr algn="ctr" fontAlgn="auto">
              <a:spcBef>
                <a:spcPts val="0"/>
              </a:spcBef>
              <a:spcAft>
                <a:spcPts val="0"/>
              </a:spcAft>
            </a:pPr>
            <a:r>
              <a:rPr lang="en-GB" sz="3600" b="1" dirty="0">
                <a:solidFill>
                  <a:prstClr val="white"/>
                </a:solidFill>
              </a:rPr>
              <a:t> </a:t>
            </a:r>
          </a:p>
        </p:txBody>
      </p:sp>
      <p:sp>
        <p:nvSpPr>
          <p:cNvPr id="2" name="Oval 1"/>
          <p:cNvSpPr>
            <a:spLocks noChangeArrowheads="1"/>
          </p:cNvSpPr>
          <p:nvPr/>
        </p:nvSpPr>
        <p:spPr bwMode="auto">
          <a:xfrm>
            <a:off x="5753100" y="3124206"/>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algn="ctr"/>
            <a:endParaRPr lang="en-GB" sz="2800" b="1" dirty="0">
              <a:solidFill>
                <a:prstClr val="white"/>
              </a:solidFill>
              <a:latin typeface="Calibri"/>
            </a:endParaRPr>
          </a:p>
          <a:p>
            <a:pPr algn="ctr" fontAlgn="auto">
              <a:lnSpc>
                <a:spcPts val="2000"/>
              </a:lnSpc>
              <a:spcBef>
                <a:spcPts val="0"/>
              </a:spcBef>
              <a:spcAft>
                <a:spcPts val="0"/>
              </a:spcAft>
              <a:defRPr/>
            </a:pPr>
            <a:r>
              <a:rPr lang="en-GB" sz="2800" b="1" dirty="0">
                <a:solidFill>
                  <a:prstClr val="white"/>
                </a:solidFill>
                <a:latin typeface="Calibri"/>
              </a:rPr>
              <a:t>Hand out ‘blue sheet’</a:t>
            </a:r>
          </a:p>
          <a:p>
            <a:pPr algn="ctr"/>
            <a:r>
              <a:rPr lang="en-US" sz="2800" b="1" dirty="0">
                <a:solidFill>
                  <a:prstClr val="white"/>
                </a:solidFill>
                <a:latin typeface="Calibri"/>
              </a:rPr>
              <a:t> </a:t>
            </a:r>
          </a:p>
        </p:txBody>
      </p:sp>
      <p:sp>
        <p:nvSpPr>
          <p:cNvPr id="4" name="Oval 3"/>
          <p:cNvSpPr>
            <a:spLocks noChangeArrowheads="1"/>
          </p:cNvSpPr>
          <p:nvPr/>
        </p:nvSpPr>
        <p:spPr bwMode="auto">
          <a:xfrm>
            <a:off x="228600" y="1371612"/>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algn="ctr"/>
            <a:endParaRPr lang="en-GB" sz="2400" b="1" dirty="0">
              <a:solidFill>
                <a:prstClr val="white"/>
              </a:solidFill>
              <a:latin typeface="Calibri"/>
            </a:endParaRPr>
          </a:p>
          <a:p>
            <a:pPr algn="ctr" fontAlgn="auto">
              <a:lnSpc>
                <a:spcPts val="2000"/>
              </a:lnSpc>
              <a:spcBef>
                <a:spcPts val="0"/>
              </a:spcBef>
              <a:spcAft>
                <a:spcPts val="0"/>
              </a:spcAft>
              <a:defRPr/>
            </a:pPr>
            <a:r>
              <a:rPr lang="en-GB" sz="2400" b="1" dirty="0">
                <a:solidFill>
                  <a:prstClr val="white"/>
                </a:solidFill>
                <a:latin typeface="Calibri"/>
              </a:rPr>
              <a:t>Prepare ‘blue sheet’ with anticipated</a:t>
            </a:r>
          </a:p>
          <a:p>
            <a:pPr algn="ctr" fontAlgn="auto">
              <a:lnSpc>
                <a:spcPts val="2000"/>
              </a:lnSpc>
              <a:spcBef>
                <a:spcPts val="0"/>
              </a:spcBef>
              <a:spcAft>
                <a:spcPts val="0"/>
              </a:spcAft>
              <a:defRPr/>
            </a:pPr>
            <a:r>
              <a:rPr lang="en-GB" sz="2400" b="1" dirty="0">
                <a:solidFill>
                  <a:prstClr val="white"/>
                </a:solidFill>
                <a:latin typeface="Calibri"/>
              </a:rPr>
              <a:t>generic feedback</a:t>
            </a:r>
          </a:p>
          <a:p>
            <a:pPr algn="ctr"/>
            <a:endParaRPr lang="en-US" sz="2400" b="1" dirty="0">
              <a:solidFill>
                <a:prstClr val="white"/>
              </a:solidFill>
              <a:latin typeface="Calibri"/>
            </a:endParaRPr>
          </a:p>
        </p:txBody>
      </p:sp>
      <p:sp>
        <p:nvSpPr>
          <p:cNvPr id="5" name="Oval 4"/>
          <p:cNvSpPr>
            <a:spLocks noChangeArrowheads="1"/>
          </p:cNvSpPr>
          <p:nvPr/>
        </p:nvSpPr>
        <p:spPr bwMode="auto">
          <a:xfrm>
            <a:off x="5486400" y="1371612"/>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algn="ctr">
              <a:spcBef>
                <a:spcPts val="0"/>
              </a:spcBef>
              <a:spcAft>
                <a:spcPts val="0"/>
              </a:spcAft>
            </a:pPr>
            <a:endParaRPr lang="en-GB" sz="2600" b="1" dirty="0">
              <a:solidFill>
                <a:prstClr val="white"/>
              </a:solidFill>
              <a:latin typeface="Calibri"/>
            </a:endParaRPr>
          </a:p>
          <a:p>
            <a:pPr algn="ctr" fontAlgn="auto">
              <a:lnSpc>
                <a:spcPts val="2000"/>
              </a:lnSpc>
              <a:spcBef>
                <a:spcPts val="0"/>
              </a:spcBef>
              <a:spcAft>
                <a:spcPts val="0"/>
              </a:spcAft>
              <a:defRPr/>
            </a:pPr>
            <a:r>
              <a:rPr lang="en-GB" sz="2600" b="1" dirty="0">
                <a:solidFill>
                  <a:prstClr val="white"/>
                </a:solidFill>
                <a:latin typeface="Calibri"/>
              </a:rPr>
              <a:t>Collect students’ work at start of lecture</a:t>
            </a:r>
          </a:p>
          <a:p>
            <a:pPr algn="ctr">
              <a:spcBef>
                <a:spcPts val="0"/>
              </a:spcBef>
              <a:spcAft>
                <a:spcPts val="0"/>
              </a:spcAft>
            </a:pPr>
            <a:endParaRPr lang="en-US" sz="2600" b="1" dirty="0">
              <a:solidFill>
                <a:prstClr val="white"/>
              </a:solidFill>
              <a:latin typeface="Calibri"/>
            </a:endParaRPr>
          </a:p>
        </p:txBody>
      </p:sp>
      <p:sp>
        <p:nvSpPr>
          <p:cNvPr id="6" name="Oval 5"/>
          <p:cNvSpPr>
            <a:spLocks noChangeArrowheads="1"/>
          </p:cNvSpPr>
          <p:nvPr/>
        </p:nvSpPr>
        <p:spPr bwMode="auto">
          <a:xfrm>
            <a:off x="0" y="3124206"/>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algn="ctr"/>
            <a:endParaRPr lang="en-GB" sz="2400" b="1" dirty="0">
              <a:solidFill>
                <a:prstClr val="black"/>
              </a:solidFill>
              <a:latin typeface="Calibri"/>
            </a:endParaRPr>
          </a:p>
          <a:p>
            <a:pPr algn="ctr" fontAlgn="auto">
              <a:lnSpc>
                <a:spcPts val="2000"/>
              </a:lnSpc>
              <a:spcBef>
                <a:spcPts val="0"/>
              </a:spcBef>
              <a:spcAft>
                <a:spcPts val="0"/>
              </a:spcAft>
              <a:defRPr/>
            </a:pPr>
            <a:r>
              <a:rPr lang="en-GB" sz="2400" b="1" dirty="0">
                <a:solidFill>
                  <a:prstClr val="black"/>
                </a:solidFill>
                <a:latin typeface="Calibri"/>
              </a:rPr>
              <a:t>Take away work to mark in a third of the time</a:t>
            </a:r>
          </a:p>
          <a:p>
            <a:pPr algn="ctr"/>
            <a:endParaRPr lang="en-US" sz="2400" b="1" dirty="0">
              <a:solidFill>
                <a:prstClr val="black"/>
              </a:solidFill>
              <a:latin typeface="Calibri"/>
            </a:endParaRPr>
          </a:p>
        </p:txBody>
      </p:sp>
      <p:sp>
        <p:nvSpPr>
          <p:cNvPr id="7" name="Oval 6"/>
          <p:cNvSpPr>
            <a:spLocks noChangeArrowheads="1"/>
          </p:cNvSpPr>
          <p:nvPr/>
        </p:nvSpPr>
        <p:spPr bwMode="auto">
          <a:xfrm>
            <a:off x="2819400" y="152404"/>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a:endParaRPr lang="en-GB" sz="2600" b="1" dirty="0">
              <a:solidFill>
                <a:prstClr val="black"/>
              </a:solidFill>
              <a:latin typeface="Calibri"/>
            </a:endParaRPr>
          </a:p>
          <a:p>
            <a:pPr algn="ctr"/>
            <a:endParaRPr lang="en-GB" sz="2600" b="1" dirty="0">
              <a:solidFill>
                <a:prstClr val="black"/>
              </a:solidFill>
              <a:latin typeface="Calibri"/>
            </a:endParaRPr>
          </a:p>
          <a:p>
            <a:pPr algn="ctr" fontAlgn="auto">
              <a:lnSpc>
                <a:spcPts val="2000"/>
              </a:lnSpc>
              <a:spcBef>
                <a:spcPts val="0"/>
              </a:spcBef>
              <a:spcAft>
                <a:spcPts val="0"/>
              </a:spcAft>
              <a:defRPr/>
            </a:pPr>
            <a:r>
              <a:rPr lang="en-GB" sz="2600" b="1" dirty="0">
                <a:solidFill>
                  <a:prstClr val="black"/>
                </a:solidFill>
                <a:latin typeface="Calibri"/>
              </a:rPr>
              <a:t>Set </a:t>
            </a:r>
          </a:p>
          <a:p>
            <a:pPr algn="ctr" fontAlgn="auto">
              <a:lnSpc>
                <a:spcPts val="2000"/>
              </a:lnSpc>
              <a:spcBef>
                <a:spcPts val="0"/>
              </a:spcBef>
              <a:spcAft>
                <a:spcPts val="0"/>
              </a:spcAft>
              <a:defRPr/>
            </a:pPr>
            <a:r>
              <a:rPr lang="en-GB" sz="2600" b="1" dirty="0">
                <a:solidFill>
                  <a:prstClr val="black"/>
                </a:solidFill>
                <a:latin typeface="Calibri"/>
              </a:rPr>
              <a:t>hand-in deadline to be at lecture</a:t>
            </a:r>
          </a:p>
          <a:p>
            <a:pPr algn="ctr"/>
            <a:endParaRPr lang="en-US" sz="2600" b="1" dirty="0">
              <a:solidFill>
                <a:prstClr val="black"/>
              </a:solidFill>
              <a:latin typeface="Calibri"/>
            </a:endParaRPr>
          </a:p>
          <a:p>
            <a:pPr algn="ctr"/>
            <a:endParaRPr lang="en-US" sz="2600" b="1" dirty="0">
              <a:solidFill>
                <a:prstClr val="black"/>
              </a:solidFill>
              <a:latin typeface="Calibri"/>
            </a:endParaRPr>
          </a:p>
        </p:txBody>
      </p:sp>
      <p:sp>
        <p:nvSpPr>
          <p:cNvPr id="8" name="Oval 7"/>
          <p:cNvSpPr>
            <a:spLocks noChangeArrowheads="1"/>
          </p:cNvSpPr>
          <p:nvPr/>
        </p:nvSpPr>
        <p:spPr bwMode="auto">
          <a:xfrm>
            <a:off x="1143000" y="4800612"/>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algn="ctr"/>
            <a:endParaRPr lang="en-GB" sz="2600" b="1" dirty="0">
              <a:solidFill>
                <a:prstClr val="black"/>
              </a:solidFill>
              <a:latin typeface="Calibri"/>
            </a:endParaRPr>
          </a:p>
          <a:p>
            <a:pPr algn="ctr" fontAlgn="auto">
              <a:lnSpc>
                <a:spcPts val="2000"/>
              </a:lnSpc>
              <a:spcBef>
                <a:spcPts val="0"/>
              </a:spcBef>
              <a:spcAft>
                <a:spcPts val="0"/>
              </a:spcAft>
              <a:defRPr/>
            </a:pPr>
            <a:r>
              <a:rPr lang="en-GB" sz="2600" b="1" dirty="0">
                <a:solidFill>
                  <a:prstClr val="black"/>
                </a:solidFill>
                <a:latin typeface="Calibri"/>
              </a:rPr>
              <a:t>Talk class through one important point, then resume lecture</a:t>
            </a:r>
          </a:p>
          <a:p>
            <a:pPr algn="ctr"/>
            <a:endParaRPr lang="en-US" sz="2600" b="1" dirty="0">
              <a:solidFill>
                <a:prstClr val="black"/>
              </a:solidFill>
              <a:latin typeface="Calibri"/>
            </a:endParaRPr>
          </a:p>
        </p:txBody>
      </p:sp>
      <p:sp>
        <p:nvSpPr>
          <p:cNvPr id="9" name="Oval 8"/>
          <p:cNvSpPr>
            <a:spLocks noChangeArrowheads="1"/>
          </p:cNvSpPr>
          <p:nvPr/>
        </p:nvSpPr>
        <p:spPr bwMode="auto">
          <a:xfrm>
            <a:off x="4648200" y="4800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a:endParaRPr lang="en-GB" sz="2400" b="1" dirty="0">
              <a:solidFill>
                <a:prstClr val="black"/>
              </a:solidFill>
              <a:latin typeface="Calibri"/>
            </a:endParaRPr>
          </a:p>
          <a:p>
            <a:pPr algn="ctr"/>
            <a:endParaRPr lang="en-GB" sz="2400" b="1" dirty="0">
              <a:solidFill>
                <a:prstClr val="black"/>
              </a:solidFill>
              <a:latin typeface="Calibri"/>
            </a:endParaRPr>
          </a:p>
          <a:p>
            <a:pPr algn="ctr"/>
            <a:r>
              <a:rPr lang="en-GB" sz="2400" b="1" dirty="0">
                <a:solidFill>
                  <a:prstClr val="black"/>
                </a:solidFill>
                <a:latin typeface="Calibri"/>
              </a:rPr>
              <a:t>Let students read blue sheet for short while</a:t>
            </a:r>
          </a:p>
          <a:p>
            <a:pPr algn="ctr"/>
            <a:r>
              <a:rPr lang="en-US" sz="2400" b="1" dirty="0">
                <a:solidFill>
                  <a:prstClr val="black"/>
                </a:solidFill>
                <a:latin typeface="Calibri"/>
              </a:rPr>
              <a:t> </a:t>
            </a:r>
          </a:p>
          <a:p>
            <a:pPr algn="ctr"/>
            <a:endParaRPr lang="en-US" sz="2400" b="1"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Rot="1" noChangeArrowheads="1"/>
          </p:cNvSpPr>
          <p:nvPr>
            <p:ph type="ctrTitle"/>
          </p:nvPr>
        </p:nvSpPr>
        <p:spPr/>
        <p:txBody>
          <a:bodyPr/>
          <a:lstStyle/>
          <a:p>
            <a:r>
              <a:rPr lang="en-GB" dirty="0"/>
              <a:t>Addressing the balance between formative feedback and marks</a:t>
            </a:r>
          </a:p>
        </p:txBody>
      </p:sp>
      <p:sp>
        <p:nvSpPr>
          <p:cNvPr id="184325" name="Rectangle 5"/>
          <p:cNvSpPr>
            <a:spLocks noGrp="1" noRot="1" noChangeArrowheads="1"/>
          </p:cNvSpPr>
          <p:nvPr>
            <p:ph type="subTitle" idx="1"/>
          </p:nvPr>
        </p:nvSpPr>
        <p:spPr/>
        <p:txBody>
          <a:bodyPr/>
          <a:lstStyle/>
          <a:p>
            <a:r>
              <a:rPr lang="en-GB" b="1" dirty="0"/>
              <a:t>Marks can often destroy the value of our formative feedback to students!</a:t>
            </a:r>
          </a:p>
        </p:txBody>
      </p:sp>
      <p:sp>
        <p:nvSpPr>
          <p:cNvPr id="4" name="Rectangle 4"/>
          <p:cNvSpPr>
            <a:spLocks noGrp="1" noChangeArrowheads="1"/>
          </p:cNvSpPr>
          <p:nvPr>
            <p:ph type="dt" sz="quarter" idx="4294967295"/>
          </p:nvPr>
        </p:nvSpPr>
        <p:spPr>
          <a:xfrm>
            <a:off x="0" y="6245225"/>
            <a:ext cx="2286000" cy="476250"/>
          </a:xfrm>
          <a:prstGeom prst="rect">
            <a:avLst/>
          </a:prstGeom>
        </p:spPr>
        <p:txBody>
          <a:bodyPr/>
          <a:lstStyle/>
          <a:p>
            <a:pPr algn="ctr" eaLnBrk="0" hangingPunct="0"/>
            <a:fld id="{A3250E62-AEFB-4DA1-8618-FF43FB1DCA0A}" type="datetime2">
              <a:rPr lang="en-US" sz="1800">
                <a:solidFill>
                  <a:srgbClr val="FFFFFF"/>
                </a:solidFill>
              </a:rPr>
              <a:pPr algn="ctr" eaLnBrk="0" hangingPunct="0"/>
              <a:t>Tuesday, January 31, 2017</a:t>
            </a:fld>
            <a:endParaRPr lang="en-GB" sz="1800">
              <a:solidFill>
                <a:srgbClr val="FFFFFF"/>
              </a:solidFill>
            </a:endParaRPr>
          </a:p>
        </p:txBody>
      </p:sp>
      <p:sp>
        <p:nvSpPr>
          <p:cNvPr id="6" name="Rectangle 6"/>
          <p:cNvSpPr>
            <a:spLocks noGrp="1" noChangeArrowheads="1"/>
          </p:cNvSpPr>
          <p:nvPr>
            <p:ph type="sldNum" sz="quarter" idx="4294967295"/>
          </p:nvPr>
        </p:nvSpPr>
        <p:spPr>
          <a:xfrm>
            <a:off x="6858000" y="6245225"/>
            <a:ext cx="2286000" cy="476250"/>
          </a:xfrm>
          <a:prstGeom prst="rect">
            <a:avLst/>
          </a:prstGeom>
        </p:spPr>
        <p:txBody>
          <a:bodyPr/>
          <a:lstStyle/>
          <a:p>
            <a:pPr algn="ctr" eaLnBrk="0" hangingPunct="0"/>
            <a:fld id="{E292ADCE-322B-4869-B47E-2AA8AF94DFCB}" type="slidenum">
              <a:rPr lang="en-GB" sz="1800">
                <a:solidFill>
                  <a:srgbClr val="FFFFFF"/>
                </a:solidFill>
              </a:rPr>
              <a:pPr algn="ctr" eaLnBrk="0" hangingPunct="0"/>
              <a:t>37</a:t>
            </a:fld>
            <a:endParaRPr lang="en-GB" sz="1800">
              <a:solidFill>
                <a:srgbClr val="FFFF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rPr>
              <a:t>Feedback versus marks or grades</a:t>
            </a:r>
          </a:p>
        </p:txBody>
      </p:sp>
      <p:sp>
        <p:nvSpPr>
          <p:cNvPr id="40963" name="Rectangle 3"/>
          <p:cNvSpPr>
            <a:spLocks noGrp="1" noChangeArrowheads="1"/>
          </p:cNvSpPr>
          <p:nvPr>
            <p:ph idx="1"/>
          </p:nvPr>
        </p:nvSpPr>
        <p:spPr>
          <a:noFill/>
          <a:ln/>
        </p:spPr>
        <p:txBody>
          <a:bodyPr/>
          <a:lstStyle/>
          <a:p>
            <a:r>
              <a:rPr lang="en-GB" sz="3200" dirty="0"/>
              <a:t>Feedback may be eclipsed by marks or grades.</a:t>
            </a:r>
          </a:p>
          <a:p>
            <a:r>
              <a:rPr lang="en-GB" sz="3200" dirty="0"/>
              <a:t>Students may be blinded by the mark or grade, and not even try to make sense of the feedback they receive.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rPr>
              <a:t>Just a mark (or grade) is the least effective form of feedback!</a:t>
            </a:r>
          </a:p>
        </p:txBody>
      </p:sp>
      <p:sp>
        <p:nvSpPr>
          <p:cNvPr id="172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It’s what students look at first.</a:t>
            </a:r>
          </a:p>
          <a:p>
            <a:r>
              <a:rPr lang="en-GB" sz="2800" dirty="0"/>
              <a:t>If the mark is good, they smile and file – quite often they don’t even read the feedback.</a:t>
            </a:r>
          </a:p>
          <a:p>
            <a:r>
              <a:rPr lang="en-GB" sz="2800" dirty="0"/>
              <a:t>If it’s low, they frown and bin it – very often without reading the feedback.</a:t>
            </a:r>
          </a:p>
          <a:p>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2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sz="2800" dirty="0">
                <a:latin typeface="Calibri" pitchFamily="34" charset="0"/>
              </a:rPr>
              <a:t>You don’t need to take notes.</a:t>
            </a:r>
          </a:p>
          <a:p>
            <a:r>
              <a:rPr lang="en-GB" sz="2800" dirty="0">
                <a:latin typeface="Calibri" pitchFamily="34" charset="0"/>
              </a:rPr>
              <a:t>I’ll put the main slides up on my website by lunchtime tomorrow</a:t>
            </a:r>
            <a:r>
              <a:rPr lang="en-GB" sz="2800" dirty="0">
                <a:solidFill>
                  <a:srgbClr val="C00000"/>
                </a:solidFill>
                <a:latin typeface="Calibri" pitchFamily="34" charset="0"/>
              </a:rPr>
              <a:t>:</a:t>
            </a:r>
            <a:r>
              <a:rPr lang="en-GB" sz="2800" dirty="0">
                <a:latin typeface="Calibri" pitchFamily="34" charset="0"/>
              </a:rPr>
              <a:t> </a:t>
            </a:r>
            <a:r>
              <a:rPr lang="en-GB" sz="2800" dirty="0">
                <a:solidFill>
                  <a:srgbClr val="008000"/>
                </a:solidFill>
                <a:latin typeface="Calibri" pitchFamily="34" charset="0"/>
              </a:rPr>
              <a:t>(http://phil-race.co.uk/)</a:t>
            </a:r>
          </a:p>
          <a:p>
            <a:r>
              <a:rPr lang="en-GB" sz="2800" dirty="0">
                <a:latin typeface="Calibri" pitchFamily="34" charset="0"/>
              </a:rPr>
              <a:t>I won’t include pictures and video-clips, as this would make the file-size too large.</a:t>
            </a:r>
          </a:p>
          <a:p>
            <a:r>
              <a:rPr lang="en-GB" sz="2800" dirty="0">
                <a:latin typeface="Calibri" pitchFamily="34" charset="0"/>
              </a:rPr>
              <a:t>I may sometimes go through slides quite fast, but you can study them as you wish at your leisure.</a:t>
            </a:r>
            <a:endParaRPr lang="en-US" sz="2800" dirty="0">
              <a:latin typeface="Calibri"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But there are ways round this...</a:t>
            </a:r>
          </a:p>
        </p:txBody>
      </p:sp>
      <p:sp>
        <p:nvSpPr>
          <p:cNvPr id="4198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a:t>Give students back their work with feedback but with no marks or grades (keeping your record of their marks).</a:t>
            </a:r>
          </a:p>
          <a:p>
            <a:r>
              <a:rPr lang="en-GB" sz="2800"/>
              <a:t>Ask them to work out their marks from the feedback you have given them (and from the feedback you gave to others too).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Suggest that their marks will count!</a:t>
            </a:r>
          </a:p>
        </p:txBody>
      </p:sp>
      <p:sp>
        <p:nvSpPr>
          <p:cNvPr id="174083"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Tell them that if their self-assessment scores are within (say) 5% of your own scores, the higher number will go forward into their assessment record.</a:t>
            </a:r>
          </a:p>
          <a:p>
            <a:r>
              <a:rPr lang="en-GB" sz="2800" dirty="0"/>
              <a:t>But explain that you will talk individually to those students whose score is different by more than 5% from yours.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Get them to self-assess...</a:t>
            </a:r>
          </a:p>
        </p:txBody>
      </p:sp>
      <p:sp>
        <p:nvSpPr>
          <p:cNvPr id="43011"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Collect their scores or grades – e.g. pass a sheet round in a lecture.</a:t>
            </a:r>
          </a:p>
          <a:p>
            <a:r>
              <a:rPr lang="en-GB" sz="2800" dirty="0"/>
              <a:t>Most students (e.g. 9 in 10) will be within the 5%.</a:t>
            </a:r>
          </a:p>
          <a:p>
            <a:r>
              <a:rPr lang="en-GB" sz="2800" dirty="0"/>
              <a:t>Arrange to talk to those where the difference is more than 5% or one grade.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Students who under-estimate their grade…</a:t>
            </a:r>
          </a:p>
        </p:txBody>
      </p:sp>
      <p:sp>
        <p:nvSpPr>
          <p:cNvPr id="44035"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a:t>These students often need their esteem boosted.</a:t>
            </a:r>
          </a:p>
          <a:p>
            <a:r>
              <a:rPr lang="en-GB" sz="2800"/>
              <a:t>Remind them about the assessment criteria, and how these illustrate the intended standards associated with the learning outcomes.</a:t>
            </a:r>
          </a:p>
          <a:p>
            <a:r>
              <a:rPr lang="en-GB" sz="2800"/>
              <a:t>Check that they weren’t just trying not to be seen as over-confident.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Students who over-estimate their grade…</a:t>
            </a:r>
          </a:p>
        </p:txBody>
      </p:sp>
      <p:sp>
        <p:nvSpPr>
          <p:cNvPr id="173059"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This usually indicates they’ve got a blind spot.</a:t>
            </a:r>
          </a:p>
          <a:p>
            <a:r>
              <a:rPr lang="en-GB" sz="2800" dirty="0"/>
              <a:t>Talk them through their work, and find out exactly where they’ve lost marks which they thought they had gained.</a:t>
            </a:r>
          </a:p>
          <a:p>
            <a:r>
              <a:rPr lang="en-GB" sz="2800" dirty="0"/>
              <a:t>Check with them that they can now see what was being looked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a:solidFill>
                  <a:srgbClr val="00B050"/>
                </a:solidFill>
              </a:rPr>
              <a:t>Developing this idea further…</a:t>
            </a:r>
          </a:p>
        </p:txBody>
      </p:sp>
      <p:sp>
        <p:nvSpPr>
          <p:cNvPr id="17510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Think about getting students to indicate their expected score or grade at the point of handing their work in – for example on a self-assessment </a:t>
            </a:r>
            <a:r>
              <a:rPr lang="en-GB" sz="2800" dirty="0" err="1"/>
              <a:t>proforma</a:t>
            </a:r>
            <a:r>
              <a:rPr lang="en-GB" sz="2800" dirty="0"/>
              <a:t>.</a:t>
            </a:r>
          </a:p>
          <a:p>
            <a:r>
              <a:rPr lang="en-GB" sz="2800" dirty="0"/>
              <a:t>Think about getting students to work out how well they believe they have achieved each of the intended learning outcomes for the work concerned…</a:t>
            </a:r>
          </a:p>
          <a:p>
            <a:r>
              <a:rPr lang="en-GB" sz="2800" dirty="0"/>
              <a:t>Or how well they believe they have met each of the assessment criteria for the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5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ctrTitle"/>
          </p:nvPr>
        </p:nvSpPr>
        <p:spPr/>
        <p:txBody>
          <a:bodyPr/>
          <a:lstStyle/>
          <a:p>
            <a:pPr eaLnBrk="1" hangingPunct="1">
              <a:defRPr/>
            </a:pPr>
            <a:r>
              <a:rPr lang="en-GB"/>
              <a:t>Get students to self-assess their work</a:t>
            </a:r>
          </a:p>
        </p:txBody>
      </p:sp>
      <p:sp>
        <p:nvSpPr>
          <p:cNvPr id="3075" name="Rectangle 3"/>
          <p:cNvSpPr>
            <a:spLocks noGrp="1" noRot="1" noChangeArrowheads="1"/>
          </p:cNvSpPr>
          <p:nvPr>
            <p:ph type="subTitle" idx="1"/>
          </p:nvPr>
        </p:nvSpPr>
        <p:spPr/>
        <p:txBody>
          <a:bodyPr/>
          <a:lstStyle/>
          <a:p>
            <a:pPr eaLnBrk="1" hangingPunct="1">
              <a:defRPr/>
            </a:pPr>
            <a:r>
              <a:rPr lang="en-GB" b="1" dirty="0"/>
              <a:t>At the point of handing it in to 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grpId="0" nodeType="clickEffect">
                                  <p:stCondLst>
                                    <p:cond delay="0"/>
                                  </p:stCondLst>
                                  <p:iterate type="lt">
                                    <p:tmPct val="3000"/>
                                  </p:iterate>
                                  <p:childTnLst>
                                    <p:animMotion origin="layout" path="M 0.0 0.0  C 0.007 -0.01335  0.014 -0.02803  0.021 -0.04672  C 0.04 -0.10012  0.045 -0.15218  0.031 -0.16019  C 0.017 -0.16953  -0.01 -0.13215  -0.029 -0.07876  C -0.039 -0.05073  -0.045 -0.02403  -0.047 -0.004  C -0.05 0.01201  -0.051 0.02803  -0.051 0.04672  C -0.051 0.10679  -0.038 0.15618  -0.023 0.15618  C -0.008 0.15618  0.005 0.10679  0.005 0.04672  C 0.005 0.01869  0.002 -0.00801  -0.003 -0.0267  C -0.005 -0.04272  -0.01 -0.06007  -0.016 -0.07742  C -0.036 -0.13215  -0.063 -0.16953  -0.077 -0.16019  C -0.091 -0.15084  -0.086 -0.10012  -0.066 -0.04539  C -0.058 -0.02002  -0.047 0.00133  -0.036 0.01602  C -0.028 0.02937  -0.019 0.04138  -0.007 0.0534  C 0.029 0.09211  0.065 0.10946  0.075 0.09344  C 0.084 0.07742  0.064 0.03337  0.028 -0.004  C 0.013 -0.02002  -0.003 -0.03204  -0.016 -0.04005  C -0.028 -0.04806  -0.043 -0.05473  -0.059 -0.05873  C -0.103 -0.07208  -0.141 -0.06808  -0.144 -0.04672  C -0.148 -0.0267  -0.115 0.0  -0.071 0.01335  C -0.051 0.01869  -0.032 0.02136  -0.017 0.02002  C -0.004 0.02002  0.01 0.01735  0.025 0.01335  C 0.069 0.0  0.102 -0.02803  0.098 -0.04806  C 0.095 -0.06808  0.057 -0.07342  0.013 -0.06007  C -0.008 -0.0534  -0.027 -0.04405  -0.04 -0.03337  C -0.051 -0.02536  -0.062 -0.01602  -0.074 -0.004  C -0.109 0.03471  -0.13 0.07742  -0.12 0.09344  C -0.111 0.10946  -0.074 0.09211  -0.039 0.05473  C -0.022 0.03604  -0.008 0.01735  0.0 0.0  Z" pathEditMode="relative" ptsTypes="">
                                      <p:cBhvr>
                                        <p:cTn id="6" dur="2000" fill="hold"/>
                                        <p:tgtEl>
                                          <p:spTgt spid="3075">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ln w="12700" cmpd="sng"/>
        </p:spPr>
        <p:txBody>
          <a:bodyPr/>
          <a:lstStyle/>
          <a:p>
            <a:r>
              <a:rPr lang="en-GB" sz="4000"/>
              <a:t>Using student self-assessment to deepen their learning…</a:t>
            </a:r>
          </a:p>
        </p:txBody>
      </p:sp>
      <p:sp>
        <p:nvSpPr>
          <p:cNvPr id="9219" name="Rectangle 3"/>
          <p:cNvSpPr>
            <a:spLocks noGrp="1" noChangeArrowheads="1"/>
          </p:cNvSpPr>
          <p:nvPr>
            <p:ph type="subTitle" idx="1"/>
          </p:nvPr>
        </p:nvSpPr>
        <p:spPr>
          <a:ln w="12700" cmpd="sng"/>
        </p:spPr>
        <p:txBody>
          <a:bodyPr/>
          <a:lstStyle/>
          <a:p>
            <a:r>
              <a:rPr lang="en-GB" b="1" dirty="0"/>
              <a:t>…and to make tutor-marking more effective, and efficient – and to start tutor-student dialogues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4"/>
            <a:ext cx="9144000" cy="1367879"/>
          </a:xfrm>
        </p:spPr>
        <p:txBody>
          <a:bodyPr/>
          <a:lstStyle/>
          <a:p>
            <a:pPr algn="l">
              <a:spcAft>
                <a:spcPts val="0"/>
              </a:spcAft>
            </a:pPr>
            <a:r>
              <a:rPr lang="en-GB" sz="2800" dirty="0">
                <a:latin typeface="Comic Sans MS"/>
                <a:ea typeface="Times New Roman"/>
              </a:rPr>
              <a:t>Self-Assessment of your Assignment </a:t>
            </a:r>
            <a:r>
              <a:rPr lang="en-GB" sz="1800" dirty="0">
                <a:solidFill>
                  <a:schemeClr val="tx1"/>
                </a:solidFill>
                <a:latin typeface="Times New Roman"/>
                <a:ea typeface="Times New Roman"/>
              </a:rPr>
              <a:t/>
            </a:r>
            <a:br>
              <a:rPr lang="en-GB" sz="1800" dirty="0">
                <a:solidFill>
                  <a:schemeClr val="tx1"/>
                </a:solidFill>
                <a:latin typeface="Times New Roman"/>
                <a:ea typeface="Times New Roman"/>
              </a:rPr>
            </a:br>
            <a:r>
              <a:rPr lang="en-GB" sz="1800" dirty="0">
                <a:solidFill>
                  <a:schemeClr val="tx1"/>
                </a:solidFill>
                <a:latin typeface="Comic Sans MS"/>
                <a:ea typeface="Times New Roman"/>
              </a:rPr>
              <a:t>Please respond to the following questions at the point just before handing your work in. This will help me to give you useful feedback about your work, and also will give me useful feedback about how you are finding the programme to date.      Thanks.</a:t>
            </a:r>
            <a:r>
              <a:rPr lang="en-GB" sz="1800" dirty="0">
                <a:solidFill>
                  <a:schemeClr val="tx1"/>
                </a:solidFill>
                <a:latin typeface="Times New Roman"/>
                <a:ea typeface="Times New Roman"/>
              </a:rPr>
              <a:t/>
            </a:r>
            <a:br>
              <a:rPr lang="en-GB" sz="1800" dirty="0">
                <a:solidFill>
                  <a:schemeClr val="tx1"/>
                </a:solidFill>
                <a:latin typeface="Times New Roman"/>
                <a:ea typeface="Times New Roman"/>
              </a:rPr>
            </a:br>
            <a:endParaRPr lang="en-GB" sz="1800" dirty="0">
              <a:solidFill>
                <a:schemeClr val="tx1"/>
              </a:solidFill>
            </a:endParaRPr>
          </a:p>
        </p:txBody>
      </p:sp>
      <p:graphicFrame>
        <p:nvGraphicFramePr>
          <p:cNvPr id="7" name="Table 6"/>
          <p:cNvGraphicFramePr>
            <a:graphicFrameLocks noGrp="1"/>
          </p:cNvGraphicFramePr>
          <p:nvPr/>
        </p:nvGraphicFramePr>
        <p:xfrm>
          <a:off x="7" y="1412778"/>
          <a:ext cx="9143999" cy="5461351"/>
        </p:xfrm>
        <a:graphic>
          <a:graphicData uri="http://schemas.openxmlformats.org/drawingml/2006/table">
            <a:tbl>
              <a:tblPr/>
              <a:tblGrid>
                <a:gridCol w="395535">
                  <a:extLst>
                    <a:ext uri="{9D8B030D-6E8A-4147-A177-3AD203B41FA5}">
                      <a16:colId xmlns:a16="http://schemas.microsoft.com/office/drawing/2014/main" xmlns="" val="20000"/>
                    </a:ext>
                  </a:extLst>
                </a:gridCol>
                <a:gridCol w="2874985">
                  <a:extLst>
                    <a:ext uri="{9D8B030D-6E8A-4147-A177-3AD203B41FA5}">
                      <a16:colId xmlns:a16="http://schemas.microsoft.com/office/drawing/2014/main" xmlns="" val="20001"/>
                    </a:ext>
                  </a:extLst>
                </a:gridCol>
                <a:gridCol w="2367138">
                  <a:extLst>
                    <a:ext uri="{9D8B030D-6E8A-4147-A177-3AD203B41FA5}">
                      <a16:colId xmlns:a16="http://schemas.microsoft.com/office/drawing/2014/main" xmlns="" val="20002"/>
                    </a:ext>
                  </a:extLst>
                </a:gridCol>
                <a:gridCol w="2194441">
                  <a:extLst>
                    <a:ext uri="{9D8B030D-6E8A-4147-A177-3AD203B41FA5}">
                      <a16:colId xmlns:a16="http://schemas.microsoft.com/office/drawing/2014/main" xmlns="" val="20003"/>
                    </a:ext>
                  </a:extLst>
                </a:gridCol>
                <a:gridCol w="1311900">
                  <a:extLst>
                    <a:ext uri="{9D8B030D-6E8A-4147-A177-3AD203B41FA5}">
                      <a16:colId xmlns:a16="http://schemas.microsoft.com/office/drawing/2014/main" xmlns="" val="20004"/>
                    </a:ext>
                  </a:extLst>
                </a:gridCol>
              </a:tblGrid>
              <a:tr h="631959">
                <a:tc>
                  <a:txBody>
                    <a:bodyPr/>
                    <a:lstStyle/>
                    <a:p>
                      <a:pPr marL="342900" indent="-342900" algn="r">
                        <a:spcAft>
                          <a:spcPts val="0"/>
                        </a:spcAft>
                        <a:buFont typeface="+mj-lt"/>
                        <a:buAutoNum type="arabicPeriod"/>
                      </a:pPr>
                      <a:endParaRPr lang="en-GB" sz="1600" b="1" dirty="0">
                        <a:solidFill>
                          <a:schemeClr val="tx1"/>
                        </a:solidFill>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a:latin typeface="Comic Sans MS"/>
                          <a:ea typeface="Times New Roman"/>
                        </a:rPr>
                        <a:t>Questions</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a:latin typeface="Comic Sans MS"/>
                          <a:ea typeface="Times New Roman"/>
                        </a:rPr>
                        <a:t>Your replies to the questions</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r>
                        <a:rPr lang="en-GB" sz="1600" b="1">
                          <a:latin typeface="Comic Sans MS"/>
                          <a:ea typeface="Times New Roman"/>
                        </a:rPr>
                        <a:t>Tutor’s responses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r>
                        <a:rPr lang="en-GB" sz="1600" b="1">
                          <a:latin typeface="Comic Sans MS"/>
                          <a:ea typeface="Times New Roman"/>
                        </a:rPr>
                        <a:t>Your action points </a:t>
                      </a:r>
                      <a:endParaRPr lang="en-GB" sz="1600" b="1">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1</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mark (out of 100) do you think this work deserves?</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2</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most about doing this particular piece of work?</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092766">
                <a:tc>
                  <a:txBody>
                    <a:bodyPr/>
                    <a:lstStyle/>
                    <a:p>
                      <a:pPr marL="342900" lvl="0" indent="-342900" algn="r">
                        <a:spcAft>
                          <a:spcPts val="0"/>
                        </a:spcAft>
                        <a:buFont typeface="+mj-lt"/>
                        <a:buNone/>
                      </a:pPr>
                      <a:r>
                        <a:rPr lang="en-GB" sz="1600" b="1" dirty="0">
                          <a:solidFill>
                            <a:schemeClr val="tx1"/>
                          </a:solidFill>
                          <a:latin typeface="Times New Roman"/>
                          <a:ea typeface="Times New Roman"/>
                        </a:rPr>
                        <a:t>3</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did you like least about doing this piece of work?</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19574">
                <a:tc>
                  <a:txBody>
                    <a:bodyPr/>
                    <a:lstStyle/>
                    <a:p>
                      <a:pPr marL="342900" lvl="0" indent="-342900" algn="r">
                        <a:spcAft>
                          <a:spcPts val="0"/>
                        </a:spcAft>
                        <a:buFont typeface="+mj-lt"/>
                        <a:buNone/>
                      </a:pPr>
                      <a:r>
                        <a:rPr lang="en-GB" sz="1600" b="1" dirty="0">
                          <a:solidFill>
                            <a:schemeClr val="tx1"/>
                          </a:solidFill>
                          <a:latin typeface="Times New Roman"/>
                          <a:ea typeface="Times New Roman"/>
                        </a:rPr>
                        <a:t>4</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is the thing you did best?</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31959">
                <a:tc>
                  <a:txBody>
                    <a:bodyPr/>
                    <a:lstStyle/>
                    <a:p>
                      <a:pPr marL="342900" lvl="0" indent="-342900" algn="r">
                        <a:spcAft>
                          <a:spcPts val="0"/>
                        </a:spcAft>
                        <a:buFont typeface="+mj-lt"/>
                        <a:buNone/>
                      </a:pPr>
                      <a:r>
                        <a:rPr lang="en-GB" sz="1600" b="1" dirty="0">
                          <a:solidFill>
                            <a:schemeClr val="tx1"/>
                          </a:solidFill>
                          <a:latin typeface="Times New Roman"/>
                          <a:ea typeface="Times New Roman"/>
                        </a:rPr>
                        <a:t>5</a:t>
                      </a: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r>
                        <a:rPr lang="en-GB" sz="1600" b="1" dirty="0">
                          <a:latin typeface="Symbol"/>
                          <a:ea typeface="Times New Roman"/>
                        </a:rPr>
                        <a:t>What do you think you did least well?</a:t>
                      </a:r>
                    </a:p>
                    <a:p>
                      <a:pPr marL="228600" indent="-228600">
                        <a:spcAft>
                          <a:spcPts val="0"/>
                        </a:spcAft>
                        <a:buFont typeface="+mj-lt"/>
                        <a:buNone/>
                      </a:pPr>
                      <a:endParaRPr lang="en-GB" sz="1600" b="1" dirty="0">
                        <a:latin typeface="Times New Roman"/>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99"/>
                    </a:solidFill>
                  </a:tcPr>
                </a:tc>
                <a:tc>
                  <a:txBody>
                    <a:bodyPr/>
                    <a:lstStyle/>
                    <a:p>
                      <a:pPr marL="228600" indent="-228600">
                        <a:spcAft>
                          <a:spcPts val="0"/>
                        </a:spcAft>
                        <a:buFont typeface="+mj-lt"/>
                        <a:buNone/>
                      </a:pPr>
                      <a:endParaRPr lang="en-GB" sz="1600" b="1">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FFCC"/>
                    </a:solidFill>
                  </a:tcPr>
                </a:tc>
                <a:tc>
                  <a:txBody>
                    <a:bodyPr/>
                    <a:lstStyle/>
                    <a:p>
                      <a:pPr marL="228600" indent="-228600">
                        <a:spcAft>
                          <a:spcPts val="0"/>
                        </a:spcAft>
                        <a:buFont typeface="+mj-lt"/>
                        <a:buNone/>
                      </a:pPr>
                      <a:endParaRPr lang="en-GB" sz="1600" b="1" dirty="0">
                        <a:latin typeface="Comic Sans MS"/>
                        <a:ea typeface="Times New Roman"/>
                      </a:endParaRPr>
                    </a:p>
                  </a:txBody>
                  <a:tcPr marL="42876" marR="42876"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rPr>
              <a:t>Self-assessment tutor dialogues</a:t>
            </a:r>
          </a:p>
        </p:txBody>
      </p:sp>
      <p:sp>
        <p:nvSpPr>
          <p:cNvPr id="11267" name="Rectangle 3"/>
          <p:cNvSpPr>
            <a:spLocks noGrp="1" noChangeArrowheads="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Getting students to really reflect:</a:t>
            </a:r>
          </a:p>
          <a:p>
            <a:r>
              <a:rPr lang="en-GB" sz="2600" dirty="0"/>
              <a:t>A way of evidencing good feedback practice for inspection purposes;</a:t>
            </a:r>
          </a:p>
          <a:p>
            <a:r>
              <a:rPr lang="en-GB" sz="2600" dirty="0"/>
              <a:t>Avoiding wasting your time – and students’ time;</a:t>
            </a:r>
          </a:p>
          <a:p>
            <a:r>
              <a:rPr lang="en-GB" sz="2600" dirty="0"/>
              <a:t>Making sure students actually read your feedback;</a:t>
            </a:r>
          </a:p>
          <a:p>
            <a:r>
              <a:rPr lang="en-GB" sz="2600" dirty="0"/>
              <a:t>Making sure you give your students the feedback they want as well as the feedback they need;</a:t>
            </a:r>
          </a:p>
          <a:p>
            <a:r>
              <a:rPr lang="en-GB" sz="2600" dirty="0"/>
              <a:t>Finding out more about your students;</a:t>
            </a:r>
          </a:p>
          <a:p>
            <a:r>
              <a:rPr lang="en-GB" sz="2600" dirty="0"/>
              <a:t>…and much more.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p:spPr>
        <p:txBody>
          <a:bodyPr/>
          <a:lstStyle/>
          <a:p>
            <a:pPr eaLnBrk="1" hangingPunct="1"/>
            <a:r>
              <a:rPr lang="en-GB" sz="3600" b="1" dirty="0">
                <a:solidFill>
                  <a:srgbClr val="FF0000"/>
                </a:solidFill>
              </a:rPr>
              <a:t>Intended learning outcomes</a:t>
            </a:r>
          </a:p>
        </p:txBody>
      </p:sp>
      <p:sp>
        <p:nvSpPr>
          <p:cNvPr id="110595" name="Rectangle 3"/>
          <p:cNvSpPr>
            <a:spLocks noGrp="1" noChangeArrowheads="1"/>
          </p:cNvSpPr>
          <p:nvPr>
            <p:ph idx="1"/>
          </p:nvPr>
        </p:nvSpPr>
        <p:spPr>
          <a:xfrm>
            <a:off x="0" y="692622"/>
            <a:ext cx="9144000" cy="6165379"/>
          </a:xfrm>
        </p:spPr>
        <p:txBody>
          <a:bodyPr/>
          <a:lstStyle/>
          <a:p>
            <a:pPr>
              <a:buNone/>
            </a:pPr>
            <a:r>
              <a:rPr lang="en-US" sz="2800" dirty="0"/>
              <a:t>After participating in this workshop you should be better able to:</a:t>
            </a:r>
          </a:p>
          <a:p>
            <a:pPr lvl="0">
              <a:buFont typeface="+mj-lt"/>
              <a:buAutoNum type="arabicPeriod"/>
            </a:pPr>
            <a:r>
              <a:rPr lang="en-GB" sz="2800" dirty="0" smtClean="0"/>
              <a:t> Review some of the modern literature on assessment and feedback.</a:t>
            </a:r>
          </a:p>
          <a:p>
            <a:pPr lvl="0">
              <a:buFont typeface="+mj-lt"/>
              <a:buAutoNum type="arabicPeriod"/>
            </a:pPr>
            <a:r>
              <a:rPr lang="en-GB" sz="2800" dirty="0" smtClean="0"/>
              <a:t>Explore the benefits of getting students involved in their own – and each other’s – assessment. </a:t>
            </a:r>
            <a:endParaRPr lang="en-GB"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844552"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b="1" dirty="0">
                <a:solidFill>
                  <a:srgbClr val="00B050"/>
                </a:solidFill>
                <a:latin typeface="Calibri"/>
              </a:rPr>
              <a:t>Some questions to consider for self-assessment-tutor dialogues</a:t>
            </a:r>
          </a:p>
        </p:txBody>
      </p:sp>
      <p:sp>
        <p:nvSpPr>
          <p:cNvPr id="12291" name="Rectangle 3"/>
          <p:cNvSpPr>
            <a:spLocks noChangeArrowheads="1"/>
          </p:cNvSpPr>
          <p:nvPr/>
        </p:nvSpPr>
        <p:spPr bwMode="auto">
          <a:xfrm>
            <a:off x="844552" y="1758950"/>
            <a:ext cx="7759700" cy="4406900"/>
          </a:xfrm>
          <a:prstGeom prst="rect">
            <a:avLst/>
          </a:prstGeom>
          <a:noFill/>
          <a:ln w="12700">
            <a:noFill/>
            <a:miter lim="800000"/>
            <a:headEnd/>
            <a:tailEnd/>
          </a:ln>
        </p:spPr>
        <p:txBody>
          <a:bodyPr lIns="92075" tIns="46038" rIns="92075" bIns="46038"/>
          <a:lstStyle/>
          <a:p>
            <a:pPr marL="635000" indent="-635000" eaLnBrk="0" hangingPunct="0">
              <a:lnSpc>
                <a:spcPct val="90000"/>
              </a:lnSpc>
              <a:buClr>
                <a:srgbClr val="FF3399"/>
              </a:buClr>
              <a:buSzPct val="75000"/>
              <a:buFont typeface="Monotype Sorts" pitchFamily="2" charset="2"/>
              <a:buNone/>
            </a:pPr>
            <a:r>
              <a:rPr lang="en-GB" sz="3200" b="1" dirty="0">
                <a:solidFill>
                  <a:srgbClr val="660066"/>
                </a:solidFill>
                <a:latin typeface="Calibri"/>
              </a:rPr>
              <a:t>1	What do you honestly consider will be a fair score or grade for the work you are handing in?</a:t>
            </a:r>
          </a:p>
          <a:p>
            <a:pPr marL="635000" indent="-635000" eaLnBrk="0" hangingPunct="0">
              <a:lnSpc>
                <a:spcPct val="90000"/>
              </a:lnSpc>
              <a:buClr>
                <a:srgbClr val="FF3399"/>
              </a:buClr>
              <a:buSzPct val="75000"/>
              <a:buFont typeface="Monotype Sorts" pitchFamily="2" charset="2"/>
              <a:buNone/>
            </a:pPr>
            <a:endParaRPr lang="en-GB" sz="3200" b="1" dirty="0">
              <a:solidFill>
                <a:srgbClr val="660066"/>
              </a:solidFill>
              <a:latin typeface="Calibri"/>
            </a:endParaRPr>
          </a:p>
          <a:p>
            <a:pPr marL="635000" indent="-635000" eaLnBrk="0" hangingPunct="0">
              <a:lnSpc>
                <a:spcPct val="90000"/>
              </a:lnSpc>
              <a:buClr>
                <a:srgbClr val="FF3399"/>
              </a:buClr>
              <a:buSzPct val="75000"/>
              <a:buFont typeface="Monotype Sorts" pitchFamily="2" charset="2"/>
              <a:buNone/>
            </a:pPr>
            <a:endParaRPr lang="en-GB" sz="3200" b="1" dirty="0">
              <a:solidFill>
                <a:srgbClr val="660066"/>
              </a:solidFill>
              <a:latin typeface="Calibri"/>
            </a:endParaRPr>
          </a:p>
          <a:p>
            <a:pPr marL="635000" indent="-635000" eaLnBrk="0" hangingPunct="0">
              <a:lnSpc>
                <a:spcPct val="90000"/>
              </a:lnSpc>
              <a:buClr>
                <a:srgbClr val="FF3399"/>
              </a:buClr>
              <a:buSzPct val="75000"/>
              <a:buFont typeface="Monotype Sorts" pitchFamily="2" charset="2"/>
              <a:buNone/>
            </a:pPr>
            <a:endParaRPr lang="en-GB" sz="3200" b="1" dirty="0">
              <a:solidFill>
                <a:srgbClr val="660066"/>
              </a:solidFill>
              <a:latin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844552" y="1758950"/>
            <a:ext cx="7759700" cy="4406900"/>
          </a:xfrm>
          <a:prstGeom prst="rect">
            <a:avLst/>
          </a:prstGeom>
          <a:noFill/>
          <a:ln w="12700">
            <a:noFill/>
            <a:miter lim="800000"/>
            <a:headEnd/>
            <a:tailEnd/>
          </a:ln>
        </p:spPr>
        <p:txBody>
          <a:bodyPr lIns="92075" tIns="46038" rIns="92075" bIns="46038"/>
          <a:lstStyle/>
          <a:p>
            <a:pPr marL="635000" indent="-635000" eaLnBrk="0" hangingPunct="0">
              <a:lnSpc>
                <a:spcPct val="90000"/>
              </a:lnSpc>
              <a:buClr>
                <a:srgbClr val="FF3399"/>
              </a:buClr>
              <a:buSzPct val="75000"/>
            </a:pPr>
            <a:r>
              <a:rPr lang="en-GB" sz="3200" b="1">
                <a:solidFill>
                  <a:srgbClr val="660066"/>
                </a:solidFill>
                <a:latin typeface="Calibri"/>
              </a:rPr>
              <a:t>2	What do you think was the thing you did best in this assignment?</a:t>
            </a:r>
          </a:p>
          <a:p>
            <a:pPr marL="635000" indent="-635000" eaLnBrk="0" hangingPunct="0">
              <a:lnSpc>
                <a:spcPct val="90000"/>
              </a:lnSpc>
              <a:buClr>
                <a:srgbClr val="FF3399"/>
              </a:buClr>
              <a:buSzPct val="75000"/>
            </a:pPr>
            <a:endParaRPr lang="en-GB" sz="3200" b="1">
              <a:solidFill>
                <a:srgbClr val="660066"/>
              </a:solidFill>
              <a:latin typeface="Calibri"/>
            </a:endParaRPr>
          </a:p>
          <a:p>
            <a:pPr marL="635000" indent="-635000" eaLnBrk="0" hangingPunct="0">
              <a:lnSpc>
                <a:spcPct val="90000"/>
              </a:lnSpc>
              <a:buClr>
                <a:srgbClr val="FF3399"/>
              </a:buClr>
              <a:buSzPct val="75000"/>
            </a:pPr>
            <a:endParaRPr lang="en-GB" sz="3200" b="1">
              <a:solidFill>
                <a:srgbClr val="660066"/>
              </a:solidFill>
              <a:latin typeface="Calibri"/>
            </a:endParaRPr>
          </a:p>
          <a:p>
            <a:pPr marL="635000" indent="-635000" eaLnBrk="0" hangingPunct="0">
              <a:lnSpc>
                <a:spcPct val="90000"/>
              </a:lnSpc>
              <a:buClr>
                <a:srgbClr val="FF3399"/>
              </a:buClr>
              <a:buSzPct val="75000"/>
            </a:pPr>
            <a:endParaRPr lang="en-GB" sz="3200" b="1">
              <a:solidFill>
                <a:srgbClr val="660066"/>
              </a:solidFill>
              <a:latin typeface="Calibri"/>
            </a:endParaRPr>
          </a:p>
        </p:txBody>
      </p:sp>
      <p:sp>
        <p:nvSpPr>
          <p:cNvPr id="13315" name="Rectangle 3"/>
          <p:cNvSpPr>
            <a:spLocks noChangeArrowheads="1"/>
          </p:cNvSpPr>
          <p:nvPr/>
        </p:nvSpPr>
        <p:spPr bwMode="auto">
          <a:xfrm>
            <a:off x="844552"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b="1" dirty="0">
                <a:solidFill>
                  <a:srgbClr val="00B050"/>
                </a:solidFill>
                <a:latin typeface="Calibri"/>
              </a:rPr>
              <a:t>Some questions to consider for self-assessment-tutor dialogues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844552" y="1758950"/>
            <a:ext cx="7759700" cy="4406900"/>
          </a:xfrm>
          <a:prstGeom prst="rect">
            <a:avLst/>
          </a:prstGeom>
          <a:noFill/>
          <a:ln w="12700">
            <a:noFill/>
            <a:miter lim="800000"/>
            <a:headEnd/>
            <a:tailEnd/>
          </a:ln>
        </p:spPr>
        <p:txBody>
          <a:bodyPr lIns="92075" tIns="46038" rIns="92075" bIns="46038"/>
          <a:lstStyle/>
          <a:p>
            <a:pPr marL="635000" indent="-635000" eaLnBrk="0" hangingPunct="0">
              <a:lnSpc>
                <a:spcPct val="90000"/>
              </a:lnSpc>
              <a:buClr>
                <a:srgbClr val="FF3399"/>
              </a:buClr>
              <a:buSzPct val="75000"/>
            </a:pPr>
            <a:r>
              <a:rPr lang="en-GB" sz="3200" b="1" dirty="0">
                <a:solidFill>
                  <a:srgbClr val="660066"/>
                </a:solidFill>
                <a:latin typeface="Calibri"/>
              </a:rPr>
              <a:t>3	If you had the chance to do the assignment again from scratch, how (if at all) might you decide to go about it differently?</a:t>
            </a:r>
          </a:p>
          <a:p>
            <a:pPr marL="635000" indent="-635000" eaLnBrk="0" hangingPunct="0">
              <a:lnSpc>
                <a:spcPct val="90000"/>
              </a:lnSpc>
              <a:buClr>
                <a:srgbClr val="FF3399"/>
              </a:buClr>
              <a:buSzPct val="75000"/>
            </a:pPr>
            <a:endParaRPr lang="en-GB" sz="3200" b="1" dirty="0">
              <a:solidFill>
                <a:srgbClr val="660066"/>
              </a:solidFill>
              <a:latin typeface="Calibri"/>
            </a:endParaRPr>
          </a:p>
          <a:p>
            <a:pPr marL="635000" indent="-635000" eaLnBrk="0" hangingPunct="0">
              <a:lnSpc>
                <a:spcPct val="90000"/>
              </a:lnSpc>
              <a:buClr>
                <a:srgbClr val="FF3399"/>
              </a:buClr>
              <a:buSzPct val="75000"/>
            </a:pPr>
            <a:endParaRPr lang="en-GB" sz="3200" b="1" dirty="0">
              <a:solidFill>
                <a:srgbClr val="660066"/>
              </a:solidFill>
              <a:latin typeface="Calibri"/>
            </a:endParaRPr>
          </a:p>
          <a:p>
            <a:pPr marL="635000" indent="-635000" eaLnBrk="0" hangingPunct="0">
              <a:lnSpc>
                <a:spcPct val="90000"/>
              </a:lnSpc>
              <a:buClr>
                <a:srgbClr val="FF3399"/>
              </a:buClr>
              <a:buSzPct val="75000"/>
            </a:pPr>
            <a:endParaRPr lang="en-GB" sz="3200" b="1" dirty="0">
              <a:solidFill>
                <a:srgbClr val="660066"/>
              </a:solidFill>
              <a:latin typeface="Calibri"/>
            </a:endParaRPr>
          </a:p>
        </p:txBody>
      </p:sp>
      <p:sp>
        <p:nvSpPr>
          <p:cNvPr id="14339" name="Rectangle 3"/>
          <p:cNvSpPr>
            <a:spLocks noChangeArrowheads="1"/>
          </p:cNvSpPr>
          <p:nvPr/>
        </p:nvSpPr>
        <p:spPr bwMode="auto">
          <a:xfrm>
            <a:off x="844552"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b="1" dirty="0">
                <a:solidFill>
                  <a:srgbClr val="00B050"/>
                </a:solidFill>
                <a:latin typeface="Calibri"/>
              </a:rPr>
              <a:t>Some questions to consider for self-assessment-tutor dialogues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844552" y="1758950"/>
            <a:ext cx="7759700" cy="4406900"/>
          </a:xfrm>
          <a:prstGeom prst="rect">
            <a:avLst/>
          </a:prstGeom>
          <a:noFill/>
          <a:ln w="12700">
            <a:noFill/>
            <a:miter lim="800000"/>
            <a:headEnd/>
            <a:tailEnd/>
          </a:ln>
        </p:spPr>
        <p:txBody>
          <a:bodyPr lIns="92075" tIns="46038" rIns="92075" bIns="46038"/>
          <a:lstStyle/>
          <a:p>
            <a:pPr marL="635000" indent="-635000" eaLnBrk="0" hangingPunct="0">
              <a:lnSpc>
                <a:spcPct val="90000"/>
              </a:lnSpc>
              <a:buClr>
                <a:srgbClr val="FF3399"/>
              </a:buClr>
              <a:buSzPct val="75000"/>
              <a:buFont typeface="Monotype Sorts" pitchFamily="2" charset="2"/>
              <a:buNone/>
            </a:pPr>
            <a:r>
              <a:rPr lang="en-GB" sz="3200" b="1" dirty="0">
                <a:solidFill>
                  <a:srgbClr val="660066"/>
                </a:solidFill>
                <a:latin typeface="Calibri"/>
              </a:rPr>
              <a:t>4	What did you find the hardest aspect of this assignment?</a:t>
            </a:r>
          </a:p>
          <a:p>
            <a:pPr marL="635000" indent="-635000" eaLnBrk="0" hangingPunct="0">
              <a:lnSpc>
                <a:spcPct val="90000"/>
              </a:lnSpc>
              <a:buClr>
                <a:srgbClr val="FF3399"/>
              </a:buClr>
              <a:buSzPct val="75000"/>
              <a:buFont typeface="Monotype Sorts" pitchFamily="2" charset="2"/>
              <a:buNone/>
            </a:pPr>
            <a:endParaRPr lang="en-GB" sz="3200" b="1" dirty="0">
              <a:solidFill>
                <a:srgbClr val="660066"/>
              </a:solidFill>
              <a:latin typeface="Calibri"/>
            </a:endParaRPr>
          </a:p>
          <a:p>
            <a:pPr marL="635000" indent="-635000" eaLnBrk="0" hangingPunct="0">
              <a:lnSpc>
                <a:spcPct val="90000"/>
              </a:lnSpc>
              <a:buClr>
                <a:srgbClr val="FF3399"/>
              </a:buClr>
              <a:buSzPct val="75000"/>
              <a:buFont typeface="Monotype Sorts" pitchFamily="2" charset="2"/>
              <a:buNone/>
            </a:pPr>
            <a:endParaRPr lang="en-GB" sz="3200" b="1" dirty="0">
              <a:solidFill>
                <a:srgbClr val="660066"/>
              </a:solidFill>
              <a:latin typeface="Calibri"/>
            </a:endParaRPr>
          </a:p>
          <a:p>
            <a:pPr marL="635000" indent="-635000" eaLnBrk="0" hangingPunct="0">
              <a:lnSpc>
                <a:spcPct val="90000"/>
              </a:lnSpc>
              <a:buClr>
                <a:srgbClr val="FF3399"/>
              </a:buClr>
              <a:buSzPct val="75000"/>
              <a:buFont typeface="Monotype Sorts" pitchFamily="2" charset="2"/>
              <a:buNone/>
            </a:pPr>
            <a:endParaRPr lang="en-GB" sz="3200" b="1" dirty="0">
              <a:solidFill>
                <a:srgbClr val="660066"/>
              </a:solidFill>
              <a:latin typeface="Calibri"/>
            </a:endParaRPr>
          </a:p>
          <a:p>
            <a:pPr marL="635000" indent="-635000" eaLnBrk="0" hangingPunct="0">
              <a:lnSpc>
                <a:spcPct val="90000"/>
              </a:lnSpc>
              <a:buClr>
                <a:srgbClr val="FF3399"/>
              </a:buClr>
              <a:buSzPct val="75000"/>
              <a:buFont typeface="Monotype Sorts" pitchFamily="2" charset="2"/>
              <a:buNone/>
            </a:pPr>
            <a:endParaRPr lang="en-GB" sz="3200" b="1" dirty="0">
              <a:solidFill>
                <a:srgbClr val="660066"/>
              </a:solidFill>
              <a:latin typeface="Calibri"/>
            </a:endParaRPr>
          </a:p>
        </p:txBody>
      </p:sp>
      <p:sp>
        <p:nvSpPr>
          <p:cNvPr id="15363" name="Rectangle 3"/>
          <p:cNvSpPr>
            <a:spLocks noChangeArrowheads="1"/>
          </p:cNvSpPr>
          <p:nvPr/>
        </p:nvSpPr>
        <p:spPr bwMode="auto">
          <a:xfrm>
            <a:off x="844552"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GB" sz="3200" b="1" dirty="0">
                <a:solidFill>
                  <a:srgbClr val="00B050"/>
                </a:solidFill>
                <a:latin typeface="Calibri"/>
              </a:rPr>
              <a:t>Some questions to consider for self-assessment-tutor dialogues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3"/>
          <p:cNvSpPr>
            <a:spLocks noGrp="1" noChangeArrowheads="1"/>
          </p:cNvSpPr>
          <p:nvPr>
            <p:ph type="title"/>
          </p:nvPr>
        </p:nvSpPr>
        <p:spPr>
          <a:noFill/>
        </p:spPr>
        <p:txBody>
          <a:bodyPr/>
          <a:lstStyle/>
          <a:p>
            <a:r>
              <a:rPr lang="en-GB" sz="3200" dirty="0">
                <a:solidFill>
                  <a:srgbClr val="00B050"/>
                </a:solidFill>
              </a:rPr>
              <a:t>Some questions to consider for self-</a:t>
            </a:r>
            <a:br>
              <a:rPr lang="en-GB" sz="3200" dirty="0">
                <a:solidFill>
                  <a:srgbClr val="00B050"/>
                </a:solidFill>
              </a:rPr>
            </a:br>
            <a:r>
              <a:rPr lang="en-GB" sz="3200" dirty="0">
                <a:solidFill>
                  <a:srgbClr val="00B050"/>
                </a:solidFill>
              </a:rPr>
              <a:t>assessment-tutor dialogues</a:t>
            </a:r>
          </a:p>
        </p:txBody>
      </p:sp>
      <p:sp>
        <p:nvSpPr>
          <p:cNvPr id="16386" name="Content Placeholder 2"/>
          <p:cNvSpPr>
            <a:spLocks noGrp="1"/>
          </p:cNvSpPr>
          <p:nvPr>
            <p:ph idx="1"/>
          </p:nvPr>
        </p:nvSpPr>
        <p:spPr/>
        <p:txBody>
          <a:bodyPr/>
          <a:lstStyle/>
          <a:p>
            <a:pPr>
              <a:buFont typeface="Monotype Sorts" pitchFamily="2" charset="2"/>
              <a:buNone/>
            </a:pPr>
            <a:r>
              <a:rPr lang="en-GB" sz="3200" dirty="0"/>
              <a:t>5 Please jot down three short questions you would like me to answer about this example of your work:</a:t>
            </a:r>
          </a:p>
          <a:p>
            <a:pPr>
              <a:buFont typeface="Monotype Sorts" pitchFamily="2" charset="2"/>
              <a:buNone/>
            </a:pPr>
            <a:r>
              <a:rPr lang="en-GB" sz="3200" dirty="0"/>
              <a:t>(1)</a:t>
            </a:r>
          </a:p>
          <a:p>
            <a:pPr>
              <a:buFont typeface="Monotype Sorts" pitchFamily="2" charset="2"/>
              <a:buNone/>
            </a:pPr>
            <a:endParaRPr lang="en-GB" sz="3200" dirty="0"/>
          </a:p>
          <a:p>
            <a:pPr>
              <a:buFont typeface="Monotype Sorts" pitchFamily="2" charset="2"/>
              <a:buNone/>
            </a:pPr>
            <a:r>
              <a:rPr lang="en-GB" sz="3200" dirty="0"/>
              <a:t>(2)</a:t>
            </a:r>
          </a:p>
          <a:p>
            <a:pPr>
              <a:buFont typeface="Monotype Sorts" pitchFamily="2" charset="2"/>
              <a:buNone/>
            </a:pPr>
            <a:endParaRPr lang="en-GB" sz="3200" dirty="0"/>
          </a:p>
          <a:p>
            <a:pPr>
              <a:buFont typeface="Monotype Sorts" pitchFamily="2" charset="2"/>
              <a:buNone/>
            </a:pPr>
            <a:r>
              <a:rPr lang="en-GB" sz="3200" dirty="0"/>
              <a:t>(3)</a:t>
            </a:r>
            <a:endParaRPr lang="en-US" sz="32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2"/>
            <a:ext cx="9144000" cy="765175"/>
          </a:xfrm>
          <a:prstGeom prst="rect">
            <a:avLst/>
          </a:prstGeom>
          <a:noFill/>
          <a:ln w="9525" algn="ctr">
            <a:noFill/>
            <a:miter lim="800000"/>
            <a:headEnd/>
            <a:tailEnd/>
          </a:ln>
        </p:spPr>
        <p:txBody>
          <a:bodyPr anchor="ctr"/>
          <a:lstStyle/>
          <a:p>
            <a:pPr>
              <a:lnSpc>
                <a:spcPct val="85000"/>
              </a:lnSpc>
            </a:pPr>
            <a:r>
              <a:rPr lang="en-US" sz="2800" b="1">
                <a:solidFill>
                  <a:srgbClr val="FF0000"/>
                </a:solidFill>
                <a:latin typeface="Verdana" pitchFamily="34" charset="0"/>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2532" name="Oval 4"/>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22533" name="Oval 5"/>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22534" name="Oval 6"/>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r>
              <a:rPr lang="en-US" sz="2800" b="1">
                <a:solidFill>
                  <a:srgbClr val="000000"/>
                </a:solidFill>
              </a:rPr>
              <a:t>Wanting/</a:t>
            </a:r>
          </a:p>
          <a:p>
            <a:r>
              <a:rPr lang="en-US" sz="2800" b="1">
                <a:solidFill>
                  <a:srgbClr val="000000"/>
                </a:solidFill>
              </a:rPr>
              <a:t>Needing</a:t>
            </a:r>
          </a:p>
        </p:txBody>
      </p:sp>
      <p:sp>
        <p:nvSpPr>
          <p:cNvPr id="22535" name="Rectangle 7"/>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r>
              <a:rPr lang="en-US" sz="3200" b="1">
                <a:solidFill>
                  <a:srgbClr val="FFFFFF"/>
                </a:solidFill>
              </a:rPr>
              <a:t>Doing</a:t>
            </a:r>
          </a:p>
        </p:txBody>
      </p:sp>
      <p:sp>
        <p:nvSpPr>
          <p:cNvPr id="22536" name="Rectangle 8"/>
          <p:cNvSpPr>
            <a:spLocks noChangeArrowheads="1"/>
          </p:cNvSpPr>
          <p:nvPr/>
        </p:nvSpPr>
        <p:spPr bwMode="auto">
          <a:xfrm>
            <a:off x="3505200" y="6065839"/>
            <a:ext cx="2514600" cy="585418"/>
          </a:xfrm>
          <a:prstGeom prst="rect">
            <a:avLst/>
          </a:prstGeom>
          <a:noFill/>
          <a:ln w="9525">
            <a:noFill/>
            <a:miter lim="800000"/>
            <a:headEnd/>
            <a:tailEnd/>
          </a:ln>
        </p:spPr>
        <p:txBody>
          <a:bodyPr lIns="92075" tIns="46038" rIns="92075" bIns="46038">
            <a:spAutoFit/>
          </a:bodyPr>
          <a:lstStyle/>
          <a:p>
            <a:r>
              <a:rPr lang="en-US" sz="3200" b="1">
                <a:solidFill>
                  <a:srgbClr val="000000"/>
                </a:solidFill>
              </a:rPr>
              <a:t>Feedback</a:t>
            </a:r>
          </a:p>
        </p:txBody>
      </p:sp>
      <p:sp>
        <p:nvSpPr>
          <p:cNvPr id="22537"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22538" name="Rectangle 10"/>
          <p:cNvSpPr>
            <a:spLocks noChangeArrowheads="1"/>
          </p:cNvSpPr>
          <p:nvPr/>
        </p:nvSpPr>
        <p:spPr bwMode="auto">
          <a:xfrm>
            <a:off x="2987677" y="5157789"/>
            <a:ext cx="2795588" cy="585418"/>
          </a:xfrm>
          <a:prstGeom prst="rect">
            <a:avLst/>
          </a:prstGeom>
          <a:noFill/>
          <a:ln w="9525">
            <a:noFill/>
            <a:miter lim="800000"/>
            <a:headEnd/>
            <a:tailEnd/>
          </a:ln>
        </p:spPr>
        <p:txBody>
          <a:bodyPr lIns="92075" tIns="46038" rIns="92075" bIns="46038">
            <a:spAutoFit/>
          </a:bodyPr>
          <a:lstStyle/>
          <a:p>
            <a:r>
              <a:rPr lang="en-US" sz="3200" b="1">
                <a:solidFill>
                  <a:srgbClr val="000000"/>
                </a:solidFill>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endParaRPr lang="en-US">
              <a:solidFill>
                <a:srgbClr val="59178A"/>
              </a:solidFill>
              <a:latin typeface="Arial" pitchFamily="34" charset="0"/>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Do you now feel better able to:</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336600"/>
                </a:solidFill>
                <a:latin typeface="Calibri"/>
              </a:rPr>
              <a:t>2 hands = very much better</a:t>
            </a:r>
            <a:r>
              <a:rPr lang="en-GB" sz="2800" b="1" dirty="0">
                <a:solidFill>
                  <a:srgbClr val="660066"/>
                </a:solidFill>
                <a:latin typeface="Calibri"/>
              </a:rPr>
              <a:t>,  </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CC6600"/>
                </a:solidFill>
                <a:latin typeface="Calibri"/>
              </a:rPr>
              <a:t>one hand = somewhat  better</a:t>
            </a:r>
            <a:r>
              <a:rPr lang="en-GB" sz="2800" b="1" dirty="0">
                <a:solidFill>
                  <a:srgbClr val="660066"/>
                </a:solidFill>
                <a:latin typeface="Calibri"/>
              </a:rPr>
              <a:t>, </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Calibri"/>
              </a:rPr>
              <a:t>	</a:t>
            </a:r>
            <a:r>
              <a:rPr lang="en-GB" sz="2800" b="1" dirty="0">
                <a:solidFill>
                  <a:srgbClr val="CC0000"/>
                </a:solidFill>
                <a:latin typeface="Calibri"/>
              </a:rPr>
              <a:t>touch left ear = no better</a:t>
            </a:r>
            <a:r>
              <a:rPr lang="en-GB" sz="2800" b="1" dirty="0">
                <a:solidFill>
                  <a:srgbClr val="660066"/>
                </a:solidFill>
                <a:latin typeface="Calibri"/>
              </a:rPr>
              <a:t>...</a:t>
            </a:r>
            <a:endParaRPr lang="en-US" sz="2800" b="1" kern="0" dirty="0">
              <a:solidFill>
                <a:srgbClr val="660066"/>
              </a:solidFill>
              <a:latin typeface="Calibri"/>
            </a:endParaRPr>
          </a:p>
          <a:p>
            <a:pPr marL="533400" lvl="0" indent="-533400" eaLnBrk="0" hangingPunct="0">
              <a:lnSpc>
                <a:spcPct val="90000"/>
              </a:lnSpc>
              <a:spcBef>
                <a:spcPct val="35000"/>
              </a:spcBef>
              <a:buClr>
                <a:srgbClr val="009900"/>
              </a:buClr>
              <a:buFont typeface="+mj-lt"/>
              <a:buAutoNum type="arabicPeriod"/>
            </a:pPr>
            <a:r>
              <a:rPr lang="en-GB" sz="2800" b="1" kern="0" dirty="0" smtClean="0">
                <a:solidFill>
                  <a:srgbClr val="660066"/>
                </a:solidFill>
                <a:latin typeface="Calibri"/>
              </a:rPr>
              <a:t> Review some of the modern literature on assessment and feedback.</a:t>
            </a:r>
          </a:p>
          <a:p>
            <a:pPr marL="533400" lvl="0" indent="-533400" eaLnBrk="0" hangingPunct="0">
              <a:lnSpc>
                <a:spcPct val="90000"/>
              </a:lnSpc>
              <a:spcBef>
                <a:spcPct val="35000"/>
              </a:spcBef>
              <a:buClr>
                <a:srgbClr val="009900"/>
              </a:buClr>
              <a:buFont typeface="+mj-lt"/>
              <a:buAutoNum type="arabicPeriod"/>
            </a:pPr>
            <a:r>
              <a:rPr lang="en-GB" sz="2800" b="1" kern="0" dirty="0" smtClean="0">
                <a:solidFill>
                  <a:srgbClr val="660066"/>
                </a:solidFill>
                <a:latin typeface="Calibri"/>
              </a:rPr>
              <a:t>Explore the benefits of getting students involved in their own – and each other’s – assessment. </a:t>
            </a:r>
          </a:p>
          <a:p>
            <a:pPr marL="533400" indent="-533400" eaLnBrk="0" hangingPunct="0">
              <a:lnSpc>
                <a:spcPct val="90000"/>
              </a:lnSpc>
              <a:spcBef>
                <a:spcPct val="35000"/>
              </a:spcBef>
              <a:buClr>
                <a:srgbClr val="009900"/>
              </a:buClr>
            </a:pPr>
            <a:endParaRPr lang="en-GB" sz="2800" b="1" kern="0" dirty="0">
              <a:solidFill>
                <a:srgbClr val="660066"/>
              </a:solidFill>
              <a:latin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51" y="88784"/>
            <a:ext cx="7554951" cy="800100"/>
          </a:xfrm>
          <a:noFill/>
        </p:spPr>
        <p:txBody>
          <a:bodyPr anchor="ctr"/>
          <a:lstStyle/>
          <a:p>
            <a:pPr eaLnBrk="1" hangingPunct="1"/>
            <a:r>
              <a:rPr lang="en-GB" sz="3200" dirty="0"/>
              <a:t>Useful references: 1</a:t>
            </a:r>
          </a:p>
        </p:txBody>
      </p:sp>
      <p:sp>
        <p:nvSpPr>
          <p:cNvPr id="207875" name="Rectangle 3"/>
          <p:cNvSpPr>
            <a:spLocks noGrp="1" noChangeArrowheads="1"/>
          </p:cNvSpPr>
          <p:nvPr>
            <p:ph type="body" idx="1"/>
          </p:nvPr>
        </p:nvSpPr>
        <p:spPr>
          <a:xfrm>
            <a:off x="250825" y="908726"/>
            <a:ext cx="8713788" cy="5615905"/>
          </a:xfrm>
        </p:spPr>
        <p:txBody>
          <a:bodyPr/>
          <a:lstStyle/>
          <a:p>
            <a:pPr marL="609600" indent="-609600" eaLnBrk="1" hangingPunct="1">
              <a:buFont typeface="Wingdings" pitchFamily="2" charset="2"/>
              <a:buNone/>
              <a:defRPr/>
            </a:pPr>
            <a:r>
              <a:rPr lang="en-GB" sz="2000" dirty="0"/>
              <a:t>Assessment Reform Group (1999) </a:t>
            </a:r>
            <a:r>
              <a:rPr lang="en-GB" sz="2000" i="1" dirty="0"/>
              <a:t>Assessment for Learning : Beyond the black box, </a:t>
            </a:r>
            <a:r>
              <a:rPr lang="en-GB" sz="2000" dirty="0"/>
              <a:t>Cambridge UK, University of Cambridge School of Education.</a:t>
            </a:r>
            <a:r>
              <a:rPr lang="en-GB" sz="2000" dirty="0">
                <a:cs typeface="Times New Roman" pitchFamily="18" charset="0"/>
              </a:rPr>
              <a:t> </a:t>
            </a:r>
          </a:p>
          <a:p>
            <a:pPr marL="609600" indent="-609600" eaLnBrk="1" hangingPunct="1">
              <a:buFont typeface="Wingdings" pitchFamily="2" charset="2"/>
              <a:buNone/>
              <a:defRPr/>
            </a:pPr>
            <a:r>
              <a:rPr lang="en-GB" sz="2000" dirty="0">
                <a:cs typeface="Times New Roman" pitchFamily="18" charset="0"/>
              </a:rPr>
              <a:t>Biggs, J. and Tang, C. (2007) </a:t>
            </a:r>
            <a:r>
              <a:rPr lang="en-GB" sz="2000" i="1" dirty="0">
                <a:cs typeface="Times New Roman" pitchFamily="18" charset="0"/>
              </a:rPr>
              <a:t>Teaching for Quality Learning at University, </a:t>
            </a:r>
            <a:r>
              <a:rPr lang="en-GB" sz="2000" dirty="0">
                <a:cs typeface="Times New Roman" pitchFamily="18" charset="0"/>
              </a:rPr>
              <a:t>Maidenhead: Open University Press.</a:t>
            </a:r>
          </a:p>
          <a:p>
            <a:pPr marL="609600" indent="-609600" eaLnBrk="1" hangingPunct="1">
              <a:buFont typeface="Wingdings" pitchFamily="2" charset="2"/>
              <a:buNone/>
              <a:defRPr/>
            </a:pPr>
            <a:r>
              <a:rPr lang="en-GB" sz="2000" dirty="0">
                <a:cs typeface="Times New Roman" pitchFamily="18" charset="0"/>
              </a:rPr>
              <a:t>Bloxham, S. and Boyd, P. (2007) </a:t>
            </a:r>
            <a:r>
              <a:rPr lang="en-GB" sz="2000" i="1" dirty="0">
                <a:cs typeface="Times New Roman" pitchFamily="18" charset="0"/>
              </a:rPr>
              <a:t>Developing effective assessment in higher education: a practical guide</a:t>
            </a:r>
            <a:r>
              <a:rPr lang="en-GB" sz="2000" dirty="0">
                <a:cs typeface="Times New Roman" pitchFamily="18" charset="0"/>
              </a:rPr>
              <a:t>, Maidenhead, Open University Press.</a:t>
            </a:r>
          </a:p>
          <a:p>
            <a:pPr marL="609600" indent="-609600" eaLnBrk="1" hangingPunct="1">
              <a:buFont typeface="Wingdings" pitchFamily="2" charset="2"/>
              <a:buNone/>
              <a:defRPr/>
            </a:pPr>
            <a:r>
              <a:rPr lang="en-GB" sz="2000" dirty="0">
                <a:cs typeface="Times New Roman" pitchFamily="18" charset="0"/>
              </a:rPr>
              <a:t>Brown, S. Rust, C. &amp; Gibbs, G. (1994) </a:t>
            </a:r>
            <a:r>
              <a:rPr lang="en-GB" sz="2000" i="1" dirty="0">
                <a:cs typeface="Times New Roman" pitchFamily="18" charset="0"/>
              </a:rPr>
              <a:t>Strategies for Diversifying Assessment,</a:t>
            </a:r>
            <a:r>
              <a:rPr lang="en-GB" sz="2000" dirty="0">
                <a:cs typeface="Times New Roman" pitchFamily="18" charset="0"/>
              </a:rPr>
              <a:t> Oxford: Oxford Centre for Staff Development. </a:t>
            </a:r>
          </a:p>
          <a:p>
            <a:pPr marL="609600" indent="-609600" eaLnBrk="1" hangingPunct="1">
              <a:buFont typeface="Wingdings" pitchFamily="2" charset="2"/>
              <a:buNone/>
              <a:defRPr/>
            </a:pPr>
            <a:r>
              <a:rPr lang="en-GB" sz="2000" dirty="0"/>
              <a:t>Boud, D. (1995) </a:t>
            </a:r>
            <a:r>
              <a:rPr lang="en-GB" sz="2000" i="1" dirty="0"/>
              <a:t>Enhancing learning through self-assessment,</a:t>
            </a:r>
            <a:r>
              <a:rPr lang="en-GB" sz="2000" dirty="0"/>
              <a:t> London: Routledge.</a:t>
            </a:r>
          </a:p>
          <a:p>
            <a:pPr marL="609600" indent="-609600" eaLnBrk="1" hangingPunct="1">
              <a:buNone/>
              <a:defRPr/>
            </a:pPr>
            <a:r>
              <a:rPr lang="en-GB" sz="2000" dirty="0" err="1"/>
              <a:t>Boud</a:t>
            </a:r>
            <a:r>
              <a:rPr lang="en-GB" sz="2000" dirty="0"/>
              <a:t>, D. and Associates (2010) </a:t>
            </a:r>
            <a:r>
              <a:rPr lang="en-GB" sz="2000" i="1" dirty="0"/>
              <a:t>Assessment 2020: seven propositions for assessment reform in higher education </a:t>
            </a:r>
            <a:r>
              <a:rPr lang="en-GB" sz="2000" dirty="0"/>
              <a:t>Sydney: Australian Learning and Teaching Council.</a:t>
            </a:r>
          </a:p>
          <a:p>
            <a:pPr marL="609600" indent="-609600" eaLnBrk="1" hangingPunct="1">
              <a:buFont typeface="Wingdings" pitchFamily="2" charset="2"/>
              <a:buNone/>
              <a:defRPr/>
            </a:pPr>
            <a:r>
              <a:rPr lang="en-GB" sz="2000" dirty="0"/>
              <a:t>Brown, S. and </a:t>
            </a:r>
            <a:r>
              <a:rPr lang="en-GB" sz="2000" dirty="0" err="1"/>
              <a:t>Glasner</a:t>
            </a:r>
            <a:r>
              <a:rPr lang="en-GB" sz="2000" dirty="0"/>
              <a:t>, A. (eds.) (1999) </a:t>
            </a:r>
            <a:r>
              <a:rPr lang="en-GB" sz="2000" i="1" dirty="0"/>
              <a:t>Assessment Matters in Higher Education, Choosing and Using Diverse Approaches</a:t>
            </a:r>
            <a:r>
              <a:rPr lang="en-GB" sz="2000" dirty="0"/>
              <a:t>, Maidenhead: Open University Press.</a:t>
            </a:r>
          </a:p>
          <a:p>
            <a:pPr marL="609600" indent="-609600" eaLnBrk="1" hangingPunct="1">
              <a:buFont typeface="Wingdings" pitchFamily="2" charset="2"/>
              <a:buNone/>
              <a:defRPr/>
            </a:pPr>
            <a:r>
              <a:rPr lang="en-GB" sz="2000" dirty="0"/>
              <a:t>Brown, S. and Knight, P. (1994) </a:t>
            </a:r>
            <a:r>
              <a:rPr lang="en-GB" sz="2000" i="1" dirty="0"/>
              <a:t>Assessing Learners in Higher Education</a:t>
            </a:r>
            <a:r>
              <a:rPr lang="en-GB" sz="2000" dirty="0"/>
              <a:t>, London: Kogan Page.</a:t>
            </a:r>
            <a:endParaRPr lang="en-US" sz="2000" dirty="0"/>
          </a:p>
          <a:p>
            <a:pPr marL="609600" indent="-609600" eaLnBrk="1" hangingPunct="1">
              <a:defRPr/>
            </a:pPr>
            <a:endParaRPr lang="en-GB" sz="2000" dirty="0"/>
          </a:p>
          <a:p>
            <a:pPr eaLnBrk="1" hangingPunct="1">
              <a:lnSpc>
                <a:spcPct val="90000"/>
              </a:lnSpc>
              <a:buNone/>
              <a:defRPr/>
            </a:pPr>
            <a:endParaRPr lang="en-GB" sz="20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2</a:t>
            </a:r>
          </a:p>
        </p:txBody>
      </p:sp>
      <p:sp>
        <p:nvSpPr>
          <p:cNvPr id="208899" name="Rectangle 3"/>
          <p:cNvSpPr>
            <a:spLocks noGrp="1" noChangeArrowheads="1"/>
          </p:cNvSpPr>
          <p:nvPr>
            <p:ph type="body" idx="1"/>
          </p:nvPr>
        </p:nvSpPr>
        <p:spPr>
          <a:xfrm>
            <a:off x="250831" y="836720"/>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None/>
              <a:defRPr/>
            </a:pPr>
            <a:r>
              <a:rPr lang="en-US" sz="2000" dirty="0"/>
              <a:t>Brown, S. and Race, P. (2012) </a:t>
            </a:r>
            <a:r>
              <a:rPr lang="en-GB" sz="2000" i="1" dirty="0"/>
              <a:t>Using effective assessment to promote learning </a:t>
            </a:r>
            <a:r>
              <a:rPr lang="en-GB" sz="2000" dirty="0"/>
              <a:t>in Hunt, L. and Chambers, D. (2012) </a:t>
            </a:r>
            <a:r>
              <a:rPr lang="en-GB" sz="2000" i="1" dirty="0"/>
              <a:t>University Teaching in Focus, Victoria, Australia, Acer Press. P74-91</a:t>
            </a:r>
            <a:endParaRPr lang="en-GB" sz="2000" dirty="0"/>
          </a:p>
          <a:p>
            <a:pPr eaLnBrk="1" hangingPunct="1">
              <a:buNone/>
              <a:defRPr/>
            </a:pPr>
            <a:r>
              <a:rPr lang="en-GB" sz="2000" dirty="0"/>
              <a:t>Brown, S. (2015) </a:t>
            </a:r>
            <a:r>
              <a:rPr lang="en-GB" sz="2000" i="1" dirty="0"/>
              <a:t>Learning, teaching and assessment in higher education: global perspectives, </a:t>
            </a:r>
            <a:r>
              <a:rPr lang="en-GB" sz="2000" dirty="0"/>
              <a:t>London: Palgrave-</a:t>
            </a:r>
            <a:r>
              <a:rPr lang="en-GB" sz="2000" dirty="0" err="1"/>
              <a:t>MacMillan</a:t>
            </a:r>
            <a:r>
              <a:rPr lang="en-GB" sz="2000" dirty="0"/>
              <a:t>.</a:t>
            </a:r>
          </a:p>
          <a:p>
            <a:pPr eaLnBrk="1" hangingPunct="1">
              <a:buFont typeface="Wingdings" pitchFamily="2" charset="2"/>
              <a:buNone/>
              <a:defRPr/>
            </a:pPr>
            <a:r>
              <a:rPr lang="en-US" sz="2000" dirty="0"/>
              <a:t>Carless, D., Joughin, G., </a:t>
            </a:r>
            <a:r>
              <a:rPr lang="en-US" sz="2000" dirty="0" err="1"/>
              <a:t>Ngar</a:t>
            </a:r>
            <a:r>
              <a:rPr lang="en-US" sz="2000" dirty="0"/>
              <a:t>-Fun Liu </a:t>
            </a:r>
            <a:r>
              <a:rPr lang="en-US" sz="2000" i="1" dirty="0"/>
              <a:t>et al</a:t>
            </a:r>
            <a:r>
              <a:rPr lang="en-US" sz="2000" dirty="0"/>
              <a:t> (2006) </a:t>
            </a:r>
            <a:r>
              <a:rPr lang="en-US" sz="2000" i="1" dirty="0"/>
              <a:t>How Assessment supports learning: Learning orientated assessment in action </a:t>
            </a:r>
            <a:r>
              <a:rPr lang="en-US" sz="2000" dirty="0"/>
              <a:t>Hong Kong: Hong Kong University Press.</a:t>
            </a:r>
          </a:p>
          <a:p>
            <a:pPr eaLnBrk="1" hangingPunct="1">
              <a:buFont typeface="Wingdings" pitchFamily="2" charset="2"/>
              <a:buNone/>
              <a:defRPr/>
            </a:pPr>
            <a:r>
              <a:rPr lang="en-GB" sz="2000" dirty="0"/>
              <a:t>Carroll, J. and Ryan, J. (2005) </a:t>
            </a:r>
            <a:r>
              <a:rPr lang="en-GB" sz="2000" i="1" dirty="0"/>
              <a:t>Teaching International students: improving learning for all. </a:t>
            </a:r>
            <a:r>
              <a:rPr lang="en-GB" sz="2000" dirty="0"/>
              <a:t>London: Routledge SEDA series.</a:t>
            </a:r>
          </a:p>
          <a:p>
            <a:pPr eaLnBrk="1" hangingPunct="1">
              <a:buNone/>
              <a:defRPr/>
            </a:pPr>
            <a:r>
              <a:rPr lang="en-GB" sz="2000" dirty="0" err="1"/>
              <a:t>Crosling</a:t>
            </a:r>
            <a:r>
              <a:rPr lang="en-GB" sz="2000" dirty="0"/>
              <a:t>, G., Thomas, L. and </a:t>
            </a:r>
            <a:r>
              <a:rPr lang="en-GB" sz="2000" dirty="0" err="1"/>
              <a:t>Heagney</a:t>
            </a:r>
            <a:r>
              <a:rPr lang="en-GB" sz="2000" dirty="0"/>
              <a:t>, M. (2008) </a:t>
            </a:r>
            <a:r>
              <a:rPr lang="en-GB" sz="2000" i="1" dirty="0"/>
              <a:t>Improving student retention in Higher Education,</a:t>
            </a:r>
            <a:r>
              <a:rPr lang="en-GB" sz="2000" dirty="0"/>
              <a:t> London and New York: Routledge </a:t>
            </a:r>
          </a:p>
          <a:p>
            <a:pPr marL="609600" indent="-609600" eaLnBrk="1" hangingPunct="1">
              <a:buFont typeface="Wingdings" pitchFamily="2" charset="2"/>
              <a:buNone/>
              <a:defRPr/>
            </a:pPr>
            <a:r>
              <a:rPr lang="en-GB" sz="2000" dirty="0"/>
              <a:t>Crooks, T. (1988) </a:t>
            </a:r>
            <a:r>
              <a:rPr lang="en-GB" sz="2000" i="1" dirty="0"/>
              <a:t>Assessing student performance, </a:t>
            </a:r>
            <a:r>
              <a:rPr lang="en-GB" sz="2000" dirty="0"/>
              <a:t>HERDSA Green Guide No 8 HERDSA (reprinted 1994).</a:t>
            </a:r>
          </a:p>
          <a:p>
            <a:pPr marL="609600" indent="-609600" eaLnBrk="1" hangingPunct="1">
              <a:buFont typeface="Wingdings" pitchFamily="2" charset="2"/>
              <a:buNone/>
              <a:defRPr/>
            </a:pPr>
            <a:r>
              <a:rPr lang="en-GB" sz="2000" dirty="0" err="1"/>
              <a:t>Falchikov</a:t>
            </a:r>
            <a:r>
              <a:rPr lang="en-GB" sz="2000" dirty="0"/>
              <a:t>, N. (2004) </a:t>
            </a:r>
            <a:r>
              <a:rPr lang="en-GB" sz="2000" i="1" dirty="0"/>
              <a:t>Improving Assessment through Student Involvement: Practical Solutions for Aiding Learning in Higher and Further Education,</a:t>
            </a:r>
            <a:r>
              <a:rPr lang="en-GB" sz="2000" dirty="0"/>
              <a:t> London: Routledge.</a:t>
            </a:r>
          </a:p>
          <a:p>
            <a:pPr eaLnBrk="1" hangingPunct="1">
              <a:defRPr/>
            </a:pPr>
            <a:endParaRPr lang="en-GB" sz="2000" dirty="0"/>
          </a:p>
          <a:p>
            <a:pPr eaLnBrk="1" hangingPunct="1">
              <a:defRPr/>
            </a:pPr>
            <a:endParaRPr lang="en-GB" sz="2000" dirty="0"/>
          </a:p>
          <a:p>
            <a:pPr eaLnBrk="1" hangingPunct="1">
              <a:defRPr/>
            </a:pPr>
            <a:endParaRPr lang="en-GB" sz="2000" dirty="0"/>
          </a:p>
          <a:p>
            <a:pPr eaLnBrk="1" hangingPunct="1">
              <a:defRPr/>
            </a:pPr>
            <a:endParaRPr lang="en-GB" sz="20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62"/>
            <a:ext cx="7543800" cy="720725"/>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3</a:t>
            </a:r>
          </a:p>
        </p:txBody>
      </p:sp>
      <p:sp>
        <p:nvSpPr>
          <p:cNvPr id="43011" name="Rectangle 3"/>
          <p:cNvSpPr>
            <a:spLocks noGrp="1" noChangeArrowheads="1"/>
          </p:cNvSpPr>
          <p:nvPr>
            <p:ph type="body" idx="1"/>
          </p:nvPr>
        </p:nvSpPr>
        <p:spPr>
          <a:xfrm>
            <a:off x="142844" y="1052737"/>
            <a:ext cx="8750331" cy="5329014"/>
          </a:xfrm>
        </p:spPr>
        <p:txBody>
          <a:bodyPr/>
          <a:lstStyle/>
          <a:p>
            <a:pPr marL="609600" indent="-609600" eaLnBrk="1" hangingPunct="1">
              <a:buNone/>
              <a:defRPr/>
            </a:pPr>
            <a:r>
              <a:rPr lang="en-GB" sz="2000" dirty="0"/>
              <a:t>Gibbs, G. (1999) </a:t>
            </a:r>
            <a:r>
              <a:rPr lang="en-GB" sz="2000" i="1" dirty="0"/>
              <a:t>Using assessment strategically to change the way students learn</a:t>
            </a:r>
            <a:r>
              <a:rPr lang="en-GB" sz="2000" dirty="0"/>
              <a:t>, in Brown S. &amp; </a:t>
            </a:r>
            <a:r>
              <a:rPr lang="en-GB" sz="2000" dirty="0" err="1"/>
              <a:t>Glasner</a:t>
            </a:r>
            <a:r>
              <a:rPr lang="en-GB" sz="2000" dirty="0"/>
              <a:t>, A. (eds.), </a:t>
            </a:r>
            <a:r>
              <a:rPr lang="en-GB" sz="2000" i="1" dirty="0"/>
              <a:t>Assessment Matters in Higher Education: Choosing and Using Diverse Approaches, </a:t>
            </a:r>
            <a:r>
              <a:rPr lang="en-GB" sz="2000" dirty="0"/>
              <a:t>Maidenhead: SRHE/Open University Press.</a:t>
            </a:r>
          </a:p>
          <a:p>
            <a:pPr marL="609600" indent="-609600" eaLnBrk="1" hangingPunct="1">
              <a:buNone/>
              <a:defRPr/>
            </a:pPr>
            <a:r>
              <a:rPr lang="en-GB" sz="2000" dirty="0"/>
              <a:t>Higher Education Academy (2012) </a:t>
            </a:r>
            <a:r>
              <a:rPr lang="en-GB" sz="2000" i="1" dirty="0"/>
              <a:t>A marked improvement; transforming assessment in higher education</a:t>
            </a:r>
            <a:r>
              <a:rPr lang="en-GB" sz="2000" dirty="0"/>
              <a:t>, York: HEA.</a:t>
            </a:r>
          </a:p>
          <a:p>
            <a:pPr marL="609600" indent="-609600" eaLnBrk="1" hangingPunct="1">
              <a:buNone/>
              <a:defRPr/>
            </a:pPr>
            <a:r>
              <a:rPr lang="en-GB" sz="2000" dirty="0" err="1"/>
              <a:t>Hounsell</a:t>
            </a:r>
            <a:r>
              <a:rPr lang="en-GB" sz="2000" dirty="0"/>
              <a:t>, D. (2008). The trouble with feedback: New challenges, emerging strategies, </a:t>
            </a:r>
            <a:r>
              <a:rPr lang="en-GB" sz="2000" i="1" dirty="0"/>
              <a:t>Interchange, Spring</a:t>
            </a:r>
            <a:r>
              <a:rPr lang="en-GB" sz="2000" dirty="0"/>
              <a:t>, Accessed at </a:t>
            </a:r>
            <a:r>
              <a:rPr lang="en-GB" sz="2000" dirty="0">
                <a:hlinkClick r:id="rId3"/>
              </a:rPr>
              <a:t>www.tla.ed.ac.uk/interchange</a:t>
            </a:r>
            <a:r>
              <a:rPr lang="en-GB" sz="2000" dirty="0"/>
              <a:t>.</a:t>
            </a:r>
          </a:p>
          <a:p>
            <a:pPr marL="609600" indent="-609600" eaLnBrk="1" hangingPunct="1">
              <a:buFont typeface="Wingdings" pitchFamily="2" charset="2"/>
              <a:buNone/>
              <a:defRPr/>
            </a:pPr>
            <a:r>
              <a:rPr lang="en-GB" sz="2000" dirty="0"/>
              <a:t>Knight, P. and Yorke, M. (2003) </a:t>
            </a:r>
            <a:r>
              <a:rPr lang="en-GB" sz="2000" i="1" dirty="0"/>
              <a:t>Assessment, learning and employability</a:t>
            </a:r>
            <a:r>
              <a:rPr lang="en-GB" sz="2000" dirty="0"/>
              <a:t> Maidenhead, UK: SRHE/Open University Press.</a:t>
            </a:r>
          </a:p>
          <a:p>
            <a:pPr eaLnBrk="1" hangingPunct="1">
              <a:buFont typeface="Wingdings" pitchFamily="2" charset="2"/>
              <a:buNone/>
              <a:defRPr/>
            </a:pPr>
            <a:r>
              <a:rPr lang="en-GB" sz="2000" dirty="0"/>
              <a:t>Mentkowski, M. and associates (2000) p.82 </a:t>
            </a:r>
            <a:r>
              <a:rPr lang="en-GB" sz="2000" i="1" dirty="0"/>
              <a:t>Learning that lasts: integrating learning development and performance in college and beyond,</a:t>
            </a:r>
            <a:r>
              <a:rPr lang="en-GB" sz="2000" dirty="0"/>
              <a:t> San Francisco: </a:t>
            </a:r>
            <a:r>
              <a:rPr lang="en-GB" sz="2000" dirty="0" err="1"/>
              <a:t>Jossey</a:t>
            </a:r>
            <a:r>
              <a:rPr lang="en-GB" sz="2000" dirty="0"/>
              <a:t>-Bass.</a:t>
            </a:r>
          </a:p>
          <a:p>
            <a:pPr eaLnBrk="1" hangingPunct="1">
              <a:buFont typeface="Wingdings" pitchFamily="2" charset="2"/>
              <a:buNone/>
              <a:defRPr/>
            </a:pPr>
            <a:r>
              <a:rPr lang="en-GB" sz="2000" dirty="0"/>
              <a:t>McDowell, L. and Brown, S. (1998) </a:t>
            </a:r>
            <a:r>
              <a:rPr lang="en-GB" sz="2000" i="1" dirty="0"/>
              <a:t>Assessing students: cheating and plagiarism</a:t>
            </a:r>
            <a:r>
              <a:rPr lang="en-GB" sz="2000" dirty="0"/>
              <a:t>, Newcastle: Red Guide 10/11 University of Northumbria.</a:t>
            </a:r>
            <a:endParaRPr lang="en-US" sz="2000" dirty="0"/>
          </a:p>
          <a:p>
            <a:pPr eaLnBrk="1" hangingPunct="1">
              <a:buNone/>
              <a:defRPr/>
            </a:pPr>
            <a:endParaRPr lang="en-GB" sz="2000" dirty="0"/>
          </a:p>
          <a:p>
            <a:pPr eaLnBrk="1" hangingPunct="1">
              <a:lnSpc>
                <a:spcPct val="90000"/>
              </a:lnSpc>
              <a:buFont typeface="Wingdings" pitchFamily="2" charset="2"/>
              <a:buNone/>
              <a:defRPr/>
            </a:pPr>
            <a:endParaRPr lang="en-GB" sz="20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4</a:t>
            </a:r>
          </a:p>
        </p:txBody>
      </p:sp>
      <p:sp>
        <p:nvSpPr>
          <p:cNvPr id="48131" name="Content Placeholder 2"/>
          <p:cNvSpPr>
            <a:spLocks noGrp="1"/>
          </p:cNvSpPr>
          <p:nvPr>
            <p:ph idx="1"/>
          </p:nvPr>
        </p:nvSpPr>
        <p:spPr>
          <a:xfrm>
            <a:off x="468313" y="980733"/>
            <a:ext cx="8229600" cy="5221635"/>
          </a:xfrm>
        </p:spPr>
        <p:txBody>
          <a:bodyPr/>
          <a:lstStyle/>
          <a:p>
            <a:pPr eaLnBrk="1" hangingPunct="1">
              <a:buNone/>
              <a:defRPr/>
            </a:pPr>
            <a:r>
              <a:rPr lang="en-GB" sz="2000" dirty="0" err="1"/>
              <a:t>Nicol</a:t>
            </a:r>
            <a:r>
              <a:rPr lang="en-GB" sz="2000" dirty="0"/>
              <a:t>, D. J. and Macfarlane-Dick, D. (2006) Formative assessment and self-regulated learning: A model and seven principles of good feedback practice, </a:t>
            </a:r>
            <a:r>
              <a:rPr lang="en-GB" sz="2000" i="1" dirty="0"/>
              <a:t>Studies in Higher Education </a:t>
            </a:r>
            <a:r>
              <a:rPr lang="en-GB" sz="2000" i="1" dirty="0" err="1"/>
              <a:t>Vol</a:t>
            </a:r>
            <a:r>
              <a:rPr lang="en-GB" sz="2000" i="1" dirty="0"/>
              <a:t> 31(2), 199-218.</a:t>
            </a:r>
          </a:p>
          <a:p>
            <a:pPr eaLnBrk="1" hangingPunct="1">
              <a:buNone/>
              <a:defRPr/>
            </a:pPr>
            <a:r>
              <a:rPr lang="en-GB" sz="2000" dirty="0"/>
              <a:t>NUS (2010) </a:t>
            </a:r>
            <a:r>
              <a:rPr lang="en-GB" sz="2000" i="1" dirty="0"/>
              <a:t>NUS Charter on Assessment and Feedback,</a:t>
            </a:r>
            <a:r>
              <a:rPr lang="en-GB" sz="2000" dirty="0"/>
              <a:t> </a:t>
            </a:r>
            <a:r>
              <a:rPr lang="en-GB" sz="2000" u="sng" dirty="0">
                <a:hlinkClick r:id="rId3"/>
              </a:rPr>
              <a:t>http://www.nusconnect.org.uk/asset/news/6010/FeedbackCharter-toview.pdf</a:t>
            </a:r>
            <a:r>
              <a:rPr lang="en-GB" sz="2000" dirty="0"/>
              <a:t>).</a:t>
            </a:r>
          </a:p>
          <a:p>
            <a:pPr eaLnBrk="1" hangingPunct="1">
              <a:buNone/>
              <a:defRPr/>
            </a:pPr>
            <a:r>
              <a:rPr lang="en-GB" sz="2000" dirty="0"/>
              <a:t>PASS project Bradford </a:t>
            </a:r>
            <a:r>
              <a:rPr lang="en-GB" sz="2000" dirty="0">
                <a:hlinkClick r:id="rId4"/>
              </a:rPr>
              <a:t>http://www.pass.brad.ac.uk/</a:t>
            </a:r>
            <a:r>
              <a:rPr lang="en-GB" sz="2000" dirty="0"/>
              <a:t> Accessed November 2013</a:t>
            </a:r>
          </a:p>
          <a:p>
            <a:pPr eaLnBrk="1" hangingPunct="1">
              <a:buNone/>
              <a:defRPr/>
            </a:pPr>
            <a:r>
              <a:rPr lang="en-GB" sz="2000" dirty="0"/>
              <a:t>Pickford, R. and Brown, S. (2006) </a:t>
            </a:r>
            <a:r>
              <a:rPr lang="en-GB" sz="2000" i="1" dirty="0"/>
              <a:t>Assessing skills and practice,</a:t>
            </a:r>
            <a:r>
              <a:rPr lang="en-GB" sz="2000" dirty="0"/>
              <a:t> London: Routledge. </a:t>
            </a:r>
          </a:p>
          <a:p>
            <a:pPr eaLnBrk="1" hangingPunct="1">
              <a:buNone/>
            </a:pPr>
            <a:r>
              <a:rPr lang="en-GB" sz="2000" dirty="0"/>
              <a:t>QAA (2013) UK Quality Code for Higher Education: Part B: Assuring and enhancing academic quality, accessed at </a:t>
            </a:r>
            <a:r>
              <a:rPr lang="en-GB" sz="2000" u="sng" dirty="0" err="1">
                <a:hlinkClick r:id="rId5"/>
              </a:rPr>
              <a:t>www.qaa.ac.uk</a:t>
            </a:r>
            <a:r>
              <a:rPr lang="en-GB" sz="2000" dirty="0"/>
              <a:t> (June 2014)</a:t>
            </a:r>
          </a:p>
          <a:p>
            <a:pPr eaLnBrk="1" hangingPunct="1">
              <a:buFont typeface="Wingdings" pitchFamily="2" charset="2"/>
              <a:buNone/>
            </a:pPr>
            <a:r>
              <a:rPr lang="en-GB" sz="2000" dirty="0"/>
              <a:t>Race, P. (2001) </a:t>
            </a:r>
            <a:r>
              <a:rPr lang="en-GB" sz="2000" i="1" dirty="0"/>
              <a:t>A Briefing on Self, Peer &amp; Group Assessment,</a:t>
            </a:r>
            <a:r>
              <a:rPr lang="en-GB" sz="2000" dirty="0"/>
              <a:t> in LTSN Generic Centre Assessment Series No 9, LTSN York.</a:t>
            </a:r>
          </a:p>
          <a:p>
            <a:pPr eaLnBrk="1" hangingPunct="1">
              <a:buFont typeface="Wingdings" pitchFamily="2" charset="2"/>
              <a:buNone/>
            </a:pPr>
            <a:r>
              <a:rPr lang="en-GB" sz="2000" dirty="0"/>
              <a:t>Race, P. (2015) </a:t>
            </a:r>
            <a:r>
              <a:rPr lang="en-GB" sz="2000" i="1" dirty="0"/>
              <a:t>The lecturer’s toolkit (4</a:t>
            </a:r>
            <a:r>
              <a:rPr lang="en-GB" sz="2000" i="1" baseline="30000" dirty="0"/>
              <a:t>th</a:t>
            </a:r>
            <a:r>
              <a:rPr lang="en-GB" sz="2000" i="1" dirty="0"/>
              <a:t> edition),</a:t>
            </a:r>
            <a:r>
              <a:rPr lang="en-GB" sz="2000" dirty="0"/>
              <a:t> London: Routledge.</a:t>
            </a:r>
          </a:p>
          <a:p>
            <a:pPr eaLnBrk="1" hangingPunct="1">
              <a:buNone/>
            </a:pPr>
            <a:r>
              <a:rPr lang="en-GB" sz="2000" dirty="0"/>
              <a:t>Ryan, J. (2000) </a:t>
            </a:r>
            <a:r>
              <a:rPr lang="en-GB" sz="2000" i="1" dirty="0"/>
              <a:t>A Guide to Teaching International Students,</a:t>
            </a:r>
            <a:r>
              <a:rPr lang="en-GB" sz="2000" dirty="0"/>
              <a:t> Oxford Centre for Staff and Learning Development</a:t>
            </a:r>
          </a:p>
          <a:p>
            <a:pPr eaLnBrk="1" hangingPunct="1">
              <a:buFont typeface="Wingdings" pitchFamily="2" charset="2"/>
              <a:buNone/>
            </a:pPr>
            <a:endParaRPr lang="en-GB" sz="2000" dirty="0"/>
          </a:p>
          <a:p>
            <a:pPr eaLnBrk="1" hangingPunct="1">
              <a:buFont typeface="Wingdings" pitchFamily="2" charset="2"/>
              <a:buNone/>
            </a:pPr>
            <a:endParaRPr lang="en-GB" sz="2000" dirty="0"/>
          </a:p>
          <a:p>
            <a:endParaRPr lang="en-GB"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a:latin typeface="Calibri" pitchFamily="34" charset="0"/>
              </a:rPr>
              <a:t>Announcement about 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Good </a:t>
            </a:r>
            <a:r>
              <a:rPr lang="en-GB" sz="3600" i="1" dirty="0" smtClean="0"/>
              <a:t>morning </a:t>
            </a:r>
            <a:r>
              <a:rPr lang="en-GB" sz="3600" i="1" dirty="0" smtClean="0">
                <a:latin typeface="Calibri" pitchFamily="34" charset="0"/>
              </a:rPr>
              <a:t>everyone </a:t>
            </a:r>
            <a:r>
              <a:rPr lang="en-GB" sz="3600" i="1" dirty="0">
                <a:latin typeface="Calibri" pitchFamily="34" charset="0"/>
              </a:rPr>
              <a:t>–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and computers.</a:t>
            </a:r>
            <a:endParaRPr lang="en-GB" sz="3600" dirty="0">
              <a:latin typeface="Calibri" pitchFamily="34" charset="0"/>
            </a:endParaRPr>
          </a:p>
          <a:p>
            <a:r>
              <a:rPr lang="en-GB" sz="3600" i="1" dirty="0">
                <a:latin typeface="Calibri" pitchFamily="34" charset="0"/>
              </a:rPr>
              <a:t>Please post your thoughts, comments and ideas to the </a:t>
            </a:r>
            <a:r>
              <a:rPr lang="en-GB" sz="3600" i="1" dirty="0" err="1">
                <a:latin typeface="Calibri" pitchFamily="34" charset="0"/>
              </a:rPr>
              <a:t>hashtag</a:t>
            </a:r>
            <a:r>
              <a:rPr lang="en-GB" sz="3600" i="1" dirty="0">
                <a:latin typeface="Calibri" pitchFamily="34" charset="0"/>
              </a:rPr>
              <a:t> </a:t>
            </a:r>
            <a:r>
              <a:rPr lang="en-GB" sz="3600" i="1" dirty="0">
                <a:solidFill>
                  <a:srgbClr val="00B050"/>
                </a:solidFill>
                <a:latin typeface="Calibri" pitchFamily="34" charset="0"/>
              </a:rPr>
              <a:t>#</a:t>
            </a:r>
            <a:r>
              <a:rPr lang="en-GB" sz="3600" i="1" dirty="0" smtClean="0">
                <a:solidFill>
                  <a:srgbClr val="00B050"/>
                </a:solidFill>
              </a:rPr>
              <a:t>philatblanchardstown17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a:t>
            </a:r>
            <a:r>
              <a:rPr lang="en-GB" sz="3600" dirty="0" smtClean="0">
                <a:solidFill>
                  <a:srgbClr val="00B050"/>
                </a:solidFill>
              </a:rPr>
              <a:t>20.00-21.00.</a:t>
            </a:r>
            <a:endParaRPr lang="en-GB" sz="3600" dirty="0">
              <a:solidFill>
                <a:schemeClr val="accent1">
                  <a:lumMod val="50000"/>
                </a:schemeClr>
              </a:solidFill>
              <a:latin typeface="Calibri" pitchFamily="34" charset="0"/>
            </a:endParaRPr>
          </a:p>
          <a:p>
            <a:endParaRPr lang="en-GB" sz="3600" dirty="0">
              <a:latin typeface="Calibri"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7" y="620700"/>
            <a:ext cx="8605838" cy="5246713"/>
          </a:xfrm>
        </p:spPr>
        <p:txBody>
          <a:bodyPr/>
          <a:lstStyle/>
          <a:p>
            <a:pPr eaLnBrk="1" hangingPunct="1">
              <a:buNone/>
            </a:pPr>
            <a:r>
              <a:rPr lang="en-GB" sz="2000" dirty="0"/>
              <a:t>Rust, C., Price, M. and O’Donovan, B. (2003) Improving students’ learning by developing their understanding of assessment criteria and processes</a:t>
            </a:r>
            <a:r>
              <a:rPr lang="en-GB" sz="2000" i="1" dirty="0"/>
              <a:t>, Assessment and Evaluation in Higher Education. 28 (2), 147-164.</a:t>
            </a:r>
          </a:p>
          <a:p>
            <a:pPr eaLnBrk="1" hangingPunct="1">
              <a:buNone/>
            </a:pPr>
            <a:r>
              <a:rPr lang="en-GB" sz="2000" dirty="0" err="1"/>
              <a:t>Stefani</a:t>
            </a:r>
            <a:r>
              <a:rPr lang="en-GB" sz="2000" dirty="0"/>
              <a:t>, L. and Carroll, J. (2001) </a:t>
            </a:r>
            <a:r>
              <a:rPr lang="en-GB" sz="2000" i="1" dirty="0"/>
              <a:t>A Briefing on Plagiarism </a:t>
            </a:r>
            <a:r>
              <a:rPr lang="en-GB" sz="2000" dirty="0"/>
              <a:t>http://www.ltsn.ac.uk/application.asp?app=resources.asp&amp;process=full_record&amp;section=generic&amp;id=10</a:t>
            </a:r>
          </a:p>
          <a:p>
            <a:pPr>
              <a:buNone/>
            </a:pPr>
            <a:r>
              <a:rPr lang="en-GB" sz="2000" dirty="0"/>
              <a:t>Sadler, D. R. (2010a). Beyond feedback: Developing student capability in complex appraisal. </a:t>
            </a:r>
            <a:r>
              <a:rPr lang="en-GB" sz="2000" i="1" dirty="0"/>
              <a:t>Assessment &amp; Evaluation in Higher Education, 35</a:t>
            </a:r>
            <a:r>
              <a:rPr lang="en-GB" sz="2000" dirty="0"/>
              <a:t>(5), 535-550.</a:t>
            </a:r>
          </a:p>
          <a:p>
            <a:pPr>
              <a:buNone/>
            </a:pPr>
            <a:r>
              <a:rPr lang="en-AU" sz="2000" dirty="0"/>
              <a:t>Sadler, D. R. (2010b) Fidelity as a precondition for integrity in grading academic achievement. </a:t>
            </a:r>
            <a:r>
              <a:rPr lang="en-AU" sz="2000" i="1" dirty="0"/>
              <a:t>Assessment and Evaluation in Higher Education</a:t>
            </a:r>
            <a:r>
              <a:rPr lang="en-AU" sz="2000" dirty="0"/>
              <a:t>, 35, 727‑743.</a:t>
            </a:r>
            <a:endParaRPr lang="en-GB" sz="2000" dirty="0"/>
          </a:p>
          <a:p>
            <a:pPr>
              <a:buNone/>
            </a:pPr>
            <a:r>
              <a:rPr lang="en-GB" sz="2000" dirty="0"/>
              <a:t>Sadler, D. R. (2010c). Assessment in higher education. In P. Peterson, E. Baker, &amp; B. </a:t>
            </a:r>
            <a:r>
              <a:rPr lang="en-GB" sz="2000" dirty="0" err="1"/>
              <a:t>McGaw</a:t>
            </a:r>
            <a:r>
              <a:rPr lang="en-GB" sz="2000" dirty="0"/>
              <a:t> (</a:t>
            </a:r>
            <a:r>
              <a:rPr lang="en-GB" sz="2000" dirty="0" err="1"/>
              <a:t>eds</a:t>
            </a:r>
            <a:r>
              <a:rPr lang="en-GB" sz="2000" dirty="0"/>
              <a:t>). </a:t>
            </a:r>
            <a:r>
              <a:rPr lang="en-GB" sz="2000" i="1" dirty="0"/>
              <a:t>International </a:t>
            </a:r>
            <a:r>
              <a:rPr lang="en-GB" sz="2000" i="1" dirty="0" err="1"/>
              <a:t>encyclopedia</a:t>
            </a:r>
            <a:r>
              <a:rPr lang="en-GB" sz="2000" i="1" dirty="0"/>
              <a:t> of education. </a:t>
            </a:r>
            <a:r>
              <a:rPr lang="en-GB" sz="2000" dirty="0"/>
              <a:t>Vol. 3, 249‑255. Oxford: Elsevier. </a:t>
            </a:r>
          </a:p>
          <a:p>
            <a:pPr>
              <a:buNone/>
            </a:pPr>
            <a:r>
              <a:rPr lang="en-GB" sz="2000" dirty="0"/>
              <a:t>Sadler, D. R. (2013b). Opening up feedback: Teaching learners to see. In Merry, S., Price, M., </a:t>
            </a:r>
            <a:r>
              <a:rPr lang="en-GB" sz="2000" dirty="0" err="1"/>
              <a:t>Carless</a:t>
            </a:r>
            <a:r>
              <a:rPr lang="en-GB" sz="2000" dirty="0"/>
              <a:t>, D., &amp; </a:t>
            </a:r>
            <a:r>
              <a:rPr lang="en-GB" sz="2000" dirty="0" err="1"/>
              <a:t>Taras</a:t>
            </a:r>
            <a:r>
              <a:rPr lang="en-GB" sz="2000" dirty="0"/>
              <a:t>, M. (Eds.) </a:t>
            </a:r>
            <a:r>
              <a:rPr lang="en-GB" sz="2000" i="1" dirty="0" err="1"/>
              <a:t>Reconceptualising</a:t>
            </a:r>
            <a:r>
              <a:rPr lang="en-GB" sz="2000" i="1" dirty="0"/>
              <a:t> feedback in higher education: Developing </a:t>
            </a:r>
            <a:r>
              <a:rPr lang="en-GB" sz="2000" dirty="0"/>
              <a:t>Yorke, M. (1999) </a:t>
            </a:r>
            <a:r>
              <a:rPr lang="en-GB" sz="2000" i="1" dirty="0"/>
              <a:t>Leaving Early: Undergraduate Non-completion in Higher Education,</a:t>
            </a:r>
            <a:r>
              <a:rPr lang="en-GB" sz="2000" dirty="0"/>
              <a:t> London: Routledge.</a:t>
            </a:r>
          </a:p>
          <a:p>
            <a:pPr>
              <a:buNone/>
            </a:pPr>
            <a:endParaRPr lang="en-GB" sz="2200" dirty="0">
              <a:solidFill>
                <a:schemeClr val="tx1"/>
              </a:solidFill>
            </a:endParaRPr>
          </a:p>
        </p:txBody>
      </p:sp>
      <p:sp>
        <p:nvSpPr>
          <p:cNvPr id="4" name="Title 1"/>
          <p:cNvSpPr>
            <a:spLocks noGrp="1"/>
          </p:cNvSpPr>
          <p:nvPr>
            <p:ph type="title"/>
          </p:nvPr>
        </p:nvSpPr>
        <p:spPr>
          <a:xfrm>
            <a:off x="250825" y="1"/>
            <a:ext cx="8713788" cy="692696"/>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5</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5400" b="1" dirty="0">
                <a:solidFill>
                  <a:srgbClr val="CCFFFF"/>
                </a:solidFill>
                <a:latin typeface="Arial" charset="0"/>
              </a:rPr>
              <a:t>Thank you…</a:t>
            </a:r>
          </a:p>
          <a:p>
            <a:pPr algn="ctr" eaLnBrk="0" hangingPunct="0">
              <a:lnSpc>
                <a:spcPct val="90000"/>
              </a:lnSpc>
              <a:buClr>
                <a:srgbClr val="FF3399"/>
              </a:buClr>
              <a:buSzPct val="75000"/>
              <a:buFont typeface="Monotype Sorts" pitchFamily="2" charset="2"/>
              <a:buNone/>
            </a:pPr>
            <a:endParaRPr lang="en-GB" sz="54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FFFF00"/>
                </a:solidFill>
                <a:latin typeface="Arial" charset="0"/>
              </a:rPr>
              <a:t>Website: </a:t>
            </a:r>
            <a:r>
              <a:rPr lang="en-GB" sz="3600" b="1" dirty="0">
                <a:solidFill>
                  <a:srgbClr val="FF66CC"/>
                </a:solidFill>
                <a:latin typeface="Arial" charset="0"/>
                <a:hlinkClick r:id="rId3"/>
              </a:rPr>
              <a:t>http://phil-race.co.uk</a:t>
            </a:r>
            <a:r>
              <a:rPr lang="en-GB" sz="3600" b="1" dirty="0">
                <a:solidFill>
                  <a:srgbClr val="FF66CC"/>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a:solidFill>
                <a:srgbClr val="00B0F0"/>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Arial" charset="0"/>
              </a:rPr>
              <a:t>Follow Phil on Twitter  @RacePhil </a:t>
            </a:r>
          </a:p>
          <a:p>
            <a:pPr algn="ctr" eaLnBrk="0" hangingPunct="0">
              <a:lnSpc>
                <a:spcPct val="90000"/>
              </a:lnSpc>
              <a:buClr>
                <a:srgbClr val="FF3399"/>
              </a:buClr>
              <a:buSzPct val="75000"/>
              <a:buFont typeface="Monotype Sorts" pitchFamily="2" charset="2"/>
              <a:buNone/>
            </a:pPr>
            <a:endParaRPr lang="en-GB" sz="3600" b="1" dirty="0">
              <a:solidFill>
                <a:srgbClr val="FF66CC"/>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CCCCFF"/>
                </a:solidFill>
                <a:latin typeface="Arial" charset="0"/>
              </a:rPr>
              <a:t>e-mail:  </a:t>
            </a:r>
            <a:r>
              <a:rPr lang="en-GB" sz="3600" b="1" dirty="0">
                <a:solidFill>
                  <a:srgbClr val="FFFF00"/>
                </a:solidFill>
                <a:latin typeface="Arial" charset="0"/>
              </a:rPr>
              <a:t>phil@phil-race.co.uk</a:t>
            </a: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a:defRPr/>
            </a:pPr>
            <a:fld id="{6D583A34-F902-4FC2-BCA9-AE262BC97A3E}" type="datetime2">
              <a:rPr lang="en-GB">
                <a:solidFill>
                  <a:srgbClr val="FFFFFF"/>
                </a:solidFill>
              </a:rPr>
              <a:pPr>
                <a:defRPr/>
              </a:pPr>
              <a:t>Tuesday, 31 January 2017</a:t>
            </a:fld>
            <a:endParaRPr lang="en-GB" dirty="0">
              <a:solidFill>
                <a:srgbClr val="FFFFFF"/>
              </a:solidFill>
            </a:endParaRPr>
          </a:p>
        </p:txBody>
      </p:sp>
      <p:sp>
        <p:nvSpPr>
          <p:cNvPr id="6" name="Rectangle 6"/>
          <p:cNvSpPr>
            <a:spLocks noGrp="1" noChangeArrowheads="1"/>
          </p:cNvSpPr>
          <p:nvPr>
            <p:ph type="sldNum" sz="quarter" idx="12"/>
          </p:nvPr>
        </p:nvSpPr>
        <p:spPr/>
        <p:txBody>
          <a:bodyPr/>
          <a:lstStyle/>
          <a:p>
            <a:pPr>
              <a:defRPr/>
            </a:pPr>
            <a:fld id="{9A740002-C61B-42CF-A46D-5E42B2B40B51}" type="slidenum">
              <a:rPr lang="en-GB">
                <a:solidFill>
                  <a:srgbClr val="FFFFFF"/>
                </a:solidFill>
              </a:rPr>
              <a:pPr>
                <a:defRPr/>
              </a:pPr>
              <a:t>7</a:t>
            </a:fld>
            <a:endParaRPr lang="en-GB" dirty="0">
              <a:solidFill>
                <a:srgbClr val="FFFFFF"/>
              </a:solidFill>
            </a:endParaRPr>
          </a:p>
        </p:txBody>
      </p:sp>
      <p:sp>
        <p:nvSpPr>
          <p:cNvPr id="1045508" name="Rectangle 4"/>
          <p:cNvSpPr>
            <a:spLocks noGrp="1" noRot="1" noChangeArrowheads="1"/>
          </p:cNvSpPr>
          <p:nvPr>
            <p:ph type="ctrTitle"/>
          </p:nvPr>
        </p:nvSpPr>
        <p:spPr/>
        <p:txBody>
          <a:bodyPr/>
          <a:lstStyle/>
          <a:p>
            <a:pPr eaLnBrk="1" hangingPunct="1">
              <a:defRPr/>
            </a:pPr>
            <a:r>
              <a:rPr lang="en-GB" dirty="0"/>
              <a:t>Face-to-face communication</a:t>
            </a:r>
          </a:p>
        </p:txBody>
      </p:sp>
      <p:sp>
        <p:nvSpPr>
          <p:cNvPr id="1045509" name="Rectangle 5"/>
          <p:cNvSpPr>
            <a:spLocks noGrp="1" noRot="1" noChangeArrowheads="1"/>
          </p:cNvSpPr>
          <p:nvPr>
            <p:ph type="subTitle" idx="1"/>
          </p:nvPr>
        </p:nvSpPr>
        <p:spPr/>
        <p:txBody>
          <a:bodyPr/>
          <a:lstStyle/>
          <a:p>
            <a:pPr eaLnBrk="1" hangingPunct="1">
              <a:defRPr/>
            </a:pPr>
            <a:r>
              <a:rPr lang="en-GB" dirty="0"/>
              <a:t>Making all the channels work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smtClean="0"/>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smtClean="0">
                <a:solidFill>
                  <a:srgbClr val="C00000"/>
                </a:solidFill>
              </a:rPr>
              <a:t>On the signal to start</a:t>
            </a:r>
            <a:r>
              <a:rPr lang="en-GB" sz="2800" dirty="0" smtClean="0"/>
              <a:t>, please stand up, and work in pairs, moving around the room, talking to different people using the script which follows…</a:t>
            </a:r>
            <a:endParaRPr lang="en-GB" sz="2800" dirty="0" smtClean="0">
              <a:solidFill>
                <a:srgbClr val="66FF33"/>
              </a:solidFill>
            </a:endParaRPr>
          </a:p>
          <a:p>
            <a:pPr eaLnBrk="1" hangingPunct="1">
              <a:lnSpc>
                <a:spcPct val="100000"/>
              </a:lnSpc>
              <a:buFont typeface="Wingdings" pitchFamily="2" charset="2"/>
              <a:buNone/>
            </a:pPr>
            <a:r>
              <a:rPr lang="en-GB" sz="2800" dirty="0" smtClean="0"/>
              <a:t>The script:</a:t>
            </a:r>
          </a:p>
          <a:p>
            <a:pPr eaLnBrk="1" hangingPunct="1">
              <a:lnSpc>
                <a:spcPct val="100000"/>
              </a:lnSpc>
              <a:buFont typeface="Wingdings" pitchFamily="2" charset="2"/>
              <a:buNone/>
            </a:pPr>
            <a:r>
              <a:rPr lang="en-GB" sz="2800" dirty="0" smtClean="0">
                <a:solidFill>
                  <a:srgbClr val="009900"/>
                </a:solidFill>
              </a:rPr>
              <a:t>A		‘Hello’ (or equivalent).</a:t>
            </a:r>
          </a:p>
          <a:p>
            <a:pPr eaLnBrk="1" hangingPunct="1">
              <a:lnSpc>
                <a:spcPct val="100000"/>
              </a:lnSpc>
              <a:buFont typeface="Wingdings" pitchFamily="2" charset="2"/>
              <a:buNone/>
            </a:pPr>
            <a:r>
              <a:rPr lang="en-GB" sz="2800" dirty="0" smtClean="0">
                <a:solidFill>
                  <a:srgbClr val="0000CC"/>
                </a:solidFill>
              </a:rPr>
              <a:t>B 		‘Hello’ (or equivalent).</a:t>
            </a:r>
          </a:p>
          <a:p>
            <a:pPr eaLnBrk="1" hangingPunct="1">
              <a:lnSpc>
                <a:spcPct val="100000"/>
              </a:lnSpc>
              <a:buFont typeface="Wingdings" pitchFamily="2" charset="2"/>
              <a:buNone/>
            </a:pPr>
            <a:r>
              <a:rPr lang="en-GB" sz="2800" dirty="0" smtClean="0">
                <a:solidFill>
                  <a:srgbClr val="009900"/>
                </a:solidFill>
              </a:rPr>
              <a:t>A 		‘You are late’.</a:t>
            </a:r>
          </a:p>
          <a:p>
            <a:pPr eaLnBrk="1" hangingPunct="1">
              <a:lnSpc>
                <a:spcPct val="100000"/>
              </a:lnSpc>
              <a:buFont typeface="Wingdings" pitchFamily="2" charset="2"/>
              <a:buNone/>
            </a:pPr>
            <a:r>
              <a:rPr lang="en-GB" sz="2800" dirty="0" smtClean="0">
                <a:solidFill>
                  <a:srgbClr val="0000CC"/>
                </a:solidFill>
              </a:rPr>
              <a:t>B 		‘I know’.</a:t>
            </a:r>
          </a:p>
          <a:p>
            <a:pPr eaLnBrk="1" hangingPunct="1">
              <a:lnSpc>
                <a:spcPct val="100000"/>
              </a:lnSpc>
              <a:buFont typeface="Wingdings" pitchFamily="2" charset="2"/>
              <a:buNone/>
            </a:pPr>
            <a:r>
              <a:rPr lang="en-GB" sz="2800" dirty="0" smtClean="0">
                <a:solidFill>
                  <a:srgbClr val="FF0000"/>
                </a:solidFill>
              </a:rPr>
              <a:t>Try to do it completely differently each time.</a:t>
            </a:r>
          </a:p>
        </p:txBody>
      </p:sp>
      <p:pic>
        <p:nvPicPr>
          <p:cNvPr id="9" name="glass.mp3">
            <a:hlinkClick r:id="" action="ppaction://media"/>
          </p:cNvPr>
          <p:cNvPicPr>
            <a:picLocks noRot="1" noChangeAspect="1"/>
          </p:cNvPicPr>
          <p:nvPr>
            <a:audioFile r:link="rId1"/>
          </p:nvPr>
        </p:nvPicPr>
        <p:blipFill>
          <a:blip r:embed="rId4" cstate="email"/>
          <a:srcRect/>
          <a:stretch>
            <a:fillRect/>
          </a:stretch>
        </p:blipFill>
        <p:spPr bwMode="auto">
          <a:xfrm>
            <a:off x="4572000" y="6143625"/>
            <a:ext cx="366713" cy="366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92"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250825" y="188925"/>
            <a:ext cx="8713788" cy="719807"/>
          </a:xfrm>
        </p:spPr>
        <p:txBody>
          <a:bodyPr/>
          <a:lstStyle/>
          <a:p>
            <a:pPr eaLnBrk="1" hangingPunct="1"/>
            <a:r>
              <a:rPr lang="en-GB" sz="3600" dirty="0">
                <a:solidFill>
                  <a:schemeClr val="accent6">
                    <a:lumMod val="60000"/>
                    <a:lumOff val="40000"/>
                  </a:schemeClr>
                </a:solidFill>
              </a:rPr>
              <a:t>The power of face-to-face communication</a:t>
            </a:r>
            <a:endParaRPr lang="en-US" sz="3600" dirty="0">
              <a:solidFill>
                <a:schemeClr val="accent6">
                  <a:lumMod val="60000"/>
                  <a:lumOff val="40000"/>
                </a:schemeClr>
              </a:solidFill>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544" y="836723"/>
            <a:ext cx="8352928" cy="1384995"/>
          </a:xfrm>
          <a:prstGeom prst="rect">
            <a:avLst/>
          </a:prstGeom>
          <a:solidFill>
            <a:srgbClr val="FFFF00"/>
          </a:solidFill>
        </p:spPr>
        <p:txBody>
          <a:bodyPr wrap="square" rtlCol="0">
            <a:spAutoFit/>
          </a:bodyPr>
          <a:lstStyle/>
          <a:p>
            <a:pPr eaLnBrk="0" fontAlgn="auto" hangingPunct="0">
              <a:spcBef>
                <a:spcPts val="0"/>
              </a:spcBef>
              <a:spcAft>
                <a:spcPts val="0"/>
              </a:spcAft>
            </a:pPr>
            <a:r>
              <a:rPr lang="en-GB" sz="2800" b="1" dirty="0">
                <a:solidFill>
                  <a:srgbClr val="000000"/>
                </a:solidFill>
                <a:latin typeface="Calibri"/>
              </a:rPr>
              <a:t>What will I be expected to show for this?</a:t>
            </a:r>
          </a:p>
          <a:p>
            <a:pPr eaLnBrk="0" fontAlgn="auto" hangingPunct="0">
              <a:spcBef>
                <a:spcPts val="0"/>
              </a:spcBef>
              <a:spcAft>
                <a:spcPts val="0"/>
              </a:spcAft>
            </a:pPr>
            <a:r>
              <a:rPr lang="en-GB" sz="2800" b="1" dirty="0">
                <a:solidFill>
                  <a:srgbClr val="000000"/>
                </a:solidFill>
                <a:latin typeface="Calibri"/>
              </a:rPr>
              <a:t>What does a good one look like, and a bad one?</a:t>
            </a:r>
          </a:p>
          <a:p>
            <a:pPr eaLnBrk="0" fontAlgn="auto" hangingPunct="0">
              <a:spcBef>
                <a:spcPts val="0"/>
              </a:spcBef>
              <a:spcAft>
                <a:spcPts val="0"/>
              </a:spcAft>
            </a:pPr>
            <a:r>
              <a:rPr lang="en-GB" sz="2800" b="1" dirty="0">
                <a:solidFill>
                  <a:srgbClr val="000000"/>
                </a:solidFill>
                <a:latin typeface="Calibri"/>
              </a:rPr>
              <a:t>Where does this fit into the big picture?</a:t>
            </a:r>
          </a:p>
        </p:txBody>
      </p:sp>
      <p:sp>
        <p:nvSpPr>
          <p:cNvPr id="5" name="TextBox 4"/>
          <p:cNvSpPr txBox="1"/>
          <p:nvPr/>
        </p:nvSpPr>
        <p:spPr>
          <a:xfrm>
            <a:off x="467544" y="2132868"/>
            <a:ext cx="8399094" cy="769441"/>
          </a:xfrm>
          <a:prstGeom prst="rect">
            <a:avLst/>
          </a:prstGeom>
          <a:solidFill>
            <a:schemeClr val="accent2"/>
          </a:solidFill>
        </p:spPr>
        <p:txBody>
          <a:bodyPr wrap="none" rtlCol="0">
            <a:spAutoFit/>
          </a:bodyPr>
          <a:lstStyle/>
          <a:p>
            <a:pPr fontAlgn="auto">
              <a:spcBef>
                <a:spcPts val="0"/>
              </a:spcBef>
              <a:spcAft>
                <a:spcPts val="0"/>
              </a:spcAft>
            </a:pPr>
            <a:r>
              <a:rPr lang="en-GB" sz="4400" b="1" dirty="0">
                <a:solidFill>
                  <a:srgbClr val="FFFFFF"/>
                </a:solidFill>
                <a:latin typeface="Calibri"/>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algn="ctr"/>
            <a:r>
              <a:rPr lang="en-GB" sz="2800" b="1" dirty="0">
                <a:solidFill>
                  <a:srgbClr val="C00000"/>
                </a:solidFill>
              </a:rPr>
              <a:t>Some of the </a:t>
            </a:r>
          </a:p>
          <a:p>
            <a:pPr algn="ctr"/>
            <a:r>
              <a:rPr lang="en-GB" sz="2800" b="1" dirty="0">
                <a:solidFill>
                  <a:srgbClr val="C00000"/>
                </a:solidFill>
              </a:rPr>
              <a:t>tools we can </a:t>
            </a:r>
          </a:p>
          <a:p>
            <a:pPr algn="ctr"/>
            <a:r>
              <a:rPr lang="en-GB" sz="2800" b="1" dirty="0">
                <a:solidFill>
                  <a:srgbClr val="C00000"/>
                </a:solidFill>
              </a:rPr>
              <a:t>use in </a:t>
            </a:r>
          </a:p>
          <a:p>
            <a:pPr algn="ctr"/>
            <a:r>
              <a:rPr lang="en-GB" sz="2800" b="1" dirty="0">
                <a:solidFill>
                  <a:srgbClr val="C00000"/>
                </a:solidFill>
              </a:rPr>
              <a:t>face-to-face </a:t>
            </a:r>
          </a:p>
          <a:p>
            <a:pPr algn="ctr"/>
            <a:r>
              <a:rPr lang="en-GB" sz="2800" b="1" dirty="0">
                <a:solidFill>
                  <a:srgbClr val="C00000"/>
                </a:solidFill>
              </a:rPr>
              <a:t>contexts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2.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1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8.xml><?xml version="1.0" encoding="utf-8"?>
<a:theme xmlns:a="http://schemas.openxmlformats.org/drawingml/2006/main" name="9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5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5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5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6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6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6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6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1">
          <a:gsLst>
            <a:gs pos="0">
              <a:srgbClr val="000082"/>
            </a:gs>
            <a:gs pos="30000">
              <a:srgbClr val="66008F"/>
            </a:gs>
            <a:gs pos="64999">
              <a:srgbClr val="BA0066"/>
            </a:gs>
            <a:gs pos="89999">
              <a:srgbClr val="FF0000"/>
            </a:gs>
            <a:gs pos="100000">
              <a:srgbClr val="FF8200"/>
            </a:gs>
          </a:gsLst>
          <a:path path="rect">
            <a:fillToRect l="50000" t="50000" r="50000" b="50000"/>
          </a:path>
        </a:gradFill>
        <a:ln w="12700" cap="flat" cmpd="sng" algn="ctr">
          <a:noFill/>
          <a:prstDash val="solid"/>
          <a:round/>
          <a:headEnd type="none" w="sm" len="sm"/>
          <a:tailEnd type="none" w="sm" len="sm"/>
        </a:ln>
        <a:effec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1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5.xml><?xml version="1.0" encoding="utf-8"?>
<a:theme xmlns:a="http://schemas.openxmlformats.org/drawingml/2006/main" name="9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8.xml><?xml version="1.0" encoding="utf-8"?>
<a:theme xmlns:a="http://schemas.openxmlformats.org/drawingml/2006/main" name="6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6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0.xml><?xml version="1.0" encoding="utf-8"?>
<a:theme xmlns:a="http://schemas.openxmlformats.org/drawingml/2006/main" name="6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1.xml><?xml version="1.0" encoding="utf-8"?>
<a:theme xmlns:a="http://schemas.openxmlformats.org/drawingml/2006/main" name="6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2.xml><?xml version="1.0" encoding="utf-8"?>
<a:theme xmlns:a="http://schemas.openxmlformats.org/drawingml/2006/main" name="6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3.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4.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5.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6.xml><?xml version="1.0" encoding="utf-8"?>
<a:theme xmlns:a="http://schemas.openxmlformats.org/drawingml/2006/main" name="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7.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8.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9.xml><?xml version="1.0" encoding="utf-8"?>
<a:theme xmlns:a="http://schemas.openxmlformats.org/drawingml/2006/main" name="10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1.xml><?xml version="1.0" encoding="utf-8"?>
<a:theme xmlns:a="http://schemas.openxmlformats.org/drawingml/2006/main" name="7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2.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3.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8.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4081</Words>
  <Application>Microsoft Office PowerPoint</Application>
  <PresentationFormat>On-screen Show (4:3)</PresentationFormat>
  <Paragraphs>417</Paragraphs>
  <Slides>61</Slides>
  <Notes>49</Notes>
  <HiddenSlides>0</HiddenSlides>
  <MMClips>1</MMClips>
  <ScaleCrop>false</ScaleCrop>
  <HeadingPairs>
    <vt:vector size="4" baseType="variant">
      <vt:variant>
        <vt:lpstr>Theme</vt:lpstr>
      </vt:variant>
      <vt:variant>
        <vt:i4>143</vt:i4>
      </vt:variant>
      <vt:variant>
        <vt:lpstr>Slide Titles</vt:lpstr>
      </vt:variant>
      <vt:variant>
        <vt:i4>61</vt:i4>
      </vt:variant>
    </vt:vector>
  </HeadingPairs>
  <TitlesOfParts>
    <vt:vector size="204" baseType="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44_Custom Design</vt:lpstr>
      <vt:lpstr>75_Custom Design</vt:lpstr>
      <vt:lpstr>101_Custom Design</vt:lpstr>
      <vt:lpstr>93_Custom Design</vt:lpstr>
      <vt:lpstr>2_LeedsMet template</vt:lpstr>
      <vt:lpstr>81_Custom Design</vt:lpstr>
      <vt:lpstr>11_Custom Design</vt:lpstr>
      <vt:lpstr>46_Custom Design</vt:lpstr>
      <vt:lpstr>113_Custom Design</vt:lpstr>
      <vt:lpstr>114_Custom Design</vt:lpstr>
      <vt:lpstr>117_Custom Design</vt:lpstr>
      <vt:lpstr>13_Custom Design</vt:lpstr>
      <vt:lpstr>4_LeedsMet template</vt:lpstr>
      <vt:lpstr>118_Custom Design</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50_Custom Design</vt:lpstr>
      <vt:lpstr>78_Custom Design</vt:lpstr>
      <vt:lpstr>39_Custom Design</vt:lpstr>
      <vt:lpstr>86_Custom Design</vt:lpstr>
      <vt:lpstr>47_Custom Design</vt:lpstr>
      <vt:lpstr>40_Custom Design</vt:lpstr>
      <vt:lpstr>41_Custom Design</vt:lpstr>
      <vt:lpstr>42_Custom Design</vt:lpstr>
      <vt:lpstr>43_Custom Design</vt:lpstr>
      <vt:lpstr>45_Custom Design</vt:lpstr>
      <vt:lpstr>49_Custom Design</vt:lpstr>
      <vt:lpstr>51_Custom Design</vt:lpstr>
      <vt:lpstr>52_Custom Design</vt:lpstr>
      <vt:lpstr>80_Custom Design</vt:lpstr>
      <vt:lpstr>87_Custom Design</vt:lpstr>
      <vt:lpstr>116_Custom Design</vt:lpstr>
      <vt:lpstr>11_Office Theme</vt:lpstr>
      <vt:lpstr>120_Custom Design</vt:lpstr>
      <vt:lpstr>125_Custom Design</vt:lpstr>
      <vt:lpstr>105_Custom Design</vt:lpstr>
      <vt:lpstr>88_Custom Design</vt:lpstr>
      <vt:lpstr>89_Custom Design</vt:lpstr>
      <vt:lpstr>5_Office Theme</vt:lpstr>
      <vt:lpstr>9_LeedsMet template</vt:lpstr>
      <vt:lpstr>53_Custom Design</vt:lpstr>
      <vt:lpstr>54_Custom Design</vt:lpstr>
      <vt:lpstr>55_Custom Design</vt:lpstr>
      <vt:lpstr>56_Custom Design</vt:lpstr>
      <vt:lpstr>57_Custom Design</vt:lpstr>
      <vt:lpstr>58_Custom Design</vt:lpstr>
      <vt:lpstr>59_Custom Design</vt:lpstr>
      <vt:lpstr>60_Custom Design</vt:lpstr>
      <vt:lpstr>61_Custom Design</vt:lpstr>
      <vt:lpstr>62_Custom Design</vt:lpstr>
      <vt:lpstr>99_Custom Design</vt:lpstr>
      <vt:lpstr>63_Custom Design</vt:lpstr>
      <vt:lpstr>64_Custom Design</vt:lpstr>
      <vt:lpstr>2_Clouds</vt:lpstr>
      <vt:lpstr>126_Custom Design</vt:lpstr>
      <vt:lpstr>127_Custom Design</vt:lpstr>
      <vt:lpstr>90_Custom Design</vt:lpstr>
      <vt:lpstr>91_Custom Design</vt:lpstr>
      <vt:lpstr>2_Theme1</vt:lpstr>
      <vt:lpstr>65_Custom Design</vt:lpstr>
      <vt:lpstr>66_Custom Design</vt:lpstr>
      <vt:lpstr>67_Custom Design</vt:lpstr>
      <vt:lpstr>68_Custom Design</vt:lpstr>
      <vt:lpstr>69_Custom Design</vt:lpstr>
      <vt:lpstr>119_Custom Design</vt:lpstr>
      <vt:lpstr>70_Custom Design</vt:lpstr>
      <vt:lpstr>71_Custom Design</vt:lpstr>
      <vt:lpstr>5_LeedsMet template</vt:lpstr>
      <vt:lpstr>72_Custom Design</vt:lpstr>
      <vt:lpstr>1_LeedsMet template</vt:lpstr>
      <vt:lpstr>100_Custom Design</vt:lpstr>
      <vt:lpstr>6_Office Theme</vt:lpstr>
      <vt:lpstr>74_Custom Design</vt:lpstr>
      <vt:lpstr>92_Custom Design</vt:lpstr>
      <vt:lpstr>103_Custom Design</vt:lpstr>
      <vt:lpstr>Reinventing Assessment and Feedback Involving students in their own assessment</vt:lpstr>
      <vt:lpstr>Slide 2</vt:lpstr>
      <vt:lpstr>Aims</vt:lpstr>
      <vt:lpstr>You will be able to download my main slides</vt:lpstr>
      <vt:lpstr>Intended learning outcomes</vt:lpstr>
      <vt:lpstr>Announcement about mobile phones and laptops...</vt:lpstr>
      <vt:lpstr>Face-to-face communication</vt:lpstr>
      <vt:lpstr>Face-to-face one-to-one feedback activity</vt:lpstr>
      <vt:lpstr>The power of face-to-face communication</vt:lpstr>
      <vt:lpstr>Slide 10</vt:lpstr>
      <vt:lpstr>Slide 11</vt:lpstr>
      <vt:lpstr>Evidence-based practice</vt:lpstr>
      <vt:lpstr>16 sources about assessment, feedback and learning in higher education</vt:lpstr>
      <vt:lpstr>Slide 14</vt:lpstr>
      <vt:lpstr>Slide 15</vt:lpstr>
      <vt:lpstr>Boud et al 2010: ‘Assessment 2020’</vt:lpstr>
      <vt:lpstr>Boud et al, 2010</vt:lpstr>
      <vt:lpstr>Post-it exercise</vt:lpstr>
      <vt:lpstr>Now is the decade of Universities’ dis-content!</vt:lpstr>
      <vt:lpstr>Modern universities are moving away from being the guardians of content, (where everything was about ‘delivery’), towards foregrounding two major functions: </vt:lpstr>
      <vt:lpstr>One of my main worries...</vt:lpstr>
      <vt:lpstr>Slide 22</vt:lpstr>
      <vt:lpstr>Slide 23</vt:lpstr>
      <vt:lpstr>Slide 24</vt:lpstr>
      <vt:lpstr>So now, it’s time to re-think:</vt:lpstr>
      <vt:lpstr>The guru Royce Sadler </vt:lpstr>
      <vt:lpstr>Sadler, D. R. (2010). Beyond feedback: Developing student capability in complex appraisal. Assessment &amp; Evaluation in Higher Education, 35(5), 535-550. </vt:lpstr>
      <vt:lpstr>Slide 28</vt:lpstr>
      <vt:lpstr>Slide 29</vt:lpstr>
      <vt:lpstr>How to get feedback to a large group of students within 24 hours</vt:lpstr>
      <vt:lpstr>Set the hand-in time to be at a whole-group session</vt:lpstr>
      <vt:lpstr>The blue sheet can contain....</vt:lpstr>
      <vt:lpstr>At 1006...</vt:lpstr>
      <vt:lpstr>The rationale...</vt:lpstr>
      <vt:lpstr>Now take away their work to mark – in a third of the time it used to take you!</vt:lpstr>
      <vt:lpstr>Slide 36</vt:lpstr>
      <vt:lpstr>Addressing the balance between formative feedback and marks</vt:lpstr>
      <vt:lpstr>Feedback versus marks or grades</vt:lpstr>
      <vt:lpstr>Just a mark (or grade) is the least effective form of feedback!</vt:lpstr>
      <vt:lpstr>But there are ways round this...</vt:lpstr>
      <vt:lpstr>Suggest that their marks will count!</vt:lpstr>
      <vt:lpstr>Get them to self-assess...</vt:lpstr>
      <vt:lpstr>Students who under-estimate their grade…</vt:lpstr>
      <vt:lpstr>Students who over-estimate their grade…</vt:lpstr>
      <vt:lpstr>Developing this idea further…</vt:lpstr>
      <vt:lpstr>Get students to self-assess their work</vt:lpstr>
      <vt:lpstr>Using student self-assessment to deepen their learning…</vt:lpstr>
      <vt:lpstr>Self-Assessment of your Assignment  Please respond to the following questions at the point just before handing your work in. This will help me to give you useful feedback about your work, and also will give me useful feedback about how you are finding the programme to date.      Thanks. </vt:lpstr>
      <vt:lpstr>Self-assessment tutor dialogues</vt:lpstr>
      <vt:lpstr>Slide 50</vt:lpstr>
      <vt:lpstr>Slide 51</vt:lpstr>
      <vt:lpstr>Slide 52</vt:lpstr>
      <vt:lpstr>Slide 53</vt:lpstr>
      <vt:lpstr>Some questions to consider for self- assessment-tutor dialogues</vt:lpstr>
      <vt:lpstr>Slide 55</vt:lpstr>
      <vt:lpstr>Useful references: 1</vt:lpstr>
      <vt:lpstr>Useful references: 2</vt:lpstr>
      <vt:lpstr>Useful references: 3</vt:lpstr>
      <vt:lpstr>Useful references: 4</vt:lpstr>
      <vt:lpstr>Useful references: 5</vt:lpstr>
      <vt:lpstr>Slide 61</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Steve Denton Pro-Vice-Chancellor Registrar and Secretary   Professional administration – myths, realities and challenges  </dc:title>
  <dc:creator/>
  <cp:lastModifiedBy/>
  <cp:revision>210</cp:revision>
  <dcterms:created xsi:type="dcterms:W3CDTF">2006-05-11T10:54:55Z</dcterms:created>
  <dcterms:modified xsi:type="dcterms:W3CDTF">2017-01-31T11:24:53Z</dcterms:modified>
</cp:coreProperties>
</file>