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slideLayouts/slideLayout37.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slideLayouts/slideLayout43.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slideLayouts/slideLayout48.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slideLayouts/slideLayout49.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50.xml" ContentType="application/vnd.openxmlformats-officedocument.presentationml.slideLayout+xml"/>
  <Override PartName="/ppt/theme/theme54.xml" ContentType="application/vnd.openxmlformats-officedocument.theme+xml"/>
  <Override PartName="/ppt/slideLayouts/slideLayout51.xml" ContentType="application/vnd.openxmlformats-officedocument.presentationml.slideLayout+xml"/>
  <Override PartName="/ppt/theme/theme55.xml" ContentType="application/vnd.openxmlformats-officedocument.theme+xml"/>
  <Override PartName="/ppt/slideLayouts/slideLayout52.xml" ContentType="application/vnd.openxmlformats-officedocument.presentationml.slideLayout+xml"/>
  <Override PartName="/ppt/theme/theme56.xml" ContentType="application/vnd.openxmlformats-officedocument.theme+xml"/>
  <Override PartName="/ppt/slideLayouts/slideLayout53.xml" ContentType="application/vnd.openxmlformats-officedocument.presentationml.slideLayout+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slideLayouts/slideLayout54.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slideLayouts/slideLayout55.xml" ContentType="application/vnd.openxmlformats-officedocument.presentationml.slideLayout+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9.xml" ContentType="application/vnd.openxmlformats-officedocument.theme+xml"/>
  <Override PartName="/ppt/slideLayouts/slideLayout58.xml" ContentType="application/vnd.openxmlformats-officedocument.presentationml.slideLayout+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slideLayouts/slideLayout59.xml" ContentType="application/vnd.openxmlformats-officedocument.presentationml.slideLayout+xml"/>
  <Override PartName="/ppt/theme/theme91.xml" ContentType="application/vnd.openxmlformats-officedocument.theme+xml"/>
  <Override PartName="/ppt/theme/theme92.xml" ContentType="application/vnd.openxmlformats-officedocument.theme+xml"/>
  <Override PartName="/ppt/slideLayouts/slideLayout60.xml" ContentType="application/vnd.openxmlformats-officedocument.presentationml.slideLayout+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slideLayouts/slideLayout61.xml" ContentType="application/vnd.openxmlformats-officedocument.presentationml.slideLayout+xml"/>
  <Override PartName="/ppt/theme/theme106.xml" ContentType="application/vnd.openxmlformats-officedocument.theme+xml"/>
  <Override PartName="/ppt/slideLayouts/slideLayout62.xml" ContentType="application/vnd.openxmlformats-officedocument.presentationml.slideLayout+xml"/>
  <Override PartName="/ppt/theme/theme107.xml" ContentType="application/vnd.openxmlformats-officedocument.theme+xml"/>
  <Override PartName="/ppt/slideLayouts/slideLayout63.xml" ContentType="application/vnd.openxmlformats-officedocument.presentationml.slideLayout+xml"/>
  <Override PartName="/ppt/theme/theme108.xml" ContentType="application/vnd.openxmlformats-officedocument.theme+xml"/>
  <Override PartName="/ppt/slideLayouts/slideLayout64.xml" ContentType="application/vnd.openxmlformats-officedocument.presentationml.slideLayout+xml"/>
  <Override PartName="/ppt/theme/theme10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0.xml" ContentType="application/vnd.openxmlformats-officedocument.theme+xml"/>
  <Override PartName="/ppt/slideLayouts/slideLayout67.xml" ContentType="application/vnd.openxmlformats-officedocument.presentationml.slideLayout+xml"/>
  <Override PartName="/ppt/theme/theme111.xml" ContentType="application/vnd.openxmlformats-officedocument.theme+xml"/>
  <Override PartName="/ppt/slideLayouts/slideLayout68.xml" ContentType="application/vnd.openxmlformats-officedocument.presentationml.slideLayout+xml"/>
  <Override PartName="/ppt/theme/theme112.xml" ContentType="application/vnd.openxmlformats-officedocument.theme+xml"/>
  <Override PartName="/ppt/slideLayouts/slideLayout69.xml" ContentType="application/vnd.openxmlformats-officedocument.presentationml.slideLayout+xml"/>
  <Override PartName="/ppt/theme/theme113.xml" ContentType="application/vnd.openxmlformats-officedocument.theme+xml"/>
  <Override PartName="/ppt/slideLayouts/slideLayout70.xml" ContentType="application/vnd.openxmlformats-officedocument.presentationml.slideLayout+xml"/>
  <Override PartName="/ppt/theme/theme114.xml" ContentType="application/vnd.openxmlformats-officedocument.theme+xml"/>
  <Override PartName="/ppt/slideLayouts/slideLayout71.xml" ContentType="application/vnd.openxmlformats-officedocument.presentationml.slideLayout+xml"/>
  <Override PartName="/ppt/theme/theme115.xml" ContentType="application/vnd.openxmlformats-officedocument.theme+xml"/>
  <Override PartName="/ppt/slideLayouts/slideLayout72.xml" ContentType="application/vnd.openxmlformats-officedocument.presentationml.slideLayout+xml"/>
  <Override PartName="/ppt/theme/theme116.xml" ContentType="application/vnd.openxmlformats-officedocument.theme+xml"/>
  <Override PartName="/ppt/slideLayouts/slideLayout73.xml" ContentType="application/vnd.openxmlformats-officedocument.presentationml.slideLayout+xml"/>
  <Override PartName="/ppt/theme/theme117.xml" ContentType="application/vnd.openxmlformats-officedocument.theme+xml"/>
  <Override PartName="/ppt/slideLayouts/slideLayout74.xml" ContentType="application/vnd.openxmlformats-officedocument.presentationml.slideLayout+xml"/>
  <Override PartName="/ppt/theme/theme118.xml" ContentType="application/vnd.openxmlformats-officedocument.theme+xml"/>
  <Override PartName="/ppt/slideLayouts/slideLayout75.xml" ContentType="application/vnd.openxmlformats-officedocument.presentationml.slideLayout+xml"/>
  <Override PartName="/ppt/theme/theme119.xml" ContentType="application/vnd.openxmlformats-officedocument.theme+xml"/>
  <Override PartName="/ppt/slideLayouts/slideLayout76.xml" ContentType="application/vnd.openxmlformats-officedocument.presentationml.slideLayout+xml"/>
  <Override PartName="/ppt/theme/theme120.xml" ContentType="application/vnd.openxmlformats-officedocument.theme+xml"/>
  <Override PartName="/ppt/slideLayouts/slideLayout77.xml" ContentType="application/vnd.openxmlformats-officedocument.presentationml.slideLayout+xml"/>
  <Override PartName="/ppt/theme/theme121.xml" ContentType="application/vnd.openxmlformats-officedocument.theme+xml"/>
  <Override PartName="/ppt/slideLayouts/slideLayout78.xml" ContentType="application/vnd.openxmlformats-officedocument.presentationml.slideLayout+xml"/>
  <Override PartName="/ppt/theme/theme122.xml" ContentType="application/vnd.openxmlformats-officedocument.theme+xml"/>
  <Override PartName="/ppt/slideLayouts/slideLayout79.xml" ContentType="application/vnd.openxmlformats-officedocument.presentationml.slideLayout+xml"/>
  <Override PartName="/ppt/theme/theme123.xml" ContentType="application/vnd.openxmlformats-officedocument.theme+xml"/>
  <Override PartName="/ppt/slideLayouts/slideLayout80.xml" ContentType="application/vnd.openxmlformats-officedocument.presentationml.slideLayout+xml"/>
  <Override PartName="/ppt/theme/theme124.xml" ContentType="application/vnd.openxmlformats-officedocument.theme+xml"/>
  <Override PartName="/ppt/slideLayouts/slideLayout81.xml" ContentType="application/vnd.openxmlformats-officedocument.presentationml.slideLayout+xml"/>
  <Override PartName="/ppt/theme/theme125.xml" ContentType="application/vnd.openxmlformats-officedocument.theme+xml"/>
  <Override PartName="/ppt/slideLayouts/slideLayout82.xml" ContentType="application/vnd.openxmlformats-officedocument.presentationml.slideLayout+xml"/>
  <Override PartName="/ppt/theme/theme126.xml" ContentType="application/vnd.openxmlformats-officedocument.theme+xml"/>
  <Override PartName="/ppt/slideLayouts/slideLayout83.xml" ContentType="application/vnd.openxmlformats-officedocument.presentationml.slideLayout+xml"/>
  <Override PartName="/ppt/theme/theme12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2" r:id="rId54"/>
    <p:sldMasterId id="2147484789" r:id="rId55"/>
    <p:sldMasterId id="2147484793" r:id="rId56"/>
    <p:sldMasterId id="2147484797" r:id="rId57"/>
    <p:sldMasterId id="2147484799" r:id="rId58"/>
    <p:sldMasterId id="2147484802" r:id="rId59"/>
    <p:sldMasterId id="2147484804" r:id="rId60"/>
    <p:sldMasterId id="2147484806" r:id="rId61"/>
    <p:sldMasterId id="2147484808" r:id="rId62"/>
    <p:sldMasterId id="2147484811" r:id="rId63"/>
    <p:sldMasterId id="2147484815" r:id="rId64"/>
    <p:sldMasterId id="2147484817" r:id="rId65"/>
    <p:sldMasterId id="2147484819" r:id="rId66"/>
    <p:sldMasterId id="2147484821" r:id="rId67"/>
    <p:sldMasterId id="2147484823" r:id="rId68"/>
    <p:sldMasterId id="2147484825" r:id="rId69"/>
    <p:sldMasterId id="2147484827" r:id="rId70"/>
    <p:sldMasterId id="2147484829" r:id="rId71"/>
    <p:sldMasterId id="2147484831" r:id="rId72"/>
    <p:sldMasterId id="2147484833" r:id="rId73"/>
    <p:sldMasterId id="2147484835" r:id="rId74"/>
    <p:sldMasterId id="2147484837" r:id="rId75"/>
    <p:sldMasterId id="2147484839" r:id="rId76"/>
    <p:sldMasterId id="2147484841" r:id="rId77"/>
    <p:sldMasterId id="2147484845" r:id="rId78"/>
    <p:sldMasterId id="2147484848" r:id="rId79"/>
    <p:sldMasterId id="2147484850" r:id="rId80"/>
    <p:sldMasterId id="2147484853" r:id="rId81"/>
    <p:sldMasterId id="2147484855" r:id="rId82"/>
    <p:sldMasterId id="2147484857" r:id="rId83"/>
    <p:sldMasterId id="2147484864" r:id="rId84"/>
    <p:sldMasterId id="2147484866" r:id="rId85"/>
    <p:sldMasterId id="2147484868" r:id="rId86"/>
    <p:sldMasterId id="2147484870" r:id="rId87"/>
    <p:sldMasterId id="2147484872" r:id="rId88"/>
    <p:sldMasterId id="2147484876" r:id="rId89"/>
    <p:sldMasterId id="2147484878" r:id="rId90"/>
    <p:sldMasterId id="2147484880" r:id="rId91"/>
    <p:sldMasterId id="2147484888" r:id="rId92"/>
    <p:sldMasterId id="2147484895" r:id="rId93"/>
    <p:sldMasterId id="2147484903" r:id="rId94"/>
    <p:sldMasterId id="2147484905" r:id="rId95"/>
    <p:sldMasterId id="2147484907" r:id="rId96"/>
    <p:sldMasterId id="2147484909" r:id="rId97"/>
    <p:sldMasterId id="2147484911" r:id="rId98"/>
    <p:sldMasterId id="2147484913" r:id="rId99"/>
    <p:sldMasterId id="2147484915" r:id="rId100"/>
    <p:sldMasterId id="2147484933" r:id="rId101"/>
    <p:sldMasterId id="2147484935" r:id="rId102"/>
    <p:sldMasterId id="2147484938" r:id="rId103"/>
    <p:sldMasterId id="2147484940" r:id="rId104"/>
    <p:sldMasterId id="2147484942" r:id="rId105"/>
    <p:sldMasterId id="2147484945" r:id="rId106"/>
    <p:sldMasterId id="2147484947" r:id="rId107"/>
    <p:sldMasterId id="2147484949" r:id="rId108"/>
    <p:sldMasterId id="2147484951" r:id="rId109"/>
    <p:sldMasterId id="2147484953" r:id="rId110"/>
    <p:sldMasterId id="2147484956" r:id="rId111"/>
    <p:sldMasterId id="2147484958" r:id="rId112"/>
    <p:sldMasterId id="2147484960" r:id="rId113"/>
    <p:sldMasterId id="2147484962" r:id="rId114"/>
    <p:sldMasterId id="2147484964" r:id="rId115"/>
    <p:sldMasterId id="2147484968" r:id="rId116"/>
    <p:sldMasterId id="2147484970" r:id="rId117"/>
    <p:sldMasterId id="2147484975" r:id="rId118"/>
    <p:sldMasterId id="2147484977" r:id="rId119"/>
    <p:sldMasterId id="2147484979" r:id="rId120"/>
    <p:sldMasterId id="2147484981" r:id="rId121"/>
    <p:sldMasterId id="2147484983" r:id="rId122"/>
    <p:sldMasterId id="2147484985" r:id="rId123"/>
    <p:sldMasterId id="2147484987" r:id="rId124"/>
    <p:sldMasterId id="2147484989" r:id="rId125"/>
    <p:sldMasterId id="2147484991" r:id="rId126"/>
    <p:sldMasterId id="2147484993" r:id="rId127"/>
    <p:sldMasterId id="2147484995" r:id="rId128"/>
    <p:sldMasterId id="2147484998" r:id="rId129"/>
  </p:sldMasterIdLst>
  <p:notesMasterIdLst>
    <p:notesMasterId r:id="rId244"/>
  </p:notesMasterIdLst>
  <p:sldIdLst>
    <p:sldId id="428" r:id="rId130"/>
    <p:sldId id="476" r:id="rId131"/>
    <p:sldId id="835" r:id="rId132"/>
    <p:sldId id="836" r:id="rId133"/>
    <p:sldId id="528" r:id="rId134"/>
    <p:sldId id="783" r:id="rId135"/>
    <p:sldId id="731" r:id="rId136"/>
    <p:sldId id="710" r:id="rId137"/>
    <p:sldId id="529" r:id="rId138"/>
    <p:sldId id="459" r:id="rId139"/>
    <p:sldId id="569" r:id="rId140"/>
    <p:sldId id="531" r:id="rId141"/>
    <p:sldId id="532" r:id="rId142"/>
    <p:sldId id="753" r:id="rId143"/>
    <p:sldId id="754" r:id="rId144"/>
    <p:sldId id="755" r:id="rId145"/>
    <p:sldId id="781" r:id="rId146"/>
    <p:sldId id="782" r:id="rId147"/>
    <p:sldId id="486" r:id="rId148"/>
    <p:sldId id="829" r:id="rId149"/>
    <p:sldId id="674" r:id="rId150"/>
    <p:sldId id="665" r:id="rId151"/>
    <p:sldId id="784" r:id="rId152"/>
    <p:sldId id="785" r:id="rId153"/>
    <p:sldId id="786" r:id="rId154"/>
    <p:sldId id="508" r:id="rId155"/>
    <p:sldId id="509" r:id="rId156"/>
    <p:sldId id="603" r:id="rId157"/>
    <p:sldId id="706" r:id="rId158"/>
    <p:sldId id="510" r:id="rId159"/>
    <p:sldId id="542" r:id="rId160"/>
    <p:sldId id="547" r:id="rId161"/>
    <p:sldId id="511" r:id="rId162"/>
    <p:sldId id="548" r:id="rId163"/>
    <p:sldId id="524" r:id="rId164"/>
    <p:sldId id="525" r:id="rId165"/>
    <p:sldId id="830" r:id="rId166"/>
    <p:sldId id="635" r:id="rId167"/>
    <p:sldId id="636" r:id="rId168"/>
    <p:sldId id="637" r:id="rId169"/>
    <p:sldId id="789" r:id="rId170"/>
    <p:sldId id="790" r:id="rId171"/>
    <p:sldId id="592" r:id="rId172"/>
    <p:sldId id="465" r:id="rId173"/>
    <p:sldId id="613" r:id="rId174"/>
    <p:sldId id="757" r:id="rId175"/>
    <p:sldId id="758" r:id="rId176"/>
    <p:sldId id="828" r:id="rId177"/>
    <p:sldId id="759" r:id="rId178"/>
    <p:sldId id="760" r:id="rId179"/>
    <p:sldId id="761" r:id="rId180"/>
    <p:sldId id="762" r:id="rId181"/>
    <p:sldId id="763" r:id="rId182"/>
    <p:sldId id="764" r:id="rId183"/>
    <p:sldId id="765" r:id="rId184"/>
    <p:sldId id="766" r:id="rId185"/>
    <p:sldId id="767" r:id="rId186"/>
    <p:sldId id="768" r:id="rId187"/>
    <p:sldId id="769" r:id="rId188"/>
    <p:sldId id="770" r:id="rId189"/>
    <p:sldId id="771" r:id="rId190"/>
    <p:sldId id="772" r:id="rId191"/>
    <p:sldId id="773" r:id="rId192"/>
    <p:sldId id="774" r:id="rId193"/>
    <p:sldId id="775" r:id="rId194"/>
    <p:sldId id="776" r:id="rId195"/>
    <p:sldId id="777" r:id="rId196"/>
    <p:sldId id="778" r:id="rId197"/>
    <p:sldId id="779" r:id="rId198"/>
    <p:sldId id="831" r:id="rId199"/>
    <p:sldId id="780" r:id="rId200"/>
    <p:sldId id="791" r:id="rId201"/>
    <p:sldId id="793" r:id="rId202"/>
    <p:sldId id="794" r:id="rId203"/>
    <p:sldId id="795" r:id="rId204"/>
    <p:sldId id="796" r:id="rId205"/>
    <p:sldId id="797" r:id="rId206"/>
    <p:sldId id="798" r:id="rId207"/>
    <p:sldId id="799" r:id="rId208"/>
    <p:sldId id="800" r:id="rId209"/>
    <p:sldId id="801" r:id="rId210"/>
    <p:sldId id="802" r:id="rId211"/>
    <p:sldId id="803" r:id="rId212"/>
    <p:sldId id="804" r:id="rId213"/>
    <p:sldId id="805" r:id="rId214"/>
    <p:sldId id="806" r:id="rId215"/>
    <p:sldId id="807" r:id="rId216"/>
    <p:sldId id="808" r:id="rId217"/>
    <p:sldId id="809" r:id="rId218"/>
    <p:sldId id="810" r:id="rId219"/>
    <p:sldId id="811" r:id="rId220"/>
    <p:sldId id="812" r:id="rId221"/>
    <p:sldId id="813" r:id="rId222"/>
    <p:sldId id="814" r:id="rId223"/>
    <p:sldId id="815" r:id="rId224"/>
    <p:sldId id="816" r:id="rId225"/>
    <p:sldId id="817" r:id="rId226"/>
    <p:sldId id="818" r:id="rId227"/>
    <p:sldId id="819" r:id="rId228"/>
    <p:sldId id="820" r:id="rId229"/>
    <p:sldId id="821" r:id="rId230"/>
    <p:sldId id="822" r:id="rId231"/>
    <p:sldId id="823" r:id="rId232"/>
    <p:sldId id="824" r:id="rId233"/>
    <p:sldId id="825" r:id="rId234"/>
    <p:sldId id="826" r:id="rId235"/>
    <p:sldId id="827" r:id="rId236"/>
    <p:sldId id="460" r:id="rId237"/>
    <p:sldId id="555" r:id="rId238"/>
    <p:sldId id="556" r:id="rId239"/>
    <p:sldId id="557" r:id="rId240"/>
    <p:sldId id="558" r:id="rId241"/>
    <p:sldId id="559" r:id="rId242"/>
    <p:sldId id="502" r:id="rId243"/>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CCFFFF"/>
    <a:srgbClr val="FF6699"/>
    <a:srgbClr val="FFFFFF"/>
    <a:srgbClr val="CC0000"/>
    <a:srgbClr val="000000"/>
    <a:srgbClr val="CCFFCC"/>
    <a:srgbClr val="33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67" d="100"/>
          <a:sy n="67" d="100"/>
        </p:scale>
        <p:origin x="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244"/>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9.xml"/><Relationship Id="rId159" Type="http://schemas.openxmlformats.org/officeDocument/2006/relationships/slide" Target="slides/slide30.xml"/><Relationship Id="rId170" Type="http://schemas.openxmlformats.org/officeDocument/2006/relationships/slide" Target="slides/slide41.xml"/><Relationship Id="rId191" Type="http://schemas.openxmlformats.org/officeDocument/2006/relationships/slide" Target="slides/slide62.xml"/><Relationship Id="rId205" Type="http://schemas.openxmlformats.org/officeDocument/2006/relationships/slide" Target="slides/slide76.xml"/><Relationship Id="rId226" Type="http://schemas.openxmlformats.org/officeDocument/2006/relationships/slide" Target="slides/slide97.xml"/><Relationship Id="rId247" Type="http://schemas.openxmlformats.org/officeDocument/2006/relationships/theme" Target="theme/theme1.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20.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31.xml"/><Relationship Id="rId181" Type="http://schemas.openxmlformats.org/officeDocument/2006/relationships/slide" Target="slides/slide52.xml"/><Relationship Id="rId216" Type="http://schemas.openxmlformats.org/officeDocument/2006/relationships/slide" Target="slides/slide87.xml"/><Relationship Id="rId237" Type="http://schemas.openxmlformats.org/officeDocument/2006/relationships/slide" Target="slides/slide108.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10.xml"/><Relationship Id="rId85" Type="http://schemas.openxmlformats.org/officeDocument/2006/relationships/slideMaster" Target="slideMasters/slideMaster85.xml"/><Relationship Id="rId150" Type="http://schemas.openxmlformats.org/officeDocument/2006/relationships/slide" Target="slides/slide21.xml"/><Relationship Id="rId171" Type="http://schemas.openxmlformats.org/officeDocument/2006/relationships/slide" Target="slides/slide42.xml"/><Relationship Id="rId192" Type="http://schemas.openxmlformats.org/officeDocument/2006/relationships/slide" Target="slides/slide63.xml"/><Relationship Id="rId206" Type="http://schemas.openxmlformats.org/officeDocument/2006/relationships/slide" Target="slides/slide77.xml"/><Relationship Id="rId227" Type="http://schemas.openxmlformats.org/officeDocument/2006/relationships/slide" Target="slides/slide98.xml"/><Relationship Id="rId248"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1.xml"/><Relationship Id="rId145" Type="http://schemas.openxmlformats.org/officeDocument/2006/relationships/slide" Target="slides/slide16.xml"/><Relationship Id="rId161" Type="http://schemas.openxmlformats.org/officeDocument/2006/relationships/slide" Target="slides/slide32.xml"/><Relationship Id="rId166" Type="http://schemas.openxmlformats.org/officeDocument/2006/relationships/slide" Target="slides/slide37.xml"/><Relationship Id="rId182" Type="http://schemas.openxmlformats.org/officeDocument/2006/relationships/slide" Target="slides/slide53.xml"/><Relationship Id="rId187" Type="http://schemas.openxmlformats.org/officeDocument/2006/relationships/slide" Target="slides/slide58.xml"/><Relationship Id="rId217"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83.xml"/><Relationship Id="rId233" Type="http://schemas.openxmlformats.org/officeDocument/2006/relationships/slide" Target="slides/slide104.xml"/><Relationship Id="rId238" Type="http://schemas.openxmlformats.org/officeDocument/2006/relationships/slide" Target="slides/slide109.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1.xml"/><Relationship Id="rId135" Type="http://schemas.openxmlformats.org/officeDocument/2006/relationships/slide" Target="slides/slide6.xml"/><Relationship Id="rId151" Type="http://schemas.openxmlformats.org/officeDocument/2006/relationships/slide" Target="slides/slide22.xml"/><Relationship Id="rId156" Type="http://schemas.openxmlformats.org/officeDocument/2006/relationships/slide" Target="slides/slide27.xml"/><Relationship Id="rId177" Type="http://schemas.openxmlformats.org/officeDocument/2006/relationships/slide" Target="slides/slide48.xml"/><Relationship Id="rId198" Type="http://schemas.openxmlformats.org/officeDocument/2006/relationships/slide" Target="slides/slide69.xml"/><Relationship Id="rId172" Type="http://schemas.openxmlformats.org/officeDocument/2006/relationships/slide" Target="slides/slide43.xml"/><Relationship Id="rId193" Type="http://schemas.openxmlformats.org/officeDocument/2006/relationships/slide" Target="slides/slide64.xml"/><Relationship Id="rId202" Type="http://schemas.openxmlformats.org/officeDocument/2006/relationships/slide" Target="slides/slide73.xml"/><Relationship Id="rId207" Type="http://schemas.openxmlformats.org/officeDocument/2006/relationships/slide" Target="slides/slide78.xml"/><Relationship Id="rId223" Type="http://schemas.openxmlformats.org/officeDocument/2006/relationships/slide" Target="slides/slide94.xml"/><Relationship Id="rId228" Type="http://schemas.openxmlformats.org/officeDocument/2006/relationships/slide" Target="slides/slide99.xml"/><Relationship Id="rId244"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2.xml"/><Relationship Id="rId146" Type="http://schemas.openxmlformats.org/officeDocument/2006/relationships/slide" Target="slides/slide17.xml"/><Relationship Id="rId167" Type="http://schemas.openxmlformats.org/officeDocument/2006/relationships/slide" Target="slides/slide38.xml"/><Relationship Id="rId18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3.xml"/><Relationship Id="rId183" Type="http://schemas.openxmlformats.org/officeDocument/2006/relationships/slide" Target="slides/slide54.xml"/><Relationship Id="rId213" Type="http://schemas.openxmlformats.org/officeDocument/2006/relationships/slide" Target="slides/slide84.xml"/><Relationship Id="rId218" Type="http://schemas.openxmlformats.org/officeDocument/2006/relationships/slide" Target="slides/slide89.xml"/><Relationship Id="rId234" Type="http://schemas.openxmlformats.org/officeDocument/2006/relationships/slide" Target="slides/slide105.xml"/><Relationship Id="rId239" Type="http://schemas.openxmlformats.org/officeDocument/2006/relationships/slide" Target="slides/slide11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2.xml"/><Relationship Id="rId136" Type="http://schemas.openxmlformats.org/officeDocument/2006/relationships/slide" Target="slides/slide7.xml"/><Relationship Id="rId157" Type="http://schemas.openxmlformats.org/officeDocument/2006/relationships/slide" Target="slides/slide28.xml"/><Relationship Id="rId178" Type="http://schemas.openxmlformats.org/officeDocument/2006/relationships/slide" Target="slides/slide4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3.xml"/><Relationship Id="rId173" Type="http://schemas.openxmlformats.org/officeDocument/2006/relationships/slide" Target="slides/slide44.xml"/><Relationship Id="rId194" Type="http://schemas.openxmlformats.org/officeDocument/2006/relationships/slide" Target="slides/slide65.xml"/><Relationship Id="rId199" Type="http://schemas.openxmlformats.org/officeDocument/2006/relationships/slide" Target="slides/slide70.xml"/><Relationship Id="rId203" Type="http://schemas.openxmlformats.org/officeDocument/2006/relationships/slide" Target="slides/slide74.xml"/><Relationship Id="rId208" Type="http://schemas.openxmlformats.org/officeDocument/2006/relationships/slide" Target="slides/slide79.xml"/><Relationship Id="rId229" Type="http://schemas.openxmlformats.org/officeDocument/2006/relationships/slide" Target="slides/slide100.xml"/><Relationship Id="rId19" Type="http://schemas.openxmlformats.org/officeDocument/2006/relationships/slideMaster" Target="slideMasters/slideMaster19.xml"/><Relationship Id="rId224" Type="http://schemas.openxmlformats.org/officeDocument/2006/relationships/slide" Target="slides/slide95.xml"/><Relationship Id="rId240" Type="http://schemas.openxmlformats.org/officeDocument/2006/relationships/slide" Target="slides/slide111.xml"/><Relationship Id="rId245" Type="http://schemas.openxmlformats.org/officeDocument/2006/relationships/presProps" Target="pres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8.xml"/><Relationship Id="rId16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3.xml"/><Relationship Id="rId163" Type="http://schemas.openxmlformats.org/officeDocument/2006/relationships/slide" Target="slides/slide34.xml"/><Relationship Id="rId184" Type="http://schemas.openxmlformats.org/officeDocument/2006/relationships/slide" Target="slides/slide55.xml"/><Relationship Id="rId189" Type="http://schemas.openxmlformats.org/officeDocument/2006/relationships/slide" Target="slides/slide60.xml"/><Relationship Id="rId219" Type="http://schemas.openxmlformats.org/officeDocument/2006/relationships/slide" Target="slides/slide90.xml"/><Relationship Id="rId3" Type="http://schemas.openxmlformats.org/officeDocument/2006/relationships/slideMaster" Target="slideMasters/slideMaster3.xml"/><Relationship Id="rId214" Type="http://schemas.openxmlformats.org/officeDocument/2006/relationships/slide" Target="slides/slide85.xml"/><Relationship Id="rId230" Type="http://schemas.openxmlformats.org/officeDocument/2006/relationships/slide" Target="slides/slide101.xml"/><Relationship Id="rId235" Type="http://schemas.openxmlformats.org/officeDocument/2006/relationships/slide" Target="slides/slide106.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8.xml"/><Relationship Id="rId158"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3.xml"/><Relationship Id="rId153" Type="http://schemas.openxmlformats.org/officeDocument/2006/relationships/slide" Target="slides/slide24.xml"/><Relationship Id="rId174" Type="http://schemas.openxmlformats.org/officeDocument/2006/relationships/slide" Target="slides/slide45.xml"/><Relationship Id="rId179" Type="http://schemas.openxmlformats.org/officeDocument/2006/relationships/slide" Target="slides/slide50.xml"/><Relationship Id="rId195" Type="http://schemas.openxmlformats.org/officeDocument/2006/relationships/slide" Target="slides/slide66.xml"/><Relationship Id="rId209" Type="http://schemas.openxmlformats.org/officeDocument/2006/relationships/slide" Target="slides/slide80.xml"/><Relationship Id="rId190" Type="http://schemas.openxmlformats.org/officeDocument/2006/relationships/slide" Target="slides/slide61.xml"/><Relationship Id="rId204" Type="http://schemas.openxmlformats.org/officeDocument/2006/relationships/slide" Target="slides/slide75.xml"/><Relationship Id="rId220" Type="http://schemas.openxmlformats.org/officeDocument/2006/relationships/slide" Target="slides/slide91.xml"/><Relationship Id="rId225" Type="http://schemas.openxmlformats.org/officeDocument/2006/relationships/slide" Target="slides/slide96.xml"/><Relationship Id="rId241" Type="http://schemas.openxmlformats.org/officeDocument/2006/relationships/slide" Target="slides/slide112.xml"/><Relationship Id="rId246"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4.xml"/><Relationship Id="rId148" Type="http://schemas.openxmlformats.org/officeDocument/2006/relationships/slide" Target="slides/slide19.xml"/><Relationship Id="rId164" Type="http://schemas.openxmlformats.org/officeDocument/2006/relationships/slide" Target="slides/slide35.xml"/><Relationship Id="rId169" Type="http://schemas.openxmlformats.org/officeDocument/2006/relationships/slide" Target="slides/slide40.xml"/><Relationship Id="rId18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1.xml"/><Relationship Id="rId210" Type="http://schemas.openxmlformats.org/officeDocument/2006/relationships/slide" Target="slides/slide81.xml"/><Relationship Id="rId215" Type="http://schemas.openxmlformats.org/officeDocument/2006/relationships/slide" Target="slides/slide86.xml"/><Relationship Id="rId236" Type="http://schemas.openxmlformats.org/officeDocument/2006/relationships/slide" Target="slides/slide107.xml"/><Relationship Id="rId26" Type="http://schemas.openxmlformats.org/officeDocument/2006/relationships/slideMaster" Target="slideMasters/slideMaster26.xml"/><Relationship Id="rId231" Type="http://schemas.openxmlformats.org/officeDocument/2006/relationships/slide" Target="slides/slide102.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4.xml"/><Relationship Id="rId154" Type="http://schemas.openxmlformats.org/officeDocument/2006/relationships/slide" Target="slides/slide25.xml"/><Relationship Id="rId175" Type="http://schemas.openxmlformats.org/officeDocument/2006/relationships/slide" Target="slides/slide46.xml"/><Relationship Id="rId196" Type="http://schemas.openxmlformats.org/officeDocument/2006/relationships/slide" Target="slides/slide67.xml"/><Relationship Id="rId200" Type="http://schemas.openxmlformats.org/officeDocument/2006/relationships/slide" Target="slides/slide71.xml"/><Relationship Id="rId16" Type="http://schemas.openxmlformats.org/officeDocument/2006/relationships/slideMaster" Target="slideMasters/slideMaster16.xml"/><Relationship Id="rId221" Type="http://schemas.openxmlformats.org/officeDocument/2006/relationships/slide" Target="slides/slide92.xml"/><Relationship Id="rId242" Type="http://schemas.openxmlformats.org/officeDocument/2006/relationships/slide" Target="slides/slide113.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5.xml"/><Relationship Id="rId90" Type="http://schemas.openxmlformats.org/officeDocument/2006/relationships/slideMaster" Target="slideMasters/slideMaster90.xml"/><Relationship Id="rId165" Type="http://schemas.openxmlformats.org/officeDocument/2006/relationships/slide" Target="slides/slide36.xml"/><Relationship Id="rId186" Type="http://schemas.openxmlformats.org/officeDocument/2006/relationships/slide" Target="slides/slide57.xml"/><Relationship Id="rId211" Type="http://schemas.openxmlformats.org/officeDocument/2006/relationships/slide" Target="slides/slide82.xml"/><Relationship Id="rId232" Type="http://schemas.openxmlformats.org/officeDocument/2006/relationships/slide" Target="slides/slide103.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5.xml"/><Relationship Id="rId80" Type="http://schemas.openxmlformats.org/officeDocument/2006/relationships/slideMaster" Target="slideMasters/slideMaster80.xml"/><Relationship Id="rId155" Type="http://schemas.openxmlformats.org/officeDocument/2006/relationships/slide" Target="slides/slide26.xml"/><Relationship Id="rId176" Type="http://schemas.openxmlformats.org/officeDocument/2006/relationships/slide" Target="slides/slide47.xml"/><Relationship Id="rId197" Type="http://schemas.openxmlformats.org/officeDocument/2006/relationships/slide" Target="slides/slide68.xml"/><Relationship Id="rId201" Type="http://schemas.openxmlformats.org/officeDocument/2006/relationships/slide" Target="slides/slide72.xml"/><Relationship Id="rId222" Type="http://schemas.openxmlformats.org/officeDocument/2006/relationships/slide" Target="slides/slide93.xml"/><Relationship Id="rId243"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18</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19</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20</a:t>
            </a:fld>
            <a:endParaRPr lang="en-GB"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21</a:t>
            </a:fld>
            <a:endParaRPr lang="en-GB" dirty="0">
              <a:solidFill>
                <a:srgbClr val="000000"/>
              </a:solidFill>
            </a:endParaRPr>
          </a:p>
        </p:txBody>
      </p:sp>
    </p:spTree>
    <p:extLst>
      <p:ext uri="{BB962C8B-B14F-4D97-AF65-F5344CB8AC3E}">
        <p14:creationId xmlns:p14="http://schemas.microsoft.com/office/powerpoint/2010/main" val="2232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26</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27</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28</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30</a:t>
            </a:fld>
            <a:endParaRPr lang="en-GB">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34</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36</a:t>
            </a:fld>
            <a:endParaRPr lang="en-GB">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37</a:t>
            </a:fld>
            <a:endParaRPr lang="en-GB" dirty="0">
              <a:solidFill>
                <a:srgbClr val="000000"/>
              </a:solidFill>
            </a:endParaRPr>
          </a:p>
        </p:txBody>
      </p:sp>
    </p:spTree>
    <p:extLst>
      <p:ext uri="{BB962C8B-B14F-4D97-AF65-F5344CB8AC3E}">
        <p14:creationId xmlns:p14="http://schemas.microsoft.com/office/powerpoint/2010/main" val="37444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38</a:t>
            </a:fld>
            <a:endParaRPr lang="en-GB"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40</a:t>
            </a:fld>
            <a:endParaRPr lang="en-GB"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42</a:t>
            </a:fld>
            <a:endParaRPr lang="en-GB" dirty="0">
              <a:solidFill>
                <a:srgbClr val="000000"/>
              </a:solidFill>
            </a:endParaRPr>
          </a:p>
        </p:txBody>
      </p:sp>
    </p:spTree>
    <p:extLst>
      <p:ext uri="{BB962C8B-B14F-4D97-AF65-F5344CB8AC3E}">
        <p14:creationId xmlns:p14="http://schemas.microsoft.com/office/powerpoint/2010/main" val="2990291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2295886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a:defRPr/>
            </a:pPr>
            <a:fld id="{40358A32-C884-4DD0-97E7-301B1D069677}" type="slidenum">
              <a:rPr lang="en-GB" sz="1800" kern="0" smtClean="0">
                <a:solidFill>
                  <a:srgbClr val="000000"/>
                </a:solidFill>
                <a:latin typeface="Arial" pitchFamily="34" charset="0"/>
              </a:rPr>
              <a:pPr>
                <a:defRPr/>
              </a:pPr>
              <a:t>46</a:t>
            </a:fld>
            <a:endParaRPr lang="en-GB" sz="1800" ker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75213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z="1800" kern="0" smtClean="0">
                <a:solidFill>
                  <a:prstClr val="black"/>
                </a:solidFill>
              </a:rPr>
              <a:pPr>
                <a:defRPr/>
              </a:pPr>
              <a:t>49</a:t>
            </a:fld>
            <a:endParaRPr lang="en-GB" sz="1800" kern="0" dirty="0">
              <a:solidFill>
                <a:prstClr val="black"/>
              </a:solidFill>
            </a:endParaRPr>
          </a:p>
        </p:txBody>
      </p:sp>
    </p:spTree>
    <p:extLst>
      <p:ext uri="{BB962C8B-B14F-4D97-AF65-F5344CB8AC3E}">
        <p14:creationId xmlns:p14="http://schemas.microsoft.com/office/powerpoint/2010/main" val="2999318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72</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73</a:t>
            </a:fld>
            <a:endParaRPr lang="en-GB" dirty="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3E4F52-9BD2-4DAC-85C5-31B83D562F1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52358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74</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99F50BC-3A8B-47EF-8A0E-20873F284227}" type="slidenum">
              <a:rPr lang="en-GB" smtClean="0">
                <a:solidFill>
                  <a:srgbClr val="000000"/>
                </a:solidFill>
              </a:rPr>
              <a:pPr/>
              <a:t>75</a:t>
            </a:fld>
            <a:endParaRPr lang="en-GB">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77</a:t>
            </a:fld>
            <a:endParaRPr lang="en-GB">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CA38D311-8C02-431B-86BD-364C9B366D4B}" type="slidenum">
              <a:rPr lang="en-GB" sz="1800" kern="0" smtClean="0">
                <a:solidFill>
                  <a:srgbClr val="000000"/>
                </a:solidFill>
              </a:rPr>
              <a:pPr fontAlgn="auto">
                <a:spcBef>
                  <a:spcPts val="0"/>
                </a:spcBef>
                <a:spcAft>
                  <a:spcPts val="0"/>
                </a:spcAft>
                <a:defRPr/>
              </a:pPr>
              <a:t>78</a:t>
            </a:fld>
            <a:endParaRPr lang="en-GB" sz="1800" kern="0" dirty="0">
              <a:solidFill>
                <a:srgbClr val="000000"/>
              </a:solidFill>
            </a:endParaRPr>
          </a:p>
        </p:txBody>
      </p:sp>
    </p:spTree>
    <p:extLst>
      <p:ext uri="{BB962C8B-B14F-4D97-AF65-F5344CB8AC3E}">
        <p14:creationId xmlns:p14="http://schemas.microsoft.com/office/powerpoint/2010/main" val="1969754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CA38D311-8C02-431B-86BD-364C9B366D4B}" type="slidenum">
              <a:rPr lang="en-GB" sz="1800" kern="0" smtClean="0">
                <a:solidFill>
                  <a:srgbClr val="000000"/>
                </a:solidFill>
              </a:rPr>
              <a:pPr fontAlgn="auto">
                <a:spcBef>
                  <a:spcPts val="0"/>
                </a:spcBef>
                <a:spcAft>
                  <a:spcPts val="0"/>
                </a:spcAft>
                <a:defRPr/>
              </a:pPr>
              <a:t>79</a:t>
            </a:fld>
            <a:endParaRPr lang="en-GB" sz="1800" kern="0" dirty="0">
              <a:solidFill>
                <a:srgbClr val="000000"/>
              </a:solidFill>
            </a:endParaRPr>
          </a:p>
        </p:txBody>
      </p:sp>
    </p:spTree>
    <p:extLst>
      <p:ext uri="{BB962C8B-B14F-4D97-AF65-F5344CB8AC3E}">
        <p14:creationId xmlns:p14="http://schemas.microsoft.com/office/powerpoint/2010/main" val="1889416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80</a:t>
            </a:fld>
            <a:endParaRPr lang="en-GB">
              <a:solidFill>
                <a:prstClr val="black"/>
              </a:solidFill>
            </a:endParaRPr>
          </a:p>
        </p:txBody>
      </p:sp>
    </p:spTree>
    <p:extLst>
      <p:ext uri="{BB962C8B-B14F-4D97-AF65-F5344CB8AC3E}">
        <p14:creationId xmlns:p14="http://schemas.microsoft.com/office/powerpoint/2010/main" val="2848339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82</a:t>
            </a:fld>
            <a:endParaRPr lang="en-GB">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83</a:t>
            </a:fld>
            <a:endParaRPr lang="en-GB">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84</a:t>
            </a:fld>
            <a:endParaRPr lang="en-GB">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85</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5</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86</a:t>
            </a:fld>
            <a:endParaRPr lang="en-GB">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87</a:t>
            </a:fld>
            <a:endParaRPr lang="en-GB">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88</a:t>
            </a:fld>
            <a:endParaRPr lang="en-GB">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89</a:t>
            </a:fld>
            <a:endParaRPr lang="en-GB">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90</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91</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92</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93</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94</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95</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6</a:t>
            </a:fld>
            <a:endParaRPr lang="en-GB" dirty="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96</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97</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F20E1-69FF-4C2D-AE00-6C2615E75137}" type="slidenum">
              <a:rPr lang="en-GB">
                <a:solidFill>
                  <a:srgbClr val="000000"/>
                </a:solidFill>
              </a:rPr>
              <a:pPr/>
              <a:t>98</a:t>
            </a:fld>
            <a:endParaRPr lang="en-GB">
              <a:solidFill>
                <a:srgbClr val="000000"/>
              </a:solidFill>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E06A77-A93E-4731-B4DC-9B34AF830837}" type="slidenum">
              <a:rPr lang="en-GB" smtClean="0">
                <a:solidFill>
                  <a:srgbClr val="000000"/>
                </a:solidFill>
              </a:rPr>
              <a:pPr/>
              <a:t>99</a:t>
            </a:fld>
            <a:endParaRPr lang="en-GB">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2A5B99-32DD-4D24-9FEB-6DD82B9BABF5}" type="slidenum">
              <a:rPr lang="en-GB" smtClean="0">
                <a:solidFill>
                  <a:srgbClr val="000000"/>
                </a:solidFill>
              </a:rPr>
              <a:pPr/>
              <a:t>100</a:t>
            </a:fld>
            <a:endParaRPr lang="en-GB">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1076430-7C16-43CC-BC32-80D3D501646F}" type="slidenum">
              <a:rPr lang="en-GB" smtClean="0">
                <a:solidFill>
                  <a:srgbClr val="000000"/>
                </a:solidFill>
              </a:rPr>
              <a:pPr/>
              <a:t>102</a:t>
            </a:fld>
            <a:endParaRPr lang="en-GB">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AACB-64DC-4BA3-AEDD-24D7F62EF2D3}" type="slidenum">
              <a:rPr lang="en-GB" smtClean="0">
                <a:solidFill>
                  <a:srgbClr val="000000"/>
                </a:solidFill>
              </a:rPr>
              <a:pPr/>
              <a:t>103</a:t>
            </a:fld>
            <a:endParaRPr lang="en-GB">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B73D0-33EF-45D9-8D1C-17C187866E96}" type="slidenum">
              <a:rPr lang="en-GB" smtClean="0">
                <a:solidFill>
                  <a:srgbClr val="000000"/>
                </a:solidFill>
              </a:rPr>
              <a:pPr/>
              <a:t>104</a:t>
            </a:fld>
            <a:endParaRPr lang="en-GB">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BCEED63-E161-4E93-A362-28F36F9892E6}" type="slidenum">
              <a:rPr lang="en-GB" smtClean="0">
                <a:solidFill>
                  <a:srgbClr val="000000"/>
                </a:solidFill>
              </a:rPr>
              <a:pPr/>
              <a:t>105</a:t>
            </a:fld>
            <a:endParaRPr lang="en-GB">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AE1917-049A-48FF-B49A-8125B6E16A49}" type="slidenum">
              <a:rPr lang="en-GB" smtClean="0">
                <a:solidFill>
                  <a:srgbClr val="000000"/>
                </a:solidFill>
              </a:rPr>
              <a:pPr/>
              <a:t>106</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fld id="{8EAE72F0-1F5C-4E90-9ABD-D20E6E4C340C}" type="slidenum">
              <a:rPr lang="en-GB" smtClean="0">
                <a:solidFill>
                  <a:srgbClr val="000000"/>
                </a:solidFill>
              </a:rPr>
              <a:pPr/>
              <a:t>107</a:t>
            </a:fld>
            <a:endParaRPr lang="en-GB">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108</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109</a:t>
            </a:fld>
            <a:endParaRPr lang="en-US">
              <a:solidFill>
                <a:srgbClr val="000000"/>
              </a:solidFill>
            </a:endParaRPr>
          </a:p>
        </p:txBody>
      </p:sp>
    </p:spTree>
    <p:extLst>
      <p:ext uri="{BB962C8B-B14F-4D97-AF65-F5344CB8AC3E}">
        <p14:creationId xmlns:p14="http://schemas.microsoft.com/office/powerpoint/2010/main" val="40083882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110</a:t>
            </a:fld>
            <a:endParaRPr lang="en-US">
              <a:solidFill>
                <a:srgbClr val="000000"/>
              </a:solidFill>
            </a:endParaRPr>
          </a:p>
        </p:txBody>
      </p:sp>
    </p:spTree>
    <p:extLst>
      <p:ext uri="{BB962C8B-B14F-4D97-AF65-F5344CB8AC3E}">
        <p14:creationId xmlns:p14="http://schemas.microsoft.com/office/powerpoint/2010/main" val="35370386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111</a:t>
            </a:fld>
            <a:endParaRPr lang="en-US">
              <a:solidFill>
                <a:srgbClr val="000000"/>
              </a:solidFill>
            </a:endParaRPr>
          </a:p>
        </p:txBody>
      </p:sp>
    </p:spTree>
    <p:extLst>
      <p:ext uri="{BB962C8B-B14F-4D97-AF65-F5344CB8AC3E}">
        <p14:creationId xmlns:p14="http://schemas.microsoft.com/office/powerpoint/2010/main" val="1938834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112</a:t>
            </a:fld>
            <a:endParaRPr lang="en-US">
              <a:solidFill>
                <a:srgbClr val="000000"/>
              </a:solidFill>
            </a:endParaRPr>
          </a:p>
        </p:txBody>
      </p:sp>
    </p:spTree>
    <p:extLst>
      <p:ext uri="{BB962C8B-B14F-4D97-AF65-F5344CB8AC3E}">
        <p14:creationId xmlns:p14="http://schemas.microsoft.com/office/powerpoint/2010/main" val="13492613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114</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10</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14</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17</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09/02/2017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09/02/2017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09/02/2017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09/02/2017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09 February 2017</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09/02/2017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09 February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09/02/2017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09/02/2017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09/02/2017</a:t>
            </a:fld>
            <a:endParaRPr lang="en-GB" alt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09/02/2017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2/9/2017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kern="0" dirty="0">
              <a:solidFill>
                <a:srgbClr val="000000"/>
              </a:solidFill>
              <a:latin typeface="Calibri"/>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kern="0" dirty="0">
                <a:solidFill>
                  <a:srgbClr val="FF0000"/>
                </a:solidFill>
                <a:latin typeface="Calibri" pitchFamily="34" charset="0"/>
              </a:rPr>
              <a:t>http://phil-race.co.uk</a:t>
            </a:r>
            <a:r>
              <a:rPr lang="en-GB" sz="1400" kern="0" dirty="0">
                <a:solidFill>
                  <a:srgbClr val="FF0000"/>
                </a:solidFill>
                <a:latin typeface="Calibri" pitchFamily="34" charset="0"/>
              </a:rPr>
              <a:t>/</a:t>
            </a:r>
          </a:p>
          <a:p>
            <a:pPr fontAlgn="auto">
              <a:spcBef>
                <a:spcPts val="0"/>
              </a:spcBef>
              <a:spcAft>
                <a:spcPts val="0"/>
              </a:spcAft>
              <a:defRPr/>
            </a:pPr>
            <a:endParaRPr lang="en-GB" sz="1400" kern="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623371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091608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223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174469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09/02/2017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fld id="{8EDF7B6F-2004-4788-9F05-B9AC607002D6}" type="datetime2">
              <a:rPr lang="en-US" sz="1400" kern="0" smtClean="0">
                <a:solidFill>
                  <a:srgbClr val="000000"/>
                </a:solidFill>
                <a:latin typeface="Arial"/>
              </a:rPr>
              <a:pPr defTabSz="685800" fontAlgn="auto">
                <a:spcBef>
                  <a:spcPts val="0"/>
                </a:spcBef>
                <a:spcAft>
                  <a:spcPts val="0"/>
                </a:spcAft>
                <a:defRPr/>
              </a:pPr>
              <a:t>Thursday, February 9, 2017</a:t>
            </a:fld>
            <a:endParaRPr lang="en-GB" sz="1400" kern="0">
              <a:solidFill>
                <a:srgbClr val="000000"/>
              </a:solidFill>
              <a:latin typeface="Arial"/>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Tree>
    <p:extLst>
      <p:ext uri="{BB962C8B-B14F-4D97-AF65-F5344CB8AC3E}">
        <p14:creationId xmlns:p14="http://schemas.microsoft.com/office/powerpoint/2010/main" val="31451488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09/02/2017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534628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Thursday, 09 February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2/9/2017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127968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09/02/2017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09/02/2017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09/02/2017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8.xml"/><Relationship Id="rId1" Type="http://schemas.openxmlformats.org/officeDocument/2006/relationships/slideLayout" Target="../slideLayouts/slideLayout63.xm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6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theme" Target="../theme/theme11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1.xml"/><Relationship Id="rId1" Type="http://schemas.openxmlformats.org/officeDocument/2006/relationships/slideLayout" Target="../slideLayouts/slideLayout67.xml"/></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2.xml"/><Relationship Id="rId1" Type="http://schemas.openxmlformats.org/officeDocument/2006/relationships/slideLayout" Target="../slideLayouts/slideLayout68.xm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4.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5.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6.xml.rels><?xml version="1.0" encoding="UTF-8" standalone="yes"?>
<Relationships xmlns="http://schemas.openxmlformats.org/package/2006/relationships"><Relationship Id="rId2" Type="http://schemas.openxmlformats.org/officeDocument/2006/relationships/theme" Target="../theme/theme116.xml"/><Relationship Id="rId1" Type="http://schemas.openxmlformats.org/officeDocument/2006/relationships/slideLayout" Target="../slideLayouts/slideLayout72.xml"/></Relationships>
</file>

<file path=ppt/slideMasters/_rels/slideMaster117.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17.xml"/><Relationship Id="rId1" Type="http://schemas.openxmlformats.org/officeDocument/2006/relationships/slideLayout" Target="../slideLayouts/slideLayout73.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18.xml"/><Relationship Id="rId1" Type="http://schemas.openxmlformats.org/officeDocument/2006/relationships/slideLayout" Target="../slideLayouts/slideLayout74.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9.xml"/><Relationship Id="rId1"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76.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77.xm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2.xml"/><Relationship Id="rId1" Type="http://schemas.openxmlformats.org/officeDocument/2006/relationships/slideLayout" Target="../slideLayouts/slideLayout7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7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4.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5.xml"/><Relationship Id="rId1" Type="http://schemas.openxmlformats.org/officeDocument/2006/relationships/slideLayout" Target="../slideLayouts/slideLayout81.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82.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83.xml"/></Relationships>
</file>

<file path=ppt/slideMasters/_rels/slideMaster128.xml.rels><?xml version="1.0" encoding="UTF-8" standalone="yes"?>
<Relationships xmlns="http://schemas.openxmlformats.org/package/2006/relationships"><Relationship Id="rId3" Type="http://schemas.openxmlformats.org/officeDocument/2006/relationships/theme" Target="../theme/theme12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2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0.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51.xml"/></Relationships>
</file>

<file path=ppt/slideMasters/_rels/slideMaster56.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56.xml"/><Relationship Id="rId1" Type="http://schemas.openxmlformats.org/officeDocument/2006/relationships/slideLayout" Target="../slideLayouts/slideLayout5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7.xml"/><Relationship Id="rId1" Type="http://schemas.openxmlformats.org/officeDocument/2006/relationships/slideLayout" Target="../slideLayouts/slideLayout53.xm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3.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5.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theme" Target="../theme/theme7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0.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1.xml.rels><?xml version="1.0" encoding="UTF-8" standalone="yes"?>
<Relationships xmlns="http://schemas.openxmlformats.org/package/2006/relationships"><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1.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3.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2178889459"/>
      </p:ext>
    </p:extLst>
  </p:cSld>
  <p:clrMap bg1="dk1" tx1="lt1" bg2="dk2" tx2="lt2" accent1="accent1" accent2="accent2" accent3="accent3" accent4="accent4" accent5="accent5" accent6="accent6" hlink="hlink" folHlink="folHlink"/>
  <p:sldLayoutIdLst>
    <p:sldLayoutId id="21474849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sldLayoutIdLst>
    <p:sldLayoutId id="21474849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sldLayoutIdLst>
    <p:sldLayoutId id="2147484954" r:id="rId1"/>
    <p:sldLayoutId id="214748495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95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5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09/02/2017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013362086"/>
      </p:ext>
    </p:extLst>
  </p:cSld>
  <p:clrMap bg1="dk1" tx1="lt1" bg2="dk2" tx2="lt2" accent1="accent1" accent2="accent2" accent3="accent3" accent4="accent4" accent5="accent5" accent6="accent6" hlink="hlink" folHlink="folHlink"/>
  <p:sldLayoutIdLst>
    <p:sldLayoutId id="21474849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Thursday, 09 February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7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7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7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2/9/2017</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9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9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498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9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9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09/02/2017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9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9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96" r:id="rId1"/>
    <p:sldLayoutId id="214748499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6103007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09/02/2017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09/02/2017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8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09/02/2017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2/9/2017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4.xml"/></Relationships>
</file>

<file path=ppt/slides/_rels/slide10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1.xml"/></Relationships>
</file>

<file path=ppt/slides/_rels/slide111.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112.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65.xml"/><Relationship Id="rId1" Type="http://schemas.openxmlformats.org/officeDocument/2006/relationships/slideLayout" Target="../slideLayouts/slideLayout51.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4.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6.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9.xml"/><Relationship Id="rId1" Type="http://schemas.openxmlformats.org/officeDocument/2006/relationships/slideLayout" Target="../slideLayouts/slideLayout67.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s.cmu.edu/~rgs/alice26a.gif" TargetMode="Externa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8.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26.xml"/><Relationship Id="rId1" Type="http://schemas.openxmlformats.org/officeDocument/2006/relationships/slideLayout" Target="../slideLayouts/slideLayout63.xml"/><Relationship Id="rId4" Type="http://schemas.openxmlformats.org/officeDocument/2006/relationships/hyperlink" Target="file:///C:\Documents%20and%20Settings\user\Desktop\brunel%20pieces%203\Newcastle.pptx#-1,1,Slide 1"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5.png"/><Relationship Id="rId4" Type="http://schemas.openxmlformats.org/officeDocument/2006/relationships/notesSlide" Target="../notesSlides/notesSlide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5.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0"/>
            <a:ext cx="6697400" cy="3284980"/>
          </a:xfrm>
          <a:noFill/>
        </p:spPr>
        <p:txBody>
          <a:bodyPr/>
          <a:lstStyle/>
          <a:p>
            <a:pPr algn="ctr">
              <a:defRPr/>
            </a:pPr>
            <a:r>
              <a:rPr lang="en-GB" sz="3600" dirty="0">
                <a:solidFill>
                  <a:srgbClr val="FF3300"/>
                </a:solidFill>
              </a:rPr>
              <a:t>Reinventing Assessment:</a:t>
            </a:r>
            <a:br>
              <a:rPr lang="en-GB" sz="4000" dirty="0">
                <a:solidFill>
                  <a:srgbClr val="FF3300"/>
                </a:solidFill>
              </a:rPr>
            </a:br>
            <a:r>
              <a:rPr lang="en-GB" sz="4400" dirty="0">
                <a:solidFill>
                  <a:schemeClr val="accent1">
                    <a:lumMod val="60000"/>
                    <a:lumOff val="40000"/>
                  </a:schemeClr>
                </a:solidFill>
              </a:rPr>
              <a:t>Towards Assessment </a:t>
            </a:r>
            <a:br>
              <a:rPr lang="en-GB" sz="4400" dirty="0">
                <a:solidFill>
                  <a:schemeClr val="accent1">
                    <a:lumMod val="60000"/>
                    <a:lumOff val="40000"/>
                  </a:schemeClr>
                </a:solidFill>
              </a:rPr>
            </a:br>
            <a:r>
              <a:rPr lang="en-GB" sz="4400" i="1" dirty="0">
                <a:solidFill>
                  <a:schemeClr val="accent1">
                    <a:lumMod val="60000"/>
                    <a:lumOff val="40000"/>
                  </a:schemeClr>
                </a:solidFill>
              </a:rPr>
              <a:t>as </a:t>
            </a:r>
            <a:r>
              <a:rPr lang="en-GB" sz="4400" dirty="0">
                <a:solidFill>
                  <a:schemeClr val="accent1">
                    <a:lumMod val="60000"/>
                    <a:lumOff val="40000"/>
                  </a:schemeClr>
                </a:solidFill>
              </a:rPr>
              <a:t>learning</a:t>
            </a:r>
            <a:br>
              <a:rPr lang="en-GB" sz="4400" dirty="0">
                <a:solidFill>
                  <a:schemeClr val="accent1">
                    <a:lumMod val="60000"/>
                    <a:lumOff val="40000"/>
                  </a:schemeClr>
                </a:solidFill>
              </a:rPr>
            </a:br>
            <a:r>
              <a:rPr lang="en-GB" sz="2400" dirty="0">
                <a:solidFill>
                  <a:srgbClr val="FFC000"/>
                </a:solidFill>
              </a:rPr>
              <a:t>- exploring what the gurus say about assessment, and some new ideas from Phil!</a:t>
            </a:r>
            <a:endParaRPr lang="en-GB" sz="4000" dirty="0">
              <a:solidFill>
                <a:srgbClr val="FFC000"/>
              </a:solidFill>
            </a:endParaRPr>
          </a:p>
        </p:txBody>
      </p:sp>
      <p:sp>
        <p:nvSpPr>
          <p:cNvPr id="13315" name="Rectangle 3"/>
          <p:cNvSpPr>
            <a:spLocks noGrp="1" noChangeArrowheads="1"/>
          </p:cNvSpPr>
          <p:nvPr>
            <p:ph type="subTitle" idx="1"/>
          </p:nvPr>
        </p:nvSpPr>
        <p:spPr>
          <a:xfrm>
            <a:off x="611450" y="3356990"/>
            <a:ext cx="6625390" cy="792110"/>
          </a:xfrm>
        </p:spPr>
        <p:txBody>
          <a:bodyPr/>
          <a:lstStyle/>
          <a:p>
            <a:pPr algn="ctr"/>
            <a:r>
              <a:rPr lang="en-GB" b="1" dirty="0">
                <a:solidFill>
                  <a:srgbClr val="92D050"/>
                </a:solidFill>
              </a:rPr>
              <a:t>University of Hull</a:t>
            </a:r>
          </a:p>
          <a:p>
            <a:pPr algn="ctr"/>
            <a:r>
              <a:rPr lang="en-GB" sz="2400" b="1" dirty="0">
                <a:solidFill>
                  <a:srgbClr val="FF6699"/>
                </a:solidFill>
              </a:rPr>
              <a:t>February 8</a:t>
            </a:r>
            <a:r>
              <a:rPr lang="en-GB" sz="2400" b="1" baseline="30000" dirty="0">
                <a:solidFill>
                  <a:srgbClr val="FF6699"/>
                </a:solidFill>
              </a:rPr>
              <a:t>th</a:t>
            </a:r>
            <a:r>
              <a:rPr lang="en-GB" sz="2400" b="1" dirty="0">
                <a:solidFill>
                  <a:srgbClr val="FF6699"/>
                </a:solidFill>
              </a:rPr>
              <a:t>-9</a:t>
            </a:r>
            <a:r>
              <a:rPr lang="en-GB" sz="2400" b="1" baseline="30000" dirty="0">
                <a:solidFill>
                  <a:srgbClr val="FF6699"/>
                </a:solidFill>
              </a:rPr>
              <a:t>th</a:t>
            </a:r>
            <a:r>
              <a:rPr lang="en-GB" sz="2400" b="1" dirty="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a:t>
            </a:r>
            <a:r>
              <a:rPr lang="en-GB" sz="2000" b="1" dirty="0" err="1">
                <a:solidFill>
                  <a:srgbClr val="4F81BD"/>
                </a:solidFill>
                <a:latin typeface="Arial" charset="0"/>
              </a:rPr>
              <a:t>RacePhil</a:t>
            </a:r>
            <a:r>
              <a:rPr lang="en-GB" sz="2000" b="1" dirty="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a:t>After participating in this workshop you should be better able to:</a:t>
            </a:r>
          </a:p>
          <a:p>
            <a:pPr lvl="0">
              <a:buFont typeface="+mj-lt"/>
              <a:buAutoNum type="arabicPeriod"/>
            </a:pPr>
            <a:r>
              <a:rPr lang="en-GB" sz="2800" dirty="0"/>
              <a:t>Make life better – for you and for students – by making assessment more manageable!</a:t>
            </a:r>
          </a:p>
          <a:p>
            <a:pPr lvl="0">
              <a:buFont typeface="+mj-lt"/>
              <a:buAutoNum type="arabicPeriod"/>
            </a:pPr>
            <a:r>
              <a:rPr lang="en-GB" sz="2800" dirty="0"/>
              <a:t>Put assessment in context in the 2017 university sector (not forgetting NSS 2017 and TEF!).</a:t>
            </a:r>
          </a:p>
          <a:p>
            <a:pPr>
              <a:buFont typeface="+mj-lt"/>
              <a:buAutoNum type="arabicPeriod"/>
            </a:pPr>
            <a:r>
              <a:rPr lang="en-GB" sz="2800" dirty="0"/>
              <a:t>Explore 15 ideas for making assessment and feedback work better for students and for us.</a:t>
            </a:r>
          </a:p>
          <a:p>
            <a:pPr>
              <a:buFont typeface="+mj-lt"/>
              <a:buAutoNum type="arabicPeriod"/>
            </a:pPr>
            <a:r>
              <a:rPr lang="en-GB" sz="2800" dirty="0"/>
              <a:t>Involve students in their own assessment.</a:t>
            </a:r>
          </a:p>
          <a:p>
            <a:pPr>
              <a:buFont typeface="+mj-lt"/>
              <a:buAutoNum type="arabicPeriod"/>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4"/>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7" y="1412778"/>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
        <p:nvSpPr>
          <p:cNvPr id="12291" name="Rectangle 3"/>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a:solidFill>
                  <a:srgbClr val="660066"/>
                </a:solidFill>
                <a:latin typeface="Calibri"/>
              </a:rPr>
              <a:t>1	What do you honestly consider will be a fair score or grade for the work you are handing in?</a:t>
            </a: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a:solidFill>
                  <a:srgbClr val="660066"/>
                </a:solidFill>
                <a:latin typeface="Calibri"/>
              </a:rPr>
              <a:t>2	What do you think was the thing you did best in this assignment?</a:t>
            </a:r>
          </a:p>
          <a:p>
            <a:pPr marL="635000" indent="-635000" eaLnBrk="0" hangingPunct="0">
              <a:lnSpc>
                <a:spcPct val="90000"/>
              </a:lnSpc>
              <a:buClr>
                <a:srgbClr val="FF3399"/>
              </a:buClr>
              <a:buSzPct val="75000"/>
            </a:pPr>
            <a:endParaRPr lang="en-GB" sz="3200" b="1">
              <a:solidFill>
                <a:srgbClr val="660066"/>
              </a:solidFill>
              <a:latin typeface="Calibri"/>
            </a:endParaRPr>
          </a:p>
          <a:p>
            <a:pPr marL="635000" indent="-635000" eaLnBrk="0" hangingPunct="0">
              <a:lnSpc>
                <a:spcPct val="90000"/>
              </a:lnSpc>
              <a:buClr>
                <a:srgbClr val="FF3399"/>
              </a:buClr>
              <a:buSzPct val="75000"/>
            </a:pPr>
            <a:endParaRPr lang="en-GB" sz="3200" b="1">
              <a:solidFill>
                <a:srgbClr val="660066"/>
              </a:solidFill>
              <a:latin typeface="Calibri"/>
            </a:endParaRPr>
          </a:p>
          <a:p>
            <a:pPr marL="635000" indent="-635000" eaLnBrk="0" hangingPunct="0">
              <a:lnSpc>
                <a:spcPct val="90000"/>
              </a:lnSpc>
              <a:buClr>
                <a:srgbClr val="FF3399"/>
              </a:buClr>
              <a:buSzPct val="75000"/>
            </a:pPr>
            <a:endParaRPr lang="en-GB" sz="3200" b="1">
              <a:solidFill>
                <a:srgbClr val="660066"/>
              </a:solidFill>
              <a:latin typeface="Calibri"/>
            </a:endParaRPr>
          </a:p>
        </p:txBody>
      </p:sp>
      <p:sp>
        <p:nvSpPr>
          <p:cNvPr id="13315"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dirty="0">
                <a:solidFill>
                  <a:srgbClr val="660066"/>
                </a:solidFill>
                <a:latin typeface="Calibri"/>
              </a:rPr>
              <a:t>3	If you had the chance to do the assignment again from scratch, how (if at all) might you decide to go about it differently?</a:t>
            </a:r>
          </a:p>
          <a:p>
            <a:pPr marL="635000" indent="-635000" eaLnBrk="0" hangingPunct="0">
              <a:lnSpc>
                <a:spcPct val="90000"/>
              </a:lnSpc>
              <a:buClr>
                <a:srgbClr val="FF3399"/>
              </a:buClr>
              <a:buSzPct val="75000"/>
            </a:pPr>
            <a:endParaRPr lang="en-GB" sz="3200" b="1" dirty="0">
              <a:solidFill>
                <a:srgbClr val="660066"/>
              </a:solidFill>
              <a:latin typeface="Calibri"/>
            </a:endParaRPr>
          </a:p>
          <a:p>
            <a:pPr marL="635000" indent="-635000" eaLnBrk="0" hangingPunct="0">
              <a:lnSpc>
                <a:spcPct val="90000"/>
              </a:lnSpc>
              <a:buClr>
                <a:srgbClr val="FF3399"/>
              </a:buClr>
              <a:buSzPct val="75000"/>
            </a:pPr>
            <a:endParaRPr lang="en-GB" sz="3200" b="1" dirty="0">
              <a:solidFill>
                <a:srgbClr val="660066"/>
              </a:solidFill>
              <a:latin typeface="Calibri"/>
            </a:endParaRPr>
          </a:p>
          <a:p>
            <a:pPr marL="635000" indent="-635000" eaLnBrk="0" hangingPunct="0">
              <a:lnSpc>
                <a:spcPct val="90000"/>
              </a:lnSpc>
              <a:buClr>
                <a:srgbClr val="FF3399"/>
              </a:buClr>
              <a:buSzPct val="75000"/>
            </a:pPr>
            <a:endParaRPr lang="en-GB" sz="3200" b="1" dirty="0">
              <a:solidFill>
                <a:srgbClr val="660066"/>
              </a:solidFill>
              <a:latin typeface="Calibri"/>
            </a:endParaRPr>
          </a:p>
        </p:txBody>
      </p:sp>
      <p:sp>
        <p:nvSpPr>
          <p:cNvPr id="14339"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a:solidFill>
                  <a:srgbClr val="660066"/>
                </a:solidFill>
                <a:latin typeface="Calibri"/>
              </a:rPr>
              <a:t>4	What did you find the hardest aspect of this assignment?</a:t>
            </a: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p:txBody>
      </p:sp>
      <p:sp>
        <p:nvSpPr>
          <p:cNvPr id="15363"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a:solidFill>
                  <a:srgbClr val="00B050"/>
                </a:solidFill>
              </a:rPr>
              <a:t>Some questions to consider for self-</a:t>
            </a:r>
            <a:br>
              <a:rPr lang="en-GB" sz="3200" dirty="0">
                <a:solidFill>
                  <a:srgbClr val="00B050"/>
                </a:solidFill>
              </a:rPr>
            </a:br>
            <a:r>
              <a:rPr lang="en-GB" sz="3200" dirty="0">
                <a:solidFill>
                  <a:srgbClr val="00B050"/>
                </a:solidFill>
              </a:rPr>
              <a:t>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6600"/>
                </a:solidFill>
                <a:latin typeface="+mn-lt"/>
              </a:rPr>
              <a:t>one 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0000"/>
                </a:solidFill>
                <a:latin typeface="+mn-lt"/>
              </a:rPr>
              <a:t>touch left ear = no better</a:t>
            </a:r>
            <a:r>
              <a:rPr lang="en-GB" sz="2400" b="1" dirty="0">
                <a:solidFill>
                  <a:srgbClr val="660066"/>
                </a:solidFill>
                <a:latin typeface="+mn-lt"/>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making assessment more manageable?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Put assessment in context in the 2017 university sector (not forgetting NSS 2017 and TEF!)?</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Explore 15 ideas for making assessment and feedback work better for students and for us?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Involve students in their own assessment?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a:t>
            </a:r>
          </a:p>
        </p:txBody>
      </p:sp>
      <p:sp>
        <p:nvSpPr>
          <p:cNvPr id="3" name="Content Placeholder 2"/>
          <p:cNvSpPr>
            <a:spLocks noGrp="1"/>
          </p:cNvSpPr>
          <p:nvPr>
            <p:ph idx="1"/>
          </p:nvPr>
        </p:nvSpPr>
        <p:spPr/>
        <p:txBody>
          <a:bodyPr/>
          <a:lstStyle/>
          <a:p>
            <a:pPr>
              <a:buNone/>
            </a:pPr>
            <a:r>
              <a:rPr lang="en-GB" sz="2800" dirty="0"/>
              <a:t>Expanded discussion of many aspects of today’s ideas can be found at:</a:t>
            </a:r>
          </a:p>
          <a:p>
            <a:pPr>
              <a:buFont typeface="+mj-lt"/>
              <a:buAutoNum type="arabicPeriod"/>
            </a:pPr>
            <a:r>
              <a:rPr lang="en-GB" sz="2800" u="sng" dirty="0">
                <a:hlinkClick r:id="rId2"/>
              </a:rPr>
              <a:t>http://phil-race.co.uk/2016/10/feedback-digest-lthechat65/</a:t>
            </a:r>
            <a:r>
              <a:rPr lang="en-GB" sz="2800" dirty="0"/>
              <a:t> (Most of the stuff on feedback from my latest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(Most of the stuff on assessment from my latest two books!)</a:t>
            </a:r>
          </a:p>
          <a:p>
            <a:pPr>
              <a:buFont typeface="+mj-lt"/>
              <a:buAutoNum type="arabicPeriod"/>
            </a:pPr>
            <a:endParaRPr lang="en-GB" sz="2800" u="sng" dirty="0">
              <a:hlinkClick r:id="rId5"/>
            </a:endParaRPr>
          </a:p>
          <a:p>
            <a:pPr>
              <a:buFont typeface="+mj-lt"/>
              <a:buAutoNum type="arabicPeriod"/>
            </a:pPr>
            <a:endParaRPr lang="en-GB" sz="2800"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morning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a:t>
            </a:r>
            <a:r>
              <a:rPr lang="en-GB" sz="3600" i="1" dirty="0" err="1">
                <a:latin typeface="Calibri" pitchFamily="34" charset="0"/>
              </a:rPr>
              <a:t>hashtag</a:t>
            </a:r>
            <a:r>
              <a:rPr lang="en-GB" sz="3600" i="1" dirty="0">
                <a:latin typeface="Calibri" pitchFamily="34" charset="0"/>
              </a:rPr>
              <a:t> </a:t>
            </a:r>
            <a:r>
              <a:rPr lang="en-GB" sz="3600" i="1" dirty="0">
                <a:solidFill>
                  <a:srgbClr val="00B050"/>
                </a:solidFill>
                <a:latin typeface="Calibri" pitchFamily="34" charset="0"/>
              </a:rPr>
              <a:t>#</a:t>
            </a:r>
            <a:r>
              <a:rPr lang="en-GB" sz="3600" i="1" dirty="0">
                <a:solidFill>
                  <a:srgbClr val="00B050"/>
                </a:solidFill>
              </a:rPr>
              <a:t>philathull17</a:t>
            </a:r>
            <a:r>
              <a:rPr lang="en-GB" sz="3600" i="1" dirty="0">
                <a:latin typeface="Calibri" pitchFamily="34" charset="0"/>
              </a:rPr>
              <a:t> 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chemeClr val="accent1">
                  <a:lumMod val="50000"/>
                </a:schemeClr>
              </a:solidFill>
              <a:latin typeface="Calibri" pitchFamily="34" charset="0"/>
            </a:endParaRPr>
          </a:p>
          <a:p>
            <a:endParaRPr lang="en-GB" sz="3600"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on assessment, feedback, learning and teaching. I’d like to alert you to how some of this can help us enhance students’ learning.</a:t>
            </a:r>
          </a:p>
          <a:p>
            <a:r>
              <a:rPr lang="en-GB" dirty="0"/>
              <a:t>The next three slides show just some of the published evidence.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16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a:t>Boud, D. and Associates (2010) </a:t>
            </a:r>
            <a:r>
              <a:rPr lang="en-GB" sz="2600" i="1" dirty="0">
                <a:solidFill>
                  <a:srgbClr val="FF0000"/>
                </a:solidFill>
              </a:rPr>
              <a:t>Assessment 2020: seven propositions for assessment reform in higher education </a:t>
            </a:r>
            <a:r>
              <a:rPr lang="en-GB" sz="2600" dirty="0"/>
              <a:t>Sydney: Australian Learning and Teaching Council.</a:t>
            </a:r>
          </a:p>
          <a:p>
            <a:pPr marL="514350" lvl="0" indent="-514350">
              <a:lnSpc>
                <a:spcPct val="100000"/>
              </a:lnSpc>
              <a:spcBef>
                <a:spcPts val="0"/>
              </a:spcBef>
              <a:buFont typeface="+mj-lt"/>
              <a:buAutoNum type="arabicPeriod" startAt="6"/>
            </a:pPr>
            <a:r>
              <a:rPr lang="en-US" sz="2600" dirty="0"/>
              <a:t>Carless, D. (2015) </a:t>
            </a:r>
            <a:r>
              <a:rPr lang="en-US" sz="2600" i="1" dirty="0">
                <a:solidFill>
                  <a:srgbClr val="FF3300"/>
                </a:solidFill>
              </a:rPr>
              <a:t>Excellence in University Assessment: Learning from award-winning practice,</a:t>
            </a:r>
            <a:r>
              <a:rPr lang="en-US" sz="2600" dirty="0"/>
              <a:t> London: </a:t>
            </a:r>
            <a:r>
              <a:rPr lang="en-US" sz="2600" dirty="0" err="1"/>
              <a:t>Routledge</a:t>
            </a:r>
            <a:r>
              <a:rPr lang="en-US" sz="2600" dirty="0"/>
              <a:t>.</a:t>
            </a:r>
          </a:p>
          <a:p>
            <a:pPr marL="514350" indent="-514350">
              <a:lnSpc>
                <a:spcPct val="100000"/>
              </a:lnSpc>
              <a:spcBef>
                <a:spcPts val="0"/>
              </a:spcBef>
              <a:buFont typeface="+mj-lt"/>
              <a:buAutoNum type="arabicPeriod" startAt="6"/>
            </a:pPr>
            <a:r>
              <a:rPr lang="en-GB" sz="2600" dirty="0">
                <a:latin typeface="Calibri" pitchFamily="34" charset="0"/>
              </a:rPr>
              <a:t>Race, P. (2014) </a:t>
            </a:r>
            <a:r>
              <a:rPr lang="en-GB" sz="2600" i="1" dirty="0">
                <a:solidFill>
                  <a:srgbClr val="FF0000"/>
                </a:solidFill>
                <a:latin typeface="Calibri" pitchFamily="34" charset="0"/>
              </a:rPr>
              <a:t>Making learning happen: </a:t>
            </a:r>
            <a:r>
              <a:rPr lang="en-GB" sz="2600" i="1" dirty="0">
                <a:solidFill>
                  <a:srgbClr val="FF0000"/>
                </a:solidFill>
              </a:rPr>
              <a:t>3</a:t>
            </a:r>
            <a:r>
              <a:rPr lang="en-GB" sz="2600" i="1" baseline="30000" dirty="0">
                <a:solidFill>
                  <a:srgbClr val="FF0000"/>
                </a:solidFill>
              </a:rPr>
              <a:t>rd</a:t>
            </a:r>
            <a:r>
              <a:rPr lang="en-GB" sz="2600" i="1" dirty="0">
                <a:solidFill>
                  <a:srgbClr val="FF0000"/>
                </a:solidFill>
                <a:latin typeface="Calibri" pitchFamily="34" charset="0"/>
              </a:rPr>
              <a:t> edition </a:t>
            </a:r>
            <a:r>
              <a:rPr lang="en-GB" sz="2600" dirty="0">
                <a:latin typeface="Calibri" pitchFamily="34" charset="0"/>
              </a:rPr>
              <a:t>London: Sage.</a:t>
            </a:r>
            <a:endParaRPr lang="en-GB" sz="2600" dirty="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a:latin typeface="Calibri" pitchFamily="34" charset="0"/>
              </a:rPr>
              <a:t>Hunt, D. and Chalmers, L. (eds) (2012) </a:t>
            </a:r>
            <a:r>
              <a:rPr lang="en-GB" sz="2600" i="1" dirty="0">
                <a:solidFill>
                  <a:srgbClr val="FF0000"/>
                </a:solidFill>
                <a:latin typeface="Calibri" pitchFamily="34" charset="0"/>
              </a:rPr>
              <a:t>University Teaching in Focus: a learning-centred approach</a:t>
            </a:r>
            <a:r>
              <a:rPr lang="en-GB" sz="2600" i="1" dirty="0">
                <a:latin typeface="Calibri" pitchFamily="34" charset="0"/>
              </a:rPr>
              <a:t> </a:t>
            </a:r>
            <a:r>
              <a:rPr lang="en-GB" sz="2600" dirty="0">
                <a:latin typeface="Calibri" pitchFamily="34" charset="0"/>
              </a:rPr>
              <a:t>see </a:t>
            </a:r>
            <a:r>
              <a:rPr lang="en-US" sz="2600" dirty="0">
                <a:solidFill>
                  <a:srgbClr val="009900"/>
                </a:solidFill>
                <a:latin typeface="Calibri" pitchFamily="34" charset="0"/>
              </a:rPr>
              <a:t>Chapter 5: Using effective assessment to promote learning, Sally Brown and Phil Race </a:t>
            </a:r>
            <a:r>
              <a:rPr lang="en-US" sz="2600" dirty="0">
                <a:latin typeface="Calibri" pitchFamily="34" charset="0"/>
              </a:rPr>
              <a:t>Australia: ACER Press, and London: </a:t>
            </a:r>
            <a:r>
              <a:rPr lang="en-US" sz="2600" dirty="0" err="1">
                <a:latin typeface="Calibri" pitchFamily="34" charset="0"/>
              </a:rPr>
              <a:t>Routledge</a:t>
            </a:r>
            <a:r>
              <a:rPr lang="en-US" sz="2600" dirty="0">
                <a:latin typeface="Calibri" pitchFamily="34" charset="0"/>
              </a:rPr>
              <a:t>.</a:t>
            </a:r>
          </a:p>
          <a:p>
            <a:pPr marL="514350" indent="-514350">
              <a:lnSpc>
                <a:spcPct val="100000"/>
              </a:lnSpc>
              <a:spcBef>
                <a:spcPts val="0"/>
              </a:spcBef>
              <a:buFont typeface="+mj-lt"/>
              <a:buAutoNum type="arabicPeriod" startAt="6"/>
            </a:pPr>
            <a:r>
              <a:rPr lang="en-US" sz="2600" dirty="0">
                <a:latin typeface="Calibri" pitchFamily="34" charset="0"/>
              </a:rPr>
              <a:t>Price, M., Rust, C., O’Donovan, B. and Handley, K. (2012) </a:t>
            </a:r>
            <a:r>
              <a:rPr lang="en-US" sz="2600" i="1" dirty="0">
                <a:solidFill>
                  <a:srgbClr val="FF0000"/>
                </a:solidFill>
                <a:latin typeface="Calibri" pitchFamily="34" charset="0"/>
              </a:rPr>
              <a:t>Assessment Literacy</a:t>
            </a:r>
            <a:r>
              <a:rPr lang="en-US" sz="2600" dirty="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764630"/>
            <a:ext cx="8964613" cy="5102783"/>
          </a:xfrm>
        </p:spPr>
        <p:txBody>
          <a:bodyPr/>
          <a:lstStyle/>
          <a:p>
            <a:pPr marL="514350" indent="-514350">
              <a:lnSpc>
                <a:spcPct val="100000"/>
              </a:lnSpc>
              <a:spcBef>
                <a:spcPts val="0"/>
              </a:spcBef>
              <a:buFont typeface="+mj-lt"/>
              <a:buAutoNum type="arabicPeriod" startAt="11"/>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a:t>
            </a:r>
          </a:p>
          <a:p>
            <a:pPr marL="514350" indent="-514350">
              <a:lnSpc>
                <a:spcPct val="100000"/>
              </a:lnSpc>
              <a:spcBef>
                <a:spcPts val="0"/>
              </a:spcBef>
              <a:buFont typeface="+mj-lt"/>
              <a:buAutoNum type="arabicPeriod" startAt="11"/>
            </a:pPr>
            <a:r>
              <a:rPr lang="en-US" sz="2400" dirty="0" err="1"/>
              <a:t>Sambell</a:t>
            </a:r>
            <a:r>
              <a:rPr lang="en-US" sz="2400" dirty="0"/>
              <a:t>, K., McDowell, L. and Montgomery, C. (2013) </a:t>
            </a:r>
            <a:r>
              <a:rPr lang="en-US" sz="2400" dirty="0">
                <a:solidFill>
                  <a:srgbClr val="FF0000"/>
                </a:solidFill>
              </a:rPr>
              <a:t>Assessment </a:t>
            </a:r>
            <a:r>
              <a:rPr lang="en-US" sz="2400" u="sng" dirty="0">
                <a:solidFill>
                  <a:srgbClr val="FF0000"/>
                </a:solidFill>
              </a:rPr>
              <a:t>for</a:t>
            </a:r>
            <a:r>
              <a:rPr lang="en-US" sz="2400" dirty="0">
                <a:solidFill>
                  <a:srgbClr val="FF0000"/>
                </a:solidFill>
              </a:rPr>
              <a:t> Learning in Higher Education, </a:t>
            </a:r>
            <a:r>
              <a:rPr lang="en-US" sz="2400" dirty="0"/>
              <a:t>London: </a:t>
            </a:r>
            <a:r>
              <a:rPr lang="en-US" sz="2400" dirty="0" err="1"/>
              <a:t>Routledge</a:t>
            </a:r>
            <a:r>
              <a:rPr lang="en-US" sz="2400" dirty="0"/>
              <a:t>.</a:t>
            </a:r>
          </a:p>
          <a:p>
            <a:pPr marL="514350" indent="-514350">
              <a:lnSpc>
                <a:spcPct val="100000"/>
              </a:lnSpc>
              <a:spcBef>
                <a:spcPts val="0"/>
              </a:spcBef>
              <a:buFont typeface="+mj-lt"/>
              <a:buAutoNum type="arabicPeriod" startAt="11"/>
            </a:pPr>
            <a:r>
              <a:rPr lang="en-US" sz="2400" dirty="0"/>
              <a:t>Brown, S. (2015) </a:t>
            </a:r>
            <a:r>
              <a:rPr lang="en-US" sz="2400" i="1" dirty="0">
                <a:solidFill>
                  <a:srgbClr val="FF0000"/>
                </a:solidFill>
              </a:rPr>
              <a:t>Learning, teaching and assessment in higher education: global perspectives,</a:t>
            </a:r>
            <a:r>
              <a:rPr lang="en-US" sz="2400" i="1" dirty="0"/>
              <a:t> </a:t>
            </a:r>
            <a:r>
              <a:rPr lang="en-US" sz="2400" dirty="0"/>
              <a:t>Basingstoke: Palgrave-Macmillan.</a:t>
            </a:r>
          </a:p>
          <a:p>
            <a:pPr marL="514350" indent="-514350">
              <a:lnSpc>
                <a:spcPct val="100000"/>
              </a:lnSpc>
              <a:spcBef>
                <a:spcPts val="0"/>
              </a:spcBef>
              <a:buFont typeface="+mj-lt"/>
              <a:buAutoNum type="arabicPeriod" startAt="11"/>
            </a:pPr>
            <a:r>
              <a:rPr lang="en-US" sz="2400" dirty="0"/>
              <a:t>Race, P. (2015) </a:t>
            </a:r>
            <a:r>
              <a:rPr lang="en-US" sz="2400" i="1" dirty="0">
                <a:solidFill>
                  <a:srgbClr val="FF0000"/>
                </a:solidFill>
              </a:rPr>
              <a:t>The Lecturer’s Toolkit: 4</a:t>
            </a:r>
            <a:r>
              <a:rPr lang="en-US" sz="2400" i="1" baseline="30000" dirty="0">
                <a:solidFill>
                  <a:srgbClr val="FF0000"/>
                </a:solidFill>
              </a:rPr>
              <a:t>th</a:t>
            </a:r>
            <a:r>
              <a:rPr lang="en-US" sz="2400" i="1" dirty="0">
                <a:solidFill>
                  <a:srgbClr val="FF0000"/>
                </a:solidFill>
              </a:rPr>
              <a:t> edition</a:t>
            </a:r>
            <a:r>
              <a:rPr lang="en-US" sz="2400" i="1" dirty="0">
                <a:solidFill>
                  <a:srgbClr val="002060"/>
                </a:solidFill>
              </a:rPr>
              <a:t>, </a:t>
            </a:r>
            <a:r>
              <a:rPr lang="en-US" sz="2400" dirty="0"/>
              <a:t>London</a:t>
            </a:r>
            <a:r>
              <a:rPr lang="en-US" sz="2400" dirty="0">
                <a:solidFill>
                  <a:srgbClr val="002060"/>
                </a:solidFill>
              </a:rPr>
              <a:t>, </a:t>
            </a:r>
            <a:r>
              <a:rPr lang="en-US" sz="2400" dirty="0" err="1"/>
              <a:t>Routledge</a:t>
            </a:r>
            <a:r>
              <a:rPr lang="en-US" sz="2400" dirty="0">
                <a:solidFill>
                  <a:srgbClr val="002060"/>
                </a:solidFill>
              </a:rPr>
              <a:t>.</a:t>
            </a:r>
          </a:p>
          <a:p>
            <a:pPr marL="514350" indent="-514350">
              <a:lnSpc>
                <a:spcPct val="100000"/>
              </a:lnSpc>
              <a:spcBef>
                <a:spcPts val="0"/>
              </a:spcBef>
              <a:buFont typeface="+mj-lt"/>
              <a:buAutoNum type="arabicPeriod" startAt="11"/>
            </a:pPr>
            <a:r>
              <a:rPr lang="en-GB" sz="2400" dirty="0" err="1"/>
              <a:t>Parkin</a:t>
            </a:r>
            <a:r>
              <a:rPr lang="en-GB" sz="2400" dirty="0"/>
              <a:t>, D (2017) </a:t>
            </a:r>
            <a:r>
              <a:rPr lang="en-GB" sz="2400" dirty="0">
                <a:solidFill>
                  <a:srgbClr val="FF0000"/>
                </a:solidFill>
              </a:rPr>
              <a:t>Leading Learning and Teaching in Higher Education – the key guide to designing and delivering courses, </a:t>
            </a:r>
            <a:r>
              <a:rPr lang="en-GB" sz="2400" dirty="0"/>
              <a:t>London: Routledge.</a:t>
            </a:r>
          </a:p>
          <a:p>
            <a:pPr marL="514350" indent="-514350">
              <a:lnSpc>
                <a:spcPct val="100000"/>
              </a:lnSpc>
              <a:spcBef>
                <a:spcPts val="0"/>
              </a:spcBef>
              <a:buFont typeface="+mj-lt"/>
              <a:buAutoNum type="arabicPeriod" startAt="11"/>
            </a:pPr>
            <a:r>
              <a:rPr lang="en-GB" sz="2400" dirty="0"/>
              <a:t>Lea, J. (ed.) (2015) </a:t>
            </a:r>
            <a:r>
              <a:rPr lang="en-US" sz="2400" dirty="0">
                <a:solidFill>
                  <a:srgbClr val="FF0000"/>
                </a:solidFill>
              </a:rPr>
              <a:t>Enhancing Learning And Teaching In Higher Education: Engaging With The Dimensions Of Practice, </a:t>
            </a:r>
            <a:r>
              <a:rPr lang="en-US" sz="2400" dirty="0"/>
              <a:t>London, Open University Press</a:t>
            </a:r>
            <a:endParaRPr lang="en-US" sz="2400" dirty="0">
              <a:solidFill>
                <a:srgbClr val="FF0000"/>
              </a:solidFill>
            </a:endParaRPr>
          </a:p>
          <a:p>
            <a:pPr marL="514350" indent="-514350">
              <a:lnSpc>
                <a:spcPct val="100000"/>
              </a:lnSpc>
              <a:spcBef>
                <a:spcPts val="0"/>
              </a:spcBef>
              <a:buFont typeface="+mj-lt"/>
              <a:buAutoNum type="arabicPeriod" startAt="11"/>
            </a:pPr>
            <a:endParaRPr lang="en-GB" sz="2400" dirty="0"/>
          </a:p>
          <a:p>
            <a:pPr marL="514350" indent="-514350">
              <a:lnSpc>
                <a:spcPct val="100000"/>
              </a:lnSpc>
              <a:spcBef>
                <a:spcPts val="0"/>
              </a:spcBef>
              <a:buFont typeface="+mj-lt"/>
              <a:buAutoNum type="arabicPeriod" startAt="11"/>
            </a:pPr>
            <a:endParaRPr lang="en-GB" sz="2400" dirty="0"/>
          </a:p>
          <a:p>
            <a:pPr marL="514350" indent="-514350">
              <a:lnSpc>
                <a:spcPct val="100000"/>
              </a:lnSpc>
              <a:spcBef>
                <a:spcPts val="0"/>
              </a:spcBef>
              <a:buFont typeface="+mj-lt"/>
              <a:buAutoNum type="arabicPeriod" startAt="11"/>
            </a:pPr>
            <a:endParaRPr lang="en-US" sz="2400" dirty="0">
              <a:solidFill>
                <a:srgbClr val="002060"/>
              </a:solidFill>
            </a:endParaRPr>
          </a:p>
          <a:p>
            <a:pPr>
              <a:buFont typeface="+mj-lt"/>
              <a:buAutoNum type="arabicPeriod" startAt="11"/>
            </a:pPr>
            <a:endParaRPr lang="en-GB" sz="24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2" y="0"/>
            <a:ext cx="4852737"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12"/>
            <a:ext cx="5270698" cy="68519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p:spPr>
        <p:txBody>
          <a:bodyPr/>
          <a:lstStyle/>
          <a:p>
            <a:r>
              <a:rPr lang="en-GB"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making assessment and feedback work more effectively and efficiently for myself and my students would be much better if only I </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br>
              <a:rPr lang="en-GB" sz="2400" b="1" dirty="0">
                <a:solidFill>
                  <a:schemeClr val="tx1"/>
                </a:solidFill>
              </a:rPr>
            </a:br>
            <a:r>
              <a:rPr lang="en-GB" sz="2400" i="1" dirty="0">
                <a:solidFill>
                  <a:schemeClr val="tx1"/>
                </a:solidFill>
              </a:rPr>
              <a:t>Review of Educational Research Vol.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cap="none" normalizeH="0" baseline="0" dirty="0">
                <a:ln>
                  <a:noFill/>
                </a:ln>
                <a:solidFill>
                  <a:schemeClr val="tx1"/>
                </a:solidFill>
                <a:effectLst/>
              </a:rPr>
              <a:t> </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06324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764630"/>
          </a:xfrm>
        </p:spPr>
        <p:txBody>
          <a:bodyPr/>
          <a:lstStyle/>
          <a:p>
            <a:r>
              <a:rPr lang="en-GB" b="1" dirty="0"/>
              <a:t>A marked improvement: HEA, 2012</a:t>
            </a:r>
          </a:p>
        </p:txBody>
      </p:sp>
      <p:sp>
        <p:nvSpPr>
          <p:cNvPr id="5" name="Content Placeholder 4"/>
          <p:cNvSpPr>
            <a:spLocks noGrp="1"/>
          </p:cNvSpPr>
          <p:nvPr>
            <p:ph sz="half" idx="1"/>
          </p:nvPr>
        </p:nvSpPr>
        <p:spPr>
          <a:xfrm>
            <a:off x="251400" y="620610"/>
            <a:ext cx="4392610" cy="5976742"/>
          </a:xfrm>
        </p:spPr>
        <p:txBody>
          <a:bodyPr/>
          <a:lstStyle/>
          <a:p>
            <a:pPr marL="0" indent="0">
              <a:lnSpc>
                <a:spcPct val="100000"/>
              </a:lnSpc>
              <a:spcBef>
                <a:spcPts val="0"/>
              </a:spcBef>
              <a:buNone/>
            </a:pPr>
            <a:r>
              <a:rPr lang="en-US" sz="2400" dirty="0"/>
              <a:t>This publication was developed through collaborative working and writing involving a group of experts in the field of higher education (including 7 NTFs):</a:t>
            </a:r>
          </a:p>
          <a:p>
            <a:pPr marL="0" indent="0">
              <a:lnSpc>
                <a:spcPct val="100000"/>
              </a:lnSpc>
              <a:spcBef>
                <a:spcPts val="0"/>
              </a:spcBef>
              <a:buNone/>
            </a:pPr>
            <a:r>
              <a:rPr lang="en-US" sz="2400" dirty="0"/>
              <a:t> </a:t>
            </a:r>
          </a:p>
          <a:p>
            <a:pPr marL="601266" indent="-601266">
              <a:lnSpc>
                <a:spcPct val="100000"/>
              </a:lnSpc>
              <a:spcBef>
                <a:spcPts val="0"/>
              </a:spcBef>
              <a:buNone/>
            </a:pPr>
            <a:r>
              <a:rPr lang="en-US" sz="2400" dirty="0">
                <a:solidFill>
                  <a:srgbClr val="00B050"/>
                </a:solidFill>
              </a:rPr>
              <a:t>Dr Simon Ball </a:t>
            </a:r>
            <a:r>
              <a:rPr lang="en-US" sz="2400" dirty="0"/>
              <a:t>(JISC </a:t>
            </a:r>
            <a:r>
              <a:rPr lang="en-US" sz="2400" dirty="0" err="1"/>
              <a:t>TechDis</a:t>
            </a:r>
            <a:r>
              <a:rPr lang="en-US" sz="2400" dirty="0"/>
              <a:t>), </a:t>
            </a:r>
          </a:p>
          <a:p>
            <a:pPr marL="601266" indent="-601266">
              <a:lnSpc>
                <a:spcPct val="100000"/>
              </a:lnSpc>
              <a:spcBef>
                <a:spcPts val="0"/>
              </a:spcBef>
              <a:buNone/>
            </a:pPr>
            <a:r>
              <a:rPr lang="en-US" sz="2400" dirty="0">
                <a:solidFill>
                  <a:srgbClr val="00B050"/>
                </a:solidFill>
              </a:rPr>
              <a:t>Carolyn Bew </a:t>
            </a:r>
            <a:r>
              <a:rPr lang="en-US" sz="2400" dirty="0"/>
              <a:t>(Higher Education Academy), </a:t>
            </a:r>
          </a:p>
          <a:p>
            <a:pPr marL="601266" indent="-601266">
              <a:lnSpc>
                <a:spcPct val="100000"/>
              </a:lnSpc>
              <a:spcBef>
                <a:spcPts val="0"/>
              </a:spcBef>
              <a:buNone/>
            </a:pPr>
            <a:r>
              <a:rPr lang="en-US" sz="2400" dirty="0">
                <a:solidFill>
                  <a:srgbClr val="00B050"/>
                </a:solidFill>
              </a:rPr>
              <a:t>Professor Sue </a:t>
            </a:r>
            <a:r>
              <a:rPr lang="en-US" sz="2400" dirty="0" err="1">
                <a:solidFill>
                  <a:srgbClr val="00B050"/>
                </a:solidFill>
              </a:rPr>
              <a:t>Bloxham</a:t>
            </a:r>
            <a:r>
              <a:rPr lang="en-US" sz="2400" dirty="0">
                <a:solidFill>
                  <a:srgbClr val="00B050"/>
                </a:solidFill>
              </a:rPr>
              <a:t> NTF </a:t>
            </a:r>
            <a:r>
              <a:rPr lang="en-US" sz="2400" dirty="0"/>
              <a:t>(University of </a:t>
            </a:r>
            <a:r>
              <a:rPr lang="en-US" sz="2400" dirty="0" err="1"/>
              <a:t>Cumbria</a:t>
            </a:r>
            <a:r>
              <a:rPr lang="en-US" sz="2400" dirty="0"/>
              <a:t>), </a:t>
            </a:r>
          </a:p>
          <a:p>
            <a:pPr marL="601266" indent="-601266">
              <a:lnSpc>
                <a:spcPct val="100000"/>
              </a:lnSpc>
              <a:spcBef>
                <a:spcPts val="0"/>
              </a:spcBef>
              <a:buNone/>
            </a:pPr>
            <a:r>
              <a:rPr lang="en-US" sz="2400" dirty="0">
                <a:solidFill>
                  <a:srgbClr val="00B050"/>
                </a:solidFill>
              </a:rPr>
              <a:t>Professor Sally Brown NTF </a:t>
            </a:r>
            <a:r>
              <a:rPr lang="en-US" sz="2400" dirty="0"/>
              <a:t>(Independent Consultant), </a:t>
            </a:r>
          </a:p>
          <a:p>
            <a:pPr marL="601266" indent="-601266">
              <a:lnSpc>
                <a:spcPct val="100000"/>
              </a:lnSpc>
              <a:spcBef>
                <a:spcPts val="0"/>
              </a:spcBef>
              <a:buNone/>
            </a:pPr>
            <a:r>
              <a:rPr lang="en-US" sz="2400" dirty="0">
                <a:solidFill>
                  <a:srgbClr val="00B050"/>
                </a:solidFill>
              </a:rPr>
              <a:t>Dr Paul </a:t>
            </a:r>
            <a:r>
              <a:rPr lang="en-US" sz="2400" dirty="0" err="1">
                <a:solidFill>
                  <a:srgbClr val="00B050"/>
                </a:solidFill>
              </a:rPr>
              <a:t>Kleiman</a:t>
            </a:r>
            <a:r>
              <a:rPr lang="en-US" sz="2400" dirty="0">
                <a:solidFill>
                  <a:srgbClr val="00B050"/>
                </a:solidFill>
              </a:rPr>
              <a:t> </a:t>
            </a:r>
            <a:r>
              <a:rPr lang="en-US" sz="2400" dirty="0"/>
              <a:t>(Higher Education Academy), </a:t>
            </a:r>
          </a:p>
          <a:p>
            <a:pPr marL="601266" indent="-601266">
              <a:lnSpc>
                <a:spcPct val="100000"/>
              </a:lnSpc>
              <a:spcBef>
                <a:spcPts val="0"/>
              </a:spcBef>
              <a:buNone/>
            </a:pPr>
            <a:r>
              <a:rPr lang="en-US" sz="2400" dirty="0">
                <a:solidFill>
                  <a:srgbClr val="00B050"/>
                </a:solidFill>
              </a:rPr>
              <a:t>Dr Helen May </a:t>
            </a:r>
            <a:r>
              <a:rPr lang="en-US" sz="2400" dirty="0"/>
              <a:t>(Higher Education Academy), </a:t>
            </a:r>
          </a:p>
          <a:p>
            <a:pPr marL="0" indent="0">
              <a:lnSpc>
                <a:spcPct val="100000"/>
              </a:lnSpc>
              <a:spcBef>
                <a:spcPts val="0"/>
              </a:spcBef>
              <a:buNone/>
            </a:pPr>
            <a:r>
              <a:rPr lang="en-US" sz="2400" dirty="0"/>
              <a:t> </a:t>
            </a:r>
          </a:p>
        </p:txBody>
      </p:sp>
      <p:sp>
        <p:nvSpPr>
          <p:cNvPr id="6" name="Content Placeholder 5"/>
          <p:cNvSpPr>
            <a:spLocks noGrp="1"/>
          </p:cNvSpPr>
          <p:nvPr>
            <p:ph sz="half" idx="2"/>
          </p:nvPr>
        </p:nvSpPr>
        <p:spPr>
          <a:xfrm>
            <a:off x="4572000" y="620610"/>
            <a:ext cx="4572000" cy="5832726"/>
          </a:xfrm>
        </p:spPr>
        <p:txBody>
          <a:bodyPr/>
          <a:lstStyle/>
          <a:p>
            <a:pPr marL="469106" indent="-469106">
              <a:lnSpc>
                <a:spcPct val="100000"/>
              </a:lnSpc>
              <a:spcBef>
                <a:spcPts val="0"/>
              </a:spcBef>
              <a:buNone/>
            </a:pPr>
            <a:r>
              <a:rPr lang="en-US" sz="2400" dirty="0">
                <a:solidFill>
                  <a:srgbClr val="00B050"/>
                </a:solidFill>
              </a:rPr>
              <a:t>Professor Liz McDowell NTF </a:t>
            </a:r>
            <a:r>
              <a:rPr lang="en-US" sz="2400" dirty="0"/>
              <a:t>(Northumbria University), </a:t>
            </a:r>
          </a:p>
          <a:p>
            <a:pPr marL="469106" indent="-469106">
              <a:lnSpc>
                <a:spcPct val="100000"/>
              </a:lnSpc>
              <a:spcBef>
                <a:spcPts val="0"/>
              </a:spcBef>
              <a:buNone/>
            </a:pPr>
            <a:r>
              <a:rPr lang="en-US" sz="2400" dirty="0">
                <a:solidFill>
                  <a:srgbClr val="00B050"/>
                </a:solidFill>
              </a:rPr>
              <a:t>Dr Erica Morris </a:t>
            </a:r>
            <a:r>
              <a:rPr lang="en-US" sz="2400" dirty="0"/>
              <a:t>(Higher Education Academy), </a:t>
            </a:r>
          </a:p>
          <a:p>
            <a:pPr marL="469106" indent="-469106">
              <a:lnSpc>
                <a:spcPct val="100000"/>
              </a:lnSpc>
              <a:spcBef>
                <a:spcPts val="0"/>
              </a:spcBef>
              <a:buNone/>
            </a:pPr>
            <a:r>
              <a:rPr lang="en-US" sz="2400" dirty="0">
                <a:solidFill>
                  <a:srgbClr val="00B050"/>
                </a:solidFill>
              </a:rPr>
              <a:t>Professor Susan Orr NTF </a:t>
            </a:r>
            <a:r>
              <a:rPr lang="en-US" sz="2400" dirty="0"/>
              <a:t>(Sheffield Hallam University), </a:t>
            </a:r>
          </a:p>
          <a:p>
            <a:pPr marL="469106" indent="-469106">
              <a:lnSpc>
                <a:spcPct val="100000"/>
              </a:lnSpc>
              <a:spcBef>
                <a:spcPts val="0"/>
              </a:spcBef>
              <a:buNone/>
            </a:pPr>
            <a:r>
              <a:rPr lang="en-US" sz="2400" dirty="0">
                <a:solidFill>
                  <a:srgbClr val="00B050"/>
                </a:solidFill>
              </a:rPr>
              <a:t>Elaine Payne </a:t>
            </a:r>
            <a:r>
              <a:rPr lang="en-US" sz="2400" dirty="0"/>
              <a:t>(Higher Education Academy), </a:t>
            </a:r>
          </a:p>
          <a:p>
            <a:pPr marL="469106" indent="-469106">
              <a:lnSpc>
                <a:spcPct val="100000"/>
              </a:lnSpc>
              <a:spcBef>
                <a:spcPts val="0"/>
              </a:spcBef>
              <a:buNone/>
            </a:pPr>
            <a:r>
              <a:rPr lang="en-US" sz="2400" dirty="0">
                <a:solidFill>
                  <a:srgbClr val="00B050"/>
                </a:solidFill>
              </a:rPr>
              <a:t>Professor Margaret Price NTF </a:t>
            </a:r>
            <a:r>
              <a:rPr lang="en-US" sz="2400" dirty="0"/>
              <a:t>(Oxford Brookes University), </a:t>
            </a:r>
          </a:p>
          <a:p>
            <a:pPr marL="469106" indent="-469106">
              <a:lnSpc>
                <a:spcPct val="100000"/>
              </a:lnSpc>
              <a:spcBef>
                <a:spcPts val="0"/>
              </a:spcBef>
              <a:buNone/>
            </a:pPr>
            <a:r>
              <a:rPr lang="en-US" sz="2400" dirty="0">
                <a:solidFill>
                  <a:srgbClr val="00B050"/>
                </a:solidFill>
              </a:rPr>
              <a:t>Professor Chris Rust NTF  </a:t>
            </a:r>
            <a:r>
              <a:rPr lang="en-US" sz="2400" dirty="0"/>
              <a:t>(Oxford Brookes University), </a:t>
            </a:r>
          </a:p>
          <a:p>
            <a:pPr marL="469106" indent="-469106">
              <a:lnSpc>
                <a:spcPct val="100000"/>
              </a:lnSpc>
              <a:spcBef>
                <a:spcPts val="0"/>
              </a:spcBef>
              <a:buNone/>
            </a:pPr>
            <a:r>
              <a:rPr lang="en-US" sz="2400" dirty="0">
                <a:solidFill>
                  <a:srgbClr val="00B050"/>
                </a:solidFill>
              </a:rPr>
              <a:t>Professor Brenda Smith </a:t>
            </a:r>
            <a:r>
              <a:rPr lang="en-US" sz="2400" dirty="0"/>
              <a:t>(Independent Consultant) </a:t>
            </a:r>
          </a:p>
          <a:p>
            <a:pPr marL="469106" indent="-469106">
              <a:lnSpc>
                <a:spcPct val="100000"/>
              </a:lnSpc>
              <a:spcBef>
                <a:spcPts val="0"/>
              </a:spcBef>
              <a:buNone/>
            </a:pPr>
            <a:r>
              <a:rPr lang="en-US" sz="2400" dirty="0">
                <a:solidFill>
                  <a:srgbClr val="00B050"/>
                </a:solidFill>
              </a:rPr>
              <a:t>Judith Waterfield NTF </a:t>
            </a:r>
            <a:r>
              <a:rPr lang="en-US" sz="2400" dirty="0"/>
              <a:t>(Independent Consultant).</a:t>
            </a:r>
            <a:endParaRPr lang="en-GB" sz="2400" dirty="0"/>
          </a:p>
          <a:p>
            <a:pPr>
              <a:spcBef>
                <a:spcPts val="0"/>
              </a:spcBef>
            </a:pPr>
            <a:endParaRPr lang="en-GB" sz="2400" dirty="0"/>
          </a:p>
        </p:txBody>
      </p:sp>
    </p:spTree>
    <p:extLst>
      <p:ext uri="{BB962C8B-B14F-4D97-AF65-F5344CB8AC3E}">
        <p14:creationId xmlns:p14="http://schemas.microsoft.com/office/powerpoint/2010/main" val="2273692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a:t>Recognising and accrediting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2060"/>
                </a:solidFill>
              </a:rPr>
              <a:t>Assessment and feedback</a:t>
            </a:r>
          </a:p>
          <a:p>
            <a:r>
              <a:rPr lang="en-GB" sz="2800" dirty="0">
                <a:solidFill>
                  <a:srgbClr val="002060"/>
                </a:solidFill>
              </a:rPr>
              <a:t>The criteria used in marking have been clear in advance </a:t>
            </a:r>
          </a:p>
          <a:p>
            <a:r>
              <a:rPr lang="en-GB" sz="2800" dirty="0">
                <a:solidFill>
                  <a:srgbClr val="002060"/>
                </a:solidFill>
              </a:rPr>
              <a:t>Marking and assessment have been fair</a:t>
            </a:r>
          </a:p>
          <a:p>
            <a:r>
              <a:rPr lang="en-GB" sz="2800" dirty="0">
                <a:solidFill>
                  <a:srgbClr val="002060"/>
                </a:solidFill>
              </a:rPr>
              <a:t>Feedback on my work has been timely</a:t>
            </a:r>
          </a:p>
          <a:p>
            <a:r>
              <a:rPr lang="en-GB" sz="2800" dirty="0">
                <a:solidFill>
                  <a:srgbClr val="002060"/>
                </a:solidFill>
              </a:rPr>
              <a:t>I have received helpful comments on my work</a:t>
            </a:r>
          </a:p>
          <a:p>
            <a:pPr>
              <a:buNone/>
            </a:pPr>
            <a:r>
              <a:rPr lang="en-GB" sz="2800" dirty="0">
                <a:solidFill>
                  <a:srgbClr val="002060"/>
                </a:solidFill>
              </a:rPr>
              <a:t>Student voice</a:t>
            </a:r>
          </a:p>
          <a:p>
            <a:pPr lvl="0"/>
            <a:r>
              <a:rPr lang="en-GB" sz="2800" dirty="0">
                <a:solidFill>
                  <a:srgbClr val="002060"/>
                </a:solidFill>
              </a:rPr>
              <a:t>I have had the right opportunities to provide feedback on my course</a:t>
            </a:r>
          </a:p>
          <a:p>
            <a:pPr lvl="0"/>
            <a:r>
              <a:rPr lang="en-GB" sz="2800" dirty="0">
                <a:solidFill>
                  <a:srgbClr val="002060"/>
                </a:solidFill>
              </a:rPr>
              <a:t>Staff value students’ views and opinions about the course</a:t>
            </a:r>
          </a:p>
          <a:p>
            <a:pPr lvl="0"/>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400" b="1" dirty="0"/>
              <a:t>Name labels…</a:t>
            </a:r>
          </a:p>
        </p:txBody>
      </p:sp>
      <p:sp>
        <p:nvSpPr>
          <p:cNvPr id="4099" name="Rectangle 3"/>
          <p:cNvSpPr>
            <a:spLocks noGrp="1" noChangeArrowheads="1"/>
          </p:cNvSpPr>
          <p:nvPr>
            <p:ph type="body" idx="1"/>
          </p:nvPr>
        </p:nvSpPr>
        <p:spPr/>
        <p:txBody>
          <a:bodyPr/>
          <a:lstStyle/>
          <a:p>
            <a:r>
              <a:rPr lang="en-GB" sz="3200" dirty="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4101" name="Text Box 5"/>
          <p:cNvSpPr txBox="1">
            <a:spLocks noChangeArrowheads="1"/>
          </p:cNvSpPr>
          <p:nvPr/>
        </p:nvSpPr>
        <p:spPr bwMode="auto">
          <a:xfrm>
            <a:off x="6992938" y="2908300"/>
            <a:ext cx="1107552" cy="579438"/>
          </a:xfrm>
          <a:prstGeom prst="rect">
            <a:avLst/>
          </a:prstGeom>
          <a:noFill/>
          <a:ln w="12700">
            <a:noFill/>
            <a:miter lim="800000"/>
            <a:headEnd type="none" w="sm" len="sm"/>
            <a:tailEnd type="none" w="sm" len="sm"/>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993300"/>
                </a:solidFill>
                <a:effectLst/>
                <a:uLnTx/>
                <a:uFillTx/>
                <a:sym typeface="Symbol" pitchFamily="18" charset="2"/>
              </a:rPr>
              <a:t></a:t>
            </a:r>
            <a:r>
              <a:rPr kumimoji="0" lang="en-GB" sz="3200" b="1" i="0" u="none" strike="noStrike" kern="0" cap="none" spc="0" normalizeH="0" baseline="0" noProof="0" dirty="0">
                <a:ln>
                  <a:noFill/>
                </a:ln>
                <a:solidFill>
                  <a:srgbClr val="FF0000"/>
                </a:solidFill>
                <a:effectLst/>
                <a:uLnTx/>
                <a:uFillTx/>
                <a:sym typeface="Symbol" pitchFamily="18" charset="2"/>
              </a:rPr>
              <a:t>A</a:t>
            </a:r>
            <a:r>
              <a:rPr kumimoji="0" lang="en-GB" sz="3200" b="1" i="0" u="none" strike="noStrike" kern="0" cap="none" spc="0" normalizeH="0" baseline="0" noProof="0" dirty="0">
                <a:ln>
                  <a:noFill/>
                </a:ln>
                <a:solidFill>
                  <a:srgbClr val="0000CC"/>
                </a:solidFill>
                <a:effectLst/>
                <a:uLnTx/>
                <a:uFillTx/>
                <a:sym typeface="Symbol" pitchFamily="18" charset="2"/>
              </a:rPr>
              <a:t>3</a:t>
            </a:r>
            <a:endParaRPr kumimoji="0" lang="en-GB" sz="3200" b="1" i="0" u="none" strike="noStrike" kern="0" cap="none" spc="0" normalizeH="0" baseline="0" noProof="0" dirty="0">
              <a:ln>
                <a:noFill/>
              </a:ln>
              <a:solidFill>
                <a:srgbClr val="0000CC"/>
              </a:solidFill>
              <a:effectLst/>
              <a:uLnTx/>
              <a:uFillTx/>
            </a:endParaRPr>
          </a:p>
        </p:txBody>
      </p:sp>
      <p:sp>
        <p:nvSpPr>
          <p:cNvPr id="4102" name="Text Box 6"/>
          <p:cNvSpPr txBox="1">
            <a:spLocks noChangeArrowheads="1"/>
          </p:cNvSpPr>
          <p:nvPr/>
        </p:nvSpPr>
        <p:spPr bwMode="auto">
          <a:xfrm>
            <a:off x="5580069" y="3213108"/>
            <a:ext cx="1879041" cy="1323439"/>
          </a:xfrm>
          <a:prstGeom prst="rect">
            <a:avLst/>
          </a:prstGeom>
          <a:noFill/>
          <a:ln w="12700">
            <a:noFill/>
            <a:miter lim="800000"/>
            <a:headEnd type="none" w="sm" len="sm"/>
            <a:tailEnd type="none" w="sm" len="sm"/>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0" b="0" i="0" u="none" strike="noStrike" kern="0" cap="none" spc="0" normalizeH="0" baseline="0" noProof="0">
                <a:ln>
                  <a:noFill/>
                </a:ln>
                <a:solidFill>
                  <a:srgbClr val="000000"/>
                </a:solidFill>
                <a:effectLst/>
                <a:uLnTx/>
                <a:uFillTx/>
              </a:rPr>
              <a:t>Phil</a:t>
            </a:r>
          </a:p>
        </p:txBody>
      </p:sp>
    </p:spTree>
    <p:extLst>
      <p:ext uri="{BB962C8B-B14F-4D97-AF65-F5344CB8AC3E}">
        <p14:creationId xmlns:p14="http://schemas.microsoft.com/office/powerpoint/2010/main" val="63594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a:solidFill>
                  <a:srgbClr val="FFFF00"/>
                </a:solidFill>
                <a:latin typeface="Calibri"/>
              </a:rPr>
              <a:t>The read-write industry</a:t>
            </a:r>
          </a:p>
        </p:txBody>
      </p:sp>
    </p:spTree>
    <p:extLst>
      <p:ext uri="{BB962C8B-B14F-4D97-AF65-F5344CB8AC3E}">
        <p14:creationId xmlns:p14="http://schemas.microsoft.com/office/powerpoint/2010/main" val="50025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a:solidFill>
                  <a:srgbClr val="FFFF00"/>
                </a:solidFill>
                <a:latin typeface="Calibri"/>
              </a:rPr>
              <a:t>In the exam room you’re on your own</a:t>
            </a:r>
          </a:p>
        </p:txBody>
      </p:sp>
    </p:spTree>
    <p:extLst>
      <p:ext uri="{BB962C8B-B14F-4D97-AF65-F5344CB8AC3E}">
        <p14:creationId xmlns:p14="http://schemas.microsoft.com/office/powerpoint/2010/main" val="1093354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chemeClr val="bg1"/>
                </a:solidFill>
              </a:rPr>
              <a:t>Some </a:t>
            </a:r>
          </a:p>
          <a:p>
            <a:pPr algn="ctr" eaLnBrk="1" fontAlgn="auto" hangingPunct="1">
              <a:spcBef>
                <a:spcPts val="0"/>
              </a:spcBef>
              <a:spcAft>
                <a:spcPts val="0"/>
              </a:spcAft>
            </a:pPr>
            <a:r>
              <a:rPr lang="en-GB" b="1" dirty="0">
                <a:solidFill>
                  <a:schemeClr val="bg1"/>
                </a:solidFill>
              </a:rPr>
              <a:t>assessment</a:t>
            </a:r>
          </a:p>
          <a:p>
            <a:pPr algn="ctr" eaLnBrk="1" fontAlgn="auto" hangingPunct="1">
              <a:spcBef>
                <a:spcPts val="0"/>
              </a:spcBef>
              <a:spcAft>
                <a:spcPts val="0"/>
              </a:spcAft>
            </a:pPr>
            <a:r>
              <a:rPr lang="en-GB" b="1" dirty="0">
                <a:solidFill>
                  <a:schemeClr val="bg1"/>
                </a:solidFill>
              </a:rPr>
              <a:t>issues</a:t>
            </a:r>
          </a:p>
          <a:p>
            <a:pPr algn="ctr" eaLnBrk="1" fontAlgn="auto" hangingPunct="1">
              <a:spcBef>
                <a:spcPts val="0"/>
              </a:spcBef>
              <a:spcAft>
                <a:spcPts val="0"/>
              </a:spcAft>
            </a:pPr>
            <a:r>
              <a:rPr lang="en-GB" b="1" dirty="0">
                <a:solidFill>
                  <a:schemeClr val="bg1"/>
                </a:solidFill>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Getting to know each other</a:t>
            </a:r>
          </a:p>
        </p:txBody>
      </p:sp>
      <p:sp>
        <p:nvSpPr>
          <p:cNvPr id="3" name="Content Placeholder 2"/>
          <p:cNvSpPr>
            <a:spLocks noGrp="1"/>
          </p:cNvSpPr>
          <p:nvPr>
            <p:ph idx="1"/>
          </p:nvPr>
        </p:nvSpPr>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b="0" dirty="0">
                <a:solidFill>
                  <a:srgbClr val="990000"/>
                </a:solidFill>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2268608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Why? </a:t>
            </a:r>
            <a:r>
              <a:rPr lang="en-GB" sz="2800" b="1" kern="0" dirty="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a:solidFill>
                  <a:srgbClr val="660066"/>
                </a:solidFill>
                <a:latin typeface="Calibri" pitchFamily="34" charset="0"/>
              </a:rPr>
              <a:t>What? </a:t>
            </a:r>
            <a:r>
              <a:rPr lang="en-GB" sz="1800" b="1" kern="0" dirty="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Who? </a:t>
            </a:r>
            <a:r>
              <a:rPr lang="en-GB" sz="2800" b="1" kern="0" dirty="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Where? </a:t>
            </a:r>
            <a:r>
              <a:rPr lang="en-GB" sz="2800" b="1" kern="0" dirty="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When? </a:t>
            </a:r>
            <a:r>
              <a:rPr lang="en-GB" sz="2800" b="1" kern="0" dirty="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How? </a:t>
            </a:r>
            <a:r>
              <a:rPr lang="en-GB" sz="2800" b="1" kern="0" dirty="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Which? </a:t>
            </a:r>
            <a:r>
              <a:rPr lang="en-GB" sz="2800" b="1" kern="0" dirty="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So what? </a:t>
            </a:r>
            <a:r>
              <a:rPr lang="en-GB" sz="2800" b="1" kern="0" dirty="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Wow? </a:t>
            </a:r>
            <a:r>
              <a:rPr lang="en-GB" sz="2800" b="1" kern="0" dirty="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a:solidFill>
                  <a:srgbClr val="00B050"/>
                </a:solidFill>
                <a:latin typeface="Calibri" pitchFamily="34" charset="0"/>
              </a:rPr>
              <a:t>Teaching – and research – and reflection:</a:t>
            </a:r>
            <a:br>
              <a:rPr lang="en-GB" sz="3200" b="1" kern="0" dirty="0">
                <a:solidFill>
                  <a:srgbClr val="00B050"/>
                </a:solidFill>
                <a:latin typeface="Calibri" pitchFamily="34" charset="0"/>
              </a:rPr>
            </a:br>
            <a:r>
              <a:rPr lang="en-GB" sz="3200" b="1" kern="0" dirty="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0"/>
            <a:ext cx="6858000" cy="6858000"/>
          </a:xfrm>
          <a:prstGeom prst="rect">
            <a:avLst/>
          </a:prstGeom>
          <a:solidFill>
            <a:schemeClr val="tx1"/>
          </a:solidFill>
        </p:spPr>
      </p:pic>
    </p:spTree>
    <p:extLst>
      <p:ext uri="{BB962C8B-B14F-4D97-AF65-F5344CB8AC3E}">
        <p14:creationId xmlns:p14="http://schemas.microsoft.com/office/powerpoint/2010/main" val="568089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476590"/>
            <a:ext cx="9144000" cy="7532525"/>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645607"/>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2600" b="1" dirty="0">
                <a:solidFill>
                  <a:srgbClr val="000000"/>
                </a:solidFill>
                <a:latin typeface="Verdana" pitchFamily="34" charset="0"/>
              </a:rPr>
              <a:t>Making assessment manageable: we need to:</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3"/>
            <a:ext cx="6481762" cy="3096429"/>
          </a:xfrm>
          <a:noFill/>
        </p:spPr>
        <p:txBody>
          <a:bodyPr/>
          <a:lstStyle/>
          <a:p>
            <a:pPr algn="ctr">
              <a:defRPr/>
            </a:pPr>
            <a:r>
              <a:rPr lang="en-GB" sz="4400" dirty="0">
                <a:solidFill>
                  <a:schemeClr val="accent1">
                    <a:lumMod val="60000"/>
                    <a:lumOff val="40000"/>
                  </a:schemeClr>
                </a:solidFill>
              </a:rPr>
              <a:t>Fifteen ideas </a:t>
            </a:r>
            <a:br>
              <a:rPr lang="en-GB" sz="4400" dirty="0">
                <a:solidFill>
                  <a:schemeClr val="accent1">
                    <a:lumMod val="60000"/>
                    <a:lumOff val="40000"/>
                  </a:schemeClr>
                </a:solidFill>
              </a:rPr>
            </a:br>
            <a:r>
              <a:rPr lang="en-GB" sz="4000" dirty="0">
                <a:solidFill>
                  <a:schemeClr val="accent1">
                    <a:lumMod val="60000"/>
                    <a:lumOff val="40000"/>
                  </a:schemeClr>
                </a:solidFill>
              </a:rPr>
              <a:t>for making assessment and feedback more effective, efficient and manageable for us, and for students</a:t>
            </a:r>
            <a:endParaRPr lang="en-GB" sz="3200" dirty="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1"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fontAlgn="auto" hangingPunct="0">
              <a:spcBef>
                <a:spcPct val="20000"/>
              </a:spcBef>
              <a:spcAft>
                <a:spcPts val="0"/>
              </a:spcAft>
              <a:buClr>
                <a:srgbClr val="7E9CE8"/>
              </a:buClr>
              <a:buFont typeface="Wingdings" pitchFamily="2" charset="2"/>
              <a:buNone/>
              <a:defRPr/>
            </a:pPr>
            <a:r>
              <a:rPr lang="en-GB" sz="3200" b="1" kern="0" dirty="0">
                <a:solidFill>
                  <a:srgbClr val="000000"/>
                </a:solidFill>
                <a:latin typeface="Arial" pitchFamily="34" charset="0"/>
              </a:rPr>
              <a:t>Phil Race</a:t>
            </a:r>
          </a:p>
          <a:p>
            <a:pPr marL="723900" indent="-723900" algn="ctr" eaLnBrk="0" fontAlgn="auto" hangingPunct="0">
              <a:spcBef>
                <a:spcPct val="20000"/>
              </a:spcBef>
              <a:spcAft>
                <a:spcPts val="0"/>
              </a:spcAft>
              <a:buClr>
                <a:srgbClr val="7E9CE8"/>
              </a:buClr>
              <a:buFont typeface="Wingdings" pitchFamily="2" charset="2"/>
              <a:buNone/>
              <a:defRPr/>
            </a:pPr>
            <a:r>
              <a:rPr lang="en-GB" sz="2000" b="1" kern="0" dirty="0">
                <a:solidFill>
                  <a:srgbClr val="008000"/>
                </a:solidFill>
                <a:latin typeface="Arial" pitchFamily="34" charset="0"/>
              </a:rPr>
              <a:t>(from Newcastle-upon-Tyne)</a:t>
            </a:r>
          </a:p>
          <a:p>
            <a:pPr marL="723900" indent="-723900" algn="ctr" eaLnBrk="0" fontAlgn="auto" hangingPunct="0">
              <a:spcBef>
                <a:spcPct val="20000"/>
              </a:spcBef>
              <a:spcAft>
                <a:spcPts val="0"/>
              </a:spcAft>
              <a:buClr>
                <a:srgbClr val="7E9CE8"/>
              </a:buClr>
              <a:buFont typeface="Wingdings" pitchFamily="2" charset="2"/>
              <a:buNone/>
              <a:defRPr/>
            </a:pPr>
            <a:r>
              <a:rPr lang="en-GB" sz="1600" b="1" kern="0" dirty="0">
                <a:solidFill>
                  <a:srgbClr val="000000"/>
                </a:solidFill>
                <a:latin typeface="Arial" pitchFamily="34" charset="0"/>
              </a:rPr>
              <a:t>BSc  PhD  PGCE  FCIPD  PFHEA   NTF </a:t>
            </a:r>
          </a:p>
          <a:p>
            <a:pPr algn="ctr" eaLnBrk="0" fontAlgn="auto" hangingPunct="0">
              <a:lnSpc>
                <a:spcPct val="90000"/>
              </a:lnSpc>
              <a:spcBef>
                <a:spcPts val="0"/>
              </a:spcBef>
              <a:spcAft>
                <a:spcPts val="0"/>
              </a:spcAft>
              <a:buClr>
                <a:srgbClr val="FF3399"/>
              </a:buClr>
              <a:buSzPct val="75000"/>
              <a:buFont typeface="Monotype Sorts" pitchFamily="2" charset="2"/>
              <a:buNone/>
              <a:defRPr/>
            </a:pPr>
            <a:r>
              <a:rPr lang="en-GB" sz="2000" b="1" kern="0" dirty="0">
                <a:solidFill>
                  <a:srgbClr val="4F81BD"/>
                </a:solidFill>
                <a:latin typeface="Arial" charset="0"/>
              </a:rPr>
              <a:t>Follow Phil on Twitter: @RacePhil </a:t>
            </a:r>
            <a:endParaRPr lang="en-GB" sz="2000" b="1" kern="0" dirty="0">
              <a:solidFill>
                <a:srgbClr val="4F81BD"/>
              </a:solidFill>
              <a:latin typeface="Arial" pitchFamily="34" charset="0"/>
            </a:endParaRP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Visiting Professor:  University of Plymouth and University of Suffolk</a:t>
            </a: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4400" kern="0">
              <a:solidFill>
                <a:srgbClr val="FFFFFF"/>
              </a:solidFill>
            </a:endParaRPr>
          </a:p>
        </p:txBody>
      </p:sp>
    </p:spTree>
    <p:extLst>
      <p:ext uri="{BB962C8B-B14F-4D97-AF65-F5344CB8AC3E}">
        <p14:creationId xmlns:p14="http://schemas.microsoft.com/office/powerpoint/2010/main" val="3343185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200" b="1" dirty="0"/>
              <a:t>Why re-invent assessment and feedback now?</a:t>
            </a:r>
          </a:p>
        </p:txBody>
      </p:sp>
      <p:sp>
        <p:nvSpPr>
          <p:cNvPr id="3" name="Content Placeholder 2"/>
          <p:cNvSpPr>
            <a:spLocks noGrp="1"/>
          </p:cNvSpPr>
          <p:nvPr>
            <p:ph idx="1"/>
          </p:nvPr>
        </p:nvSpPr>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likely also the forthcoming TEF.</a:t>
            </a:r>
          </a:p>
          <a:p>
            <a:pPr>
              <a:buFont typeface="+mj-lt"/>
              <a:buAutoNum type="arabicPeriod"/>
            </a:pPr>
            <a:r>
              <a:rPr lang="en-GB" sz="2600" dirty="0"/>
              <a:t>It is madness just to keep trying to do the same things better – we need to try something else.</a:t>
            </a:r>
          </a:p>
        </p:txBody>
      </p:sp>
    </p:spTree>
    <p:extLst>
      <p:ext uri="{BB962C8B-B14F-4D97-AF65-F5344CB8AC3E}">
        <p14:creationId xmlns:p14="http://schemas.microsoft.com/office/powerpoint/2010/main" val="212576031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3" descr="tango.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solidFill>
            <a:schemeClr val="bg1"/>
          </a:solidFill>
        </p:spPr>
        <p:txBody>
          <a:bodyPr/>
          <a:lstStyle/>
          <a:p>
            <a:r>
              <a:rPr lang="en-GB" b="1" dirty="0"/>
              <a:t>“It takes two to tango”</a:t>
            </a:r>
          </a:p>
        </p:txBody>
      </p:sp>
      <p:sp>
        <p:nvSpPr>
          <p:cNvPr id="3" name="Content Placeholder 2"/>
          <p:cNvSpPr>
            <a:spLocks noGrp="1"/>
          </p:cNvSpPr>
          <p:nvPr>
            <p:ph idx="1"/>
          </p:nvPr>
        </p:nvSpPr>
        <p:spPr>
          <a:solidFill>
            <a:schemeClr val="bg1"/>
          </a:solidFill>
        </p:spPr>
        <p:txBody>
          <a:bodyPr/>
          <a:lstStyle/>
          <a:p>
            <a:r>
              <a:rPr lang="en-GB" dirty="0"/>
              <a:t>To reinvent assessment and feedback, it’s of limited value just thinking of changing what we do, when we do it, how we do it, and why we do it.</a:t>
            </a:r>
          </a:p>
          <a:p>
            <a:r>
              <a:rPr lang="en-GB" dirty="0"/>
              <a:t>Students have to be involved throughout, and have ownership and trust in the changes that are made.</a:t>
            </a:r>
          </a:p>
          <a:p>
            <a:r>
              <a:rPr lang="en-GB" dirty="0"/>
              <a:t>It can be risky – but exciting – for both.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37430528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val="330053917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1119116"/>
            <a:ext cx="9396536" cy="4748299"/>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a:t>Always 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val="140686525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A	Design much shorter assessments</a:t>
            </a:r>
          </a:p>
        </p:txBody>
      </p:sp>
      <p:sp>
        <p:nvSpPr>
          <p:cNvPr id="3" name="Content Placeholder 2"/>
          <p:cNvSpPr>
            <a:spLocks noGrp="1"/>
          </p:cNvSpPr>
          <p:nvPr>
            <p:ph idx="1"/>
          </p:nvPr>
        </p:nvSpPr>
        <p:spPr/>
        <p:txBody>
          <a:bodyPr/>
          <a:lstStyle/>
          <a:p>
            <a:r>
              <a:rPr lang="en-GB" sz="2800" dirty="0"/>
              <a:t>(e.g. a 300-word annotated bibliography instead of a 3000-word essay).</a:t>
            </a:r>
          </a:p>
          <a:p>
            <a:r>
              <a:rPr lang="en-GB" sz="2800" dirty="0"/>
              <a:t>We tend to keep using long assessments, because that’s what we’ve always done. As a result, we spend ages marking, and too little time assessing.</a:t>
            </a:r>
          </a:p>
          <a:p>
            <a:r>
              <a:rPr lang="en-GB" sz="2800" dirty="0"/>
              <a:t>Students learn to ‘waffle’ with long assessments. A short assessment can be harder, and more intense. And we achieve better discrimination between best and worst.</a:t>
            </a:r>
          </a:p>
          <a:p>
            <a:r>
              <a:rPr lang="en-GB" sz="2800" dirty="0"/>
              <a:t>Shorter assessments are much, much faster to assess.</a:t>
            </a:r>
          </a:p>
          <a:p>
            <a:endParaRPr lang="en-GB" sz="2800" dirty="0"/>
          </a:p>
        </p:txBody>
      </p:sp>
    </p:spTree>
    <p:extLst>
      <p:ext uri="{BB962C8B-B14F-4D97-AF65-F5344CB8AC3E}">
        <p14:creationId xmlns:p14="http://schemas.microsoft.com/office/powerpoint/2010/main" val="118383676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B	Increase formative assessment and reduce summative assessment</a:t>
            </a:r>
          </a:p>
        </p:txBody>
      </p:sp>
      <p:sp>
        <p:nvSpPr>
          <p:cNvPr id="3" name="Content Placeholder 2"/>
          <p:cNvSpPr>
            <a:spLocks noGrp="1"/>
          </p:cNvSpPr>
          <p:nvPr>
            <p:ph idx="1"/>
          </p:nvPr>
        </p:nvSpPr>
        <p:spPr/>
        <p:txBody>
          <a:bodyPr/>
          <a:lstStyle/>
          <a:p>
            <a:r>
              <a:rPr lang="en-GB" dirty="0"/>
              <a:t>We know that students learn little or nothing from feedback on summative assessments.</a:t>
            </a:r>
          </a:p>
          <a:p>
            <a:r>
              <a:rPr lang="en-GB" dirty="0"/>
              <a:t>Some don’t even collect their marked work. </a:t>
            </a:r>
          </a:p>
          <a:p>
            <a:r>
              <a:rPr lang="en-GB" dirty="0"/>
              <a:t>Students often don’t learn from feedback on supposedly-formative assessments, as they’ve already moved on to the next task.</a:t>
            </a:r>
          </a:p>
          <a:p>
            <a:r>
              <a:rPr lang="en-GB" dirty="0"/>
              <a:t>Formative assessment can be a great learning experience. Students’ final results can benefit enormously from formative feedback. </a:t>
            </a:r>
          </a:p>
        </p:txBody>
      </p:sp>
    </p:spTree>
    <p:extLst>
      <p:ext uri="{BB962C8B-B14F-4D97-AF65-F5344CB8AC3E}">
        <p14:creationId xmlns:p14="http://schemas.microsoft.com/office/powerpoint/2010/main" val="352298234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C	Don’t just use essays</a:t>
            </a:r>
          </a:p>
        </p:txBody>
      </p:sp>
      <p:sp>
        <p:nvSpPr>
          <p:cNvPr id="3" name="Content Placeholder 2"/>
          <p:cNvSpPr>
            <a:spLocks noGrp="1"/>
          </p:cNvSpPr>
          <p:nvPr>
            <p:ph idx="1"/>
          </p:nvPr>
        </p:nvSpPr>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not at all good 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val="292626773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D	Make more use of oral feedback rather than written feedback</a:t>
            </a:r>
          </a:p>
        </p:txBody>
      </p:sp>
      <p:sp>
        <p:nvSpPr>
          <p:cNvPr id="3" name="Content Placeholder 2"/>
          <p:cNvSpPr>
            <a:spLocks noGrp="1"/>
          </p:cNvSpPr>
          <p:nvPr>
            <p:ph idx="1"/>
          </p:nvPr>
        </p:nvSpPr>
        <p:spPr/>
        <p:txBody>
          <a:bodyPr/>
          <a:lstStyle/>
          <a:p>
            <a:r>
              <a:rPr lang="en-GB" dirty="0"/>
              <a:t>Face-to-face feedback can make good use of tone of voice, encouraging facial gestures, speed of speech, repetition where needed, body language, and so on.</a:t>
            </a:r>
          </a:p>
          <a:p>
            <a:r>
              <a:rPr lang="en-GB" dirty="0"/>
              <a:t>Students in large groups can learn from oral feedback on other students’ triumphs and disasters (with due anonymity).</a:t>
            </a:r>
          </a:p>
          <a:p>
            <a:r>
              <a:rPr lang="en-GB" dirty="0"/>
              <a:t>Even one-to-one, oral feedback can be much more powerful than written.</a:t>
            </a:r>
          </a:p>
          <a:p>
            <a:r>
              <a:rPr lang="en-GB" dirty="0"/>
              <a:t>Oral feedback can be retained and reviewed if ‘packaged up’ in podcasts or audio files.</a:t>
            </a:r>
          </a:p>
        </p:txBody>
      </p:sp>
    </p:spTree>
    <p:extLst>
      <p:ext uri="{BB962C8B-B14F-4D97-AF65-F5344CB8AC3E}">
        <p14:creationId xmlns:p14="http://schemas.microsoft.com/office/powerpoint/2010/main" val="117133503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E	Speed up feedback so students still care about it when they receive it</a:t>
            </a:r>
          </a:p>
        </p:txBody>
      </p:sp>
      <p:sp>
        <p:nvSpPr>
          <p:cNvPr id="3" name="Content Placeholder 2"/>
          <p:cNvSpPr>
            <a:spLocks noGrp="1"/>
          </p:cNvSpPr>
          <p:nvPr>
            <p:ph idx="1"/>
          </p:nvPr>
        </p:nvSpPr>
        <p:spPr/>
        <p:txBody>
          <a:bodyPr/>
          <a:lstStyle/>
          <a:p>
            <a:r>
              <a:rPr lang="en-GB" dirty="0"/>
              <a:t>We’ve become preoccupied with the turn-around time for a batch of work for large groups of students.</a:t>
            </a:r>
          </a:p>
          <a:p>
            <a:r>
              <a:rPr lang="en-GB" dirty="0"/>
              <a:t>A lot of feedback can be given at the moment the work is submitted, before marking has even begun.</a:t>
            </a:r>
          </a:p>
          <a:p>
            <a:r>
              <a:rPr lang="en-GB" dirty="0"/>
              <a:t>Immediate feedback means that students still remember what they did – and what they had problems with.</a:t>
            </a:r>
          </a:p>
          <a:p>
            <a:r>
              <a:rPr lang="en-GB" dirty="0"/>
              <a:t>Ideally, give feedback within 24 hours of students doing the work?</a:t>
            </a:r>
          </a:p>
          <a:p>
            <a:endParaRPr lang="en-GB" dirty="0"/>
          </a:p>
        </p:txBody>
      </p:sp>
    </p:spTree>
    <p:extLst>
      <p:ext uri="{BB962C8B-B14F-4D97-AF65-F5344CB8AC3E}">
        <p14:creationId xmlns:p14="http://schemas.microsoft.com/office/powerpoint/2010/main" val="70108837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F	Get students giving feedback to each other, and sharing feedback</a:t>
            </a:r>
          </a:p>
        </p:txBody>
      </p:sp>
      <p:sp>
        <p:nvSpPr>
          <p:cNvPr id="3" name="Content Placeholder 2"/>
          <p:cNvSpPr>
            <a:spLocks noGrp="1"/>
          </p:cNvSpPr>
          <p:nvPr>
            <p:ph idx="1"/>
          </p:nvPr>
        </p:nvSpPr>
        <p:spPr/>
        <p:txBody>
          <a:bodyPr/>
          <a:lstStyle/>
          <a:p>
            <a:r>
              <a:rPr lang="en-GB" dirty="0"/>
              <a:t>Students learn a great deal from the process of explaining things to someone else.</a:t>
            </a:r>
          </a:p>
          <a:p>
            <a:r>
              <a:rPr lang="en-GB" dirty="0"/>
              <a:t>It’s often easier to learn from someone who has just mastered a concept than from someone who can’t remember the difficulties learning it.</a:t>
            </a:r>
          </a:p>
          <a:p>
            <a:r>
              <a:rPr lang="en-GB" dirty="0"/>
              <a:t>Students can benefit from much more feedback than we could give them.</a:t>
            </a:r>
          </a:p>
          <a:p>
            <a:r>
              <a:rPr lang="en-GB" dirty="0"/>
              <a:t>Students can learn much more from our feedback to their friends, than our feedback on their own work.</a:t>
            </a:r>
          </a:p>
        </p:txBody>
      </p:sp>
    </p:spTree>
    <p:extLst>
      <p:ext uri="{BB962C8B-B14F-4D97-AF65-F5344CB8AC3E}">
        <p14:creationId xmlns:p14="http://schemas.microsoft.com/office/powerpoint/2010/main" val="24405897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450850" indent="-450850" algn="l"/>
            <a:r>
              <a:rPr lang="en-GB" sz="3200" b="1" dirty="0"/>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dirty="0"/>
              <a:t>There should be no hidden agendas. Talk assessment every  time you see whole groups of students.</a:t>
            </a:r>
          </a:p>
          <a:p>
            <a:r>
              <a:rPr lang="en-GB" dirty="0"/>
              <a:t>Try to avoid talking assessment to individual students seeking to ‘get ahead’.</a:t>
            </a:r>
          </a:p>
          <a:p>
            <a:r>
              <a:rPr lang="en-GB" dirty="0"/>
              <a:t>Make it clear how assessment criteria link to evidence of achievement of published learning outcomes.</a:t>
            </a:r>
          </a:p>
          <a:p>
            <a:r>
              <a:rPr lang="en-GB" dirty="0"/>
              <a:t>Give students safe practice at evidencing their achievement of assessment criteria.</a:t>
            </a:r>
          </a:p>
        </p:txBody>
      </p:sp>
    </p:spTree>
    <p:extLst>
      <p:ext uri="{BB962C8B-B14F-4D97-AF65-F5344CB8AC3E}">
        <p14:creationId xmlns:p14="http://schemas.microsoft.com/office/powerpoint/2010/main" val="15092907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H	Show students a range of evidence of achievement</a:t>
            </a:r>
          </a:p>
        </p:txBody>
      </p:sp>
      <p:sp>
        <p:nvSpPr>
          <p:cNvPr id="3" name="Content Placeholder 2"/>
          <p:cNvSpPr>
            <a:spLocks noGrp="1"/>
          </p:cNvSpPr>
          <p:nvPr>
            <p:ph idx="1"/>
          </p:nvPr>
        </p:nvSpPr>
        <p:spPr/>
        <p:txBody>
          <a:bodyPr/>
          <a:lstStyle/>
          <a:p>
            <a:r>
              <a:rPr lang="en-GB" dirty="0"/>
              <a:t>Don’t just show students exemplars of ‘excellent work’.</a:t>
            </a:r>
          </a:p>
          <a:p>
            <a:r>
              <a:rPr lang="en-GB" dirty="0"/>
              <a:t>Let them see what can easily go wrong, and can lose them marks.</a:t>
            </a:r>
          </a:p>
          <a:p>
            <a:r>
              <a:rPr lang="en-GB" dirty="0"/>
              <a:t>When students are aware of a range between ‘excellent’ and ‘poor’, they can strive to be even better than excellent.</a:t>
            </a:r>
          </a:p>
          <a:p>
            <a:r>
              <a:rPr lang="en-GB" dirty="0"/>
              <a:t>The tendency to simply imitate excellent work is diminished.</a:t>
            </a:r>
          </a:p>
          <a:p>
            <a:pPr>
              <a:buNone/>
            </a:pPr>
            <a:r>
              <a:rPr lang="en-GB" dirty="0"/>
              <a:t>	(See the work of Royce Sadler)</a:t>
            </a:r>
          </a:p>
        </p:txBody>
      </p:sp>
    </p:spTree>
    <p:extLst>
      <p:ext uri="{BB962C8B-B14F-4D97-AF65-F5344CB8AC3E}">
        <p14:creationId xmlns:p14="http://schemas.microsoft.com/office/powerpoint/2010/main" val="40747762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I	Get students themselves formulating evidence of achievement</a:t>
            </a:r>
          </a:p>
        </p:txBody>
      </p:sp>
      <p:sp>
        <p:nvSpPr>
          <p:cNvPr id="3" name="Content Placeholder 2"/>
          <p:cNvSpPr>
            <a:spLocks noGrp="1"/>
          </p:cNvSpPr>
          <p:nvPr>
            <p:ph idx="1"/>
          </p:nvPr>
        </p:nvSpPr>
        <p:spPr/>
        <p:txBody>
          <a:bodyPr/>
          <a:lstStyle/>
          <a:p>
            <a:r>
              <a:rPr lang="en-GB" dirty="0"/>
              <a:t>When students have a feeling of ownership of their targets, they put much more into achieving the targets.</a:t>
            </a:r>
          </a:p>
          <a:p>
            <a:r>
              <a:rPr lang="en-GB" dirty="0"/>
              <a:t>When students formulate ‘good’ evidence, we can praise their choices.</a:t>
            </a:r>
          </a:p>
          <a:p>
            <a:r>
              <a:rPr lang="en-GB" dirty="0"/>
              <a:t>When students formulate ‘poor’ evidence, we can point them in a better direction.</a:t>
            </a:r>
          </a:p>
          <a:p>
            <a:r>
              <a:rPr lang="en-GB" dirty="0"/>
              <a:t>We can adopt their targets, when they are better than the ones we first thought of!</a:t>
            </a:r>
          </a:p>
        </p:txBody>
      </p:sp>
    </p:spTree>
    <p:extLst>
      <p:ext uri="{BB962C8B-B14F-4D97-AF65-F5344CB8AC3E}">
        <p14:creationId xmlns:p14="http://schemas.microsoft.com/office/powerpoint/2010/main" val="303942309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making informed judgements’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val="258678873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dirty="0"/>
              <a:t>This can be less threatening than one-to-one feedback, especially critical feedback, and can be much more manageable for us.</a:t>
            </a:r>
          </a:p>
          <a:p>
            <a:r>
              <a:rPr lang="en-GB" dirty="0"/>
              <a:t>Let students hear feedback on work that is better than theirs (retaining anonymity).</a:t>
            </a:r>
          </a:p>
          <a:p>
            <a:r>
              <a:rPr lang="en-GB" dirty="0"/>
              <a:t>Let students hear feedback on other students’ disasters (retaining anonymity).</a:t>
            </a:r>
          </a:p>
          <a:p>
            <a:r>
              <a:rPr lang="en-GB" dirty="0"/>
              <a:t>Allow students to see ‘where they’re at’ compared to others in the cohort.</a:t>
            </a:r>
          </a:p>
        </p:txBody>
      </p:sp>
    </p:spTree>
    <p:extLst>
      <p:ext uri="{BB962C8B-B14F-4D97-AF65-F5344CB8AC3E}">
        <p14:creationId xmlns:p14="http://schemas.microsoft.com/office/powerpoint/2010/main" val="350457744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L	Use statement banks to speed up formulating useful feedback</a:t>
            </a:r>
          </a:p>
        </p:txBody>
      </p:sp>
      <p:sp>
        <p:nvSpPr>
          <p:cNvPr id="3" name="Content Placeholder 2"/>
          <p:cNvSpPr>
            <a:spLocks noGrp="1"/>
          </p:cNvSpPr>
          <p:nvPr>
            <p:ph idx="1"/>
          </p:nvPr>
        </p:nvSpPr>
        <p:spPr/>
        <p:txBody>
          <a:bodyPr/>
          <a:lstStyle/>
          <a:p>
            <a:r>
              <a:rPr lang="en-GB" dirty="0"/>
              <a:t>Especially with online feedback, compile a bank of useful feedback statements.</a:t>
            </a:r>
          </a:p>
          <a:p>
            <a:r>
              <a:rPr lang="en-GB" dirty="0"/>
              <a:t>Make sure that there are sufficient ‘praise’ comments, to counterbalance critical ones.</a:t>
            </a:r>
          </a:p>
          <a:p>
            <a:r>
              <a:rPr lang="en-GB" dirty="0"/>
              <a:t>Get students themselves to compose statements, so that they get a sharper idea of what is wanted in their work.</a:t>
            </a:r>
          </a:p>
          <a:p>
            <a:r>
              <a:rPr lang="en-GB"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val="259100225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M	Get students self-assessing, and give them feedback on their self-assessment.</a:t>
            </a:r>
          </a:p>
        </p:txBody>
      </p:sp>
      <p:sp>
        <p:nvSpPr>
          <p:cNvPr id="3" name="Content Placeholder 2"/>
          <p:cNvSpPr>
            <a:spLocks noGrp="1"/>
          </p:cNvSpPr>
          <p:nvPr>
            <p:ph idx="1"/>
          </p:nvPr>
        </p:nvSpPr>
        <p:spPr>
          <a:xfrm>
            <a:off x="358777" y="1620252"/>
            <a:ext cx="8605838" cy="4247147"/>
          </a:xfrm>
        </p:spPr>
        <p:txBody>
          <a:bodyPr/>
          <a:lstStyle/>
          <a:p>
            <a:r>
              <a:rPr lang="en-GB" sz="2800" dirty="0"/>
              <a:t>Turn self-assessment into a productive dialogue with us.</a:t>
            </a:r>
          </a:p>
          <a:p>
            <a:r>
              <a:rPr lang="en-GB" sz="2800" dirty="0"/>
              <a:t>Ask students what mark or grade they believe the work should be earning.</a:t>
            </a:r>
          </a:p>
          <a:p>
            <a:r>
              <a:rPr lang="en-GB" sz="2800" dirty="0"/>
              <a:t>Ask students what they think they did best, and praise them when indeed they did do this well.</a:t>
            </a:r>
          </a:p>
          <a:p>
            <a:r>
              <a:rPr lang="en-GB" sz="2800" dirty="0"/>
              <a:t>Ask students what they found the hardest part of the task, and praise them when they succeeded, and empathise when they didn’t.</a:t>
            </a:r>
          </a:p>
          <a:p>
            <a:r>
              <a:rPr lang="en-GB" sz="2800" dirty="0"/>
              <a:t>Ask students what they might change if they had another hour to do the task.</a:t>
            </a:r>
          </a:p>
        </p:txBody>
      </p:sp>
    </p:spTree>
    <p:extLst>
      <p:ext uri="{BB962C8B-B14F-4D97-AF65-F5344CB8AC3E}">
        <p14:creationId xmlns:p14="http://schemas.microsoft.com/office/powerpoint/2010/main" val="367490047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N	Try to avoid ‘final language’ in feedback</a:t>
            </a:r>
          </a:p>
        </p:txBody>
      </p:sp>
      <p:sp>
        <p:nvSpPr>
          <p:cNvPr id="3" name="Content Placeholder 2"/>
          <p:cNvSpPr>
            <a:spLocks noGrp="1"/>
          </p:cNvSpPr>
          <p:nvPr>
            <p:ph idx="1"/>
          </p:nvPr>
        </p:nvSpPr>
        <p:spPr/>
        <p:txBody>
          <a:bodyPr/>
          <a:lstStyle/>
          <a:p>
            <a:r>
              <a:rPr lang="en-GB" dirty="0"/>
              <a:t>‘Final language’ includes words such as ‘excellent’, ‘good’, ‘poor’, ‘adequate’, ‘satisfactory’, and so on.</a:t>
            </a:r>
          </a:p>
          <a:p>
            <a:r>
              <a:rPr lang="en-GB" dirty="0"/>
              <a:t>It is better to say things such as:</a:t>
            </a:r>
          </a:p>
          <a:p>
            <a:pPr lvl="1"/>
            <a:r>
              <a:rPr lang="en-GB" dirty="0"/>
              <a:t>‘I really like how you approached so-and-so’</a:t>
            </a:r>
          </a:p>
          <a:p>
            <a:pPr lvl="1"/>
            <a:r>
              <a:rPr lang="en-GB" dirty="0"/>
              <a:t>‘It might have helped if you’d done such-and such’</a:t>
            </a:r>
          </a:p>
          <a:p>
            <a:pPr lvl="1"/>
            <a:r>
              <a:rPr lang="en-GB" dirty="0"/>
              <a:t>‘One thing you did really well was so-and-so’</a:t>
            </a:r>
          </a:p>
          <a:p>
            <a:pPr lvl="1"/>
            <a:r>
              <a:rPr lang="en-GB" dirty="0"/>
              <a:t>‘You probably know that such-and-such didn’t really work’</a:t>
            </a:r>
          </a:p>
        </p:txBody>
      </p:sp>
    </p:spTree>
    <p:extLst>
      <p:ext uri="{BB962C8B-B14F-4D97-AF65-F5344CB8AC3E}">
        <p14:creationId xmlns:p14="http://schemas.microsoft.com/office/powerpoint/2010/main" val="12523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val="250209489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p:spPr>
        <p:txBody>
          <a:bodyPr/>
          <a:lst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a:lstStyle>
          <a:p>
            <a:r>
              <a:rPr lang="en-GB" sz="2600" b="1" kern="0" dirty="0"/>
              <a:t>Fifteen ideas for making assessment and feedback more effective, efficient and manageable for us, and for students</a:t>
            </a:r>
            <a:endParaRPr lang="en-US" sz="2600" b="1" kern="0" dirty="0"/>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a:spcBef>
                <a:spcPts val="600"/>
              </a:spcBef>
              <a:buFont typeface="+mj-lt"/>
              <a:buAutoNum type="alphaUcPeriod"/>
            </a:pPr>
            <a:r>
              <a:rPr lang="en-GB" sz="2100" kern="0" dirty="0"/>
              <a:t>Design much shorter assessments.</a:t>
            </a:r>
          </a:p>
          <a:p>
            <a:pPr>
              <a:spcBef>
                <a:spcPts val="600"/>
              </a:spcBef>
              <a:buFont typeface="+mj-lt"/>
              <a:buAutoNum type="alphaUcPeriod"/>
            </a:pPr>
            <a:r>
              <a:rPr lang="en-GB" sz="2100" kern="0" dirty="0"/>
              <a:t>Increase formative assessment and reduce summative assessment.</a:t>
            </a:r>
          </a:p>
          <a:p>
            <a:pPr>
              <a:spcBef>
                <a:spcPts val="600"/>
              </a:spcBef>
              <a:buFont typeface="+mj-lt"/>
              <a:buAutoNum type="alphaUcPeriod"/>
            </a:pPr>
            <a:r>
              <a:rPr lang="en-GB" sz="2100" kern="0" dirty="0"/>
              <a:t>Don’t just use essays.</a:t>
            </a:r>
          </a:p>
          <a:p>
            <a:pPr>
              <a:spcBef>
                <a:spcPts val="600"/>
              </a:spcBef>
              <a:buFont typeface="+mj-lt"/>
              <a:buAutoNum type="alphaUcPeriod"/>
            </a:pPr>
            <a:r>
              <a:rPr lang="en-GB" sz="2100" kern="0" dirty="0"/>
              <a:t>Make more use of oral feedback rather than written feedback.</a:t>
            </a:r>
          </a:p>
          <a:p>
            <a:pPr>
              <a:spcBef>
                <a:spcPts val="600"/>
              </a:spcBef>
              <a:buFont typeface="+mj-lt"/>
              <a:buAutoNum type="alphaUcPeriod"/>
            </a:pPr>
            <a:r>
              <a:rPr lang="en-GB" sz="2100" kern="0" dirty="0"/>
              <a:t>Speed up feedback so students still care about it when they receive it.</a:t>
            </a:r>
          </a:p>
          <a:p>
            <a:pPr>
              <a:spcBef>
                <a:spcPts val="600"/>
              </a:spcBef>
              <a:buFont typeface="+mj-lt"/>
              <a:buAutoNum type="alphaUcPeriod"/>
            </a:pPr>
            <a:r>
              <a:rPr lang="en-GB" sz="2100" kern="0" dirty="0"/>
              <a:t>Get students giving feedback to each other, and sharing feedback.</a:t>
            </a:r>
          </a:p>
          <a:p>
            <a:pPr>
              <a:spcBef>
                <a:spcPts val="600"/>
              </a:spcBef>
              <a:buFont typeface="+mj-lt"/>
              <a:buAutoNum type="alphaUcPeriod"/>
            </a:pPr>
            <a:r>
              <a:rPr lang="en-GB" sz="2100" kern="0" dirty="0"/>
              <a:t>Let students right into the meaning of assessment criteria, by explaining and illustrating these in whole-group contexts such as lectures.</a:t>
            </a:r>
          </a:p>
          <a:p>
            <a:pPr>
              <a:spcBef>
                <a:spcPts val="600"/>
              </a:spcBef>
              <a:buFont typeface="+mj-lt"/>
              <a:buAutoNum type="alphaUcPeriod"/>
            </a:pPr>
            <a:r>
              <a:rPr lang="en-GB" sz="2100" kern="0" dirty="0"/>
              <a:t>Show students a range of evidence of achievement.</a:t>
            </a:r>
          </a:p>
          <a:p>
            <a:pPr>
              <a:spcBef>
                <a:spcPts val="600"/>
              </a:spcBef>
              <a:buFont typeface="+mj-lt"/>
              <a:buAutoNum type="alphaUcPeriod"/>
            </a:pPr>
            <a:r>
              <a:rPr lang="en-GB" sz="2100" kern="0" dirty="0"/>
              <a:t>Get students themselves formulating evidence of achievement.</a:t>
            </a:r>
          </a:p>
          <a:p>
            <a:pPr>
              <a:spcBef>
                <a:spcPts val="600"/>
              </a:spcBef>
              <a:buFont typeface="+mj-lt"/>
              <a:buAutoNum type="alphaUcPeriod"/>
            </a:pPr>
            <a:r>
              <a:rPr lang="en-GB" sz="2100" kern="0" dirty="0"/>
              <a:t>Get students themselves designing and applying assessment criteria.</a:t>
            </a:r>
          </a:p>
          <a:p>
            <a:pPr>
              <a:spcBef>
                <a:spcPts val="600"/>
              </a:spcBef>
              <a:buFont typeface="+mj-lt"/>
              <a:buAutoNum type="alphaUcPeriod"/>
            </a:pPr>
            <a:r>
              <a:rPr lang="en-GB" sz="2100" kern="0" dirty="0"/>
              <a:t>Make the most of feedback to students in small-group contexts, such as tutorials.</a:t>
            </a:r>
          </a:p>
          <a:p>
            <a:pPr>
              <a:spcBef>
                <a:spcPts val="600"/>
              </a:spcBef>
              <a:buFont typeface="+mj-lt"/>
              <a:buAutoNum type="alphaUcPeriod"/>
            </a:pPr>
            <a:r>
              <a:rPr lang="en-GB" sz="2100" kern="0" dirty="0"/>
              <a:t>Use statement banks to speed up formulating useful feedback.</a:t>
            </a:r>
          </a:p>
          <a:p>
            <a:pPr>
              <a:spcBef>
                <a:spcPts val="600"/>
              </a:spcBef>
              <a:buFont typeface="+mj-lt"/>
              <a:buAutoNum type="alphaUcPeriod"/>
            </a:pPr>
            <a:r>
              <a:rPr lang="en-GB" sz="2100" kern="0" dirty="0"/>
              <a:t>Get students self-assessing, and give them feedback on their self-assessment.</a:t>
            </a:r>
          </a:p>
          <a:p>
            <a:pPr>
              <a:spcBef>
                <a:spcPts val="600"/>
              </a:spcBef>
              <a:buFont typeface="+mj-lt"/>
              <a:buAutoNum type="alphaUcPeriod"/>
            </a:pPr>
            <a:r>
              <a:rPr lang="en-GB" sz="2100" kern="0" dirty="0"/>
              <a:t>Try to avoid ‘final language’ in feedback.</a:t>
            </a:r>
          </a:p>
          <a:p>
            <a:pPr>
              <a:spcBef>
                <a:spcPts val="600"/>
              </a:spcBef>
              <a:buFont typeface="+mj-lt"/>
              <a:buAutoNum type="alphaUcPeriod"/>
            </a:pPr>
            <a:r>
              <a:rPr lang="en-GB" sz="2100" kern="0" dirty="0"/>
              <a:t>Always make assignment design a team effort.</a:t>
            </a:r>
          </a:p>
          <a:p>
            <a:pPr>
              <a:buFont typeface="+mj-lt"/>
              <a:buAutoNum type="alphaUcPeriod"/>
            </a:pPr>
            <a:endParaRPr lang="en-GB" sz="2100" kern="0" dirty="0"/>
          </a:p>
          <a:p>
            <a:pPr>
              <a:buFont typeface="+mj-lt"/>
              <a:buAutoNum type="alphaUcPeriod"/>
            </a:pPr>
            <a:endParaRPr lang="en-GB" sz="2100" kern="0" dirty="0"/>
          </a:p>
        </p:txBody>
      </p:sp>
    </p:spTree>
    <p:extLst>
      <p:ext uri="{BB962C8B-B14F-4D97-AF65-F5344CB8AC3E}">
        <p14:creationId xmlns:p14="http://schemas.microsoft.com/office/powerpoint/2010/main" val="1327427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Post-it ‘Diamond 9’ prioritisation</a:t>
            </a:r>
          </a:p>
        </p:txBody>
      </p:sp>
      <p:sp>
        <p:nvSpPr>
          <p:cNvPr id="3" name="Content Placeholder 2"/>
          <p:cNvSpPr>
            <a:spLocks noGrp="1"/>
          </p:cNvSpPr>
          <p:nvPr>
            <p:ph idx="1"/>
          </p:nvPr>
        </p:nvSpPr>
        <p:spPr/>
        <p:txBody>
          <a:bodyPr/>
          <a:lstStyle/>
          <a:p>
            <a:r>
              <a:rPr lang="en-GB" dirty="0"/>
              <a:t>In your group, please write the letters ‘A’ to ‘O’ on fifteen post-its, and discuss the relative pros and cons for each in your own practice, and as a group, arrange the top 9 in a ‘diamond 9’ pattern.</a:t>
            </a:r>
          </a:p>
          <a:p>
            <a:r>
              <a:rPr lang="en-GB" dirty="0"/>
              <a:t>At any point, insert </a:t>
            </a:r>
            <a:r>
              <a:rPr lang="en-GB" dirty="0">
                <a:solidFill>
                  <a:srgbClr val="FF0000"/>
                </a:solidFill>
              </a:rPr>
              <a:t>one better choice</a:t>
            </a:r>
            <a:r>
              <a:rPr lang="en-GB" dirty="0"/>
              <a:t>, and  place it in order among your top 9.</a:t>
            </a:r>
          </a:p>
          <a:p>
            <a:r>
              <a:rPr lang="en-GB" dirty="0"/>
              <a:t>Be ready to justify your top choices to the rest of us.</a:t>
            </a:r>
          </a:p>
          <a:p>
            <a:endParaRPr lang="en-GB" dirty="0"/>
          </a:p>
        </p:txBody>
      </p:sp>
    </p:spTree>
    <p:extLst>
      <p:ext uri="{BB962C8B-B14F-4D97-AF65-F5344CB8AC3E}">
        <p14:creationId xmlns:p14="http://schemas.microsoft.com/office/powerpoint/2010/main" val="55648488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p14="http://schemas.microsoft.com/office/powerpoint/2010/main" val="246897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this workshop</a:t>
            </a:r>
          </a:p>
        </p:txBody>
      </p:sp>
      <p:sp>
        <p:nvSpPr>
          <p:cNvPr id="3" name="Content Placeholder 2"/>
          <p:cNvSpPr>
            <a:spLocks noGrp="1"/>
          </p:cNvSpPr>
          <p:nvPr>
            <p:ph idx="1"/>
          </p:nvPr>
        </p:nvSpPr>
        <p:spPr/>
        <p:txBody>
          <a:bodyPr/>
          <a:lstStyle/>
          <a:p>
            <a:r>
              <a:rPr lang="en-GB" dirty="0"/>
              <a:t>In this workshop, we’ll review what the gurus say about assessment and feedback, and we’ll look at what can be done to move away from assessment methods which work badly, and which overburden us (and students), and towards methods which allow students to learn much better from feedback than they currently might do.</a:t>
            </a:r>
          </a:p>
          <a:p>
            <a:pPr>
              <a:buNone/>
            </a:pPr>
            <a:endParaRPr lang="en-GB"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A,C,O,EF</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D,J,H,G</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O,B,I,M</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3"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p14="http://schemas.microsoft.com/office/powerpoint/2010/main" val="63316256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Your results so far...</a:t>
            </a:r>
          </a:p>
        </p:txBody>
      </p:sp>
      <p:sp>
        <p:nvSpPr>
          <p:cNvPr id="5" name="Rectangle 3"/>
          <p:cNvSpPr>
            <a:spLocks noChangeArrowheads="1"/>
          </p:cNvSpPr>
          <p:nvPr/>
        </p:nvSpPr>
        <p:spPr bwMode="auto">
          <a:xfrm>
            <a:off x="3635870" y="1772770"/>
            <a:ext cx="2376330" cy="50407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G,X,E,A</a:t>
            </a:r>
          </a:p>
        </p:txBody>
      </p:sp>
      <p:sp>
        <p:nvSpPr>
          <p:cNvPr id="6" name="Rectangle 4"/>
          <p:cNvSpPr>
            <a:spLocks noChangeArrowheads="1"/>
          </p:cNvSpPr>
          <p:nvPr/>
        </p:nvSpPr>
        <p:spPr bwMode="auto">
          <a:xfrm>
            <a:off x="1331550" y="2673350"/>
            <a:ext cx="2395902" cy="3956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I,A,D,D</a:t>
            </a:r>
          </a:p>
        </p:txBody>
      </p:sp>
      <p:sp>
        <p:nvSpPr>
          <p:cNvPr id="7" name="Rectangle 5"/>
          <p:cNvSpPr>
            <a:spLocks noChangeArrowheads="1"/>
          </p:cNvSpPr>
          <p:nvPr/>
        </p:nvSpPr>
        <p:spPr bwMode="auto">
          <a:xfrm>
            <a:off x="5264152" y="2670540"/>
            <a:ext cx="2476288" cy="52351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2" name="TextBox 1"/>
          <p:cNvSpPr txBox="1"/>
          <p:nvPr/>
        </p:nvSpPr>
        <p:spPr>
          <a:xfrm>
            <a:off x="683460" y="5632450"/>
            <a:ext cx="4948992" cy="523220"/>
          </a:xfrm>
          <a:prstGeom prst="rect">
            <a:avLst/>
          </a:prstGeom>
          <a:noFill/>
        </p:spPr>
        <p:txBody>
          <a:bodyPr wrap="square" rtlCol="0">
            <a:spAutoFit/>
          </a:bodyPr>
          <a:lstStyle/>
          <a:p>
            <a:r>
              <a:rPr lang="en-GB" sz="2800" dirty="0"/>
              <a:t>X = Staggered feedback</a:t>
            </a:r>
          </a:p>
        </p:txBody>
      </p:sp>
    </p:spTree>
    <p:extLst>
      <p:ext uri="{BB962C8B-B14F-4D97-AF65-F5344CB8AC3E}">
        <p14:creationId xmlns:p14="http://schemas.microsoft.com/office/powerpoint/2010/main" val="186919297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Thursday, 09 February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72</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25"/>
            <a:ext cx="8713788" cy="719807"/>
          </a:xfrm>
        </p:spPr>
        <p:txBody>
          <a:bodyPr/>
          <a:lstStyle/>
          <a:p>
            <a:pPr eaLnBrk="1" hangingPunct="1"/>
            <a:r>
              <a:rPr lang="en-GB" sz="3600" dirty="0">
                <a:solidFill>
                  <a:schemeClr val="accent6">
                    <a:lumMod val="60000"/>
                    <a:lumOff val="40000"/>
                  </a:schemeClr>
                </a:solidFill>
              </a:rPr>
              <a:t>The power of face-to-face communication</a:t>
            </a:r>
            <a:endParaRPr lang="en-US" sz="3600" dirty="0">
              <a:solidFill>
                <a:schemeClr val="accent6">
                  <a:lumMod val="60000"/>
                  <a:lumOff val="40000"/>
                </a:schemeClr>
              </a:solidFill>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544" y="836723"/>
            <a:ext cx="8352928" cy="1569660"/>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3200" b="1" dirty="0">
                <a:solidFill>
                  <a:srgbClr val="000000"/>
                </a:solidFill>
                <a:latin typeface="Calibri"/>
              </a:rPr>
              <a:t>What will I be expected to show for this?</a:t>
            </a:r>
          </a:p>
          <a:p>
            <a:pPr eaLnBrk="0" fontAlgn="auto" hangingPunct="0">
              <a:spcBef>
                <a:spcPts val="0"/>
              </a:spcBef>
              <a:spcAft>
                <a:spcPts val="0"/>
              </a:spcAft>
            </a:pPr>
            <a:r>
              <a:rPr lang="en-GB" sz="3200" b="1" dirty="0">
                <a:solidFill>
                  <a:srgbClr val="000000"/>
                </a:solidFill>
                <a:latin typeface="Calibri"/>
              </a:rPr>
              <a:t>What does a good one look like, and a bad one?</a:t>
            </a:r>
          </a:p>
          <a:p>
            <a:pPr eaLnBrk="0" fontAlgn="auto" hangingPunct="0">
              <a:spcBef>
                <a:spcPts val="0"/>
              </a:spcBef>
              <a:spcAft>
                <a:spcPts val="0"/>
              </a:spcAft>
            </a:pPr>
            <a:r>
              <a:rPr lang="en-GB" sz="3200" b="1" dirty="0">
                <a:solidFill>
                  <a:srgbClr val="000000"/>
                </a:solidFill>
                <a:latin typeface="Calibri"/>
              </a:rPr>
              <a:t>Where does this fit into the big picture?</a:t>
            </a:r>
          </a:p>
        </p:txBody>
      </p:sp>
      <p:sp>
        <p:nvSpPr>
          <p:cNvPr id="5" name="TextBox 4"/>
          <p:cNvSpPr txBox="1"/>
          <p:nvPr/>
        </p:nvSpPr>
        <p:spPr>
          <a:xfrm>
            <a:off x="467430" y="2420860"/>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a:solidFill>
                  <a:srgbClr val="FFFFFF"/>
                </a:solidFill>
                <a:latin typeface="Calibri"/>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a:r>
              <a:rPr lang="en-GB" sz="2800" b="1" dirty="0">
                <a:solidFill>
                  <a:srgbClr val="C00000"/>
                </a:solidFill>
              </a:rPr>
              <a:t>Some of the </a:t>
            </a:r>
          </a:p>
          <a:p>
            <a:pPr algn="ctr"/>
            <a:r>
              <a:rPr lang="en-GB" sz="2800" b="1" dirty="0">
                <a:solidFill>
                  <a:srgbClr val="C00000"/>
                </a:solidFill>
              </a:rPr>
              <a:t>tools we can </a:t>
            </a:r>
          </a:p>
          <a:p>
            <a:pPr algn="ctr"/>
            <a:r>
              <a:rPr lang="en-GB" sz="2800" b="1" dirty="0">
                <a:solidFill>
                  <a:srgbClr val="C00000"/>
                </a:solidFill>
              </a:rPr>
              <a:t>use in </a:t>
            </a:r>
          </a:p>
          <a:p>
            <a:pPr algn="ctr"/>
            <a:r>
              <a:rPr lang="en-GB" sz="2800" b="1" dirty="0">
                <a:solidFill>
                  <a:srgbClr val="C00000"/>
                </a:solidFill>
              </a:rPr>
              <a:t>face-to-face </a:t>
            </a:r>
          </a:p>
          <a:p>
            <a:pPr algn="ctr"/>
            <a:r>
              <a:rPr lang="en-GB" sz="2800" b="1" dirty="0">
                <a:solidFill>
                  <a:srgbClr val="C00000"/>
                </a:solidFill>
              </a:rPr>
              <a:t>contexts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37"/>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charset="0"/>
              </a:rPr>
              <a:t>And he’ll learn to drink beer in boats</a:t>
            </a:r>
          </a:p>
          <a:p>
            <a:pPr eaLnBrk="0" hangingPunct="0"/>
            <a:r>
              <a:rPr lang="en-GB" sz="3200" b="1">
                <a:solidFill>
                  <a:srgbClr val="0000CC"/>
                </a:solidFill>
                <a:latin typeface="Arial" charset="0"/>
              </a:rPr>
              <a:t>And you won’t see him for weeks!</a:t>
            </a:r>
          </a:p>
        </p:txBody>
      </p:sp>
      <p:sp>
        <p:nvSpPr>
          <p:cNvPr id="7" name="Rectangle 6"/>
          <p:cNvSpPr/>
          <p:nvPr/>
        </p:nvSpPr>
        <p:spPr>
          <a:xfrm>
            <a:off x="827094" y="6321437"/>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6" y="3500445"/>
            <a:ext cx="6156325" cy="3259354"/>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fontAlgn="auto">
              <a:spcBef>
                <a:spcPts val="0"/>
              </a:spcBef>
              <a:spcAft>
                <a:spcPts val="0"/>
              </a:spcAft>
            </a:pPr>
            <a:r>
              <a:rPr lang="en-GB" sz="4800" b="1" dirty="0">
                <a:solidFill>
                  <a:prstClr val="white"/>
                </a:solidFill>
                <a:latin typeface="Calibri"/>
              </a:rPr>
              <a:t>Hands-on feedback?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800" b="1" dirty="0">
                <a:solidFill>
                  <a:prstClr val="white"/>
                </a:solidFill>
              </a:rPr>
              <a:t>Some feedback</a:t>
            </a:r>
          </a:p>
          <a:p>
            <a:pPr algn="ctr" fontAlgn="auto">
              <a:spcBef>
                <a:spcPts val="0"/>
              </a:spcBef>
              <a:spcAft>
                <a:spcPts val="0"/>
              </a:spcAft>
            </a:pPr>
            <a:r>
              <a:rPr lang="en-GB" sz="4800" b="1" dirty="0">
                <a:solidFill>
                  <a:prstClr val="white"/>
                </a:solidFill>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Written, printed, </a:t>
            </a:r>
          </a:p>
          <a:p>
            <a:pPr algn="ctr"/>
            <a:r>
              <a:rPr lang="en-US" sz="3200" b="1" dirty="0">
                <a:solidFill>
                  <a:prstClr val="black"/>
                </a:solidFill>
                <a:latin typeface="Calibri"/>
              </a:rPr>
              <a:t>on-screen</a:t>
            </a:r>
          </a:p>
          <a:p>
            <a:pPr algn="ctr"/>
            <a:endParaRPr lang="en-US" sz="3200" b="1" dirty="0">
              <a:solidFill>
                <a:prstClr val="black"/>
              </a:solidFill>
              <a:latin typeface="Calibri"/>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Language of feedback</a:t>
            </a:r>
          </a:p>
          <a:p>
            <a:pPr algn="ctr"/>
            <a:endParaRPr lang="en-US" sz="3200" b="1" dirty="0">
              <a:solidFill>
                <a:prstClr val="black"/>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National Student Survey</a:t>
            </a:r>
          </a:p>
          <a:p>
            <a:pPr algn="ctr"/>
            <a:endParaRPr lang="en-US" sz="3200" b="1" dirty="0">
              <a:solidFill>
                <a:prstClr val="black"/>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Timing: </a:t>
            </a:r>
          </a:p>
          <a:p>
            <a:pPr algn="ctr"/>
            <a:r>
              <a:rPr lang="en-US" sz="3200" b="1" dirty="0">
                <a:solidFill>
                  <a:prstClr val="black"/>
                </a:solidFill>
                <a:latin typeface="Calibri"/>
              </a:rPr>
              <a:t>24-hours!</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Feed-forward</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Efficiency</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Face to face</a:t>
            </a:r>
          </a:p>
          <a:p>
            <a:pPr algn="ctr"/>
            <a:r>
              <a:rPr lang="en-US" sz="3200" b="1" dirty="0">
                <a:solidFill>
                  <a:prstClr val="black"/>
                </a:solidFill>
                <a:latin typeface="Calibri"/>
              </a:rPr>
              <a:t>oral</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8593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25501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Outline programme</a:t>
            </a:r>
          </a:p>
        </p:txBody>
      </p:sp>
      <p:sp>
        <p:nvSpPr>
          <p:cNvPr id="3" name="Content Placeholder 2"/>
          <p:cNvSpPr>
            <a:spLocks noGrp="1"/>
          </p:cNvSpPr>
          <p:nvPr>
            <p:ph idx="1"/>
          </p:nvPr>
        </p:nvSpPr>
        <p:spPr/>
        <p:txBody>
          <a:bodyPr/>
          <a:lstStyle/>
          <a:p>
            <a:r>
              <a:rPr lang="en-GB" sz="2800" dirty="0"/>
              <a:t>Introductory exercise: ‘Assessment and feedback would be much better for me if only I…’</a:t>
            </a:r>
          </a:p>
          <a:p>
            <a:r>
              <a:rPr lang="en-GB" sz="2800" dirty="0"/>
              <a:t>‘What the gurus tell us’ about assessment and feedback in higher education.</a:t>
            </a:r>
          </a:p>
          <a:p>
            <a:r>
              <a:rPr lang="en-GB" sz="2800" dirty="0"/>
              <a:t>Fifteen ideas for making formative assessment and feedback more effective, efficient, and manageable.</a:t>
            </a:r>
          </a:p>
          <a:p>
            <a:r>
              <a:rPr lang="en-GB" sz="2800" dirty="0"/>
              <a:t>Ideas on involving students in their own assessment. </a:t>
            </a:r>
          </a:p>
          <a:p>
            <a:endParaRPr lang="en-GB" sz="2800" dirty="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cs typeface="Arial" charset="0"/>
              </a:rPr>
              <a:t>Wanting/</a:t>
            </a:r>
          </a:p>
          <a:p>
            <a:pPr algn="ctr" eaLnBrk="0" hangingPunct="0"/>
            <a:r>
              <a:rPr lang="en-US" sz="2800" b="1">
                <a:solidFill>
                  <a:srgbClr val="000000"/>
                </a:solidFill>
                <a:cs typeface="Arial" charset="0"/>
              </a:rPr>
              <a:t>Needing</a:t>
            </a:r>
          </a:p>
        </p:txBody>
      </p:sp>
      <p:sp>
        <p:nvSpPr>
          <p:cNvPr id="8203" name="Rectangle 10"/>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204" name="Rectangle 11"/>
          <p:cNvSpPr>
            <a:spLocks noChangeArrowheads="1"/>
          </p:cNvSpPr>
          <p:nvPr/>
        </p:nvSpPr>
        <p:spPr bwMode="auto">
          <a:xfrm>
            <a:off x="3505200" y="6065850"/>
            <a:ext cx="25146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a:solidFill>
                  <a:srgbClr val="FFFF00"/>
                </a:solidFill>
                <a:cs typeface="Arial" charset="0"/>
              </a:rPr>
              <a:t>Assessing</a:t>
            </a:r>
          </a:p>
          <a:p>
            <a:pPr algn="ctr" eaLnBrk="0" hangingPunct="0">
              <a:spcBef>
                <a:spcPct val="50000"/>
              </a:spcBef>
            </a:pPr>
            <a:r>
              <a:rPr lang="en-GB" sz="2000" b="1">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207" name="Rectangle 17"/>
          <p:cNvSpPr>
            <a:spLocks noChangeArrowheads="1"/>
          </p:cNvSpPr>
          <p:nvPr/>
        </p:nvSpPr>
        <p:spPr bwMode="auto">
          <a:xfrm>
            <a:off x="2987677" y="5157800"/>
            <a:ext cx="2795588"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FFFF"/>
                </a:solidFill>
                <a:cs typeface="Arial" charset="0"/>
              </a:rPr>
              <a:t>Coaching, </a:t>
            </a:r>
          </a:p>
          <a:p>
            <a:pPr algn="ctr" eaLnBrk="0" hangingPunct="0"/>
            <a:r>
              <a:rPr lang="en-GB" sz="2000" b="1">
                <a:solidFill>
                  <a:srgbClr val="FFFFFF"/>
                </a:solidFill>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Motivates students – helps them to </a:t>
            </a:r>
            <a:r>
              <a:rPr lang="en-GB" sz="2800" b="1" kern="0" dirty="0">
                <a:solidFill>
                  <a:srgbClr val="CC0000"/>
                </a:solidFill>
                <a:latin typeface="Calibri" pitchFamily="34" charset="0"/>
              </a:rPr>
              <a:t>want</a:t>
            </a:r>
            <a:r>
              <a:rPr lang="en-GB" sz="2800" b="1" kern="0" dirty="0">
                <a:solidFill>
                  <a:srgbClr val="660066"/>
                </a:solidFill>
                <a:latin typeface="Calibri" pitchFamily="34" charset="0"/>
              </a:rPr>
              <a:t> to learn;</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identify what they </a:t>
            </a:r>
            <a:r>
              <a:rPr lang="en-GB" sz="2800" b="1" kern="0" dirty="0">
                <a:solidFill>
                  <a:srgbClr val="CC0000"/>
                </a:solidFill>
                <a:latin typeface="Calibri" pitchFamily="34" charset="0"/>
              </a:rPr>
              <a:t>need</a:t>
            </a:r>
            <a:r>
              <a:rPr lang="en-GB" sz="2800" b="1" kern="0" dirty="0">
                <a:solidFill>
                  <a:srgbClr val="660066"/>
                </a:solidFill>
                <a:latin typeface="Calibri" pitchFamily="34" charset="0"/>
              </a:rPr>
              <a:t> to do next;</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take action</a:t>
            </a:r>
            <a:r>
              <a:rPr lang="en-GB" sz="2800" b="1" kern="0" dirty="0">
                <a:solidFill>
                  <a:srgbClr val="660066"/>
                </a:solidFill>
                <a:latin typeface="Calibri" pitchFamily="34" charset="0"/>
              </a:rPr>
              <a:t> to improve their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make sense</a:t>
            </a:r>
            <a:r>
              <a:rPr lang="en-GB" sz="2800" b="1" kern="0" dirty="0">
                <a:solidFill>
                  <a:srgbClr val="660066"/>
                </a:solidFill>
                <a:latin typeface="Calibri" pitchFamily="34" charset="0"/>
              </a:rPr>
              <a:t> of what they are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further make sense of their learning by </a:t>
            </a:r>
            <a:r>
              <a:rPr lang="en-GB" sz="2800" b="1" kern="0" dirty="0">
                <a:solidFill>
                  <a:srgbClr val="CC0000"/>
                </a:solidFill>
                <a:latin typeface="Calibri" pitchFamily="34" charset="0"/>
              </a:rPr>
              <a:t>engaging in real dialogue</a:t>
            </a:r>
            <a:r>
              <a:rPr lang="en-GB" sz="2800" b="1" kern="0" dirty="0">
                <a:solidFill>
                  <a:srgbClr val="660066"/>
                </a:solidFill>
                <a:latin typeface="Calibri" pitchFamily="34" charset="0"/>
              </a:rPr>
              <a:t> with tutors and peers;</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a:t>
            </a:r>
            <a:r>
              <a:rPr lang="en-GB" sz="2800" b="1" kern="0" dirty="0">
                <a:solidFill>
                  <a:srgbClr val="CC0000"/>
                </a:solidFill>
                <a:latin typeface="Calibri" pitchFamily="34" charset="0"/>
              </a:rPr>
              <a:t>make informed judgements </a:t>
            </a:r>
            <a:r>
              <a:rPr lang="en-GB" sz="2800" b="1" kern="0" dirty="0">
                <a:solidFill>
                  <a:srgbClr val="660066"/>
                </a:solidFill>
                <a:latin typeface="Calibri" pitchFamily="34" charset="0"/>
              </a:rPr>
              <a:t>on their own work, and each others’ work:</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reflect on their past work in ways they can use to improve their future work.</a:t>
            </a: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p:txBody>
      </p:sp>
      <p:sp>
        <p:nvSpPr>
          <p:cNvPr id="8210" name="Rectangle 2"/>
          <p:cNvSpPr>
            <a:spLocks noChangeArrowheads="1"/>
          </p:cNvSpPr>
          <p:nvPr/>
        </p:nvSpPr>
        <p:spPr bwMode="auto">
          <a:xfrm>
            <a:off x="0" y="12"/>
            <a:ext cx="9144000" cy="836613"/>
          </a:xfrm>
          <a:prstGeom prst="rect">
            <a:avLst/>
          </a:prstGeom>
          <a:solidFill>
            <a:srgbClr val="000000">
              <a:alpha val="58038"/>
            </a:srgbClr>
          </a:solidFill>
          <a:ln w="9525" algn="ctr">
            <a:noFill/>
            <a:miter lim="800000"/>
            <a:headEnd/>
            <a:tailEnd/>
          </a:ln>
        </p:spPr>
        <p:txBody>
          <a:bodyPr anchor="ctr"/>
          <a:lstStyle/>
          <a:p>
            <a:pPr algn="ctr" eaLnBrk="0" hangingPunct="0">
              <a:lnSpc>
                <a:spcPct val="85000"/>
              </a:lnSpc>
            </a:pPr>
            <a:r>
              <a:rPr lang="en-GB" sz="3200" b="1">
                <a:solidFill>
                  <a:srgbClr val="FFFF66"/>
                </a:solidFill>
              </a:rPr>
              <a:t>Feedback (including feed forward) works well when it:</a:t>
            </a:r>
            <a:endParaRPr lang="en-US" sz="3200" b="1">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600" b="1"/>
              <a:t>How to get feedback to a large group of students within 24 hours</a:t>
            </a:r>
            <a:endParaRPr lang="en-US" sz="3600" b="1"/>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200" b="1" dirty="0">
                <a:solidFill>
                  <a:prstClr val="white"/>
                </a:solidFill>
              </a:rPr>
              <a:t>Summary: providing feedback within 24 hours</a:t>
            </a:r>
          </a:p>
          <a:p>
            <a:pPr algn="ctr" fontAlgn="auto">
              <a:spcBef>
                <a:spcPts val="0"/>
              </a:spcBef>
              <a:spcAft>
                <a:spcPts val="0"/>
              </a:spcAft>
            </a:pPr>
            <a:r>
              <a:rPr lang="en-GB" sz="3200" b="1" dirty="0">
                <a:solidFill>
                  <a:prstClr val="white"/>
                </a:solidFill>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2800" b="1" dirty="0">
              <a:solidFill>
                <a:prstClr val="white"/>
              </a:solidFill>
              <a:latin typeface="Calibri"/>
            </a:endParaRPr>
          </a:p>
          <a:p>
            <a:pPr algn="ctr" fontAlgn="auto">
              <a:lnSpc>
                <a:spcPts val="2000"/>
              </a:lnSpc>
              <a:spcBef>
                <a:spcPts val="0"/>
              </a:spcBef>
              <a:spcAft>
                <a:spcPts val="0"/>
              </a:spcAft>
              <a:defRPr/>
            </a:pPr>
            <a:r>
              <a:rPr lang="en-GB" sz="2800" b="1" dirty="0">
                <a:solidFill>
                  <a:prstClr val="white"/>
                </a:solidFill>
                <a:latin typeface="Calibri"/>
              </a:rPr>
              <a:t>Hand out ‘blue sheet’</a:t>
            </a:r>
          </a:p>
          <a:p>
            <a:pPr algn="ctr"/>
            <a:r>
              <a:rPr lang="en-US" sz="2800" b="1" dirty="0">
                <a:solidFill>
                  <a:prstClr val="white"/>
                </a:solidFill>
                <a:latin typeface="Calibri"/>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2400" b="1" dirty="0">
              <a:solidFill>
                <a:prstClr val="white"/>
              </a:solidFill>
              <a:latin typeface="Calibri"/>
            </a:endParaRPr>
          </a:p>
          <a:p>
            <a:pPr algn="ctr" fontAlgn="auto">
              <a:lnSpc>
                <a:spcPts val="2000"/>
              </a:lnSpc>
              <a:spcBef>
                <a:spcPts val="0"/>
              </a:spcBef>
              <a:spcAft>
                <a:spcPts val="0"/>
              </a:spcAft>
              <a:defRPr/>
            </a:pPr>
            <a:r>
              <a:rPr lang="en-GB" sz="2400" b="1" dirty="0">
                <a:solidFill>
                  <a:prstClr val="white"/>
                </a:solidFill>
                <a:latin typeface="Calibri"/>
              </a:rPr>
              <a:t>Prepare ‘blue sheet’ with anticipated</a:t>
            </a:r>
          </a:p>
          <a:p>
            <a:pPr algn="ctr" fontAlgn="auto">
              <a:lnSpc>
                <a:spcPts val="2000"/>
              </a:lnSpc>
              <a:spcBef>
                <a:spcPts val="0"/>
              </a:spcBef>
              <a:spcAft>
                <a:spcPts val="0"/>
              </a:spcAft>
              <a:defRPr/>
            </a:pPr>
            <a:r>
              <a:rPr lang="en-GB" sz="2400" b="1" dirty="0">
                <a:solidFill>
                  <a:prstClr val="white"/>
                </a:solidFill>
                <a:latin typeface="Calibri"/>
              </a:rPr>
              <a:t>generic feedback</a:t>
            </a:r>
          </a:p>
          <a:p>
            <a:pPr algn="ctr"/>
            <a:endParaRPr lang="en-US" sz="2400" b="1" dirty="0">
              <a:solidFill>
                <a:prstClr val="white"/>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spcBef>
                <a:spcPts val="0"/>
              </a:spcBef>
              <a:spcAft>
                <a:spcPts val="0"/>
              </a:spcAft>
            </a:pPr>
            <a:endParaRPr lang="en-GB" sz="2600" b="1" dirty="0">
              <a:solidFill>
                <a:prstClr val="white"/>
              </a:solidFill>
              <a:latin typeface="Calibri"/>
            </a:endParaRPr>
          </a:p>
          <a:p>
            <a:pPr algn="ctr" fontAlgn="auto">
              <a:lnSpc>
                <a:spcPts val="2000"/>
              </a:lnSpc>
              <a:spcBef>
                <a:spcPts val="0"/>
              </a:spcBef>
              <a:spcAft>
                <a:spcPts val="0"/>
              </a:spcAft>
              <a:defRPr/>
            </a:pPr>
            <a:r>
              <a:rPr lang="en-GB" sz="2600" b="1" dirty="0">
                <a:solidFill>
                  <a:prstClr val="white"/>
                </a:solidFill>
                <a:latin typeface="Calibri"/>
              </a:rPr>
              <a:t>Collect students’ work at start of lecture</a:t>
            </a:r>
          </a:p>
          <a:p>
            <a:pPr algn="ctr">
              <a:spcBef>
                <a:spcPts val="0"/>
              </a:spcBef>
              <a:spcAft>
                <a:spcPts val="0"/>
              </a:spcAft>
            </a:pPr>
            <a:endParaRPr lang="en-US" sz="2600" b="1" dirty="0">
              <a:solidFill>
                <a:prstClr val="white"/>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fontAlgn="auto">
              <a:lnSpc>
                <a:spcPts val="2000"/>
              </a:lnSpc>
              <a:spcBef>
                <a:spcPts val="0"/>
              </a:spcBef>
              <a:spcAft>
                <a:spcPts val="0"/>
              </a:spcAft>
              <a:defRPr/>
            </a:pPr>
            <a:r>
              <a:rPr lang="en-GB" sz="2400" b="1" dirty="0">
                <a:solidFill>
                  <a:prstClr val="black"/>
                </a:solidFill>
                <a:latin typeface="Calibri"/>
              </a:rPr>
              <a:t>Take away work to mark in a third of the time</a:t>
            </a:r>
          </a:p>
          <a:p>
            <a:pPr algn="ctr"/>
            <a:endParaRPr lang="en-US" sz="24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Set </a:t>
            </a:r>
          </a:p>
          <a:p>
            <a:pPr algn="ctr" fontAlgn="auto">
              <a:lnSpc>
                <a:spcPts val="2000"/>
              </a:lnSpc>
              <a:spcBef>
                <a:spcPts val="0"/>
              </a:spcBef>
              <a:spcAft>
                <a:spcPts val="0"/>
              </a:spcAft>
              <a:defRPr/>
            </a:pPr>
            <a:r>
              <a:rPr lang="en-GB" sz="2600" b="1" dirty="0">
                <a:solidFill>
                  <a:prstClr val="black"/>
                </a:solidFill>
                <a:latin typeface="Calibri"/>
              </a:rPr>
              <a:t>hand-in deadline to be at lecture</a:t>
            </a:r>
          </a:p>
          <a:p>
            <a:pPr algn="ctr"/>
            <a:endParaRPr lang="en-US" sz="2600" b="1" dirty="0">
              <a:solidFill>
                <a:prstClr val="black"/>
              </a:solidFill>
              <a:latin typeface="Calibri"/>
            </a:endParaRPr>
          </a:p>
          <a:p>
            <a:pPr algn="ctr"/>
            <a:endParaRPr lang="en-US" sz="26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Talk class through one important point, then resume lecture</a:t>
            </a:r>
          </a:p>
          <a:p>
            <a:pPr algn="ctr"/>
            <a:endParaRPr lang="en-US" sz="26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a:endParaRPr lang="en-GB" sz="2400" b="1" dirty="0">
              <a:solidFill>
                <a:prstClr val="black"/>
              </a:solidFill>
              <a:latin typeface="Calibri"/>
            </a:endParaRPr>
          </a:p>
          <a:p>
            <a:pPr algn="ctr"/>
            <a:r>
              <a:rPr lang="en-GB" sz="2400" b="1" dirty="0">
                <a:solidFill>
                  <a:prstClr val="black"/>
                </a:solidFill>
                <a:latin typeface="Calibri"/>
              </a:rPr>
              <a:t>Let students read blue sheet for short while</a:t>
            </a:r>
          </a:p>
          <a:p>
            <a:pPr algn="ctr"/>
            <a:r>
              <a:rPr lang="en-US" sz="2400" b="1" dirty="0">
                <a:solidFill>
                  <a:prstClr val="black"/>
                </a:solidFill>
                <a:latin typeface="Calibri"/>
              </a:rPr>
              <a:t> </a:t>
            </a:r>
          </a:p>
          <a:p>
            <a:pPr algn="ctr"/>
            <a:endParaRPr lang="en-US" sz="24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Addressing the balance between formative feedback and marks</a:t>
            </a:r>
          </a:p>
        </p:txBody>
      </p:sp>
      <p:sp>
        <p:nvSpPr>
          <p:cNvPr id="184325" name="Rectangle 5"/>
          <p:cNvSpPr>
            <a:spLocks noGrp="1" noRot="1" noChangeArrowheads="1"/>
          </p:cNvSpPr>
          <p:nvPr>
            <p:ph type="subTitle" idx="1"/>
          </p:nvPr>
        </p:nvSpPr>
        <p:spPr/>
        <p:txBody>
          <a:bodyPr/>
          <a:lstStyle/>
          <a:p>
            <a:r>
              <a:rPr lang="en-GB" b="1" dirty="0"/>
              <a:t>Marks can often destroy the value of our formative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Thursday, February 9, 2017</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90</a:t>
            </a:fld>
            <a:endParaRPr lang="en-GB" sz="1800">
              <a:solidFill>
                <a:srgbClr val="FFFFFF"/>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Think about getting students to indicate their expected score or grade at the point of handing their work in – for example on a self-assessment </a:t>
            </a:r>
            <a:r>
              <a:rPr lang="en-GB" sz="2800" dirty="0" err="1"/>
              <a:t>proforma</a:t>
            </a:r>
            <a:r>
              <a:rPr lang="en-GB" sz="2800" dirty="0"/>
              <a:t>.</a:t>
            </a:r>
          </a:p>
          <a:p>
            <a:r>
              <a:rPr lang="en-GB" sz="2800" dirty="0"/>
              <a:t>Think about getting students to work out how well they believe they have achieved each of the intended learning outcomes for the work concerned…</a:t>
            </a:r>
          </a:p>
          <a:p>
            <a:r>
              <a:rPr lang="en-GB" sz="2800" dirty="0"/>
              <a:t>Or how well they believe they have met each of the assessment criteria for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17.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2.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7.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7890</Words>
  <Application>Microsoft Office PowerPoint</Application>
  <PresentationFormat>On-screen Show (4:3)</PresentationFormat>
  <Paragraphs>830</Paragraphs>
  <Slides>114</Slides>
  <Notes>66</Notes>
  <HiddenSlides>0</HiddenSlides>
  <MMClips>1</MMClips>
  <ScaleCrop>false</ScaleCrop>
  <HeadingPairs>
    <vt:vector size="6" baseType="variant">
      <vt:variant>
        <vt:lpstr>Fonts Used</vt:lpstr>
      </vt:variant>
      <vt:variant>
        <vt:i4>14</vt:i4>
      </vt:variant>
      <vt:variant>
        <vt:lpstr>Theme</vt:lpstr>
      </vt:variant>
      <vt:variant>
        <vt:i4>129</vt:i4>
      </vt:variant>
      <vt:variant>
        <vt:lpstr>Slide Titles</vt:lpstr>
      </vt:variant>
      <vt:variant>
        <vt:i4>114</vt:i4>
      </vt:variant>
    </vt:vector>
  </HeadingPairs>
  <TitlesOfParts>
    <vt:vector size="257" baseType="lpstr">
      <vt:lpstr>Arial</vt:lpstr>
      <vt:lpstr>Arial Black</vt:lpstr>
      <vt:lpstr>Arial Rounded MT Bold</vt:lpstr>
      <vt:lpstr>Calibri</vt:lpstr>
      <vt:lpstr>Calibri Light</vt:lpstr>
      <vt:lpstr>Comic Sans MS</vt:lpstr>
      <vt:lpstr>Creepy</vt:lpstr>
      <vt:lpstr>Monotype Sorts</vt:lpstr>
      <vt:lpstr>Symbol</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10_Office Theme</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6_LeedsMet template</vt:lpstr>
      <vt:lpstr>89_Custom Design</vt:lpstr>
      <vt:lpstr>120_Custom Design</vt:lpstr>
      <vt:lpstr>1_Network Blitz</vt:lpstr>
      <vt:lpstr>3_Network Blitz</vt:lpstr>
      <vt:lpstr>99_Custom Design</vt:lpstr>
      <vt:lpstr>53_Custom Design</vt:lpstr>
      <vt:lpstr>90_Custom Design</vt:lpstr>
      <vt:lpstr>6_Office Theme</vt:lpstr>
      <vt:lpstr>2_Clouds</vt:lpstr>
      <vt:lpstr>121_Custom Design</vt:lpstr>
      <vt:lpstr>54_Custom Design</vt:lpstr>
      <vt:lpstr>11_Office Theme</vt:lpstr>
      <vt:lpstr>3_Office Theme</vt:lpstr>
      <vt:lpstr>126_Custom Design</vt:lpstr>
      <vt:lpstr>105_Custom Design</vt:lpstr>
      <vt:lpstr>91_Custom Design</vt:lpstr>
      <vt:lpstr>58_Custom Design</vt:lpstr>
      <vt:lpstr>5_Office Theme</vt:lpstr>
      <vt:lpstr>9_LeedsMet template</vt:lpstr>
      <vt:lpstr>103_Custom Design</vt:lpstr>
      <vt:lpstr>55_Custom Design</vt:lpstr>
      <vt:lpstr>Reinventing Assessment: Towards Assessment  as learning - exploring what the gurus say about assessment, and some new ideas from Phil!</vt:lpstr>
      <vt:lpstr>PowerPoint Presentation</vt:lpstr>
      <vt:lpstr>Name labels…</vt:lpstr>
      <vt:lpstr>Getting to know each other</vt:lpstr>
      <vt:lpstr> About Phil…</vt:lpstr>
      <vt:lpstr>Thanks to students</vt:lpstr>
      <vt:lpstr>About this workshop</vt:lpstr>
      <vt:lpstr>Outline programme</vt:lpstr>
      <vt:lpstr>You will be able to download my main slides</vt:lpstr>
      <vt:lpstr>Intended learning outcomes</vt:lpstr>
      <vt:lpstr>Downloadable resource materials</vt:lpstr>
      <vt:lpstr>Announcement about mobile phones and laptops...</vt:lpstr>
      <vt:lpstr>Evidence-based practice</vt:lpstr>
      <vt:lpstr>16 sources about assessment, feedback and learning in higher education</vt:lpstr>
      <vt:lpstr>PowerPoint Presentation</vt:lpstr>
      <vt:lpstr>PowerPoint Presentation</vt:lpstr>
      <vt:lpstr>PowerPoint Presentation</vt:lpstr>
      <vt:lpstr>PowerPoint Presentation</vt:lpstr>
      <vt:lpstr>Post-it exercise</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PowerPoint Presentation</vt:lpstr>
      <vt:lpstr>PowerPoint Presentation</vt:lpstr>
      <vt:lpstr>PowerPoint Presentation</vt:lpstr>
      <vt:lpstr>PowerPoint Presentation</vt:lpstr>
      <vt:lpstr>PowerPoint Presentation</vt:lpstr>
      <vt:lpstr>So now, it’s time to re-think:</vt:lpstr>
      <vt:lpstr>Albert Einstein</vt:lpstr>
      <vt:lpstr>Teaching – and research – and reflection: the ten most important words</vt:lpstr>
      <vt:lpstr>‘what’ is getting ever less important</vt:lpstr>
      <vt:lpstr>PowerPoint Presentation</vt:lpstr>
      <vt:lpstr>PowerPoint Presentation</vt:lpstr>
      <vt:lpstr>PowerPoint Presentation</vt:lpstr>
      <vt:lpstr>The guru Royce Sadler </vt:lpstr>
      <vt:lpstr>Sadler, D. R. (2010). Beyond feedback: Developing student capability in complex appraisal. Assessment &amp; Evaluation in Higher Education, 35(5), 535-550. </vt:lpstr>
      <vt:lpstr>PowerPoint Presentation</vt:lpstr>
      <vt:lpstr>Fifteen ideas  for making assessment and feedback more effective, efficient and manageable for us, and for students</vt:lpstr>
      <vt:lpstr>Why re-invent assessment and feedback now?</vt:lpstr>
      <vt:lpstr>“It takes two to tango”</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N Try to avoid ‘final language’ in feedback</vt:lpstr>
      <vt:lpstr>O Always make assessment design a team effort</vt:lpstr>
      <vt:lpstr>PowerPoint Presentation</vt:lpstr>
      <vt:lpstr>Post-it ‘Diamond 9’ prioritisation</vt:lpstr>
      <vt:lpstr>PowerPoint Presentation</vt:lpstr>
      <vt:lpstr>PowerPoint Presentation</vt:lpstr>
      <vt:lpstr>PowerPoint Presentation</vt:lpstr>
      <vt:lpstr>Face-to-face communication</vt:lpstr>
      <vt:lpstr>Face-to-face one-to-one feedback activity</vt:lpstr>
      <vt:lpstr>The power of face-to-face communication</vt:lpstr>
      <vt:lpstr>Fishing for feedback?</vt:lpstr>
      <vt:lpstr>PowerPoint Presentation</vt:lpstr>
      <vt:lpstr>PowerPoint Presentation</vt:lpstr>
      <vt:lpstr>What’s wrong with feedback?</vt:lpstr>
      <vt:lpstr>But what’s really wrong with feedback?</vt:lpstr>
      <vt:lpstr>Royce Sadler on feedback:</vt:lpstr>
      <vt:lpstr>Dylan Wiliam on feedback April 2014 (online)</vt:lpstr>
      <vt:lpstr>PowerPoint Presentation</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PowerPoint Presentation</vt:lpstr>
      <vt:lpstr>PowerPoint Presentation</vt:lpstr>
      <vt:lpstr>PowerPoint Presentation</vt:lpstr>
      <vt:lpstr>PowerPoint Presentation</vt:lpstr>
      <vt:lpstr>Some questions to consider for self- assessment-tutor dialogues</vt:lpstr>
      <vt:lpstr>PowerPoint Presentation</vt:lpstr>
      <vt:lpstr>Useful references: 1</vt:lpstr>
      <vt:lpstr>Useful references: 2</vt:lpstr>
      <vt:lpstr>Useful references: 3</vt:lpstr>
      <vt:lpstr>Useful references: 4</vt:lpstr>
      <vt:lpstr>Useful references: 5</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2017-02-09T14:52:20Z</dcterms:modified>
</cp:coreProperties>
</file>