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25" r:id="rId2"/>
    <p:sldId id="726" r:id="rId3"/>
    <p:sldId id="729" r:id="rId4"/>
    <p:sldId id="732" r:id="rId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00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0066"/>
    <a:srgbClr val="0033CC"/>
    <a:srgbClr val="000000"/>
    <a:srgbClr val="800000"/>
    <a:srgbClr val="008000"/>
    <a:srgbClr val="A50021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0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24" d="100"/>
          <a:sy n="24" d="100"/>
        </p:scale>
        <p:origin x="-1066" y="-77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D3FC8016-3559-44EE-8EA2-8D8787FDE7E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Phil%20Laptop/portfolio%20bits/salford%20pres/Choices&#8230;.ppt#-1,1,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">
            <a:hlinkClick r:id="rId2" action="ppaction://hlinkpres?slideindex=1&amp;slidetitle=" highlightClick="1"/>
          </p:cNvPr>
          <p:cNvSpPr>
            <a:spLocks noChangeArrowheads="1"/>
          </p:cNvSpPr>
          <p:nvPr userDrawn="1"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42963" y="1530350"/>
            <a:ext cx="7759700" cy="2044700"/>
          </a:xfrm>
          <a:solidFill>
            <a:srgbClr val="FFFF66"/>
          </a:solidFill>
        </p:spPr>
        <p:txBody>
          <a:bodyPr/>
          <a:lstStyle>
            <a:lvl1pPr>
              <a:defRPr/>
            </a:lvl1pPr>
          </a:lstStyle>
          <a:p>
            <a:r>
              <a:rPr lang="en-US"/>
              <a:t>Towards Active Learning</a:t>
            </a: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7950" y="4044950"/>
            <a:ext cx="6388100" cy="1739900"/>
          </a:xfrm>
          <a:solidFill>
            <a:srgbClr val="FF99FF"/>
          </a:solidFill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Professor Phil Race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  <a:ln w="9525"/>
        </p:spPr>
        <p:txBody>
          <a:bodyPr/>
          <a:lstStyle>
            <a:lvl1pPr algn="l">
              <a:lnSpc>
                <a:spcPct val="100000"/>
              </a:lnSpc>
              <a:defRPr sz="1400" b="0" smtClean="0"/>
            </a:lvl1pPr>
          </a:lstStyle>
          <a:p>
            <a:pPr>
              <a:defRPr/>
            </a:pPr>
            <a:fld id="{FA14471F-6332-4508-9961-13B75A7F8FF4}" type="datetime3">
              <a:rPr lang="en-GB"/>
              <a:pPr>
                <a:defRPr/>
              </a:pPr>
              <a:t>17 February, 2017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  <a:ln w="9525"/>
        </p:spPr>
        <p:txBody>
          <a:bodyPr/>
          <a:lstStyle>
            <a:lvl1pPr>
              <a:lnSpc>
                <a:spcPct val="100000"/>
              </a:lnSpc>
              <a:defRPr sz="1400" b="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 b="0"/>
            </a:lvl1pPr>
          </a:lstStyle>
          <a:p>
            <a:fld id="{89AC9C7C-FBC7-4CEB-AFD9-DE0ED30482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19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64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5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21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47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495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495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64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27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60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98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85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77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Phil%20Laptop/portfolio%20bits/salford%20pres/coffee.ppt#-1,1," TargetMode="External"/><Relationship Id="rId18" Type="http://schemas.openxmlformats.org/officeDocument/2006/relationships/hyperlink" Target="feedback%20from%20ss%202003.ppt#-1,1, 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Choices&#8230;.ppt#-1,1,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name%20labels.ppt#-1,1,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small%20group%20middlesex%20projectws.ppt#-1,1,PowerPoint Presentation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Phil%20Laptop/portfolio%20bits/salford%20pres/Choices&#8230;.ppt#-1,1,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91440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75260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Towards Active Learning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7350" y="6329363"/>
            <a:ext cx="18923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1600" b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8150" y="6329363"/>
            <a:ext cx="38735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1800" b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4" name="AutoShape 20">
            <a:hlinkClick r:id="rId13" action="ppaction://hlinkpres?slideindex=1&amp;slidetitle=" highlightClick="1"/>
          </p:cNvPr>
          <p:cNvSpPr>
            <a:spLocks noChangeArrowheads="1"/>
          </p:cNvSpPr>
          <p:nvPr userDrawn="1"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45" name="AutoShape 21">
            <a:hlinkClick r:id="rId14" action="ppaction://hlinkpres?slideindex=1&amp;slidetitle=" highlightClick="1"/>
          </p:cNvPr>
          <p:cNvSpPr>
            <a:spLocks noChangeArrowheads="1"/>
          </p:cNvSpPr>
          <p:nvPr userDrawn="1"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46" name="AutoShape 22">
            <a:hlinkClick r:id="rId15" action="ppaction://hlinkpres?slideindex=1&amp;slidetitle=PowerPoint Presentation" highlightClick="1"/>
          </p:cNvPr>
          <p:cNvSpPr>
            <a:spLocks noChangeArrowheads="1"/>
          </p:cNvSpPr>
          <p:nvPr userDrawn="1"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53" name="AutoShape 29">
            <a:hlinkClick r:id="rId16" action="ppaction://hlinkpres?slideindex=1&amp;slidetitle=" highlightClick="1"/>
          </p:cNvPr>
          <p:cNvSpPr>
            <a:spLocks noChangeArrowheads="1"/>
          </p:cNvSpPr>
          <p:nvPr userDrawn="1"/>
        </p:nvSpPr>
        <p:spPr bwMode="auto">
          <a:xfrm>
            <a:off x="0" y="5815013"/>
            <a:ext cx="1042988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47" name="AutoShape 23">
            <a:hlinkClick r:id="rId17" action="ppaction://hlinkpres?slideindex=1&amp;slidetitle=" highlightClick="1"/>
          </p:cNvPr>
          <p:cNvSpPr>
            <a:spLocks noChangeArrowheads="1"/>
          </p:cNvSpPr>
          <p:nvPr userDrawn="1"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54" name="AutoShape 30">
            <a:hlinkClick r:id="rId18" action="ppaction://hlinkpres?slideindex=1&amp;slidetitle= " highlightClick="1"/>
          </p:cNvPr>
          <p:cNvSpPr>
            <a:spLocks noChangeArrowheads="1"/>
          </p:cNvSpPr>
          <p:nvPr userDrawn="1"/>
        </p:nvSpPr>
        <p:spPr bwMode="auto">
          <a:xfrm>
            <a:off x="0" y="57912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2pPr>
      <a:lvl3pPr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3pPr>
      <a:lvl4pPr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4pPr>
      <a:lvl5pPr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5400" b="1">
          <a:solidFill>
            <a:srgbClr val="FFFF00"/>
          </a:solidFill>
          <a:latin typeface="Arial Rounded MT Bold" pitchFamily="34" charset="0"/>
        </a:defRPr>
      </a:lvl9pPr>
    </p:titleStyle>
    <p:bodyStyle>
      <a:lvl1pPr marL="631825" indent="-631825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anose="05000000000000000000" pitchFamily="2" charset="2"/>
        <a:buChar char="v"/>
        <a:defRPr sz="4000" b="1">
          <a:solidFill>
            <a:schemeClr val="tx1"/>
          </a:solidFill>
          <a:latin typeface="+mn-lt"/>
          <a:ea typeface="+mn-ea"/>
          <a:cs typeface="+mn-cs"/>
        </a:defRPr>
      </a:lvl1pPr>
      <a:lvl2pPr marL="1263650" indent="-28575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anose="05000000000000000000" pitchFamily="2" charset="2"/>
        <a:buChar char="v"/>
        <a:defRPr sz="4000" b="1">
          <a:solidFill>
            <a:schemeClr val="tx1"/>
          </a:solidFill>
          <a:latin typeface="+mn-lt"/>
        </a:defRPr>
      </a:lvl2pPr>
      <a:lvl3pPr marL="16065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anose="05000000000000000000" pitchFamily="2" charset="2"/>
        <a:buChar char="v"/>
        <a:defRPr sz="4000" b="1">
          <a:solidFill>
            <a:schemeClr val="tx1"/>
          </a:solidFill>
          <a:latin typeface="+mn-lt"/>
        </a:defRPr>
      </a:lvl3pPr>
      <a:lvl4pPr marL="19494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anose="05000000000000000000" pitchFamily="2" charset="2"/>
        <a:buChar char="v"/>
        <a:defRPr sz="4000" b="1">
          <a:solidFill>
            <a:schemeClr val="tx1"/>
          </a:solidFill>
          <a:latin typeface="+mn-lt"/>
        </a:defRPr>
      </a:lvl4pPr>
      <a:lvl5pPr marL="22923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anose="05000000000000000000" pitchFamily="2" charset="2"/>
        <a:buChar char="v"/>
        <a:defRPr sz="4000" b="1">
          <a:solidFill>
            <a:schemeClr val="tx1"/>
          </a:solidFill>
          <a:latin typeface="+mn-lt"/>
        </a:defRPr>
      </a:lvl5pPr>
      <a:lvl6pPr marL="27495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itchFamily="2" charset="2"/>
        <a:buChar char="v"/>
        <a:defRPr sz="4000" b="1">
          <a:solidFill>
            <a:schemeClr val="tx1"/>
          </a:solidFill>
          <a:latin typeface="+mn-lt"/>
        </a:defRPr>
      </a:lvl6pPr>
      <a:lvl7pPr marL="32067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itchFamily="2" charset="2"/>
        <a:buChar char="v"/>
        <a:defRPr sz="4000" b="1">
          <a:solidFill>
            <a:schemeClr val="tx1"/>
          </a:solidFill>
          <a:latin typeface="+mn-lt"/>
        </a:defRPr>
      </a:lvl7pPr>
      <a:lvl8pPr marL="36639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itchFamily="2" charset="2"/>
        <a:buChar char="v"/>
        <a:defRPr sz="4000" b="1">
          <a:solidFill>
            <a:schemeClr val="tx1"/>
          </a:solidFill>
          <a:latin typeface="+mn-lt"/>
        </a:defRPr>
      </a:lvl8pPr>
      <a:lvl9pPr marL="4121150" indent="-228600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CC0066"/>
        </a:buClr>
        <a:buFont typeface="Wingdings" pitchFamily="2" charset="2"/>
        <a:buChar char="v"/>
        <a:defRPr sz="4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GB" altLang="en-US" sz="4000">
                <a:solidFill>
                  <a:schemeClr val="bg1"/>
                </a:solidFill>
                <a:latin typeface="Comic Sans MS" panose="030F0702030302020204" pitchFamily="66" charset="0"/>
              </a:rPr>
              <a:t>Research phrases explained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Very rich data: </a:t>
            </a:r>
            <a:r>
              <a:rPr lang="en-GB" altLang="en-US" sz="2300"/>
              <a:t>I haven’t a clue how to go about analysing this.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Has long been known:</a:t>
            </a:r>
            <a:r>
              <a:rPr lang="en-GB" altLang="en-US" sz="2300"/>
              <a:t> I didn’t look up the original reference.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A definite trend is evident:</a:t>
            </a:r>
            <a:r>
              <a:rPr lang="en-GB" altLang="en-US" sz="2300"/>
              <a:t> These data are practically meaningless.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Three of the samples were chosen for detailed study:</a:t>
            </a:r>
            <a:r>
              <a:rPr lang="en-GB" altLang="en-US" sz="2300"/>
              <a:t> The others didn’t make any sense.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Typical results are shown:</a:t>
            </a:r>
            <a:r>
              <a:rPr lang="en-GB" altLang="en-US" sz="2300"/>
              <a:t> This is the prettiest graph.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These results will be in a subsequent report:</a:t>
            </a:r>
            <a:r>
              <a:rPr lang="en-GB" altLang="en-US" sz="2300"/>
              <a:t> I might get around to this sometime, if pushed/funded.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In my experience:</a:t>
            </a:r>
            <a:r>
              <a:rPr lang="en-GB" altLang="en-US" sz="2300"/>
              <a:t> Once.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In case after case:</a:t>
            </a:r>
            <a:r>
              <a:rPr lang="en-GB" altLang="en-US" sz="2300"/>
              <a:t> Twice.</a:t>
            </a:r>
          </a:p>
          <a:p>
            <a:pPr marL="762000" indent="-762000"/>
            <a:r>
              <a:rPr lang="en-GB" altLang="en-US" sz="2300">
                <a:solidFill>
                  <a:srgbClr val="0000CC"/>
                </a:solidFill>
              </a:rPr>
              <a:t>In a series of cases:</a:t>
            </a:r>
            <a:r>
              <a:rPr lang="en-GB" altLang="en-US" sz="2300"/>
              <a:t> Thrice.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>
            <a:lvl1pPr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altLang="en-US" sz="4000" b="1">
                <a:solidFill>
                  <a:schemeClr val="bg1"/>
                </a:solidFill>
              </a:rPr>
              <a:t>Research phrases explained</a:t>
            </a:r>
          </a:p>
        </p:txBody>
      </p:sp>
      <p:sp>
        <p:nvSpPr>
          <p:cNvPr id="674821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594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Correct within an order of magnitude:</a:t>
            </a:r>
            <a:r>
              <a:rPr lang="en-GB" sz="2200" b="1" dirty="0">
                <a:solidFill>
                  <a:schemeClr val="tx1"/>
                </a:solidFill>
              </a:rPr>
              <a:t> Wrong.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A careful analysis of obtainable data:</a:t>
            </a:r>
            <a:r>
              <a:rPr lang="en-GB" sz="2200" b="1" dirty="0">
                <a:solidFill>
                  <a:schemeClr val="tx1"/>
                </a:solidFill>
              </a:rPr>
              <a:t> Three pages of notes were obliterated when I knocked over a glass of iced tea.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300" b="1" kern="0" dirty="0">
                <a:solidFill>
                  <a:srgbClr val="0000CC"/>
                </a:solidFill>
                <a:latin typeface="Comic Sans MS"/>
              </a:rPr>
              <a:t>It is believed that:</a:t>
            </a:r>
            <a:r>
              <a:rPr lang="en-GB" sz="2300" b="1" kern="0" dirty="0">
                <a:solidFill>
                  <a:srgbClr val="000000"/>
                </a:solidFill>
                <a:latin typeface="Comic Sans MS"/>
              </a:rPr>
              <a:t> I think.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300" b="1" kern="0" dirty="0">
                <a:solidFill>
                  <a:srgbClr val="0000CC"/>
                </a:solidFill>
                <a:latin typeface="Comic Sans MS"/>
              </a:rPr>
              <a:t>It is generally believed that:</a:t>
            </a:r>
            <a:r>
              <a:rPr lang="en-GB" sz="2300" b="1" kern="0" dirty="0">
                <a:solidFill>
                  <a:srgbClr val="000000"/>
                </a:solidFill>
                <a:latin typeface="Comic Sans MS"/>
              </a:rPr>
              <a:t> A couple of others think so, too.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It is clear that much additional work will be required before a complete understanding of this phenomenon occurs:</a:t>
            </a:r>
            <a:r>
              <a:rPr lang="en-GB" sz="2200" b="1" dirty="0">
                <a:solidFill>
                  <a:schemeClr val="tx1"/>
                </a:solidFill>
              </a:rPr>
              <a:t> I don’t understand it.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After further study by colleagues:</a:t>
            </a:r>
            <a:r>
              <a:rPr lang="en-GB" sz="2200" b="1" dirty="0">
                <a:solidFill>
                  <a:schemeClr val="tx1"/>
                </a:solidFill>
              </a:rPr>
              <a:t> They don’t understand it either.</a:t>
            </a:r>
          </a:p>
          <a:p>
            <a:pPr marL="762000" indent="-762000"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itchFamily="2" charset="2"/>
              <a:buChar char="v"/>
              <a:defRPr/>
            </a:pPr>
            <a:r>
              <a:rPr lang="en-GB" sz="2200" b="1" dirty="0">
                <a:solidFill>
                  <a:srgbClr val="0000CC"/>
                </a:solidFill>
              </a:rPr>
              <a:t>Thanks are due to Joe </a:t>
            </a:r>
            <a:r>
              <a:rPr lang="en-GB" sz="2200" b="1" dirty="0" err="1">
                <a:solidFill>
                  <a:srgbClr val="0000CC"/>
                </a:solidFill>
              </a:rPr>
              <a:t>Blotz</a:t>
            </a:r>
            <a:r>
              <a:rPr lang="en-GB" sz="2200" b="1" dirty="0">
                <a:solidFill>
                  <a:srgbClr val="0000CC"/>
                </a:solidFill>
              </a:rPr>
              <a:t> for assistance with the experiment and to Cindy Adams for valuable discussions:</a:t>
            </a:r>
            <a:r>
              <a:rPr lang="en-GB" sz="2200" b="1" dirty="0">
                <a:solidFill>
                  <a:schemeClr val="tx1"/>
                </a:solidFill>
              </a:rPr>
              <a:t> Mr </a:t>
            </a:r>
            <a:r>
              <a:rPr lang="en-GB" sz="2200" b="1" dirty="0" err="1">
                <a:solidFill>
                  <a:schemeClr val="tx1"/>
                </a:solidFill>
              </a:rPr>
              <a:t>Blotz</a:t>
            </a:r>
            <a:r>
              <a:rPr lang="en-GB" sz="2200" b="1" dirty="0">
                <a:solidFill>
                  <a:schemeClr val="tx1"/>
                </a:solidFill>
              </a:rPr>
              <a:t> did the work and Ms Adams explained to me what it meant.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GB" altLang="en-US" sz="4000">
                <a:solidFill>
                  <a:schemeClr val="bg1"/>
                </a:solidFill>
                <a:latin typeface="Comic Sans MS" panose="030F0702030302020204" pitchFamily="66" charset="0"/>
              </a:rPr>
              <a:t>Research phrases explained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It is widely accepted that:</a:t>
            </a:r>
            <a:r>
              <a:rPr lang="en-GB" altLang="en-US" sz="2100"/>
              <a:t> I don’t know who accepts this, but someone must.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It can be shown that:</a:t>
            </a:r>
            <a:r>
              <a:rPr lang="en-GB" altLang="en-US" sz="2100"/>
              <a:t> I don’t know how to show it.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Taking this work duly into account:</a:t>
            </a:r>
            <a:r>
              <a:rPr lang="en-GB" altLang="en-US" sz="2100"/>
              <a:t> ignoring all parts of the work which disagree with what I found.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The conclusion must be reached:</a:t>
            </a:r>
            <a:r>
              <a:rPr lang="en-GB" altLang="en-US" sz="2100"/>
              <a:t> but I’ve got no idea how to reach it.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Following on from the work of:</a:t>
            </a:r>
            <a:r>
              <a:rPr lang="en-GB" altLang="en-US" sz="2100"/>
              <a:t> I didn’t actually read the work of.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Notwithstanding</a:t>
            </a:r>
            <a:r>
              <a:rPr lang="en-GB" altLang="en-US" sz="2100"/>
              <a:t>: you need to sit down before reading what follows next.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Probably</a:t>
            </a:r>
            <a:r>
              <a:rPr lang="en-GB" altLang="en-US" sz="2100"/>
              <a:t>: possibly, but unlikely.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Definitive study:</a:t>
            </a:r>
            <a:r>
              <a:rPr lang="en-GB" altLang="en-US" sz="2100"/>
              <a:t> the only study I’ve heard of.</a:t>
            </a:r>
          </a:p>
          <a:p>
            <a:pPr marL="762000" indent="-762000"/>
            <a:r>
              <a:rPr lang="en-GB" altLang="en-US" sz="2100">
                <a:solidFill>
                  <a:srgbClr val="0000CC"/>
                </a:solidFill>
              </a:rPr>
              <a:t>Hodgkins </a:t>
            </a:r>
            <a:r>
              <a:rPr lang="en-GB" altLang="en-US" sz="2100" i="1">
                <a:solidFill>
                  <a:srgbClr val="0000CC"/>
                </a:solidFill>
              </a:rPr>
              <a:t>et al:</a:t>
            </a:r>
            <a:r>
              <a:rPr lang="en-GB" altLang="en-US" sz="2100" i="1"/>
              <a:t> </a:t>
            </a:r>
            <a:r>
              <a:rPr lang="en-GB" altLang="en-US" sz="2100"/>
              <a:t>Hodgkins, and some other folk whose names I can’t remember – have never seen – have not looked at the original reference – got it from Smith </a:t>
            </a:r>
            <a:r>
              <a:rPr lang="en-GB" altLang="en-US" sz="2100" i="1"/>
              <a:t>et al</a:t>
            </a:r>
            <a:r>
              <a:rPr lang="en-GB" altLang="en-US" sz="2100"/>
              <a:t> in the first place…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>
            <a:lvl1pPr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GB" altLang="en-US" sz="4000" b="1">
                <a:solidFill>
                  <a:schemeClr val="bg1"/>
                </a:solidFill>
              </a:rPr>
              <a:t>Research phrases explained</a:t>
            </a: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0" y="908050"/>
            <a:ext cx="9144000" cy="594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762000" indent="-7620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Code of practice:</a:t>
            </a:r>
            <a:r>
              <a:rPr lang="en-GB" altLang="en-US" sz="2000" b="1" dirty="0">
                <a:solidFill>
                  <a:schemeClr val="tx1"/>
                </a:solidFill>
              </a:rPr>
              <a:t> rules which must be obeyed, and don’t need to be explained or justified.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Appendix</a:t>
            </a:r>
            <a:r>
              <a:rPr lang="en-GB" altLang="en-US" sz="2000" b="1" dirty="0">
                <a:solidFill>
                  <a:schemeClr val="tx1"/>
                </a:solidFill>
              </a:rPr>
              <a:t>: unnecessary bit, or couldn’t get this section in within the word limit.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Abstract</a:t>
            </a:r>
            <a:r>
              <a:rPr lang="en-GB" altLang="en-US" sz="2000" b="1" dirty="0">
                <a:solidFill>
                  <a:schemeClr val="tx1"/>
                </a:solidFill>
              </a:rPr>
              <a:t>: starting bit of the paper, where I’m trying to work out what I’m talking about.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Theory</a:t>
            </a:r>
            <a:r>
              <a:rPr lang="en-GB" altLang="en-US" sz="2000" b="1" dirty="0">
                <a:solidFill>
                  <a:schemeClr val="tx1"/>
                </a:solidFill>
              </a:rPr>
              <a:t>: not likely ever to be provable.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Model</a:t>
            </a:r>
            <a:r>
              <a:rPr lang="en-GB" altLang="en-US" sz="2000" b="1" dirty="0">
                <a:solidFill>
                  <a:schemeClr val="tx1"/>
                </a:solidFill>
              </a:rPr>
              <a:t>: toy, or in the absence of any possibility of a theory.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Incontrovertible</a:t>
            </a:r>
            <a:r>
              <a:rPr lang="en-GB" altLang="en-US" sz="2000" b="1" dirty="0">
                <a:solidFill>
                  <a:schemeClr val="tx1"/>
                </a:solidFill>
              </a:rPr>
              <a:t>: definitely dodgy.</a:t>
            </a:r>
            <a:r>
              <a:rPr lang="en-GB" altLang="en-US" sz="2000" b="1" dirty="0">
                <a:solidFill>
                  <a:srgbClr val="0000CC"/>
                </a:solidFill>
              </a:rPr>
              <a:t> 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A highly significant area for exploratory study:</a:t>
            </a:r>
            <a:r>
              <a:rPr lang="en-GB" altLang="en-US" sz="2000" b="1" dirty="0">
                <a:solidFill>
                  <a:srgbClr val="000000"/>
                </a:solidFill>
              </a:rPr>
              <a:t> A useless topic selected by my committee.</a:t>
            </a: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It is hoped that this study will stimulate further investigation in this field:</a:t>
            </a:r>
            <a:r>
              <a:rPr lang="en-GB" altLang="en-US" sz="2000" b="1" dirty="0">
                <a:solidFill>
                  <a:srgbClr val="000000"/>
                </a:solidFill>
              </a:rPr>
              <a:t> I quit.</a:t>
            </a:r>
            <a:endParaRPr lang="en-GB" altLang="en-US" sz="2000" b="1" dirty="0">
              <a:solidFill>
                <a:schemeClr val="tx1"/>
              </a:solidFill>
            </a:endParaRPr>
          </a:p>
          <a:p>
            <a:pPr algn="l">
              <a:lnSpc>
                <a:spcPct val="95000"/>
              </a:lnSpc>
              <a:spcBef>
                <a:spcPct val="25000"/>
              </a:spcBef>
              <a:buClr>
                <a:srgbClr val="CC0066"/>
              </a:buClr>
              <a:buFont typeface="Wingdings" panose="05000000000000000000" pitchFamily="2" charset="2"/>
              <a:buChar char="v"/>
            </a:pPr>
            <a:r>
              <a:rPr lang="en-GB" altLang="en-US" sz="2000" b="1" dirty="0">
                <a:solidFill>
                  <a:srgbClr val="0000CC"/>
                </a:solidFill>
              </a:rPr>
              <a:t>Suggestions for further work arising out of this investigation include:</a:t>
            </a:r>
            <a:r>
              <a:rPr lang="en-GB" altLang="en-US" sz="2000" b="1" dirty="0">
                <a:solidFill>
                  <a:schemeClr val="tx1"/>
                </a:solidFill>
              </a:rPr>
              <a:t> here are all the things we had no idea how to tackle, or just couldn’t be asked to try to sort out.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essional">
  <a:themeElements>
    <a:clrScheme name="Professional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Professional">
      <a:majorFont>
        <a:latin typeface="Arial Rounded MT Bold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8200"/>
            </a:gs>
            <a:gs pos="10001">
              <a:srgbClr val="FF0000"/>
            </a:gs>
            <a:gs pos="35001">
              <a:srgbClr val="BA0066"/>
            </a:gs>
            <a:gs pos="70000">
              <a:srgbClr val="66008F"/>
            </a:gs>
            <a:gs pos="100000">
              <a:srgbClr val="000082"/>
            </a:gs>
          </a:gsLst>
          <a:path path="rect">
            <a:fillToRect l="50000" t="50000" r="50000" b="50000"/>
          </a:path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8200"/>
            </a:gs>
            <a:gs pos="10001">
              <a:srgbClr val="FF0000"/>
            </a:gs>
            <a:gs pos="35001">
              <a:srgbClr val="BA0066"/>
            </a:gs>
            <a:gs pos="70000">
              <a:srgbClr val="66008F"/>
            </a:gs>
            <a:gs pos="100000">
              <a:srgbClr val="000082"/>
            </a:gs>
          </a:gsLst>
          <a:path path="rect">
            <a:fillToRect l="50000" t="50000" r="50000" b="50000"/>
          </a:path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Designs\Professional.pot</Template>
  <TotalTime>8363</TotalTime>
  <Words>548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Comic Sans MS</vt:lpstr>
      <vt:lpstr>Arial</vt:lpstr>
      <vt:lpstr>Arial Rounded MT Bold</vt:lpstr>
      <vt:lpstr>Wingdings</vt:lpstr>
      <vt:lpstr>Times New Roman</vt:lpstr>
      <vt:lpstr>Professional</vt:lpstr>
      <vt:lpstr>Research phrases explained</vt:lpstr>
      <vt:lpstr>PowerPoint Presentation</vt:lpstr>
      <vt:lpstr>Research phrases explained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Active Learning</dc:title>
  <dc:creator>RM Office System</dc:creator>
  <cp:lastModifiedBy>Phil Race</cp:lastModifiedBy>
  <cp:revision>236</cp:revision>
  <dcterms:created xsi:type="dcterms:W3CDTF">1995-06-17T23:31:02Z</dcterms:created>
  <dcterms:modified xsi:type="dcterms:W3CDTF">2017-02-17T15:47:36Z</dcterms:modified>
</cp:coreProperties>
</file>