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5"/>
  </p:notesMasterIdLst>
  <p:handoutMasterIdLst>
    <p:handoutMasterId r:id="rId66"/>
  </p:handoutMasterIdLst>
  <p:sldIdLst>
    <p:sldId id="256" r:id="rId2"/>
    <p:sldId id="333" r:id="rId3"/>
    <p:sldId id="287" r:id="rId4"/>
    <p:sldId id="288" r:id="rId5"/>
    <p:sldId id="277" r:id="rId6"/>
    <p:sldId id="284" r:id="rId7"/>
    <p:sldId id="282" r:id="rId8"/>
    <p:sldId id="291" r:id="rId9"/>
    <p:sldId id="292" r:id="rId10"/>
    <p:sldId id="260" r:id="rId11"/>
    <p:sldId id="285" r:id="rId12"/>
    <p:sldId id="293" r:id="rId13"/>
    <p:sldId id="294" r:id="rId14"/>
    <p:sldId id="295" r:id="rId15"/>
    <p:sldId id="296" r:id="rId16"/>
    <p:sldId id="305" r:id="rId17"/>
    <p:sldId id="297" r:id="rId18"/>
    <p:sldId id="298" r:id="rId19"/>
    <p:sldId id="299" r:id="rId20"/>
    <p:sldId id="300" r:id="rId21"/>
    <p:sldId id="301" r:id="rId22"/>
    <p:sldId id="302" r:id="rId23"/>
    <p:sldId id="303" r:id="rId24"/>
    <p:sldId id="304" r:id="rId25"/>
    <p:sldId id="306" r:id="rId26"/>
    <p:sldId id="307" r:id="rId27"/>
    <p:sldId id="308" r:id="rId28"/>
    <p:sldId id="309" r:id="rId29"/>
    <p:sldId id="310" r:id="rId30"/>
    <p:sldId id="311" r:id="rId31"/>
    <p:sldId id="312" r:id="rId32"/>
    <p:sldId id="315" r:id="rId33"/>
    <p:sldId id="313" r:id="rId34"/>
    <p:sldId id="314" r:id="rId35"/>
    <p:sldId id="316" r:id="rId36"/>
    <p:sldId id="317" r:id="rId37"/>
    <p:sldId id="318" r:id="rId38"/>
    <p:sldId id="319" r:id="rId39"/>
    <p:sldId id="320" r:id="rId40"/>
    <p:sldId id="321" r:id="rId41"/>
    <p:sldId id="322" r:id="rId42"/>
    <p:sldId id="324" r:id="rId43"/>
    <p:sldId id="325" r:id="rId44"/>
    <p:sldId id="326" r:id="rId45"/>
    <p:sldId id="327" r:id="rId46"/>
    <p:sldId id="328" r:id="rId47"/>
    <p:sldId id="329" r:id="rId48"/>
    <p:sldId id="289" r:id="rId49"/>
    <p:sldId id="290" r:id="rId50"/>
    <p:sldId id="286" r:id="rId51"/>
    <p:sldId id="330" r:id="rId52"/>
    <p:sldId id="278" r:id="rId53"/>
    <p:sldId id="279" r:id="rId54"/>
    <p:sldId id="280" r:id="rId55"/>
    <p:sldId id="281" r:id="rId56"/>
    <p:sldId id="264" r:id="rId57"/>
    <p:sldId id="269" r:id="rId58"/>
    <p:sldId id="271" r:id="rId59"/>
    <p:sldId id="283" r:id="rId60"/>
    <p:sldId id="331" r:id="rId61"/>
    <p:sldId id="332" r:id="rId62"/>
    <p:sldId id="273" r:id="rId63"/>
    <p:sldId id="334" r:id="rId64"/>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20"/>
    <p:restoredTop sz="94660"/>
  </p:normalViewPr>
  <p:slideViewPr>
    <p:cSldViewPr>
      <p:cViewPr varScale="1">
        <p:scale>
          <a:sx n="70" d="100"/>
          <a:sy n="70" d="100"/>
        </p:scale>
        <p:origin x="1302" y="66"/>
      </p:cViewPr>
      <p:guideLst>
        <p:guide orient="horz" pos="2160"/>
        <p:guide pos="2880"/>
      </p:guideLst>
    </p:cSldViewPr>
  </p:slideViewPr>
  <p:notesTextViewPr>
    <p:cViewPr>
      <p:scale>
        <a:sx n="100" d="100"/>
        <a:sy n="100" d="100"/>
      </p:scale>
      <p:origin x="0" y="0"/>
    </p:cViewPr>
  </p:notesTextViewPr>
  <p:sorterViewPr>
    <p:cViewPr>
      <p:scale>
        <a:sx n="160" d="100"/>
        <a:sy n="160" d="100"/>
      </p:scale>
      <p:origin x="0" y="-295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extLst>
      <p:ext uri="{BB962C8B-B14F-4D97-AF65-F5344CB8AC3E}">
        <p14:creationId xmlns:p14="http://schemas.microsoft.com/office/powerpoint/2010/main" val="2467874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extLst>
      <p:ext uri="{BB962C8B-B14F-4D97-AF65-F5344CB8AC3E}">
        <p14:creationId xmlns:p14="http://schemas.microsoft.com/office/powerpoint/2010/main" val="18580750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B109F44-9DBE-41F7-BDB4-35B6C9721BFD}" type="slidenum">
              <a:rPr lang="en-US" smtClean="0"/>
              <a:pPr/>
              <a:t>1</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56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57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58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62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3D9633F-E755-4926-8DBB-3FCC422FBA99}" type="datetime1">
              <a:rPr lang="en-GB" altLang="en-US"/>
              <a:pPr>
                <a:defRPr/>
              </a:pPr>
              <a:t>23/03/2017</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E643C548-0A8C-44EA-940D-233EA10EC73A}" type="datetime1">
              <a:rPr lang="en-GB"/>
              <a:pPr>
                <a:defRPr/>
              </a:pPr>
              <a:t>23/03/2017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C1080FEA-3905-408B-99CC-92275CD5BA9E}"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1C28F95D-4321-4DE4-B73D-9C48AD9F510A}" type="datetime1">
              <a:rPr lang="en-GB"/>
              <a:pPr>
                <a:defRPr/>
              </a:pPr>
              <a:t>23/03/2017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AC0A05-C15F-4B40-B07B-C2CF9A9DB374}"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57BBF2F-5ECF-4F05-ACA2-307442E36DC6}" type="datetime1">
              <a:rPr lang="en-GB"/>
              <a:pPr>
                <a:defRPr/>
              </a:pPr>
              <a:t>23/03/2017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6F69672C-5292-476D-9569-47A701CF6898}"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7E464600-29F0-4EED-B78C-888191B4B614}" type="datetime1">
              <a:rPr lang="en-GB"/>
              <a:pPr>
                <a:defRPr/>
              </a:pPr>
              <a:t>23/03/2017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63B1A5E0-FDB2-456C-9801-312FB613C7E1}"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AC1F5C29-1D10-4EDD-972B-BED87C838FB8}" type="datetime1">
              <a:rPr lang="en-GB"/>
              <a:pPr>
                <a:defRPr/>
              </a:pPr>
              <a:t>23/03/2017</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56F004A1-2F8F-4653-8228-5BA0A90AFC5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413CE30E-1821-4743-A204-C86C0A126E56}" type="datetime1">
              <a:rPr lang="en-GB"/>
              <a:pPr>
                <a:defRPr/>
              </a:pPr>
              <a:t>23/03/2017</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8C4BA80C-CB35-4D92-A4D8-44994E169BC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89FE33-FCAE-46C8-BE40-9C2E54205630}" type="datetime1">
              <a:rPr lang="en-GB"/>
              <a:pPr>
                <a:defRPr/>
              </a:pPr>
              <a:t>23/03/2017</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06E12D05-EE66-460B-B554-076EDD886C5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2AAB79C-9719-4513-AB46-A8AF94E8F316}" type="datetime1">
              <a:rPr lang="en-GB"/>
              <a:pPr>
                <a:defRPr/>
              </a:pPr>
              <a:t>23/03/2017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D07CF970-EEE5-4686-96B2-37F5E25AC977}"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690E956-EB6A-4886-A7AB-5261AFAC6853}" type="datetime1">
              <a:rPr lang="en-GB"/>
              <a:pPr>
                <a:defRPr/>
              </a:pPr>
              <a:t>23/03/2017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92513FC6-2A67-43B8-9DD3-90AE1ACD09F5}"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5B8B5191-4640-40FC-BD40-F5C22B8DF1D9}" type="datetime1">
              <a:rPr lang="en-GB"/>
              <a:pPr>
                <a:defRPr/>
              </a:pPr>
              <a:t>23/03/2017</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D71641FD-AA2F-4A5A-993E-3D77ABB4BE1E}"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print"/>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www.heacademy.ac.uk/ntfs"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www.heacademy.ac.uk/ntf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mailto:ntfsindividual@heacademy.ac.uk"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ntfsindividual@heacademy.ac.uk"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259632" y="260648"/>
            <a:ext cx="6715125" cy="2520280"/>
          </a:xfrm>
        </p:spPr>
        <p:txBody>
          <a:bodyPr/>
          <a:lstStyle/>
          <a:p>
            <a:pPr algn="ctr" eaLnBrk="1" hangingPunct="1"/>
            <a:r>
              <a:rPr lang="en-GB" sz="3200" dirty="0"/>
              <a:t>Thinking about applying for a National Teaching Fellowship?</a:t>
            </a:r>
            <a:br>
              <a:rPr lang="en-GB" sz="3200" dirty="0"/>
            </a:br>
            <a:br>
              <a:rPr lang="en-GB" sz="3200" dirty="0"/>
            </a:br>
            <a:endParaRPr lang="en-GB" sz="3600" dirty="0"/>
          </a:p>
        </p:txBody>
      </p:sp>
      <p:sp>
        <p:nvSpPr>
          <p:cNvPr id="4099" name="Rectangle 3"/>
          <p:cNvSpPr>
            <a:spLocks noGrp="1" noChangeArrowheads="1"/>
          </p:cNvSpPr>
          <p:nvPr>
            <p:ph type="subTitle" idx="1"/>
          </p:nvPr>
        </p:nvSpPr>
        <p:spPr>
          <a:xfrm>
            <a:off x="683568" y="2132856"/>
            <a:ext cx="7683127" cy="3062908"/>
          </a:xfrm>
        </p:spPr>
        <p:txBody>
          <a:bodyPr/>
          <a:lstStyle/>
          <a:p>
            <a:pPr algn="ctr" eaLnBrk="1" hangingPunct="1"/>
            <a:r>
              <a:rPr lang="en-GB" sz="2800" b="1" dirty="0"/>
              <a:t>A series of pop-up events in support of people planning to apply for NTF2017 and looking forward to NTF2018.</a:t>
            </a:r>
            <a:br>
              <a:rPr lang="en-GB" sz="2800" b="1" dirty="0"/>
            </a:br>
            <a:endParaRPr lang="en-GB" sz="2800" b="1" dirty="0"/>
          </a:p>
          <a:p>
            <a:pPr algn="ctr" eaLnBrk="1" hangingPunct="1"/>
            <a:r>
              <a:rPr lang="en-GB" sz="2800" b="1" dirty="0"/>
              <a:t>Led by Members of the Committee of the Association of National Teaching Fellows (ANTF) and Colleagues</a:t>
            </a:r>
          </a:p>
          <a:p>
            <a:pPr algn="ctr" eaLnBrk="1" hangingPunct="1"/>
            <a:r>
              <a:rPr lang="en-GB" sz="2800" b="1" dirty="0"/>
              <a:t>March 2017</a:t>
            </a:r>
            <a:endParaRPr lang="en-GB" sz="2000" dirty="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
        <p:nvSpPr>
          <p:cNvPr id="2" name="TextBox 1"/>
          <p:cNvSpPr txBox="1"/>
          <p:nvPr/>
        </p:nvSpPr>
        <p:spPr>
          <a:xfrm>
            <a:off x="-3335" y="6273017"/>
            <a:ext cx="9147335" cy="569387"/>
          </a:xfrm>
          <a:prstGeom prst="rect">
            <a:avLst/>
          </a:prstGeom>
          <a:noFill/>
        </p:spPr>
        <p:txBody>
          <a:bodyPr wrap="square" rtlCol="0">
            <a:spAutoFit/>
          </a:bodyPr>
          <a:lstStyle/>
          <a:p>
            <a:r>
              <a:rPr lang="en-US" dirty="0">
                <a:solidFill>
                  <a:schemeClr val="accent6"/>
                </a:solidFill>
              </a:rPr>
              <a:t>http://</a:t>
            </a:r>
            <a:r>
              <a:rPr lang="en-US" dirty="0" err="1">
                <a:solidFill>
                  <a:schemeClr val="accent6"/>
                </a:solidFill>
              </a:rPr>
              <a:t>ntf-association.com</a:t>
            </a:r>
            <a:r>
              <a:rPr lang="en-US" dirty="0">
                <a:solidFill>
                  <a:schemeClr val="accent6"/>
                </a:solidFill>
              </a:rPr>
              <a:t>     @</a:t>
            </a:r>
            <a:r>
              <a:rPr lang="en-US" dirty="0" err="1">
                <a:solidFill>
                  <a:schemeClr val="accent6"/>
                </a:solidFill>
              </a:rPr>
              <a:t>ntf_tweet</a:t>
            </a:r>
            <a:r>
              <a:rPr lang="en-US" dirty="0">
                <a:solidFill>
                  <a:schemeClr val="accent6"/>
                </a:solidFill>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are the benefits to individuals?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t>It is widely recognised in HE in the UK and internationally as difficult to achieve and a mark of quality as awards are made each year from a large number of nominations.</a:t>
            </a:r>
          </a:p>
          <a:p>
            <a:r>
              <a:rPr lang="en-GB" sz="2400" b="1" dirty="0"/>
              <a:t>It opens doors: many NTFs find </a:t>
            </a:r>
            <a:r>
              <a:rPr lang="en-GB" sz="2400" b="1"/>
              <a:t>they can use </a:t>
            </a:r>
            <a:r>
              <a:rPr lang="en-GB" sz="2400" b="1" dirty="0"/>
              <a:t>the award as a springboard to progress their careers.</a:t>
            </a:r>
          </a:p>
          <a:p>
            <a:r>
              <a:rPr lang="en-GB" sz="2400" b="1" dirty="0"/>
              <a:t>You join a national community of like-minded professionals who are passionate about teaching.</a:t>
            </a:r>
            <a:r>
              <a:rPr lang="en-US" sz="2400" b="1" dirty="0">
                <a:solidFill>
                  <a:srgbClr val="00B050"/>
                </a:solidFill>
              </a:rPr>
              <a:t>The ANTF network is a fantastically supportive community of learning and their annual symposia are enjoyable networking events</a:t>
            </a:r>
            <a:r>
              <a:rPr lang="en-US" sz="2400" b="1" dirty="0"/>
              <a:t>;</a:t>
            </a:r>
          </a:p>
          <a:p>
            <a:r>
              <a:rPr lang="en-US" sz="2400" b="1" dirty="0"/>
              <a:t>The cash element can give you some flexibility to attend conferences and to travel where institutional budgets are constrained.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are the benefits for institutions?</a:t>
            </a:r>
          </a:p>
        </p:txBody>
      </p:sp>
      <p:sp>
        <p:nvSpPr>
          <p:cNvPr id="3" name="Content Placeholder 2"/>
          <p:cNvSpPr>
            <a:spLocks noGrp="1"/>
          </p:cNvSpPr>
          <p:nvPr>
            <p:ph idx="1"/>
          </p:nvPr>
        </p:nvSpPr>
        <p:spPr/>
        <p:txBody>
          <a:bodyPr/>
          <a:lstStyle/>
          <a:p>
            <a:r>
              <a:rPr lang="en-GB" sz="2400" b="1" dirty="0"/>
              <a:t>Increasingly used as a model to develop and extend university-wide schemes, aiming to raise the status of teaching and instil pride in the profession and student learning.</a:t>
            </a:r>
          </a:p>
          <a:p>
            <a:r>
              <a:rPr lang="en-GB" sz="2400" b="1" dirty="0"/>
              <a:t>Can be a focal point for discussions about innovation and professional development – past NTFS funding has enabled NTFs to capitalise on their status and bid for extra funding for research and projects to enhance learning and teaching.</a:t>
            </a:r>
          </a:p>
          <a:p>
            <a:r>
              <a:rPr lang="en-GB" sz="2400" b="1" dirty="0"/>
              <a:t>Can enable staff to cross boundaries, collaborating with colleagues in other disciplines and forging links with universities nationally and internationally.</a:t>
            </a:r>
          </a:p>
        </p:txBody>
      </p:sp>
    </p:spTree>
    <p:extLst>
      <p:ext uri="{BB962C8B-B14F-4D97-AF65-F5344CB8AC3E}">
        <p14:creationId xmlns:p14="http://schemas.microsoft.com/office/powerpoint/2010/main" val="4198485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Nominations</a:t>
            </a:r>
          </a:p>
        </p:txBody>
      </p:sp>
      <p:sp>
        <p:nvSpPr>
          <p:cNvPr id="3" name="Content Placeholder 2"/>
          <p:cNvSpPr>
            <a:spLocks noGrp="1"/>
          </p:cNvSpPr>
          <p:nvPr>
            <p:ph idx="1"/>
          </p:nvPr>
        </p:nvSpPr>
        <p:spPr>
          <a:xfrm>
            <a:off x="179512" y="1412875"/>
            <a:ext cx="8518401" cy="4789488"/>
          </a:xfrm>
        </p:spPr>
        <p:txBody>
          <a:bodyPr/>
          <a:lstStyle/>
          <a:p>
            <a:r>
              <a:rPr lang="en-GB" sz="2000" b="1" dirty="0"/>
              <a:t>In developing nominations, eligible institutions should identify what is innovative, inclusive and excellent practice within their own organisational settings (as well as, in brief, and where appropriate, how far this may reflect national and/or international practices). </a:t>
            </a:r>
          </a:p>
          <a:p>
            <a:r>
              <a:rPr lang="en-GB" sz="2000" b="1" dirty="0"/>
              <a:t>The HEA and the UK Teaching Excellence Awards Panel recognise that excellence in teaching and learning support will be situated within specific academic, professional and institutional contexts and consider that excellent practice should be inclusive practice. </a:t>
            </a:r>
          </a:p>
          <a:p>
            <a:r>
              <a:rPr lang="en-GB" sz="2000" b="1" dirty="0"/>
              <a:t>Although the HEA and the UK Teaching Excellence Awards Advisory Panel appreciate that some advice or assistance from the institution or an external mentor may be deemed appropriate, the </a:t>
            </a:r>
            <a:r>
              <a:rPr lang="en-GB" sz="2000" b="1" dirty="0">
                <a:solidFill>
                  <a:srgbClr val="00B050"/>
                </a:solidFill>
              </a:rPr>
              <a:t>text of the Claim should be the work of the nominee only.</a:t>
            </a:r>
            <a:r>
              <a:rPr lang="en-GB" sz="2000" b="1" dirty="0"/>
              <a:t> The HEA may process nominations through anti-plagiarism software</a:t>
            </a:r>
            <a:r>
              <a:rPr lang="en-GB" sz="2000" dirty="0"/>
              <a:t>.</a:t>
            </a:r>
          </a:p>
        </p:txBody>
      </p:sp>
    </p:spTree>
    <p:extLst>
      <p:ext uri="{BB962C8B-B14F-4D97-AF65-F5344CB8AC3E}">
        <p14:creationId xmlns:p14="http://schemas.microsoft.com/office/powerpoint/2010/main" val="1847534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22238"/>
            <a:ext cx="8352928" cy="1074737"/>
          </a:xfrm>
        </p:spPr>
        <p:txBody>
          <a:bodyPr/>
          <a:lstStyle/>
          <a:p>
            <a:r>
              <a:rPr lang="en-GB" dirty="0"/>
              <a:t>Career stage, sustained impact and  equal opportunities</a:t>
            </a:r>
          </a:p>
        </p:txBody>
      </p:sp>
      <p:sp>
        <p:nvSpPr>
          <p:cNvPr id="3" name="Content Placeholder 2"/>
          <p:cNvSpPr>
            <a:spLocks noGrp="1"/>
          </p:cNvSpPr>
          <p:nvPr>
            <p:ph idx="1"/>
          </p:nvPr>
        </p:nvSpPr>
        <p:spPr>
          <a:xfrm>
            <a:off x="251520" y="1412875"/>
            <a:ext cx="8446393" cy="4789488"/>
          </a:xfrm>
        </p:spPr>
        <p:txBody>
          <a:bodyPr/>
          <a:lstStyle/>
          <a:p>
            <a:r>
              <a:rPr lang="en-GB" sz="2000" b="1" dirty="0"/>
              <a:t>Eligible institutions are strongly encouraged to nominate individuals at </a:t>
            </a:r>
            <a:r>
              <a:rPr lang="en-GB" sz="2000" b="1" dirty="0">
                <a:solidFill>
                  <a:srgbClr val="00B050"/>
                </a:solidFill>
              </a:rPr>
              <a:t>any stage of their career </a:t>
            </a:r>
            <a:r>
              <a:rPr lang="en-GB" sz="2000" b="1" dirty="0"/>
              <a:t>who undertake any role(s) which clearly contribute to the enhancement of the student learning experience. </a:t>
            </a:r>
          </a:p>
          <a:p>
            <a:r>
              <a:rPr lang="en-GB" sz="2000" b="1" dirty="0"/>
              <a:t>Nominees should demonstrate impact on student learning over a </a:t>
            </a:r>
            <a:r>
              <a:rPr lang="en-GB" sz="2000" b="1" dirty="0">
                <a:solidFill>
                  <a:srgbClr val="00B050"/>
                </a:solidFill>
              </a:rPr>
              <a:t>sustained period</a:t>
            </a:r>
            <a:r>
              <a:rPr lang="en-GB" sz="2000" b="1" dirty="0"/>
              <a:t>. </a:t>
            </a:r>
          </a:p>
          <a:p>
            <a:r>
              <a:rPr lang="en-GB" sz="2000" b="1" dirty="0"/>
              <a:t>The HEA is committed to equality of opportunity. In this process it ensures that no nominee is treated less favourably than others on the grounds of gender, race, nationality, ethnic or national origin, religious or political beliefs, disability, marital status, social background, family circumstances, sexual orientation, gender reassignment, spent criminal convictions, age, or for any other unlawful reason. The HEA and the funders </a:t>
            </a:r>
            <a:r>
              <a:rPr lang="en-GB" sz="2000" b="1" dirty="0">
                <a:solidFill>
                  <a:srgbClr val="00B050"/>
                </a:solidFill>
              </a:rPr>
              <a:t>expect institutions to ensure their own processes to identify nominees are grounded in appropriate equality and diversity good practice.</a:t>
            </a:r>
          </a:p>
        </p:txBody>
      </p:sp>
    </p:spTree>
    <p:extLst>
      <p:ext uri="{BB962C8B-B14F-4D97-AF65-F5344CB8AC3E}">
        <p14:creationId xmlns:p14="http://schemas.microsoft.com/office/powerpoint/2010/main" val="484607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Important to note:</a:t>
            </a:r>
          </a:p>
        </p:txBody>
      </p:sp>
      <p:sp>
        <p:nvSpPr>
          <p:cNvPr id="3" name="Content Placeholder 2"/>
          <p:cNvSpPr>
            <a:spLocks noGrp="1"/>
          </p:cNvSpPr>
          <p:nvPr>
            <p:ph idx="1"/>
          </p:nvPr>
        </p:nvSpPr>
        <p:spPr/>
        <p:txBody>
          <a:bodyPr/>
          <a:lstStyle/>
          <a:p>
            <a:r>
              <a:rPr lang="en-GB" sz="2400" b="1" dirty="0"/>
              <a:t>Nominations are made by a central contact at the institution (NTFS institutional contact) through an online system hosted by the HEA’s Virtual Learning Environment (VLE).</a:t>
            </a:r>
          </a:p>
          <a:p>
            <a:r>
              <a:rPr lang="en-GB" sz="2400" b="1" dirty="0"/>
              <a:t>The NTFS institutional contact will have been </a:t>
            </a:r>
            <a:r>
              <a:rPr lang="en-GB" sz="2400" b="1" dirty="0">
                <a:solidFill>
                  <a:srgbClr val="00B050"/>
                </a:solidFill>
              </a:rPr>
              <a:t>issued with a username and password</a:t>
            </a:r>
            <a:r>
              <a:rPr lang="en-GB" sz="2400" b="1" dirty="0"/>
              <a:t> for this system. Full instructions will be provided. </a:t>
            </a:r>
          </a:p>
          <a:p>
            <a:r>
              <a:rPr lang="en-GB" sz="2400" b="1" dirty="0"/>
              <a:t>A provider can </a:t>
            </a:r>
            <a:r>
              <a:rPr lang="en-GB" sz="2400" b="1" dirty="0">
                <a:solidFill>
                  <a:srgbClr val="00B050"/>
                </a:solidFill>
              </a:rPr>
              <a:t>withdraw a candidate up to one week prior to the Panel results meeting</a:t>
            </a:r>
            <a:r>
              <a:rPr lang="en-GB" sz="2400" b="1" dirty="0"/>
              <a:t>.</a:t>
            </a:r>
          </a:p>
          <a:p>
            <a:pPr marL="0" indent="0">
              <a:buNone/>
            </a:pPr>
            <a:r>
              <a:rPr lang="en-GB" sz="2400" b="1" dirty="0">
                <a:solidFill>
                  <a:srgbClr val="FF0000"/>
                </a:solidFill>
              </a:rPr>
              <a:t>ANTF advice: familiarise yourself with the  portal soon!</a:t>
            </a:r>
            <a:endParaRPr lang="en-GB" sz="2400" b="1" dirty="0"/>
          </a:p>
        </p:txBody>
      </p:sp>
    </p:spTree>
    <p:extLst>
      <p:ext uri="{BB962C8B-B14F-4D97-AF65-F5344CB8AC3E}">
        <p14:creationId xmlns:p14="http://schemas.microsoft.com/office/powerpoint/2010/main" val="1930751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Nomination documents should comprise as separate documents:</a:t>
            </a:r>
          </a:p>
        </p:txBody>
      </p:sp>
      <p:sp>
        <p:nvSpPr>
          <p:cNvPr id="3" name="Content Placeholder 2"/>
          <p:cNvSpPr>
            <a:spLocks noGrp="1"/>
          </p:cNvSpPr>
          <p:nvPr>
            <p:ph idx="1"/>
          </p:nvPr>
        </p:nvSpPr>
        <p:spPr/>
        <p:txBody>
          <a:bodyPr/>
          <a:lstStyle/>
          <a:p>
            <a:r>
              <a:rPr lang="en-GB" sz="2400" b="1" dirty="0"/>
              <a:t>Claim for National Teaching Fellowship: a statement </a:t>
            </a:r>
            <a:r>
              <a:rPr lang="en-GB" sz="2400" b="1" dirty="0">
                <a:solidFill>
                  <a:srgbClr val="00B050"/>
                </a:solidFill>
              </a:rPr>
              <a:t>written by the individual </a:t>
            </a:r>
            <a:r>
              <a:rPr lang="en-GB" sz="2400" b="1" dirty="0"/>
              <a:t>of how they demonstrate excellence relevant to each of the three award criteria (maximum 3500 words).  </a:t>
            </a:r>
          </a:p>
          <a:p>
            <a:r>
              <a:rPr lang="en-GB" sz="2400" b="1" dirty="0"/>
              <a:t>Signed Statement of Support from the institution’s Vice-Chancellor or equivalent, this document should be submitted as a Word document, however can also be submitted as a scanned PDF to include the signature (maximum 1000 words). </a:t>
            </a:r>
          </a:p>
          <a:p>
            <a:r>
              <a:rPr lang="en-GB" sz="2400" b="1" dirty="0"/>
              <a:t>Brief Curriculum Vitae (maximum 1000 words).</a:t>
            </a:r>
          </a:p>
          <a:p>
            <a:r>
              <a:rPr lang="en-GB" sz="2400" b="1" dirty="0"/>
              <a:t>Nomination Form available via the HEA website.</a:t>
            </a:r>
          </a:p>
        </p:txBody>
      </p:sp>
    </p:spTree>
    <p:extLst>
      <p:ext uri="{BB962C8B-B14F-4D97-AF65-F5344CB8AC3E}">
        <p14:creationId xmlns:p14="http://schemas.microsoft.com/office/powerpoint/2010/main" val="4075070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three criteria</a:t>
            </a:r>
          </a:p>
        </p:txBody>
      </p:sp>
      <p:sp>
        <p:nvSpPr>
          <p:cNvPr id="3" name="Content Placeholder 2"/>
          <p:cNvSpPr>
            <a:spLocks noGrp="1"/>
          </p:cNvSpPr>
          <p:nvPr>
            <p:ph idx="1"/>
          </p:nvPr>
        </p:nvSpPr>
        <p:spPr>
          <a:xfrm>
            <a:off x="251520" y="1412875"/>
            <a:ext cx="8568952" cy="4789488"/>
          </a:xfrm>
        </p:spPr>
        <p:txBody>
          <a:bodyPr/>
          <a:lstStyle/>
          <a:p>
            <a:r>
              <a:rPr lang="en-GB" sz="2400" b="1" dirty="0">
                <a:solidFill>
                  <a:srgbClr val="00B050"/>
                </a:solidFill>
              </a:rPr>
              <a:t>Individual excellence</a:t>
            </a:r>
            <a:r>
              <a:rPr lang="en-GB" sz="2400" b="1" dirty="0"/>
              <a:t>: evidence of enhancing and transforming the student learning experience commensurate with the individual’s context and the opportunities afforded by it.</a:t>
            </a:r>
          </a:p>
          <a:p>
            <a:r>
              <a:rPr lang="en-GB" sz="2400" b="1" dirty="0">
                <a:solidFill>
                  <a:srgbClr val="00B050"/>
                </a:solidFill>
              </a:rPr>
              <a:t>Raising the profile of excellence</a:t>
            </a:r>
            <a:r>
              <a:rPr lang="en-GB" sz="2400" b="1" dirty="0"/>
              <a:t>: evidence of supporting colleagues and influencing support for student learning; demonstrating impact and engagement beyond the nominee’s immediate academic or professional role.</a:t>
            </a:r>
          </a:p>
          <a:p>
            <a:r>
              <a:rPr lang="en-GB" sz="2400" b="1" dirty="0">
                <a:solidFill>
                  <a:srgbClr val="00B050"/>
                </a:solidFill>
              </a:rPr>
              <a:t>Developing excellence</a:t>
            </a:r>
            <a:r>
              <a:rPr lang="en-GB" sz="2400" b="1" dirty="0"/>
              <a:t>: evidence of the nominee’s commitment to her/his ongoing professional development with regard to teaching and learning and/or learning support.</a:t>
            </a:r>
          </a:p>
        </p:txBody>
      </p:sp>
    </p:spTree>
    <p:extLst>
      <p:ext uri="{BB962C8B-B14F-4D97-AF65-F5344CB8AC3E}">
        <p14:creationId xmlns:p14="http://schemas.microsoft.com/office/powerpoint/2010/main" val="279608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p:spPr>
        <p:txBody>
          <a:bodyPr/>
          <a:lstStyle/>
          <a:p>
            <a:r>
              <a:rPr lang="en-GB" dirty="0"/>
              <a:t>The </a:t>
            </a:r>
            <a:r>
              <a:rPr lang="en-GB" sz="4000" dirty="0"/>
              <a:t>Claim for National Teaching Fellowship: </a:t>
            </a:r>
            <a:endParaRPr lang="en-GB" dirty="0"/>
          </a:p>
        </p:txBody>
      </p:sp>
      <p:sp>
        <p:nvSpPr>
          <p:cNvPr id="3" name="Content Placeholder 2"/>
          <p:cNvSpPr>
            <a:spLocks noGrp="1"/>
          </p:cNvSpPr>
          <p:nvPr>
            <p:ph idx="1"/>
          </p:nvPr>
        </p:nvSpPr>
        <p:spPr>
          <a:xfrm>
            <a:off x="251520" y="1196975"/>
            <a:ext cx="8712968" cy="5005388"/>
          </a:xfrm>
        </p:spPr>
        <p:txBody>
          <a:bodyPr/>
          <a:lstStyle/>
          <a:p>
            <a:r>
              <a:rPr lang="en-GB" sz="2000" b="1" dirty="0"/>
              <a:t>nominees are required to present their excellence claim against the three criteria with </a:t>
            </a:r>
            <a:r>
              <a:rPr lang="en-GB" sz="2000" b="1" dirty="0">
                <a:solidFill>
                  <a:srgbClr val="00B050"/>
                </a:solidFill>
              </a:rPr>
              <a:t>reference to examples </a:t>
            </a:r>
            <a:r>
              <a:rPr lang="en-GB" sz="2000" b="1" dirty="0"/>
              <a:t>of supporting evidence, which may include (but need not be confined to): student feedback and evaluations, feedback from peer observations, feedback from other national engagements, student support materials, work with other partner institutions and organisations. </a:t>
            </a:r>
          </a:p>
          <a:p>
            <a:r>
              <a:rPr lang="en-GB" sz="2000" b="1" dirty="0"/>
              <a:t>The decision of what constitutes appropriate evidence rests with the nominating institution and the individual nominee but nominees are encouraged to ensure that the </a:t>
            </a:r>
            <a:r>
              <a:rPr lang="en-GB" sz="2000" b="1" dirty="0">
                <a:solidFill>
                  <a:srgbClr val="00B050"/>
                </a:solidFill>
              </a:rPr>
              <a:t>student voice </a:t>
            </a:r>
            <a:r>
              <a:rPr lang="en-GB" sz="2000" b="1" dirty="0"/>
              <a:t>is explicit in their nomination. </a:t>
            </a:r>
          </a:p>
          <a:p>
            <a:r>
              <a:rPr lang="en-GB" sz="2000" b="1" dirty="0"/>
              <a:t>Individuals from various academic disciplines inevitably demonstrate different communication and analytical styles and this will be accounted for in the assessment process. As such there is no ‘style’ that is expected in applications and examples will be assessed and marked for their contribution to the criteria as a whole.</a:t>
            </a:r>
          </a:p>
        </p:txBody>
      </p:sp>
    </p:spTree>
    <p:extLst>
      <p:ext uri="{BB962C8B-B14F-4D97-AF65-F5344CB8AC3E}">
        <p14:creationId xmlns:p14="http://schemas.microsoft.com/office/powerpoint/2010/main" val="1491508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Signed Statement of Support:</a:t>
            </a:r>
          </a:p>
        </p:txBody>
      </p:sp>
      <p:sp>
        <p:nvSpPr>
          <p:cNvPr id="3" name="Content Placeholder 2"/>
          <p:cNvSpPr>
            <a:spLocks noGrp="1"/>
          </p:cNvSpPr>
          <p:nvPr>
            <p:ph idx="1"/>
          </p:nvPr>
        </p:nvSpPr>
        <p:spPr>
          <a:xfrm>
            <a:off x="179512" y="1412875"/>
            <a:ext cx="8784976" cy="4789488"/>
          </a:xfrm>
        </p:spPr>
        <p:txBody>
          <a:bodyPr/>
          <a:lstStyle/>
          <a:p>
            <a:r>
              <a:rPr lang="en-GB" sz="2000" b="1" dirty="0"/>
              <a:t>The supporting statement from the institution’s Vice Chancellor or equivalent is an essential and critical aspect of the nomination. </a:t>
            </a:r>
          </a:p>
          <a:p>
            <a:r>
              <a:rPr lang="en-GB" sz="2000" b="1" dirty="0"/>
              <a:t>It is recommended that the nominee’s claim for a NTF is read prior to composing the institutional supporting statement. </a:t>
            </a:r>
          </a:p>
          <a:p>
            <a:r>
              <a:rPr lang="en-GB" sz="2000" b="1" dirty="0"/>
              <a:t>Please provide evaluative comments under the 3 criteria. In particular, the statement should: </a:t>
            </a:r>
          </a:p>
          <a:p>
            <a:pPr lvl="1"/>
            <a:r>
              <a:rPr lang="en-GB" sz="1600" b="1" dirty="0"/>
              <a:t>endorse the validity of the nominee’s claim for excellence, </a:t>
            </a:r>
          </a:p>
          <a:p>
            <a:pPr lvl="1"/>
            <a:r>
              <a:rPr lang="en-GB" sz="1600" b="1" dirty="0"/>
              <a:t>provide an institutional context within which the nominee has been identified as excellent, </a:t>
            </a:r>
          </a:p>
          <a:p>
            <a:pPr lvl="1"/>
            <a:r>
              <a:rPr lang="en-GB" sz="1600" b="1" dirty="0"/>
              <a:t>provide confirmation of support of the nominee, should they be successful, in terms of carrying out the requirements associated with a National Teaching Fellowship, </a:t>
            </a:r>
          </a:p>
          <a:p>
            <a:pPr lvl="1"/>
            <a:r>
              <a:rPr lang="en-GB" sz="1600" b="1" dirty="0"/>
              <a:t>provide </a:t>
            </a:r>
            <a:r>
              <a:rPr lang="en-GB" sz="1600" b="1" dirty="0">
                <a:solidFill>
                  <a:srgbClr val="00B050"/>
                </a:solidFill>
              </a:rPr>
              <a:t>any additional supporting information which might be most appropriately expressed by the Vice-Chancellor or equivalent </a:t>
            </a:r>
            <a:r>
              <a:rPr lang="en-GB" sz="1600" b="1" dirty="0"/>
              <a:t>rather than the nominee her/himself. </a:t>
            </a:r>
          </a:p>
          <a:p>
            <a:pPr lvl="1"/>
            <a:r>
              <a:rPr lang="en-GB" sz="1600" b="1" dirty="0"/>
              <a:t>provide the name, job title and signature of the supporter (electronic signatures are permitted within this document)</a:t>
            </a:r>
          </a:p>
        </p:txBody>
      </p:sp>
    </p:spTree>
    <p:extLst>
      <p:ext uri="{BB962C8B-B14F-4D97-AF65-F5344CB8AC3E}">
        <p14:creationId xmlns:p14="http://schemas.microsoft.com/office/powerpoint/2010/main" val="981608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CV</a:t>
            </a:r>
          </a:p>
        </p:txBody>
      </p:sp>
      <p:sp>
        <p:nvSpPr>
          <p:cNvPr id="3" name="Content Placeholder 2"/>
          <p:cNvSpPr>
            <a:spLocks noGrp="1"/>
          </p:cNvSpPr>
          <p:nvPr>
            <p:ph idx="1"/>
          </p:nvPr>
        </p:nvSpPr>
        <p:spPr/>
        <p:txBody>
          <a:bodyPr/>
          <a:lstStyle/>
          <a:p>
            <a:r>
              <a:rPr lang="en-GB" sz="2000" b="1" dirty="0"/>
              <a:t>Nominees are advised to focus on their experience and outputs with a view to demonstrating a </a:t>
            </a:r>
            <a:r>
              <a:rPr lang="en-GB" sz="2000" b="1" dirty="0">
                <a:solidFill>
                  <a:srgbClr val="00B050"/>
                </a:solidFill>
              </a:rPr>
              <a:t>robust</a:t>
            </a:r>
            <a:r>
              <a:rPr lang="en-GB" sz="2000" b="1" dirty="0"/>
              <a:t> commitment to enhancing and supporting student learning and delivering, or facilitating, teaching excellence. </a:t>
            </a:r>
          </a:p>
          <a:p>
            <a:r>
              <a:rPr lang="en-GB" sz="2000" b="1" dirty="0"/>
              <a:t>The formatting requirements apply to the CV too. </a:t>
            </a:r>
          </a:p>
          <a:p>
            <a:r>
              <a:rPr lang="en-GB" sz="2000" b="1" dirty="0"/>
              <a:t>As a guide for the production of the CV the following headings may be included (but need not be confined to): </a:t>
            </a:r>
          </a:p>
          <a:p>
            <a:pPr lvl="1"/>
            <a:r>
              <a:rPr lang="en-GB" sz="1600" b="1" dirty="0"/>
              <a:t>Qualifications </a:t>
            </a:r>
          </a:p>
          <a:p>
            <a:pPr lvl="1"/>
            <a:r>
              <a:rPr lang="en-GB" sz="1600" b="1" dirty="0"/>
              <a:t>Awards </a:t>
            </a:r>
          </a:p>
          <a:p>
            <a:pPr lvl="1"/>
            <a:r>
              <a:rPr lang="en-GB" sz="1600" b="1" dirty="0"/>
              <a:t>Past employment, roles and achievements </a:t>
            </a:r>
          </a:p>
          <a:p>
            <a:pPr lvl="1"/>
            <a:r>
              <a:rPr lang="en-GB" sz="1600" b="1" dirty="0"/>
              <a:t>Current roles and appointments </a:t>
            </a:r>
          </a:p>
          <a:p>
            <a:pPr lvl="1"/>
            <a:r>
              <a:rPr lang="en-GB" sz="1600" b="1" dirty="0"/>
              <a:t>National and international contributions to education or subject sector</a:t>
            </a:r>
          </a:p>
          <a:p>
            <a:pPr lvl="1"/>
            <a:r>
              <a:rPr lang="en-GB" sz="1600" b="1" dirty="0"/>
              <a:t>Publications (</a:t>
            </a:r>
            <a:r>
              <a:rPr lang="en-GB" sz="1600" b="1" dirty="0">
                <a:solidFill>
                  <a:srgbClr val="00B050"/>
                </a:solidFill>
              </a:rPr>
              <a:t>education related</a:t>
            </a:r>
            <a:r>
              <a:rPr lang="en-GB" sz="1600" b="1" dirty="0"/>
              <a:t>) </a:t>
            </a:r>
          </a:p>
          <a:p>
            <a:pPr lvl="1"/>
            <a:r>
              <a:rPr lang="en-GB" sz="1600" b="1" dirty="0"/>
              <a:t>Conference Papers and Workshop Facilitations </a:t>
            </a:r>
          </a:p>
          <a:p>
            <a:pPr lvl="1"/>
            <a:r>
              <a:rPr lang="en-GB" sz="1600" b="1" dirty="0"/>
              <a:t>Non-Accredited Training and Development</a:t>
            </a:r>
          </a:p>
        </p:txBody>
      </p:sp>
    </p:spTree>
    <p:extLst>
      <p:ext uri="{BB962C8B-B14F-4D97-AF65-F5344CB8AC3E}">
        <p14:creationId xmlns:p14="http://schemas.microsoft.com/office/powerpoint/2010/main" val="1667961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9957" y="692696"/>
            <a:ext cx="5087451" cy="584776"/>
          </a:xfrm>
          <a:prstGeom prst="rect">
            <a:avLst/>
          </a:prstGeom>
          <a:noFill/>
        </p:spPr>
        <p:txBody>
          <a:bodyPr wrap="none" rtlCol="0">
            <a:spAutoFit/>
          </a:bodyPr>
          <a:lstStyle/>
          <a:p>
            <a:r>
              <a:rPr lang="en-US" sz="3200" b="1" dirty="0">
                <a:solidFill>
                  <a:schemeClr val="tx2"/>
                </a:solidFill>
                <a:latin typeface="+mj-lt"/>
                <a:ea typeface="+mj-ea"/>
                <a:cs typeface="+mj-cs"/>
              </a:rPr>
              <a:t>How to use these slides?</a:t>
            </a:r>
          </a:p>
        </p:txBody>
      </p:sp>
      <p:sp>
        <p:nvSpPr>
          <p:cNvPr id="5" name="TextBox 4"/>
          <p:cNvSpPr txBox="1"/>
          <p:nvPr/>
        </p:nvSpPr>
        <p:spPr>
          <a:xfrm>
            <a:off x="417619" y="1556792"/>
            <a:ext cx="8402853" cy="5262980"/>
          </a:xfrm>
          <a:prstGeom prst="rect">
            <a:avLst/>
          </a:prstGeom>
          <a:noFill/>
        </p:spPr>
        <p:txBody>
          <a:bodyPr wrap="square" rtlCol="0">
            <a:spAutoFit/>
          </a:bodyPr>
          <a:lstStyle/>
          <a:p>
            <a:pPr algn="l"/>
            <a:r>
              <a:rPr lang="en-US" sz="2800" dirty="0"/>
              <a:t>These slides are intended as a guide for anyone running workshops about the scheme this year. Feel free to use any of the content in your own presentations.</a:t>
            </a:r>
            <a:br>
              <a:rPr lang="en-US" sz="2800" dirty="0"/>
            </a:br>
            <a:endParaRPr lang="en-US" sz="2800" dirty="0"/>
          </a:p>
          <a:p>
            <a:pPr algn="l"/>
            <a:r>
              <a:rPr lang="en-US" sz="2800" dirty="0"/>
              <a:t>The content is largely from the HEA website, and </a:t>
            </a:r>
            <a:br>
              <a:rPr lang="en-US" sz="2800" dirty="0"/>
            </a:br>
            <a:r>
              <a:rPr lang="en-US" sz="2800" dirty="0"/>
              <a:t>no further amendments have been received from the HEA to date.</a:t>
            </a:r>
          </a:p>
          <a:p>
            <a:pPr algn="l"/>
            <a:endParaRPr lang="en-US" sz="2800" dirty="0"/>
          </a:p>
          <a:p>
            <a:pPr algn="l"/>
            <a:r>
              <a:rPr lang="en-US" sz="2800" dirty="0"/>
              <a:t>Points to emphasize are in </a:t>
            </a:r>
            <a:r>
              <a:rPr lang="en-US" sz="2800" dirty="0">
                <a:solidFill>
                  <a:srgbClr val="008000"/>
                </a:solidFill>
              </a:rPr>
              <a:t>green text</a:t>
            </a:r>
            <a:r>
              <a:rPr lang="en-US" sz="2800" dirty="0"/>
              <a:t>, and ANTF comments are </a:t>
            </a:r>
            <a:r>
              <a:rPr lang="en-US" sz="2800" dirty="0">
                <a:solidFill>
                  <a:srgbClr val="FF0000"/>
                </a:solidFill>
              </a:rPr>
              <a:t>in red</a:t>
            </a:r>
            <a:r>
              <a:rPr lang="en-US" sz="2800" dirty="0"/>
              <a:t>.</a:t>
            </a:r>
          </a:p>
          <a:p>
            <a:pPr algn="l"/>
            <a:endParaRPr lang="en-US" sz="2800" dirty="0"/>
          </a:p>
        </p:txBody>
      </p:sp>
    </p:spTree>
    <p:extLst>
      <p:ext uri="{BB962C8B-B14F-4D97-AF65-F5344CB8AC3E}">
        <p14:creationId xmlns:p14="http://schemas.microsoft.com/office/powerpoint/2010/main" val="25101537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a:t>Nomination Form:</a:t>
            </a:r>
            <a:endParaRPr lang="en-GB" dirty="0"/>
          </a:p>
        </p:txBody>
      </p:sp>
      <p:sp>
        <p:nvSpPr>
          <p:cNvPr id="3" name="Content Placeholder 2"/>
          <p:cNvSpPr>
            <a:spLocks noGrp="1"/>
          </p:cNvSpPr>
          <p:nvPr>
            <p:ph idx="1"/>
          </p:nvPr>
        </p:nvSpPr>
        <p:spPr/>
        <p:txBody>
          <a:bodyPr/>
          <a:lstStyle/>
          <a:p>
            <a:r>
              <a:rPr lang="en-GB" sz="2000" b="1" dirty="0"/>
              <a:t>Nominees must submit a completed form with the three other nomination documents (i.e. Claim, Statement of Support and CV). </a:t>
            </a:r>
          </a:p>
          <a:p>
            <a:r>
              <a:rPr lang="en-GB" sz="2000" b="1" dirty="0"/>
              <a:t>The application form, available to download at www.heacademy.ac.uk/ntfs, contains information used for internal administration purposes and will not be sent to reviewers. </a:t>
            </a:r>
          </a:p>
          <a:p>
            <a:r>
              <a:rPr lang="en-GB" sz="2000" b="1" dirty="0"/>
              <a:t>All sections must be completed in full. </a:t>
            </a:r>
          </a:p>
          <a:p>
            <a:r>
              <a:rPr lang="en-GB" sz="2000" b="1" dirty="0"/>
              <a:t>Forms should be submitted in Microsoft Word format, although the </a:t>
            </a:r>
            <a:r>
              <a:rPr lang="en-GB" sz="2000" b="1" dirty="0">
                <a:solidFill>
                  <a:srgbClr val="00B050"/>
                </a:solidFill>
              </a:rPr>
              <a:t>page 5 signature should be submitted as a PDF document</a:t>
            </a:r>
            <a:r>
              <a:rPr lang="en-GB" sz="2000" b="1" dirty="0"/>
              <a:t>. </a:t>
            </a:r>
          </a:p>
          <a:p>
            <a:r>
              <a:rPr lang="en-GB" sz="2000" b="1" dirty="0"/>
              <a:t>Personal profiles (compulsory but not assessed). </a:t>
            </a:r>
          </a:p>
        </p:txBody>
      </p:sp>
    </p:spTree>
    <p:extLst>
      <p:ext uri="{BB962C8B-B14F-4D97-AF65-F5344CB8AC3E}">
        <p14:creationId xmlns:p14="http://schemas.microsoft.com/office/powerpoint/2010/main" val="38420539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should be included within the nomination form?</a:t>
            </a:r>
          </a:p>
        </p:txBody>
      </p:sp>
      <p:sp>
        <p:nvSpPr>
          <p:cNvPr id="3" name="Content Placeholder 2"/>
          <p:cNvSpPr>
            <a:spLocks noGrp="1"/>
          </p:cNvSpPr>
          <p:nvPr>
            <p:ph idx="1"/>
          </p:nvPr>
        </p:nvSpPr>
        <p:spPr/>
        <p:txBody>
          <a:bodyPr/>
          <a:lstStyle/>
          <a:p>
            <a:r>
              <a:rPr lang="en-GB" sz="2000" b="1" dirty="0"/>
              <a:t>Nominees must provide a 350-word personal profile, three useable photographs of a minimum of 1Mb or 300dpi, a 50 word summary of the personal profile and two 20 word quotes. </a:t>
            </a:r>
          </a:p>
          <a:p>
            <a:r>
              <a:rPr lang="en-GB" sz="2000" b="1" dirty="0"/>
              <a:t>Personal profiles will not be assessed as part of the application. However, please note that personal profiles and quotes are a </a:t>
            </a:r>
            <a:r>
              <a:rPr lang="en-GB" sz="2000" b="1" dirty="0">
                <a:solidFill>
                  <a:srgbClr val="00B050"/>
                </a:solidFill>
              </a:rPr>
              <a:t>required component </a:t>
            </a:r>
            <a:r>
              <a:rPr lang="en-GB" sz="2000" b="1" dirty="0"/>
              <a:t>for a complete submission to the NTFS. These will be used by the HEA for promotional purposes when the winners are announced. </a:t>
            </a:r>
          </a:p>
          <a:p>
            <a:r>
              <a:rPr lang="en-GB" sz="2000" b="1" dirty="0"/>
              <a:t>In submitting images to the HEA, you are </a:t>
            </a:r>
            <a:r>
              <a:rPr lang="en-GB" sz="2000" b="1" dirty="0">
                <a:solidFill>
                  <a:srgbClr val="00B050"/>
                </a:solidFill>
              </a:rPr>
              <a:t>providing consent </a:t>
            </a:r>
            <a:r>
              <a:rPr lang="en-GB" sz="2000" b="1" dirty="0"/>
              <a:t>for the HEA to use your images for promotional purposes or publicity (the “Purpose”). You confirm that </a:t>
            </a:r>
            <a:r>
              <a:rPr lang="en-GB" sz="2000" b="1" dirty="0">
                <a:solidFill>
                  <a:srgbClr val="00B050"/>
                </a:solidFill>
              </a:rPr>
              <a:t>you are the owner </a:t>
            </a:r>
            <a:r>
              <a:rPr lang="en-GB" sz="2000" b="1" dirty="0"/>
              <a:t>of any intellectual property rights or have an appropriate licence to share your images with the HEA and for the HEA to use your images for the Purpose.</a:t>
            </a:r>
            <a:endParaRPr lang="en-GB" sz="2000" dirty="0"/>
          </a:p>
        </p:txBody>
      </p:sp>
    </p:spTree>
    <p:extLst>
      <p:ext uri="{BB962C8B-B14F-4D97-AF65-F5344CB8AC3E}">
        <p14:creationId xmlns:p14="http://schemas.microsoft.com/office/powerpoint/2010/main" val="828713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Assessing the three criteria</a:t>
            </a:r>
          </a:p>
        </p:txBody>
      </p:sp>
      <p:sp>
        <p:nvSpPr>
          <p:cNvPr id="3" name="Content Placeholder 2"/>
          <p:cNvSpPr>
            <a:spLocks noGrp="1"/>
          </p:cNvSpPr>
          <p:nvPr>
            <p:ph idx="1"/>
          </p:nvPr>
        </p:nvSpPr>
        <p:spPr/>
        <p:txBody>
          <a:bodyPr/>
          <a:lstStyle/>
          <a:p>
            <a:r>
              <a:rPr lang="en-GB" b="1" dirty="0"/>
              <a:t>All nominees will be assessed on the evidence provided in the core nomination documents (Claim, Statement of Support and CV) in relation to each of the three criteria.</a:t>
            </a:r>
          </a:p>
          <a:p>
            <a:r>
              <a:rPr lang="en-GB" b="1" dirty="0"/>
              <a:t>You should ensure the relevant evidence is included under the correct criterion.</a:t>
            </a:r>
          </a:p>
          <a:p>
            <a:pPr marL="0" indent="0">
              <a:buNone/>
            </a:pPr>
            <a:r>
              <a:rPr lang="en-GB" sz="2400" b="1" dirty="0">
                <a:solidFill>
                  <a:srgbClr val="FF0000"/>
                </a:solidFill>
              </a:rPr>
              <a:t>ANTF advice: when writing your application, be careful to balance equally the  evidence for each criteria.</a:t>
            </a:r>
            <a:endParaRPr lang="en-GB" sz="2400" b="1" dirty="0"/>
          </a:p>
        </p:txBody>
      </p:sp>
    </p:spTree>
    <p:extLst>
      <p:ext uri="{BB962C8B-B14F-4D97-AF65-F5344CB8AC3E}">
        <p14:creationId xmlns:p14="http://schemas.microsoft.com/office/powerpoint/2010/main" val="2482257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637"/>
          </a:xfrm>
        </p:spPr>
        <p:txBody>
          <a:bodyPr/>
          <a:lstStyle/>
          <a:p>
            <a:r>
              <a:rPr lang="en-GB" sz="2000" dirty="0"/>
              <a:t>Criterion 1 Individual excellence: evidence of enhancing and transforming the student learning experience commensurate with the individual’s context and the opportunities afforded by it.</a:t>
            </a:r>
          </a:p>
        </p:txBody>
      </p:sp>
      <p:sp>
        <p:nvSpPr>
          <p:cNvPr id="3" name="Content Placeholder 2"/>
          <p:cNvSpPr>
            <a:spLocks noGrp="1"/>
          </p:cNvSpPr>
          <p:nvPr>
            <p:ph idx="1"/>
          </p:nvPr>
        </p:nvSpPr>
        <p:spPr>
          <a:xfrm>
            <a:off x="251520" y="1412875"/>
            <a:ext cx="8568952" cy="4789488"/>
          </a:xfrm>
        </p:spPr>
        <p:txBody>
          <a:bodyPr/>
          <a:lstStyle/>
          <a:p>
            <a:pPr marL="0" indent="0">
              <a:buNone/>
            </a:pPr>
            <a:r>
              <a:rPr lang="en-GB" sz="2400" b="1" dirty="0"/>
              <a:t>This may, for example, be demonstrated by providing evidence of: </a:t>
            </a:r>
          </a:p>
          <a:p>
            <a:pPr lvl="1"/>
            <a:r>
              <a:rPr lang="en-GB" sz="2000" b="1" dirty="0"/>
              <a:t>stimulating students’ curiosity and interest in ways which inspire a commitment to learning; </a:t>
            </a:r>
          </a:p>
          <a:p>
            <a:pPr lvl="1"/>
            <a:r>
              <a:rPr lang="en-GB" sz="2000" b="1" dirty="0"/>
              <a:t>organising and presenting high quality resources in accessible, coherent and imaginative ways which in turn clearly enhance students learning; </a:t>
            </a:r>
          </a:p>
          <a:p>
            <a:pPr lvl="1"/>
            <a:r>
              <a:rPr lang="en-GB" sz="2000" b="1" dirty="0"/>
              <a:t>recognising and actively supporting the full diversity of student learning needs; </a:t>
            </a:r>
          </a:p>
          <a:p>
            <a:pPr lvl="1"/>
            <a:r>
              <a:rPr lang="en-GB" sz="2000" b="1" dirty="0"/>
              <a:t>drawing upon the results of relevant research, scholarship and professional practice in ways which add value to teaching and students’ learning; </a:t>
            </a:r>
          </a:p>
          <a:p>
            <a:pPr lvl="1"/>
            <a:r>
              <a:rPr lang="en-GB" sz="2000" b="1" dirty="0"/>
              <a:t>engaging with and contributing to the established literature or to the nominee’s own evidence base for teaching and learning.</a:t>
            </a:r>
          </a:p>
        </p:txBody>
      </p:sp>
    </p:spTree>
    <p:extLst>
      <p:ext uri="{BB962C8B-B14F-4D97-AF65-F5344CB8AC3E}">
        <p14:creationId xmlns:p14="http://schemas.microsoft.com/office/powerpoint/2010/main" val="15927359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637"/>
          </a:xfrm>
        </p:spPr>
        <p:txBody>
          <a:bodyPr/>
          <a:lstStyle/>
          <a:p>
            <a:r>
              <a:rPr lang="en-GB" sz="2000" dirty="0"/>
              <a:t>Criterion 2 Raising the profile of excellence: evidence of supporting colleagues and influencing support for student learning; demonstrating impact and engagement beyond the nominee’s immediate academic or professional role.</a:t>
            </a:r>
          </a:p>
        </p:txBody>
      </p:sp>
      <p:sp>
        <p:nvSpPr>
          <p:cNvPr id="3" name="Content Placeholder 2"/>
          <p:cNvSpPr>
            <a:spLocks noGrp="1"/>
          </p:cNvSpPr>
          <p:nvPr>
            <p:ph idx="1"/>
          </p:nvPr>
        </p:nvSpPr>
        <p:spPr/>
        <p:txBody>
          <a:bodyPr/>
          <a:lstStyle/>
          <a:p>
            <a:pPr marL="0" indent="0">
              <a:buNone/>
            </a:pPr>
            <a:r>
              <a:rPr lang="en-GB" sz="2400" b="1" dirty="0"/>
              <a:t>This may, for example, be demonstrated by providing evidence of: </a:t>
            </a:r>
          </a:p>
          <a:p>
            <a:pPr lvl="1"/>
            <a:r>
              <a:rPr lang="en-GB" sz="2400" b="1" dirty="0"/>
              <a:t>making outstanding contributions to colleagues’ professional development in relation to promoting and enhancing student learning; </a:t>
            </a:r>
          </a:p>
          <a:p>
            <a:pPr lvl="1"/>
            <a:r>
              <a:rPr lang="en-GB" sz="2400" b="1" dirty="0"/>
              <a:t>contributing to departmental/ faculty/ institutional/ national initiatives to facilitate student learning;</a:t>
            </a:r>
          </a:p>
          <a:p>
            <a:pPr lvl="1"/>
            <a:r>
              <a:rPr lang="en-GB" sz="2400" b="1" dirty="0"/>
              <a:t>contributing to and/or supporting meaningful and positive change with respect to pedagogic practice, policy and/or procedure.</a:t>
            </a:r>
          </a:p>
        </p:txBody>
      </p:sp>
    </p:spTree>
    <p:extLst>
      <p:ext uri="{BB962C8B-B14F-4D97-AF65-F5344CB8AC3E}">
        <p14:creationId xmlns:p14="http://schemas.microsoft.com/office/powerpoint/2010/main" val="2358730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637"/>
          </a:xfrm>
        </p:spPr>
        <p:txBody>
          <a:bodyPr/>
          <a:lstStyle/>
          <a:p>
            <a:r>
              <a:rPr lang="en-GB" sz="2000" dirty="0"/>
              <a:t>Criterion 3: Developing excellence: evidence of the nominee’s commitment to her/his ongoing professional development with regard to teaching and learning and/or learning support.</a:t>
            </a:r>
          </a:p>
        </p:txBody>
      </p:sp>
      <p:sp>
        <p:nvSpPr>
          <p:cNvPr id="3" name="Content Placeholder 2"/>
          <p:cNvSpPr>
            <a:spLocks noGrp="1"/>
          </p:cNvSpPr>
          <p:nvPr>
            <p:ph idx="1"/>
          </p:nvPr>
        </p:nvSpPr>
        <p:spPr/>
        <p:txBody>
          <a:bodyPr/>
          <a:lstStyle/>
          <a:p>
            <a:pPr marL="0" indent="0">
              <a:buNone/>
            </a:pPr>
            <a:r>
              <a:rPr lang="en-GB" sz="2400" b="1" dirty="0"/>
              <a:t>This may, for example, be demonstrated by providing evidence of: </a:t>
            </a:r>
          </a:p>
          <a:p>
            <a:pPr lvl="1"/>
            <a:r>
              <a:rPr lang="en-GB" sz="2400" b="1" dirty="0"/>
              <a:t>on-going review and enhancement of individual professional practice; </a:t>
            </a:r>
          </a:p>
          <a:p>
            <a:pPr lvl="1"/>
            <a:r>
              <a:rPr lang="en-GB" sz="2400" b="1" dirty="0"/>
              <a:t>engaging in professional development activities which enhance the nominee’s expertise in teaching and learning support; </a:t>
            </a:r>
          </a:p>
          <a:p>
            <a:pPr lvl="1"/>
            <a:r>
              <a:rPr lang="en-GB" sz="2400" b="1" dirty="0"/>
              <a:t>engaging in the review and enhancement of one’s own professional and/or academic practice;</a:t>
            </a:r>
          </a:p>
          <a:p>
            <a:pPr lvl="1"/>
            <a:r>
              <a:rPr lang="en-GB" sz="2400" b="1" dirty="0"/>
              <a:t>specific contributions to significant improvements in the student learning experience.</a:t>
            </a:r>
          </a:p>
        </p:txBody>
      </p:sp>
    </p:spTree>
    <p:extLst>
      <p:ext uri="{BB962C8B-B14F-4D97-AF65-F5344CB8AC3E}">
        <p14:creationId xmlns:p14="http://schemas.microsoft.com/office/powerpoint/2010/main" val="1458916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It’s important to note that</a:t>
            </a:r>
          </a:p>
        </p:txBody>
      </p:sp>
      <p:sp>
        <p:nvSpPr>
          <p:cNvPr id="3" name="Content Placeholder 2"/>
          <p:cNvSpPr>
            <a:spLocks noGrp="1"/>
          </p:cNvSpPr>
          <p:nvPr>
            <p:ph idx="1"/>
          </p:nvPr>
        </p:nvSpPr>
        <p:spPr/>
        <p:txBody>
          <a:bodyPr/>
          <a:lstStyle/>
          <a:p>
            <a:r>
              <a:rPr lang="en-GB" sz="2000" b="1" dirty="0"/>
              <a:t>nominees should address and make a specific claim against each criterion in turn; </a:t>
            </a:r>
          </a:p>
          <a:p>
            <a:r>
              <a:rPr lang="en-GB" sz="2000" b="1" dirty="0"/>
              <a:t>each of the three criteria above is given </a:t>
            </a:r>
            <a:r>
              <a:rPr lang="en-GB" sz="2000" b="1" dirty="0">
                <a:solidFill>
                  <a:srgbClr val="00B050"/>
                </a:solidFill>
              </a:rPr>
              <a:t>equal consideration </a:t>
            </a:r>
            <a:r>
              <a:rPr lang="en-GB" sz="2000" b="1" dirty="0"/>
              <a:t>in the assessment process; </a:t>
            </a:r>
          </a:p>
          <a:p>
            <a:r>
              <a:rPr lang="en-GB" sz="2000" b="1" dirty="0"/>
              <a:t>nominees should not feel limited by the illustrative examples: these are designed to provide indicative areas of evidence for each criterion; </a:t>
            </a:r>
          </a:p>
          <a:p>
            <a:r>
              <a:rPr lang="en-GB" sz="2000" b="1" dirty="0"/>
              <a:t>the scheme recognises impact and engagement </a:t>
            </a:r>
            <a:r>
              <a:rPr lang="en-GB" sz="2000" b="1" dirty="0">
                <a:solidFill>
                  <a:srgbClr val="00B050"/>
                </a:solidFill>
              </a:rPr>
              <a:t>beyond a nominee’s immediate academic or professional role</a:t>
            </a:r>
            <a:r>
              <a:rPr lang="en-GB" sz="2000" b="1" dirty="0"/>
              <a:t>; </a:t>
            </a:r>
          </a:p>
          <a:p>
            <a:r>
              <a:rPr lang="en-GB" sz="2000" b="1" dirty="0"/>
              <a:t>the </a:t>
            </a:r>
            <a:r>
              <a:rPr lang="en-GB" sz="2000" b="1" dirty="0">
                <a:solidFill>
                  <a:srgbClr val="00B050"/>
                </a:solidFill>
              </a:rPr>
              <a:t>nature of the institutional context and each individual nominee’s opportunity to contribute </a:t>
            </a:r>
            <a:r>
              <a:rPr lang="en-GB" sz="2000" b="1" dirty="0"/>
              <a:t>will be taken into account and therefore should be made explicit in the submission. A nominee may, for example, have made a significant contribution to learning and teaching in an area that falls outside his/her substantive institutional role.</a:t>
            </a:r>
          </a:p>
        </p:txBody>
      </p:sp>
    </p:spTree>
    <p:extLst>
      <p:ext uri="{BB962C8B-B14F-4D97-AF65-F5344CB8AC3E}">
        <p14:creationId xmlns:p14="http://schemas.microsoft.com/office/powerpoint/2010/main" val="23835245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by Reviewers and Marking Scheme</a:t>
            </a:r>
          </a:p>
        </p:txBody>
      </p:sp>
      <p:sp>
        <p:nvSpPr>
          <p:cNvPr id="3" name="Content Placeholder 2"/>
          <p:cNvSpPr>
            <a:spLocks noGrp="1"/>
          </p:cNvSpPr>
          <p:nvPr>
            <p:ph idx="1"/>
          </p:nvPr>
        </p:nvSpPr>
        <p:spPr/>
        <p:txBody>
          <a:bodyPr/>
          <a:lstStyle/>
          <a:p>
            <a:r>
              <a:rPr lang="en-GB" sz="2400" b="1" dirty="0"/>
              <a:t>Nominations are considered by independent, external peer reviewers who will judge nominations on the information submitted against the three headline criteria. </a:t>
            </a:r>
            <a:r>
              <a:rPr lang="en-GB" sz="2400" b="1" dirty="0">
                <a:solidFill>
                  <a:srgbClr val="00B050"/>
                </a:solidFill>
              </a:rPr>
              <a:t>No information other than the core nomination documents submitted will be taken into consideration</a:t>
            </a:r>
            <a:r>
              <a:rPr lang="en-GB" sz="2400" b="1" dirty="0"/>
              <a:t>. </a:t>
            </a:r>
          </a:p>
          <a:p>
            <a:r>
              <a:rPr lang="en-GB" sz="2400" b="1" dirty="0"/>
              <a:t>The reviewers are all experienced in criteria-based assessment and have undertaken training before they review nominations.</a:t>
            </a:r>
          </a:p>
          <a:p>
            <a:r>
              <a:rPr lang="en-GB" sz="2400" b="1" dirty="0"/>
              <a:t>All nominations are </a:t>
            </a:r>
            <a:r>
              <a:rPr lang="en-GB" sz="2400" b="1" dirty="0">
                <a:solidFill>
                  <a:srgbClr val="00B050"/>
                </a:solidFill>
              </a:rPr>
              <a:t>double reviewed </a:t>
            </a:r>
            <a:r>
              <a:rPr lang="en-GB" sz="2400" b="1" dirty="0"/>
              <a:t>and a 10% </a:t>
            </a:r>
            <a:r>
              <a:rPr lang="en-GB" sz="2400" b="1" dirty="0">
                <a:solidFill>
                  <a:srgbClr val="00B050"/>
                </a:solidFill>
              </a:rPr>
              <a:t>sample</a:t>
            </a:r>
            <a:r>
              <a:rPr lang="en-GB" sz="2400" b="1" dirty="0"/>
              <a:t> is reviewed by a third reviewer as part of our Quality Assurance process. </a:t>
            </a:r>
          </a:p>
        </p:txBody>
      </p:sp>
    </p:spTree>
    <p:extLst>
      <p:ext uri="{BB962C8B-B14F-4D97-AF65-F5344CB8AC3E}">
        <p14:creationId xmlns:p14="http://schemas.microsoft.com/office/powerpoint/2010/main" val="6426096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More about assessment by reviewers and the marking scheme</a:t>
            </a:r>
          </a:p>
        </p:txBody>
      </p:sp>
      <p:sp>
        <p:nvSpPr>
          <p:cNvPr id="3" name="Content Placeholder 2"/>
          <p:cNvSpPr>
            <a:spLocks noGrp="1"/>
          </p:cNvSpPr>
          <p:nvPr>
            <p:ph idx="1"/>
          </p:nvPr>
        </p:nvSpPr>
        <p:spPr>
          <a:xfrm>
            <a:off x="179512" y="1412875"/>
            <a:ext cx="8784976" cy="4789488"/>
          </a:xfrm>
        </p:spPr>
        <p:txBody>
          <a:bodyPr/>
          <a:lstStyle/>
          <a:p>
            <a:r>
              <a:rPr lang="en-GB" sz="2400" b="1" dirty="0"/>
              <a:t>Any nominations where reviewers disagree by a total (aggregated mark over three criteria) of five marks or more are reviewed by a third reviewer and referred to the Panel. </a:t>
            </a:r>
          </a:p>
          <a:p>
            <a:r>
              <a:rPr lang="en-GB" sz="2400" b="1" dirty="0"/>
              <a:t>The HEA will allocate reviewers using the information provided by the nominee in the nomination form to avoid conflicts of interest. </a:t>
            </a:r>
          </a:p>
          <a:p>
            <a:r>
              <a:rPr lang="en-GB" sz="2400" b="1" dirty="0"/>
              <a:t>The reviewers submit their assessment ratings and comments to the HEA which oversees the standardisation of assessment and reports to the Panel.</a:t>
            </a:r>
          </a:p>
          <a:p>
            <a:r>
              <a:rPr lang="en-GB" sz="2400" b="1" dirty="0"/>
              <a:t>The reviewers rate each of the criteria using the marking scheme below and the criteria are equally weighted in the assessment process. </a:t>
            </a:r>
          </a:p>
          <a:p>
            <a:endParaRPr lang="en-GB" dirty="0"/>
          </a:p>
        </p:txBody>
      </p:sp>
    </p:spTree>
    <p:extLst>
      <p:ext uri="{BB962C8B-B14F-4D97-AF65-F5344CB8AC3E}">
        <p14:creationId xmlns:p14="http://schemas.microsoft.com/office/powerpoint/2010/main" val="25738247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The outstanding submission (5 points) provides clear evidence that the nominee:</a:t>
            </a:r>
          </a:p>
        </p:txBody>
      </p:sp>
      <p:sp>
        <p:nvSpPr>
          <p:cNvPr id="3" name="Content Placeholder 2"/>
          <p:cNvSpPr>
            <a:spLocks noGrp="1"/>
          </p:cNvSpPr>
          <p:nvPr>
            <p:ph idx="1"/>
          </p:nvPr>
        </p:nvSpPr>
        <p:spPr>
          <a:xfrm>
            <a:off x="251520" y="1412875"/>
            <a:ext cx="8892480" cy="4789488"/>
          </a:xfrm>
        </p:spPr>
        <p:txBody>
          <a:bodyPr/>
          <a:lstStyle/>
          <a:p>
            <a:r>
              <a:rPr lang="en-GB" sz="2000" b="1" dirty="0"/>
              <a:t>meets the criterion in </a:t>
            </a:r>
            <a:r>
              <a:rPr lang="en-GB" sz="2000" b="1" dirty="0">
                <a:solidFill>
                  <a:srgbClr val="00B050"/>
                </a:solidFill>
              </a:rPr>
              <a:t>highly</a:t>
            </a:r>
            <a:r>
              <a:rPr lang="en-GB" sz="2000" b="1" dirty="0"/>
              <a:t> explicit, relevant and </a:t>
            </a:r>
            <a:r>
              <a:rPr lang="en-GB" sz="2000" b="1" dirty="0">
                <a:solidFill>
                  <a:srgbClr val="00B050"/>
                </a:solidFill>
              </a:rPr>
              <a:t>innovative</a:t>
            </a:r>
            <a:r>
              <a:rPr lang="en-GB" sz="2000" b="1" dirty="0"/>
              <a:t> ways; </a:t>
            </a:r>
          </a:p>
          <a:p>
            <a:r>
              <a:rPr lang="en-GB" sz="2000" b="1" dirty="0"/>
              <a:t>demonstrates that s/he has made an </a:t>
            </a:r>
            <a:r>
              <a:rPr lang="en-GB" sz="2000" b="1" dirty="0">
                <a:solidFill>
                  <a:srgbClr val="00B050"/>
                </a:solidFill>
              </a:rPr>
              <a:t>outstanding</a:t>
            </a:r>
            <a:r>
              <a:rPr lang="en-GB" sz="2000" b="1" dirty="0"/>
              <a:t> contribution that has had a transformative impact on student learning over a range of projects both internally and externally to the nominating institution; </a:t>
            </a:r>
          </a:p>
          <a:p>
            <a:r>
              <a:rPr lang="en-GB" sz="2000" b="1" dirty="0"/>
              <a:t>has significantly raised the profile and/or standard of learning and teaching through his/her work in the given context;</a:t>
            </a:r>
          </a:p>
          <a:p>
            <a:r>
              <a:rPr lang="en-GB" sz="2000" b="1" dirty="0"/>
              <a:t>demonstrates commitment to raising the status of teaching and learning in higher education; </a:t>
            </a:r>
          </a:p>
          <a:p>
            <a:r>
              <a:rPr lang="en-GB" sz="2000" b="1" dirty="0"/>
              <a:t>the evidence presented clearly demonstrates the impact of the individual on their institution and their </a:t>
            </a:r>
            <a:r>
              <a:rPr lang="en-GB" sz="2000" b="1" dirty="0">
                <a:solidFill>
                  <a:srgbClr val="00B050"/>
                </a:solidFill>
              </a:rPr>
              <a:t>sector on a national and/or international scale</a:t>
            </a:r>
            <a:r>
              <a:rPr lang="en-GB" sz="2000" b="1" dirty="0"/>
              <a:t>; </a:t>
            </a:r>
          </a:p>
          <a:p>
            <a:r>
              <a:rPr lang="en-GB" sz="2000" b="1" dirty="0"/>
              <a:t>evidence is extensive demonstrating breadth and depth of experience over a sustained period within the sector. </a:t>
            </a:r>
          </a:p>
          <a:p>
            <a:pPr marL="0" indent="0">
              <a:buNone/>
            </a:pPr>
            <a:r>
              <a:rPr lang="en-GB" sz="2000" b="1" i="1" dirty="0"/>
              <a:t>The evidence provided toward this criterion is </a:t>
            </a:r>
            <a:r>
              <a:rPr lang="en-GB" sz="2000" b="1" i="1" dirty="0">
                <a:solidFill>
                  <a:srgbClr val="00B050"/>
                </a:solidFill>
              </a:rPr>
              <a:t>fully commensurate </a:t>
            </a:r>
            <a:r>
              <a:rPr lang="en-GB" sz="2000" b="1" i="1" dirty="0"/>
              <a:t>with that expected of a National Teaching Fellow.</a:t>
            </a:r>
          </a:p>
        </p:txBody>
      </p:sp>
    </p:spTree>
    <p:extLst>
      <p:ext uri="{BB962C8B-B14F-4D97-AF65-F5344CB8AC3E}">
        <p14:creationId xmlns:p14="http://schemas.microsoft.com/office/powerpoint/2010/main" val="1272845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1519" y="122238"/>
            <a:ext cx="8446393" cy="1290637"/>
          </a:xfrm>
        </p:spPr>
        <p:txBody>
          <a:bodyPr/>
          <a:lstStyle/>
          <a:p>
            <a:r>
              <a:rPr lang="en-GB" sz="2800" dirty="0"/>
              <a:t>The teaching fellowship scheme is an umbrella scheme made up of a range of awards</a:t>
            </a:r>
            <a:r>
              <a:rPr lang="en-GB" sz="3200" dirty="0"/>
              <a:t>:</a:t>
            </a:r>
          </a:p>
        </p:txBody>
      </p:sp>
      <p:sp>
        <p:nvSpPr>
          <p:cNvPr id="3" name="Content Placeholder 2"/>
          <p:cNvSpPr>
            <a:spLocks noGrp="1"/>
          </p:cNvSpPr>
          <p:nvPr>
            <p:ph idx="1"/>
          </p:nvPr>
        </p:nvSpPr>
        <p:spPr>
          <a:xfrm>
            <a:off x="468313" y="2276871"/>
            <a:ext cx="8229600" cy="3925491"/>
          </a:xfrm>
        </p:spPr>
        <p:txBody>
          <a:bodyPr/>
          <a:lstStyle/>
          <a:p>
            <a:r>
              <a:rPr lang="en-GB" dirty="0"/>
              <a:t>The National Teaching Fellows Scheme;</a:t>
            </a:r>
          </a:p>
          <a:p>
            <a:r>
              <a:rPr lang="en-GB" dirty="0"/>
              <a:t>Collaborative Award for Teaching Excellence;</a:t>
            </a:r>
          </a:p>
          <a:p>
            <a:r>
              <a:rPr lang="en-GB" dirty="0"/>
              <a:t>Teaching Excellence Ambassadors.</a:t>
            </a:r>
          </a:p>
          <a:p>
            <a:pPr marL="0" indent="0">
              <a:buNone/>
            </a:pPr>
            <a:r>
              <a:rPr lang="en-GB" sz="2000" dirty="0"/>
              <a:t>Most of the advice offered in this presentation is taken directly from the HEA website but always double check by referring to their website:</a:t>
            </a:r>
            <a:br>
              <a:rPr lang="en-GB" sz="2000" dirty="0"/>
            </a:br>
            <a:br>
              <a:rPr lang="en-GB" sz="2000" dirty="0"/>
            </a:br>
            <a:r>
              <a:rPr lang="en-GB" sz="2000" dirty="0"/>
              <a:t>https://www.heacademy.ac.uk/individuals/national-teaching-fellowship-scheme/NTF?utm_source=CRM&amp;utm_campaign=Professional%20Practice%20-%20NTFS&amp;utm_medium=Email&amp;utm_content=HEA%20Update%20March%202017</a:t>
            </a:r>
          </a:p>
        </p:txBody>
      </p:sp>
    </p:spTree>
    <p:extLst>
      <p:ext uri="{BB962C8B-B14F-4D97-AF65-F5344CB8AC3E}">
        <p14:creationId xmlns:p14="http://schemas.microsoft.com/office/powerpoint/2010/main" val="41137234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The very good submission (4 points) provides clear evidence that the nominee:</a:t>
            </a:r>
          </a:p>
        </p:txBody>
      </p:sp>
      <p:sp>
        <p:nvSpPr>
          <p:cNvPr id="3" name="Content Placeholder 2"/>
          <p:cNvSpPr>
            <a:spLocks noGrp="1"/>
          </p:cNvSpPr>
          <p:nvPr>
            <p:ph idx="1"/>
          </p:nvPr>
        </p:nvSpPr>
        <p:spPr>
          <a:xfrm>
            <a:off x="468312" y="1412875"/>
            <a:ext cx="8496175" cy="4789488"/>
          </a:xfrm>
        </p:spPr>
        <p:txBody>
          <a:bodyPr/>
          <a:lstStyle/>
          <a:p>
            <a:r>
              <a:rPr lang="en-GB" sz="2000" b="1" dirty="0"/>
              <a:t>meets the criterion in explicit, relevant and </a:t>
            </a:r>
            <a:r>
              <a:rPr lang="en-GB" sz="2000" b="1" dirty="0">
                <a:solidFill>
                  <a:srgbClr val="00B050"/>
                </a:solidFill>
              </a:rPr>
              <a:t>innovative </a:t>
            </a:r>
            <a:r>
              <a:rPr lang="en-GB" sz="2000" b="1" dirty="0"/>
              <a:t>ways;</a:t>
            </a:r>
          </a:p>
          <a:p>
            <a:r>
              <a:rPr lang="en-GB" sz="2000" b="1" dirty="0"/>
              <a:t>demonstrates that s/he has made an </a:t>
            </a:r>
            <a:r>
              <a:rPr lang="en-GB" sz="2000" b="1" dirty="0">
                <a:solidFill>
                  <a:srgbClr val="00B050"/>
                </a:solidFill>
              </a:rPr>
              <a:t>excellent</a:t>
            </a:r>
            <a:r>
              <a:rPr lang="en-GB" sz="2000" b="1" dirty="0"/>
              <a:t> contribution to and significant impact on student learning across a range of projects either internally or externally to the nominating institutions; </a:t>
            </a:r>
          </a:p>
          <a:p>
            <a:r>
              <a:rPr lang="en-GB" sz="2000" b="1" dirty="0"/>
              <a:t>has </a:t>
            </a:r>
            <a:r>
              <a:rPr lang="en-GB" sz="2000" b="1" dirty="0">
                <a:solidFill>
                  <a:srgbClr val="00B050"/>
                </a:solidFill>
              </a:rPr>
              <a:t>clearly </a:t>
            </a:r>
            <a:r>
              <a:rPr lang="en-GB" sz="2000" b="1" dirty="0"/>
              <a:t>raised the profile and/or standard of learning and teaching through his/her work in the given context;</a:t>
            </a:r>
          </a:p>
          <a:p>
            <a:r>
              <a:rPr lang="en-GB" sz="2000" b="1" dirty="0"/>
              <a:t>demonstrates a commitment to raising the status of teaching and learning in higher education. </a:t>
            </a:r>
          </a:p>
          <a:p>
            <a:r>
              <a:rPr lang="en-GB" sz="2000" b="1" dirty="0"/>
              <a:t>the evidence presented clearly demonstrates the impact of the individual on their institution and their sector;</a:t>
            </a:r>
          </a:p>
          <a:p>
            <a:r>
              <a:rPr lang="en-GB" sz="2000" b="1" dirty="0"/>
              <a:t>evidence demonstrating breadth and depth of experience over a sustained period within the sector. </a:t>
            </a:r>
          </a:p>
          <a:p>
            <a:pPr marL="0" indent="0">
              <a:buNone/>
            </a:pPr>
            <a:r>
              <a:rPr lang="en-GB" sz="2000" b="1" i="1" dirty="0"/>
              <a:t>The evidence provided toward this criterion is </a:t>
            </a:r>
            <a:r>
              <a:rPr lang="en-GB" sz="2000" b="1" i="1" dirty="0">
                <a:solidFill>
                  <a:srgbClr val="00B050"/>
                </a:solidFill>
              </a:rPr>
              <a:t>very clearly commensurate </a:t>
            </a:r>
            <a:r>
              <a:rPr lang="en-GB" sz="2000" b="1" i="1" dirty="0"/>
              <a:t>with that expected of a National Teaching Fellow.</a:t>
            </a:r>
          </a:p>
        </p:txBody>
      </p:sp>
    </p:spTree>
    <p:extLst>
      <p:ext uri="{BB962C8B-B14F-4D97-AF65-F5344CB8AC3E}">
        <p14:creationId xmlns:p14="http://schemas.microsoft.com/office/powerpoint/2010/main" val="2332203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The submission provides clear evidence (3 points) that the nominee:</a:t>
            </a:r>
          </a:p>
        </p:txBody>
      </p:sp>
      <p:sp>
        <p:nvSpPr>
          <p:cNvPr id="3" name="Content Placeholder 2"/>
          <p:cNvSpPr>
            <a:spLocks noGrp="1"/>
          </p:cNvSpPr>
          <p:nvPr>
            <p:ph idx="1"/>
          </p:nvPr>
        </p:nvSpPr>
        <p:spPr/>
        <p:txBody>
          <a:bodyPr/>
          <a:lstStyle/>
          <a:p>
            <a:r>
              <a:rPr lang="en-GB" sz="2000" b="1" dirty="0"/>
              <a:t>meets the criterion in explicit and relevant ways; </a:t>
            </a:r>
          </a:p>
          <a:p>
            <a:r>
              <a:rPr lang="en-GB" sz="2000" b="1" dirty="0"/>
              <a:t>demonstrates that s/he has made a </a:t>
            </a:r>
            <a:r>
              <a:rPr lang="en-GB" sz="2000" b="1" dirty="0">
                <a:solidFill>
                  <a:srgbClr val="00B050"/>
                </a:solidFill>
              </a:rPr>
              <a:t>good</a:t>
            </a:r>
            <a:r>
              <a:rPr lang="en-GB" sz="2000" b="1" dirty="0"/>
              <a:t> contribution to and impact on student learning; </a:t>
            </a:r>
          </a:p>
          <a:p>
            <a:r>
              <a:rPr lang="en-GB" sz="2000" b="1" dirty="0"/>
              <a:t>has raised the profile and/or standard of learning and teaching through his/her work in the given context; </a:t>
            </a:r>
          </a:p>
          <a:p>
            <a:r>
              <a:rPr lang="en-GB" sz="2000" b="1" dirty="0"/>
              <a:t>demonstrates a commitment to raising the status of teaching and learning in the future. </a:t>
            </a:r>
          </a:p>
          <a:p>
            <a:r>
              <a:rPr lang="en-GB" sz="2000" b="1" dirty="0"/>
              <a:t>the evidence presented demonstrates the impact of the individual on their institution and their sector; </a:t>
            </a:r>
          </a:p>
          <a:p>
            <a:r>
              <a:rPr lang="en-GB" sz="2000" b="1" dirty="0"/>
              <a:t>evidence demonstrating breadth or depth of experience over a period within the sector. </a:t>
            </a:r>
          </a:p>
          <a:p>
            <a:pPr marL="0" indent="0">
              <a:buNone/>
            </a:pPr>
            <a:r>
              <a:rPr lang="en-GB" sz="2000" b="1" i="1" dirty="0"/>
              <a:t>The evidence provided toward this criterion is </a:t>
            </a:r>
            <a:r>
              <a:rPr lang="en-GB" sz="2000" b="1" i="1" dirty="0">
                <a:solidFill>
                  <a:srgbClr val="00B050"/>
                </a:solidFill>
              </a:rPr>
              <a:t>commensurate </a:t>
            </a:r>
            <a:r>
              <a:rPr lang="en-GB" sz="2000" b="1" i="1" dirty="0"/>
              <a:t>with that expected of a National Teaching Fellow.</a:t>
            </a:r>
          </a:p>
        </p:txBody>
      </p:sp>
    </p:spTree>
    <p:extLst>
      <p:ext uri="{BB962C8B-B14F-4D97-AF65-F5344CB8AC3E}">
        <p14:creationId xmlns:p14="http://schemas.microsoft.com/office/powerpoint/2010/main" val="33648183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submission (2 points);</a:t>
            </a:r>
          </a:p>
        </p:txBody>
      </p:sp>
      <p:sp>
        <p:nvSpPr>
          <p:cNvPr id="3" name="Content Placeholder 2"/>
          <p:cNvSpPr>
            <a:spLocks noGrp="1"/>
          </p:cNvSpPr>
          <p:nvPr>
            <p:ph idx="1"/>
          </p:nvPr>
        </p:nvSpPr>
        <p:spPr/>
        <p:txBody>
          <a:bodyPr/>
          <a:lstStyle/>
          <a:p>
            <a:r>
              <a:rPr lang="en-GB" sz="2400" b="1" dirty="0"/>
              <a:t>demonstrates incomplete fulfilment of the criterion;</a:t>
            </a:r>
          </a:p>
          <a:p>
            <a:r>
              <a:rPr lang="en-GB" sz="2400" b="1" dirty="0"/>
              <a:t>offers some specific and relevant evidence that is, however, limited in breadth and/or depth;</a:t>
            </a:r>
          </a:p>
          <a:p>
            <a:r>
              <a:rPr lang="en-GB" sz="2400" b="1" dirty="0"/>
              <a:t>demonstrates that the nominee has, to a limited degree, helped raise the profile and/or standard of learning and teaching; </a:t>
            </a:r>
          </a:p>
          <a:p>
            <a:r>
              <a:rPr lang="en-GB" sz="2400" b="1" dirty="0"/>
              <a:t>demonstrates some commitment to raising the status of teaching and learning in higher education;</a:t>
            </a:r>
          </a:p>
          <a:p>
            <a:pPr marL="0" indent="0">
              <a:buNone/>
            </a:pPr>
            <a:r>
              <a:rPr lang="en-GB" sz="2000" b="1" i="1" dirty="0"/>
              <a:t>The evidence provided in this submission is </a:t>
            </a:r>
            <a:r>
              <a:rPr lang="en-GB" sz="2000" b="1" i="1" dirty="0">
                <a:solidFill>
                  <a:srgbClr val="00B050"/>
                </a:solidFill>
              </a:rPr>
              <a:t>not commensurate </a:t>
            </a:r>
            <a:r>
              <a:rPr lang="en-GB" sz="2000" b="1" i="1" dirty="0"/>
              <a:t>with the standard expected of a National Teaching Fellow</a:t>
            </a:r>
          </a:p>
        </p:txBody>
      </p:sp>
    </p:spTree>
    <p:extLst>
      <p:ext uri="{BB962C8B-B14F-4D97-AF65-F5344CB8AC3E}">
        <p14:creationId xmlns:p14="http://schemas.microsoft.com/office/powerpoint/2010/main" val="29463211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submission (1 points)</a:t>
            </a:r>
          </a:p>
        </p:txBody>
      </p:sp>
      <p:sp>
        <p:nvSpPr>
          <p:cNvPr id="3" name="Content Placeholder 2"/>
          <p:cNvSpPr>
            <a:spLocks noGrp="1"/>
          </p:cNvSpPr>
          <p:nvPr>
            <p:ph idx="1"/>
          </p:nvPr>
        </p:nvSpPr>
        <p:spPr/>
        <p:txBody>
          <a:bodyPr/>
          <a:lstStyle/>
          <a:p>
            <a:r>
              <a:rPr lang="en-GB" sz="2400" b="1" dirty="0"/>
              <a:t>demonstrates limited fulfilment of the criterion; offers limited evidence that lacks depth and/or breadth; </a:t>
            </a:r>
          </a:p>
          <a:p>
            <a:r>
              <a:rPr lang="en-GB" sz="2400" b="1" dirty="0"/>
              <a:t>demonstrates that the nominee has, to a very limited degree, helped raise the profile and/or standard of learning and teaching;</a:t>
            </a:r>
          </a:p>
          <a:p>
            <a:r>
              <a:rPr lang="en-GB" sz="2400" b="1" dirty="0"/>
              <a:t>demonstrates some commitment to raising the status of teaching and learning in higher education. </a:t>
            </a:r>
          </a:p>
          <a:p>
            <a:pPr marL="0" indent="0">
              <a:buNone/>
            </a:pPr>
            <a:r>
              <a:rPr lang="en-GB" sz="2000" b="1" i="1" dirty="0"/>
              <a:t>The evidence provided in this submission is </a:t>
            </a:r>
            <a:r>
              <a:rPr lang="en-GB" sz="2000" b="1" i="1" dirty="0">
                <a:solidFill>
                  <a:srgbClr val="00B050"/>
                </a:solidFill>
              </a:rPr>
              <a:t>not commensurate </a:t>
            </a:r>
            <a:r>
              <a:rPr lang="en-GB" sz="2000" b="1" i="1" dirty="0"/>
              <a:t>with the standard expected of a National Teaching Fellow</a:t>
            </a:r>
          </a:p>
        </p:txBody>
      </p:sp>
    </p:spTree>
    <p:extLst>
      <p:ext uri="{BB962C8B-B14F-4D97-AF65-F5344CB8AC3E}">
        <p14:creationId xmlns:p14="http://schemas.microsoft.com/office/powerpoint/2010/main" val="14366532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submission (0 points)</a:t>
            </a:r>
          </a:p>
        </p:txBody>
      </p:sp>
      <p:sp>
        <p:nvSpPr>
          <p:cNvPr id="3" name="Content Placeholder 2"/>
          <p:cNvSpPr>
            <a:spLocks noGrp="1"/>
          </p:cNvSpPr>
          <p:nvPr>
            <p:ph idx="1"/>
          </p:nvPr>
        </p:nvSpPr>
        <p:spPr/>
        <p:txBody>
          <a:bodyPr/>
          <a:lstStyle/>
          <a:p>
            <a:r>
              <a:rPr lang="en-GB" sz="2800" b="1" dirty="0"/>
              <a:t>does not demonstrate fulfilment of the criterion;</a:t>
            </a:r>
          </a:p>
          <a:p>
            <a:r>
              <a:rPr lang="en-GB" sz="2800" b="1" dirty="0"/>
              <a:t>provides little or no explicit and/or relevant evidence of meeting the criterion. </a:t>
            </a:r>
          </a:p>
          <a:p>
            <a:pPr marL="0" indent="0">
              <a:buNone/>
            </a:pPr>
            <a:r>
              <a:rPr lang="en-GB" sz="2000" b="1" i="1" dirty="0"/>
              <a:t>The evidence provided in this submission is </a:t>
            </a:r>
            <a:r>
              <a:rPr lang="en-GB" sz="2000" b="1" i="1" dirty="0">
                <a:solidFill>
                  <a:srgbClr val="00B050"/>
                </a:solidFill>
              </a:rPr>
              <a:t>not commensurate </a:t>
            </a:r>
            <a:r>
              <a:rPr lang="en-GB" sz="2000" b="1" i="1" dirty="0"/>
              <a:t>with the standard expected of a National Teaching Fellow</a:t>
            </a:r>
          </a:p>
        </p:txBody>
      </p:sp>
    </p:spTree>
    <p:extLst>
      <p:ext uri="{BB962C8B-B14F-4D97-AF65-F5344CB8AC3E}">
        <p14:creationId xmlns:p14="http://schemas.microsoft.com/office/powerpoint/2010/main" val="57020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Potential conflicts of interest</a:t>
            </a:r>
          </a:p>
        </p:txBody>
      </p:sp>
      <p:sp>
        <p:nvSpPr>
          <p:cNvPr id="3" name="Content Placeholder 2"/>
          <p:cNvSpPr>
            <a:spLocks noGrp="1"/>
          </p:cNvSpPr>
          <p:nvPr>
            <p:ph idx="1"/>
          </p:nvPr>
        </p:nvSpPr>
        <p:spPr/>
        <p:txBody>
          <a:bodyPr/>
          <a:lstStyle/>
          <a:p>
            <a:r>
              <a:rPr lang="en-GB" sz="2400" b="1" dirty="0"/>
              <a:t>The Panel will make its judgements on the basis of the reviewers’ assessments and comments. </a:t>
            </a:r>
          </a:p>
          <a:p>
            <a:r>
              <a:rPr lang="en-GB" sz="2400" b="1" dirty="0"/>
              <a:t>The reviewers and members of the Panel will not be permitted to consider nominations from their own institution, or from any institution with which there may be a conflict of interest. </a:t>
            </a:r>
          </a:p>
          <a:p>
            <a:r>
              <a:rPr lang="en-GB" sz="2400" b="1" dirty="0"/>
              <a:t>Panel members take </a:t>
            </a:r>
            <a:r>
              <a:rPr lang="en-GB" sz="2400" b="1" dirty="0">
                <a:solidFill>
                  <a:srgbClr val="00B050"/>
                </a:solidFill>
              </a:rPr>
              <a:t>no part in the nomination process within their own institution*</a:t>
            </a:r>
            <a:r>
              <a:rPr lang="en-GB" sz="2400" b="1" dirty="0"/>
              <a:t>. </a:t>
            </a:r>
          </a:p>
          <a:p>
            <a:r>
              <a:rPr lang="en-GB" sz="2400" b="1" dirty="0"/>
              <a:t>The Panel does not assess individual nominations and only reviews anonymous data derived from the assessment process.</a:t>
            </a:r>
          </a:p>
          <a:p>
            <a:pPr marL="0" indent="0">
              <a:buNone/>
            </a:pPr>
            <a:r>
              <a:rPr lang="en-GB" sz="2400" b="1" dirty="0">
                <a:solidFill>
                  <a:srgbClr val="FF0000"/>
                </a:solidFill>
              </a:rPr>
              <a:t>*ANTF advice: note this any panel members!</a:t>
            </a:r>
            <a:endParaRPr lang="en-GB" sz="2400" b="1" dirty="0"/>
          </a:p>
        </p:txBody>
      </p:sp>
    </p:spTree>
    <p:extLst>
      <p:ext uri="{BB962C8B-B14F-4D97-AF65-F5344CB8AC3E}">
        <p14:creationId xmlns:p14="http://schemas.microsoft.com/office/powerpoint/2010/main" val="17628944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The three nomination documents (Statement of Support, Claim for National Teaching Fellowship, and CV) must adhere to all the following formatting requirements:</a:t>
            </a:r>
          </a:p>
        </p:txBody>
      </p:sp>
      <p:sp>
        <p:nvSpPr>
          <p:cNvPr id="3" name="Content Placeholder 2"/>
          <p:cNvSpPr>
            <a:spLocks noGrp="1"/>
          </p:cNvSpPr>
          <p:nvPr>
            <p:ph idx="1"/>
          </p:nvPr>
        </p:nvSpPr>
        <p:spPr/>
        <p:txBody>
          <a:bodyPr/>
          <a:lstStyle/>
          <a:p>
            <a:pPr marL="0" indent="0">
              <a:buNone/>
            </a:pPr>
            <a:r>
              <a:rPr lang="en-GB" sz="2400" b="1" dirty="0">
                <a:solidFill>
                  <a:srgbClr val="00B050"/>
                </a:solidFill>
              </a:rPr>
              <a:t>Word limits: </a:t>
            </a:r>
            <a:r>
              <a:rPr lang="en-GB" sz="2400" b="1" dirty="0"/>
              <a:t>All section headings, text within tables or diagrams, numerical characters and any references will count towards the word limit; </a:t>
            </a:r>
          </a:p>
          <a:p>
            <a:pPr lvl="1"/>
            <a:r>
              <a:rPr lang="en-GB" sz="2400" b="1" dirty="0"/>
              <a:t>Statement of Support: maximum 1000 words and submitted as a Word document (unsigned). The Statement can also be submitted in PDF form if including a hard copy signature; </a:t>
            </a:r>
          </a:p>
          <a:p>
            <a:pPr lvl="1"/>
            <a:r>
              <a:rPr lang="en-GB" sz="2400" b="1" dirty="0"/>
              <a:t>Claim for National Teaching Fellowship: maximum 3500 words and submitted as a Word document;</a:t>
            </a:r>
          </a:p>
          <a:p>
            <a:pPr lvl="1"/>
            <a:r>
              <a:rPr lang="en-GB" sz="2400" b="1" dirty="0"/>
              <a:t>Curriculum Vitae : maximum 1000 words and submitted as a Word document.</a:t>
            </a:r>
          </a:p>
        </p:txBody>
      </p:sp>
    </p:spTree>
    <p:extLst>
      <p:ext uri="{BB962C8B-B14F-4D97-AF65-F5344CB8AC3E}">
        <p14:creationId xmlns:p14="http://schemas.microsoft.com/office/powerpoint/2010/main" val="30487216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Final word count</a:t>
            </a:r>
          </a:p>
        </p:txBody>
      </p:sp>
      <p:sp>
        <p:nvSpPr>
          <p:cNvPr id="3" name="Content Placeholder 2"/>
          <p:cNvSpPr>
            <a:spLocks noGrp="1"/>
          </p:cNvSpPr>
          <p:nvPr>
            <p:ph idx="1"/>
          </p:nvPr>
        </p:nvSpPr>
        <p:spPr/>
        <p:txBody>
          <a:bodyPr/>
          <a:lstStyle/>
          <a:p>
            <a:r>
              <a:rPr lang="en-GB" sz="2400" b="1" dirty="0"/>
              <a:t>The entire document should be </a:t>
            </a:r>
            <a:r>
              <a:rPr lang="en-GB" sz="2400" b="1" dirty="0">
                <a:solidFill>
                  <a:srgbClr val="00B050"/>
                </a:solidFill>
              </a:rPr>
              <a:t>highlighted</a:t>
            </a:r>
            <a:r>
              <a:rPr lang="en-GB" sz="2400" b="1" dirty="0"/>
              <a:t> and the word count tool utilised, ensuring that the tick box ‘include textboxes, footnotes and endnotes’ is selected, to add up all relevant free text. </a:t>
            </a:r>
          </a:p>
          <a:p>
            <a:r>
              <a:rPr lang="en-GB" sz="2400" b="1" dirty="0"/>
              <a:t>If any text is included in diagrams, this should be </a:t>
            </a:r>
            <a:r>
              <a:rPr lang="en-GB" sz="2400" b="1" dirty="0">
                <a:solidFill>
                  <a:srgbClr val="00B050"/>
                </a:solidFill>
              </a:rPr>
              <a:t>added to the word count total </a:t>
            </a:r>
            <a:r>
              <a:rPr lang="en-GB" sz="2400" b="1" dirty="0"/>
              <a:t>and the total sum should be stated at the end of the document. </a:t>
            </a:r>
          </a:p>
          <a:p>
            <a:r>
              <a:rPr lang="en-GB" sz="2400" b="1" dirty="0"/>
              <a:t>Headers and footers, used for the nominee’s name, nominating institution and page numbers, are </a:t>
            </a:r>
            <a:r>
              <a:rPr lang="en-GB" sz="2400" b="1" dirty="0">
                <a:solidFill>
                  <a:srgbClr val="00B050"/>
                </a:solidFill>
              </a:rPr>
              <a:t>not counted</a:t>
            </a:r>
            <a:r>
              <a:rPr lang="en-GB" sz="2400" b="1" dirty="0"/>
              <a:t>.</a:t>
            </a:r>
          </a:p>
        </p:txBody>
      </p:sp>
    </p:spTree>
    <p:extLst>
      <p:ext uri="{BB962C8B-B14F-4D97-AF65-F5344CB8AC3E}">
        <p14:creationId xmlns:p14="http://schemas.microsoft.com/office/powerpoint/2010/main" val="1108431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details</a:t>
            </a:r>
          </a:p>
        </p:txBody>
      </p:sp>
      <p:sp>
        <p:nvSpPr>
          <p:cNvPr id="3" name="Content Placeholder 2"/>
          <p:cNvSpPr>
            <a:spLocks noGrp="1"/>
          </p:cNvSpPr>
          <p:nvPr>
            <p:ph idx="1"/>
          </p:nvPr>
        </p:nvSpPr>
        <p:spPr/>
        <p:txBody>
          <a:bodyPr/>
          <a:lstStyle/>
          <a:p>
            <a:r>
              <a:rPr lang="en-GB" sz="2000" b="1" dirty="0"/>
              <a:t>Font: Arial 12 point; </a:t>
            </a:r>
          </a:p>
          <a:p>
            <a:r>
              <a:rPr lang="en-GB" sz="2000" b="1" dirty="0"/>
              <a:t>Page orientation: A4 portrait only; </a:t>
            </a:r>
          </a:p>
          <a:p>
            <a:r>
              <a:rPr lang="en-GB" sz="2000" b="1" dirty="0"/>
              <a:t>Line spacing: 1.5 lines; </a:t>
            </a:r>
          </a:p>
          <a:p>
            <a:r>
              <a:rPr lang="en-GB" sz="2000" b="1" dirty="0"/>
              <a:t>Margins: 2cm minimum (not including footers); </a:t>
            </a:r>
          </a:p>
          <a:p>
            <a:r>
              <a:rPr lang="en-GB" sz="2000" b="1" dirty="0"/>
              <a:t>Headers: Should contain the nominee’s full name and nominating institution only; </a:t>
            </a:r>
          </a:p>
          <a:p>
            <a:r>
              <a:rPr lang="en-GB" sz="2000" b="1" dirty="0"/>
              <a:t>Footer: Should indicate “page x of y” only. Footnotes: should not be used. </a:t>
            </a:r>
          </a:p>
          <a:p>
            <a:r>
              <a:rPr lang="en-GB" sz="2000" b="1" dirty="0"/>
              <a:t>References should be included in the body text or put as endnotes, which should be added to the final word count;</a:t>
            </a:r>
          </a:p>
          <a:p>
            <a:r>
              <a:rPr lang="en-GB" sz="2000" b="1" dirty="0"/>
              <a:t>Pictures: the claim should not contain any pictures or logos;</a:t>
            </a:r>
          </a:p>
          <a:p>
            <a:r>
              <a:rPr lang="en-GB" sz="2000" b="1" dirty="0"/>
              <a:t>Diagrams: are permitted. Any text appearing within the diagram should be manually counted and stated next to the diagram in brackets and added to the final word count.</a:t>
            </a:r>
          </a:p>
        </p:txBody>
      </p:sp>
    </p:spTree>
    <p:extLst>
      <p:ext uri="{BB962C8B-B14F-4D97-AF65-F5344CB8AC3E}">
        <p14:creationId xmlns:p14="http://schemas.microsoft.com/office/powerpoint/2010/main" val="14021280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More details and a warning!</a:t>
            </a:r>
          </a:p>
        </p:txBody>
      </p:sp>
      <p:sp>
        <p:nvSpPr>
          <p:cNvPr id="3" name="Content Placeholder 2"/>
          <p:cNvSpPr>
            <a:spLocks noGrp="1"/>
          </p:cNvSpPr>
          <p:nvPr>
            <p:ph idx="1"/>
          </p:nvPr>
        </p:nvSpPr>
        <p:spPr>
          <a:xfrm>
            <a:off x="251520" y="1412875"/>
            <a:ext cx="8640959" cy="4789488"/>
          </a:xfrm>
        </p:spPr>
        <p:txBody>
          <a:bodyPr/>
          <a:lstStyle/>
          <a:p>
            <a:r>
              <a:rPr lang="en-GB" sz="2000" b="1" dirty="0"/>
              <a:t>Web links: should only be used for reference and put in the end notes. The content of web links will not be considered in the nomination;</a:t>
            </a:r>
          </a:p>
          <a:p>
            <a:r>
              <a:rPr lang="en-GB" sz="2000" b="1" dirty="0"/>
              <a:t>File Saving Conventions: The following convention should be included __ for example </a:t>
            </a:r>
            <a:r>
              <a:rPr lang="en-GB" sz="2000" b="1" dirty="0" err="1"/>
              <a:t>J.Bloggs_UniofPoppleton_Claim</a:t>
            </a:r>
            <a:endParaRPr lang="en-GB" sz="2000" b="1" dirty="0"/>
          </a:p>
          <a:p>
            <a:r>
              <a:rPr lang="en-GB" sz="2000" b="1" dirty="0"/>
              <a:t>The UK Teaching Excellence Awards Advisory Panel supports a </a:t>
            </a:r>
            <a:r>
              <a:rPr lang="en-GB" sz="2000" b="1" dirty="0">
                <a:solidFill>
                  <a:srgbClr val="00B050"/>
                </a:solidFill>
              </a:rPr>
              <a:t>strict application </a:t>
            </a:r>
            <a:r>
              <a:rPr lang="en-GB" sz="2000" b="1" dirty="0"/>
              <a:t>of the above formatting requirements to ensure fairness and consistency to all nominees. </a:t>
            </a:r>
          </a:p>
          <a:p>
            <a:r>
              <a:rPr lang="en-GB" sz="2000" b="1" dirty="0"/>
              <a:t>We reserve the right to reject any nominations failing to adhere to these requirements, the requirement check will be made after the deadline therefore </a:t>
            </a:r>
            <a:r>
              <a:rPr lang="en-GB" sz="2000" b="1" dirty="0">
                <a:solidFill>
                  <a:srgbClr val="00B050"/>
                </a:solidFill>
              </a:rPr>
              <a:t>non-compliance could result in removal from the process</a:t>
            </a:r>
            <a:r>
              <a:rPr lang="en-GB" sz="2000" b="1" dirty="0"/>
              <a:t>. </a:t>
            </a:r>
          </a:p>
          <a:p>
            <a:r>
              <a:rPr lang="en-GB" sz="2000" b="1" dirty="0"/>
              <a:t>It is therefore </a:t>
            </a:r>
            <a:r>
              <a:rPr lang="en-GB" sz="2000" b="1" dirty="0">
                <a:solidFill>
                  <a:srgbClr val="00B050"/>
                </a:solidFill>
              </a:rPr>
              <a:t>the responsibility of the nominating institution and individual nominee</a:t>
            </a:r>
            <a:r>
              <a:rPr lang="en-GB" sz="2000" b="1" dirty="0"/>
              <a:t> to ensure that the nomination adheres to the requirements with regard to formatting, required signatures and word limits.</a:t>
            </a:r>
          </a:p>
        </p:txBody>
      </p:sp>
    </p:spTree>
    <p:extLst>
      <p:ext uri="{BB962C8B-B14F-4D97-AF65-F5344CB8AC3E}">
        <p14:creationId xmlns:p14="http://schemas.microsoft.com/office/powerpoint/2010/main" val="588804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Content Placeholder 2"/>
          <p:cNvSpPr>
            <a:spLocks noGrp="1"/>
          </p:cNvSpPr>
          <p:nvPr>
            <p:ph idx="1"/>
          </p:nvPr>
        </p:nvSpPr>
        <p:spPr/>
        <p:txBody>
          <a:bodyPr/>
          <a:lstStyle/>
          <a:p>
            <a:r>
              <a:rPr lang="en-GB" sz="2000" b="1" dirty="0"/>
              <a:t>The purpose of the National Teaching Fellowship Scheme is to recognise, reward and celebrate individuals who are judged to make an outstanding impact on the student learning experience, and provide the means to develop a proactive community of National Teaching Fellows (NTFs).</a:t>
            </a:r>
          </a:p>
          <a:p>
            <a:r>
              <a:rPr lang="en-GB" sz="2000" b="1" dirty="0"/>
              <a:t>The Higher Education Academy (HEA) organises and runs the Scheme (with funding from the Higher Education Funding Council for England (HEFCE), the Higher Education Funding Council for Wales (HEFCW) and the Department for the Economy (</a:t>
            </a:r>
            <a:r>
              <a:rPr lang="en-GB" sz="2000" b="1" dirty="0" err="1"/>
              <a:t>DfE</a:t>
            </a:r>
            <a:r>
              <a:rPr lang="en-GB" sz="2000" b="1" dirty="0"/>
              <a:t>) Northern Ireland (now incorporating the responsibilities of DELNI) with advice and guidance from the UK Teaching Excellence Awards Advisory Panel (the Panel). </a:t>
            </a:r>
          </a:p>
          <a:p>
            <a:r>
              <a:rPr lang="en-GB" sz="2000" b="1" dirty="0"/>
              <a:t>The Panel advises on the criteria, the processes of assessment and moderation, and the selection of the winners. The Panel consists of a range of representatives from across the sector and other relevant stakeholders. </a:t>
            </a:r>
          </a:p>
        </p:txBody>
      </p:sp>
    </p:spTree>
    <p:extLst>
      <p:ext uri="{BB962C8B-B14F-4D97-AF65-F5344CB8AC3E}">
        <p14:creationId xmlns:p14="http://schemas.microsoft.com/office/powerpoint/2010/main" val="8315435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22238"/>
            <a:ext cx="8240713" cy="1074737"/>
          </a:xfrm>
        </p:spPr>
        <p:txBody>
          <a:bodyPr/>
          <a:lstStyle/>
          <a:p>
            <a:r>
              <a:rPr lang="en-GB" dirty="0"/>
              <a:t>Additional information requests</a:t>
            </a:r>
          </a:p>
        </p:txBody>
      </p:sp>
      <p:sp>
        <p:nvSpPr>
          <p:cNvPr id="3" name="Content Placeholder 2"/>
          <p:cNvSpPr>
            <a:spLocks noGrp="1"/>
          </p:cNvSpPr>
          <p:nvPr>
            <p:ph idx="1"/>
          </p:nvPr>
        </p:nvSpPr>
        <p:spPr>
          <a:xfrm>
            <a:off x="179512" y="1412875"/>
            <a:ext cx="8856984" cy="4789488"/>
          </a:xfrm>
        </p:spPr>
        <p:txBody>
          <a:bodyPr/>
          <a:lstStyle/>
          <a:p>
            <a:r>
              <a:rPr lang="en-GB" sz="2400" b="1" dirty="0"/>
              <a:t>Equality and Diversity Form: The HEA is committed to promoting equality and diversity and wishes to collect data on nominees for statistical monitoring. </a:t>
            </a:r>
          </a:p>
          <a:p>
            <a:r>
              <a:rPr lang="en-GB" sz="2400" b="1" dirty="0"/>
              <a:t>After applications have been received nominees will be contacted by email with an Equality and Diversity survey which is anonymous and not linked to the application.</a:t>
            </a:r>
          </a:p>
          <a:p>
            <a:r>
              <a:rPr lang="en-GB" sz="2400" b="1" dirty="0"/>
              <a:t>Nominations will not be complete (and therefore reviewed) until this form has been submitted.</a:t>
            </a:r>
          </a:p>
          <a:p>
            <a:r>
              <a:rPr lang="en-GB" sz="2400" b="1" dirty="0"/>
              <a:t>The Equality and Diversity survey will be sent to the nominee directly, via email from the HEA. This should be submitted by return as the nomination is not complete without submission of the survey. The submission is anonymous but completion is tracked.</a:t>
            </a:r>
          </a:p>
        </p:txBody>
      </p:sp>
    </p:spTree>
    <p:extLst>
      <p:ext uri="{BB962C8B-B14F-4D97-AF65-F5344CB8AC3E}">
        <p14:creationId xmlns:p14="http://schemas.microsoft.com/office/powerpoint/2010/main" val="37140234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Submission and receipt of nominations</a:t>
            </a:r>
          </a:p>
        </p:txBody>
      </p:sp>
      <p:sp>
        <p:nvSpPr>
          <p:cNvPr id="3" name="Content Placeholder 2"/>
          <p:cNvSpPr>
            <a:spLocks noGrp="1"/>
          </p:cNvSpPr>
          <p:nvPr>
            <p:ph idx="1"/>
          </p:nvPr>
        </p:nvSpPr>
        <p:spPr/>
        <p:txBody>
          <a:bodyPr/>
          <a:lstStyle/>
          <a:p>
            <a:r>
              <a:rPr lang="en-GB" sz="2000" b="1" dirty="0"/>
              <a:t>The nomination documents must be uploaded to the HEA VLE by the NTFS institutional contact (who will have been issued with a VLE username and password) by 12 noon on </a:t>
            </a:r>
            <a:r>
              <a:rPr lang="en-GB" sz="2000" b="1" dirty="0">
                <a:solidFill>
                  <a:srgbClr val="FF0000"/>
                </a:solidFill>
              </a:rPr>
              <a:t>25</a:t>
            </a:r>
            <a:r>
              <a:rPr lang="en-GB" sz="2000" b="1" baseline="30000" dirty="0">
                <a:solidFill>
                  <a:srgbClr val="FF0000"/>
                </a:solidFill>
              </a:rPr>
              <a:t>th</a:t>
            </a:r>
            <a:r>
              <a:rPr lang="en-GB" sz="2000" b="1" dirty="0">
                <a:solidFill>
                  <a:srgbClr val="FF0000"/>
                </a:solidFill>
              </a:rPr>
              <a:t> April </a:t>
            </a:r>
            <a:r>
              <a:rPr lang="en-GB" sz="2000" b="1" dirty="0"/>
              <a:t>2017. </a:t>
            </a:r>
          </a:p>
          <a:p>
            <a:r>
              <a:rPr lang="en-GB" sz="2000" b="1" dirty="0"/>
              <a:t>If the institution is submitting more than one nomination, the NTFS institutional contact is able to </a:t>
            </a:r>
            <a:r>
              <a:rPr lang="en-GB" sz="2000" b="1" dirty="0">
                <a:solidFill>
                  <a:srgbClr val="00B050"/>
                </a:solidFill>
              </a:rPr>
              <a:t>upload the multiple documents </a:t>
            </a:r>
            <a:r>
              <a:rPr lang="en-GB" sz="2000" b="1" dirty="0"/>
              <a:t>using the same username and password for each nomination so it is </a:t>
            </a:r>
            <a:r>
              <a:rPr lang="en-GB" sz="2000" b="1" dirty="0">
                <a:solidFill>
                  <a:srgbClr val="00B050"/>
                </a:solidFill>
              </a:rPr>
              <a:t>essential that the correct file naming convention is adopted</a:t>
            </a:r>
            <a:r>
              <a:rPr lang="en-GB" sz="2000" b="1" dirty="0"/>
              <a:t>. </a:t>
            </a:r>
          </a:p>
          <a:p>
            <a:pPr>
              <a:spcBef>
                <a:spcPts val="0"/>
              </a:spcBef>
            </a:pPr>
            <a:r>
              <a:rPr lang="en-GB" sz="2000" b="1" dirty="0"/>
              <a:t>The NTFS institutional contact is acting on behalf of their institution and will be assumed by the HEA to be acting in accordance with the expectations of their senior management  when submitting their institution’s</a:t>
            </a:r>
            <a:r>
              <a:rPr lang="en-GB" sz="2000" dirty="0"/>
              <a:t> </a:t>
            </a:r>
            <a:r>
              <a:rPr lang="en-GB" sz="2000" b="1" dirty="0"/>
              <a:t>nomination(s). </a:t>
            </a:r>
          </a:p>
        </p:txBody>
      </p:sp>
    </p:spTree>
    <p:extLst>
      <p:ext uri="{BB962C8B-B14F-4D97-AF65-F5344CB8AC3E}">
        <p14:creationId xmlns:p14="http://schemas.microsoft.com/office/powerpoint/2010/main" val="30219721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Has it got there safely?</a:t>
            </a:r>
          </a:p>
        </p:txBody>
      </p:sp>
      <p:sp>
        <p:nvSpPr>
          <p:cNvPr id="3" name="Content Placeholder 2"/>
          <p:cNvSpPr>
            <a:spLocks noGrp="1"/>
          </p:cNvSpPr>
          <p:nvPr>
            <p:ph idx="1"/>
          </p:nvPr>
        </p:nvSpPr>
        <p:spPr/>
        <p:txBody>
          <a:bodyPr/>
          <a:lstStyle/>
          <a:p>
            <a:r>
              <a:rPr lang="en-GB" sz="2000" b="1" dirty="0"/>
              <a:t>Receipt of uploaded nominations will be acknowledged by automatic email to the individual that submitted the application. </a:t>
            </a:r>
          </a:p>
          <a:p>
            <a:r>
              <a:rPr lang="en-GB" sz="2000" b="1" dirty="0"/>
              <a:t>A nomination should only be considered successfully submitted on receipt of a final confirmation email from the Professional Practice team. </a:t>
            </a:r>
          </a:p>
          <a:p>
            <a:r>
              <a:rPr lang="en-GB" sz="2000" b="1" dirty="0"/>
              <a:t>This </a:t>
            </a:r>
            <a:r>
              <a:rPr lang="en-GB" sz="2000" b="1" dirty="0">
                <a:solidFill>
                  <a:srgbClr val="00B050"/>
                </a:solidFill>
              </a:rPr>
              <a:t>final email will only be sent after a further manual check </a:t>
            </a:r>
            <a:r>
              <a:rPr lang="en-GB" sz="2000" b="1" dirty="0"/>
              <a:t>to ensure all documents meet the formatting requirements. </a:t>
            </a:r>
          </a:p>
          <a:p>
            <a:r>
              <a:rPr lang="en-GB" sz="2000" b="1" dirty="0"/>
              <a:t>If the institutional contact has not heard from the HEA five working days after submitting the nomination(s), they must contact the Professional Practice team at ntfsindividual@heacademy.ac.uk or telephone: 01904 717500 at their earliest convenience to ensure the submission has been fully received. </a:t>
            </a:r>
          </a:p>
          <a:p>
            <a:r>
              <a:rPr lang="en-GB" sz="2000" b="1" dirty="0"/>
              <a:t>Separate confirmation emails will be sent for each nominee.</a:t>
            </a:r>
          </a:p>
          <a:p>
            <a:pPr marL="0" indent="0">
              <a:buNone/>
            </a:pPr>
            <a:r>
              <a:rPr lang="en-GB" sz="2000" b="1" dirty="0">
                <a:solidFill>
                  <a:srgbClr val="FF0000"/>
                </a:solidFill>
              </a:rPr>
              <a:t>ANTF advice: don’t leave it until the last minute!</a:t>
            </a:r>
          </a:p>
        </p:txBody>
      </p:sp>
    </p:spTree>
    <p:extLst>
      <p:ext uri="{BB962C8B-B14F-4D97-AF65-F5344CB8AC3E}">
        <p14:creationId xmlns:p14="http://schemas.microsoft.com/office/powerpoint/2010/main" val="24823613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Outcomes and publicity</a:t>
            </a:r>
          </a:p>
        </p:txBody>
      </p:sp>
      <p:sp>
        <p:nvSpPr>
          <p:cNvPr id="3" name="Content Placeholder 2"/>
          <p:cNvSpPr>
            <a:spLocks noGrp="1"/>
          </p:cNvSpPr>
          <p:nvPr>
            <p:ph idx="1"/>
          </p:nvPr>
        </p:nvSpPr>
        <p:spPr>
          <a:xfrm>
            <a:off x="107504" y="1196975"/>
            <a:ext cx="8784976" cy="5005388"/>
          </a:xfrm>
        </p:spPr>
        <p:txBody>
          <a:bodyPr/>
          <a:lstStyle/>
          <a:p>
            <a:r>
              <a:rPr lang="en-GB" sz="2400" b="1" dirty="0"/>
              <a:t>All nominees will be informed of the outcome via email on 31 July 2017. The email will also be copied to the Vice-Chancellor or equivalent of the nominating institution. </a:t>
            </a:r>
          </a:p>
          <a:p>
            <a:r>
              <a:rPr lang="en-GB" sz="2400" b="1" dirty="0"/>
              <a:t>The announcement of NTFS winners is strictly embargoed until Thursday 31 August 2017. A </a:t>
            </a:r>
            <a:r>
              <a:rPr lang="en-GB" sz="2400" b="1" dirty="0">
                <a:solidFill>
                  <a:srgbClr val="00B050"/>
                </a:solidFill>
              </a:rPr>
              <a:t>condition of the competition is that nominees do not share news</a:t>
            </a:r>
            <a:r>
              <a:rPr lang="en-GB" sz="2400" b="1" dirty="0"/>
              <a:t> of their success before this date in order to ensure maximum publicity. Contravention of this requirement could lead to the award being </a:t>
            </a:r>
            <a:r>
              <a:rPr lang="en-GB" sz="2400" b="1" dirty="0">
                <a:solidFill>
                  <a:srgbClr val="00B050"/>
                </a:solidFill>
              </a:rPr>
              <a:t>revoked</a:t>
            </a:r>
            <a:r>
              <a:rPr lang="en-GB" sz="2400" b="1" dirty="0"/>
              <a:t>. </a:t>
            </a:r>
          </a:p>
          <a:p>
            <a:r>
              <a:rPr lang="en-GB" sz="2400" b="1" dirty="0"/>
              <a:t>The names of the award winners will be officially announced on 31 August 2017 on the HEA’s website </a:t>
            </a:r>
            <a:r>
              <a:rPr lang="en-GB" sz="2400" b="1" dirty="0">
                <a:hlinkClick r:id="rId2"/>
              </a:rPr>
              <a:t>www.heacademy.ac.uk/ntfs</a:t>
            </a:r>
            <a:r>
              <a:rPr lang="en-GB" sz="2400" b="1" dirty="0"/>
              <a:t>.</a:t>
            </a:r>
          </a:p>
          <a:p>
            <a:pPr marL="0" indent="0">
              <a:buNone/>
            </a:pPr>
            <a:r>
              <a:rPr lang="en-GB" sz="2400" b="1" dirty="0">
                <a:solidFill>
                  <a:srgbClr val="FF0000"/>
                </a:solidFill>
              </a:rPr>
              <a:t>ANTF advice: keep it under your hat!</a:t>
            </a:r>
            <a:endParaRPr lang="en-GB" sz="2400" b="1" dirty="0"/>
          </a:p>
        </p:txBody>
      </p:sp>
    </p:spTree>
    <p:extLst>
      <p:ext uri="{BB962C8B-B14F-4D97-AF65-F5344CB8AC3E}">
        <p14:creationId xmlns:p14="http://schemas.microsoft.com/office/powerpoint/2010/main" val="12923123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Reviews and appeals</a:t>
            </a:r>
          </a:p>
        </p:txBody>
      </p:sp>
      <p:sp>
        <p:nvSpPr>
          <p:cNvPr id="3" name="Content Placeholder 2"/>
          <p:cNvSpPr>
            <a:spLocks noGrp="1"/>
          </p:cNvSpPr>
          <p:nvPr>
            <p:ph idx="1"/>
          </p:nvPr>
        </p:nvSpPr>
        <p:spPr/>
        <p:txBody>
          <a:bodyPr/>
          <a:lstStyle/>
          <a:p>
            <a:r>
              <a:rPr lang="en-GB" sz="2000" b="1" dirty="0"/>
              <a:t>After the outcome of the 2017 NTFS Awards is published, the HEA will publish an </a:t>
            </a:r>
            <a:r>
              <a:rPr lang="en-GB" sz="2000" b="1" dirty="0">
                <a:solidFill>
                  <a:srgbClr val="00B050"/>
                </a:solidFill>
              </a:rPr>
              <a:t>overview report </a:t>
            </a:r>
            <a:r>
              <a:rPr lang="en-GB" sz="2000" b="1" dirty="0"/>
              <a:t>of the 2017 cycle. This will provide an analysis of significant issues, trends and strengths identified in nominations, as well as a statistical data about nominees and winners, including equal opportunities and subject profiles of nominations and winners. </a:t>
            </a:r>
          </a:p>
          <a:p>
            <a:r>
              <a:rPr lang="en-GB" sz="2000" b="1" dirty="0"/>
              <a:t>All nominees will be informed once this is available. Some individual </a:t>
            </a:r>
            <a:r>
              <a:rPr lang="en-GB" sz="2000" b="1" dirty="0">
                <a:solidFill>
                  <a:srgbClr val="00B050"/>
                </a:solidFill>
              </a:rPr>
              <a:t>feedback</a:t>
            </a:r>
            <a:r>
              <a:rPr lang="en-GB" sz="2000" b="1" dirty="0"/>
              <a:t> will be provided to nominees. </a:t>
            </a:r>
          </a:p>
          <a:p>
            <a:r>
              <a:rPr lang="en-GB" sz="2000" b="1" dirty="0"/>
              <a:t>The NTFS is a </a:t>
            </a:r>
            <a:r>
              <a:rPr lang="en-GB" sz="2000" b="1" dirty="0">
                <a:solidFill>
                  <a:srgbClr val="00B050"/>
                </a:solidFill>
              </a:rPr>
              <a:t>competition</a:t>
            </a:r>
            <a:r>
              <a:rPr lang="en-GB" sz="2000" b="1" dirty="0"/>
              <a:t>, the reviewer decision confirmed by the Panel is </a:t>
            </a:r>
            <a:r>
              <a:rPr lang="en-GB" sz="2000" b="1" dirty="0">
                <a:solidFill>
                  <a:srgbClr val="00B050"/>
                </a:solidFill>
              </a:rPr>
              <a:t>final </a:t>
            </a:r>
            <a:r>
              <a:rPr lang="en-GB" sz="2000" b="1" dirty="0"/>
              <a:t>and no appeals can be made against their decision. </a:t>
            </a:r>
          </a:p>
          <a:p>
            <a:r>
              <a:rPr lang="en-GB" sz="2000" b="1" dirty="0"/>
              <a:t>The HEA has a complaints process to address issues of fair treatment in the administration of nominations but, as is common in UK HE, will not reconsider the validity of the judgement made by reviewers.</a:t>
            </a:r>
          </a:p>
        </p:txBody>
      </p:sp>
    </p:spTree>
    <p:extLst>
      <p:ext uri="{BB962C8B-B14F-4D97-AF65-F5344CB8AC3E}">
        <p14:creationId xmlns:p14="http://schemas.microsoft.com/office/powerpoint/2010/main" val="27757472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Awards ceremony and briefing event</a:t>
            </a:r>
          </a:p>
        </p:txBody>
      </p:sp>
      <p:sp>
        <p:nvSpPr>
          <p:cNvPr id="3" name="Content Placeholder 2"/>
          <p:cNvSpPr>
            <a:spLocks noGrp="1"/>
          </p:cNvSpPr>
          <p:nvPr>
            <p:ph idx="1"/>
          </p:nvPr>
        </p:nvSpPr>
        <p:spPr/>
        <p:txBody>
          <a:bodyPr/>
          <a:lstStyle/>
          <a:p>
            <a:r>
              <a:rPr lang="en-GB" sz="2400" b="1" dirty="0"/>
              <a:t>The individual awards will be presented at a celebratory dinner, to which successful nominees, their personal guest and the Vice-Chancellor or equivalent will be invited. </a:t>
            </a:r>
          </a:p>
          <a:p>
            <a:r>
              <a:rPr lang="en-GB" sz="2400" b="1" dirty="0"/>
              <a:t>The new National Teaching Fellows will also be invited to a briefing. The briefing and the ceremony are to be held on the same day in November 2017.</a:t>
            </a:r>
          </a:p>
          <a:p>
            <a:pPr marL="0" indent="0">
              <a:buNone/>
            </a:pPr>
            <a:r>
              <a:rPr lang="en-GB" sz="2400" b="1" dirty="0">
                <a:solidFill>
                  <a:srgbClr val="FF0000"/>
                </a:solidFill>
              </a:rPr>
              <a:t>ANTF advice: it’s a fabulous event: if you win don’t miss it at any cost and the briefing provides great networking opportunities</a:t>
            </a:r>
            <a:endParaRPr lang="en-GB" sz="2400" b="1" dirty="0"/>
          </a:p>
        </p:txBody>
      </p:sp>
    </p:spTree>
    <p:extLst>
      <p:ext uri="{BB962C8B-B14F-4D97-AF65-F5344CB8AC3E}">
        <p14:creationId xmlns:p14="http://schemas.microsoft.com/office/powerpoint/2010/main" val="22418975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Checklist part one</a:t>
            </a:r>
          </a:p>
        </p:txBody>
      </p:sp>
      <p:sp>
        <p:nvSpPr>
          <p:cNvPr id="3" name="Content Placeholder 2"/>
          <p:cNvSpPr>
            <a:spLocks noGrp="1"/>
          </p:cNvSpPr>
          <p:nvPr>
            <p:ph idx="1"/>
          </p:nvPr>
        </p:nvSpPr>
        <p:spPr>
          <a:xfrm>
            <a:off x="251520" y="1412875"/>
            <a:ext cx="8784975" cy="4789488"/>
          </a:xfrm>
        </p:spPr>
        <p:txBody>
          <a:bodyPr/>
          <a:lstStyle/>
          <a:p>
            <a:pPr marL="0" indent="0">
              <a:buNone/>
            </a:pPr>
            <a:r>
              <a:rPr lang="en-GB" sz="1800" b="1" dirty="0"/>
              <a:t>1. The institution NTFS contact and nominee must read the guidance and use the HEA website to check for further advice. </a:t>
            </a:r>
          </a:p>
          <a:p>
            <a:pPr marL="0" indent="0">
              <a:buNone/>
            </a:pPr>
            <a:r>
              <a:rPr lang="en-GB" sz="1800" b="1" dirty="0"/>
              <a:t>2. The institution’s NTFS contact must register with the HEA for a VLE Username and Password – please email ntfsindividual@heacademy.ac.uk to register the institution’s interest as soon as possible </a:t>
            </a:r>
          </a:p>
          <a:p>
            <a:pPr marL="0" indent="0">
              <a:buNone/>
            </a:pPr>
            <a:r>
              <a:rPr lang="en-GB" sz="1800" b="1" dirty="0"/>
              <a:t>3. The nominee should download the nomination form and complete the relevant sections, including a signature. Electronic signatures are not acceptable. </a:t>
            </a:r>
          </a:p>
          <a:p>
            <a:pPr marL="0" indent="0">
              <a:buNone/>
            </a:pPr>
            <a:r>
              <a:rPr lang="en-GB" sz="1800" b="1" dirty="0"/>
              <a:t>4. The institution’s Vice-Chancellor or equivalent must complete their section on the nomination form and sign the form. Electronic signatures are not acceptable. </a:t>
            </a:r>
          </a:p>
          <a:p>
            <a:pPr marL="0" indent="0">
              <a:buNone/>
            </a:pPr>
            <a:r>
              <a:rPr lang="en-GB" sz="1800" b="1" dirty="0"/>
              <a:t>5. The nominee should prepare their Claim using the guidance in Section 2.3 and the Award Criteria (section 2.4) as a guide to the evidence that should be demonstrated within the submission. Submissions will be marked against the scheme detailed in Section 2.5 therefore this should be considered when making the Claim. </a:t>
            </a:r>
          </a:p>
        </p:txBody>
      </p:sp>
    </p:spTree>
    <p:extLst>
      <p:ext uri="{BB962C8B-B14F-4D97-AF65-F5344CB8AC3E}">
        <p14:creationId xmlns:p14="http://schemas.microsoft.com/office/powerpoint/2010/main" val="24722496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Checklist part two</a:t>
            </a:r>
          </a:p>
        </p:txBody>
      </p:sp>
      <p:sp>
        <p:nvSpPr>
          <p:cNvPr id="3" name="Content Placeholder 2"/>
          <p:cNvSpPr>
            <a:spLocks noGrp="1"/>
          </p:cNvSpPr>
          <p:nvPr>
            <p:ph idx="1"/>
          </p:nvPr>
        </p:nvSpPr>
        <p:spPr>
          <a:xfrm>
            <a:off x="107504" y="1196975"/>
            <a:ext cx="9036496" cy="5005388"/>
          </a:xfrm>
        </p:spPr>
        <p:txBody>
          <a:bodyPr/>
          <a:lstStyle/>
          <a:p>
            <a:pPr marL="0" indent="0">
              <a:buNone/>
            </a:pPr>
            <a:r>
              <a:rPr lang="en-GB" sz="1600" b="1" dirty="0"/>
              <a:t>6. The CV should be prepared by the nominee using the guidance in Section 2.3. The nominee should be mindful of preparing a CV specific to this submission. </a:t>
            </a:r>
          </a:p>
          <a:p>
            <a:pPr marL="0" indent="0">
              <a:buNone/>
            </a:pPr>
            <a:r>
              <a:rPr lang="en-GB" sz="1600" b="1" dirty="0"/>
              <a:t>7. The Statement of Support should be prepared by the Vice-Chancellor or equivalent using the guidance in section 2.3 and 2.4 after they have read the Claim for National Teaching Fellowship from their nominee. Electronic signatures are acceptable within this document. </a:t>
            </a:r>
          </a:p>
          <a:p>
            <a:pPr marL="0" indent="0">
              <a:buNone/>
            </a:pPr>
            <a:r>
              <a:rPr lang="en-GB" sz="1600" b="1" dirty="0"/>
              <a:t>8. Formatting of all documents should be checked against the guidance given in Section 2.6. In 2017 all documents must be uploaded via the VLE in a Zip file, this should follow the file naming convention in Section 2.6. </a:t>
            </a:r>
          </a:p>
          <a:p>
            <a:pPr marL="0" indent="0">
              <a:buNone/>
            </a:pPr>
            <a:r>
              <a:rPr lang="en-GB" sz="1600" b="1" dirty="0"/>
              <a:t>9. The deadline for submission is </a:t>
            </a:r>
            <a:r>
              <a:rPr lang="en-GB" sz="1600" b="1" dirty="0">
                <a:solidFill>
                  <a:srgbClr val="FF0000"/>
                </a:solidFill>
              </a:rPr>
              <a:t>25 April 2017 </a:t>
            </a:r>
            <a:r>
              <a:rPr lang="en-GB" sz="1600" b="1" dirty="0"/>
              <a:t>12 noon. Documents to include: </a:t>
            </a:r>
          </a:p>
          <a:p>
            <a:pPr lvl="1"/>
            <a:r>
              <a:rPr lang="en-GB" sz="1600" b="1" dirty="0"/>
              <a:t>Claim for National Teaching Fellowship – to be submitted as a Word document; Statement of Support – to be submitted as a Word document. Can be submitted as a PDF as well if signature is hard copy; </a:t>
            </a:r>
          </a:p>
          <a:p>
            <a:pPr lvl="1"/>
            <a:r>
              <a:rPr lang="en-GB" sz="1600" b="1" dirty="0"/>
              <a:t>Curriculum Vitae – to be submitted as a Word document; </a:t>
            </a:r>
          </a:p>
          <a:p>
            <a:pPr lvl="1"/>
            <a:r>
              <a:rPr lang="en-GB" sz="1600" b="1" dirty="0"/>
              <a:t>Nomination form (with all sections complete but section 6 unsigned) - to be submitted as a Word document;</a:t>
            </a:r>
          </a:p>
          <a:p>
            <a:pPr lvl="1"/>
            <a:r>
              <a:rPr lang="en-GB" sz="1600" b="1" dirty="0"/>
              <a:t> Nomination form Section 6 signed by the Vice-Chancellor or equivalent – to be submitted as a PDF document. Electronic signatures will not be accepted. </a:t>
            </a:r>
          </a:p>
          <a:p>
            <a:pPr lvl="1"/>
            <a:r>
              <a:rPr lang="en-GB" sz="1600" b="1" dirty="0"/>
              <a:t>Three 1 Mb or 300dpi (minimum) images of the nominee. At least one image should be portrait. </a:t>
            </a:r>
          </a:p>
          <a:p>
            <a:endParaRPr lang="en-GB" dirty="0"/>
          </a:p>
        </p:txBody>
      </p:sp>
    </p:spTree>
    <p:extLst>
      <p:ext uri="{BB962C8B-B14F-4D97-AF65-F5344CB8AC3E}">
        <p14:creationId xmlns:p14="http://schemas.microsoft.com/office/powerpoint/2010/main" val="18989428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Note the HEA’s emphasis here:</a:t>
            </a:r>
          </a:p>
        </p:txBody>
      </p:sp>
      <p:sp>
        <p:nvSpPr>
          <p:cNvPr id="3" name="Content Placeholder 2"/>
          <p:cNvSpPr>
            <a:spLocks noGrp="1"/>
          </p:cNvSpPr>
          <p:nvPr>
            <p:ph idx="1"/>
          </p:nvPr>
        </p:nvSpPr>
        <p:spPr/>
        <p:txBody>
          <a:bodyPr/>
          <a:lstStyle/>
          <a:p>
            <a:r>
              <a:rPr lang="en-GB" sz="2000" b="1" dirty="0"/>
              <a:t>Up to 55 individual awards will be made in 2017; </a:t>
            </a:r>
          </a:p>
          <a:p>
            <a:r>
              <a:rPr lang="en-GB" sz="2000" b="1" dirty="0"/>
              <a:t>On gaining the award, each NTF has a role to support the enhancement of learning and teaching in both the institution and the sector. </a:t>
            </a:r>
          </a:p>
          <a:p>
            <a:r>
              <a:rPr lang="en-GB" sz="2000" b="1" dirty="0"/>
              <a:t>Each winner will be awarded prize money (</a:t>
            </a:r>
            <a:r>
              <a:rPr lang="en-GB" sz="2000" b="1" dirty="0">
                <a:solidFill>
                  <a:srgbClr val="00B050"/>
                </a:solidFill>
              </a:rPr>
              <a:t>to be determined by the funding partners</a:t>
            </a:r>
            <a:r>
              <a:rPr lang="en-GB" sz="2000" b="1" dirty="0"/>
              <a:t>). </a:t>
            </a:r>
          </a:p>
          <a:p>
            <a:r>
              <a:rPr lang="en-GB" sz="2000" b="1" dirty="0"/>
              <a:t>Each NTF will be expected to use this money to disseminate their excellent practice by </a:t>
            </a:r>
            <a:r>
              <a:rPr lang="en-GB" sz="2000" b="1" dirty="0">
                <a:solidFill>
                  <a:srgbClr val="00B050"/>
                </a:solidFill>
              </a:rPr>
              <a:t>contributing to events, resources and by providing advice to colleagues</a:t>
            </a:r>
            <a:r>
              <a:rPr lang="en-GB" sz="2000" b="1" dirty="0"/>
              <a:t>. </a:t>
            </a:r>
          </a:p>
          <a:p>
            <a:r>
              <a:rPr lang="en-GB" sz="2000" b="1" dirty="0"/>
              <a:t>All NTFs will be required to provide the HEA with </a:t>
            </a:r>
            <a:r>
              <a:rPr lang="en-GB" sz="2000" b="1" dirty="0">
                <a:solidFill>
                  <a:srgbClr val="00B050"/>
                </a:solidFill>
              </a:rPr>
              <a:t>indicative plans</a:t>
            </a:r>
            <a:r>
              <a:rPr lang="en-GB" sz="2000" b="1" dirty="0"/>
              <a:t> for their dissemination activity and be able to </a:t>
            </a:r>
            <a:r>
              <a:rPr lang="en-GB" sz="2000" b="1" dirty="0">
                <a:solidFill>
                  <a:srgbClr val="00B050"/>
                </a:solidFill>
              </a:rPr>
              <a:t>demonstrate how their work has impacted on the sector </a:t>
            </a:r>
            <a:r>
              <a:rPr lang="en-GB" sz="2000" b="1" dirty="0"/>
              <a:t>by providing regular reports to the HEA.</a:t>
            </a:r>
          </a:p>
          <a:p>
            <a:r>
              <a:rPr lang="en-GB" sz="2000" b="1" dirty="0"/>
              <a:t>A nominee should be a Fellow (any category) of the HEA or be working towards Fellowship. </a:t>
            </a:r>
          </a:p>
          <a:p>
            <a:endParaRPr lang="en-GB" sz="2000" b="1" dirty="0"/>
          </a:p>
        </p:txBody>
      </p:sp>
    </p:spTree>
    <p:extLst>
      <p:ext uri="{BB962C8B-B14F-4D97-AF65-F5344CB8AC3E}">
        <p14:creationId xmlns:p14="http://schemas.microsoft.com/office/powerpoint/2010/main" val="37698631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Timescales</a:t>
            </a:r>
          </a:p>
        </p:txBody>
      </p:sp>
      <p:sp>
        <p:nvSpPr>
          <p:cNvPr id="3" name="Content Placeholder 2"/>
          <p:cNvSpPr>
            <a:spLocks noGrp="1"/>
          </p:cNvSpPr>
          <p:nvPr>
            <p:ph idx="1"/>
          </p:nvPr>
        </p:nvSpPr>
        <p:spPr/>
        <p:txBody>
          <a:bodyPr/>
          <a:lstStyle/>
          <a:p>
            <a:r>
              <a:rPr lang="en-GB" sz="2800" b="1" dirty="0"/>
              <a:t>Closing date  </a:t>
            </a:r>
            <a:r>
              <a:rPr lang="en-GB" sz="2800" b="1" dirty="0">
                <a:solidFill>
                  <a:srgbClr val="FF0000"/>
                </a:solidFill>
              </a:rPr>
              <a:t>12 noon 25 April 2017</a:t>
            </a:r>
          </a:p>
          <a:p>
            <a:r>
              <a:rPr lang="en-GB" b="1" dirty="0"/>
              <a:t>Nominees will be informed of the outcomes in August 2017 </a:t>
            </a:r>
          </a:p>
          <a:p>
            <a:r>
              <a:rPr lang="en-GB" b="1" dirty="0"/>
              <a:t>The National Teaching Fellowships will be awarded at a celebratory event in November 2017.</a:t>
            </a:r>
          </a:p>
          <a:p>
            <a:pPr marL="0" indent="0">
              <a:buNone/>
            </a:pPr>
            <a:r>
              <a:rPr lang="en-GB" sz="2000" b="1" dirty="0"/>
              <a:t>Those awarded the National Teaching Fellowships become members of the Association of National Teaching Fellows (ANTF). Further details of the Scheme and of the Association of National Teaching Fellows are available at </a:t>
            </a:r>
            <a:r>
              <a:rPr lang="en-GB" sz="2000" b="1" dirty="0">
                <a:hlinkClick r:id="rId2"/>
              </a:rPr>
              <a:t>www.heacademy.ac.uk/ntfs</a:t>
            </a:r>
            <a:r>
              <a:rPr lang="en-GB" sz="2000" b="1" dirty="0"/>
              <a:t>.</a:t>
            </a:r>
          </a:p>
          <a:p>
            <a:pPr marL="0" indent="0">
              <a:buNone/>
            </a:pPr>
            <a:r>
              <a:rPr lang="en-GB" sz="2000" b="1" dirty="0">
                <a:solidFill>
                  <a:srgbClr val="FF0000"/>
                </a:solidFill>
              </a:rPr>
              <a:t>ANTF advice: If you become an NTF the ANTF is a great source of peer support and advice!</a:t>
            </a:r>
            <a:endParaRPr lang="en-GB" sz="2000" b="1" dirty="0"/>
          </a:p>
        </p:txBody>
      </p:sp>
    </p:spTree>
    <p:extLst>
      <p:ext uri="{BB962C8B-B14F-4D97-AF65-F5344CB8AC3E}">
        <p14:creationId xmlns:p14="http://schemas.microsoft.com/office/powerpoint/2010/main" val="2635635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 emergent scheme</a:t>
            </a:r>
          </a:p>
        </p:txBody>
      </p:sp>
      <p:sp>
        <p:nvSpPr>
          <p:cNvPr id="3" name="Content Placeholder 2"/>
          <p:cNvSpPr>
            <a:spLocks noGrp="1"/>
          </p:cNvSpPr>
          <p:nvPr>
            <p:ph idx="1"/>
          </p:nvPr>
        </p:nvSpPr>
        <p:spPr/>
        <p:txBody>
          <a:bodyPr/>
          <a:lstStyle/>
          <a:p>
            <a:r>
              <a:rPr lang="en-GB" b="1" dirty="0"/>
              <a:t>It’s been running since 2000;</a:t>
            </a:r>
          </a:p>
          <a:p>
            <a:r>
              <a:rPr lang="en-GB" b="1" dirty="0"/>
              <a:t>There are now almost 750 NTFs across all disciplines and types of HEI</a:t>
            </a:r>
          </a:p>
          <a:p>
            <a:r>
              <a:rPr lang="en-GB" b="1" dirty="0"/>
              <a:t>The scheme has changed over the years and is changing further now;</a:t>
            </a:r>
          </a:p>
          <a:p>
            <a:r>
              <a:rPr lang="en-GB" b="1" dirty="0"/>
              <a:t>The very substantial cash reward has been reduced over the years;</a:t>
            </a:r>
          </a:p>
          <a:p>
            <a:pPr marL="0" indent="0">
              <a:buNone/>
            </a:pPr>
            <a:r>
              <a:rPr lang="en-GB" b="1" dirty="0">
                <a:solidFill>
                  <a:srgbClr val="FF0000"/>
                </a:solidFill>
              </a:rPr>
              <a:t>Advice from ANTF: It’s still really worth doing!</a:t>
            </a:r>
          </a:p>
        </p:txBody>
      </p:sp>
    </p:spTree>
    <p:extLst>
      <p:ext uri="{BB962C8B-B14F-4D97-AF65-F5344CB8AC3E}">
        <p14:creationId xmlns:p14="http://schemas.microsoft.com/office/powerpoint/2010/main" val="21907486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to apply: the HEA say</a:t>
            </a:r>
          </a:p>
        </p:txBody>
      </p:sp>
      <p:sp>
        <p:nvSpPr>
          <p:cNvPr id="3" name="Content Placeholder 2"/>
          <p:cNvSpPr>
            <a:spLocks noGrp="1"/>
          </p:cNvSpPr>
          <p:nvPr>
            <p:ph idx="1"/>
          </p:nvPr>
        </p:nvSpPr>
        <p:spPr>
          <a:xfrm>
            <a:off x="179512" y="1412875"/>
            <a:ext cx="8568951" cy="4789488"/>
          </a:xfrm>
        </p:spPr>
        <p:txBody>
          <a:bodyPr/>
          <a:lstStyle/>
          <a:p>
            <a:r>
              <a:rPr lang="en-GB" sz="2000" b="1" dirty="0"/>
              <a:t>The process of submitting NTFS applications has changed slightly this year as we move to using an online system for submissions. </a:t>
            </a:r>
          </a:p>
          <a:p>
            <a:r>
              <a:rPr lang="en-GB" sz="2000" b="1" dirty="0"/>
              <a:t>In order to apply institutions must nominate one NTFS contact or coordinator who will inform the HEA team of their intention to send in an application. You can do this by emailing </a:t>
            </a:r>
            <a:r>
              <a:rPr lang="en-GB" sz="2000" b="1" dirty="0">
                <a:hlinkClick r:id="rId2"/>
              </a:rPr>
              <a:t>ntfsindividual@heacademy.ac.uk</a:t>
            </a:r>
            <a:endParaRPr lang="en-GB" sz="2000" b="1" dirty="0"/>
          </a:p>
          <a:p>
            <a:r>
              <a:rPr lang="en-GB" sz="2000" b="1" dirty="0"/>
              <a:t>Once you have pre-registered a username and log in will be sent to you</a:t>
            </a:r>
          </a:p>
          <a:p>
            <a:r>
              <a:rPr lang="en-GB" sz="2000" b="1" dirty="0"/>
              <a:t>Each institution can submit applications for up to three NTFs</a:t>
            </a:r>
          </a:p>
          <a:p>
            <a:r>
              <a:rPr lang="en-GB" sz="2000" b="1" dirty="0"/>
              <a:t>To complete the application submission the NTFS contact or coordinate must upload all required documents to the online system in a Zip file before the closing date, 19 April 2017</a:t>
            </a:r>
          </a:p>
          <a:p>
            <a:r>
              <a:rPr lang="en-GB" sz="2000" b="1" dirty="0"/>
              <a:t>Nominees will be informed of the outcomes in August 2017 and the National Teaching Fellowships will be awarded at a celebratory event in November 2017.</a:t>
            </a:r>
          </a:p>
          <a:p>
            <a:endParaRPr lang="en-GB" dirty="0"/>
          </a:p>
        </p:txBody>
      </p:sp>
    </p:spTree>
    <p:extLst>
      <p:ext uri="{BB962C8B-B14F-4D97-AF65-F5344CB8AC3E}">
        <p14:creationId xmlns:p14="http://schemas.microsoft.com/office/powerpoint/2010/main" val="4749217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Writing good applications</a:t>
            </a:r>
          </a:p>
        </p:txBody>
      </p:sp>
      <p:sp>
        <p:nvSpPr>
          <p:cNvPr id="3" name="Content Placeholder 2"/>
          <p:cNvSpPr>
            <a:spLocks noGrp="1"/>
          </p:cNvSpPr>
          <p:nvPr>
            <p:ph idx="1"/>
          </p:nvPr>
        </p:nvSpPr>
        <p:spPr/>
        <p:txBody>
          <a:bodyPr/>
          <a:lstStyle/>
          <a:p>
            <a:pPr marL="0" indent="0">
              <a:buNone/>
            </a:pPr>
            <a:r>
              <a:rPr lang="en-GB" b="1" dirty="0"/>
              <a:t>The next slides  are advice on writing good applications based on a historic report by the HEA on  what makes a successful application and   on the experiences of NTFs in writing their own applications and supporting others over the years.</a:t>
            </a:r>
          </a:p>
        </p:txBody>
      </p:sp>
    </p:spTree>
    <p:extLst>
      <p:ext uri="{BB962C8B-B14F-4D97-AF65-F5344CB8AC3E}">
        <p14:creationId xmlns:p14="http://schemas.microsoft.com/office/powerpoint/2010/main" val="17823281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122238"/>
            <a:ext cx="824672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2013 advice on characteristics of successful nominations: Criterion 1 </a:t>
            </a:r>
          </a:p>
        </p:txBody>
      </p:sp>
      <p:sp>
        <p:nvSpPr>
          <p:cNvPr id="3" name="Content Placeholder 2"/>
          <p:cNvSpPr>
            <a:spLocks noGrp="1"/>
          </p:cNvSpPr>
          <p:nvPr>
            <p:ph idx="1"/>
          </p:nvPr>
        </p:nvSpPr>
        <p:spPr>
          <a:xfrm>
            <a:off x="285720" y="1285860"/>
            <a:ext cx="8643998" cy="4916503"/>
          </a:xfrm>
        </p:spPr>
        <p:txBody>
          <a:bodyPr/>
          <a:lstStyle/>
          <a:p>
            <a:pPr>
              <a:buNone/>
            </a:pPr>
            <a:r>
              <a:rPr lang="en-GB" sz="2800" b="1" dirty="0"/>
              <a:t>Successful nominations were able to clearly demonstrate </a:t>
            </a:r>
            <a:r>
              <a:rPr lang="en-GB" sz="2800" b="1" dirty="0">
                <a:solidFill>
                  <a:schemeClr val="tx2">
                    <a:lumMod val="60000"/>
                    <a:lumOff val="40000"/>
                  </a:schemeClr>
                </a:solidFill>
              </a:rPr>
              <a:t>engagement of students </a:t>
            </a:r>
            <a:r>
              <a:rPr lang="en-GB" sz="2800" b="1" dirty="0"/>
              <a:t>and a </a:t>
            </a:r>
            <a:r>
              <a:rPr lang="en-GB" sz="2800" b="1" dirty="0">
                <a:solidFill>
                  <a:schemeClr val="tx2">
                    <a:lumMod val="60000"/>
                    <a:lumOff val="40000"/>
                  </a:schemeClr>
                </a:solidFill>
              </a:rPr>
              <a:t>transformative impact </a:t>
            </a:r>
            <a:r>
              <a:rPr lang="en-GB" sz="2800" b="1" dirty="0"/>
              <a:t>on their learning, the evidence to support this criterion was </a:t>
            </a:r>
            <a:r>
              <a:rPr lang="en-GB" sz="2800" b="1" dirty="0">
                <a:solidFill>
                  <a:schemeClr val="tx2">
                    <a:lumMod val="60000"/>
                    <a:lumOff val="40000"/>
                  </a:schemeClr>
                </a:solidFill>
              </a:rPr>
              <a:t>wide ranging </a:t>
            </a:r>
            <a:r>
              <a:rPr lang="en-GB" sz="2800" b="1" dirty="0"/>
              <a:t>and </a:t>
            </a:r>
            <a:r>
              <a:rPr lang="en-GB" sz="2800" b="1" dirty="0">
                <a:solidFill>
                  <a:schemeClr val="tx2">
                    <a:lumMod val="60000"/>
                    <a:lumOff val="40000"/>
                  </a:schemeClr>
                </a:solidFill>
              </a:rPr>
              <a:t>outstanding</a:t>
            </a:r>
            <a:r>
              <a:rPr lang="en-GB" sz="2800" b="1" dirty="0"/>
              <a:t>, and it was clear that the nominees’ teaching was not only </a:t>
            </a:r>
            <a:r>
              <a:rPr lang="en-GB" sz="2800" b="1" dirty="0">
                <a:solidFill>
                  <a:schemeClr val="tx2">
                    <a:lumMod val="60000"/>
                    <a:lumOff val="40000"/>
                  </a:schemeClr>
                </a:solidFill>
              </a:rPr>
              <a:t>informed by pedagogy</a:t>
            </a:r>
            <a:r>
              <a:rPr lang="en-GB" sz="2800" b="1" dirty="0"/>
              <a:t> but that they further shaped these theories with their </a:t>
            </a:r>
            <a:r>
              <a:rPr lang="en-GB" sz="2800" b="1" dirty="0">
                <a:solidFill>
                  <a:schemeClr val="tx2">
                    <a:lumMod val="60000"/>
                    <a:lumOff val="40000"/>
                  </a:schemeClr>
                </a:solidFill>
              </a:rPr>
              <a:t>own research</a:t>
            </a:r>
            <a:r>
              <a:rPr lang="en-GB" sz="2800" b="1" dirty="0"/>
              <a:t>. The key words most often used by reviewers when describing successful nominees/nominations in this criterion were: </a:t>
            </a:r>
            <a:r>
              <a:rPr lang="en-GB" sz="2800" b="1" dirty="0">
                <a:solidFill>
                  <a:schemeClr val="tx2">
                    <a:lumMod val="60000"/>
                    <a:lumOff val="40000"/>
                  </a:schemeClr>
                </a:solidFill>
              </a:rPr>
              <a:t>innovative, creative, impact, transformative, and inclusive. </a:t>
            </a:r>
          </a:p>
        </p:txBody>
      </p:sp>
    </p:spTree>
    <p:extLst>
      <p:ext uri="{BB962C8B-B14F-4D97-AF65-F5344CB8AC3E}">
        <p14:creationId xmlns:p14="http://schemas.microsoft.com/office/powerpoint/2010/main" val="15878553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(2013): Criterion two</a:t>
            </a:r>
          </a:p>
        </p:txBody>
      </p:sp>
      <p:sp>
        <p:nvSpPr>
          <p:cNvPr id="3" name="Content Placeholder 2"/>
          <p:cNvSpPr>
            <a:spLocks noGrp="1"/>
          </p:cNvSpPr>
          <p:nvPr>
            <p:ph idx="1"/>
          </p:nvPr>
        </p:nvSpPr>
        <p:spPr>
          <a:xfrm>
            <a:off x="214282" y="1196975"/>
            <a:ext cx="8715435" cy="5005388"/>
          </a:xfrm>
        </p:spPr>
        <p:txBody>
          <a:bodyPr/>
          <a:lstStyle/>
          <a:p>
            <a:pPr>
              <a:buNone/>
            </a:pPr>
            <a:r>
              <a:rPr lang="en-GB" sz="2300" b="1" dirty="0"/>
              <a:t>Reviewers commented on successful nominees being able to evidence how they have </a:t>
            </a:r>
            <a:r>
              <a:rPr lang="en-GB" sz="2300" b="1" dirty="0">
                <a:solidFill>
                  <a:schemeClr val="tx2">
                    <a:lumMod val="60000"/>
                    <a:lumOff val="40000"/>
                  </a:schemeClr>
                </a:solidFill>
              </a:rPr>
              <a:t>supported student learning </a:t>
            </a:r>
            <a:r>
              <a:rPr lang="en-GB" sz="2300" b="1" dirty="0"/>
              <a:t>and </a:t>
            </a:r>
            <a:r>
              <a:rPr lang="en-GB" sz="2300" b="1" dirty="0">
                <a:solidFill>
                  <a:schemeClr val="tx2">
                    <a:lumMod val="60000"/>
                    <a:lumOff val="40000"/>
                  </a:schemeClr>
                </a:solidFill>
              </a:rPr>
              <a:t>influenced change </a:t>
            </a:r>
            <a:r>
              <a:rPr lang="en-GB" sz="2300" b="1" dirty="0"/>
              <a:t>not only amongst colleagues within their institution but also nationally and internationally, and even within their local communities. The examples given by successful nominees were </a:t>
            </a:r>
            <a:r>
              <a:rPr lang="en-GB" sz="2300" b="1" dirty="0">
                <a:solidFill>
                  <a:schemeClr val="tx2">
                    <a:lumMod val="60000"/>
                    <a:lumOff val="40000"/>
                  </a:schemeClr>
                </a:solidFill>
              </a:rPr>
              <a:t>well evidenced </a:t>
            </a:r>
            <a:r>
              <a:rPr lang="en-GB" sz="2300" b="1" dirty="0"/>
              <a:t>and underpinned by </a:t>
            </a:r>
            <a:r>
              <a:rPr lang="en-GB" sz="2300" b="1" dirty="0">
                <a:solidFill>
                  <a:schemeClr val="tx2">
                    <a:lumMod val="60000"/>
                    <a:lumOff val="40000"/>
                  </a:schemeClr>
                </a:solidFill>
              </a:rPr>
              <a:t>scholarship</a:t>
            </a:r>
            <a:r>
              <a:rPr lang="en-GB" sz="2300" b="1" dirty="0"/>
              <a:t>. The initiatives they put in place within their institutions were </a:t>
            </a:r>
            <a:r>
              <a:rPr lang="en-GB" sz="2300" b="1" dirty="0">
                <a:solidFill>
                  <a:schemeClr val="tx2">
                    <a:lumMod val="60000"/>
                    <a:lumOff val="40000"/>
                  </a:schemeClr>
                </a:solidFill>
              </a:rPr>
              <a:t>well-developed</a:t>
            </a:r>
            <a:r>
              <a:rPr lang="en-GB" sz="2300" b="1" dirty="0"/>
              <a:t> and </a:t>
            </a:r>
            <a:r>
              <a:rPr lang="en-GB" sz="2300" b="1" dirty="0">
                <a:solidFill>
                  <a:schemeClr val="tx2">
                    <a:lumMod val="60000"/>
                    <a:lumOff val="40000"/>
                  </a:schemeClr>
                </a:solidFill>
              </a:rPr>
              <a:t>evaluated</a:t>
            </a:r>
            <a:r>
              <a:rPr lang="en-GB" sz="2300" b="1" dirty="0"/>
              <a:t> in terms of their impact and disseminated both nationally and internationally through shared practice, education/teaching and learning committees, and at conferences. The key words and phrases most often used by reviewers when commenting on nominees/nominations successful in this criterion were: </a:t>
            </a:r>
            <a:r>
              <a:rPr lang="en-GB" sz="2300" b="1" dirty="0">
                <a:solidFill>
                  <a:schemeClr val="tx2">
                    <a:lumMod val="60000"/>
                    <a:lumOff val="40000"/>
                  </a:schemeClr>
                </a:solidFill>
              </a:rPr>
              <a:t>leadership, mentor, influence, impact, and national and international dissemination of practice.</a:t>
            </a:r>
          </a:p>
        </p:txBody>
      </p:sp>
    </p:spTree>
    <p:extLst>
      <p:ext uri="{BB962C8B-B14F-4D97-AF65-F5344CB8AC3E}">
        <p14:creationId xmlns:p14="http://schemas.microsoft.com/office/powerpoint/2010/main" val="35625668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003232"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(2013): Criterion three</a:t>
            </a:r>
          </a:p>
        </p:txBody>
      </p:sp>
      <p:sp>
        <p:nvSpPr>
          <p:cNvPr id="3" name="Content Placeholder 2"/>
          <p:cNvSpPr>
            <a:spLocks noGrp="1"/>
          </p:cNvSpPr>
          <p:nvPr>
            <p:ph idx="1"/>
          </p:nvPr>
        </p:nvSpPr>
        <p:spPr/>
        <p:txBody>
          <a:bodyPr/>
          <a:lstStyle/>
          <a:p>
            <a:pPr>
              <a:buNone/>
            </a:pPr>
            <a:r>
              <a:rPr lang="en-GB" sz="2400" b="1" dirty="0"/>
              <a:t>Successful nominees demonstrated a </a:t>
            </a:r>
            <a:r>
              <a:rPr lang="en-GB" sz="2400" b="1" dirty="0">
                <a:solidFill>
                  <a:schemeClr val="tx2">
                    <a:lumMod val="60000"/>
                    <a:lumOff val="40000"/>
                  </a:schemeClr>
                </a:solidFill>
              </a:rPr>
              <a:t>continuous development of personal and professional practice</a:t>
            </a:r>
            <a:r>
              <a:rPr lang="en-GB" sz="2400" b="1" dirty="0"/>
              <a:t> and looked to the future as well as the past, using a </a:t>
            </a:r>
            <a:r>
              <a:rPr lang="en-GB" sz="2400" b="1" dirty="0">
                <a:solidFill>
                  <a:schemeClr val="tx2">
                    <a:lumMod val="60000"/>
                    <a:lumOff val="40000"/>
                  </a:schemeClr>
                </a:solidFill>
              </a:rPr>
              <a:t>wide range of evidence </a:t>
            </a:r>
            <a:r>
              <a:rPr lang="en-GB" sz="2400" b="1" dirty="0"/>
              <a:t>to underpin their claims. Moreover, these nominees also </a:t>
            </a:r>
            <a:r>
              <a:rPr lang="en-GB" sz="2400" b="1" dirty="0">
                <a:solidFill>
                  <a:schemeClr val="tx2">
                    <a:lumMod val="60000"/>
                    <a:lumOff val="40000"/>
                  </a:schemeClr>
                </a:solidFill>
              </a:rPr>
              <a:t>linked</a:t>
            </a:r>
            <a:r>
              <a:rPr lang="en-GB" sz="2400" b="1" dirty="0"/>
              <a:t> this development </a:t>
            </a:r>
            <a:r>
              <a:rPr lang="en-GB" sz="2400" b="1" dirty="0">
                <a:solidFill>
                  <a:schemeClr val="tx2">
                    <a:lumMod val="60000"/>
                    <a:lumOff val="40000"/>
                  </a:schemeClr>
                </a:solidFill>
              </a:rPr>
              <a:t>to their practice </a:t>
            </a:r>
            <a:r>
              <a:rPr lang="en-GB" sz="2400" b="1" dirty="0"/>
              <a:t>in the classroom/learning environment. It is difficult to identify any key words associated with this section of the nomination as each submission is very personal. However, reviewers did comment that successful nominees were </a:t>
            </a:r>
            <a:r>
              <a:rPr lang="en-GB" sz="2400" b="1" dirty="0">
                <a:solidFill>
                  <a:schemeClr val="tx2">
                    <a:lumMod val="60000"/>
                    <a:lumOff val="40000"/>
                  </a:schemeClr>
                </a:solidFill>
              </a:rPr>
              <a:t>engaged in reflective practice</a:t>
            </a:r>
            <a:r>
              <a:rPr lang="en-GB" sz="2400" b="1" dirty="0"/>
              <a:t>, demonstrated a </a:t>
            </a:r>
            <a:r>
              <a:rPr lang="en-GB" sz="2400" b="1" dirty="0">
                <a:solidFill>
                  <a:schemeClr val="tx2">
                    <a:lumMod val="60000"/>
                    <a:lumOff val="40000"/>
                  </a:schemeClr>
                </a:solidFill>
              </a:rPr>
              <a:t>breadth and depth </a:t>
            </a:r>
            <a:r>
              <a:rPr lang="en-GB" sz="2400" b="1" dirty="0"/>
              <a:t>of engagement with CPD and often took advantage of both </a:t>
            </a:r>
            <a:r>
              <a:rPr lang="en-GB" sz="2400" b="1" dirty="0">
                <a:solidFill>
                  <a:schemeClr val="tx2">
                    <a:lumMod val="60000"/>
                    <a:lumOff val="40000"/>
                  </a:schemeClr>
                </a:solidFill>
              </a:rPr>
              <a:t>formal and informal </a:t>
            </a:r>
            <a:r>
              <a:rPr lang="en-GB" sz="2400" b="1" dirty="0"/>
              <a:t>learning and development opportunities.</a:t>
            </a:r>
          </a:p>
        </p:txBody>
      </p:sp>
    </p:spTree>
    <p:extLst>
      <p:ext uri="{BB962C8B-B14F-4D97-AF65-F5344CB8AC3E}">
        <p14:creationId xmlns:p14="http://schemas.microsoft.com/office/powerpoint/2010/main" val="32218186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Unsuccessful nominations  (2013) often:</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t>were not explicit in terms of addressing the criteria; </a:t>
            </a:r>
          </a:p>
          <a:p>
            <a:r>
              <a:rPr lang="en-GB" sz="2400" b="1" dirty="0"/>
              <a:t>offered little in the way of evidence to underpin claims of excellence;</a:t>
            </a:r>
          </a:p>
          <a:p>
            <a:r>
              <a:rPr lang="en-GB" sz="2400" b="1" dirty="0"/>
              <a:t>lacked breadth or depth; </a:t>
            </a:r>
          </a:p>
          <a:p>
            <a:r>
              <a:rPr lang="en-GB" sz="2400" b="1" dirty="0"/>
              <a:t>failed to make clear how the nominee’s practice was excellent and/or transformative;</a:t>
            </a:r>
          </a:p>
          <a:p>
            <a:r>
              <a:rPr lang="en-GB" sz="2400" b="1" dirty="0"/>
              <a:t>focused on research rather than teaching and learning;</a:t>
            </a:r>
          </a:p>
          <a:p>
            <a:r>
              <a:rPr lang="en-GB" sz="2400" b="1" dirty="0"/>
              <a:t>included details of work or projects that were in the early stages of implementation with little detail of evaluation or impact;</a:t>
            </a:r>
          </a:p>
          <a:p>
            <a:r>
              <a:rPr lang="en-GB" sz="2400" b="1" dirty="0"/>
              <a:t>failed to give equal weighting to each of the three criteria or combined elements of different criteria into a single section.</a:t>
            </a:r>
          </a:p>
        </p:txBody>
      </p:sp>
    </p:spTree>
    <p:extLst>
      <p:ext uri="{BB962C8B-B14F-4D97-AF65-F5344CB8AC3E}">
        <p14:creationId xmlns:p14="http://schemas.microsoft.com/office/powerpoint/2010/main" val="187410572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kinds of evidence are convincing? (</a:t>
            </a:r>
            <a:r>
              <a:rPr lang="en-GB" sz="3600" dirty="0">
                <a:solidFill>
                  <a:srgbClr val="FF0000"/>
                </a:solidFill>
              </a:rPr>
              <a:t>ANTF advice</a:t>
            </a:r>
            <a:r>
              <a:rPr lang="en-GB" sz="3600" dirty="0"/>
              <a:t>)</a:t>
            </a:r>
          </a:p>
        </p:txBody>
      </p:sp>
      <p:sp>
        <p:nvSpPr>
          <p:cNvPr id="13315" name="Content Placeholder 2"/>
          <p:cNvSpPr>
            <a:spLocks noGrp="1"/>
          </p:cNvSpPr>
          <p:nvPr>
            <p:ph idx="1"/>
          </p:nvPr>
        </p:nvSpPr>
        <p:spPr>
          <a:xfrm>
            <a:off x="251520" y="1268760"/>
            <a:ext cx="8712968" cy="4933603"/>
          </a:xfrm>
        </p:spPr>
        <p:txBody>
          <a:bodyPr/>
          <a:lstStyle/>
          <a:p>
            <a:r>
              <a:rPr lang="en-US" sz="2400" b="1" dirty="0"/>
              <a:t>Anything that gives external validation to your claim, so that it is supported rather than being mere assertion;</a:t>
            </a:r>
          </a:p>
          <a:p>
            <a:r>
              <a:rPr lang="en-US" sz="2400" b="1" dirty="0"/>
              <a:t>This is likely to involve raiding your ‘plaudits file’ for verbatim quotes demonstrating your excellence;</a:t>
            </a:r>
          </a:p>
          <a:p>
            <a:r>
              <a:rPr lang="en-US" sz="2400" b="1" dirty="0"/>
              <a:t>These can be from module evaluations, feedback forums, student comments, letters and emails;</a:t>
            </a:r>
          </a:p>
          <a:p>
            <a:r>
              <a:rPr lang="en-US" sz="2400" b="1" dirty="0"/>
              <a:t>Aim to collect a range of quotes from current and past </a:t>
            </a:r>
            <a:r>
              <a:rPr lang="en-US" sz="2400" b="1" dirty="0">
                <a:solidFill>
                  <a:srgbClr val="800080"/>
                </a:solidFill>
              </a:rPr>
              <a:t>students</a:t>
            </a:r>
            <a:r>
              <a:rPr lang="en-US" sz="2400" b="1" dirty="0"/>
              <a:t> at different levels, past and current </a:t>
            </a:r>
            <a:r>
              <a:rPr lang="en-US" sz="2400" b="1" dirty="0">
                <a:solidFill>
                  <a:srgbClr val="800080"/>
                </a:solidFill>
              </a:rPr>
              <a:t>colleagues</a:t>
            </a:r>
            <a:r>
              <a:rPr lang="en-US" sz="2400" b="1" dirty="0"/>
              <a:t>, </a:t>
            </a:r>
            <a:r>
              <a:rPr lang="en-US" sz="2400" b="1" dirty="0">
                <a:solidFill>
                  <a:srgbClr val="800080"/>
                </a:solidFill>
              </a:rPr>
              <a:t>managers</a:t>
            </a:r>
            <a:r>
              <a:rPr lang="en-US" sz="2400" b="1" dirty="0"/>
              <a:t>, </a:t>
            </a:r>
            <a:r>
              <a:rPr lang="en-US" sz="2400" b="1" dirty="0">
                <a:solidFill>
                  <a:srgbClr val="800080"/>
                </a:solidFill>
              </a:rPr>
              <a:t>employers</a:t>
            </a:r>
            <a:r>
              <a:rPr lang="en-US" sz="2400" b="1" dirty="0"/>
              <a:t> who take your students on placement, </a:t>
            </a:r>
            <a:r>
              <a:rPr lang="en-US" sz="2400" b="1" dirty="0">
                <a:solidFill>
                  <a:srgbClr val="800080"/>
                </a:solidFill>
              </a:rPr>
              <a:t>external</a:t>
            </a:r>
            <a:r>
              <a:rPr lang="en-US" sz="2400" b="1" dirty="0"/>
              <a:t> </a:t>
            </a:r>
            <a:r>
              <a:rPr lang="en-US" sz="2400" b="1" dirty="0">
                <a:solidFill>
                  <a:srgbClr val="800080"/>
                </a:solidFill>
              </a:rPr>
              <a:t>examiners</a:t>
            </a:r>
            <a:r>
              <a:rPr lang="en-US" sz="2400" b="1" dirty="0"/>
              <a:t> etc.</a:t>
            </a:r>
          </a:p>
          <a:p>
            <a:r>
              <a:rPr lang="en-US" sz="2400" b="1" dirty="0"/>
              <a:t>You don’t need to provide full detail of each originator of quotes: ‘former 2</a:t>
            </a:r>
            <a:r>
              <a:rPr lang="en-US" sz="2400" b="1" baseline="30000" dirty="0"/>
              <a:t>nd</a:t>
            </a:r>
            <a:r>
              <a:rPr lang="en-US" sz="2400" b="1" dirty="0"/>
              <a:t>-year student’ ‘previous line-manager’, ‘employer of our graduates’ etc is sufficient detail.</a:t>
            </a:r>
          </a:p>
          <a:p>
            <a:endParaRPr lang="en-US" sz="2400" b="1"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Collecting and using evidence </a:t>
            </a:r>
            <a:r>
              <a:rPr lang="en-GB" sz="3600" dirty="0">
                <a:solidFill>
                  <a:srgbClr val="FF0000"/>
                </a:solidFill>
              </a:rPr>
              <a:t>(ANTF advice)</a:t>
            </a:r>
          </a:p>
        </p:txBody>
      </p:sp>
      <p:sp>
        <p:nvSpPr>
          <p:cNvPr id="14339" name="Content Placeholder 2"/>
          <p:cNvSpPr>
            <a:spLocks noGrp="1"/>
          </p:cNvSpPr>
          <p:nvPr>
            <p:ph idx="1"/>
          </p:nvPr>
        </p:nvSpPr>
        <p:spPr/>
        <p:txBody>
          <a:bodyPr/>
          <a:lstStyle/>
          <a:p>
            <a:r>
              <a:rPr lang="en-US" sz="2600" b="1" dirty="0"/>
              <a:t>Qualitative data can be really useful: it’s helpful to include statements such as ‘Over the past five years my student evaluations have averaged 80+ who said I was good or excellent, and this is higher than average within my department’;</a:t>
            </a:r>
          </a:p>
          <a:p>
            <a:r>
              <a:rPr lang="en-US" sz="2600" b="1" dirty="0"/>
              <a:t>You are not expected (or allowed) to provide supporting documentation but your own HEI is expected to assure the validity of your application;</a:t>
            </a:r>
          </a:p>
          <a:p>
            <a:r>
              <a:rPr lang="en-US" sz="2600" b="1" dirty="0"/>
              <a:t>You should aim to match your evidence with the three criteria, so you can add quotes and data to each section.</a:t>
            </a:r>
          </a:p>
          <a:p>
            <a:endParaRPr lang="en-GB" sz="2600" b="1"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875" y="122238"/>
            <a:ext cx="8317557"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You need to demonstrate scholarship and commitment to reflection </a:t>
            </a:r>
            <a:r>
              <a:rPr lang="en-GB" sz="3200" dirty="0">
                <a:solidFill>
                  <a:srgbClr val="FF0000"/>
                </a:solidFill>
              </a:rPr>
              <a:t>(ANTF advice)</a:t>
            </a:r>
            <a:endParaRPr lang="en-GB" sz="3200" dirty="0"/>
          </a:p>
        </p:txBody>
      </p:sp>
      <p:sp>
        <p:nvSpPr>
          <p:cNvPr id="16387" name="Content Placeholder 2"/>
          <p:cNvSpPr>
            <a:spLocks noGrp="1"/>
          </p:cNvSpPr>
          <p:nvPr>
            <p:ph idx="1"/>
          </p:nvPr>
        </p:nvSpPr>
        <p:spPr>
          <a:xfrm>
            <a:off x="428625" y="1357313"/>
            <a:ext cx="8483600" cy="47894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Your application should include reference to a handful of texts (books, journal articles etc) from which your educational philosophy and teaching approaches have derived;</a:t>
            </a:r>
          </a:p>
          <a:p>
            <a:r>
              <a:rPr lang="en-GB" sz="2600" b="1" dirty="0"/>
              <a:t>The application, however, is all about </a:t>
            </a:r>
            <a:r>
              <a:rPr lang="en-GB" sz="2600" b="1" i="1" dirty="0">
                <a:solidFill>
                  <a:srgbClr val="800080"/>
                </a:solidFill>
              </a:rPr>
              <a:t>you</a:t>
            </a:r>
            <a:r>
              <a:rPr lang="en-GB" sz="2600" b="1" dirty="0"/>
              <a:t>, so you need to use the first person singular and refer to your achievements rather than your teams’, (‘Shy </a:t>
            </a:r>
            <a:r>
              <a:rPr lang="en-GB" sz="2600" b="1" dirty="0" err="1"/>
              <a:t>bairns</a:t>
            </a:r>
            <a:r>
              <a:rPr lang="en-GB" sz="2600" b="1" dirty="0"/>
              <a:t> get </a:t>
            </a:r>
            <a:r>
              <a:rPr lang="en-GB" sz="2600" b="1" dirty="0" err="1"/>
              <a:t>nowt</a:t>
            </a:r>
            <a:r>
              <a:rPr lang="en-GB" sz="2600" b="1" dirty="0"/>
              <a:t>!’);</a:t>
            </a:r>
          </a:p>
          <a:p>
            <a:r>
              <a:rPr lang="en-GB" sz="2600" b="1" dirty="0"/>
              <a:t>It’s helpful to include examples of where you’ve changed your practices in the light of experience or where your scholarship has guided you to change.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513" y="116632"/>
            <a:ext cx="8518400" cy="1074737"/>
          </a:xfrm>
        </p:spPr>
        <p:txBody>
          <a:bodyPr/>
          <a:lstStyle/>
          <a:p>
            <a:r>
              <a:rPr lang="en-GB" sz="4000" dirty="0">
                <a:solidFill>
                  <a:srgbClr val="FF0000"/>
                </a:solidFill>
              </a:rPr>
              <a:t>ANTF advice </a:t>
            </a:r>
            <a:r>
              <a:rPr lang="en-GB" sz="4000" dirty="0">
                <a:solidFill>
                  <a:srgbClr val="800080"/>
                </a:solidFill>
              </a:rPr>
              <a:t>f</a:t>
            </a:r>
            <a:r>
              <a:rPr lang="en-GB" dirty="0"/>
              <a:t>or people thinking of applying in future years: </a:t>
            </a:r>
          </a:p>
        </p:txBody>
      </p:sp>
      <p:sp>
        <p:nvSpPr>
          <p:cNvPr id="3" name="Content Placeholder 2"/>
          <p:cNvSpPr>
            <a:spLocks noGrp="1"/>
          </p:cNvSpPr>
          <p:nvPr>
            <p:ph idx="1"/>
          </p:nvPr>
        </p:nvSpPr>
        <p:spPr/>
        <p:txBody>
          <a:bodyPr/>
          <a:lstStyle/>
          <a:p>
            <a:r>
              <a:rPr lang="en-GB" sz="2400" b="1" dirty="0"/>
              <a:t>There is no certainty the scheme will run in 2018, although it is anticipated it will;</a:t>
            </a:r>
          </a:p>
          <a:p>
            <a:r>
              <a:rPr lang="en-GB" sz="2400" b="1" dirty="0"/>
              <a:t>If you are thinking of applying, it’s worth thinking about building your profile further over the next year or so;</a:t>
            </a:r>
          </a:p>
          <a:p>
            <a:r>
              <a:rPr lang="en-GB" sz="2400" b="1" dirty="0"/>
              <a:t>Keep yourself up-to-date by regularly scrutinising the HEA website for information.</a:t>
            </a:r>
          </a:p>
        </p:txBody>
      </p:sp>
    </p:spTree>
    <p:extLst>
      <p:ext uri="{BB962C8B-B14F-4D97-AF65-F5344CB8AC3E}">
        <p14:creationId xmlns:p14="http://schemas.microsoft.com/office/powerpoint/2010/main" val="1720761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things to note for 2017!</a:t>
            </a:r>
          </a:p>
        </p:txBody>
      </p:sp>
      <p:sp>
        <p:nvSpPr>
          <p:cNvPr id="3" name="Content Placeholder 2"/>
          <p:cNvSpPr>
            <a:spLocks noGrp="1"/>
          </p:cNvSpPr>
          <p:nvPr>
            <p:ph idx="1"/>
          </p:nvPr>
        </p:nvSpPr>
        <p:spPr/>
        <p:txBody>
          <a:bodyPr/>
          <a:lstStyle/>
          <a:p>
            <a:r>
              <a:rPr lang="en-GB" sz="3200" b="1" dirty="0"/>
              <a:t>Closing date  12 noon </a:t>
            </a:r>
            <a:r>
              <a:rPr lang="en-GB" sz="3200" b="1" dirty="0">
                <a:solidFill>
                  <a:srgbClr val="FF0000"/>
                </a:solidFill>
              </a:rPr>
              <a:t>25</a:t>
            </a:r>
            <a:r>
              <a:rPr lang="en-GB" sz="3200" b="1" baseline="30000" dirty="0">
                <a:solidFill>
                  <a:srgbClr val="FF0000"/>
                </a:solidFill>
              </a:rPr>
              <a:t>th</a:t>
            </a:r>
            <a:r>
              <a:rPr lang="en-GB" sz="3200" b="1" dirty="0">
                <a:solidFill>
                  <a:srgbClr val="FF0000"/>
                </a:solidFill>
              </a:rPr>
              <a:t> April </a:t>
            </a:r>
            <a:r>
              <a:rPr lang="en-GB" sz="3200" b="1" dirty="0"/>
              <a:t>2017</a:t>
            </a:r>
          </a:p>
          <a:p>
            <a:r>
              <a:rPr lang="en-GB" sz="3200" b="1" dirty="0"/>
              <a:t>Nominations must be submitted by the specified NTFS/ CATE coordinator in each institution. To register as the NTFS/ CATE coordinator and gain log in details for the online nomination system email </a:t>
            </a:r>
            <a:r>
              <a:rPr lang="en-GB" sz="3200" b="1" dirty="0">
                <a:hlinkClick r:id="rId2"/>
              </a:rPr>
              <a:t>ntfsindividual@heacademy.ac.uk</a:t>
            </a:r>
            <a:endParaRPr lang="en-GB" sz="3200" b="1" dirty="0"/>
          </a:p>
          <a:p>
            <a:pPr marL="0" indent="0">
              <a:buNone/>
            </a:pPr>
            <a:r>
              <a:rPr lang="en-GB" sz="2400" b="1" dirty="0">
                <a:solidFill>
                  <a:srgbClr val="FF0000"/>
                </a:solidFill>
              </a:rPr>
              <a:t>ANTF advice: don’t leave submission to the last minute and get  a time for signing it into the VC’s diary!</a:t>
            </a:r>
            <a:endParaRPr lang="en-GB" sz="2400" dirty="0">
              <a:solidFill>
                <a:srgbClr val="FF0000"/>
              </a:solidFill>
            </a:endParaRPr>
          </a:p>
        </p:txBody>
      </p:sp>
    </p:spTree>
    <p:extLst>
      <p:ext uri="{BB962C8B-B14F-4D97-AF65-F5344CB8AC3E}">
        <p14:creationId xmlns:p14="http://schemas.microsoft.com/office/powerpoint/2010/main" val="40278032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can your institution help you? They could:</a:t>
            </a:r>
          </a:p>
        </p:txBody>
      </p:sp>
      <p:sp>
        <p:nvSpPr>
          <p:cNvPr id="3" name="Content Placeholder 2"/>
          <p:cNvSpPr>
            <a:spLocks noGrp="1"/>
          </p:cNvSpPr>
          <p:nvPr>
            <p:ph idx="1"/>
          </p:nvPr>
        </p:nvSpPr>
        <p:spPr/>
        <p:txBody>
          <a:bodyPr/>
          <a:lstStyle/>
          <a:p>
            <a:r>
              <a:rPr lang="en-GB" sz="2000" b="1" dirty="0"/>
              <a:t>If you haven’t already got one, help you find a mentor who is an NTF or vey familiar with the scheme to guide your progress;</a:t>
            </a:r>
          </a:p>
          <a:p>
            <a:r>
              <a:rPr lang="en-GB" sz="2000" b="1" dirty="0"/>
              <a:t>Celebrate your merited achievements by recognising you by awarding you an internal teaching award;</a:t>
            </a:r>
          </a:p>
          <a:p>
            <a:r>
              <a:rPr lang="en-GB" sz="2000" b="1" dirty="0"/>
              <a:t>Encourage you to share your good practice internally through your university annual teaching and learning conference, CPD seminars, on your PGCHE course for new lecturers, </a:t>
            </a:r>
            <a:r>
              <a:rPr lang="en-GB" sz="2000" b="1" dirty="0" err="1"/>
              <a:t>Teachmeet</a:t>
            </a:r>
            <a:r>
              <a:rPr lang="en-GB" sz="2000" b="1" dirty="0"/>
              <a:t> events or similar;</a:t>
            </a:r>
          </a:p>
          <a:p>
            <a:r>
              <a:rPr lang="en-GB" sz="2000" b="1" dirty="0"/>
              <a:t>Offer support for you to disseminate your good practice beyond your institution, for example, enabling you to present at national or international conferences.</a:t>
            </a:r>
          </a:p>
          <a:p>
            <a:pPr marL="0" indent="0">
              <a:buNone/>
            </a:pPr>
            <a:r>
              <a:rPr lang="en-GB" sz="2000" b="1" dirty="0">
                <a:solidFill>
                  <a:srgbClr val="FF0000"/>
                </a:solidFill>
              </a:rPr>
              <a:t>ANTF would love to see you at our conference open to NTFs and non-NTFs in Leeds Beckett on 10</a:t>
            </a:r>
            <a:r>
              <a:rPr lang="en-GB" sz="2000" b="1" baseline="30000" dirty="0">
                <a:solidFill>
                  <a:srgbClr val="FF0000"/>
                </a:solidFill>
              </a:rPr>
              <a:t>th</a:t>
            </a:r>
            <a:r>
              <a:rPr lang="en-GB" sz="2000" b="1" dirty="0">
                <a:solidFill>
                  <a:srgbClr val="FF0000"/>
                </a:solidFill>
              </a:rPr>
              <a:t> May for example and the call for papers closes at midnight on Friday 17th March 2017</a:t>
            </a:r>
            <a:endParaRPr lang="en-GB" sz="2000" b="1" dirty="0"/>
          </a:p>
          <a:p>
            <a:endParaRPr lang="en-GB" sz="2000" b="1" dirty="0"/>
          </a:p>
          <a:p>
            <a:endParaRPr lang="en-GB" sz="2000" b="1" dirty="0"/>
          </a:p>
        </p:txBody>
      </p:sp>
    </p:spTree>
    <p:extLst>
      <p:ext uri="{BB962C8B-B14F-4D97-AF65-F5344CB8AC3E}">
        <p14:creationId xmlns:p14="http://schemas.microsoft.com/office/powerpoint/2010/main" val="263529840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ANTF advice: </a:t>
            </a:r>
            <a:r>
              <a:rPr lang="en-GB" dirty="0"/>
              <a:t>How can you help yourself? Why not:</a:t>
            </a:r>
          </a:p>
        </p:txBody>
      </p:sp>
      <p:sp>
        <p:nvSpPr>
          <p:cNvPr id="3" name="Content Placeholder 2"/>
          <p:cNvSpPr>
            <a:spLocks noGrp="1"/>
          </p:cNvSpPr>
          <p:nvPr>
            <p:ph idx="1"/>
          </p:nvPr>
        </p:nvSpPr>
        <p:spPr/>
        <p:txBody>
          <a:bodyPr/>
          <a:lstStyle/>
          <a:p>
            <a:r>
              <a:rPr lang="en-GB" sz="2000" b="1" dirty="0"/>
              <a:t>Draft an application based on this year’s guidelines (while being aware that the guidance may change year on year) and show it  to your institutional NTF leader or mentor for initial comment;</a:t>
            </a:r>
          </a:p>
          <a:p>
            <a:r>
              <a:rPr lang="en-GB" sz="2000" b="1" dirty="0"/>
              <a:t>Make sure you achieve fellowship of the HEA, ideally at a level commensurate with your role (assessors might not be impressed to see someone very senior with only an Associate Fellowship);</a:t>
            </a:r>
          </a:p>
          <a:p>
            <a:r>
              <a:rPr lang="en-GB" sz="2000" b="1" dirty="0"/>
              <a:t>As the third criterion is often the one that is least well covered, use this next year very positively to undertake plenty of CPD and reflect on it, not just </a:t>
            </a:r>
            <a:r>
              <a:rPr lang="en-GB" sz="2000" b="1" dirty="0">
                <a:solidFill>
                  <a:srgbClr val="00B050"/>
                </a:solidFill>
              </a:rPr>
              <a:t>what</a:t>
            </a:r>
            <a:r>
              <a:rPr lang="en-GB" sz="2000" b="1" dirty="0"/>
              <a:t> you did, but also the </a:t>
            </a:r>
            <a:r>
              <a:rPr lang="en-GB" sz="2000" b="1" dirty="0">
                <a:solidFill>
                  <a:srgbClr val="00B050"/>
                </a:solidFill>
              </a:rPr>
              <a:t>outcomes</a:t>
            </a:r>
            <a:r>
              <a:rPr lang="en-GB" sz="2000" b="1" dirty="0"/>
              <a:t> and </a:t>
            </a:r>
            <a:r>
              <a:rPr lang="en-GB" sz="2000" b="1" dirty="0">
                <a:solidFill>
                  <a:srgbClr val="00B050"/>
                </a:solidFill>
              </a:rPr>
              <a:t>impact</a:t>
            </a:r>
            <a:r>
              <a:rPr lang="en-GB" sz="2000" b="1" dirty="0"/>
              <a:t> it had on your practice. </a:t>
            </a:r>
          </a:p>
        </p:txBody>
      </p:sp>
    </p:spTree>
    <p:extLst>
      <p:ext uri="{BB962C8B-B14F-4D97-AF65-F5344CB8AC3E}">
        <p14:creationId xmlns:p14="http://schemas.microsoft.com/office/powerpoint/2010/main" val="35206410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z="3600" dirty="0">
                <a:solidFill>
                  <a:srgbClr val="FF0000"/>
                </a:solidFill>
              </a:rPr>
              <a:t>(ANTF advice): </a:t>
            </a:r>
            <a:r>
              <a:rPr lang="en-GB" sz="3600" dirty="0"/>
              <a:t>what some people say:</a:t>
            </a:r>
          </a:p>
        </p:txBody>
      </p:sp>
      <p:sp>
        <p:nvSpPr>
          <p:cNvPr id="2048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‘Being a National Teaching Fellow has changed my life, my career, everything!’</a:t>
            </a:r>
          </a:p>
          <a:p>
            <a:r>
              <a:rPr lang="en-GB" sz="2600" b="1" dirty="0"/>
              <a:t>‘I am certain my NTFS directly contributed to me getting my promotion and my professorship!’</a:t>
            </a:r>
          </a:p>
          <a:p>
            <a:r>
              <a:rPr lang="en-GB" sz="2600" b="1" dirty="0"/>
              <a:t>‘I’ve just loved the travel, the networking and the opportunities being an NTFS has given me!’</a:t>
            </a:r>
          </a:p>
          <a:p>
            <a:r>
              <a:rPr lang="en-GB" sz="2600" b="1" dirty="0"/>
              <a:t>‘[The celebratory dinner was] the best occasion (other than my wedding) in my life!’ </a:t>
            </a:r>
          </a:p>
          <a:p>
            <a:r>
              <a:rPr lang="en-GB" sz="2600" b="1" dirty="0"/>
              <a:t>‘It’s been fantastic to have my teaching recognised as much as my research!’</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From HEA: 21</a:t>
            </a:r>
            <a:r>
              <a:rPr lang="en-GB" baseline="30000" dirty="0"/>
              <a:t>st</a:t>
            </a:r>
            <a:r>
              <a:rPr lang="en-GB" dirty="0"/>
              <a:t> March</a:t>
            </a:r>
          </a:p>
        </p:txBody>
      </p:sp>
      <p:sp>
        <p:nvSpPr>
          <p:cNvPr id="3" name="Content Placeholder 2"/>
          <p:cNvSpPr>
            <a:spLocks noGrp="1"/>
          </p:cNvSpPr>
          <p:nvPr>
            <p:ph idx="1"/>
          </p:nvPr>
        </p:nvSpPr>
        <p:spPr/>
        <p:txBody>
          <a:bodyPr/>
          <a:lstStyle/>
          <a:p>
            <a:pPr marL="0" indent="0">
              <a:buNone/>
            </a:pPr>
            <a:r>
              <a:rPr lang="en-GB"/>
              <a:t>"I </a:t>
            </a:r>
            <a:r>
              <a:rPr lang="en-GB" dirty="0"/>
              <a:t>know some people have raised questions about the reduced word limit. It would be helpful if you could back up the rationale which is to </a:t>
            </a:r>
            <a:r>
              <a:rPr lang="en-GB" b="1" dirty="0"/>
              <a:t>avoid lengthy autobiographical description at the expense of focused reflection and evidence of impact. </a:t>
            </a:r>
            <a:r>
              <a:rPr lang="en-GB" dirty="0"/>
              <a:t>We have also seen some very lengthy quotes included in submissions and whilst we encourage these as evidence they are usually more compelling when shorter."</a:t>
            </a:r>
          </a:p>
        </p:txBody>
      </p:sp>
    </p:spTree>
    <p:extLst>
      <p:ext uri="{BB962C8B-B14F-4D97-AF65-F5344CB8AC3E}">
        <p14:creationId xmlns:p14="http://schemas.microsoft.com/office/powerpoint/2010/main" val="1830213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What’s new this year?</a:t>
            </a:r>
          </a:p>
        </p:txBody>
      </p:sp>
      <p:sp>
        <p:nvSpPr>
          <p:cNvPr id="3" name="Content Placeholder 2"/>
          <p:cNvSpPr>
            <a:spLocks noGrp="1"/>
          </p:cNvSpPr>
          <p:nvPr>
            <p:ph idx="1"/>
          </p:nvPr>
        </p:nvSpPr>
        <p:spPr>
          <a:xfrm>
            <a:off x="0" y="1196975"/>
            <a:ext cx="8892480" cy="5005388"/>
          </a:xfrm>
        </p:spPr>
        <p:txBody>
          <a:bodyPr/>
          <a:lstStyle/>
          <a:p>
            <a:r>
              <a:rPr lang="en-GB" sz="2400" b="1" dirty="0"/>
              <a:t>A </a:t>
            </a:r>
            <a:r>
              <a:rPr lang="en-GB" sz="2400" b="1" dirty="0">
                <a:solidFill>
                  <a:srgbClr val="00B050"/>
                </a:solidFill>
              </a:rPr>
              <a:t>significantly reduced </a:t>
            </a:r>
            <a:r>
              <a:rPr lang="en-GB" sz="2400" b="1" dirty="0"/>
              <a:t>word length allowed (down to 3,500 words  from 5,000);</a:t>
            </a:r>
          </a:p>
          <a:p>
            <a:r>
              <a:rPr lang="en-GB" sz="2400" b="1" dirty="0"/>
              <a:t>Reduced word length for  </a:t>
            </a:r>
            <a:r>
              <a:rPr lang="en-GB" sz="2400" b="1" dirty="0">
                <a:solidFill>
                  <a:srgbClr val="00B050"/>
                </a:solidFill>
              </a:rPr>
              <a:t>CV</a:t>
            </a:r>
            <a:r>
              <a:rPr lang="en-GB" sz="2400" b="1" dirty="0"/>
              <a:t> (down from 1,500 to 1,000 words);</a:t>
            </a:r>
          </a:p>
          <a:p>
            <a:r>
              <a:rPr lang="en-GB" sz="2400" b="1" dirty="0"/>
              <a:t>The marking scheme shows more clearly how points are awarded;</a:t>
            </a:r>
          </a:p>
          <a:p>
            <a:r>
              <a:rPr lang="en-GB" sz="2400" b="1" dirty="0"/>
              <a:t>There’s a strengthened emphasis on the importance of it </a:t>
            </a:r>
            <a:r>
              <a:rPr lang="en-GB" sz="2400" b="1" dirty="0">
                <a:solidFill>
                  <a:srgbClr val="00B050"/>
                </a:solidFill>
              </a:rPr>
              <a:t>being one’s own work </a:t>
            </a:r>
            <a:r>
              <a:rPr lang="en-GB" sz="2400" b="1" dirty="0"/>
              <a:t>and that the HEA will use plagiarism software to check applications;</a:t>
            </a:r>
          </a:p>
          <a:p>
            <a:r>
              <a:rPr lang="en-GB" sz="2400" b="1" dirty="0"/>
              <a:t>There is a greater emphasis on the student voice and evidence from students;</a:t>
            </a:r>
          </a:p>
          <a:p>
            <a:r>
              <a:rPr lang="en-GB" sz="2400" b="1" dirty="0"/>
              <a:t>You need to </a:t>
            </a:r>
            <a:r>
              <a:rPr lang="en-GB" sz="2400" b="1" dirty="0">
                <a:solidFill>
                  <a:srgbClr val="00B050"/>
                </a:solidFill>
              </a:rPr>
              <a:t>pre-register</a:t>
            </a:r>
            <a:r>
              <a:rPr lang="en-GB" sz="2400" b="1" dirty="0"/>
              <a:t> in order to upload an application.</a:t>
            </a:r>
          </a:p>
          <a:p>
            <a:pPr marL="0" indent="0">
              <a:buNone/>
            </a:pPr>
            <a:r>
              <a:rPr lang="en-GB" sz="2400" b="1" dirty="0">
                <a:solidFill>
                  <a:srgbClr val="FF0000"/>
                </a:solidFill>
              </a:rPr>
              <a:t>ANTF advice: pre-register now!</a:t>
            </a:r>
            <a:endParaRPr lang="en-GB" sz="2400" b="1" dirty="0"/>
          </a:p>
        </p:txBody>
      </p:sp>
    </p:spTree>
    <p:extLst>
      <p:ext uri="{BB962C8B-B14F-4D97-AF65-F5344CB8AC3E}">
        <p14:creationId xmlns:p14="http://schemas.microsoft.com/office/powerpoint/2010/main" val="3774950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What’s also new?</a:t>
            </a:r>
          </a:p>
        </p:txBody>
      </p:sp>
      <p:sp>
        <p:nvSpPr>
          <p:cNvPr id="3" name="Content Placeholder 2"/>
          <p:cNvSpPr>
            <a:spLocks noGrp="1"/>
          </p:cNvSpPr>
          <p:nvPr>
            <p:ph idx="1"/>
          </p:nvPr>
        </p:nvSpPr>
        <p:spPr/>
        <p:txBody>
          <a:bodyPr/>
          <a:lstStyle/>
          <a:p>
            <a:r>
              <a:rPr lang="en-GB" sz="3200" b="1" dirty="0"/>
              <a:t>The nominee should </a:t>
            </a:r>
            <a:r>
              <a:rPr lang="en-GB" sz="3200" b="1" dirty="0">
                <a:solidFill>
                  <a:srgbClr val="00B050"/>
                </a:solidFill>
              </a:rPr>
              <a:t>not be the team leader of a current CATE nomination</a:t>
            </a:r>
            <a:r>
              <a:rPr lang="en-GB" sz="3200" b="1" dirty="0"/>
              <a:t>. </a:t>
            </a:r>
          </a:p>
          <a:p>
            <a:r>
              <a:rPr lang="en-GB" b="1" dirty="0"/>
              <a:t>Staff contracted to HE providers in England, Wales or Northern Ireland but </a:t>
            </a:r>
            <a:r>
              <a:rPr lang="en-GB" b="1" dirty="0">
                <a:solidFill>
                  <a:srgbClr val="00B050"/>
                </a:solidFill>
              </a:rPr>
              <a:t>working at an overseas campus </a:t>
            </a:r>
            <a:r>
              <a:rPr lang="en-GB" b="1" dirty="0"/>
              <a:t>will be eligible to be nominated.</a:t>
            </a:r>
          </a:p>
          <a:p>
            <a:r>
              <a:rPr lang="en-GB" b="1" dirty="0"/>
              <a:t>A nominee should be a Fellow (any category) of the HEA </a:t>
            </a:r>
            <a:r>
              <a:rPr lang="en-GB" b="1" dirty="0">
                <a:solidFill>
                  <a:srgbClr val="00B050"/>
                </a:solidFill>
              </a:rPr>
              <a:t>or be working towards Fellowship.</a:t>
            </a:r>
          </a:p>
        </p:txBody>
      </p:sp>
    </p:spTree>
    <p:extLst>
      <p:ext uri="{BB962C8B-B14F-4D97-AF65-F5344CB8AC3E}">
        <p14:creationId xmlns:p14="http://schemas.microsoft.com/office/powerpoint/2010/main" val="2261517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Eligibility</a:t>
            </a:r>
          </a:p>
        </p:txBody>
      </p:sp>
      <p:sp>
        <p:nvSpPr>
          <p:cNvPr id="3" name="Content Placeholder 2"/>
          <p:cNvSpPr>
            <a:spLocks noGrp="1"/>
          </p:cNvSpPr>
          <p:nvPr>
            <p:ph idx="1"/>
          </p:nvPr>
        </p:nvSpPr>
        <p:spPr/>
        <p:txBody>
          <a:bodyPr/>
          <a:lstStyle/>
          <a:p>
            <a:r>
              <a:rPr lang="en-GB" sz="2400" b="1" dirty="0"/>
              <a:t>Eligible institutions are invited to nominate up to three individual members of staff who clearly demonstrate excellence in teaching and/or supporting the higher education learning experience of students. </a:t>
            </a:r>
          </a:p>
          <a:p>
            <a:r>
              <a:rPr lang="en-GB" sz="2400" b="1" dirty="0"/>
              <a:t>In nominating these individuals, institutions are strongly encouraged to consider the </a:t>
            </a:r>
            <a:r>
              <a:rPr lang="en-GB" sz="2400" b="1" dirty="0">
                <a:solidFill>
                  <a:srgbClr val="00B050"/>
                </a:solidFill>
              </a:rPr>
              <a:t>full diversity </a:t>
            </a:r>
            <a:r>
              <a:rPr lang="en-GB" sz="2400" b="1" dirty="0"/>
              <a:t>of roles that support the student learning experience. </a:t>
            </a:r>
          </a:p>
          <a:p>
            <a:r>
              <a:rPr lang="en-GB" sz="2400" b="1" dirty="0"/>
              <a:t>The text of the Claim should be </a:t>
            </a:r>
            <a:r>
              <a:rPr lang="en-GB" sz="2400" b="1" dirty="0">
                <a:solidFill>
                  <a:srgbClr val="00B050"/>
                </a:solidFill>
              </a:rPr>
              <a:t>the work of the nominee only</a:t>
            </a:r>
            <a:r>
              <a:rPr lang="en-GB" sz="2400" b="1" dirty="0"/>
              <a:t>. The HEA may process nominations through anti plagiarism software.</a:t>
            </a:r>
          </a:p>
        </p:txBody>
      </p:sp>
    </p:spTree>
    <p:extLst>
      <p:ext uri="{BB962C8B-B14F-4D97-AF65-F5344CB8AC3E}">
        <p14:creationId xmlns:p14="http://schemas.microsoft.com/office/powerpoint/2010/main" val="4113937796"/>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2741</TotalTime>
  <Words>6486</Words>
  <Application>Microsoft Office PowerPoint</Application>
  <PresentationFormat>On-screen Show (4:3)</PresentationFormat>
  <Paragraphs>342</Paragraphs>
  <Slides>63</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63</vt:i4>
      </vt:variant>
    </vt:vector>
  </HeadingPairs>
  <TitlesOfParts>
    <vt:vector size="66" baseType="lpstr">
      <vt:lpstr>Arial</vt:lpstr>
      <vt:lpstr>Wingdings</vt:lpstr>
      <vt:lpstr>LeedsMet template</vt:lpstr>
      <vt:lpstr>Thinking about applying for a National Teaching Fellowship?  </vt:lpstr>
      <vt:lpstr>PowerPoint Presentation</vt:lpstr>
      <vt:lpstr>The teaching fellowship scheme is an umbrella scheme made up of a range of awards:</vt:lpstr>
      <vt:lpstr>Background</vt:lpstr>
      <vt:lpstr>An emergent scheme</vt:lpstr>
      <vt:lpstr>Key things to note for 2017!</vt:lpstr>
      <vt:lpstr>What’s new this year?</vt:lpstr>
      <vt:lpstr>What’s also new?</vt:lpstr>
      <vt:lpstr>Eligibility</vt:lpstr>
      <vt:lpstr>What are the benefits to individuals?</vt:lpstr>
      <vt:lpstr>What are the benefits for institutions?</vt:lpstr>
      <vt:lpstr>Nominations</vt:lpstr>
      <vt:lpstr>Career stage, sustained impact and  equal opportunities</vt:lpstr>
      <vt:lpstr>Important to note:</vt:lpstr>
      <vt:lpstr>Nomination documents should comprise as separate documents:</vt:lpstr>
      <vt:lpstr>The three criteria</vt:lpstr>
      <vt:lpstr>The Claim for National Teaching Fellowship: </vt:lpstr>
      <vt:lpstr>Signed Statement of Support:</vt:lpstr>
      <vt:lpstr>The CV</vt:lpstr>
      <vt:lpstr>Nomination Form:</vt:lpstr>
      <vt:lpstr>What should be included within the nomination form?</vt:lpstr>
      <vt:lpstr>Assessing the three criteria</vt:lpstr>
      <vt:lpstr>Criterion 1 Individual excellence: evidence of enhancing and transforming the student learning experience commensurate with the individual’s context and the opportunities afforded by it.</vt:lpstr>
      <vt:lpstr>Criterion 2 Raising the profile of excellence: evidence of supporting colleagues and influencing support for student learning; demonstrating impact and engagement beyond the nominee’s immediate academic or professional role.</vt:lpstr>
      <vt:lpstr>Criterion 3: Developing excellence: evidence of the nominee’s commitment to her/his ongoing professional development with regard to teaching and learning and/or learning support.</vt:lpstr>
      <vt:lpstr>It’s important to note that</vt:lpstr>
      <vt:lpstr>Assessment by Reviewers and Marking Scheme</vt:lpstr>
      <vt:lpstr>More about assessment by reviewers and the marking scheme</vt:lpstr>
      <vt:lpstr>The outstanding submission (5 points) provides clear evidence that the nominee:</vt:lpstr>
      <vt:lpstr>The very good submission (4 points) provides clear evidence that the nominee:</vt:lpstr>
      <vt:lpstr>The submission provides clear evidence (3 points) that the nominee:</vt:lpstr>
      <vt:lpstr>The submission (2 points);</vt:lpstr>
      <vt:lpstr>The submission (1 points)</vt:lpstr>
      <vt:lpstr>The submission (0 points)</vt:lpstr>
      <vt:lpstr>Potential conflicts of interest</vt:lpstr>
      <vt:lpstr>The three nomination documents (Statement of Support, Claim for National Teaching Fellowship, and CV) must adhere to all the following formatting requirements:</vt:lpstr>
      <vt:lpstr>Final word count</vt:lpstr>
      <vt:lpstr>The details</vt:lpstr>
      <vt:lpstr>More details and a warning!</vt:lpstr>
      <vt:lpstr>Additional information requests</vt:lpstr>
      <vt:lpstr>Submission and receipt of nominations</vt:lpstr>
      <vt:lpstr>Has it got there safely?</vt:lpstr>
      <vt:lpstr>Outcomes and publicity</vt:lpstr>
      <vt:lpstr>Reviews and appeals</vt:lpstr>
      <vt:lpstr>Awards ceremony and briefing event</vt:lpstr>
      <vt:lpstr>Checklist part one</vt:lpstr>
      <vt:lpstr>Checklist part two</vt:lpstr>
      <vt:lpstr>Note the HEA’s emphasis here:</vt:lpstr>
      <vt:lpstr>Timescales</vt:lpstr>
      <vt:lpstr>How to apply: the HEA say</vt:lpstr>
      <vt:lpstr>Writing good applications</vt:lpstr>
      <vt:lpstr>2013 advice on characteristics of successful nominations: Criterion 1 </vt:lpstr>
      <vt:lpstr>Characteristics of successful nominations (2013): Criterion two</vt:lpstr>
      <vt:lpstr>Characteristics of successful nominations (2013): Criterion three</vt:lpstr>
      <vt:lpstr>Unsuccessful nominations  (2013) often:</vt:lpstr>
      <vt:lpstr>What kinds of evidence are convincing? (ANTF advice)</vt:lpstr>
      <vt:lpstr>Collecting and using evidence (ANTF advice)</vt:lpstr>
      <vt:lpstr>You need to demonstrate scholarship and commitment to reflection (ANTF advice)</vt:lpstr>
      <vt:lpstr>ANTF advice for people thinking of applying in future years: </vt:lpstr>
      <vt:lpstr>How can your institution help you? They could:</vt:lpstr>
      <vt:lpstr>ANTF advice: How can you help yourself? Why not:</vt:lpstr>
      <vt:lpstr>(ANTF advice): what some people say:</vt:lpstr>
      <vt:lpstr>From HEA: 21st March</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127</cp:revision>
  <dcterms:created xsi:type="dcterms:W3CDTF">2007-03-06T12:05:28Z</dcterms:created>
  <dcterms:modified xsi:type="dcterms:W3CDTF">2017-03-23T19:40:29Z</dcterms:modified>
</cp:coreProperties>
</file>