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4"/>
  </p:notesMasterIdLst>
  <p:handoutMasterIdLst>
    <p:handoutMasterId r:id="rId35"/>
  </p:handoutMasterIdLst>
  <p:sldIdLst>
    <p:sldId id="420" r:id="rId3"/>
    <p:sldId id="427" r:id="rId4"/>
    <p:sldId id="480" r:id="rId5"/>
    <p:sldId id="467" r:id="rId6"/>
    <p:sldId id="450" r:id="rId7"/>
    <p:sldId id="441" r:id="rId8"/>
    <p:sldId id="452" r:id="rId9"/>
    <p:sldId id="453" r:id="rId10"/>
    <p:sldId id="454" r:id="rId11"/>
    <p:sldId id="446" r:id="rId12"/>
    <p:sldId id="447" r:id="rId13"/>
    <p:sldId id="448" r:id="rId14"/>
    <p:sldId id="456" r:id="rId15"/>
    <p:sldId id="443" r:id="rId16"/>
    <p:sldId id="475" r:id="rId17"/>
    <p:sldId id="479" r:id="rId18"/>
    <p:sldId id="425" r:id="rId19"/>
    <p:sldId id="438" r:id="rId20"/>
    <p:sldId id="451" r:id="rId21"/>
    <p:sldId id="455" r:id="rId22"/>
    <p:sldId id="481" r:id="rId23"/>
    <p:sldId id="437" r:id="rId24"/>
    <p:sldId id="459" r:id="rId25"/>
    <p:sldId id="460" r:id="rId26"/>
    <p:sldId id="476" r:id="rId27"/>
    <p:sldId id="477" r:id="rId28"/>
    <p:sldId id="461" r:id="rId29"/>
    <p:sldId id="463" r:id="rId30"/>
    <p:sldId id="464" r:id="rId31"/>
    <p:sldId id="465" r:id="rId32"/>
    <p:sldId id="466"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48"/>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3378"/>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12</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13</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16</a:t>
            </a:fld>
            <a:endParaRPr lang="en-GB"/>
          </a:p>
        </p:txBody>
      </p:sp>
    </p:spTree>
    <p:extLst>
      <p:ext uri="{BB962C8B-B14F-4D97-AF65-F5344CB8AC3E}">
        <p14:creationId xmlns:p14="http://schemas.microsoft.com/office/powerpoint/2010/main" val="2977691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17</a:t>
            </a:fld>
            <a:endParaRPr lang="en-GB" dirty="0"/>
          </a:p>
        </p:txBody>
      </p:sp>
    </p:spTree>
    <p:extLst>
      <p:ext uri="{BB962C8B-B14F-4D97-AF65-F5344CB8AC3E}">
        <p14:creationId xmlns:p14="http://schemas.microsoft.com/office/powerpoint/2010/main" val="882109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18</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1749822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extLst>
      <p:ext uri="{BB962C8B-B14F-4D97-AF65-F5344CB8AC3E}">
        <p14:creationId xmlns:p14="http://schemas.microsoft.com/office/powerpoint/2010/main" val="802197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24</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27</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5</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6</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val="69161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11</a:t>
            </a:fld>
            <a:endParaRPr lang="en-US" dirty="0"/>
          </a:p>
        </p:txBody>
      </p:sp>
    </p:spTree>
    <p:extLst>
      <p:ext uri="{BB962C8B-B14F-4D97-AF65-F5344CB8AC3E}">
        <p14:creationId xmlns:p14="http://schemas.microsoft.com/office/powerpoint/2010/main" val="1463992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26/03/2017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26/03/2017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26/03/2017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26/03/2017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26/03/2017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26/03/2017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26/03/2017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26/03/2017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26/03/2017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26/03/2017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26/03/2017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26/03/2017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brown@leedsbeckett.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phil@phil-race.co.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Using assessment to engage students and foster learning</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err="1">
                <a:solidFill>
                  <a:schemeClr val="tx2">
                    <a:lumMod val="60000"/>
                    <a:lumOff val="40000"/>
                  </a:schemeClr>
                </a:solidFill>
              </a:rPr>
              <a:t>Convengo</a:t>
            </a:r>
            <a:r>
              <a:rPr lang="en-GB" dirty="0">
                <a:solidFill>
                  <a:schemeClr val="tx2">
                    <a:lumMod val="60000"/>
                    <a:lumOff val="40000"/>
                  </a:schemeClr>
                </a:solidFill>
              </a:rPr>
              <a:t> </a:t>
            </a:r>
            <a:r>
              <a:rPr lang="en-GB" dirty="0" err="1">
                <a:solidFill>
                  <a:schemeClr val="tx2">
                    <a:lumMod val="60000"/>
                    <a:lumOff val="40000"/>
                  </a:schemeClr>
                </a:solidFill>
              </a:rPr>
              <a:t>Internazionale</a:t>
            </a:r>
            <a:endParaRPr lang="en-GB" dirty="0">
              <a:solidFill>
                <a:schemeClr val="tx2">
                  <a:lumMod val="60000"/>
                  <a:lumOff val="40000"/>
                </a:schemeClr>
              </a:solidFill>
            </a:endParaRPr>
          </a:p>
          <a:p>
            <a:pPr algn="ctr" eaLnBrk="1" hangingPunct="1">
              <a:defRPr/>
            </a:pPr>
            <a:r>
              <a:rPr lang="en-GB" dirty="0">
                <a:solidFill>
                  <a:schemeClr val="tx2">
                    <a:lumMod val="60000"/>
                    <a:lumOff val="40000"/>
                  </a:schemeClr>
                </a:solidFill>
              </a:rPr>
              <a:t>University of Padua</a:t>
            </a:r>
          </a:p>
          <a:p>
            <a:pPr algn="ctr" eaLnBrk="1" hangingPunct="1">
              <a:defRPr/>
            </a:pPr>
            <a:r>
              <a:rPr lang="en-GB" sz="2400" dirty="0"/>
              <a:t>March 2017</a:t>
            </a:r>
            <a:endParaRPr lang="en-GB" sz="1400" dirty="0"/>
          </a:p>
          <a:p>
            <a:pPr algn="ctr" eaLnBrk="1" hangingPunct="1">
              <a:defRPr/>
            </a:pPr>
            <a:r>
              <a:rPr lang="en-GB" sz="2800" b="1" dirty="0"/>
              <a:t>Sally Brown &amp; Phil Race</a:t>
            </a:r>
          </a:p>
          <a:p>
            <a:pPr algn="ctr" eaLnBrk="1" hangingPunct="1">
              <a:defRPr/>
            </a:pPr>
            <a:r>
              <a:rPr lang="en-GB" sz="2000" dirty="0">
                <a:hlinkClick r:id="rId3"/>
              </a:rPr>
              <a:t>s.brown@leedsbeckett.ac.uk</a:t>
            </a:r>
            <a:r>
              <a:rPr lang="en-GB" sz="2000" dirty="0"/>
              <a:t>  </a:t>
            </a:r>
            <a:r>
              <a:rPr lang="en-GB" sz="2000" dirty="0">
                <a:hlinkClick r:id="rId4"/>
              </a:rPr>
              <a:t>phil@phil-race.co.uk</a:t>
            </a:r>
            <a:endParaRPr lang="en-GB" sz="2000" dirty="0"/>
          </a:p>
          <a:p>
            <a:pPr algn="ctr" eaLnBrk="1" hangingPunct="1">
              <a:defRPr/>
            </a:pPr>
            <a:r>
              <a:rPr lang="en-GB" sz="2000" b="1" dirty="0"/>
              <a:t>@</a:t>
            </a:r>
            <a:r>
              <a:rPr lang="en-GB" sz="2000" b="1" dirty="0" err="1"/>
              <a:t>ProfSallyBrown</a:t>
            </a:r>
            <a:r>
              <a:rPr lang="en-GB" sz="2000" b="1" dirty="0"/>
              <a:t> @</a:t>
            </a:r>
            <a:r>
              <a:rPr lang="en-GB" sz="2000" b="1" dirty="0" err="1"/>
              <a:t>Race</a:t>
            </a:r>
            <a:r>
              <a:rPr lang="en-GB" sz="2000" dirty="0" err="1"/>
              <a:t>Phil</a:t>
            </a:r>
            <a:endParaRPr lang="en-GB" sz="2000" dirty="0"/>
          </a:p>
          <a:p>
            <a:pPr algn="ctr" eaLnBrk="1" hangingPunct="1">
              <a:defRPr/>
            </a:pPr>
            <a:r>
              <a:rPr lang="en-GB" sz="2000" dirty="0"/>
              <a:t>s</a:t>
            </a:r>
            <a:r>
              <a:rPr lang="en-GB" sz="2000" b="1" dirty="0"/>
              <a:t>ally-brown.net  phil-race.co.uk</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val="177701780"/>
      </p:ext>
    </p:extLst>
  </p:cSld>
  <p:clrMapOvr>
    <a:masterClrMapping/>
  </p:clrMapOvr>
  <p:transition spd="slow" advTm="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sz="3200" dirty="0">
                <a:solidFill>
                  <a:srgbClr val="006600"/>
                </a:solidFill>
              </a:rPr>
              <a:t>Assessment </a:t>
            </a:r>
            <a:r>
              <a:rPr lang="en-GB" sz="3200" i="1" dirty="0">
                <a:solidFill>
                  <a:srgbClr val="006600"/>
                </a:solidFill>
              </a:rPr>
              <a:t>for</a:t>
            </a:r>
            <a:r>
              <a:rPr lang="en-GB" sz="3200" dirty="0">
                <a:solidFill>
                  <a:srgbClr val="006600"/>
                </a:solidFill>
              </a:rPr>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sz="3200" dirty="0"/>
              <a:t>Assessment </a:t>
            </a:r>
            <a:r>
              <a:rPr lang="en-GB" sz="3200" i="1" dirty="0"/>
              <a:t>for</a:t>
            </a:r>
            <a:r>
              <a:rPr lang="en-GB" sz="3200"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sz="3200" dirty="0">
                <a:solidFill>
                  <a:srgbClr val="006600"/>
                </a:solidFill>
              </a:rPr>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 the following assessment elements:</a:t>
            </a:r>
          </a:p>
        </p:txBody>
      </p:sp>
      <p:sp>
        <p:nvSpPr>
          <p:cNvPr id="4" name="Content Placeholder 3"/>
          <p:cNvSpPr>
            <a:spLocks noGrp="1"/>
          </p:cNvSpPr>
          <p:nvPr>
            <p:ph idx="1"/>
          </p:nvPr>
        </p:nvSpPr>
        <p:spPr/>
        <p:txBody>
          <a:bodyPr/>
          <a:lstStyle/>
          <a:p>
            <a:pPr lvl="0"/>
            <a:r>
              <a:rPr lang="en-US" sz="2000" dirty="0"/>
              <a:t>methodologies: which methods and approaches are most appropriate and efficient for the arts and design context?</a:t>
            </a:r>
            <a:endParaRPr lang="en-GB" sz="2000" dirty="0"/>
          </a:p>
          <a:p>
            <a:pPr lvl="0"/>
            <a:r>
              <a:rPr lang="en-US" sz="2000" dirty="0"/>
              <a:t>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timing: end point and continuous assessment can both be valuable, when should we assess students to maximise impact on student learning? </a:t>
            </a:r>
            <a:endParaRPr lang="en-GB" sz="2000" dirty="0"/>
          </a:p>
          <a:p>
            <a:pPr lvl="0"/>
            <a:r>
              <a:rPr lang="en-US" sz="2000" dirty="0"/>
              <a:t>orientation: to what extent in each task would we wish to focus particularly on process or outcomes, or both?</a:t>
            </a:r>
            <a:endParaRPr lang="en-GB" sz="2000" dirty="0"/>
          </a:p>
          <a:p>
            <a:pPr lvl="0"/>
            <a:r>
              <a:rPr lang="en-US" sz="2000" dirty="0"/>
              <a:t>inclusivity: how can we enable all students to achieve their highest personal potential?</a:t>
            </a:r>
            <a:endParaRPr lang="en-GB" sz="2000" dirty="0"/>
          </a:p>
          <a:p>
            <a:r>
              <a:rPr lang="en-US" sz="2000" dirty="0"/>
              <a:t>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your university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 without getting over-stressed?</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02186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14979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solidFill>
                  <a:srgbClr val="006600"/>
                </a:solidFill>
              </a:rPr>
              <a:t>Encouraging students to take assessment </a:t>
            </a:r>
            <a:br>
              <a:rPr lang="en-GB" dirty="0">
                <a:solidFill>
                  <a:srgbClr val="006600"/>
                </a:solidFill>
              </a:rPr>
            </a:br>
            <a:r>
              <a:rPr lang="en-GB" dirty="0">
                <a:solidFill>
                  <a:srgbClr val="006600"/>
                </a:solidFill>
              </a:rPr>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a:p>
            <a:pPr eaLnBrk="1" hangingPunct="1"/>
            <a:endParaRPr lang="en-GB" dirty="0"/>
          </a:p>
          <a:p>
            <a:pPr marL="0" indent="0" eaLnBrk="1" hangingPunct="1">
              <a:buNone/>
            </a:pPr>
            <a:r>
              <a:rPr lang="en-GB" sz="3200" dirty="0">
                <a:solidFill>
                  <a:srgbClr val="002060"/>
                </a:solidFill>
              </a:rPr>
              <a:t>Task: Discuss how fair your assignments are and how well you prepare students (including your international ones) to undertake assessed tasks</a:t>
            </a:r>
          </a:p>
        </p:txBody>
      </p:sp>
    </p:spTree>
    <p:extLst>
      <p:ext uri="{BB962C8B-B14F-4D97-AF65-F5344CB8AC3E}">
        <p14:creationId xmlns:p14="http://schemas.microsoft.com/office/powerpoint/2010/main" val="371912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in context</a:t>
            </a:r>
          </a:p>
        </p:txBody>
      </p:sp>
      <p:sp>
        <p:nvSpPr>
          <p:cNvPr id="7" name="Content Placeholder 6"/>
          <p:cNvSpPr>
            <a:spLocks noGrp="1"/>
          </p:cNvSpPr>
          <p:nvPr>
            <p:ph idx="1"/>
          </p:nvPr>
        </p:nvSpPr>
        <p:spPr/>
        <p:txBody>
          <a:bodyPr/>
          <a:lstStyle/>
          <a:p>
            <a:r>
              <a:rPr lang="en-US" dirty="0"/>
              <a:t>If we want to focus students’ effort and improve their engagement with learning, a key locus of enhancement can be refreshing our approaches to assessment; </a:t>
            </a:r>
          </a:p>
          <a:p>
            <a:r>
              <a:rPr lang="en-US" dirty="0"/>
              <a:t>Sometimes we need to take a fresh look at our current practice to make sure assessment is </a:t>
            </a:r>
            <a:r>
              <a:rPr lang="en-US" i="1" dirty="0"/>
              <a:t>for</a:t>
            </a:r>
            <a:r>
              <a:rPr lang="en-US" dirty="0"/>
              <a:t> rather than just </a:t>
            </a:r>
            <a:r>
              <a:rPr lang="en-US" i="1" dirty="0"/>
              <a:t>of</a:t>
            </a:r>
            <a:r>
              <a:rPr lang="en-US" dirty="0"/>
              <a:t> learning;</a:t>
            </a:r>
          </a:p>
          <a:p>
            <a:r>
              <a:rPr lang="en-US" dirty="0"/>
              <a:t>Assessment is a complex, nuanced and highly important process; </a:t>
            </a:r>
          </a:p>
          <a:p>
            <a:r>
              <a:rPr lang="en-US" dirty="0"/>
              <a:t>We provide explicit and implicit messages to students and indeed all other stakeholders by how we assess. </a:t>
            </a:r>
            <a:endParaRPr lang="en-GB" dirty="0"/>
          </a:p>
        </p:txBody>
      </p:sp>
    </p:spTree>
    <p:extLst>
      <p:ext uri="{BB962C8B-B14F-4D97-AF65-F5344CB8AC3E}">
        <p14:creationId xmlns:p14="http://schemas.microsoft.com/office/powerpoint/2010/main" val="75643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solidFill>
                  <a:srgbClr val="006600"/>
                </a:solidFill>
              </a:rPr>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Together, these three provide the means by which students can develop a </a:t>
            </a:r>
            <a:r>
              <a:rPr lang="en-GB" sz="2800" dirty="0">
                <a:solidFill>
                  <a:srgbClr val="7030A0"/>
                </a:solidFill>
              </a:rPr>
              <a:t>concept of quality </a:t>
            </a:r>
            <a:r>
              <a:rPr lang="en-GB" sz="2800" dirty="0"/>
              <a:t>that is similar in essence to that which the teacher possesses, and in particular to understand what makes for high quality. (Sadler 2010)</a:t>
            </a:r>
          </a:p>
          <a:p>
            <a:pPr marL="0">
              <a:lnSpc>
                <a:spcPct val="100000"/>
              </a:lnSpc>
              <a:spcBef>
                <a:spcPts val="0"/>
              </a:spcBef>
              <a:buNone/>
            </a:pPr>
            <a:endParaRPr lang="en-GB" sz="2800" dirty="0"/>
          </a:p>
        </p:txBody>
      </p:sp>
    </p:spTree>
    <p:extLst>
      <p:ext uri="{BB962C8B-B14F-4D97-AF65-F5344CB8AC3E}">
        <p14:creationId xmlns:p14="http://schemas.microsoft.com/office/powerpoint/2010/main" val="1652955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Task:</a:t>
            </a:r>
          </a:p>
        </p:txBody>
      </p:sp>
      <p:sp>
        <p:nvSpPr>
          <p:cNvPr id="3" name="Content Placeholder 2"/>
          <p:cNvSpPr>
            <a:spLocks noGrp="1"/>
          </p:cNvSpPr>
          <p:nvPr>
            <p:ph idx="1"/>
          </p:nvPr>
        </p:nvSpPr>
        <p:spPr/>
        <p:txBody>
          <a:bodyPr/>
          <a:lstStyle/>
          <a:p>
            <a:pPr marL="0" indent="0">
              <a:buNone/>
            </a:pPr>
            <a:r>
              <a:rPr lang="en-GB" sz="2800" dirty="0"/>
              <a:t>Thinking about the feedback you’ve received over the course of your studies, can you describe:</a:t>
            </a:r>
          </a:p>
          <a:p>
            <a:pPr lvl="1"/>
            <a:r>
              <a:rPr lang="en-GB" sz="2800" dirty="0"/>
              <a:t>The very best feedback you’ve ever received that made you feel motivated, energised and enthusiastic?</a:t>
            </a:r>
          </a:p>
          <a:p>
            <a:pPr lvl="1"/>
            <a:r>
              <a:rPr lang="en-GB" sz="2800" dirty="0"/>
              <a:t>The very worst feedback you've ever received, that made you feel discouraged, distressed and liable to give up?</a:t>
            </a:r>
          </a:p>
        </p:txBody>
      </p:sp>
    </p:spTree>
    <p:extLst>
      <p:ext uri="{BB962C8B-B14F-4D97-AF65-F5344CB8AC3E}">
        <p14:creationId xmlns:p14="http://schemas.microsoft.com/office/powerpoint/2010/main" val="2638561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solidFill>
                  <a:srgbClr val="006600"/>
                </a:solidFill>
              </a:rPr>
              <a:t>Good feedback practice</a:t>
            </a:r>
            <a:r>
              <a:rPr lang="en-GB" sz="3500" dirty="0">
                <a:solidFill>
                  <a:srgbClr val="006600"/>
                </a:solidFill>
              </a:rPr>
              <a:t>:</a:t>
            </a:r>
            <a:br>
              <a:rPr lang="en-GB" sz="3500" dirty="0">
                <a:solidFill>
                  <a:srgbClr val="006600"/>
                </a:solidFill>
              </a:rPr>
            </a:br>
            <a:endParaRPr lang="en-US" sz="3500" dirty="0">
              <a:solidFill>
                <a:srgbClr val="006600"/>
              </a:solidFill>
            </a:endParaRPr>
          </a:p>
        </p:txBody>
      </p:sp>
      <p:sp>
        <p:nvSpPr>
          <p:cNvPr id="16387" name="Rectangle 3"/>
          <p:cNvSpPr>
            <a:spLocks noGrp="1" noChangeArrowheads="1"/>
          </p:cNvSpPr>
          <p:nvPr>
            <p:ph type="body" idx="4294967295"/>
          </p:nvPr>
        </p:nvSpPr>
        <p:spPr>
          <a:xfrm>
            <a:off x="468313" y="980728"/>
            <a:ext cx="8229600" cy="5543897"/>
          </a:xfrm>
        </p:spPr>
        <p:txBody>
          <a:bodyPr/>
          <a:lstStyle/>
          <a:p>
            <a:pPr marL="457200" indent="-457200">
              <a:lnSpc>
                <a:spcPct val="80000"/>
              </a:lnSpc>
              <a:buSzPct val="100000"/>
              <a:buFont typeface="+mj-lt"/>
              <a:buAutoNum type="arabicPeriod"/>
            </a:pPr>
            <a:r>
              <a:rPr lang="en-US" sz="2600" dirty="0"/>
              <a:t>Helps clarify what good performance is (goals, criteria, expected standards);</a:t>
            </a:r>
          </a:p>
          <a:p>
            <a:pPr marL="457200" indent="-457200">
              <a:spcBef>
                <a:spcPct val="0"/>
              </a:spcBef>
              <a:buSzPct val="100000"/>
              <a:buFont typeface="+mj-lt"/>
              <a:buAutoNum type="arabicPeriod"/>
            </a:pPr>
            <a:r>
              <a:rPr lang="en-US" sz="2600" dirty="0"/>
              <a:t>Facilitates the development of self-assessment (reflection) in learning;</a:t>
            </a:r>
          </a:p>
          <a:p>
            <a:pPr marL="457200" indent="-457200">
              <a:spcBef>
                <a:spcPct val="0"/>
              </a:spcBef>
              <a:buSzPct val="100000"/>
              <a:buFont typeface="+mj-lt"/>
              <a:buAutoNum type="arabicPeriod"/>
            </a:pPr>
            <a:r>
              <a:rPr lang="en-US" sz="2600" dirty="0"/>
              <a:t>Delivers high quality information to students about their learning;</a:t>
            </a:r>
          </a:p>
          <a:p>
            <a:pPr marL="457200" indent="-457200">
              <a:spcBef>
                <a:spcPct val="0"/>
              </a:spcBef>
              <a:buSzPct val="100000"/>
              <a:buFont typeface="+mj-lt"/>
              <a:buAutoNum type="arabicPeriod"/>
            </a:pPr>
            <a:r>
              <a:rPr lang="en-US" sz="2600" dirty="0"/>
              <a:t>Encourages teacher and peer dialogue around learning;</a:t>
            </a:r>
          </a:p>
          <a:p>
            <a:pPr marL="457200" indent="-457200">
              <a:spcBef>
                <a:spcPct val="0"/>
              </a:spcBef>
              <a:buSzPct val="100000"/>
              <a:buFont typeface="+mj-lt"/>
              <a:buAutoNum type="arabicPeriod"/>
            </a:pPr>
            <a:r>
              <a:rPr lang="en-US" sz="2600" dirty="0"/>
              <a:t>Encourages positive motivational beliefs and self-esteem;</a:t>
            </a:r>
          </a:p>
          <a:p>
            <a:pPr marL="457200" indent="-457200">
              <a:spcBef>
                <a:spcPct val="0"/>
              </a:spcBef>
              <a:buSzPct val="100000"/>
              <a:buFont typeface="+mj-lt"/>
              <a:buAutoNum type="arabicPeriod"/>
            </a:pPr>
            <a:r>
              <a:rPr lang="en-US" sz="2600" dirty="0"/>
              <a:t>Provides opportunities to close the gap between current and desired performance;</a:t>
            </a:r>
          </a:p>
          <a:p>
            <a:pPr marL="457200" indent="-457200">
              <a:spcBef>
                <a:spcPct val="0"/>
              </a:spcBef>
              <a:buSzPct val="100000"/>
              <a:buFont typeface="+mj-lt"/>
              <a:buAutoNum type="arabicPeriod"/>
            </a:pPr>
            <a:r>
              <a:rPr lang="en-US" sz="2600" dirty="0"/>
              <a:t>Provides information to teachers that can be used to help shape the teaching.</a:t>
            </a:r>
          </a:p>
          <a:p>
            <a:pPr marL="0" indent="0">
              <a:spcBef>
                <a:spcPct val="0"/>
              </a:spcBef>
              <a:buSzPct val="100000"/>
              <a:buNone/>
            </a:pPr>
            <a:r>
              <a:rPr lang="en-US" sz="2600" dirty="0"/>
              <a:t>	(Nicol and Macfarlane Dick, 2006)</a:t>
            </a:r>
            <a:endParaRPr lang="en-GB" sz="2600" dirty="0"/>
          </a:p>
          <a:p>
            <a:pPr marL="0" indent="0">
              <a:lnSpc>
                <a:spcPct val="80000"/>
              </a:lnSpc>
              <a:buSzPct val="100000"/>
              <a:buNone/>
            </a:pPr>
            <a:endParaRPr lang="en-US" sz="2600" dirty="0"/>
          </a:p>
        </p:txBody>
      </p:sp>
    </p:spTree>
    <p:extLst>
      <p:ext uri="{BB962C8B-B14F-4D97-AF65-F5344CB8AC3E}">
        <p14:creationId xmlns:p14="http://schemas.microsoft.com/office/powerpoint/2010/main" val="325359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Efficient assessment: we need to:</a:t>
            </a:r>
          </a:p>
        </p:txBody>
      </p:sp>
      <p:sp>
        <p:nvSpPr>
          <p:cNvPr id="3" name="Content Placeholder 2"/>
          <p:cNvSpPr>
            <a:spLocks noGrp="1"/>
          </p:cNvSpPr>
          <p:nvPr>
            <p:ph idx="1"/>
          </p:nvPr>
        </p:nvSpPr>
        <p:spPr/>
        <p:txBody>
          <a:bodyPr/>
          <a:lstStyle/>
          <a:p>
            <a:r>
              <a:rPr lang="en-GB" sz="2800" dirty="0"/>
              <a:t>Stop marking, start assessing! </a:t>
            </a:r>
          </a:p>
          <a:p>
            <a:r>
              <a:rPr lang="en-GB" sz="2800" dirty="0"/>
              <a:t>Explore ways to maximise student ‘time on task’ (Gibbs) and minimise staff drudgery;</a:t>
            </a:r>
          </a:p>
          <a:p>
            <a:r>
              <a:rPr lang="en-GB" sz="2800" dirty="0"/>
              <a:t>Remember that feedback is crucial to student learning but the most time-consuming aspect of assessment: we need to explore ways of giving feedback effectively and efficiently;</a:t>
            </a:r>
          </a:p>
          <a:p>
            <a:r>
              <a:rPr lang="en-GB" sz="2800" dirty="0"/>
              <a:t>Note that Computer-supported assessment can include use of audio feedback via digital sound files, video commentaries and other means of using course Virtual Learning Environments.</a:t>
            </a:r>
          </a:p>
        </p:txBody>
      </p:sp>
    </p:spTree>
    <p:extLst>
      <p:ext uri="{BB962C8B-B14F-4D97-AF65-F5344CB8AC3E}">
        <p14:creationId xmlns:p14="http://schemas.microsoft.com/office/powerpoint/2010/main" val="1513453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an assessment strategy that involves a diverse range of methods of assessment (as all forms of assessment disadvantage some students);</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6600"/>
                </a:solidFill>
              </a:rPr>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subject body benchmarks?</a:t>
            </a:r>
          </a:p>
        </p:txBody>
      </p:sp>
    </p:spTree>
    <p:extLst>
      <p:ext uri="{BB962C8B-B14F-4D97-AF65-F5344CB8AC3E}">
        <p14:creationId xmlns:p14="http://schemas.microsoft.com/office/powerpoint/2010/main" val="257553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6600"/>
                </a:solidFill>
              </a:rPr>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2003)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a:t>Conclusions</a:t>
            </a:r>
          </a:p>
        </p:txBody>
      </p:sp>
      <p:sp>
        <p:nvSpPr>
          <p:cNvPr id="43011" name="Rectangle 3"/>
          <p:cNvSpPr>
            <a:spLocks noGrp="1" noChangeArrowheads="1"/>
          </p:cNvSpPr>
          <p:nvPr>
            <p:ph type="body" idx="1"/>
          </p:nvPr>
        </p:nvSpPr>
        <p:spPr>
          <a:xfrm>
            <a:off x="457200" y="620688"/>
            <a:ext cx="8458200" cy="5505475"/>
          </a:xfrm>
        </p:spPr>
        <p:txBody>
          <a:bodyPr/>
          <a:lstStyle/>
          <a:p>
            <a:pPr eaLnBrk="1" hangingPunct="1"/>
            <a:r>
              <a:rPr lang="en-US" dirty="0"/>
              <a:t>If we are strategic in assessment design, it can be a powerful tool to focus student effort and ensure students are both engaged and achieve well;</a:t>
            </a:r>
          </a:p>
          <a:p>
            <a:pPr eaLnBrk="1" hangingPunct="1"/>
            <a:r>
              <a:rPr lang="en-US" dirty="0"/>
              <a:t>However, many assessment strategies are often under-designed, so 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all this, assessment can genuinely make a marked improvement in student learning.</a:t>
            </a:r>
          </a:p>
        </p:txBody>
      </p:sp>
    </p:spTree>
    <p:extLst>
      <p:ext uri="{BB962C8B-B14F-4D97-AF65-F5344CB8AC3E}">
        <p14:creationId xmlns:p14="http://schemas.microsoft.com/office/powerpoint/2010/main" val="1118022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solidFill>
                  <a:srgbClr val="006600"/>
                </a:solidFill>
              </a:rPr>
              <a:t>Task:</a:t>
            </a:r>
          </a:p>
        </p:txBody>
      </p:sp>
      <p:sp>
        <p:nvSpPr>
          <p:cNvPr id="3" name="Content Placeholder 2"/>
          <p:cNvSpPr>
            <a:spLocks noGrp="1"/>
          </p:cNvSpPr>
          <p:nvPr>
            <p:ph idx="1"/>
          </p:nvPr>
        </p:nvSpPr>
        <p:spPr/>
        <p:txBody>
          <a:bodyPr/>
          <a:lstStyle/>
          <a:p>
            <a:r>
              <a:rPr lang="en-GB" sz="3600" dirty="0"/>
              <a:t>What assessment issues would you really like to solve, to foster learning and ensure students really engage with learning?</a:t>
            </a:r>
          </a:p>
          <a:p>
            <a:r>
              <a:rPr lang="en-GB" sz="3600" dirty="0"/>
              <a:t>List the problems and challenges you are currently experiencing with assessment.</a:t>
            </a:r>
          </a:p>
        </p:txBody>
      </p:sp>
    </p:spTree>
    <p:extLst>
      <p:ext uri="{BB962C8B-B14F-4D97-AF65-F5344CB8AC3E}">
        <p14:creationId xmlns:p14="http://schemas.microsoft.com/office/powerpoint/2010/main" val="189037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z="3600"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sz="3200"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3200" dirty="0"/>
              <a:t>“Assessment methods and requirements probably have a greater influence on how and what students learn than any other single factor. This influence may well be of greater importance than the impact of teaching materials” (Boud 1988)</a:t>
            </a:r>
            <a:endParaRPr lang="en-GB" sz="3200" dirty="0"/>
          </a:p>
        </p:txBody>
      </p:sp>
    </p:spTree>
    <p:extLst>
      <p:ext uri="{BB962C8B-B14F-4D97-AF65-F5344CB8AC3E}">
        <p14:creationId xmlns:p14="http://schemas.microsoft.com/office/powerpoint/2010/main" val="1829942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77464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a:solidFill>
                  <a:srgbClr val="006600"/>
                </a:solidFill>
              </a:rPr>
              <a:t>What really impacts on learning?</a:t>
            </a:r>
            <a:endParaRPr lang="en-US" sz="3200" dirty="0">
              <a:solidFill>
                <a:srgbClr val="00660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a:p>
        </p:txBody>
      </p:sp>
    </p:spTree>
    <p:extLst>
      <p:ext uri="{BB962C8B-B14F-4D97-AF65-F5344CB8AC3E}">
        <p14:creationId xmlns:p14="http://schemas.microsoft.com/office/powerpoint/2010/main" val="51191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8299528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2640</Words>
  <Application>Microsoft Office PowerPoint</Application>
  <PresentationFormat>On-screen Show (4:3)</PresentationFormat>
  <Paragraphs>193</Paragraphs>
  <Slides>31</Slides>
  <Notes>27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Arial</vt:lpstr>
      <vt:lpstr>Arial Rounded MT Bold</vt:lpstr>
      <vt:lpstr>Calibri</vt:lpstr>
      <vt:lpstr>Comic Sans MS</vt:lpstr>
      <vt:lpstr>Tahoma</vt:lpstr>
      <vt:lpstr>Times New Roman</vt:lpstr>
      <vt:lpstr>Wingdings</vt:lpstr>
      <vt:lpstr>LeedsMet template</vt:lpstr>
      <vt:lpstr>101_Custom Design</vt:lpstr>
      <vt:lpstr>Using assessment to engage students and foster learning</vt:lpstr>
      <vt:lpstr>Assessment in context</vt:lpstr>
      <vt:lpstr>Task:</vt:lpstr>
      <vt:lpstr>Why is assessment such a big issue?</vt:lpstr>
      <vt:lpstr>Assessment linked to learning</vt:lpstr>
      <vt:lpstr>Why does assessment matter so much?</vt:lpstr>
      <vt:lpstr>Formative and summative assessment</vt:lpstr>
      <vt:lpstr>What really impacts on learning?</vt:lpstr>
      <vt:lpstr>Assessment literacy: students do better if they can: </vt:lpstr>
      <vt:lpstr>PowerPoint Presentation</vt:lpstr>
      <vt:lpstr>Assessment for learning</vt:lpstr>
      <vt:lpstr>Assessment for learning</vt:lpstr>
      <vt:lpstr>Sound and frequent assessment </vt:lpstr>
      <vt:lpstr>Ensuring assessment focuses efforts and promotes engagement means including reference to the following assessment elements:</vt:lpstr>
      <vt:lpstr>Designing fit-for-purpose assessment methods &amp; approaches: 10 questions </vt:lpstr>
      <vt:lpstr>And the next five:</vt:lpstr>
      <vt:lpstr>PowerPoint Presentation</vt:lpstr>
      <vt:lpstr>Encouraging students to take assessment  more seriously</vt:lpstr>
      <vt:lpstr>PowerPoint Presentation</vt:lpstr>
      <vt:lpstr>The importance of dialogic assessment</vt:lpstr>
      <vt:lpstr>Task:</vt:lpstr>
      <vt:lpstr>Good feedback practice: </vt:lpstr>
      <vt:lpstr>Efficient assessment: we need to:</vt:lpstr>
      <vt:lpstr>Putting this in to practice. We need to:</vt:lpstr>
      <vt:lpstr>Checklist: to what extent does your assessment strategy: </vt:lpstr>
      <vt:lpstr>And…</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2017-03-26T18:09:23Z</dcterms:modified>
</cp:coreProperties>
</file>