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2.xml" ContentType="application/vnd.openxmlformats-officedocument.presentationml.slideLayout+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slideLayouts/slideLayout48.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49.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slideLayouts/slideLayout50.xml" ContentType="application/vnd.openxmlformats-officedocument.presentationml.slideLayout+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slideLayouts/slideLayout51.xml" ContentType="application/vnd.openxmlformats-officedocument.presentationml.slideLayout+xml"/>
  <Override PartName="/ppt/theme/theme121.xml" ContentType="application/vnd.openxmlformats-officedocument.theme+xml"/>
  <Override PartName="/ppt/slideLayouts/slideLayout52.xml" ContentType="application/vnd.openxmlformats-officedocument.presentationml.slideLayout+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slideLayouts/slideLayout53.xml" ContentType="application/vnd.openxmlformats-officedocument.presentationml.slideLayout+xml"/>
  <Override PartName="/ppt/theme/theme13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5.xml" ContentType="application/vnd.openxmlformats-officedocument.theme+xml"/>
  <Override PartName="/ppt/slideLayouts/slideLayout59.xml" ContentType="application/vnd.openxmlformats-officedocument.presentationml.slideLayout+xml"/>
  <Override PartName="/ppt/theme/theme136.xml" ContentType="application/vnd.openxmlformats-officedocument.theme+xml"/>
  <Override PartName="/ppt/slideLayouts/slideLayout60.xml" ContentType="application/vnd.openxmlformats-officedocument.presentationml.slideLayout+xml"/>
  <Override PartName="/ppt/theme/theme137.xml" ContentType="application/vnd.openxmlformats-officedocument.theme+xml"/>
  <Override PartName="/ppt/slideLayouts/slideLayout61.xml" ContentType="application/vnd.openxmlformats-officedocument.presentationml.slideLayout+xml"/>
  <Override PartName="/ppt/theme/theme13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9.xml" ContentType="application/vnd.openxmlformats-officedocument.theme+xml"/>
  <Override PartName="/ppt/slideLayouts/slideLayout64.xml" ContentType="application/vnd.openxmlformats-officedocument.presentationml.slideLayout+xml"/>
  <Override PartName="/ppt/theme/theme140.xml" ContentType="application/vnd.openxmlformats-officedocument.theme+xml"/>
  <Override PartName="/ppt/slideLayouts/slideLayout65.xml" ContentType="application/vnd.openxmlformats-officedocument.presentationml.slideLayout+xml"/>
  <Override PartName="/ppt/theme/theme141.xml" ContentType="application/vnd.openxmlformats-officedocument.theme+xml"/>
  <Override PartName="/ppt/theme/theme142.xml" ContentType="application/vnd.openxmlformats-officedocument.theme+xml"/>
  <Override PartName="/ppt/slideLayouts/slideLayout66.xml" ContentType="application/vnd.openxmlformats-officedocument.presentationml.slideLayout+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slideLayouts/slideLayout67.xml" ContentType="application/vnd.openxmlformats-officedocument.presentationml.slideLayout+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4998" r:id="rId117"/>
    <p:sldMasterId id="2147485000" r:id="rId118"/>
    <p:sldMasterId id="2147485002" r:id="rId119"/>
    <p:sldMasterId id="2147485006" r:id="rId120"/>
    <p:sldMasterId id="2147485010" r:id="rId121"/>
    <p:sldMasterId id="2147485012" r:id="rId122"/>
    <p:sldMasterId id="2147485018" r:id="rId123"/>
    <p:sldMasterId id="2147485020" r:id="rId124"/>
    <p:sldMasterId id="2147485022" r:id="rId125"/>
    <p:sldMasterId id="2147485024" r:id="rId126"/>
    <p:sldMasterId id="2147485027" r:id="rId127"/>
    <p:sldMasterId id="2147485033" r:id="rId128"/>
    <p:sldMasterId id="2147485035" r:id="rId129"/>
    <p:sldMasterId id="2147485037" r:id="rId130"/>
    <p:sldMasterId id="2147485039" r:id="rId131"/>
    <p:sldMasterId id="2147485041" r:id="rId132"/>
    <p:sldMasterId id="2147485042" r:id="rId133"/>
    <p:sldMasterId id="2147485044" r:id="rId134"/>
    <p:sldMasterId id="2147485046" r:id="rId135"/>
    <p:sldMasterId id="2147485048" r:id="rId136"/>
    <p:sldMasterId id="2147485053" r:id="rId137"/>
    <p:sldMasterId id="2147485055" r:id="rId138"/>
    <p:sldMasterId id="2147485057" r:id="rId139"/>
    <p:sldMasterId id="2147485060" r:id="rId140"/>
    <p:sldMasterId id="2147485063" r:id="rId141"/>
    <p:sldMasterId id="2147485065" r:id="rId142"/>
    <p:sldMasterId id="2147485067" r:id="rId143"/>
    <p:sldMasterId id="2147485069" r:id="rId144"/>
    <p:sldMasterId id="2147485077" r:id="rId145"/>
    <p:sldMasterId id="2147485080" r:id="rId146"/>
    <p:sldMasterId id="2147485082" r:id="rId147"/>
    <p:sldMasterId id="2147485084" r:id="rId148"/>
    <p:sldMasterId id="2147485086" r:id="rId149"/>
    <p:sldMasterId id="2147485088" r:id="rId150"/>
    <p:sldMasterId id="2147485091" r:id="rId151"/>
  </p:sldMasterIdLst>
  <p:notesMasterIdLst>
    <p:notesMasterId r:id="rId219"/>
  </p:notesMasterIdLst>
  <p:sldIdLst>
    <p:sldId id="428" r:id="rId152"/>
    <p:sldId id="883" r:id="rId153"/>
    <p:sldId id="528" r:id="rId154"/>
    <p:sldId id="884" r:id="rId155"/>
    <p:sldId id="965" r:id="rId156"/>
    <p:sldId id="459" r:id="rId157"/>
    <p:sldId id="529" r:id="rId158"/>
    <p:sldId id="531" r:id="rId159"/>
    <p:sldId id="857" r:id="rId160"/>
    <p:sldId id="970" r:id="rId161"/>
    <p:sldId id="971" r:id="rId162"/>
    <p:sldId id="972" r:id="rId163"/>
    <p:sldId id="978" r:id="rId164"/>
    <p:sldId id="967" r:id="rId165"/>
    <p:sldId id="973" r:id="rId166"/>
    <p:sldId id="895" r:id="rId167"/>
    <p:sldId id="532" r:id="rId168"/>
    <p:sldId id="533" r:id="rId169"/>
    <p:sldId id="534" r:id="rId170"/>
    <p:sldId id="698" r:id="rId171"/>
    <p:sldId id="889" r:id="rId172"/>
    <p:sldId id="890" r:id="rId173"/>
    <p:sldId id="508" r:id="rId174"/>
    <p:sldId id="509" r:id="rId175"/>
    <p:sldId id="977" r:id="rId176"/>
    <p:sldId id="896" r:id="rId177"/>
    <p:sldId id="897" r:id="rId178"/>
    <p:sldId id="903" r:id="rId179"/>
    <p:sldId id="904" r:id="rId180"/>
    <p:sldId id="905" r:id="rId181"/>
    <p:sldId id="906" r:id="rId182"/>
    <p:sldId id="907" r:id="rId183"/>
    <p:sldId id="908" r:id="rId184"/>
    <p:sldId id="909" r:id="rId185"/>
    <p:sldId id="910" r:id="rId186"/>
    <p:sldId id="911" r:id="rId187"/>
    <p:sldId id="912" r:id="rId188"/>
    <p:sldId id="913" r:id="rId189"/>
    <p:sldId id="914" r:id="rId190"/>
    <p:sldId id="915" r:id="rId191"/>
    <p:sldId id="916" r:id="rId192"/>
    <p:sldId id="917" r:id="rId193"/>
    <p:sldId id="918" r:id="rId194"/>
    <p:sldId id="919" r:id="rId195"/>
    <p:sldId id="920" r:id="rId196"/>
    <p:sldId id="921" r:id="rId197"/>
    <p:sldId id="922" r:id="rId198"/>
    <p:sldId id="923" r:id="rId199"/>
    <p:sldId id="924" r:id="rId200"/>
    <p:sldId id="925" r:id="rId201"/>
    <p:sldId id="969" r:id="rId202"/>
    <p:sldId id="926" r:id="rId203"/>
    <p:sldId id="927" r:id="rId204"/>
    <p:sldId id="932" r:id="rId205"/>
    <p:sldId id="933" r:id="rId206"/>
    <p:sldId id="934" r:id="rId207"/>
    <p:sldId id="935" r:id="rId208"/>
    <p:sldId id="936" r:id="rId209"/>
    <p:sldId id="937" r:id="rId210"/>
    <p:sldId id="938" r:id="rId211"/>
    <p:sldId id="939" r:id="rId212"/>
    <p:sldId id="940" r:id="rId213"/>
    <p:sldId id="941" r:id="rId214"/>
    <p:sldId id="942" r:id="rId215"/>
    <p:sldId id="945" r:id="rId216"/>
    <p:sldId id="832" r:id="rId217"/>
    <p:sldId id="838" r:id="rId21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00"/>
    <a:srgbClr val="008000"/>
    <a:srgbClr val="660066"/>
    <a:srgbClr val="FF3300"/>
    <a:srgbClr val="FF6699"/>
    <a:srgbClr val="CCFFFF"/>
    <a:srgbClr val="FFFFFF"/>
    <a:srgbClr val="0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8239" autoAdjust="0"/>
  </p:normalViewPr>
  <p:slideViewPr>
    <p:cSldViewPr>
      <p:cViewPr varScale="1">
        <p:scale>
          <a:sx n="70" d="100"/>
          <a:sy n="70" d="100"/>
        </p:scale>
        <p:origin x="136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4216"/>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8.xml"/><Relationship Id="rId170" Type="http://schemas.openxmlformats.org/officeDocument/2006/relationships/slide" Target="slides/slide19.xml"/><Relationship Id="rId191" Type="http://schemas.openxmlformats.org/officeDocument/2006/relationships/slide" Target="slides/slide40.xml"/><Relationship Id="rId205" Type="http://schemas.openxmlformats.org/officeDocument/2006/relationships/slide" Target="slides/slide54.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9.xml"/><Relationship Id="rId181" Type="http://schemas.openxmlformats.org/officeDocument/2006/relationships/slide" Target="slides/slide30.xml"/><Relationship Id="rId216" Type="http://schemas.openxmlformats.org/officeDocument/2006/relationships/slide" Target="slides/slide65.xml"/><Relationship Id="rId211" Type="http://schemas.openxmlformats.org/officeDocument/2006/relationships/slide" Target="slides/slide6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 Target="slides/slide4.xml"/><Relationship Id="rId171" Type="http://schemas.openxmlformats.org/officeDocument/2006/relationships/slide" Target="slides/slide20.xml"/><Relationship Id="rId176" Type="http://schemas.openxmlformats.org/officeDocument/2006/relationships/slide" Target="slides/slide25.xml"/><Relationship Id="rId192" Type="http://schemas.openxmlformats.org/officeDocument/2006/relationships/slide" Target="slides/slide41.xml"/><Relationship Id="rId197" Type="http://schemas.openxmlformats.org/officeDocument/2006/relationships/slide" Target="slides/slide46.xml"/><Relationship Id="rId206" Type="http://schemas.openxmlformats.org/officeDocument/2006/relationships/slide" Target="slides/slide55.xml"/><Relationship Id="rId201" Type="http://schemas.openxmlformats.org/officeDocument/2006/relationships/slide" Target="slides/slide50.xml"/><Relationship Id="rId222"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10.xml"/><Relationship Id="rId166" Type="http://schemas.openxmlformats.org/officeDocument/2006/relationships/slide" Target="slides/slide15.xml"/><Relationship Id="rId182" Type="http://schemas.openxmlformats.org/officeDocument/2006/relationships/slide" Target="slides/slide31.xml"/><Relationship Id="rId187" Type="http://schemas.openxmlformats.org/officeDocument/2006/relationships/slide" Target="slides/slide36.xml"/><Relationship Id="rId217"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61.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 Target="slides/slide5.xml"/><Relationship Id="rId177" Type="http://schemas.openxmlformats.org/officeDocument/2006/relationships/slide" Target="slides/slide26.xml"/><Relationship Id="rId198" Type="http://schemas.openxmlformats.org/officeDocument/2006/relationships/slide" Target="slides/slide47.xml"/><Relationship Id="rId172" Type="http://schemas.openxmlformats.org/officeDocument/2006/relationships/slide" Target="slides/slide21.xml"/><Relationship Id="rId193" Type="http://schemas.openxmlformats.org/officeDocument/2006/relationships/slide" Target="slides/slide42.xml"/><Relationship Id="rId202" Type="http://schemas.openxmlformats.org/officeDocument/2006/relationships/slide" Target="slides/slide51.xml"/><Relationship Id="rId207" Type="http://schemas.openxmlformats.org/officeDocument/2006/relationships/slide" Target="slides/slide56.xml"/><Relationship Id="rId223"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16.xml"/><Relationship Id="rId188"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1.xml"/><Relationship Id="rId183" Type="http://schemas.openxmlformats.org/officeDocument/2006/relationships/slide" Target="slides/slide32.xml"/><Relationship Id="rId213" Type="http://schemas.openxmlformats.org/officeDocument/2006/relationships/slide" Target="slides/slide62.xml"/><Relationship Id="rId218"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6.xml"/><Relationship Id="rId178" Type="http://schemas.openxmlformats.org/officeDocument/2006/relationships/slide" Target="slides/slide2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1.xml"/><Relationship Id="rId173" Type="http://schemas.openxmlformats.org/officeDocument/2006/relationships/slide" Target="slides/slide22.xml"/><Relationship Id="rId194" Type="http://schemas.openxmlformats.org/officeDocument/2006/relationships/slide" Target="slides/slide43.xml"/><Relationship Id="rId199" Type="http://schemas.openxmlformats.org/officeDocument/2006/relationships/slide" Target="slides/slide48.xml"/><Relationship Id="rId203" Type="http://schemas.openxmlformats.org/officeDocument/2006/relationships/slide" Target="slides/slide52.xml"/><Relationship Id="rId208"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12.xml"/><Relationship Id="rId184" Type="http://schemas.openxmlformats.org/officeDocument/2006/relationships/slide" Target="slides/slide33.xml"/><Relationship Id="rId189" Type="http://schemas.openxmlformats.org/officeDocument/2006/relationships/slide" Target="slides/slide38.xml"/><Relationship Id="rId219" Type="http://schemas.openxmlformats.org/officeDocument/2006/relationships/notesMaster" Target="notesMasters/notesMaster1.xml"/><Relationship Id="rId3" Type="http://schemas.openxmlformats.org/officeDocument/2006/relationships/slideMaster" Target="slideMasters/slideMaster3.xml"/><Relationship Id="rId214" Type="http://schemas.openxmlformats.org/officeDocument/2006/relationships/slide" Target="slides/slide6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2.xml"/><Relationship Id="rId174" Type="http://schemas.openxmlformats.org/officeDocument/2006/relationships/slide" Target="slides/slide23.xml"/><Relationship Id="rId179" Type="http://schemas.openxmlformats.org/officeDocument/2006/relationships/slide" Target="slides/slide28.xml"/><Relationship Id="rId195" Type="http://schemas.openxmlformats.org/officeDocument/2006/relationships/slide" Target="slides/slide44.xml"/><Relationship Id="rId209" Type="http://schemas.openxmlformats.org/officeDocument/2006/relationships/slide" Target="slides/slide58.xml"/><Relationship Id="rId190" Type="http://schemas.openxmlformats.org/officeDocument/2006/relationships/slide" Target="slides/slide39.xml"/><Relationship Id="rId204" Type="http://schemas.openxmlformats.org/officeDocument/2006/relationships/slide" Target="slides/slide53.xml"/><Relationship Id="rId220"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13.xml"/><Relationship Id="rId169" Type="http://schemas.openxmlformats.org/officeDocument/2006/relationships/slide" Target="slides/slide18.xml"/><Relationship Id="rId185"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9.xml"/><Relationship Id="rId210" Type="http://schemas.openxmlformats.org/officeDocument/2006/relationships/slide" Target="slides/slide59.xml"/><Relationship Id="rId215" Type="http://schemas.openxmlformats.org/officeDocument/2006/relationships/slide" Target="slides/slide64.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3.xml"/><Relationship Id="rId175" Type="http://schemas.openxmlformats.org/officeDocument/2006/relationships/slide" Target="slides/slide24.xml"/><Relationship Id="rId196" Type="http://schemas.openxmlformats.org/officeDocument/2006/relationships/slide" Target="slides/slide45.xml"/><Relationship Id="rId200" Type="http://schemas.openxmlformats.org/officeDocument/2006/relationships/slide" Target="slides/slide49.xml"/><Relationship Id="rId16" Type="http://schemas.openxmlformats.org/officeDocument/2006/relationships/slideMaster" Target="slideMasters/slideMaster16.xml"/><Relationship Id="rId221" Type="http://schemas.openxmlformats.org/officeDocument/2006/relationships/viewProps" Target="viewProp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14.xml"/><Relationship Id="rId18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21</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22</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23</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24</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25</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795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26</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27</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28</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a:solidFill>
                  <a:srgbClr val="000000"/>
                </a:solidFill>
              </a:rPr>
              <a:pPr/>
              <a:t>29</a:t>
            </a:fld>
            <a:endParaRPr lang="en-GB" dirty="0">
              <a:solidFill>
                <a:srgbClr val="000000"/>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a:solidFill>
                  <a:srgbClr val="000000"/>
                </a:solidFill>
              </a:rPr>
              <a:pPr/>
              <a:t>30</a:t>
            </a:fld>
            <a:endParaRPr lang="en-GB">
              <a:solidFill>
                <a:srgbClr val="000000"/>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31</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32</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a:solidFill>
                  <a:srgbClr val="000000"/>
                </a:solidFill>
              </a:rPr>
              <a:pPr/>
              <a:t>33</a:t>
            </a:fld>
            <a:endParaRPr lang="en-GB">
              <a:solidFill>
                <a:srgbClr val="000000"/>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A608C6-A6B8-458F-874A-30CB5521CE8A}" type="slidenum">
              <a:rPr lang="en-GB" smtClean="0">
                <a:solidFill>
                  <a:srgbClr val="000000"/>
                </a:solidFill>
              </a:rPr>
              <a:pPr/>
              <a:t>34</a:t>
            </a:fld>
            <a:endParaRPr lang="en-GB">
              <a:solidFill>
                <a:srgbClr val="000000"/>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solidFill>
                  <a:srgbClr val="000000"/>
                </a:solidFill>
              </a:rPr>
              <a:pPr/>
              <a:t>35</a:t>
            </a:fld>
            <a:endParaRPr lang="en-GB">
              <a:solidFill>
                <a:srgbClr val="000000"/>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36</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37</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38</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4E8C0C-4E2D-4CE8-AED3-ACCDDCC1E615}" type="slidenum">
              <a:rPr lang="en-GB" smtClean="0">
                <a:solidFill>
                  <a:srgbClr val="000000"/>
                </a:solidFill>
                <a:latin typeface="Arial" pitchFamily="34" charset="0"/>
              </a:rPr>
              <a:pPr/>
              <a:t>39</a:t>
            </a:fld>
            <a:endParaRPr lang="en-GB">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a:solidFill>
                  <a:srgbClr val="000000"/>
                </a:solidFill>
              </a:rPr>
              <a:pPr/>
              <a:t>40</a:t>
            </a:fld>
            <a:endParaRPr lang="en-GB" dirty="0">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41</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42</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a:solidFill>
                  <a:srgbClr val="000000"/>
                </a:solidFill>
              </a:rPr>
              <a:pPr/>
              <a:t>43</a:t>
            </a:fld>
            <a:endParaRPr lang="en-GB">
              <a:solidFill>
                <a:srgbClr val="000000"/>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44</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45</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46</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49</a:t>
            </a:fld>
            <a:endParaRPr lang="en-GB"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50</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52</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53</a:t>
            </a:fld>
            <a:endParaRPr lang="en-GB">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54</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55</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56</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57</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58</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59</a:t>
            </a:fld>
            <a:endParaRPr lang="en-GB">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60</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61</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62</a:t>
            </a:fld>
            <a:endParaRPr lang="en-GB" dirty="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63</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64</a:t>
            </a:fld>
            <a:endParaRPr 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65</a:t>
            </a:fld>
            <a:endParaRPr lang="en-GB" dirty="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66</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67</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22542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16</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18</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26/04/2017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26 April 2017</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26/04/2017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26 April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4/26/2017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26/04/2017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26/04/2017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53462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26/04/2017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Wednesday, 26 April 2017</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4/26/2017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7625AB-FC97-490A-8656-5AA518A81A15}" type="datetimeFigureOut">
              <a:rPr kumimoji="0" lang="en-GB"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26/04/2017</a:t>
            </a:fld>
            <a:endParaRPr kumimoji="0" lang="en-GB" sz="1800" b="0" i="0" u="none" strike="noStrike" kern="0" cap="none" spc="0" normalizeH="0" baseline="0" noProof="0">
              <a:ln>
                <a:noFill/>
              </a:ln>
              <a:solidFill>
                <a:prstClr val="white">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7BDDB8-C93E-4FB8-B9AD-85962E08A833}" type="slidenum">
              <a:rPr kumimoji="0" lang="en-GB"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white">
                  <a:tint val="75000"/>
                </a:prstClr>
              </a:solidFill>
              <a:effectLst/>
              <a:uLnTx/>
              <a:uFillTx/>
            </a:endParaRPr>
          </a:p>
        </p:txBody>
      </p:sp>
    </p:spTree>
    <p:extLst>
      <p:ext uri="{BB962C8B-B14F-4D97-AF65-F5344CB8AC3E}">
        <p14:creationId xmlns:p14="http://schemas.microsoft.com/office/powerpoint/2010/main" val="18655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26/04/2017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26/04/2017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26/04/2017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50.xm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1.xml"/><Relationship Id="rId1" Type="http://schemas.openxmlformats.org/officeDocument/2006/relationships/slideLayout" Target="../slideLayouts/slideLayout51.xml"/></Relationships>
</file>

<file path=ppt/slideMasters/_rels/slideMaster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2.xml"/><Relationship Id="rId1" Type="http://schemas.openxmlformats.org/officeDocument/2006/relationships/slideLayout" Target="../slideLayouts/slideLayout52.xm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3.xml"/><Relationship Id="rId1" Type="http://schemas.openxmlformats.org/officeDocument/2006/relationships/slideLayout" Target="../slideLayouts/slideLayout53.xml"/></Relationships>
</file>

<file path=ppt/slideMasters/_rels/slideMaster13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hyperlink" Target="00%20main%20menu.ppt" TargetMode="External"/><Relationship Id="rId4"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theme" Target="../theme/theme1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9.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60.xml"/></Relationships>
</file>

<file path=ppt/slideMasters/_rels/slideMaster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8.xml"/><Relationship Id="rId1" Type="http://schemas.openxmlformats.org/officeDocument/2006/relationships/slideLayout" Target="../slideLayouts/slideLayout61.xml"/></Relationships>
</file>

<file path=ppt/slideMasters/_rels/slideMaster139.xml.rels><?xml version="1.0" encoding="UTF-8" standalone="yes"?>
<Relationships xmlns="http://schemas.openxmlformats.org/package/2006/relationships"><Relationship Id="rId3" Type="http://schemas.openxmlformats.org/officeDocument/2006/relationships/theme" Target="../theme/theme13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0.xml"/><Relationship Id="rId1" Type="http://schemas.openxmlformats.org/officeDocument/2006/relationships/slideLayout" Target="../slideLayouts/slideLayout64.xm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1.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3.xml.rels><?xml version="1.0" encoding="UTF-8" standalone="yes"?>
<Relationships xmlns="http://schemas.openxmlformats.org/package/2006/relationships"><Relationship Id="rId2" Type="http://schemas.openxmlformats.org/officeDocument/2006/relationships/theme" Target="../theme/theme143.xml"/><Relationship Id="rId1" Type="http://schemas.openxmlformats.org/officeDocument/2006/relationships/slideLayout" Target="../slideLayouts/slideLayout66.xm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67.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1" Type="http://schemas.openxmlformats.org/officeDocument/2006/relationships/theme" Target="../theme/theme15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26/04/2017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013362086"/>
      </p:ext>
    </p:extLst>
  </p:cSld>
  <p:clrMap bg1="dk1" tx1="lt1" bg2="dk2" tx2="lt2" accent1="accent1" accent2="accent2" accent3="accent3" accent4="accent4" accent5="accent5" accent6="accent6" hlink="hlink" folHlink="folHlink"/>
  <p:sldLayoutIdLst>
    <p:sldLayoutId id="21474849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5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4/26/2017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051" r:id="rId2"/>
    <p:sldLayoutId id="214748505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7" r:id="rId1"/>
    <p:sldLayoutId id="21474850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sldLayoutIdLst>
    <p:sldLayoutId id="2147485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4/26/2017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26/04/2017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132665059"/>
      </p:ext>
    </p:extLst>
  </p:cSld>
  <p:clrMap bg1="dk1" tx1="lt1" bg2="dk2" tx2="lt2" accent1="accent1" accent2="accent2" accent3="accent3" accent4="accent4" accent5="accent5" accent6="accent6" hlink="hlink" folHlink="folHlink"/>
  <p:sldLayoutIdLst>
    <p:sldLayoutId id="21474850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26/04/2017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4/26/2017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4/26/2017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11.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9.xml"/><Relationship Id="rId4" Type="http://schemas.openxmlformats.org/officeDocument/2006/relationships/hyperlink" Target="Choices&#8230;.pp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56.xml"/><Relationship Id="rId4" Type="http://schemas.openxmlformats.org/officeDocument/2006/relationships/image" Target="../media/image16.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3.xml"/><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US" dirty="0">
                <a:solidFill>
                  <a:srgbClr val="FFFF00"/>
                </a:solidFill>
                <a:latin typeface="+mn-lt"/>
              </a:rPr>
              <a:t>Making Learning Happen </a:t>
            </a:r>
            <a:br>
              <a:rPr lang="en-US" dirty="0">
                <a:solidFill>
                  <a:srgbClr val="FFFF00"/>
                </a:solidFill>
                <a:latin typeface="+mn-lt"/>
              </a:rPr>
            </a:br>
            <a:r>
              <a:rPr lang="en-US" sz="3600">
                <a:solidFill>
                  <a:srgbClr val="FFFF00"/>
                </a:solidFill>
                <a:latin typeface="+mn-lt"/>
              </a:rPr>
              <a:t>– a </a:t>
            </a:r>
            <a:r>
              <a:rPr lang="en-US" sz="3600" dirty="0">
                <a:solidFill>
                  <a:srgbClr val="FFFF00"/>
                </a:solidFill>
                <a:latin typeface="+mn-lt"/>
              </a:rPr>
              <a:t>fresh look at how students</a:t>
            </a:r>
            <a:br>
              <a:rPr lang="en-US" sz="3600" dirty="0">
                <a:solidFill>
                  <a:srgbClr val="FFFF00"/>
                </a:solidFill>
                <a:latin typeface="+mn-lt"/>
              </a:rPr>
            </a:br>
            <a:r>
              <a:rPr lang="en-US" sz="3600" dirty="0">
                <a:solidFill>
                  <a:srgbClr val="FFFF00"/>
                </a:solidFill>
                <a:latin typeface="+mn-lt"/>
              </a:rPr>
              <a:t> </a:t>
            </a:r>
            <a:r>
              <a:rPr lang="en-US" sz="3600" i="1" dirty="0">
                <a:solidFill>
                  <a:srgbClr val="FFFF00"/>
                </a:solidFill>
                <a:latin typeface="+mn-lt"/>
              </a:rPr>
              <a:t>really</a:t>
            </a:r>
            <a:r>
              <a:rPr lang="en-US" sz="3600" dirty="0">
                <a:solidFill>
                  <a:srgbClr val="FFFF00"/>
                </a:solidFill>
                <a:latin typeface="+mn-lt"/>
              </a:rPr>
              <a:t> learn</a:t>
            </a:r>
            <a:endParaRPr lang="en-GB" sz="4400" dirty="0">
              <a:solidFill>
                <a:srgbClr val="FFFF00"/>
              </a:solidFill>
              <a:latin typeface="+mn-lt"/>
            </a:endParaRPr>
          </a:p>
        </p:txBody>
      </p:sp>
      <p:sp>
        <p:nvSpPr>
          <p:cNvPr id="13315" name="Rectangle 3"/>
          <p:cNvSpPr>
            <a:spLocks noGrp="1" noChangeArrowheads="1"/>
          </p:cNvSpPr>
          <p:nvPr>
            <p:ph type="subTitle" idx="1"/>
          </p:nvPr>
        </p:nvSpPr>
        <p:spPr>
          <a:xfrm>
            <a:off x="611452" y="20831"/>
            <a:ext cx="6625390" cy="792110"/>
          </a:xfrm>
        </p:spPr>
        <p:txBody>
          <a:bodyPr/>
          <a:lstStyle/>
          <a:p>
            <a:pPr algn="ctr"/>
            <a:r>
              <a:rPr lang="en-GB" b="1" dirty="0"/>
              <a:t>LEARNING, TEACHING &amp; STUDENT EXPERIENCE 2017</a:t>
            </a:r>
            <a:endParaRPr lang="en-GB" sz="2400" b="1" dirty="0">
              <a:solidFill>
                <a:srgbClr val="FF6699"/>
              </a:solidFill>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1007506" y="3425486"/>
            <a:ext cx="5905292" cy="646331"/>
          </a:xfrm>
          <a:prstGeom prst="rect">
            <a:avLst/>
          </a:prstGeom>
        </p:spPr>
        <p:txBody>
          <a:bodyPr wrap="square">
            <a:spAutoFit/>
          </a:bodyPr>
          <a:lstStyle/>
          <a:p>
            <a:pPr algn="ctr"/>
            <a:r>
              <a:rPr lang="en-GB" sz="3600" b="1" dirty="0">
                <a:latin typeface="Calibri" panose="020F0502020204030204" pitchFamily="34" charset="0"/>
              </a:rPr>
              <a:t>Wednesday 26</a:t>
            </a:r>
            <a:r>
              <a:rPr lang="en-GB" sz="3600" b="1" baseline="30000" dirty="0">
                <a:latin typeface="Calibri" panose="020F0502020204030204" pitchFamily="34" charset="0"/>
              </a:rPr>
              <a:t>th</a:t>
            </a:r>
            <a:r>
              <a:rPr lang="en-GB" sz="3600" b="1" dirty="0">
                <a:latin typeface="Calibri" panose="020F0502020204030204" pitchFamily="34" charset="0"/>
              </a:rPr>
              <a:t> April,</a:t>
            </a:r>
            <a:r>
              <a:rPr lang="en-GB" sz="3600" dirty="0">
                <a:latin typeface="Calibri" panose="020F0502020204030204" pitchFamily="34" charset="0"/>
              </a:rPr>
              <a:t> </a:t>
            </a:r>
            <a:r>
              <a:rPr lang="en-GB" sz="3600" b="1" dirty="0">
                <a:latin typeface="Calibri" panose="020F0502020204030204" pitchFamily="34" charset="0"/>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00"/>
                </a:solidFill>
                <a:effectLst/>
                <a:uLnTx/>
                <a:uFillTx/>
                <a:latin typeface="Calibri"/>
              </a:rPr>
              <a:t>The read-write industry</a:t>
            </a:r>
          </a:p>
        </p:txBody>
      </p:sp>
    </p:spTree>
    <p:extLst>
      <p:ext uri="{BB962C8B-B14F-4D97-AF65-F5344CB8AC3E}">
        <p14:creationId xmlns:p14="http://schemas.microsoft.com/office/powerpoint/2010/main" val="248896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00"/>
                </a:solidFill>
                <a:effectLst/>
                <a:uLnTx/>
                <a:uFillTx/>
                <a:latin typeface="Calibri"/>
              </a:rPr>
              <a:t>In the exam room you’re on your own</a:t>
            </a:r>
          </a:p>
        </p:txBody>
      </p:sp>
    </p:spTree>
    <p:extLst>
      <p:ext uri="{BB962C8B-B14F-4D97-AF65-F5344CB8AC3E}">
        <p14:creationId xmlns:p14="http://schemas.microsoft.com/office/powerpoint/2010/main" val="63152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188422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On Sunday,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31614165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Some of Phil’s materials on feedback and assessment</a:t>
            </a:r>
          </a:p>
        </p:txBody>
      </p:sp>
      <p:sp>
        <p:nvSpPr>
          <p:cNvPr id="3" name="Content Placeholder 2"/>
          <p:cNvSpPr>
            <a:spLocks noGrp="1"/>
          </p:cNvSpPr>
          <p:nvPr>
            <p:ph idx="1"/>
          </p:nvPr>
        </p:nvSpPr>
        <p:spPr/>
        <p:txBody>
          <a:bodyPr/>
          <a:lstStyle/>
          <a:p>
            <a:pPr>
              <a:buNone/>
            </a:pPr>
            <a:r>
              <a:rPr lang="en-GB" sz="2800" dirty="0"/>
              <a:t>Expanded discussion of how the factors underpinning learning in this session link to feedback and assessment:</a:t>
            </a:r>
          </a:p>
          <a:p>
            <a:pPr>
              <a:buFont typeface="+mj-lt"/>
              <a:buAutoNum type="arabicPeriod"/>
            </a:pPr>
            <a:r>
              <a:rPr lang="en-GB" sz="2800" u="sng" dirty="0">
                <a:hlinkClick r:id="rId2"/>
              </a:rPr>
              <a:t>http://phil-race.co.uk/2016/10/feedback-digest-lthechat65/</a:t>
            </a:r>
            <a:r>
              <a:rPr lang="en-GB" sz="2800" dirty="0"/>
              <a:t>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36136021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p14="http://schemas.microsoft.com/office/powerpoint/2010/main" val="75471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“making learning happen for my students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keep them for now, and place them all as directed after the session.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free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2" y="0"/>
            <a:ext cx="4852737"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12"/>
            <a:ext cx="5270698" cy="685190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Business Schools’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8719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248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a:solidFill>
                  <a:srgbClr val="008000"/>
                </a:solidFill>
                <a:latin typeface="Calibri" pitchFamily="34" charset="0"/>
              </a:rPr>
              <a:t>Seven factors underpinning successful learning</a:t>
            </a: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a:t>I’m going to ask you six questions 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How you learn: the first four questions:</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endParaRPr lang="en-US" dirty="0">
              <a:ln w="38100">
                <a:solidFill>
                  <a:srgbClr val="660066"/>
                </a:solidFill>
              </a:ln>
              <a:solidFill>
                <a:srgbClr val="000000"/>
              </a:solidFill>
              <a:latin typeface="Calibri" pitchFamily="34"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196753"/>
            <a:ext cx="9144000" cy="5661248"/>
          </a:xfrm>
          <a:prstGeom prst="rect">
            <a:avLst/>
          </a:prstGeom>
          <a:solidFill>
            <a:srgbClr val="FFFF66"/>
          </a:solidFill>
          <a:ln w="12700">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07" name="Line 4"/>
          <p:cNvSpPr>
            <a:spLocks noChangeShapeType="1"/>
          </p:cNvSpPr>
          <p:nvPr/>
        </p:nvSpPr>
        <p:spPr bwMode="auto">
          <a:xfrm flipH="1">
            <a:off x="4572000" y="1268761"/>
            <a:ext cx="0" cy="558924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a:solidFill>
                  <a:srgbClr val="66FF33"/>
                </a:solidFill>
                <a:latin typeface="Calibri" pitchFamily="34" charset="0"/>
              </a:rPr>
              <a:t>Prepare to jot down your answers to the </a:t>
            </a:r>
          </a:p>
          <a:p>
            <a:pPr algn="ctr" eaLnBrk="0" hangingPunct="0">
              <a:lnSpc>
                <a:spcPct val="90000"/>
              </a:lnSpc>
              <a:defRPr/>
            </a:pPr>
            <a:r>
              <a:rPr lang="en-GB" sz="3200" b="1" i="1">
                <a:solidFill>
                  <a:srgbClr val="FFFF00"/>
                </a:solidFill>
                <a:effectLst>
                  <a:outerShdw blurRad="38100" dist="38100" dir="2700000" algn="tl">
                    <a:srgbClr val="000000"/>
                  </a:outerShdw>
                </a:effectLst>
                <a:latin typeface="Calibri" pitchFamily="34" charset="0"/>
              </a:rPr>
              <a:t>second</a:t>
            </a:r>
            <a:r>
              <a:rPr lang="en-GB" sz="3200" b="1">
                <a:solidFill>
                  <a:srgbClr val="66FF33"/>
                </a:solidFill>
                <a:latin typeface="Calibri" pitchFamily="34" charset="0"/>
              </a:rPr>
              <a:t> parts of each of four questions</a:t>
            </a:r>
          </a:p>
          <a:p>
            <a:pPr algn="ctr" eaLnBrk="0" hangingPunct="0">
              <a:lnSpc>
                <a:spcPct val="90000"/>
              </a:lnSpc>
              <a:defRPr/>
            </a:pPr>
            <a:r>
              <a:rPr lang="en-GB" sz="3200" b="1">
                <a:solidFill>
                  <a:srgbClr val="66FF33"/>
                </a:solidFill>
                <a:latin typeface="Calibri"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What’s an expert?</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pic>
        <p:nvPicPr>
          <p:cNvPr id="47111" name="Picture 7" descr="nbohr"/>
          <p:cNvPicPr>
            <a:picLocks noChangeAspect="1" noChangeArrowheads="1"/>
          </p:cNvPicPr>
          <p:nvPr/>
        </p:nvPicPr>
        <p:blipFill>
          <a:blip r:embed="rId3" cstate="email"/>
          <a:srcRect/>
          <a:stretch>
            <a:fillRect/>
          </a:stretch>
        </p:blipFill>
        <p:spPr bwMode="auto">
          <a:xfrm>
            <a:off x="5796170" y="4509150"/>
            <a:ext cx="1706562" cy="2089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sometimes we really need teachers…</a:t>
            </a:r>
          </a:p>
        </p:txBody>
      </p:sp>
      <p:sp>
        <p:nvSpPr>
          <p:cNvPr id="52227" name="Rectangle 3"/>
          <p:cNvSpPr>
            <a:spLocks noGrp="1" noChangeArrowheads="1"/>
          </p:cNvSpPr>
          <p:nvPr>
            <p:ph idx="1"/>
          </p:nvPr>
        </p:nvSpPr>
        <p:spPr/>
        <p:txBody>
          <a:bodyPr/>
          <a:lstStyle/>
          <a:p>
            <a:pPr eaLnBrk="1" hangingPunct="1"/>
            <a:r>
              <a:rPr lang="en-GB"/>
              <a:t>Someone who already knows;</a:t>
            </a:r>
          </a:p>
          <a:p>
            <a:pPr eaLnBrk="1" hangingPunct="1"/>
            <a:r>
              <a:rPr lang="en-GB"/>
              <a:t>Someone who has already learned by getting it wrong at first;</a:t>
            </a:r>
          </a:p>
          <a:p>
            <a:pPr eaLnBrk="1" hangingPunct="1"/>
            <a:r>
              <a:rPr lang="en-GB"/>
              <a:t>And can help us to do the same…</a:t>
            </a:r>
          </a:p>
          <a:p>
            <a:pPr eaLnBrk="1" hangingPunct="1"/>
            <a:r>
              <a:rPr lang="en-GB"/>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pic>
        <p:nvPicPr>
          <p:cNvPr id="4" name="Picture 3" descr="UCASUVFOMCARSGN3KCAFEO32TCAEMA9RVCAAIDQYOCA0IRIN5CA30OHRQCAWY4720CA6FYB2LCAG315PFCA1KX6I3CAFBS2PFCA38583KCAYDISQ0CAODQJG6CAAUX7L1CAPW8IU5CA66O81ICA5BG0KU.jpg"/>
          <p:cNvPicPr>
            <a:picLocks noChangeAspect="1"/>
          </p:cNvPicPr>
          <p:nvPr/>
        </p:nvPicPr>
        <p:blipFill>
          <a:blip r:embed="rId3" cstate="email"/>
          <a:stretch>
            <a:fillRect/>
          </a:stretch>
        </p:blipFill>
        <p:spPr>
          <a:xfrm>
            <a:off x="0" y="0"/>
            <a:ext cx="2576527" cy="319404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CC0000"/>
                </a:solidFill>
              </a:rPr>
              <a:t>feel</a:t>
            </a:r>
            <a:r>
              <a:rPr lang="en-GB" dirty="0"/>
              <a:t> good about.</a:t>
            </a:r>
          </a:p>
          <a:p>
            <a:pPr eaLnBrk="1" hangingPunct="1"/>
            <a:r>
              <a:rPr lang="en-GB" dirty="0"/>
              <a:t>How can you justify feeling good about this? </a:t>
            </a:r>
            <a:r>
              <a:rPr lang="en-GB" dirty="0">
                <a:solidFill>
                  <a:srgbClr val="CC0000"/>
                </a:solidFill>
              </a:rPr>
              <a:t>What’s your evidence to support this feeling?</a:t>
            </a:r>
            <a:r>
              <a:rPr lang="en-GB" dirty="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a:rPr>
              <a:t>And he’ll learn to drink beer in boats</a:t>
            </a:r>
          </a:p>
          <a:p>
            <a:pPr eaLnBrk="0" hangingPunct="0"/>
            <a:r>
              <a:rPr lang="en-GB" sz="3200" b="1">
                <a:solidFill>
                  <a:srgbClr val="0000CC"/>
                </a:solidFill>
                <a:latin typeface="Aria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pic>
        <p:nvPicPr>
          <p:cNvPr id="5128" name="Picture 9" descr="newsally.jpg"/>
          <p:cNvPicPr>
            <a:picLocks noChangeAspect="1"/>
          </p:cNvPicPr>
          <p:nvPr/>
        </p:nvPicPr>
        <p:blipFill>
          <a:blip r:embed="rId3" cstate="print"/>
          <a:srcRect/>
          <a:stretch>
            <a:fillRect/>
          </a:stretch>
        </p:blipFill>
        <p:spPr bwMode="auto">
          <a:xfrm>
            <a:off x="6759575" y="1557338"/>
            <a:ext cx="2384425" cy="3787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a:latin typeface="Cambria" pitchFamily="18" charset="0"/>
              </a:rPr>
              <a:t>Try WIIFM</a:t>
            </a: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Or indeed the </a:t>
            </a:r>
            <a:r>
              <a:rPr lang="en-GB" dirty="0">
                <a:solidFill>
                  <a:srgbClr val="FF0000"/>
                </a:solidFill>
              </a:rPr>
              <a:t>‘wtf’?</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a:t>
            </a:r>
            <a:r>
              <a:rPr lang="en-GB" dirty="0">
                <a:solidFill>
                  <a:srgbClr val="FF0000"/>
                </a:solidFill>
              </a:rPr>
              <a:t>benefits</a:t>
            </a:r>
            <a:r>
              <a:rPr lang="en-GB" dirty="0"/>
              <a:t>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xfrm>
            <a:off x="358775" y="1196975"/>
            <a:ext cx="8389805" cy="4670425"/>
          </a:xfrm>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Jot a few words in box 4.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by </a:t>
            </a:r>
            <a:r>
              <a:rPr lang="en-GB"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from </a:t>
            </a:r>
            <a:r>
              <a:rPr lang="en-GB"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wanting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needing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making</a:t>
            </a:r>
            <a:r>
              <a:rPr lang="en-GB" b="1" kern="0" dirty="0">
                <a:solidFill>
                  <a:srgbClr val="660066"/>
                </a:solidFill>
                <a:latin typeface="Calibri" pitchFamily="34" charset="0"/>
                <a:cs typeface="Arial" pitchFamily="34" charset="0"/>
              </a:rPr>
              <a:t> </a:t>
            </a:r>
            <a:r>
              <a:rPr lang="en-GB" b="1" kern="0" dirty="0">
                <a:solidFill>
                  <a:srgbClr val="FF0000"/>
                </a:solidFill>
                <a:latin typeface="Calibri" pitchFamily="34" charset="0"/>
                <a:cs typeface="Arial" pitchFamily="34" charset="0"/>
              </a:rPr>
              <a:t>sense</a:t>
            </a:r>
            <a:r>
              <a:rPr lang="en-GB"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Intentions</a:t>
            </a:r>
          </a:p>
        </p:txBody>
      </p:sp>
      <p:sp>
        <p:nvSpPr>
          <p:cNvPr id="3" name="Content Placeholder 2"/>
          <p:cNvSpPr>
            <a:spLocks noGrp="1"/>
          </p:cNvSpPr>
          <p:nvPr>
            <p:ph idx="1"/>
          </p:nvPr>
        </p:nvSpPr>
        <p:spPr/>
        <p:txBody>
          <a:bodyPr/>
          <a:lstStyle/>
          <a:p>
            <a:r>
              <a:rPr lang="en-GB" dirty="0"/>
              <a:t>In this interactive session, we’ll explore </a:t>
            </a:r>
            <a:r>
              <a:rPr lang="en-GB" dirty="0">
                <a:solidFill>
                  <a:srgbClr val="CC0000"/>
                </a:solidFill>
              </a:rPr>
              <a:t>six questions</a:t>
            </a:r>
            <a:r>
              <a:rPr lang="en-GB" dirty="0"/>
              <a:t> I’ve asked countless people in the last 30 years, about how they learn well or badly, and draw out </a:t>
            </a:r>
            <a:r>
              <a:rPr lang="en-GB" dirty="0">
                <a:solidFill>
                  <a:srgbClr val="008000"/>
                </a:solidFill>
              </a:rPr>
              <a:t>seven factors </a:t>
            </a:r>
            <a:r>
              <a:rPr lang="en-GB" dirty="0"/>
              <a:t>which underpin successful learning. </a:t>
            </a:r>
          </a:p>
          <a:p>
            <a:r>
              <a:rPr lang="en-GB" dirty="0"/>
              <a:t>My claim is that the best way of making learning happen is to address these factors purposefully in every kind of learning context we design for students, and in assessment and feedback too.</a:t>
            </a:r>
          </a:p>
          <a:p>
            <a:endParaRPr lang="en-GB"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246099569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a:solidFill>
                  <a:srgbClr val="C00000"/>
                </a:solidFill>
                <a:latin typeface="Verdana" pitchFamily="34" charset="0"/>
              </a:rPr>
              <a:t>It’s not a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1052670"/>
            <a:ext cx="9144000" cy="5805331"/>
          </a:xfrm>
        </p:spPr>
        <p:txBody>
          <a:bodyPr/>
          <a:lstStyle/>
          <a:p>
            <a:pPr>
              <a:buNone/>
            </a:pPr>
            <a:r>
              <a:rPr lang="en-US" dirty="0"/>
              <a:t>By 1020, after participating in this session, you should be better able to:</a:t>
            </a:r>
          </a:p>
          <a:p>
            <a:pPr lvl="0">
              <a:buFont typeface="+mj-lt"/>
              <a:buAutoNum type="arabicPeriod"/>
            </a:pPr>
            <a:r>
              <a:rPr lang="en-GB" dirty="0"/>
              <a:t>Identify and explore seven factors which underpin successful learning.</a:t>
            </a:r>
          </a:p>
          <a:p>
            <a:pPr lvl="0">
              <a:buFont typeface="+mj-lt"/>
              <a:buAutoNum type="arabicPeriod"/>
            </a:pPr>
            <a:r>
              <a:rPr lang="en-GB" dirty="0"/>
              <a:t>Address these factors purposefully in your own work with students….</a:t>
            </a:r>
          </a:p>
          <a:p>
            <a:pPr marL="0" lvl="0" indent="0">
              <a:buNone/>
            </a:pPr>
            <a:r>
              <a:rPr lang="en-GB" dirty="0"/>
              <a:t>	…and have had some fun!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pic>
        <p:nvPicPr>
          <p:cNvPr id="16" name="Picture 15" descr="boud.jpg"/>
          <p:cNvPicPr>
            <a:picLocks noChangeAspect="1"/>
          </p:cNvPicPr>
          <p:nvPr/>
        </p:nvPicPr>
        <p:blipFill>
          <a:blip r:embed="rId4" cstate="email"/>
          <a:stretch>
            <a:fillRect/>
          </a:stretch>
        </p:blipFill>
        <p:spPr>
          <a:xfrm>
            <a:off x="6444208" y="2492896"/>
            <a:ext cx="2428875" cy="4052892"/>
          </a:xfrm>
          <a:prstGeom prst="rect">
            <a:avLst/>
          </a:prstGeom>
        </p:spPr>
      </p:pic>
      <p:sp>
        <p:nvSpPr>
          <p:cNvPr id="17" name="TextBox 16"/>
          <p:cNvSpPr txBox="1"/>
          <p:nvPr/>
        </p:nvSpPr>
        <p:spPr>
          <a:xfrm>
            <a:off x="6516216" y="5877272"/>
            <a:ext cx="2286016" cy="584775"/>
          </a:xfrm>
          <a:prstGeom prst="rect">
            <a:avLst/>
          </a:prstGeom>
          <a:noFill/>
        </p:spPr>
        <p:txBody>
          <a:bodyPr wrap="square" rtlCol="0">
            <a:spAutoFit/>
          </a:bodyPr>
          <a:lstStyle/>
          <a:p>
            <a:pPr eaLnBrk="0" hangingPunct="0"/>
            <a:r>
              <a:rPr lang="en-GB" sz="3200" dirty="0">
                <a:solidFill>
                  <a:srgbClr val="000000"/>
                </a:solidFill>
              </a:rPr>
              <a:t>David Boud</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7" grpId="0"/>
      <p:bldP spid="1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The guru Royce Sadler</a:t>
            </a:r>
            <a:br>
              <a:rPr lang="en-GB" sz="3600" b="1" dirty="0">
                <a:latin typeface="Calibri" panose="020F0502020204030204" pitchFamily="34" charset="0"/>
                <a:cs typeface="Calibri" panose="020F0502020204030204" pitchFamily="34" charset="0"/>
              </a:rPr>
            </a:br>
            <a:endParaRPr lang="en-GB" sz="3600" b="1" dirty="0">
              <a:latin typeface="Calibri" panose="020F0502020204030204" pitchFamily="34" charset="0"/>
              <a:cs typeface="Calibri" panose="020F0502020204030204"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explore seven factors which underpin successful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Address these factors purposefully in your own work with students?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Have had some fun?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up on my website by lunchtime tomorrow</a:t>
            </a:r>
            <a:r>
              <a:rPr lang="en-GB" dirty="0">
                <a:solidFill>
                  <a:srgbClr val="C00000"/>
                </a:solidFill>
                <a:latin typeface="Calibri" pitchFamily="34" charset="0"/>
              </a:rPr>
              <a:t>:</a:t>
            </a:r>
            <a:r>
              <a:rPr lang="en-GB" dirty="0">
                <a:latin typeface="Calibri" pitchFamily="34" charset="0"/>
              </a:rPr>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morning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a:solidFill>
                  <a:srgbClr val="00B050"/>
                </a:solidFill>
                <a:latin typeface="Calibri" pitchFamily="34" charset="0"/>
              </a:rPr>
              <a:t>#</a:t>
            </a:r>
            <a:r>
              <a:rPr lang="en-GB" sz="3600" i="1">
                <a:solidFill>
                  <a:srgbClr val="00B050"/>
                </a:solidFill>
              </a:rPr>
              <a:t>LTSE2017 </a:t>
            </a:r>
            <a:r>
              <a:rPr lang="en-GB" sz="3600" i="1">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a:t>
            </a:r>
            <a:endParaRPr lang="en-GB" sz="36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76580"/>
            <a:ext cx="9144000" cy="6304840"/>
          </a:xfrm>
          <a:prstGeom prst="rect">
            <a:avLst/>
          </a:prstGeom>
        </p:spPr>
      </p:pic>
    </p:spTree>
    <p:extLst>
      <p:ext uri="{BB962C8B-B14F-4D97-AF65-F5344CB8AC3E}">
        <p14:creationId xmlns:p14="http://schemas.microsoft.com/office/powerpoint/2010/main" val="2801052464"/>
      </p:ext>
    </p:extLst>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18.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8.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4.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7.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2824</Words>
  <Application>Microsoft Office PowerPoint</Application>
  <PresentationFormat>On-screen Show (4:3)</PresentationFormat>
  <Paragraphs>456</Paragraphs>
  <Slides>67</Slides>
  <Notes>55</Notes>
  <HiddenSlides>0</HiddenSlides>
  <MMClips>0</MMClips>
  <ScaleCrop>false</ScaleCrop>
  <HeadingPairs>
    <vt:vector size="6" baseType="variant">
      <vt:variant>
        <vt:lpstr>Fonts Used</vt:lpstr>
      </vt:variant>
      <vt:variant>
        <vt:i4>14</vt:i4>
      </vt:variant>
      <vt:variant>
        <vt:lpstr>Theme</vt:lpstr>
      </vt:variant>
      <vt:variant>
        <vt:i4>151</vt:i4>
      </vt:variant>
      <vt:variant>
        <vt:lpstr>Slide Titles</vt:lpstr>
      </vt:variant>
      <vt:variant>
        <vt:i4>67</vt:i4>
      </vt:variant>
    </vt:vector>
  </HeadingPairs>
  <TitlesOfParts>
    <vt:vector size="232" baseType="lpstr">
      <vt:lpstr>Arial</vt:lpstr>
      <vt:lpstr>Arial Black</vt:lpstr>
      <vt:lpstr>Arial Rounded MT Bold</vt:lpstr>
      <vt:lpstr>Calibri</vt:lpstr>
      <vt:lpstr>Calibri Light</vt:lpstr>
      <vt:lpstr>Cambria</vt:lpstr>
      <vt:lpstr>Comic Sans MS</vt:lpstr>
      <vt:lpstr>Monotype Sorts</vt:lpstr>
      <vt:lpstr>Old English Text MT</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6_Office Theme</vt:lpstr>
      <vt:lpstr>99_Custom Design</vt:lpstr>
      <vt:lpstr>63_Custom Design</vt:lpstr>
      <vt:lpstr>64_Custom Design</vt:lpstr>
      <vt:lpstr>1_Network Blitz</vt:lpstr>
      <vt:lpstr>3_Network Blitz</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1_LeedsMet template</vt:lpstr>
      <vt:lpstr>71_Custom Design</vt:lpstr>
      <vt:lpstr>72_Custom Design</vt:lpstr>
      <vt:lpstr>74_Custom Design</vt:lpstr>
      <vt:lpstr>103_Custom Design</vt:lpstr>
      <vt:lpstr>Office Theme</vt:lpstr>
      <vt:lpstr>104_Custom Design</vt:lpstr>
      <vt:lpstr>107_Custom Design</vt:lpstr>
      <vt:lpstr>10_Office Theme</vt:lpstr>
      <vt:lpstr>110_Custom Design</vt:lpstr>
      <vt:lpstr>111_Custom Design</vt:lpstr>
      <vt:lpstr>108_Custom Design</vt:lpstr>
      <vt:lpstr>112_Custom Design</vt:lpstr>
      <vt:lpstr>3_Theme1</vt:lpstr>
      <vt:lpstr>Making Learning Happen  – a fresh look at how students  really learn</vt:lpstr>
      <vt:lpstr>PowerPoint Presentation</vt:lpstr>
      <vt:lpstr> About Phil…</vt:lpstr>
      <vt:lpstr>Thanks to students</vt:lpstr>
      <vt:lpstr>Intentions</vt:lpstr>
      <vt:lpstr>Intended learning outcomes</vt:lpstr>
      <vt:lpstr>You will be able to download my main slides</vt:lpstr>
      <vt:lpstr>Announcement about mobile phones and laptops...</vt:lpstr>
      <vt:lpstr>PowerPoint Presentation</vt:lpstr>
      <vt:lpstr>PowerPoint Presentation</vt:lpstr>
      <vt:lpstr>PowerPoint Presentation</vt:lpstr>
      <vt:lpstr>PowerPoint Presentation</vt:lpstr>
      <vt:lpstr>Task: agree, disagree, or don’t know</vt:lpstr>
      <vt:lpstr>Some of Phil’s materials on feedback and assessment</vt:lpstr>
      <vt:lpstr>PowerPoint Presentation</vt:lpstr>
      <vt:lpstr>Time-constrained Post-it exercise</vt:lpstr>
      <vt:lpstr>Evidence-based practice</vt:lpstr>
      <vt:lpstr>17 sources about assessment, feedback and learning in higher education</vt:lpstr>
      <vt:lpstr>PowerPoint Presentation</vt:lpstr>
      <vt:lpstr>PowerPoint Presentation</vt:lpstr>
      <vt:lpstr>PowerPoint Presentation</vt:lpstr>
      <vt:lpstr>PowerPoint Presentation</vt:lpstr>
      <vt:lpstr>Now is the decade of  Business Schools’ dis-content!</vt:lpstr>
      <vt:lpstr>Modern institutions are moving away from being the providers of content, (where everything was about ‘delivery’), towards foregrounding two major functions: </vt:lpstr>
      <vt:lpstr>PowerPoint Presentation</vt:lpstr>
      <vt:lpstr> How students really learn </vt:lpstr>
      <vt:lpstr> How Students Really Learn ‘Ripples’ model of learning</vt:lpstr>
      <vt:lpstr>Seven factors underpinning successful learning</vt:lpstr>
      <vt:lpstr>How you learn: the first four questions:</vt:lpstr>
      <vt:lpstr>PowerPoint Presentation</vt:lpstr>
      <vt:lpstr>1: How do you learn well?</vt:lpstr>
      <vt:lpstr>Most people’s views...</vt:lpstr>
      <vt:lpstr>The first quote on experiential learning?</vt:lpstr>
      <vt:lpstr>What’s an expert?</vt:lpstr>
      <vt:lpstr>But sometimes we really need teachers…</vt:lpstr>
      <vt:lpstr>Next to feelings</vt:lpstr>
      <vt:lpstr>2: What makes you feel good?</vt:lpstr>
      <vt:lpstr>PowerPoint Presentation</vt:lpstr>
      <vt:lpstr>Fishing for feedback?</vt:lpstr>
      <vt:lpstr>3: What can go wrong?</vt:lpstr>
      <vt:lpstr>PowerPoint Presentation</vt:lpstr>
      <vt:lpstr>Is there anyone there?</vt:lpstr>
      <vt:lpstr>Try WIIFM</vt:lpstr>
      <vt:lpstr>4: And if there isn’t a ‘want’?</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But what about learning styles?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The guru Royce Sadler </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2017-04-26T09:38:14Z</dcterms:modified>
</cp:coreProperties>
</file>