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slideLayouts/slideLayout37.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8.xml" ContentType="application/vnd.openxmlformats-officedocument.presentationml.slideLayout+xml"/>
  <Override PartName="/ppt/theme/theme3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slideLayouts/slideLayout43.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4.xml" ContentType="application/vnd.openxmlformats-officedocument.presentationml.slideLayout+xml"/>
  <Override PartName="/ppt/theme/theme45.xml" ContentType="application/vnd.openxmlformats-officedocument.theme+xml"/>
  <Override PartName="/ppt/slideLayouts/slideLayout45.xml" ContentType="application/vnd.openxmlformats-officedocument.presentationml.slideLayout+xml"/>
  <Override PartName="/ppt/theme/theme46.xml" ContentType="application/vnd.openxmlformats-officedocument.theme+xml"/>
  <Override PartName="/ppt/slideLayouts/slideLayout46.xml" ContentType="application/vnd.openxmlformats-officedocument.presentationml.slideLayout+xml"/>
  <Override PartName="/ppt/theme/theme47.xml" ContentType="application/vnd.openxmlformats-officedocument.theme+xml"/>
  <Override PartName="/ppt/slideLayouts/slideLayout47.xml" ContentType="application/vnd.openxmlformats-officedocument.presentationml.slideLayout+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slideLayouts/slideLayout48.xml" ContentType="application/vnd.openxmlformats-officedocument.presentationml.slideLayout+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49.xml" ContentType="application/vnd.openxmlformats-officedocument.presentationml.slideLayout+xml"/>
  <Override PartName="/ppt/theme/theme5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56.xml" ContentType="application/vnd.openxmlformats-officedocument.theme+xml"/>
  <Override PartName="/ppt/slideLayouts/slideLayout51.xml" ContentType="application/vnd.openxmlformats-officedocument.presentationml.slideLayout+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slideLayouts/slideLayout52.xml" ContentType="application/vnd.openxmlformats-officedocument.presentationml.slideLayout+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9.xml" ContentType="application/vnd.openxmlformats-officedocument.theme+xml"/>
  <Override PartName="/ppt/slideLayouts/slideLayout55.xml" ContentType="application/vnd.openxmlformats-officedocument.presentationml.slideLayout+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slideLayouts/slideLayout56.xml" ContentType="application/vnd.openxmlformats-officedocument.presentationml.slideLayout+xml"/>
  <Override PartName="/ppt/theme/theme91.xml" ContentType="application/vnd.openxmlformats-officedocument.theme+xml"/>
  <Override PartName="/ppt/theme/theme92.xml" ContentType="application/vnd.openxmlformats-officedocument.theme+xml"/>
  <Override PartName="/ppt/slideLayouts/slideLayout57.xml" ContentType="application/vnd.openxmlformats-officedocument.presentationml.slideLayout+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slideLayouts/slideLayout58.xml" ContentType="application/vnd.openxmlformats-officedocument.presentationml.slideLayout+xml"/>
  <Override PartName="/ppt/theme/theme106.xml" ContentType="application/vnd.openxmlformats-officedocument.theme+xml"/>
  <Override PartName="/ppt/slideLayouts/slideLayout59.xml" ContentType="application/vnd.openxmlformats-officedocument.presentationml.slideLayout+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slideLayouts/slideLayout60.xml" ContentType="application/vnd.openxmlformats-officedocument.presentationml.slideLayout+xml"/>
  <Override PartName="/ppt/theme/theme110.xml" ContentType="application/vnd.openxmlformats-officedocument.theme+xml"/>
  <Override PartName="/ppt/slideLayouts/slideLayout61.xml" ContentType="application/vnd.openxmlformats-officedocument.presentationml.slideLayout+xml"/>
  <Override PartName="/ppt/theme/theme111.xml" ContentType="application/vnd.openxmlformats-officedocument.theme+xml"/>
  <Override PartName="/ppt/slideLayouts/slideLayout62.xml" ContentType="application/vnd.openxmlformats-officedocument.presentationml.slideLayout+xml"/>
  <Override PartName="/ppt/theme/theme112.xml" ContentType="application/vnd.openxmlformats-officedocument.theme+xml"/>
  <Override PartName="/ppt/slideLayouts/slideLayout63.xml" ContentType="application/vnd.openxmlformats-officedocument.presentationml.slideLayout+xml"/>
  <Override PartName="/ppt/theme/theme113.xml" ContentType="application/vnd.openxmlformats-officedocument.theme+xml"/>
  <Override PartName="/ppt/slideLayouts/slideLayout64.xml" ContentType="application/vnd.openxmlformats-officedocument.presentationml.slideLayout+xml"/>
  <Override PartName="/ppt/theme/theme114.xml" ContentType="application/vnd.openxmlformats-officedocument.theme+xml"/>
  <Override PartName="/ppt/slideLayouts/slideLayout65.xml" ContentType="application/vnd.openxmlformats-officedocument.presentationml.slideLayout+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slideLayouts/slideLayout66.xml" ContentType="application/vnd.openxmlformats-officedocument.presentationml.slideLayout+xml"/>
  <Override PartName="/ppt/theme/theme124.xml" ContentType="application/vnd.openxmlformats-officedocument.theme+xml"/>
  <Override PartName="/ppt/slideLayouts/slideLayout67.xml" ContentType="application/vnd.openxmlformats-officedocument.presentationml.slideLayout+xml"/>
  <Override PartName="/ppt/theme/theme125.xml" ContentType="application/vnd.openxmlformats-officedocument.theme+xml"/>
  <Override PartName="/ppt/slideLayouts/slideLayout68.xml" ContentType="application/vnd.openxmlformats-officedocument.presentationml.slideLayout+xml"/>
  <Override PartName="/ppt/theme/theme126.xml" ContentType="application/vnd.openxmlformats-officedocument.theme+xml"/>
  <Override PartName="/ppt/theme/theme1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2" r:id="rId54"/>
    <p:sldMasterId id="2147484789" r:id="rId55"/>
    <p:sldMasterId id="2147484793" r:id="rId56"/>
    <p:sldMasterId id="2147484797" r:id="rId57"/>
    <p:sldMasterId id="2147484799" r:id="rId58"/>
    <p:sldMasterId id="2147484802" r:id="rId59"/>
    <p:sldMasterId id="2147484804" r:id="rId60"/>
    <p:sldMasterId id="2147484806" r:id="rId61"/>
    <p:sldMasterId id="2147484808" r:id="rId62"/>
    <p:sldMasterId id="2147484811" r:id="rId63"/>
    <p:sldMasterId id="2147484815" r:id="rId64"/>
    <p:sldMasterId id="2147484817" r:id="rId65"/>
    <p:sldMasterId id="2147484819" r:id="rId66"/>
    <p:sldMasterId id="2147484821" r:id="rId67"/>
    <p:sldMasterId id="2147484823" r:id="rId68"/>
    <p:sldMasterId id="2147484825" r:id="rId69"/>
    <p:sldMasterId id="2147484827" r:id="rId70"/>
    <p:sldMasterId id="2147484829" r:id="rId71"/>
    <p:sldMasterId id="2147484831" r:id="rId72"/>
    <p:sldMasterId id="2147484833" r:id="rId73"/>
    <p:sldMasterId id="2147484835" r:id="rId74"/>
    <p:sldMasterId id="2147484837" r:id="rId75"/>
    <p:sldMasterId id="2147484839" r:id="rId76"/>
    <p:sldMasterId id="2147484841" r:id="rId77"/>
    <p:sldMasterId id="2147484845" r:id="rId78"/>
    <p:sldMasterId id="2147484848" r:id="rId79"/>
    <p:sldMasterId id="2147484850" r:id="rId80"/>
    <p:sldMasterId id="2147484853" r:id="rId81"/>
    <p:sldMasterId id="2147484855" r:id="rId82"/>
    <p:sldMasterId id="2147484857" r:id="rId83"/>
    <p:sldMasterId id="2147484864" r:id="rId84"/>
    <p:sldMasterId id="2147484866" r:id="rId85"/>
    <p:sldMasterId id="2147484868" r:id="rId86"/>
    <p:sldMasterId id="2147484870" r:id="rId87"/>
    <p:sldMasterId id="2147484872" r:id="rId88"/>
    <p:sldMasterId id="2147484876" r:id="rId89"/>
    <p:sldMasterId id="2147484878" r:id="rId90"/>
    <p:sldMasterId id="2147484880" r:id="rId91"/>
    <p:sldMasterId id="2147484888" r:id="rId92"/>
    <p:sldMasterId id="2147484895" r:id="rId93"/>
    <p:sldMasterId id="2147484903" r:id="rId94"/>
    <p:sldMasterId id="2147484905" r:id="rId95"/>
    <p:sldMasterId id="2147484907" r:id="rId96"/>
    <p:sldMasterId id="2147484909" r:id="rId97"/>
    <p:sldMasterId id="2147484911" r:id="rId98"/>
    <p:sldMasterId id="2147484913" r:id="rId99"/>
    <p:sldMasterId id="2147484915" r:id="rId100"/>
    <p:sldMasterId id="2147484933" r:id="rId101"/>
    <p:sldMasterId id="2147484935" r:id="rId102"/>
    <p:sldMasterId id="2147484938" r:id="rId103"/>
    <p:sldMasterId id="2147484940" r:id="rId104"/>
    <p:sldMasterId id="2147484942" r:id="rId105"/>
    <p:sldMasterId id="2147484945" r:id="rId106"/>
    <p:sldMasterId id="2147484947" r:id="rId107"/>
    <p:sldMasterId id="2147484951" r:id="rId108"/>
    <p:sldMasterId id="2147484953" r:id="rId109"/>
    <p:sldMasterId id="2147484956" r:id="rId110"/>
    <p:sldMasterId id="2147484958" r:id="rId111"/>
    <p:sldMasterId id="2147484960" r:id="rId112"/>
    <p:sldMasterId id="2147484962" r:id="rId113"/>
    <p:sldMasterId id="2147484964" r:id="rId114"/>
    <p:sldMasterId id="2147484968" r:id="rId115"/>
    <p:sldMasterId id="2147484975" r:id="rId116"/>
    <p:sldMasterId id="2147484977" r:id="rId117"/>
    <p:sldMasterId id="2147484983" r:id="rId118"/>
    <p:sldMasterId id="2147484985" r:id="rId119"/>
    <p:sldMasterId id="2147484987" r:id="rId120"/>
    <p:sldMasterId id="2147484989" r:id="rId121"/>
    <p:sldMasterId id="2147484995" r:id="rId122"/>
    <p:sldMasterId id="2147484998" r:id="rId123"/>
    <p:sldMasterId id="2147485000" r:id="rId124"/>
    <p:sldMasterId id="2147485002" r:id="rId125"/>
    <p:sldMasterId id="2147485004" r:id="rId126"/>
  </p:sldMasterIdLst>
  <p:notesMasterIdLst>
    <p:notesMasterId r:id="rId183"/>
  </p:notesMasterIdLst>
  <p:sldIdLst>
    <p:sldId id="428" r:id="rId127"/>
    <p:sldId id="476" r:id="rId128"/>
    <p:sldId id="848" r:id="rId129"/>
    <p:sldId id="528" r:id="rId130"/>
    <p:sldId id="783" r:id="rId131"/>
    <p:sldId id="731" r:id="rId132"/>
    <p:sldId id="837" r:id="rId133"/>
    <p:sldId id="840" r:id="rId134"/>
    <p:sldId id="710" r:id="rId135"/>
    <p:sldId id="838" r:id="rId136"/>
    <p:sldId id="529" r:id="rId137"/>
    <p:sldId id="459" r:id="rId138"/>
    <p:sldId id="846" r:id="rId139"/>
    <p:sldId id="569" r:id="rId140"/>
    <p:sldId id="531" r:id="rId141"/>
    <p:sldId id="841" r:id="rId142"/>
    <p:sldId id="842" r:id="rId143"/>
    <p:sldId id="843" r:id="rId144"/>
    <p:sldId id="781" r:id="rId145"/>
    <p:sldId id="782" r:id="rId146"/>
    <p:sldId id="486" r:id="rId147"/>
    <p:sldId id="829" r:id="rId148"/>
    <p:sldId id="674" r:id="rId149"/>
    <p:sldId id="665" r:id="rId150"/>
    <p:sldId id="784" r:id="rId151"/>
    <p:sldId id="785" r:id="rId152"/>
    <p:sldId id="786" r:id="rId153"/>
    <p:sldId id="508" r:id="rId154"/>
    <p:sldId id="509" r:id="rId155"/>
    <p:sldId id="603" r:id="rId156"/>
    <p:sldId id="706" r:id="rId157"/>
    <p:sldId id="510" r:id="rId158"/>
    <p:sldId id="542" r:id="rId159"/>
    <p:sldId id="547" r:id="rId160"/>
    <p:sldId id="511" r:id="rId161"/>
    <p:sldId id="845" r:id="rId162"/>
    <p:sldId id="548" r:id="rId163"/>
    <p:sldId id="524" r:id="rId164"/>
    <p:sldId id="525" r:id="rId165"/>
    <p:sldId id="847" r:id="rId166"/>
    <p:sldId id="844" r:id="rId167"/>
    <p:sldId id="635" r:id="rId168"/>
    <p:sldId id="636" r:id="rId169"/>
    <p:sldId id="637" r:id="rId170"/>
    <p:sldId id="789" r:id="rId171"/>
    <p:sldId id="790" r:id="rId172"/>
    <p:sldId id="592" r:id="rId173"/>
    <p:sldId id="465" r:id="rId174"/>
    <p:sldId id="613" r:id="rId175"/>
    <p:sldId id="460" r:id="rId176"/>
    <p:sldId id="555" r:id="rId177"/>
    <p:sldId id="556" r:id="rId178"/>
    <p:sldId id="557" r:id="rId179"/>
    <p:sldId id="558" r:id="rId180"/>
    <p:sldId id="559" r:id="rId181"/>
    <p:sldId id="502" r:id="rId182"/>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8000"/>
    <a:srgbClr val="FF3300"/>
    <a:srgbClr val="CCFFFF"/>
    <a:srgbClr val="FF6699"/>
    <a:srgbClr val="FFFFFF"/>
    <a:srgbClr val="000000"/>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4" autoAdjust="0"/>
    <p:restoredTop sz="98239" autoAdjust="0"/>
  </p:normalViewPr>
  <p:slideViewPr>
    <p:cSldViewPr>
      <p:cViewPr varScale="1">
        <p:scale>
          <a:sx n="70" d="100"/>
          <a:sy n="70" d="100"/>
        </p:scale>
        <p:origin x="113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36"/>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7.xml"/><Relationship Id="rId138" Type="http://schemas.openxmlformats.org/officeDocument/2006/relationships/slide" Target="slides/slide12.xml"/><Relationship Id="rId154" Type="http://schemas.openxmlformats.org/officeDocument/2006/relationships/slide" Target="slides/slide28.xml"/><Relationship Id="rId159" Type="http://schemas.openxmlformats.org/officeDocument/2006/relationships/slide" Target="slides/slide33.xml"/><Relationship Id="rId175" Type="http://schemas.openxmlformats.org/officeDocument/2006/relationships/slide" Target="slides/slide49.xml"/><Relationship Id="rId170" Type="http://schemas.openxmlformats.org/officeDocument/2006/relationships/slide" Target="slides/slide44.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 Target="slides/slide2.xml"/><Relationship Id="rId144" Type="http://schemas.openxmlformats.org/officeDocument/2006/relationships/slide" Target="slides/slide18.xml"/><Relationship Id="rId149" Type="http://schemas.openxmlformats.org/officeDocument/2006/relationships/slide" Target="slides/slide23.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34.xml"/><Relationship Id="rId165" Type="http://schemas.openxmlformats.org/officeDocument/2006/relationships/slide" Target="slides/slide39.xml"/><Relationship Id="rId181" Type="http://schemas.openxmlformats.org/officeDocument/2006/relationships/slide" Target="slides/slide55.xml"/><Relationship Id="rId186" Type="http://schemas.openxmlformats.org/officeDocument/2006/relationships/theme" Target="theme/theme1.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 Target="slides/slide8.xml"/><Relationship Id="rId139" Type="http://schemas.openxmlformats.org/officeDocument/2006/relationships/slide" Target="slides/slide13.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4.xml"/><Relationship Id="rId155" Type="http://schemas.openxmlformats.org/officeDocument/2006/relationships/slide" Target="slides/slide29.xml"/><Relationship Id="rId171" Type="http://schemas.openxmlformats.org/officeDocument/2006/relationships/slide" Target="slides/slide45.xml"/><Relationship Id="rId176" Type="http://schemas.openxmlformats.org/officeDocument/2006/relationships/slide" Target="slides/slide50.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 Target="slides/slide3.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4.xml"/><Relationship Id="rId145" Type="http://schemas.openxmlformats.org/officeDocument/2006/relationships/slide" Target="slides/slide19.xml"/><Relationship Id="rId161" Type="http://schemas.openxmlformats.org/officeDocument/2006/relationships/slide" Target="slides/slide35.xml"/><Relationship Id="rId166" Type="http://schemas.openxmlformats.org/officeDocument/2006/relationships/slide" Target="slides/slide40.xml"/><Relationship Id="rId182" Type="http://schemas.openxmlformats.org/officeDocument/2006/relationships/slide" Target="slides/slide56.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4.xml"/><Relationship Id="rId135" Type="http://schemas.openxmlformats.org/officeDocument/2006/relationships/slide" Target="slides/slide9.xml"/><Relationship Id="rId151" Type="http://schemas.openxmlformats.org/officeDocument/2006/relationships/slide" Target="slides/slide25.xml"/><Relationship Id="rId156" Type="http://schemas.openxmlformats.org/officeDocument/2006/relationships/slide" Target="slides/slide30.xml"/><Relationship Id="rId177" Type="http://schemas.openxmlformats.org/officeDocument/2006/relationships/slide" Target="slides/slide51.xml"/><Relationship Id="rId172" Type="http://schemas.openxmlformats.org/officeDocument/2006/relationships/slide" Target="slides/slide46.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5.xml"/><Relationship Id="rId146" Type="http://schemas.openxmlformats.org/officeDocument/2006/relationships/slide" Target="slides/slide20.xml"/><Relationship Id="rId167" Type="http://schemas.openxmlformats.org/officeDocument/2006/relationships/slide" Target="slides/slide4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6.xml"/><Relationship Id="rId183"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5.xml"/><Relationship Id="rId136" Type="http://schemas.openxmlformats.org/officeDocument/2006/relationships/slide" Target="slides/slide10.xml"/><Relationship Id="rId157" Type="http://schemas.openxmlformats.org/officeDocument/2006/relationships/slide" Target="slides/slide31.xml"/><Relationship Id="rId178" Type="http://schemas.openxmlformats.org/officeDocument/2006/relationships/slide" Target="slides/slide5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6.xml"/><Relationship Id="rId173" Type="http://schemas.openxmlformats.org/officeDocument/2006/relationships/slide" Target="slides/slide4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21.xml"/><Relationship Id="rId168" Type="http://schemas.openxmlformats.org/officeDocument/2006/relationships/slide" Target="slides/slide42.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6.xml"/><Relationship Id="rId163" Type="http://schemas.openxmlformats.org/officeDocument/2006/relationships/slide" Target="slides/slide37.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11.xml"/><Relationship Id="rId158" Type="http://schemas.openxmlformats.org/officeDocument/2006/relationships/slide" Target="slides/slide32.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6.xml"/><Relationship Id="rId153" Type="http://schemas.openxmlformats.org/officeDocument/2006/relationships/slide" Target="slides/slide27.xml"/><Relationship Id="rId174" Type="http://schemas.openxmlformats.org/officeDocument/2006/relationships/slide" Target="slides/slide48.xml"/><Relationship Id="rId179" Type="http://schemas.openxmlformats.org/officeDocument/2006/relationships/slide" Target="slides/slide53.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7.xml"/><Relationship Id="rId148" Type="http://schemas.openxmlformats.org/officeDocument/2006/relationships/slide" Target="slides/slide22.xml"/><Relationship Id="rId164" Type="http://schemas.openxmlformats.org/officeDocument/2006/relationships/slide" Target="slides/slide38.xml"/><Relationship Id="rId169" Type="http://schemas.openxmlformats.org/officeDocument/2006/relationships/slide" Target="slides/slide43.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22</a:t>
            </a:fld>
            <a:endParaRPr lang="en-GB"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23</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28</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29</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30</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32</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35</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37</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39</a:t>
            </a:fld>
            <a:endParaRPr lang="en-GB">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9F08E08-4E57-474C-8023-CF278F0D587F}"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GB" sz="1800" b="0" i="0" u="none" strike="noStrike" kern="0" cap="none" spc="0" normalizeH="0" baseline="0" noProof="0" dirty="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7069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42</a:t>
            </a:fld>
            <a:endParaRPr lang="en-GB"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44</a:t>
            </a:fld>
            <a:endParaRPr lang="en-GB"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46</a:t>
            </a:fld>
            <a:endParaRPr lang="en-GB" dirty="0">
              <a:solidFill>
                <a:srgbClr val="000000"/>
              </a:solidFill>
            </a:endParaRPr>
          </a:p>
        </p:txBody>
      </p:sp>
    </p:spTree>
    <p:extLst>
      <p:ext uri="{BB962C8B-B14F-4D97-AF65-F5344CB8AC3E}">
        <p14:creationId xmlns:p14="http://schemas.microsoft.com/office/powerpoint/2010/main" val="2990291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47</a:t>
            </a:fld>
            <a:endParaRPr lang="en-US">
              <a:solidFill>
                <a:srgbClr val="000000"/>
              </a:solidFill>
            </a:endParaRPr>
          </a:p>
        </p:txBody>
      </p:sp>
    </p:spTree>
    <p:extLst>
      <p:ext uri="{BB962C8B-B14F-4D97-AF65-F5344CB8AC3E}">
        <p14:creationId xmlns:p14="http://schemas.microsoft.com/office/powerpoint/2010/main" val="22958861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50</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56</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5</a:t>
            </a:fld>
            <a:endParaRPr lang="en-GB"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11</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12</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67413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50938" y="692150"/>
            <a:ext cx="4556125" cy="3416300"/>
          </a:xfrm>
          <a:ln/>
        </p:spPr>
      </p:sp>
      <p:sp>
        <p:nvSpPr>
          <p:cNvPr id="39939" name="Notes Placeholder 2"/>
          <p:cNvSpPr>
            <a:spLocks noGrp="1"/>
          </p:cNvSpPr>
          <p:nvPr>
            <p:ph type="body" idx="1"/>
          </p:nvPr>
        </p:nvSpPr>
        <p:spPr>
          <a:noFill/>
          <a:ln/>
        </p:spPr>
        <p:txBody>
          <a:bodyPr/>
          <a:lstStyle/>
          <a:p>
            <a:endParaRPr lang="en-US"/>
          </a:p>
        </p:txBody>
      </p:sp>
      <p:sp>
        <p:nvSpPr>
          <p:cNvPr id="39940" name="Slide Number Placeholder 3"/>
          <p:cNvSpPr>
            <a:spLocks noGrp="1"/>
          </p:cNvSpPr>
          <p:nvPr>
            <p:ph type="sldNum" sz="quarter" idx="5"/>
          </p:nvPr>
        </p:nvSpPr>
        <p:spPr>
          <a:noFill/>
        </p:spPr>
        <p:txBody>
          <a:bodyPr/>
          <a:lstStyle/>
          <a:p>
            <a:fld id="{16365632-E40A-4911-AD4F-35C35BF3BBA4}" type="slidenum">
              <a:rPr lang="en-GB" smtClean="0">
                <a:solidFill>
                  <a:srgbClr val="000000"/>
                </a:solidFill>
              </a:rPr>
              <a:pPr/>
              <a:t>19</a:t>
            </a:fld>
            <a:endParaRPr lang="en-GB">
              <a:solidFill>
                <a:srgbClr val="000000"/>
              </a:solidFill>
            </a:endParaRPr>
          </a:p>
        </p:txBody>
      </p:sp>
    </p:spTree>
    <p:extLst>
      <p:ext uri="{BB962C8B-B14F-4D97-AF65-F5344CB8AC3E}">
        <p14:creationId xmlns:p14="http://schemas.microsoft.com/office/powerpoint/2010/main" val="270283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A65BBED-9B1F-4465-A277-E7E9FF67544E}" type="slidenum">
              <a:rPr lang="en-GB">
                <a:solidFill>
                  <a:srgbClr val="000000"/>
                </a:solidFill>
              </a:rPr>
              <a:pPr/>
              <a:t>20</a:t>
            </a:fld>
            <a:endParaRPr lang="en-GB" dirty="0">
              <a:solidFill>
                <a:srgbClr val="000000"/>
              </a:solidFill>
            </a:endParaRPr>
          </a:p>
        </p:txBody>
      </p:sp>
      <p:sp>
        <p:nvSpPr>
          <p:cNvPr id="38915" name="Rectangle 2"/>
          <p:cNvSpPr>
            <a:spLocks noGrp="1" noRot="1" noChangeAspect="1" noChangeArrowheads="1" noTextEdit="1"/>
          </p:cNvSpPr>
          <p:nvPr>
            <p:ph type="sldImg"/>
          </p:nvPr>
        </p:nvSpPr>
        <p:spPr>
          <a:xfrm>
            <a:off x="1150938" y="692150"/>
            <a:ext cx="4556125" cy="34163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1815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03/05/2017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03/05/2017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03/05/2017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03/05/2017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5/3/2017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5/3/2017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Wednesday, 03 May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03/05/2017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5/3/2017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Wednesday, 03 May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03/05/2017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35804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03/05/2017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03/05/2017</a:t>
            </a:fld>
            <a:endParaRPr lang="en-GB"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5/3/2017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03/05/2017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EB001800-297B-4005-8067-7248663263B0}"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GB">
              <a:solidFill>
                <a:srgbClr val="FFFFFF"/>
              </a:solidFill>
            </a:endParaRPr>
          </a:p>
        </p:txBody>
      </p:sp>
      <p:sp>
        <p:nvSpPr>
          <p:cNvPr id="3" name="Rectangle 33"/>
          <p:cNvSpPr>
            <a:spLocks noGrp="1" noChangeArrowheads="1"/>
          </p:cNvSpPr>
          <p:nvPr>
            <p:ph type="ftr" sz="quarter" idx="11"/>
          </p:nvPr>
        </p:nvSpPr>
        <p:spPr>
          <a:ln/>
        </p:spPr>
        <p:txBody>
          <a:bodyPr/>
          <a:lstStyle>
            <a:lvl1pPr>
              <a:defRPr/>
            </a:lvl1pPr>
          </a:lstStyle>
          <a:p>
            <a:pPr>
              <a:defRPr/>
            </a:pPr>
            <a:endParaRPr lang="en-GB">
              <a:solidFill>
                <a:srgbClr val="FFFFFF"/>
              </a:solidFill>
            </a:endParaRPr>
          </a:p>
        </p:txBody>
      </p:sp>
      <p:sp>
        <p:nvSpPr>
          <p:cNvPr id="4" name="Rectangle 34"/>
          <p:cNvSpPr>
            <a:spLocks noGrp="1" noChangeArrowheads="1"/>
          </p:cNvSpPr>
          <p:nvPr>
            <p:ph type="sldNum" sz="quarter" idx="12"/>
          </p:nvPr>
        </p:nvSpPr>
        <p:spPr>
          <a:ln/>
        </p:spPr>
        <p:txBody>
          <a:bodyPr/>
          <a:lstStyle>
            <a:lvl1pPr>
              <a:defRPr/>
            </a:lvl1pPr>
          </a:lstStyle>
          <a:p>
            <a:pPr>
              <a:defRPr/>
            </a:pPr>
            <a:fld id="{D5C67E5A-8D21-44FB-97A5-CC0DAF78C67C}" type="slidenum">
              <a:rPr lang="en-GB">
                <a:solidFill>
                  <a:srgbClr val="FFFFFF"/>
                </a:solidFill>
              </a:rPr>
              <a:pPr>
                <a:defRPr/>
              </a:pPr>
              <a:t>‹#›</a:t>
            </a:fld>
            <a:endParaRPr lang="en-GB">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Wednesday, May 3,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EF6E7-49B2-4700-9ECE-A2D1306F8A12}" type="datetimeFigureOut">
              <a:rPr lang="en-GB" smtClean="0">
                <a:solidFill>
                  <a:prstClr val="white">
                    <a:tint val="75000"/>
                  </a:prstClr>
                </a:solidFill>
              </a:rPr>
              <a:pPr/>
              <a:t>03/05/2017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8ABC0AA4-78CB-43A0-B169-99C7583CFD9F}"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32534628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493749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584720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321763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03/05/2017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03/05/2017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03/05/2017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0.xml"/><Relationship Id="rId1" Type="http://schemas.openxmlformats.org/officeDocument/2006/relationships/slideLayout" Target="../slideLayouts/slideLayout60.xml"/></Relationships>
</file>

<file path=ppt/slideMasters/_rels/slideMaster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1.xml"/><Relationship Id="rId1" Type="http://schemas.openxmlformats.org/officeDocument/2006/relationships/slideLayout" Target="../slideLayouts/slideLayout61.xml"/></Relationships>
</file>

<file path=ppt/slideMasters/_rels/slideMaster11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2.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3.xml"/><Relationship Id="rId1" Type="http://schemas.openxmlformats.org/officeDocument/2006/relationships/slideLayout" Target="../slideLayouts/slideLayout6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4.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5.xml.rels><?xml version="1.0" encoding="UTF-8" standalone="yes"?>
<Relationships xmlns="http://schemas.openxmlformats.org/package/2006/relationships"><Relationship Id="rId2" Type="http://schemas.openxmlformats.org/officeDocument/2006/relationships/theme" Target="../theme/theme115.xml"/><Relationship Id="rId1" Type="http://schemas.openxmlformats.org/officeDocument/2006/relationships/slideLayout" Target="../slideLayouts/slideLayout65.xml"/></Relationships>
</file>

<file path=ppt/slideMasters/_rels/slideMaster11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1.xml"/></Relationships>
</file>

<file path=ppt/slideMasters/_rels/slideMaster12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2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3.xml"/></Relationships>
</file>

<file path=ppt/slideMasters/_rels/slideMaster1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4.xml"/><Relationship Id="rId1" Type="http://schemas.openxmlformats.org/officeDocument/2006/relationships/slideLayout" Target="../slideLayouts/slideLayout66.xm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67.xm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6.xml"/><Relationship Id="rId1"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49.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0.xml"/></Relationships>
</file>

<file path=ppt/slideMasters/_rels/slideMaster5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7.xml"/><Relationship Id="rId1" Type="http://schemas.openxmlformats.org/officeDocument/2006/relationships/slideLayout" Target="../slideLayouts/slideLayout51.xm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5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theme" Target="../theme/theme7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0.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1.xml.rels><?xml version="1.0" encoding="UTF-8" standalone="yes"?>
<Relationships xmlns="http://schemas.openxmlformats.org/package/2006/relationships"><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1.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defRPr/>
              </a:pPr>
              <a:endParaRPr lang="en-GB" sz="2400">
                <a:solidFill>
                  <a:srgbClr val="FFFFFF"/>
                </a:solidFill>
                <a:latin typeface="Times New Roman" pitchFamily="18" charset="0"/>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defRPr/>
              </a:pPr>
              <a:endParaRPr lang="en-GB" sz="2400">
                <a:solidFill>
                  <a:srgbClr val="FFFFFF"/>
                </a:solidFill>
                <a:latin typeface="Times New Roman" pitchFamily="18" charset="0"/>
              </a:endParaRPr>
            </a:p>
          </p:txBody>
        </p:sp>
      </p:grpSp>
      <p:sp>
        <p:nvSpPr>
          <p:cNvPr id="2051"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2052"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alibri" pitchFamily="34" charset="0"/>
              </a:defRPr>
            </a:lvl1pPr>
          </a:lstStyle>
          <a:p>
            <a:pPr>
              <a:defRPr/>
            </a:pPr>
            <a:endParaRPr lang="en-GB" dirty="0">
              <a:solidFill>
                <a:srgbClr val="FFFFFF"/>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alibri" pitchFamily="34" charset="0"/>
              </a:defRPr>
            </a:lvl1pPr>
          </a:lstStyle>
          <a:p>
            <a:pPr>
              <a:defRPr/>
            </a:pPr>
            <a:endParaRPr lang="en-GB" dirty="0">
              <a:solidFill>
                <a:srgbClr val="FFFFFF"/>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alibri" pitchFamily="34" charset="0"/>
              </a:defRPr>
            </a:lvl1pPr>
          </a:lstStyle>
          <a:p>
            <a:pPr>
              <a:defRPr/>
            </a:pPr>
            <a:fld id="{63FDA21F-5B9E-47D6-A12F-A7C53918AC09}" type="slidenum">
              <a:rPr lang="en-GB" smtClean="0">
                <a:solidFill>
                  <a:srgbClr val="FFFFFF"/>
                </a:solidFill>
              </a:rPr>
              <a:pPr>
                <a:defRPr/>
              </a:pPr>
              <a:t>‹#›</a:t>
            </a:fld>
            <a:endParaRPr lang="en-GB" dirty="0">
              <a:solidFill>
                <a:srgbClr val="FFFFFF"/>
              </a:solidFill>
            </a:endParaRPr>
          </a:p>
        </p:txBody>
      </p:sp>
    </p:spTree>
  </p:cSld>
  <p:clrMap bg1="dk2" tx1="lt1" bg2="dk1" tx2="lt2" accent1="accent1" accent2="accent2" accent3="accent3" accent4="accent4" accent5="accent5" accent6="accent6" hlink="hlink" folHlink="folHlink"/>
  <p:sldLayoutIdLst>
    <p:sldLayoutId id="214748495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Calibri" pitchFamily="34"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Calibri" pitchFamily="34" charset="0"/>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Calibri" pitchFamily="34" charset="0"/>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7405688"/>
            <a:chOff x="0" y="-9"/>
            <a:chExt cx="5760" cy="4665"/>
          </a:xfrm>
        </p:grpSpPr>
        <p:sp>
          <p:nvSpPr>
            <p:cNvPr id="3075" name="Freeform 3"/>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6" name="Freeform 4"/>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7" name="Freeform 5"/>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8" name="Freeform 6"/>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79" name="Freeform 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0" name="Freeform 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1" name="Freeform 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2" name="Freeform 1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3" name="Freeform 1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4" name="Freeform 1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5" name="Freeform 1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6" name="Rectangle 14"/>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87" name="Freeform 15"/>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8" name="Freeform 16"/>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89" name="Freeform 17"/>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0" name="Freeform 18"/>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1" name="Rectangle 19"/>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sp>
          <p:nvSpPr>
            <p:cNvPr id="3092" name="Freeform 20"/>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3" name="Freeform 21"/>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4" name="Freeform 22"/>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5" name="Freeform 23"/>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6" name="Freeform 24"/>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7" name="Freeform 25"/>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8" name="Freeform 26"/>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099" name="Freeform 27"/>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0" name="Freeform 28"/>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pPr algn="ctr" eaLnBrk="0" hangingPunct="0">
                <a:defRPr/>
              </a:pPr>
              <a:endParaRPr lang="en-GB" sz="1800" dirty="0">
                <a:solidFill>
                  <a:srgbClr val="FFFF66"/>
                </a:solidFill>
              </a:endParaRPr>
            </a:p>
          </p:txBody>
        </p:sp>
        <p:sp>
          <p:nvSpPr>
            <p:cNvPr id="3101" name="Rectangle 29"/>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pPr algn="ctr" eaLnBrk="0" hangingPunct="0">
                <a:defRPr/>
              </a:pPr>
              <a:endParaRPr lang="en-GB" sz="1800" dirty="0">
                <a:solidFill>
                  <a:srgbClr val="FFFF66"/>
                </a:solidFill>
              </a:endParaRPr>
            </a:p>
          </p:txBody>
        </p:sp>
      </p:grpSp>
      <p:sp>
        <p:nvSpPr>
          <p:cNvPr id="1027" name="Rectangle 30"/>
          <p:cNvSpPr>
            <a:spLocks noGrp="1" noChangeArrowheads="1"/>
          </p:cNvSpPr>
          <p:nvPr>
            <p:ph type="title"/>
          </p:nvPr>
        </p:nvSpPr>
        <p:spPr bwMode="auto">
          <a:xfrm>
            <a:off x="685800" y="796392"/>
            <a:ext cx="7772400" cy="7694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a:t>Click to edit Master title style</a:t>
            </a:r>
          </a:p>
        </p:txBody>
      </p:sp>
      <p:sp>
        <p:nvSpPr>
          <p:cNvPr id="1028" name="Rectangle 3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104" name="Rectangle 32"/>
          <p:cNvSpPr>
            <a:spLocks noGrp="1" noChangeArrowheads="1"/>
          </p:cNvSpPr>
          <p:nvPr>
            <p:ph type="dt" sz="half" idx="2"/>
          </p:nvPr>
        </p:nvSpPr>
        <p:spPr bwMode="auto">
          <a:xfrm>
            <a:off x="7127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mn-lt"/>
              </a:defRPr>
            </a:lvl1pPr>
          </a:lstStyle>
          <a:p>
            <a:pPr algn="ctr" eaLnBrk="0" hangingPunct="0">
              <a:defRPr/>
            </a:pPr>
            <a:endParaRPr lang="en-GB" dirty="0">
              <a:solidFill>
                <a:srgbClr val="FFFF66"/>
              </a:solidFill>
            </a:endParaRPr>
          </a:p>
        </p:txBody>
      </p:sp>
      <p:sp>
        <p:nvSpPr>
          <p:cNvPr id="3105" name="Rectangle 33"/>
          <p:cNvSpPr>
            <a:spLocks noGrp="1" noChangeArrowheads="1"/>
          </p:cNvSpPr>
          <p:nvPr>
            <p:ph type="ftr" sz="quarter" idx="3"/>
          </p:nvPr>
        </p:nvSpPr>
        <p:spPr bwMode="auto">
          <a:xfrm>
            <a:off x="3151188" y="631348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mn-lt"/>
              </a:defRPr>
            </a:lvl1pPr>
          </a:lstStyle>
          <a:p>
            <a:pPr eaLnBrk="0" hangingPunct="0">
              <a:defRPr/>
            </a:pPr>
            <a:endParaRPr lang="en-GB" dirty="0">
              <a:solidFill>
                <a:srgbClr val="FFFF66"/>
              </a:solidFill>
            </a:endParaRPr>
          </a:p>
        </p:txBody>
      </p:sp>
      <p:sp>
        <p:nvSpPr>
          <p:cNvPr id="3106" name="Rectangle 34"/>
          <p:cNvSpPr>
            <a:spLocks noGrp="1" noChangeArrowheads="1"/>
          </p:cNvSpPr>
          <p:nvPr>
            <p:ph type="sldNum" sz="quarter" idx="4"/>
          </p:nvPr>
        </p:nvSpPr>
        <p:spPr bwMode="auto">
          <a:xfrm>
            <a:off x="6580188" y="631348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mn-lt"/>
              </a:defRPr>
            </a:lvl1pPr>
          </a:lstStyle>
          <a:p>
            <a:pPr eaLnBrk="0" hangingPunct="0">
              <a:defRPr/>
            </a:pPr>
            <a:fld id="{F0E10B11-C85F-48B6-85FA-27D679FD1912}" type="slidenum">
              <a:rPr lang="en-GB">
                <a:solidFill>
                  <a:srgbClr val="FFFF66"/>
                </a:solidFill>
              </a:rPr>
              <a:pPr eaLnBrk="0" hangingPunct="0">
                <a:defRPr/>
              </a:pPr>
              <a:t>‹#›</a:t>
            </a:fld>
            <a:endParaRPr lang="en-GB" dirty="0">
              <a:solidFill>
                <a:srgbClr val="FFFF66"/>
              </a:solidFill>
            </a:endParaRPr>
          </a:p>
        </p:txBody>
      </p:sp>
    </p:spTree>
  </p:cSld>
  <p:clrMap bg1="dk2" tx1="lt1" bg2="dk1" tx2="lt2" accent1="accent1" accent2="accent2" accent3="accent3" accent4="accent4" accent5="accent5" accent6="accent6" hlink="hlink" folHlink="folHlink"/>
  <p:sldLayoutIdLst>
    <p:sldLayoutId id="214748495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Black" pitchFamily="34" charset="0"/>
        </a:defRPr>
      </a:lvl2pPr>
      <a:lvl3pPr algn="ctr" rtl="0" eaLnBrk="0" fontAlgn="base" hangingPunct="0">
        <a:spcBef>
          <a:spcPct val="0"/>
        </a:spcBef>
        <a:spcAft>
          <a:spcPct val="0"/>
        </a:spcAft>
        <a:defRPr sz="4400">
          <a:solidFill>
            <a:schemeClr val="tx2"/>
          </a:solidFill>
          <a:latin typeface="Arial Black" pitchFamily="34" charset="0"/>
        </a:defRPr>
      </a:lvl3pPr>
      <a:lvl4pPr algn="ctr" rtl="0" eaLnBrk="0" fontAlgn="base" hangingPunct="0">
        <a:spcBef>
          <a:spcPct val="0"/>
        </a:spcBef>
        <a:spcAft>
          <a:spcPct val="0"/>
        </a:spcAft>
        <a:defRPr sz="4400">
          <a:solidFill>
            <a:schemeClr val="tx2"/>
          </a:solidFill>
          <a:latin typeface="Arial Black" pitchFamily="34" charset="0"/>
        </a:defRPr>
      </a:lvl4pPr>
      <a:lvl5pPr algn="ctr" rtl="0" eaLnBrk="0" fontAlgn="base" hangingPunct="0">
        <a:spcBef>
          <a:spcPct val="0"/>
        </a:spcBef>
        <a:spcAft>
          <a:spcPct val="0"/>
        </a:spcAft>
        <a:defRPr sz="4400">
          <a:solidFill>
            <a:schemeClr val="tx2"/>
          </a:solidFill>
          <a:latin typeface="Arial Black" pitchFamily="34" charset="0"/>
        </a:defRPr>
      </a:lvl5pPr>
      <a:lvl6pPr marL="457200" algn="ctr" rtl="0" fontAlgn="base">
        <a:spcBef>
          <a:spcPct val="0"/>
        </a:spcBef>
        <a:spcAft>
          <a:spcPct val="0"/>
        </a:spcAft>
        <a:defRPr sz="4400">
          <a:solidFill>
            <a:schemeClr val="tx2"/>
          </a:solidFill>
          <a:latin typeface="Arial Black" pitchFamily="34" charset="0"/>
        </a:defRPr>
      </a:lvl6pPr>
      <a:lvl7pPr marL="914400" algn="ctr" rtl="0" fontAlgn="base">
        <a:spcBef>
          <a:spcPct val="0"/>
        </a:spcBef>
        <a:spcAft>
          <a:spcPct val="0"/>
        </a:spcAft>
        <a:defRPr sz="4400">
          <a:solidFill>
            <a:schemeClr val="tx2"/>
          </a:solidFill>
          <a:latin typeface="Arial Black" pitchFamily="34" charset="0"/>
        </a:defRPr>
      </a:lvl7pPr>
      <a:lvl8pPr marL="1371600" algn="ctr" rtl="0" fontAlgn="base">
        <a:spcBef>
          <a:spcPct val="0"/>
        </a:spcBef>
        <a:spcAft>
          <a:spcPct val="0"/>
        </a:spcAft>
        <a:defRPr sz="4400">
          <a:solidFill>
            <a:schemeClr val="tx2"/>
          </a:solidFill>
          <a:latin typeface="Arial Black" pitchFamily="34" charset="0"/>
        </a:defRPr>
      </a:lvl8pPr>
      <a:lvl9pPr marL="1828800" algn="ctr"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6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27EEF6E7-49B2-4700-9ECE-A2D1306F8A12}" type="datetimeFigureOut">
              <a:rPr lang="en-GB" smtClean="0">
                <a:solidFill>
                  <a:prstClr val="white">
                    <a:tint val="75000"/>
                  </a:prstClr>
                </a:solidFill>
                <a:latin typeface="Calibri"/>
              </a:rPr>
              <a:pPr defTabSz="457200" fontAlgn="auto">
                <a:spcBef>
                  <a:spcPts val="0"/>
                </a:spcBef>
                <a:spcAft>
                  <a:spcPts val="0"/>
                </a:spcAft>
              </a:pPr>
              <a:t>03/05/2017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6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6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ABC0AA4-78CB-43A0-B169-99C7583CFD9F}" type="slidenum">
              <a:rPr lang="en-GB" smtClean="0">
                <a:solidFill>
                  <a:prstClr val="white">
                    <a:tint val="75000"/>
                  </a:prstClr>
                </a:solidFill>
                <a:latin typeface="Calibri"/>
              </a:rPr>
              <a:pPr defTabSz="457200"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013362086"/>
      </p:ext>
    </p:extLst>
  </p:cSld>
  <p:clrMap bg1="dk1" tx1="lt1" bg2="dk2" tx2="lt2" accent1="accent1" accent2="accent2" accent3="accent3" accent4="accent4" accent5="accent5" accent6="accent6" hlink="hlink" folHlink="folHlink"/>
  <p:sldLayoutIdLst>
    <p:sldLayoutId id="21474849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433967392"/>
      </p:ext>
    </p:extLst>
  </p:cSld>
  <p:clrMap bg1="lt1" tx1="dk1" bg2="lt2" tx2="dk2" accent1="accent1" accent2="accent2" accent3="accent3" accent4="accent4" accent5="accent5" accent6="accent6" hlink="hlink" folHlink="folHlink"/>
  <p:sldLayoutIdLst>
    <p:sldLayoutId id="214748500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569901095"/>
      </p:ext>
    </p:extLst>
  </p:cSld>
  <p:clrMap bg1="lt1" tx1="dk1" bg2="lt2" tx2="dk2" accent1="accent1" accent2="accent2" accent3="accent3" accent4="accent4" accent5="accent5" accent6="accent6" hlink="hlink" folHlink="folHlink"/>
  <p:sldLayoutIdLst>
    <p:sldLayoutId id="21474850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4245293384"/>
      </p:ext>
    </p:extLst>
  </p:cSld>
  <p:clrMap bg1="lt1" tx1="dk1" bg2="lt2" tx2="dk2" accent1="accent1" accent2="accent2" accent3="accent3" accent4="accent4" accent5="accent5" accent6="accent6" hlink="hlink" folHlink="folHlink"/>
  <p:sldLayoutIdLst>
    <p:sldLayoutId id="21474850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5/3/2017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03/05/2017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03/05/2017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03/05/2017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5/3/2017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5/3/2017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7.xml"/><Relationship Id="rId1" Type="http://schemas.openxmlformats.org/officeDocument/2006/relationships/slideLayout" Target="../slideLayouts/slideLayout58.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3" Type="http://schemas.openxmlformats.org/officeDocument/2006/relationships/hyperlink" Target="http://tinyurl.com/l7yddya" TargetMode="External"/><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image" Target="../media/image6.jpeg"/><Relationship Id="rId5" Type="http://schemas.openxmlformats.org/officeDocument/2006/relationships/hyperlink" Target="http://tinyurl.com/oqfkkdc" TargetMode="External"/><Relationship Id="rId4" Type="http://schemas.openxmlformats.org/officeDocument/2006/relationships/hyperlink" Target="http://tinyurl.com/nxhohe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5.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0.xml"/></Relationships>
</file>

<file path=ppt/slides/_rels/slide53.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54.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29.xml"/><Relationship Id="rId1" Type="http://schemas.openxmlformats.org/officeDocument/2006/relationships/slideLayout" Target="../slideLayouts/slideLayout50.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6.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0.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0"/>
            <a:ext cx="6697400" cy="3284980"/>
          </a:xfrm>
          <a:noFill/>
        </p:spPr>
        <p:txBody>
          <a:bodyPr/>
          <a:lstStyle/>
          <a:p>
            <a:pPr algn="ctr">
              <a:defRPr/>
            </a:pPr>
            <a:r>
              <a:rPr lang="en-GB" sz="3600" dirty="0">
                <a:solidFill>
                  <a:srgbClr val="FF3300"/>
                </a:solidFill>
              </a:rPr>
              <a:t>Reinventing Assessment:</a:t>
            </a:r>
            <a:br>
              <a:rPr lang="en-GB" sz="4000" dirty="0">
                <a:solidFill>
                  <a:srgbClr val="FF3300"/>
                </a:solidFill>
              </a:rPr>
            </a:br>
            <a:r>
              <a:rPr lang="en-GB" sz="4400" dirty="0">
                <a:solidFill>
                  <a:schemeClr val="accent1">
                    <a:lumMod val="60000"/>
                    <a:lumOff val="40000"/>
                  </a:schemeClr>
                </a:solidFill>
              </a:rPr>
              <a:t>Towards Assessment and Feedback</a:t>
            </a:r>
            <a:br>
              <a:rPr lang="en-GB" sz="4400" dirty="0">
                <a:solidFill>
                  <a:schemeClr val="accent1">
                    <a:lumMod val="60000"/>
                    <a:lumOff val="40000"/>
                  </a:schemeClr>
                </a:solidFill>
              </a:rPr>
            </a:br>
            <a:r>
              <a:rPr lang="en-GB" sz="4400" i="1" dirty="0">
                <a:solidFill>
                  <a:schemeClr val="accent1">
                    <a:lumMod val="60000"/>
                    <a:lumOff val="40000"/>
                  </a:schemeClr>
                </a:solidFill>
              </a:rPr>
              <a:t>as </a:t>
            </a:r>
            <a:r>
              <a:rPr lang="en-GB" sz="4400" dirty="0">
                <a:solidFill>
                  <a:schemeClr val="accent1">
                    <a:lumMod val="60000"/>
                    <a:lumOff val="40000"/>
                  </a:schemeClr>
                </a:solidFill>
              </a:rPr>
              <a:t>learning</a:t>
            </a:r>
            <a:br>
              <a:rPr lang="en-GB" sz="4400" dirty="0">
                <a:solidFill>
                  <a:schemeClr val="accent1">
                    <a:lumMod val="60000"/>
                    <a:lumOff val="40000"/>
                  </a:schemeClr>
                </a:solidFill>
              </a:rPr>
            </a:br>
            <a:r>
              <a:rPr lang="en-GB" sz="2400" dirty="0">
                <a:solidFill>
                  <a:srgbClr val="FFC000"/>
                </a:solidFill>
              </a:rPr>
              <a:t>- exploring what the gurus say about assessment, and some ideas from Phil!</a:t>
            </a:r>
            <a:endParaRPr lang="en-GB" sz="4000" dirty="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a:solidFill>
                  <a:srgbClr val="92D050"/>
                </a:solidFill>
              </a:rPr>
              <a:t>Robert Gordon University</a:t>
            </a:r>
          </a:p>
          <a:p>
            <a:pPr algn="ctr"/>
            <a:r>
              <a:rPr lang="en-GB" sz="2400" b="1" dirty="0">
                <a:solidFill>
                  <a:srgbClr val="FF6699"/>
                </a:solidFill>
              </a:rPr>
              <a:t>May  3</a:t>
            </a:r>
            <a:r>
              <a:rPr lang="en-GB" sz="2400" b="1" baseline="30000" dirty="0">
                <a:solidFill>
                  <a:srgbClr val="FF6699"/>
                </a:solidFill>
              </a:rPr>
              <a:t>rd</a:t>
            </a:r>
            <a:r>
              <a:rPr lang="en-GB" sz="2400" b="1" dirty="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Plymouth and University of Suffolk</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Reference materials</a:t>
            </a:r>
          </a:p>
        </p:txBody>
      </p:sp>
      <p:sp>
        <p:nvSpPr>
          <p:cNvPr id="3" name="Content Placeholder 2"/>
          <p:cNvSpPr>
            <a:spLocks noGrp="1"/>
          </p:cNvSpPr>
          <p:nvPr>
            <p:ph idx="1"/>
          </p:nvPr>
        </p:nvSpPr>
        <p:spPr/>
        <p:txBody>
          <a:bodyPr/>
          <a:lstStyle/>
          <a:p>
            <a:r>
              <a:rPr lang="en-GB" dirty="0"/>
              <a:t>Race, P. (2014) </a:t>
            </a:r>
            <a:r>
              <a:rPr lang="en-GB" i="1" dirty="0"/>
              <a:t>Making learning happen: 3</a:t>
            </a:r>
            <a:r>
              <a:rPr lang="en-GB" i="1" baseline="30000" dirty="0"/>
              <a:t>rd</a:t>
            </a:r>
            <a:r>
              <a:rPr lang="en-GB" i="1" dirty="0"/>
              <a:t> edition, </a:t>
            </a:r>
            <a:r>
              <a:rPr lang="en-GB" dirty="0"/>
              <a:t>London: Sage.</a:t>
            </a:r>
          </a:p>
          <a:p>
            <a:r>
              <a:rPr lang="en-GB" dirty="0"/>
              <a:t>Race, P. (2015) </a:t>
            </a:r>
            <a:r>
              <a:rPr lang="en-GB" i="1" dirty="0"/>
              <a:t>The Lecturer’s Toolkit: 4</a:t>
            </a:r>
            <a:r>
              <a:rPr lang="en-GB" i="1" baseline="30000" dirty="0"/>
              <a:t>th</a:t>
            </a:r>
            <a:r>
              <a:rPr lang="en-GB" i="1" dirty="0"/>
              <a:t> edition, </a:t>
            </a:r>
            <a:r>
              <a:rPr lang="en-GB" dirty="0"/>
              <a:t>London: Routledge.</a:t>
            </a:r>
          </a:p>
          <a:p>
            <a:r>
              <a:rPr lang="en-GB" dirty="0"/>
              <a:t>HEA (2012) </a:t>
            </a:r>
            <a:r>
              <a:rPr lang="en-GB" i="1" dirty="0"/>
              <a:t>A Marked Improvement: transforming assessment in higher education, </a:t>
            </a:r>
            <a:r>
              <a:rPr lang="en-GB" dirty="0"/>
              <a:t>York: Higher Education Academy.</a:t>
            </a:r>
          </a:p>
          <a:p>
            <a:r>
              <a:rPr lang="en-GB" dirty="0" err="1"/>
              <a:t>Boud</a:t>
            </a:r>
            <a:r>
              <a:rPr lang="en-GB" dirty="0"/>
              <a:t>, D. and Associates (2010). </a:t>
            </a:r>
            <a:r>
              <a:rPr lang="en-GB" i="1" dirty="0"/>
              <a:t>Assessment 2020: Seven propositions for assessment reform in higher education</a:t>
            </a:r>
            <a:r>
              <a:rPr lang="en-GB" dirty="0"/>
              <a:t>, Sydney: Australian Learning and Teaching Council.</a:t>
            </a:r>
          </a:p>
          <a:p>
            <a:endParaRPr lang="en-GB" dirty="0"/>
          </a:p>
        </p:txBody>
      </p:sp>
    </p:spTree>
    <p:extLst>
      <p:ext uri="{BB962C8B-B14F-4D97-AF65-F5344CB8AC3E}">
        <p14:creationId xmlns:p14="http://schemas.microsoft.com/office/powerpoint/2010/main" val="253224969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by lunchtime tomorrow</a:t>
            </a:r>
            <a:r>
              <a:rPr lang="en-GB" sz="2800" dirty="0">
                <a:solidFill>
                  <a:srgbClr val="C00000"/>
                </a:solidFill>
                <a:latin typeface="Calibri" pitchFamily="34" charset="0"/>
              </a:rPr>
              <a:t>:</a:t>
            </a:r>
            <a:r>
              <a:rPr lang="en-GB" sz="2800" dirty="0">
                <a:latin typeface="Calibri" pitchFamily="34" charset="0"/>
              </a:rPr>
              <a:t>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a:t>After participating in this session you should be better able to:</a:t>
            </a:r>
          </a:p>
          <a:p>
            <a:pPr lvl="0">
              <a:buFont typeface="+mj-lt"/>
              <a:buAutoNum type="arabicPeriod"/>
            </a:pPr>
            <a:r>
              <a:rPr lang="en-GB" sz="2800" dirty="0"/>
              <a:t>Make life better – for you and for students – by making assessment and feedback more manageable!</a:t>
            </a:r>
          </a:p>
          <a:p>
            <a:pPr lvl="0">
              <a:buFont typeface="+mj-lt"/>
              <a:buAutoNum type="arabicPeriod"/>
            </a:pPr>
            <a:r>
              <a:rPr lang="en-GB" sz="2800" dirty="0"/>
              <a:t>Put assessment and feedback in context in the 2017 university sector (not forgetting NSS 2017 and TEF!).</a:t>
            </a:r>
          </a:p>
          <a:p>
            <a:pPr>
              <a:buFont typeface="+mj-lt"/>
              <a:buAutoNum type="arabicPeriod"/>
            </a:pPr>
            <a:r>
              <a:rPr lang="en-GB" sz="2800" dirty="0"/>
              <a:t>Explore some ideas for making assessment and feedback work better for students, and for us.</a:t>
            </a:r>
          </a:p>
          <a:p>
            <a:pPr>
              <a:buFont typeface="+mj-lt"/>
              <a:buAutoNum type="arabicPeriod"/>
            </a:pPr>
            <a:r>
              <a:rPr lang="en-GB" sz="2800" dirty="0"/>
              <a:t>Involve students more in their own assessment.</a:t>
            </a:r>
          </a:p>
          <a:p>
            <a:pPr>
              <a:buFont typeface="+mj-lt"/>
              <a:buAutoNum type="arabicPeriod"/>
            </a:pPr>
            <a:endParaRPr lang="en-GB"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05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A week last Sunday,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270061866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Downloadable resource materials</a:t>
            </a:r>
          </a:p>
        </p:txBody>
      </p:sp>
      <p:sp>
        <p:nvSpPr>
          <p:cNvPr id="3" name="Content Placeholder 2"/>
          <p:cNvSpPr>
            <a:spLocks noGrp="1"/>
          </p:cNvSpPr>
          <p:nvPr>
            <p:ph idx="1"/>
          </p:nvPr>
        </p:nvSpPr>
        <p:spPr/>
        <p:txBody>
          <a:bodyPr/>
          <a:lstStyle/>
          <a:p>
            <a:pPr>
              <a:buNone/>
            </a:pPr>
            <a:r>
              <a:rPr lang="en-GB" sz="2800" dirty="0"/>
              <a:t>Expanded discussion of many aspects of today’s ideas can be found at:</a:t>
            </a:r>
          </a:p>
          <a:p>
            <a:pPr>
              <a:buFont typeface="+mj-lt"/>
              <a:buAutoNum type="arabicPeriod"/>
            </a:pPr>
            <a:r>
              <a:rPr lang="en-GB" sz="2800" u="sng" dirty="0">
                <a:hlinkClick r:id="rId2"/>
              </a:rPr>
              <a:t>http://phil-race.co.uk/2016/10/feedback-digest-lthechat65/</a:t>
            </a:r>
            <a:r>
              <a:rPr lang="en-GB" sz="2800" dirty="0"/>
              <a:t> (Most of the stuff on feedback from my latest two books!)</a:t>
            </a:r>
          </a:p>
          <a:p>
            <a:pPr>
              <a:buFont typeface="+mj-lt"/>
              <a:buAutoNum type="arabicPeriod"/>
            </a:pPr>
            <a:r>
              <a:rPr lang="en-GB" sz="2800" u="sng" dirty="0">
                <a:hlinkClick r:id="rId3"/>
              </a:rPr>
              <a:t>http://phil-race.co.uk/2016/10/lthe-tweetchat-lthechat-wed-oct-19-8-00-9-00-pm/</a:t>
            </a:r>
            <a:r>
              <a:rPr lang="en-GB" sz="2800" dirty="0"/>
              <a:t> </a:t>
            </a:r>
          </a:p>
          <a:p>
            <a:pPr>
              <a:buFont typeface="+mj-lt"/>
              <a:buAutoNum type="arabicPeriod"/>
            </a:pPr>
            <a:r>
              <a:rPr lang="en-GB" sz="2800" u="sng" dirty="0">
                <a:hlinkClick r:id="rId4"/>
              </a:rPr>
              <a:t>http://phil-race.co.uk/2015/01/assessment-bits-new-editions/</a:t>
            </a:r>
            <a:r>
              <a:rPr lang="en-GB" sz="2800" dirty="0"/>
              <a:t> (Most of the stuff on assessment from my latest two books!)</a:t>
            </a:r>
          </a:p>
          <a:p>
            <a:pPr>
              <a:buFont typeface="+mj-lt"/>
              <a:buAutoNum type="arabicPeriod"/>
            </a:pPr>
            <a:endParaRPr lang="en-GB" sz="2800" u="sng" dirty="0">
              <a:hlinkClick r:id="rId5"/>
            </a:endParaRPr>
          </a:p>
          <a:p>
            <a:pPr>
              <a:buFont typeface="+mj-lt"/>
              <a:buAutoNum type="arabicPeriod"/>
            </a:pPr>
            <a:endParaRPr lang="en-GB" sz="28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morning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conference hashtag </a:t>
            </a:r>
            <a:r>
              <a:rPr lang="en-GB" sz="3600" i="1" dirty="0">
                <a:solidFill>
                  <a:srgbClr val="CC0000"/>
                </a:solidFill>
                <a:latin typeface="Calibri" pitchFamily="34" charset="0"/>
              </a:rPr>
              <a:t>#LTC17RGU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 </a:t>
            </a:r>
            <a:endParaRPr lang="en-GB" sz="3600" dirty="0">
              <a:solidFill>
                <a:schemeClr val="accent1">
                  <a:lumMod val="50000"/>
                </a:schemeClr>
              </a:solidFill>
              <a:latin typeface="Calibri" pitchFamily="34" charset="0"/>
            </a:endParaRPr>
          </a:p>
          <a:p>
            <a:endParaRPr lang="en-GB" sz="3600"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56056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free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6979837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a:t>Routledge</a:t>
            </a:r>
            <a:r>
              <a:rPr lang="en-US" sz="2300" dirty="0">
                <a:solidFill>
                  <a:srgbClr val="002060"/>
                </a:solidFill>
              </a:rPr>
              <a:t>. </a:t>
            </a:r>
            <a:r>
              <a:rPr lang="en-GB" sz="2400" dirty="0">
                <a:solidFill>
                  <a:srgbClr val="008000"/>
                </a:solidFill>
              </a:rPr>
              <a:t>(lots of bits free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514350" indent="-514350">
              <a:lnSpc>
                <a:spcPct val="100000"/>
              </a:lnSpc>
              <a:spcBef>
                <a:spcPts val="0"/>
              </a:spcBef>
              <a:buFont typeface="+mj-lt"/>
              <a:buAutoNum type="arabicPeriod" startAt="12"/>
            </a:pPr>
            <a:endParaRPr lang="en-US" sz="2300" dirty="0"/>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26312543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7"/>
          <p:cNvSpPr txBox="1">
            <a:spLocks noChangeArrowheads="1"/>
          </p:cNvSpPr>
          <p:nvPr/>
        </p:nvSpPr>
        <p:spPr bwMode="auto">
          <a:xfrm>
            <a:off x="4860033" y="2"/>
            <a:ext cx="4283968" cy="8125301"/>
          </a:xfrm>
          <a:prstGeom prst="rect">
            <a:avLst/>
          </a:prstGeom>
          <a:noFill/>
          <a:ln w="9525">
            <a:noFill/>
            <a:miter lim="800000"/>
            <a:headEnd/>
            <a:tailEnd/>
          </a:ln>
        </p:spPr>
        <p:txBody>
          <a:bodyPr wrap="square">
            <a:spAutoFit/>
          </a:bodyPr>
          <a:lstStyle/>
          <a:p>
            <a:pPr algn="ctr">
              <a:spcBef>
                <a:spcPct val="50000"/>
              </a:spcBef>
            </a:pPr>
            <a:endParaRPr lang="en-GB" sz="2400" b="1" dirty="0">
              <a:solidFill>
                <a:srgbClr val="FFFFFF"/>
              </a:solidFill>
              <a:latin typeface="Calibri" pitchFamily="34" charset="0"/>
            </a:endParaRPr>
          </a:p>
          <a:p>
            <a:pPr algn="ctr">
              <a:spcBef>
                <a:spcPct val="50000"/>
              </a:spcBef>
            </a:pPr>
            <a:r>
              <a:rPr lang="en-GB" sz="2400" b="1" dirty="0">
                <a:solidFill>
                  <a:srgbClr val="FFFFFF"/>
                </a:solidFill>
                <a:latin typeface="Calibri" pitchFamily="34" charset="0"/>
              </a:rPr>
              <a:t>3rd edition</a:t>
            </a:r>
          </a:p>
          <a:p>
            <a:pPr algn="ctr">
              <a:spcBef>
                <a:spcPct val="50000"/>
              </a:spcBef>
            </a:pPr>
            <a:r>
              <a:rPr lang="en-GB" sz="2400" b="1" dirty="0">
                <a:solidFill>
                  <a:srgbClr val="FFFFFF"/>
                </a:solidFill>
                <a:latin typeface="Calibri" pitchFamily="34" charset="0"/>
              </a:rPr>
              <a:t>Phil Race</a:t>
            </a:r>
          </a:p>
          <a:p>
            <a:pPr algn="ctr">
              <a:spcBef>
                <a:spcPct val="50000"/>
              </a:spcBef>
            </a:pPr>
            <a:r>
              <a:rPr lang="en-GB" sz="2400" b="1" dirty="0">
                <a:solidFill>
                  <a:srgbClr val="FFFFFF"/>
                </a:solidFill>
                <a:latin typeface="Calibri" pitchFamily="34" charset="0"/>
              </a:rPr>
              <a:t>2014: Sage: London</a:t>
            </a:r>
          </a:p>
          <a:p>
            <a:pPr algn="ctr">
              <a:spcBef>
                <a:spcPct val="50000"/>
              </a:spcBef>
            </a:pPr>
            <a:endParaRPr lang="en-GB" sz="2400" b="1" dirty="0">
              <a:solidFill>
                <a:srgbClr val="FFFFFF"/>
              </a:solidFill>
              <a:latin typeface="Calibri" pitchFamily="34" charset="0"/>
            </a:endParaRPr>
          </a:p>
          <a:p>
            <a:pPr algn="ctr" eaLnBrk="0" hangingPunct="0"/>
            <a:r>
              <a:rPr lang="en-GB" sz="2400" b="1" dirty="0">
                <a:solidFill>
                  <a:srgbClr val="FFFF00"/>
                </a:solidFill>
                <a:latin typeface="Calibri" pitchFamily="34" charset="0"/>
              </a:rPr>
              <a:t>Three short videos</a:t>
            </a:r>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 (1) About making learning happen in general: </a:t>
            </a:r>
            <a:r>
              <a:rPr lang="en-GB" sz="2400" b="1" u="sng" dirty="0">
                <a:solidFill>
                  <a:srgbClr val="FFFFFF"/>
                </a:solidFill>
                <a:latin typeface="Calibri" pitchFamily="34" charset="0"/>
                <a:hlinkClick r:id="rId3"/>
              </a:rPr>
              <a:t>http://tinyurl.com/l7yddya</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(2) Five top tips for lecturers: </a:t>
            </a:r>
            <a:r>
              <a:rPr lang="en-GB" sz="2400" b="1" u="sng" dirty="0">
                <a:solidFill>
                  <a:srgbClr val="FFFFFF"/>
                </a:solidFill>
                <a:latin typeface="Calibri" pitchFamily="34" charset="0"/>
                <a:hlinkClick r:id="rId4"/>
              </a:rPr>
              <a:t>http://tinyurl.com/nxhohe3</a:t>
            </a:r>
            <a:r>
              <a:rPr lang="en-GB" sz="2400" b="1" dirty="0">
                <a:solidFill>
                  <a:srgbClr val="FFFFFF"/>
                </a:solidFill>
                <a:latin typeface="Calibri" pitchFamily="34" charset="0"/>
              </a:rPr>
              <a:t> </a:t>
            </a:r>
          </a:p>
          <a:p>
            <a:pPr algn="ctr" eaLnBrk="0" hangingPunct="0"/>
            <a:endParaRPr lang="en-GB" sz="2400" b="1" dirty="0">
              <a:solidFill>
                <a:srgbClr val="FFFFFF"/>
              </a:solidFill>
              <a:latin typeface="Calibri" pitchFamily="34" charset="0"/>
            </a:endParaRPr>
          </a:p>
          <a:p>
            <a:pPr algn="ctr" eaLnBrk="0" hangingPunct="0"/>
            <a:r>
              <a:rPr lang="en-GB" sz="2400" b="1" dirty="0">
                <a:solidFill>
                  <a:srgbClr val="FFFFFF"/>
                </a:solidFill>
                <a:latin typeface="Calibri" pitchFamily="34" charset="0"/>
              </a:rPr>
              <a:t>(3) On being an author, and the changes in the 3</a:t>
            </a:r>
            <a:r>
              <a:rPr lang="en-GB" sz="2400" b="1" baseline="30000" dirty="0">
                <a:solidFill>
                  <a:srgbClr val="FFFFFF"/>
                </a:solidFill>
                <a:latin typeface="Calibri" pitchFamily="34" charset="0"/>
              </a:rPr>
              <a:t>rd</a:t>
            </a:r>
            <a:r>
              <a:rPr lang="en-GB" sz="2400" b="1" dirty="0">
                <a:solidFill>
                  <a:srgbClr val="FFFFFF"/>
                </a:solidFill>
                <a:latin typeface="Calibri" pitchFamily="34" charset="0"/>
              </a:rPr>
              <a:t> edition: </a:t>
            </a:r>
            <a:r>
              <a:rPr lang="en-GB" sz="2400" b="1" u="sng" dirty="0">
                <a:solidFill>
                  <a:srgbClr val="FFFFFF"/>
                </a:solidFill>
                <a:latin typeface="Calibri" pitchFamily="34" charset="0"/>
                <a:hlinkClick r:id="rId5"/>
              </a:rPr>
              <a:t>http://tinyurl.com/oqfkkdc</a:t>
            </a:r>
            <a:r>
              <a:rPr lang="en-GB" sz="2400" b="1" dirty="0">
                <a:solidFill>
                  <a:srgbClr val="FFFFFF"/>
                </a:solidFill>
                <a:latin typeface="Calibri" pitchFamily="34" charset="0"/>
              </a:rPr>
              <a:t> </a:t>
            </a: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00"/>
              </a:solidFill>
              <a:latin typeface="Calibri" pitchFamily="34" charset="0"/>
            </a:endParaRPr>
          </a:p>
          <a:p>
            <a:pPr algn="ctr">
              <a:spcBef>
                <a:spcPct val="50000"/>
              </a:spcBef>
            </a:pPr>
            <a:endParaRPr lang="en-GB" sz="2000" b="1" dirty="0">
              <a:solidFill>
                <a:srgbClr val="FFFFFF"/>
              </a:solidFill>
              <a:latin typeface="Calibri" pitchFamily="34" charset="0"/>
            </a:endParaRPr>
          </a:p>
        </p:txBody>
      </p:sp>
      <p:pic>
        <p:nvPicPr>
          <p:cNvPr id="5" name="Picture 4" descr="mlh3e.jpg"/>
          <p:cNvPicPr>
            <a:picLocks noChangeAspect="1"/>
          </p:cNvPicPr>
          <p:nvPr/>
        </p:nvPicPr>
        <p:blipFill>
          <a:blip r:embed="rId6" cstate="email"/>
          <a:stretch>
            <a:fillRect/>
          </a:stretch>
        </p:blipFill>
        <p:spPr>
          <a:xfrm>
            <a:off x="2" y="0"/>
            <a:ext cx="4852737"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5334000" y="980734"/>
            <a:ext cx="3810000" cy="4524315"/>
          </a:xfrm>
          <a:prstGeom prst="rect">
            <a:avLst/>
          </a:prstGeom>
          <a:noFill/>
          <a:ln w="9525">
            <a:noFill/>
            <a:miter lim="800000"/>
            <a:headEnd/>
            <a:tailEnd/>
          </a:ln>
        </p:spPr>
        <p:txBody>
          <a:bodyPr wrap="square">
            <a:spAutoFit/>
          </a:bodyPr>
          <a:lstStyle/>
          <a:p>
            <a:pPr algn="ctr" eaLnBrk="0" hangingPunct="0">
              <a:spcBef>
                <a:spcPct val="50000"/>
              </a:spcBef>
            </a:pPr>
            <a:r>
              <a:rPr lang="en-GB" sz="3200" b="1" dirty="0">
                <a:solidFill>
                  <a:srgbClr val="FFFFFF"/>
                </a:solidFill>
              </a:rPr>
              <a:t>The Lecturer’s Toolkit</a:t>
            </a:r>
          </a:p>
          <a:p>
            <a:pPr algn="ctr" eaLnBrk="0" hangingPunct="0">
              <a:spcBef>
                <a:spcPct val="50000"/>
              </a:spcBef>
            </a:pPr>
            <a:r>
              <a:rPr lang="en-GB" sz="3200" b="1" dirty="0">
                <a:solidFill>
                  <a:srgbClr val="FFFFFF"/>
                </a:solidFill>
              </a:rPr>
              <a:t>4</a:t>
            </a:r>
            <a:r>
              <a:rPr lang="en-GB" sz="3200" b="1" baseline="30000" dirty="0">
                <a:solidFill>
                  <a:srgbClr val="FFFFFF"/>
                </a:solidFill>
              </a:rPr>
              <a:t>th</a:t>
            </a:r>
            <a:r>
              <a:rPr lang="en-GB" sz="3200" b="1" dirty="0">
                <a:solidFill>
                  <a:srgbClr val="FFFFFF"/>
                </a:solidFill>
              </a:rPr>
              <a:t> Edition</a:t>
            </a:r>
          </a:p>
          <a:p>
            <a:pPr algn="ctr" eaLnBrk="0" hangingPunct="0">
              <a:spcBef>
                <a:spcPct val="50000"/>
              </a:spcBef>
            </a:pPr>
            <a:r>
              <a:rPr lang="en-GB" sz="3200" b="1" dirty="0">
                <a:solidFill>
                  <a:srgbClr val="FFFF00"/>
                </a:solidFill>
              </a:rPr>
              <a:t>Phil Race</a:t>
            </a:r>
          </a:p>
          <a:p>
            <a:pPr algn="ctr" eaLnBrk="0" hangingPunct="0">
              <a:spcBef>
                <a:spcPct val="50000"/>
              </a:spcBef>
            </a:pPr>
            <a:r>
              <a:rPr lang="en-GB" sz="3200" b="1" dirty="0">
                <a:solidFill>
                  <a:srgbClr val="FFFF00"/>
                </a:solidFill>
              </a:rPr>
              <a:t>London: Routledge, </a:t>
            </a:r>
          </a:p>
          <a:p>
            <a:pPr algn="ctr" eaLnBrk="0" hangingPunct="0">
              <a:spcBef>
                <a:spcPct val="50000"/>
              </a:spcBef>
            </a:pPr>
            <a:r>
              <a:rPr lang="en-GB" sz="3200" b="1" dirty="0">
                <a:solidFill>
                  <a:srgbClr val="FFFF00"/>
                </a:solidFill>
              </a:rPr>
              <a:t>2015.</a:t>
            </a:r>
          </a:p>
        </p:txBody>
      </p:sp>
      <p:pic>
        <p:nvPicPr>
          <p:cNvPr id="6" name="Picture 5" descr="toolkit 4th edition.jpg"/>
          <p:cNvPicPr>
            <a:picLocks noChangeAspect="1"/>
          </p:cNvPicPr>
          <p:nvPr/>
        </p:nvPicPr>
        <p:blipFill>
          <a:blip r:embed="rId3" cstate="email"/>
          <a:stretch>
            <a:fillRect/>
          </a:stretch>
        </p:blipFill>
        <p:spPr>
          <a:xfrm>
            <a:off x="0" y="12"/>
            <a:ext cx="5270698" cy="685190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making assessment and feedback work more effectively and efficiently for myself and my students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br>
              <a:rPr lang="en-GB" sz="2400" b="1" dirty="0">
                <a:solidFill>
                  <a:schemeClr val="tx1"/>
                </a:solidFill>
              </a:rPr>
            </a:br>
            <a:r>
              <a:rPr lang="en-GB" sz="2400" i="1" dirty="0">
                <a:solidFill>
                  <a:schemeClr val="tx1"/>
                </a:solidFill>
              </a:rPr>
              <a:t>Review of Educational Research Vol.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06324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27369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change that has the greatest potential to improve student learning is a shift in the balance of summative and formative assessment. Summative assessment has important purposes in selection, certification and institutional accountability, but its dominance has distorted the potential of assessment to promote learning (assessment for learning). (HEA, 2012, p.9) </a:t>
            </a:r>
          </a:p>
          <a:p>
            <a:endParaRPr lang="en-GB" dirty="0">
              <a:solidFill>
                <a:schemeClr val="accent2">
                  <a:lumMod val="50000"/>
                </a:schemeClr>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dirty="0">
                <a:solidFill>
                  <a:schemeClr val="accent2">
                    <a:lumMod val="50000"/>
                  </a:schemeClr>
                </a:solidFill>
              </a:rPr>
              <a:t>The imperatives of summative assessment </a:t>
            </a:r>
            <a:r>
              <a:rPr lang="en-GB" dirty="0">
                <a:solidFill>
                  <a:schemeClr val="accent6">
                    <a:lumMod val="60000"/>
                    <a:lumOff val="40000"/>
                  </a:schemeClr>
                </a:solidFill>
              </a:rPr>
              <a:t>necessarily limit the use of assessment methods that have demonstrable value for learning</a:t>
            </a:r>
            <a:r>
              <a:rPr lang="en-GB"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dirty="0">
              <a:solidFill>
                <a:schemeClr val="accent2">
                  <a:lumMod val="50000"/>
                </a:schemeClr>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a:t>Recognising and accrediting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008000"/>
                </a:solidFill>
              </a:rPr>
              <a:t>Great to be back at RGU</a:t>
            </a:r>
          </a:p>
        </p:txBody>
      </p:sp>
      <p:sp>
        <p:nvSpPr>
          <p:cNvPr id="3" name="Content Placeholder 2"/>
          <p:cNvSpPr>
            <a:spLocks noGrp="1"/>
          </p:cNvSpPr>
          <p:nvPr>
            <p:ph idx="1"/>
          </p:nvPr>
        </p:nvSpPr>
        <p:spPr/>
        <p:txBody>
          <a:bodyPr/>
          <a:lstStyle/>
          <a:p>
            <a:r>
              <a:rPr lang="en-GB" dirty="0"/>
              <a:t>I was offered a job here in 1981 – but couldn’t afford to move!</a:t>
            </a:r>
          </a:p>
          <a:p>
            <a:r>
              <a:rPr lang="en-GB" dirty="0"/>
              <a:t>I was external examiner here for several years.</a:t>
            </a:r>
          </a:p>
          <a:p>
            <a:r>
              <a:rPr lang="en-GB" dirty="0"/>
              <a:t>I’ve enjoyed several conferences in Aberdeen over the years.</a:t>
            </a:r>
          </a:p>
          <a:p>
            <a:r>
              <a:rPr lang="en-GB" dirty="0"/>
              <a:t>I watched Sally give her first inaugural professorial lecture here.</a:t>
            </a:r>
          </a:p>
        </p:txBody>
      </p:sp>
    </p:spTree>
    <p:extLst>
      <p:ext uri="{BB962C8B-B14F-4D97-AF65-F5344CB8AC3E}">
        <p14:creationId xmlns:p14="http://schemas.microsoft.com/office/powerpoint/2010/main" val="3829312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2060"/>
                </a:solidFill>
              </a:rPr>
              <a:t>Assessment and feedback</a:t>
            </a:r>
          </a:p>
          <a:p>
            <a:r>
              <a:rPr lang="en-GB" sz="2800" dirty="0">
                <a:solidFill>
                  <a:srgbClr val="002060"/>
                </a:solidFill>
              </a:rPr>
              <a:t>The criteria used in marking have been clear in advance </a:t>
            </a:r>
          </a:p>
          <a:p>
            <a:r>
              <a:rPr lang="en-GB" sz="2800" dirty="0">
                <a:solidFill>
                  <a:srgbClr val="002060"/>
                </a:solidFill>
              </a:rPr>
              <a:t>Marking and assessment have been fair</a:t>
            </a:r>
          </a:p>
          <a:p>
            <a:r>
              <a:rPr lang="en-GB" sz="2800" dirty="0">
                <a:solidFill>
                  <a:srgbClr val="002060"/>
                </a:solidFill>
              </a:rPr>
              <a:t>Feedback on my work has been timely</a:t>
            </a:r>
          </a:p>
          <a:p>
            <a:r>
              <a:rPr lang="en-GB" sz="2800" dirty="0">
                <a:solidFill>
                  <a:srgbClr val="002060"/>
                </a:solidFill>
              </a:rPr>
              <a:t>I have received helpful comments on my work</a:t>
            </a:r>
          </a:p>
          <a:p>
            <a:pPr>
              <a:buNone/>
            </a:pPr>
            <a:r>
              <a:rPr lang="en-GB" sz="2800" dirty="0">
                <a:solidFill>
                  <a:srgbClr val="002060"/>
                </a:solidFill>
              </a:rPr>
              <a:t>Student voice</a:t>
            </a:r>
          </a:p>
          <a:p>
            <a:pPr lvl="0"/>
            <a:r>
              <a:rPr lang="en-GB" sz="2800" dirty="0">
                <a:solidFill>
                  <a:srgbClr val="002060"/>
                </a:solidFill>
              </a:rPr>
              <a:t>I have had the right opportunities to provide feedback on my course</a:t>
            </a:r>
          </a:p>
          <a:p>
            <a:pPr lvl="0"/>
            <a:r>
              <a:rPr lang="en-GB" sz="2800" dirty="0">
                <a:solidFill>
                  <a:srgbClr val="002060"/>
                </a:solidFill>
              </a:rPr>
              <a:t>Staff value students’ views and opinions about the course</a:t>
            </a:r>
          </a:p>
          <a:p>
            <a:pPr lvl="0"/>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a:solidFill>
                  <a:srgbClr val="FFFF00"/>
                </a:solidFill>
                <a:latin typeface="Calibri"/>
              </a:rPr>
              <a:t>The read-write industry</a:t>
            </a:r>
          </a:p>
        </p:txBody>
      </p:sp>
    </p:spTree>
    <p:extLst>
      <p:ext uri="{BB962C8B-B14F-4D97-AF65-F5344CB8AC3E}">
        <p14:creationId xmlns:p14="http://schemas.microsoft.com/office/powerpoint/2010/main" val="500254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a:solidFill>
                  <a:srgbClr val="FFFF00"/>
                </a:solidFill>
                <a:latin typeface="Calibri"/>
              </a:rPr>
              <a:t>In the exam room you’re on your own</a:t>
            </a:r>
          </a:p>
        </p:txBody>
      </p:sp>
    </p:spTree>
    <p:extLst>
      <p:ext uri="{BB962C8B-B14F-4D97-AF65-F5344CB8AC3E}">
        <p14:creationId xmlns:p14="http://schemas.microsoft.com/office/powerpoint/2010/main" val="1093354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6580"/>
            <a:ext cx="9144000" cy="6304840"/>
          </a:xfrm>
          <a:prstGeom prst="rect">
            <a:avLst/>
          </a:prstGeom>
        </p:spPr>
      </p:pic>
    </p:spTree>
    <p:extLst>
      <p:ext uri="{BB962C8B-B14F-4D97-AF65-F5344CB8AC3E}">
        <p14:creationId xmlns:p14="http://schemas.microsoft.com/office/powerpoint/2010/main" val="2836989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a:solidFill>
                  <a:schemeClr val="bg1"/>
                </a:solidFill>
              </a:rPr>
              <a:t>Some </a:t>
            </a:r>
          </a:p>
          <a:p>
            <a:pPr algn="ctr" eaLnBrk="1" fontAlgn="auto" hangingPunct="1">
              <a:spcBef>
                <a:spcPts val="0"/>
              </a:spcBef>
              <a:spcAft>
                <a:spcPts val="0"/>
              </a:spcAft>
            </a:pPr>
            <a:r>
              <a:rPr lang="en-GB" b="1" dirty="0">
                <a:solidFill>
                  <a:schemeClr val="bg1"/>
                </a:solidFill>
              </a:rPr>
              <a:t>assessment</a:t>
            </a:r>
          </a:p>
          <a:p>
            <a:pPr algn="ctr" eaLnBrk="1" fontAlgn="auto" hangingPunct="1">
              <a:spcBef>
                <a:spcPts val="0"/>
              </a:spcBef>
              <a:spcAft>
                <a:spcPts val="0"/>
              </a:spcAft>
            </a:pPr>
            <a:r>
              <a:rPr lang="en-GB" b="1" dirty="0">
                <a:solidFill>
                  <a:schemeClr val="bg1"/>
                </a:solidFill>
              </a:rPr>
              <a:t>issues</a:t>
            </a:r>
          </a:p>
          <a:p>
            <a:pPr algn="ctr" eaLnBrk="1" fontAlgn="auto" hangingPunct="1">
              <a:spcBef>
                <a:spcPts val="0"/>
              </a:spcBef>
              <a:spcAft>
                <a:spcPts val="0"/>
              </a:spcAft>
            </a:pPr>
            <a:r>
              <a:rPr lang="en-GB" b="1" dirty="0">
                <a:solidFill>
                  <a:schemeClr val="bg1"/>
                </a:solidFill>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91791295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0" y="1"/>
            <a:ext cx="8964613" cy="908732"/>
          </a:xfrm>
          <a:noFill/>
          <a:ln w="12700">
            <a:noFill/>
            <a:miter lim="800000"/>
            <a:headEnd/>
            <a:tailEnd/>
          </a:ln>
          <a:effectLst/>
        </p:spPr>
        <p:txBody>
          <a:bodyPr vert="horz" lIns="92075" tIns="46038" rIns="92075" bIns="46038" rtlCol="0" anchor="ctr">
            <a:normAutofit/>
          </a:bodyPr>
          <a:lstStyle/>
          <a:p>
            <a:pPr eaLnBrk="0" hangingPunct="0">
              <a:lnSpc>
                <a:spcPct val="80000"/>
              </a:lnSpc>
            </a:pPr>
            <a:endParaRPr lang="en-GB" sz="3200" kern="1200" dirty="0">
              <a:solidFill>
                <a:srgbClr val="800080"/>
              </a:solidFill>
              <a:ea typeface="+mn-ea"/>
              <a:cs typeface="+mn-cs"/>
            </a:endParaRPr>
          </a:p>
        </p:txBody>
      </p:sp>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908733"/>
            <a:ext cx="8352928" cy="1872177"/>
          </a:xfrm>
          <a:prstGeom prst="rect">
            <a:avLst/>
          </a:prstGeom>
          <a:solidFill>
            <a:srgbClr val="FFFF00"/>
          </a:solidFill>
        </p:spPr>
        <p:txBody>
          <a:bodyPr wrap="square" rtlCol="0">
            <a:no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will I be expected to show for this?</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What does a good one look like, and a bad one?</a:t>
            </a:r>
          </a:p>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0000"/>
                </a:solidFill>
                <a:effectLst/>
                <a:uLnTx/>
                <a:uFillTx/>
              </a:rPr>
              <a:t>Where does this fit into the big picture?</a:t>
            </a:r>
          </a:p>
        </p:txBody>
      </p:sp>
      <p:sp>
        <p:nvSpPr>
          <p:cNvPr id="5" name="TextBox 4"/>
          <p:cNvSpPr txBox="1"/>
          <p:nvPr/>
        </p:nvSpPr>
        <p:spPr>
          <a:xfrm>
            <a:off x="467430" y="2"/>
            <a:ext cx="8399094" cy="908731"/>
          </a:xfrm>
          <a:prstGeom prst="rect">
            <a:avLst/>
          </a:prstGeom>
          <a:solidFill>
            <a:schemeClr val="accent2"/>
          </a:solidFill>
        </p:spPr>
        <p:txBody>
          <a:bodyPr wrap="non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Constructive Alignment: John Biggs</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Some of the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tools we can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use in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face-to-face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Comic Sans MS" pitchFamily="66" charset="0"/>
              </a:rPr>
              <a:t>contexts</a:t>
            </a:r>
          </a:p>
        </p:txBody>
      </p:sp>
    </p:spTree>
    <p:extLst>
      <p:ext uri="{BB962C8B-B14F-4D97-AF65-F5344CB8AC3E}">
        <p14:creationId xmlns:p14="http://schemas.microsoft.com/office/powerpoint/2010/main" val="48912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r>
              <a:rPr lang="en-GB" dirty="0"/>
              <a:t>(Wtf?) </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6858000" cy="6858000"/>
          </a:xfrm>
          <a:prstGeom prst="rect">
            <a:avLst/>
          </a:prstGeom>
          <a:solidFill>
            <a:schemeClr val="tx1"/>
          </a:solidFill>
        </p:spPr>
      </p:pic>
    </p:spTree>
    <p:extLst>
      <p:ext uri="{BB962C8B-B14F-4D97-AF65-F5344CB8AC3E}">
        <p14:creationId xmlns:p14="http://schemas.microsoft.com/office/powerpoint/2010/main" val="568089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476590"/>
            <a:ext cx="9144000" cy="7532525"/>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645607"/>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2600" b="1" dirty="0">
                <a:solidFill>
                  <a:srgbClr val="000000"/>
                </a:solidFill>
                <a:latin typeface="Verdana" pitchFamily="34" charset="0"/>
              </a:rPr>
              <a:t>Making assessment manageable: we need to:</a:t>
            </a: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a:solidFill>
                  <a:srgbClr val="FF3300"/>
                </a:solidFill>
              </a:rPr>
              <a:t>Sadler, D. R. (2010). </a:t>
            </a:r>
            <a:r>
              <a:rPr lang="en-GB" sz="2400" b="1" dirty="0"/>
              <a:t>Beyond feedback: Developing student capability in complex appraisal. </a:t>
            </a:r>
            <a:r>
              <a:rPr lang="en-GB" sz="2400" b="1" i="1" dirty="0"/>
              <a:t>Assessment &amp; Evaluation in Higher Education, 35</a:t>
            </a:r>
            <a:r>
              <a:rPr lang="en-GB" sz="2400" b="1" dirty="0"/>
              <a:t>(5), 535-550.</a:t>
            </a:r>
            <a:br>
              <a:rPr lang="en-GB" sz="2400" b="1" dirty="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a:t>Students need to be exposed to, and gain experience in </a:t>
            </a:r>
            <a:r>
              <a:rPr lang="en-GB" dirty="0">
                <a:solidFill>
                  <a:schemeClr val="accent6">
                    <a:lumMod val="40000"/>
                    <a:lumOff val="60000"/>
                  </a:schemeClr>
                </a:solidFill>
              </a:rPr>
              <a:t>making judgements </a:t>
            </a:r>
            <a:r>
              <a:rPr lang="en-GB" dirty="0"/>
              <a:t>about a variety of works of </a:t>
            </a:r>
            <a:r>
              <a:rPr lang="en-GB" dirty="0">
                <a:solidFill>
                  <a:schemeClr val="accent6">
                    <a:lumMod val="40000"/>
                    <a:lumOff val="60000"/>
                  </a:schemeClr>
                </a:solidFill>
              </a:rPr>
              <a:t>different</a:t>
            </a:r>
            <a:r>
              <a:rPr lang="en-GB" dirty="0"/>
              <a:t> quality…They need planned rather than random exposure to exemplars, and experience in making judgements about quality. They need to create verbalised rationales and accounts of how various works could have been </a:t>
            </a:r>
            <a:r>
              <a:rPr lang="en-GB" dirty="0">
                <a:solidFill>
                  <a:schemeClr val="accent6">
                    <a:lumMod val="40000"/>
                    <a:lumOff val="60000"/>
                  </a:schemeClr>
                </a:solidFill>
              </a:rPr>
              <a:t>done</a:t>
            </a:r>
            <a:r>
              <a:rPr lang="en-GB" dirty="0">
                <a:solidFill>
                  <a:srgbClr val="FF3300"/>
                </a:solidFill>
              </a:rPr>
              <a:t> </a:t>
            </a:r>
            <a:r>
              <a:rPr lang="en-GB" dirty="0">
                <a:solidFill>
                  <a:schemeClr val="accent6">
                    <a:lumMod val="40000"/>
                    <a:lumOff val="60000"/>
                  </a:schemeClr>
                </a:solidFill>
              </a:rPr>
              <a:t>better</a:t>
            </a:r>
            <a:r>
              <a:rPr lang="en-GB" dirty="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Finally, they need to engage in </a:t>
            </a:r>
            <a:r>
              <a:rPr lang="en-GB" dirty="0">
                <a:solidFill>
                  <a:schemeClr val="accent6">
                    <a:lumMod val="40000"/>
                    <a:lumOff val="60000"/>
                  </a:schemeClr>
                </a:solidFill>
              </a:rPr>
              <a:t>evaluative conversations</a:t>
            </a:r>
            <a:r>
              <a:rPr lang="en-GB" dirty="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6600"/>
                </a:solidFill>
                <a:latin typeface="+mn-lt"/>
              </a:rPr>
              <a:t>one 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CC0000"/>
                </a:solidFill>
                <a:latin typeface="+mn-lt"/>
              </a:rPr>
              <a:t>touch left ear = no better</a:t>
            </a:r>
            <a:r>
              <a:rPr lang="en-GB" sz="24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making assessment and feedback more manageable!</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Put assessment and feedback in context in the 2017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Explore some ideas for making assessment and feedback work better for students, and for us.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Involve students more in their own assessment.</a:t>
            </a:r>
          </a:p>
          <a:p>
            <a:pPr marL="533400" lvl="0" indent="-533400" eaLnBrk="0" hangingPunct="0">
              <a:lnSpc>
                <a:spcPct val="90000"/>
              </a:lnSpc>
              <a:spcBef>
                <a:spcPct val="35000"/>
              </a:spcBef>
              <a:buClr>
                <a:srgbClr val="009900"/>
              </a:buClr>
              <a:buFont typeface="+mj-lt"/>
              <a:buAutoNum type="arabicPeriod"/>
            </a:pPr>
            <a:endParaRPr lang="en-GB" sz="2800" b="1" kern="0" dirty="0">
              <a:solidFill>
                <a:srgbClr val="660066"/>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039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t>Brown, S. (2015) </a:t>
            </a:r>
            <a:r>
              <a:rPr lang="en-GB" sz="2000" i="1" dirty="0"/>
              <a:t>Learning, teaching and assessment in higher education: global perspectives, </a:t>
            </a:r>
            <a:r>
              <a:rPr lang="en-GB" sz="2000" dirty="0"/>
              <a:t>London: Palgrave-</a:t>
            </a:r>
            <a:r>
              <a:rPr lang="en-GB" sz="2000" dirty="0" err="1"/>
              <a:t>MacMillan</a:t>
            </a:r>
            <a:r>
              <a:rPr lang="en-GB" sz="2000" dirty="0"/>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Rationale</a:t>
            </a:r>
          </a:p>
        </p:txBody>
      </p:sp>
      <p:sp>
        <p:nvSpPr>
          <p:cNvPr id="3" name="Content Placeholder 2"/>
          <p:cNvSpPr>
            <a:spLocks noGrp="1"/>
          </p:cNvSpPr>
          <p:nvPr>
            <p:ph idx="1"/>
          </p:nvPr>
        </p:nvSpPr>
        <p:spPr/>
        <p:txBody>
          <a:bodyPr/>
          <a:lstStyle/>
          <a:p>
            <a:r>
              <a:rPr lang="en-GB" dirty="0"/>
              <a:t>We spend a great deal of our time and energy trying to make assessment and feedback work well for students - how on earth could we do better? </a:t>
            </a:r>
          </a:p>
          <a:p>
            <a:r>
              <a:rPr lang="en-GB" dirty="0"/>
              <a:t>Phil will summarise some key pointers from the literature on assessment and feedback, and propose some tactics for making both more effective, more efficient, better linked to learning – and (most important perhaps) more manageable.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Time to re-invent assessment and feedback?</a:t>
            </a:r>
          </a:p>
        </p:txBody>
      </p:sp>
      <p:sp>
        <p:nvSpPr>
          <p:cNvPr id="3" name="Content Placeholder 2"/>
          <p:cNvSpPr>
            <a:spLocks noGrp="1"/>
          </p:cNvSpPr>
          <p:nvPr>
            <p:ph idx="1"/>
          </p:nvPr>
        </p:nvSpPr>
        <p:spPr/>
        <p:txBody>
          <a:bodyPr/>
          <a:lstStyle/>
          <a:p>
            <a:r>
              <a:rPr lang="en-GB" dirty="0"/>
              <a:t>Einstein suggested that ‘it is simply madness to keep doing the same things and expect different results’; it is therefore timely to explore how assessment and feedback can now be ‘reinvented’ to make all the processes more effective, efficient and manageable.</a:t>
            </a:r>
          </a:p>
        </p:txBody>
      </p:sp>
    </p:spTree>
    <p:extLst>
      <p:ext uri="{BB962C8B-B14F-4D97-AF65-F5344CB8AC3E}">
        <p14:creationId xmlns:p14="http://schemas.microsoft.com/office/powerpoint/2010/main" val="35613910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4"/>
            <a:ext cx="8713788" cy="719738"/>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Themes and targets</a:t>
            </a:r>
          </a:p>
        </p:txBody>
      </p:sp>
      <p:sp>
        <p:nvSpPr>
          <p:cNvPr id="3" name="Content Placeholder 2"/>
          <p:cNvSpPr>
            <a:spLocks noGrp="1"/>
          </p:cNvSpPr>
          <p:nvPr>
            <p:ph idx="1"/>
          </p:nvPr>
        </p:nvSpPr>
        <p:spPr>
          <a:xfrm>
            <a:off x="358775" y="908651"/>
            <a:ext cx="8605838" cy="4958750"/>
          </a:xfrm>
        </p:spPr>
        <p:txBody>
          <a:bodyPr/>
          <a:lstStyle/>
          <a:p>
            <a:pPr marL="0" indent="0">
              <a:buNone/>
            </a:pPr>
            <a:r>
              <a:rPr lang="en-GB" sz="2800" dirty="0"/>
              <a:t>This conference has great targets for making assessment and feedback work well.</a:t>
            </a:r>
          </a:p>
          <a:p>
            <a:r>
              <a:rPr lang="en-GB" sz="2800" dirty="0">
                <a:solidFill>
                  <a:srgbClr val="008000"/>
                </a:solidFill>
              </a:rPr>
              <a:t>Assessment literacy: </a:t>
            </a:r>
            <a:r>
              <a:rPr lang="en-GB" sz="2800" dirty="0"/>
              <a:t>the more students know about how it all works better, the more justice they can do to themselves.</a:t>
            </a:r>
          </a:p>
          <a:p>
            <a:r>
              <a:rPr lang="en-GB" sz="2800" dirty="0">
                <a:solidFill>
                  <a:srgbClr val="008000"/>
                </a:solidFill>
              </a:rPr>
              <a:t>Sustainable:</a:t>
            </a:r>
            <a:r>
              <a:rPr lang="en-GB" sz="2800" dirty="0"/>
              <a:t> among many things, this means ‘manageable’ – for us and for students.</a:t>
            </a:r>
          </a:p>
          <a:p>
            <a:r>
              <a:rPr lang="en-GB" sz="2800" dirty="0">
                <a:solidFill>
                  <a:srgbClr val="008000"/>
                </a:solidFill>
              </a:rPr>
              <a:t>Innovative:</a:t>
            </a:r>
            <a:r>
              <a:rPr lang="en-GB" sz="2800" dirty="0"/>
              <a:t> the conference will be full of new ideas, and thoughts about what’s wrong with some old ideas.</a:t>
            </a:r>
          </a:p>
          <a:p>
            <a:r>
              <a:rPr lang="en-GB" sz="2800" dirty="0">
                <a:solidFill>
                  <a:srgbClr val="008000"/>
                </a:solidFill>
              </a:rPr>
              <a:t>Inclusive:</a:t>
            </a:r>
            <a:r>
              <a:rPr lang="en-GB" sz="2800" dirty="0"/>
              <a:t> one problem is that in its own way, assessment always discriminates between students.</a:t>
            </a:r>
          </a:p>
        </p:txBody>
      </p:sp>
    </p:spTree>
    <p:extLst>
      <p:ext uri="{BB962C8B-B14F-4D97-AF65-F5344CB8AC3E}">
        <p14:creationId xmlns:p14="http://schemas.microsoft.com/office/powerpoint/2010/main" val="17183265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Outline programme</a:t>
            </a:r>
          </a:p>
        </p:txBody>
      </p:sp>
      <p:sp>
        <p:nvSpPr>
          <p:cNvPr id="3" name="Content Placeholder 2"/>
          <p:cNvSpPr>
            <a:spLocks noGrp="1"/>
          </p:cNvSpPr>
          <p:nvPr>
            <p:ph idx="1"/>
          </p:nvPr>
        </p:nvSpPr>
        <p:spPr/>
        <p:txBody>
          <a:bodyPr/>
          <a:lstStyle/>
          <a:p>
            <a:r>
              <a:rPr lang="en-GB" dirty="0"/>
              <a:t>Introductory exercise: ‘Assessment and feedback would be much better for me if only I…’</a:t>
            </a:r>
          </a:p>
          <a:p>
            <a:r>
              <a:rPr lang="en-GB" dirty="0"/>
              <a:t>‘What the gurus tell us’ about assessment and feedback in higher education.</a:t>
            </a:r>
          </a:p>
          <a:p>
            <a:r>
              <a:rPr lang="en-GB" dirty="0"/>
              <a:t>Ideas and exercises on learning, student experience, assessment and feedback.</a:t>
            </a:r>
          </a:p>
          <a:p>
            <a:r>
              <a:rPr lang="en-GB" dirty="0"/>
              <a:t>Prelude to workshop tomorrow?</a:t>
            </a:r>
          </a:p>
          <a:p>
            <a:endParaRPr lang="en-GB" dirty="0"/>
          </a:p>
        </p:txBody>
      </p:sp>
    </p:spTree>
  </p:cSld>
  <p:clrMapOvr>
    <a:masterClrMapping/>
  </p:clrMapOvr>
  <p:transition/>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3_Network Blitz">
  <a:themeElements>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etwork Blitz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Network Blitz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Network Blitz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etwork Blitz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Network Blitz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Network Blitz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116.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5.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4212</Words>
  <Application>Microsoft Office PowerPoint</Application>
  <PresentationFormat>On-screen Show (4:3)</PresentationFormat>
  <Paragraphs>411</Paragraphs>
  <Slides>56</Slides>
  <Notes>30</Notes>
  <HiddenSlides>0</HiddenSlides>
  <MMClips>0</MMClips>
  <ScaleCrop>false</ScaleCrop>
  <HeadingPairs>
    <vt:vector size="6" baseType="variant">
      <vt:variant>
        <vt:lpstr>Fonts Used</vt:lpstr>
      </vt:variant>
      <vt:variant>
        <vt:i4>13</vt:i4>
      </vt:variant>
      <vt:variant>
        <vt:lpstr>Theme</vt:lpstr>
      </vt:variant>
      <vt:variant>
        <vt:i4>126</vt:i4>
      </vt:variant>
      <vt:variant>
        <vt:lpstr>Slide Titles</vt:lpstr>
      </vt:variant>
      <vt:variant>
        <vt:i4>56</vt:i4>
      </vt:variant>
    </vt:vector>
  </HeadingPairs>
  <TitlesOfParts>
    <vt:vector size="195" baseType="lpstr">
      <vt:lpstr>Arial</vt:lpstr>
      <vt:lpstr>Arial Black</vt:lpstr>
      <vt:lpstr>Arial Rounded MT Bold</vt:lpstr>
      <vt:lpstr>Calibri</vt:lpstr>
      <vt:lpstr>Calibri Light</vt:lpstr>
      <vt:lpstr>Comic Sans MS</vt:lpstr>
      <vt:lpstr>Creepy</vt:lpstr>
      <vt:lpstr>Monotype Sorts</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10_Office Theme</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89_Custom Design</vt:lpstr>
      <vt:lpstr>120_Custom Design</vt:lpstr>
      <vt:lpstr>1_Network Blitz</vt:lpstr>
      <vt:lpstr>3_Network Blitz</vt:lpstr>
      <vt:lpstr>99_Custom Design</vt:lpstr>
      <vt:lpstr>53_Custom Design</vt:lpstr>
      <vt:lpstr>90_Custom Design</vt:lpstr>
      <vt:lpstr>6_Office Theme</vt:lpstr>
      <vt:lpstr>121_Custom Design</vt:lpstr>
      <vt:lpstr>54_Custom Design</vt:lpstr>
      <vt:lpstr>126_Custom Design</vt:lpstr>
      <vt:lpstr>105_Custom Design</vt:lpstr>
      <vt:lpstr>91_Custom Design</vt:lpstr>
      <vt:lpstr>58_Custom Design</vt:lpstr>
      <vt:lpstr>103_Custom Design</vt:lpstr>
      <vt:lpstr>55_Custom Design</vt:lpstr>
      <vt:lpstr>100_Custom Design</vt:lpstr>
      <vt:lpstr>92_Custom Design</vt:lpstr>
      <vt:lpstr>70_Custom Design</vt:lpstr>
      <vt:lpstr>Reinventing Assessment: Towards Assessment and Feedback as learning - exploring what the gurus say about assessment, and some ideas from Phil!</vt:lpstr>
      <vt:lpstr>PowerPoint Presentation</vt:lpstr>
      <vt:lpstr>Great to be back at RGU</vt:lpstr>
      <vt:lpstr> About Phil…</vt:lpstr>
      <vt:lpstr>Thanks to students</vt:lpstr>
      <vt:lpstr>Rationale</vt:lpstr>
      <vt:lpstr>Time to re-invent assessment and feedback?</vt:lpstr>
      <vt:lpstr>Themes and targets</vt:lpstr>
      <vt:lpstr>Outline programme</vt:lpstr>
      <vt:lpstr>Reference materials</vt:lpstr>
      <vt:lpstr>You will be able to download my main slides</vt:lpstr>
      <vt:lpstr>Intended learning outcomes</vt:lpstr>
      <vt:lpstr>Task: agree, disagree, or don’t know</vt:lpstr>
      <vt:lpstr>Downloadable resource materials</vt:lpstr>
      <vt:lpstr>Announcement about mobile phones and laptops...</vt:lpstr>
      <vt:lpstr>17 sources about assessment, feedback and learning in higher education</vt:lpstr>
      <vt:lpstr>PowerPoint Presentation</vt:lpstr>
      <vt:lpstr>PowerPoint Presentation</vt:lpstr>
      <vt:lpstr>PowerPoint Presentation</vt:lpstr>
      <vt:lpstr>PowerPoint Presentation</vt:lpstr>
      <vt:lpstr>Post-it exercise</vt:lpstr>
      <vt:lpstr>Boud et al 2010: ‘Assessment 2020’</vt:lpstr>
      <vt:lpstr>Boud et al, 2010</vt:lpstr>
      <vt:lpstr>Evans, C. (2013) Making Sense of Assessment Feedback in Higher Education  Review of Educational Research Vol. 83, No. 1, pp. 70–120</vt:lpstr>
      <vt:lpstr>A marked improvement: HEA, 2012</vt:lpstr>
      <vt:lpstr>More formative, less summative</vt:lpstr>
      <vt:lpstr>Marks get in the way</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PowerPoint Presentation</vt:lpstr>
      <vt:lpstr>PowerPoint Presentation</vt:lpstr>
      <vt:lpstr>PowerPoint Presentation</vt:lpstr>
      <vt:lpstr>PowerPoint Presentation</vt:lpstr>
      <vt:lpstr>PowerPoint Presentation</vt:lpstr>
      <vt:lpstr>PowerPoint Presentation</vt:lpstr>
      <vt:lpstr>So now, it’s time to re-think:</vt:lpstr>
      <vt:lpstr>But what about learning styles?</vt:lpstr>
      <vt:lpstr>PowerPoint Presentation</vt:lpstr>
      <vt:lpstr>Teaching – and research – and reflection: the ten most important words</vt:lpstr>
      <vt:lpstr>‘what’ is getting ever less important</vt:lpstr>
      <vt:lpstr>PowerPoint Presentation</vt:lpstr>
      <vt:lpstr>PowerPoint Presentation</vt:lpstr>
      <vt:lpstr>PowerPoint Presentation</vt:lpstr>
      <vt:lpstr>The guru Royce Sadler </vt:lpstr>
      <vt:lpstr>Sadler, D. R. (2010). Beyond feedback: Developing student capability in complex appraisal. Assessment &amp; Evaluation in Higher Education, 35(5), 535-550. </vt:lpstr>
      <vt:lpstr>PowerPoint Presentation</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2017-05-03T10:13:43Z</dcterms:modified>
</cp:coreProperties>
</file>