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theme/theme1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slideLayouts/slideLayout30.xml" ContentType="application/vnd.openxmlformats-officedocument.presentationml.slideLayout+xml"/>
  <Override PartName="/ppt/theme/theme21.xml" ContentType="application/vnd.openxmlformats-officedocument.theme+xml"/>
  <Override PartName="/ppt/slideLayouts/slideLayout31.xml" ContentType="application/vnd.openxmlformats-officedocument.presentationml.slideLayout+xml"/>
  <Override PartName="/ppt/theme/theme22.xml" ContentType="application/vnd.openxmlformats-officedocument.theme+xml"/>
  <Override PartName="/ppt/slideLayouts/slideLayout32.xml" ContentType="application/vnd.openxmlformats-officedocument.presentationml.slideLayout+xml"/>
  <Override PartName="/ppt/theme/theme23.xml" ContentType="application/vnd.openxmlformats-officedocument.theme+xml"/>
  <Override PartName="/ppt/slideLayouts/slideLayout3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4.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35.xml" ContentType="application/vnd.openxmlformats-officedocument.presentationml.slideLayout+xml"/>
  <Override PartName="/ppt/theme/theme38.xml" ContentType="application/vnd.openxmlformats-officedocument.theme+xml"/>
  <Override PartName="/ppt/slideLayouts/slideLayout36.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37.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slideLayouts/slideLayout38.xml" ContentType="application/vnd.openxmlformats-officedocument.presentationml.slideLayout+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slideLayouts/slideLayout39.xml" ContentType="application/vnd.openxmlformats-officedocument.presentationml.slideLayout+xml"/>
  <Override PartName="/ppt/theme/theme102.xml" ContentType="application/vnd.openxmlformats-officedocument.theme+xml"/>
  <Override PartName="/ppt/slideLayouts/slideLayout40.xml" ContentType="application/vnd.openxmlformats-officedocument.presentationml.slideLayout+xml"/>
  <Override PartName="/ppt/theme/theme10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4.xml" ContentType="application/vnd.openxmlformats-officedocument.theme+xml"/>
  <Override PartName="/ppt/slideLayouts/slideLayout43.xml" ContentType="application/vnd.openxmlformats-officedocument.presentationml.slideLayout+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slideLayouts/slideLayout44.xml" ContentType="application/vnd.openxmlformats-officedocument.presentationml.slideLayout+xml"/>
  <Override PartName="/ppt/theme/theme109.xml" ContentType="application/vnd.openxmlformats-officedocument.theme+xml"/>
  <Override PartName="/ppt/slideLayouts/slideLayout45.xml" ContentType="application/vnd.openxmlformats-officedocument.presentationml.slideLayout+xml"/>
  <Override PartName="/ppt/theme/theme110.xml" ContentType="application/vnd.openxmlformats-officedocument.theme+xml"/>
  <Override PartName="/ppt/slideLayouts/slideLayout46.xml" ContentType="application/vnd.openxmlformats-officedocument.presentationml.slideLayout+xml"/>
  <Override PartName="/ppt/theme/theme111.xml" ContentType="application/vnd.openxmlformats-officedocument.theme+xml"/>
  <Override PartName="/ppt/slideLayouts/slideLayout47.xml" ContentType="application/vnd.openxmlformats-officedocument.presentationml.slideLayout+xml"/>
  <Override PartName="/ppt/theme/theme112.xml" ContentType="application/vnd.openxmlformats-officedocument.theme+xml"/>
  <Override PartName="/ppt/slideLayouts/slideLayout48.xml" ContentType="application/vnd.openxmlformats-officedocument.presentationml.slideLayout+xml"/>
  <Override PartName="/ppt/theme/theme11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slideLayouts/slideLayout51.xml" ContentType="application/vnd.openxmlformats-officedocument.presentationml.slideLayout+xml"/>
  <Override PartName="/ppt/theme/theme119.xml" ContentType="application/vnd.openxmlformats-officedocument.theme+xml"/>
  <Override PartName="/ppt/slideLayouts/slideLayout52.xml" ContentType="application/vnd.openxmlformats-officedocument.presentationml.slideLayout+xml"/>
  <Override PartName="/ppt/theme/theme120.xml" ContentType="application/vnd.openxmlformats-officedocument.theme+xml"/>
  <Override PartName="/ppt/slideLayouts/slideLayout53.xml" ContentType="application/vnd.openxmlformats-officedocument.presentationml.slideLayout+xml"/>
  <Override PartName="/ppt/theme/theme121.xml" ContentType="application/vnd.openxmlformats-officedocument.theme+xml"/>
  <Override PartName="/ppt/slideLayouts/slideLayout54.xml" ContentType="application/vnd.openxmlformats-officedocument.presentationml.slideLayout+xml"/>
  <Override PartName="/ppt/theme/theme122.xml" ContentType="application/vnd.openxmlformats-officedocument.theme+xml"/>
  <Override PartName="/ppt/slideLayouts/slideLayout55.xml" ContentType="application/vnd.openxmlformats-officedocument.presentationml.slideLayout+xml"/>
  <Override PartName="/ppt/theme/theme123.xml" ContentType="application/vnd.openxmlformats-officedocument.theme+xml"/>
  <Override PartName="/ppt/slideLayouts/slideLayout56.xml" ContentType="application/vnd.openxmlformats-officedocument.presentationml.slideLayout+xml"/>
  <Override PartName="/ppt/theme/theme124.xml" ContentType="application/vnd.openxmlformats-officedocument.theme+xml"/>
  <Override PartName="/ppt/theme/theme1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6" r:id="rId39"/>
    <p:sldMasterId id="2147484749" r:id="rId40"/>
    <p:sldMasterId id="2147484753" r:id="rId41"/>
    <p:sldMasterId id="2147484755" r:id="rId42"/>
    <p:sldMasterId id="2147484762" r:id="rId43"/>
    <p:sldMasterId id="2147484766" r:id="rId44"/>
    <p:sldMasterId id="2147484768" r:id="rId45"/>
    <p:sldMasterId id="2147484770" r:id="rId46"/>
    <p:sldMasterId id="2147484772" r:id="rId47"/>
    <p:sldMasterId id="2147484778" r:id="rId48"/>
    <p:sldMasterId id="2147484780" r:id="rId49"/>
    <p:sldMasterId id="2147484793" r:id="rId50"/>
    <p:sldMasterId id="2147484797" r:id="rId51"/>
    <p:sldMasterId id="2147484799" r:id="rId52"/>
    <p:sldMasterId id="2147484802" r:id="rId53"/>
    <p:sldMasterId id="2147484804" r:id="rId54"/>
    <p:sldMasterId id="2147484806" r:id="rId55"/>
    <p:sldMasterId id="2147484808" r:id="rId56"/>
    <p:sldMasterId id="2147484811" r:id="rId57"/>
    <p:sldMasterId id="2147484815" r:id="rId58"/>
    <p:sldMasterId id="2147484817" r:id="rId59"/>
    <p:sldMasterId id="2147484819" r:id="rId60"/>
    <p:sldMasterId id="2147484821" r:id="rId61"/>
    <p:sldMasterId id="2147484823" r:id="rId62"/>
    <p:sldMasterId id="2147484825" r:id="rId63"/>
    <p:sldMasterId id="2147484827" r:id="rId64"/>
    <p:sldMasterId id="2147484829" r:id="rId65"/>
    <p:sldMasterId id="2147484831" r:id="rId66"/>
    <p:sldMasterId id="2147484833" r:id="rId67"/>
    <p:sldMasterId id="2147484835" r:id="rId68"/>
    <p:sldMasterId id="2147484837" r:id="rId69"/>
    <p:sldMasterId id="2147484839" r:id="rId70"/>
    <p:sldMasterId id="2147484841" r:id="rId71"/>
    <p:sldMasterId id="2147484845" r:id="rId72"/>
    <p:sldMasterId id="2147484848" r:id="rId73"/>
    <p:sldMasterId id="2147484850" r:id="rId74"/>
    <p:sldMasterId id="2147484853" r:id="rId75"/>
    <p:sldMasterId id="2147484855" r:id="rId76"/>
    <p:sldMasterId id="2147484857" r:id="rId77"/>
    <p:sldMasterId id="2147484864" r:id="rId78"/>
    <p:sldMasterId id="2147484866" r:id="rId79"/>
    <p:sldMasterId id="2147484868" r:id="rId80"/>
    <p:sldMasterId id="2147484870" r:id="rId81"/>
    <p:sldMasterId id="2147484872" r:id="rId82"/>
    <p:sldMasterId id="2147484876" r:id="rId83"/>
    <p:sldMasterId id="2147484878" r:id="rId84"/>
    <p:sldMasterId id="2147484880" r:id="rId85"/>
    <p:sldMasterId id="2147484888" r:id="rId86"/>
    <p:sldMasterId id="2147484895" r:id="rId87"/>
    <p:sldMasterId id="2147484903" r:id="rId88"/>
    <p:sldMasterId id="2147484905" r:id="rId89"/>
    <p:sldMasterId id="2147484907" r:id="rId90"/>
    <p:sldMasterId id="2147484909" r:id="rId91"/>
    <p:sldMasterId id="2147484911" r:id="rId92"/>
    <p:sldMasterId id="2147484913" r:id="rId93"/>
    <p:sldMasterId id="2147484915" r:id="rId94"/>
    <p:sldMasterId id="2147484933" r:id="rId95"/>
    <p:sldMasterId id="2147484935" r:id="rId96"/>
    <p:sldMasterId id="2147484938" r:id="rId97"/>
    <p:sldMasterId id="2147484940" r:id="rId98"/>
    <p:sldMasterId id="2147484942" r:id="rId99"/>
    <p:sldMasterId id="2147484945" r:id="rId100"/>
    <p:sldMasterId id="2147484947" r:id="rId101"/>
    <p:sldMasterId id="2147484949" r:id="rId102"/>
    <p:sldMasterId id="2147484951" r:id="rId103"/>
    <p:sldMasterId id="2147484953" r:id="rId104"/>
    <p:sldMasterId id="2147484960" r:id="rId105"/>
    <p:sldMasterId id="2147484962" r:id="rId106"/>
    <p:sldMasterId id="2147484964" r:id="rId107"/>
    <p:sldMasterId id="2147484975" r:id="rId108"/>
    <p:sldMasterId id="2147484977" r:id="rId109"/>
    <p:sldMasterId id="2147484983" r:id="rId110"/>
    <p:sldMasterId id="2147484985" r:id="rId111"/>
    <p:sldMasterId id="2147484987" r:id="rId112"/>
    <p:sldMasterId id="2147484989" r:id="rId113"/>
    <p:sldMasterId id="2147484995" r:id="rId114"/>
    <p:sldMasterId id="2147484998" r:id="rId115"/>
    <p:sldMasterId id="2147485000" r:id="rId116"/>
    <p:sldMasterId id="2147485002" r:id="rId117"/>
    <p:sldMasterId id="2147485004" r:id="rId118"/>
    <p:sldMasterId id="2147485006" r:id="rId119"/>
    <p:sldMasterId id="2147485013" r:id="rId120"/>
    <p:sldMasterId id="2147485015" r:id="rId121"/>
    <p:sldMasterId id="2147485021" r:id="rId122"/>
    <p:sldMasterId id="2147485023" r:id="rId123"/>
    <p:sldMasterId id="2147485029" r:id="rId124"/>
  </p:sldMasterIdLst>
  <p:notesMasterIdLst>
    <p:notesMasterId r:id="rId193"/>
  </p:notesMasterIdLst>
  <p:sldIdLst>
    <p:sldId id="757" r:id="rId125"/>
    <p:sldId id="758" r:id="rId126"/>
    <p:sldId id="832" r:id="rId127"/>
    <p:sldId id="871" r:id="rId128"/>
    <p:sldId id="875" r:id="rId129"/>
    <p:sldId id="872" r:id="rId130"/>
    <p:sldId id="873" r:id="rId131"/>
    <p:sldId id="834" r:id="rId132"/>
    <p:sldId id="836" r:id="rId133"/>
    <p:sldId id="837" r:id="rId134"/>
    <p:sldId id="839" r:id="rId135"/>
    <p:sldId id="840" r:id="rId136"/>
    <p:sldId id="841" r:id="rId137"/>
    <p:sldId id="842" r:id="rId138"/>
    <p:sldId id="843" r:id="rId139"/>
    <p:sldId id="844" r:id="rId140"/>
    <p:sldId id="845" r:id="rId141"/>
    <p:sldId id="846" r:id="rId142"/>
    <p:sldId id="847" r:id="rId143"/>
    <p:sldId id="848" r:id="rId144"/>
    <p:sldId id="849" r:id="rId145"/>
    <p:sldId id="850" r:id="rId146"/>
    <p:sldId id="851" r:id="rId147"/>
    <p:sldId id="852" r:id="rId148"/>
    <p:sldId id="828" r:id="rId149"/>
    <p:sldId id="759" r:id="rId150"/>
    <p:sldId id="760" r:id="rId151"/>
    <p:sldId id="761" r:id="rId152"/>
    <p:sldId id="762" r:id="rId153"/>
    <p:sldId id="763" r:id="rId154"/>
    <p:sldId id="764" r:id="rId155"/>
    <p:sldId id="765" r:id="rId156"/>
    <p:sldId id="766" r:id="rId157"/>
    <p:sldId id="767" r:id="rId158"/>
    <p:sldId id="768" r:id="rId159"/>
    <p:sldId id="769" r:id="rId160"/>
    <p:sldId id="770" r:id="rId161"/>
    <p:sldId id="771" r:id="rId162"/>
    <p:sldId id="772" r:id="rId163"/>
    <p:sldId id="773" r:id="rId164"/>
    <p:sldId id="774" r:id="rId165"/>
    <p:sldId id="775" r:id="rId166"/>
    <p:sldId id="776" r:id="rId167"/>
    <p:sldId id="777" r:id="rId168"/>
    <p:sldId id="778" r:id="rId169"/>
    <p:sldId id="779" r:id="rId170"/>
    <p:sldId id="831" r:id="rId171"/>
    <p:sldId id="780" r:id="rId172"/>
    <p:sldId id="853" r:id="rId173"/>
    <p:sldId id="854" r:id="rId174"/>
    <p:sldId id="855" r:id="rId175"/>
    <p:sldId id="856" r:id="rId176"/>
    <p:sldId id="857" r:id="rId177"/>
    <p:sldId id="858" r:id="rId178"/>
    <p:sldId id="859" r:id="rId179"/>
    <p:sldId id="860" r:id="rId180"/>
    <p:sldId id="861" r:id="rId181"/>
    <p:sldId id="862" r:id="rId182"/>
    <p:sldId id="863" r:id="rId183"/>
    <p:sldId id="864" r:id="rId184"/>
    <p:sldId id="865" r:id="rId185"/>
    <p:sldId id="866" r:id="rId186"/>
    <p:sldId id="867" r:id="rId187"/>
    <p:sldId id="868" r:id="rId188"/>
    <p:sldId id="869" r:id="rId189"/>
    <p:sldId id="870" r:id="rId190"/>
    <p:sldId id="874" r:id="rId191"/>
    <p:sldId id="502" r:id="rId19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00"/>
    <a:srgbClr val="CCFFFF"/>
    <a:srgbClr val="FF6699"/>
    <a:srgbClr val="FFFFFF"/>
    <a:srgbClr val="CC0000"/>
    <a:srgbClr val="000000"/>
    <a:srgbClr val="CCFFCC"/>
    <a:srgbClr val="33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724" autoAdjust="0"/>
    <p:restoredTop sz="98239" autoAdjust="0"/>
  </p:normalViewPr>
  <p:slideViewPr>
    <p:cSldViewPr>
      <p:cViewPr varScale="1">
        <p:scale>
          <a:sx n="70" d="100"/>
          <a:sy n="70" d="100"/>
        </p:scale>
        <p:origin x="11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9.xml"/><Relationship Id="rId138" Type="http://schemas.openxmlformats.org/officeDocument/2006/relationships/slide" Target="slides/slide14.xml"/><Relationship Id="rId154" Type="http://schemas.openxmlformats.org/officeDocument/2006/relationships/slide" Target="slides/slide30.xml"/><Relationship Id="rId159" Type="http://schemas.openxmlformats.org/officeDocument/2006/relationships/slide" Target="slides/slide35.xml"/><Relationship Id="rId175" Type="http://schemas.openxmlformats.org/officeDocument/2006/relationships/slide" Target="slides/slide51.xml"/><Relationship Id="rId170" Type="http://schemas.openxmlformats.org/officeDocument/2006/relationships/slide" Target="slides/slide46.xml"/><Relationship Id="rId191" Type="http://schemas.openxmlformats.org/officeDocument/2006/relationships/slide" Target="slides/slide67.xml"/><Relationship Id="rId196"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 Target="slides/slide4.xml"/><Relationship Id="rId144" Type="http://schemas.openxmlformats.org/officeDocument/2006/relationships/slide" Target="slides/slide20.xml"/><Relationship Id="rId149" Type="http://schemas.openxmlformats.org/officeDocument/2006/relationships/slide" Target="slides/slide25.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36.xml"/><Relationship Id="rId165" Type="http://schemas.openxmlformats.org/officeDocument/2006/relationships/slide" Target="slides/slide41.xml"/><Relationship Id="rId181" Type="http://schemas.openxmlformats.org/officeDocument/2006/relationships/slide" Target="slides/slide57.xml"/><Relationship Id="rId186" Type="http://schemas.openxmlformats.org/officeDocument/2006/relationships/slide" Target="slides/slide6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 Target="slides/slide10.xml"/><Relationship Id="rId139" Type="http://schemas.openxmlformats.org/officeDocument/2006/relationships/slide" Target="slides/slide15.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6.xml"/><Relationship Id="rId155" Type="http://schemas.openxmlformats.org/officeDocument/2006/relationships/slide" Target="slides/slide31.xml"/><Relationship Id="rId171" Type="http://schemas.openxmlformats.org/officeDocument/2006/relationships/slide" Target="slides/slide47.xml"/><Relationship Id="rId176" Type="http://schemas.openxmlformats.org/officeDocument/2006/relationships/slide" Target="slides/slide52.xml"/><Relationship Id="rId192" Type="http://schemas.openxmlformats.org/officeDocument/2006/relationships/slide" Target="slides/slide68.xml"/><Relationship Id="rId197"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 Target="slides/slide5.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6.xml"/><Relationship Id="rId145" Type="http://schemas.openxmlformats.org/officeDocument/2006/relationships/slide" Target="slides/slide21.xml"/><Relationship Id="rId161" Type="http://schemas.openxmlformats.org/officeDocument/2006/relationships/slide" Target="slides/slide37.xml"/><Relationship Id="rId166" Type="http://schemas.openxmlformats.org/officeDocument/2006/relationships/slide" Target="slides/slide42.xml"/><Relationship Id="rId182" Type="http://schemas.openxmlformats.org/officeDocument/2006/relationships/slide" Target="slides/slide58.xml"/><Relationship Id="rId187"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6.xml"/><Relationship Id="rId135" Type="http://schemas.openxmlformats.org/officeDocument/2006/relationships/slide" Target="slides/slide11.xml"/><Relationship Id="rId151" Type="http://schemas.openxmlformats.org/officeDocument/2006/relationships/slide" Target="slides/slide27.xml"/><Relationship Id="rId156" Type="http://schemas.openxmlformats.org/officeDocument/2006/relationships/slide" Target="slides/slide32.xml"/><Relationship Id="rId177" Type="http://schemas.openxmlformats.org/officeDocument/2006/relationships/slide" Target="slides/slide53.xml"/><Relationship Id="rId172" Type="http://schemas.openxmlformats.org/officeDocument/2006/relationships/slide" Target="slides/slide48.xml"/><Relationship Id="rId193"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 Target="slides/slide1.xml"/><Relationship Id="rId141" Type="http://schemas.openxmlformats.org/officeDocument/2006/relationships/slide" Target="slides/slide17.xml"/><Relationship Id="rId146" Type="http://schemas.openxmlformats.org/officeDocument/2006/relationships/slide" Target="slides/slide22.xml"/><Relationship Id="rId167" Type="http://schemas.openxmlformats.org/officeDocument/2006/relationships/slide" Target="slides/slide43.xml"/><Relationship Id="rId188"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8.xml"/><Relationship Id="rId183"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7.xml"/><Relationship Id="rId136" Type="http://schemas.openxmlformats.org/officeDocument/2006/relationships/slide" Target="slides/slide12.xml"/><Relationship Id="rId157" Type="http://schemas.openxmlformats.org/officeDocument/2006/relationships/slide" Target="slides/slide33.xml"/><Relationship Id="rId178" Type="http://schemas.openxmlformats.org/officeDocument/2006/relationships/slide" Target="slides/slide5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8.xml"/><Relationship Id="rId173" Type="http://schemas.openxmlformats.org/officeDocument/2006/relationships/slide" Target="slides/slide49.xml"/><Relationship Id="rId194"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2.xml"/><Relationship Id="rId147" Type="http://schemas.openxmlformats.org/officeDocument/2006/relationships/slide" Target="slides/slide23.xml"/><Relationship Id="rId168"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8.xml"/><Relationship Id="rId163" Type="http://schemas.openxmlformats.org/officeDocument/2006/relationships/slide" Target="slides/slide39.xml"/><Relationship Id="rId184" Type="http://schemas.openxmlformats.org/officeDocument/2006/relationships/slide" Target="slides/slide60.xml"/><Relationship Id="rId189" Type="http://schemas.openxmlformats.org/officeDocument/2006/relationships/slide" Target="slides/slide6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13.xml"/><Relationship Id="rId158"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8.xml"/><Relationship Id="rId153" Type="http://schemas.openxmlformats.org/officeDocument/2006/relationships/slide" Target="slides/slide29.xml"/><Relationship Id="rId174" Type="http://schemas.openxmlformats.org/officeDocument/2006/relationships/slide" Target="slides/slide50.xml"/><Relationship Id="rId179" Type="http://schemas.openxmlformats.org/officeDocument/2006/relationships/slide" Target="slides/slide55.xml"/><Relationship Id="rId195" Type="http://schemas.openxmlformats.org/officeDocument/2006/relationships/viewProps" Target="viewProps.xml"/><Relationship Id="rId190" Type="http://schemas.openxmlformats.org/officeDocument/2006/relationships/slide" Target="slides/slide66.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 Target="slides/slide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9.xml"/><Relationship Id="rId148" Type="http://schemas.openxmlformats.org/officeDocument/2006/relationships/slide" Target="slides/slide24.xml"/><Relationship Id="rId164" Type="http://schemas.openxmlformats.org/officeDocument/2006/relationships/slide" Target="slides/slide40.xml"/><Relationship Id="rId169" Type="http://schemas.openxmlformats.org/officeDocument/2006/relationships/slide" Target="slides/slide45.xml"/><Relationship Id="rId18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6.xml"/><Relationship Id="rId26" Type="http://schemas.openxmlformats.org/officeDocument/2006/relationships/slideMaster" Target="slideMasters/slideMaster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a:defRPr/>
            </a:pPr>
            <a:fld id="{40358A32-C884-4DD0-97E7-301B1D069677}" type="slidenum">
              <a:rPr lang="en-GB" sz="1800" kern="0" smtClean="0">
                <a:solidFill>
                  <a:srgbClr val="000000"/>
                </a:solidFill>
                <a:latin typeface="Arial" pitchFamily="34" charset="0"/>
              </a:rPr>
              <a:pPr>
                <a:defRPr/>
              </a:pPr>
              <a:t>1</a:t>
            </a:fld>
            <a:endParaRPr lang="en-GB" sz="1800" ker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7521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32142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0103D-919D-404D-A765-59DD853BCAE5}"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333729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6500610-4C3D-433C-BB56-A44C31D81AFA}"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41130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C018982-451B-4ED8-8DD7-1EF53E18BC97}"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88095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F0C2FB1-3332-467E-A316-FE6BB714E27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49234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F333903-7CF4-46AA-B7A8-3695113B36E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90256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95359B2-8AC9-42D9-B61A-4DA82FFF98F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51850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B719C4-A0D8-4247-9919-18D5348E69B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25638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261744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z="1800" kern="0" smtClean="0">
                <a:solidFill>
                  <a:prstClr val="black"/>
                </a:solidFill>
              </a:rPr>
              <a:pPr>
                <a:defRPr/>
              </a:pPr>
              <a:t>26</a:t>
            </a:fld>
            <a:endParaRPr lang="en-GB" sz="1800" kern="0" dirty="0">
              <a:solidFill>
                <a:prstClr val="black"/>
              </a:solidFill>
            </a:endParaRPr>
          </a:p>
        </p:txBody>
      </p:sp>
    </p:spTree>
    <p:extLst>
      <p:ext uri="{BB962C8B-B14F-4D97-AF65-F5344CB8AC3E}">
        <p14:creationId xmlns:p14="http://schemas.microsoft.com/office/powerpoint/2010/main" val="299931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54744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516FE5-762C-46A8-9742-8BC77C01C0C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GB" sz="1800" b="0" i="0" u="none" strike="noStrike" kern="0" cap="none" spc="0" normalizeH="0" baseline="0" noProof="0">
              <a:ln>
                <a:noFill/>
              </a:ln>
              <a:solidFill>
                <a:srgbClr val="000000"/>
              </a:solidFill>
              <a:effectLst/>
              <a:uLnTx/>
              <a:uFillTx/>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8657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254B70-C7F1-47CB-AA41-A4E341294039}"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GB" sz="1800" b="0" i="0" u="none" strike="noStrike" kern="0" cap="none" spc="0" normalizeH="0" baseline="0" noProof="0">
              <a:ln>
                <a:noFill/>
              </a:ln>
              <a:solidFill>
                <a:srgbClr val="000000"/>
              </a:solidFill>
              <a:effectLst/>
              <a:uLnTx/>
              <a:uFillTx/>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218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5DAF0CB-A590-4800-9562-FD29FD27160C}"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GB" sz="1800" b="0" i="0" u="none" strike="noStrike" kern="0" cap="none" spc="0" normalizeH="0" baseline="0" noProof="0">
              <a:ln>
                <a:noFill/>
              </a:ln>
              <a:solidFill>
                <a:srgbClr val="000000"/>
              </a:solidFill>
              <a:effectLst/>
              <a:uLnTx/>
              <a:uFillTx/>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0938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B3B56A6-F5E6-4AEC-9203-77DDD3124074}"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GB" sz="1800" b="0" i="0" u="none" strike="noStrike" kern="0" cap="none" spc="0" normalizeH="0" baseline="0" noProof="0">
              <a:ln>
                <a:noFill/>
              </a:ln>
              <a:solidFill>
                <a:srgbClr val="000000"/>
              </a:solidFill>
              <a:effectLst/>
              <a:uLnTx/>
              <a:uFillTx/>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169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DE9FCF-9A89-4647-80F4-A8BD16F83A52}"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a:ln>
                <a:noFill/>
              </a:ln>
              <a:solidFill>
                <a:srgbClr val="000000"/>
              </a:solidFill>
              <a:effectLst/>
              <a:uLnTx/>
              <a:uFillTx/>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6931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31CF9B-09E2-44A1-81AA-B5DE7CC01C72}"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a:ln>
                <a:noFill/>
              </a:ln>
              <a:solidFill>
                <a:srgbClr val="000000"/>
              </a:solidFill>
              <a:effectLst/>
              <a:uLnTx/>
              <a:uFillTx/>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677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7902E9-6B73-4BAF-A35B-F2A8EBE17FC3}"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a:ln>
                <a:noFill/>
              </a:ln>
              <a:solidFill>
                <a:srgbClr val="000000"/>
              </a:solidFill>
              <a:effectLst/>
              <a:uLnTx/>
              <a:uFillTx/>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153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7AE84-F142-4C8F-B419-5C8BABE5B49C}"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GB" sz="1800" b="0" i="0" u="none" strike="noStrike" kern="0" cap="none" spc="0" normalizeH="0" baseline="0" noProof="0">
              <a:ln>
                <a:noFill/>
              </a:ln>
              <a:solidFill>
                <a:srgbClr val="000000"/>
              </a:solidFill>
              <a:effectLst/>
              <a:uLnTx/>
              <a:uFillTx/>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91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5CF20E1-69FF-4C2D-AE00-6C2615E7513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GB" sz="1800" b="0" i="0" u="none" strike="noStrike" kern="0" cap="none" spc="0" normalizeH="0" baseline="0" noProof="0">
              <a:ln>
                <a:noFill/>
              </a:ln>
              <a:solidFill>
                <a:srgbClr val="000000"/>
              </a:solidFill>
              <a:effectLst/>
              <a:uLnTx/>
              <a:uFillTx/>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0953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E06A77-A93E-4731-B4DC-9B34AF830837}"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GB" sz="1800" b="0" i="0" u="none" strike="noStrike" kern="0" cap="none" spc="0" normalizeH="0" baseline="0" noProof="0">
              <a:ln>
                <a:noFill/>
              </a:ln>
              <a:solidFill>
                <a:srgbClr val="000000"/>
              </a:solidFill>
              <a:effectLst/>
              <a:uLnTx/>
              <a:uFillTx/>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41547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0C95F2-0D8D-4B98-8C69-7F85BD686F2C}" type="slidenum">
              <a:rPr kumimoji="0" lang="en-GB" sz="1800" b="0" i="0" u="none" strike="noStrike" kern="0" cap="none" spc="0" normalizeH="0" baseline="0" noProof="0" smtClean="0">
                <a:ln>
                  <a:noFill/>
                </a:ln>
                <a:solidFill>
                  <a:srgbClr val="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dirty="0">
              <a:ln>
                <a:noFill/>
              </a:ln>
              <a:solidFill>
                <a:srgbClr val="000000"/>
              </a:solidFill>
              <a:effectLst/>
              <a:uLnTx/>
              <a:uFillTx/>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86382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2A5B99-32DD-4D24-9FEB-6DD82B9BABF5}"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a:ln>
                <a:noFill/>
              </a:ln>
              <a:solidFill>
                <a:srgbClr val="000000"/>
              </a:solidFill>
              <a:effectLst/>
              <a:uLnTx/>
              <a:uFillTx/>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096499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1076430-7C16-43CC-BC32-80D3D501646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GB" sz="1800" b="0" i="0" u="none" strike="noStrike" kern="0" cap="none" spc="0" normalizeH="0" baseline="0" noProof="0">
              <a:ln>
                <a:noFill/>
              </a:ln>
              <a:solidFill>
                <a:srgbClr val="000000"/>
              </a:solidFill>
              <a:effectLst/>
              <a:uLnTx/>
              <a:uFillTx/>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51754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56AACB-64DC-4BA3-AEDD-24D7F62EF2D3}"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GB" sz="1800" b="0" i="0" u="none" strike="noStrike" kern="0" cap="none" spc="0" normalizeH="0" baseline="0" noProof="0">
              <a:ln>
                <a:noFill/>
              </a:ln>
              <a:solidFill>
                <a:srgbClr val="000000"/>
              </a:solidFill>
              <a:effectLst/>
              <a:uLnTx/>
              <a:uFillTx/>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526080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DB73D0-33EF-45D9-8D1C-17C187866E9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GB" sz="1800" b="0" i="0" u="none" strike="noStrike" kern="0" cap="none" spc="0" normalizeH="0" baseline="0" noProof="0">
              <a:ln>
                <a:noFill/>
              </a:ln>
              <a:solidFill>
                <a:srgbClr val="000000"/>
              </a:solidFill>
              <a:effectLst/>
              <a:uLnTx/>
              <a:uFillTx/>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980138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BCEED63-E161-4E93-A362-28F36F9892E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GB" sz="1800" b="0" i="0" u="none" strike="noStrike" kern="0" cap="none" spc="0" normalizeH="0" baseline="0" noProof="0">
              <a:ln>
                <a:noFill/>
              </a:ln>
              <a:solidFill>
                <a:srgbClr val="000000"/>
              </a:solidFill>
              <a:effectLst/>
              <a:uLnTx/>
              <a:uFillTx/>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766698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AE1917-049A-48FF-B49A-8125B6E16A4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GB" sz="1800" b="0" i="0" u="none" strike="noStrike" kern="0" cap="none" spc="0" normalizeH="0" baseline="0" noProof="0">
              <a:ln>
                <a:noFill/>
              </a:ln>
              <a:solidFill>
                <a:srgbClr val="000000"/>
              </a:solidFill>
              <a:effectLst/>
              <a:uLnTx/>
              <a:uFillTx/>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178562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AE72F0-1F5C-4E90-9ABD-D20E6E4C340C}"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785387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67</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630310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68</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dirty="0">
              <a:ln>
                <a:noFill/>
              </a:ln>
              <a:solidFill>
                <a:srgbClr val="000000"/>
              </a:solidFill>
              <a:effectLst/>
              <a:uLnTx/>
              <a:uFillTx/>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758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dirty="0">
              <a:ln>
                <a:noFill/>
              </a:ln>
              <a:solidFill>
                <a:srgbClr val="000000"/>
              </a:solidFill>
              <a:effectLst/>
              <a:uLnTx/>
              <a:uFillTx/>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194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9F50BC-3A8B-47EF-8A0E-20873F284227}"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rgbClr val="000000"/>
              </a:solidFill>
              <a:effectLst/>
              <a:uLnTx/>
              <a:uFillTx/>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6888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2991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87755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76254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04/05/2017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04/05/2017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04/05/2017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04/05/2017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92614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08798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04 May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62929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5/4/2017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kern="0" dirty="0">
              <a:solidFill>
                <a:srgbClr val="000000"/>
              </a:solidFill>
              <a:latin typeface="Calibri"/>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kern="0" dirty="0">
                <a:solidFill>
                  <a:srgbClr val="FF0000"/>
                </a:solidFill>
                <a:latin typeface="Calibri" pitchFamily="34" charset="0"/>
              </a:rPr>
              <a:t>http://phil-race.co.uk</a:t>
            </a:r>
            <a:r>
              <a:rPr lang="en-GB" sz="1400" kern="0" dirty="0">
                <a:solidFill>
                  <a:srgbClr val="FF0000"/>
                </a:solidFill>
                <a:latin typeface="Calibri" pitchFamily="34" charset="0"/>
              </a:rPr>
              <a:t>/</a:t>
            </a:r>
          </a:p>
          <a:p>
            <a:pPr fontAlgn="auto">
              <a:spcBef>
                <a:spcPts val="0"/>
              </a:spcBef>
              <a:spcAft>
                <a:spcPts val="0"/>
              </a:spcAft>
              <a:defRPr/>
            </a:pPr>
            <a:endParaRPr lang="en-GB" sz="1400" kern="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62337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04/05/2017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09160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23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74469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511493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86909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728691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919666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868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34677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62441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04/05/2017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250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7D60709-E805-4CC4-A975-0CAC5AD3B47B}"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Thursday, 04 May 2017</a:t>
            </a:fld>
            <a:endParaRPr kumimoji="0" lang="en-GB" sz="1800" b="0" i="0" u="none" strike="noStrike" kern="0" cap="none" spc="0" normalizeH="0" baseline="0" noProof="0">
              <a:ln>
                <a:noFill/>
              </a:ln>
              <a:solidFill>
                <a:srgbClr val="FFFFFF"/>
              </a:solidFill>
              <a:effectLst/>
              <a:uLnTx/>
              <a:uFillTx/>
            </a:endParaRPr>
          </a:p>
        </p:txBody>
      </p:sp>
      <p:sp>
        <p:nvSpPr>
          <p:cNvPr id="5" name="Rectangle 5"/>
          <p:cNvSpPr>
            <a:spLocks noGrp="1" noChangeArrowheads="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5B5EF43A-4B75-4FB8-AD73-F058845931D7}"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094491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5/4/2017</a:t>
            </a:fld>
            <a:endParaRPr kumimoji="0" lang="en-US" sz="1800" b="0" i="0" u="none" strike="noStrike" kern="0" cap="none" spc="0" normalizeH="0" baseline="0" noProof="0">
              <a:ln>
                <a:noFill/>
              </a:ln>
              <a:solidFill>
                <a:prstClr val="white">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endParaRPr>
          </a:p>
        </p:txBody>
      </p:sp>
    </p:spTree>
    <p:extLst>
      <p:ext uri="{BB962C8B-B14F-4D97-AF65-F5344CB8AC3E}">
        <p14:creationId xmlns:p14="http://schemas.microsoft.com/office/powerpoint/2010/main" val="3761258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1DC8AE-B192-402A-B14F-F0E519CCB1CE}" type="datetimeFigureOut">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EBAEE5-C1FE-4140-965B-64058E2C0C83}"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4187169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fld id="{E6511B73-0B99-4D99-B072-BFAD491D3E7A}" type="datetimeFigureOut">
              <a:rPr kumimoji="0" lang="en-GB" sz="1800" b="1" i="0" u="none" strike="noStrike" kern="0" cap="none" spc="0" normalizeH="0" baseline="0" noProof="0">
                <a:ln>
                  <a:noFill/>
                </a:ln>
                <a:solidFill>
                  <a:sysClr val="windowText" lastClr="000000"/>
                </a:solidFill>
                <a:effectLst/>
                <a:uLnTx/>
                <a:uFillTx/>
                <a:latin typeface="Times New Roman" pitchFamily="18" charset="0"/>
              </a:rPr>
              <a:pPr marL="0" marR="0" lvl="0" indent="0" defTabSz="914400" eaLnBrk="0" fontAlgn="base" latinLnBrk="0" hangingPunct="0">
                <a:lnSpc>
                  <a:spcPct val="100000"/>
                </a:lnSpc>
                <a:spcBef>
                  <a:spcPct val="0"/>
                </a:spcBef>
                <a:spcAft>
                  <a:spcPct val="0"/>
                </a:spcAft>
                <a:buClrTx/>
                <a:buSzTx/>
                <a:buFontTx/>
                <a:buNone/>
                <a:tabLst/>
                <a:defRPr/>
              </a:pPr>
              <a:t>04/05/2017</a:t>
            </a:fld>
            <a:endParaRPr kumimoji="0" lang="en-GB" sz="1800" b="1" i="0" u="none" strike="noStrike" kern="0" cap="none" spc="0" normalizeH="0" baseline="0" noProof="0">
              <a:ln>
                <a:noFill/>
              </a:ln>
              <a:solidFill>
                <a:sysClr val="windowText" lastClr="000000"/>
              </a:solidFill>
              <a:effectLst/>
              <a:uLnTx/>
              <a:uFillTx/>
              <a:latin typeface="Times New Roman" pitchFamily="18" charset="0"/>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Times New Roman" pitchFamily="18" charset="0"/>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fld id="{D0218A5D-6146-4E4D-9301-8B7E496CFCC2}" type="slidenum">
              <a:rPr kumimoji="0" lang="en-GB" sz="1800" b="1" i="0" u="none" strike="noStrike" kern="0" cap="none" spc="0" normalizeH="0" baseline="0" noProof="0">
                <a:ln>
                  <a:noFill/>
                </a:ln>
                <a:solidFill>
                  <a:sysClr val="windowText" lastClr="000000"/>
                </a:solidFill>
                <a:effectLst/>
                <a:uLnTx/>
                <a:uFillTx/>
                <a:latin typeface="Times New Roman" pitchFamily="18" charset="0"/>
              </a:rPr>
              <a:pPr marL="0" marR="0" lvl="0" indent="0" defTabSz="914400" eaLnBrk="0" fontAlgn="base" latinLnBrk="0" hangingPunct="0">
                <a:lnSpc>
                  <a:spcPct val="100000"/>
                </a:lnSpc>
                <a:spcBef>
                  <a:spcPct val="0"/>
                </a:spcBef>
                <a:spcAft>
                  <a:spcPct val="0"/>
                </a:spcAft>
                <a:buClrTx/>
                <a:buSzTx/>
                <a:buFontTx/>
                <a:buNone/>
                <a:tabLst/>
                <a:defRPr/>
              </a:pPr>
              <a:t>‹#›</a:t>
            </a:fld>
            <a:endParaRPr kumimoji="0" lang="en-GB" sz="1800" b="1" i="0" u="none" strike="noStrike" kern="0" cap="none" spc="0" normalizeH="0" baseline="0" noProof="0">
              <a:ln>
                <a:noFill/>
              </a:ln>
              <a:solidFill>
                <a:sysClr val="windowText" lastClr="000000"/>
              </a:solidFill>
              <a:effectLst/>
              <a:uLnTx/>
              <a:uFillTx/>
              <a:latin typeface="Times New Roman" pitchFamily="18" charset="0"/>
            </a:endParaRPr>
          </a:p>
        </p:txBody>
      </p:sp>
    </p:spTree>
    <p:extLst>
      <p:ext uri="{BB962C8B-B14F-4D97-AF65-F5344CB8AC3E}">
        <p14:creationId xmlns:p14="http://schemas.microsoft.com/office/powerpoint/2010/main" val="1078415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44" y="6550037"/>
            <a:ext cx="2643187" cy="3079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4245038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58470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04/05/2017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04/05/2017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04/05/2017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04/05/2017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2.xml"/><Relationship Id="rId1" Type="http://schemas.openxmlformats.org/officeDocument/2006/relationships/slideLayout" Target="../slideLayouts/slideLayout39.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theme" Target="../theme/theme10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2.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48.xml"/></Relationships>
</file>

<file path=ppt/slideMasters/_rels/slideMaster114.xml.rels><?xml version="1.0" encoding="UTF-8" standalone="yes"?>
<Relationships xmlns="http://schemas.openxmlformats.org/package/2006/relationships"><Relationship Id="rId3" Type="http://schemas.openxmlformats.org/officeDocument/2006/relationships/theme" Target="../theme/theme11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5.xml"/></Relationships>
</file>

<file path=ppt/slideMasters/_rels/slideMaster1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6.xml"/></Relationships>
</file>

<file path=ppt/slideMasters/_rels/slideMaster1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3.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19.xml"/><Relationship Id="rId1" Type="http://schemas.openxmlformats.org/officeDocument/2006/relationships/slideLayout" Target="../slideLayouts/slideLayout51.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52.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53.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54.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55.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24.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3.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4.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35.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9.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37.xm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4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7.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2178889459"/>
      </p:ext>
    </p:extLst>
  </p:cSld>
  <p:clrMap bg1="dk1" tx1="lt1" bg2="dk2" tx2="lt2" accent1="accent1" accent2="accent2" accent3="accent3" accent4="accent4" accent5="accent5" accent6="accent6" hlink="hlink" folHlink="folHlink"/>
  <p:sldLayoutIdLst>
    <p:sldLayoutId id="21474849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sldLayoutIdLst>
    <p:sldLayoutId id="21474849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sldLayoutIdLst>
    <p:sldLayoutId id="2147484954" r:id="rId1"/>
    <p:sldLayoutId id="214748495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1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0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0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01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25" r:id="rId1"/>
    <p:sldLayoutId id="214748502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43396739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56990109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424529338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04 May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214948975"/>
      </p:ext>
    </p:extLst>
  </p:cSld>
  <p:clrMap bg1="dk2" tx1="lt1" bg2="dk1" tx2="lt2" accent1="accent1" accent2="accent2" accent3="accent3" accent4="accent4" accent5="accent5" accent6="accent6" hlink="hlink" folHlink="folHlink"/>
  <p:sldLayoutIdLst>
    <p:sldLayoutId id="214748500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5/4/2017</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83327100"/>
      </p:ext>
    </p:extLst>
  </p:cSld>
  <p:clrMap bg1="dk1" tx1="lt1" bg2="dk2" tx2="lt2" accent1="accent1" accent2="accent2" accent3="accent3" accent4="accent4" accent5="accent5" accent6="accent6" hlink="hlink" folHlink="folHlink"/>
  <p:sldLayoutIdLst>
    <p:sldLayoutId id="21474850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5/4/2017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2254865"/>
      </p:ext>
    </p:extLst>
  </p:cSld>
  <p:clrMap bg1="lt1" tx1="dk1" bg2="lt2" tx2="dk2" accent1="accent1" accent2="accent2" accent3="accent3" accent4="accent4" accent5="accent5" accent6="accent6" hlink="hlink" folHlink="folHlink"/>
  <p:sldLayoutIdLst>
    <p:sldLayoutId id="21474850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04/05/2017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extLst>
      <p:ext uri="{BB962C8B-B14F-4D97-AF65-F5344CB8AC3E}">
        <p14:creationId xmlns:p14="http://schemas.microsoft.com/office/powerpoint/2010/main" val="4180947566"/>
      </p:ext>
    </p:extLst>
  </p:cSld>
  <p:clrMap bg1="lt1" tx1="dk1" bg2="lt2" tx2="dk2" accent1="accent1" accent2="accent2" accent3="accent3" accent4="accent4" accent5="accent5" accent6="accent6" hlink="hlink" folHlink="folHlink"/>
  <p:sldLayoutIdLst>
    <p:sldLayoutId id="214748502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extLst>
      <p:ext uri="{BB962C8B-B14F-4D97-AF65-F5344CB8AC3E}">
        <p14:creationId xmlns:p14="http://schemas.microsoft.com/office/powerpoint/2010/main" val="2841029011"/>
      </p:ext>
    </p:extLst>
  </p:cSld>
  <p:clrMap bg1="lt1" tx1="dk1" bg2="lt2" tx2="dk2" accent1="accent1" accent2="accent2" accent3="accent3" accent4="accent4" accent5="accent5" accent6="accent6" hlink="hlink" folHlink="folHlink"/>
  <p:sldLayoutIdLst>
    <p:sldLayoutId id="214748502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extLst>
      <p:ext uri="{BB962C8B-B14F-4D97-AF65-F5344CB8AC3E}">
        <p14:creationId xmlns:p14="http://schemas.microsoft.com/office/powerpoint/2010/main" val="204351364"/>
      </p:ext>
    </p:extLst>
  </p:cSld>
  <p:clrMap bg1="lt1" tx1="dk1" bg2="lt2" tx2="dk2" accent1="accent1" accent2="accent2" accent3="accent3" accent4="accent4" accent5="accent5" accent6="accent6" hlink="hlink" folHlink="folHlink"/>
  <p:sldLayoutIdLst>
    <p:sldLayoutId id="214748503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04/05/2017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5/4/2017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4.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Fifteen ideas </a:t>
            </a:r>
            <a:br>
              <a:rPr lang="en-GB" sz="4400" dirty="0">
                <a:solidFill>
                  <a:schemeClr val="accent1">
                    <a:lumMod val="60000"/>
                    <a:lumOff val="40000"/>
                  </a:schemeClr>
                </a:solidFill>
              </a:rPr>
            </a:br>
            <a:r>
              <a:rPr lang="en-GB" sz="4000" dirty="0">
                <a:solidFill>
                  <a:schemeClr val="accent1">
                    <a:lumMod val="60000"/>
                    <a:lumOff val="40000"/>
                  </a:schemeClr>
                </a:solidFill>
              </a:rPr>
              <a:t>for making assessment and feedback more effective, efficient and manageable for us, and for students</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fontAlgn="auto" hangingPunct="0">
              <a:spcBef>
                <a:spcPct val="20000"/>
              </a:spcBef>
              <a:spcAft>
                <a:spcPts val="0"/>
              </a:spcAft>
              <a:buClr>
                <a:srgbClr val="7E9CE8"/>
              </a:buClr>
              <a:buFont typeface="Wingdings" pitchFamily="2" charset="2"/>
              <a:buNone/>
              <a:defRPr/>
            </a:pPr>
            <a:r>
              <a:rPr lang="en-GB" sz="3200" b="1" kern="0" dirty="0">
                <a:solidFill>
                  <a:srgbClr val="000000"/>
                </a:solidFill>
                <a:latin typeface="Arial" pitchFamily="34" charset="0"/>
              </a:rPr>
              <a:t>Phil Race</a:t>
            </a:r>
          </a:p>
          <a:p>
            <a:pPr marL="723900" indent="-723900" algn="ctr" eaLnBrk="0" fontAlgn="auto" hangingPunct="0">
              <a:spcBef>
                <a:spcPct val="20000"/>
              </a:spcBef>
              <a:spcAft>
                <a:spcPts val="0"/>
              </a:spcAft>
              <a:buClr>
                <a:srgbClr val="7E9CE8"/>
              </a:buClr>
              <a:buFont typeface="Wingdings" pitchFamily="2" charset="2"/>
              <a:buNone/>
              <a:defRPr/>
            </a:pPr>
            <a:r>
              <a:rPr lang="en-GB" sz="2000" b="1" kern="0" dirty="0">
                <a:solidFill>
                  <a:srgbClr val="008000"/>
                </a:solidFill>
                <a:latin typeface="Arial" pitchFamily="34" charset="0"/>
              </a:rPr>
              <a:t>(from Newcastle-upon-Tyne)</a:t>
            </a:r>
          </a:p>
          <a:p>
            <a:pPr marL="723900" indent="-723900" algn="ctr" eaLnBrk="0" fontAlgn="auto" hangingPunct="0">
              <a:spcBef>
                <a:spcPct val="20000"/>
              </a:spcBef>
              <a:spcAft>
                <a:spcPts val="0"/>
              </a:spcAft>
              <a:buClr>
                <a:srgbClr val="7E9CE8"/>
              </a:buClr>
              <a:buFont typeface="Wingdings" pitchFamily="2" charset="2"/>
              <a:buNone/>
              <a:defRPr/>
            </a:pPr>
            <a:r>
              <a:rPr lang="en-GB" sz="1600" b="1" kern="0" dirty="0">
                <a:solidFill>
                  <a:srgbClr val="000000"/>
                </a:solidFill>
                <a:latin typeface="Arial" pitchFamily="34" charset="0"/>
              </a:rPr>
              <a:t>BSc  PhD  PGCE  FCIPD  PFHEA   NTF </a:t>
            </a:r>
          </a:p>
          <a:p>
            <a:pPr algn="ctr" eaLnBrk="0" fontAlgn="auto" hangingPunct="0">
              <a:lnSpc>
                <a:spcPct val="90000"/>
              </a:lnSpc>
              <a:spcBef>
                <a:spcPts val="0"/>
              </a:spcBef>
              <a:spcAft>
                <a:spcPts val="0"/>
              </a:spcAft>
              <a:buClr>
                <a:srgbClr val="FF3399"/>
              </a:buClr>
              <a:buSzPct val="75000"/>
              <a:buFont typeface="Monotype Sorts" pitchFamily="2" charset="2"/>
              <a:buNone/>
              <a:defRPr/>
            </a:pPr>
            <a:r>
              <a:rPr lang="en-GB" sz="2000" b="1" kern="0" dirty="0">
                <a:solidFill>
                  <a:srgbClr val="4F81BD"/>
                </a:solidFill>
                <a:latin typeface="Arial" charset="0"/>
              </a:rPr>
              <a:t>Follow Phil on Twitter: @RacePhil </a:t>
            </a:r>
            <a:endParaRPr lang="en-GB" sz="2000" b="1" kern="0" dirty="0">
              <a:solidFill>
                <a:srgbClr val="4F81BD"/>
              </a:solidFill>
              <a:latin typeface="Arial" pitchFamily="34" charset="0"/>
            </a:endParaRP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Visiting Professor:  University of Plymouth and University of Suffolk</a:t>
            </a: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4400" kern="0">
              <a:solidFill>
                <a:srgbClr val="FFFFFF"/>
              </a:solidFill>
            </a:endParaRPr>
          </a:p>
        </p:txBody>
      </p:sp>
      <p:sp>
        <p:nvSpPr>
          <p:cNvPr id="2" name="TextBox 1"/>
          <p:cNvSpPr txBox="1"/>
          <p:nvPr/>
        </p:nvSpPr>
        <p:spPr>
          <a:xfrm>
            <a:off x="539440" y="3674958"/>
            <a:ext cx="11050229"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4</a:t>
            </a:r>
            <a:r>
              <a:rPr lang="en-GB" sz="3200" baseline="30000" dirty="0">
                <a:latin typeface="Calibri" panose="020F0502020204030204" pitchFamily="34" charset="0"/>
                <a:cs typeface="Calibri" panose="020F0502020204030204" pitchFamily="34" charset="0"/>
              </a:rPr>
              <a:t>th</a:t>
            </a:r>
            <a:r>
              <a:rPr lang="en-GB" sz="3200" dirty="0">
                <a:latin typeface="Calibri" panose="020F0502020204030204" pitchFamily="34" charset="0"/>
                <a:cs typeface="Calibri" panose="020F0502020204030204" pitchFamily="34" charset="0"/>
              </a:rPr>
              <a:t> May Robert Gordon University, Aberdeen</a:t>
            </a:r>
          </a:p>
        </p:txBody>
      </p:sp>
    </p:spTree>
    <p:extLst>
      <p:ext uri="{BB962C8B-B14F-4D97-AF65-F5344CB8AC3E}">
        <p14:creationId xmlns:p14="http://schemas.microsoft.com/office/powerpoint/2010/main" val="334318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he’ll learn to drink beer in boats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marR="0" lvl="0" indent="-533400" defTabSz="914400" eaLnBrk="1" fontAlgn="auto" latinLnBrk="0" hangingPunct="1">
              <a:lnSpc>
                <a:spcPct val="90000"/>
              </a:lnSpc>
              <a:spcBef>
                <a:spcPct val="35000"/>
              </a:spcBef>
              <a:spcAft>
                <a:spcPts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Make feedback </a:t>
            </a:r>
            <a:r>
              <a:rPr kumimoji="0" lang="en-GB" sz="2800" b="1" i="0" u="none" strike="noStrike" kern="0" cap="none" spc="0" normalizeH="0" baseline="0" noProof="0" dirty="0">
                <a:ln>
                  <a:noFill/>
                </a:ln>
                <a:solidFill>
                  <a:srgbClr val="FF0000"/>
                </a:solidFill>
                <a:effectLst/>
                <a:uLnTx/>
                <a:uFillTx/>
                <a:latin typeface="Arial"/>
              </a:rPr>
              <a:t>timely</a:t>
            </a:r>
            <a:r>
              <a:rPr kumimoji="0" lang="en-GB" sz="2800" b="1" i="0" u="none" strike="noStrike" kern="0" cap="none" spc="0" normalizeH="0" baseline="0" noProof="0" dirty="0">
                <a:ln>
                  <a:noFill/>
                </a:ln>
                <a:solidFill>
                  <a:srgbClr val="660066"/>
                </a:solidFill>
                <a:effectLst/>
                <a:uLnTx/>
                <a:uFillTx/>
                <a:latin typeface="Arial"/>
              </a:rPr>
              <a:t>, while it still matters to students, in time for them to use it towards further learning, or to receive further assistance.</a:t>
            </a:r>
          </a:p>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(Graham Gibbs)</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36548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rPr>
              <a:t>Hands-on feedback?</a:t>
            </a:r>
          </a:p>
        </p:txBody>
      </p:sp>
    </p:spTree>
    <p:extLst>
      <p:ext uri="{BB962C8B-B14F-4D97-AF65-F5344CB8AC3E}">
        <p14:creationId xmlns:p14="http://schemas.microsoft.com/office/powerpoint/2010/main" val="218980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rPr>
              <a:t>Some feedback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Written, printed,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on-screen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Language of feedback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National Student Survey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Timing: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24-hours!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Feed-forward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Efficiency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Face to face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oral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0335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154538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39068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35347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extLst>
      <p:ext uri="{BB962C8B-B14F-4D97-AF65-F5344CB8AC3E}">
        <p14:creationId xmlns:p14="http://schemas.microsoft.com/office/powerpoint/2010/main" val="4347736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a:ln>
                  <a:noFill/>
                </a:ln>
                <a:solidFill>
                  <a:srgbClr val="CCFF33"/>
                </a:solidFill>
                <a:effectLst/>
                <a:uLnTx/>
                <a:uFillTx/>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000000"/>
              </a:solidFill>
              <a:effectLst/>
              <a:uLnTx/>
              <a:uFillTx/>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cs typeface="Arial" charset="0"/>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a:ln>
                  <a:noFill/>
                </a:ln>
                <a:solidFill>
                  <a:srgbClr val="FFFF00"/>
                </a:solidFill>
                <a:effectLst/>
                <a:uLnTx/>
                <a:uFillTx/>
                <a:cs typeface="Arial" charset="0"/>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a:ln>
                  <a:noFill/>
                </a:ln>
                <a:solidFill>
                  <a:srgbClr val="FFFF00"/>
                </a:solidFill>
                <a:effectLst/>
                <a:uLnTx/>
                <a:uFillTx/>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cs typeface="Arial" charset="0"/>
              </a:rPr>
              <a:t>Coaching,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Motivates students – helps them to </a:t>
            </a:r>
            <a:r>
              <a:rPr kumimoji="0" lang="en-GB" sz="2800" b="1" i="0" u="none" strike="noStrike" kern="0" cap="none" spc="0" normalizeH="0" baseline="0" noProof="0" dirty="0">
                <a:ln>
                  <a:noFill/>
                </a:ln>
                <a:solidFill>
                  <a:srgbClr val="CC0000"/>
                </a:solidFill>
                <a:effectLst/>
                <a:uLnTx/>
                <a:uFillTx/>
                <a:latin typeface="Calibri" pitchFamily="34" charset="0"/>
              </a:rPr>
              <a:t>want</a:t>
            </a:r>
            <a:r>
              <a:rPr kumimoji="0" lang="en-GB" sz="2800" b="1" i="0" u="none" strike="noStrike" kern="0" cap="none" spc="0" normalizeH="0" baseline="0" noProof="0" dirty="0">
                <a:ln>
                  <a:noFill/>
                </a:ln>
                <a:solidFill>
                  <a:srgbClr val="660066"/>
                </a:solidFill>
                <a:effectLst/>
                <a:uLnTx/>
                <a:uFillTx/>
                <a:latin typeface="Calibri" pitchFamily="34" charset="0"/>
              </a:rPr>
              <a:t> to learn;</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identify what they </a:t>
            </a:r>
            <a:r>
              <a:rPr kumimoji="0" lang="en-GB" sz="2800" b="1" i="0" u="none" strike="noStrike" kern="0" cap="none" spc="0" normalizeH="0" baseline="0" noProof="0" dirty="0">
                <a:ln>
                  <a:noFill/>
                </a:ln>
                <a:solidFill>
                  <a:srgbClr val="CC0000"/>
                </a:solidFill>
                <a:effectLst/>
                <a:uLnTx/>
                <a:uFillTx/>
                <a:latin typeface="Calibri" pitchFamily="34" charset="0"/>
              </a:rPr>
              <a:t>need</a:t>
            </a:r>
            <a:r>
              <a:rPr kumimoji="0" lang="en-GB" sz="2800" b="1" i="0" u="none" strike="noStrike" kern="0" cap="none" spc="0" normalizeH="0" baseline="0" noProof="0" dirty="0">
                <a:ln>
                  <a:noFill/>
                </a:ln>
                <a:solidFill>
                  <a:srgbClr val="660066"/>
                </a:solidFill>
                <a:effectLst/>
                <a:uLnTx/>
                <a:uFillTx/>
                <a:latin typeface="Calibri" pitchFamily="34" charset="0"/>
              </a:rPr>
              <a:t> to do next;</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itchFamily="34" charset="0"/>
              </a:rPr>
              <a:t>take action</a:t>
            </a:r>
            <a:r>
              <a:rPr kumimoji="0" lang="en-GB" sz="2800" b="1" i="0" u="none" strike="noStrike" kern="0" cap="none" spc="0" normalizeH="0" baseline="0" noProof="0" dirty="0">
                <a:ln>
                  <a:noFill/>
                </a:ln>
                <a:solidFill>
                  <a:srgbClr val="660066"/>
                </a:solidFill>
                <a:effectLst/>
                <a:uLnTx/>
                <a:uFillTx/>
                <a:latin typeface="Calibri" pitchFamily="34" charset="0"/>
              </a:rPr>
              <a:t> to improve their learning;</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itchFamily="34" charset="0"/>
              </a:rPr>
              <a:t>make sense</a:t>
            </a:r>
            <a:r>
              <a:rPr kumimoji="0" lang="en-GB" sz="2800" b="1" i="0" u="none" strike="noStrike" kern="0" cap="none" spc="0" normalizeH="0" baseline="0" noProof="0" dirty="0">
                <a:ln>
                  <a:noFill/>
                </a:ln>
                <a:solidFill>
                  <a:srgbClr val="660066"/>
                </a:solidFill>
                <a:effectLst/>
                <a:uLnTx/>
                <a:uFillTx/>
                <a:latin typeface="Calibri" pitchFamily="34" charset="0"/>
              </a:rPr>
              <a:t> of what they are learning;</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Calibri" pitchFamily="34" charset="0"/>
              </a:rPr>
              <a:t>engaging in real dialogue</a:t>
            </a:r>
            <a:r>
              <a:rPr kumimoji="0" lang="en-GB" sz="2800" b="1" i="0" u="none" strike="noStrike" kern="0" cap="none" spc="0" normalizeH="0" baseline="0" noProof="0" dirty="0">
                <a:ln>
                  <a:noFill/>
                </a:ln>
                <a:solidFill>
                  <a:srgbClr val="660066"/>
                </a:solidFill>
                <a:effectLst/>
                <a:uLnTx/>
                <a:uFillTx/>
                <a:latin typeface="Calibri" pitchFamily="34" charset="0"/>
              </a:rPr>
              <a:t> with tutors and peers;</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a:t>
            </a:r>
            <a:r>
              <a:rPr kumimoji="0" lang="en-GB" sz="2800" b="1" i="0" u="none" strike="noStrike" kern="0" cap="none" spc="0" normalizeH="0" baseline="0" noProof="0" dirty="0">
                <a:ln>
                  <a:noFill/>
                </a:ln>
                <a:solidFill>
                  <a:srgbClr val="CC0000"/>
                </a:solidFill>
                <a:effectLst/>
                <a:uLnTx/>
                <a:uFillTx/>
                <a:latin typeface="Calibri" pitchFamily="34" charset="0"/>
              </a:rPr>
              <a:t>make informed judgements </a:t>
            </a:r>
            <a:r>
              <a:rPr kumimoji="0" lang="en-GB" sz="2800" b="1" i="0" u="none" strike="noStrike" kern="0" cap="none" spc="0" normalizeH="0" baseline="0" noProof="0" dirty="0">
                <a:ln>
                  <a:noFill/>
                </a:ln>
                <a:solidFill>
                  <a:srgbClr val="660066"/>
                </a:solidFill>
                <a:effectLst/>
                <a:uLnTx/>
                <a:uFillTx/>
                <a:latin typeface="Calibri" pitchFamily="34" charset="0"/>
              </a:rPr>
              <a:t>on their own work, and each others’ work:</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reflect on their past work in ways they can use to improve their future work.</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3200" b="1" i="0" u="none" strike="noStrike" kern="0" cap="none" spc="0" normalizeH="0" baseline="0" noProof="0">
                <a:ln>
                  <a:noFill/>
                </a:ln>
                <a:solidFill>
                  <a:srgbClr val="FFFF66"/>
                </a:solidFill>
                <a:effectLst/>
                <a:uLnTx/>
                <a:uFillTx/>
              </a:rPr>
              <a:t>Feedback (including feed forward) works well when it:</a:t>
            </a:r>
            <a:endParaRPr kumimoji="0" lang="en-US" sz="3200" b="1" i="0" u="none" strike="noStrike" kern="0" cap="none" spc="0" normalizeH="0" baseline="0" noProof="0">
              <a:ln>
                <a:noFill/>
              </a:ln>
              <a:solidFill>
                <a:srgbClr val="FFFFFF"/>
              </a:solidFill>
              <a:effectLst/>
              <a:uLnTx/>
              <a:uFillTx/>
              <a:cs typeface="Arial" charset="0"/>
            </a:endParaRPr>
          </a:p>
        </p:txBody>
      </p:sp>
    </p:spTree>
    <p:extLst>
      <p:ext uri="{BB962C8B-B14F-4D97-AF65-F5344CB8AC3E}">
        <p14:creationId xmlns:p14="http://schemas.microsoft.com/office/powerpoint/2010/main" val="3728304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600" b="1"/>
              <a:t>How to get feedback to a large group of students within 24 hours</a:t>
            </a:r>
            <a:endParaRPr lang="en-US" sz="3600" b="1"/>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extLst>
      <p:ext uri="{BB962C8B-B14F-4D97-AF65-F5344CB8AC3E}">
        <p14:creationId xmlns:p14="http://schemas.microsoft.com/office/powerpoint/2010/main" val="27753567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extLst>
      <p:ext uri="{BB962C8B-B14F-4D97-AF65-F5344CB8AC3E}">
        <p14:creationId xmlns:p14="http://schemas.microsoft.com/office/powerpoint/2010/main" val="33897225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200" b="1" dirty="0"/>
              <a:t>Why re-invent assessment and feedback now?</a:t>
            </a:r>
          </a:p>
        </p:txBody>
      </p:sp>
      <p:sp>
        <p:nvSpPr>
          <p:cNvPr id="3" name="Content Placeholder 2"/>
          <p:cNvSpPr>
            <a:spLocks noGrp="1"/>
          </p:cNvSpPr>
          <p:nvPr>
            <p:ph idx="1"/>
          </p:nvPr>
        </p:nvSpPr>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likely also the forthcoming TEF.</a:t>
            </a:r>
          </a:p>
          <a:p>
            <a:pPr>
              <a:buFont typeface="+mj-lt"/>
              <a:buAutoNum type="arabicPeriod"/>
            </a:pPr>
            <a:r>
              <a:rPr lang="en-GB" sz="2600" dirty="0"/>
              <a:t>It is madness just to keep trying to do the same things better – we need to try something else.</a:t>
            </a:r>
          </a:p>
        </p:txBody>
      </p:sp>
    </p:spTree>
    <p:extLst>
      <p:ext uri="{BB962C8B-B14F-4D97-AF65-F5344CB8AC3E}">
        <p14:creationId xmlns:p14="http://schemas.microsoft.com/office/powerpoint/2010/main" val="21257603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extLst>
      <p:ext uri="{BB962C8B-B14F-4D97-AF65-F5344CB8AC3E}">
        <p14:creationId xmlns:p14="http://schemas.microsoft.com/office/powerpoint/2010/main" val="1308080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12460897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extLst>
      <p:ext uri="{BB962C8B-B14F-4D97-AF65-F5344CB8AC3E}">
        <p14:creationId xmlns:p14="http://schemas.microsoft.com/office/powerpoint/2010/main" val="13409399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extLst>
      <p:ext uri="{BB962C8B-B14F-4D97-AF65-F5344CB8AC3E}">
        <p14:creationId xmlns:p14="http://schemas.microsoft.com/office/powerpoint/2010/main" val="20640046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rPr>
              <a:t>Summary: providing feedback within 24 hours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Calibri"/>
              </a:rPr>
              <a:t>Hand out ‘blue sheet’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rPr>
              <a:t>Prepare ‘blue sheet’ with anticipated</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rPr>
              <a:t>generic feedback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white"/>
                </a:solidFill>
                <a:effectLst/>
                <a:uLnTx/>
                <a:uFillTx/>
                <a:latin typeface="Calibri"/>
              </a:rPr>
              <a:t>Collect students’ work at start of lecture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white"/>
              </a:solidFill>
              <a:effectLst/>
              <a:uLnTx/>
              <a:uFillTx/>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Take away work to mark in a third of the time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rPr>
              <a:t>Set </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rPr>
              <a:t>hand-in deadline to be at lecture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rPr>
              <a:t>Talk class through one important point, then resume lecture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Let students read blue sheet for short while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3274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3" descr="tango.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solidFill>
            <a:schemeClr val="bg1"/>
          </a:solidFill>
        </p:spPr>
        <p:txBody>
          <a:bodyPr/>
          <a:lstStyle/>
          <a:p>
            <a:r>
              <a:rPr lang="en-GB" b="1" dirty="0"/>
              <a:t>“It takes two to tango”</a:t>
            </a:r>
          </a:p>
        </p:txBody>
      </p:sp>
      <p:sp>
        <p:nvSpPr>
          <p:cNvPr id="3" name="Content Placeholder 2"/>
          <p:cNvSpPr>
            <a:spLocks noGrp="1"/>
          </p:cNvSpPr>
          <p:nvPr>
            <p:ph idx="1"/>
          </p:nvPr>
        </p:nvSpPr>
        <p:spPr>
          <a:solidFill>
            <a:schemeClr val="bg1"/>
          </a:solidFill>
        </p:spPr>
        <p:txBody>
          <a:bodyPr/>
          <a:lstStyle/>
          <a:p>
            <a:r>
              <a:rPr lang="en-GB" dirty="0"/>
              <a:t>To reinvent assessment and feedback, it’s of limited value just thinking of changing what we do, when we do it, how we do it, and why we do it.</a:t>
            </a:r>
          </a:p>
          <a:p>
            <a:r>
              <a:rPr lang="en-GB" dirty="0"/>
              <a:t>Students have to be involved throughout, and have ownership and trust in the changes that are made.</a:t>
            </a:r>
          </a:p>
          <a:p>
            <a:r>
              <a:rPr lang="en-GB" dirty="0"/>
              <a:t>It can be risky – but exciting – for both.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37430528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33005391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1119116"/>
            <a:ext cx="9396536" cy="4748299"/>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14068652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A	Design much shorter assessments</a:t>
            </a:r>
          </a:p>
        </p:txBody>
      </p:sp>
      <p:sp>
        <p:nvSpPr>
          <p:cNvPr id="3" name="Content Placeholder 2"/>
          <p:cNvSpPr>
            <a:spLocks noGrp="1"/>
          </p:cNvSpPr>
          <p:nvPr>
            <p:ph idx="1"/>
          </p:nvPr>
        </p:nvSpPr>
        <p:spPr/>
        <p:txBody>
          <a:bodyPr/>
          <a:lstStyle/>
          <a:p>
            <a:r>
              <a:rPr lang="en-GB" sz="2800" dirty="0"/>
              <a:t>(e.g. a 300-word annotated bibliography instead of a 3000-word essay).</a:t>
            </a:r>
          </a:p>
          <a:p>
            <a:r>
              <a:rPr lang="en-GB" sz="2800" dirty="0"/>
              <a:t>We tend to keep using long assessments, because that’s what we’ve always done. As a result, we spend ages marking, and too little time assessing.</a:t>
            </a:r>
          </a:p>
          <a:p>
            <a:r>
              <a:rPr lang="en-GB" sz="2800" dirty="0"/>
              <a:t>Students learn to ‘waffle’ with long assessments. A short assessment can be harder, and more intense. And we achieve better discrimination between best and worst.</a:t>
            </a:r>
          </a:p>
          <a:p>
            <a:r>
              <a:rPr lang="en-GB" sz="2800" dirty="0"/>
              <a:t>Shorter assessments are much, much faster to assess.</a:t>
            </a:r>
          </a:p>
          <a:p>
            <a:endParaRPr lang="en-GB" sz="2800" dirty="0"/>
          </a:p>
        </p:txBody>
      </p:sp>
    </p:spTree>
    <p:extLst>
      <p:ext uri="{BB962C8B-B14F-4D97-AF65-F5344CB8AC3E}">
        <p14:creationId xmlns:p14="http://schemas.microsoft.com/office/powerpoint/2010/main" val="11838367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Message to any Star Wars fans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May the Fourth be with you!</a:t>
            </a:r>
            <a:endParaRPr lang="en-US" sz="2800" dirty="0"/>
          </a:p>
        </p:txBody>
      </p:sp>
    </p:spTree>
    <p:extLst>
      <p:ext uri="{BB962C8B-B14F-4D97-AF65-F5344CB8AC3E}">
        <p14:creationId xmlns:p14="http://schemas.microsoft.com/office/powerpoint/2010/main" val="62759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B	Increase formative assessment and reduce summative assessment</a:t>
            </a:r>
          </a:p>
        </p:txBody>
      </p:sp>
      <p:sp>
        <p:nvSpPr>
          <p:cNvPr id="3" name="Content Placeholder 2"/>
          <p:cNvSpPr>
            <a:spLocks noGrp="1"/>
          </p:cNvSpPr>
          <p:nvPr>
            <p:ph idx="1"/>
          </p:nvPr>
        </p:nvSpPr>
        <p:spPr/>
        <p:txBody>
          <a:bodyPr/>
          <a:lstStyle/>
          <a:p>
            <a:r>
              <a:rPr lang="en-GB" dirty="0"/>
              <a:t>We know that students learn little or nothing from feedback on summative assessments.</a:t>
            </a:r>
          </a:p>
          <a:p>
            <a:r>
              <a:rPr lang="en-GB" dirty="0"/>
              <a:t>Some don’t even collect their marked work. </a:t>
            </a:r>
          </a:p>
          <a:p>
            <a:r>
              <a:rPr lang="en-GB" dirty="0"/>
              <a:t>Students often don’t learn from feedback on supposedly-formative assessments, as they’ve already moved on to the next task.</a:t>
            </a:r>
          </a:p>
          <a:p>
            <a:r>
              <a:rPr lang="en-GB" dirty="0"/>
              <a:t>Formative assessment can be a great learning experience. Students’ final results can benefit enormously from formative feedback. </a:t>
            </a:r>
          </a:p>
        </p:txBody>
      </p:sp>
    </p:spTree>
    <p:extLst>
      <p:ext uri="{BB962C8B-B14F-4D97-AF65-F5344CB8AC3E}">
        <p14:creationId xmlns:p14="http://schemas.microsoft.com/office/powerpoint/2010/main" val="35229823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C	Don’t just use essays</a:t>
            </a:r>
          </a:p>
        </p:txBody>
      </p:sp>
      <p:sp>
        <p:nvSpPr>
          <p:cNvPr id="3" name="Content Placeholder 2"/>
          <p:cNvSpPr>
            <a:spLocks noGrp="1"/>
          </p:cNvSpPr>
          <p:nvPr>
            <p:ph idx="1"/>
          </p:nvPr>
        </p:nvSpPr>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not at all good 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29262677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D	Make more use of oral feedback rather than written feedback</a:t>
            </a:r>
          </a:p>
        </p:txBody>
      </p:sp>
      <p:sp>
        <p:nvSpPr>
          <p:cNvPr id="3" name="Content Placeholder 2"/>
          <p:cNvSpPr>
            <a:spLocks noGrp="1"/>
          </p:cNvSpPr>
          <p:nvPr>
            <p:ph idx="1"/>
          </p:nvPr>
        </p:nvSpPr>
        <p:spPr/>
        <p:txBody>
          <a:bodyPr/>
          <a:lstStyle/>
          <a:p>
            <a:r>
              <a:rPr lang="en-GB" dirty="0"/>
              <a:t>Face-to-face feedback can make good use of tone of voice, encouraging facial gestures, speed of speech, repetition where needed, body language, and so on.</a:t>
            </a:r>
          </a:p>
          <a:p>
            <a:r>
              <a:rPr lang="en-GB" dirty="0"/>
              <a:t>Students in large groups can learn from oral feedback on other students’ triumphs and disasters (with due anonymity).</a:t>
            </a:r>
          </a:p>
          <a:p>
            <a:r>
              <a:rPr lang="en-GB" dirty="0"/>
              <a:t>Even one-to-one, oral feedback can be much more powerful than written.</a:t>
            </a:r>
          </a:p>
          <a:p>
            <a:r>
              <a:rPr lang="en-GB" dirty="0"/>
              <a:t>Oral feedback can be retained and reviewed if ‘packaged up’ in podcasts or audio files.</a:t>
            </a:r>
          </a:p>
        </p:txBody>
      </p:sp>
    </p:spTree>
    <p:extLst>
      <p:ext uri="{BB962C8B-B14F-4D97-AF65-F5344CB8AC3E}">
        <p14:creationId xmlns:p14="http://schemas.microsoft.com/office/powerpoint/2010/main" val="11713350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E	Speed up feedback so students still care about it when they receive it</a:t>
            </a:r>
          </a:p>
        </p:txBody>
      </p:sp>
      <p:sp>
        <p:nvSpPr>
          <p:cNvPr id="3" name="Content Placeholder 2"/>
          <p:cNvSpPr>
            <a:spLocks noGrp="1"/>
          </p:cNvSpPr>
          <p:nvPr>
            <p:ph idx="1"/>
          </p:nvPr>
        </p:nvSpPr>
        <p:spPr/>
        <p:txBody>
          <a:bodyPr/>
          <a:lstStyle/>
          <a:p>
            <a:r>
              <a:rPr lang="en-GB" dirty="0"/>
              <a:t>We’ve become preoccupied with the turn-around time for a batch of work for large groups of students.</a:t>
            </a:r>
          </a:p>
          <a:p>
            <a:r>
              <a:rPr lang="en-GB" dirty="0"/>
              <a:t>A lot of feedback can be given at the moment the work is submitted, before marking has even begun.</a:t>
            </a:r>
          </a:p>
          <a:p>
            <a:r>
              <a:rPr lang="en-GB" dirty="0"/>
              <a:t>Immediate feedback means that students still remember what they did – and what they had problems with.</a:t>
            </a:r>
          </a:p>
          <a:p>
            <a:r>
              <a:rPr lang="en-GB" dirty="0"/>
              <a:t>Ideally, give feedback within 24 hours of students doing the work?</a:t>
            </a:r>
          </a:p>
          <a:p>
            <a:endParaRPr lang="en-GB" dirty="0"/>
          </a:p>
        </p:txBody>
      </p:sp>
    </p:spTree>
    <p:extLst>
      <p:ext uri="{BB962C8B-B14F-4D97-AF65-F5344CB8AC3E}">
        <p14:creationId xmlns:p14="http://schemas.microsoft.com/office/powerpoint/2010/main" val="7010883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F	Get students giving feedback to each other, and sharing feedback</a:t>
            </a:r>
          </a:p>
        </p:txBody>
      </p:sp>
      <p:sp>
        <p:nvSpPr>
          <p:cNvPr id="3" name="Content Placeholder 2"/>
          <p:cNvSpPr>
            <a:spLocks noGrp="1"/>
          </p:cNvSpPr>
          <p:nvPr>
            <p:ph idx="1"/>
          </p:nvPr>
        </p:nvSpPr>
        <p:spPr/>
        <p:txBody>
          <a:bodyPr/>
          <a:lstStyle/>
          <a:p>
            <a:r>
              <a:rPr lang="en-GB" dirty="0"/>
              <a:t>Students learn a great deal from the process of explaining things to someone else.</a:t>
            </a:r>
          </a:p>
          <a:p>
            <a:r>
              <a:rPr lang="en-GB" dirty="0"/>
              <a:t>It’s often easier to learn from someone who has just mastered a concept than from someone who can’t remember the difficulties learning it.</a:t>
            </a:r>
          </a:p>
          <a:p>
            <a:r>
              <a:rPr lang="en-GB" dirty="0"/>
              <a:t>Students can benefit from much more feedback than we could give them.</a:t>
            </a:r>
          </a:p>
          <a:p>
            <a:r>
              <a:rPr lang="en-GB" dirty="0"/>
              <a:t>Students can learn much more from our feedback to their friends, than our feedback on their own work.</a:t>
            </a:r>
          </a:p>
        </p:txBody>
      </p:sp>
    </p:spTree>
    <p:extLst>
      <p:ext uri="{BB962C8B-B14F-4D97-AF65-F5344CB8AC3E}">
        <p14:creationId xmlns:p14="http://schemas.microsoft.com/office/powerpoint/2010/main" val="2440589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450850" indent="-450850" algn="l"/>
            <a:r>
              <a:rPr lang="en-GB" sz="3200" b="1" dirty="0"/>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dirty="0"/>
              <a:t>There should be no hidden agendas. Talk assessment every  time you see whole groups of students.</a:t>
            </a:r>
          </a:p>
          <a:p>
            <a:r>
              <a:rPr lang="en-GB" dirty="0"/>
              <a:t>Try to avoid talking assessment to individual students seeking to ‘get ahead’.</a:t>
            </a:r>
          </a:p>
          <a:p>
            <a:r>
              <a:rPr lang="en-GB" dirty="0"/>
              <a:t>Make it clear how assessment criteria link to evidence of achievement of published learning outcomes.</a:t>
            </a:r>
          </a:p>
          <a:p>
            <a:r>
              <a:rPr lang="en-GB" dirty="0"/>
              <a:t>Give students safe practice at evidencing their achievement of assessment criteria.</a:t>
            </a:r>
          </a:p>
        </p:txBody>
      </p:sp>
    </p:spTree>
    <p:extLst>
      <p:ext uri="{BB962C8B-B14F-4D97-AF65-F5344CB8AC3E}">
        <p14:creationId xmlns:p14="http://schemas.microsoft.com/office/powerpoint/2010/main" val="150929075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H	Show students a range of evidence of achievement</a:t>
            </a:r>
          </a:p>
        </p:txBody>
      </p:sp>
      <p:sp>
        <p:nvSpPr>
          <p:cNvPr id="3" name="Content Placeholder 2"/>
          <p:cNvSpPr>
            <a:spLocks noGrp="1"/>
          </p:cNvSpPr>
          <p:nvPr>
            <p:ph idx="1"/>
          </p:nvPr>
        </p:nvSpPr>
        <p:spPr/>
        <p:txBody>
          <a:bodyPr/>
          <a:lstStyle/>
          <a:p>
            <a:r>
              <a:rPr lang="en-GB" dirty="0"/>
              <a:t>Don’t just show students exemplars of ‘excellent work’.</a:t>
            </a:r>
          </a:p>
          <a:p>
            <a:r>
              <a:rPr lang="en-GB" dirty="0"/>
              <a:t>Let them see what can easily go wrong, and can lose them marks.</a:t>
            </a:r>
          </a:p>
          <a:p>
            <a:r>
              <a:rPr lang="en-GB" dirty="0"/>
              <a:t>When students are aware of a range between ‘excellent’ and ‘poor’, they can strive to be even better than excellent.</a:t>
            </a:r>
          </a:p>
          <a:p>
            <a:r>
              <a:rPr lang="en-GB" dirty="0"/>
              <a:t>The tendency to simply imitate excellent work is diminished.</a:t>
            </a:r>
          </a:p>
          <a:p>
            <a:pPr>
              <a:buNone/>
            </a:pPr>
            <a:r>
              <a:rPr lang="en-GB" dirty="0"/>
              <a:t>	(See the work of Royce Sadler)</a:t>
            </a:r>
          </a:p>
        </p:txBody>
      </p:sp>
    </p:spTree>
    <p:extLst>
      <p:ext uri="{BB962C8B-B14F-4D97-AF65-F5344CB8AC3E}">
        <p14:creationId xmlns:p14="http://schemas.microsoft.com/office/powerpoint/2010/main" val="40747762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I	Get students themselves formulating evidence of achievement</a:t>
            </a:r>
          </a:p>
        </p:txBody>
      </p:sp>
      <p:sp>
        <p:nvSpPr>
          <p:cNvPr id="3" name="Content Placeholder 2"/>
          <p:cNvSpPr>
            <a:spLocks noGrp="1"/>
          </p:cNvSpPr>
          <p:nvPr>
            <p:ph idx="1"/>
          </p:nvPr>
        </p:nvSpPr>
        <p:spPr/>
        <p:txBody>
          <a:bodyPr/>
          <a:lstStyle/>
          <a:p>
            <a:r>
              <a:rPr lang="en-GB" dirty="0"/>
              <a:t>When students have a feeling of ownership of their targets, they put much more into achieving the targets.</a:t>
            </a:r>
          </a:p>
          <a:p>
            <a:r>
              <a:rPr lang="en-GB" dirty="0"/>
              <a:t>When students formulate ‘good’ evidence, we can praise their choices.</a:t>
            </a:r>
          </a:p>
          <a:p>
            <a:r>
              <a:rPr lang="en-GB" dirty="0"/>
              <a:t>When students formulate ‘poor’ evidence, we can point them in a better direction.</a:t>
            </a:r>
          </a:p>
          <a:p>
            <a:r>
              <a:rPr lang="en-GB" dirty="0"/>
              <a:t>We can adopt their targets, when they are better than the ones we first thought of!</a:t>
            </a:r>
          </a:p>
        </p:txBody>
      </p:sp>
    </p:spTree>
    <p:extLst>
      <p:ext uri="{BB962C8B-B14F-4D97-AF65-F5344CB8AC3E}">
        <p14:creationId xmlns:p14="http://schemas.microsoft.com/office/powerpoint/2010/main" val="30394230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making informed judgements’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25867887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dirty="0"/>
              <a:t>This can be less threatening than one-to-one feedback, especially critical feedback, and can be much more manageable for us.</a:t>
            </a:r>
          </a:p>
          <a:p>
            <a:r>
              <a:rPr lang="en-GB" dirty="0"/>
              <a:t>Let students hear feedback on work that is better than theirs (retaining anonymity).</a:t>
            </a:r>
          </a:p>
          <a:p>
            <a:r>
              <a:rPr lang="en-GB" dirty="0"/>
              <a:t>Let students hear feedback on other students’ disasters (retaining anonymity).</a:t>
            </a:r>
          </a:p>
          <a:p>
            <a:r>
              <a:rPr lang="en-GB" dirty="0"/>
              <a:t>Allow students to see ‘where they’re at’ compared to others in the cohort.</a:t>
            </a:r>
          </a:p>
        </p:txBody>
      </p:sp>
    </p:spTree>
    <p:extLst>
      <p:ext uri="{BB962C8B-B14F-4D97-AF65-F5344CB8AC3E}">
        <p14:creationId xmlns:p14="http://schemas.microsoft.com/office/powerpoint/2010/main" val="35045774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a:t>After participating in this session you should be better able to:</a:t>
            </a:r>
          </a:p>
          <a:p>
            <a:pPr lvl="0">
              <a:buFont typeface="+mj-lt"/>
              <a:buAutoNum type="arabicPeriod"/>
            </a:pPr>
            <a:r>
              <a:rPr lang="en-GB" sz="2800" dirty="0"/>
              <a:t>Make life better – for you and for students – by making assessment and feedback more manageable!</a:t>
            </a:r>
          </a:p>
          <a:p>
            <a:pPr lvl="0">
              <a:buFont typeface="+mj-lt"/>
              <a:buAutoNum type="arabicPeriod"/>
            </a:pPr>
            <a:r>
              <a:rPr lang="en-GB" sz="2800" dirty="0"/>
              <a:t>Put assessment and feedback in context in the 2017 university sector (not forgetting NSS 2017 and TEF!).</a:t>
            </a:r>
          </a:p>
          <a:p>
            <a:pPr>
              <a:buFont typeface="+mj-lt"/>
              <a:buAutoNum type="arabicPeriod"/>
            </a:pPr>
            <a:r>
              <a:rPr lang="en-GB" sz="2800" dirty="0"/>
              <a:t>Explore some ideas for making assessment and feedback work better for students, and for us.</a:t>
            </a:r>
          </a:p>
          <a:p>
            <a:pPr>
              <a:buFont typeface="+mj-lt"/>
              <a:buAutoNum type="arabicPeriod"/>
            </a:pPr>
            <a:r>
              <a:rPr lang="en-GB" sz="2800" dirty="0"/>
              <a:t>Involve students more in their own assessment.</a:t>
            </a:r>
          </a:p>
          <a:p>
            <a:pPr>
              <a:buFont typeface="+mj-lt"/>
              <a:buAutoNum type="arabicPeriod"/>
            </a:pPr>
            <a:endParaRPr lang="en-GB" sz="2800" dirty="0"/>
          </a:p>
        </p:txBody>
      </p:sp>
    </p:spTree>
    <p:extLst>
      <p:ext uri="{BB962C8B-B14F-4D97-AF65-F5344CB8AC3E}">
        <p14:creationId xmlns:p14="http://schemas.microsoft.com/office/powerpoint/2010/main" val="158310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L	Use statement banks to speed up formulating useful feedback</a:t>
            </a:r>
          </a:p>
        </p:txBody>
      </p:sp>
      <p:sp>
        <p:nvSpPr>
          <p:cNvPr id="3" name="Content Placeholder 2"/>
          <p:cNvSpPr>
            <a:spLocks noGrp="1"/>
          </p:cNvSpPr>
          <p:nvPr>
            <p:ph idx="1"/>
          </p:nvPr>
        </p:nvSpPr>
        <p:spPr/>
        <p:txBody>
          <a:bodyPr/>
          <a:lstStyle/>
          <a:p>
            <a:r>
              <a:rPr lang="en-GB" dirty="0"/>
              <a:t>Especially with online feedback, compile a bank of useful feedback statements.</a:t>
            </a:r>
          </a:p>
          <a:p>
            <a:r>
              <a:rPr lang="en-GB" dirty="0"/>
              <a:t>Make sure that there are sufficient ‘praise’ comments, to counterbalance critical ones.</a:t>
            </a:r>
          </a:p>
          <a:p>
            <a:r>
              <a:rPr lang="en-GB" dirty="0"/>
              <a:t>Get students themselves to compose statements, so that they get a sharper idea of what is wanted in their work.</a:t>
            </a:r>
          </a:p>
          <a:p>
            <a:r>
              <a:rPr lang="en-GB"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25910022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M	Get students self-assessing, and give them feedback on their self-assessment.</a:t>
            </a:r>
          </a:p>
        </p:txBody>
      </p:sp>
      <p:sp>
        <p:nvSpPr>
          <p:cNvPr id="3" name="Content Placeholder 2"/>
          <p:cNvSpPr>
            <a:spLocks noGrp="1"/>
          </p:cNvSpPr>
          <p:nvPr>
            <p:ph idx="1"/>
          </p:nvPr>
        </p:nvSpPr>
        <p:spPr>
          <a:xfrm>
            <a:off x="358777" y="1620252"/>
            <a:ext cx="8605838" cy="4247147"/>
          </a:xfrm>
        </p:spPr>
        <p:txBody>
          <a:bodyPr/>
          <a:lstStyle/>
          <a:p>
            <a:r>
              <a:rPr lang="en-GB" sz="2800" dirty="0"/>
              <a:t>Turn self-assessment into a productive dialogue with us.</a:t>
            </a:r>
          </a:p>
          <a:p>
            <a:r>
              <a:rPr lang="en-GB" sz="2800" dirty="0"/>
              <a:t>Ask students what mark or grade they believe the work should be earning.</a:t>
            </a:r>
          </a:p>
          <a:p>
            <a:r>
              <a:rPr lang="en-GB" sz="2800" dirty="0"/>
              <a:t>Ask students what they think they did best, and praise them when indeed they did do this well.</a:t>
            </a:r>
          </a:p>
          <a:p>
            <a:r>
              <a:rPr lang="en-GB" sz="2800" dirty="0"/>
              <a:t>Ask students what they found the hardest part of the task, and praise them when they succeeded, and empathise when they didn’t.</a:t>
            </a:r>
          </a:p>
          <a:p>
            <a:r>
              <a:rPr lang="en-GB" sz="2800" dirty="0"/>
              <a:t>Ask students what they might change if they had another hour to do the task.</a:t>
            </a:r>
          </a:p>
        </p:txBody>
      </p:sp>
    </p:spTree>
    <p:extLst>
      <p:ext uri="{BB962C8B-B14F-4D97-AF65-F5344CB8AC3E}">
        <p14:creationId xmlns:p14="http://schemas.microsoft.com/office/powerpoint/2010/main" val="36749004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N	Try to avoid ‘final language’ in feedback</a:t>
            </a:r>
          </a:p>
        </p:txBody>
      </p:sp>
      <p:sp>
        <p:nvSpPr>
          <p:cNvPr id="3" name="Content Placeholder 2"/>
          <p:cNvSpPr>
            <a:spLocks noGrp="1"/>
          </p:cNvSpPr>
          <p:nvPr>
            <p:ph idx="1"/>
          </p:nvPr>
        </p:nvSpPr>
        <p:spPr/>
        <p:txBody>
          <a:bodyPr/>
          <a:lstStyle/>
          <a:p>
            <a:r>
              <a:rPr lang="en-GB" dirty="0"/>
              <a:t>‘Final language’ includes words such as ‘excellent’, ‘good’, ‘poor’, ‘adequate’, ‘satisfactory’, and so on.</a:t>
            </a:r>
          </a:p>
          <a:p>
            <a:r>
              <a:rPr lang="en-GB" dirty="0"/>
              <a:t>It is better to say things such as:</a:t>
            </a:r>
          </a:p>
          <a:p>
            <a:pPr lvl="1"/>
            <a:r>
              <a:rPr lang="en-GB" dirty="0"/>
              <a:t>‘I really like how you approached so-and-so’</a:t>
            </a:r>
          </a:p>
          <a:p>
            <a:pPr lvl="1"/>
            <a:r>
              <a:rPr lang="en-GB" dirty="0"/>
              <a:t>‘It might have helped if you’d done such-and such’</a:t>
            </a:r>
          </a:p>
          <a:p>
            <a:pPr lvl="1"/>
            <a:r>
              <a:rPr lang="en-GB" dirty="0"/>
              <a:t>‘One thing you did really well was so-and-so’</a:t>
            </a:r>
          </a:p>
          <a:p>
            <a:pPr lvl="1"/>
            <a:r>
              <a:rPr lang="en-GB" dirty="0"/>
              <a:t>‘You probably know that such-and-such didn’t really work’</a:t>
            </a:r>
          </a:p>
        </p:txBody>
      </p:sp>
    </p:spTree>
    <p:extLst>
      <p:ext uri="{BB962C8B-B14F-4D97-AF65-F5344CB8AC3E}">
        <p14:creationId xmlns:p14="http://schemas.microsoft.com/office/powerpoint/2010/main" val="12523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25020948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p:spPr>
        <p:txBody>
          <a:bodyPr/>
          <a:lst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a:lstStyle>
          <a:p>
            <a:r>
              <a:rPr lang="en-GB" sz="2600" b="1" kern="0" dirty="0"/>
              <a:t>Fifteen ideas for making assessment and feedback more effective, efficient and manageable for us, and for students</a:t>
            </a:r>
            <a:endParaRPr lang="en-US" sz="2600" b="1" kern="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a:spcBef>
                <a:spcPts val="600"/>
              </a:spcBef>
              <a:buFont typeface="+mj-lt"/>
              <a:buAutoNum type="alphaUcPeriod"/>
            </a:pPr>
            <a:r>
              <a:rPr lang="en-GB" sz="2100" kern="0" dirty="0"/>
              <a:t>Design much shorter assessments.</a:t>
            </a:r>
          </a:p>
          <a:p>
            <a:pPr>
              <a:spcBef>
                <a:spcPts val="600"/>
              </a:spcBef>
              <a:buFont typeface="+mj-lt"/>
              <a:buAutoNum type="alphaUcPeriod"/>
            </a:pPr>
            <a:r>
              <a:rPr lang="en-GB" sz="2100" kern="0" dirty="0"/>
              <a:t>Increase formative assessment and reduce summative assessment.</a:t>
            </a:r>
          </a:p>
          <a:p>
            <a:pPr>
              <a:spcBef>
                <a:spcPts val="600"/>
              </a:spcBef>
              <a:buFont typeface="+mj-lt"/>
              <a:buAutoNum type="alphaUcPeriod"/>
            </a:pPr>
            <a:r>
              <a:rPr lang="en-GB" sz="2100" kern="0" dirty="0"/>
              <a:t>Don’t just use essays.</a:t>
            </a:r>
          </a:p>
          <a:p>
            <a:pPr>
              <a:spcBef>
                <a:spcPts val="600"/>
              </a:spcBef>
              <a:buFont typeface="+mj-lt"/>
              <a:buAutoNum type="alphaUcPeriod"/>
            </a:pPr>
            <a:r>
              <a:rPr lang="en-GB" sz="2100" kern="0" dirty="0"/>
              <a:t>Make more use of oral feedback rather than written feedback.</a:t>
            </a:r>
          </a:p>
          <a:p>
            <a:pPr>
              <a:spcBef>
                <a:spcPts val="600"/>
              </a:spcBef>
              <a:buFont typeface="+mj-lt"/>
              <a:buAutoNum type="alphaUcPeriod"/>
            </a:pPr>
            <a:r>
              <a:rPr lang="en-GB" sz="2100" kern="0" dirty="0"/>
              <a:t>Speed up feedback so students still care about it when they receive it.</a:t>
            </a:r>
          </a:p>
          <a:p>
            <a:pPr>
              <a:spcBef>
                <a:spcPts val="600"/>
              </a:spcBef>
              <a:buFont typeface="+mj-lt"/>
              <a:buAutoNum type="alphaUcPeriod"/>
            </a:pPr>
            <a:r>
              <a:rPr lang="en-GB" sz="2100" kern="0" dirty="0"/>
              <a:t>Get students giving feedback to each other, and sharing feedback.</a:t>
            </a:r>
          </a:p>
          <a:p>
            <a:pPr>
              <a:spcBef>
                <a:spcPts val="600"/>
              </a:spcBef>
              <a:buFont typeface="+mj-lt"/>
              <a:buAutoNum type="alphaUcPeriod"/>
            </a:pPr>
            <a:r>
              <a:rPr lang="en-GB" sz="2100" kern="0" dirty="0"/>
              <a:t>Let students right into the meaning of assessment criteria, by explaining and illustrating these in whole-group contexts such as lectures.</a:t>
            </a:r>
          </a:p>
          <a:p>
            <a:pPr>
              <a:spcBef>
                <a:spcPts val="600"/>
              </a:spcBef>
              <a:buFont typeface="+mj-lt"/>
              <a:buAutoNum type="alphaUcPeriod"/>
            </a:pPr>
            <a:r>
              <a:rPr lang="en-GB" sz="2100" kern="0" dirty="0"/>
              <a:t>Show students a range of evidence of achievement.</a:t>
            </a:r>
          </a:p>
          <a:p>
            <a:pPr>
              <a:spcBef>
                <a:spcPts val="600"/>
              </a:spcBef>
              <a:buFont typeface="+mj-lt"/>
              <a:buAutoNum type="alphaUcPeriod"/>
            </a:pPr>
            <a:r>
              <a:rPr lang="en-GB" sz="2100" kern="0" dirty="0"/>
              <a:t>Get students themselves formulating evidence of achievement.</a:t>
            </a:r>
          </a:p>
          <a:p>
            <a:pPr>
              <a:spcBef>
                <a:spcPts val="600"/>
              </a:spcBef>
              <a:buFont typeface="+mj-lt"/>
              <a:buAutoNum type="alphaUcPeriod"/>
            </a:pPr>
            <a:r>
              <a:rPr lang="en-GB" sz="2100" kern="0" dirty="0"/>
              <a:t>Get students themselves designing and applying assessment criteria.</a:t>
            </a:r>
          </a:p>
          <a:p>
            <a:pPr>
              <a:spcBef>
                <a:spcPts val="600"/>
              </a:spcBef>
              <a:buFont typeface="+mj-lt"/>
              <a:buAutoNum type="alphaUcPeriod"/>
            </a:pPr>
            <a:r>
              <a:rPr lang="en-GB" sz="2100" kern="0" dirty="0"/>
              <a:t>Make the most of feedback to students in small-group contexts, such as tutorials.</a:t>
            </a:r>
          </a:p>
          <a:p>
            <a:pPr>
              <a:spcBef>
                <a:spcPts val="600"/>
              </a:spcBef>
              <a:buFont typeface="+mj-lt"/>
              <a:buAutoNum type="alphaUcPeriod"/>
            </a:pPr>
            <a:r>
              <a:rPr lang="en-GB" sz="2100" kern="0" dirty="0"/>
              <a:t>Use statement banks to speed up formulating useful feedback.</a:t>
            </a:r>
          </a:p>
          <a:p>
            <a:pPr>
              <a:spcBef>
                <a:spcPts val="600"/>
              </a:spcBef>
              <a:buFont typeface="+mj-lt"/>
              <a:buAutoNum type="alphaUcPeriod"/>
            </a:pPr>
            <a:r>
              <a:rPr lang="en-GB" sz="2100" kern="0" dirty="0"/>
              <a:t>Get students self-assessing, and give them feedback on their self-assessment.</a:t>
            </a:r>
          </a:p>
          <a:p>
            <a:pPr>
              <a:spcBef>
                <a:spcPts val="600"/>
              </a:spcBef>
              <a:buFont typeface="+mj-lt"/>
              <a:buAutoNum type="alphaUcPeriod"/>
            </a:pPr>
            <a:r>
              <a:rPr lang="en-GB" sz="2100" kern="0" dirty="0"/>
              <a:t>Try to avoid ‘final language’ in feedback.</a:t>
            </a:r>
          </a:p>
          <a:p>
            <a:pPr>
              <a:spcBef>
                <a:spcPts val="600"/>
              </a:spcBef>
              <a:buFont typeface="+mj-lt"/>
              <a:buAutoNum type="alphaUcPeriod"/>
            </a:pPr>
            <a:r>
              <a:rPr lang="en-GB" sz="2100" kern="0" dirty="0"/>
              <a:t>Always make assignment design a team effort.</a:t>
            </a:r>
          </a:p>
          <a:p>
            <a:pPr>
              <a:buFont typeface="+mj-lt"/>
              <a:buAutoNum type="alphaUcPeriod"/>
            </a:pPr>
            <a:endParaRPr lang="en-GB" sz="2100" kern="0" dirty="0"/>
          </a:p>
          <a:p>
            <a:pPr>
              <a:buFont typeface="+mj-lt"/>
              <a:buAutoNum type="alphaUcPeriod"/>
            </a:pPr>
            <a:endParaRPr lang="en-GB" sz="2100" kern="0" dirty="0"/>
          </a:p>
        </p:txBody>
      </p:sp>
    </p:spTree>
    <p:extLst>
      <p:ext uri="{BB962C8B-B14F-4D97-AF65-F5344CB8AC3E}">
        <p14:creationId xmlns:p14="http://schemas.microsoft.com/office/powerpoint/2010/main" val="1327427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Post-it ‘Diamond 9’ prioritisation</a:t>
            </a:r>
          </a:p>
        </p:txBody>
      </p:sp>
      <p:sp>
        <p:nvSpPr>
          <p:cNvPr id="3" name="Content Placeholder 2"/>
          <p:cNvSpPr>
            <a:spLocks noGrp="1"/>
          </p:cNvSpPr>
          <p:nvPr>
            <p:ph idx="1"/>
          </p:nvPr>
        </p:nvSpPr>
        <p:spPr/>
        <p:txBody>
          <a:bodyPr/>
          <a:lstStyle/>
          <a:p>
            <a:r>
              <a:rPr lang="en-GB" dirty="0"/>
              <a:t>In your group, please write the letters ‘A’ to ‘O’ on fifteen post-its, and discuss the relative pros and cons for each in your own practice, and as a group, arrange the top 9 in a ‘diamond 9’ pattern.</a:t>
            </a:r>
          </a:p>
          <a:p>
            <a:r>
              <a:rPr lang="en-GB" dirty="0"/>
              <a:t>At any point, insert </a:t>
            </a:r>
            <a:r>
              <a:rPr lang="en-GB" dirty="0">
                <a:solidFill>
                  <a:srgbClr val="FF0000"/>
                </a:solidFill>
              </a:rPr>
              <a:t>one better choice</a:t>
            </a:r>
            <a:r>
              <a:rPr lang="en-GB" dirty="0"/>
              <a:t>, and  place it in order among your top 9.</a:t>
            </a:r>
          </a:p>
          <a:p>
            <a:r>
              <a:rPr lang="en-GB" dirty="0"/>
              <a:t>Be ready to justify your top choices to the rest of us.</a:t>
            </a:r>
          </a:p>
          <a:p>
            <a:endParaRPr lang="en-GB" dirty="0"/>
          </a:p>
        </p:txBody>
      </p:sp>
    </p:spTree>
    <p:extLst>
      <p:ext uri="{BB962C8B-B14F-4D97-AF65-F5344CB8AC3E}">
        <p14:creationId xmlns:p14="http://schemas.microsoft.com/office/powerpoint/2010/main" val="55648488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val="2468971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1</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2</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3"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val="63316256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Your results so far...</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B,A,J,D,D,J</a:t>
            </a: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J,C,M,A,J,A</a:t>
            </a:r>
          </a:p>
        </p:txBody>
      </p:sp>
      <p:sp>
        <p:nvSpPr>
          <p:cNvPr id="7" name="Rectangle 5"/>
          <p:cNvSpPr>
            <a:spLocks noChangeArrowheads="1"/>
          </p:cNvSpPr>
          <p:nvPr/>
        </p:nvSpPr>
        <p:spPr bwMode="auto">
          <a:xfrm>
            <a:off x="5264152" y="2670540"/>
            <a:ext cx="2476288" cy="52351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Tree>
    <p:extLst>
      <p:ext uri="{BB962C8B-B14F-4D97-AF65-F5344CB8AC3E}">
        <p14:creationId xmlns:p14="http://schemas.microsoft.com/office/powerpoint/2010/main" val="186919297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Addressing the balance between formative feedback and marks</a:t>
            </a:r>
          </a:p>
        </p:txBody>
      </p:sp>
      <p:sp>
        <p:nvSpPr>
          <p:cNvPr id="184325" name="Rectangle 5"/>
          <p:cNvSpPr>
            <a:spLocks noGrp="1" noRot="1" noChangeArrowheads="1"/>
          </p:cNvSpPr>
          <p:nvPr>
            <p:ph type="subTitle" idx="1"/>
          </p:nvPr>
        </p:nvSpPr>
        <p:spPr/>
        <p:txBody>
          <a:bodyPr/>
          <a:lstStyle/>
          <a:p>
            <a:r>
              <a:rPr lang="en-GB" b="1" dirty="0"/>
              <a:t>Marks can often destroy the value of our formative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fld id="{A3250E62-AEFB-4DA1-8618-FF43FB1DCA0A}" type="datetime2">
              <a:rPr kumimoji="0" lang="en-US" sz="1800" b="0" i="0" u="none" strike="noStrike" kern="0" cap="none" spc="0" normalizeH="0" baseline="0" noProof="0">
                <a:ln>
                  <a:noFill/>
                </a:ln>
                <a:solidFill>
                  <a:srgbClr val="FFFFFF"/>
                </a:solidFill>
                <a:effectLst/>
                <a:uLnTx/>
                <a:uFillTx/>
              </a:rPr>
              <a:pPr marL="0" marR="0" lvl="0" indent="0" algn="ctr" defTabSz="914400" eaLnBrk="0" fontAlgn="auto" latinLnBrk="0" hangingPunct="0">
                <a:lnSpc>
                  <a:spcPct val="100000"/>
                </a:lnSpc>
                <a:spcBef>
                  <a:spcPts val="0"/>
                </a:spcBef>
                <a:spcAft>
                  <a:spcPts val="0"/>
                </a:spcAft>
                <a:buClrTx/>
                <a:buSzTx/>
                <a:buFontTx/>
                <a:buNone/>
                <a:tabLst/>
                <a:defRPr/>
              </a:pPr>
              <a:t>Thursday, May 4, 2017</a:t>
            </a:fld>
            <a:endParaRPr kumimoji="0" lang="en-GB" sz="1800" b="0" i="0" u="none" strike="noStrike" kern="0" cap="none" spc="0" normalizeH="0" baseline="0" noProof="0">
              <a:ln>
                <a:noFill/>
              </a:ln>
              <a:solidFill>
                <a:srgbClr val="FFFFFF"/>
              </a:solidFill>
              <a:effectLst/>
              <a:uLnTx/>
              <a:uFillTx/>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fld id="{E292ADCE-322B-4869-B47E-2AA8AF94DFCB}" type="slidenum">
              <a:rPr kumimoji="0" lang="en-GB" sz="1800" b="0" i="0" u="none" strike="noStrike" kern="0" cap="none" spc="0" normalizeH="0" baseline="0" noProof="0">
                <a:ln>
                  <a:noFill/>
                </a:ln>
                <a:solidFill>
                  <a:srgbClr val="FFFFFF"/>
                </a:solidFill>
                <a:effectLst/>
                <a:uLnTx/>
                <a:uFillTx/>
              </a:rPr>
              <a:pPr marL="0" marR="0" lvl="0" indent="0" algn="ctr" defTabSz="914400" eaLnBrk="0" fontAlgn="auto" latinLnBrk="0" hangingPunct="0">
                <a:lnSpc>
                  <a:spcPct val="100000"/>
                </a:lnSpc>
                <a:spcBef>
                  <a:spcPts val="0"/>
                </a:spcBef>
                <a:spcAft>
                  <a:spcPts val="0"/>
                </a:spcAft>
                <a:buClrTx/>
                <a:buSzTx/>
                <a:buFontTx/>
                <a:buNone/>
                <a:tabLst/>
                <a:defRPr/>
              </a:pPr>
              <a:t>49</a:t>
            </a:fld>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10683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Getting to know each other</a:t>
            </a:r>
          </a:p>
        </p:txBody>
      </p:sp>
      <p:sp>
        <p:nvSpPr>
          <p:cNvPr id="3" name="Content Placeholder 2"/>
          <p:cNvSpPr>
            <a:spLocks noGrp="1"/>
          </p:cNvSpPr>
          <p:nvPr>
            <p:ph idx="1"/>
          </p:nvPr>
        </p:nvSpPr>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b="0" dirty="0">
                <a:solidFill>
                  <a:srgbClr val="990000"/>
                </a:solidFill>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3723116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9265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extLst>
      <p:ext uri="{BB962C8B-B14F-4D97-AF65-F5344CB8AC3E}">
        <p14:creationId xmlns:p14="http://schemas.microsoft.com/office/powerpoint/2010/main" val="164784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22716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9858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26378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extLst>
      <p:ext uri="{BB962C8B-B14F-4D97-AF65-F5344CB8AC3E}">
        <p14:creationId xmlns:p14="http://schemas.microsoft.com/office/powerpoint/2010/main" val="25362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extLst>
      <p:ext uri="{BB962C8B-B14F-4D97-AF65-F5344CB8AC3E}">
        <p14:creationId xmlns:p14="http://schemas.microsoft.com/office/powerpoint/2010/main" val="112806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Think about getting students to indicate their expected score or grade at the point of handing their work in – for example on a self-assessment </a:t>
            </a:r>
            <a:r>
              <a:rPr lang="en-GB" sz="2800" dirty="0" err="1"/>
              <a:t>proforma</a:t>
            </a:r>
            <a:r>
              <a:rPr lang="en-GB" sz="2800" dirty="0"/>
              <a:t>.</a:t>
            </a:r>
          </a:p>
          <a:p>
            <a:r>
              <a:rPr lang="en-GB" sz="2800" dirty="0"/>
              <a:t>Think about getting students to work out how well they believe they have achieved each of the intended learning outcomes for the work concerned…</a:t>
            </a:r>
          </a:p>
          <a:p>
            <a:r>
              <a:rPr lang="en-GB" sz="2800" dirty="0"/>
              <a:t>Or how well they believe they have met each of the assessment criteria for the work.</a:t>
            </a:r>
          </a:p>
        </p:txBody>
      </p:sp>
    </p:spTree>
    <p:extLst>
      <p:ext uri="{BB962C8B-B14F-4D97-AF65-F5344CB8AC3E}">
        <p14:creationId xmlns:p14="http://schemas.microsoft.com/office/powerpoint/2010/main" val="36964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extLst>
      <p:ext uri="{BB962C8B-B14F-4D97-AF65-F5344CB8AC3E}">
        <p14:creationId xmlns:p14="http://schemas.microsoft.com/office/powerpoint/2010/main" val="40165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extLst>
      <p:ext uri="{BB962C8B-B14F-4D97-AF65-F5344CB8AC3E}">
        <p14:creationId xmlns:p14="http://schemas.microsoft.com/office/powerpoint/2010/main" val="145728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a:t>
            </a:r>
          </a:p>
        </p:txBody>
      </p:sp>
      <p:sp>
        <p:nvSpPr>
          <p:cNvPr id="3" name="Content Placeholder 2"/>
          <p:cNvSpPr>
            <a:spLocks noGrp="1"/>
          </p:cNvSpPr>
          <p:nvPr>
            <p:ph idx="1"/>
          </p:nvPr>
        </p:nvSpPr>
        <p:spPr/>
        <p:txBody>
          <a:bodyPr/>
          <a:lstStyle/>
          <a:p>
            <a:pPr>
              <a:buNone/>
            </a:pPr>
            <a:r>
              <a:rPr lang="en-GB" sz="2800" dirty="0"/>
              <a:t>Expanded discussion of many aspects of today’s ideas can be found at:</a:t>
            </a:r>
          </a:p>
          <a:p>
            <a:pPr>
              <a:buFont typeface="+mj-lt"/>
              <a:buAutoNum type="arabicPeriod"/>
            </a:pPr>
            <a:r>
              <a:rPr lang="en-GB" sz="2800" u="sng" dirty="0">
                <a:hlinkClick r:id="rId2"/>
              </a:rPr>
              <a:t>http://phil-race.co.uk/2016/10/feedback-digest-lthechat65/</a:t>
            </a:r>
            <a:r>
              <a:rPr lang="en-GB" sz="2800" dirty="0"/>
              <a:t> (Most of the stuff on feedback from my latest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(Most of the stuff on assessment from my latest two books!)</a:t>
            </a:r>
          </a:p>
          <a:p>
            <a:pPr>
              <a:buFont typeface="+mj-lt"/>
              <a:buAutoNum type="arabicPeriod"/>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390855999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4"/>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7" y="1412778"/>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4369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extLst>
      <p:ext uri="{BB962C8B-B14F-4D97-AF65-F5344CB8AC3E}">
        <p14:creationId xmlns:p14="http://schemas.microsoft.com/office/powerpoint/2010/main" val="1644802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B050"/>
                </a:solidFill>
                <a:effectLst/>
                <a:uLnTx/>
                <a:uFillTx/>
                <a:latin typeface="Calibri"/>
              </a:rPr>
              <a:t>Some questions to consider for self-assessment-tutor dialogues</a:t>
            </a:r>
          </a:p>
        </p:txBody>
      </p:sp>
      <p:sp>
        <p:nvSpPr>
          <p:cNvPr id="12291" name="Rectangle 3"/>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3200" b="1" i="0" u="none" strike="noStrike" kern="0" cap="none" spc="0" normalizeH="0" baseline="0" noProof="0" dirty="0">
                <a:ln>
                  <a:noFill/>
                </a:ln>
                <a:solidFill>
                  <a:srgbClr val="660066"/>
                </a:solidFill>
                <a:effectLst/>
                <a:uLnTx/>
                <a:uFillTx/>
                <a:latin typeface="Calibri"/>
              </a:rPr>
              <a:t>1	What do you honestly consider will be a fair score or grade for the work you are handing in?</a:t>
            </a:r>
          </a:p>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200" b="1" i="0" u="none" strike="noStrike" kern="0" cap="none" spc="0" normalizeH="0" baseline="0" noProof="0" dirty="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200" b="1" i="0" u="none" strike="noStrike" kern="0" cap="none" spc="0" normalizeH="0" baseline="0" noProof="0" dirty="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200" b="1" i="0" u="none" strike="noStrike" kern="0" cap="none" spc="0" normalizeH="0" baseline="0" noProof="0" dirty="0">
              <a:ln>
                <a:noFill/>
              </a:ln>
              <a:solidFill>
                <a:srgbClr val="660066"/>
              </a:solidFill>
              <a:effectLst/>
              <a:uLnTx/>
              <a:uFillTx/>
              <a:latin typeface="Calibri"/>
            </a:endParaRPr>
          </a:p>
        </p:txBody>
      </p:sp>
    </p:spTree>
    <p:extLst>
      <p:ext uri="{BB962C8B-B14F-4D97-AF65-F5344CB8AC3E}">
        <p14:creationId xmlns:p14="http://schemas.microsoft.com/office/powerpoint/2010/main" val="1520870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r>
              <a:rPr kumimoji="0" lang="en-GB" sz="3200" b="1" i="0" u="none" strike="noStrike" kern="0" cap="none" spc="0" normalizeH="0" baseline="0" noProof="0">
                <a:ln>
                  <a:noFill/>
                </a:ln>
                <a:solidFill>
                  <a:srgbClr val="660066"/>
                </a:solidFill>
                <a:effectLst/>
                <a:uLnTx/>
                <a:uFillTx/>
                <a:latin typeface="Calibri"/>
              </a:rPr>
              <a:t>2	What do you think was the thing you did best in this assignment?</a:t>
            </a:r>
          </a:p>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endParaRPr kumimoji="0" lang="en-GB" sz="3200" b="1" i="0" u="none" strike="noStrike" kern="0" cap="none" spc="0" normalizeH="0" baseline="0" noProof="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endParaRPr kumimoji="0" lang="en-GB" sz="3200" b="1" i="0" u="none" strike="noStrike" kern="0" cap="none" spc="0" normalizeH="0" baseline="0" noProof="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endParaRPr kumimoji="0" lang="en-GB" sz="3200" b="1" i="0" u="none" strike="noStrike" kern="0" cap="none" spc="0" normalizeH="0" baseline="0" noProof="0">
              <a:ln>
                <a:noFill/>
              </a:ln>
              <a:solidFill>
                <a:srgbClr val="660066"/>
              </a:solidFill>
              <a:effectLst/>
              <a:uLnTx/>
              <a:uFillTx/>
              <a:latin typeface="Calibri"/>
            </a:endParaRPr>
          </a:p>
        </p:txBody>
      </p:sp>
      <p:sp>
        <p:nvSpPr>
          <p:cNvPr id="13315"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B050"/>
                </a:solidFill>
                <a:effectLst/>
                <a:uLnTx/>
                <a:uFillTx/>
                <a:latin typeface="Calibri"/>
              </a:rPr>
              <a:t>Some questions to consider for self-assessment-tutor dialogues</a:t>
            </a:r>
          </a:p>
        </p:txBody>
      </p:sp>
    </p:spTree>
    <p:extLst>
      <p:ext uri="{BB962C8B-B14F-4D97-AF65-F5344CB8AC3E}">
        <p14:creationId xmlns:p14="http://schemas.microsoft.com/office/powerpoint/2010/main" val="259411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r>
              <a:rPr kumimoji="0" lang="en-GB" sz="3200" b="1" i="0" u="none" strike="noStrike" kern="0" cap="none" spc="0" normalizeH="0" baseline="0" noProof="0" dirty="0">
                <a:ln>
                  <a:noFill/>
                </a:ln>
                <a:solidFill>
                  <a:srgbClr val="660066"/>
                </a:solidFill>
                <a:effectLst/>
                <a:uLnTx/>
                <a:uFillTx/>
                <a:latin typeface="Calibri"/>
              </a:rPr>
              <a:t>3	If you had the chance to do the assignment again from scratch, how (if at all) might you decide to go about it differently?</a:t>
            </a:r>
          </a:p>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endParaRPr kumimoji="0" lang="en-GB" sz="3200" b="1" i="0" u="none" strike="noStrike" kern="0" cap="none" spc="0" normalizeH="0" baseline="0" noProof="0" dirty="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endParaRPr kumimoji="0" lang="en-GB" sz="3200" b="1" i="0" u="none" strike="noStrike" kern="0" cap="none" spc="0" normalizeH="0" baseline="0" noProof="0" dirty="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Tx/>
              <a:buNone/>
              <a:tabLst/>
              <a:defRPr/>
            </a:pPr>
            <a:endParaRPr kumimoji="0" lang="en-GB" sz="3200" b="1" i="0" u="none" strike="noStrike" kern="0" cap="none" spc="0" normalizeH="0" baseline="0" noProof="0" dirty="0">
              <a:ln>
                <a:noFill/>
              </a:ln>
              <a:solidFill>
                <a:srgbClr val="660066"/>
              </a:solidFill>
              <a:effectLst/>
              <a:uLnTx/>
              <a:uFillTx/>
              <a:latin typeface="Calibri"/>
            </a:endParaRPr>
          </a:p>
        </p:txBody>
      </p:sp>
      <p:sp>
        <p:nvSpPr>
          <p:cNvPr id="14339"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B050"/>
                </a:solidFill>
                <a:effectLst/>
                <a:uLnTx/>
                <a:uFillTx/>
                <a:latin typeface="Calibri"/>
              </a:rPr>
              <a:t>Some questions to consider for self-assessment-tutor dialogues</a:t>
            </a:r>
          </a:p>
        </p:txBody>
      </p:sp>
    </p:spTree>
    <p:extLst>
      <p:ext uri="{BB962C8B-B14F-4D97-AF65-F5344CB8AC3E}">
        <p14:creationId xmlns:p14="http://schemas.microsoft.com/office/powerpoint/2010/main" val="1353508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3200" b="1" i="0" u="none" strike="noStrike" kern="0" cap="none" spc="0" normalizeH="0" baseline="0" noProof="0" dirty="0">
                <a:ln>
                  <a:noFill/>
                </a:ln>
                <a:solidFill>
                  <a:srgbClr val="660066"/>
                </a:solidFill>
                <a:effectLst/>
                <a:uLnTx/>
                <a:uFillTx/>
                <a:latin typeface="Calibri"/>
              </a:rPr>
              <a:t>4	What did you find the hardest aspect of this assignment?</a:t>
            </a:r>
          </a:p>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200" b="1" i="0" u="none" strike="noStrike" kern="0" cap="none" spc="0" normalizeH="0" baseline="0" noProof="0" dirty="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200" b="1" i="0" u="none" strike="noStrike" kern="0" cap="none" spc="0" normalizeH="0" baseline="0" noProof="0" dirty="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200" b="1" i="0" u="none" strike="noStrike" kern="0" cap="none" spc="0" normalizeH="0" baseline="0" noProof="0" dirty="0">
              <a:ln>
                <a:noFill/>
              </a:ln>
              <a:solidFill>
                <a:srgbClr val="660066"/>
              </a:solidFill>
              <a:effectLst/>
              <a:uLnTx/>
              <a:uFillTx/>
              <a:latin typeface="Calibri"/>
            </a:endParaRPr>
          </a:p>
          <a:p>
            <a:pPr marL="635000" marR="0" lvl="0" indent="-635000"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200" b="1" i="0" u="none" strike="noStrike" kern="0" cap="none" spc="0" normalizeH="0" baseline="0" noProof="0" dirty="0">
              <a:ln>
                <a:noFill/>
              </a:ln>
              <a:solidFill>
                <a:srgbClr val="660066"/>
              </a:solidFill>
              <a:effectLst/>
              <a:uLnTx/>
              <a:uFillTx/>
              <a:latin typeface="Calibri"/>
            </a:endParaRPr>
          </a:p>
        </p:txBody>
      </p:sp>
      <p:sp>
        <p:nvSpPr>
          <p:cNvPr id="15363"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B050"/>
                </a:solidFill>
                <a:effectLst/>
                <a:uLnTx/>
                <a:uFillTx/>
                <a:latin typeface="Calibri"/>
              </a:rPr>
              <a:t>Some questions to consider for self-assessment-tutor dialogues</a:t>
            </a:r>
          </a:p>
        </p:txBody>
      </p:sp>
    </p:spTree>
    <p:extLst>
      <p:ext uri="{BB962C8B-B14F-4D97-AF65-F5344CB8AC3E}">
        <p14:creationId xmlns:p14="http://schemas.microsoft.com/office/powerpoint/2010/main" val="751631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solidFill>
                  <a:srgbClr val="00B050"/>
                </a:solidFill>
              </a:rPr>
              <a:t>Some questions to consider for self-</a:t>
            </a:r>
            <a:br>
              <a:rPr lang="en-GB" sz="3200" dirty="0">
                <a:solidFill>
                  <a:srgbClr val="00B050"/>
                </a:solidFill>
              </a:rPr>
            </a:br>
            <a:r>
              <a:rPr lang="en-GB" sz="3200" dirty="0">
                <a:solidFill>
                  <a:srgbClr val="00B050"/>
                </a:solidFill>
              </a:rPr>
              <a:t>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extLst>
      <p:ext uri="{BB962C8B-B14F-4D97-AF65-F5344CB8AC3E}">
        <p14:creationId xmlns:p14="http://schemas.microsoft.com/office/powerpoint/2010/main" val="2071534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6600"/>
                </a:solidFill>
                <a:latin typeface="+mn-lt"/>
              </a:rPr>
              <a:t>one 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0000"/>
                </a:solidFill>
                <a:latin typeface="+mn-lt"/>
              </a:rPr>
              <a:t>touch left ear = no better</a:t>
            </a:r>
            <a:r>
              <a:rPr lang="en-GB" sz="2400" b="1" dirty="0">
                <a:solidFill>
                  <a:srgbClr val="660066"/>
                </a:solidFill>
                <a:latin typeface="+mn-lt"/>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assessment and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Put assessment and feedback in context in the 2017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 some ideas for making assessment and feedback work better for students, and for us.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Involve students more in their own assessment.</a:t>
            </a:r>
          </a:p>
          <a:p>
            <a:pPr marL="533400" lvl="0" indent="-533400" eaLnBrk="0" hangingPunct="0">
              <a:lnSpc>
                <a:spcPct val="90000"/>
              </a:lnSpc>
              <a:spcBef>
                <a:spcPct val="35000"/>
              </a:spcBef>
              <a:buClr>
                <a:srgbClr val="009900"/>
              </a:buClr>
              <a:buFont typeface="+mj-lt"/>
              <a:buAutoNum type="arabicPeriod"/>
            </a:pPr>
            <a:endParaRPr lang="en-GB" sz="2800" b="1" kern="0" dirty="0">
              <a:solidFill>
                <a:srgbClr val="660066"/>
              </a:solidFill>
              <a:latin typeface="Calibri"/>
            </a:endParaRPr>
          </a:p>
        </p:txBody>
      </p:sp>
    </p:spTree>
    <p:extLst>
      <p:ext uri="{BB962C8B-B14F-4D97-AF65-F5344CB8AC3E}">
        <p14:creationId xmlns:p14="http://schemas.microsoft.com/office/powerpoint/2010/main" val="2343621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morning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philatrgu17</a:t>
            </a:r>
            <a:r>
              <a:rPr lang="en-GB" sz="3600" i="1" dirty="0">
                <a:latin typeface="Calibri" pitchFamily="34" charset="0"/>
              </a:rPr>
              <a:t> 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Last night’s on TEL was excellent. </a:t>
            </a:r>
            <a:endParaRPr lang="en-GB" sz="3600" dirty="0">
              <a:latin typeface="Calibri" pitchFamily="34" charset="0"/>
            </a:endParaRPr>
          </a:p>
        </p:txBody>
      </p:sp>
    </p:spTree>
    <p:extLst>
      <p:ext uri="{BB962C8B-B14F-4D97-AF65-F5344CB8AC3E}">
        <p14:creationId xmlns:p14="http://schemas.microsoft.com/office/powerpoint/2010/main" val="24836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583A34-F902-4FC2-BCA9-AE262BC97A3E}"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Thursday, 04 May 2017</a:t>
            </a:fld>
            <a:endParaRPr kumimoji="0" lang="en-GB" sz="1800" b="0" i="0" u="none" strike="noStrike" kern="0" cap="none" spc="0" normalizeH="0" baseline="0" noProof="0" dirty="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740002-C61B-42CF-A46D-5E42B2B40B51}"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dirty="0">
              <a:ln>
                <a:noFill/>
              </a:ln>
              <a:solidFill>
                <a:srgbClr val="FFFFFF"/>
              </a:solidFill>
              <a:effectLst/>
              <a:uLnTx/>
              <a:uFillTx/>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91733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716420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3.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08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4123</Words>
  <Application>Microsoft Office PowerPoint</Application>
  <PresentationFormat>On-screen Show (4:3)</PresentationFormat>
  <Paragraphs>487</Paragraphs>
  <Slides>68</Slides>
  <Notes>38</Notes>
  <HiddenSlides>0</HiddenSlides>
  <MMClips>1</MMClips>
  <ScaleCrop>false</ScaleCrop>
  <HeadingPairs>
    <vt:vector size="6" baseType="variant">
      <vt:variant>
        <vt:lpstr>Fonts Used</vt:lpstr>
      </vt:variant>
      <vt:variant>
        <vt:i4>11</vt:i4>
      </vt:variant>
      <vt:variant>
        <vt:lpstr>Theme</vt:lpstr>
      </vt:variant>
      <vt:variant>
        <vt:i4>124</vt:i4>
      </vt:variant>
      <vt:variant>
        <vt:lpstr>Slide Titles</vt:lpstr>
      </vt:variant>
      <vt:variant>
        <vt:i4>68</vt:i4>
      </vt:variant>
    </vt:vector>
  </HeadingPairs>
  <TitlesOfParts>
    <vt:vector size="203" baseType="lpstr">
      <vt:lpstr>Arial</vt:lpstr>
      <vt:lpstr>Arial Rounded MT Bold</vt:lpstr>
      <vt:lpstr>Calibri</vt:lpstr>
      <vt:lpstr>Comic Sans MS</vt:lpstr>
      <vt:lpstr>Creepy</vt:lpstr>
      <vt:lpstr>Monotype Sorts</vt:lpstr>
      <vt:lpstr>Symbol</vt:lpstr>
      <vt:lpstr>Tahoma</vt:lpstr>
      <vt:lpstr>Times New Roman</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44_Custom Design</vt:lpstr>
      <vt:lpstr>75_Custom Design</vt:lpstr>
      <vt:lpstr>101_Custom Design</vt:lpstr>
      <vt:lpstr>93_Custom Design</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6_LeedsMet template</vt:lpstr>
      <vt:lpstr>89_Custom Design</vt:lpstr>
      <vt:lpstr>120_Custom Design</vt:lpstr>
      <vt:lpstr>99_Custom Design</vt:lpstr>
      <vt:lpstr>53_Custom Design</vt:lpstr>
      <vt:lpstr>90_Custom Design</vt:lpstr>
      <vt:lpstr>121_Custom Design</vt:lpstr>
      <vt:lpstr>54_Custom Design</vt:lpstr>
      <vt:lpstr>126_Custom Design</vt:lpstr>
      <vt:lpstr>105_Custom Design</vt:lpstr>
      <vt:lpstr>91_Custom Design</vt:lpstr>
      <vt:lpstr>58_Custom Design</vt:lpstr>
      <vt:lpstr>103_Custom Design</vt:lpstr>
      <vt:lpstr>55_Custom Design</vt:lpstr>
      <vt:lpstr>100_Custom Design</vt:lpstr>
      <vt:lpstr>92_Custom Design</vt:lpstr>
      <vt:lpstr>70_Custom Design</vt:lpstr>
      <vt:lpstr>2_Clouds</vt:lpstr>
      <vt:lpstr>11_Office Theme</vt:lpstr>
      <vt:lpstr>3_Office Theme</vt:lpstr>
      <vt:lpstr>5_Office Theme</vt:lpstr>
      <vt:lpstr>9_LeedsMet template</vt:lpstr>
      <vt:lpstr>108_Custom Design</vt:lpstr>
      <vt:lpstr>Fifteen ideas  for making assessment and feedback more effective, efficient and manageable for us, and for students</vt:lpstr>
      <vt:lpstr>Why re-invent assessment and feedback now?</vt:lpstr>
      <vt:lpstr>Message to any Star Wars fans</vt:lpstr>
      <vt:lpstr>Intended learning outcomes</vt:lpstr>
      <vt:lpstr>Getting to know each other</vt:lpstr>
      <vt:lpstr>Downloadable resource materials</vt:lpstr>
      <vt:lpstr>Announcement about mobile phones and laptops...</vt:lpstr>
      <vt:lpstr>Face-to-face communication</vt:lpstr>
      <vt:lpstr>Face-to-face one-to-one feedback activity</vt:lpstr>
      <vt:lpstr>Fishing for feedback?</vt:lpstr>
      <vt:lpstr>PowerPoint Presentation</vt:lpstr>
      <vt:lpstr>PowerPoint Presentation</vt:lpstr>
      <vt:lpstr>What’s wrong with feedback?</vt:lpstr>
      <vt:lpstr>But what’s really wrong with feedback?</vt:lpstr>
      <vt:lpstr>Royce Sadler on feedback:</vt:lpstr>
      <vt:lpstr>Dylan Wiliam on feedback April 2014 (online)</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“It takes two to tango”</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N Try to avoid ‘final language’ in feedback</vt:lpstr>
      <vt:lpstr>O Always make assessment design a team effort</vt:lpstr>
      <vt:lpstr>PowerPoint Presentation</vt:lpstr>
      <vt:lpstr>Post-it ‘Diamond 9’ prioritisation</vt:lpstr>
      <vt:lpstr>PowerPoint Presentation</vt:lpstr>
      <vt:lpstr>PowerPoint Presentation</vt:lpstr>
      <vt:lpstr>PowerPoint Presentation</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Some questions to consider for self- assessment-tutor dialogues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2017-05-04T14:29:52Z</dcterms:modified>
</cp:coreProperties>
</file>