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slideLayouts/slideLayout37.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8.xml" ContentType="application/vnd.openxmlformats-officedocument.presentationml.slideLayout+xml"/>
  <Override PartName="/ppt/theme/theme3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1.xml" ContentType="application/vnd.openxmlformats-officedocument.presentationml.slideLayout+xml"/>
  <Override PartName="/ppt/theme/theme39.xml" ContentType="application/vnd.openxmlformats-officedocument.theme+xml"/>
  <Override PartName="/ppt/slideLayouts/slideLayout42.xml" ContentType="application/vnd.openxmlformats-officedocument.presentationml.slideLayout+xml"/>
  <Override PartName="/ppt/theme/theme40.xml" ContentType="application/vnd.openxmlformats-officedocument.theme+xml"/>
  <Override PartName="/ppt/slideLayouts/slideLayout43.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slideLayouts/slideLayout44.xml" ContentType="application/vnd.openxmlformats-officedocument.presentationml.slideLayout+xml"/>
  <Override PartName="/ppt/theme/theme45.xml" ContentType="application/vnd.openxmlformats-officedocument.theme+xml"/>
  <Override PartName="/ppt/slideLayouts/slideLayout45.xml" ContentType="application/vnd.openxmlformats-officedocument.presentationml.slideLayout+xml"/>
  <Override PartName="/ppt/theme/theme46.xml" ContentType="application/vnd.openxmlformats-officedocument.theme+xml"/>
  <Override PartName="/ppt/slideLayouts/slideLayout46.xml" ContentType="application/vnd.openxmlformats-officedocument.presentationml.slideLayout+xml"/>
  <Override PartName="/ppt/theme/theme47.xml" ContentType="application/vnd.openxmlformats-officedocument.theme+xml"/>
  <Override PartName="/ppt/slideLayouts/slideLayout47.xml" ContentType="application/vnd.openxmlformats-officedocument.presentationml.slideLayout+xml"/>
  <Override PartName="/ppt/theme/theme48.xml" ContentType="application/vnd.openxmlformats-officedocument.theme+xml"/>
  <Override PartName="/ppt/slideLayouts/slideLayout48.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slideLayouts/slideLayout49.xml" ContentType="application/vnd.openxmlformats-officedocument.presentationml.slideLayout+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slideLayouts/slideLayout50.xml" ContentType="application/vnd.openxmlformats-officedocument.presentationml.slideLayout+xml"/>
  <Override PartName="/ppt/theme/theme54.xml" ContentType="application/vnd.openxmlformats-officedocument.theme+xml"/>
  <Override PartName="/ppt/slideLayouts/slideLayout51.xml" ContentType="application/vnd.openxmlformats-officedocument.presentationml.slideLayout+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slideLayouts/slideLayout52.xml" ContentType="application/vnd.openxmlformats-officedocument.presentationml.slideLayout+xml"/>
  <Override PartName="/ppt/theme/theme62.xml" ContentType="application/vnd.openxmlformats-officedocument.theme+xml"/>
  <Override PartName="/ppt/theme/theme63.xml" ContentType="application/vnd.openxmlformats-officedocument.theme+xml"/>
  <Override PartName="/ppt/slideLayouts/slideLayout53.xml" ContentType="application/vnd.openxmlformats-officedocument.presentationml.slideLayout+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8.xml" ContentType="application/vnd.openxmlformats-officedocument.theme+xml"/>
  <Override PartName="/ppt/slideLayouts/slideLayout56.xml" ContentType="application/vnd.openxmlformats-officedocument.presentationml.slideLayout+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57.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slideLayouts/slideLayout58.xml" ContentType="application/vnd.openxmlformats-officedocument.presentationml.slideLayout+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slideLayouts/slideLayout59.xml" ContentType="application/vnd.openxmlformats-officedocument.presentationml.slideLayout+xml"/>
  <Override PartName="/ppt/theme/theme105.xml" ContentType="application/vnd.openxmlformats-officedocument.theme+xml"/>
  <Override PartName="/ppt/slideLayouts/slideLayout60.xml" ContentType="application/vnd.openxmlformats-officedocument.presentationml.slideLayout+xml"/>
  <Override PartName="/ppt/theme/theme106.xml" ContentType="application/vnd.openxmlformats-officedocument.theme+xml"/>
  <Override PartName="/ppt/slideLayouts/slideLayout61.xml" ContentType="application/vnd.openxmlformats-officedocument.presentationml.slideLayout+xml"/>
  <Override PartName="/ppt/theme/theme107.xml" ContentType="application/vnd.openxmlformats-officedocument.theme+xml"/>
  <Override PartName="/ppt/slideLayouts/slideLayout62.xml" ContentType="application/vnd.openxmlformats-officedocument.presentationml.slideLayout+xml"/>
  <Override PartName="/ppt/theme/theme10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9.xml" ContentType="application/vnd.openxmlformats-officedocument.theme+xml"/>
  <Override PartName="/ppt/slideLayouts/slideLayout65.xml" ContentType="application/vnd.openxmlformats-officedocument.presentationml.slideLayout+xml"/>
  <Override PartName="/ppt/theme/theme110.xml" ContentType="application/vnd.openxmlformats-officedocument.theme+xml"/>
  <Override PartName="/ppt/slideLayouts/slideLayout66.xml" ContentType="application/vnd.openxmlformats-officedocument.presentationml.slideLayout+xml"/>
  <Override PartName="/ppt/theme/theme111.xml" ContentType="application/vnd.openxmlformats-officedocument.theme+xml"/>
  <Override PartName="/ppt/slideLayouts/slideLayout67.xml" ContentType="application/vnd.openxmlformats-officedocument.presentationml.slideLayout+xml"/>
  <Override PartName="/ppt/theme/theme112.xml" ContentType="application/vnd.openxmlformats-officedocument.theme+xml"/>
  <Override PartName="/ppt/slideLayouts/slideLayout68.xml" ContentType="application/vnd.openxmlformats-officedocument.presentationml.slideLayout+xml"/>
  <Override PartName="/ppt/theme/theme113.xml" ContentType="application/vnd.openxmlformats-officedocument.theme+xml"/>
  <Override PartName="/ppt/slideLayouts/slideLayout69.xml" ContentType="application/vnd.openxmlformats-officedocument.presentationml.slideLayout+xml"/>
  <Override PartName="/ppt/theme/theme114.xml" ContentType="application/vnd.openxmlformats-officedocument.theme+xml"/>
  <Override PartName="/ppt/slideLayouts/slideLayout70.xml" ContentType="application/vnd.openxmlformats-officedocument.presentationml.slideLayout+xml"/>
  <Override PartName="/ppt/theme/theme115.xml" ContentType="application/vnd.openxmlformats-officedocument.theme+xml"/>
  <Override PartName="/ppt/theme/theme116.xml" ContentType="application/vnd.openxmlformats-officedocument.theme+xml"/>
  <Override PartName="/ppt/slideLayouts/slideLayout71.xml" ContentType="application/vnd.openxmlformats-officedocument.presentationml.slideLayout+xml"/>
  <Override PartName="/ppt/theme/theme117.xml" ContentType="application/vnd.openxmlformats-officedocument.theme+xml"/>
  <Override PartName="/ppt/slideLayouts/slideLayout72.xml" ContentType="application/vnd.openxmlformats-officedocument.presentationml.slideLayout+xml"/>
  <Override PartName="/ppt/theme/theme118.xml" ContentType="application/vnd.openxmlformats-officedocument.theme+xml"/>
  <Override PartName="/ppt/slideLayouts/slideLayout73.xml" ContentType="application/vnd.openxmlformats-officedocument.presentationml.slideLayout+xml"/>
  <Override PartName="/ppt/theme/theme119.xml" ContentType="application/vnd.openxmlformats-officedocument.theme+xml"/>
  <Override PartName="/ppt/slideLayouts/slideLayout74.xml" ContentType="application/vnd.openxmlformats-officedocument.presentationml.slideLayout+xml"/>
  <Override PartName="/ppt/theme/theme120.xml" ContentType="application/vnd.openxmlformats-officedocument.theme+xml"/>
  <Override PartName="/ppt/slideLayouts/slideLayout75.xml" ContentType="application/vnd.openxmlformats-officedocument.presentationml.slideLayout+xml"/>
  <Override PartName="/ppt/theme/theme121.xml" ContentType="application/vnd.openxmlformats-officedocument.theme+xml"/>
  <Override PartName="/ppt/slideLayouts/slideLayout76.xml" ContentType="application/vnd.openxmlformats-officedocument.presentationml.slideLayout+xml"/>
  <Override PartName="/ppt/theme/theme122.xml" ContentType="application/vnd.openxmlformats-officedocument.theme+xml"/>
  <Override PartName="/ppt/slideLayouts/slideLayout77.xml" ContentType="application/vnd.openxmlformats-officedocument.presentationml.slideLayout+xml"/>
  <Override PartName="/ppt/theme/theme123.xml" ContentType="application/vnd.openxmlformats-officedocument.theme+xml"/>
  <Override PartName="/ppt/slideLayouts/slideLayout78.xml" ContentType="application/vnd.openxmlformats-officedocument.presentationml.slideLayout+xml"/>
  <Override PartName="/ppt/theme/theme124.xml" ContentType="application/vnd.openxmlformats-officedocument.theme+xml"/>
  <Override PartName="/ppt/slideLayouts/slideLayout79.xml" ContentType="application/vnd.openxmlformats-officedocument.presentationml.slideLayout+xml"/>
  <Override PartName="/ppt/theme/theme125.xml" ContentType="application/vnd.openxmlformats-officedocument.theme+xml"/>
  <Override PartName="/ppt/slideLayouts/slideLayout80.xml" ContentType="application/vnd.openxmlformats-officedocument.presentationml.slideLayout+xml"/>
  <Override PartName="/ppt/theme/theme126.xml" ContentType="application/vnd.openxmlformats-officedocument.theme+xml"/>
  <Override PartName="/ppt/theme/theme127.xml" ContentType="application/vnd.openxmlformats-officedocument.theme+xml"/>
  <Override PartName="/ppt/slideLayouts/slideLayout81.xml" ContentType="application/vnd.openxmlformats-officedocument.presentationml.slideLayout+xml"/>
  <Override PartName="/ppt/theme/theme128.xml" ContentType="application/vnd.openxmlformats-officedocument.theme+xml"/>
  <Override PartName="/ppt/slideLayouts/slideLayout82.xml" ContentType="application/vnd.openxmlformats-officedocument.presentationml.slideLayout+xml"/>
  <Override PartName="/ppt/theme/theme129.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30.xml" ContentType="application/vnd.openxmlformats-officedocument.theme+xml"/>
  <Override PartName="/ppt/slideLayouts/slideLayout86.xml" ContentType="application/vnd.openxmlformats-officedocument.presentationml.slideLayout+xml"/>
  <Override PartName="/ppt/theme/theme131.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32.xml" ContentType="application/vnd.openxmlformats-officedocument.theme+xml"/>
  <Override PartName="/ppt/slideLayouts/slideLayout89.xml" ContentType="application/vnd.openxmlformats-officedocument.presentationml.slideLayout+xml"/>
  <Override PartName="/ppt/theme/theme133.xml" ContentType="application/vnd.openxmlformats-officedocument.theme+xml"/>
  <Override PartName="/ppt/theme/theme1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8" r:id="rId52"/>
    <p:sldMasterId id="2147484780" r:id="rId53"/>
    <p:sldMasterId id="2147484789" r:id="rId54"/>
    <p:sldMasterId id="2147484793" r:id="rId55"/>
    <p:sldMasterId id="2147484797" r:id="rId56"/>
    <p:sldMasterId id="2147484799" r:id="rId57"/>
    <p:sldMasterId id="2147484802" r:id="rId58"/>
    <p:sldMasterId id="2147484804" r:id="rId59"/>
    <p:sldMasterId id="2147484806" r:id="rId60"/>
    <p:sldMasterId id="2147484808" r:id="rId61"/>
    <p:sldMasterId id="2147484811" r:id="rId62"/>
    <p:sldMasterId id="2147484815" r:id="rId63"/>
    <p:sldMasterId id="2147484817" r:id="rId64"/>
    <p:sldMasterId id="2147484819" r:id="rId65"/>
    <p:sldMasterId id="2147484821" r:id="rId66"/>
    <p:sldMasterId id="2147484823" r:id="rId67"/>
    <p:sldMasterId id="2147484825" r:id="rId68"/>
    <p:sldMasterId id="2147484827" r:id="rId69"/>
    <p:sldMasterId id="2147484829" r:id="rId70"/>
    <p:sldMasterId id="2147484831" r:id="rId71"/>
    <p:sldMasterId id="2147484833" r:id="rId72"/>
    <p:sldMasterId id="2147484835" r:id="rId73"/>
    <p:sldMasterId id="2147484837" r:id="rId74"/>
    <p:sldMasterId id="2147484839" r:id="rId75"/>
    <p:sldMasterId id="2147484841" r:id="rId76"/>
    <p:sldMasterId id="2147484845" r:id="rId77"/>
    <p:sldMasterId id="2147484848" r:id="rId78"/>
    <p:sldMasterId id="2147484850" r:id="rId79"/>
    <p:sldMasterId id="2147484853" r:id="rId80"/>
    <p:sldMasterId id="2147484855" r:id="rId81"/>
    <p:sldMasterId id="2147484857" r:id="rId82"/>
    <p:sldMasterId id="2147484864" r:id="rId83"/>
    <p:sldMasterId id="2147484866" r:id="rId84"/>
    <p:sldMasterId id="2147484868" r:id="rId85"/>
    <p:sldMasterId id="2147484870" r:id="rId86"/>
    <p:sldMasterId id="2147484872" r:id="rId87"/>
    <p:sldMasterId id="2147484876" r:id="rId88"/>
    <p:sldMasterId id="2147484878" r:id="rId89"/>
    <p:sldMasterId id="2147484880" r:id="rId90"/>
    <p:sldMasterId id="2147484888" r:id="rId91"/>
    <p:sldMasterId id="2147484895" r:id="rId92"/>
    <p:sldMasterId id="2147484903" r:id="rId93"/>
    <p:sldMasterId id="2147484905" r:id="rId94"/>
    <p:sldMasterId id="2147484907" r:id="rId95"/>
    <p:sldMasterId id="2147484909" r:id="rId96"/>
    <p:sldMasterId id="2147484911" r:id="rId97"/>
    <p:sldMasterId id="2147484913" r:id="rId98"/>
    <p:sldMasterId id="2147484915" r:id="rId99"/>
    <p:sldMasterId id="2147484933" r:id="rId100"/>
    <p:sldMasterId id="2147484935" r:id="rId101"/>
    <p:sldMasterId id="2147484938" r:id="rId102"/>
    <p:sldMasterId id="2147484940" r:id="rId103"/>
    <p:sldMasterId id="2147484942" r:id="rId104"/>
    <p:sldMasterId id="2147484945" r:id="rId105"/>
    <p:sldMasterId id="2147484947" r:id="rId106"/>
    <p:sldMasterId id="2147484949" r:id="rId107"/>
    <p:sldMasterId id="2147484951" r:id="rId108"/>
    <p:sldMasterId id="2147484953" r:id="rId109"/>
    <p:sldMasterId id="2147484956" r:id="rId110"/>
    <p:sldMasterId id="2147484958" r:id="rId111"/>
    <p:sldMasterId id="2147484960" r:id="rId112"/>
    <p:sldMasterId id="2147484962" r:id="rId113"/>
    <p:sldMasterId id="2147484964" r:id="rId114"/>
    <p:sldMasterId id="2147484970" r:id="rId115"/>
    <p:sldMasterId id="2147484975" r:id="rId116"/>
    <p:sldMasterId id="2147484977" r:id="rId117"/>
    <p:sldMasterId id="2147484979" r:id="rId118"/>
    <p:sldMasterId id="2147484981" r:id="rId119"/>
    <p:sldMasterId id="2147484983" r:id="rId120"/>
    <p:sldMasterId id="2147484985" r:id="rId121"/>
    <p:sldMasterId id="2147484987" r:id="rId122"/>
    <p:sldMasterId id="2147484989" r:id="rId123"/>
    <p:sldMasterId id="2147484991" r:id="rId124"/>
    <p:sldMasterId id="2147484993" r:id="rId125"/>
    <p:sldMasterId id="2147484995" r:id="rId126"/>
    <p:sldMasterId id="2147484998" r:id="rId127"/>
    <p:sldMasterId id="2147485000" r:id="rId128"/>
    <p:sldMasterId id="2147485002" r:id="rId129"/>
    <p:sldMasterId id="2147485004" r:id="rId130"/>
    <p:sldMasterId id="2147485006" r:id="rId131"/>
    <p:sldMasterId id="2147485009" r:id="rId132"/>
    <p:sldMasterId id="2147485013" r:id="rId133"/>
  </p:sldMasterIdLst>
  <p:notesMasterIdLst>
    <p:notesMasterId r:id="rId255"/>
  </p:notesMasterIdLst>
  <p:sldIdLst>
    <p:sldId id="428" r:id="rId134"/>
    <p:sldId id="476" r:id="rId135"/>
    <p:sldId id="836" r:id="rId136"/>
    <p:sldId id="528" r:id="rId137"/>
    <p:sldId id="783" r:id="rId138"/>
    <p:sldId id="731" r:id="rId139"/>
    <p:sldId id="837" r:id="rId140"/>
    <p:sldId id="710" r:id="rId141"/>
    <p:sldId id="838" r:id="rId142"/>
    <p:sldId id="529" r:id="rId143"/>
    <p:sldId id="459" r:id="rId144"/>
    <p:sldId id="844" r:id="rId145"/>
    <p:sldId id="569" r:id="rId146"/>
    <p:sldId id="531" r:id="rId147"/>
    <p:sldId id="532" r:id="rId148"/>
    <p:sldId id="840" r:id="rId149"/>
    <p:sldId id="841" r:id="rId150"/>
    <p:sldId id="842" r:id="rId151"/>
    <p:sldId id="781" r:id="rId152"/>
    <p:sldId id="782" r:id="rId153"/>
    <p:sldId id="486" r:id="rId154"/>
    <p:sldId id="829" r:id="rId155"/>
    <p:sldId id="674" r:id="rId156"/>
    <p:sldId id="665" r:id="rId157"/>
    <p:sldId id="784" r:id="rId158"/>
    <p:sldId id="785" r:id="rId159"/>
    <p:sldId id="786" r:id="rId160"/>
    <p:sldId id="508" r:id="rId161"/>
    <p:sldId id="509" r:id="rId162"/>
    <p:sldId id="603" r:id="rId163"/>
    <p:sldId id="706" r:id="rId164"/>
    <p:sldId id="510" r:id="rId165"/>
    <p:sldId id="511" r:id="rId166"/>
    <p:sldId id="548" r:id="rId167"/>
    <p:sldId id="524" r:id="rId168"/>
    <p:sldId id="845" r:id="rId169"/>
    <p:sldId id="525" r:id="rId170"/>
    <p:sldId id="846" r:id="rId171"/>
    <p:sldId id="847" r:id="rId172"/>
    <p:sldId id="848" r:id="rId173"/>
    <p:sldId id="849" r:id="rId174"/>
    <p:sldId id="850" r:id="rId175"/>
    <p:sldId id="851" r:id="rId176"/>
    <p:sldId id="852" r:id="rId177"/>
    <p:sldId id="853" r:id="rId178"/>
    <p:sldId id="854" r:id="rId179"/>
    <p:sldId id="855" r:id="rId180"/>
    <p:sldId id="856" r:id="rId181"/>
    <p:sldId id="857" r:id="rId182"/>
    <p:sldId id="858" r:id="rId183"/>
    <p:sldId id="859" r:id="rId184"/>
    <p:sldId id="860" r:id="rId185"/>
    <p:sldId id="861" r:id="rId186"/>
    <p:sldId id="862" r:id="rId187"/>
    <p:sldId id="863" r:id="rId188"/>
    <p:sldId id="830" r:id="rId189"/>
    <p:sldId id="635" r:id="rId190"/>
    <p:sldId id="636" r:id="rId191"/>
    <p:sldId id="637" r:id="rId192"/>
    <p:sldId id="592" r:id="rId193"/>
    <p:sldId id="465" r:id="rId194"/>
    <p:sldId id="613" r:id="rId195"/>
    <p:sldId id="757" r:id="rId196"/>
    <p:sldId id="758" r:id="rId197"/>
    <p:sldId id="828" r:id="rId198"/>
    <p:sldId id="759" r:id="rId199"/>
    <p:sldId id="760" r:id="rId200"/>
    <p:sldId id="761" r:id="rId201"/>
    <p:sldId id="762" r:id="rId202"/>
    <p:sldId id="763" r:id="rId203"/>
    <p:sldId id="764" r:id="rId204"/>
    <p:sldId id="765" r:id="rId205"/>
    <p:sldId id="766" r:id="rId206"/>
    <p:sldId id="767" r:id="rId207"/>
    <p:sldId id="768" r:id="rId208"/>
    <p:sldId id="769" r:id="rId209"/>
    <p:sldId id="770" r:id="rId210"/>
    <p:sldId id="771" r:id="rId211"/>
    <p:sldId id="772" r:id="rId212"/>
    <p:sldId id="773" r:id="rId213"/>
    <p:sldId id="774" r:id="rId214"/>
    <p:sldId id="775" r:id="rId215"/>
    <p:sldId id="776" r:id="rId216"/>
    <p:sldId id="777" r:id="rId217"/>
    <p:sldId id="778" r:id="rId218"/>
    <p:sldId id="779" r:id="rId219"/>
    <p:sldId id="831" r:id="rId220"/>
    <p:sldId id="780" r:id="rId221"/>
    <p:sldId id="791" r:id="rId222"/>
    <p:sldId id="793" r:id="rId223"/>
    <p:sldId id="843" r:id="rId224"/>
    <p:sldId id="795" r:id="rId225"/>
    <p:sldId id="796" r:id="rId226"/>
    <p:sldId id="797" r:id="rId227"/>
    <p:sldId id="798" r:id="rId228"/>
    <p:sldId id="799" r:id="rId229"/>
    <p:sldId id="800" r:id="rId230"/>
    <p:sldId id="801" r:id="rId231"/>
    <p:sldId id="802" r:id="rId232"/>
    <p:sldId id="803" r:id="rId233"/>
    <p:sldId id="804" r:id="rId234"/>
    <p:sldId id="805" r:id="rId235"/>
    <p:sldId id="806" r:id="rId236"/>
    <p:sldId id="807" r:id="rId237"/>
    <p:sldId id="808" r:id="rId238"/>
    <p:sldId id="809" r:id="rId239"/>
    <p:sldId id="810" r:id="rId240"/>
    <p:sldId id="811" r:id="rId241"/>
    <p:sldId id="812" r:id="rId242"/>
    <p:sldId id="813" r:id="rId243"/>
    <p:sldId id="814" r:id="rId244"/>
    <p:sldId id="815" r:id="rId245"/>
    <p:sldId id="816" r:id="rId246"/>
    <p:sldId id="817" r:id="rId247"/>
    <p:sldId id="460" r:id="rId248"/>
    <p:sldId id="555" r:id="rId249"/>
    <p:sldId id="556" r:id="rId250"/>
    <p:sldId id="557" r:id="rId251"/>
    <p:sldId id="558" r:id="rId252"/>
    <p:sldId id="559" r:id="rId253"/>
    <p:sldId id="502" r:id="rId254"/>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000"/>
    <a:srgbClr val="CCFFFF"/>
    <a:srgbClr val="FF6699"/>
    <a:srgbClr val="FFFFFF"/>
    <a:srgbClr val="CC0000"/>
    <a:srgbClr val="000000"/>
    <a:srgbClr val="CCFFCC"/>
    <a:srgbClr val="3333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3" autoAdjust="0"/>
    <p:restoredTop sz="98239" autoAdjust="0"/>
  </p:normalViewPr>
  <p:slideViewPr>
    <p:cSldViewPr>
      <p:cViewPr varScale="1">
        <p:scale>
          <a:sx n="70" d="100"/>
          <a:sy n="70" d="100"/>
        </p:scale>
        <p:origin x="132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9872"/>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5.xml"/><Relationship Id="rId159" Type="http://schemas.openxmlformats.org/officeDocument/2006/relationships/slide" Target="slides/slide26.xml"/><Relationship Id="rId170" Type="http://schemas.openxmlformats.org/officeDocument/2006/relationships/slide" Target="slides/slide37.xml"/><Relationship Id="rId191" Type="http://schemas.openxmlformats.org/officeDocument/2006/relationships/slide" Target="slides/slide58.xml"/><Relationship Id="rId205" Type="http://schemas.openxmlformats.org/officeDocument/2006/relationships/slide" Target="slides/slide72.xml"/><Relationship Id="rId226" Type="http://schemas.openxmlformats.org/officeDocument/2006/relationships/slide" Target="slides/slide93.xml"/><Relationship Id="rId247" Type="http://schemas.openxmlformats.org/officeDocument/2006/relationships/slide" Target="slides/slide114.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16.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27.xml"/><Relationship Id="rId181" Type="http://schemas.openxmlformats.org/officeDocument/2006/relationships/slide" Target="slides/slide48.xml"/><Relationship Id="rId216" Type="http://schemas.openxmlformats.org/officeDocument/2006/relationships/slide" Target="slides/slide83.xml"/><Relationship Id="rId237" Type="http://schemas.openxmlformats.org/officeDocument/2006/relationships/slide" Target="slides/slide104.xml"/><Relationship Id="rId258" Type="http://schemas.openxmlformats.org/officeDocument/2006/relationships/theme" Target="theme/theme1.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 Target="slides/slide6.xml"/><Relationship Id="rId85" Type="http://schemas.openxmlformats.org/officeDocument/2006/relationships/slideMaster" Target="slideMasters/slideMaster85.xml"/><Relationship Id="rId150" Type="http://schemas.openxmlformats.org/officeDocument/2006/relationships/slide" Target="slides/slide17.xml"/><Relationship Id="rId171" Type="http://schemas.openxmlformats.org/officeDocument/2006/relationships/slide" Target="slides/slide38.xml"/><Relationship Id="rId192" Type="http://schemas.openxmlformats.org/officeDocument/2006/relationships/slide" Target="slides/slide59.xml"/><Relationship Id="rId206" Type="http://schemas.openxmlformats.org/officeDocument/2006/relationships/slide" Target="slides/slide73.xml"/><Relationship Id="rId227" Type="http://schemas.openxmlformats.org/officeDocument/2006/relationships/slide" Target="slides/slide94.xml"/><Relationship Id="rId248" Type="http://schemas.openxmlformats.org/officeDocument/2006/relationships/slide" Target="slides/slide115.xml"/><Relationship Id="rId12" Type="http://schemas.openxmlformats.org/officeDocument/2006/relationships/slideMaster" Target="slideMasters/slideMaster12.xml"/><Relationship Id="rId33" Type="http://schemas.openxmlformats.org/officeDocument/2006/relationships/slideMaster" Target="slideMasters/slideMaster33.xml"/><Relationship Id="rId108" Type="http://schemas.openxmlformats.org/officeDocument/2006/relationships/slideMaster" Target="slideMasters/slideMaster108.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5" Type="http://schemas.openxmlformats.org/officeDocument/2006/relationships/slideMaster" Target="slideMasters/slideMaster75.xml"/><Relationship Id="rId96" Type="http://schemas.openxmlformats.org/officeDocument/2006/relationships/slideMaster" Target="slideMasters/slideMaster96.xml"/><Relationship Id="rId140" Type="http://schemas.openxmlformats.org/officeDocument/2006/relationships/slide" Target="slides/slide7.xml"/><Relationship Id="rId161" Type="http://schemas.openxmlformats.org/officeDocument/2006/relationships/slide" Target="slides/slide28.xml"/><Relationship Id="rId182" Type="http://schemas.openxmlformats.org/officeDocument/2006/relationships/slide" Target="slides/slide49.xml"/><Relationship Id="rId217"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79.xml"/><Relationship Id="rId233" Type="http://schemas.openxmlformats.org/officeDocument/2006/relationships/slide" Target="slides/slide100.xml"/><Relationship Id="rId238" Type="http://schemas.openxmlformats.org/officeDocument/2006/relationships/slide" Target="slides/slide105.xml"/><Relationship Id="rId254" Type="http://schemas.openxmlformats.org/officeDocument/2006/relationships/slide" Target="slides/slide121.xml"/><Relationship Id="rId259" Type="http://schemas.openxmlformats.org/officeDocument/2006/relationships/tableStyles" Target="tableStyles.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 Target="slides/slide2.xml"/><Relationship Id="rId151" Type="http://schemas.openxmlformats.org/officeDocument/2006/relationships/slide" Target="slides/slide18.xml"/><Relationship Id="rId156" Type="http://schemas.openxmlformats.org/officeDocument/2006/relationships/slide" Target="slides/slide23.xml"/><Relationship Id="rId177" Type="http://schemas.openxmlformats.org/officeDocument/2006/relationships/slide" Target="slides/slide44.xml"/><Relationship Id="rId198" Type="http://schemas.openxmlformats.org/officeDocument/2006/relationships/slide" Target="slides/slide65.xml"/><Relationship Id="rId172" Type="http://schemas.openxmlformats.org/officeDocument/2006/relationships/slide" Target="slides/slide39.xml"/><Relationship Id="rId193" Type="http://schemas.openxmlformats.org/officeDocument/2006/relationships/slide" Target="slides/slide60.xml"/><Relationship Id="rId202" Type="http://schemas.openxmlformats.org/officeDocument/2006/relationships/slide" Target="slides/slide69.xml"/><Relationship Id="rId207" Type="http://schemas.openxmlformats.org/officeDocument/2006/relationships/slide" Target="slides/slide74.xml"/><Relationship Id="rId223" Type="http://schemas.openxmlformats.org/officeDocument/2006/relationships/slide" Target="slides/slide90.xml"/><Relationship Id="rId228" Type="http://schemas.openxmlformats.org/officeDocument/2006/relationships/slide" Target="slides/slide95.xml"/><Relationship Id="rId244" Type="http://schemas.openxmlformats.org/officeDocument/2006/relationships/slide" Target="slides/slide111.xml"/><Relationship Id="rId249" Type="http://schemas.openxmlformats.org/officeDocument/2006/relationships/slide" Target="slides/slide116.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8.xml"/><Relationship Id="rId146" Type="http://schemas.openxmlformats.org/officeDocument/2006/relationships/slide" Target="slides/slide13.xml"/><Relationship Id="rId167" Type="http://schemas.openxmlformats.org/officeDocument/2006/relationships/slide" Target="slides/slide34.xml"/><Relationship Id="rId188"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29.xml"/><Relationship Id="rId183" Type="http://schemas.openxmlformats.org/officeDocument/2006/relationships/slide" Target="slides/slide50.xml"/><Relationship Id="rId213" Type="http://schemas.openxmlformats.org/officeDocument/2006/relationships/slide" Target="slides/slide80.xml"/><Relationship Id="rId218" Type="http://schemas.openxmlformats.org/officeDocument/2006/relationships/slide" Target="slides/slide85.xml"/><Relationship Id="rId234" Type="http://schemas.openxmlformats.org/officeDocument/2006/relationships/slide" Target="slides/slide101.xml"/><Relationship Id="rId239" Type="http://schemas.openxmlformats.org/officeDocument/2006/relationships/slide" Target="slides/slide106.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0" Type="http://schemas.openxmlformats.org/officeDocument/2006/relationships/slide" Target="slides/slide117.xml"/><Relationship Id="rId255" Type="http://schemas.openxmlformats.org/officeDocument/2006/relationships/notesMaster" Target="notesMasters/notesMaster1.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 Target="slides/slide3.xml"/><Relationship Id="rId157" Type="http://schemas.openxmlformats.org/officeDocument/2006/relationships/slide" Target="slides/slide24.xml"/><Relationship Id="rId178" Type="http://schemas.openxmlformats.org/officeDocument/2006/relationships/slide" Target="slides/slide4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19.xml"/><Relationship Id="rId173" Type="http://schemas.openxmlformats.org/officeDocument/2006/relationships/slide" Target="slides/slide40.xml"/><Relationship Id="rId194" Type="http://schemas.openxmlformats.org/officeDocument/2006/relationships/slide" Target="slides/slide61.xml"/><Relationship Id="rId199" Type="http://schemas.openxmlformats.org/officeDocument/2006/relationships/slide" Target="slides/slide66.xml"/><Relationship Id="rId203" Type="http://schemas.openxmlformats.org/officeDocument/2006/relationships/slide" Target="slides/slide70.xml"/><Relationship Id="rId208" Type="http://schemas.openxmlformats.org/officeDocument/2006/relationships/slide" Target="slides/slide75.xml"/><Relationship Id="rId229" Type="http://schemas.openxmlformats.org/officeDocument/2006/relationships/slide" Target="slides/slide96.xml"/><Relationship Id="rId19" Type="http://schemas.openxmlformats.org/officeDocument/2006/relationships/slideMaster" Target="slideMasters/slideMaster19.xml"/><Relationship Id="rId224" Type="http://schemas.openxmlformats.org/officeDocument/2006/relationships/slide" Target="slides/slide91.xml"/><Relationship Id="rId240" Type="http://schemas.openxmlformats.org/officeDocument/2006/relationships/slide" Target="slides/slide107.xml"/><Relationship Id="rId245" Type="http://schemas.openxmlformats.org/officeDocument/2006/relationships/slide" Target="slides/slide112.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4.xml"/><Relationship Id="rId16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9.xml"/><Relationship Id="rId163" Type="http://schemas.openxmlformats.org/officeDocument/2006/relationships/slide" Target="slides/slide30.xml"/><Relationship Id="rId184" Type="http://schemas.openxmlformats.org/officeDocument/2006/relationships/slide" Target="slides/slide51.xml"/><Relationship Id="rId189" Type="http://schemas.openxmlformats.org/officeDocument/2006/relationships/slide" Target="slides/slide56.xml"/><Relationship Id="rId219" Type="http://schemas.openxmlformats.org/officeDocument/2006/relationships/slide" Target="slides/slide86.xml"/><Relationship Id="rId3" Type="http://schemas.openxmlformats.org/officeDocument/2006/relationships/slideMaster" Target="slideMasters/slideMaster3.xml"/><Relationship Id="rId214" Type="http://schemas.openxmlformats.org/officeDocument/2006/relationships/slide" Target="slides/slide81.xml"/><Relationship Id="rId230" Type="http://schemas.openxmlformats.org/officeDocument/2006/relationships/slide" Target="slides/slide97.xml"/><Relationship Id="rId235" Type="http://schemas.openxmlformats.org/officeDocument/2006/relationships/slide" Target="slides/slide102.xml"/><Relationship Id="rId251" Type="http://schemas.openxmlformats.org/officeDocument/2006/relationships/slide" Target="slides/slide118.xml"/><Relationship Id="rId256" Type="http://schemas.openxmlformats.org/officeDocument/2006/relationships/presProps" Target="presProps.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4.xml"/><Relationship Id="rId158" Type="http://schemas.openxmlformats.org/officeDocument/2006/relationships/slide" Target="slides/slide2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20.xml"/><Relationship Id="rId174" Type="http://schemas.openxmlformats.org/officeDocument/2006/relationships/slide" Target="slides/slide41.xml"/><Relationship Id="rId179" Type="http://schemas.openxmlformats.org/officeDocument/2006/relationships/slide" Target="slides/slide46.xml"/><Relationship Id="rId195" Type="http://schemas.openxmlformats.org/officeDocument/2006/relationships/slide" Target="slides/slide62.xml"/><Relationship Id="rId209" Type="http://schemas.openxmlformats.org/officeDocument/2006/relationships/slide" Target="slides/slide76.xml"/><Relationship Id="rId190" Type="http://schemas.openxmlformats.org/officeDocument/2006/relationships/slide" Target="slides/slide57.xml"/><Relationship Id="rId204" Type="http://schemas.openxmlformats.org/officeDocument/2006/relationships/slide" Target="slides/slide71.xml"/><Relationship Id="rId220" Type="http://schemas.openxmlformats.org/officeDocument/2006/relationships/slide" Target="slides/slide87.xml"/><Relationship Id="rId225" Type="http://schemas.openxmlformats.org/officeDocument/2006/relationships/slide" Target="slides/slide92.xml"/><Relationship Id="rId241" Type="http://schemas.openxmlformats.org/officeDocument/2006/relationships/slide" Target="slides/slide108.xml"/><Relationship Id="rId246" Type="http://schemas.openxmlformats.org/officeDocument/2006/relationships/slide" Target="slides/slide113.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0.xml"/><Relationship Id="rId148" Type="http://schemas.openxmlformats.org/officeDocument/2006/relationships/slide" Target="slides/slide15.xml"/><Relationship Id="rId164" Type="http://schemas.openxmlformats.org/officeDocument/2006/relationships/slide" Target="slides/slide31.xml"/><Relationship Id="rId169" Type="http://schemas.openxmlformats.org/officeDocument/2006/relationships/slide" Target="slides/slide36.xml"/><Relationship Id="rId185" Type="http://schemas.openxmlformats.org/officeDocument/2006/relationships/slide" Target="slides/slide5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47.xml"/><Relationship Id="rId210" Type="http://schemas.openxmlformats.org/officeDocument/2006/relationships/slide" Target="slides/slide77.xml"/><Relationship Id="rId215" Type="http://schemas.openxmlformats.org/officeDocument/2006/relationships/slide" Target="slides/slide82.xml"/><Relationship Id="rId236" Type="http://schemas.openxmlformats.org/officeDocument/2006/relationships/slide" Target="slides/slide103.xml"/><Relationship Id="rId257" Type="http://schemas.openxmlformats.org/officeDocument/2006/relationships/viewProps" Target="viewProps.xml"/><Relationship Id="rId26" Type="http://schemas.openxmlformats.org/officeDocument/2006/relationships/slideMaster" Target="slideMasters/slideMaster26.xml"/><Relationship Id="rId231" Type="http://schemas.openxmlformats.org/officeDocument/2006/relationships/slide" Target="slides/slide98.xml"/><Relationship Id="rId252" Type="http://schemas.openxmlformats.org/officeDocument/2006/relationships/slide" Target="slides/slide119.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21.xml"/><Relationship Id="rId175" Type="http://schemas.openxmlformats.org/officeDocument/2006/relationships/slide" Target="slides/slide42.xml"/><Relationship Id="rId196" Type="http://schemas.openxmlformats.org/officeDocument/2006/relationships/slide" Target="slides/slide63.xml"/><Relationship Id="rId200" Type="http://schemas.openxmlformats.org/officeDocument/2006/relationships/slide" Target="slides/slide67.xml"/><Relationship Id="rId16" Type="http://schemas.openxmlformats.org/officeDocument/2006/relationships/slideMaster" Target="slideMasters/slideMaster16.xml"/><Relationship Id="rId221" Type="http://schemas.openxmlformats.org/officeDocument/2006/relationships/slide" Target="slides/slide88.xml"/><Relationship Id="rId242" Type="http://schemas.openxmlformats.org/officeDocument/2006/relationships/slide" Target="slides/slide109.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11.xml"/><Relationship Id="rId90" Type="http://schemas.openxmlformats.org/officeDocument/2006/relationships/slideMaster" Target="slideMasters/slideMaster90.xml"/><Relationship Id="rId165" Type="http://schemas.openxmlformats.org/officeDocument/2006/relationships/slide" Target="slides/slide32.xml"/><Relationship Id="rId186" Type="http://schemas.openxmlformats.org/officeDocument/2006/relationships/slide" Target="slides/slide53.xml"/><Relationship Id="rId211" Type="http://schemas.openxmlformats.org/officeDocument/2006/relationships/slide" Target="slides/slide78.xml"/><Relationship Id="rId232" Type="http://schemas.openxmlformats.org/officeDocument/2006/relationships/slide" Target="slides/slide99.xml"/><Relationship Id="rId253" Type="http://schemas.openxmlformats.org/officeDocument/2006/relationships/slide" Target="slides/slide120.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 Target="slides/slide1.xml"/><Relationship Id="rId80" Type="http://schemas.openxmlformats.org/officeDocument/2006/relationships/slideMaster" Target="slideMasters/slideMaster80.xml"/><Relationship Id="rId155" Type="http://schemas.openxmlformats.org/officeDocument/2006/relationships/slide" Target="slides/slide22.xml"/><Relationship Id="rId176" Type="http://schemas.openxmlformats.org/officeDocument/2006/relationships/slide" Target="slides/slide43.xml"/><Relationship Id="rId197" Type="http://schemas.openxmlformats.org/officeDocument/2006/relationships/slide" Target="slides/slide64.xml"/><Relationship Id="rId201" Type="http://schemas.openxmlformats.org/officeDocument/2006/relationships/slide" Target="slides/slide68.xml"/><Relationship Id="rId222" Type="http://schemas.openxmlformats.org/officeDocument/2006/relationships/slide" Target="slides/slide89.xml"/><Relationship Id="rId243" Type="http://schemas.openxmlformats.org/officeDocument/2006/relationships/slide" Target="slides/slide110.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24" Type="http://schemas.openxmlformats.org/officeDocument/2006/relationships/slideMaster" Target="slideMasters/slideMaster124.xml"/><Relationship Id="rId70" Type="http://schemas.openxmlformats.org/officeDocument/2006/relationships/slideMaster" Target="slideMasters/slideMaster70.xml"/><Relationship Id="rId91" Type="http://schemas.openxmlformats.org/officeDocument/2006/relationships/slideMaster" Target="slideMasters/slideMaster91.xml"/><Relationship Id="rId145" Type="http://schemas.openxmlformats.org/officeDocument/2006/relationships/slide" Target="slides/slide12.xml"/><Relationship Id="rId166" Type="http://schemas.openxmlformats.org/officeDocument/2006/relationships/slide" Target="slides/slide33.xml"/><Relationship Id="rId18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21</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22</a:t>
            </a:fld>
            <a:endParaRPr lang="en-GB"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23</a:t>
            </a:fld>
            <a:endParaRPr lang="en-GB" dirty="0">
              <a:solidFill>
                <a:srgbClr val="000000"/>
              </a:solidFill>
            </a:endParaRPr>
          </a:p>
        </p:txBody>
      </p:sp>
    </p:spTree>
    <p:extLst>
      <p:ext uri="{BB962C8B-B14F-4D97-AF65-F5344CB8AC3E}">
        <p14:creationId xmlns:p14="http://schemas.microsoft.com/office/powerpoint/2010/main" val="22327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28</a:t>
            </a:fld>
            <a:endParaRPr lang="en-GB">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29</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30</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32</a:t>
            </a:fld>
            <a:endParaRPr lang="en-GB">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33</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34</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37</a:t>
            </a:fld>
            <a:endParaRPr lang="en-GB">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1651B0-F35B-40BD-89E9-C49B81D584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GB" sz="1800" b="0" i="0" u="none" strike="noStrike" kern="0" cap="none" spc="0" normalizeH="0" baseline="0" noProof="0" dirty="0">
              <a:ln>
                <a:noFill/>
              </a:ln>
              <a:solidFill>
                <a:srgbClr val="000000"/>
              </a:solidFill>
              <a:effectLst/>
              <a:uLnTx/>
              <a:uFillTx/>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054288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9BB56-B69A-4A19-A3F7-497798BDC6BD}"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GB" sz="1800" b="0" i="0" u="none" strike="noStrike" kern="0" cap="none" spc="0" normalizeH="0" baseline="0" noProof="0" dirty="0">
              <a:ln>
                <a:noFill/>
              </a:ln>
              <a:solidFill>
                <a:srgbClr val="000000"/>
              </a:solidFill>
              <a:effectLst/>
              <a:uLnTx/>
              <a:uFillTx/>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54161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8757E5-A981-4945-8126-F351778C602B}"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GB" sz="1800" b="0" i="0" u="none" strike="noStrike" kern="0" cap="none" spc="0" normalizeH="0" baseline="0" noProof="0" dirty="0">
              <a:ln>
                <a:noFill/>
              </a:ln>
              <a:solidFill>
                <a:srgbClr val="000000"/>
              </a:solidFill>
              <a:effectLst/>
              <a:uLnTx/>
              <a:uFillTx/>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911218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A9BFA2-5A1B-4478-BD73-FE75D672A801}"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865864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05B441-2BD2-44DC-8A10-0E4A4408FD7E}"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GB" sz="1800" b="0" i="0" u="none" strike="noStrike" kern="0" cap="none" spc="0" normalizeH="0" baseline="0" noProof="0" dirty="0">
              <a:ln>
                <a:noFill/>
              </a:ln>
              <a:solidFill>
                <a:srgbClr val="000000"/>
              </a:solidFill>
              <a:effectLst/>
              <a:uLnTx/>
              <a:uFillTx/>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308898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9F89A7-5327-4499-9021-86204D377D94}"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GB" sz="1800" b="0" i="0" u="none" strike="noStrike" kern="0" cap="none" spc="0" normalizeH="0" baseline="0" noProof="0" dirty="0">
              <a:ln>
                <a:noFill/>
              </a:ln>
              <a:solidFill>
                <a:srgbClr val="000000"/>
              </a:solidFill>
              <a:effectLst/>
              <a:uLnTx/>
              <a:uFillTx/>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891247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7918A6-274E-49C2-AE12-872A22CD574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695107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7736897-36D9-459B-9B8F-2D1EABC460FE}"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n-GB" sz="1800" b="0" i="0" u="none" strike="noStrike" kern="0" cap="none" spc="0" normalizeH="0" baseline="0" noProof="0" dirty="0">
              <a:ln>
                <a:noFill/>
              </a:ln>
              <a:solidFill>
                <a:srgbClr val="000000"/>
              </a:solidFill>
              <a:effectLst/>
              <a:uLnTx/>
              <a:uFillTx/>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697258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D961E3-7B4B-43BB-BE08-5DC36F955DF6}"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GB" sz="1800" b="0" i="0" u="none" strike="noStrike" kern="0" cap="none" spc="0" normalizeH="0" baseline="0" noProof="0" dirty="0">
              <a:ln>
                <a:noFill/>
              </a:ln>
              <a:solidFill>
                <a:srgbClr val="000000"/>
              </a:solidFill>
              <a:effectLst/>
              <a:uLnTx/>
              <a:uFillTx/>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242991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FD862F-5BEF-4858-9A1C-47876B8105AF}"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GB" sz="1800" b="0" i="0" u="none" strike="noStrike" kern="0" cap="none" spc="0" normalizeH="0" baseline="0" noProof="0" dirty="0">
              <a:ln>
                <a:noFill/>
              </a:ln>
              <a:solidFill>
                <a:srgbClr val="000000"/>
              </a:solidFill>
              <a:effectLst/>
              <a:uLnTx/>
              <a:uFillTx/>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71526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4</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947455-07AF-4A96-B01A-3BC0DF8E37FF}"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n-GB" sz="1800" b="0" i="0" u="none" strike="noStrike" kern="0" cap="none" spc="0" normalizeH="0" baseline="0" noProof="0" dirty="0">
              <a:ln>
                <a:noFill/>
              </a:ln>
              <a:solidFill>
                <a:srgbClr val="000000"/>
              </a:solidFill>
              <a:effectLst/>
              <a:uLnTx/>
              <a:uFillTx/>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961260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880E15-F66C-43B7-9D4D-E4E4BE3FC131}"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n-GB" sz="1800" b="0" i="0" u="none" strike="noStrike" kern="0" cap="none" spc="0" normalizeH="0" baseline="0" noProof="0" dirty="0">
              <a:ln>
                <a:noFill/>
              </a:ln>
              <a:solidFill>
                <a:srgbClr val="000000"/>
              </a:solidFill>
              <a:effectLst/>
              <a:uLnTx/>
              <a:uFillTx/>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71899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46D71DA-5519-4470-853E-67BA4984C49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044495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101941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CC4565-EC8B-468B-9078-897913D08FFB}"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GB" sz="1800" b="0" i="0" u="none" strike="noStrike" kern="0" cap="none" spc="0" normalizeH="0" baseline="0" noProof="0" dirty="0">
              <a:ln>
                <a:noFill/>
              </a:ln>
              <a:solidFill>
                <a:srgbClr val="000000"/>
              </a:solidFill>
              <a:effectLst/>
              <a:uLnTx/>
              <a:uFillTx/>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589165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375433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54</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498538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355081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56</a:t>
            </a:fld>
            <a:endParaRPr lang="en-GB" dirty="0">
              <a:solidFill>
                <a:srgbClr val="000000"/>
              </a:solidFill>
            </a:endParaRPr>
          </a:p>
        </p:txBody>
      </p:sp>
    </p:spTree>
    <p:extLst>
      <p:ext uri="{BB962C8B-B14F-4D97-AF65-F5344CB8AC3E}">
        <p14:creationId xmlns:p14="http://schemas.microsoft.com/office/powerpoint/2010/main" val="374449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57</a:t>
            </a:fld>
            <a:endParaRPr lang="en-GB" dirty="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5</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59</a:t>
            </a:fld>
            <a:endParaRPr lang="en-GB" dirty="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60</a:t>
            </a:fld>
            <a:endParaRPr lang="en-US">
              <a:solidFill>
                <a:srgbClr val="000000"/>
              </a:solidFill>
            </a:endParaRPr>
          </a:p>
        </p:txBody>
      </p:sp>
    </p:spTree>
    <p:extLst>
      <p:ext uri="{BB962C8B-B14F-4D97-AF65-F5344CB8AC3E}">
        <p14:creationId xmlns:p14="http://schemas.microsoft.com/office/powerpoint/2010/main" val="22958861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a:defRPr/>
            </a:pPr>
            <a:fld id="{40358A32-C884-4DD0-97E7-301B1D069677}" type="slidenum">
              <a:rPr lang="en-GB" sz="1800" kern="0" smtClean="0">
                <a:solidFill>
                  <a:srgbClr val="000000"/>
                </a:solidFill>
                <a:latin typeface="Arial" pitchFamily="34" charset="0"/>
              </a:rPr>
              <a:pPr>
                <a:defRPr/>
              </a:pPr>
              <a:t>63</a:t>
            </a:fld>
            <a:endParaRPr lang="en-GB" sz="1800" ker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75213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z="1800" kern="0" smtClean="0">
                <a:solidFill>
                  <a:prstClr val="black"/>
                </a:solidFill>
              </a:rPr>
              <a:pPr>
                <a:defRPr/>
              </a:pPr>
              <a:t>66</a:t>
            </a:fld>
            <a:endParaRPr lang="en-GB" sz="1800" kern="0" dirty="0">
              <a:solidFill>
                <a:prstClr val="black"/>
              </a:solidFill>
            </a:endParaRPr>
          </a:p>
        </p:txBody>
      </p:sp>
    </p:spTree>
    <p:extLst>
      <p:ext uri="{BB962C8B-B14F-4D97-AF65-F5344CB8AC3E}">
        <p14:creationId xmlns:p14="http://schemas.microsoft.com/office/powerpoint/2010/main" val="2999318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89</a:t>
            </a:fld>
            <a:endParaRPr lang="en-GB" dirty="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90</a:t>
            </a:fld>
            <a:endParaRPr lang="en-GB" dirty="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9F08E08-4E57-474C-8023-CF278F0D587F}"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91</a:t>
            </a:fld>
            <a:endParaRPr kumimoji="0" lang="en-GB" sz="1800" b="0" i="0" u="none" strike="noStrike" kern="0" cap="none" spc="0" normalizeH="0" baseline="0" noProof="0" dirty="0">
              <a:ln>
                <a:noFill/>
              </a:ln>
              <a:solidFill>
                <a:srgbClr val="000000"/>
              </a:solidFill>
              <a:effectLst/>
              <a:uLnTx/>
              <a:uFillTx/>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296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799F50BC-3A8B-47EF-8A0E-20873F284227}" type="slidenum">
              <a:rPr lang="en-GB" smtClean="0">
                <a:solidFill>
                  <a:srgbClr val="000000"/>
                </a:solidFill>
              </a:rPr>
              <a:pPr/>
              <a:t>92</a:t>
            </a:fld>
            <a:endParaRPr lang="en-GB">
              <a:solidFill>
                <a:srgbClr val="000000"/>
              </a:solidFill>
            </a:endParaRPr>
          </a:p>
        </p:txBody>
      </p:sp>
      <p:sp>
        <p:nvSpPr>
          <p:cNvPr id="15363" name="Rectangle 2"/>
          <p:cNvSpPr>
            <a:spLocks noGrp="1" noRot="1" noChangeAspect="1" noChangeArrowheads="1" noTextEdit="1"/>
          </p:cNvSpPr>
          <p:nvPr>
            <p:ph type="sldImg"/>
          </p:nvPr>
        </p:nvSpPr>
        <p:spPr>
          <a:xfrm>
            <a:off x="1150938" y="692150"/>
            <a:ext cx="4556125" cy="3416300"/>
          </a:xfrm>
          <a:ln/>
        </p:spPr>
      </p:sp>
      <p:sp>
        <p:nvSpPr>
          <p:cNvPr id="15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94</a:t>
            </a:fld>
            <a:endParaRPr lang="en-GB">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CA38D311-8C02-431B-86BD-364C9B366D4B}" type="slidenum">
              <a:rPr lang="en-GB" sz="1800" kern="0" smtClean="0">
                <a:solidFill>
                  <a:srgbClr val="000000"/>
                </a:solidFill>
              </a:rPr>
              <a:pPr fontAlgn="auto">
                <a:spcBef>
                  <a:spcPts val="0"/>
                </a:spcBef>
                <a:spcAft>
                  <a:spcPts val="0"/>
                </a:spcAft>
                <a:defRPr/>
              </a:pPr>
              <a:t>95</a:t>
            </a:fld>
            <a:endParaRPr lang="en-GB" sz="1800" kern="0" dirty="0">
              <a:solidFill>
                <a:srgbClr val="000000"/>
              </a:solidFill>
            </a:endParaRPr>
          </a:p>
        </p:txBody>
      </p:sp>
    </p:spTree>
    <p:extLst>
      <p:ext uri="{BB962C8B-B14F-4D97-AF65-F5344CB8AC3E}">
        <p14:creationId xmlns:p14="http://schemas.microsoft.com/office/powerpoint/2010/main" val="19697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10</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CA38D311-8C02-431B-86BD-364C9B366D4B}" type="slidenum">
              <a:rPr lang="en-GB" sz="1800" kern="0" smtClean="0">
                <a:solidFill>
                  <a:srgbClr val="000000"/>
                </a:solidFill>
              </a:rPr>
              <a:pPr fontAlgn="auto">
                <a:spcBef>
                  <a:spcPts val="0"/>
                </a:spcBef>
                <a:spcAft>
                  <a:spcPts val="0"/>
                </a:spcAft>
                <a:defRPr/>
              </a:pPr>
              <a:t>96</a:t>
            </a:fld>
            <a:endParaRPr lang="en-GB" sz="1800" kern="0" dirty="0">
              <a:solidFill>
                <a:srgbClr val="000000"/>
              </a:solidFill>
            </a:endParaRPr>
          </a:p>
        </p:txBody>
      </p:sp>
    </p:spTree>
    <p:extLst>
      <p:ext uri="{BB962C8B-B14F-4D97-AF65-F5344CB8AC3E}">
        <p14:creationId xmlns:p14="http://schemas.microsoft.com/office/powerpoint/2010/main" val="18894169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75BC881-36EA-4748-B1FE-4985DDC5EDCC}" type="slidenum">
              <a:rPr lang="en-GB" smtClean="0">
                <a:solidFill>
                  <a:prstClr val="black"/>
                </a:solidFill>
              </a:rPr>
              <a:pPr/>
              <a:t>97</a:t>
            </a:fld>
            <a:endParaRPr lang="en-GB">
              <a:solidFill>
                <a:prstClr val="black"/>
              </a:solidFill>
            </a:endParaRPr>
          </a:p>
        </p:txBody>
      </p:sp>
    </p:spTree>
    <p:extLst>
      <p:ext uri="{BB962C8B-B14F-4D97-AF65-F5344CB8AC3E}">
        <p14:creationId xmlns:p14="http://schemas.microsoft.com/office/powerpoint/2010/main" val="28483392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fld id="{2CC0103D-919D-404D-A765-59DD853BCAE5}" type="slidenum">
              <a:rPr lang="en-GB" smtClean="0">
                <a:solidFill>
                  <a:srgbClr val="000000"/>
                </a:solidFill>
              </a:rPr>
              <a:pPr/>
              <a:t>99</a:t>
            </a:fld>
            <a:endParaRPr lang="en-GB">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a:p>
        </p:txBody>
      </p:sp>
      <p:sp>
        <p:nvSpPr>
          <p:cNvPr id="16388" name="Slide Number Placeholder 3"/>
          <p:cNvSpPr>
            <a:spLocks noGrp="1"/>
          </p:cNvSpPr>
          <p:nvPr>
            <p:ph type="sldNum" sz="quarter" idx="5"/>
          </p:nvPr>
        </p:nvSpPr>
        <p:spPr>
          <a:noFill/>
        </p:spPr>
        <p:txBody>
          <a:bodyPr/>
          <a:lstStyle/>
          <a:p>
            <a:fld id="{66500610-4C3D-433C-BB56-A44C31D81AFA}" type="slidenum">
              <a:rPr lang="en-GB" smtClean="0">
                <a:solidFill>
                  <a:srgbClr val="000000"/>
                </a:solidFill>
              </a:rPr>
              <a:pPr/>
              <a:t>100</a:t>
            </a:fld>
            <a:endParaRPr lang="en-GB">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a:p>
        </p:txBody>
      </p:sp>
      <p:sp>
        <p:nvSpPr>
          <p:cNvPr id="17412" name="Slide Number Placeholder 3"/>
          <p:cNvSpPr>
            <a:spLocks noGrp="1"/>
          </p:cNvSpPr>
          <p:nvPr>
            <p:ph type="sldNum" sz="quarter" idx="5"/>
          </p:nvPr>
        </p:nvSpPr>
        <p:spPr>
          <a:noFill/>
        </p:spPr>
        <p:txBody>
          <a:bodyPr/>
          <a:lstStyle/>
          <a:p>
            <a:fld id="{AC018982-451B-4ED8-8DD7-1EF53E18BC97}" type="slidenum">
              <a:rPr lang="en-GB" smtClean="0">
                <a:solidFill>
                  <a:srgbClr val="000000"/>
                </a:solidFill>
              </a:rPr>
              <a:pPr/>
              <a:t>101</a:t>
            </a:fld>
            <a:endParaRPr lang="en-GB">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a:p>
        </p:txBody>
      </p:sp>
      <p:sp>
        <p:nvSpPr>
          <p:cNvPr id="18436" name="Slide Number Placeholder 3"/>
          <p:cNvSpPr>
            <a:spLocks noGrp="1"/>
          </p:cNvSpPr>
          <p:nvPr>
            <p:ph type="sldNum" sz="quarter" idx="5"/>
          </p:nvPr>
        </p:nvSpPr>
        <p:spPr>
          <a:noFill/>
        </p:spPr>
        <p:txBody>
          <a:bodyPr/>
          <a:lstStyle/>
          <a:p>
            <a:fld id="{8F0C2FB1-3332-467E-A316-FE6BB714E276}" type="slidenum">
              <a:rPr lang="en-GB" smtClean="0">
                <a:solidFill>
                  <a:srgbClr val="000000"/>
                </a:solidFill>
              </a:rPr>
              <a:pPr/>
              <a:t>102</a:t>
            </a:fld>
            <a:endParaRPr lang="en-GB">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a:p>
        </p:txBody>
      </p:sp>
      <p:sp>
        <p:nvSpPr>
          <p:cNvPr id="19460" name="Slide Number Placeholder 3"/>
          <p:cNvSpPr>
            <a:spLocks noGrp="1"/>
          </p:cNvSpPr>
          <p:nvPr>
            <p:ph type="sldNum" sz="quarter" idx="5"/>
          </p:nvPr>
        </p:nvSpPr>
        <p:spPr>
          <a:noFill/>
        </p:spPr>
        <p:txBody>
          <a:bodyPr/>
          <a:lstStyle/>
          <a:p>
            <a:fld id="{7F333903-7CF4-46AA-B7A8-3695113B36EF}" type="slidenum">
              <a:rPr lang="en-GB" smtClean="0">
                <a:solidFill>
                  <a:srgbClr val="000000"/>
                </a:solidFill>
              </a:rPr>
              <a:pPr/>
              <a:t>103</a:t>
            </a:fld>
            <a:endParaRPr lang="en-GB">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a:p>
        </p:txBody>
      </p:sp>
      <p:sp>
        <p:nvSpPr>
          <p:cNvPr id="20484" name="Slide Number Placeholder 3"/>
          <p:cNvSpPr>
            <a:spLocks noGrp="1"/>
          </p:cNvSpPr>
          <p:nvPr>
            <p:ph type="sldNum" sz="quarter" idx="5"/>
          </p:nvPr>
        </p:nvSpPr>
        <p:spPr>
          <a:noFill/>
        </p:spPr>
        <p:txBody>
          <a:bodyPr/>
          <a:lstStyle/>
          <a:p>
            <a:fld id="{D95359B2-8AC9-42D9-B61A-4DA82FFF98FB}" type="slidenum">
              <a:rPr lang="en-GB" smtClean="0">
                <a:solidFill>
                  <a:srgbClr val="000000"/>
                </a:solidFill>
              </a:rPr>
              <a:pPr/>
              <a:t>104</a:t>
            </a:fld>
            <a:endParaRPr lang="en-GB">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fld id="{52B719C4-A0D8-4247-9919-18D5348E69B1}" type="slidenum">
              <a:rPr lang="en-GB" smtClean="0">
                <a:solidFill>
                  <a:srgbClr val="000000"/>
                </a:solidFill>
              </a:rPr>
              <a:pPr/>
              <a:t>105</a:t>
            </a:fld>
            <a:endParaRPr lang="en-GB">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106</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11</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107</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108</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109</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110</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111</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112</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113</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114</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115</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116</a:t>
            </a:fld>
            <a:endParaRPr lang="en-US">
              <a:solidFill>
                <a:srgbClr val="000000"/>
              </a:solidFill>
            </a:endParaRPr>
          </a:p>
        </p:txBody>
      </p:sp>
    </p:spTree>
    <p:extLst>
      <p:ext uri="{BB962C8B-B14F-4D97-AF65-F5344CB8AC3E}">
        <p14:creationId xmlns:p14="http://schemas.microsoft.com/office/powerpoint/2010/main" val="4008388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0831308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117</a:t>
            </a:fld>
            <a:endParaRPr lang="en-US">
              <a:solidFill>
                <a:srgbClr val="000000"/>
              </a:solidFill>
            </a:endParaRPr>
          </a:p>
        </p:txBody>
      </p:sp>
    </p:spTree>
    <p:extLst>
      <p:ext uri="{BB962C8B-B14F-4D97-AF65-F5344CB8AC3E}">
        <p14:creationId xmlns:p14="http://schemas.microsoft.com/office/powerpoint/2010/main" val="353703869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118</a:t>
            </a:fld>
            <a:endParaRPr lang="en-US">
              <a:solidFill>
                <a:srgbClr val="000000"/>
              </a:solidFill>
            </a:endParaRPr>
          </a:p>
        </p:txBody>
      </p:sp>
    </p:spTree>
    <p:extLst>
      <p:ext uri="{BB962C8B-B14F-4D97-AF65-F5344CB8AC3E}">
        <p14:creationId xmlns:p14="http://schemas.microsoft.com/office/powerpoint/2010/main" val="1938834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119</a:t>
            </a:fld>
            <a:endParaRPr lang="en-US">
              <a:solidFill>
                <a:srgbClr val="000000"/>
              </a:solidFill>
            </a:endParaRPr>
          </a:p>
        </p:txBody>
      </p:sp>
    </p:spTree>
    <p:extLst>
      <p:ext uri="{BB962C8B-B14F-4D97-AF65-F5344CB8AC3E}">
        <p14:creationId xmlns:p14="http://schemas.microsoft.com/office/powerpoint/2010/main" val="134926134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121</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19</a:t>
            </a:fld>
            <a:endParaRPr lang="en-GB">
              <a:solidFill>
                <a:srgbClr val="000000"/>
              </a:solidFill>
            </a:endParaRPr>
          </a:p>
        </p:txBody>
      </p:sp>
    </p:spTree>
    <p:extLst>
      <p:ext uri="{BB962C8B-B14F-4D97-AF65-F5344CB8AC3E}">
        <p14:creationId xmlns:p14="http://schemas.microsoft.com/office/powerpoint/2010/main" val="270283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20</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18156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17/05/2017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17/05/2017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17/05/2017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5/17/2017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17/05/2017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5/17/2017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5/17/2017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5/17/2017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5/17/2017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17 May 2017</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17/05/2017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5/17/2017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17 May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17/05/2017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17/05/2017</a:t>
            </a:fld>
            <a:endParaRPr lang="en-GB" alt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5/17/2017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17/05/2017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kern="0" dirty="0">
              <a:solidFill>
                <a:srgbClr val="000000"/>
              </a:solidFill>
              <a:latin typeface="Calibri"/>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fontAlgn="auto">
              <a:spcBef>
                <a:spcPts val="0"/>
              </a:spcBef>
              <a:spcAft>
                <a:spcPts val="0"/>
              </a:spcAft>
              <a:defRPr/>
            </a:pPr>
            <a:endParaRPr lang="en-GB" kern="0" dirty="0">
              <a:solidFill>
                <a:srgbClr val="000000"/>
              </a:solidFill>
              <a:latin typeface="Calibri"/>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kern="0" dirty="0">
              <a:solidFill>
                <a:srgbClr val="000000"/>
              </a:solidFill>
              <a:latin typeface="Calibri"/>
            </a:endParaRPr>
          </a:p>
        </p:txBody>
      </p:sp>
      <p:sp>
        <p:nvSpPr>
          <p:cNvPr id="44" name="TextBox 43"/>
          <p:cNvSpPr txBox="1"/>
          <p:nvPr/>
        </p:nvSpPr>
        <p:spPr>
          <a:xfrm>
            <a:off x="3500444" y="6550025"/>
            <a:ext cx="2643187" cy="553998"/>
          </a:xfrm>
          <a:prstGeom prst="rect">
            <a:avLst/>
          </a:prstGeom>
          <a:noFill/>
        </p:spPr>
        <p:txBody>
          <a:bodyPr>
            <a:spAutoFit/>
          </a:bodyPr>
          <a:lstStyle/>
          <a:p>
            <a:pPr>
              <a:defRPr/>
            </a:pPr>
            <a:r>
              <a:rPr lang="en-GB" sz="1600" kern="0" dirty="0">
                <a:solidFill>
                  <a:srgbClr val="FF0000"/>
                </a:solidFill>
                <a:latin typeface="Calibri" pitchFamily="34" charset="0"/>
              </a:rPr>
              <a:t>http://phil-race.co.uk</a:t>
            </a:r>
            <a:r>
              <a:rPr lang="en-GB" sz="1400" kern="0" dirty="0">
                <a:solidFill>
                  <a:srgbClr val="FF0000"/>
                </a:solidFill>
                <a:latin typeface="Calibri" pitchFamily="34" charset="0"/>
              </a:rPr>
              <a:t>/</a:t>
            </a:r>
          </a:p>
          <a:p>
            <a:pPr fontAlgn="auto">
              <a:spcBef>
                <a:spcPts val="0"/>
              </a:spcBef>
              <a:spcAft>
                <a:spcPts val="0"/>
              </a:spcAft>
              <a:defRPr/>
            </a:pPr>
            <a:endParaRPr lang="en-GB" sz="1400" kern="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623371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2091608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2236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174469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fld id="{8EDF7B6F-2004-4788-9F05-B9AC607002D6}" type="datetime2">
              <a:rPr lang="en-US" sz="1400" kern="0" smtClean="0">
                <a:solidFill>
                  <a:srgbClr val="000000"/>
                </a:solidFill>
                <a:latin typeface="Arial"/>
              </a:rPr>
              <a:pPr defTabSz="685800" fontAlgn="auto">
                <a:spcBef>
                  <a:spcPts val="0"/>
                </a:spcBef>
                <a:spcAft>
                  <a:spcPts val="0"/>
                </a:spcAft>
                <a:defRPr/>
              </a:pPr>
              <a:t>Wednesday, May 17, 2017</a:t>
            </a:fld>
            <a:endParaRPr lang="en-GB" sz="1400" kern="0">
              <a:solidFill>
                <a:srgbClr val="000000"/>
              </a:solidFill>
              <a:latin typeface="Arial"/>
            </a:endParaRPr>
          </a:p>
        </p:txBody>
      </p:sp>
      <p:sp>
        <p:nvSpPr>
          <p:cNvPr id="6" name="Footer Placeholder 5"/>
          <p:cNvSpPr>
            <a:spLocks noGrp="1" noChangeArrowheads="1"/>
          </p:cNvSpPr>
          <p:nvPr>
            <p:ph type="ftr" sz="quarter" idx="11"/>
          </p:nvPr>
        </p:nvSpPr>
        <p:spPr>
          <a:xfrm>
            <a:off x="3511551" y="6330953"/>
            <a:ext cx="2882900" cy="442913"/>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Tree>
    <p:extLst>
      <p:ext uri="{BB962C8B-B14F-4D97-AF65-F5344CB8AC3E}">
        <p14:creationId xmlns:p14="http://schemas.microsoft.com/office/powerpoint/2010/main" val="31451488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17/05/2017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Wednesday, 17 May 2017</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5/17/2017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5/17/2017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127968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E6511B73-0B99-4D99-B072-BFAD491D3E7A}" type="datetimeFigureOut">
              <a:rPr lang="en-GB"/>
              <a:pPr>
                <a:defRPr/>
              </a:pPr>
              <a:t>17/05/2017</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D0218A5D-6146-4E4D-9301-8B7E496CFCC2}"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17/05/2017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277020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774353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542210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6154137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22797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0000"/>
                </a:solidFill>
                <a:effectLst/>
                <a:uLnTx/>
                <a:uFillTx/>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8617064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9770158"/>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12BFDB6-5EB2-4EAD-B635-5741753271E7}" type="datetime2">
              <a:rPr kumimoji="0" lang="en-GB" sz="1800" b="0" i="0" u="none" strike="noStrike" kern="0" cap="none" spc="0" normalizeH="0" baseline="0" noProof="0" smtClean="0">
                <a:ln>
                  <a:noFill/>
                </a:ln>
                <a:solidFill>
                  <a:srgbClr val="000000"/>
                </a:solidFill>
                <a:effectLst/>
                <a:uLnTx/>
                <a:uFillTx/>
                <a:latin typeface="Arial"/>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Wednesday, 17 May 2017</a:t>
            </a:fld>
            <a:endParaRPr kumimoji="0" lang="en-GB" sz="1800" b="0" i="0" u="none" strike="noStrike" kern="0" cap="none" spc="0" normalizeH="0" baseline="0" noProof="0" dirty="0">
              <a:ln>
                <a:noFill/>
              </a:ln>
              <a:solidFill>
                <a:srgbClr val="000000"/>
              </a:solidFill>
              <a:effectLst/>
              <a:uLnTx/>
              <a:uFillTx/>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F7E5A3-CF98-4D9F-9B34-F4AE9FD14BF6}" type="slidenum">
              <a:rPr kumimoji="0" lang="en-GB" sz="1800" b="0" i="0" u="none" strike="noStrike" kern="0" cap="none" spc="0" normalizeH="0" baseline="0" noProof="0" smtClean="0">
                <a:ln>
                  <a:noFill/>
                </a:ln>
                <a:solidFill>
                  <a:srgbClr val="000000"/>
                </a:solidFill>
                <a:effectLst/>
                <a:uLnTx/>
                <a:uFillTx/>
                <a:latin typeface="Arial"/>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dirty="0">
              <a:ln>
                <a:noFill/>
              </a:ln>
              <a:solidFill>
                <a:srgbClr val="000000"/>
              </a:solidFill>
              <a:effectLst/>
              <a:uLnTx/>
              <a:uFillTx/>
              <a:latin typeface="Arial"/>
              <a:cs typeface="Arial" pitchFamily="34" charset="0"/>
            </a:endParaRPr>
          </a:p>
        </p:txBody>
      </p:sp>
    </p:spTree>
    <p:extLst>
      <p:ext uri="{BB962C8B-B14F-4D97-AF65-F5344CB8AC3E}">
        <p14:creationId xmlns:p14="http://schemas.microsoft.com/office/powerpoint/2010/main" val="13016711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5947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17/05/2017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5.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7.xml"/><Relationship Id="rId1" Type="http://schemas.openxmlformats.org/officeDocument/2006/relationships/slideLayout" Target="../slideLayouts/slideLayout61.xm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8.xml"/><Relationship Id="rId1" Type="http://schemas.openxmlformats.org/officeDocument/2006/relationships/slideLayout" Target="../slideLayouts/slideLayout6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theme" Target="../theme/theme10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0.xml"/><Relationship Id="rId1" Type="http://schemas.openxmlformats.org/officeDocument/2006/relationships/slideLayout" Target="../slideLayouts/slideLayout65.xml"/></Relationships>
</file>

<file path=ppt/slideMasters/_rels/slideMaster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1.xml"/><Relationship Id="rId1" Type="http://schemas.openxmlformats.org/officeDocument/2006/relationships/slideLayout" Target="../slideLayouts/slideLayout66.xm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2.xml"/><Relationship Id="rId1" Type="http://schemas.openxmlformats.org/officeDocument/2006/relationships/slideLayout" Target="../slideLayouts/slideLayout6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3.xml"/><Relationship Id="rId1" Type="http://schemas.openxmlformats.org/officeDocument/2006/relationships/slideLayout" Target="../slideLayouts/slideLayout6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4.xml"/><Relationship Id="rId1" Type="http://schemas.openxmlformats.org/officeDocument/2006/relationships/slideLayout" Target="../slideLayouts/slideLayout6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5.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5.jpeg"/><Relationship Id="rId7" Type="http://schemas.openxmlformats.org/officeDocument/2006/relationships/hyperlink" Target="disruptive%20behaviour%20bradford.ppt#-1,1,PowerPoint Presentation" TargetMode="External"/><Relationship Id="rId2" Type="http://schemas.openxmlformats.org/officeDocument/2006/relationships/theme" Target="../theme/theme115.xml"/><Relationship Id="rId1" Type="http://schemas.openxmlformats.org/officeDocument/2006/relationships/slideLayout" Target="../slideLayouts/slideLayout70.xml"/><Relationship Id="rId6" Type="http://schemas.openxmlformats.org/officeDocument/2006/relationships/hyperlink" Target="lec%20book%20pics.ppt#-1,1,PowerPoint Presentation"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6.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7.xml"/><Relationship Id="rId1" Type="http://schemas.openxmlformats.org/officeDocument/2006/relationships/slideLayout" Target="../slideLayouts/slideLayout71.xml"/></Relationships>
</file>

<file path=ppt/slideMasters/_rels/slideMaster118.xml.rels><?xml version="1.0" encoding="UTF-8" standalone="yes"?>
<Relationships xmlns="http://schemas.openxmlformats.org/package/2006/relationships"><Relationship Id="rId2" Type="http://schemas.openxmlformats.org/officeDocument/2006/relationships/theme" Target="../theme/theme118.xml"/><Relationship Id="rId1" Type="http://schemas.openxmlformats.org/officeDocument/2006/relationships/slideLayout" Target="../slideLayouts/slideLayout72.xml"/></Relationships>
</file>

<file path=ppt/slideMasters/_rels/slideMaster119.xml.rels><?xml version="1.0" encoding="UTF-8" standalone="yes"?>
<Relationships xmlns="http://schemas.openxmlformats.org/package/2006/relationships"><Relationship Id="rId2" Type="http://schemas.openxmlformats.org/officeDocument/2006/relationships/theme" Target="../theme/theme119.xml"/><Relationship Id="rId1" Type="http://schemas.openxmlformats.org/officeDocument/2006/relationships/slideLayout" Target="../slideLayouts/slideLayout7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0.xml"/><Relationship Id="rId1" Type="http://schemas.openxmlformats.org/officeDocument/2006/relationships/slideLayout" Target="../slideLayouts/slideLayout7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1.xml"/><Relationship Id="rId1" Type="http://schemas.openxmlformats.org/officeDocument/2006/relationships/slideLayout" Target="../slideLayouts/slideLayout7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2.xml"/><Relationship Id="rId1" Type="http://schemas.openxmlformats.org/officeDocument/2006/relationships/slideLayout" Target="../slideLayouts/slideLayout7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3.xml"/><Relationship Id="rId1" Type="http://schemas.openxmlformats.org/officeDocument/2006/relationships/slideLayout" Target="../slideLayouts/slideLayout77.xml"/></Relationships>
</file>

<file path=ppt/slideMasters/_rels/slideMaster124.xml.rels><?xml version="1.0" encoding="UTF-8" standalone="yes"?>
<Relationships xmlns="http://schemas.openxmlformats.org/package/2006/relationships"><Relationship Id="rId2" Type="http://schemas.openxmlformats.org/officeDocument/2006/relationships/theme" Target="../theme/theme124.xml"/><Relationship Id="rId1" Type="http://schemas.openxmlformats.org/officeDocument/2006/relationships/slideLayout" Target="../slideLayouts/slideLayout78.xml"/></Relationships>
</file>

<file path=ppt/slideMasters/_rels/slideMaster125.xml.rels><?xml version="1.0" encoding="UTF-8" standalone="yes"?>
<Relationships xmlns="http://schemas.openxmlformats.org/package/2006/relationships"><Relationship Id="rId2" Type="http://schemas.openxmlformats.org/officeDocument/2006/relationships/theme" Target="../theme/theme125.xml"/><Relationship Id="rId1" Type="http://schemas.openxmlformats.org/officeDocument/2006/relationships/slideLayout" Target="../slideLayouts/slideLayout79.xm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6.xml"/><Relationship Id="rId1" Type="http://schemas.openxmlformats.org/officeDocument/2006/relationships/slideLayout" Target="../slideLayouts/slideLayout8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7.xm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8.xml"/><Relationship Id="rId1" Type="http://schemas.openxmlformats.org/officeDocument/2006/relationships/slideLayout" Target="../slideLayouts/slideLayout81.xm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9.xml"/><Relationship Id="rId1" Type="http://schemas.openxmlformats.org/officeDocument/2006/relationships/slideLayout" Target="../slideLayouts/slideLayout8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slideLayout" Target="../slideLayouts/slideLayout8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5" Type="http://schemas.openxmlformats.org/officeDocument/2006/relationships/hyperlink" Target="00%20main%20menu.ppt" TargetMode="External"/><Relationship Id="rId4" Type="http://schemas.openxmlformats.org/officeDocument/2006/relationships/theme" Target="../theme/theme130.xml"/></Relationships>
</file>

<file path=ppt/slideMasters/_rels/slideMaster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1.xml"/><Relationship Id="rId1" Type="http://schemas.openxmlformats.org/officeDocument/2006/relationships/slideLayout" Target="../slideLayouts/slideLayout86.xml"/></Relationships>
</file>

<file path=ppt/slideMasters/_rels/slideMaster132.xml.rels><?xml version="1.0" encoding="UTF-8" standalone="yes"?>
<Relationships xmlns="http://schemas.openxmlformats.org/package/2006/relationships"><Relationship Id="rId3" Type="http://schemas.openxmlformats.org/officeDocument/2006/relationships/theme" Target="../theme/theme132.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3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3.xml"/><Relationship Id="rId1" Type="http://schemas.openxmlformats.org/officeDocument/2006/relationships/slideLayout" Target="../slideLayouts/slideLayout8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2.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5.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50.xml"/></Relationships>
</file>

<file path=ppt/slideMasters/_rels/slideMaster55.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55.xml"/><Relationship Id="rId1" Type="http://schemas.openxmlformats.org/officeDocument/2006/relationships/slideLayout" Target="../slideLayouts/slideLayout51.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2.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4.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theme" Target="../theme/theme78.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9.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5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2.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dirty="0">
              <a:solidFill>
                <a:srgbClr val="000000"/>
              </a:solidFill>
              <a:latin typeface="Calibri"/>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auto">
              <a:spcBef>
                <a:spcPts val="0"/>
              </a:spcBef>
              <a:spcAft>
                <a:spcPts val="0"/>
              </a:spcAft>
              <a:defRPr/>
            </a:pPr>
            <a:r>
              <a:rPr lang="en-GB" altLang="en-US">
                <a:solidFill>
                  <a:srgbClr val="FFFFFF"/>
                </a:solidFill>
                <a:latin typeface="Calibri"/>
              </a:rPr>
              <a:t>Leeds Metropolitan University</a:t>
            </a:r>
          </a:p>
          <a:p>
            <a:pPr fontAlgn="auto">
              <a:spcBef>
                <a:spcPts val="0"/>
              </a:spcBef>
              <a:spcAft>
                <a:spcPts val="0"/>
              </a:spcAft>
              <a:defRPr/>
            </a:pPr>
            <a:r>
              <a:rPr lang="en-GB" altLang="en-US">
                <a:solidFill>
                  <a:srgbClr val="FFFFFF"/>
                </a:solidFill>
                <a:latin typeface="Calibri"/>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grpSp>
    </p:spTree>
    <p:extLst>
      <p:ext uri="{BB962C8B-B14F-4D97-AF65-F5344CB8AC3E}">
        <p14:creationId xmlns:p14="http://schemas.microsoft.com/office/powerpoint/2010/main" val="2178889459"/>
      </p:ext>
    </p:extLst>
  </p:cSld>
  <p:clrMap bg1="dk1" tx1="lt1" bg2="dk2" tx2="lt2" accent1="accent1" accent2="accent2" accent3="accent3" accent4="accent4" accent5="accent5" accent6="accent6" hlink="hlink" folHlink="folHlink"/>
  <p:sldLayoutIdLst>
    <p:sldLayoutId id="214748495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914963083"/>
      </p:ext>
    </p:extLst>
  </p:cSld>
  <p:clrMap bg1="lt1" tx1="dk1" bg2="lt2" tx2="dk2" accent1="accent1" accent2="accent2" accent3="accent3" accent4="accent4" accent5="accent5" accent6="accent6" hlink="hlink" folHlink="folHlink"/>
  <p:sldLayoutIdLst>
    <p:sldLayoutId id="21474849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963714867"/>
      </p:ext>
    </p:extLst>
  </p:cSld>
  <p:clrMap bg1="lt1" tx1="dk1" bg2="lt2" tx2="dk2" accent1="accent1" accent2="accent2" accent3="accent3" accent4="accent4" accent5="accent5" accent6="accent6" hlink="hlink" folHlink="folHlink"/>
  <p:sldLayoutIdLst>
    <p:sldLayoutId id="2147484954" r:id="rId1"/>
    <p:sldLayoutId id="214748495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95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95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68580" tIns="34290" rIns="68580" bIns="3429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5" y="5805488"/>
            <a:ext cx="7775575" cy="346249"/>
          </a:xfrm>
          <a:prstGeom prst="rect">
            <a:avLst/>
          </a:prstGeom>
          <a:noFill/>
          <a:ln w="9525">
            <a:noFill/>
            <a:miter lim="800000"/>
            <a:headEnd/>
            <a:tailEnd/>
          </a:ln>
          <a:effectLst/>
        </p:spPr>
        <p:txBody>
          <a:bodyPr lIns="68580" tIns="34290" rIns="68580" bIns="34290">
            <a:spAutoFit/>
          </a:bodyPr>
          <a:lstStyle/>
          <a:p>
            <a:pPr algn="ctr" defTabSz="685800" eaLnBrk="0" fontAlgn="auto" hangingPunct="0">
              <a:spcBef>
                <a:spcPct val="50000"/>
              </a:spcBef>
              <a:spcAft>
                <a:spcPts val="0"/>
              </a:spcAft>
              <a:defRPr/>
            </a:pPr>
            <a:endParaRPr lang="en-US" sz="18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7"/>
            <a:ext cx="1071562" cy="1071563"/>
          </a:xfrm>
          <a:prstGeom prst="ellipse">
            <a:avLst/>
          </a:prstGeom>
          <a:solidFill>
            <a:srgbClr val="33CC33"/>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1"/>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9" name="Oval 7"/>
          <p:cNvSpPr>
            <a:spLocks noChangeArrowheads="1"/>
          </p:cNvSpPr>
          <p:nvPr/>
        </p:nvSpPr>
        <p:spPr bwMode="auto">
          <a:xfrm>
            <a:off x="8332790" y="6049963"/>
            <a:ext cx="568325" cy="577851"/>
          </a:xfrm>
          <a:prstGeom prst="ellipse">
            <a:avLst/>
          </a:prstGeom>
          <a:solidFill>
            <a:srgbClr val="FF99FF"/>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0" name="Oval 8"/>
          <p:cNvSpPr>
            <a:spLocks noChangeArrowheads="1"/>
          </p:cNvSpPr>
          <p:nvPr/>
        </p:nvSpPr>
        <p:spPr bwMode="auto">
          <a:xfrm>
            <a:off x="8421690" y="6138863"/>
            <a:ext cx="403225" cy="411163"/>
          </a:xfrm>
          <a:prstGeom prst="ellipse">
            <a:avLst/>
          </a:prstGeom>
          <a:solidFill>
            <a:srgbClr val="FF3300"/>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1" name="Oval 9"/>
          <p:cNvSpPr>
            <a:spLocks noChangeArrowheads="1"/>
          </p:cNvSpPr>
          <p:nvPr/>
        </p:nvSpPr>
        <p:spPr bwMode="auto">
          <a:xfrm>
            <a:off x="8505827" y="6221415"/>
            <a:ext cx="231775" cy="230187"/>
          </a:xfrm>
          <a:prstGeom prst="ellipse">
            <a:avLst/>
          </a:prstGeom>
          <a:solidFill>
            <a:srgbClr val="FFFF66"/>
          </a:solidFill>
          <a:ln w="50800">
            <a:noFill/>
            <a:round/>
            <a:headEnd/>
            <a:tailEnd/>
          </a:ln>
        </p:spPr>
        <p:txBody>
          <a:bodyPr wrap="none" lIns="69056" tIns="34529" rIns="69056" bIns="34529" anchor="ctr"/>
          <a:lstStyle/>
          <a:p>
            <a:pPr algn="ctr" defTabSz="685800" eaLnBrk="0" fontAlgn="auto" hangingPunct="0">
              <a:spcBef>
                <a:spcPts val="0"/>
              </a:spcBef>
              <a:spcAft>
                <a:spcPts val="0"/>
              </a:spcAft>
              <a:defRPr/>
            </a:pPr>
            <a:endParaRPr lang="en-US" sz="2100" b="1" dirty="0">
              <a:solidFill>
                <a:srgbClr val="000000"/>
              </a:solidFill>
              <a:latin typeface="Calibri"/>
            </a:endParaRPr>
          </a:p>
        </p:txBody>
      </p:sp>
      <p:sp>
        <p:nvSpPr>
          <p:cNvPr id="12" name="TextBox 11"/>
          <p:cNvSpPr txBox="1"/>
          <p:nvPr/>
        </p:nvSpPr>
        <p:spPr>
          <a:xfrm>
            <a:off x="3500440" y="6550027"/>
            <a:ext cx="2643187" cy="238527"/>
          </a:xfrm>
          <a:prstGeom prst="rect">
            <a:avLst/>
          </a:prstGeom>
          <a:noFill/>
        </p:spPr>
        <p:txBody>
          <a:bodyPr lIns="68580" tIns="34290" rIns="68580" bIns="34290">
            <a:spAutoFit/>
          </a:bodyPr>
          <a:lstStyle/>
          <a:p>
            <a:pPr algn="ctr" defTabSz="685800" eaLnBrk="0" fontAlgn="auto" hangingPunct="0">
              <a:spcBef>
                <a:spcPts val="0"/>
              </a:spcBef>
              <a:spcAft>
                <a:spcPts val="0"/>
              </a:spcAft>
              <a:defRPr/>
            </a:pPr>
            <a:r>
              <a:rPr lang="en-GB" sz="11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5" y="1"/>
            <a:ext cx="1042987"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5" y="5815015"/>
            <a:ext cx="1042987" cy="1042987"/>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sldLayoutIdLst>
    <p:sldLayoutId id="21474849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3000">
          <a:solidFill>
            <a:srgbClr val="008000"/>
          </a:solidFill>
          <a:latin typeface="+mj-lt"/>
          <a:ea typeface="+mj-ea"/>
          <a:cs typeface="+mj-cs"/>
        </a:defRPr>
      </a:lvl1pPr>
      <a:lvl2pPr algn="ctr" rtl="0" eaLnBrk="0" fontAlgn="base" hangingPunct="0">
        <a:lnSpc>
          <a:spcPct val="85000"/>
        </a:lnSpc>
        <a:spcBef>
          <a:spcPct val="0"/>
        </a:spcBef>
        <a:spcAft>
          <a:spcPct val="0"/>
        </a:spcAft>
        <a:defRPr sz="3000">
          <a:solidFill>
            <a:srgbClr val="008000"/>
          </a:solidFill>
          <a:latin typeface="Arial Rounded MT Bold" pitchFamily="34" charset="0"/>
        </a:defRPr>
      </a:lvl2pPr>
      <a:lvl3pPr algn="ctr" rtl="0" eaLnBrk="0" fontAlgn="base" hangingPunct="0">
        <a:lnSpc>
          <a:spcPct val="85000"/>
        </a:lnSpc>
        <a:spcBef>
          <a:spcPct val="0"/>
        </a:spcBef>
        <a:spcAft>
          <a:spcPct val="0"/>
        </a:spcAft>
        <a:defRPr sz="3000">
          <a:solidFill>
            <a:srgbClr val="008000"/>
          </a:solidFill>
          <a:latin typeface="Arial Rounded MT Bold" pitchFamily="34" charset="0"/>
        </a:defRPr>
      </a:lvl3pPr>
      <a:lvl4pPr algn="ctr" rtl="0" eaLnBrk="0" fontAlgn="base" hangingPunct="0">
        <a:lnSpc>
          <a:spcPct val="85000"/>
        </a:lnSpc>
        <a:spcBef>
          <a:spcPct val="0"/>
        </a:spcBef>
        <a:spcAft>
          <a:spcPct val="0"/>
        </a:spcAft>
        <a:defRPr sz="3000">
          <a:solidFill>
            <a:srgbClr val="008000"/>
          </a:solidFill>
          <a:latin typeface="Arial Rounded MT Bold" pitchFamily="34" charset="0"/>
        </a:defRPr>
      </a:lvl4pPr>
      <a:lvl5pPr algn="ctr" rtl="0" eaLnBrk="0" fontAlgn="base" hangingPunct="0">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0" fontAlgn="base" hangingPunct="0">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0" fontAlgn="base" hangingPunct="0">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6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Wednesday, 17 May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97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7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5/17/2017</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98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5/17/2017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9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sldLayoutIdLst>
    <p:sldLayoutId id="214748498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8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98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9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4407284C-37D9-4014-AD1E-EF70E4265F38}" type="datetimeFigureOut">
              <a:rPr lang="en-GB"/>
              <a:pPr>
                <a:defRPr/>
              </a:pPr>
              <a:t>17/05/2017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49C35B27-9199-4CB6-A459-4ED999EA44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9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94"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9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361030078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650325010"/>
      </p:ext>
    </p:extLst>
  </p:cSld>
  <p:clrMap bg1="lt1" tx1="dk1" bg2="lt2" tx2="dk2" accent1="accent1" accent2="accent2" accent3="accent3" accent4="accent4" accent5="accent5" accent6="accent6" hlink="hlink" folHlink="folHlink"/>
  <p:sldLayoutIdLst>
    <p:sldLayoutId id="21474850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2606946758"/>
      </p:ext>
    </p:extLst>
  </p:cSld>
  <p:clrMap bg1="lt1" tx1="dk1" bg2="lt2" tx2="dk2" accent1="accent1" accent2="accent2" accent3="accent3" accent4="accent4" accent5="accent5" accent6="accent6" hlink="hlink" folHlink="folHlink"/>
  <p:sldLayoutIdLst>
    <p:sldLayoutId id="214748500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03109663"/>
      </p:ext>
    </p:extLst>
  </p:cSld>
  <p:clrMap bg1="lt1" tx1="dk1" bg2="lt2" tx2="dk2" accent1="accent1" accent2="accent2" accent3="accent3" accent4="accent4" accent5="accent5" accent6="accent6" hlink="hlink" folHlink="folHlink"/>
  <p:sldLayoutIdLst>
    <p:sldLayoutId id="2147485005" r:id="rId1"/>
    <p:sldLayoutId id="2147485008" r:id="rId2"/>
    <p:sldLayoutId id="2147485012"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1249053072"/>
      </p:ext>
    </p:extLst>
  </p:cSld>
  <p:clrMap bg1="lt1" tx1="dk1" bg2="lt2" tx2="dk2" accent1="accent1" accent2="accent2" accent3="accent3" accent4="accent4" accent5="accent5" accent6="accent6" hlink="hlink" folHlink="folHlink"/>
  <p:sldLayoutIdLst>
    <p:sldLayoutId id="214748500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extLst>
      <p:ext uri="{BB962C8B-B14F-4D97-AF65-F5344CB8AC3E}">
        <p14:creationId xmlns:p14="http://schemas.microsoft.com/office/powerpoint/2010/main" val="3752493725"/>
      </p:ext>
    </p:extLst>
  </p:cSld>
  <p:clrMap bg1="lt1" tx1="dk1" bg2="lt2" tx2="dk2" accent1="accent1" accent2="accent2" accent3="accent3" accent4="accent4" accent5="accent5" accent6="accent6" hlink="hlink" folHlink="folHlink"/>
  <p:sldLayoutIdLst>
    <p:sldLayoutId id="2147485010" r:id="rId1"/>
    <p:sldLayoutId id="214748501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extLst>
      <p:ext uri="{BB962C8B-B14F-4D97-AF65-F5344CB8AC3E}">
        <p14:creationId xmlns:p14="http://schemas.microsoft.com/office/powerpoint/2010/main" val="15967998"/>
      </p:ext>
    </p:extLst>
  </p:cSld>
  <p:clrMap bg1="lt1" tx1="dk1" bg2="lt2" tx2="dk2" accent1="accent1" accent2="accent2" accent3="accent3" accent4="accent4" accent5="accent5" accent6="accent6" hlink="hlink" folHlink="folHlink"/>
  <p:sldLayoutIdLst>
    <p:sldLayoutId id="21474850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5/17/2017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17/05/2017</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7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17/05/2017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5/17/2017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5/17/2017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9.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0.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0.xml"/></Relationships>
</file>

<file path=ppt/slides/_rels/slide11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0.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0.xml"/></Relationships>
</file>

<file path=ppt/slides/_rels/slide118.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71.xml"/><Relationship Id="rId1" Type="http://schemas.openxmlformats.org/officeDocument/2006/relationships/slideLayout" Target="../slideLayouts/slideLayout50.xml"/></Relationships>
</file>

<file path=ppt/slides/_rels/slide119.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72.xml"/><Relationship Id="rId1" Type="http://schemas.openxmlformats.org/officeDocument/2006/relationships/slideLayout" Target="../slideLayouts/slideLayout50.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73.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7.xml"/><Relationship Id="rId1" Type="http://schemas.openxmlformats.org/officeDocument/2006/relationships/slideLayout" Target="../slideLayouts/slideLayout59.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8.xml"/><Relationship Id="rId1" Type="http://schemas.openxmlformats.org/officeDocument/2006/relationships/slideLayout" Target="../slideLayouts/slideLayout65.xml"/><Relationship Id="rId6" Type="http://schemas.openxmlformats.org/officeDocument/2006/relationships/image" Target="../media/image7.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hyperlink" Target="http://rer.sagepub.com/cgi/reprint/83/1/70?ijkey=x/CimNd6vjZWI&amp;keytype=ref&amp;siteid=sprer" TargetMode="Externa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s.cmu.edu/~rgs/alice26a.gif" TargetMode="Externa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4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88.xml"/></Relationships>
</file>

<file path=ppt/slides/_rels/slide4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4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8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8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0.xml"/><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1.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3.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3.xml"/></Relationships>
</file>

<file path=ppt/slides/_rels/slide5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6.xml"/><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6.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42.xml"/><Relationship Id="rId1" Type="http://schemas.openxmlformats.org/officeDocument/2006/relationships/slideLayout" Target="../slideLayouts/slideLayout61.xml"/><Relationship Id="rId4" Type="http://schemas.openxmlformats.org/officeDocument/2006/relationships/hyperlink" Target="file:///C:\Documents%20and%20Settings\user\Desktop\brunel%20pieces%203\Newcastle.pptx#-1,1,Slide 1"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2" Type="http://schemas.openxmlformats.org/officeDocument/2006/relationships/hyperlink" Target="http://phil-race.co.uk/whodunit/" TargetMode="External"/><Relationship Id="rId1" Type="http://schemas.openxmlformats.org/officeDocument/2006/relationships/slideLayout" Target="../slideLayouts/slideLayout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notesSlide" Target="../notesSlides/notesSlide4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1.xml"/></Relationships>
</file>

<file path=ppt/slides/_rels/slide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52.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0"/>
            <a:ext cx="6697400" cy="3284980"/>
          </a:xfrm>
          <a:noFill/>
        </p:spPr>
        <p:txBody>
          <a:bodyPr/>
          <a:lstStyle/>
          <a:p>
            <a:pPr algn="ctr">
              <a:defRPr/>
            </a:pPr>
            <a:r>
              <a:rPr lang="en-GB" sz="3600" dirty="0">
                <a:solidFill>
                  <a:srgbClr val="FF3300"/>
                </a:solidFill>
              </a:rPr>
              <a:t>Reinventing Assessment:</a:t>
            </a:r>
            <a:br>
              <a:rPr lang="en-GB" sz="4000" dirty="0">
                <a:solidFill>
                  <a:srgbClr val="FF3300"/>
                </a:solidFill>
              </a:rPr>
            </a:br>
            <a:r>
              <a:rPr lang="en-GB" sz="4400" dirty="0">
                <a:solidFill>
                  <a:schemeClr val="accent1">
                    <a:lumMod val="60000"/>
                    <a:lumOff val="40000"/>
                  </a:schemeClr>
                </a:solidFill>
              </a:rPr>
              <a:t>Towards Assessment and Feedback</a:t>
            </a:r>
            <a:br>
              <a:rPr lang="en-GB" sz="4400" dirty="0">
                <a:solidFill>
                  <a:schemeClr val="accent1">
                    <a:lumMod val="60000"/>
                    <a:lumOff val="40000"/>
                  </a:schemeClr>
                </a:solidFill>
              </a:rPr>
            </a:br>
            <a:r>
              <a:rPr lang="en-GB" sz="4400" i="1" dirty="0">
                <a:solidFill>
                  <a:schemeClr val="accent1">
                    <a:lumMod val="60000"/>
                    <a:lumOff val="40000"/>
                  </a:schemeClr>
                </a:solidFill>
              </a:rPr>
              <a:t>as </a:t>
            </a:r>
            <a:r>
              <a:rPr lang="en-GB" sz="4400" dirty="0">
                <a:solidFill>
                  <a:schemeClr val="accent1">
                    <a:lumMod val="60000"/>
                    <a:lumOff val="40000"/>
                  </a:schemeClr>
                </a:solidFill>
              </a:rPr>
              <a:t>learning</a:t>
            </a:r>
            <a:br>
              <a:rPr lang="en-GB" sz="4400" dirty="0">
                <a:solidFill>
                  <a:schemeClr val="accent1">
                    <a:lumMod val="60000"/>
                    <a:lumOff val="40000"/>
                  </a:schemeClr>
                </a:solidFill>
              </a:rPr>
            </a:br>
            <a:r>
              <a:rPr lang="en-GB" sz="2400" dirty="0">
                <a:solidFill>
                  <a:srgbClr val="FFC000"/>
                </a:solidFill>
              </a:rPr>
              <a:t>- exploring what the gurus say about assessment and feedback, and some new ideas from Phil!</a:t>
            </a:r>
            <a:endParaRPr lang="en-GB" sz="4000" dirty="0">
              <a:solidFill>
                <a:srgbClr val="FFC000"/>
              </a:solidFill>
            </a:endParaRPr>
          </a:p>
        </p:txBody>
      </p:sp>
      <p:sp>
        <p:nvSpPr>
          <p:cNvPr id="13315" name="Rectangle 3"/>
          <p:cNvSpPr>
            <a:spLocks noGrp="1" noChangeArrowheads="1"/>
          </p:cNvSpPr>
          <p:nvPr>
            <p:ph type="subTitle" idx="1"/>
          </p:nvPr>
        </p:nvSpPr>
        <p:spPr>
          <a:xfrm>
            <a:off x="611450" y="3356990"/>
            <a:ext cx="6625390" cy="792110"/>
          </a:xfrm>
        </p:spPr>
        <p:txBody>
          <a:bodyPr/>
          <a:lstStyle/>
          <a:p>
            <a:pPr algn="ctr"/>
            <a:r>
              <a:rPr lang="en-GB" b="1" dirty="0">
                <a:solidFill>
                  <a:srgbClr val="92D050"/>
                </a:solidFill>
              </a:rPr>
              <a:t>University of Worcester</a:t>
            </a:r>
          </a:p>
          <a:p>
            <a:pPr algn="ctr"/>
            <a:r>
              <a:rPr lang="en-GB" sz="2400" b="1" dirty="0">
                <a:solidFill>
                  <a:srgbClr val="FF6699"/>
                </a:solidFill>
              </a:rPr>
              <a:t>May  17</a:t>
            </a:r>
            <a:r>
              <a:rPr lang="en-GB" sz="2400" b="1" baseline="30000" dirty="0">
                <a:solidFill>
                  <a:srgbClr val="FF6699"/>
                </a:solidFill>
              </a:rPr>
              <a:t>th</a:t>
            </a:r>
            <a:r>
              <a:rPr lang="en-GB" sz="2400" b="1" dirty="0">
                <a:solidFill>
                  <a:srgbClr val="FF6699"/>
                </a:solidFill>
              </a:rPr>
              <a:t>  2017</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a:t>
            </a:r>
            <a:r>
              <a:rPr lang="en-GB" sz="2000" b="1" dirty="0" err="1">
                <a:solidFill>
                  <a:srgbClr val="4F81BD"/>
                </a:solidFill>
                <a:latin typeface="Arial" charset="0"/>
              </a:rPr>
              <a:t>RacePhil</a:t>
            </a:r>
            <a:r>
              <a:rPr lang="en-GB" sz="2000" b="1" dirty="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a:latin typeface="Calibri" pitchFamily="34" charset="0"/>
              </a:rPr>
              <a:t>You don’t need to take notes.</a:t>
            </a:r>
          </a:p>
          <a:p>
            <a:r>
              <a:rPr lang="en-GB" sz="2800" dirty="0">
                <a:latin typeface="Calibri" pitchFamily="34" charset="0"/>
              </a:rPr>
              <a:t>I’ll put the main slides up on my website by lunchtime tomorrow</a:t>
            </a:r>
            <a:r>
              <a:rPr lang="en-GB" sz="2800" dirty="0">
                <a:solidFill>
                  <a:srgbClr val="C00000"/>
                </a:solidFill>
                <a:latin typeface="Calibri" pitchFamily="34" charset="0"/>
              </a:rPr>
              <a:t>:</a:t>
            </a:r>
            <a:r>
              <a:rPr lang="en-GB" sz="2800" dirty="0">
                <a:latin typeface="Calibri" pitchFamily="34" charset="0"/>
              </a:rPr>
              <a:t> </a:t>
            </a:r>
            <a:r>
              <a:rPr lang="en-GB" sz="2800" dirty="0">
                <a:solidFill>
                  <a:srgbClr val="008000"/>
                </a:solidFill>
                <a:latin typeface="Calibri" pitchFamily="34" charset="0"/>
              </a:rPr>
              <a:t>(http://phil-race.co.uk/)</a:t>
            </a:r>
          </a:p>
          <a:p>
            <a:r>
              <a:rPr lang="en-GB" sz="2800" dirty="0">
                <a:latin typeface="Calibri" pitchFamily="34" charset="0"/>
              </a:rPr>
              <a:t>I won’t include pictures and video-clips, as this would make the file-size too large.</a:t>
            </a:r>
          </a:p>
          <a:p>
            <a:r>
              <a:rPr lang="en-GB" sz="2800" dirty="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600" b="1"/>
              <a:t>How to get feedback to a large group of students within 24 hours</a:t>
            </a:r>
            <a:endParaRPr lang="en-US" sz="3600" b="1"/>
          </a:p>
        </p:txBody>
      </p:sp>
      <p:sp>
        <p:nvSpPr>
          <p:cNvPr id="6147" name="Content Placeholder 4"/>
          <p:cNvSpPr>
            <a:spLocks noGrp="1"/>
          </p:cNvSpPr>
          <p:nvPr>
            <p:ph idx="1"/>
          </p:nvPr>
        </p:nvSpPr>
        <p:spPr/>
        <p:txBody>
          <a:bodyPr/>
          <a:lstStyle/>
          <a:p>
            <a:pPr eaLnBrk="1" hangingPunct="1">
              <a:lnSpc>
                <a:spcPct val="100000"/>
              </a:lnSpc>
            </a:pPr>
            <a:r>
              <a:rPr lang="en-GB" sz="2800" dirty="0"/>
              <a:t>There are serious reservations about written feedback, but we can make even this work much better than it did.</a:t>
            </a:r>
          </a:p>
          <a:p>
            <a:pPr eaLnBrk="1" hangingPunct="1">
              <a:lnSpc>
                <a:spcPct val="100000"/>
              </a:lnSpc>
            </a:pPr>
            <a:r>
              <a:rPr lang="en-GB" sz="2800" dirty="0"/>
              <a:t>The next few slides are about a way of giving students feedback on their work within 24 hours of them doing it.</a:t>
            </a:r>
          </a:p>
          <a:p>
            <a:pPr eaLnBrk="1" hangingPunct="1">
              <a:lnSpc>
                <a:spcPct val="100000"/>
              </a:lnSpc>
            </a:pPr>
            <a:r>
              <a:rPr lang="en-GB" sz="2800" dirty="0"/>
              <a:t>There are three or more </a:t>
            </a:r>
            <a:r>
              <a:rPr lang="en-GB" sz="2800" dirty="0">
                <a:solidFill>
                  <a:srgbClr val="CC0000"/>
                </a:solidFill>
              </a:rPr>
              <a:t>‘yes, but...’</a:t>
            </a:r>
            <a:r>
              <a:rPr lang="en-GB" sz="2800" dirty="0"/>
              <a:t>s with this idea, but please hold these for around four minutes.</a:t>
            </a:r>
          </a:p>
          <a:p>
            <a:pPr eaLnBrk="1" hangingPunct="1">
              <a:lnSpc>
                <a:spcPct val="100000"/>
              </a:lnSpc>
            </a:pPr>
            <a:endParaRPr lang="en-US" sz="2800" dirty="0"/>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dirty="0"/>
              <a:t>E.g. next Tuesday’s 10-11 lecture,</a:t>
            </a:r>
          </a:p>
          <a:p>
            <a:pPr eaLnBrk="1" hangingPunct="1">
              <a:lnSpc>
                <a:spcPct val="100000"/>
              </a:lnSpc>
            </a:pPr>
            <a:r>
              <a:rPr lang="en-GB" dirty="0"/>
              <a:t> Deadline = 1003.</a:t>
            </a:r>
          </a:p>
          <a:p>
            <a:pPr eaLnBrk="1" hangingPunct="1">
              <a:lnSpc>
                <a:spcPct val="100000"/>
              </a:lnSpc>
            </a:pPr>
            <a:r>
              <a:rPr lang="en-GB" dirty="0"/>
              <a:t>Let them pile up all their work at the front.</a:t>
            </a:r>
          </a:p>
          <a:p>
            <a:pPr eaLnBrk="1" hangingPunct="1">
              <a:lnSpc>
                <a:spcPct val="100000"/>
              </a:lnSpc>
            </a:pPr>
            <a:r>
              <a:rPr lang="en-GB" dirty="0"/>
              <a:t>At 1003, hand out to everyone a coloured sheet, containing numbered points. </a:t>
            </a:r>
          </a:p>
          <a:p>
            <a:pPr eaLnBrk="1" hangingPunct="1">
              <a:lnSpc>
                <a:spcPct val="100000"/>
              </a:lnSpc>
            </a:pPr>
            <a:r>
              <a:rPr lang="en-GB" dirty="0"/>
              <a:t>(so you can say in feedback ‘</a:t>
            </a:r>
            <a:r>
              <a:rPr lang="en-GB" dirty="0">
                <a:solidFill>
                  <a:srgbClr val="008000"/>
                </a:solidFill>
              </a:rPr>
              <a:t>please see point 3, blue sheet</a:t>
            </a:r>
            <a:r>
              <a:rPr lang="en-GB" dirty="0"/>
              <a:t>’ and so on).</a:t>
            </a:r>
          </a:p>
          <a:p>
            <a:pPr eaLnBrk="1" hangingPunct="1">
              <a:lnSpc>
                <a:spcPct val="100000"/>
              </a:lnSpc>
            </a:pPr>
            <a:endParaRPr lang="en-GB" dirty="0"/>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dirty="0">
                <a:ea typeface="+mn-ea"/>
                <a:cs typeface="+mn-cs"/>
              </a:rPr>
              <a:t>Likely mistakes</a:t>
            </a:r>
          </a:p>
          <a:p>
            <a:pPr marL="533400" lvl="1" indent="-533400" eaLnBrk="1" hangingPunct="1">
              <a:lnSpc>
                <a:spcPct val="100000"/>
              </a:lnSpc>
              <a:defRPr/>
            </a:pPr>
            <a:r>
              <a:rPr lang="en-GB" dirty="0">
                <a:ea typeface="+mn-ea"/>
                <a:cs typeface="+mn-cs"/>
              </a:rPr>
              <a:t>Features of a good answer</a:t>
            </a:r>
          </a:p>
          <a:p>
            <a:pPr marL="533400" lvl="1" indent="-533400" eaLnBrk="1" hangingPunct="1">
              <a:lnSpc>
                <a:spcPct val="100000"/>
              </a:lnSpc>
              <a:defRPr/>
            </a:pPr>
            <a:r>
              <a:rPr lang="en-GB" dirty="0">
                <a:ea typeface="+mn-ea"/>
                <a:cs typeface="+mn-cs"/>
              </a:rPr>
              <a:t>Frequently needed explanations</a:t>
            </a:r>
          </a:p>
          <a:p>
            <a:pPr marL="533400" lvl="1" indent="-533400" eaLnBrk="1" hangingPunct="1">
              <a:lnSpc>
                <a:spcPct val="100000"/>
              </a:lnSpc>
              <a:defRPr/>
            </a:pPr>
            <a:r>
              <a:rPr lang="en-GB"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dirty="0">
                <a:ea typeface="+mn-ea"/>
                <a:cs typeface="+mn-cs"/>
              </a:rPr>
              <a:t>Let the students study this for 3 minutes until 1006 – it goes rather quiet!</a:t>
            </a:r>
          </a:p>
          <a:p>
            <a:pPr eaLnBrk="1" hangingPunct="1">
              <a:lnSpc>
                <a:spcPct val="100000"/>
              </a:lnSpc>
              <a:defRPr/>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a:t>At 1006...</a:t>
            </a:r>
          </a:p>
        </p:txBody>
      </p:sp>
      <p:sp>
        <p:nvSpPr>
          <p:cNvPr id="9219" name="Content Placeholder 2"/>
          <p:cNvSpPr>
            <a:spLocks noGrp="1"/>
          </p:cNvSpPr>
          <p:nvPr>
            <p:ph idx="1"/>
          </p:nvPr>
        </p:nvSpPr>
        <p:spPr/>
        <p:txBody>
          <a:bodyPr/>
          <a:lstStyle/>
          <a:p>
            <a:pPr eaLnBrk="1" hangingPunct="1"/>
            <a:r>
              <a:rPr lang="en-GB" sz="2800" dirty="0"/>
              <a:t>Go into face-to-face </a:t>
            </a:r>
            <a:r>
              <a:rPr lang="en-GB" sz="2800" dirty="0">
                <a:solidFill>
                  <a:srgbClr val="FF0000"/>
                </a:solidFill>
              </a:rPr>
              <a:t>oral</a:t>
            </a:r>
            <a:r>
              <a:rPr lang="en-GB" sz="2800" dirty="0"/>
              <a:t> mode, until 1009....</a:t>
            </a:r>
          </a:p>
          <a:p>
            <a:pPr eaLnBrk="1" hangingPunct="1"/>
            <a:r>
              <a:rPr lang="en-GB" sz="2800" dirty="0"/>
              <a:t>Spend a few minutes de-briefing the whole group and talking them through </a:t>
            </a:r>
            <a:r>
              <a:rPr lang="en-GB" sz="2800" dirty="0">
                <a:solidFill>
                  <a:srgbClr val="FF0000"/>
                </a:solidFill>
              </a:rPr>
              <a:t>one</a:t>
            </a:r>
            <a:r>
              <a:rPr lang="en-GB" sz="2800" dirty="0"/>
              <a:t> point on the handout…</a:t>
            </a:r>
          </a:p>
          <a:p>
            <a:pPr eaLnBrk="1" hangingPunct="1"/>
            <a:r>
              <a:rPr lang="en-GB" sz="2800" dirty="0"/>
              <a:t>	…</a:t>
            </a:r>
            <a:r>
              <a:rPr lang="en-GB" sz="2800" dirty="0">
                <a:solidFill>
                  <a:srgbClr val="008000"/>
                </a:solidFill>
              </a:rPr>
              <a:t>adding tone-of-voice, facial expression, body language, emphasis, and so on to the feedback.</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a:t>The rationale...</a:t>
            </a:r>
          </a:p>
        </p:txBody>
      </p:sp>
      <p:sp>
        <p:nvSpPr>
          <p:cNvPr id="10243" name="Content Placeholder 2"/>
          <p:cNvSpPr>
            <a:spLocks noGrp="1"/>
          </p:cNvSpPr>
          <p:nvPr>
            <p:ph idx="1"/>
          </p:nvPr>
        </p:nvSpPr>
        <p:spPr/>
        <p:txBody>
          <a:bodyPr/>
          <a:lstStyle/>
          <a:p>
            <a:pPr eaLnBrk="1" hangingPunct="1">
              <a:lnSpc>
                <a:spcPct val="100000"/>
              </a:lnSpc>
            </a:pPr>
            <a:r>
              <a:rPr lang="en-GB" dirty="0"/>
              <a:t>Since </a:t>
            </a:r>
            <a:r>
              <a:rPr lang="en-GB" dirty="0">
                <a:solidFill>
                  <a:srgbClr val="FF0000"/>
                </a:solidFill>
              </a:rPr>
              <a:t>most of the students will still have been doing the work in the last 24 hours </a:t>
            </a:r>
            <a:r>
              <a:rPr lang="en-GB" dirty="0"/>
              <a:t>before handing it in, you’re giving them feedback while they still remember what they were doing.</a:t>
            </a:r>
          </a:p>
          <a:p>
            <a:pPr eaLnBrk="1" hangingPunct="1">
              <a:lnSpc>
                <a:spcPct val="100000"/>
              </a:lnSpc>
            </a:pPr>
            <a:r>
              <a:rPr lang="en-GB" dirty="0"/>
              <a:t>They know what they didn’t do.</a:t>
            </a:r>
          </a:p>
          <a:p>
            <a:pPr eaLnBrk="1" hangingPunct="1">
              <a:lnSpc>
                <a:spcPct val="100000"/>
              </a:lnSpc>
            </a:pPr>
            <a:r>
              <a:rPr lang="en-GB" dirty="0"/>
              <a:t>They know what they missed out because they couldn’t understand it.</a:t>
            </a:r>
          </a:p>
          <a:p>
            <a:pPr eaLnBrk="1" hangingPunct="1">
              <a:lnSpc>
                <a:spcPct val="100000"/>
              </a:lnSpc>
            </a:pPr>
            <a:endParaRPr lang="en-GB" dirty="0"/>
          </a:p>
          <a:p>
            <a:pPr eaLnBrk="1" hangingPunct="1">
              <a:lnSpc>
                <a:spcPct val="100000"/>
              </a:lnSpc>
            </a:pPr>
            <a:endParaRPr lang="en-GB" dirty="0"/>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800" dirty="0"/>
              <a:t>You waste far less writing the </a:t>
            </a:r>
            <a:r>
              <a:rPr lang="en-GB" sz="2800" dirty="0">
                <a:solidFill>
                  <a:srgbClr val="FF0000"/>
                </a:solidFill>
              </a:rPr>
              <a:t>same old things </a:t>
            </a:r>
            <a:r>
              <a:rPr lang="en-GB" sz="2800" dirty="0"/>
              <a:t>on one piece of work after another, regarding frequently occurring mistakes;</a:t>
            </a:r>
          </a:p>
          <a:p>
            <a:pPr eaLnBrk="1" hangingPunct="1">
              <a:lnSpc>
                <a:spcPct val="100000"/>
              </a:lnSpc>
            </a:pPr>
            <a:r>
              <a:rPr lang="en-GB" sz="2800" dirty="0"/>
              <a:t>Instead, you need just to write ‘</a:t>
            </a:r>
            <a:r>
              <a:rPr lang="en-GB" sz="2800" dirty="0">
                <a:solidFill>
                  <a:srgbClr val="008000"/>
                </a:solidFill>
              </a:rPr>
              <a:t>please see point 4, blue sheet</a:t>
            </a:r>
            <a:r>
              <a:rPr lang="en-GB" sz="2800" dirty="0"/>
              <a:t>’ (which takes seconds).</a:t>
            </a:r>
          </a:p>
          <a:p>
            <a:pPr eaLnBrk="1" hangingPunct="1">
              <a:lnSpc>
                <a:spcPct val="100000"/>
              </a:lnSpc>
            </a:pPr>
            <a:r>
              <a:rPr lang="en-GB" sz="2800" dirty="0"/>
              <a:t>You can now make your comments relate more to each individual piece of work;</a:t>
            </a:r>
          </a:p>
          <a:p>
            <a:pPr eaLnBrk="1" hangingPunct="1">
              <a:lnSpc>
                <a:spcPct val="100000"/>
              </a:lnSpc>
            </a:pPr>
            <a:r>
              <a:rPr lang="en-GB" sz="2800" dirty="0"/>
              <a:t>This means when students get their marked work back with feedback, they are more likely to use it, as it’s personal to them.</a:t>
            </a:r>
          </a:p>
          <a:p>
            <a:pPr eaLnBrk="1" hangingPunct="1">
              <a:lnSpc>
                <a:spcPct val="100000"/>
              </a:lnSpc>
            </a:pPr>
            <a:endParaRPr lang="en-GB" sz="2800" dirty="0"/>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3200" b="1" dirty="0">
                <a:solidFill>
                  <a:prstClr val="white"/>
                </a:solidFill>
              </a:rPr>
              <a:t>Summary: providing feedback within 24 hours</a:t>
            </a:r>
          </a:p>
          <a:p>
            <a:pPr algn="ctr" fontAlgn="auto">
              <a:spcBef>
                <a:spcPts val="0"/>
              </a:spcBef>
              <a:spcAft>
                <a:spcPts val="0"/>
              </a:spcAft>
            </a:pPr>
            <a:r>
              <a:rPr lang="en-GB" sz="3200" b="1" dirty="0">
                <a:solidFill>
                  <a:prstClr val="white"/>
                </a:solidFill>
              </a:rPr>
              <a:t> </a:t>
            </a:r>
          </a:p>
        </p:txBody>
      </p:sp>
      <p:sp>
        <p:nvSpPr>
          <p:cNvPr id="2" name="Oval 1"/>
          <p:cNvSpPr>
            <a:spLocks noChangeArrowheads="1"/>
          </p:cNvSpPr>
          <p:nvPr/>
        </p:nvSpPr>
        <p:spPr bwMode="auto">
          <a:xfrm>
            <a:off x="5753100" y="3124206"/>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a:endParaRPr lang="en-GB" sz="2800" b="1" dirty="0">
              <a:solidFill>
                <a:prstClr val="white"/>
              </a:solidFill>
              <a:latin typeface="Calibri"/>
            </a:endParaRPr>
          </a:p>
          <a:p>
            <a:pPr algn="ctr" fontAlgn="auto">
              <a:lnSpc>
                <a:spcPts val="2000"/>
              </a:lnSpc>
              <a:spcBef>
                <a:spcPts val="0"/>
              </a:spcBef>
              <a:spcAft>
                <a:spcPts val="0"/>
              </a:spcAft>
              <a:defRPr/>
            </a:pPr>
            <a:r>
              <a:rPr lang="en-GB" sz="2800" b="1" dirty="0">
                <a:solidFill>
                  <a:prstClr val="white"/>
                </a:solidFill>
                <a:latin typeface="Calibri"/>
              </a:rPr>
              <a:t>Hand out ‘blue sheet’</a:t>
            </a:r>
          </a:p>
          <a:p>
            <a:pPr algn="ctr"/>
            <a:r>
              <a:rPr lang="en-US" sz="2800" b="1" dirty="0">
                <a:solidFill>
                  <a:prstClr val="white"/>
                </a:solidFill>
                <a:latin typeface="Calibri"/>
              </a:rPr>
              <a:t> </a:t>
            </a:r>
          </a:p>
        </p:txBody>
      </p:sp>
      <p:sp>
        <p:nvSpPr>
          <p:cNvPr id="4" name="Oval 3"/>
          <p:cNvSpPr>
            <a:spLocks noChangeArrowheads="1"/>
          </p:cNvSpPr>
          <p:nvPr/>
        </p:nvSpPr>
        <p:spPr bwMode="auto">
          <a:xfrm>
            <a:off x="228600" y="1371612"/>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a:endParaRPr lang="en-GB" sz="2400" b="1" dirty="0">
              <a:solidFill>
                <a:prstClr val="white"/>
              </a:solidFill>
              <a:latin typeface="Calibri"/>
            </a:endParaRPr>
          </a:p>
          <a:p>
            <a:pPr algn="ctr" fontAlgn="auto">
              <a:lnSpc>
                <a:spcPts val="2000"/>
              </a:lnSpc>
              <a:spcBef>
                <a:spcPts val="0"/>
              </a:spcBef>
              <a:spcAft>
                <a:spcPts val="0"/>
              </a:spcAft>
              <a:defRPr/>
            </a:pPr>
            <a:r>
              <a:rPr lang="en-GB" sz="2400" b="1" dirty="0">
                <a:solidFill>
                  <a:prstClr val="white"/>
                </a:solidFill>
                <a:latin typeface="Calibri"/>
              </a:rPr>
              <a:t>Prepare ‘blue sheet’ with anticipated</a:t>
            </a:r>
          </a:p>
          <a:p>
            <a:pPr algn="ctr" fontAlgn="auto">
              <a:lnSpc>
                <a:spcPts val="2000"/>
              </a:lnSpc>
              <a:spcBef>
                <a:spcPts val="0"/>
              </a:spcBef>
              <a:spcAft>
                <a:spcPts val="0"/>
              </a:spcAft>
              <a:defRPr/>
            </a:pPr>
            <a:r>
              <a:rPr lang="en-GB" sz="2400" b="1" dirty="0">
                <a:solidFill>
                  <a:prstClr val="white"/>
                </a:solidFill>
                <a:latin typeface="Calibri"/>
              </a:rPr>
              <a:t>generic feedback</a:t>
            </a:r>
          </a:p>
          <a:p>
            <a:pPr algn="ctr"/>
            <a:endParaRPr lang="en-US" sz="2400" b="1" dirty="0">
              <a:solidFill>
                <a:prstClr val="white"/>
              </a:solidFill>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spcBef>
                <a:spcPts val="0"/>
              </a:spcBef>
              <a:spcAft>
                <a:spcPts val="0"/>
              </a:spcAft>
            </a:pPr>
            <a:endParaRPr lang="en-GB" sz="2600" b="1" dirty="0">
              <a:solidFill>
                <a:prstClr val="white"/>
              </a:solidFill>
              <a:latin typeface="Calibri"/>
            </a:endParaRPr>
          </a:p>
          <a:p>
            <a:pPr algn="ctr" fontAlgn="auto">
              <a:lnSpc>
                <a:spcPts val="2000"/>
              </a:lnSpc>
              <a:spcBef>
                <a:spcPts val="0"/>
              </a:spcBef>
              <a:spcAft>
                <a:spcPts val="0"/>
              </a:spcAft>
              <a:defRPr/>
            </a:pPr>
            <a:r>
              <a:rPr lang="en-GB" sz="2600" b="1" dirty="0">
                <a:solidFill>
                  <a:prstClr val="white"/>
                </a:solidFill>
                <a:latin typeface="Calibri"/>
              </a:rPr>
              <a:t>Collect students’ work at start of lecture</a:t>
            </a:r>
          </a:p>
          <a:p>
            <a:pPr algn="ctr">
              <a:spcBef>
                <a:spcPts val="0"/>
              </a:spcBef>
              <a:spcAft>
                <a:spcPts val="0"/>
              </a:spcAft>
            </a:pPr>
            <a:endParaRPr lang="en-US" sz="2600" b="1" dirty="0">
              <a:solidFill>
                <a:prstClr val="white"/>
              </a:solidFill>
              <a:latin typeface="Calibri"/>
            </a:endParaRPr>
          </a:p>
        </p:txBody>
      </p:sp>
      <p:sp>
        <p:nvSpPr>
          <p:cNvPr id="6" name="Oval 5"/>
          <p:cNvSpPr>
            <a:spLocks noChangeArrowheads="1"/>
          </p:cNvSpPr>
          <p:nvPr/>
        </p:nvSpPr>
        <p:spPr bwMode="auto">
          <a:xfrm>
            <a:off x="0" y="3124206"/>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fontAlgn="auto">
              <a:lnSpc>
                <a:spcPts val="2000"/>
              </a:lnSpc>
              <a:spcBef>
                <a:spcPts val="0"/>
              </a:spcBef>
              <a:spcAft>
                <a:spcPts val="0"/>
              </a:spcAft>
              <a:defRPr/>
            </a:pPr>
            <a:r>
              <a:rPr lang="en-GB" sz="2400" b="1" dirty="0">
                <a:solidFill>
                  <a:prstClr val="black"/>
                </a:solidFill>
                <a:latin typeface="Calibri"/>
              </a:rPr>
              <a:t>Take away work to mark in a third of the time</a:t>
            </a:r>
          </a:p>
          <a:p>
            <a:pPr algn="ctr"/>
            <a:endParaRPr lang="en-US" sz="2400" b="1" dirty="0">
              <a:solidFill>
                <a:prstClr val="black"/>
              </a:solidFill>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a:solidFill>
                  <a:prstClr val="black"/>
                </a:solidFill>
                <a:latin typeface="Calibri"/>
              </a:rPr>
              <a:t>Set </a:t>
            </a:r>
          </a:p>
          <a:p>
            <a:pPr algn="ctr" fontAlgn="auto">
              <a:lnSpc>
                <a:spcPts val="2000"/>
              </a:lnSpc>
              <a:spcBef>
                <a:spcPts val="0"/>
              </a:spcBef>
              <a:spcAft>
                <a:spcPts val="0"/>
              </a:spcAft>
              <a:defRPr/>
            </a:pPr>
            <a:r>
              <a:rPr lang="en-GB" sz="2600" b="1" dirty="0">
                <a:solidFill>
                  <a:prstClr val="black"/>
                </a:solidFill>
                <a:latin typeface="Calibri"/>
              </a:rPr>
              <a:t>hand-in deadline to be at lecture</a:t>
            </a:r>
          </a:p>
          <a:p>
            <a:pPr algn="ctr"/>
            <a:endParaRPr lang="en-US" sz="2600" b="1" dirty="0">
              <a:solidFill>
                <a:prstClr val="black"/>
              </a:solidFill>
              <a:latin typeface="Calibri"/>
            </a:endParaRPr>
          </a:p>
          <a:p>
            <a:pPr algn="ctr"/>
            <a:endParaRPr lang="en-US" sz="2600" b="1" dirty="0">
              <a:solidFill>
                <a:prstClr val="black"/>
              </a:solidFill>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a:solidFill>
                  <a:prstClr val="black"/>
                </a:solidFill>
                <a:latin typeface="Calibri"/>
              </a:rPr>
              <a:t>Talk class through one important point, then resume lecture</a:t>
            </a:r>
          </a:p>
          <a:p>
            <a:pPr algn="ctr"/>
            <a:endParaRPr lang="en-US" sz="2600" b="1" dirty="0">
              <a:solidFill>
                <a:prstClr val="black"/>
              </a:solidFill>
              <a:latin typeface="Calibri"/>
            </a:endParaRPr>
          </a:p>
        </p:txBody>
      </p:sp>
      <p:sp>
        <p:nvSpPr>
          <p:cNvPr id="9" name="Oval 8"/>
          <p:cNvSpPr>
            <a:spLocks noChangeArrowheads="1"/>
          </p:cNvSpPr>
          <p:nvPr/>
        </p:nvSpPr>
        <p:spPr bwMode="auto">
          <a:xfrm>
            <a:off x="4648200" y="4800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a:endParaRPr lang="en-GB" sz="2400" b="1" dirty="0">
              <a:solidFill>
                <a:prstClr val="black"/>
              </a:solidFill>
              <a:latin typeface="Calibri"/>
            </a:endParaRPr>
          </a:p>
          <a:p>
            <a:pPr algn="ctr"/>
            <a:r>
              <a:rPr lang="en-GB" sz="2400" b="1" dirty="0">
                <a:solidFill>
                  <a:prstClr val="black"/>
                </a:solidFill>
                <a:latin typeface="Calibri"/>
              </a:rPr>
              <a:t>Let students read blue sheet for short while</a:t>
            </a:r>
          </a:p>
          <a:p>
            <a:pPr algn="ctr"/>
            <a:r>
              <a:rPr lang="en-US" sz="2400" b="1" dirty="0">
                <a:solidFill>
                  <a:prstClr val="black"/>
                </a:solidFill>
                <a:latin typeface="Calibri"/>
              </a:rPr>
              <a:t> </a:t>
            </a:r>
          </a:p>
          <a:p>
            <a:pPr algn="ctr"/>
            <a:endParaRPr lang="en-US" sz="24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dirty="0"/>
              <a:t>Addressing the balance between formative feedback and marks</a:t>
            </a:r>
          </a:p>
        </p:txBody>
      </p:sp>
      <p:sp>
        <p:nvSpPr>
          <p:cNvPr id="184325" name="Rectangle 5"/>
          <p:cNvSpPr>
            <a:spLocks noGrp="1" noRot="1" noChangeArrowheads="1"/>
          </p:cNvSpPr>
          <p:nvPr>
            <p:ph type="subTitle" idx="1"/>
          </p:nvPr>
        </p:nvSpPr>
        <p:spPr/>
        <p:txBody>
          <a:bodyPr/>
          <a:lstStyle/>
          <a:p>
            <a:r>
              <a:rPr lang="en-GB" b="1" dirty="0"/>
              <a:t>Marks can often destroy the value of our formative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eaLnBrk="0" hangingPunct="0"/>
            <a:fld id="{A3250E62-AEFB-4DA1-8618-FF43FB1DCA0A}" type="datetime2">
              <a:rPr lang="en-US" sz="1800">
                <a:solidFill>
                  <a:srgbClr val="FFFFFF"/>
                </a:solidFill>
              </a:rPr>
              <a:pPr algn="ctr" eaLnBrk="0" hangingPunct="0"/>
              <a:t>Wednesday, May 17, 2017</a:t>
            </a:fld>
            <a:endParaRPr lang="en-GB" sz="180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eaLnBrk="0" hangingPunct="0"/>
            <a:fld id="{E292ADCE-322B-4869-B47E-2AA8AF94DFCB}" type="slidenum">
              <a:rPr lang="en-GB" sz="1800">
                <a:solidFill>
                  <a:srgbClr val="FFFFFF"/>
                </a:solidFill>
              </a:rPr>
              <a:pPr algn="ctr" eaLnBrk="0" hangingPunct="0"/>
              <a:t>107</a:t>
            </a:fld>
            <a:endParaRPr lang="en-GB" sz="1800">
              <a:solidFill>
                <a:srgbClr val="FFFFFF"/>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Just a mark (or grade) is the least effective form of feedback!</a:t>
            </a:r>
          </a:p>
        </p:txBody>
      </p:sp>
      <p:sp>
        <p:nvSpPr>
          <p:cNvPr id="172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It’s what students look at first.</a:t>
            </a:r>
          </a:p>
          <a:p>
            <a:r>
              <a:rPr lang="en-GB" sz="2800" dirty="0"/>
              <a:t>If the mark is good, they smile and file – quite often they don’t even read the feedback.</a:t>
            </a:r>
          </a:p>
          <a:p>
            <a:r>
              <a:rPr lang="en-GB" sz="2800" dirty="0"/>
              <a:t>If it’s low, they frown and bin it – very often without reading the feedback.</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a:t>After participating in this workshop you should be better able to:</a:t>
            </a:r>
          </a:p>
          <a:p>
            <a:pPr lvl="0">
              <a:buFont typeface="+mj-lt"/>
              <a:buAutoNum type="arabicPeriod"/>
            </a:pPr>
            <a:r>
              <a:rPr lang="en-GB" sz="2800" dirty="0"/>
              <a:t>Make life better – for you and for students – by making assessment and feedback more manageable!</a:t>
            </a:r>
          </a:p>
          <a:p>
            <a:pPr lvl="0">
              <a:buFont typeface="+mj-lt"/>
              <a:buAutoNum type="arabicPeriod"/>
            </a:pPr>
            <a:r>
              <a:rPr lang="en-GB" sz="2800" dirty="0"/>
              <a:t>Put assessment and feedback in context in the 2017 university sector (not forgetting NSS 2017 and TEF!).</a:t>
            </a:r>
          </a:p>
          <a:p>
            <a:pPr>
              <a:buFont typeface="+mj-lt"/>
              <a:buAutoNum type="arabicPeriod"/>
            </a:pPr>
            <a:r>
              <a:rPr lang="en-GB" sz="2800" dirty="0"/>
              <a:t>Explore 15 ideas for making assessment and feedback work better for students and for us.</a:t>
            </a:r>
          </a:p>
          <a:p>
            <a:pPr>
              <a:buFont typeface="+mj-lt"/>
              <a:buAutoNum type="arabicPeriod"/>
            </a:pPr>
            <a:r>
              <a:rPr lang="en-GB" sz="2800" dirty="0"/>
              <a:t>Involve students more in their own assessment.</a:t>
            </a:r>
          </a:p>
          <a:p>
            <a:pPr>
              <a:buFont typeface="+mj-lt"/>
              <a:buAutoNum type="arabicPeriod"/>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But there are ways round this...</a:t>
            </a:r>
          </a:p>
        </p:txBody>
      </p:sp>
      <p:sp>
        <p:nvSpPr>
          <p:cNvPr id="4198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Suggest that their marks will count!</a:t>
            </a:r>
          </a:p>
        </p:txBody>
      </p:sp>
      <p:sp>
        <p:nvSpPr>
          <p:cNvPr id="174083"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Tell them that if their self-assessment scores are within (say) 5% of your own scores, the higher number will go forward into their assessment record.</a:t>
            </a:r>
          </a:p>
          <a:p>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Get them to self-assess...</a:t>
            </a:r>
          </a:p>
        </p:txBody>
      </p:sp>
      <p:sp>
        <p:nvSpPr>
          <p:cNvPr id="4301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These students often need their esteem boosted.</a:t>
            </a:r>
          </a:p>
          <a:p>
            <a:r>
              <a:rPr lang="en-GB" sz="2800"/>
              <a:t>Remind them about the assessment criteria, and how these illustrate the intended standards associated with the learning outcomes.</a:t>
            </a:r>
          </a:p>
          <a:p>
            <a:r>
              <a:rPr lang="en-GB" sz="28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This usually indicates they’ve got a blind spot.</a:t>
            </a:r>
          </a:p>
          <a:p>
            <a:r>
              <a:rPr lang="en-GB" sz="2800" dirty="0"/>
              <a:t>Talk them through their work, and find out exactly where they’ve lost marks which they thought they had gained.</a:t>
            </a:r>
          </a:p>
          <a:p>
            <a:r>
              <a:rPr lang="en-GB" sz="28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336600"/>
                </a:solidFill>
                <a:latin typeface="+mn-lt"/>
              </a:rPr>
              <a:t>2 hands = very much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CC6600"/>
                </a:solidFill>
                <a:latin typeface="+mn-lt"/>
              </a:rPr>
              <a:t>one hand = somewhat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CC0000"/>
                </a:solidFill>
                <a:latin typeface="+mn-lt"/>
              </a:rPr>
              <a:t>touch left ear = no better</a:t>
            </a:r>
            <a:r>
              <a:rPr lang="en-GB" sz="2400" b="1" dirty="0">
                <a:solidFill>
                  <a:srgbClr val="660066"/>
                </a:solidFill>
                <a:latin typeface="+mn-lt"/>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life better – for you and for students – by making assessment and feedback more manageable!</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Put assessment and feedback in context in the 2017 university sector (not forgetting NSS 2017 and TEF!).</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Explore 15 ideas for making assessment and feedback work better for students and for us?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Involve students more in their own assessment?</a:t>
            </a:r>
          </a:p>
          <a:p>
            <a:pPr marL="533400" lvl="0" indent="-533400" eaLnBrk="0" hangingPunct="0">
              <a:lnSpc>
                <a:spcPct val="90000"/>
              </a:lnSpc>
              <a:spcBef>
                <a:spcPct val="35000"/>
              </a:spcBef>
              <a:buClr>
                <a:srgbClr val="009900"/>
              </a:buClr>
              <a:buFont typeface="+mj-lt"/>
              <a:buAutoNum type="arabicPeriod"/>
            </a:pPr>
            <a:endParaRPr lang="en-GB" sz="2800" b="1" kern="0" dirty="0">
              <a:solidFill>
                <a:srgbClr val="660066"/>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039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a:t>Assessment Reform Group (1999) </a:t>
            </a:r>
            <a:r>
              <a:rPr lang="en-GB" sz="2000" i="1" dirty="0"/>
              <a:t>Assessment for Learning : Beyond the black box, </a:t>
            </a:r>
            <a:r>
              <a:rPr lang="en-GB" sz="2000" dirty="0"/>
              <a:t>Cambridge UK, University of Cambridge School of Education.</a:t>
            </a:r>
            <a:r>
              <a:rPr lang="en-GB" sz="2000" dirty="0">
                <a:cs typeface="Times New Roman" pitchFamily="18" charset="0"/>
              </a:rPr>
              <a:t>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a:cs typeface="Times New Roman" pitchFamily="18" charset="0"/>
              </a:rPr>
              <a:t>Brown, S. Rust, C. &amp; Gibbs, G. (1994) </a:t>
            </a:r>
            <a:r>
              <a:rPr lang="en-GB" sz="2000" i="1" dirty="0">
                <a:cs typeface="Times New Roman" pitchFamily="18" charset="0"/>
              </a:rPr>
              <a:t>Strategies for Diversifying Assessment,</a:t>
            </a:r>
            <a:r>
              <a:rPr lang="en-GB" sz="2000" dirty="0">
                <a:cs typeface="Times New Roman" pitchFamily="18" charset="0"/>
              </a:rPr>
              <a:t> Oxford: Oxford Centre for Staff Development. </a:t>
            </a:r>
          </a:p>
          <a:p>
            <a:pPr marL="609600" indent="-609600" eaLnBrk="1" hangingPunct="1">
              <a:buFont typeface="Wingdings" pitchFamily="2" charset="2"/>
              <a:buNone/>
              <a:defRPr/>
            </a:pPr>
            <a:r>
              <a:rPr lang="en-GB" sz="2000" dirty="0"/>
              <a:t>Boud, D. (1995) </a:t>
            </a:r>
            <a:r>
              <a:rPr lang="en-GB" sz="2000" i="1" dirty="0"/>
              <a:t>Enhancing learning through self-assessment,</a:t>
            </a:r>
            <a:r>
              <a:rPr lang="en-GB" sz="2000" dirty="0"/>
              <a:t> London: Routledge.</a:t>
            </a:r>
          </a:p>
          <a:p>
            <a:pPr marL="609600" indent="-609600" eaLnBrk="1" hangingPunct="1">
              <a:buNone/>
              <a:defRPr/>
            </a:pPr>
            <a:r>
              <a:rPr lang="en-GB" sz="2000" dirty="0" err="1"/>
              <a:t>Boud</a:t>
            </a:r>
            <a:r>
              <a:rPr lang="en-GB" sz="2000" dirty="0"/>
              <a:t>, D. and Associates (2010) </a:t>
            </a:r>
            <a:r>
              <a:rPr lang="en-GB" sz="2000" i="1" dirty="0"/>
              <a:t>Assessment 2020: seven propositions for assessment reform in higher education </a:t>
            </a:r>
            <a:r>
              <a:rPr lang="en-GB" sz="2000" dirty="0"/>
              <a:t>Sydney: Australian Learning and Teaching Council.</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Font typeface="Wingdings" pitchFamily="2" charset="2"/>
              <a:buNone/>
              <a:defRPr/>
            </a:pPr>
            <a:r>
              <a:rPr lang="en-GB" sz="2000" dirty="0"/>
              <a:t>Brown, S. and Knight, P. (1994) </a:t>
            </a:r>
            <a:r>
              <a:rPr lang="en-GB" sz="2000" i="1" dirty="0"/>
              <a:t>Assessing Learners in Higher Education</a:t>
            </a:r>
            <a:r>
              <a:rPr lang="en-GB" sz="2000" dirty="0"/>
              <a:t>, London: Kogan Page.</a:t>
            </a:r>
            <a:endParaRPr lang="en-US" sz="2000" dirty="0"/>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pPr eaLnBrk="1" hangingPunct="1">
              <a:buNone/>
              <a:defRPr/>
            </a:pPr>
            <a:r>
              <a:rPr lang="en-GB" sz="2000" dirty="0"/>
              <a:t>Brown, S. (2015) </a:t>
            </a:r>
            <a:r>
              <a:rPr lang="en-GB" sz="2000" i="1" dirty="0"/>
              <a:t>Learning, teaching and assessment in higher education: global perspectives, </a:t>
            </a:r>
            <a:r>
              <a:rPr lang="en-GB" sz="2000" dirty="0"/>
              <a:t>London: Palgrave-</a:t>
            </a:r>
            <a:r>
              <a:rPr lang="en-GB" sz="2000" dirty="0" err="1"/>
              <a:t>MacMillan</a:t>
            </a:r>
            <a:r>
              <a:rPr lang="en-GB" sz="2000" dirty="0"/>
              <a:t>.</a:t>
            </a:r>
          </a:p>
          <a:p>
            <a:pPr eaLnBrk="1" hangingPunct="1">
              <a:buFont typeface="Wingdings" pitchFamily="2" charset="2"/>
              <a:buNone/>
              <a:defRPr/>
            </a:pPr>
            <a:r>
              <a:rPr lang="en-US" sz="2000" dirty="0"/>
              <a:t>Carless, D., Joughin,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None/>
              <a:defRPr/>
            </a:pPr>
            <a:r>
              <a:rPr lang="en-GB" sz="2000" dirty="0"/>
              <a:t>Higher Education Academy (2012) </a:t>
            </a:r>
            <a:r>
              <a:rPr lang="en-GB" sz="2000" i="1" dirty="0"/>
              <a:t>A marked improvement; transforming assessment in higher education</a:t>
            </a:r>
            <a:r>
              <a:rPr lang="en-GB" sz="2000" dirty="0"/>
              <a:t>, York: HEA.</a:t>
            </a:r>
          </a:p>
          <a:p>
            <a:pPr marL="609600" indent="-609600" eaLnBrk="1" hangingPunct="1">
              <a:buNone/>
              <a:defRPr/>
            </a:pPr>
            <a:r>
              <a:rPr lang="en-GB" sz="2000" dirty="0" err="1"/>
              <a:t>Hounsell</a:t>
            </a:r>
            <a:r>
              <a:rPr lang="en-GB" sz="2000" dirty="0"/>
              <a:t>, D. (2008). The trouble with feedback: New challenges, emerging strategies, </a:t>
            </a:r>
            <a:r>
              <a:rPr lang="en-GB" sz="2000" i="1" dirty="0"/>
              <a:t>Interchange, Spring</a:t>
            </a:r>
            <a:r>
              <a:rPr lang="en-GB" sz="2000" dirty="0"/>
              <a:t>, Accessed at </a:t>
            </a:r>
            <a:r>
              <a:rPr lang="en-GB" sz="2000" dirty="0">
                <a:hlinkClick r:id="rId3"/>
              </a:rPr>
              <a:t>www.tla.ed.ac.uk/interchange</a:t>
            </a:r>
            <a:r>
              <a:rPr lang="en-GB" sz="2000" dirty="0"/>
              <a:t>.</a:t>
            </a:r>
          </a:p>
          <a:p>
            <a:pPr marL="609600" indent="-609600" eaLnBrk="1" hangingPunct="1">
              <a:buFont typeface="Wingdings" pitchFamily="2" charset="2"/>
              <a:buNone/>
              <a:defRPr/>
            </a:pPr>
            <a:r>
              <a:rPr lang="en-GB" sz="2000" dirty="0"/>
              <a:t>Knight, P. and Yorke, M. (2003) </a:t>
            </a:r>
            <a:r>
              <a:rPr lang="en-GB" sz="2000" i="1" dirty="0"/>
              <a:t>Assessment, learning and employability</a:t>
            </a:r>
            <a:r>
              <a:rPr lang="en-GB" sz="2000" dirty="0"/>
              <a:t> Maidenhead, UK: SRHE/Open University Press.</a:t>
            </a:r>
          </a:p>
          <a:p>
            <a:pPr eaLnBrk="1" hangingPunct="1">
              <a:buFont typeface="Wingdings" pitchFamily="2" charset="2"/>
              <a:buNone/>
              <a:defRPr/>
            </a:pPr>
            <a:r>
              <a:rPr lang="en-GB" sz="2000" dirty="0"/>
              <a:t>Mentkowski, M. and associates (2000) p.82 </a:t>
            </a:r>
            <a:r>
              <a:rPr lang="en-GB" sz="2000" i="1" dirty="0"/>
              <a:t>Learning that lasts: integrating learning development and performance in college and beyond,</a:t>
            </a:r>
            <a:r>
              <a:rPr lang="en-GB" sz="2000" dirty="0"/>
              <a:t> San Francisco: </a:t>
            </a:r>
            <a:r>
              <a:rPr lang="en-GB" sz="2000" dirty="0" err="1"/>
              <a:t>Jossey</a:t>
            </a:r>
            <a:r>
              <a:rPr lang="en-GB" sz="2000" dirty="0"/>
              <a:t>-Bass.</a:t>
            </a:r>
          </a:p>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endParaRPr lang="en-US" sz="2000" dirty="0"/>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NUS (2010) </a:t>
            </a:r>
            <a:r>
              <a:rPr lang="en-GB" sz="2000" i="1" dirty="0"/>
              <a:t>NUS Charter on Assessment and Feedback,</a:t>
            </a:r>
            <a:r>
              <a:rPr lang="en-GB" sz="2000" dirty="0"/>
              <a:t> </a:t>
            </a:r>
            <a:r>
              <a:rPr lang="en-GB" sz="2000" u="sng" dirty="0">
                <a:hlinkClick r:id="rId3"/>
              </a:rPr>
              <a:t>http://www.nusconnect.org.uk/asset/news/6010/FeedbackCharter-toview.pdf</a:t>
            </a:r>
            <a:r>
              <a:rPr lang="en-GB" sz="2000" dirty="0"/>
              <a:t>).</a:t>
            </a:r>
          </a:p>
          <a:p>
            <a:pPr eaLnBrk="1" hangingPunct="1">
              <a:buNone/>
              <a:defRPr/>
            </a:pPr>
            <a:r>
              <a:rPr lang="en-GB" sz="2000" dirty="0"/>
              <a:t>PASS project Bradford </a:t>
            </a:r>
            <a:r>
              <a:rPr lang="en-GB" sz="2000" dirty="0">
                <a:hlinkClick r:id="rId4"/>
              </a:rPr>
              <a:t>http://www.pass.brad.ac.uk/</a:t>
            </a:r>
            <a:r>
              <a:rPr lang="en-GB" sz="2000" dirty="0"/>
              <a:t> Accessed November 2013</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pPr>
            <a:r>
              <a:rPr lang="en-GB" sz="2000" dirty="0"/>
              <a:t>QAA (2013) UK Quality Code for Higher Education: Part B: Assuring and enhancing academic quality, accessed at </a:t>
            </a:r>
            <a:r>
              <a:rPr lang="en-GB" sz="2000" u="sng" dirty="0" err="1">
                <a:hlinkClick r:id="rId5"/>
              </a:rPr>
              <a:t>www.qaa.ac.uk</a:t>
            </a:r>
            <a:r>
              <a:rPr lang="en-GB" sz="2000" dirty="0"/>
              <a:t> (June 2014)</a:t>
            </a:r>
          </a:p>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endParaRPr lang="en-GB" sz="2000" dirty="0"/>
          </a:p>
          <a:p>
            <a:pPr eaLnBrk="1" hangingPunct="1">
              <a:buFont typeface="Wingdings" pitchFamily="2" charset="2"/>
              <a:buNone/>
            </a:pPr>
            <a:endParaRPr lang="en-GB" sz="2000" dirty="0"/>
          </a:p>
          <a:p>
            <a:endParaRPr lang="en-GB"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719725"/>
          </a:xfrm>
        </p:spPr>
        <p:txBody>
          <a:bodyPr/>
          <a:lstStyle/>
          <a:p>
            <a:r>
              <a:rPr lang="en-GB" b="1" dirty="0">
                <a:solidFill>
                  <a:schemeClr val="tx1"/>
                </a:solidFill>
              </a:rPr>
              <a:t>Task: </a:t>
            </a:r>
            <a:r>
              <a:rPr lang="en-GB" b="1" dirty="0"/>
              <a:t>agree, </a:t>
            </a:r>
            <a:r>
              <a:rPr lang="en-GB" b="1" dirty="0">
                <a:solidFill>
                  <a:srgbClr val="CC0000"/>
                </a:solidFill>
              </a:rPr>
              <a:t>disagree,</a:t>
            </a:r>
            <a:r>
              <a:rPr lang="en-GB" b="1" dirty="0"/>
              <a:t> </a:t>
            </a:r>
            <a:r>
              <a:rPr lang="en-GB" b="1" dirty="0">
                <a:solidFill>
                  <a:schemeClr val="tx1"/>
                </a:solidFill>
              </a:rPr>
              <a:t>or</a:t>
            </a:r>
            <a:r>
              <a:rPr lang="en-GB" b="1" dirty="0"/>
              <a:t> </a:t>
            </a:r>
            <a:r>
              <a:rPr lang="en-GB" b="1" dirty="0">
                <a:solidFill>
                  <a:srgbClr val="FF6600"/>
                </a:solidFill>
              </a:rPr>
              <a:t>don’t know</a:t>
            </a:r>
          </a:p>
        </p:txBody>
      </p:sp>
      <p:sp>
        <p:nvSpPr>
          <p:cNvPr id="3" name="Content Placeholder 2"/>
          <p:cNvSpPr>
            <a:spLocks noGrp="1"/>
          </p:cNvSpPr>
          <p:nvPr>
            <p:ph idx="1"/>
          </p:nvPr>
        </p:nvSpPr>
        <p:spPr>
          <a:xfrm>
            <a:off x="358777" y="908651"/>
            <a:ext cx="8605838" cy="4958752"/>
          </a:xfrm>
        </p:spPr>
        <p:txBody>
          <a:bodyPr/>
          <a:lstStyle/>
          <a:p>
            <a:pPr marL="0" indent="0">
              <a:buNone/>
            </a:pPr>
            <a:r>
              <a:rPr lang="en-GB" dirty="0"/>
              <a:t>A week last Sunday, I tweeted…</a:t>
            </a:r>
            <a:r>
              <a:rPr lang="en-GB" dirty="0" err="1"/>
              <a:t>twote</a:t>
            </a:r>
            <a:r>
              <a:rPr lang="en-GB" dirty="0"/>
              <a:t>? 	</a:t>
            </a:r>
            <a:r>
              <a:rPr lang="en-GB" dirty="0">
                <a:solidFill>
                  <a:srgbClr val="008000"/>
                </a:solidFill>
              </a:rPr>
              <a:t>(@</a:t>
            </a:r>
            <a:r>
              <a:rPr lang="en-GB" dirty="0" err="1">
                <a:solidFill>
                  <a:srgbClr val="008000"/>
                </a:solidFill>
              </a:rPr>
              <a:t>RacePhil</a:t>
            </a:r>
            <a:r>
              <a:rPr lang="en-GB" dirty="0">
                <a:solidFill>
                  <a:srgbClr val="008000"/>
                </a:solidFill>
              </a:rPr>
              <a:t>)</a:t>
            </a:r>
          </a:p>
          <a:p>
            <a:pPr marL="0" indent="0">
              <a:buNone/>
            </a:pPr>
            <a:r>
              <a:rPr lang="en-GB" sz="3600" dirty="0"/>
              <a:t>“word count = credit points:  I can think of no idea more stupid, banal and counter-educative that this! </a:t>
            </a:r>
            <a:r>
              <a:rPr lang="en-GB" sz="3600" dirty="0" err="1"/>
              <a:t>Wordspinning</a:t>
            </a:r>
            <a:r>
              <a:rPr lang="en-GB" sz="3600" dirty="0"/>
              <a:t> for a degree? Rubbish!”</a:t>
            </a:r>
          </a:p>
          <a:p>
            <a:r>
              <a:rPr lang="en-GB" dirty="0">
                <a:solidFill>
                  <a:srgbClr val="008000"/>
                </a:solidFill>
              </a:rPr>
              <a:t>If you agree, please raise two hands</a:t>
            </a:r>
          </a:p>
          <a:p>
            <a:r>
              <a:rPr lang="en-GB" dirty="0">
                <a:solidFill>
                  <a:srgbClr val="CC0000"/>
                </a:solidFill>
              </a:rPr>
              <a:t>If you disagree, please raise one hand</a:t>
            </a:r>
          </a:p>
          <a:p>
            <a:r>
              <a:rPr lang="en-GB" dirty="0">
                <a:solidFill>
                  <a:srgbClr val="FF6600"/>
                </a:solidFill>
              </a:rPr>
              <a:t>If you don’t know, please scratch your head.</a:t>
            </a:r>
          </a:p>
          <a:p>
            <a:pPr marL="0" indent="0">
              <a:buNone/>
            </a:pPr>
            <a:r>
              <a:rPr lang="en-GB" dirty="0"/>
              <a:t>Please also make your views known by ‘liking’ or ‘retweeting’ the Tweet, or by replying to it.</a:t>
            </a:r>
          </a:p>
        </p:txBody>
      </p:sp>
    </p:spTree>
    <p:extLst>
      <p:ext uri="{BB962C8B-B14F-4D97-AF65-F5344CB8AC3E}">
        <p14:creationId xmlns:p14="http://schemas.microsoft.com/office/powerpoint/2010/main" val="4092038978"/>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t>Stefani</a:t>
            </a:r>
            <a:r>
              <a:rPr lang="en-GB" sz="2000" dirty="0"/>
              <a:t>, L. and Carroll, J. (2001) </a:t>
            </a:r>
            <a:r>
              <a:rPr lang="en-GB" sz="2000" i="1" dirty="0"/>
              <a:t>A Briefing on Plagiarism </a:t>
            </a:r>
            <a:r>
              <a:rPr lang="en-GB" sz="2000" dirty="0"/>
              <a:t>http://www.ltsn.ac.uk/application.asp?app=resources.asp&amp;process=full_record&amp;section=generic&amp;id=10</a:t>
            </a:r>
          </a:p>
          <a:p>
            <a:pPr>
              <a:buNone/>
            </a:pPr>
            <a:r>
              <a:rPr lang="en-GB" sz="2000" dirty="0"/>
              <a:t>Sadler, D. R. (2010a). Beyond feedback: Developing student capability in complex appraisal. </a:t>
            </a:r>
            <a:r>
              <a:rPr lang="en-GB" sz="2000" i="1" dirty="0"/>
              <a:t>Assessment &amp; Evaluation in Higher Education, 35</a:t>
            </a:r>
            <a:r>
              <a:rPr lang="en-GB" sz="2000" dirty="0"/>
              <a:t>(5), 535-550.</a:t>
            </a:r>
          </a:p>
          <a:p>
            <a:pPr>
              <a:buNone/>
            </a:pPr>
            <a:r>
              <a:rPr lang="en-AU" sz="2000" dirty="0"/>
              <a:t>Sadler, D. R. (2010b) Fidelity as a precondition for integrity in grading academic achievement. </a:t>
            </a:r>
            <a:r>
              <a:rPr lang="en-AU" sz="2000" i="1" dirty="0"/>
              <a:t>Assessment and Evaluation in Higher Education</a:t>
            </a:r>
            <a:r>
              <a:rPr lang="en-AU" sz="2000" dirty="0"/>
              <a:t>, 35, 727‑743.</a:t>
            </a:r>
            <a:endParaRPr lang="en-GB" sz="2000" dirty="0"/>
          </a:p>
          <a:p>
            <a:pPr>
              <a:buNone/>
            </a:pPr>
            <a:r>
              <a:rPr lang="en-GB" sz="2000" dirty="0"/>
              <a:t>Sadler, D. R. (2010c). Assessment in higher education. In P. Peterson, E. Baker, &amp; B. </a:t>
            </a:r>
            <a:r>
              <a:rPr lang="en-GB" sz="2000" dirty="0" err="1"/>
              <a:t>McGaw</a:t>
            </a:r>
            <a:r>
              <a:rPr lang="en-GB" sz="2000" dirty="0"/>
              <a:t> (</a:t>
            </a:r>
            <a:r>
              <a:rPr lang="en-GB" sz="2000" dirty="0" err="1"/>
              <a:t>eds</a:t>
            </a:r>
            <a:r>
              <a:rPr lang="en-GB" sz="2000" dirty="0"/>
              <a:t>). </a:t>
            </a:r>
            <a:r>
              <a:rPr lang="en-GB" sz="2000" i="1" dirty="0"/>
              <a:t>International </a:t>
            </a:r>
            <a:r>
              <a:rPr lang="en-GB" sz="2000" i="1" dirty="0" err="1"/>
              <a:t>encyclopedia</a:t>
            </a:r>
            <a:r>
              <a:rPr lang="en-GB" sz="2000" i="1" dirty="0"/>
              <a:t> of education. </a:t>
            </a:r>
            <a:r>
              <a:rPr lang="en-GB" sz="2000" dirty="0"/>
              <a:t>Vol. 3, 249‑255. Oxford: Elsevier. </a:t>
            </a:r>
          </a:p>
          <a:p>
            <a:pPr>
              <a:buNone/>
            </a:pPr>
            <a:r>
              <a:rPr lang="en-GB" sz="2000" dirty="0"/>
              <a:t>Sadler, D. R. (2013b). Opening up feedback: Teaching learners to see. In Merry, S., Price, M., </a:t>
            </a:r>
            <a:r>
              <a:rPr lang="en-GB" sz="2000" dirty="0" err="1"/>
              <a:t>Carless</a:t>
            </a:r>
            <a:r>
              <a:rPr lang="en-GB" sz="2000" dirty="0"/>
              <a:t>, D., &amp; </a:t>
            </a:r>
            <a:r>
              <a:rPr lang="en-GB" sz="2000" dirty="0" err="1"/>
              <a:t>Taras</a:t>
            </a:r>
            <a:r>
              <a:rPr lang="en-GB" sz="2000" dirty="0"/>
              <a:t>, M. (Eds.) </a:t>
            </a:r>
            <a:r>
              <a:rPr lang="en-GB" sz="2000" i="1" dirty="0" err="1"/>
              <a:t>Reconceptualising</a:t>
            </a:r>
            <a:r>
              <a:rPr lang="en-GB" sz="2000" i="1" dirty="0"/>
              <a:t> feedback in higher education: Developing </a:t>
            </a:r>
            <a:r>
              <a:rPr lang="en-GB" sz="2000" dirty="0"/>
              <a:t>Yorke, M. (1999) </a:t>
            </a:r>
            <a:r>
              <a:rPr lang="en-GB" sz="2000" i="1" dirty="0"/>
              <a:t>Leaving Early: Undergraduate Non-completion in Higher Education,</a:t>
            </a:r>
            <a:r>
              <a:rPr lang="en-GB" sz="2000" dirty="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a:t>
            </a:r>
            <a:r>
              <a:rPr lang="en-GB" sz="3600" b="1" dirty="0" err="1">
                <a:solidFill>
                  <a:srgbClr val="00B0F0"/>
                </a:solidFill>
                <a:latin typeface="Arial" charset="0"/>
              </a:rPr>
              <a:t>RacePhil</a:t>
            </a:r>
            <a:r>
              <a:rPr lang="en-GB" sz="3600" b="1" dirty="0">
                <a:solidFill>
                  <a:srgbClr val="00B0F0"/>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Downloadable resource materials</a:t>
            </a:r>
          </a:p>
        </p:txBody>
      </p:sp>
      <p:sp>
        <p:nvSpPr>
          <p:cNvPr id="3" name="Content Placeholder 2"/>
          <p:cNvSpPr>
            <a:spLocks noGrp="1"/>
          </p:cNvSpPr>
          <p:nvPr>
            <p:ph idx="1"/>
          </p:nvPr>
        </p:nvSpPr>
        <p:spPr/>
        <p:txBody>
          <a:bodyPr/>
          <a:lstStyle/>
          <a:p>
            <a:pPr>
              <a:buNone/>
            </a:pPr>
            <a:r>
              <a:rPr lang="en-GB" sz="2800" dirty="0"/>
              <a:t>Expanded discussion of many aspects of today’s ideas can be found at:</a:t>
            </a:r>
          </a:p>
          <a:p>
            <a:pPr>
              <a:buFont typeface="+mj-lt"/>
              <a:buAutoNum type="arabicPeriod"/>
            </a:pPr>
            <a:r>
              <a:rPr lang="en-GB" sz="2800" u="sng" dirty="0">
                <a:hlinkClick r:id="rId2"/>
              </a:rPr>
              <a:t>http://phil-race.co.uk/2016/10/feedback-digest-lthechat65/</a:t>
            </a:r>
            <a:r>
              <a:rPr lang="en-GB" sz="2800" dirty="0"/>
              <a:t> (Most of the stuff on feedback from my latest two books!)</a:t>
            </a:r>
          </a:p>
          <a:p>
            <a:pPr>
              <a:buFont typeface="+mj-lt"/>
              <a:buAutoNum type="arabicPeriod"/>
            </a:pPr>
            <a:r>
              <a:rPr lang="en-GB" sz="2800" u="sng" dirty="0">
                <a:hlinkClick r:id="rId3"/>
              </a:rPr>
              <a:t>http://phil-race.co.uk/2016/10/lthe-tweetchat-lthechat-wed-oct-19-8-00-9-00-pm/</a:t>
            </a:r>
            <a:r>
              <a:rPr lang="en-GB" sz="2800" dirty="0"/>
              <a:t> </a:t>
            </a:r>
          </a:p>
          <a:p>
            <a:pPr>
              <a:buFont typeface="+mj-lt"/>
              <a:buAutoNum type="arabicPeriod"/>
            </a:pPr>
            <a:r>
              <a:rPr lang="en-GB" sz="2800" u="sng" dirty="0">
                <a:hlinkClick r:id="rId4"/>
              </a:rPr>
              <a:t>http://phil-race.co.uk/2015/01/assessment-bits-new-editions/</a:t>
            </a:r>
            <a:r>
              <a:rPr lang="en-GB" sz="2800" dirty="0"/>
              <a:t> (Most of the stuff on assessment from my latest two books!)</a:t>
            </a:r>
          </a:p>
          <a:p>
            <a:pPr>
              <a:buFont typeface="+mj-lt"/>
              <a:buAutoNum type="arabicPeriod"/>
            </a:pPr>
            <a:endParaRPr lang="en-GB" sz="2800" u="sng" dirty="0">
              <a:hlinkClick r:id="rId5"/>
            </a:endParaRPr>
          </a:p>
          <a:p>
            <a:pPr>
              <a:buFont typeface="+mj-lt"/>
              <a:buAutoNum type="arabicPeriod"/>
            </a:pPr>
            <a:endParaRPr lang="en-GB" sz="28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5" y="1196975"/>
            <a:ext cx="8605838" cy="5661025"/>
          </a:xfrm>
        </p:spPr>
        <p:txBody>
          <a:bodyPr/>
          <a:lstStyle/>
          <a:p>
            <a:r>
              <a:rPr lang="en-GB" sz="3600" i="1" dirty="0">
                <a:latin typeface="Calibri" pitchFamily="34" charset="0"/>
              </a:rPr>
              <a:t>Good morning 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a:solidFill>
                  <a:srgbClr val="00B050"/>
                </a:solidFill>
                <a:latin typeface="Calibri" pitchFamily="34" charset="0"/>
              </a:rPr>
              <a:t>#</a:t>
            </a:r>
            <a:r>
              <a:rPr lang="en-GB" sz="3600" i="1">
                <a:solidFill>
                  <a:srgbClr val="00B050"/>
                </a:solidFill>
              </a:rPr>
              <a:t>philatworcester17</a:t>
            </a:r>
            <a:r>
              <a:rPr lang="en-GB" sz="3600" i="1">
                <a:latin typeface="Calibri" pitchFamily="34" charset="0"/>
              </a:rPr>
              <a:t>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chemeClr val="accent1">
                  <a:lumMod val="50000"/>
                </a:schemeClr>
              </a:solidFill>
              <a:latin typeface="Calibri" pitchFamily="34" charset="0"/>
            </a:endParaRPr>
          </a:p>
          <a:p>
            <a:endParaRPr lang="en-GB" sz="3600"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Evidence-based practice</a:t>
            </a:r>
          </a:p>
        </p:txBody>
      </p:sp>
      <p:sp>
        <p:nvSpPr>
          <p:cNvPr id="3" name="Content Placeholder 2"/>
          <p:cNvSpPr>
            <a:spLocks noGrp="1"/>
          </p:cNvSpPr>
          <p:nvPr>
            <p:ph idx="1"/>
          </p:nvPr>
        </p:nvSpPr>
        <p:spPr/>
        <p:txBody>
          <a:bodyPr/>
          <a:lstStyle/>
          <a:p>
            <a:r>
              <a:rPr lang="en-GB" dirty="0"/>
              <a:t>In the last decade, there’s been a great deal of </a:t>
            </a:r>
            <a:r>
              <a:rPr lang="en-GB" dirty="0">
                <a:solidFill>
                  <a:srgbClr val="FF00FF"/>
                </a:solidFill>
              </a:rPr>
              <a:t>international evidence-based research</a:t>
            </a:r>
            <a:r>
              <a:rPr lang="en-GB" dirty="0"/>
              <a:t> on assessment, feedback, learning and teaching. I’d like to alert you to how some of this can help us enhance students’ learning.</a:t>
            </a:r>
          </a:p>
          <a:p>
            <a:r>
              <a:rPr lang="en-GB" dirty="0"/>
              <a:t>The next three slides show just some of the published evidence.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extLst>
      <p:ext uri="{BB962C8B-B14F-4D97-AF65-F5344CB8AC3E}">
        <p14:creationId xmlns:p14="http://schemas.microsoft.com/office/powerpoint/2010/main" val="159615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ndParaRPr>
          </a:p>
        </p:txBody>
      </p:sp>
    </p:spTree>
    <p:extLst>
      <p:ext uri="{BB962C8B-B14F-4D97-AF65-F5344CB8AC3E}">
        <p14:creationId xmlns:p14="http://schemas.microsoft.com/office/powerpoint/2010/main" val="151378847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a:t>Routledge</a:t>
            </a:r>
            <a:r>
              <a:rPr lang="en-US" sz="2300" dirty="0">
                <a:solidFill>
                  <a:srgbClr val="002060"/>
                </a:solidFill>
              </a:rPr>
              <a:t>. </a:t>
            </a:r>
            <a:r>
              <a:rPr lang="en-GB" sz="2400" dirty="0">
                <a:solidFill>
                  <a:srgbClr val="008000"/>
                </a:solidFill>
              </a:rPr>
              <a:t>(lots of bits free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514350" indent="-514350">
              <a:lnSpc>
                <a:spcPct val="100000"/>
              </a:lnSpc>
              <a:spcBef>
                <a:spcPts val="0"/>
              </a:spcBef>
              <a:buFont typeface="+mj-lt"/>
              <a:buAutoNum type="arabicPeriod" startAt="12"/>
            </a:pPr>
            <a:endParaRPr lang="en-US" sz="2300" dirty="0"/>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ndParaRPr>
          </a:p>
        </p:txBody>
      </p:sp>
    </p:spTree>
    <p:extLst>
      <p:ext uri="{BB962C8B-B14F-4D97-AF65-F5344CB8AC3E}">
        <p14:creationId xmlns:p14="http://schemas.microsoft.com/office/powerpoint/2010/main" val="14053248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3" y="2"/>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a:solidFill>
                <a:srgbClr val="FFFFFF"/>
              </a:solidFill>
              <a:latin typeface="Calibri" pitchFamily="34" charset="0"/>
            </a:endParaRPr>
          </a:p>
          <a:p>
            <a:pPr algn="ctr">
              <a:spcBef>
                <a:spcPct val="50000"/>
              </a:spcBef>
            </a:pPr>
            <a:r>
              <a:rPr lang="en-GB" sz="2400" b="1" dirty="0">
                <a:solidFill>
                  <a:srgbClr val="FFFFFF"/>
                </a:solidFill>
                <a:latin typeface="Calibri" pitchFamily="34" charset="0"/>
              </a:rPr>
              <a:t>3rd edition</a:t>
            </a:r>
          </a:p>
          <a:p>
            <a:pPr algn="ctr">
              <a:spcBef>
                <a:spcPct val="50000"/>
              </a:spcBef>
            </a:pPr>
            <a:r>
              <a:rPr lang="en-GB" sz="2400" b="1" dirty="0">
                <a:solidFill>
                  <a:srgbClr val="FFFFFF"/>
                </a:solidFill>
                <a:latin typeface="Calibri" pitchFamily="34" charset="0"/>
              </a:rPr>
              <a:t>Phil Race</a:t>
            </a:r>
          </a:p>
          <a:p>
            <a:pPr algn="ctr">
              <a:spcBef>
                <a:spcPct val="50000"/>
              </a:spcBef>
            </a:pPr>
            <a:r>
              <a:rPr lang="en-GB" sz="2400" b="1" dirty="0">
                <a:solidFill>
                  <a:srgbClr val="FFFFFF"/>
                </a:solidFill>
                <a:latin typeface="Calibri" pitchFamily="34" charset="0"/>
              </a:rPr>
              <a:t>2014: Sage: London</a:t>
            </a:r>
          </a:p>
          <a:p>
            <a:pPr algn="ctr">
              <a:spcBef>
                <a:spcPct val="50000"/>
              </a:spcBef>
            </a:pPr>
            <a:endParaRPr lang="en-GB" sz="2400" b="1" dirty="0">
              <a:solidFill>
                <a:srgbClr val="FFFFFF"/>
              </a:solidFill>
              <a:latin typeface="Calibri" pitchFamily="34" charset="0"/>
            </a:endParaRPr>
          </a:p>
          <a:p>
            <a:pPr algn="ctr" eaLnBrk="0" hangingPunct="0"/>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2" y="0"/>
            <a:ext cx="4852737"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34"/>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a:solidFill>
                  <a:srgbClr val="FFFFFF"/>
                </a:solidFill>
              </a:rPr>
              <a:t>The Lecturer’s Toolkit</a:t>
            </a:r>
          </a:p>
          <a:p>
            <a:pPr algn="ctr" eaLnBrk="0" hangingPunct="0">
              <a:spcBef>
                <a:spcPct val="50000"/>
              </a:spcBef>
            </a:pPr>
            <a:r>
              <a:rPr lang="en-GB" sz="3200" b="1" dirty="0">
                <a:solidFill>
                  <a:srgbClr val="FFFFFF"/>
                </a:solidFill>
              </a:rPr>
              <a:t>4</a:t>
            </a:r>
            <a:r>
              <a:rPr lang="en-GB" sz="3200" b="1" baseline="30000" dirty="0">
                <a:solidFill>
                  <a:srgbClr val="FFFFFF"/>
                </a:solidFill>
              </a:rPr>
              <a:t>th</a:t>
            </a:r>
            <a:r>
              <a:rPr lang="en-GB" sz="3200" b="1" dirty="0">
                <a:solidFill>
                  <a:srgbClr val="FFFFFF"/>
                </a:solidFill>
              </a:rPr>
              <a:t> 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a:solidFill>
                  <a:srgbClr val="FFFF00"/>
                </a:solidFill>
              </a:rPr>
              <a:t>London: Routledge, </a:t>
            </a:r>
          </a:p>
          <a:p>
            <a:pPr algn="ctr" eaLnBrk="0" hangingPunct="0">
              <a:spcBef>
                <a:spcPct val="50000"/>
              </a:spcBef>
            </a:pPr>
            <a:r>
              <a:rPr lang="en-GB" sz="3200" b="1" dirty="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12"/>
            <a:ext cx="5270698" cy="685190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50825" y="188913"/>
            <a:ext cx="8713788" cy="791747"/>
          </a:xfrm>
        </p:spPr>
        <p:txBody>
          <a:bodyPr/>
          <a:lstStyle/>
          <a:p>
            <a:r>
              <a:rPr lang="en-GB" b="1" dirty="0"/>
              <a:t>Post-it exercise</a:t>
            </a:r>
          </a:p>
        </p:txBody>
      </p:sp>
      <p:sp>
        <p:nvSpPr>
          <p:cNvPr id="36868" name="Rectangle 3"/>
          <p:cNvSpPr>
            <a:spLocks noGrp="1" noChangeArrowheads="1"/>
          </p:cNvSpPr>
          <p:nvPr>
            <p:ph idx="1"/>
          </p:nvPr>
        </p:nvSpPr>
        <p:spPr>
          <a:xfrm>
            <a:off x="358775"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C00000"/>
                </a:solidFill>
              </a:rPr>
              <a:t>“</a:t>
            </a:r>
            <a:r>
              <a:rPr lang="en-GB" dirty="0">
                <a:solidFill>
                  <a:schemeClr val="accent6">
                    <a:lumMod val="60000"/>
                    <a:lumOff val="40000"/>
                  </a:schemeClr>
                </a:solidFill>
              </a:rPr>
              <a:t>making assessment and feedback work more effectively and efficiently for myself and my students would be much better if only I </a:t>
            </a:r>
            <a:r>
              <a:rPr lang="en-GB" dirty="0">
                <a:solidFill>
                  <a:srgbClr val="C00000"/>
                </a:solidFill>
              </a:rPr>
              <a:t>…”</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2400" b="1" dirty="0">
                <a:solidFill>
                  <a:schemeClr val="tx1"/>
                </a:solidFill>
              </a:rPr>
              <a:t>Evans, C. (2013) Making Sense of Assessment Feedback in Higher Education </a:t>
            </a:r>
            <a:br>
              <a:rPr lang="en-GB" sz="2400" b="1" dirty="0">
                <a:solidFill>
                  <a:schemeClr val="tx1"/>
                </a:solidFill>
              </a:rPr>
            </a:br>
            <a:r>
              <a:rPr lang="en-GB" sz="2400" i="1" dirty="0">
                <a:solidFill>
                  <a:schemeClr val="tx1"/>
                </a:solidFill>
              </a:rPr>
              <a:t>Review of Educational Research Vol. 83, No. 1, pp. 70–120</a:t>
            </a:r>
            <a:endParaRPr lang="en-US" sz="2400" b="1" dirty="0">
              <a:solidFill>
                <a:schemeClr val="tx1"/>
              </a:solidFill>
            </a:endParaRPr>
          </a:p>
        </p:txBody>
      </p:sp>
      <p:sp>
        <p:nvSpPr>
          <p:cNvPr id="5" name="Content Placeholder 4"/>
          <p:cNvSpPr>
            <a:spLocks noGrp="1"/>
          </p:cNvSpPr>
          <p:nvPr>
            <p:ph idx="1"/>
          </p:nvPr>
        </p:nvSpPr>
        <p:spPr>
          <a:xfrm>
            <a:off x="457200" y="1196690"/>
            <a:ext cx="8605838" cy="4546423"/>
          </a:xfrm>
        </p:spPr>
        <p:txBody>
          <a:bodyPr>
            <a:noAutofit/>
          </a:bodyPr>
          <a:lstStyle/>
          <a:p>
            <a:pPr marL="0" indent="0">
              <a:buNone/>
            </a:pPr>
            <a:r>
              <a:rPr lang="en-GB" dirty="0"/>
              <a:t>‘A fundamental requirement of HE is to facilitate high-quality feedback exchanges. However, there is much more we need to know about a host of contributory factors to allow us to develop such quality. In order for students to make the most of these feedback exchanges, we need to know more about the development of self- and co-regulation mechanisms and how best to promote student self-judgment skills (</a:t>
            </a:r>
            <a:r>
              <a:rPr lang="en-GB" dirty="0" err="1"/>
              <a:t>Boud</a:t>
            </a:r>
            <a:r>
              <a:rPr lang="en-GB" dirty="0"/>
              <a:t> &amp; Lawson, 2011)’.</a:t>
            </a:r>
          </a:p>
          <a:p>
            <a:pPr marL="0" indent="0">
              <a:buNone/>
            </a:pPr>
            <a:endParaRPr lang="en-GB" dirty="0"/>
          </a:p>
          <a:p>
            <a:pPr marL="0" indent="0">
              <a:buNone/>
            </a:pPr>
            <a:r>
              <a:rPr lang="en-GB" dirty="0"/>
              <a:t> </a:t>
            </a:r>
            <a:endParaRPr lang="en-US" dirty="0"/>
          </a:p>
        </p:txBody>
      </p:sp>
      <p:sp>
        <p:nvSpPr>
          <p:cNvPr id="6" name="Rectangle 1"/>
          <p:cNvSpPr>
            <a:spLocks noChangeArrowheads="1"/>
          </p:cNvSpPr>
          <p:nvPr/>
        </p:nvSpPr>
        <p:spPr bwMode="auto">
          <a:xfrm>
            <a:off x="0" y="5908705"/>
            <a:ext cx="914400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hlinkClick r:id="rId2"/>
              </a:rPr>
              <a:t>rer.sagepub.com/cgi/reprint/83/1/70?ijkey=x/CimNd6vjZWI&amp;keytype=ref&amp;siteid=sprer</a:t>
            </a:r>
            <a:r>
              <a:rPr kumimoji="0" lang="en-US" altLang="en-US" sz="1600" b="1" i="0" u="none" strike="noStrike" cap="none" normalizeH="0" baseline="0" dirty="0">
                <a:ln>
                  <a:noFill/>
                </a:ln>
                <a:solidFill>
                  <a:schemeClr val="tx1"/>
                </a:solidFill>
                <a:effectLst/>
              </a:rPr>
              <a:t> </a:t>
            </a:r>
            <a:endParaRPr kumimoji="0" lang="en-US" altLang="en-US" sz="4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06324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
            <a:ext cx="8713788" cy="764630"/>
          </a:xfrm>
        </p:spPr>
        <p:txBody>
          <a:bodyPr/>
          <a:lstStyle/>
          <a:p>
            <a:r>
              <a:rPr lang="en-GB" b="1" dirty="0"/>
              <a:t>A marked improvement: HEA, 2012</a:t>
            </a:r>
          </a:p>
        </p:txBody>
      </p:sp>
      <p:sp>
        <p:nvSpPr>
          <p:cNvPr id="5" name="Content Placeholder 4"/>
          <p:cNvSpPr>
            <a:spLocks noGrp="1"/>
          </p:cNvSpPr>
          <p:nvPr>
            <p:ph sz="half" idx="1"/>
          </p:nvPr>
        </p:nvSpPr>
        <p:spPr>
          <a:xfrm>
            <a:off x="251400" y="620610"/>
            <a:ext cx="4392610" cy="5976742"/>
          </a:xfrm>
        </p:spPr>
        <p:txBody>
          <a:bodyPr/>
          <a:lstStyle/>
          <a:p>
            <a:pPr marL="0" indent="0">
              <a:lnSpc>
                <a:spcPct val="100000"/>
              </a:lnSpc>
              <a:spcBef>
                <a:spcPts val="0"/>
              </a:spcBef>
              <a:buNone/>
            </a:pPr>
            <a:r>
              <a:rPr lang="en-US" sz="2400" dirty="0"/>
              <a:t>This publication was developed through collaborative working and writing involving a group of experts in the field of higher education (including 7 NTFs):</a:t>
            </a:r>
          </a:p>
          <a:p>
            <a:pPr marL="0" indent="0">
              <a:lnSpc>
                <a:spcPct val="100000"/>
              </a:lnSpc>
              <a:spcBef>
                <a:spcPts val="0"/>
              </a:spcBef>
              <a:buNone/>
            </a:pPr>
            <a:r>
              <a:rPr lang="en-US" sz="2400" dirty="0"/>
              <a:t> </a:t>
            </a:r>
          </a:p>
          <a:p>
            <a:pPr marL="601266" indent="-601266">
              <a:lnSpc>
                <a:spcPct val="100000"/>
              </a:lnSpc>
              <a:spcBef>
                <a:spcPts val="0"/>
              </a:spcBef>
              <a:buNone/>
            </a:pPr>
            <a:r>
              <a:rPr lang="en-US" sz="2400" dirty="0">
                <a:solidFill>
                  <a:srgbClr val="00B050"/>
                </a:solidFill>
              </a:rPr>
              <a:t>Dr Simon Ball </a:t>
            </a:r>
            <a:r>
              <a:rPr lang="en-US" sz="2400" dirty="0"/>
              <a:t>(JISC </a:t>
            </a:r>
            <a:r>
              <a:rPr lang="en-US" sz="2400" dirty="0" err="1"/>
              <a:t>TechDis</a:t>
            </a:r>
            <a:r>
              <a:rPr lang="en-US" sz="2400" dirty="0"/>
              <a:t>), </a:t>
            </a:r>
          </a:p>
          <a:p>
            <a:pPr marL="601266" indent="-601266">
              <a:lnSpc>
                <a:spcPct val="100000"/>
              </a:lnSpc>
              <a:spcBef>
                <a:spcPts val="0"/>
              </a:spcBef>
              <a:buNone/>
            </a:pPr>
            <a:r>
              <a:rPr lang="en-US" sz="2400" dirty="0">
                <a:solidFill>
                  <a:srgbClr val="00B050"/>
                </a:solidFill>
              </a:rPr>
              <a:t>Carolyn Bew </a:t>
            </a:r>
            <a:r>
              <a:rPr lang="en-US" sz="2400" dirty="0"/>
              <a:t>(Higher Education Academy), </a:t>
            </a:r>
          </a:p>
          <a:p>
            <a:pPr marL="601266" indent="-601266">
              <a:lnSpc>
                <a:spcPct val="100000"/>
              </a:lnSpc>
              <a:spcBef>
                <a:spcPts val="0"/>
              </a:spcBef>
              <a:buNone/>
            </a:pPr>
            <a:r>
              <a:rPr lang="en-US" sz="2400" dirty="0">
                <a:solidFill>
                  <a:srgbClr val="00B050"/>
                </a:solidFill>
              </a:rPr>
              <a:t>Professor Sue </a:t>
            </a:r>
            <a:r>
              <a:rPr lang="en-US" sz="2400" dirty="0" err="1">
                <a:solidFill>
                  <a:srgbClr val="00B050"/>
                </a:solidFill>
              </a:rPr>
              <a:t>Bloxham</a:t>
            </a:r>
            <a:r>
              <a:rPr lang="en-US" sz="2400" dirty="0">
                <a:solidFill>
                  <a:srgbClr val="00B050"/>
                </a:solidFill>
              </a:rPr>
              <a:t> NTF </a:t>
            </a:r>
            <a:r>
              <a:rPr lang="en-US" sz="2400" dirty="0"/>
              <a:t>(University of </a:t>
            </a:r>
            <a:r>
              <a:rPr lang="en-US" sz="2400" dirty="0" err="1"/>
              <a:t>Cumbria</a:t>
            </a:r>
            <a:r>
              <a:rPr lang="en-US" sz="2400" dirty="0"/>
              <a:t>), </a:t>
            </a:r>
          </a:p>
          <a:p>
            <a:pPr marL="601266" indent="-601266">
              <a:lnSpc>
                <a:spcPct val="100000"/>
              </a:lnSpc>
              <a:spcBef>
                <a:spcPts val="0"/>
              </a:spcBef>
              <a:buNone/>
            </a:pPr>
            <a:r>
              <a:rPr lang="en-US" sz="2400" dirty="0">
                <a:solidFill>
                  <a:srgbClr val="00B050"/>
                </a:solidFill>
              </a:rPr>
              <a:t>Professor Sally Brown NTF </a:t>
            </a:r>
            <a:r>
              <a:rPr lang="en-US" sz="2400" dirty="0"/>
              <a:t>(Independent Consultant), </a:t>
            </a:r>
          </a:p>
          <a:p>
            <a:pPr marL="601266" indent="-601266">
              <a:lnSpc>
                <a:spcPct val="100000"/>
              </a:lnSpc>
              <a:spcBef>
                <a:spcPts val="0"/>
              </a:spcBef>
              <a:buNone/>
            </a:pPr>
            <a:r>
              <a:rPr lang="en-US" sz="2400" dirty="0">
                <a:solidFill>
                  <a:srgbClr val="00B050"/>
                </a:solidFill>
              </a:rPr>
              <a:t>Dr Paul </a:t>
            </a:r>
            <a:r>
              <a:rPr lang="en-US" sz="2400" dirty="0" err="1">
                <a:solidFill>
                  <a:srgbClr val="00B050"/>
                </a:solidFill>
              </a:rPr>
              <a:t>Kleiman</a:t>
            </a:r>
            <a:r>
              <a:rPr lang="en-US" sz="2400" dirty="0">
                <a:solidFill>
                  <a:srgbClr val="00B050"/>
                </a:solidFill>
              </a:rPr>
              <a:t> </a:t>
            </a:r>
            <a:r>
              <a:rPr lang="en-US" sz="2400" dirty="0"/>
              <a:t>(Higher Education Academy), </a:t>
            </a:r>
          </a:p>
          <a:p>
            <a:pPr marL="601266" indent="-601266">
              <a:lnSpc>
                <a:spcPct val="100000"/>
              </a:lnSpc>
              <a:spcBef>
                <a:spcPts val="0"/>
              </a:spcBef>
              <a:buNone/>
            </a:pPr>
            <a:r>
              <a:rPr lang="en-US" sz="2400" dirty="0">
                <a:solidFill>
                  <a:srgbClr val="00B050"/>
                </a:solidFill>
              </a:rPr>
              <a:t>Dr Helen May </a:t>
            </a:r>
            <a:r>
              <a:rPr lang="en-US" sz="2400" dirty="0"/>
              <a:t>(Higher Education Academy), </a:t>
            </a:r>
          </a:p>
          <a:p>
            <a:pPr marL="0" indent="0">
              <a:lnSpc>
                <a:spcPct val="100000"/>
              </a:lnSpc>
              <a:spcBef>
                <a:spcPts val="0"/>
              </a:spcBef>
              <a:buNone/>
            </a:pPr>
            <a:r>
              <a:rPr lang="en-US" sz="2400" dirty="0"/>
              <a:t> </a:t>
            </a:r>
          </a:p>
        </p:txBody>
      </p:sp>
      <p:sp>
        <p:nvSpPr>
          <p:cNvPr id="6" name="Content Placeholder 5"/>
          <p:cNvSpPr>
            <a:spLocks noGrp="1"/>
          </p:cNvSpPr>
          <p:nvPr>
            <p:ph sz="half" idx="2"/>
          </p:nvPr>
        </p:nvSpPr>
        <p:spPr>
          <a:xfrm>
            <a:off x="4572000" y="620610"/>
            <a:ext cx="4572000" cy="5832726"/>
          </a:xfrm>
        </p:spPr>
        <p:txBody>
          <a:bodyPr/>
          <a:lstStyle/>
          <a:p>
            <a:pPr marL="469106" indent="-469106">
              <a:lnSpc>
                <a:spcPct val="100000"/>
              </a:lnSpc>
              <a:spcBef>
                <a:spcPts val="0"/>
              </a:spcBef>
              <a:buNone/>
            </a:pPr>
            <a:r>
              <a:rPr lang="en-US" sz="2400" dirty="0">
                <a:solidFill>
                  <a:srgbClr val="00B050"/>
                </a:solidFill>
              </a:rPr>
              <a:t>Professor Liz McDowell NTF </a:t>
            </a:r>
            <a:r>
              <a:rPr lang="en-US" sz="2400" dirty="0"/>
              <a:t>(Northumbria University), </a:t>
            </a:r>
          </a:p>
          <a:p>
            <a:pPr marL="469106" indent="-469106">
              <a:lnSpc>
                <a:spcPct val="100000"/>
              </a:lnSpc>
              <a:spcBef>
                <a:spcPts val="0"/>
              </a:spcBef>
              <a:buNone/>
            </a:pPr>
            <a:r>
              <a:rPr lang="en-US" sz="2400" dirty="0">
                <a:solidFill>
                  <a:srgbClr val="00B050"/>
                </a:solidFill>
              </a:rPr>
              <a:t>Dr Erica Morris </a:t>
            </a:r>
            <a:r>
              <a:rPr lang="en-US" sz="2400" dirty="0"/>
              <a:t>(Higher Education Academy), </a:t>
            </a:r>
          </a:p>
          <a:p>
            <a:pPr marL="469106" indent="-469106">
              <a:lnSpc>
                <a:spcPct val="100000"/>
              </a:lnSpc>
              <a:spcBef>
                <a:spcPts val="0"/>
              </a:spcBef>
              <a:buNone/>
            </a:pPr>
            <a:r>
              <a:rPr lang="en-US" sz="2400" dirty="0">
                <a:solidFill>
                  <a:srgbClr val="00B050"/>
                </a:solidFill>
              </a:rPr>
              <a:t>Professor Susan Orr NTF </a:t>
            </a:r>
            <a:r>
              <a:rPr lang="en-US" sz="2400" dirty="0"/>
              <a:t>(Sheffield Hallam University), </a:t>
            </a:r>
          </a:p>
          <a:p>
            <a:pPr marL="469106" indent="-469106">
              <a:lnSpc>
                <a:spcPct val="100000"/>
              </a:lnSpc>
              <a:spcBef>
                <a:spcPts val="0"/>
              </a:spcBef>
              <a:buNone/>
            </a:pPr>
            <a:r>
              <a:rPr lang="en-US" sz="2400" dirty="0">
                <a:solidFill>
                  <a:srgbClr val="00B050"/>
                </a:solidFill>
              </a:rPr>
              <a:t>Elaine Payne </a:t>
            </a:r>
            <a:r>
              <a:rPr lang="en-US" sz="2400" dirty="0"/>
              <a:t>(Higher Education Academy), </a:t>
            </a:r>
          </a:p>
          <a:p>
            <a:pPr marL="469106" indent="-469106">
              <a:lnSpc>
                <a:spcPct val="100000"/>
              </a:lnSpc>
              <a:spcBef>
                <a:spcPts val="0"/>
              </a:spcBef>
              <a:buNone/>
            </a:pPr>
            <a:r>
              <a:rPr lang="en-US" sz="2400" dirty="0">
                <a:solidFill>
                  <a:srgbClr val="00B050"/>
                </a:solidFill>
              </a:rPr>
              <a:t>Professor Margaret Price NTF </a:t>
            </a:r>
            <a:r>
              <a:rPr lang="en-US" sz="2400" dirty="0"/>
              <a:t>(Oxford Brookes University), </a:t>
            </a:r>
          </a:p>
          <a:p>
            <a:pPr marL="469106" indent="-469106">
              <a:lnSpc>
                <a:spcPct val="100000"/>
              </a:lnSpc>
              <a:spcBef>
                <a:spcPts val="0"/>
              </a:spcBef>
              <a:buNone/>
            </a:pPr>
            <a:r>
              <a:rPr lang="en-US" sz="2400" dirty="0">
                <a:solidFill>
                  <a:srgbClr val="00B050"/>
                </a:solidFill>
              </a:rPr>
              <a:t>Professor Chris Rust NTF  </a:t>
            </a:r>
            <a:r>
              <a:rPr lang="en-US" sz="2400" dirty="0"/>
              <a:t>(Oxford Brookes University), </a:t>
            </a:r>
          </a:p>
          <a:p>
            <a:pPr marL="469106" indent="-469106">
              <a:lnSpc>
                <a:spcPct val="100000"/>
              </a:lnSpc>
              <a:spcBef>
                <a:spcPts val="0"/>
              </a:spcBef>
              <a:buNone/>
            </a:pPr>
            <a:r>
              <a:rPr lang="en-US" sz="2400" dirty="0">
                <a:solidFill>
                  <a:srgbClr val="00B050"/>
                </a:solidFill>
              </a:rPr>
              <a:t>Professor Brenda Smith </a:t>
            </a:r>
            <a:r>
              <a:rPr lang="en-US" sz="2400" dirty="0"/>
              <a:t>(Independent Consultant) </a:t>
            </a:r>
          </a:p>
          <a:p>
            <a:pPr marL="469106" indent="-469106">
              <a:lnSpc>
                <a:spcPct val="100000"/>
              </a:lnSpc>
              <a:spcBef>
                <a:spcPts val="0"/>
              </a:spcBef>
              <a:buNone/>
            </a:pPr>
            <a:r>
              <a:rPr lang="en-US" sz="2400" dirty="0">
                <a:solidFill>
                  <a:srgbClr val="00B050"/>
                </a:solidFill>
              </a:rPr>
              <a:t>Judith Waterfield NTF </a:t>
            </a:r>
            <a:r>
              <a:rPr lang="en-US" sz="2400" dirty="0"/>
              <a:t>(Independent Consultant).</a:t>
            </a:r>
            <a:endParaRPr lang="en-GB" sz="2400" dirty="0"/>
          </a:p>
          <a:p>
            <a:pPr>
              <a:spcBef>
                <a:spcPts val="0"/>
              </a:spcBef>
            </a:pPr>
            <a:endParaRPr lang="en-GB" sz="2400" dirty="0"/>
          </a:p>
        </p:txBody>
      </p:sp>
    </p:spTree>
    <p:extLst>
      <p:ext uri="{BB962C8B-B14F-4D97-AF65-F5344CB8AC3E}">
        <p14:creationId xmlns:p14="http://schemas.microsoft.com/office/powerpoint/2010/main" val="227369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(HEA, 2012, p.9) </a:t>
            </a:r>
          </a:p>
          <a:p>
            <a:endParaRPr lang="en-GB" dirty="0">
              <a:solidFill>
                <a:schemeClr val="accent2">
                  <a:lumMod val="50000"/>
                </a:schemeClr>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Marks get in the way</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imperatives of summative assessment </a:t>
            </a:r>
            <a:r>
              <a:rPr lang="en-GB" dirty="0">
                <a:solidFill>
                  <a:schemeClr val="accent6">
                    <a:lumMod val="60000"/>
                    <a:lumOff val="40000"/>
                  </a:schemeClr>
                </a:solidFill>
              </a:rPr>
              <a:t>necessarily limit the use of assessment methods that have demonstrable value for learning</a:t>
            </a:r>
            <a:r>
              <a:rPr lang="en-GB" dirty="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a:solidFill>
                <a:schemeClr val="accent2">
                  <a:lumMod val="50000"/>
                </a:schemeClr>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Universities’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a:t>Recognising and accrediting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Getting to know each other</a:t>
            </a:r>
          </a:p>
        </p:txBody>
      </p:sp>
      <p:sp>
        <p:nvSpPr>
          <p:cNvPr id="3" name="Content Placeholder 2"/>
          <p:cNvSpPr>
            <a:spLocks noGrp="1"/>
          </p:cNvSpPr>
          <p:nvPr>
            <p:ph idx="1"/>
          </p:nvPr>
        </p:nvSpPr>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b="0" dirty="0">
                <a:solidFill>
                  <a:srgbClr val="990000"/>
                </a:solidFill>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2268608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2060"/>
                </a:solidFill>
              </a:rPr>
              <a:t>Assessment and feedback</a:t>
            </a:r>
          </a:p>
          <a:p>
            <a:r>
              <a:rPr lang="en-GB" sz="2800" dirty="0">
                <a:solidFill>
                  <a:srgbClr val="002060"/>
                </a:solidFill>
              </a:rPr>
              <a:t>The criteria used in marking have been clear in advance </a:t>
            </a:r>
          </a:p>
          <a:p>
            <a:r>
              <a:rPr lang="en-GB" sz="2800" dirty="0">
                <a:solidFill>
                  <a:srgbClr val="002060"/>
                </a:solidFill>
              </a:rPr>
              <a:t>Marking and assessment have been fair</a:t>
            </a:r>
          </a:p>
          <a:p>
            <a:r>
              <a:rPr lang="en-GB" sz="2800" dirty="0">
                <a:solidFill>
                  <a:srgbClr val="002060"/>
                </a:solidFill>
              </a:rPr>
              <a:t>Feedback on my work has been timely</a:t>
            </a:r>
          </a:p>
          <a:p>
            <a:r>
              <a:rPr lang="en-GB" sz="2800" dirty="0">
                <a:solidFill>
                  <a:srgbClr val="002060"/>
                </a:solidFill>
              </a:rPr>
              <a:t>I have received helpful comments on my work</a:t>
            </a:r>
          </a:p>
          <a:p>
            <a:pPr>
              <a:buNone/>
            </a:pPr>
            <a:r>
              <a:rPr lang="en-GB" sz="2800" dirty="0">
                <a:solidFill>
                  <a:srgbClr val="002060"/>
                </a:solidFill>
              </a:rPr>
              <a:t>Student voice</a:t>
            </a:r>
          </a:p>
          <a:p>
            <a:pPr lvl="0"/>
            <a:r>
              <a:rPr lang="en-GB" sz="2800" dirty="0">
                <a:solidFill>
                  <a:srgbClr val="002060"/>
                </a:solidFill>
              </a:rPr>
              <a:t>I have had the right opportunities to provide feedback on my course</a:t>
            </a:r>
          </a:p>
          <a:p>
            <a:pPr lvl="0"/>
            <a:r>
              <a:rPr lang="en-GB" sz="2800" dirty="0">
                <a:solidFill>
                  <a:srgbClr val="002060"/>
                </a:solidFill>
              </a:rPr>
              <a:t>Staff value students’ views and opinions about the course</a:t>
            </a:r>
          </a:p>
          <a:p>
            <a:pPr lvl="0"/>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of my main worries...</a:t>
            </a:r>
          </a:p>
        </p:txBody>
      </p:sp>
      <p:sp>
        <p:nvSpPr>
          <p:cNvPr id="3" name="Content Placeholder 2"/>
          <p:cNvSpPr>
            <a:spLocks noGrp="1"/>
          </p:cNvSpPr>
          <p:nvPr>
            <p:ph idx="1"/>
          </p:nvPr>
        </p:nvSpPr>
        <p:spPr/>
        <p:txBody>
          <a:bodyPr/>
          <a:lstStyle/>
          <a:p>
            <a:pPr>
              <a:buNone/>
            </a:pPr>
            <a:r>
              <a:rPr lang="en-GB" dirty="0"/>
              <a:t>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a:solidFill>
                  <a:schemeClr val="bg1"/>
                </a:solidFill>
              </a:rPr>
              <a:t>Some </a:t>
            </a:r>
          </a:p>
          <a:p>
            <a:pPr algn="ctr" eaLnBrk="1" fontAlgn="auto" hangingPunct="1">
              <a:spcBef>
                <a:spcPts val="0"/>
              </a:spcBef>
              <a:spcAft>
                <a:spcPts val="0"/>
              </a:spcAft>
            </a:pPr>
            <a:r>
              <a:rPr lang="en-GB" b="1" dirty="0">
                <a:solidFill>
                  <a:schemeClr val="bg1"/>
                </a:solidFill>
              </a:rPr>
              <a:t>assessment</a:t>
            </a:r>
          </a:p>
          <a:p>
            <a:pPr algn="ctr" eaLnBrk="1" fontAlgn="auto" hangingPunct="1">
              <a:spcBef>
                <a:spcPts val="0"/>
              </a:spcBef>
              <a:spcAft>
                <a:spcPts val="0"/>
              </a:spcAft>
            </a:pPr>
            <a:r>
              <a:rPr lang="en-GB" b="1" dirty="0">
                <a:solidFill>
                  <a:schemeClr val="bg1"/>
                </a:solidFill>
              </a:rPr>
              <a:t>issues</a:t>
            </a:r>
          </a:p>
          <a:p>
            <a:pPr algn="ctr" eaLnBrk="1" fontAlgn="auto" hangingPunct="1">
              <a:spcBef>
                <a:spcPts val="0"/>
              </a:spcBef>
              <a:spcAft>
                <a:spcPts val="0"/>
              </a:spcAft>
            </a:pPr>
            <a:r>
              <a:rPr lang="en-GB" b="1" dirty="0">
                <a:solidFill>
                  <a:schemeClr val="bg1"/>
                </a:solidFill>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800" b="1" dirty="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p:txBody>
          <a:bodyPr/>
          <a:lstStyle/>
          <a:p>
            <a:r>
              <a:rPr lang="en-GB" u="sng" dirty="0">
                <a:hlinkClick r:id="rId2"/>
              </a:rPr>
              <a:t>https://www.theguardian.com/education/2017/mar/12/no-evidence-to-back-idea-of-learning-styles?CMP=share_btn_tw</a:t>
            </a:r>
            <a:r>
              <a:rPr lang="en-GB" dirty="0"/>
              <a:t> </a:t>
            </a:r>
          </a:p>
          <a:p>
            <a:r>
              <a:rPr lang="en-GB" dirty="0"/>
              <a:t>(Link from my Tweet on March 13</a:t>
            </a:r>
            <a:r>
              <a:rPr lang="en-GB" baseline="30000" dirty="0"/>
              <a:t>th</a:t>
            </a:r>
            <a:r>
              <a:rPr lang="en-GB" dirty="0"/>
              <a:t> to a letter in the Guardian by prominent folk around the world of education)</a:t>
            </a:r>
          </a:p>
          <a:p>
            <a:r>
              <a:rPr lang="en-GB" dirty="0"/>
              <a:t>“No evidence to back idea of learning styles”</a:t>
            </a:r>
          </a:p>
          <a:p>
            <a:endParaRPr lang="en-GB" dirty="0"/>
          </a:p>
        </p:txBody>
      </p:sp>
    </p:spTree>
    <p:extLst>
      <p:ext uri="{BB962C8B-B14F-4D97-AF65-F5344CB8AC3E}">
        <p14:creationId xmlns:p14="http://schemas.microsoft.com/office/powerpoint/2010/main" val="116849526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now, it’s time to re-think:</a:t>
            </a:r>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a:t>How students </a:t>
            </a:r>
            <a:r>
              <a:rPr lang="en-GB" sz="2800" dirty="0">
                <a:solidFill>
                  <a:srgbClr val="FF0000"/>
                </a:solidFill>
              </a:rPr>
              <a:t>really</a:t>
            </a:r>
            <a:r>
              <a:rPr lang="en-GB" sz="2800" dirty="0"/>
              <a:t> learn – and how we can help make learning happen for them;</a:t>
            </a:r>
          </a:p>
          <a:p>
            <a:pPr>
              <a:lnSpc>
                <a:spcPct val="100000"/>
              </a:lnSpc>
              <a:buFont typeface="+mj-lt"/>
              <a:buAutoNum type="arabicPeriod"/>
            </a:pPr>
            <a:r>
              <a:rPr lang="en-GB" sz="2800" dirty="0"/>
              <a:t>How to make </a:t>
            </a:r>
            <a:r>
              <a:rPr lang="en-GB" sz="2800" dirty="0">
                <a:solidFill>
                  <a:srgbClr val="FF0000"/>
                </a:solidFill>
              </a:rPr>
              <a:t>feedback</a:t>
            </a:r>
            <a:r>
              <a:rPr lang="en-GB" sz="2800" dirty="0"/>
              <a:t> really work for students;</a:t>
            </a:r>
          </a:p>
          <a:p>
            <a:pPr>
              <a:lnSpc>
                <a:spcPct val="100000"/>
              </a:lnSpc>
              <a:buFont typeface="+mj-lt"/>
              <a:buAutoNum type="arabicPeriod"/>
            </a:pPr>
            <a:r>
              <a:rPr lang="en-GB" sz="2800" dirty="0"/>
              <a:t>How best to </a:t>
            </a:r>
            <a:r>
              <a:rPr lang="en-GB" sz="2800" dirty="0">
                <a:solidFill>
                  <a:srgbClr val="FF0000"/>
                </a:solidFill>
              </a:rPr>
              <a:t>measure</a:t>
            </a:r>
            <a:r>
              <a:rPr lang="en-GB" sz="2800" dirty="0"/>
              <a:t> and </a:t>
            </a:r>
            <a:r>
              <a:rPr lang="en-GB" sz="2800" dirty="0">
                <a:solidFill>
                  <a:srgbClr val="FF0000"/>
                </a:solidFill>
              </a:rPr>
              <a:t>accredit</a:t>
            </a:r>
            <a:r>
              <a:rPr lang="en-GB" sz="2800" dirty="0"/>
              <a:t> students’ achievement (not just more of the same old tired methods).</a:t>
            </a:r>
          </a:p>
          <a:p>
            <a:pPr>
              <a:lnSpc>
                <a:spcPct val="100000"/>
              </a:lnSpc>
              <a:buNone/>
            </a:pPr>
            <a:r>
              <a:rPr lang="en-GB" sz="2800" dirty="0"/>
              <a:t>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20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613921102"/>
      </p:ext>
    </p:extLst>
  </p:cSld>
  <p:clrMapOvr>
    <a:overrideClrMapping bg1="dk1" tx1="lt1" bg2="dk2" tx2="lt2" accent1="accent1" accent2="accent2" accent3="accent3" accent4="accent4" accent5="accent5" accent6="accent6" hlink="hlink" folHlink="folHlink"/>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eaLnBrk="0" fontAlgn="auto" latinLnBrk="0" hangingPunct="0">
              <a:lnSpc>
                <a:spcPct val="100000"/>
              </a:lnSpc>
              <a:spcBef>
                <a:spcPct val="20000"/>
              </a:spcBef>
              <a:spcAft>
                <a:spcPts val="0"/>
              </a:spcAft>
              <a:buClr>
                <a:srgbClr val="009999"/>
              </a:buClr>
              <a:buSzTx/>
              <a:buFont typeface="Wingdings" pitchFamily="2" charset="2"/>
              <a:buNone/>
              <a:tabLst/>
              <a:defRPr/>
            </a:pPr>
            <a:r>
              <a:rPr kumimoji="0" lang="en-GB" sz="2800" b="1" i="0" u="none" strike="noStrike" kern="0" cap="none" spc="0" normalizeH="0" baseline="0" noProof="0" dirty="0">
                <a:ln>
                  <a:noFill/>
                </a:ln>
                <a:solidFill>
                  <a:srgbClr val="000000"/>
                </a:solidFill>
                <a:effectLst/>
                <a:uLnTx/>
                <a:uFillTx/>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2971939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Tree>
    <p:extLst>
      <p:ext uri="{BB962C8B-B14F-4D97-AF65-F5344CB8AC3E}">
        <p14:creationId xmlns:p14="http://schemas.microsoft.com/office/powerpoint/2010/main" val="4230847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800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learning by </a:t>
            </a: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doing</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learning from </a:t>
            </a: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feedback</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wanting</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to learn</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needing</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to learn</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making</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a:t>
            </a: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sense</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Tree>
    <p:extLst>
      <p:ext uri="{BB962C8B-B14F-4D97-AF65-F5344CB8AC3E}">
        <p14:creationId xmlns:p14="http://schemas.microsoft.com/office/powerpoint/2010/main" val="222959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563409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Concrete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Reflective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Abstract</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263530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Active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Concrete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Reflective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Abstract</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0000"/>
                </a:solidFill>
                <a:effectLst/>
                <a:uLnTx/>
                <a:uFillTx/>
                <a:cs typeface="Arial" pitchFamily="34" charset="0"/>
              </a:rPr>
              <a:t>Conceptualisation</a:t>
            </a:r>
            <a:endParaRPr kumimoji="0" lang="en-US" sz="2400" b="1" i="0" u="none" strike="noStrike" kern="0" cap="none" spc="0" normalizeH="0" baseline="0" noProof="0" dirty="0">
              <a:ln>
                <a:noFill/>
              </a:ln>
              <a:solidFill>
                <a:srgbClr val="000000"/>
              </a:solidFill>
              <a:effectLst/>
              <a:uLnTx/>
              <a:uFillTx/>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Engagement?</a:t>
            </a:r>
          </a:p>
        </p:txBody>
      </p:sp>
    </p:spTree>
    <p:extLst>
      <p:ext uri="{BB962C8B-B14F-4D97-AF65-F5344CB8AC3E}">
        <p14:creationId xmlns:p14="http://schemas.microsoft.com/office/powerpoint/2010/main" val="3226361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Is this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Verdana" pitchFamily="34" charset="0"/>
              </a:rPr>
              <a:t>- No!</a:t>
            </a:r>
            <a:r>
              <a:rPr kumimoji="0" lang="en-GB" sz="3200" b="0" i="0" u="none" strike="noStrike" kern="0" cap="none" spc="0" normalizeH="0" baseline="0" noProof="0" dirty="0">
                <a:ln>
                  <a:noFill/>
                </a:ln>
                <a:solidFill>
                  <a:srgbClr val="C00000"/>
                </a:solidFill>
                <a:effectLst/>
                <a:uLnTx/>
                <a:uFillTx/>
              </a:rPr>
              <a:t> </a:t>
            </a:r>
            <a:r>
              <a:rPr kumimoji="0" lang="en-GB" sz="2800" b="1" i="0" u="none" strike="noStrike" kern="0" cap="none" spc="0" normalizeH="0" baseline="0" noProof="0" dirty="0">
                <a:ln>
                  <a:noFill/>
                </a:ln>
                <a:solidFill>
                  <a:srgbClr val="C00000"/>
                </a:solidFill>
                <a:effectLst/>
                <a:uLnTx/>
                <a:uFillTx/>
                <a:latin typeface="Verdana" pitchFamily="34" charset="0"/>
              </a:rPr>
              <a:t>It’s not a cycle</a:t>
            </a:r>
          </a:p>
        </p:txBody>
      </p:sp>
    </p:spTree>
    <p:extLst>
      <p:ext uri="{BB962C8B-B14F-4D97-AF65-F5344CB8AC3E}">
        <p14:creationId xmlns:p14="http://schemas.microsoft.com/office/powerpoint/2010/main" val="3622978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3600" b="1" dirty="0">
                <a:latin typeface="Calibri" panose="020F0502020204030204" pitchFamily="34" charset="0"/>
                <a:cs typeface="Calibri" panose="020F0502020204030204" pitchFamily="34" charset="0"/>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874006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Ripples on a pond….</a:t>
            </a:r>
          </a:p>
        </p:txBody>
      </p:sp>
    </p:spTree>
    <p:extLst>
      <p:ext uri="{BB962C8B-B14F-4D97-AF65-F5344CB8AC3E}">
        <p14:creationId xmlns:p14="http://schemas.microsoft.com/office/powerpoint/2010/main" val="3620294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677875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Tree>
    <p:extLst>
      <p:ext uri="{BB962C8B-B14F-4D97-AF65-F5344CB8AC3E}">
        <p14:creationId xmlns:p14="http://schemas.microsoft.com/office/powerpoint/2010/main" val="2372976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extLst>
      <p:ext uri="{BB962C8B-B14F-4D97-AF65-F5344CB8AC3E}">
        <p14:creationId xmlns:p14="http://schemas.microsoft.com/office/powerpoint/2010/main" val="164070283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5: Think back to your own teaching</a:t>
            </a:r>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p:txBody>
      </p:sp>
    </p:spTree>
    <p:extLst>
      <p:ext uri="{BB962C8B-B14F-4D97-AF65-F5344CB8AC3E}">
        <p14:creationId xmlns:p14="http://schemas.microsoft.com/office/powerpoint/2010/main" val="3049764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8000"/>
                </a:solidFill>
                <a:effectLst/>
                <a:uLnTx/>
                <a:uFillTx/>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FFFFFF"/>
                </a:solidFill>
                <a:effectLst/>
                <a:uLnTx/>
                <a:uFillTx/>
              </a:rPr>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Tree>
    <p:extLst>
      <p:ext uri="{BB962C8B-B14F-4D97-AF65-F5344CB8AC3E}">
        <p14:creationId xmlns:p14="http://schemas.microsoft.com/office/powerpoint/2010/main" val="548110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6: Now think about assessing</a:t>
            </a:r>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a:p>
            <a:pPr lvl="1">
              <a:lnSpc>
                <a:spcPct val="100000"/>
              </a:lnSpc>
            </a:pPr>
            <a:endParaRPr lang="en-GB" sz="3200" dirty="0"/>
          </a:p>
        </p:txBody>
      </p:sp>
    </p:spTree>
    <p:extLst>
      <p:ext uri="{BB962C8B-B14F-4D97-AF65-F5344CB8AC3E}">
        <p14:creationId xmlns:p14="http://schemas.microsoft.com/office/powerpoint/2010/main" val="2850691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CCFF33"/>
                </a:solidFill>
                <a:effectLst/>
                <a:uLnTx/>
                <a:uFillTx/>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3200" b="1" i="0" u="none" strike="noStrike" kern="0" cap="none" spc="0" normalizeH="0" baseline="0" noProof="0" dirty="0">
                <a:ln>
                  <a:noFill/>
                </a:ln>
                <a:solidFill>
                  <a:srgbClr val="000000"/>
                </a:solidFill>
                <a:effectLst/>
                <a:uLnTx/>
                <a:uFillTx/>
              </a:rPr>
              <a:t>Assessing</a:t>
            </a:r>
          </a:p>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2000" b="1" i="0" u="none" strike="noStrike" kern="0" cap="none" spc="0" normalizeH="0" baseline="0" noProof="0" dirty="0">
                <a:ln>
                  <a:noFill/>
                </a:ln>
                <a:solidFill>
                  <a:srgbClr val="000000"/>
                </a:solidFill>
                <a:effectLst/>
                <a:uLnTx/>
                <a:uFillTx/>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FFFFFF"/>
                </a:solidFill>
                <a:effectLst/>
                <a:uLnTx/>
                <a:uFillTx/>
              </a:rPr>
              <a:t>Verbalising</a:t>
            </a:r>
          </a:p>
        </p:txBody>
      </p:sp>
    </p:spTree>
    <p:extLst>
      <p:ext uri="{BB962C8B-B14F-4D97-AF65-F5344CB8AC3E}">
        <p14:creationId xmlns:p14="http://schemas.microsoft.com/office/powerpoint/2010/main" val="2501557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CCFF33"/>
                </a:solidFill>
                <a:effectLst/>
                <a:uLnTx/>
                <a:uFillTx/>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3200" b="1" i="0" u="none" strike="noStrike" kern="0" cap="none" spc="0" normalizeH="0" baseline="0" noProof="0" dirty="0">
                <a:ln>
                  <a:noFill/>
                </a:ln>
                <a:solidFill>
                  <a:srgbClr val="FFFF00"/>
                </a:solidFill>
                <a:effectLst/>
                <a:uLnTx/>
                <a:uFillTx/>
              </a:rPr>
              <a:t>Assessing</a:t>
            </a:r>
          </a:p>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2000" b="1" i="0" u="none" strike="noStrike" kern="0" cap="none" spc="0" normalizeH="0" baseline="0" noProof="0" dirty="0">
                <a:ln>
                  <a:noFill/>
                </a:ln>
                <a:solidFill>
                  <a:srgbClr val="FFFF00"/>
                </a:solidFill>
                <a:effectLst/>
                <a:uLnTx/>
                <a:uFillTx/>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FFFFFF"/>
                </a:solidFill>
                <a:effectLst/>
                <a:uLnTx/>
                <a:uFillTx/>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Striving to enhance our students’ </a:t>
            </a:r>
            <a:r>
              <a:rPr kumimoji="0" lang="en-GB" sz="2800" b="1" i="0" u="none" strike="noStrike" kern="0" cap="none" spc="0" normalizeH="0" baseline="0" noProof="0" dirty="0">
                <a:ln>
                  <a:noFill/>
                </a:ln>
                <a:solidFill>
                  <a:srgbClr val="CC0000"/>
                </a:solidFill>
                <a:effectLst/>
                <a:uLnTx/>
                <a:uFillTx/>
                <a:latin typeface="Calibri"/>
              </a:rPr>
              <a:t>want</a:t>
            </a:r>
            <a:r>
              <a:rPr kumimoji="0" lang="en-GB" sz="2800" b="1" i="0" u="none" strike="noStrike" kern="0" cap="none" spc="0" normalizeH="0" baseline="0" noProof="0" dirty="0">
                <a:ln>
                  <a:noFill/>
                </a:ln>
                <a:solidFill>
                  <a:srgbClr val="59178A"/>
                </a:solidFill>
                <a:effectLst/>
                <a:uLnTx/>
                <a:uFillTx/>
                <a:latin typeface="Calibri"/>
              </a:rPr>
              <a:t> to learn;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Helping students to develop ownership of the </a:t>
            </a:r>
            <a:r>
              <a:rPr kumimoji="0" lang="en-GB" sz="2800" b="1" i="0" u="none" strike="noStrike" kern="0" cap="none" spc="0" normalizeH="0" baseline="0" noProof="0" dirty="0">
                <a:ln>
                  <a:noFill/>
                </a:ln>
                <a:solidFill>
                  <a:srgbClr val="CC0000"/>
                </a:solidFill>
                <a:effectLst/>
                <a:uLnTx/>
                <a:uFillTx/>
                <a:latin typeface="Calibri"/>
              </a:rPr>
              <a:t>need</a:t>
            </a:r>
            <a:r>
              <a:rPr kumimoji="0" lang="en-GB" sz="2800" b="1" i="0" u="none" strike="noStrike" kern="0" cap="none" spc="0" normalizeH="0" baseline="0" noProof="0" dirty="0">
                <a:ln>
                  <a:noFill/>
                </a:ln>
                <a:solidFill>
                  <a:srgbClr val="59178A"/>
                </a:solidFill>
                <a:effectLst/>
                <a:uLnTx/>
                <a:uFillTx/>
                <a:latin typeface="Calibri"/>
              </a:rPr>
              <a:t> to learn;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Keeping students learning by </a:t>
            </a:r>
            <a:r>
              <a:rPr kumimoji="0" lang="en-GB" sz="2800" b="1" i="0" u="none" strike="noStrike" kern="0" cap="none" spc="0" normalizeH="0" baseline="0" noProof="0" dirty="0">
                <a:ln>
                  <a:noFill/>
                </a:ln>
                <a:solidFill>
                  <a:srgbClr val="CC0000"/>
                </a:solidFill>
                <a:effectLst/>
                <a:uLnTx/>
                <a:uFillTx/>
                <a:latin typeface="Calibri"/>
              </a:rPr>
              <a:t>doing</a:t>
            </a:r>
            <a:r>
              <a:rPr kumimoji="0" lang="en-GB" sz="2800" b="1" i="0" u="none" strike="noStrike" kern="0" cap="none" spc="0" normalizeH="0" baseline="0" noProof="0" dirty="0">
                <a:ln>
                  <a:noFill/>
                </a:ln>
                <a:solidFill>
                  <a:srgbClr val="59178A"/>
                </a:solidFill>
                <a:effectLst/>
                <a:uLnTx/>
                <a:uFillTx/>
                <a:latin typeface="Calibri"/>
              </a:rPr>
              <a:t>, practice, trial-and-error, repetition;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Ensuring students get quick and useful </a:t>
            </a:r>
            <a:r>
              <a:rPr kumimoji="0" lang="en-GB" sz="2800" b="1" i="0" u="none" strike="noStrike" kern="0" cap="none" spc="0" normalizeH="0" baseline="0" noProof="0" dirty="0">
                <a:ln>
                  <a:noFill/>
                </a:ln>
                <a:solidFill>
                  <a:srgbClr val="CC0000"/>
                </a:solidFill>
                <a:effectLst/>
                <a:uLnTx/>
                <a:uFillTx/>
                <a:latin typeface="Calibri"/>
              </a:rPr>
              <a:t>feedback</a:t>
            </a:r>
            <a:r>
              <a:rPr kumimoji="0" lang="en-GB" sz="2800" b="1" i="0" u="none" strike="noStrike" kern="0" cap="none" spc="0" normalizeH="0" baseline="0" noProof="0" dirty="0">
                <a:ln>
                  <a:noFill/>
                </a:ln>
                <a:solidFill>
                  <a:srgbClr val="59178A"/>
                </a:solidFill>
                <a:effectLst/>
                <a:uLnTx/>
                <a:uFillTx/>
                <a:latin typeface="Calibri"/>
              </a:rPr>
              <a:t> – from us and from each other;</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Helping students to </a:t>
            </a:r>
            <a:r>
              <a:rPr kumimoji="0" lang="en-GB" sz="2800" b="1" i="0" u="none" strike="noStrike" kern="0" cap="none" spc="0" normalizeH="0" baseline="0" noProof="0" dirty="0">
                <a:ln>
                  <a:noFill/>
                </a:ln>
                <a:solidFill>
                  <a:srgbClr val="CC0000"/>
                </a:solidFill>
                <a:effectLst/>
                <a:uLnTx/>
                <a:uFillTx/>
                <a:latin typeface="Calibri"/>
              </a:rPr>
              <a:t>make sense</a:t>
            </a:r>
            <a:r>
              <a:rPr kumimoji="0" lang="en-GB" sz="2800" b="1" i="0" u="none" strike="noStrike" kern="0" cap="none" spc="0" normalizeH="0" baseline="0" noProof="0" dirty="0">
                <a:ln>
                  <a:noFill/>
                </a:ln>
                <a:solidFill>
                  <a:srgbClr val="59178A"/>
                </a:solidFill>
                <a:effectLst/>
                <a:uLnTx/>
                <a:uFillTx/>
                <a:latin typeface="Calibri"/>
              </a:rPr>
              <a:t> of what they learn.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Getting students deepening their learning by </a:t>
            </a:r>
            <a:r>
              <a:rPr kumimoji="0" lang="en-GB" sz="2800" b="1" i="0" u="none" strike="noStrike" kern="0" cap="none" spc="0" normalizeH="0" baseline="0" noProof="0" dirty="0">
                <a:ln>
                  <a:noFill/>
                </a:ln>
                <a:solidFill>
                  <a:srgbClr val="FF0000"/>
                </a:solidFill>
                <a:effectLst/>
                <a:uLnTx/>
                <a:uFillTx/>
                <a:latin typeface="Calibri"/>
              </a:rPr>
              <a:t>verbalising</a:t>
            </a:r>
            <a:r>
              <a:rPr kumimoji="0" lang="en-GB" sz="2800" b="1" i="0" u="none" strike="noStrike" kern="0" cap="none" spc="0" normalizeH="0" baseline="0" noProof="0" dirty="0">
                <a:ln>
                  <a:noFill/>
                </a:ln>
                <a:solidFill>
                  <a:srgbClr val="59178A"/>
                </a:solidFill>
                <a:effectLst/>
                <a:uLnTx/>
                <a:uFillTx/>
                <a:latin typeface="Calibri"/>
              </a:rPr>
              <a:t>, explaining things to each other, and to us.</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Allowing students to further deepen their learning by </a:t>
            </a:r>
            <a:r>
              <a:rPr kumimoji="0" lang="en-GB" sz="2800" b="1" i="0" u="none" strike="noStrike" kern="0" cap="none" spc="0" normalizeH="0" baseline="0" noProof="0" dirty="0">
                <a:ln>
                  <a:noFill/>
                </a:ln>
                <a:solidFill>
                  <a:srgbClr val="FF0000"/>
                </a:solidFill>
                <a:effectLst/>
                <a:uLnTx/>
                <a:uFillTx/>
                <a:latin typeface="Calibri"/>
              </a:rPr>
              <a:t>assessing</a:t>
            </a:r>
            <a:r>
              <a:rPr kumimoji="0" lang="en-GB" sz="2800" b="1" i="0" u="none" strike="noStrike" kern="0" cap="none" spc="0" normalizeH="0" baseline="0" noProof="0" dirty="0">
                <a:ln>
                  <a:noFill/>
                </a:ln>
                <a:solidFill>
                  <a:srgbClr val="59178A"/>
                </a:solidFill>
                <a:effectLst/>
                <a:uLnTx/>
                <a:uFillTx/>
                <a:latin typeface="Calibri"/>
              </a:rPr>
              <a:t> their own learning, and assessing others’ learning – </a:t>
            </a:r>
            <a:r>
              <a:rPr kumimoji="0" lang="en-GB" sz="2800" b="1" i="0" u="none" strike="noStrike" kern="0" cap="none" spc="0" normalizeH="0" baseline="0" noProof="0" dirty="0">
                <a:ln>
                  <a:noFill/>
                </a:ln>
                <a:solidFill>
                  <a:srgbClr val="FF0000"/>
                </a:solidFill>
                <a:effectLst/>
                <a:uLnTx/>
                <a:uFillTx/>
                <a:latin typeface="Calibri"/>
              </a:rPr>
              <a:t>making informed judgements</a:t>
            </a:r>
            <a:r>
              <a:rPr kumimoji="0" lang="en-GB" sz="2800" b="1" i="0" u="none" strike="noStrike" kern="0" cap="none" spc="0" normalizeH="0" baseline="0" noProof="0" dirty="0">
                <a:ln>
                  <a:noFill/>
                </a:ln>
                <a:solidFill>
                  <a:srgbClr val="59178A"/>
                </a:solidFill>
                <a:effectLst/>
                <a:uLnTx/>
                <a:uFillTx/>
                <a:latin typeface="Calibri"/>
              </a:rPr>
              <a:t>.</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We can make learning happen by:</a:t>
            </a:r>
          </a:p>
        </p:txBody>
      </p:sp>
    </p:spTree>
    <p:extLst>
      <p:ext uri="{BB962C8B-B14F-4D97-AF65-F5344CB8AC3E}">
        <p14:creationId xmlns:p14="http://schemas.microsoft.com/office/powerpoint/2010/main" val="1002067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00B050"/>
                </a:solidFill>
                <a:latin typeface="Calibri" pitchFamily="34" charset="0"/>
              </a:rPr>
              <a:t>Teaching – and research – and reflection:</a:t>
            </a:r>
            <a:br>
              <a:rPr lang="en-GB" sz="3200" b="1" dirty="0">
                <a:solidFill>
                  <a:srgbClr val="00B050"/>
                </a:solidFill>
                <a:latin typeface="Calibri" pitchFamily="34" charset="0"/>
              </a:rPr>
            </a:br>
            <a:r>
              <a:rPr lang="en-GB" sz="3200" b="1" dirty="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latin typeface="Calibri" pitchFamily="34" charset="0"/>
              </a:rPr>
              <a:t>‘what’ 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Why? </a:t>
            </a:r>
            <a:r>
              <a:rPr lang="en-GB" sz="2800" b="1" kern="0" dirty="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a:solidFill>
                  <a:srgbClr val="660066"/>
                </a:solidFill>
                <a:latin typeface="Calibri" pitchFamily="34" charset="0"/>
              </a:rPr>
              <a:t>What? </a:t>
            </a:r>
            <a:r>
              <a:rPr lang="en-GB" sz="1800" b="1" kern="0" dirty="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Who? </a:t>
            </a:r>
            <a:r>
              <a:rPr lang="en-GB" sz="2800" b="1" kern="0" dirty="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Where? </a:t>
            </a:r>
            <a:r>
              <a:rPr lang="en-GB" sz="2800" b="1" kern="0" dirty="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When? </a:t>
            </a:r>
            <a:r>
              <a:rPr lang="en-GB" sz="2800" b="1" kern="0" dirty="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How? </a:t>
            </a:r>
            <a:r>
              <a:rPr lang="en-GB" sz="2800" b="1" kern="0" dirty="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Which? </a:t>
            </a:r>
            <a:r>
              <a:rPr lang="en-GB" sz="2800" b="1" kern="0" dirty="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So what? </a:t>
            </a:r>
            <a:r>
              <a:rPr lang="en-GB" sz="2800" b="1" kern="0" dirty="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Wow? </a:t>
            </a:r>
            <a:r>
              <a:rPr lang="en-GB" sz="2800" b="1" kern="0" dirty="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a:solidFill>
                  <a:srgbClr val="00B050"/>
                </a:solidFill>
                <a:latin typeface="Calibri" pitchFamily="34" charset="0"/>
              </a:rPr>
              <a:t>Teaching – and research – and reflection:</a:t>
            </a:r>
            <a:br>
              <a:rPr lang="en-GB" sz="3200" b="1" kern="0" dirty="0">
                <a:solidFill>
                  <a:srgbClr val="00B050"/>
                </a:solidFill>
                <a:latin typeface="Calibri" pitchFamily="34" charset="0"/>
              </a:rPr>
            </a:br>
            <a:r>
              <a:rPr lang="en-GB" sz="3200" b="1" kern="0" dirty="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Rationale</a:t>
            </a:r>
          </a:p>
        </p:txBody>
      </p:sp>
      <p:sp>
        <p:nvSpPr>
          <p:cNvPr id="3" name="Content Placeholder 2"/>
          <p:cNvSpPr>
            <a:spLocks noGrp="1"/>
          </p:cNvSpPr>
          <p:nvPr>
            <p:ph idx="1"/>
          </p:nvPr>
        </p:nvSpPr>
        <p:spPr/>
        <p:txBody>
          <a:bodyPr/>
          <a:lstStyle/>
          <a:p>
            <a:r>
              <a:rPr lang="en-GB" dirty="0"/>
              <a:t>Focusing on formative feedback (rather than summative) is for many reasons the right thing to be doing, but can have the effect of increasing the volume of marking, and exacerbate students’ perceptions of any unfairness or inconsistencies in feedback. </a:t>
            </a:r>
          </a:p>
          <a:p>
            <a:r>
              <a:rPr lang="en-GB" dirty="0"/>
              <a:t>Students views are even more important than before, with the ‘student voice’ elements of NSS 2017, and the likelihood of NSS impacting strongly on the Teaching Excellence Framework.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a:solidFill>
                  <a:srgbClr val="FF3300"/>
                </a:solidFill>
              </a:rPr>
              <a:t>Sadler, D. R. (2010). </a:t>
            </a:r>
            <a:r>
              <a:rPr lang="en-GB" sz="2400" b="1" dirty="0"/>
              <a:t>Beyond feedback: Developing student capability in complex appraisal. </a:t>
            </a:r>
            <a:r>
              <a:rPr lang="en-GB" sz="2400" b="1" i="1" dirty="0"/>
              <a:t>Assessment &amp; Evaluation in Higher Education, 35</a:t>
            </a:r>
            <a:r>
              <a:rPr lang="en-GB" sz="2400" b="1" dirty="0"/>
              <a:t>(5), 535-550.</a:t>
            </a:r>
            <a:br>
              <a:rPr lang="en-GB" sz="2400" b="1" dirty="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a:t>Students need to be exposed to, and gain experience in </a:t>
            </a:r>
            <a:r>
              <a:rPr lang="en-GB" dirty="0">
                <a:solidFill>
                  <a:schemeClr val="accent6">
                    <a:lumMod val="40000"/>
                    <a:lumOff val="60000"/>
                  </a:schemeClr>
                </a:solidFill>
              </a:rPr>
              <a:t>making judgements </a:t>
            </a:r>
            <a:r>
              <a:rPr lang="en-GB" dirty="0"/>
              <a:t>about a variety of works of </a:t>
            </a:r>
            <a:r>
              <a:rPr lang="en-GB" dirty="0">
                <a:solidFill>
                  <a:schemeClr val="accent6">
                    <a:lumMod val="40000"/>
                    <a:lumOff val="60000"/>
                  </a:schemeClr>
                </a:solidFill>
              </a:rPr>
              <a:t>different</a:t>
            </a:r>
            <a:r>
              <a:rPr lang="en-GB" dirty="0"/>
              <a:t> quality…They need planned rather than random exposure to exemplars, and experience in making judgements about quality. They need to create verbalised rationales and accounts of how various works could have been </a:t>
            </a:r>
            <a:r>
              <a:rPr lang="en-GB" dirty="0">
                <a:solidFill>
                  <a:schemeClr val="accent6">
                    <a:lumMod val="40000"/>
                    <a:lumOff val="60000"/>
                  </a:schemeClr>
                </a:solidFill>
              </a:rPr>
              <a:t>done</a:t>
            </a:r>
            <a:r>
              <a:rPr lang="en-GB" dirty="0">
                <a:solidFill>
                  <a:srgbClr val="FF3300"/>
                </a:solidFill>
              </a:rPr>
              <a:t> </a:t>
            </a:r>
            <a:r>
              <a:rPr lang="en-GB" dirty="0">
                <a:solidFill>
                  <a:schemeClr val="accent6">
                    <a:lumMod val="40000"/>
                    <a:lumOff val="60000"/>
                  </a:schemeClr>
                </a:solidFill>
              </a:rPr>
              <a:t>better</a:t>
            </a:r>
            <a:r>
              <a:rPr lang="en-GB" dirty="0"/>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Finally, they need to engage in </a:t>
            </a:r>
            <a:r>
              <a:rPr lang="en-GB" dirty="0">
                <a:solidFill>
                  <a:schemeClr val="accent6">
                    <a:lumMod val="40000"/>
                    <a:lumOff val="60000"/>
                  </a:schemeClr>
                </a:solidFill>
              </a:rPr>
              <a:t>evaluative conversations</a:t>
            </a:r>
            <a:r>
              <a:rPr lang="en-GB" dirty="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FF3300"/>
                </a:solidFill>
                <a:effectLst/>
                <a:uLnTx/>
                <a:uFillTx/>
                <a:latin typeface="+mj-lt"/>
                <a:ea typeface="+mj-ea"/>
                <a:cs typeface="+mj-cs"/>
              </a:rPr>
              <a:t>Sadler, D. R. (2010). </a:t>
            </a:r>
            <a:r>
              <a:rPr kumimoji="0" lang="en-GB" sz="2400" b="1" i="0" u="none" strike="noStrike" kern="0" cap="none" spc="0" normalizeH="0" baseline="0" noProof="0" dirty="0">
                <a:ln>
                  <a:noFill/>
                </a:ln>
                <a:solidFill>
                  <a:srgbClr val="008000"/>
                </a:solidFill>
                <a:effectLst/>
                <a:uLnTx/>
                <a:uFillTx/>
                <a:latin typeface="+mj-lt"/>
                <a:ea typeface="+mj-ea"/>
                <a:cs typeface="+mj-cs"/>
              </a:rPr>
              <a:t>Beyond feedback: Developing student capability in complex appraisal. </a:t>
            </a:r>
            <a:r>
              <a:rPr kumimoji="0" lang="en-GB" sz="2400" b="1" i="1" u="none" strike="noStrike" kern="0" cap="none" spc="0" normalizeH="0" baseline="0" noProof="0" dirty="0">
                <a:ln>
                  <a:noFill/>
                </a:ln>
                <a:solidFill>
                  <a:srgbClr val="008000"/>
                </a:solidFill>
                <a:effectLst/>
                <a:uLnTx/>
                <a:uFillTx/>
                <a:latin typeface="+mj-lt"/>
                <a:ea typeface="+mj-ea"/>
                <a:cs typeface="+mj-cs"/>
              </a:rPr>
              <a:t>Assessment &amp; Evaluation in Higher Education, 35</a:t>
            </a:r>
            <a:r>
              <a:rPr kumimoji="0" lang="en-GB" sz="2400" b="1" i="0" u="none" strike="noStrike" kern="0" cap="none" spc="0" normalizeH="0" baseline="0" noProof="0" dirty="0">
                <a:ln>
                  <a:noFill/>
                </a:ln>
                <a:solidFill>
                  <a:srgbClr val="008000"/>
                </a:solidFill>
                <a:effectLst/>
                <a:uLnTx/>
                <a:uFillTx/>
                <a:latin typeface="+mj-lt"/>
                <a:ea typeface="+mj-ea"/>
                <a:cs typeface="+mj-cs"/>
              </a:rPr>
              <a:t>(5), 535-550.</a:t>
            </a:r>
            <a:br>
              <a:rPr kumimoji="0" lang="en-GB" sz="2400" b="1" i="0" u="none" strike="noStrike" kern="0" cap="none" spc="0" normalizeH="0" baseline="0" noProof="0" dirty="0">
                <a:ln>
                  <a:noFill/>
                </a:ln>
                <a:solidFill>
                  <a:srgbClr val="008000"/>
                </a:solidFill>
                <a:effectLst/>
                <a:uLnTx/>
                <a:uFillTx/>
                <a:latin typeface="+mj-lt"/>
                <a:ea typeface="+mj-ea"/>
                <a:cs typeface="+mj-cs"/>
              </a:rPr>
            </a:br>
            <a:endParaRPr kumimoji="0" lang="en-GB" sz="2400" b="1" i="0" u="none" strike="noStrike" kern="0" cap="none" spc="0" normalizeH="0" baseline="0" noProof="0" dirty="0">
              <a:ln>
                <a:noFill/>
              </a:ln>
              <a:solidFill>
                <a:srgbClr val="008000"/>
              </a:solidFill>
              <a:effectLst/>
              <a:uLnTx/>
              <a:uFillTx/>
              <a:latin typeface="+mj-lt"/>
              <a:ea typeface="+mj-ea"/>
              <a:cs typeface="+mj-cs"/>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3"/>
            <a:ext cx="6481762" cy="3096429"/>
          </a:xfrm>
          <a:noFill/>
        </p:spPr>
        <p:txBody>
          <a:bodyPr/>
          <a:lstStyle/>
          <a:p>
            <a:pPr algn="ctr">
              <a:defRPr/>
            </a:pPr>
            <a:r>
              <a:rPr lang="en-GB" sz="4400" dirty="0">
                <a:solidFill>
                  <a:schemeClr val="accent1">
                    <a:lumMod val="60000"/>
                    <a:lumOff val="40000"/>
                  </a:schemeClr>
                </a:solidFill>
              </a:rPr>
              <a:t>Fifteen ideas </a:t>
            </a:r>
            <a:br>
              <a:rPr lang="en-GB" sz="4400" dirty="0">
                <a:solidFill>
                  <a:schemeClr val="accent1">
                    <a:lumMod val="60000"/>
                    <a:lumOff val="40000"/>
                  </a:schemeClr>
                </a:solidFill>
              </a:rPr>
            </a:br>
            <a:r>
              <a:rPr lang="en-GB" sz="4000" dirty="0">
                <a:solidFill>
                  <a:schemeClr val="accent1">
                    <a:lumMod val="60000"/>
                    <a:lumOff val="40000"/>
                  </a:schemeClr>
                </a:solidFill>
              </a:rPr>
              <a:t>for making assessment and feedback more effective, efficient and manageable for us, and for students</a:t>
            </a:r>
            <a:endParaRPr lang="en-GB" sz="3200" dirty="0">
              <a:solidFill>
                <a:schemeClr val="accent1">
                  <a:lumMod val="60000"/>
                  <a:lumOff val="40000"/>
                </a:schemeClr>
              </a:solidFill>
            </a:endParaRPr>
          </a:p>
        </p:txBody>
      </p:sp>
      <p:sp>
        <p:nvSpPr>
          <p:cNvPr id="5" name="Rectangle 8">
            <a:hlinkClick r:id="rId3" action="ppaction://hlinkpres?slideindex=1&amp;slidetitle="/>
          </p:cNvPr>
          <p:cNvSpPr>
            <a:spLocks noChangeArrowheads="1"/>
          </p:cNvSpPr>
          <p:nvPr/>
        </p:nvSpPr>
        <p:spPr bwMode="auto">
          <a:xfrm>
            <a:off x="251521" y="4365130"/>
            <a:ext cx="8496944"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fontAlgn="auto" hangingPunct="0">
              <a:spcBef>
                <a:spcPct val="20000"/>
              </a:spcBef>
              <a:spcAft>
                <a:spcPts val="0"/>
              </a:spcAft>
              <a:buClr>
                <a:srgbClr val="7E9CE8"/>
              </a:buClr>
              <a:buFont typeface="Wingdings" pitchFamily="2" charset="2"/>
              <a:buNone/>
              <a:defRPr/>
            </a:pPr>
            <a:r>
              <a:rPr lang="en-GB" sz="3200" b="1" kern="0" dirty="0">
                <a:solidFill>
                  <a:srgbClr val="000000"/>
                </a:solidFill>
                <a:latin typeface="Arial" pitchFamily="34" charset="0"/>
              </a:rPr>
              <a:t>Phil Race</a:t>
            </a:r>
          </a:p>
          <a:p>
            <a:pPr marL="723900" indent="-723900" algn="ctr" eaLnBrk="0" fontAlgn="auto" hangingPunct="0">
              <a:spcBef>
                <a:spcPct val="20000"/>
              </a:spcBef>
              <a:spcAft>
                <a:spcPts val="0"/>
              </a:spcAft>
              <a:buClr>
                <a:srgbClr val="7E9CE8"/>
              </a:buClr>
              <a:buFont typeface="Wingdings" pitchFamily="2" charset="2"/>
              <a:buNone/>
              <a:defRPr/>
            </a:pPr>
            <a:r>
              <a:rPr lang="en-GB" sz="2000" b="1" kern="0" dirty="0">
                <a:solidFill>
                  <a:srgbClr val="008000"/>
                </a:solidFill>
                <a:latin typeface="Arial" pitchFamily="34" charset="0"/>
              </a:rPr>
              <a:t>(from Newcastle-upon-Tyne)</a:t>
            </a:r>
          </a:p>
          <a:p>
            <a:pPr marL="723900" indent="-723900" algn="ctr" eaLnBrk="0" fontAlgn="auto" hangingPunct="0">
              <a:spcBef>
                <a:spcPct val="20000"/>
              </a:spcBef>
              <a:spcAft>
                <a:spcPts val="0"/>
              </a:spcAft>
              <a:buClr>
                <a:srgbClr val="7E9CE8"/>
              </a:buClr>
              <a:buFont typeface="Wingdings" pitchFamily="2" charset="2"/>
              <a:buNone/>
              <a:defRPr/>
            </a:pPr>
            <a:r>
              <a:rPr lang="en-GB" sz="1600" b="1" kern="0" dirty="0">
                <a:solidFill>
                  <a:srgbClr val="000000"/>
                </a:solidFill>
                <a:latin typeface="Arial" pitchFamily="34" charset="0"/>
              </a:rPr>
              <a:t>BSc  PhD  PGCE  FCIPD  PFHEA   NTF </a:t>
            </a:r>
          </a:p>
          <a:p>
            <a:pPr algn="ctr" eaLnBrk="0" fontAlgn="auto" hangingPunct="0">
              <a:lnSpc>
                <a:spcPct val="90000"/>
              </a:lnSpc>
              <a:spcBef>
                <a:spcPts val="0"/>
              </a:spcBef>
              <a:spcAft>
                <a:spcPts val="0"/>
              </a:spcAft>
              <a:buClr>
                <a:srgbClr val="FF3399"/>
              </a:buClr>
              <a:buSzPct val="75000"/>
              <a:buFont typeface="Monotype Sorts" pitchFamily="2" charset="2"/>
              <a:buNone/>
              <a:defRPr/>
            </a:pPr>
            <a:r>
              <a:rPr lang="en-GB" sz="2000" b="1" kern="0" dirty="0">
                <a:solidFill>
                  <a:srgbClr val="4F81BD"/>
                </a:solidFill>
                <a:latin typeface="Arial" charset="0"/>
              </a:rPr>
              <a:t>Follow Phil on Twitter: @RacePhil </a:t>
            </a:r>
            <a:endParaRPr lang="en-GB" sz="2000" b="1" kern="0" dirty="0">
              <a:solidFill>
                <a:srgbClr val="4F81BD"/>
              </a:solidFill>
              <a:latin typeface="Arial" pitchFamily="34" charset="0"/>
            </a:endParaRPr>
          </a:p>
          <a:p>
            <a:pPr marL="723900" indent="-723900" algn="ctr" eaLnBrk="0" fontAlgn="auto" hangingPunct="0">
              <a:spcBef>
                <a:spcPct val="20000"/>
              </a:spcBef>
              <a:spcAft>
                <a:spcPts val="0"/>
              </a:spcAft>
              <a:buClr>
                <a:srgbClr val="7E9CE8"/>
              </a:buClr>
              <a:buFont typeface="Wingdings" pitchFamily="2" charset="2"/>
              <a:buNone/>
              <a:defRPr/>
            </a:pPr>
            <a:r>
              <a:rPr lang="en-GB" sz="1800" b="1" kern="0" dirty="0">
                <a:solidFill>
                  <a:srgbClr val="000000"/>
                </a:solidFill>
                <a:latin typeface="Arial" pitchFamily="34" charset="0"/>
              </a:rPr>
              <a:t>Visiting Professor:  University of Plymouth and University of Suffolk</a:t>
            </a:r>
          </a:p>
          <a:p>
            <a:pPr marL="723900" indent="-723900" algn="ctr" eaLnBrk="0" fontAlgn="auto" hangingPunct="0">
              <a:spcBef>
                <a:spcPct val="20000"/>
              </a:spcBef>
              <a:spcAft>
                <a:spcPts val="0"/>
              </a:spcAft>
              <a:buClr>
                <a:srgbClr val="7E9CE8"/>
              </a:buClr>
              <a:buFont typeface="Wingdings" pitchFamily="2" charset="2"/>
              <a:buNone/>
              <a:defRPr/>
            </a:pPr>
            <a:r>
              <a:rPr lang="en-GB" sz="1800" b="1" kern="0"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GB" sz="4400" kern="0">
              <a:solidFill>
                <a:srgbClr val="FFFFFF"/>
              </a:solidFill>
            </a:endParaRPr>
          </a:p>
        </p:txBody>
      </p:sp>
    </p:spTree>
    <p:extLst>
      <p:ext uri="{BB962C8B-B14F-4D97-AF65-F5344CB8AC3E}">
        <p14:creationId xmlns:p14="http://schemas.microsoft.com/office/powerpoint/2010/main" val="3343185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200" b="1" dirty="0"/>
              <a:t>Why re-invent assessment and feedback now?</a:t>
            </a:r>
          </a:p>
        </p:txBody>
      </p:sp>
      <p:sp>
        <p:nvSpPr>
          <p:cNvPr id="3" name="Content Placeholder 2"/>
          <p:cNvSpPr>
            <a:spLocks noGrp="1"/>
          </p:cNvSpPr>
          <p:nvPr>
            <p:ph idx="1"/>
          </p:nvPr>
        </p:nvSpPr>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likely also the forthcoming TEF.</a:t>
            </a:r>
          </a:p>
          <a:p>
            <a:pPr>
              <a:buFont typeface="+mj-lt"/>
              <a:buAutoNum type="arabicPeriod"/>
            </a:pPr>
            <a:r>
              <a:rPr lang="en-GB" sz="2600" dirty="0"/>
              <a:t>It is madness just to keep trying to do the same things better – we need to try something else.</a:t>
            </a:r>
          </a:p>
        </p:txBody>
      </p:sp>
    </p:spTree>
    <p:extLst>
      <p:ext uri="{BB962C8B-B14F-4D97-AF65-F5344CB8AC3E}">
        <p14:creationId xmlns:p14="http://schemas.microsoft.com/office/powerpoint/2010/main" val="212576031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Picture 3" descr="tango.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solidFill>
            <a:schemeClr val="bg1"/>
          </a:solidFill>
        </p:spPr>
        <p:txBody>
          <a:bodyPr/>
          <a:lstStyle/>
          <a:p>
            <a:r>
              <a:rPr lang="en-GB" b="1" dirty="0"/>
              <a:t>“It takes two to tango”</a:t>
            </a:r>
          </a:p>
        </p:txBody>
      </p:sp>
      <p:sp>
        <p:nvSpPr>
          <p:cNvPr id="3" name="Content Placeholder 2"/>
          <p:cNvSpPr>
            <a:spLocks noGrp="1"/>
          </p:cNvSpPr>
          <p:nvPr>
            <p:ph idx="1"/>
          </p:nvPr>
        </p:nvSpPr>
        <p:spPr>
          <a:solidFill>
            <a:schemeClr val="bg1"/>
          </a:solidFill>
        </p:spPr>
        <p:txBody>
          <a:bodyPr/>
          <a:lstStyle/>
          <a:p>
            <a:r>
              <a:rPr lang="en-GB" dirty="0"/>
              <a:t>To reinvent assessment and feedback, it’s of limited value just thinking of changing what we do, when we do it, how we do it, and why we do it.</a:t>
            </a:r>
          </a:p>
          <a:p>
            <a:r>
              <a:rPr lang="en-GB" dirty="0"/>
              <a:t>Students have to be involved throughout, and have ownership and trust in the changes that are made.</a:t>
            </a:r>
          </a:p>
          <a:p>
            <a:r>
              <a:rPr lang="en-GB" dirty="0"/>
              <a:t>It can be risky – but exciting – for both.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p14="http://schemas.microsoft.com/office/powerpoint/2010/main" val="374305287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08721"/>
            <a:ext cx="9396536" cy="4958694"/>
          </a:xfrm>
        </p:spPr>
        <p:txBody>
          <a:bodyPr/>
          <a:lstStyle/>
          <a:p>
            <a:pPr>
              <a:spcBef>
                <a:spcPts val="600"/>
              </a:spcBef>
              <a:buFont typeface="+mj-lt"/>
              <a:buAutoNum type="alphaUcPeriod"/>
            </a:pPr>
            <a:r>
              <a:rPr lang="en-GB" sz="2800" dirty="0"/>
              <a:t>Design much shorter assessments.</a:t>
            </a:r>
          </a:p>
          <a:p>
            <a:pPr>
              <a:spcBef>
                <a:spcPts val="600"/>
              </a:spcBef>
              <a:buFont typeface="+mj-lt"/>
              <a:buAutoNum type="alphaUcPeriod"/>
            </a:pPr>
            <a:r>
              <a:rPr lang="en-GB" sz="2800" dirty="0"/>
              <a:t>Increase formative assessment and reduce summative assessment.</a:t>
            </a:r>
          </a:p>
          <a:p>
            <a:pPr>
              <a:spcBef>
                <a:spcPts val="600"/>
              </a:spcBef>
              <a:buFont typeface="+mj-lt"/>
              <a:buAutoNum type="alphaUcPeriod"/>
            </a:pPr>
            <a:r>
              <a:rPr lang="en-GB" sz="2800" dirty="0"/>
              <a:t>Don’t just use essays.</a:t>
            </a:r>
          </a:p>
          <a:p>
            <a:pPr>
              <a:spcBef>
                <a:spcPts val="600"/>
              </a:spcBef>
              <a:buFont typeface="+mj-lt"/>
              <a:buAutoNum type="alphaUcPeriod"/>
            </a:pPr>
            <a:r>
              <a:rPr lang="en-GB" sz="2800" dirty="0"/>
              <a:t>Make more use of oral feedback rather than written feedback.</a:t>
            </a:r>
          </a:p>
          <a:p>
            <a:pPr>
              <a:spcBef>
                <a:spcPts val="600"/>
              </a:spcBef>
              <a:buFont typeface="+mj-lt"/>
              <a:buAutoNum type="alphaUcPeriod"/>
            </a:pPr>
            <a:r>
              <a:rPr lang="en-GB" sz="2800" dirty="0"/>
              <a:t>Speed up feedback so students still care about it when they receive it.</a:t>
            </a:r>
          </a:p>
          <a:p>
            <a:pPr>
              <a:spcBef>
                <a:spcPts val="600"/>
              </a:spcBef>
              <a:buFont typeface="+mj-lt"/>
              <a:buAutoNum type="alphaUcPeriod"/>
            </a:pPr>
            <a:r>
              <a:rPr lang="en-GB" sz="2800" dirty="0"/>
              <a:t>Get students giving feedback to each other, and sharing feedback.</a:t>
            </a:r>
          </a:p>
          <a:p>
            <a:pPr>
              <a:spcBef>
                <a:spcPts val="600"/>
              </a:spcBef>
              <a:buFont typeface="+mj-lt"/>
              <a:buAutoNum type="alphaUcPeriod"/>
            </a:pPr>
            <a:r>
              <a:rPr lang="en-GB" sz="2800" dirty="0"/>
              <a:t>Let students right into the meaning of assessment criteria, by explaining and illustrating these in whole-group contexts such as lectures.</a:t>
            </a:r>
          </a:p>
          <a:p>
            <a:pPr>
              <a:buFont typeface="+mj-lt"/>
              <a:buAutoNum type="alphaUcPeriod"/>
            </a:pPr>
            <a:endParaRPr lang="en-GB" sz="2800" dirty="0"/>
          </a:p>
        </p:txBody>
      </p:sp>
      <p:sp>
        <p:nvSpPr>
          <p:cNvPr id="5"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Tree>
    <p:extLst>
      <p:ext uri="{BB962C8B-B14F-4D97-AF65-F5344CB8AC3E}">
        <p14:creationId xmlns:p14="http://schemas.microsoft.com/office/powerpoint/2010/main" val="330053917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1119116"/>
            <a:ext cx="9396536" cy="4748299"/>
          </a:xfrm>
        </p:spPr>
        <p:txBody>
          <a:bodyPr/>
          <a:lstStyle/>
          <a:p>
            <a:pPr>
              <a:spcBef>
                <a:spcPts val="600"/>
              </a:spcBef>
              <a:buFont typeface="+mj-lt"/>
              <a:buAutoNum type="alphaUcPeriod" startAt="8"/>
            </a:pPr>
            <a:r>
              <a:rPr lang="en-GB" sz="2800" dirty="0"/>
              <a:t>Show students a range of evidence of achievement.</a:t>
            </a:r>
          </a:p>
          <a:p>
            <a:pPr>
              <a:spcBef>
                <a:spcPts val="600"/>
              </a:spcBef>
              <a:buFont typeface="+mj-lt"/>
              <a:buAutoNum type="alphaUcPeriod" startAt="8"/>
            </a:pPr>
            <a:r>
              <a:rPr lang="en-GB" sz="2800" dirty="0"/>
              <a:t>Get students themselves formulating evidence of achievement.</a:t>
            </a:r>
          </a:p>
          <a:p>
            <a:pPr>
              <a:spcBef>
                <a:spcPts val="600"/>
              </a:spcBef>
              <a:buFont typeface="+mj-lt"/>
              <a:buAutoNum type="alphaUcPeriod" startAt="8"/>
            </a:pPr>
            <a:r>
              <a:rPr lang="en-GB" sz="2800" dirty="0"/>
              <a:t>Get students themselves designing and applying assessment criteria.</a:t>
            </a:r>
          </a:p>
          <a:p>
            <a:pPr>
              <a:spcBef>
                <a:spcPts val="600"/>
              </a:spcBef>
              <a:buFont typeface="+mj-lt"/>
              <a:buAutoNum type="alphaUcPeriod" startAt="8"/>
            </a:pPr>
            <a:r>
              <a:rPr lang="en-GB" sz="2800" dirty="0"/>
              <a:t>Make the most of feedback to students in small-group contexts, such as tutorials.</a:t>
            </a:r>
          </a:p>
          <a:p>
            <a:pPr>
              <a:spcBef>
                <a:spcPts val="600"/>
              </a:spcBef>
              <a:buFont typeface="+mj-lt"/>
              <a:buAutoNum type="alphaUcPeriod" startAt="8"/>
            </a:pPr>
            <a:r>
              <a:rPr lang="en-GB" sz="2800" dirty="0"/>
              <a:t>Use statement banks to speed up formulating useful feedback.</a:t>
            </a:r>
          </a:p>
          <a:p>
            <a:pPr>
              <a:spcBef>
                <a:spcPts val="600"/>
              </a:spcBef>
              <a:buFont typeface="+mj-lt"/>
              <a:buAutoNum type="alphaUcPeriod" startAt="8"/>
            </a:pPr>
            <a:r>
              <a:rPr lang="en-GB" sz="2800" dirty="0"/>
              <a:t>Get students self-assessing, and give them feedback on their self-assessment.</a:t>
            </a:r>
          </a:p>
          <a:p>
            <a:pPr>
              <a:spcBef>
                <a:spcPts val="600"/>
              </a:spcBef>
              <a:buFont typeface="+mj-lt"/>
              <a:buAutoNum type="alphaUcPeriod" startAt="8"/>
            </a:pPr>
            <a:r>
              <a:rPr lang="en-GB" sz="2800" dirty="0"/>
              <a:t>Try to avoid ‘final language’ in feedback.</a:t>
            </a:r>
          </a:p>
          <a:p>
            <a:pPr>
              <a:spcBef>
                <a:spcPts val="600"/>
              </a:spcBef>
              <a:buFont typeface="+mj-lt"/>
              <a:buAutoNum type="alphaUcPeriod" startAt="8"/>
            </a:pPr>
            <a:r>
              <a:rPr lang="en-GB" sz="2800" dirty="0"/>
              <a:t>Always make assignment design a team effort.</a:t>
            </a:r>
          </a:p>
          <a:p>
            <a:pPr>
              <a:buFont typeface="+mj-lt"/>
              <a:buAutoNum type="alphaUcPeriod" startAt="8"/>
            </a:pPr>
            <a:endParaRPr lang="en-GB" sz="2800" dirty="0"/>
          </a:p>
          <a:p>
            <a:pPr>
              <a:buFont typeface="+mj-lt"/>
              <a:buAutoNum type="alphaUcPeriod" startAt="8"/>
            </a:pPr>
            <a:endParaRPr lang="en-GB" sz="2800" dirty="0"/>
          </a:p>
        </p:txBody>
      </p:sp>
      <p:sp>
        <p:nvSpPr>
          <p:cNvPr id="5"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Tree>
    <p:extLst>
      <p:ext uri="{BB962C8B-B14F-4D97-AF65-F5344CB8AC3E}">
        <p14:creationId xmlns:p14="http://schemas.microsoft.com/office/powerpoint/2010/main" val="140686525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A	Design much shorter assessments</a:t>
            </a:r>
          </a:p>
        </p:txBody>
      </p:sp>
      <p:sp>
        <p:nvSpPr>
          <p:cNvPr id="3" name="Content Placeholder 2"/>
          <p:cNvSpPr>
            <a:spLocks noGrp="1"/>
          </p:cNvSpPr>
          <p:nvPr>
            <p:ph idx="1"/>
          </p:nvPr>
        </p:nvSpPr>
        <p:spPr/>
        <p:txBody>
          <a:bodyPr/>
          <a:lstStyle/>
          <a:p>
            <a:r>
              <a:rPr lang="en-GB" sz="2800" dirty="0"/>
              <a:t>(e.g. a 300-word annotated bibliography instead of a 3000-word essay).</a:t>
            </a:r>
          </a:p>
          <a:p>
            <a:r>
              <a:rPr lang="en-GB" sz="2800" dirty="0"/>
              <a:t>We tend to keep using long assessments, because that’s what we’ve always done. As a result, we spend ages marking, and too little time assessing.</a:t>
            </a:r>
          </a:p>
          <a:p>
            <a:r>
              <a:rPr lang="en-GB" sz="2800" dirty="0"/>
              <a:t>Students learn to ‘waffle’ with long assessments. A short assessment can be harder, and more intense. And we achieve better discrimination between best and worst.</a:t>
            </a:r>
          </a:p>
          <a:p>
            <a:r>
              <a:rPr lang="en-GB" sz="2800" dirty="0"/>
              <a:t>Shorter assessments are much, much faster to assess.</a:t>
            </a:r>
          </a:p>
          <a:p>
            <a:endParaRPr lang="en-GB" sz="2800" dirty="0"/>
          </a:p>
        </p:txBody>
      </p:sp>
    </p:spTree>
    <p:extLst>
      <p:ext uri="{BB962C8B-B14F-4D97-AF65-F5344CB8AC3E}">
        <p14:creationId xmlns:p14="http://schemas.microsoft.com/office/powerpoint/2010/main" val="11838367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Rationale (</a:t>
            </a:r>
            <a:r>
              <a:rPr lang="en-GB" dirty="0" err="1"/>
              <a:t>contd</a:t>
            </a:r>
            <a:r>
              <a:rPr lang="en-GB" dirty="0"/>
              <a:t>)</a:t>
            </a:r>
          </a:p>
        </p:txBody>
      </p:sp>
      <p:sp>
        <p:nvSpPr>
          <p:cNvPr id="3" name="Content Placeholder 2"/>
          <p:cNvSpPr>
            <a:spLocks noGrp="1"/>
          </p:cNvSpPr>
          <p:nvPr>
            <p:ph idx="1"/>
          </p:nvPr>
        </p:nvSpPr>
        <p:spPr/>
        <p:txBody>
          <a:bodyPr/>
          <a:lstStyle/>
          <a:p>
            <a:r>
              <a:rPr lang="en-GB" dirty="0"/>
              <a:t>Einstein suggested that ‘it is simply madness to keep doing the same things and expect different results’; it is therefore timely to explore how assessment and feedback can now be ‘reinvented’ to make all the processes more effective, efficient and manageable.</a:t>
            </a:r>
          </a:p>
        </p:txBody>
      </p:sp>
    </p:spTree>
    <p:extLst>
      <p:ext uri="{BB962C8B-B14F-4D97-AF65-F5344CB8AC3E}">
        <p14:creationId xmlns:p14="http://schemas.microsoft.com/office/powerpoint/2010/main" val="3561391022"/>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B	Increase formative assessment and reduce summative assessment</a:t>
            </a:r>
          </a:p>
        </p:txBody>
      </p:sp>
      <p:sp>
        <p:nvSpPr>
          <p:cNvPr id="3" name="Content Placeholder 2"/>
          <p:cNvSpPr>
            <a:spLocks noGrp="1"/>
          </p:cNvSpPr>
          <p:nvPr>
            <p:ph idx="1"/>
          </p:nvPr>
        </p:nvSpPr>
        <p:spPr/>
        <p:txBody>
          <a:bodyPr/>
          <a:lstStyle/>
          <a:p>
            <a:r>
              <a:rPr lang="en-GB" dirty="0"/>
              <a:t>We know that students learn little or nothing from feedback on summative assessments.</a:t>
            </a:r>
          </a:p>
          <a:p>
            <a:r>
              <a:rPr lang="en-GB" dirty="0"/>
              <a:t>Some don’t even collect their marked work. </a:t>
            </a:r>
          </a:p>
          <a:p>
            <a:r>
              <a:rPr lang="en-GB" dirty="0"/>
              <a:t>Students often don’t learn from feedback on supposedly-formative assessments, as they’ve already moved on to the next task.</a:t>
            </a:r>
          </a:p>
          <a:p>
            <a:r>
              <a:rPr lang="en-GB" dirty="0"/>
              <a:t>Formative assessment can be a great learning experience. Students’ final results can benefit enormously from formative feedback. </a:t>
            </a:r>
          </a:p>
        </p:txBody>
      </p:sp>
    </p:spTree>
    <p:extLst>
      <p:ext uri="{BB962C8B-B14F-4D97-AF65-F5344CB8AC3E}">
        <p14:creationId xmlns:p14="http://schemas.microsoft.com/office/powerpoint/2010/main" val="352298234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C	Don’t just use essays</a:t>
            </a:r>
          </a:p>
        </p:txBody>
      </p:sp>
      <p:sp>
        <p:nvSpPr>
          <p:cNvPr id="3" name="Content Placeholder 2"/>
          <p:cNvSpPr>
            <a:spLocks noGrp="1"/>
          </p:cNvSpPr>
          <p:nvPr>
            <p:ph idx="1"/>
          </p:nvPr>
        </p:nvSpPr>
        <p:spPr/>
        <p:txBody>
          <a:bodyPr/>
          <a:lstStyle/>
          <a:p>
            <a:r>
              <a:rPr lang="en-GB" sz="2800" dirty="0"/>
              <a:t>Essays take ages to write, and ages to mark. And we may not know who wrote them! </a:t>
            </a:r>
            <a:r>
              <a:rPr lang="en-GB" sz="2800" u="sng" dirty="0">
                <a:hlinkClick r:id="rId2"/>
              </a:rPr>
              <a:t>http://phil-race.co.uk/whodunit/</a:t>
            </a:r>
            <a:r>
              <a:rPr lang="en-GB" sz="2800" dirty="0"/>
              <a:t> </a:t>
            </a:r>
          </a:p>
          <a:p>
            <a:r>
              <a:rPr lang="en-GB" sz="2800" dirty="0"/>
              <a:t>Essays can be fine for giving students feedback, but not for assessment!</a:t>
            </a:r>
          </a:p>
          <a:p>
            <a:r>
              <a:rPr lang="en-GB" sz="2800" dirty="0"/>
              <a:t>Research shows we’re not at all good at assessing essays. Yet the mark or grade becomes much more important to students than the feedback.</a:t>
            </a:r>
          </a:p>
          <a:p>
            <a:r>
              <a:rPr lang="en-GB" sz="2800" dirty="0"/>
              <a:t>Marking can degenerate into copy-editing rather than assessing.</a:t>
            </a:r>
          </a:p>
          <a:p>
            <a:r>
              <a:rPr lang="en-GB" sz="2800" dirty="0"/>
              <a:t>Students are well aware whenever assessment is at all unfair.</a:t>
            </a:r>
          </a:p>
        </p:txBody>
      </p:sp>
    </p:spTree>
    <p:extLst>
      <p:ext uri="{BB962C8B-B14F-4D97-AF65-F5344CB8AC3E}">
        <p14:creationId xmlns:p14="http://schemas.microsoft.com/office/powerpoint/2010/main" val="292626773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D	Make more use of oral feedback rather than written feedback</a:t>
            </a:r>
          </a:p>
        </p:txBody>
      </p:sp>
      <p:sp>
        <p:nvSpPr>
          <p:cNvPr id="3" name="Content Placeholder 2"/>
          <p:cNvSpPr>
            <a:spLocks noGrp="1"/>
          </p:cNvSpPr>
          <p:nvPr>
            <p:ph idx="1"/>
          </p:nvPr>
        </p:nvSpPr>
        <p:spPr/>
        <p:txBody>
          <a:bodyPr/>
          <a:lstStyle/>
          <a:p>
            <a:r>
              <a:rPr lang="en-GB" dirty="0"/>
              <a:t>Face-to-face feedback can make good use of tone of voice, encouraging facial gestures, speed of speech, repetition where needed, body language, and so on.</a:t>
            </a:r>
          </a:p>
          <a:p>
            <a:r>
              <a:rPr lang="en-GB" dirty="0"/>
              <a:t>Students in large groups can learn from oral feedback on other students’ triumphs and disasters (with due anonymity).</a:t>
            </a:r>
          </a:p>
          <a:p>
            <a:r>
              <a:rPr lang="en-GB" dirty="0"/>
              <a:t>Even one-to-one, oral feedback can be much more powerful than written.</a:t>
            </a:r>
          </a:p>
          <a:p>
            <a:r>
              <a:rPr lang="en-GB" dirty="0"/>
              <a:t>Oral feedback can be retained and reviewed if ‘packaged up’ in podcasts or audio files.</a:t>
            </a:r>
          </a:p>
        </p:txBody>
      </p:sp>
    </p:spTree>
    <p:extLst>
      <p:ext uri="{BB962C8B-B14F-4D97-AF65-F5344CB8AC3E}">
        <p14:creationId xmlns:p14="http://schemas.microsoft.com/office/powerpoint/2010/main" val="117133503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E	Speed up feedback so students still care about it when they receive it</a:t>
            </a:r>
          </a:p>
        </p:txBody>
      </p:sp>
      <p:sp>
        <p:nvSpPr>
          <p:cNvPr id="3" name="Content Placeholder 2"/>
          <p:cNvSpPr>
            <a:spLocks noGrp="1"/>
          </p:cNvSpPr>
          <p:nvPr>
            <p:ph idx="1"/>
          </p:nvPr>
        </p:nvSpPr>
        <p:spPr/>
        <p:txBody>
          <a:bodyPr/>
          <a:lstStyle/>
          <a:p>
            <a:r>
              <a:rPr lang="en-GB" dirty="0"/>
              <a:t>We’ve become preoccupied with the turn-around time for a batch of work for large groups of students.</a:t>
            </a:r>
          </a:p>
          <a:p>
            <a:r>
              <a:rPr lang="en-GB" dirty="0"/>
              <a:t>A lot of feedback can be given at the moment the work is submitted, before marking has even begun.</a:t>
            </a:r>
          </a:p>
          <a:p>
            <a:r>
              <a:rPr lang="en-GB" dirty="0"/>
              <a:t>Immediate feedback means that students still remember what they did – and what they had problems with.</a:t>
            </a:r>
          </a:p>
          <a:p>
            <a:r>
              <a:rPr lang="en-GB" dirty="0"/>
              <a:t>Ideally, give feedback within 24 hours of students doing the work?</a:t>
            </a:r>
          </a:p>
          <a:p>
            <a:endParaRPr lang="en-GB" dirty="0"/>
          </a:p>
        </p:txBody>
      </p:sp>
    </p:spTree>
    <p:extLst>
      <p:ext uri="{BB962C8B-B14F-4D97-AF65-F5344CB8AC3E}">
        <p14:creationId xmlns:p14="http://schemas.microsoft.com/office/powerpoint/2010/main" val="70108837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F	Get students giving feedback to each other, and sharing feedback</a:t>
            </a:r>
          </a:p>
        </p:txBody>
      </p:sp>
      <p:sp>
        <p:nvSpPr>
          <p:cNvPr id="3" name="Content Placeholder 2"/>
          <p:cNvSpPr>
            <a:spLocks noGrp="1"/>
          </p:cNvSpPr>
          <p:nvPr>
            <p:ph idx="1"/>
          </p:nvPr>
        </p:nvSpPr>
        <p:spPr/>
        <p:txBody>
          <a:bodyPr/>
          <a:lstStyle/>
          <a:p>
            <a:r>
              <a:rPr lang="en-GB" dirty="0"/>
              <a:t>Students learn a great deal from the process of explaining things to someone else.</a:t>
            </a:r>
          </a:p>
          <a:p>
            <a:r>
              <a:rPr lang="en-GB" dirty="0"/>
              <a:t>It’s often easier to learn from someone who has just mastered a concept than from someone who can’t remember the difficulties learning it.</a:t>
            </a:r>
          </a:p>
          <a:p>
            <a:r>
              <a:rPr lang="en-GB" dirty="0"/>
              <a:t>Students can benefit from much more feedback than we could give them.</a:t>
            </a:r>
          </a:p>
          <a:p>
            <a:r>
              <a:rPr lang="en-GB" dirty="0"/>
              <a:t>Students can learn much more from our feedback to their friends, than our feedback on their own work.</a:t>
            </a:r>
          </a:p>
        </p:txBody>
      </p:sp>
    </p:spTree>
    <p:extLst>
      <p:ext uri="{BB962C8B-B14F-4D97-AF65-F5344CB8AC3E}">
        <p14:creationId xmlns:p14="http://schemas.microsoft.com/office/powerpoint/2010/main" val="24405897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27"/>
            <a:ext cx="8893175" cy="1415284"/>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450850" indent="-450850" algn="l"/>
            <a:r>
              <a:rPr lang="en-GB" sz="3200" b="1" dirty="0"/>
              <a:t>G	Let students right into the meaning of assessment criteria, by explaining and illustrating these in whole-group contexts such as lectures</a:t>
            </a:r>
          </a:p>
        </p:txBody>
      </p:sp>
      <p:sp>
        <p:nvSpPr>
          <p:cNvPr id="3" name="Content Placeholder 2"/>
          <p:cNvSpPr>
            <a:spLocks noGrp="1"/>
          </p:cNvSpPr>
          <p:nvPr>
            <p:ph idx="1"/>
          </p:nvPr>
        </p:nvSpPr>
        <p:spPr>
          <a:xfrm>
            <a:off x="358777" y="1780674"/>
            <a:ext cx="8605838" cy="4086728"/>
          </a:xfrm>
        </p:spPr>
        <p:txBody>
          <a:bodyPr/>
          <a:lstStyle/>
          <a:p>
            <a:r>
              <a:rPr lang="en-GB" dirty="0"/>
              <a:t>There should be no hidden agendas. Talk assessment every  time you see whole groups of students.</a:t>
            </a:r>
          </a:p>
          <a:p>
            <a:r>
              <a:rPr lang="en-GB" dirty="0"/>
              <a:t>Try to avoid talking assessment to individual students seeking to ‘get ahead’.</a:t>
            </a:r>
          </a:p>
          <a:p>
            <a:r>
              <a:rPr lang="en-GB" dirty="0"/>
              <a:t>Make it clear how assessment criteria link to evidence of achievement of published learning outcomes.</a:t>
            </a:r>
          </a:p>
          <a:p>
            <a:r>
              <a:rPr lang="en-GB" dirty="0"/>
              <a:t>Give students safe practice at evidencing their achievement of assessment criteria.</a:t>
            </a:r>
          </a:p>
        </p:txBody>
      </p:sp>
    </p:spTree>
    <p:extLst>
      <p:ext uri="{BB962C8B-B14F-4D97-AF65-F5344CB8AC3E}">
        <p14:creationId xmlns:p14="http://schemas.microsoft.com/office/powerpoint/2010/main" val="150929075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H	Show students a range of evidence of achievement</a:t>
            </a:r>
          </a:p>
        </p:txBody>
      </p:sp>
      <p:sp>
        <p:nvSpPr>
          <p:cNvPr id="3" name="Content Placeholder 2"/>
          <p:cNvSpPr>
            <a:spLocks noGrp="1"/>
          </p:cNvSpPr>
          <p:nvPr>
            <p:ph idx="1"/>
          </p:nvPr>
        </p:nvSpPr>
        <p:spPr/>
        <p:txBody>
          <a:bodyPr/>
          <a:lstStyle/>
          <a:p>
            <a:r>
              <a:rPr lang="en-GB" dirty="0"/>
              <a:t>Don’t just show students exemplars of ‘excellent work’.</a:t>
            </a:r>
          </a:p>
          <a:p>
            <a:r>
              <a:rPr lang="en-GB" dirty="0"/>
              <a:t>Let them see what can easily go wrong, and can lose them marks.</a:t>
            </a:r>
          </a:p>
          <a:p>
            <a:r>
              <a:rPr lang="en-GB" dirty="0"/>
              <a:t>When students are aware of a range between ‘excellent’ and ‘poor’, they can strive to be even better than excellent.</a:t>
            </a:r>
          </a:p>
          <a:p>
            <a:r>
              <a:rPr lang="en-GB" dirty="0"/>
              <a:t>The tendency to simply imitate excellent work is diminished.</a:t>
            </a:r>
          </a:p>
          <a:p>
            <a:pPr>
              <a:buNone/>
            </a:pPr>
            <a:r>
              <a:rPr lang="en-GB" dirty="0"/>
              <a:t>	(See the work of Royce Sadler)</a:t>
            </a:r>
          </a:p>
        </p:txBody>
      </p:sp>
    </p:spTree>
    <p:extLst>
      <p:ext uri="{BB962C8B-B14F-4D97-AF65-F5344CB8AC3E}">
        <p14:creationId xmlns:p14="http://schemas.microsoft.com/office/powerpoint/2010/main" val="4074776249"/>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32" y="188927"/>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I	Get students themselves formulating evidence of achievement</a:t>
            </a:r>
          </a:p>
        </p:txBody>
      </p:sp>
      <p:sp>
        <p:nvSpPr>
          <p:cNvPr id="3" name="Content Placeholder 2"/>
          <p:cNvSpPr>
            <a:spLocks noGrp="1"/>
          </p:cNvSpPr>
          <p:nvPr>
            <p:ph idx="1"/>
          </p:nvPr>
        </p:nvSpPr>
        <p:spPr/>
        <p:txBody>
          <a:bodyPr/>
          <a:lstStyle/>
          <a:p>
            <a:r>
              <a:rPr lang="en-GB" dirty="0"/>
              <a:t>When students have a feeling of ownership of their targets, they put much more into achieving the targets.</a:t>
            </a:r>
          </a:p>
          <a:p>
            <a:r>
              <a:rPr lang="en-GB" dirty="0"/>
              <a:t>When students formulate ‘good’ evidence, we can praise their choices.</a:t>
            </a:r>
          </a:p>
          <a:p>
            <a:r>
              <a:rPr lang="en-GB" dirty="0"/>
              <a:t>When students formulate ‘poor’ evidence, we can point them in a better direction.</a:t>
            </a:r>
          </a:p>
          <a:p>
            <a:r>
              <a:rPr lang="en-GB" dirty="0"/>
              <a:t>We can adopt their targets, when they are better than the ones we first thought of!</a:t>
            </a:r>
          </a:p>
        </p:txBody>
      </p:sp>
    </p:spTree>
    <p:extLst>
      <p:ext uri="{BB962C8B-B14F-4D97-AF65-F5344CB8AC3E}">
        <p14:creationId xmlns:p14="http://schemas.microsoft.com/office/powerpoint/2010/main" val="3039423096"/>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J	Get students themselves designing and applying assessment criteria</a:t>
            </a:r>
          </a:p>
        </p:txBody>
      </p:sp>
      <p:sp>
        <p:nvSpPr>
          <p:cNvPr id="3" name="Content Placeholder 2"/>
          <p:cNvSpPr>
            <a:spLocks noGrp="1"/>
          </p:cNvSpPr>
          <p:nvPr>
            <p:ph idx="1"/>
          </p:nvPr>
        </p:nvSpPr>
        <p:spPr/>
        <p:txBody>
          <a:bodyPr/>
          <a:lstStyle/>
          <a:p>
            <a:r>
              <a:rPr lang="en-GB" sz="3000" dirty="0"/>
              <a:t>Learning by assessing – making informed judgements’ – is one of the deepest forms of learning.</a:t>
            </a:r>
          </a:p>
          <a:p>
            <a:r>
              <a:rPr lang="en-GB" sz="3000" dirty="0"/>
              <a:t>We can easily give students relevant things to assess in class time, and benefit from dialogue.</a:t>
            </a:r>
          </a:p>
          <a:p>
            <a:r>
              <a:rPr lang="en-GB" sz="3000" dirty="0"/>
              <a:t>Students can often think of better assessment criteria than the ones we first thought of ourselves.</a:t>
            </a:r>
          </a:p>
          <a:p>
            <a:r>
              <a:rPr lang="en-GB" sz="3000" dirty="0"/>
              <a:t>Applying assessment criteria helps students to internalise how to achieve them in their own work.</a:t>
            </a:r>
          </a:p>
        </p:txBody>
      </p:sp>
    </p:spTree>
    <p:extLst>
      <p:ext uri="{BB962C8B-B14F-4D97-AF65-F5344CB8AC3E}">
        <p14:creationId xmlns:p14="http://schemas.microsoft.com/office/powerpoint/2010/main" val="258678873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463410"/>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K 	Make the most of feedback to students in small-group contexts, such as tutorials</a:t>
            </a:r>
          </a:p>
        </p:txBody>
      </p:sp>
      <p:sp>
        <p:nvSpPr>
          <p:cNvPr id="3" name="Content Placeholder 2"/>
          <p:cNvSpPr>
            <a:spLocks noGrp="1"/>
          </p:cNvSpPr>
          <p:nvPr>
            <p:ph idx="1"/>
          </p:nvPr>
        </p:nvSpPr>
        <p:spPr>
          <a:xfrm>
            <a:off x="358777" y="1652337"/>
            <a:ext cx="8605838" cy="4215065"/>
          </a:xfrm>
        </p:spPr>
        <p:txBody>
          <a:bodyPr/>
          <a:lstStyle/>
          <a:p>
            <a:r>
              <a:rPr lang="en-GB" dirty="0"/>
              <a:t>This can be less threatening than one-to-one feedback, especially critical feedback, and can be much more manageable for us.</a:t>
            </a:r>
          </a:p>
          <a:p>
            <a:r>
              <a:rPr lang="en-GB" dirty="0"/>
              <a:t>Let students hear feedback on work that is better than theirs (retaining anonymity).</a:t>
            </a:r>
          </a:p>
          <a:p>
            <a:r>
              <a:rPr lang="en-GB" dirty="0"/>
              <a:t>Let students hear feedback on other students’ disasters (retaining anonymity).</a:t>
            </a:r>
          </a:p>
          <a:p>
            <a:r>
              <a:rPr lang="en-GB" dirty="0"/>
              <a:t>Allow students to see ‘where they’re at’ compared to others in the cohort.</a:t>
            </a:r>
          </a:p>
        </p:txBody>
      </p:sp>
    </p:spTree>
    <p:extLst>
      <p:ext uri="{BB962C8B-B14F-4D97-AF65-F5344CB8AC3E}">
        <p14:creationId xmlns:p14="http://schemas.microsoft.com/office/powerpoint/2010/main" val="35045774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rPr>
              <a:t>Outline programme</a:t>
            </a:r>
          </a:p>
        </p:txBody>
      </p:sp>
      <p:sp>
        <p:nvSpPr>
          <p:cNvPr id="3" name="Content Placeholder 2"/>
          <p:cNvSpPr>
            <a:spLocks noGrp="1"/>
          </p:cNvSpPr>
          <p:nvPr>
            <p:ph idx="1"/>
          </p:nvPr>
        </p:nvSpPr>
        <p:spPr/>
        <p:txBody>
          <a:bodyPr/>
          <a:lstStyle/>
          <a:p>
            <a:r>
              <a:rPr lang="en-GB" sz="2800" dirty="0"/>
              <a:t>Introductory exercise: ‘Assessment and feedback would be much better for me if only I…’</a:t>
            </a:r>
          </a:p>
          <a:p>
            <a:r>
              <a:rPr lang="en-GB" sz="2800" dirty="0"/>
              <a:t>‘What the gurus tell us’ about assessment and feedback in higher education.</a:t>
            </a:r>
          </a:p>
          <a:p>
            <a:r>
              <a:rPr lang="en-GB" sz="2800" dirty="0"/>
              <a:t>Fifteen ideas for making formative assessment and feedback more effective, efficient, and manageable.</a:t>
            </a:r>
          </a:p>
          <a:p>
            <a:r>
              <a:rPr lang="en-GB" sz="2800" dirty="0"/>
              <a:t>Ideas on involving students in their own assessment. </a:t>
            </a:r>
          </a:p>
          <a:p>
            <a:endParaRPr lang="en-GB" sz="2800" dirty="0"/>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L	Use statement banks to speed up formulating useful feedback</a:t>
            </a:r>
          </a:p>
        </p:txBody>
      </p:sp>
      <p:sp>
        <p:nvSpPr>
          <p:cNvPr id="3" name="Content Placeholder 2"/>
          <p:cNvSpPr>
            <a:spLocks noGrp="1"/>
          </p:cNvSpPr>
          <p:nvPr>
            <p:ph idx="1"/>
          </p:nvPr>
        </p:nvSpPr>
        <p:spPr/>
        <p:txBody>
          <a:bodyPr/>
          <a:lstStyle/>
          <a:p>
            <a:r>
              <a:rPr lang="en-GB" dirty="0"/>
              <a:t>Especially with online feedback, compile a bank of useful feedback statements.</a:t>
            </a:r>
          </a:p>
          <a:p>
            <a:r>
              <a:rPr lang="en-GB" dirty="0"/>
              <a:t>Make sure that there are sufficient ‘praise’ comments, to counterbalance critical ones.</a:t>
            </a:r>
          </a:p>
          <a:p>
            <a:r>
              <a:rPr lang="en-GB" dirty="0"/>
              <a:t>Get students themselves to compose statements, so that they get a sharper idea of what is wanted in their work.</a:t>
            </a:r>
          </a:p>
          <a:p>
            <a:r>
              <a:rPr lang="en-GB" dirty="0"/>
              <a:t>Make sure that the feedback that different students receive is sufficiently different and personal, rather than just ‘out of the box’.</a:t>
            </a:r>
          </a:p>
        </p:txBody>
      </p:sp>
    </p:spTree>
    <p:extLst>
      <p:ext uri="{BB962C8B-B14F-4D97-AF65-F5344CB8AC3E}">
        <p14:creationId xmlns:p14="http://schemas.microsoft.com/office/powerpoint/2010/main" val="259100225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M	Get students self-assessing, and give them feedback on their self-assessment.</a:t>
            </a:r>
          </a:p>
        </p:txBody>
      </p:sp>
      <p:sp>
        <p:nvSpPr>
          <p:cNvPr id="3" name="Content Placeholder 2"/>
          <p:cNvSpPr>
            <a:spLocks noGrp="1"/>
          </p:cNvSpPr>
          <p:nvPr>
            <p:ph idx="1"/>
          </p:nvPr>
        </p:nvSpPr>
        <p:spPr>
          <a:xfrm>
            <a:off x="358777" y="1620252"/>
            <a:ext cx="8605838" cy="4247147"/>
          </a:xfrm>
        </p:spPr>
        <p:txBody>
          <a:bodyPr/>
          <a:lstStyle/>
          <a:p>
            <a:r>
              <a:rPr lang="en-GB" sz="2800" dirty="0"/>
              <a:t>Turn self-assessment into a productive dialogue with us.</a:t>
            </a:r>
          </a:p>
          <a:p>
            <a:r>
              <a:rPr lang="en-GB" sz="2800" dirty="0"/>
              <a:t>Ask students what mark or grade they believe the work should be earning.</a:t>
            </a:r>
          </a:p>
          <a:p>
            <a:r>
              <a:rPr lang="en-GB" sz="2800" dirty="0"/>
              <a:t>Ask students what they think they did best, and praise them when indeed they did do this well.</a:t>
            </a:r>
          </a:p>
          <a:p>
            <a:r>
              <a:rPr lang="en-GB" sz="2800" dirty="0"/>
              <a:t>Ask students what they found the hardest part of the task, and praise them when they succeeded, and empathise when they didn’t.</a:t>
            </a:r>
          </a:p>
          <a:p>
            <a:r>
              <a:rPr lang="en-GB" sz="2800" dirty="0"/>
              <a:t>Ask students what they might change if they had another hour to do the task.</a:t>
            </a:r>
          </a:p>
        </p:txBody>
      </p:sp>
    </p:spTree>
    <p:extLst>
      <p:ext uri="{BB962C8B-B14F-4D97-AF65-F5344CB8AC3E}">
        <p14:creationId xmlns:p14="http://schemas.microsoft.com/office/powerpoint/2010/main" val="367490047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N	Try to avoid ‘final language’ in feedback</a:t>
            </a:r>
          </a:p>
        </p:txBody>
      </p:sp>
      <p:sp>
        <p:nvSpPr>
          <p:cNvPr id="3" name="Content Placeholder 2"/>
          <p:cNvSpPr>
            <a:spLocks noGrp="1"/>
          </p:cNvSpPr>
          <p:nvPr>
            <p:ph idx="1"/>
          </p:nvPr>
        </p:nvSpPr>
        <p:spPr/>
        <p:txBody>
          <a:bodyPr/>
          <a:lstStyle/>
          <a:p>
            <a:r>
              <a:rPr lang="en-GB" dirty="0"/>
              <a:t>‘Final language’ includes words such as ‘excellent’, ‘good’, ‘poor’, ‘adequate’, ‘satisfactory’, and so on.</a:t>
            </a:r>
          </a:p>
          <a:p>
            <a:r>
              <a:rPr lang="en-GB" dirty="0"/>
              <a:t>It is better to say things such as:</a:t>
            </a:r>
          </a:p>
          <a:p>
            <a:pPr lvl="1"/>
            <a:r>
              <a:rPr lang="en-GB" dirty="0"/>
              <a:t>‘I really like how you approached so-and-so’</a:t>
            </a:r>
          </a:p>
          <a:p>
            <a:pPr lvl="1"/>
            <a:r>
              <a:rPr lang="en-GB" dirty="0"/>
              <a:t>‘It might have helped if you’d done such-and such’</a:t>
            </a:r>
          </a:p>
          <a:p>
            <a:pPr lvl="1"/>
            <a:r>
              <a:rPr lang="en-GB" dirty="0"/>
              <a:t>‘One thing you did really well was so-and-so’</a:t>
            </a:r>
          </a:p>
          <a:p>
            <a:pPr lvl="1"/>
            <a:r>
              <a:rPr lang="en-GB" dirty="0"/>
              <a:t>‘You probably know that such-and-such didn’t really work’</a:t>
            </a:r>
          </a:p>
        </p:txBody>
      </p:sp>
    </p:spTree>
    <p:extLst>
      <p:ext uri="{BB962C8B-B14F-4D97-AF65-F5344CB8AC3E}">
        <p14:creationId xmlns:p14="http://schemas.microsoft.com/office/powerpoint/2010/main" val="1252373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O	Always make assessment design a team effort</a:t>
            </a:r>
          </a:p>
        </p:txBody>
      </p:sp>
      <p:sp>
        <p:nvSpPr>
          <p:cNvPr id="3" name="Content Placeholder 2"/>
          <p:cNvSpPr>
            <a:spLocks noGrp="1"/>
          </p:cNvSpPr>
          <p:nvPr>
            <p:ph idx="1"/>
          </p:nvPr>
        </p:nvSpPr>
        <p:spPr>
          <a:xfrm>
            <a:off x="358777" y="1255059"/>
            <a:ext cx="8605838" cy="4612343"/>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 doesn't make sense to do this alone without running your ideas past a colleague, quality assurer, student or all three. </a:t>
            </a:r>
          </a:p>
          <a:p>
            <a:r>
              <a:rPr lang="en-GB" sz="2800" dirty="0"/>
              <a:t>This can help avoid the biggest pitfalls around assuring manageability, authenticity, relevance and validity. </a:t>
            </a:r>
          </a:p>
          <a:p>
            <a:r>
              <a:rPr lang="en-GB" sz="2800" dirty="0"/>
              <a:t>Students can be particularly useful sounding boards to ensure that what you are asking students to do is clear and readily understandable. </a:t>
            </a:r>
          </a:p>
          <a:p>
            <a:r>
              <a:rPr lang="en-GB" sz="2800" dirty="0"/>
              <a:t>You won't get into glitches around university systems and regulations if you talk things through in advance with a Faculty manager or registrar. </a:t>
            </a:r>
          </a:p>
        </p:txBody>
      </p:sp>
    </p:spTree>
    <p:extLst>
      <p:ext uri="{BB962C8B-B14F-4D97-AF65-F5344CB8AC3E}">
        <p14:creationId xmlns:p14="http://schemas.microsoft.com/office/powerpoint/2010/main" val="250209489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1"/>
            <a:ext cx="9144000" cy="908720"/>
          </a:xfrm>
          <a:prstGeom prst="rect">
            <a:avLst/>
          </a:prstGeom>
        </p:spPr>
        <p:txBody>
          <a:bodyPr/>
          <a:lst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a:lstStyle>
          <a:p>
            <a:r>
              <a:rPr lang="en-GB" sz="2600" b="1" kern="0" dirty="0"/>
              <a:t>Fifteen ideas for making assessment and feedback more effective, efficient and manageable for us, and for students</a:t>
            </a:r>
            <a:endParaRPr lang="en-US" sz="2600" b="1" kern="0" dirty="0"/>
          </a:p>
        </p:txBody>
      </p:sp>
      <p:sp>
        <p:nvSpPr>
          <p:cNvPr id="3" name="Content Placeholder 2"/>
          <p:cNvSpPr txBox="1">
            <a:spLocks/>
          </p:cNvSpPr>
          <p:nvPr/>
        </p:nvSpPr>
        <p:spPr>
          <a:xfrm>
            <a:off x="1" y="692634"/>
            <a:ext cx="9396536" cy="5174781"/>
          </a:xfrm>
          <a:prstGeom prst="rect">
            <a:avLst/>
          </a:prstGeom>
        </p:spPr>
        <p:txBody>
          <a:bodyPr/>
          <a:lst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a:lstStyle>
          <a:p>
            <a:pPr>
              <a:spcBef>
                <a:spcPts val="600"/>
              </a:spcBef>
              <a:buFont typeface="+mj-lt"/>
              <a:buAutoNum type="alphaUcPeriod"/>
            </a:pPr>
            <a:r>
              <a:rPr lang="en-GB" sz="2100" kern="0" dirty="0"/>
              <a:t>Design much shorter assessments.</a:t>
            </a:r>
          </a:p>
          <a:p>
            <a:pPr>
              <a:spcBef>
                <a:spcPts val="600"/>
              </a:spcBef>
              <a:buFont typeface="+mj-lt"/>
              <a:buAutoNum type="alphaUcPeriod"/>
            </a:pPr>
            <a:r>
              <a:rPr lang="en-GB" sz="2100" kern="0" dirty="0"/>
              <a:t>Increase formative assessment and reduce summative assessment.</a:t>
            </a:r>
          </a:p>
          <a:p>
            <a:pPr>
              <a:spcBef>
                <a:spcPts val="600"/>
              </a:spcBef>
              <a:buFont typeface="+mj-lt"/>
              <a:buAutoNum type="alphaUcPeriod"/>
            </a:pPr>
            <a:r>
              <a:rPr lang="en-GB" sz="2100" kern="0" dirty="0"/>
              <a:t>Don’t just use essays.</a:t>
            </a:r>
          </a:p>
          <a:p>
            <a:pPr>
              <a:spcBef>
                <a:spcPts val="600"/>
              </a:spcBef>
              <a:buFont typeface="+mj-lt"/>
              <a:buAutoNum type="alphaUcPeriod"/>
            </a:pPr>
            <a:r>
              <a:rPr lang="en-GB" sz="2100" kern="0" dirty="0"/>
              <a:t>Make more use of oral feedback rather than written feedback.</a:t>
            </a:r>
          </a:p>
          <a:p>
            <a:pPr>
              <a:spcBef>
                <a:spcPts val="600"/>
              </a:spcBef>
              <a:buFont typeface="+mj-lt"/>
              <a:buAutoNum type="alphaUcPeriod"/>
            </a:pPr>
            <a:r>
              <a:rPr lang="en-GB" sz="2100" kern="0" dirty="0"/>
              <a:t>Speed up feedback so students still care about it when they receive it.</a:t>
            </a:r>
          </a:p>
          <a:p>
            <a:pPr>
              <a:spcBef>
                <a:spcPts val="600"/>
              </a:spcBef>
              <a:buFont typeface="+mj-lt"/>
              <a:buAutoNum type="alphaUcPeriod"/>
            </a:pPr>
            <a:r>
              <a:rPr lang="en-GB" sz="2100" kern="0" dirty="0"/>
              <a:t>Get students giving feedback to each other, and sharing feedback.</a:t>
            </a:r>
          </a:p>
          <a:p>
            <a:pPr>
              <a:spcBef>
                <a:spcPts val="600"/>
              </a:spcBef>
              <a:buFont typeface="+mj-lt"/>
              <a:buAutoNum type="alphaUcPeriod"/>
            </a:pPr>
            <a:r>
              <a:rPr lang="en-GB" sz="2100" kern="0" dirty="0"/>
              <a:t>Let students right into the meaning of assessment criteria, by explaining and illustrating these in whole-group contexts such as lectures.</a:t>
            </a:r>
          </a:p>
          <a:p>
            <a:pPr>
              <a:spcBef>
                <a:spcPts val="600"/>
              </a:spcBef>
              <a:buFont typeface="+mj-lt"/>
              <a:buAutoNum type="alphaUcPeriod"/>
            </a:pPr>
            <a:r>
              <a:rPr lang="en-GB" sz="2100" kern="0" dirty="0"/>
              <a:t>Show students a range of evidence of achievement.</a:t>
            </a:r>
          </a:p>
          <a:p>
            <a:pPr>
              <a:spcBef>
                <a:spcPts val="600"/>
              </a:spcBef>
              <a:buFont typeface="+mj-lt"/>
              <a:buAutoNum type="alphaUcPeriod"/>
            </a:pPr>
            <a:r>
              <a:rPr lang="en-GB" sz="2100" kern="0" dirty="0"/>
              <a:t>Get students themselves formulating evidence of achievement.</a:t>
            </a:r>
          </a:p>
          <a:p>
            <a:pPr>
              <a:spcBef>
                <a:spcPts val="600"/>
              </a:spcBef>
              <a:buFont typeface="+mj-lt"/>
              <a:buAutoNum type="alphaUcPeriod"/>
            </a:pPr>
            <a:r>
              <a:rPr lang="en-GB" sz="2100" kern="0" dirty="0"/>
              <a:t>Get students themselves designing and applying assessment criteria.</a:t>
            </a:r>
          </a:p>
          <a:p>
            <a:pPr>
              <a:spcBef>
                <a:spcPts val="600"/>
              </a:spcBef>
              <a:buFont typeface="+mj-lt"/>
              <a:buAutoNum type="alphaUcPeriod"/>
            </a:pPr>
            <a:r>
              <a:rPr lang="en-GB" sz="2100" kern="0" dirty="0"/>
              <a:t>Make the most of feedback to students in small-group contexts, such as tutorials.</a:t>
            </a:r>
          </a:p>
          <a:p>
            <a:pPr>
              <a:spcBef>
                <a:spcPts val="600"/>
              </a:spcBef>
              <a:buFont typeface="+mj-lt"/>
              <a:buAutoNum type="alphaUcPeriod"/>
            </a:pPr>
            <a:r>
              <a:rPr lang="en-GB" sz="2100" kern="0" dirty="0"/>
              <a:t>Use statement banks to speed up formulating useful feedback.</a:t>
            </a:r>
          </a:p>
          <a:p>
            <a:pPr>
              <a:spcBef>
                <a:spcPts val="600"/>
              </a:spcBef>
              <a:buFont typeface="+mj-lt"/>
              <a:buAutoNum type="alphaUcPeriod"/>
            </a:pPr>
            <a:r>
              <a:rPr lang="en-GB" sz="2100" kern="0" dirty="0"/>
              <a:t>Get students self-assessing, and give them feedback on their self-assessment.</a:t>
            </a:r>
          </a:p>
          <a:p>
            <a:pPr>
              <a:spcBef>
                <a:spcPts val="600"/>
              </a:spcBef>
              <a:buFont typeface="+mj-lt"/>
              <a:buAutoNum type="alphaUcPeriod"/>
            </a:pPr>
            <a:r>
              <a:rPr lang="en-GB" sz="2100" kern="0" dirty="0"/>
              <a:t>Try to avoid ‘final language’ in feedback.</a:t>
            </a:r>
          </a:p>
          <a:p>
            <a:pPr>
              <a:spcBef>
                <a:spcPts val="600"/>
              </a:spcBef>
              <a:buFont typeface="+mj-lt"/>
              <a:buAutoNum type="alphaUcPeriod"/>
            </a:pPr>
            <a:r>
              <a:rPr lang="en-GB" sz="2100" kern="0" dirty="0"/>
              <a:t>Always make assignment design a team effort.</a:t>
            </a:r>
          </a:p>
          <a:p>
            <a:pPr>
              <a:buFont typeface="+mj-lt"/>
              <a:buAutoNum type="alphaUcPeriod"/>
            </a:pPr>
            <a:endParaRPr lang="en-GB" sz="2100" kern="0" dirty="0"/>
          </a:p>
          <a:p>
            <a:pPr>
              <a:buFont typeface="+mj-lt"/>
              <a:buAutoNum type="alphaUcPeriod"/>
            </a:pPr>
            <a:endParaRPr lang="en-GB" sz="2100" kern="0" dirty="0"/>
          </a:p>
        </p:txBody>
      </p:sp>
    </p:spTree>
    <p:extLst>
      <p:ext uri="{BB962C8B-B14F-4D97-AF65-F5344CB8AC3E}">
        <p14:creationId xmlns:p14="http://schemas.microsoft.com/office/powerpoint/2010/main" val="13274275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Post-it ‘Diamond 9’ prioritisation</a:t>
            </a:r>
          </a:p>
        </p:txBody>
      </p:sp>
      <p:sp>
        <p:nvSpPr>
          <p:cNvPr id="3" name="Content Placeholder 2"/>
          <p:cNvSpPr>
            <a:spLocks noGrp="1"/>
          </p:cNvSpPr>
          <p:nvPr>
            <p:ph idx="1"/>
          </p:nvPr>
        </p:nvSpPr>
        <p:spPr/>
        <p:txBody>
          <a:bodyPr/>
          <a:lstStyle/>
          <a:p>
            <a:r>
              <a:rPr lang="en-GB" dirty="0"/>
              <a:t>In your group, please write the letters ‘A’ to ‘O’ on fifteen post-its, and discuss the relative pros and cons for each in your own practice, and as a group, arrange the top 9 in a ‘diamond 9’ pattern.</a:t>
            </a:r>
          </a:p>
          <a:p>
            <a:r>
              <a:rPr lang="en-GB" dirty="0"/>
              <a:t>At any point, insert </a:t>
            </a:r>
            <a:r>
              <a:rPr lang="en-GB" dirty="0">
                <a:solidFill>
                  <a:srgbClr val="FF0000"/>
                </a:solidFill>
              </a:rPr>
              <a:t>one better choice</a:t>
            </a:r>
            <a:r>
              <a:rPr lang="en-GB" dirty="0"/>
              <a:t>, and  place it in order among your top 9.</a:t>
            </a:r>
          </a:p>
          <a:p>
            <a:r>
              <a:rPr lang="en-GB" dirty="0"/>
              <a:t>Be ready to justify your top choices to the rest of us.</a:t>
            </a:r>
          </a:p>
          <a:p>
            <a:endParaRPr lang="en-GB" dirty="0"/>
          </a:p>
        </p:txBody>
      </p:sp>
    </p:spTree>
    <p:extLst>
      <p:ext uri="{BB962C8B-B14F-4D97-AF65-F5344CB8AC3E}">
        <p14:creationId xmlns:p14="http://schemas.microsoft.com/office/powerpoint/2010/main" val="556484883"/>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7</a:t>
            </a:r>
          </a:p>
        </p:txBody>
      </p:sp>
    </p:spTree>
    <p:extLst>
      <p:ext uri="{BB962C8B-B14F-4D97-AF65-F5344CB8AC3E}">
        <p14:creationId xmlns:p14="http://schemas.microsoft.com/office/powerpoint/2010/main" val="24689712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1</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2</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8</a:t>
            </a:r>
          </a:p>
        </p:txBody>
      </p:sp>
      <p:sp>
        <p:nvSpPr>
          <p:cNvPr id="12"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9</a:t>
            </a:r>
          </a:p>
        </p:txBody>
      </p:sp>
      <p:sp>
        <p:nvSpPr>
          <p:cNvPr id="13"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7</a:t>
            </a:r>
          </a:p>
        </p:txBody>
      </p:sp>
    </p:spTree>
    <p:extLst>
      <p:ext uri="{BB962C8B-B14F-4D97-AF65-F5344CB8AC3E}">
        <p14:creationId xmlns:p14="http://schemas.microsoft.com/office/powerpoint/2010/main" val="633162561"/>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Your results so far...</a:t>
            </a:r>
          </a:p>
        </p:txBody>
      </p:sp>
      <p:sp>
        <p:nvSpPr>
          <p:cNvPr id="5" name="Rectangle 3"/>
          <p:cNvSpPr>
            <a:spLocks noChangeArrowheads="1"/>
          </p:cNvSpPr>
          <p:nvPr/>
        </p:nvSpPr>
        <p:spPr bwMode="auto">
          <a:xfrm>
            <a:off x="3635870" y="1772770"/>
            <a:ext cx="2376330" cy="50407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O,O,O,J,F,C</a:t>
            </a:r>
          </a:p>
        </p:txBody>
      </p:sp>
      <p:sp>
        <p:nvSpPr>
          <p:cNvPr id="6" name="Rectangle 4"/>
          <p:cNvSpPr>
            <a:spLocks noChangeArrowheads="1"/>
          </p:cNvSpPr>
          <p:nvPr/>
        </p:nvSpPr>
        <p:spPr bwMode="auto">
          <a:xfrm>
            <a:off x="1331550" y="2673350"/>
            <a:ext cx="2395902" cy="3956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G,B,G,M,B,B</a:t>
            </a:r>
          </a:p>
        </p:txBody>
      </p:sp>
      <p:sp>
        <p:nvSpPr>
          <p:cNvPr id="7" name="Rectangle 5"/>
          <p:cNvSpPr>
            <a:spLocks noChangeArrowheads="1"/>
          </p:cNvSpPr>
          <p:nvPr/>
        </p:nvSpPr>
        <p:spPr bwMode="auto">
          <a:xfrm>
            <a:off x="5264152" y="2670540"/>
            <a:ext cx="2476288" cy="52351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D,C,J,C,K,D</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 </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2"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5"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Tree>
    <p:extLst>
      <p:ext uri="{BB962C8B-B14F-4D97-AF65-F5344CB8AC3E}">
        <p14:creationId xmlns:p14="http://schemas.microsoft.com/office/powerpoint/2010/main" val="186919297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Wednesday, 17 May 2017</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89</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 materials</a:t>
            </a:r>
          </a:p>
        </p:txBody>
      </p:sp>
      <p:sp>
        <p:nvSpPr>
          <p:cNvPr id="3" name="Content Placeholder 2"/>
          <p:cNvSpPr>
            <a:spLocks noGrp="1"/>
          </p:cNvSpPr>
          <p:nvPr>
            <p:ph idx="1"/>
          </p:nvPr>
        </p:nvSpPr>
        <p:spPr/>
        <p:txBody>
          <a:bodyPr/>
          <a:lstStyle/>
          <a:p>
            <a:r>
              <a:rPr lang="en-GB" dirty="0"/>
              <a:t>Race, P. (2014) </a:t>
            </a:r>
            <a:r>
              <a:rPr lang="en-GB" i="1" dirty="0"/>
              <a:t>Making learning happen: 3</a:t>
            </a:r>
            <a:r>
              <a:rPr lang="en-GB" i="1" baseline="30000" dirty="0"/>
              <a:t>rd</a:t>
            </a:r>
            <a:r>
              <a:rPr lang="en-GB" i="1" dirty="0"/>
              <a:t> edition, </a:t>
            </a:r>
            <a:r>
              <a:rPr lang="en-GB" dirty="0"/>
              <a:t>London: Sage.</a:t>
            </a:r>
          </a:p>
          <a:p>
            <a:r>
              <a:rPr lang="en-GB" dirty="0"/>
              <a:t>Race, P. (2015) </a:t>
            </a:r>
            <a:r>
              <a:rPr lang="en-GB" i="1" dirty="0"/>
              <a:t>The Lecturer’s Toolkit: 4</a:t>
            </a:r>
            <a:r>
              <a:rPr lang="en-GB" i="1" baseline="30000" dirty="0"/>
              <a:t>th</a:t>
            </a:r>
            <a:r>
              <a:rPr lang="en-GB" i="1" dirty="0"/>
              <a:t> edition, </a:t>
            </a:r>
            <a:r>
              <a:rPr lang="en-GB" dirty="0"/>
              <a:t>London: Routledge.</a:t>
            </a:r>
          </a:p>
          <a:p>
            <a:r>
              <a:rPr lang="en-GB" dirty="0"/>
              <a:t>HEA (2012) </a:t>
            </a:r>
            <a:r>
              <a:rPr lang="en-GB" i="1" dirty="0"/>
              <a:t>A Marked Improvement: transforming assessment in higher education, </a:t>
            </a:r>
            <a:r>
              <a:rPr lang="en-GB" dirty="0"/>
              <a:t>York: Higher Education Academy.</a:t>
            </a:r>
          </a:p>
          <a:p>
            <a:r>
              <a:rPr lang="en-GB" dirty="0" err="1"/>
              <a:t>Boud</a:t>
            </a:r>
            <a:r>
              <a:rPr lang="en-GB" dirty="0"/>
              <a:t>, D. and Associates (2010). </a:t>
            </a:r>
            <a:r>
              <a:rPr lang="en-GB" i="1" dirty="0"/>
              <a:t>Assessment 2020: Seven propositions for assessment reform in higher education</a:t>
            </a:r>
            <a:r>
              <a:rPr lang="en-GB" dirty="0"/>
              <a:t>, Sydney: Australian Learning and Teaching Council.</a:t>
            </a:r>
          </a:p>
          <a:p>
            <a:endParaRPr lang="en-GB" dirty="0"/>
          </a:p>
        </p:txBody>
      </p:sp>
    </p:spTree>
    <p:extLst>
      <p:ext uri="{BB962C8B-B14F-4D97-AF65-F5344CB8AC3E}">
        <p14:creationId xmlns:p14="http://schemas.microsoft.com/office/powerpoint/2010/main" val="253224969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What will I be expected to show for this?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What does a good one look like, and a bad one?</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Some of the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tools we can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use in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face-to-face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contexts</a:t>
            </a:r>
          </a:p>
        </p:txBody>
      </p:sp>
    </p:spTree>
    <p:extLst>
      <p:ext uri="{BB962C8B-B14F-4D97-AF65-F5344CB8AC3E}">
        <p14:creationId xmlns:p14="http://schemas.microsoft.com/office/powerpoint/2010/main" val="196069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t>Fishing for feedback?</a:t>
            </a:r>
          </a:p>
        </p:txBody>
      </p:sp>
      <p:sp>
        <p:nvSpPr>
          <p:cNvPr id="249859" name="Rectangle 3"/>
          <p:cNvSpPr>
            <a:spLocks noGrp="1" noChangeArrowheads="1"/>
          </p:cNvSpPr>
          <p:nvPr>
            <p:ph idx="1"/>
          </p:nvPr>
        </p:nvSpPr>
        <p:spPr/>
        <p:txBody>
          <a:bodyPr/>
          <a:lstStyle/>
          <a:p>
            <a:pPr eaLnBrk="1" hangingPunct="1">
              <a:buFont typeface="Wingdings" pitchFamily="2" charset="2"/>
              <a:buNone/>
              <a:defRPr/>
            </a:pPr>
            <a:r>
              <a:rPr lang="en-GB" dirty="0">
                <a:solidFill>
                  <a:srgbClr val="006600"/>
                </a:solidFill>
              </a:rPr>
              <a:t>Feedback is like fish.</a:t>
            </a:r>
          </a:p>
          <a:p>
            <a:pPr eaLnBrk="1" hangingPunct="1">
              <a:buFont typeface="Wingdings" pitchFamily="2" charset="2"/>
              <a:buNone/>
              <a:defRPr/>
            </a:pPr>
            <a:r>
              <a:rPr lang="en-GB" dirty="0">
                <a:solidFill>
                  <a:srgbClr val="006600"/>
                </a:solidFill>
              </a:rPr>
              <a:t>If it is not used quickly, it becomes useless.</a:t>
            </a:r>
          </a:p>
          <a:p>
            <a:pPr eaLnBrk="1" hangingPunct="1">
              <a:buFont typeface="Wingdings" pitchFamily="2" charset="2"/>
              <a:buNone/>
              <a:defRPr/>
            </a:pPr>
            <a:r>
              <a:rPr lang="en-GB" dirty="0">
                <a:solidFill>
                  <a:srgbClr val="006600"/>
                </a:solidFill>
              </a:rPr>
              <a:t>	(Sally Brown).</a:t>
            </a:r>
          </a:p>
          <a:p>
            <a:pPr eaLnBrk="1" hangingPunct="1">
              <a:buFont typeface="Wingdings" pitchFamily="2" charset="2"/>
              <a:buNone/>
              <a:defRPr/>
            </a:pPr>
            <a:r>
              <a:rPr lang="en-GB" dirty="0">
                <a:solidFill>
                  <a:srgbClr val="0000CC"/>
                </a:solidFill>
              </a:rPr>
              <a:t>Give a man a fish,</a:t>
            </a:r>
          </a:p>
          <a:p>
            <a:pPr eaLnBrk="1" hangingPunct="1">
              <a:buFont typeface="Wingdings" pitchFamily="2" charset="2"/>
              <a:buNone/>
              <a:defRPr/>
            </a:pPr>
            <a:r>
              <a:rPr lang="en-GB" dirty="0">
                <a:solidFill>
                  <a:srgbClr val="0000CC"/>
                </a:solidFill>
              </a:rPr>
              <a:t>Feed him for a day.</a:t>
            </a:r>
          </a:p>
          <a:p>
            <a:pPr eaLnBrk="1" hangingPunct="1">
              <a:buFont typeface="Wingdings" pitchFamily="2" charset="2"/>
              <a:buNone/>
              <a:defRPr/>
            </a:pPr>
            <a:r>
              <a:rPr lang="en-GB" dirty="0">
                <a:solidFill>
                  <a:srgbClr val="0000CC"/>
                </a:solidFill>
              </a:rPr>
              <a:t>Teach a man to fish,</a:t>
            </a:r>
          </a:p>
          <a:p>
            <a:pPr eaLnBrk="1" hangingPunct="1">
              <a:buFont typeface="Wingdings" pitchFamily="2" charset="2"/>
              <a:buNone/>
              <a:defRPr/>
            </a:pPr>
            <a:r>
              <a:rPr lang="en-GB" dirty="0">
                <a:solidFill>
                  <a:srgbClr val="0000CC"/>
                </a:solidFill>
              </a:rPr>
              <a:t>Feed him for a lifetime.</a:t>
            </a:r>
          </a:p>
          <a:p>
            <a:pPr eaLnBrk="1" hangingPunct="1">
              <a:buFont typeface="Wingdings" pitchFamily="2" charset="2"/>
              <a:buNone/>
              <a:defRPr/>
            </a:pPr>
            <a:r>
              <a:rPr lang="en-GB" dirty="0">
                <a:solidFill>
                  <a:srgbClr val="0000CC"/>
                </a:solidFill>
              </a:rPr>
              <a:t>	</a:t>
            </a:r>
            <a:r>
              <a:rPr lang="en-GB" kern="1200" dirty="0">
                <a:solidFill>
                  <a:srgbClr val="0000CC"/>
                </a:solidFill>
              </a:rPr>
              <a:t>(Maimonides: 1135-1204)</a:t>
            </a:r>
          </a:p>
          <a:p>
            <a:pPr eaLnBrk="1" hangingPunct="1">
              <a:buFont typeface="Wingdings" pitchFamily="2" charset="2"/>
              <a:buNone/>
              <a:defRPr/>
            </a:pPr>
            <a:endParaRPr lang="en-GB" dirty="0">
              <a:solidFill>
                <a:srgbClr val="0000CC"/>
              </a:solidFill>
            </a:endParaRPr>
          </a:p>
        </p:txBody>
      </p:sp>
      <p:sp>
        <p:nvSpPr>
          <p:cNvPr id="6" name="TextBox 5"/>
          <p:cNvSpPr txBox="1">
            <a:spLocks noChangeArrowheads="1"/>
          </p:cNvSpPr>
          <p:nvPr/>
        </p:nvSpPr>
        <p:spPr bwMode="auto">
          <a:xfrm>
            <a:off x="395288" y="5229237"/>
            <a:ext cx="8748712" cy="1077913"/>
          </a:xfrm>
          <a:prstGeom prst="rect">
            <a:avLst/>
          </a:prstGeom>
          <a:solidFill>
            <a:schemeClr val="bg1"/>
          </a:solidFill>
          <a:ln w="9525">
            <a:noFill/>
            <a:miter lim="800000"/>
            <a:headEnd/>
            <a:tailEnd/>
          </a:ln>
        </p:spPr>
        <p:txBody>
          <a:bodyPr>
            <a:spAutoFit/>
          </a:bodyPr>
          <a:lstStyle/>
          <a:p>
            <a:pPr eaLnBrk="0" hangingPunct="0"/>
            <a:r>
              <a:rPr lang="en-GB" sz="3200" b="1">
                <a:solidFill>
                  <a:srgbClr val="0000CC"/>
                </a:solidFill>
                <a:latin typeface="Arial" charset="0"/>
              </a:rPr>
              <a:t>And he’ll learn to drink beer in boats</a:t>
            </a:r>
          </a:p>
          <a:p>
            <a:pPr eaLnBrk="0" hangingPunct="0"/>
            <a:r>
              <a:rPr lang="en-GB" sz="3200" b="1">
                <a:solidFill>
                  <a:srgbClr val="0000CC"/>
                </a:solidFill>
                <a:latin typeface="Arial" charset="0"/>
              </a:rPr>
              <a:t>And you won’t see him for weeks!</a:t>
            </a:r>
          </a:p>
        </p:txBody>
      </p:sp>
      <p:sp>
        <p:nvSpPr>
          <p:cNvPr id="7" name="Rectangle 6"/>
          <p:cNvSpPr/>
          <p:nvPr/>
        </p:nvSpPr>
        <p:spPr>
          <a:xfrm>
            <a:off x="827094" y="6321437"/>
            <a:ext cx="5184775" cy="536575"/>
          </a:xfrm>
          <a:prstGeom prst="rect">
            <a:avLst/>
          </a:prstGeom>
          <a:solidFill>
            <a:schemeClr val="bg1"/>
          </a:solidFill>
        </p:spPr>
        <p:txBody>
          <a:bodyPr>
            <a:spAutoFit/>
          </a:bodyPr>
          <a:lstStyle/>
          <a:p>
            <a:pPr marL="533400" indent="-533400">
              <a:lnSpc>
                <a:spcPct val="90000"/>
              </a:lnSpc>
              <a:spcBef>
                <a:spcPct val="35000"/>
              </a:spcBef>
              <a:buClr>
                <a:srgbClr val="009900"/>
              </a:buClr>
              <a:defRPr/>
            </a:pPr>
            <a:r>
              <a:rPr lang="en-GB" sz="3200" b="1" kern="0" dirty="0">
                <a:solidFill>
                  <a:srgbClr val="0000CC"/>
                </a:solidFill>
                <a:latin typeface="Arial"/>
              </a:rPr>
              <a:t>(Australian proverb).</a:t>
            </a:r>
          </a:p>
        </p:txBody>
      </p:sp>
      <p:sp>
        <p:nvSpPr>
          <p:cNvPr id="9" name="TextBox 8"/>
          <p:cNvSpPr txBox="1"/>
          <p:nvPr/>
        </p:nvSpPr>
        <p:spPr>
          <a:xfrm>
            <a:off x="6" y="3500445"/>
            <a:ext cx="6156325" cy="3259354"/>
          </a:xfrm>
          <a:prstGeom prst="rect">
            <a:avLst/>
          </a:prstGeom>
          <a:solidFill>
            <a:schemeClr val="bg1"/>
          </a:solidFill>
          <a:ln>
            <a:solidFill>
              <a:schemeClr val="tx1"/>
            </a:solidFill>
          </a:ln>
        </p:spPr>
        <p:txBody>
          <a:bodyPr>
            <a:spAutoFit/>
          </a:bodyPr>
          <a:lstStyle/>
          <a:p>
            <a:pPr marL="533400" indent="-533400">
              <a:spcBef>
                <a:spcPct val="35000"/>
              </a:spcBef>
              <a:buClr>
                <a:srgbClr val="009900"/>
              </a:buClr>
              <a:defRPr/>
            </a:pPr>
            <a:r>
              <a:rPr lang="en-GB" sz="2800" b="1" kern="0" dirty="0">
                <a:solidFill>
                  <a:srgbClr val="660066"/>
                </a:solidFill>
                <a:latin typeface="Arial"/>
              </a:rPr>
              <a:t>	Make feedback </a:t>
            </a:r>
            <a:r>
              <a:rPr lang="en-GB" sz="2800" b="1" kern="0" dirty="0">
                <a:solidFill>
                  <a:srgbClr val="FF0000"/>
                </a:solidFill>
                <a:latin typeface="Arial"/>
              </a:rPr>
              <a:t>timely</a:t>
            </a:r>
            <a:r>
              <a:rPr lang="en-GB" sz="2800" b="1" kern="0" dirty="0">
                <a:solidFill>
                  <a:srgbClr val="660066"/>
                </a:solidFill>
                <a:latin typeface="Arial"/>
              </a:rPr>
              <a:t>, while it still matters to students, in time for them to use it towards further learning, or to receive further assistance.</a:t>
            </a:r>
          </a:p>
          <a:p>
            <a:pPr marL="533400" indent="-533400">
              <a:spcBef>
                <a:spcPct val="35000"/>
              </a:spcBef>
              <a:buClr>
                <a:srgbClr val="009900"/>
              </a:buClr>
              <a:defRPr/>
            </a:pPr>
            <a:r>
              <a:rPr lang="en-GB" sz="2800" b="1" kern="0" dirty="0">
                <a:solidFill>
                  <a:srgbClr val="660066"/>
                </a:solidFill>
                <a:latin typeface="Arial"/>
              </a:rPr>
              <a:t>	(Graham Gibbs)</a:t>
            </a:r>
          </a:p>
          <a:p>
            <a:pPr algn="ctr" eaLnBrk="0" hangingPunct="0">
              <a:defRPr/>
            </a:pPr>
            <a:endParaRPr lang="en-GB" sz="2800" b="1" dirty="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P spid="6" grpId="0" build="p" animBg="1"/>
      <p:bldP spid="7" grpId="0" animBg="1"/>
      <p:bldP spid="9" grpId="0" animBg="1"/>
      <p:bldP spid="9" grpId="1"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fontAlgn="auto">
              <a:spcBef>
                <a:spcPts val="0"/>
              </a:spcBef>
              <a:spcAft>
                <a:spcPts val="0"/>
              </a:spcAft>
            </a:pPr>
            <a:r>
              <a:rPr lang="en-GB" sz="4800" b="1" dirty="0">
                <a:solidFill>
                  <a:prstClr val="white"/>
                </a:solidFill>
                <a:latin typeface="Calibri"/>
              </a:rPr>
              <a:t>Hands-on feedback?</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4800" b="1" dirty="0">
                <a:solidFill>
                  <a:prstClr val="white"/>
                </a:solidFill>
              </a:rPr>
              <a:t>Some feedback</a:t>
            </a:r>
          </a:p>
          <a:p>
            <a:pPr algn="ctr" fontAlgn="auto">
              <a:spcBef>
                <a:spcPts val="0"/>
              </a:spcBef>
              <a:spcAft>
                <a:spcPts val="0"/>
              </a:spcAft>
            </a:pPr>
            <a:r>
              <a:rPr lang="en-GB" sz="4800" b="1" dirty="0">
                <a:solidFill>
                  <a:prstClr val="white"/>
                </a:solidFill>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Written, printed, </a:t>
            </a:r>
          </a:p>
          <a:p>
            <a:pPr algn="ctr"/>
            <a:r>
              <a:rPr lang="en-US" sz="3200" b="1" dirty="0">
                <a:solidFill>
                  <a:prstClr val="black"/>
                </a:solidFill>
                <a:latin typeface="Calibri"/>
              </a:rPr>
              <a:t>on-screen</a:t>
            </a:r>
          </a:p>
          <a:p>
            <a:pPr algn="ctr"/>
            <a:endParaRPr lang="en-US" sz="3200" b="1" dirty="0">
              <a:solidFill>
                <a:prstClr val="black"/>
              </a:solidFill>
              <a:latin typeface="Calibri"/>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Language of feedback</a:t>
            </a:r>
          </a:p>
          <a:p>
            <a:pPr algn="ctr"/>
            <a:endParaRPr lang="en-US" sz="3200" b="1" dirty="0">
              <a:solidFill>
                <a:prstClr val="black"/>
              </a:solidFill>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National Student Survey</a:t>
            </a:r>
          </a:p>
          <a:p>
            <a:pPr algn="ctr"/>
            <a:endParaRPr lang="en-US" sz="3200" b="1" dirty="0">
              <a:solidFill>
                <a:prstClr val="black"/>
              </a:solidFill>
              <a:latin typeface="Calibri"/>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Timing: </a:t>
            </a:r>
          </a:p>
          <a:p>
            <a:pPr algn="ctr"/>
            <a:r>
              <a:rPr lang="en-US" sz="3200" b="1" dirty="0">
                <a:solidFill>
                  <a:prstClr val="black"/>
                </a:solidFill>
                <a:latin typeface="Calibri"/>
              </a:rPr>
              <a:t>24-hours!</a:t>
            </a:r>
          </a:p>
          <a:p>
            <a:pPr algn="ctr"/>
            <a:endParaRPr lang="en-US" sz="3200" b="1" dirty="0">
              <a:solidFill>
                <a:prstClr val="black"/>
              </a:solidFill>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endParaRPr lang="en-GB" sz="3200" b="1" dirty="0">
              <a:solidFill>
                <a:prstClr val="black"/>
              </a:solidFill>
              <a:latin typeface="Calibri"/>
            </a:endParaRPr>
          </a:p>
          <a:p>
            <a:pPr algn="ctr"/>
            <a:r>
              <a:rPr lang="en-US" sz="3200" b="1" dirty="0">
                <a:solidFill>
                  <a:prstClr val="black"/>
                </a:solidFill>
                <a:latin typeface="Calibri"/>
              </a:rPr>
              <a:t>Feed-forward</a:t>
            </a:r>
          </a:p>
          <a:p>
            <a:pPr algn="ctr"/>
            <a:endParaRPr lang="en-US" sz="3200" b="1" dirty="0">
              <a:solidFill>
                <a:prstClr val="black"/>
              </a:solidFill>
              <a:latin typeface="Calibri"/>
            </a:endParaRPr>
          </a:p>
          <a:p>
            <a:pPr algn="ctr"/>
            <a:endParaRPr lang="en-US" sz="3200" b="1" dirty="0">
              <a:solidFill>
                <a:prstClr val="black"/>
              </a:solidFill>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Efficiency</a:t>
            </a:r>
          </a:p>
          <a:p>
            <a:pPr algn="ctr"/>
            <a:endParaRPr lang="en-US" sz="3200" b="1" dirty="0">
              <a:solidFill>
                <a:prstClr val="black"/>
              </a:solidFill>
              <a:latin typeface="Calibri"/>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Face to face</a:t>
            </a:r>
          </a:p>
          <a:p>
            <a:pPr algn="ctr"/>
            <a:r>
              <a:rPr lang="en-US" sz="3200" b="1" dirty="0">
                <a:solidFill>
                  <a:prstClr val="black"/>
                </a:solidFill>
                <a:latin typeface="Calibri"/>
              </a:rPr>
              <a:t>oral</a:t>
            </a:r>
          </a:p>
          <a:p>
            <a:pPr algn="ctr"/>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itchFamily="34" charset="0"/>
              </a:rPr>
              <a:t>What’s wrong with feedback?</a:t>
            </a:r>
            <a:endParaRPr lang="en-US"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85939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a:latin typeface="Calibri" pitchFamily="34" charset="0"/>
              </a:rPr>
              <a:t>But what’s </a:t>
            </a:r>
            <a:r>
              <a:rPr lang="en-GB" sz="3200" b="1" dirty="0">
                <a:solidFill>
                  <a:srgbClr val="FF0000"/>
                </a:solidFill>
                <a:latin typeface="Calibri" pitchFamily="34" charset="0"/>
              </a:rPr>
              <a:t>really</a:t>
            </a:r>
            <a:r>
              <a:rPr lang="en-GB" sz="3200" b="1" dirty="0">
                <a:latin typeface="Calibri" pitchFamily="34" charset="0"/>
              </a:rPr>
              <a:t> wrong with feedback?</a:t>
            </a:r>
            <a:endParaRPr lang="en-US" sz="3200" b="1" dirty="0">
              <a:latin typeface="Calibri" pitchFamily="34" charset="0"/>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25501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Royce Sadler on feedback:</a:t>
            </a:r>
          </a:p>
        </p:txBody>
      </p:sp>
      <p:sp>
        <p:nvSpPr>
          <p:cNvPr id="5" name="Content Placeholder 4"/>
          <p:cNvSpPr>
            <a:spLocks noGrp="1"/>
          </p:cNvSpPr>
          <p:nvPr>
            <p:ph idx="1"/>
          </p:nvPr>
        </p:nvSpPr>
        <p:spPr/>
        <p:txBody>
          <a:bodyPr/>
          <a:lstStyle/>
          <a:p>
            <a:pPr>
              <a:lnSpc>
                <a:spcPct val="100000"/>
              </a:lnSpc>
            </a:pPr>
            <a:r>
              <a:rPr lang="en-GB" sz="2800" dirty="0">
                <a:latin typeface="Calibri" pitchFamily="34" charset="0"/>
              </a:rPr>
              <a:t>Higher education teachers are often frustrated by the </a:t>
            </a:r>
            <a:r>
              <a:rPr lang="en-GB" sz="2800" dirty="0">
                <a:solidFill>
                  <a:srgbClr val="FF00FF"/>
                </a:solidFill>
                <a:latin typeface="Calibri" pitchFamily="34" charset="0"/>
              </a:rPr>
              <a:t>modest impact </a:t>
            </a:r>
            <a:r>
              <a:rPr lang="en-GB" sz="2800" dirty="0">
                <a:latin typeface="Calibri" pitchFamily="34" charset="0"/>
              </a:rPr>
              <a:t>feedback has in improving learning. The status of feedback deserves to be challenged on the grounds that it is essentially about telling. For students to become self-sustaining producers of high quality intellectual and professional goods, they must be equipped to </a:t>
            </a:r>
            <a:r>
              <a:rPr lang="en-GB" sz="2800" dirty="0">
                <a:solidFill>
                  <a:srgbClr val="FF0000"/>
                </a:solidFill>
                <a:latin typeface="Calibri" pitchFamily="34" charset="0"/>
              </a:rPr>
              <a:t>take control of their own learning and performance</a:t>
            </a:r>
            <a:r>
              <a:rPr lang="en-GB" sz="2800" dirty="0">
                <a:latin typeface="Calibri" pitchFamily="34" charset="0"/>
              </a:rPr>
              <a:t>. (Sadler, 2013)</a:t>
            </a:r>
          </a:p>
          <a:p>
            <a:pPr>
              <a:lnSpc>
                <a:spcPct val="100000"/>
              </a:lnSpc>
              <a:buNone/>
            </a:pPr>
            <a:r>
              <a:rPr lang="en-AU" sz="2000" dirty="0">
                <a:solidFill>
                  <a:srgbClr val="008000"/>
                </a:solidFill>
              </a:rPr>
              <a:t>Sadler, D. R. (2013). Opening up feedback: Teaching learners to see. In Merry, S., Price, M., Carless, D., &amp; </a:t>
            </a:r>
            <a:r>
              <a:rPr lang="en-AU" sz="2000" dirty="0" err="1">
                <a:solidFill>
                  <a:srgbClr val="008000"/>
                </a:solidFill>
              </a:rPr>
              <a:t>Taras</a:t>
            </a:r>
            <a:r>
              <a:rPr lang="en-AU" sz="2000" dirty="0">
                <a:solidFill>
                  <a:srgbClr val="008000"/>
                </a:solidFill>
              </a:rPr>
              <a:t>, M. (Eds.) </a:t>
            </a:r>
            <a:r>
              <a:rPr lang="en-AU" sz="2000" i="1" dirty="0">
                <a:solidFill>
                  <a:srgbClr val="008000"/>
                </a:solidFill>
              </a:rPr>
              <a:t>Reconceptualising feedback in higher education: Developing dialogue with students</a:t>
            </a:r>
            <a:r>
              <a:rPr lang="en-AU" sz="2000" dirty="0">
                <a:solidFill>
                  <a:srgbClr val="008000"/>
                </a:solidFill>
              </a:rPr>
              <a:t>. (Ch. 5, 54‑63). London: </a:t>
            </a:r>
            <a:r>
              <a:rPr lang="en-AU" sz="2000" dirty="0" err="1">
                <a:solidFill>
                  <a:srgbClr val="008000"/>
                </a:solidFill>
              </a:rPr>
              <a:t>Routledge</a:t>
            </a:r>
            <a:r>
              <a:rPr lang="en-AU" sz="2000" dirty="0">
                <a:solidFill>
                  <a:srgbClr val="008000"/>
                </a:solidFill>
              </a:rPr>
              <a:t>.</a:t>
            </a:r>
            <a:endParaRPr lang="en-GB" sz="2000" dirty="0">
              <a:solidFill>
                <a:srgbClr val="008000"/>
              </a:solidFill>
            </a:endParaRPr>
          </a:p>
          <a:p>
            <a:pPr>
              <a:lnSpc>
                <a:spcPct val="100000"/>
              </a:lnSpc>
            </a:pPr>
            <a:endParaRPr lang="en-GB" sz="2800" dirty="0">
              <a:latin typeface="Calibri" pitchFamily="34" charset="0"/>
            </a:endParaRPr>
          </a:p>
          <a:p>
            <a:pPr>
              <a:lnSpc>
                <a:spcPct val="100000"/>
              </a:lnSpc>
            </a:pPr>
            <a:endParaRPr lang="en-GB" sz="28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8000"/>
                </a:solidFill>
                <a:latin typeface="Calibri" pitchFamily="34" charset="0"/>
              </a:rPr>
              <a:t>Dylan </a:t>
            </a:r>
            <a:r>
              <a:rPr lang="en-GB" sz="3600" dirty="0" err="1">
                <a:solidFill>
                  <a:srgbClr val="008000"/>
                </a:solidFill>
                <a:latin typeface="Calibri" pitchFamily="34" charset="0"/>
              </a:rPr>
              <a:t>Wiliam</a:t>
            </a:r>
            <a:r>
              <a:rPr lang="en-GB" sz="3600" dirty="0">
                <a:solidFill>
                  <a:srgbClr val="008000"/>
                </a:solidFill>
                <a:latin typeface="Calibri" pitchFamily="34" charset="0"/>
              </a:rPr>
              <a:t> on feedback April 2014 (online)</a:t>
            </a:r>
          </a:p>
        </p:txBody>
      </p:sp>
      <p:sp>
        <p:nvSpPr>
          <p:cNvPr id="3" name="Content Placeholder 2"/>
          <p:cNvSpPr>
            <a:spLocks noGrp="1"/>
          </p:cNvSpPr>
          <p:nvPr>
            <p:ph idx="1"/>
          </p:nvPr>
        </p:nvSpPr>
        <p:spPr>
          <a:xfrm>
            <a:off x="6" y="1196977"/>
            <a:ext cx="8964613" cy="4670425"/>
          </a:xfrm>
        </p:spPr>
        <p:txBody>
          <a:bodyPr/>
          <a:lstStyle/>
          <a:p>
            <a:r>
              <a:rPr lang="en-GB" sz="2600" dirty="0">
                <a:latin typeface="Calibri" pitchFamily="34" charset="0"/>
              </a:rPr>
              <a:t>There really is a lot of rot talked about how feedback should and should not be given.</a:t>
            </a:r>
          </a:p>
          <a:p>
            <a:r>
              <a:rPr lang="en-GB" sz="2600" dirty="0">
                <a:latin typeface="Calibri" pitchFamily="34" charset="0"/>
              </a:rPr>
              <a:t>...people forget that the only good feedback is that which is acted upon, which is why </a:t>
            </a:r>
            <a:r>
              <a:rPr lang="en-GB" sz="2600" dirty="0">
                <a:solidFill>
                  <a:srgbClr val="FF00FF"/>
                </a:solidFill>
                <a:latin typeface="Calibri" pitchFamily="34" charset="0"/>
              </a:rPr>
              <a:t>the only thing that matters is the relationship between the teacher and the student</a:t>
            </a:r>
            <a:r>
              <a:rPr lang="en-GB" sz="2600" dirty="0">
                <a:latin typeface="Calibri" pitchFamily="34" charset="0"/>
              </a:rPr>
              <a:t>. </a:t>
            </a:r>
          </a:p>
          <a:p>
            <a:r>
              <a:rPr lang="en-GB" sz="2600" dirty="0">
                <a:latin typeface="Calibri" pitchFamily="34" charset="0"/>
              </a:rPr>
              <a:t>Every teacher knows that the same feedback given to one student will improve that student’s learning but to another student, of similar achievement, will make that student give up. Teachers need to know their students, so that they know when to push, and they know when to back off. ...hardly any studies look at the responses cued in the individual recipient by the feedback.</a:t>
            </a:r>
          </a:p>
          <a:p>
            <a:endParaRPr lang="en-GB" sz="2600" dirty="0">
              <a:latin typeface="Calibri" pitchFamily="34" charset="0"/>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a:solidFill>
                  <a:srgbClr val="CCFF33"/>
                </a:solidFill>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a:solidFill>
                <a:srgbClr val="000000"/>
              </a:solidFill>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endParaRPr lang="en-US" sz="2000">
              <a:solidFill>
                <a:srgbClr val="000000"/>
              </a:solidFill>
              <a:cs typeface="Arial" charset="0"/>
            </a:endParaRPr>
          </a:p>
        </p:txBody>
      </p:sp>
      <p:sp>
        <p:nvSpPr>
          <p:cNvPr id="8200" name="Oval 7"/>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algn="ctr" eaLnBrk="0" hangingPunct="0"/>
            <a:endParaRPr lang="en-US" sz="2000">
              <a:solidFill>
                <a:srgbClr val="000000"/>
              </a:solidFill>
              <a:cs typeface="Arial" charset="0"/>
            </a:endParaRPr>
          </a:p>
        </p:txBody>
      </p:sp>
      <p:sp>
        <p:nvSpPr>
          <p:cNvPr id="8201" name="Oval 8"/>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algn="ctr" eaLnBrk="0" hangingPunct="0"/>
            <a:endParaRPr lang="en-US" sz="2000">
              <a:solidFill>
                <a:srgbClr val="000000"/>
              </a:solidFill>
              <a:cs typeface="Arial" charset="0"/>
            </a:endParaRPr>
          </a:p>
        </p:txBody>
      </p:sp>
      <p:sp>
        <p:nvSpPr>
          <p:cNvPr id="8202" name="Oval 9"/>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a:solidFill>
                  <a:srgbClr val="000000"/>
                </a:solidFill>
                <a:cs typeface="Arial" charset="0"/>
              </a:rPr>
              <a:t>Wanting/</a:t>
            </a:r>
          </a:p>
          <a:p>
            <a:pPr algn="ctr" eaLnBrk="0" hangingPunct="0"/>
            <a:r>
              <a:rPr lang="en-US" sz="2800" b="1">
                <a:solidFill>
                  <a:srgbClr val="000000"/>
                </a:solidFill>
                <a:cs typeface="Arial" charset="0"/>
              </a:rPr>
              <a:t>Needing</a:t>
            </a:r>
          </a:p>
        </p:txBody>
      </p:sp>
      <p:sp>
        <p:nvSpPr>
          <p:cNvPr id="8203" name="Rectangle 10"/>
          <p:cNvSpPr>
            <a:spLocks noChangeArrowheads="1"/>
          </p:cNvSpPr>
          <p:nvPr/>
        </p:nvSpPr>
        <p:spPr bwMode="auto">
          <a:xfrm>
            <a:off x="3810000" y="4618050"/>
            <a:ext cx="14478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FFFFFF"/>
                </a:solidFill>
                <a:cs typeface="Arial" charset="0"/>
              </a:rPr>
              <a:t>Doing</a:t>
            </a:r>
          </a:p>
        </p:txBody>
      </p:sp>
      <p:sp>
        <p:nvSpPr>
          <p:cNvPr id="8204" name="Rectangle 11"/>
          <p:cNvSpPr>
            <a:spLocks noChangeArrowheads="1"/>
          </p:cNvSpPr>
          <p:nvPr/>
        </p:nvSpPr>
        <p:spPr bwMode="auto">
          <a:xfrm>
            <a:off x="3505200" y="6065850"/>
            <a:ext cx="2514600"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a:solidFill>
                  <a:srgbClr val="FFFF00"/>
                </a:solidFill>
                <a:cs typeface="Arial" charset="0"/>
              </a:rPr>
              <a:t>Assessing</a:t>
            </a:r>
          </a:p>
          <a:p>
            <a:pPr algn="ctr" eaLnBrk="0" hangingPunct="0">
              <a:spcBef>
                <a:spcPct val="50000"/>
              </a:spcBef>
            </a:pPr>
            <a:r>
              <a:rPr lang="en-GB" sz="2000" b="1">
                <a:solidFill>
                  <a:srgbClr val="FFFF00"/>
                </a:solidFill>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algn="ctr" eaLnBrk="0" hangingPunct="0"/>
            <a:endParaRPr lang="en-US" sz="2000">
              <a:solidFill>
                <a:srgbClr val="000000"/>
              </a:solidFill>
              <a:cs typeface="Arial" charset="0"/>
            </a:endParaRPr>
          </a:p>
        </p:txBody>
      </p:sp>
      <p:sp>
        <p:nvSpPr>
          <p:cNvPr id="8207" name="Rectangle 17"/>
          <p:cNvSpPr>
            <a:spLocks noChangeArrowheads="1"/>
          </p:cNvSpPr>
          <p:nvPr/>
        </p:nvSpPr>
        <p:spPr bwMode="auto">
          <a:xfrm>
            <a:off x="2987677" y="5157800"/>
            <a:ext cx="2795588" cy="585787"/>
          </a:xfrm>
          <a:prstGeom prst="rect">
            <a:avLst/>
          </a:prstGeom>
          <a:noFill/>
          <a:ln w="9525">
            <a:noFill/>
            <a:miter lim="800000"/>
            <a:headEnd/>
            <a:tailEnd/>
          </a:ln>
        </p:spPr>
        <p:txBody>
          <a:bodyPr lIns="92075" tIns="46038" rIns="92075" bIns="46038">
            <a:spAutoFit/>
          </a:bodyPr>
          <a:lstStyle/>
          <a:p>
            <a:pPr algn="ctr" eaLnBrk="0" hangingPunct="0"/>
            <a:r>
              <a:rPr lang="en-US" sz="3200" b="1">
                <a:solidFill>
                  <a:srgbClr val="000000"/>
                </a:solidFill>
                <a:cs typeface="Arial" charset="0"/>
              </a:rPr>
              <a:t>Making sense</a:t>
            </a:r>
          </a:p>
        </p:txBody>
      </p:sp>
      <p:sp>
        <p:nvSpPr>
          <p:cNvPr id="8208" name="Text Box 12"/>
          <p:cNvSpPr txBox="1">
            <a:spLocks noChangeArrowheads="1"/>
          </p:cNvSpPr>
          <p:nvPr/>
        </p:nvSpPr>
        <p:spPr bwMode="auto">
          <a:xfrm>
            <a:off x="714375" y="142876"/>
            <a:ext cx="7494588" cy="708025"/>
          </a:xfrm>
          <a:prstGeom prst="rect">
            <a:avLst/>
          </a:prstGeom>
          <a:noFill/>
          <a:ln w="12700">
            <a:noFill/>
            <a:miter lim="800000"/>
            <a:headEnd type="none" w="sm" len="sm"/>
            <a:tailEnd type="none" w="sm" len="sm"/>
          </a:ln>
        </p:spPr>
        <p:txBody>
          <a:bodyPr>
            <a:spAutoFit/>
          </a:bodyPr>
          <a:lstStyle/>
          <a:p>
            <a:pPr algn="ctr" eaLnBrk="0" hangingPunct="0"/>
            <a:r>
              <a:rPr lang="en-GB" sz="2000" b="1">
                <a:solidFill>
                  <a:srgbClr val="FFFFFF"/>
                </a:solidFill>
                <a:cs typeface="Arial" charset="0"/>
              </a:rPr>
              <a:t>Coaching, </a:t>
            </a:r>
          </a:p>
          <a:p>
            <a:pPr algn="ctr" eaLnBrk="0" hangingPunct="0"/>
            <a:r>
              <a:rPr lang="en-GB" sz="2000" b="1">
                <a:solidFill>
                  <a:srgbClr val="FFFFFF"/>
                </a:solidFill>
                <a:cs typeface="Arial" charset="0"/>
              </a:rPr>
              <a:t>explaining, teaching</a:t>
            </a:r>
          </a:p>
        </p:txBody>
      </p:sp>
      <p:sp>
        <p:nvSpPr>
          <p:cNvPr id="18" name="Text Box 12"/>
          <p:cNvSpPr txBox="1">
            <a:spLocks noChangeArrowheads="1"/>
          </p:cNvSpPr>
          <p:nvPr/>
        </p:nvSpPr>
        <p:spPr bwMode="auto">
          <a:xfrm>
            <a:off x="0" y="0"/>
            <a:ext cx="9144000" cy="7306616"/>
          </a:xfrm>
          <a:prstGeom prst="rect">
            <a:avLst/>
          </a:prstGeom>
          <a:solidFill>
            <a:srgbClr val="FFFFCC">
              <a:alpha val="81176"/>
            </a:srgbClr>
          </a:solidFill>
          <a:ln w="9525">
            <a:noFill/>
            <a:miter lim="800000"/>
            <a:headEnd/>
            <a:tailEnd/>
          </a:ln>
        </p:spPr>
        <p:txBody>
          <a:bodyPr>
            <a:spAutoFit/>
          </a:bodyPr>
          <a:lstStyle/>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Motivates students – helps them to </a:t>
            </a:r>
            <a:r>
              <a:rPr lang="en-GB" sz="2800" b="1" kern="0" dirty="0">
                <a:solidFill>
                  <a:srgbClr val="CC0000"/>
                </a:solidFill>
                <a:latin typeface="Calibri" pitchFamily="34" charset="0"/>
              </a:rPr>
              <a:t>want</a:t>
            </a:r>
            <a:r>
              <a:rPr lang="en-GB" sz="2800" b="1" kern="0" dirty="0">
                <a:solidFill>
                  <a:srgbClr val="660066"/>
                </a:solidFill>
                <a:latin typeface="Calibri" pitchFamily="34" charset="0"/>
              </a:rPr>
              <a:t> to learn;</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identify what they </a:t>
            </a:r>
            <a:r>
              <a:rPr lang="en-GB" sz="2800" b="1" kern="0" dirty="0">
                <a:solidFill>
                  <a:srgbClr val="CC0000"/>
                </a:solidFill>
                <a:latin typeface="Calibri" pitchFamily="34" charset="0"/>
              </a:rPr>
              <a:t>need</a:t>
            </a:r>
            <a:r>
              <a:rPr lang="en-GB" sz="2800" b="1" kern="0" dirty="0">
                <a:solidFill>
                  <a:srgbClr val="660066"/>
                </a:solidFill>
                <a:latin typeface="Calibri" pitchFamily="34" charset="0"/>
              </a:rPr>
              <a:t> to do next;</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take action</a:t>
            </a:r>
            <a:r>
              <a:rPr lang="en-GB" sz="2800" b="1" kern="0" dirty="0">
                <a:solidFill>
                  <a:srgbClr val="660066"/>
                </a:solidFill>
                <a:latin typeface="Calibri" pitchFamily="34" charset="0"/>
              </a:rPr>
              <a:t> to improve their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students to </a:t>
            </a:r>
            <a:r>
              <a:rPr lang="en-GB" sz="2800" b="1" kern="0" dirty="0">
                <a:solidFill>
                  <a:srgbClr val="CC0000"/>
                </a:solidFill>
                <a:latin typeface="Calibri" pitchFamily="34" charset="0"/>
              </a:rPr>
              <a:t>make sense</a:t>
            </a:r>
            <a:r>
              <a:rPr lang="en-GB" sz="2800" b="1" kern="0" dirty="0">
                <a:solidFill>
                  <a:srgbClr val="660066"/>
                </a:solidFill>
                <a:latin typeface="Calibri" pitchFamily="34" charset="0"/>
              </a:rPr>
              <a:t> of what they are learning;</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further make sense of their learning by </a:t>
            </a:r>
            <a:r>
              <a:rPr lang="en-GB" sz="2800" b="1" kern="0" dirty="0">
                <a:solidFill>
                  <a:srgbClr val="CC0000"/>
                </a:solidFill>
                <a:latin typeface="Calibri" pitchFamily="34" charset="0"/>
              </a:rPr>
              <a:t>engaging in real dialogue</a:t>
            </a:r>
            <a:r>
              <a:rPr lang="en-GB" sz="2800" b="1" kern="0" dirty="0">
                <a:solidFill>
                  <a:srgbClr val="660066"/>
                </a:solidFill>
                <a:latin typeface="Calibri" pitchFamily="34" charset="0"/>
              </a:rPr>
              <a:t> with tutors and peers;</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a:t>
            </a:r>
            <a:r>
              <a:rPr lang="en-GB" sz="2800" b="1" kern="0" dirty="0">
                <a:solidFill>
                  <a:srgbClr val="CC0000"/>
                </a:solidFill>
                <a:latin typeface="Calibri" pitchFamily="34" charset="0"/>
              </a:rPr>
              <a:t>make informed judgements </a:t>
            </a:r>
            <a:r>
              <a:rPr lang="en-GB" sz="2800" b="1" kern="0" dirty="0">
                <a:solidFill>
                  <a:srgbClr val="660066"/>
                </a:solidFill>
                <a:latin typeface="Calibri" pitchFamily="34" charset="0"/>
              </a:rPr>
              <a:t>on their own work, and each others’ work:</a:t>
            </a:r>
          </a:p>
          <a:p>
            <a:pPr marL="533400" indent="-533400">
              <a:lnSpc>
                <a:spcPct val="90000"/>
              </a:lnSpc>
              <a:spcBef>
                <a:spcPct val="35000"/>
              </a:spcBef>
              <a:buClr>
                <a:srgbClr val="009900"/>
              </a:buClr>
              <a:buSzPct val="130000"/>
              <a:buFont typeface="Wingdings" pitchFamily="2" charset="2"/>
              <a:buChar char="ü"/>
              <a:defRPr/>
            </a:pPr>
            <a:r>
              <a:rPr lang="en-GB" sz="2800" b="1" kern="0" dirty="0">
                <a:solidFill>
                  <a:srgbClr val="660066"/>
                </a:solidFill>
                <a:latin typeface="Calibri" pitchFamily="34" charset="0"/>
              </a:rPr>
              <a:t>Helps them to reflect on their past work in ways they can use to improve their future work.</a:t>
            </a: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a:p>
            <a:pPr marL="633413" indent="-633413" eaLnBrk="0" hangingPunct="0">
              <a:lnSpc>
                <a:spcPct val="90000"/>
              </a:lnSpc>
              <a:spcBef>
                <a:spcPct val="30000"/>
              </a:spcBef>
              <a:buClr>
                <a:srgbClr val="009900"/>
              </a:buClr>
              <a:buFont typeface="+mj-lt"/>
              <a:buAutoNum type="arabicPeriod"/>
              <a:defRPr/>
            </a:pPr>
            <a:endParaRPr lang="en-GB" sz="2600" b="1" dirty="0">
              <a:solidFill>
                <a:srgbClr val="59178A"/>
              </a:solidFill>
              <a:latin typeface="Calibri" pitchFamily="34" charset="0"/>
              <a:cs typeface="Arial" pitchFamily="34" charset="0"/>
            </a:endParaRPr>
          </a:p>
        </p:txBody>
      </p:sp>
      <p:sp>
        <p:nvSpPr>
          <p:cNvPr id="8210" name="Rectangle 2"/>
          <p:cNvSpPr>
            <a:spLocks noChangeArrowheads="1"/>
          </p:cNvSpPr>
          <p:nvPr/>
        </p:nvSpPr>
        <p:spPr bwMode="auto">
          <a:xfrm>
            <a:off x="0" y="12"/>
            <a:ext cx="9144000" cy="836613"/>
          </a:xfrm>
          <a:prstGeom prst="rect">
            <a:avLst/>
          </a:prstGeom>
          <a:solidFill>
            <a:srgbClr val="000000">
              <a:alpha val="58038"/>
            </a:srgbClr>
          </a:solidFill>
          <a:ln w="9525" algn="ctr">
            <a:noFill/>
            <a:miter lim="800000"/>
            <a:headEnd/>
            <a:tailEnd/>
          </a:ln>
        </p:spPr>
        <p:txBody>
          <a:bodyPr anchor="ctr"/>
          <a:lstStyle/>
          <a:p>
            <a:pPr algn="ctr" eaLnBrk="0" hangingPunct="0">
              <a:lnSpc>
                <a:spcPct val="85000"/>
              </a:lnSpc>
            </a:pPr>
            <a:r>
              <a:rPr lang="en-GB" sz="3200" b="1">
                <a:solidFill>
                  <a:srgbClr val="FFFF66"/>
                </a:solidFill>
              </a:rPr>
              <a:t>Feedback (including feed forward) works well when it:</a:t>
            </a:r>
            <a:endParaRPr lang="en-US" sz="3200" b="1">
              <a:solidFill>
                <a:srgbClr val="FFFFFF"/>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8.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8092</Words>
  <Application>Microsoft Office PowerPoint</Application>
  <PresentationFormat>On-screen Show (4:3)</PresentationFormat>
  <Paragraphs>903</Paragraphs>
  <Slides>121</Slides>
  <Notes>73</Notes>
  <HiddenSlides>0</HiddenSlides>
  <MMClips>1</MMClips>
  <ScaleCrop>false</ScaleCrop>
  <HeadingPairs>
    <vt:vector size="6" baseType="variant">
      <vt:variant>
        <vt:lpstr>Fonts Used</vt:lpstr>
      </vt:variant>
      <vt:variant>
        <vt:i4>13</vt:i4>
      </vt:variant>
      <vt:variant>
        <vt:lpstr>Theme</vt:lpstr>
      </vt:variant>
      <vt:variant>
        <vt:i4>133</vt:i4>
      </vt:variant>
      <vt:variant>
        <vt:lpstr>Slide Titles</vt:lpstr>
      </vt:variant>
      <vt:variant>
        <vt:i4>121</vt:i4>
      </vt:variant>
    </vt:vector>
  </HeadingPairs>
  <TitlesOfParts>
    <vt:vector size="267" baseType="lpstr">
      <vt:lpstr>Arial</vt:lpstr>
      <vt:lpstr>Arial Black</vt:lpstr>
      <vt:lpstr>Arial Rounded MT Bold</vt:lpstr>
      <vt:lpstr>Calibri</vt:lpstr>
      <vt:lpstr>Comic Sans MS</vt:lpstr>
      <vt:lpstr>Creepy</vt:lpstr>
      <vt:lpstr>Monotype Sorts</vt:lpstr>
      <vt:lpstr>Old English Text MT</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88_Custom Design</vt:lpstr>
      <vt:lpstr>116_Custom Design</vt:lpstr>
      <vt:lpstr>115_Custom Design</vt:lpstr>
      <vt:lpstr>119_Custom Design</vt:lpstr>
      <vt:lpstr>6_LeedsMet template</vt:lpstr>
      <vt:lpstr>89_Custom Design</vt:lpstr>
      <vt:lpstr>120_Custom Design</vt:lpstr>
      <vt:lpstr>1_Network Blitz</vt:lpstr>
      <vt:lpstr>3_Network Blitz</vt:lpstr>
      <vt:lpstr>99_Custom Design</vt:lpstr>
      <vt:lpstr>53_Custom Design</vt:lpstr>
      <vt:lpstr>90_Custom Design</vt:lpstr>
      <vt:lpstr>2_Clouds</vt:lpstr>
      <vt:lpstr>121_Custom Design</vt:lpstr>
      <vt:lpstr>54_Custom Design</vt:lpstr>
      <vt:lpstr>11_Office Theme</vt:lpstr>
      <vt:lpstr>3_Office Theme</vt:lpstr>
      <vt:lpstr>126_Custom Design</vt:lpstr>
      <vt:lpstr>105_Custom Design</vt:lpstr>
      <vt:lpstr>91_Custom Design</vt:lpstr>
      <vt:lpstr>58_Custom Design</vt:lpstr>
      <vt:lpstr>5_Office Theme</vt:lpstr>
      <vt:lpstr>9_LeedsMet template</vt:lpstr>
      <vt:lpstr>103_Custom Design</vt:lpstr>
      <vt:lpstr>55_Custom Design</vt:lpstr>
      <vt:lpstr>100_Custom Design</vt:lpstr>
      <vt:lpstr>92_Custom Design</vt:lpstr>
      <vt:lpstr>70_Custom Design</vt:lpstr>
      <vt:lpstr>5_LeedsMet template</vt:lpstr>
      <vt:lpstr>71_Custom Design</vt:lpstr>
      <vt:lpstr>72_Custom Design</vt:lpstr>
      <vt:lpstr>Reinventing Assessment: Towards Assessment and Feedback as learning - exploring what the gurus say about assessment and feedback, and some new ideas from Phil!</vt:lpstr>
      <vt:lpstr>PowerPoint Presentation</vt:lpstr>
      <vt:lpstr>Getting to know each other</vt:lpstr>
      <vt:lpstr> About Phil…</vt:lpstr>
      <vt:lpstr>Thanks to students</vt:lpstr>
      <vt:lpstr>Rationale</vt:lpstr>
      <vt:lpstr>Rationale (contd)</vt:lpstr>
      <vt:lpstr>Outline programme</vt:lpstr>
      <vt:lpstr>Reference materials</vt:lpstr>
      <vt:lpstr>You will be able to download my main slides</vt:lpstr>
      <vt:lpstr>Intended learning outcomes</vt:lpstr>
      <vt:lpstr>Task: agree, disagree, or don’t know</vt:lpstr>
      <vt:lpstr>Downloadable resource materials</vt:lpstr>
      <vt:lpstr>Announcement about mobile phones and laptops...</vt:lpstr>
      <vt:lpstr>Evidence-based practice</vt:lpstr>
      <vt:lpstr>17 sources about assessment, feedback and learning in higher education</vt:lpstr>
      <vt:lpstr>PowerPoint Presentation</vt:lpstr>
      <vt:lpstr>PowerPoint Presentation</vt:lpstr>
      <vt:lpstr>PowerPoint Presentation</vt:lpstr>
      <vt:lpstr>PowerPoint Presentation</vt:lpstr>
      <vt:lpstr>Post-it exercise</vt:lpstr>
      <vt:lpstr>Boud et al 2010: ‘Assessment 2020’</vt:lpstr>
      <vt:lpstr>Boud et al, 2010</vt:lpstr>
      <vt:lpstr>Evans, C. (2013) Making Sense of Assessment Feedback in Higher Education  Review of Educational Research Vol. 83, No. 1, pp. 70–120</vt:lpstr>
      <vt:lpstr>A marked improvement: HEA, 2012</vt:lpstr>
      <vt:lpstr>More formative, less summative</vt:lpstr>
      <vt:lpstr>Marks get in the way</vt:lpstr>
      <vt:lpstr>Now is the decade of Universities’ dis-content!</vt:lpstr>
      <vt:lpstr>Modern universities are moving away from being the guardians of content, (where everything was about ‘delivery’), towards foregrounding two major functions: </vt:lpstr>
      <vt:lpstr>The NSS Assessment and Feedback Agenda (2005-16)</vt:lpstr>
      <vt:lpstr>The new NSS statements (2017)</vt:lpstr>
      <vt:lpstr>One of my main worries...</vt:lpstr>
      <vt:lpstr>PowerPoint Presentation</vt:lpstr>
      <vt:lpstr>PowerPoint Presentation</vt:lpstr>
      <vt:lpstr>PowerPoint Presentation</vt:lpstr>
      <vt:lpstr>But what about learning styles?</vt:lpstr>
      <vt:lpstr>So now, it’s time to re-think:</vt:lpstr>
      <vt:lpstr> How students really learn </vt:lpstr>
      <vt:lpstr> How Students Really Learn ‘Ripples’ model of learning</vt:lpstr>
      <vt:lpstr>Five of the seven factors underpinning successful learning</vt:lpstr>
      <vt:lpstr>PowerPoint Presentation</vt:lpstr>
      <vt:lpstr>Traditional views...</vt:lpstr>
      <vt:lpstr>PowerPoint Presentation</vt:lpstr>
      <vt:lpstr>PowerPoint Presentation</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PowerPoint Presentation</vt:lpstr>
      <vt:lpstr>Albert Einstein</vt:lpstr>
      <vt:lpstr>Teaching – and research – and reflection: the ten most important words</vt:lpstr>
      <vt:lpstr>‘what’ is getting ever less important</vt:lpstr>
      <vt:lpstr>PowerPoint Presentation</vt:lpstr>
      <vt:lpstr>The guru Royce Sadler </vt:lpstr>
      <vt:lpstr>Sadler, D. R. (2010). Beyond feedback: Developing student capability in complex appraisal. Assessment &amp; Evaluation in Higher Education, 35(5), 535-550. </vt:lpstr>
      <vt:lpstr>PowerPoint Presentation</vt:lpstr>
      <vt:lpstr>Fifteen ideas  for making assessment and feedback more effective, efficient and manageable for us, and for students</vt:lpstr>
      <vt:lpstr>Why re-invent assessment and feedback now?</vt:lpstr>
      <vt:lpstr>“It takes two to tango”</vt:lpstr>
      <vt:lpstr>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A Design much shorter assessments</vt:lpstr>
      <vt:lpstr>B Increase formative assessment and reduce summative assessment</vt:lpstr>
      <vt:lpstr>C Don’t just use essays</vt:lpstr>
      <vt:lpstr>D Make more use of oral feedback rather than written feedback</vt:lpstr>
      <vt:lpstr>E Speed up feedback so students still care about it when they receive it</vt:lpstr>
      <vt:lpstr>F Get students giving feedback to each other, and sharing feedback</vt:lpstr>
      <vt:lpstr>G Let students right into the meaning of assessment criteria, by explaining and illustrating these in whole-group contexts such as lectures</vt:lpstr>
      <vt:lpstr>H Show students a range of evidence of achievement</vt:lpstr>
      <vt:lpstr>I Get students themselves formulating evidence of achievement</vt:lpstr>
      <vt:lpstr>J Get students themselves designing and applying assessment criteria</vt:lpstr>
      <vt:lpstr>K  Make the most of feedback to students in small-group contexts, such as tutorials</vt:lpstr>
      <vt:lpstr>L Use statement banks to speed up formulating useful feedback</vt:lpstr>
      <vt:lpstr>M Get students self-assessing, and give them feedback on their self-assessment.</vt:lpstr>
      <vt:lpstr>N Try to avoid ‘final language’ in feedback</vt:lpstr>
      <vt:lpstr>O Always make assessment design a team effort</vt:lpstr>
      <vt:lpstr>PowerPoint Presentation</vt:lpstr>
      <vt:lpstr>Post-it ‘Diamond 9’ prioritisation</vt:lpstr>
      <vt:lpstr>PowerPoint Presentation</vt:lpstr>
      <vt:lpstr>PowerPoint Presentation</vt:lpstr>
      <vt:lpstr>PowerPoint Presentation</vt:lpstr>
      <vt:lpstr>Face-to-face communication</vt:lpstr>
      <vt:lpstr>Face-to-face one-to-one feedback activity</vt:lpstr>
      <vt:lpstr>PowerPoint Presentation</vt:lpstr>
      <vt:lpstr>Fishing for feedback?</vt:lpstr>
      <vt:lpstr>PowerPoint Presentation</vt:lpstr>
      <vt:lpstr>PowerPoint Presentation</vt:lpstr>
      <vt:lpstr>What’s wrong with feedback?</vt:lpstr>
      <vt:lpstr>But what’s really wrong with feedback?</vt:lpstr>
      <vt:lpstr>Royce Sadler on feedback:</vt:lpstr>
      <vt:lpstr>Dylan Wiliam on feedback April 2014 (online)</vt:lpstr>
      <vt:lpstr>PowerPoint Presentation</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PowerPoint Presentation</vt:lpstr>
      <vt:lpstr>Addressing the balance between formative feedback and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PowerPoint Presentation</vt:lpstr>
      <vt:lpstr>Useful references: 1</vt:lpstr>
      <vt:lpstr>Useful references: 2</vt:lpstr>
      <vt:lpstr>Useful references: 3</vt:lpstr>
      <vt:lpstr>Useful references: 4</vt:lpstr>
      <vt:lpstr>Useful references: 5</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2017-05-17T14:27:21Z</dcterms:modified>
</cp:coreProperties>
</file>