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Masters/slideMaster172.xml" ContentType="application/vnd.openxmlformats-officedocument.presentationml.slideMaster+xml"/>
  <Override PartName="/ppt/slideMasters/slideMaster173.xml" ContentType="application/vnd.openxmlformats-officedocument.presentationml.slideMaster+xml"/>
  <Override PartName="/ppt/slideMasters/slideMaster174.xml" ContentType="application/vnd.openxmlformats-officedocument.presentationml.slideMaster+xml"/>
  <Override PartName="/ppt/slideMasters/slideMaster175.xml" ContentType="application/vnd.openxmlformats-officedocument.presentationml.slideMaster+xml"/>
  <Override PartName="/ppt/slideMasters/slideMaster176.xml" ContentType="application/vnd.openxmlformats-officedocument.presentationml.slideMaster+xml"/>
  <Override PartName="/ppt/slideMasters/slideMaster177.xml" ContentType="application/vnd.openxmlformats-officedocument.presentationml.slideMaster+xml"/>
  <Override PartName="/ppt/slideMasters/slideMaster178.xml" ContentType="application/vnd.openxmlformats-officedocument.presentationml.slideMaster+xml"/>
  <Override PartName="/ppt/slideMasters/slideMaster179.xml" ContentType="application/vnd.openxmlformats-officedocument.presentationml.slideMaster+xml"/>
  <Override PartName="/ppt/slideMasters/slideMaster180.xml" ContentType="application/vnd.openxmlformats-officedocument.presentationml.slideMaster+xml"/>
  <Override PartName="/ppt/slideMasters/slideMaster181.xml" ContentType="application/vnd.openxmlformats-officedocument.presentationml.slideMaster+xml"/>
  <Override PartName="/ppt/slideMasters/slideMaster182.xml" ContentType="application/vnd.openxmlformats-officedocument.presentationml.slideMaster+xml"/>
  <Override PartName="/ppt/slideMasters/slideMaster183.xml" ContentType="application/vnd.openxmlformats-officedocument.presentationml.slideMaster+xml"/>
  <Override PartName="/ppt/slideMasters/slideMaster184.xml" ContentType="application/vnd.openxmlformats-officedocument.presentationml.slideMaster+xml"/>
  <Override PartName="/ppt/slideMasters/slideMaster185.xml" ContentType="application/vnd.openxmlformats-officedocument.presentationml.slideMaster+xml"/>
  <Override PartName="/ppt/slideMasters/slideMaster186.xml" ContentType="application/vnd.openxmlformats-officedocument.presentationml.slideMaster+xml"/>
  <Override PartName="/ppt/slideMasters/slideMaster187.xml" ContentType="application/vnd.openxmlformats-officedocument.presentationml.slideMaster+xml"/>
  <Override PartName="/ppt/slideMasters/slideMaster188.xml" ContentType="application/vnd.openxmlformats-officedocument.presentationml.slideMaster+xml"/>
  <Override PartName="/ppt/slideMasters/slideMaster189.xml" ContentType="application/vnd.openxmlformats-officedocument.presentationml.slideMaster+xml"/>
  <Override PartName="/ppt/slideMasters/slideMaster190.xml" ContentType="application/vnd.openxmlformats-officedocument.presentationml.slideMaster+xml"/>
  <Override PartName="/ppt/slideMasters/slideMaster191.xml" ContentType="application/vnd.openxmlformats-officedocument.presentationml.slideMaster+xml"/>
  <Override PartName="/ppt/slideMasters/slideMaster19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3.xml" ContentType="application/vnd.openxmlformats-officedocument.presentationml.slideLayout+xml"/>
  <Override PartName="/ppt/theme/theme44.xml" ContentType="application/vnd.openxmlformats-officedocument.theme+xml"/>
  <Override PartName="/ppt/slideLayouts/slideLayout4.xml" ContentType="application/vnd.openxmlformats-officedocument.presentationml.slideLayout+xml"/>
  <Override PartName="/ppt/theme/theme45.xml" ContentType="application/vnd.openxmlformats-officedocument.theme+xml"/>
  <Override PartName="/ppt/theme/theme46.xml" ContentType="application/vnd.openxmlformats-officedocument.theme+xml"/>
  <Override PartName="/ppt/slideLayouts/slideLayout5.xml" ContentType="application/vnd.openxmlformats-officedocument.presentationml.slideLayout+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slideLayouts/slideLayout10.xml" ContentType="application/vnd.openxmlformats-officedocument.presentationml.slideLayout+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slideLayouts/slideLayout11.xml" ContentType="application/vnd.openxmlformats-officedocument.presentationml.slideLayout+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slideLayouts/slideLayout12.xml" ContentType="application/vnd.openxmlformats-officedocument.presentationml.slideLayout+xml"/>
  <Override PartName="/ppt/theme/theme81.xml" ContentType="application/vnd.openxmlformats-officedocument.theme+xml"/>
  <Override PartName="/ppt/slideLayouts/slideLayout13.xml" ContentType="application/vnd.openxmlformats-officedocument.presentationml.slideLayout+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slideLayouts/slideLayout14.xml" ContentType="application/vnd.openxmlformats-officedocument.presentationml.slideLayout+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slideLayouts/slideLayout15.xml" ContentType="application/vnd.openxmlformats-officedocument.presentationml.slideLayout+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slideLayouts/slideLayout16.xml" ContentType="application/vnd.openxmlformats-officedocument.presentationml.slideLayout+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slideLayouts/slideLayout17.xml" ContentType="application/vnd.openxmlformats-officedocument.presentationml.slideLayout+xml"/>
  <Override PartName="/ppt/theme/theme108.xml" ContentType="application/vnd.openxmlformats-officedocument.theme+xml"/>
  <Override PartName="/ppt/theme/theme109.xml" ContentType="application/vnd.openxmlformats-officedocument.theme+xml"/>
  <Override PartName="/ppt/slideLayouts/slideLayout18.xml" ContentType="application/vnd.openxmlformats-officedocument.presentationml.slideLayout+xml"/>
  <Override PartName="/ppt/theme/theme110.xml" ContentType="application/vnd.openxmlformats-officedocument.theme+xml"/>
  <Override PartName="/ppt/slideLayouts/slideLayout19.xml" ContentType="application/vnd.openxmlformats-officedocument.presentationml.slideLayout+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slideLayouts/slideLayout20.xml" ContentType="application/vnd.openxmlformats-officedocument.presentationml.slideLayout+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slideLayouts/slideLayout21.xml" ContentType="application/vnd.openxmlformats-officedocument.presentationml.slideLayout+xml"/>
  <Override PartName="/ppt/theme/theme120.xml" ContentType="application/vnd.openxmlformats-officedocument.theme+xml"/>
  <Override PartName="/ppt/slideLayouts/slideLayout22.xml" ContentType="application/vnd.openxmlformats-officedocument.presentationml.slideLayout+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slideLayouts/slideLayout23.xml" ContentType="application/vnd.openxmlformats-officedocument.presentationml.slideLayout+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theme/theme130.xml" ContentType="application/vnd.openxmlformats-officedocument.theme+xml"/>
  <Override PartName="/ppt/theme/theme131.xml" ContentType="application/vnd.openxmlformats-officedocument.theme+xml"/>
  <Override PartName="/ppt/slideLayouts/slideLayout24.xml" ContentType="application/vnd.openxmlformats-officedocument.presentationml.slideLayout+xml"/>
  <Override PartName="/ppt/theme/theme132.xml" ContentType="application/vnd.openxmlformats-officedocument.theme+xml"/>
  <Override PartName="/ppt/theme/theme133.xml" ContentType="application/vnd.openxmlformats-officedocument.theme+xml"/>
  <Override PartName="/ppt/slideLayouts/slideLayout25.xml" ContentType="application/vnd.openxmlformats-officedocument.presentationml.slideLayout+xml"/>
  <Override PartName="/ppt/theme/theme134.xml" ContentType="application/vnd.openxmlformats-officedocument.theme+xml"/>
  <Override PartName="/ppt/slideLayouts/slideLayout26.xml" ContentType="application/vnd.openxmlformats-officedocument.presentationml.slideLayout+xml"/>
  <Override PartName="/ppt/theme/theme135.xml" ContentType="application/vnd.openxmlformats-officedocument.theme+xml"/>
  <Override PartName="/ppt/slideLayouts/slideLayout27.xml" ContentType="application/vnd.openxmlformats-officedocument.presentationml.slideLayout+xml"/>
  <Override PartName="/ppt/theme/theme136.xml" ContentType="application/vnd.openxmlformats-officedocument.theme+xml"/>
  <Override PartName="/ppt/slideLayouts/slideLayout28.xml" ContentType="application/vnd.openxmlformats-officedocument.presentationml.slideLayout+xml"/>
  <Override PartName="/ppt/theme/theme137.xml" ContentType="application/vnd.openxmlformats-officedocument.theme+xml"/>
  <Override PartName="/ppt/slideLayouts/slideLayout29.xml" ContentType="application/vnd.openxmlformats-officedocument.presentationml.slideLayout+xml"/>
  <Override PartName="/ppt/theme/theme138.xml" ContentType="application/vnd.openxmlformats-officedocument.theme+xml"/>
  <Override PartName="/ppt/slideLayouts/slideLayout30.xml" ContentType="application/vnd.openxmlformats-officedocument.presentationml.slideLayout+xml"/>
  <Override PartName="/ppt/theme/theme139.xml" ContentType="application/vnd.openxmlformats-officedocument.theme+xml"/>
  <Override PartName="/ppt/theme/theme140.xml" ContentType="application/vnd.openxmlformats-officedocument.theme+xml"/>
  <Override PartName="/ppt/slideLayouts/slideLayout31.xml" ContentType="application/vnd.openxmlformats-officedocument.presentationml.slideLayout+xml"/>
  <Override PartName="/ppt/theme/theme141.xml" ContentType="application/vnd.openxmlformats-officedocument.theme+xml"/>
  <Override PartName="/ppt/slideLayouts/slideLayout32.xml" ContentType="application/vnd.openxmlformats-officedocument.presentationml.slideLayout+xml"/>
  <Override PartName="/ppt/theme/theme142.xml" ContentType="application/vnd.openxmlformats-officedocument.theme+xml"/>
  <Override PartName="/ppt/slideLayouts/slideLayout33.xml" ContentType="application/vnd.openxmlformats-officedocument.presentationml.slideLayout+xml"/>
  <Override PartName="/ppt/theme/theme143.xml" ContentType="application/vnd.openxmlformats-officedocument.theme+xml"/>
  <Override PartName="/ppt/slideLayouts/slideLayout34.xml" ContentType="application/vnd.openxmlformats-officedocument.presentationml.slideLayout+xml"/>
  <Override PartName="/ppt/theme/theme144.xml" ContentType="application/vnd.openxmlformats-officedocument.theme+xml"/>
  <Override PartName="/ppt/slideLayouts/slideLayout35.xml" ContentType="application/vnd.openxmlformats-officedocument.presentationml.slideLayout+xml"/>
  <Override PartName="/ppt/theme/theme145.xml" ContentType="application/vnd.openxmlformats-officedocument.theme+xml"/>
  <Override PartName="/ppt/slideLayouts/slideLayout36.xml" ContentType="application/vnd.openxmlformats-officedocument.presentationml.slideLayout+xml"/>
  <Override PartName="/ppt/theme/theme146.xml" ContentType="application/vnd.openxmlformats-officedocument.theme+xml"/>
  <Override PartName="/ppt/slideLayouts/slideLayout37.xml" ContentType="application/vnd.openxmlformats-officedocument.presentationml.slideLayout+xml"/>
  <Override PartName="/ppt/theme/theme147.xml" ContentType="application/vnd.openxmlformats-officedocument.theme+xml"/>
  <Override PartName="/ppt/slideLayouts/slideLayout38.xml" ContentType="application/vnd.openxmlformats-officedocument.presentationml.slideLayout+xml"/>
  <Override PartName="/ppt/theme/theme148.xml" ContentType="application/vnd.openxmlformats-officedocument.theme+xml"/>
  <Override PartName="/ppt/slideLayouts/slideLayout39.xml" ContentType="application/vnd.openxmlformats-officedocument.presentationml.slideLayout+xml"/>
  <Override PartName="/ppt/theme/theme149.xml" ContentType="application/vnd.openxmlformats-officedocument.theme+xml"/>
  <Override PartName="/ppt/slideLayouts/slideLayout40.xml" ContentType="application/vnd.openxmlformats-officedocument.presentationml.slideLayout+xml"/>
  <Override PartName="/ppt/theme/theme150.xml" ContentType="application/vnd.openxmlformats-officedocument.theme+xml"/>
  <Override PartName="/ppt/slideLayouts/slideLayout41.xml" ContentType="application/vnd.openxmlformats-officedocument.presentationml.slideLayout+xml"/>
  <Override PartName="/ppt/theme/theme151.xml" ContentType="application/vnd.openxmlformats-officedocument.theme+xml"/>
  <Override PartName="/ppt/slideLayouts/slideLayout42.xml" ContentType="application/vnd.openxmlformats-officedocument.presentationml.slideLayout+xml"/>
  <Override PartName="/ppt/theme/theme152.xml" ContentType="application/vnd.openxmlformats-officedocument.theme+xml"/>
  <Override PartName="/ppt/slideLayouts/slideLayout43.xml" ContentType="application/vnd.openxmlformats-officedocument.presentationml.slideLayout+xml"/>
  <Override PartName="/ppt/theme/theme153.xml" ContentType="application/vnd.openxmlformats-officedocument.theme+xml"/>
  <Override PartName="/ppt/slideLayouts/slideLayout44.xml" ContentType="application/vnd.openxmlformats-officedocument.presentationml.slideLayout+xml"/>
  <Override PartName="/ppt/theme/theme154.xml" ContentType="application/vnd.openxmlformats-officedocument.theme+xml"/>
  <Override PartName="/ppt/slideLayouts/slideLayout45.xml" ContentType="application/vnd.openxmlformats-officedocument.presentationml.slideLayout+xml"/>
  <Override PartName="/ppt/theme/theme155.xml" ContentType="application/vnd.openxmlformats-officedocument.theme+xml"/>
  <Override PartName="/ppt/slideLayouts/slideLayout46.xml" ContentType="application/vnd.openxmlformats-officedocument.presentationml.slideLayout+xml"/>
  <Override PartName="/ppt/theme/theme156.xml" ContentType="application/vnd.openxmlformats-officedocument.theme+xml"/>
  <Override PartName="/ppt/slideLayouts/slideLayout47.xml" ContentType="application/vnd.openxmlformats-officedocument.presentationml.slideLayout+xml"/>
  <Override PartName="/ppt/theme/theme157.xml" ContentType="application/vnd.openxmlformats-officedocument.theme+xml"/>
  <Override PartName="/ppt/slideLayouts/slideLayout48.xml" ContentType="application/vnd.openxmlformats-officedocument.presentationml.slideLayout+xml"/>
  <Override PartName="/ppt/theme/theme158.xml" ContentType="application/vnd.openxmlformats-officedocument.theme+xml"/>
  <Override PartName="/ppt/slideLayouts/slideLayout49.xml" ContentType="application/vnd.openxmlformats-officedocument.presentationml.slideLayout+xml"/>
  <Override PartName="/ppt/theme/theme159.xml" ContentType="application/vnd.openxmlformats-officedocument.theme+xml"/>
  <Override PartName="/ppt/slideLayouts/slideLayout50.xml" ContentType="application/vnd.openxmlformats-officedocument.presentationml.slideLayout+xml"/>
  <Override PartName="/ppt/theme/theme160.xml" ContentType="application/vnd.openxmlformats-officedocument.theme+xml"/>
  <Override PartName="/ppt/slideLayouts/slideLayout51.xml" ContentType="application/vnd.openxmlformats-officedocument.presentationml.slideLayout+xml"/>
  <Override PartName="/ppt/theme/theme161.xml" ContentType="application/vnd.openxmlformats-officedocument.theme+xml"/>
  <Override PartName="/ppt/slideLayouts/slideLayout52.xml" ContentType="application/vnd.openxmlformats-officedocument.presentationml.slideLayout+xml"/>
  <Override PartName="/ppt/theme/theme162.xml" ContentType="application/vnd.openxmlformats-officedocument.theme+xml"/>
  <Override PartName="/ppt/theme/theme163.xml" ContentType="application/vnd.openxmlformats-officedocument.theme+xml"/>
  <Override PartName="/ppt/slideLayouts/slideLayout53.xml" ContentType="application/vnd.openxmlformats-officedocument.presentationml.slideLayout+xml"/>
  <Override PartName="/ppt/theme/theme164.xml" ContentType="application/vnd.openxmlformats-officedocument.theme+xml"/>
  <Override PartName="/ppt/slideLayouts/slideLayout54.xml" ContentType="application/vnd.openxmlformats-officedocument.presentationml.slideLayout+xml"/>
  <Override PartName="/ppt/theme/theme165.xml" ContentType="application/vnd.openxmlformats-officedocument.theme+xml"/>
  <Override PartName="/ppt/slideLayouts/slideLayout55.xml" ContentType="application/vnd.openxmlformats-officedocument.presentationml.slideLayout+xml"/>
  <Override PartName="/ppt/theme/theme166.xml" ContentType="application/vnd.openxmlformats-officedocument.theme+xml"/>
  <Override PartName="/ppt/theme/theme167.xml" ContentType="application/vnd.openxmlformats-officedocument.theme+xml"/>
  <Override PartName="/ppt/slideLayouts/slideLayout56.xml" ContentType="application/vnd.openxmlformats-officedocument.presentationml.slideLayout+xml"/>
  <Override PartName="/ppt/theme/theme168.xml" ContentType="application/vnd.openxmlformats-officedocument.theme+xml"/>
  <Override PartName="/ppt/slideLayouts/slideLayout57.xml" ContentType="application/vnd.openxmlformats-officedocument.presentationml.slideLayout+xml"/>
  <Override PartName="/ppt/theme/theme169.xml" ContentType="application/vnd.openxmlformats-officedocument.theme+xml"/>
  <Override PartName="/ppt/slideLayouts/slideLayout58.xml" ContentType="application/vnd.openxmlformats-officedocument.presentationml.slideLayout+xml"/>
  <Override PartName="/ppt/theme/theme170.xml" ContentType="application/vnd.openxmlformats-officedocument.theme+xml"/>
  <Override PartName="/ppt/theme/theme171.xml" ContentType="application/vnd.openxmlformats-officedocument.theme+xml"/>
  <Override PartName="/ppt/slideLayouts/slideLayout59.xml" ContentType="application/vnd.openxmlformats-officedocument.presentationml.slideLayout+xml"/>
  <Override PartName="/ppt/theme/theme172.xml" ContentType="application/vnd.openxmlformats-officedocument.theme+xml"/>
  <Override PartName="/ppt/theme/theme173.xml" ContentType="application/vnd.openxmlformats-officedocument.theme+xml"/>
  <Override PartName="/ppt/slideLayouts/slideLayout60.xml" ContentType="application/vnd.openxmlformats-officedocument.presentationml.slideLayout+xml"/>
  <Override PartName="/ppt/theme/theme174.xml" ContentType="application/vnd.openxmlformats-officedocument.theme+xml"/>
  <Override PartName="/ppt/theme/theme175.xml" ContentType="application/vnd.openxmlformats-officedocument.theme+xml"/>
  <Override PartName="/ppt/slideLayouts/slideLayout61.xml" ContentType="application/vnd.openxmlformats-officedocument.presentationml.slideLayout+xml"/>
  <Override PartName="/ppt/theme/theme176.xml" ContentType="application/vnd.openxmlformats-officedocument.theme+xml"/>
  <Override PartName="/ppt/theme/theme177.xml" ContentType="application/vnd.openxmlformats-officedocument.theme+xml"/>
  <Override PartName="/ppt/slideLayouts/slideLayout62.xml" ContentType="application/vnd.openxmlformats-officedocument.presentationml.slideLayout+xml"/>
  <Override PartName="/ppt/theme/theme178.xml" ContentType="application/vnd.openxmlformats-officedocument.theme+xml"/>
  <Override PartName="/ppt/theme/theme179.xml" ContentType="application/vnd.openxmlformats-officedocument.theme+xml"/>
  <Override PartName="/ppt/slideLayouts/slideLayout63.xml" ContentType="application/vnd.openxmlformats-officedocument.presentationml.slideLayout+xml"/>
  <Override PartName="/ppt/theme/theme180.xml" ContentType="application/vnd.openxmlformats-officedocument.theme+xml"/>
  <Override PartName="/ppt/theme/theme181.xml" ContentType="application/vnd.openxmlformats-officedocument.theme+xml"/>
  <Override PartName="/ppt/slideLayouts/slideLayout64.xml" ContentType="application/vnd.openxmlformats-officedocument.presentationml.slideLayout+xml"/>
  <Override PartName="/ppt/theme/theme182.xml" ContentType="application/vnd.openxmlformats-officedocument.theme+xml"/>
  <Override PartName="/ppt/slideLayouts/slideLayout65.xml" ContentType="application/vnd.openxmlformats-officedocument.presentationml.slideLayout+xml"/>
  <Override PartName="/ppt/theme/theme183.xml" ContentType="application/vnd.openxmlformats-officedocument.theme+xml"/>
  <Override PartName="/ppt/slideLayouts/slideLayout66.xml" ContentType="application/vnd.openxmlformats-officedocument.presentationml.slideLayout+xml"/>
  <Override PartName="/ppt/theme/theme184.xml" ContentType="application/vnd.openxmlformats-officedocument.theme+xml"/>
  <Override PartName="/ppt/slideLayouts/slideLayout67.xml" ContentType="application/vnd.openxmlformats-officedocument.presentationml.slideLayout+xml"/>
  <Override PartName="/ppt/theme/theme185.xml" ContentType="application/vnd.openxmlformats-officedocument.theme+xml"/>
  <Override PartName="/ppt/slideLayouts/slideLayout68.xml" ContentType="application/vnd.openxmlformats-officedocument.presentationml.slideLayout+xml"/>
  <Override PartName="/ppt/theme/theme18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87.xml" ContentType="application/vnd.openxmlformats-officedocument.theme+xml"/>
  <Override PartName="/ppt/slideLayouts/slideLayout71.xml" ContentType="application/vnd.openxmlformats-officedocument.presentationml.slideLayout+xml"/>
  <Override PartName="/ppt/theme/theme188.xml" ContentType="application/vnd.openxmlformats-officedocument.theme+xml"/>
  <Override PartName="/ppt/slideLayouts/slideLayout72.xml" ContentType="application/vnd.openxmlformats-officedocument.presentationml.slideLayout+xml"/>
  <Override PartName="/ppt/theme/theme189.xml" ContentType="application/vnd.openxmlformats-officedocument.theme+xml"/>
  <Override PartName="/ppt/slideLayouts/slideLayout73.xml" ContentType="application/vnd.openxmlformats-officedocument.presentationml.slideLayout+xml"/>
  <Override PartName="/ppt/theme/theme190.xml" ContentType="application/vnd.openxmlformats-officedocument.theme+xml"/>
  <Override PartName="/ppt/slideLayouts/slideLayout74.xml" ContentType="application/vnd.openxmlformats-officedocument.presentationml.slideLayout+xml"/>
  <Override PartName="/ppt/theme/theme191.xml" ContentType="application/vnd.openxmlformats-officedocument.theme+xml"/>
  <Override PartName="/ppt/slideLayouts/slideLayout75.xml" ContentType="application/vnd.openxmlformats-officedocument.presentationml.slideLayout+xml"/>
  <Override PartName="/ppt/theme/theme192.xml" ContentType="application/vnd.openxmlformats-officedocument.theme+xml"/>
  <Override PartName="/ppt/theme/theme193.xml" ContentType="application/vnd.openxmlformats-officedocument.theme+xml"/>
  <Override PartName="/ppt/theme/theme19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898" r:id="rId1"/>
    <p:sldMasterId id="2147483904" r:id="rId2"/>
    <p:sldMasterId id="2147483906" r:id="rId3"/>
    <p:sldMasterId id="2147483914" r:id="rId4"/>
    <p:sldMasterId id="2147483916" r:id="rId5"/>
    <p:sldMasterId id="2147483918" r:id="rId6"/>
    <p:sldMasterId id="2147483920" r:id="rId7"/>
    <p:sldMasterId id="2147483922" r:id="rId8"/>
    <p:sldMasterId id="2147483924" r:id="rId9"/>
    <p:sldMasterId id="2147483926" r:id="rId10"/>
    <p:sldMasterId id="2147483928" r:id="rId11"/>
    <p:sldMasterId id="2147483930" r:id="rId12"/>
    <p:sldMasterId id="2147483932" r:id="rId13"/>
    <p:sldMasterId id="2147483934" r:id="rId14"/>
    <p:sldMasterId id="2147483936" r:id="rId15"/>
    <p:sldMasterId id="2147483938" r:id="rId16"/>
    <p:sldMasterId id="2147483940" r:id="rId17"/>
    <p:sldMasterId id="2147483942" r:id="rId18"/>
    <p:sldMasterId id="2147483944" r:id="rId19"/>
    <p:sldMasterId id="2147483946" r:id="rId20"/>
    <p:sldMasterId id="2147483948" r:id="rId21"/>
    <p:sldMasterId id="2147483950" r:id="rId22"/>
    <p:sldMasterId id="2147483962" r:id="rId23"/>
    <p:sldMasterId id="2147483966" r:id="rId24"/>
    <p:sldMasterId id="2147483968" r:id="rId25"/>
    <p:sldMasterId id="2147483970" r:id="rId26"/>
    <p:sldMasterId id="2147483972" r:id="rId27"/>
    <p:sldMasterId id="2147483974" r:id="rId28"/>
    <p:sldMasterId id="2147483976" r:id="rId29"/>
    <p:sldMasterId id="2147483978" r:id="rId30"/>
    <p:sldMasterId id="2147483979" r:id="rId31"/>
    <p:sldMasterId id="2147484014" r:id="rId32"/>
    <p:sldMasterId id="2147484016" r:id="rId33"/>
    <p:sldMasterId id="2147484018" r:id="rId34"/>
    <p:sldMasterId id="2147484020" r:id="rId35"/>
    <p:sldMasterId id="2147484022" r:id="rId36"/>
    <p:sldMasterId id="2147484024" r:id="rId37"/>
    <p:sldMasterId id="2147484026" r:id="rId38"/>
    <p:sldMasterId id="2147484028" r:id="rId39"/>
    <p:sldMasterId id="2147484030" r:id="rId40"/>
    <p:sldMasterId id="2147484032" r:id="rId41"/>
    <p:sldMasterId id="2147484034" r:id="rId42"/>
    <p:sldMasterId id="2147484036" r:id="rId43"/>
    <p:sldMasterId id="2147484038" r:id="rId44"/>
    <p:sldMasterId id="2147484041" r:id="rId45"/>
    <p:sldMasterId id="2147484048" r:id="rId46"/>
    <p:sldMasterId id="2147484050" r:id="rId47"/>
    <p:sldMasterId id="2147484052" r:id="rId48"/>
    <p:sldMasterId id="2147484059" r:id="rId49"/>
    <p:sldMasterId id="2147484061" r:id="rId50"/>
    <p:sldMasterId id="2147484065" r:id="rId51"/>
    <p:sldMasterId id="2147484095" r:id="rId52"/>
    <p:sldMasterId id="2147484102" r:id="rId53"/>
    <p:sldMasterId id="2147484105" r:id="rId54"/>
    <p:sldMasterId id="2147484115" r:id="rId55"/>
    <p:sldMasterId id="2147484117" r:id="rId56"/>
    <p:sldMasterId id="2147484119" r:id="rId57"/>
    <p:sldMasterId id="2147484121" r:id="rId58"/>
    <p:sldMasterId id="2147484123" r:id="rId59"/>
    <p:sldMasterId id="2147484125" r:id="rId60"/>
    <p:sldMasterId id="2147484127" r:id="rId61"/>
    <p:sldMasterId id="2147484129" r:id="rId62"/>
    <p:sldMasterId id="2147484131" r:id="rId63"/>
    <p:sldMasterId id="2147484133" r:id="rId64"/>
    <p:sldMasterId id="2147484135" r:id="rId65"/>
    <p:sldMasterId id="2147484137" r:id="rId66"/>
    <p:sldMasterId id="2147484139" r:id="rId67"/>
    <p:sldMasterId id="2147484141" r:id="rId68"/>
    <p:sldMasterId id="2147484143" r:id="rId69"/>
    <p:sldMasterId id="2147484145" r:id="rId70"/>
    <p:sldMasterId id="2147484147" r:id="rId71"/>
    <p:sldMasterId id="2147484157" r:id="rId72"/>
    <p:sldMasterId id="2147484162" r:id="rId73"/>
    <p:sldMasterId id="2147484168" r:id="rId74"/>
    <p:sldMasterId id="2147484173" r:id="rId75"/>
    <p:sldMasterId id="2147484175" r:id="rId76"/>
    <p:sldMasterId id="2147484177" r:id="rId77"/>
    <p:sldMasterId id="2147484179" r:id="rId78"/>
    <p:sldMasterId id="2147484181" r:id="rId79"/>
    <p:sldMasterId id="2147484188" r:id="rId80"/>
    <p:sldMasterId id="2147484190" r:id="rId81"/>
    <p:sldMasterId id="2147484192" r:id="rId82"/>
    <p:sldMasterId id="2147484199" r:id="rId83"/>
    <p:sldMasterId id="2147484201" r:id="rId84"/>
    <p:sldMasterId id="2147484203" r:id="rId85"/>
    <p:sldMasterId id="2147484205" r:id="rId86"/>
    <p:sldMasterId id="2147484207" r:id="rId87"/>
    <p:sldMasterId id="2147484208" r:id="rId88"/>
    <p:sldMasterId id="2147484228" r:id="rId89"/>
    <p:sldMasterId id="2147484230" r:id="rId90"/>
    <p:sldMasterId id="2147484232" r:id="rId91"/>
    <p:sldMasterId id="2147484234" r:id="rId92"/>
    <p:sldMasterId id="2147484236" r:id="rId93"/>
    <p:sldMasterId id="2147484238" r:id="rId94"/>
    <p:sldMasterId id="2147484241" r:id="rId95"/>
    <p:sldMasterId id="2147484249" r:id="rId96"/>
    <p:sldMasterId id="2147484252" r:id="rId97"/>
    <p:sldMasterId id="2147484254" r:id="rId98"/>
    <p:sldMasterId id="2147484256" r:id="rId99"/>
    <p:sldMasterId id="2147484258" r:id="rId100"/>
    <p:sldMasterId id="2147484269" r:id="rId101"/>
    <p:sldMasterId id="2147484271" r:id="rId102"/>
    <p:sldMasterId id="2147484274" r:id="rId103"/>
    <p:sldMasterId id="2147484304" r:id="rId104"/>
    <p:sldMasterId id="2147484306" r:id="rId105"/>
    <p:sldMasterId id="2147484308" r:id="rId106"/>
    <p:sldMasterId id="2147484310" r:id="rId107"/>
    <p:sldMasterId id="2147484319" r:id="rId108"/>
    <p:sldMasterId id="2147484321" r:id="rId109"/>
    <p:sldMasterId id="2147484325" r:id="rId110"/>
    <p:sldMasterId id="2147484328" r:id="rId111"/>
    <p:sldMasterId id="2147484330" r:id="rId112"/>
    <p:sldMasterId id="2147484332" r:id="rId113"/>
    <p:sldMasterId id="2147484334" r:id="rId114"/>
    <p:sldMasterId id="2147484336" r:id="rId115"/>
    <p:sldMasterId id="2147484338" r:id="rId116"/>
    <p:sldMasterId id="2147484340" r:id="rId117"/>
    <p:sldMasterId id="2147484344" r:id="rId118"/>
    <p:sldMasterId id="2147484346" r:id="rId119"/>
    <p:sldMasterId id="2147484350" r:id="rId120"/>
    <p:sldMasterId id="2147484356" r:id="rId121"/>
    <p:sldMasterId id="2147484358" r:id="rId122"/>
    <p:sldMasterId id="2147484360" r:id="rId123"/>
    <p:sldMasterId id="2147484380" r:id="rId124"/>
    <p:sldMasterId id="2147484383" r:id="rId125"/>
    <p:sldMasterId id="2147484390" r:id="rId126"/>
    <p:sldMasterId id="2147484393" r:id="rId127"/>
    <p:sldMasterId id="2147484397" r:id="rId128"/>
    <p:sldMasterId id="2147484419" r:id="rId129"/>
    <p:sldMasterId id="2147484421" r:id="rId130"/>
    <p:sldMasterId id="2147484424" r:id="rId131"/>
    <p:sldMasterId id="2147484427" r:id="rId132"/>
    <p:sldMasterId id="2147484431" r:id="rId133"/>
    <p:sldMasterId id="2147484433" r:id="rId134"/>
    <p:sldMasterId id="2147484435" r:id="rId135"/>
    <p:sldMasterId id="2147484437" r:id="rId136"/>
    <p:sldMasterId id="2147484439" r:id="rId137"/>
    <p:sldMasterId id="2147484441" r:id="rId138"/>
    <p:sldMasterId id="2147484447" r:id="rId139"/>
    <p:sldMasterId id="2147484449" r:id="rId140"/>
    <p:sldMasterId id="2147484450" r:id="rId141"/>
    <p:sldMasterId id="2147484452" r:id="rId142"/>
    <p:sldMasterId id="2147484454" r:id="rId143"/>
    <p:sldMasterId id="2147484456" r:id="rId144"/>
    <p:sldMasterId id="2147484458" r:id="rId145"/>
    <p:sldMasterId id="2147484460" r:id="rId146"/>
    <p:sldMasterId id="2147484462" r:id="rId147"/>
    <p:sldMasterId id="2147484464" r:id="rId148"/>
    <p:sldMasterId id="2147484466" r:id="rId149"/>
    <p:sldMasterId id="2147484468" r:id="rId150"/>
    <p:sldMasterId id="2147484470" r:id="rId151"/>
    <p:sldMasterId id="2147484472" r:id="rId152"/>
    <p:sldMasterId id="2147484474" r:id="rId153"/>
    <p:sldMasterId id="2147484476" r:id="rId154"/>
    <p:sldMasterId id="2147484478" r:id="rId155"/>
    <p:sldMasterId id="2147484480" r:id="rId156"/>
    <p:sldMasterId id="2147484482" r:id="rId157"/>
    <p:sldMasterId id="2147484484" r:id="rId158"/>
    <p:sldMasterId id="2147484486" r:id="rId159"/>
    <p:sldMasterId id="2147484489" r:id="rId160"/>
    <p:sldMasterId id="2147484491" r:id="rId161"/>
    <p:sldMasterId id="2147484493" r:id="rId162"/>
    <p:sldMasterId id="2147484495" r:id="rId163"/>
    <p:sldMasterId id="2147484500" r:id="rId164"/>
    <p:sldMasterId id="2147484504" r:id="rId165"/>
    <p:sldMasterId id="2147484506" r:id="rId166"/>
    <p:sldMasterId id="2147484508" r:id="rId167"/>
    <p:sldMasterId id="2147484510" r:id="rId168"/>
    <p:sldMasterId id="2147484512" r:id="rId169"/>
    <p:sldMasterId id="2147484514" r:id="rId170"/>
    <p:sldMasterId id="2147484516" r:id="rId171"/>
    <p:sldMasterId id="2147484518" r:id="rId172"/>
    <p:sldMasterId id="2147484520" r:id="rId173"/>
    <p:sldMasterId id="2147484522" r:id="rId174"/>
    <p:sldMasterId id="2147484524" r:id="rId175"/>
    <p:sldMasterId id="2147484526" r:id="rId176"/>
    <p:sldMasterId id="2147484528" r:id="rId177"/>
    <p:sldMasterId id="2147484530" r:id="rId178"/>
    <p:sldMasterId id="2147484532" r:id="rId179"/>
    <p:sldMasterId id="2147484534" r:id="rId180"/>
    <p:sldMasterId id="2147484536" r:id="rId181"/>
    <p:sldMasterId id="2147484538" r:id="rId182"/>
    <p:sldMasterId id="2147484540" r:id="rId183"/>
    <p:sldMasterId id="2147484542" r:id="rId184"/>
    <p:sldMasterId id="2147484544" r:id="rId185"/>
    <p:sldMasterId id="2147484546" r:id="rId186"/>
    <p:sldMasterId id="2147484548" r:id="rId187"/>
    <p:sldMasterId id="2147484551" r:id="rId188"/>
    <p:sldMasterId id="2147484553" r:id="rId189"/>
    <p:sldMasterId id="2147484555" r:id="rId190"/>
    <p:sldMasterId id="2147484557" r:id="rId191"/>
    <p:sldMasterId id="2147484559" r:id="rId192"/>
  </p:sldMasterIdLst>
  <p:notesMasterIdLst>
    <p:notesMasterId r:id="rId281"/>
  </p:notesMasterIdLst>
  <p:handoutMasterIdLst>
    <p:handoutMasterId r:id="rId282"/>
  </p:handoutMasterIdLst>
  <p:sldIdLst>
    <p:sldId id="1657" r:id="rId193"/>
    <p:sldId id="1339" r:id="rId194"/>
    <p:sldId id="1340" r:id="rId195"/>
    <p:sldId id="1508" r:id="rId196"/>
    <p:sldId id="1412" r:id="rId197"/>
    <p:sldId id="1661" r:id="rId198"/>
    <p:sldId id="1663" r:id="rId199"/>
    <p:sldId id="1727" r:id="rId200"/>
    <p:sldId id="1726" r:id="rId201"/>
    <p:sldId id="1664" r:id="rId202"/>
    <p:sldId id="1735" r:id="rId203"/>
    <p:sldId id="1731" r:id="rId204"/>
    <p:sldId id="1733" r:id="rId205"/>
    <p:sldId id="1734" r:id="rId206"/>
    <p:sldId id="1611" r:id="rId207"/>
    <p:sldId id="1633" r:id="rId208"/>
    <p:sldId id="1723" r:id="rId209"/>
    <p:sldId id="1725" r:id="rId210"/>
    <p:sldId id="1724" r:id="rId211"/>
    <p:sldId id="1665" r:id="rId212"/>
    <p:sldId id="1556" r:id="rId213"/>
    <p:sldId id="1666" r:id="rId214"/>
    <p:sldId id="1667" r:id="rId215"/>
    <p:sldId id="1668" r:id="rId216"/>
    <p:sldId id="1671" r:id="rId217"/>
    <p:sldId id="1528" r:id="rId218"/>
    <p:sldId id="1552" r:id="rId219"/>
    <p:sldId id="1536" r:id="rId220"/>
    <p:sldId id="1522" r:id="rId221"/>
    <p:sldId id="1672" r:id="rId222"/>
    <p:sldId id="1524" r:id="rId223"/>
    <p:sldId id="1674" r:id="rId224"/>
    <p:sldId id="1675" r:id="rId225"/>
    <p:sldId id="1676" r:id="rId226"/>
    <p:sldId id="1677" r:id="rId227"/>
    <p:sldId id="1678" r:id="rId228"/>
    <p:sldId id="1679" r:id="rId229"/>
    <p:sldId id="1680" r:id="rId230"/>
    <p:sldId id="1681" r:id="rId231"/>
    <p:sldId id="1682" r:id="rId232"/>
    <p:sldId id="1683" r:id="rId233"/>
    <p:sldId id="1684" r:id="rId234"/>
    <p:sldId id="1685" r:id="rId235"/>
    <p:sldId id="1686" r:id="rId236"/>
    <p:sldId id="1687" r:id="rId237"/>
    <p:sldId id="1688" r:id="rId238"/>
    <p:sldId id="1689" r:id="rId239"/>
    <p:sldId id="1690" r:id="rId240"/>
    <p:sldId id="1691" r:id="rId241"/>
    <p:sldId id="1692" r:id="rId242"/>
    <p:sldId id="1693" r:id="rId243"/>
    <p:sldId id="1694" r:id="rId244"/>
    <p:sldId id="1695" r:id="rId245"/>
    <p:sldId id="1696" r:id="rId246"/>
    <p:sldId id="1697" r:id="rId247"/>
    <p:sldId id="1701" r:id="rId248"/>
    <p:sldId id="1703" r:id="rId249"/>
    <p:sldId id="1704" r:id="rId250"/>
    <p:sldId id="1705" r:id="rId251"/>
    <p:sldId id="1492" r:id="rId252"/>
    <p:sldId id="1562" r:id="rId253"/>
    <p:sldId id="1514" r:id="rId254"/>
    <p:sldId id="1515" r:id="rId255"/>
    <p:sldId id="1736" r:id="rId256"/>
    <p:sldId id="1737" r:id="rId257"/>
    <p:sldId id="1738" r:id="rId258"/>
    <p:sldId id="1643" r:id="rId259"/>
    <p:sldId id="1645" r:id="rId260"/>
    <p:sldId id="1500" r:id="rId261"/>
    <p:sldId id="1501" r:id="rId262"/>
    <p:sldId id="1509" r:id="rId263"/>
    <p:sldId id="1728" r:id="rId264"/>
    <p:sldId id="1729" r:id="rId265"/>
    <p:sldId id="1730" r:id="rId266"/>
    <p:sldId id="1558" r:id="rId267"/>
    <p:sldId id="1607" r:id="rId268"/>
    <p:sldId id="1707" r:id="rId269"/>
    <p:sldId id="1708" r:id="rId270"/>
    <p:sldId id="1709" r:id="rId271"/>
    <p:sldId id="1711" r:id="rId272"/>
    <p:sldId id="1713" r:id="rId273"/>
    <p:sldId id="1715" r:id="rId274"/>
    <p:sldId id="1717" r:id="rId275"/>
    <p:sldId id="1719" r:id="rId276"/>
    <p:sldId id="1721" r:id="rId277"/>
    <p:sldId id="1722" r:id="rId278"/>
    <p:sldId id="1732" r:id="rId279"/>
    <p:sldId id="1036" r:id="rId280"/>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00FF"/>
    <a:srgbClr val="000099"/>
    <a:srgbClr val="CCECFF"/>
    <a:srgbClr val="008000"/>
    <a:srgbClr val="FFFF00"/>
    <a:srgbClr val="FFFF99"/>
    <a:srgbClr val="4F81BD"/>
    <a:srgbClr val="66FF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7" autoAdjust="0"/>
    <p:restoredTop sz="94500" autoAdjust="0"/>
  </p:normalViewPr>
  <p:slideViewPr>
    <p:cSldViewPr>
      <p:cViewPr varScale="1">
        <p:scale>
          <a:sx n="70" d="100"/>
          <a:sy n="70" d="100"/>
        </p:scale>
        <p:origin x="1170" y="78"/>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120" d="100"/>
        <a:sy n="120" d="100"/>
      </p:scale>
      <p:origin x="0" y="-27942"/>
    </p:cViewPr>
  </p:sorterViewPr>
  <p:notesViewPr>
    <p:cSldViewPr>
      <p:cViewPr varScale="1">
        <p:scale>
          <a:sx n="24" d="100"/>
          <a:sy n="24" d="100"/>
        </p:scale>
        <p:origin x="-1066" y="-77"/>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Master" Target="slideMasters/slideMaster170.xml"/><Relationship Id="rId191" Type="http://schemas.openxmlformats.org/officeDocument/2006/relationships/slideMaster" Target="slideMasters/slideMaster191.xml"/><Relationship Id="rId205" Type="http://schemas.openxmlformats.org/officeDocument/2006/relationships/slide" Target="slides/slide13.xml"/><Relationship Id="rId226" Type="http://schemas.openxmlformats.org/officeDocument/2006/relationships/slide" Target="slides/slide34.xml"/><Relationship Id="rId247" Type="http://schemas.openxmlformats.org/officeDocument/2006/relationships/slide" Target="slides/slide55.xml"/><Relationship Id="rId107" Type="http://schemas.openxmlformats.org/officeDocument/2006/relationships/slideMaster" Target="slideMasters/slideMaster107.xml"/><Relationship Id="rId268"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Master" Target="slideMasters/slideMaster181.xml"/><Relationship Id="rId216" Type="http://schemas.openxmlformats.org/officeDocument/2006/relationships/slide" Target="slides/slide24.xml"/><Relationship Id="rId237" Type="http://schemas.openxmlformats.org/officeDocument/2006/relationships/slide" Target="slides/slide45.xml"/><Relationship Id="rId258" Type="http://schemas.openxmlformats.org/officeDocument/2006/relationships/slide" Target="slides/slide66.xml"/><Relationship Id="rId279" Type="http://schemas.openxmlformats.org/officeDocument/2006/relationships/slide" Target="slides/slide87.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Master" Target="slideMasters/slideMaster171.xml"/><Relationship Id="rId192" Type="http://schemas.openxmlformats.org/officeDocument/2006/relationships/slideMaster" Target="slideMasters/slideMaster192.xml"/><Relationship Id="rId206" Type="http://schemas.openxmlformats.org/officeDocument/2006/relationships/slide" Target="slides/slide14.xml"/><Relationship Id="rId227" Type="http://schemas.openxmlformats.org/officeDocument/2006/relationships/slide" Target="slides/slide35.xml"/><Relationship Id="rId248" Type="http://schemas.openxmlformats.org/officeDocument/2006/relationships/slide" Target="slides/slide56.xml"/><Relationship Id="rId269" Type="http://schemas.openxmlformats.org/officeDocument/2006/relationships/slide" Target="slides/slide77.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280" Type="http://schemas.openxmlformats.org/officeDocument/2006/relationships/slide" Target="slides/slide88.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Master" Target="slideMasters/slideMaster161.xml"/><Relationship Id="rId182" Type="http://schemas.openxmlformats.org/officeDocument/2006/relationships/slideMaster" Target="slideMasters/slideMaster182.xml"/><Relationship Id="rId217" Type="http://schemas.openxmlformats.org/officeDocument/2006/relationships/slide" Target="slides/slide25.xml"/><Relationship Id="rId6" Type="http://schemas.openxmlformats.org/officeDocument/2006/relationships/slideMaster" Target="slideMasters/slideMaster6.xml"/><Relationship Id="rId238" Type="http://schemas.openxmlformats.org/officeDocument/2006/relationships/slide" Target="slides/slide46.xml"/><Relationship Id="rId259" Type="http://schemas.openxmlformats.org/officeDocument/2006/relationships/slide" Target="slides/slide67.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78.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51" Type="http://schemas.openxmlformats.org/officeDocument/2006/relationships/slideMaster" Target="slideMasters/slideMaster151.xml"/><Relationship Id="rId172" Type="http://schemas.openxmlformats.org/officeDocument/2006/relationships/slideMaster" Target="slideMasters/slideMaster172.xml"/><Relationship Id="rId193" Type="http://schemas.openxmlformats.org/officeDocument/2006/relationships/slide" Target="slides/slide1.xml"/><Relationship Id="rId207" Type="http://schemas.openxmlformats.org/officeDocument/2006/relationships/slide" Target="slides/slide15.xml"/><Relationship Id="rId228" Type="http://schemas.openxmlformats.org/officeDocument/2006/relationships/slide" Target="slides/slide36.xml"/><Relationship Id="rId249" Type="http://schemas.openxmlformats.org/officeDocument/2006/relationships/slide" Target="slides/slide57.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260" Type="http://schemas.openxmlformats.org/officeDocument/2006/relationships/slide" Target="slides/slide68.xml"/><Relationship Id="rId265" Type="http://schemas.openxmlformats.org/officeDocument/2006/relationships/slide" Target="slides/slide73.xml"/><Relationship Id="rId281" Type="http://schemas.openxmlformats.org/officeDocument/2006/relationships/notesMaster" Target="notesMasters/notesMaster1.xml"/><Relationship Id="rId286" Type="http://schemas.openxmlformats.org/officeDocument/2006/relationships/tableStyles" Target="tableStyle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Master" Target="slideMasters/slideMaster18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Master" Target="slideMasters/slideMaster183.xml"/><Relationship Id="rId213" Type="http://schemas.openxmlformats.org/officeDocument/2006/relationships/slide" Target="slides/slide21.xml"/><Relationship Id="rId218" Type="http://schemas.openxmlformats.org/officeDocument/2006/relationships/slide" Target="slides/slide26.xml"/><Relationship Id="rId234" Type="http://schemas.openxmlformats.org/officeDocument/2006/relationships/slide" Target="slides/slide42.xml"/><Relationship Id="rId239" Type="http://schemas.openxmlformats.org/officeDocument/2006/relationships/slide" Target="slides/slide4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58.xml"/><Relationship Id="rId255" Type="http://schemas.openxmlformats.org/officeDocument/2006/relationships/slide" Target="slides/slide63.xml"/><Relationship Id="rId271" Type="http://schemas.openxmlformats.org/officeDocument/2006/relationships/slide" Target="slides/slide79.xml"/><Relationship Id="rId276" Type="http://schemas.openxmlformats.org/officeDocument/2006/relationships/slide" Target="slides/slide84.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Master" Target="slideMasters/slideMaster178.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Master" Target="slideMasters/slideMaster173.xml"/><Relationship Id="rId194" Type="http://schemas.openxmlformats.org/officeDocument/2006/relationships/slide" Target="slides/slide2.xml"/><Relationship Id="rId199" Type="http://schemas.openxmlformats.org/officeDocument/2006/relationships/slide" Target="slides/slide7.xml"/><Relationship Id="rId203" Type="http://schemas.openxmlformats.org/officeDocument/2006/relationships/slide" Target="slides/slide11.xml"/><Relationship Id="rId208" Type="http://schemas.openxmlformats.org/officeDocument/2006/relationships/slide" Target="slides/slide16.xml"/><Relationship Id="rId229" Type="http://schemas.openxmlformats.org/officeDocument/2006/relationships/slide" Target="slides/slide37.xml"/><Relationship Id="rId19" Type="http://schemas.openxmlformats.org/officeDocument/2006/relationships/slideMaster" Target="slideMasters/slideMaster19.xml"/><Relationship Id="rId224" Type="http://schemas.openxmlformats.org/officeDocument/2006/relationships/slide" Target="slides/slide32.xml"/><Relationship Id="rId240" Type="http://schemas.openxmlformats.org/officeDocument/2006/relationships/slide" Target="slides/slide48.xml"/><Relationship Id="rId245" Type="http://schemas.openxmlformats.org/officeDocument/2006/relationships/slide" Target="slides/slide53.xml"/><Relationship Id="rId261" Type="http://schemas.openxmlformats.org/officeDocument/2006/relationships/slide" Target="slides/slide69.xml"/><Relationship Id="rId266" Type="http://schemas.openxmlformats.org/officeDocument/2006/relationships/slide" Target="slides/slide74.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282"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Master" Target="slideMasters/slideMaster184.xml"/><Relationship Id="rId189" Type="http://schemas.openxmlformats.org/officeDocument/2006/relationships/slideMaster" Target="slideMasters/slideMaster189.xml"/><Relationship Id="rId219" Type="http://schemas.openxmlformats.org/officeDocument/2006/relationships/slide" Target="slides/slide27.xml"/><Relationship Id="rId3" Type="http://schemas.openxmlformats.org/officeDocument/2006/relationships/slideMaster" Target="slideMasters/slideMaster3.xml"/><Relationship Id="rId214" Type="http://schemas.openxmlformats.org/officeDocument/2006/relationships/slide" Target="slides/slide22.xml"/><Relationship Id="rId230" Type="http://schemas.openxmlformats.org/officeDocument/2006/relationships/slide" Target="slides/slide38.xml"/><Relationship Id="rId235" Type="http://schemas.openxmlformats.org/officeDocument/2006/relationships/slide" Target="slides/slide43.xml"/><Relationship Id="rId251" Type="http://schemas.openxmlformats.org/officeDocument/2006/relationships/slide" Target="slides/slide59.xml"/><Relationship Id="rId256" Type="http://schemas.openxmlformats.org/officeDocument/2006/relationships/slide" Target="slides/slide64.xml"/><Relationship Id="rId277" Type="http://schemas.openxmlformats.org/officeDocument/2006/relationships/slide" Target="slides/slide85.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72" Type="http://schemas.openxmlformats.org/officeDocument/2006/relationships/slide" Target="slides/slide8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Master" Target="slideMasters/slideMaster174.xml"/><Relationship Id="rId179" Type="http://schemas.openxmlformats.org/officeDocument/2006/relationships/slideMaster" Target="slideMasters/slideMaster179.xml"/><Relationship Id="rId195" Type="http://schemas.openxmlformats.org/officeDocument/2006/relationships/slide" Target="slides/slide3.xml"/><Relationship Id="rId209" Type="http://schemas.openxmlformats.org/officeDocument/2006/relationships/slide" Target="slides/slide17.xml"/><Relationship Id="rId190" Type="http://schemas.openxmlformats.org/officeDocument/2006/relationships/slideMaster" Target="slideMasters/slideMaster190.xml"/><Relationship Id="rId204" Type="http://schemas.openxmlformats.org/officeDocument/2006/relationships/slide" Target="slides/slide12.xml"/><Relationship Id="rId220" Type="http://schemas.openxmlformats.org/officeDocument/2006/relationships/slide" Target="slides/slide28.xml"/><Relationship Id="rId225" Type="http://schemas.openxmlformats.org/officeDocument/2006/relationships/slide" Target="slides/slide33.xml"/><Relationship Id="rId241" Type="http://schemas.openxmlformats.org/officeDocument/2006/relationships/slide" Target="slides/slide49.xml"/><Relationship Id="rId246" Type="http://schemas.openxmlformats.org/officeDocument/2006/relationships/slide" Target="slides/slide54.xml"/><Relationship Id="rId267" Type="http://schemas.openxmlformats.org/officeDocument/2006/relationships/slide" Target="slides/slide75.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70.xml"/><Relationship Id="rId283"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Master" Target="slideMasters/slideMaster1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Master" Target="slideMasters/slideMaster180.xml"/><Relationship Id="rId210" Type="http://schemas.openxmlformats.org/officeDocument/2006/relationships/slide" Target="slides/slide18.xml"/><Relationship Id="rId215" Type="http://schemas.openxmlformats.org/officeDocument/2006/relationships/slide" Target="slides/slide23.xml"/><Relationship Id="rId236" Type="http://schemas.openxmlformats.org/officeDocument/2006/relationships/slide" Target="slides/slide44.xml"/><Relationship Id="rId257" Type="http://schemas.openxmlformats.org/officeDocument/2006/relationships/slide" Target="slides/slide65.xml"/><Relationship Id="rId278" Type="http://schemas.openxmlformats.org/officeDocument/2006/relationships/slide" Target="slides/slide86.xml"/><Relationship Id="rId26" Type="http://schemas.openxmlformats.org/officeDocument/2006/relationships/slideMaster" Target="slideMasters/slideMaster26.xml"/><Relationship Id="rId231" Type="http://schemas.openxmlformats.org/officeDocument/2006/relationships/slide" Target="slides/slide39.xml"/><Relationship Id="rId252" Type="http://schemas.openxmlformats.org/officeDocument/2006/relationships/slide" Target="slides/slide60.xml"/><Relationship Id="rId273" Type="http://schemas.openxmlformats.org/officeDocument/2006/relationships/slide" Target="slides/slide81.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Master" Target="slideMasters/slideMaster175.xml"/><Relationship Id="rId196" Type="http://schemas.openxmlformats.org/officeDocument/2006/relationships/slide" Target="slides/slide4.xml"/><Relationship Id="rId200" Type="http://schemas.openxmlformats.org/officeDocument/2006/relationships/slide" Target="slides/slide8.xml"/><Relationship Id="rId16" Type="http://schemas.openxmlformats.org/officeDocument/2006/relationships/slideMaster" Target="slideMasters/slideMaster16.xml"/><Relationship Id="rId221" Type="http://schemas.openxmlformats.org/officeDocument/2006/relationships/slide" Target="slides/slide29.xml"/><Relationship Id="rId242" Type="http://schemas.openxmlformats.org/officeDocument/2006/relationships/slide" Target="slides/slide50.xml"/><Relationship Id="rId263" Type="http://schemas.openxmlformats.org/officeDocument/2006/relationships/slide" Target="slides/slide71.xml"/><Relationship Id="rId284" Type="http://schemas.openxmlformats.org/officeDocument/2006/relationships/viewProps" Target="viewProps.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Master" Target="slideMasters/slideMaster186.xml"/><Relationship Id="rId211" Type="http://schemas.openxmlformats.org/officeDocument/2006/relationships/slide" Target="slides/slide19.xml"/><Relationship Id="rId232" Type="http://schemas.openxmlformats.org/officeDocument/2006/relationships/slide" Target="slides/slide40.xml"/><Relationship Id="rId253" Type="http://schemas.openxmlformats.org/officeDocument/2006/relationships/slide" Target="slides/slide61.xml"/><Relationship Id="rId274" Type="http://schemas.openxmlformats.org/officeDocument/2006/relationships/slide" Target="slides/slide82.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Master" Target="slideMasters/slideMaster176.xml"/><Relationship Id="rId197" Type="http://schemas.openxmlformats.org/officeDocument/2006/relationships/slide" Target="slides/slide5.xml"/><Relationship Id="rId201" Type="http://schemas.openxmlformats.org/officeDocument/2006/relationships/slide" Target="slides/slide9.xml"/><Relationship Id="rId222" Type="http://schemas.openxmlformats.org/officeDocument/2006/relationships/slide" Target="slides/slide30.xml"/><Relationship Id="rId243" Type="http://schemas.openxmlformats.org/officeDocument/2006/relationships/slide" Target="slides/slide51.xml"/><Relationship Id="rId264" Type="http://schemas.openxmlformats.org/officeDocument/2006/relationships/slide" Target="slides/slide72.xml"/><Relationship Id="rId285" Type="http://schemas.openxmlformats.org/officeDocument/2006/relationships/theme" Target="theme/theme1.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Master" Target="slideMasters/slideMaster166.xml"/><Relationship Id="rId187" Type="http://schemas.openxmlformats.org/officeDocument/2006/relationships/slideMaster" Target="slideMasters/slideMaster187.xml"/><Relationship Id="rId1" Type="http://schemas.openxmlformats.org/officeDocument/2006/relationships/slideMaster" Target="slideMasters/slideMaster1.xml"/><Relationship Id="rId212" Type="http://schemas.openxmlformats.org/officeDocument/2006/relationships/slide" Target="slides/slide20.xml"/><Relationship Id="rId233" Type="http://schemas.openxmlformats.org/officeDocument/2006/relationships/slide" Target="slides/slide41.xml"/><Relationship Id="rId254" Type="http://schemas.openxmlformats.org/officeDocument/2006/relationships/slide" Target="slides/slide62.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83.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Master" Target="slideMasters/slideMaster135.xml"/><Relationship Id="rId156" Type="http://schemas.openxmlformats.org/officeDocument/2006/relationships/slideMaster" Target="slideMasters/slideMaster156.xml"/><Relationship Id="rId177" Type="http://schemas.openxmlformats.org/officeDocument/2006/relationships/slideMaster" Target="slideMasters/slideMaster177.xml"/><Relationship Id="rId198" Type="http://schemas.openxmlformats.org/officeDocument/2006/relationships/slide" Target="slides/slide6.xml"/><Relationship Id="rId202" Type="http://schemas.openxmlformats.org/officeDocument/2006/relationships/slide" Target="slides/slide10.xml"/><Relationship Id="rId223" Type="http://schemas.openxmlformats.org/officeDocument/2006/relationships/slide" Target="slides/slide31.xml"/><Relationship Id="rId244"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152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b="0" i="1">
                <a:latin typeface="Times New Roman" pitchFamily="18" charset="0"/>
              </a:defRPr>
            </a:lvl1pPr>
          </a:lstStyle>
          <a:p>
            <a:endParaRPr lang="en-GB"/>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latin typeface="Times New Roman" pitchFamily="18" charset="0"/>
              </a:defRPr>
            </a:lvl1pPr>
          </a:lstStyle>
          <a:p>
            <a:endParaRPr lang="en-GB"/>
          </a:p>
        </p:txBody>
      </p:sp>
      <p:sp>
        <p:nvSpPr>
          <p:cNvPr id="2052"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b="0" i="1">
                <a:latin typeface="Times New Roman" pitchFamily="18" charset="0"/>
              </a:defRPr>
            </a:lvl1pPr>
          </a:lstStyle>
          <a:p>
            <a:endParaRPr lang="en-GB"/>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latin typeface="Times New Roman" pitchFamily="18" charset="0"/>
              </a:defRPr>
            </a:lvl1pPr>
          </a:lstStyle>
          <a:p>
            <a:fld id="{F46D71DA-5519-4470-853E-67BA4984C499}" type="slidenum">
              <a:rPr lang="en-GB"/>
              <a:pPr/>
              <a:t>‹#›</a:t>
            </a:fld>
            <a:endParaRPr lang="en-GB"/>
          </a:p>
        </p:txBody>
      </p:sp>
    </p:spTree>
    <p:extLst>
      <p:ext uri="{BB962C8B-B14F-4D97-AF65-F5344CB8AC3E}">
        <p14:creationId xmlns:p14="http://schemas.microsoft.com/office/powerpoint/2010/main" val="23855007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latin typeface="Calibri" pitchFamily="34" charset="0"/>
              </a:rPr>
              <a:pPr/>
              <a:t>1</a:t>
            </a:fld>
            <a:endParaRPr lang="en-GB" dirty="0">
              <a:solidFill>
                <a:srgbClr val="000000"/>
              </a:solidFill>
              <a:latin typeface="Calibri" pitchFamily="34" charset="0"/>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730541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79573F-6D8D-465D-A168-3A3B72D4BF9C}"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GB" sz="1800" b="0" i="0" u="none" strike="noStrike" kern="0" cap="none" spc="0" normalizeH="0" baseline="0" noProof="0" dirty="0">
              <a:ln>
                <a:noFill/>
              </a:ln>
              <a:solidFill>
                <a:srgbClr val="000000"/>
              </a:solidFill>
              <a:effectLst/>
              <a:uLnTx/>
              <a:uFillTx/>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4179718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28</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930505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29</a:t>
            </a:fld>
            <a:endParaRPr lang="en-GB">
              <a:solidFill>
                <a:srgbClr val="000000"/>
              </a:solidFill>
            </a:endParaRPr>
          </a:p>
        </p:txBody>
      </p:sp>
    </p:spTree>
    <p:extLst>
      <p:ext uri="{BB962C8B-B14F-4D97-AF65-F5344CB8AC3E}">
        <p14:creationId xmlns:p14="http://schemas.microsoft.com/office/powerpoint/2010/main" val="1809754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CC5AE9-0A61-480E-A345-BF81D1D33A93}" type="slidenum">
              <a:rPr kumimoji="0" lang="en-US"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189698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31</a:t>
            </a:fld>
            <a:endParaRPr lang="en-GB">
              <a:solidFill>
                <a:srgbClr val="000000"/>
              </a:solidFill>
            </a:endParaRPr>
          </a:p>
        </p:txBody>
      </p:sp>
    </p:spTree>
    <p:extLst>
      <p:ext uri="{BB962C8B-B14F-4D97-AF65-F5344CB8AC3E}">
        <p14:creationId xmlns:p14="http://schemas.microsoft.com/office/powerpoint/2010/main" val="2580256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46D71DA-5519-4470-853E-67BA4984C499}"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496522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1651B0-F35B-40BD-89E9-C49B81D584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GB" sz="1800" b="0" i="0" u="none" strike="noStrike" kern="0" cap="none" spc="0" normalizeH="0" baseline="0" noProof="0" dirty="0">
              <a:ln>
                <a:noFill/>
              </a:ln>
              <a:solidFill>
                <a:srgbClr val="000000"/>
              </a:solidFill>
              <a:effectLst/>
              <a:uLnTx/>
              <a:uFillTx/>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873255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E9BB56-B69A-4A19-A3F7-497798BDC6BD}"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GB" sz="1800" b="0" i="0" u="none" strike="noStrike" kern="0" cap="none" spc="0" normalizeH="0" baseline="0" noProof="0" dirty="0">
              <a:ln>
                <a:noFill/>
              </a:ln>
              <a:solidFill>
                <a:srgbClr val="000000"/>
              </a:solidFill>
              <a:effectLst/>
              <a:uLnTx/>
              <a:uFillTx/>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06042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8757E5-A981-4945-8126-F351778C602B}"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GB" sz="1800" b="0" i="0" u="none" strike="noStrike" kern="0" cap="none" spc="0" normalizeH="0" baseline="0" noProof="0" dirty="0">
              <a:ln>
                <a:noFill/>
              </a:ln>
              <a:solidFill>
                <a:srgbClr val="000000"/>
              </a:solidFill>
              <a:effectLst/>
              <a:uLnTx/>
              <a:uFillTx/>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880352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A9BFA2-5A1B-4478-BD73-FE75D672A801}"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GB"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57776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extLst>
      <p:ext uri="{BB962C8B-B14F-4D97-AF65-F5344CB8AC3E}">
        <p14:creationId xmlns:p14="http://schemas.microsoft.com/office/powerpoint/2010/main" val="46808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05B441-2BD2-44DC-8A10-0E4A4408FD7E}"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GB" sz="1800" b="0" i="0" u="none" strike="noStrike" kern="0" cap="none" spc="0" normalizeH="0" baseline="0" noProof="0" dirty="0">
              <a:ln>
                <a:noFill/>
              </a:ln>
              <a:solidFill>
                <a:srgbClr val="000000"/>
              </a:solidFill>
              <a:effectLst/>
              <a:uLnTx/>
              <a:uFillTx/>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571973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9F89A7-5327-4499-9021-86204D377D94}"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GB" sz="1800" b="0" i="0" u="none" strike="noStrike" kern="0" cap="none" spc="0" normalizeH="0" baseline="0" noProof="0" dirty="0">
              <a:ln>
                <a:noFill/>
              </a:ln>
              <a:solidFill>
                <a:srgbClr val="000000"/>
              </a:solidFill>
              <a:effectLst/>
              <a:uLnTx/>
              <a:uFillTx/>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909265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7918A6-274E-49C2-AE12-872A22CD5749}"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845893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7736897-36D9-459B-9B8F-2D1EABC460FE}"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GB" sz="1800" b="0" i="0" u="none" strike="noStrike" kern="0" cap="none" spc="0" normalizeH="0" baseline="0" noProof="0" dirty="0">
              <a:ln>
                <a:noFill/>
              </a:ln>
              <a:solidFill>
                <a:srgbClr val="000000"/>
              </a:solidFill>
              <a:effectLst/>
              <a:uLnTx/>
              <a:uFillTx/>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24944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D961E3-7B4B-43BB-BE08-5DC36F955DF6}"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GB" sz="1800" b="0" i="0" u="none" strike="noStrike" kern="0" cap="none" spc="0" normalizeH="0" baseline="0" noProof="0" dirty="0">
              <a:ln>
                <a:noFill/>
              </a:ln>
              <a:solidFill>
                <a:srgbClr val="000000"/>
              </a:solidFill>
              <a:effectLst/>
              <a:uLnTx/>
              <a:uFillTx/>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086282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FD862F-5BEF-4858-9A1C-47876B8105AF}"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GB" sz="1800" b="0" i="0" u="none" strike="noStrike" kern="0" cap="none" spc="0" normalizeH="0" baseline="0" noProof="0" dirty="0">
              <a:ln>
                <a:noFill/>
              </a:ln>
              <a:solidFill>
                <a:srgbClr val="000000"/>
              </a:solidFill>
              <a:effectLst/>
              <a:uLnTx/>
              <a:uFillTx/>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7518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947455-07AF-4A96-B01A-3BC0DF8E37FF}"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GB" sz="1800" b="0" i="0" u="none" strike="noStrike" kern="0" cap="none" spc="0" normalizeH="0" baseline="0" noProof="0" dirty="0">
              <a:ln>
                <a:noFill/>
              </a:ln>
              <a:solidFill>
                <a:srgbClr val="000000"/>
              </a:solidFill>
              <a:effectLst/>
              <a:uLnTx/>
              <a:uFillTx/>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617205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880E15-F66C-43B7-9D4D-E4E4BE3FC131}"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GB" sz="1800" b="0" i="0" u="none" strike="noStrike" kern="0" cap="none" spc="0" normalizeH="0" baseline="0" noProof="0" dirty="0">
              <a:ln>
                <a:noFill/>
              </a:ln>
              <a:solidFill>
                <a:srgbClr val="000000"/>
              </a:solidFill>
              <a:effectLst/>
              <a:uLnTx/>
              <a:uFillTx/>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101821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46D71DA-5519-4470-853E-67BA4984C499}"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737652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16492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a:endParaRPr lang="en-US" sz="2400" b="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GB" sz="1000" b="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a:endParaRPr lang="en-US" sz="2400" b="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a:endParaRPr lang="en-US" sz="2400" b="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a:endParaRPr lang="en-US" sz="2400" b="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GB" sz="1000" b="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a:endParaRPr lang="en-US" sz="2400" b="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a:endParaRPr lang="en-US" sz="2400" b="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CC4565-EC8B-468B-9078-897913D08FFB}"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GB" sz="1800" b="0" i="0" u="none" strike="noStrike" kern="0" cap="none" spc="0" normalizeH="0" baseline="0" noProof="0" dirty="0">
              <a:ln>
                <a:noFill/>
              </a:ln>
              <a:solidFill>
                <a:srgbClr val="000000"/>
              </a:solidFill>
              <a:effectLst/>
              <a:uLnTx/>
              <a:uFillTx/>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296585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199298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653147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58647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8007301-76D3-4B7A-BC11-58C77780AB35}"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204727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A9BFA2-5A1B-4478-BD73-FE75D672A801}"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904678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GB" sz="1800" b="0" i="0" u="none" strike="noStrike" kern="0" cap="none" spc="0" normalizeH="0" baseline="0" noProof="0" dirty="0">
              <a:ln>
                <a:noFill/>
              </a:ln>
              <a:solidFill>
                <a:srgbClr val="000000"/>
              </a:solidFill>
              <a:effectLst/>
              <a:uLnTx/>
              <a:uFillTx/>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58510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en-GB" sz="1800" b="0" i="0" u="none" strike="noStrike" kern="0" cap="none" spc="0" normalizeH="0" baseline="0" noProof="0" dirty="0">
              <a:ln>
                <a:noFill/>
              </a:ln>
              <a:solidFill>
                <a:srgbClr val="000000"/>
              </a:solidFill>
              <a:effectLst/>
              <a:uLnTx/>
              <a:uFillTx/>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81431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9F08E08-4E57-474C-8023-CF278F0D587F}"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GB" sz="1800" b="0" i="0" u="none" strike="noStrike" kern="0" cap="none" spc="0" normalizeH="0" baseline="0" noProof="0" dirty="0">
              <a:ln>
                <a:noFill/>
              </a:ln>
              <a:solidFill>
                <a:srgbClr val="000000"/>
              </a:solidFill>
              <a:effectLst/>
              <a:uLnTx/>
              <a:uFillTx/>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6538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9F50BC-3A8B-47EF-8A0E-20873F284227}"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59</a:t>
            </a:fld>
            <a:endParaRPr kumimoji="0" lang="en-GB" sz="1800" b="0" i="0" u="none" strike="noStrike" kern="0" cap="none" spc="0" normalizeH="0" baseline="0" noProof="0">
              <a:ln>
                <a:noFill/>
              </a:ln>
              <a:solidFill>
                <a:srgbClr val="000000"/>
              </a:solidFill>
              <a:effectLst/>
              <a:uLnTx/>
              <a:uFillTx/>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0715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B85436-79B7-4A40-9472-CC1F85078964}" type="slidenum">
              <a:rPr lang="en-GB">
                <a:solidFill>
                  <a:srgbClr val="000000"/>
                </a:solidFill>
              </a:rPr>
              <a:pPr/>
              <a:t>69</a:t>
            </a:fld>
            <a:endParaRPr lang="en-GB">
              <a:solidFill>
                <a:srgbClr val="000000"/>
              </a:solidFill>
            </a:endParaRPr>
          </a:p>
        </p:txBody>
      </p:sp>
      <p:sp>
        <p:nvSpPr>
          <p:cNvPr id="1442818" name="Rectangle 2"/>
          <p:cNvSpPr>
            <a:spLocks noGrp="1" noRot="1" noChangeAspect="1" noChangeArrowheads="1" noTextEdit="1"/>
          </p:cNvSpPr>
          <p:nvPr>
            <p:ph type="sldImg"/>
          </p:nvPr>
        </p:nvSpPr>
        <p:spPr>
          <a:xfrm>
            <a:off x="1150938" y="692150"/>
            <a:ext cx="4556125" cy="3416300"/>
          </a:xfrm>
          <a:ln/>
        </p:spPr>
      </p:sp>
      <p:sp>
        <p:nvSpPr>
          <p:cNvPr id="14428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661879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1F242-1178-45BC-9221-60C1FB4A5378}" type="slidenum">
              <a:rPr lang="en-GB">
                <a:solidFill>
                  <a:srgbClr val="000000"/>
                </a:solidFill>
              </a:rPr>
              <a:pPr/>
              <a:t>70</a:t>
            </a:fld>
            <a:endParaRPr lang="en-GB">
              <a:solidFill>
                <a:srgbClr val="000000"/>
              </a:solidFill>
            </a:endParaRPr>
          </a:p>
        </p:txBody>
      </p:sp>
      <p:sp>
        <p:nvSpPr>
          <p:cNvPr id="1444866" name="Rectangle 2"/>
          <p:cNvSpPr>
            <a:spLocks noGrp="1" noRot="1" noChangeAspect="1" noChangeArrowheads="1" noTextEdit="1"/>
          </p:cNvSpPr>
          <p:nvPr>
            <p:ph type="sldImg"/>
          </p:nvPr>
        </p:nvSpPr>
        <p:spPr>
          <a:xfrm>
            <a:off x="1150938" y="692150"/>
            <a:ext cx="4556125" cy="3416300"/>
          </a:xfrm>
          <a:ln/>
        </p:spPr>
      </p:sp>
      <p:sp>
        <p:nvSpPr>
          <p:cNvPr id="14448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519188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75</a:t>
            </a:fld>
            <a:endParaRPr lang="en-GB" dirty="0">
              <a:solidFill>
                <a:srgbClr val="000000"/>
              </a:solidFill>
            </a:endParaRPr>
          </a:p>
        </p:txBody>
      </p:sp>
    </p:spTree>
    <p:extLst>
      <p:ext uri="{BB962C8B-B14F-4D97-AF65-F5344CB8AC3E}">
        <p14:creationId xmlns:p14="http://schemas.microsoft.com/office/powerpoint/2010/main" val="2728656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1651B0-F35B-40BD-89E9-C49B81D584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77</a:t>
            </a:fld>
            <a:endParaRPr kumimoji="0" lang="en-GB" sz="1800" b="0" i="0" u="none" strike="noStrike" kern="0" cap="none" spc="0" normalizeH="0" baseline="0" noProof="0" dirty="0">
              <a:ln>
                <a:noFill/>
              </a:ln>
              <a:solidFill>
                <a:srgbClr val="000000"/>
              </a:solidFill>
              <a:effectLst/>
              <a:uLnTx/>
              <a:uFillTx/>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191183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78</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647114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86</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0827973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1085566-3495-40E2-88A7-A58D975FD3F6}"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87</a:t>
            </a:fld>
            <a:endParaRPr kumimoji="0" lang="en-GB" sz="1800" b="0" i="0" u="none" strike="noStrike" kern="0" cap="none" spc="0" normalizeH="0" baseline="0" noProof="0">
              <a:ln>
                <a:noFill/>
              </a:ln>
              <a:solidFill>
                <a:srgbClr val="000000"/>
              </a:solidFill>
              <a:effectLst/>
              <a:uLnTx/>
              <a:uFillTx/>
            </a:endParaRPr>
          </a:p>
        </p:txBody>
      </p:sp>
      <p:sp>
        <p:nvSpPr>
          <p:cNvPr id="1208322" name="Rectangle 2"/>
          <p:cNvSpPr>
            <a:spLocks noGrp="1" noRot="1" noChangeAspect="1" noChangeArrowheads="1" noTextEdit="1"/>
          </p:cNvSpPr>
          <p:nvPr>
            <p:ph type="sldImg"/>
          </p:nvPr>
        </p:nvSpPr>
        <p:spPr>
          <a:xfrm>
            <a:off x="1150938" y="692150"/>
            <a:ext cx="4556125" cy="3416300"/>
          </a:xfrm>
          <a:ln/>
        </p:spPr>
      </p:sp>
      <p:sp>
        <p:nvSpPr>
          <p:cNvPr id="120832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8643771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88</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2789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6</a:t>
            </a:fld>
            <a:endParaRPr lang="en-GB" dirty="0">
              <a:solidFill>
                <a:srgbClr val="000000"/>
              </a:solidFill>
            </a:endParaRPr>
          </a:p>
        </p:txBody>
      </p:sp>
    </p:spTree>
    <p:extLst>
      <p:ext uri="{BB962C8B-B14F-4D97-AF65-F5344CB8AC3E}">
        <p14:creationId xmlns:p14="http://schemas.microsoft.com/office/powerpoint/2010/main" val="1670359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F5A4F13-278D-41A4-A970-619E721755B9}"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211993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F5A4F13-278D-41A4-A970-619E721755B9}"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247949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23E4F52-9BD2-4DAC-85C5-31B83D562F19}"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063027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97485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7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8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8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8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8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9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9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Choices&#8230;.ppt" TargetMode="External"/><Relationship Id="rId1" Type="http://schemas.openxmlformats.org/officeDocument/2006/relationships/slideMaster" Target="../slideMasters/slideMaster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5/31/2017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5/31/2017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a:defRPr/>
            </a:pPr>
            <a:fld id="{F3CF0AB6-600C-480C-A5E2-EE921F17FE8E}" type="datetime2">
              <a:rPr lang="en-GB" sz="1800" b="0" smtClean="0">
                <a:solidFill>
                  <a:srgbClr val="FFFF66"/>
                </a:solidFill>
              </a:rPr>
              <a:pPr algn="ctr">
                <a:defRPr/>
              </a:pPr>
              <a:t>Wednesday, 31 May 2017</a:t>
            </a:fld>
            <a:endParaRPr lang="en-GB" sz="1800" b="0" dirty="0">
              <a:solidFill>
                <a:srgbClr val="FFFF66"/>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a:defRPr/>
            </a:pPr>
            <a:fld id="{F3CF0AB6-600C-480C-A5E2-EE921F17FE8E}" type="datetime2">
              <a:rPr lang="en-GB" sz="1800" b="0" smtClean="0">
                <a:solidFill>
                  <a:srgbClr val="FFFF66"/>
                </a:solidFill>
              </a:rPr>
              <a:pPr algn="ctr">
                <a:defRPr/>
              </a:pPr>
              <a:t>Wednesday, 31 May 2017</a:t>
            </a:fld>
            <a:endParaRPr lang="en-GB" sz="1800" b="0" dirty="0">
              <a:solidFill>
                <a:srgbClr val="FFFF66"/>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72951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6431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xfrm>
            <a:off x="468313" y="6381750"/>
            <a:ext cx="1522412" cy="304800"/>
          </a:xfrm>
          <a:prstGeom prst="rect">
            <a:avLst/>
          </a:prstGeom>
          <a:ln/>
        </p:spPr>
        <p:txBody>
          <a:bodyPr/>
          <a:lstStyle>
            <a:lvl1pPr>
              <a:defRPr/>
            </a:lvl1pPr>
          </a:lstStyle>
          <a:p>
            <a:pPr eaLnBrk="1" hangingPunct="1">
              <a:defRPr/>
            </a:pPr>
            <a:endParaRPr lang="en-GB" altLang="en-US" sz="4000" b="0">
              <a:solidFill>
                <a:srgbClr val="000000"/>
              </a:solidFill>
            </a:endParaRPr>
          </a:p>
        </p:txBody>
      </p:sp>
      <p:sp>
        <p:nvSpPr>
          <p:cNvPr id="5" name="Rectangle 6"/>
          <p:cNvSpPr>
            <a:spLocks noGrp="1" noChangeArrowheads="1"/>
          </p:cNvSpPr>
          <p:nvPr>
            <p:ph type="ftr" sz="quarter" idx="11"/>
          </p:nvPr>
        </p:nvSpPr>
        <p:spPr>
          <a:xfrm flipH="1">
            <a:off x="3851275" y="6165850"/>
            <a:ext cx="73025" cy="358775"/>
          </a:xfrm>
          <a:prstGeom prst="rect">
            <a:avLst/>
          </a:prstGeom>
          <a:ln/>
        </p:spPr>
        <p:txBody>
          <a:bodyPr/>
          <a:lstStyle>
            <a:lvl1pPr>
              <a:defRPr/>
            </a:lvl1pPr>
          </a:lstStyle>
          <a:p>
            <a:pPr eaLnBrk="1" hangingPunct="1">
              <a:defRPr/>
            </a:pPr>
            <a:endParaRPr lang="en-GB" altLang="en-US" sz="4000" b="0">
              <a:solidFill>
                <a:srgbClr val="000000"/>
              </a:solidFill>
            </a:endParaRPr>
          </a:p>
        </p:txBody>
      </p:sp>
      <p:sp>
        <p:nvSpPr>
          <p:cNvPr id="6" name="Rectangle 7"/>
          <p:cNvSpPr>
            <a:spLocks noGrp="1" noChangeArrowheads="1"/>
          </p:cNvSpPr>
          <p:nvPr>
            <p:ph type="sldNum" sz="quarter" idx="12"/>
          </p:nvPr>
        </p:nvSpPr>
        <p:spPr>
          <a:xfrm>
            <a:off x="5867400" y="6308725"/>
            <a:ext cx="936625" cy="412750"/>
          </a:xfrm>
          <a:prstGeom prst="rect">
            <a:avLst/>
          </a:prstGeom>
          <a:ln/>
        </p:spPr>
        <p:txBody>
          <a:bodyPr/>
          <a:lstStyle>
            <a:lvl1pPr>
              <a:defRPr/>
            </a:lvl1pPr>
          </a:lstStyle>
          <a:p>
            <a:pPr eaLnBrk="1" hangingPunct="1">
              <a:defRPr/>
            </a:pPr>
            <a:endParaRPr lang="en-GB" altLang="en-US" sz="4000" b="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285687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883519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948000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706370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927801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a:defRPr/>
            </a:pPr>
            <a:fld id="{15D6DB75-0499-49DE-A5F6-2F76A0DD07EC}" type="datetime2">
              <a:rPr lang="en-GB" sz="2400" b="0">
                <a:solidFill>
                  <a:srgbClr val="FFFFFF"/>
                </a:solidFill>
                <a:latin typeface="Tahoma" pitchFamily="34" charset="0"/>
              </a:rPr>
              <a:pPr algn="ctr">
                <a:defRPr/>
              </a:pPr>
              <a:t>Wednesday, 31 May 2017</a:t>
            </a:fld>
            <a:endParaRPr lang="en-GB" sz="2400" b="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a:defRPr/>
            </a:pPr>
            <a:r>
              <a:rPr lang="en-GB" sz="2400" b="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a:defRPr/>
            </a:pPr>
            <a:fld id="{5AD808E0-68C8-4DE2-8472-D3274C1776DA}" type="slidenum">
              <a:rPr lang="en-GB" sz="2400" b="0">
                <a:solidFill>
                  <a:srgbClr val="FFFFFF"/>
                </a:solidFill>
                <a:latin typeface="Tahoma" pitchFamily="34" charset="0"/>
              </a:rPr>
              <a:pPr algn="ctr">
                <a:defRPr/>
              </a:pPr>
              <a:t>‹#›</a:t>
            </a:fld>
            <a:endParaRPr lang="en-GB" sz="2400" b="0">
              <a:solidFill>
                <a:srgbClr val="FFFFFF"/>
              </a:solidFill>
              <a:latin typeface="Tahoma"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549819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458291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440430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00"/>
              </a:solidFill>
              <a:effectLst/>
              <a:uLnTx/>
              <a:uFillTx/>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0000"/>
                </a:solidFill>
                <a:effectLst/>
                <a:uLnTx/>
                <a:uFillTx/>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3589938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8866011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326961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12BFDB6-5EB2-4EAD-B635-5741753271E7}" type="datetime2">
              <a:rPr kumimoji="0" lang="en-GB" sz="1800" b="0" i="0" u="none" strike="noStrike" kern="0" cap="none" spc="0" normalizeH="0" baseline="0" noProof="0" smtClean="0">
                <a:ln>
                  <a:noFill/>
                </a:ln>
                <a:solidFill>
                  <a:srgbClr val="000000"/>
                </a:solidFill>
                <a:effectLst/>
                <a:uLnTx/>
                <a:uFillTx/>
                <a:latin typeface="Arial"/>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Wednesday, 31 May 2017</a:t>
            </a:fld>
            <a:endParaRPr kumimoji="0" lang="en-GB" sz="1800" b="0" i="0" u="none" strike="noStrike" kern="0" cap="none" spc="0" normalizeH="0" baseline="0" noProof="0" dirty="0">
              <a:ln>
                <a:noFill/>
              </a:ln>
              <a:solidFill>
                <a:srgbClr val="000000"/>
              </a:solidFill>
              <a:effectLst/>
              <a:uLnTx/>
              <a:uFillTx/>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F7E5A3-CF98-4D9F-9B34-F4AE9FD14BF6}" type="slidenum">
              <a:rPr kumimoji="0" lang="en-GB" sz="1800" b="0" i="0" u="none" strike="noStrike" kern="0" cap="none" spc="0" normalizeH="0" baseline="0" noProof="0" smtClean="0">
                <a:ln>
                  <a:noFill/>
                </a:ln>
                <a:solidFill>
                  <a:srgbClr val="000000"/>
                </a:solidFill>
                <a:effectLst/>
                <a:uLnTx/>
                <a:uFillTx/>
                <a:latin typeface="Arial"/>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dirty="0">
              <a:ln>
                <a:noFill/>
              </a:ln>
              <a:solidFill>
                <a:srgbClr val="000000"/>
              </a:solidFill>
              <a:effectLst/>
              <a:uLnTx/>
              <a:uFillTx/>
              <a:latin typeface="Arial"/>
              <a:cs typeface="Arial" pitchFamily="34" charset="0"/>
            </a:endParaRPr>
          </a:p>
        </p:txBody>
      </p:sp>
    </p:spTree>
    <p:extLst>
      <p:ext uri="{BB962C8B-B14F-4D97-AF65-F5344CB8AC3E}">
        <p14:creationId xmlns:p14="http://schemas.microsoft.com/office/powerpoint/2010/main" val="3539365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053474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28818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6168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5546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5424396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64303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72867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18421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414666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819215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16662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75282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9843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947425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993116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71415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7D60709-E805-4CC4-A975-0CAC5AD3B47B}" type="datetime2">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Wednesday, 31 May 2017</a:t>
            </a:fld>
            <a:endParaRPr kumimoji="0" lang="en-GB" sz="1800" b="0" i="0" u="none" strike="noStrike" kern="0" cap="none" spc="0" normalizeH="0" baseline="0" noProof="0">
              <a:ln>
                <a:noFill/>
              </a:ln>
              <a:solidFill>
                <a:srgbClr val="FFFFFF"/>
              </a:solidFill>
              <a:effectLst/>
              <a:uLnTx/>
              <a:uFillTx/>
            </a:endParaRPr>
          </a:p>
        </p:txBody>
      </p:sp>
      <p:sp>
        <p:nvSpPr>
          <p:cNvPr id="5" name="Rectangle 5"/>
          <p:cNvSpPr>
            <a:spLocks noGrp="1" noChangeArrowheads="1"/>
          </p:cNvSpPr>
          <p:nvPr>
            <p:ph type="ftr" sz="quarter" idx="11"/>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6" name="Rectangle 6"/>
          <p:cNvSpPr>
            <a:spLocks noGrp="1" noChangeArrowheads="1"/>
          </p:cNvSpPr>
          <p:nvPr>
            <p:ph type="sldNum" sz="quarter" idx="12"/>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5B5EF43A-4B75-4FB8-AD73-F058845931D7}" type="slidenum">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367758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538557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205113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omic Sans MS" pitchFamily="66" charset="0"/>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omic Sans MS" pitchFamily="66" charset="0"/>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omic Sans MS" pitchFamily="66" charset="0"/>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omic Sans MS" pitchFamily="66" charset="0"/>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omic Sans MS" pitchFamily="66" charset="0"/>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Comic Sans MS" pitchFamily="66" charset="0"/>
            </a:endParaRPr>
          </a:p>
        </p:txBody>
      </p:sp>
      <p:sp>
        <p:nvSpPr>
          <p:cNvPr id="44" name="TextBox 43"/>
          <p:cNvSpPr txBox="1"/>
          <p:nvPr/>
        </p:nvSpPr>
        <p:spPr>
          <a:xfrm>
            <a:off x="3500438" y="6550025"/>
            <a:ext cx="2643187" cy="553998"/>
          </a:xfrm>
          <a:prstGeom prst="rect">
            <a:avLst/>
          </a:prstGeom>
          <a:noFill/>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rgbClr val="FF0000"/>
                </a:solidFill>
                <a:effectLst/>
                <a:uLnTx/>
                <a:uFillTx/>
                <a:latin typeface="Calibri" pitchFamily="34" charset="0"/>
              </a:rPr>
              <a:t>http://phil-race.co.uk</a:t>
            </a:r>
            <a:r>
              <a:rPr kumimoji="0" lang="en-GB" sz="1400" b="1" i="0" u="none" strike="noStrike" kern="0" cap="none" spc="0" normalizeH="0" baseline="0" noProof="0" dirty="0">
                <a:ln>
                  <a:noFill/>
                </a:ln>
                <a:solidFill>
                  <a:srgbClr val="FF0000"/>
                </a:solidFill>
                <a:effectLst/>
                <a:uLnTx/>
                <a:uFillTx/>
                <a:latin typeface="Calibri" pitchFamily="34" charset="0"/>
              </a:rPr>
              <a:t>/</a:t>
            </a:r>
          </a:p>
          <a:p>
            <a:pPr marL="0" marR="0" lvl="0" indent="0" defTabSz="914400" eaLnBrk="1" fontAlgn="base" latinLnBrk="0" hangingPunct="1">
              <a:lnSpc>
                <a:spcPct val="10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FF0000"/>
              </a:solidFill>
              <a:effectLst/>
              <a:uLnTx/>
              <a:uFillTx/>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2651920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A4A896-AEBC-45F7-BDDF-664620CF3620}" type="datetimeFigureOut">
              <a:rPr kumimoji="0" lang="en-GB"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31/05/2017</a:t>
            </a:fld>
            <a:endParaRPr kumimoji="0" lang="en-GB" sz="1800" b="0" i="0" u="none" strike="noStrike" kern="0" cap="none" spc="0" normalizeH="0" baseline="0" noProof="0">
              <a:ln>
                <a:noFill/>
              </a:ln>
              <a:solidFill>
                <a:prstClr val="black">
                  <a:tint val="75000"/>
                </a:prstClr>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tint val="75000"/>
                </a:prstClr>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751200B-38BD-4771-859B-8F134E21364B}" type="slidenum">
              <a:rPr kumimoji="0" lang="en-GB"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1853626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92293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29425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53202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901289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787723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501411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011081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A4A896-AEBC-45F7-BDDF-664620CF3620}" type="datetimeFigureOut">
              <a:rPr kumimoji="0" lang="en-GB"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31/05/2017</a:t>
            </a:fld>
            <a:endParaRPr kumimoji="0" lang="en-GB" sz="1800" b="0" i="0" u="none" strike="noStrike" kern="0" cap="none" spc="0" normalizeH="0" baseline="0" noProof="0">
              <a:ln>
                <a:noFill/>
              </a:ln>
              <a:solidFill>
                <a:prstClr val="black">
                  <a:tint val="75000"/>
                </a:prstClr>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tint val="75000"/>
                </a:prstClr>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751200B-38BD-4771-859B-8F134E21364B}" type="slidenum">
              <a:rPr kumimoji="0" lang="en-GB"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9391366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37332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136444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650984-068D-43D0-96BC-CBE8C03CC438}" type="datetimeFigureOut">
              <a:rPr kumimoji="0" lang="en-GB"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31/05/2017</a:t>
            </a:fld>
            <a:endParaRPr kumimoji="0" lang="en-GB" sz="1800" b="0" i="0" u="none" strike="noStrike" kern="0" cap="none" spc="0" normalizeH="0" baseline="0" noProof="0">
              <a:ln>
                <a:noFill/>
              </a:ln>
              <a:solidFill>
                <a:prstClr val="black">
                  <a:tint val="75000"/>
                </a:prstClr>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tint val="75000"/>
                </a:prstClr>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1DCDFA3-42F7-4CA5-965E-ED8D97AE53D0}" type="slidenum">
              <a:rPr kumimoji="0" lang="en-GB"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3129334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73764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a:lstStyle>
            <a:lvl1pPr>
              <a:defRPr/>
            </a:lvl1pPr>
          </a:lstStyle>
          <a:p>
            <a:pPr eaLnBrk="1" fontAlgn="auto" hangingPunct="1">
              <a:spcBef>
                <a:spcPts val="0"/>
              </a:spcBef>
              <a:spcAft>
                <a:spcPts val="0"/>
              </a:spcAft>
              <a:defRPr/>
            </a:pPr>
            <a:fld id="{8EDF7B6F-2004-4788-9F05-B9AC607002D6}" type="datetime2">
              <a:rPr lang="en-US" sz="1800" b="0" smtClean="0">
                <a:solidFill>
                  <a:srgbClr val="000000"/>
                </a:solidFill>
                <a:latin typeface="Arial"/>
              </a:rPr>
              <a:pPr eaLnBrk="1" fontAlgn="auto" hangingPunct="1">
                <a:spcBef>
                  <a:spcPts val="0"/>
                </a:spcBef>
                <a:spcAft>
                  <a:spcPts val="0"/>
                </a:spcAft>
                <a:defRPr/>
              </a:pPr>
              <a:t>Wednesday, May 31, 2017</a:t>
            </a:fld>
            <a:endParaRPr lang="en-GB" sz="1800" b="0">
              <a:solidFill>
                <a:srgbClr val="000000"/>
              </a:solidFill>
              <a:latin typeface="Arial"/>
            </a:endParaRPr>
          </a:p>
        </p:txBody>
      </p:sp>
      <p:sp>
        <p:nvSpPr>
          <p:cNvPr id="6" name="Footer Placeholder 5"/>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eaLnBrk="1" fontAlgn="auto" hangingPunct="1">
              <a:spcBef>
                <a:spcPts val="0"/>
              </a:spcBef>
              <a:spcAft>
                <a:spcPts val="0"/>
              </a:spcAft>
              <a:defRPr/>
            </a:pPr>
            <a:endParaRPr lang="en-US" sz="1800" b="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eaLnBrk="1" fontAlgn="auto" hangingPunct="1">
              <a:spcBef>
                <a:spcPts val="0"/>
              </a:spcBef>
              <a:spcAft>
                <a:spcPts val="0"/>
              </a:spcAft>
              <a:defRPr/>
            </a:pPr>
            <a:endParaRPr lang="en-US" sz="1800" b="0">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0200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441226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833615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590104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302541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02222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4">
            <a:hlinkClick r:id="rId2"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a:solidFill>
                <a:srgbClr val="FFFF66"/>
              </a:solidFill>
            </a:endParaRPr>
          </a:p>
        </p:txBody>
      </p:sp>
      <p:sp>
        <p:nvSpPr>
          <p:cNvPr id="5" name="AutoShape 5">
            <a:hlinkClick r:id="rId2" action="ppaction://hlinkpres?slideindex=1&amp;slidetitle=" highlightClick="1"/>
          </p:cNvPr>
          <p:cNvSpPr>
            <a:spLocks noChangeArrowheads="1"/>
          </p:cNvSpPr>
          <p:nvPr userDrawn="1"/>
        </p:nvSpPr>
        <p:spPr bwMode="auto">
          <a:xfrm>
            <a:off x="8172450" y="5949950"/>
            <a:ext cx="1042988" cy="1042988"/>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algn="ctr">
              <a:defRPr/>
            </a:pPr>
            <a:endParaRPr lang="en-GB" sz="1800">
              <a:solidFill>
                <a:srgbClr val="FFFF66"/>
              </a:solidFill>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1.xml"/><Relationship Id="rId1" Type="http://schemas.openxmlformats.org/officeDocument/2006/relationships/slideLayout" Target="../slideLayouts/slideLayout16.xml"/></Relationships>
</file>

<file path=ppt/slideMasters/_rels/slideMaster102.xml.rels><?xml version="1.0" encoding="UTF-8" standalone="yes"?>
<Relationships xmlns="http://schemas.openxmlformats.org/package/2006/relationships"><Relationship Id="rId1"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8.xml"/><Relationship Id="rId1" Type="http://schemas.openxmlformats.org/officeDocument/2006/relationships/slideLayout" Target="../slideLayouts/slideLayout1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0.xml"/><Relationship Id="rId1" Type="http://schemas.openxmlformats.org/officeDocument/2006/relationships/slideLayout" Target="../slideLayouts/slideLayout1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1.xml"/><Relationship Id="rId1" Type="http://schemas.openxmlformats.org/officeDocument/2006/relationships/slideLayout" Target="../slideLayouts/slideLayout19.xm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3.xm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5.xml"/><Relationship Id="rId1" Type="http://schemas.openxmlformats.org/officeDocument/2006/relationships/slideLayout" Target="../slideLayouts/slideLayout2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0.xml"/><Relationship Id="rId1" Type="http://schemas.openxmlformats.org/officeDocument/2006/relationships/slideLayout" Target="../slideLayouts/slideLayout2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1.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21.xml"/><Relationship Id="rId1" Type="http://schemas.openxmlformats.org/officeDocument/2006/relationships/slideLayout" Target="../slideLayouts/slideLayout22.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7.xml"/><Relationship Id="rId1" Type="http://schemas.openxmlformats.org/officeDocument/2006/relationships/slideLayout" Target="../slideLayouts/slideLayout2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8.xm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xml"/></Relationships>
</file>

<file path=ppt/slideMasters/_rels/slideMaster1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1.xml.rels><?xml version="1.0" encoding="UTF-8" standalone="yes"?>
<Relationships xmlns="http://schemas.openxmlformats.org/package/2006/relationships"><Relationship Id="rId1" Type="http://schemas.openxmlformats.org/officeDocument/2006/relationships/theme" Target="../theme/theme131.xm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2.xml"/><Relationship Id="rId1" Type="http://schemas.openxmlformats.org/officeDocument/2006/relationships/slideLayout" Target="../slideLayouts/slideLayout2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3.xml.rels><?xml version="1.0" encoding="UTF-8" standalone="yes"?>
<Relationships xmlns="http://schemas.openxmlformats.org/package/2006/relationships"><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4.xml"/><Relationship Id="rId1" Type="http://schemas.openxmlformats.org/officeDocument/2006/relationships/slideLayout" Target="../slideLayouts/slideLayout2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5.xml"/><Relationship Id="rId1" Type="http://schemas.openxmlformats.org/officeDocument/2006/relationships/slideLayout" Target="../slideLayouts/slideLayout26.xm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2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7.xml"/><Relationship Id="rId1" Type="http://schemas.openxmlformats.org/officeDocument/2006/relationships/slideLayout" Target="../slideLayouts/slideLayout2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8.xml"/><Relationship Id="rId1" Type="http://schemas.openxmlformats.org/officeDocument/2006/relationships/slideLayout" Target="../slideLayouts/slideLayout2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9.xml"/><Relationship Id="rId1" Type="http://schemas.openxmlformats.org/officeDocument/2006/relationships/slideLayout" Target="../slideLayouts/slideLayout30.xml"/></Relationships>
</file>

<file path=ppt/slideMasters/_rels/slideMaster1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xml"/></Relationships>
</file>

<file path=ppt/slideMasters/_rels/slideMaster14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0.xm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1.xml"/><Relationship Id="rId1" Type="http://schemas.openxmlformats.org/officeDocument/2006/relationships/slideLayout" Target="../slideLayouts/slideLayout31.xml"/></Relationships>
</file>

<file path=ppt/slideMasters/_rels/slideMaster14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2.xml"/><Relationship Id="rId1" Type="http://schemas.openxmlformats.org/officeDocument/2006/relationships/slideLayout" Target="../slideLayouts/slideLayout32.xml"/></Relationships>
</file>

<file path=ppt/slideMasters/_rels/slideMaster1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3.xml"/><Relationship Id="rId1" Type="http://schemas.openxmlformats.org/officeDocument/2006/relationships/slideLayout" Target="../slideLayouts/slideLayout33.xml"/></Relationships>
</file>

<file path=ppt/slideMasters/_rels/slideMaster14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4.xml"/><Relationship Id="rId1" Type="http://schemas.openxmlformats.org/officeDocument/2006/relationships/slideLayout" Target="../slideLayouts/slideLayout34.xml"/></Relationships>
</file>

<file path=ppt/slideMasters/_rels/slideMaster14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6.xml"/><Relationship Id="rId1" Type="http://schemas.openxmlformats.org/officeDocument/2006/relationships/slideLayout" Target="../slideLayouts/slideLayout3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7.xml"/><Relationship Id="rId1" Type="http://schemas.openxmlformats.org/officeDocument/2006/relationships/slideLayout" Target="../slideLayouts/slideLayout37.xm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8.xml"/><Relationship Id="rId1" Type="http://schemas.openxmlformats.org/officeDocument/2006/relationships/slideLayout" Target="../slideLayouts/slideLayout38.xm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9.xml"/><Relationship Id="rId1" Type="http://schemas.openxmlformats.org/officeDocument/2006/relationships/slideLayout" Target="../slideLayouts/slideLayout39.xml"/></Relationships>
</file>

<file path=ppt/slideMasters/_rels/slideMaster1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5.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0.xml"/><Relationship Id="rId1" Type="http://schemas.openxmlformats.org/officeDocument/2006/relationships/slideLayout" Target="../slideLayouts/slideLayout40.xm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1.xml"/><Relationship Id="rId1" Type="http://schemas.openxmlformats.org/officeDocument/2006/relationships/slideLayout" Target="../slideLayouts/slideLayout41.xm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2.xml"/><Relationship Id="rId1" Type="http://schemas.openxmlformats.org/officeDocument/2006/relationships/slideLayout" Target="../slideLayouts/slideLayout42.xm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3.xml"/><Relationship Id="rId1" Type="http://schemas.openxmlformats.org/officeDocument/2006/relationships/slideLayout" Target="../slideLayouts/slideLayout43.xm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4.xml"/><Relationship Id="rId1" Type="http://schemas.openxmlformats.org/officeDocument/2006/relationships/slideLayout" Target="../slideLayouts/slideLayout44.xm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5.xml"/><Relationship Id="rId1" Type="http://schemas.openxmlformats.org/officeDocument/2006/relationships/slideLayout" Target="../slideLayouts/slideLayout45.xm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6.xml"/><Relationship Id="rId1" Type="http://schemas.openxmlformats.org/officeDocument/2006/relationships/slideLayout" Target="../slideLayouts/slideLayout46.xm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7.xml"/><Relationship Id="rId1" Type="http://schemas.openxmlformats.org/officeDocument/2006/relationships/slideLayout" Target="../slideLayouts/slideLayout47.xml"/></Relationships>
</file>

<file path=ppt/slideMasters/_rels/slideMaster15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8.xml"/><Relationship Id="rId1" Type="http://schemas.openxmlformats.org/officeDocument/2006/relationships/slideLayout" Target="../slideLayouts/slideLayout48.xml"/></Relationships>
</file>

<file path=ppt/slideMasters/_rels/slideMaster15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9.xml"/><Relationship Id="rId1" Type="http://schemas.openxmlformats.org/officeDocument/2006/relationships/slideLayout" Target="../slideLayouts/slideLayout49.xml"/></Relationships>
</file>

<file path=ppt/slideMasters/_rels/slideMaster1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xml"/></Relationships>
</file>

<file path=ppt/slideMasters/_rels/slideMaster16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0.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1.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2.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4.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64.xml"/><Relationship Id="rId1" Type="http://schemas.openxmlformats.org/officeDocument/2006/relationships/slideLayout" Target="../slideLayouts/slideLayout53.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5.xml"/><Relationship Id="rId1" Type="http://schemas.openxmlformats.org/officeDocument/2006/relationships/slideLayout" Target="../slideLayouts/slideLayout54.xml"/></Relationships>
</file>

<file path=ppt/slideMasters/_rels/slideMaster16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6.xml"/><Relationship Id="rId1" Type="http://schemas.openxmlformats.org/officeDocument/2006/relationships/slideLayout" Target="../slideLayouts/slideLayout55.xml"/></Relationships>
</file>

<file path=ppt/slideMasters/_rels/slideMaster16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7.xml"/></Relationships>
</file>

<file path=ppt/slideMasters/_rels/slideMaster1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8.xml"/><Relationship Id="rId1" Type="http://schemas.openxmlformats.org/officeDocument/2006/relationships/slideLayout" Target="../slideLayouts/slideLayout56.xml"/></Relationships>
</file>

<file path=ppt/slideMasters/_rels/slideMaster169.xml.rels><?xml version="1.0" encoding="UTF-8" standalone="yes"?>
<Relationships xmlns="http://schemas.openxmlformats.org/package/2006/relationships"><Relationship Id="rId2" Type="http://schemas.openxmlformats.org/officeDocument/2006/relationships/theme" Target="../theme/theme169.xml"/><Relationship Id="rId1" Type="http://schemas.openxmlformats.org/officeDocument/2006/relationships/slideLayout" Target="../slideLayouts/slideLayout57.xml"/></Relationships>
</file>

<file path=ppt/slideMasters/_rels/slideMaster1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7.xml"/></Relationships>
</file>

<file path=ppt/slideMasters/_rels/slideMaster170.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70.xml"/><Relationship Id="rId1" Type="http://schemas.openxmlformats.org/officeDocument/2006/relationships/slideLayout" Target="../slideLayouts/slideLayout58.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7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72.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72.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7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74.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74.xml"/><Relationship Id="rId1" Type="http://schemas.openxmlformats.org/officeDocument/2006/relationships/slideLayout" Target="../slideLayouts/slideLayout60.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76.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76.xml"/><Relationship Id="rId1" Type="http://schemas.openxmlformats.org/officeDocument/2006/relationships/slideLayout" Target="../slideLayouts/slideLayout61.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78.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78.xml"/><Relationship Id="rId1" Type="http://schemas.openxmlformats.org/officeDocument/2006/relationships/slideLayout" Target="../slideLayouts/slideLayout62.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7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8.xml"/></Relationships>
</file>

<file path=ppt/slideMasters/_rels/slideMaster180.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80.xml"/><Relationship Id="rId1" Type="http://schemas.openxmlformats.org/officeDocument/2006/relationships/slideLayout" Target="../slideLayouts/slideLayout63.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82.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82.xml"/><Relationship Id="rId1" Type="http://schemas.openxmlformats.org/officeDocument/2006/relationships/slideLayout" Target="../slideLayouts/slideLayout64.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83.xml.rels><?xml version="1.0" encoding="UTF-8" standalone="yes"?>
<Relationships xmlns="http://schemas.openxmlformats.org/package/2006/relationships"><Relationship Id="rId2" Type="http://schemas.openxmlformats.org/officeDocument/2006/relationships/theme" Target="../theme/theme183.xml"/><Relationship Id="rId1" Type="http://schemas.openxmlformats.org/officeDocument/2006/relationships/slideLayout" Target="../slideLayouts/slideLayout65.xml"/></Relationships>
</file>

<file path=ppt/slideMasters/_rels/slideMaster18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84.xml"/><Relationship Id="rId1" Type="http://schemas.openxmlformats.org/officeDocument/2006/relationships/slideLayout" Target="../slideLayouts/slideLayout6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8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85.xml"/><Relationship Id="rId1" Type="http://schemas.openxmlformats.org/officeDocument/2006/relationships/slideLayout" Target="../slideLayouts/slideLayout6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86.xml.rels><?xml version="1.0" encoding="UTF-8" standalone="yes"?>
<Relationships xmlns="http://schemas.openxmlformats.org/package/2006/relationships"><Relationship Id="rId2" Type="http://schemas.openxmlformats.org/officeDocument/2006/relationships/theme" Target="../theme/theme186.xml"/><Relationship Id="rId1" Type="http://schemas.openxmlformats.org/officeDocument/2006/relationships/slideLayout" Target="../slideLayouts/slideLayout68.xml"/></Relationships>
</file>

<file path=ppt/slideMasters/_rels/slideMaster187.xml.rels><?xml version="1.0" encoding="UTF-8" standalone="yes"?>
<Relationships xmlns="http://schemas.openxmlformats.org/package/2006/relationships"><Relationship Id="rId3" Type="http://schemas.openxmlformats.org/officeDocument/2006/relationships/theme" Target="../theme/theme18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8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88.xml"/><Relationship Id="rId1" Type="http://schemas.openxmlformats.org/officeDocument/2006/relationships/slideLayout" Target="../slideLayouts/slideLayout7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8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89.xml"/><Relationship Id="rId1" Type="http://schemas.openxmlformats.org/officeDocument/2006/relationships/slideLayout" Target="../slideLayouts/slideLayout72.xml"/></Relationships>
</file>

<file path=ppt/slideMasters/_rels/slideMaster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9.xml"/></Relationships>
</file>

<file path=ppt/slideMasters/_rels/slideMaster1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90.xml"/><Relationship Id="rId1" Type="http://schemas.openxmlformats.org/officeDocument/2006/relationships/slideLayout" Target="../slideLayouts/slideLayout7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9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91.xml"/><Relationship Id="rId1" Type="http://schemas.openxmlformats.org/officeDocument/2006/relationships/slideLayout" Target="../slideLayouts/slideLayout7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9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92.xml"/><Relationship Id="rId1" Type="http://schemas.openxmlformats.org/officeDocument/2006/relationships/slideLayout" Target="../slideLayouts/slideLayout7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4.xml"/><Relationship Id="rId1" Type="http://schemas.openxmlformats.org/officeDocument/2006/relationships/slideLayout" Target="../slideLayouts/slideLayout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slideLayout" Target="../slideLayouts/slideLayout8.xml"/><Relationship Id="rId7" Type="http://schemas.openxmlformats.org/officeDocument/2006/relationships/hyperlink" Target="coffee.ppt" TargetMode="Externa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hyperlink" Target="00%20main%20menu.ppt" TargetMode="External"/><Relationship Id="rId5" Type="http://schemas.openxmlformats.org/officeDocument/2006/relationships/theme" Target="../theme/theme51.xml"/><Relationship Id="rId4" Type="http://schemas.openxmlformats.org/officeDocument/2006/relationships/slideLayout" Target="../slideLayouts/slideLayout9.xml"/><Relationship Id="rId9" Type="http://schemas.openxmlformats.org/officeDocument/2006/relationships/hyperlink" Target="../Organising%20your%20studies/organising%20choices.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10.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4.xml"/><Relationship Id="rId1" Type="http://schemas.openxmlformats.org/officeDocument/2006/relationships/slideLayout" Target="../slideLayouts/slideLayout1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specific%20pp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Choices&#8230;.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specific%20ppt/Choices&#8230;.ppt" TargetMode="External"/></Relationships>
</file>

<file path=ppt/slideMasters/_rels/slideMaster76.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77.xml.rels><?xml version="1.0" encoding="UTF-8" standalone="yes"?>
<Relationships xmlns="http://schemas.openxmlformats.org/package/2006/relationships"><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meta.ppt#-1,1,Metacognition " TargetMode="External"/><Relationship Id="rId2" Type="http://schemas.openxmlformats.org/officeDocument/2006/relationships/theme" Target="../theme/theme81.xml"/><Relationship Id="rId1" Type="http://schemas.openxmlformats.org/officeDocument/2006/relationships/slideLayout" Target="../slideLayouts/slideLayout1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2.xml"/><Relationship Id="rId1" Type="http://schemas.openxmlformats.org/officeDocument/2006/relationships/slideLayout" Target="../slideLayouts/slideLayout1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7.xml"/><Relationship Id="rId1" Type="http://schemas.openxmlformats.org/officeDocument/2006/relationships/slideLayout" Target="../slideLayouts/slideLayout14.xm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96.xml"/><Relationship Id="rId1" Type="http://schemas.openxmlformats.org/officeDocument/2006/relationships/slideLayout" Target="../slideLayouts/slideLayout15.xm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l">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39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b="0" dirty="0">
                <a:solidFill>
                  <a:srgbClr val="000000"/>
                </a:solidFill>
              </a:rPr>
              <a:t>Leeds Metropolitan University</a:t>
            </a:r>
          </a:p>
          <a:p>
            <a:pPr>
              <a:defRPr/>
            </a:pPr>
            <a:r>
              <a:rPr lang="en-GB" altLang="en-US" b="0"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27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1800" b="0" dirty="0">
              <a:solidFill>
                <a:srgbClr val="000000"/>
              </a:solidFill>
              <a:latin typeface="Calibri" pitchFamily="34"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Calibri" pitchFamily="34" charset="0"/>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3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sldLayoutIdLst>
    <p:sldLayoutId id="214748442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32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48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01752452"/>
      </p:ext>
    </p:extLst>
  </p:cSld>
  <p:clrMap bg1="lt1" tx1="dk1" bg2="lt2" tx2="dk2" accent1="accent1" accent2="accent2" accent3="accent3" accent4="accent4" accent5="accent5" accent6="accent6" hlink="hlink" folHlink="folHlink"/>
  <p:sldLayoutIdLst>
    <p:sldLayoutId id="21474843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35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39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CA05AF16-4932-4EE1-938A-62E4C3C44C45}" type="datetimeFigureOut">
              <a:rPr lang="en-US" b="0">
                <a:solidFill>
                  <a:prstClr val="white">
                    <a:tint val="75000"/>
                  </a:prstClr>
                </a:solidFill>
              </a:rPr>
              <a:pPr eaLnBrk="1" hangingPunct="1">
                <a:defRPr/>
              </a:pPr>
              <a:t>5/31/2017</a:t>
            </a:fld>
            <a:endParaRPr lang="en-US" b="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b="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59244AFF-84A4-41D1-B6C9-F3B7007BF501}" type="slidenum">
              <a:rPr lang="en-US" b="0">
                <a:solidFill>
                  <a:prstClr val="white">
                    <a:tint val="75000"/>
                  </a:prstClr>
                </a:solidFill>
              </a:rPr>
              <a:pPr eaLnBrk="1" hangingPunct="1">
                <a:defRPr/>
              </a:pPr>
              <a:t>‹#›</a:t>
            </a:fld>
            <a:endParaRPr lang="en-US" b="0">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sldLayoutIdLst>
    <p:sldLayoutId id="214748442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31/05/2017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extLst>
      <p:ext uri="{BB962C8B-B14F-4D97-AF65-F5344CB8AC3E}">
        <p14:creationId xmlns:p14="http://schemas.microsoft.com/office/powerpoint/2010/main" val="2595422459"/>
      </p:ext>
    </p:extLst>
  </p:cSld>
  <p:clrMap bg1="dk1" tx1="lt1" bg2="dk2" tx2="lt2" accent1="accent1" accent2="accent2" accent3="accent3" accent4="accent4" accent5="accent5" accent6="accent6" hlink="hlink" folHlink="folHlink"/>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642295525"/>
      </p:ext>
    </p:extLst>
  </p:cSld>
  <p:clrMap bg1="lt1" tx1="dk1" bg2="lt2" tx2="dk2" accent1="accent1" accent2="accent2" accent3="accent3" accent4="accent4" accent5="accent5" accent6="accent6" hlink="hlink" folHlink="folHlink"/>
  <p:sldLayoutIdLst>
    <p:sldLayoutId id="214748443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196721842"/>
      </p:ext>
    </p:extLst>
  </p:cSld>
  <p:clrMap bg1="lt1" tx1="dk1" bg2="lt2" tx2="dk2" accent1="accent1" accent2="accent2" accent3="accent3" accent4="accent4" accent5="accent5" accent6="accent6" hlink="hlink" folHlink="folHlink"/>
  <p:sldLayoutIdLst>
    <p:sldLayoutId id="21474844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2703452058"/>
      </p:ext>
    </p:extLst>
  </p:cSld>
  <p:clrMap bg1="lt1" tx1="dk1" bg2="lt2" tx2="dk2" accent1="accent1" accent2="accent2" accent3="accent3" accent4="accent4" accent5="accent5" accent6="accent6" hlink="hlink" folHlink="folHlink"/>
  <p:sldLayoutIdLst>
    <p:sldLayoutId id="214748443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2786384362"/>
      </p:ext>
    </p:extLst>
  </p:cSld>
  <p:clrMap bg1="lt1" tx1="dk1" bg2="lt2" tx2="dk2" accent1="accent1" accent2="accent2" accent3="accent3" accent4="accent4" accent5="accent5" accent6="accent6" hlink="hlink" folHlink="folHlink"/>
  <p:sldLayoutIdLst>
    <p:sldLayoutId id="214748444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1034249514"/>
      </p:ext>
    </p:extLst>
  </p:cSld>
  <p:clrMap bg1="lt1" tx1="dk1" bg2="lt2" tx2="dk2" accent1="accent1" accent2="accent2" accent3="accent3" accent4="accent4" accent5="accent5" accent6="accent6" hlink="hlink" folHlink="folHlink"/>
  <p:sldLayoutIdLst>
    <p:sldLayoutId id="214748444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942131553"/>
      </p:ext>
    </p:extLst>
  </p:cSld>
  <p:clrMap bg1="lt1" tx1="dk1" bg2="lt2" tx2="dk2" accent1="accent1" accent2="accent2" accent3="accent3" accent4="accent4" accent5="accent5" accent6="accent6" hlink="hlink" folHlink="folHlink"/>
  <p:sldLayoutIdLst>
    <p:sldLayoutId id="21474844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922447561"/>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2942505823"/>
      </p:ext>
    </p:extLst>
  </p:cSld>
  <p:clrMap bg1="lt1" tx1="dk1" bg2="lt2" tx2="dk2" accent1="accent1" accent2="accent2" accent3="accent3" accent4="accent4" accent5="accent5" accent6="accent6" hlink="hlink" folHlink="folHlink"/>
  <p:sldLayoutIdLst>
    <p:sldLayoutId id="21474844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975017957"/>
      </p:ext>
    </p:extLst>
  </p:cSld>
  <p:clrMap bg1="lt1" tx1="dk1" bg2="lt2" tx2="dk2" accent1="accent1" accent2="accent2" accent3="accent3" accent4="accent4" accent5="accent5" accent6="accent6" hlink="hlink" folHlink="folHlink"/>
  <p:sldLayoutIdLst>
    <p:sldLayoutId id="214748445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244284263"/>
      </p:ext>
    </p:extLst>
  </p:cSld>
  <p:clrMap bg1="lt1" tx1="dk1" bg2="lt2" tx2="dk2" accent1="accent1" accent2="accent2" accent3="accent3" accent4="accent4" accent5="accent5" accent6="accent6" hlink="hlink" folHlink="folHlink"/>
  <p:sldLayoutIdLst>
    <p:sldLayoutId id="214748445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844517019"/>
      </p:ext>
    </p:extLst>
  </p:cSld>
  <p:clrMap bg1="lt1" tx1="dk1" bg2="lt2" tx2="dk2" accent1="accent1" accent2="accent2" accent3="accent3" accent4="accent4" accent5="accent5" accent6="accent6" hlink="hlink" folHlink="folHlink"/>
  <p:sldLayoutIdLst>
    <p:sldLayoutId id="214748445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extLst>
      <p:ext uri="{BB962C8B-B14F-4D97-AF65-F5344CB8AC3E}">
        <p14:creationId xmlns:p14="http://schemas.microsoft.com/office/powerpoint/2010/main" val="2891698005"/>
      </p:ext>
    </p:extLst>
  </p:cSld>
  <p:clrMap bg1="lt1" tx1="dk1" bg2="lt2" tx2="dk2" accent1="accent1" accent2="accent2" accent3="accent3" accent4="accent4" accent5="accent5" accent6="accent6" hlink="hlink" folHlink="folHlink"/>
  <p:sldLayoutIdLst>
    <p:sldLayoutId id="21474844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extLst>
      <p:ext uri="{BB962C8B-B14F-4D97-AF65-F5344CB8AC3E}">
        <p14:creationId xmlns:p14="http://schemas.microsoft.com/office/powerpoint/2010/main" val="819918958"/>
      </p:ext>
    </p:extLst>
  </p:cSld>
  <p:clrMap bg1="lt1" tx1="dk1" bg2="lt2" tx2="dk2" accent1="accent1" accent2="accent2" accent3="accent3" accent4="accent4" accent5="accent5" accent6="accent6" hlink="hlink" folHlink="folHlink"/>
  <p:sldLayoutIdLst>
    <p:sldLayoutId id="21474844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2344633943"/>
      </p:ext>
    </p:extLst>
  </p:cSld>
  <p:clrMap bg1="lt1" tx1="dk1" bg2="lt2" tx2="dk2" accent1="accent1" accent2="accent2" accent3="accent3" accent4="accent4" accent5="accent5" accent6="accent6" hlink="hlink" folHlink="folHlink"/>
  <p:sldLayoutIdLst>
    <p:sldLayoutId id="21474844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2979171419"/>
      </p:ext>
    </p:extLst>
  </p:cSld>
  <p:clrMap bg1="lt1" tx1="dk1" bg2="lt2" tx2="dk2" accent1="accent1" accent2="accent2" accent3="accent3" accent4="accent4" accent5="accent5" accent6="accent6" hlink="hlink" folHlink="folHlink"/>
  <p:sldLayoutIdLst>
    <p:sldLayoutId id="214748446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extLst>
      <p:ext uri="{BB962C8B-B14F-4D97-AF65-F5344CB8AC3E}">
        <p14:creationId xmlns:p14="http://schemas.microsoft.com/office/powerpoint/2010/main" val="209315507"/>
      </p:ext>
    </p:extLst>
  </p:cSld>
  <p:clrMap bg1="lt1" tx1="dk1" bg2="lt2" tx2="dk2" accent1="accent1" accent2="accent2" accent3="accent3" accent4="accent4" accent5="accent5" accent6="accent6" hlink="hlink" folHlink="folHlink"/>
  <p:sldLayoutIdLst>
    <p:sldLayoutId id="21474844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159262562"/>
      </p:ext>
    </p:extLst>
  </p:cSld>
  <p:clrMap bg1="lt1" tx1="dk1" bg2="lt2" tx2="dk2" accent1="accent1" accent2="accent2" accent3="accent3" accent4="accent4" accent5="accent5" accent6="accent6" hlink="hlink" folHlink="folHlink"/>
  <p:sldLayoutIdLst>
    <p:sldLayoutId id="21474844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688425312"/>
      </p:ext>
    </p:extLst>
  </p:cSld>
  <p:clrMap bg1="lt1" tx1="dk1" bg2="lt2" tx2="dk2" accent1="accent1" accent2="accent2" accent3="accent3" accent4="accent4" accent5="accent5" accent6="accent6" hlink="hlink" folHlink="folHlink"/>
  <p:sldLayoutIdLst>
    <p:sldLayoutId id="21474844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536121980"/>
      </p:ext>
    </p:extLst>
  </p:cSld>
  <p:clrMap bg1="lt1" tx1="dk1" bg2="lt2" tx2="dk2" accent1="accent1" accent2="accent2" accent3="accent3" accent4="accent4" accent5="accent5" accent6="accent6" hlink="hlink" folHlink="folHlink"/>
  <p:sldLayoutIdLst>
    <p:sldLayoutId id="21474844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353851853"/>
      </p:ext>
    </p:extLst>
  </p:cSld>
  <p:clrMap bg1="lt1" tx1="dk1" bg2="lt2" tx2="dk2" accent1="accent1" accent2="accent2" accent3="accent3" accent4="accent4" accent5="accent5" accent6="accent6" hlink="hlink" folHlink="folHlink"/>
  <p:sldLayoutIdLst>
    <p:sldLayoutId id="214748447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955506097"/>
      </p:ext>
    </p:extLst>
  </p:cSld>
  <p:clrMap bg1="lt1" tx1="dk1" bg2="lt2" tx2="dk2" accent1="accent1" accent2="accent2" accent3="accent3" accent4="accent4" accent5="accent5" accent6="accent6" hlink="hlink" folHlink="folHlink"/>
  <p:sldLayoutIdLst>
    <p:sldLayoutId id="214748447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883551588"/>
      </p:ext>
    </p:extLst>
  </p:cSld>
  <p:clrMap bg1="lt1" tx1="dk1" bg2="lt2" tx2="dk2" accent1="accent1" accent2="accent2" accent3="accent3" accent4="accent4" accent5="accent5" accent6="accent6" hlink="hlink" folHlink="folHlink"/>
  <p:sldLayoutIdLst>
    <p:sldLayoutId id="214748447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960019718"/>
      </p:ext>
    </p:extLst>
  </p:cSld>
  <p:clrMap bg1="lt1" tx1="dk1" bg2="lt2" tx2="dk2" accent1="accent1" accent2="accent2" accent3="accent3" accent4="accent4" accent5="accent5" accent6="accent6" hlink="hlink" folHlink="folHlink"/>
  <p:sldLayoutIdLst>
    <p:sldLayoutId id="21474844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901875672"/>
      </p:ext>
    </p:extLst>
  </p:cSld>
  <p:clrMap bg1="lt1" tx1="dk1" bg2="lt2" tx2="dk2" accent1="accent1" accent2="accent2" accent3="accent3" accent4="accent4" accent5="accent5" accent6="accent6" hlink="hlink" folHlink="folHlink"/>
  <p:sldLayoutIdLst>
    <p:sldLayoutId id="214748448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2120108344"/>
      </p:ext>
    </p:extLst>
  </p:cSld>
  <p:clrMap bg1="lt1" tx1="dk1" bg2="lt2" tx2="dk2" accent1="accent1" accent2="accent2" accent3="accent3" accent4="accent4" accent5="accent5" accent6="accent6" hlink="hlink" folHlink="folHlink"/>
  <p:sldLayoutIdLst>
    <p:sldLayoutId id="21474844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799345380"/>
      </p:ext>
    </p:extLst>
  </p:cSld>
  <p:clrMap bg1="lt1" tx1="dk1" bg2="lt2" tx2="dk2" accent1="accent1" accent2="accent2" accent3="accent3" accent4="accent4" accent5="accent5" accent6="accent6" hlink="hlink" folHlink="folHlink"/>
  <p:sldLayoutIdLst>
    <p:sldLayoutId id="214748448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4242914493"/>
      </p:ext>
    </p:extLst>
  </p:cSld>
  <p:clrMap bg1="lt1" tx1="dk1" bg2="lt2" tx2="dk2" accent1="accent1" accent2="accent2" accent3="accent3" accent4="accent4" accent5="accent5" accent6="accent6" hlink="hlink" folHlink="folHlink"/>
  <p:sldLayoutIdLst>
    <p:sldLayoutId id="214748449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728791504"/>
      </p:ext>
    </p:extLst>
  </p:cSld>
  <p:clrMap bg1="lt1" tx1="dk1" bg2="lt2" tx2="dk2" accent1="accent1" accent2="accent2" accent3="accent3" accent4="accent4" accent5="accent5" accent6="accent6" hlink="hlink" folHlink="folHlink"/>
  <p:sldLayoutIdLst>
    <p:sldLayoutId id="214748449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1239905830"/>
      </p:ext>
    </p:extLst>
  </p:cSld>
  <p:clrMap bg1="lt1" tx1="dk1" bg2="lt2" tx2="dk2" accent1="accent1" accent2="accent2" accent3="accent3" accent4="accent4" accent5="accent5" accent6="accent6" hlink="hlink" folHlink="folHlink"/>
  <p:sldLayoutIdLst>
    <p:sldLayoutId id="214748449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321725140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Wednesday, 31 May 2017</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690570148"/>
      </p:ext>
    </p:extLst>
  </p:cSld>
  <p:clrMap bg1="dk2" tx1="lt1" bg2="dk1" tx2="lt2" accent1="accent1" accent2="accent2" accent3="accent3" accent4="accent4" accent5="accent5" accent6="accent6" hlink="hlink" folHlink="folHlink"/>
  <p:sldLayoutIdLst>
    <p:sldLayoutId id="214748450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4026339195"/>
      </p:ext>
    </p:extLst>
  </p:cSld>
  <p:clrMap bg1="lt1" tx1="dk1" bg2="lt2" tx2="dk2" accent1="accent1" accent2="accent2" accent3="accent3" accent4="accent4" accent5="accent5" accent6="accent6" hlink="hlink" folHlink="folHlink"/>
  <p:sldLayoutIdLst>
    <p:sldLayoutId id="21474845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975196893"/>
      </p:ext>
    </p:extLst>
  </p:cSld>
  <p:clrMap bg1="lt1" tx1="dk1" bg2="lt2" tx2="dk2" accent1="accent1" accent2="accent2" accent3="accent3" accent4="accent4" accent5="accent5" accent6="accent6" hlink="hlink" folHlink="folHlink"/>
  <p:sldLayoutIdLst>
    <p:sldLayoutId id="214748450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136606269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r>
              <a:rPr lang="en-GB" altLang="en-US" dirty="0">
                <a:solidFill>
                  <a:srgbClr val="000000"/>
                </a:solidFill>
                <a:latin typeface="Comic Sans MS" pitchFamily="66" charset="0"/>
              </a:rPr>
              <a:t>Leeds Metropolitan University</a:t>
            </a:r>
          </a:p>
          <a:p>
            <a:pPr fontAlgn="base">
              <a:spcBef>
                <a:spcPct val="0"/>
              </a:spcBef>
              <a:spcAft>
                <a:spcPct val="0"/>
              </a:spcAft>
              <a:defRPr/>
            </a:pPr>
            <a:r>
              <a:rPr lang="en-GB" altLang="en-US" dirty="0">
                <a:solidFill>
                  <a:srgbClr val="000000"/>
                </a:solidFill>
                <a:latin typeface="Comic Sans MS" pitchFamily="66" charset="0"/>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grpSp>
    </p:spTree>
    <p:extLst>
      <p:ext uri="{BB962C8B-B14F-4D97-AF65-F5344CB8AC3E}">
        <p14:creationId xmlns:p14="http://schemas.microsoft.com/office/powerpoint/2010/main" val="1250380918"/>
      </p:ext>
    </p:extLst>
  </p:cSld>
  <p:clrMap bg1="lt1" tx1="dk1" bg2="lt2" tx2="dk2" accent1="accent1" accent2="accent2" accent3="accent3" accent4="accent4" accent5="accent5" accent6="accent6" hlink="hlink" folHlink="folHlink"/>
  <p:sldLayoutIdLst>
    <p:sldLayoutId id="214748451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4A896-AEBC-45F7-BDDF-664620CF3620}" type="datetimeFigureOut">
              <a:rPr lang="en-GB" smtClean="0">
                <a:solidFill>
                  <a:prstClr val="black">
                    <a:tint val="75000"/>
                  </a:prstClr>
                </a:solidFill>
              </a:rPr>
              <a:pPr/>
              <a:t>31/05/2017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1200B-38BD-4771-859B-8F134E2136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0659806"/>
      </p:ext>
    </p:extLst>
  </p:cSld>
  <p:clrMap bg1="lt1" tx1="dk1" bg2="lt2" tx2="dk2" accent1="accent1" accent2="accent2" accent3="accent3" accent4="accent4" accent5="accent5" accent6="accent6" hlink="hlink" folHlink="folHlink"/>
  <p:sldLayoutIdLst>
    <p:sldLayoutId id="214748451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base">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Tree>
    <p:extLst>
      <p:ext uri="{BB962C8B-B14F-4D97-AF65-F5344CB8AC3E}">
        <p14:creationId xmlns:p14="http://schemas.microsoft.com/office/powerpoint/2010/main" val="865062199"/>
      </p:ext>
    </p:extLst>
  </p:cSld>
  <p:clrMap bg1="lt1" tx1="dk1" bg2="lt2" tx2="dk2" accent1="accent1" accent2="accent2" accent3="accent3" accent4="accent4" accent5="accent5" accent6="accent6" hlink="hlink" folHlink="folHlink"/>
  <p:sldLayoutIdLst>
    <p:sldLayoutId id="214748451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FFFF66"/>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b="1">
              <a:solidFill>
                <a:srgbClr val="FFFF66"/>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FFFF66"/>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Tree>
    <p:extLst>
      <p:ext uri="{BB962C8B-B14F-4D97-AF65-F5344CB8AC3E}">
        <p14:creationId xmlns:p14="http://schemas.microsoft.com/office/powerpoint/2010/main" val="10555255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base">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Tree>
    <p:extLst>
      <p:ext uri="{BB962C8B-B14F-4D97-AF65-F5344CB8AC3E}">
        <p14:creationId xmlns:p14="http://schemas.microsoft.com/office/powerpoint/2010/main" val="443780624"/>
      </p:ext>
    </p:extLst>
  </p:cSld>
  <p:clrMap bg1="lt1" tx1="dk1" bg2="lt2" tx2="dk2" accent1="accent1" accent2="accent2" accent3="accent3" accent4="accent4" accent5="accent5" accent6="accent6" hlink="hlink" folHlink="folHlink"/>
  <p:sldLayoutIdLst>
    <p:sldLayoutId id="214748451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FFFF66"/>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b="1">
              <a:solidFill>
                <a:srgbClr val="FFFF66"/>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FFFF66"/>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Tree>
    <p:extLst>
      <p:ext uri="{BB962C8B-B14F-4D97-AF65-F5344CB8AC3E}">
        <p14:creationId xmlns:p14="http://schemas.microsoft.com/office/powerpoint/2010/main" val="45924875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base">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Tree>
    <p:extLst>
      <p:ext uri="{BB962C8B-B14F-4D97-AF65-F5344CB8AC3E}">
        <p14:creationId xmlns:p14="http://schemas.microsoft.com/office/powerpoint/2010/main" val="1416439743"/>
      </p:ext>
    </p:extLst>
  </p:cSld>
  <p:clrMap bg1="lt1" tx1="dk1" bg2="lt2" tx2="dk2" accent1="accent1" accent2="accent2" accent3="accent3" accent4="accent4" accent5="accent5" accent6="accent6" hlink="hlink" folHlink="folHlink"/>
  <p:sldLayoutIdLst>
    <p:sldLayoutId id="214748452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FFFF66"/>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b="1">
              <a:solidFill>
                <a:srgbClr val="FFFF66"/>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FFFF66"/>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Tree>
    <p:extLst>
      <p:ext uri="{BB962C8B-B14F-4D97-AF65-F5344CB8AC3E}">
        <p14:creationId xmlns:p14="http://schemas.microsoft.com/office/powerpoint/2010/main" val="189696622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base">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Tree>
    <p:extLst>
      <p:ext uri="{BB962C8B-B14F-4D97-AF65-F5344CB8AC3E}">
        <p14:creationId xmlns:p14="http://schemas.microsoft.com/office/powerpoint/2010/main" val="73394839"/>
      </p:ext>
    </p:extLst>
  </p:cSld>
  <p:clrMap bg1="lt1" tx1="dk1" bg2="lt2" tx2="dk2" accent1="accent1" accent2="accent2" accent3="accent3" accent4="accent4" accent5="accent5" accent6="accent6" hlink="hlink" folHlink="folHlink"/>
  <p:sldLayoutIdLst>
    <p:sldLayoutId id="21474845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FFFF66"/>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b="1">
              <a:solidFill>
                <a:srgbClr val="FFFF66"/>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FFFF66"/>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Tree>
    <p:extLst>
      <p:ext uri="{BB962C8B-B14F-4D97-AF65-F5344CB8AC3E}">
        <p14:creationId xmlns:p14="http://schemas.microsoft.com/office/powerpoint/2010/main" val="6952003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base">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Tree>
    <p:extLst>
      <p:ext uri="{BB962C8B-B14F-4D97-AF65-F5344CB8AC3E}">
        <p14:creationId xmlns:p14="http://schemas.microsoft.com/office/powerpoint/2010/main" val="121523819"/>
      </p:ext>
    </p:extLst>
  </p:cSld>
  <p:clrMap bg1="lt1" tx1="dk1" bg2="lt2" tx2="dk2" accent1="accent1" accent2="accent2" accent3="accent3" accent4="accent4" accent5="accent5" accent6="accent6" hlink="hlink" folHlink="folHlink"/>
  <p:sldLayoutIdLst>
    <p:sldLayoutId id="214748453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FFFF66"/>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b="1">
              <a:solidFill>
                <a:srgbClr val="FFFF66"/>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FFFF66"/>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Tree>
    <p:extLst>
      <p:ext uri="{BB962C8B-B14F-4D97-AF65-F5344CB8AC3E}">
        <p14:creationId xmlns:p14="http://schemas.microsoft.com/office/powerpoint/2010/main" val="260263148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base">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Tree>
    <p:extLst>
      <p:ext uri="{BB962C8B-B14F-4D97-AF65-F5344CB8AC3E}">
        <p14:creationId xmlns:p14="http://schemas.microsoft.com/office/powerpoint/2010/main" val="752271445"/>
      </p:ext>
    </p:extLst>
  </p:cSld>
  <p:clrMap bg1="lt1" tx1="dk1" bg2="lt2" tx2="dk2" accent1="accent1" accent2="accent2" accent3="accent3" accent4="accent4" accent5="accent5" accent6="accent6" hlink="hlink" folHlink="folHlink"/>
  <p:sldLayoutIdLst>
    <p:sldLayoutId id="21474845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FFFF66"/>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b="1">
              <a:solidFill>
                <a:srgbClr val="FFFF66"/>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FFFF66"/>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Tree>
    <p:extLst>
      <p:ext uri="{BB962C8B-B14F-4D97-AF65-F5344CB8AC3E}">
        <p14:creationId xmlns:p14="http://schemas.microsoft.com/office/powerpoint/2010/main" val="297963025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base">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base">
              <a:spcBef>
                <a:spcPct val="0"/>
              </a:spcBef>
              <a:spcAft>
                <a:spcPct val="0"/>
              </a:spcAft>
              <a:defRPr/>
            </a:pPr>
            <a:endParaRPr lang="en-GB" sz="4000">
              <a:solidFill>
                <a:srgbClr val="000000"/>
              </a:solidFill>
              <a:latin typeface="Comic Sans MS" pitchFamily="66" charset="0"/>
            </a:endParaRPr>
          </a:p>
        </p:txBody>
      </p:sp>
    </p:spTree>
    <p:extLst>
      <p:ext uri="{BB962C8B-B14F-4D97-AF65-F5344CB8AC3E}">
        <p14:creationId xmlns:p14="http://schemas.microsoft.com/office/powerpoint/2010/main" val="93188241"/>
      </p:ext>
    </p:extLst>
  </p:cSld>
  <p:clrMap bg1="lt1" tx1="dk1" bg2="lt2" tx2="dk2" accent1="accent1" accent2="accent2" accent3="accent3" accent4="accent4" accent5="accent5" accent6="accent6" hlink="hlink" folHlink="folHlink"/>
  <p:sldLayoutIdLst>
    <p:sldLayoutId id="214748453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4A896-AEBC-45F7-BDDF-664620CF3620}" type="datetimeFigureOut">
              <a:rPr lang="en-GB" smtClean="0">
                <a:solidFill>
                  <a:prstClr val="black">
                    <a:tint val="75000"/>
                  </a:prstClr>
                </a:solidFill>
              </a:rPr>
              <a:pPr/>
              <a:t>31/05/2017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1200B-38BD-4771-859B-8F134E2136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6638605"/>
      </p:ext>
    </p:extLst>
  </p:cSld>
  <p:clrMap bg1="lt1" tx1="dk1" bg2="lt2" tx2="dk2" accent1="accent1" accent2="accent2" accent3="accent3" accent4="accent4" accent5="accent5" accent6="accent6" hlink="hlink" folHlink="folHlink"/>
  <p:sldLayoutIdLst>
    <p:sldLayoutId id="214748454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37530040"/>
      </p:ext>
    </p:extLst>
  </p:cSld>
  <p:clrMap bg1="lt1" tx1="dk1" bg2="lt2" tx2="dk2" accent1="accent1" accent2="accent2" accent3="accent3" accent4="accent4" accent5="accent5" accent6="accent6" hlink="hlink" folHlink="folHlink"/>
  <p:sldLayoutIdLst>
    <p:sldLayoutId id="214748454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268089918"/>
      </p:ext>
    </p:extLst>
  </p:cSld>
  <p:clrMap bg1="lt1" tx1="dk1" bg2="lt2" tx2="dk2" accent1="accent1" accent2="accent2" accent3="accent3" accent4="accent4" accent5="accent5" accent6="accent6" hlink="hlink" folHlink="folHlink"/>
  <p:sldLayoutIdLst>
    <p:sldLayoutId id="214748454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D650984-068D-43D0-96BC-CBE8C03CC438}" type="datetimeFigureOut">
              <a:rPr lang="en-GB" b="0" smtClean="0">
                <a:solidFill>
                  <a:prstClr val="black">
                    <a:tint val="75000"/>
                  </a:prstClr>
                </a:solidFill>
                <a:latin typeface="Calibri"/>
              </a:rPr>
              <a:pPr eaLnBrk="1" fontAlgn="auto" hangingPunct="1">
                <a:spcBef>
                  <a:spcPts val="0"/>
                </a:spcBef>
                <a:spcAft>
                  <a:spcPts val="0"/>
                </a:spcAft>
              </a:pPr>
              <a:t>31/05/2017</a:t>
            </a:fld>
            <a:endParaRPr lang="en-GB"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1DCDFA3-42F7-4CA5-965E-ED8D97AE53D0}"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p14="http://schemas.microsoft.com/office/powerpoint/2010/main" val="1596073117"/>
      </p:ext>
    </p:extLst>
  </p:cSld>
  <p:clrMap bg1="lt1" tx1="dk1" bg2="lt2" tx2="dk2" accent1="accent1" accent2="accent2" accent3="accent3" accent4="accent4" accent5="accent5" accent6="accent6" hlink="hlink" folHlink="folHlink"/>
  <p:sldLayoutIdLst>
    <p:sldLayoutId id="214748454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1642008715"/>
      </p:ext>
    </p:extLst>
  </p:cSld>
  <p:clrMap bg1="lt1" tx1="dk1" bg2="lt2" tx2="dk2" accent1="accent1" accent2="accent2" accent3="accent3" accent4="accent4" accent5="accent5" accent6="accent6" hlink="hlink" folHlink="folHlink"/>
  <p:sldLayoutIdLst>
    <p:sldLayoutId id="2147484549" r:id="rId1"/>
    <p:sldLayoutId id="214748455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309388523"/>
      </p:ext>
    </p:extLst>
  </p:cSld>
  <p:clrMap bg1="lt1" tx1="dk1" bg2="lt2" tx2="dk2" accent1="accent1" accent2="accent2" accent3="accent3" accent4="accent4" accent5="accent5" accent6="accent6" hlink="hlink" folHlink="folHlink"/>
  <p:sldLayoutIdLst>
    <p:sldLayoutId id="214748455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745258240"/>
      </p:ext>
    </p:extLst>
  </p:cSld>
  <p:clrMap bg1="lt1" tx1="dk1" bg2="lt2" tx2="dk2" accent1="accent1" accent2="accent2" accent3="accent3" accent4="accent4" accent5="accent5" accent6="accent6" hlink="hlink" folHlink="folHlink"/>
  <p:sldLayoutIdLst>
    <p:sldLayoutId id="214748455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1618955319"/>
      </p:ext>
    </p:extLst>
  </p:cSld>
  <p:clrMap bg1="lt1" tx1="dk1" bg2="lt2" tx2="dk2" accent1="accent1" accent2="accent2" accent3="accent3" accent4="accent4" accent5="accent5" accent6="accent6" hlink="hlink" folHlink="folHlink"/>
  <p:sldLayoutIdLst>
    <p:sldLayoutId id="21474845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3846339716"/>
      </p:ext>
    </p:extLst>
  </p:cSld>
  <p:clrMap bg1="lt1" tx1="dk1" bg2="lt2" tx2="dk2" accent1="accent1" accent2="accent2" accent3="accent3" accent4="accent4" accent5="accent5" accent6="accent6" hlink="hlink" folHlink="folHlink"/>
  <p:sldLayoutIdLst>
    <p:sldLayoutId id="214748455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4052525549"/>
      </p:ext>
    </p:extLst>
  </p:cSld>
  <p:clrMap bg1="lt1" tx1="dk1" bg2="lt2" tx2="dk2" accent1="accent1" accent2="accent2" accent3="accent3" accent4="accent4" accent5="accent5" accent6="accent6" hlink="hlink" folHlink="folHlink"/>
  <p:sldLayoutIdLst>
    <p:sldLayoutId id="214748456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sldLayoutIdLst>
    <p:sldLayoutId id="214748404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04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1" hangingPunct="1">
              <a:defRPr/>
            </a:pPr>
            <a:r>
              <a:rPr lang="en-GB" altLang="en-US" b="0" dirty="0">
                <a:solidFill>
                  <a:srgbClr val="000000"/>
                </a:solidFill>
              </a:rPr>
              <a:t>Leeds Metropolitan University</a:t>
            </a:r>
          </a:p>
          <a:p>
            <a:pPr eaLnBrk="1" hangingPunct="1">
              <a:defRPr/>
            </a:pPr>
            <a:r>
              <a:rPr lang="en-GB" altLang="en-US" b="0"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0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6"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7"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8"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9"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6"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31DC8AE-B192-402A-B14F-F0E519CCB1CE}" type="datetimeFigureOut">
              <a:rPr lang="en-US" b="0" smtClean="0">
                <a:solidFill>
                  <a:prstClr val="black">
                    <a:tint val="75000"/>
                  </a:prstClr>
                </a:solidFill>
                <a:latin typeface="Calibri"/>
              </a:rPr>
              <a:pPr eaLnBrk="1" fontAlgn="auto" hangingPunct="1">
                <a:spcBef>
                  <a:spcPts val="0"/>
                </a:spcBef>
                <a:spcAft>
                  <a:spcPts val="0"/>
                </a:spcAft>
              </a:pPr>
              <a:t>5/31/2017</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BEBAEE5-C1FE-4140-965B-64058E2C0C83}"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1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28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a:solidFill>
                  <a:srgbClr val="FF0000"/>
                </a:solidFill>
                <a:latin typeface="Arial Rounded MT Bold"/>
              </a:rPr>
              <a:t>http://phil-race.co.uk/</a:t>
            </a:r>
          </a:p>
        </p:txBody>
      </p:sp>
      <p:sp>
        <p:nvSpPr>
          <p:cNvPr id="13" name="AutoShape 20">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21">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22">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23">
            <a:hlinkClick r:id="rId6"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8">
            <a:hlinkClick r:id="rId4" action="ppaction://hlinkpres?slideindex=1&amp;slidetitle=" highlightClick="1"/>
          </p:cNvPr>
          <p:cNvSpPr>
            <a:spLocks noChangeArrowheads="1"/>
          </p:cNvSpPr>
          <p:nvPr/>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17" name="AutoShape 11">
            <a:hlinkClick r:id="rId4" action="ppaction://hlinkpres?slideindex=1&amp;slidetitle=" highlightClick="1"/>
          </p:cNvPr>
          <p:cNvSpPr>
            <a:spLocks noChangeArrowheads="1"/>
          </p:cNvSpPr>
          <p:nvPr/>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12">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13">
            <a:hlinkClick r:id="rId7" action="ppaction://hlinkpres?slideindex=1&amp;slidetitle=" highlightClick="1"/>
          </p:cNvPr>
          <p:cNvSpPr>
            <a:spLocks noChangeArrowheads="1"/>
          </p:cNvSpPr>
          <p:nvPr/>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20" name="AutoShape 14">
            <a:hlinkClick r:id="rId8" action="ppaction://hlinkpres?slideindex=1&amp;slidetitle=" highlightClick="1"/>
          </p:cNvPr>
          <p:cNvSpPr>
            <a:spLocks noChangeArrowheads="1"/>
          </p:cNvSpPr>
          <p:nvPr/>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CA05AF16-4932-4EE1-938A-62E4C3C44C45}" type="datetimeFigureOut">
              <a:rPr lang="en-US" b="0">
                <a:solidFill>
                  <a:prstClr val="white">
                    <a:tint val="75000"/>
                  </a:prstClr>
                </a:solidFill>
              </a:rPr>
              <a:pPr eaLnBrk="1" hangingPunct="1">
                <a:defRPr/>
              </a:pPr>
              <a:t>5/31/2017</a:t>
            </a:fld>
            <a:endParaRPr lang="en-US" b="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b="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59244AFF-84A4-41D1-B6C9-F3B7007BF501}" type="slidenum">
              <a:rPr lang="en-US" b="0">
                <a:solidFill>
                  <a:prstClr val="white">
                    <a:tint val="75000"/>
                  </a:prstClr>
                </a:solidFill>
              </a:rPr>
              <a:pPr eaLnBrk="1" hangingPunct="1">
                <a:defRPr/>
              </a:pPr>
              <a:t>‹#›</a:t>
            </a:fld>
            <a:endParaRPr lang="en-US" b="0">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5"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7"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5"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cSld>
  <p:clrMap bg1="lt1" tx1="dk1" bg2="lt2" tx2="dk2" accent1="accent1" accent2="accent2" accent3="accent3" accent4="accent4" accent5="accent5" accent6="accent6" hlink="hlink" folHlink="folHlink"/>
  <p:sldLayoutIdLst>
    <p:sldLayoutId id="21474843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31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2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400" b="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4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endParaRPr lang="en-US" b="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250"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file:///C:\Users\Phil\Desktop\current%20stuff\brunel%20pieces%203\Newcastle.pptx#-1,1,Slide 1" TargetMode="External"/><Relationship Id="rId4" Type="http://schemas.openxmlformats.org/officeDocument/2006/relationships/hyperlink" Target="about%20phil%202.pp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ntfphoto.pp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s.cmu.edu/~rgs/alice26a.gif"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1.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3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3.xml"/><Relationship Id="rId1" Type="http://schemas.openxmlformats.org/officeDocument/2006/relationships/slideLayout" Target="../slideLayouts/slideLayout56.xml"/><Relationship Id="rId5" Type="http://schemas.openxmlformats.org/officeDocument/2006/relationships/hyperlink" Target="file:///C:\Documents%20and%20Settings\user\Desktop\brunel%20pieces%203\Newcastle.pptx#-1,1,Slide 1" TargetMode="External"/><Relationship Id="rId4" Type="http://schemas.openxmlformats.org/officeDocument/2006/relationships/hyperlink" Target="about%20phil%202.ppt"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179512" y="908720"/>
            <a:ext cx="7121393" cy="3240360"/>
          </a:xfrm>
          <a:noFill/>
        </p:spPr>
        <p:txBody>
          <a:bodyPr lIns="92075" tIns="46038" rIns="92075" bIns="46038"/>
          <a:lstStyle/>
          <a:p>
            <a:pPr algn="ctr"/>
            <a:r>
              <a:rPr lang="en-GB" dirty="0">
                <a:solidFill>
                  <a:schemeClr val="accent1">
                    <a:lumMod val="60000"/>
                    <a:lumOff val="40000"/>
                  </a:schemeClr>
                </a:solidFill>
              </a:rPr>
              <a:t>Smarter Lectures</a:t>
            </a:r>
            <a:br>
              <a:rPr lang="en-GB" dirty="0">
                <a:solidFill>
                  <a:schemeClr val="accent1">
                    <a:lumMod val="60000"/>
                    <a:lumOff val="40000"/>
                  </a:schemeClr>
                </a:solidFill>
              </a:rPr>
            </a:br>
            <a:r>
              <a:rPr lang="en-GB" dirty="0">
                <a:solidFill>
                  <a:schemeClr val="accent1">
                    <a:lumMod val="60000"/>
                    <a:lumOff val="40000"/>
                  </a:schemeClr>
                </a:solidFill>
              </a:rPr>
              <a:t>– towards inspiration, </a:t>
            </a:r>
            <a:br>
              <a:rPr lang="en-GB" dirty="0">
                <a:solidFill>
                  <a:schemeClr val="accent1">
                    <a:lumMod val="60000"/>
                    <a:lumOff val="40000"/>
                  </a:schemeClr>
                </a:solidFill>
              </a:rPr>
            </a:br>
            <a:r>
              <a:rPr lang="en-GB" dirty="0">
                <a:solidFill>
                  <a:schemeClr val="accent1">
                    <a:lumMod val="60000"/>
                    <a:lumOff val="40000"/>
                  </a:schemeClr>
                </a:solidFill>
              </a:rPr>
              <a:t>not boredom!</a:t>
            </a:r>
            <a:br>
              <a:rPr lang="en-US" sz="3600" dirty="0">
                <a:latin typeface="Calibri" pitchFamily="34" charset="0"/>
              </a:rPr>
            </a:br>
            <a:r>
              <a:rPr lang="en-US" sz="3600" dirty="0">
                <a:solidFill>
                  <a:srgbClr val="00B050"/>
                </a:solidFill>
                <a:latin typeface="Calibri" pitchFamily="34" charset="0"/>
              </a:rPr>
              <a:t>University of Durham</a:t>
            </a:r>
            <a:br>
              <a:rPr lang="en-US" sz="3600" dirty="0">
                <a:solidFill>
                  <a:srgbClr val="00B050"/>
                </a:solidFill>
                <a:latin typeface="Calibri" pitchFamily="34" charset="0"/>
              </a:rPr>
            </a:br>
            <a:r>
              <a:rPr lang="en-GB" sz="3200" dirty="0">
                <a:solidFill>
                  <a:srgbClr val="00B0F0"/>
                </a:solidFill>
              </a:rPr>
              <a:t>31</a:t>
            </a:r>
            <a:r>
              <a:rPr lang="en-GB" sz="3200" baseline="30000" dirty="0">
                <a:solidFill>
                  <a:srgbClr val="00B0F0"/>
                </a:solidFill>
              </a:rPr>
              <a:t>st</a:t>
            </a:r>
            <a:r>
              <a:rPr lang="en-GB" sz="3200" dirty="0">
                <a:solidFill>
                  <a:srgbClr val="00B0F0"/>
                </a:solidFill>
              </a:rPr>
              <a:t> May </a:t>
            </a:r>
            <a:r>
              <a:rPr lang="en-GB" sz="3200" dirty="0">
                <a:solidFill>
                  <a:srgbClr val="00B0F0"/>
                </a:solidFill>
                <a:latin typeface="Calibri" pitchFamily="34" charset="0"/>
              </a:rPr>
              <a:t>2017</a:t>
            </a:r>
            <a:r>
              <a:rPr lang="en-GB" sz="2400" dirty="0">
                <a:solidFill>
                  <a:srgbClr val="008000"/>
                </a:solidFill>
                <a:latin typeface="Calibri" pitchFamily="34" charset="0"/>
              </a:rPr>
              <a:t> </a:t>
            </a:r>
            <a:br>
              <a:rPr lang="en-GB" sz="2400" dirty="0">
                <a:solidFill>
                  <a:srgbClr val="008000"/>
                </a:solidFill>
                <a:latin typeface="Calibri" pitchFamily="34" charset="0"/>
              </a:rPr>
            </a:br>
            <a:endParaRPr lang="en-GB" sz="4400" b="1" dirty="0">
              <a:solidFill>
                <a:srgbClr val="008000"/>
              </a:solidFill>
              <a:latin typeface="Calibri"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1" hangingPunct="1"/>
            <a:endParaRPr lang="en-US" sz="4400" b="0" dirty="0">
              <a:solidFill>
                <a:srgbClr val="000000"/>
              </a:solidFill>
              <a:latin typeface="Calibri" pitchFamily="34" charset="0"/>
            </a:endParaRPr>
          </a:p>
        </p:txBody>
      </p:sp>
      <p:sp>
        <p:nvSpPr>
          <p:cNvPr id="6" name="Rectangle 8">
            <a:hlinkClick r:id="rId4" action="ppaction://hlinkpres?slideindex=1&amp;slidetitle="/>
          </p:cNvPr>
          <p:cNvSpPr>
            <a:spLocks noChangeArrowheads="1"/>
          </p:cNvSpPr>
          <p:nvPr/>
        </p:nvSpPr>
        <p:spPr bwMode="auto">
          <a:xfrm>
            <a:off x="251520" y="3717032"/>
            <a:ext cx="6696744" cy="2880320"/>
          </a:xfrm>
          <a:prstGeom prst="rect">
            <a:avLst/>
          </a:prstGeom>
          <a:solidFill>
            <a:srgbClr val="CCECFF"/>
          </a:solidFill>
          <a:ln w="12700">
            <a:noFill/>
            <a:miter lim="800000"/>
            <a:headEnd/>
            <a:tailEnd/>
          </a:ln>
        </p:spPr>
        <p:txBody>
          <a:bodyPr lIns="92075" tIns="46038" rIns="92075" bIns="46038" anchor="ctr"/>
          <a:lstStyle/>
          <a:p>
            <a:pPr marL="723900" indent="-723900" algn="ctr">
              <a:spcBef>
                <a:spcPct val="20000"/>
              </a:spcBef>
              <a:buClr>
                <a:srgbClr val="7E9CE8"/>
              </a:buClr>
              <a:buFont typeface="Wingdings" pitchFamily="2" charset="2"/>
              <a:buNone/>
            </a:pPr>
            <a:r>
              <a:rPr lang="en-GB" sz="3600" dirty="0">
                <a:solidFill>
                  <a:srgbClr val="000000"/>
                </a:solidFill>
                <a:latin typeface="Calibri" pitchFamily="34" charset="0"/>
              </a:rPr>
              <a:t>Phil Race</a:t>
            </a:r>
          </a:p>
          <a:p>
            <a:pPr marL="723900" indent="-723900" algn="ctr">
              <a:spcBef>
                <a:spcPct val="20000"/>
              </a:spcBef>
              <a:buClr>
                <a:srgbClr val="7E9CE8"/>
              </a:buClr>
            </a:pPr>
            <a:r>
              <a:rPr lang="en-GB" sz="1800" dirty="0">
                <a:solidFill>
                  <a:srgbClr val="000000"/>
                </a:solidFill>
                <a:latin typeface="Calibri" pitchFamily="34" charset="0"/>
              </a:rPr>
              <a:t>BSc  PhD  PGCE  FCIPD  PFHEA   NTF</a:t>
            </a:r>
          </a:p>
          <a:p>
            <a:pPr marL="723900" indent="-723900" algn="ctr">
              <a:spcBef>
                <a:spcPct val="20000"/>
              </a:spcBef>
              <a:buClr>
                <a:srgbClr val="7E9CE8"/>
              </a:buClr>
            </a:pPr>
            <a:r>
              <a:rPr lang="en-GB" sz="2400" dirty="0">
                <a:solidFill>
                  <a:srgbClr val="008000"/>
                </a:solidFill>
                <a:latin typeface="Calibri" pitchFamily="34" charset="0"/>
              </a:rPr>
              <a:t>(from Newcastle-upon-Tyne)</a:t>
            </a:r>
            <a:endParaRPr lang="en-GB" sz="1600" dirty="0">
              <a:solidFill>
                <a:srgbClr val="000000"/>
              </a:solidFill>
              <a:latin typeface="Calibri" pitchFamily="34" charset="0"/>
            </a:endParaRPr>
          </a:p>
          <a:p>
            <a:pPr algn="ctr">
              <a:lnSpc>
                <a:spcPct val="90000"/>
              </a:lnSpc>
              <a:buClr>
                <a:srgbClr val="FF3399"/>
              </a:buClr>
              <a:buSzPct val="75000"/>
              <a:buFont typeface="Monotype Sorts" pitchFamily="2" charset="2"/>
              <a:buNone/>
            </a:pPr>
            <a:r>
              <a:rPr lang="en-GB" sz="2400" dirty="0">
                <a:solidFill>
                  <a:srgbClr val="002060"/>
                </a:solidFill>
                <a:latin typeface="Calibri" pitchFamily="34" charset="0"/>
              </a:rPr>
              <a:t>Follow Phil on Twitter:   @RacePhil</a:t>
            </a:r>
            <a:r>
              <a:rPr lang="en-GB" sz="2000" dirty="0">
                <a:solidFill>
                  <a:srgbClr val="4F81BD"/>
                </a:solidFill>
                <a:latin typeface="Calibri" pitchFamily="34" charset="0"/>
              </a:rPr>
              <a:t> </a:t>
            </a:r>
          </a:p>
          <a:p>
            <a:pPr marL="723900" indent="-723900" algn="ctr">
              <a:spcBef>
                <a:spcPct val="20000"/>
              </a:spcBef>
              <a:buClr>
                <a:srgbClr val="7E9CE8"/>
              </a:buClr>
              <a:buFont typeface="Wingdings" pitchFamily="2" charset="2"/>
              <a:buNone/>
            </a:pPr>
            <a:r>
              <a:rPr lang="en-GB" sz="1800" dirty="0">
                <a:solidFill>
                  <a:srgbClr val="000000"/>
                </a:solidFill>
                <a:latin typeface="Calibri" pitchFamily="34" charset="0"/>
              </a:rPr>
              <a:t>Visiting Professor:  University of Plymouth</a:t>
            </a:r>
          </a:p>
          <a:p>
            <a:pPr marL="723900" indent="-723900" algn="ctr">
              <a:spcBef>
                <a:spcPct val="20000"/>
              </a:spcBef>
              <a:buClr>
                <a:srgbClr val="7E9CE8"/>
              </a:buClr>
              <a:buFont typeface="Wingdings" pitchFamily="2" charset="2"/>
              <a:buNone/>
            </a:pPr>
            <a:r>
              <a:rPr lang="en-GB" sz="1800" dirty="0">
                <a:solidFill>
                  <a:srgbClr val="000000"/>
                </a:solidFill>
                <a:latin typeface="Calibri" pitchFamily="34" charset="0"/>
              </a:rPr>
              <a:t>Emeritus Professor, Leeds Beckett University</a:t>
            </a:r>
          </a:p>
        </p:txBody>
      </p:sp>
      <p:sp>
        <p:nvSpPr>
          <p:cNvPr id="7" name="Action Button: Custom 6">
            <a:hlinkClick r:id="rId5" action="ppaction://hlinkpres?slideindex=1&amp;slidetitle=Slide 1" highlightClick="1"/>
          </p:cNvPr>
          <p:cNvSpPr/>
          <p:nvPr/>
        </p:nvSpPr>
        <p:spPr>
          <a:xfrm>
            <a:off x="7164288" y="342900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GB" sz="4400" b="0">
              <a:solidFill>
                <a:srgbClr val="FFFFFF"/>
              </a:solidFill>
              <a:latin typeface="Calibri" pitchFamily="34" charset="0"/>
            </a:endParaRPr>
          </a:p>
        </p:txBody>
      </p:sp>
    </p:spTree>
  </p:cSld>
  <p:clrMapOvr>
    <a:overrideClrMapping bg1="dk1" tx1="lt1" bg2="dk2" tx2="lt2" accent1="accent1" accent2="accent2" accent3="accent3" accent4="accent4" accent5="accent5" accent6="accent6" hlink="hlink" folHlink="folHlink"/>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solidFill>
                  <a:srgbClr val="008000"/>
                </a:solidFill>
              </a:rPr>
              <a:t>What are lectures for, in 2017?</a:t>
            </a:r>
          </a:p>
        </p:txBody>
      </p:sp>
      <p:sp>
        <p:nvSpPr>
          <p:cNvPr id="3" name="Content Placeholder 2"/>
          <p:cNvSpPr>
            <a:spLocks noGrp="1"/>
          </p:cNvSpPr>
          <p:nvPr>
            <p:ph idx="1"/>
          </p:nvPr>
        </p:nvSpPr>
        <p:spPr/>
        <p:txBody>
          <a:bodyPr/>
          <a:lstStyle/>
          <a:p>
            <a:r>
              <a:rPr lang="en-GB" dirty="0"/>
              <a:t>Nowadays, we don't need lectures simply to give students information, as so much is available to them online worldwide, but we do need to help them to negotiate the sea of available information so that their learning is focused and successful.</a:t>
            </a:r>
          </a:p>
          <a:p>
            <a:r>
              <a:rPr lang="en-GB" dirty="0"/>
              <a:t>This workshop will help participants to explore what we can achieve in large group contexts with students, engaging them in learning successfully, and helping them to focus their learning productively.</a:t>
            </a:r>
          </a:p>
          <a:p>
            <a:endParaRPr lang="en-GB" dirty="0"/>
          </a:p>
        </p:txBody>
      </p:sp>
    </p:spTree>
    <p:extLst>
      <p:ext uri="{BB962C8B-B14F-4D97-AF65-F5344CB8AC3E}">
        <p14:creationId xmlns:p14="http://schemas.microsoft.com/office/powerpoint/2010/main" val="20535986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B050"/>
                </a:solidFill>
              </a:rPr>
              <a:t>What words spring to your mind when you think of lectures?</a:t>
            </a:r>
          </a:p>
        </p:txBody>
      </p:sp>
      <p:sp>
        <p:nvSpPr>
          <p:cNvPr id="3" name="Content Placeholder 2"/>
          <p:cNvSpPr>
            <a:spLocks noGrp="1"/>
          </p:cNvSpPr>
          <p:nvPr>
            <p:ph idx="1"/>
          </p:nvPr>
        </p:nvSpPr>
        <p:spPr/>
        <p:txBody>
          <a:bodyPr/>
          <a:lstStyle/>
          <a:p>
            <a:r>
              <a:rPr lang="en-GB" dirty="0"/>
              <a:t>Enjoyment</a:t>
            </a:r>
          </a:p>
          <a:p>
            <a:r>
              <a:rPr lang="en-GB" dirty="0"/>
              <a:t>Scary</a:t>
            </a:r>
          </a:p>
          <a:p>
            <a:r>
              <a:rPr lang="en-GB" dirty="0"/>
              <a:t>Difficult</a:t>
            </a:r>
          </a:p>
          <a:p>
            <a:r>
              <a:rPr lang="en-GB" dirty="0"/>
              <a:t>Uncertainty</a:t>
            </a:r>
          </a:p>
          <a:p>
            <a:r>
              <a:rPr lang="en-GB" dirty="0"/>
              <a:t>Exposed</a:t>
            </a:r>
          </a:p>
          <a:p>
            <a:r>
              <a:rPr lang="en-GB" dirty="0"/>
              <a:t>Important</a:t>
            </a:r>
          </a:p>
          <a:p>
            <a:r>
              <a:rPr lang="en-GB" dirty="0"/>
              <a:t>Distracting </a:t>
            </a:r>
          </a:p>
          <a:p>
            <a:r>
              <a:rPr lang="en-GB" dirty="0"/>
              <a:t>Fear</a:t>
            </a:r>
          </a:p>
          <a:p>
            <a:r>
              <a:rPr lang="en-GB" dirty="0"/>
              <a:t>Help! </a:t>
            </a:r>
          </a:p>
          <a:p>
            <a:endParaRPr lang="en-GB" dirty="0"/>
          </a:p>
        </p:txBody>
      </p:sp>
    </p:spTree>
    <p:extLst>
      <p:ext uri="{BB962C8B-B14F-4D97-AF65-F5344CB8AC3E}">
        <p14:creationId xmlns:p14="http://schemas.microsoft.com/office/powerpoint/2010/main" val="13954839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8000"/>
                </a:solidFill>
              </a:rPr>
              <a:t>Lectures should be fun!</a:t>
            </a:r>
          </a:p>
        </p:txBody>
      </p:sp>
      <p:sp>
        <p:nvSpPr>
          <p:cNvPr id="3" name="Content Placeholder 2"/>
          <p:cNvSpPr>
            <a:spLocks noGrp="1"/>
          </p:cNvSpPr>
          <p:nvPr>
            <p:ph idx="1"/>
          </p:nvPr>
        </p:nvSpPr>
        <p:spPr/>
        <p:txBody>
          <a:bodyPr/>
          <a:lstStyle/>
          <a:p>
            <a:r>
              <a:rPr lang="en-GB" dirty="0"/>
              <a:t>They should be fun for us.</a:t>
            </a:r>
          </a:p>
          <a:p>
            <a:r>
              <a:rPr lang="en-GB" dirty="0"/>
              <a:t>They should be fun for students.</a:t>
            </a:r>
          </a:p>
          <a:p>
            <a:r>
              <a:rPr lang="en-GB" dirty="0"/>
              <a:t>There are lots of good reasons to get a large group of students together in the same room at the same time.</a:t>
            </a:r>
          </a:p>
          <a:p>
            <a:r>
              <a:rPr lang="en-GB" dirty="0"/>
              <a:t>One of them is </a:t>
            </a:r>
            <a:r>
              <a:rPr lang="en-GB" dirty="0">
                <a:solidFill>
                  <a:srgbClr val="00B050"/>
                </a:solidFill>
              </a:rPr>
              <a:t>not</a:t>
            </a:r>
            <a:r>
              <a:rPr lang="en-GB" dirty="0"/>
              <a:t> ‘to give them lots of stuff’ however.</a:t>
            </a:r>
          </a:p>
        </p:txBody>
      </p:sp>
    </p:spTree>
    <p:extLst>
      <p:ext uri="{BB962C8B-B14F-4D97-AF65-F5344CB8AC3E}">
        <p14:creationId xmlns:p14="http://schemas.microsoft.com/office/powerpoint/2010/main" val="31301547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sz="4000" b="1" dirty="0">
                <a:solidFill>
                  <a:srgbClr val="00B050"/>
                </a:solidFill>
              </a:rPr>
              <a:t>Name labels…</a:t>
            </a:r>
          </a:p>
        </p:txBody>
      </p:sp>
      <p:sp>
        <p:nvSpPr>
          <p:cNvPr id="4099" name="Rectangle 3"/>
          <p:cNvSpPr>
            <a:spLocks noGrp="1" noChangeArrowheads="1"/>
          </p:cNvSpPr>
          <p:nvPr>
            <p:ph type="body" idx="1"/>
          </p:nvPr>
        </p:nvSpPr>
        <p:spPr/>
        <p:txBody>
          <a:bodyPr/>
          <a:lstStyle/>
          <a:p>
            <a:r>
              <a:rPr lang="en-GB" sz="3200" dirty="0"/>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4101" name="Text Box 5"/>
          <p:cNvSpPr txBox="1">
            <a:spLocks noChangeArrowheads="1"/>
          </p:cNvSpPr>
          <p:nvPr/>
        </p:nvSpPr>
        <p:spPr bwMode="auto">
          <a:xfrm>
            <a:off x="6992938" y="2908300"/>
            <a:ext cx="1107552" cy="579438"/>
          </a:xfrm>
          <a:prstGeom prst="rect">
            <a:avLst/>
          </a:prstGeom>
          <a:noFill/>
          <a:ln w="12700">
            <a:noFill/>
            <a:miter lim="800000"/>
            <a:headEnd type="none" w="sm" len="sm"/>
            <a:tailEnd type="none" w="sm" len="sm"/>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993300"/>
                </a:solidFill>
                <a:effectLst/>
                <a:uLnTx/>
                <a:uFillTx/>
                <a:sym typeface="Symbol" pitchFamily="18" charset="2"/>
              </a:rPr>
              <a:t></a:t>
            </a:r>
            <a:r>
              <a:rPr kumimoji="0" lang="en-GB" sz="3200" b="1" i="0" u="none" strike="noStrike" kern="0" cap="none" spc="0" normalizeH="0" baseline="0" noProof="0" dirty="0">
                <a:ln>
                  <a:noFill/>
                </a:ln>
                <a:solidFill>
                  <a:srgbClr val="FF0000"/>
                </a:solidFill>
                <a:effectLst/>
                <a:uLnTx/>
                <a:uFillTx/>
                <a:sym typeface="Symbol" pitchFamily="18" charset="2"/>
              </a:rPr>
              <a:t>A</a:t>
            </a:r>
            <a:r>
              <a:rPr kumimoji="0" lang="en-GB" sz="3200" b="1" i="0" u="none" strike="noStrike" kern="0" cap="none" spc="0" normalizeH="0" baseline="0" noProof="0" dirty="0">
                <a:ln>
                  <a:noFill/>
                </a:ln>
                <a:solidFill>
                  <a:srgbClr val="0000CC"/>
                </a:solidFill>
                <a:effectLst/>
                <a:uLnTx/>
                <a:uFillTx/>
                <a:sym typeface="Symbol" pitchFamily="18" charset="2"/>
              </a:rPr>
              <a:t>3</a:t>
            </a:r>
            <a:endParaRPr kumimoji="0" lang="en-GB" sz="3200" b="1" i="0" u="none" strike="noStrike" kern="0" cap="none" spc="0" normalizeH="0" baseline="0" noProof="0" dirty="0">
              <a:ln>
                <a:noFill/>
              </a:ln>
              <a:solidFill>
                <a:srgbClr val="0000CC"/>
              </a:solidFill>
              <a:effectLst/>
              <a:uLnTx/>
              <a:uFillTx/>
            </a:endParaRPr>
          </a:p>
        </p:txBody>
      </p:sp>
      <p:sp>
        <p:nvSpPr>
          <p:cNvPr id="4102" name="Text Box 6"/>
          <p:cNvSpPr txBox="1">
            <a:spLocks noChangeArrowheads="1"/>
          </p:cNvSpPr>
          <p:nvPr/>
        </p:nvSpPr>
        <p:spPr bwMode="auto">
          <a:xfrm>
            <a:off x="5580069" y="3213108"/>
            <a:ext cx="1879041" cy="1323439"/>
          </a:xfrm>
          <a:prstGeom prst="rect">
            <a:avLst/>
          </a:prstGeom>
          <a:noFill/>
          <a:ln w="12700">
            <a:noFill/>
            <a:miter lim="800000"/>
            <a:headEnd type="none" w="sm" len="sm"/>
            <a:tailEnd type="none" w="sm" len="sm"/>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0" b="0" i="0" u="none" strike="noStrike" kern="0" cap="none" spc="0" normalizeH="0" baseline="0" noProof="0">
                <a:ln>
                  <a:noFill/>
                </a:ln>
                <a:solidFill>
                  <a:srgbClr val="000000"/>
                </a:solidFill>
                <a:effectLst/>
                <a:uLnTx/>
                <a:uFillTx/>
              </a:rPr>
              <a:t>Phil</a:t>
            </a:r>
          </a:p>
        </p:txBody>
      </p:sp>
    </p:spTree>
    <p:extLst>
      <p:ext uri="{BB962C8B-B14F-4D97-AF65-F5344CB8AC3E}">
        <p14:creationId xmlns:p14="http://schemas.microsoft.com/office/powerpoint/2010/main" val="264650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50"/>
                </a:solidFill>
                <a:latin typeface="Calibri" pitchFamily="34" charset="0"/>
              </a:rPr>
              <a:t>Getting to know each other</a:t>
            </a:r>
          </a:p>
        </p:txBody>
      </p:sp>
      <p:sp>
        <p:nvSpPr>
          <p:cNvPr id="3" name="Content Placeholder 2"/>
          <p:cNvSpPr>
            <a:spLocks noGrp="1"/>
          </p:cNvSpPr>
          <p:nvPr>
            <p:ph idx="1"/>
          </p:nvPr>
        </p:nvSpPr>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800" dirty="0">
                <a:solidFill>
                  <a:srgbClr val="990000"/>
                </a:solidFill>
                <a:latin typeface="Creepy" pitchFamily="82" charset="0"/>
              </a:rPr>
              <a:t>		</a:t>
            </a:r>
            <a:r>
              <a:rPr lang="en-GB" sz="48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818678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dirty="0">
                <a:solidFill>
                  <a:srgbClr val="008000"/>
                </a:solidFill>
              </a:rPr>
              <a:t>Energising large groups...</a:t>
            </a:r>
          </a:p>
        </p:txBody>
      </p:sp>
      <p:sp>
        <p:nvSpPr>
          <p:cNvPr id="3" name="Content Placeholder 2"/>
          <p:cNvSpPr>
            <a:spLocks noGrp="1"/>
          </p:cNvSpPr>
          <p:nvPr>
            <p:ph idx="1"/>
          </p:nvPr>
        </p:nvSpPr>
        <p:spPr/>
        <p:txBody>
          <a:bodyPr/>
          <a:lstStyle/>
          <a:p>
            <a:pPr marL="0" indent="0">
              <a:buNone/>
            </a:pPr>
            <a:r>
              <a:rPr lang="en-GB" sz="2800" dirty="0"/>
              <a:t>This workshop will begin by reminding ourselves about how students </a:t>
            </a:r>
            <a:r>
              <a:rPr lang="en-GB" sz="2800" i="1" dirty="0"/>
              <a:t>really</a:t>
            </a:r>
            <a:r>
              <a:rPr lang="en-GB" sz="2800" dirty="0"/>
              <a:t> learn and linking the lecture context to our digital age, when students can (and do) get a great deal of subject content online, using web-based resources. </a:t>
            </a:r>
          </a:p>
          <a:p>
            <a:pPr marL="0" indent="0">
              <a:buNone/>
            </a:pPr>
            <a:r>
              <a:rPr lang="en-GB" sz="2800" dirty="0"/>
              <a:t>We will look at the </a:t>
            </a:r>
            <a:r>
              <a:rPr lang="en-GB" sz="2800" dirty="0">
                <a:solidFill>
                  <a:srgbClr val="FF00FF"/>
                </a:solidFill>
              </a:rPr>
              <a:t>increasing need to make optimal use of face-to-face occasions such as lectures</a:t>
            </a:r>
            <a:r>
              <a:rPr lang="en-GB" sz="2800" dirty="0"/>
              <a:t>, when the whole group of students are together. At a time when the quality of lectures links directly to student retention, we will work towards ensuring that students find the time they spend in lectures really worthwhile – </a:t>
            </a:r>
            <a:r>
              <a:rPr lang="en-GB" sz="2800" dirty="0">
                <a:solidFill>
                  <a:srgbClr val="FF00FF"/>
                </a:solidFill>
              </a:rPr>
              <a:t>learning gain has occurred.</a:t>
            </a:r>
          </a:p>
          <a:p>
            <a:pPr>
              <a:buNone/>
            </a:pPr>
            <a:endParaRPr lang="en-GB" sz="28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dirty="0">
                <a:solidFill>
                  <a:srgbClr val="008000"/>
                </a:solidFill>
              </a:rPr>
              <a:t>Intended learning outcomes</a:t>
            </a:r>
          </a:p>
        </p:txBody>
      </p:sp>
      <p:sp>
        <p:nvSpPr>
          <p:cNvPr id="3" name="Content Placeholder 2"/>
          <p:cNvSpPr>
            <a:spLocks noGrp="1"/>
          </p:cNvSpPr>
          <p:nvPr>
            <p:ph idx="1"/>
          </p:nvPr>
        </p:nvSpPr>
        <p:spPr/>
        <p:txBody>
          <a:bodyPr/>
          <a:lstStyle/>
          <a:p>
            <a:pPr>
              <a:buNone/>
            </a:pPr>
            <a:r>
              <a:rPr lang="en-GB" dirty="0"/>
              <a:t>By the end of this workshop, you should have:</a:t>
            </a:r>
          </a:p>
          <a:p>
            <a:pPr>
              <a:buFont typeface="+mj-lt"/>
              <a:buAutoNum type="arabicPeriod"/>
            </a:pPr>
            <a:r>
              <a:rPr lang="en-GB" dirty="0"/>
              <a:t>Had some fun!</a:t>
            </a:r>
          </a:p>
          <a:p>
            <a:pPr>
              <a:buFont typeface="+mj-lt"/>
              <a:buAutoNum type="arabicPeriod"/>
            </a:pPr>
            <a:r>
              <a:rPr lang="en-GB" dirty="0"/>
              <a:t>Become better-able to get students engaged in large-group contexts;</a:t>
            </a:r>
          </a:p>
          <a:p>
            <a:pPr>
              <a:buFont typeface="+mj-lt"/>
              <a:buAutoNum type="arabicPeriod"/>
            </a:pPr>
            <a:r>
              <a:rPr lang="en-GB" dirty="0"/>
              <a:t>Worked out ways to address how students </a:t>
            </a:r>
            <a:r>
              <a:rPr lang="en-GB" i="1" dirty="0"/>
              <a:t>really</a:t>
            </a:r>
            <a:r>
              <a:rPr lang="en-GB" dirty="0"/>
              <a:t> learn.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0977"/>
            <a:ext cx="8713788" cy="510909"/>
          </a:xfrm>
          <a:noFill/>
        </p:spPr>
        <p:txBody>
          <a:bodyPr wrap="square" rtlCol="0">
            <a:spAutoFit/>
          </a:bodyPr>
          <a:lstStyle/>
          <a:p>
            <a:pPr eaLnBrk="0" hangingPunct="0"/>
            <a:r>
              <a:rPr lang="en-GB" sz="3200" b="1" kern="1200" dirty="0">
                <a:latin typeface="Calibri" pitchFamily="34" charset="0"/>
                <a:ea typeface="+mn-ea"/>
                <a:cs typeface="+mn-cs"/>
              </a:rPr>
              <a:t>So how do we avoid lectures which…</a:t>
            </a:r>
          </a:p>
        </p:txBody>
      </p:sp>
      <p:sp>
        <p:nvSpPr>
          <p:cNvPr id="3" name="Content Placeholder 2"/>
          <p:cNvSpPr>
            <a:spLocks noGrp="1"/>
          </p:cNvSpPr>
          <p:nvPr>
            <p:ph idx="1"/>
          </p:nvPr>
        </p:nvSpPr>
        <p:spPr/>
        <p:txBody>
          <a:bodyPr/>
          <a:lstStyle/>
          <a:p>
            <a:pPr>
              <a:lnSpc>
                <a:spcPct val="100000"/>
              </a:lnSpc>
            </a:pPr>
            <a:r>
              <a:rPr lang="en-GB" sz="2800" dirty="0">
                <a:latin typeface="Calibri" pitchFamily="34" charset="0"/>
              </a:rPr>
              <a:t>Strip out all the </a:t>
            </a:r>
            <a:r>
              <a:rPr lang="en-GB" sz="2800" dirty="0">
                <a:solidFill>
                  <a:srgbClr val="FF0000"/>
                </a:solidFill>
                <a:latin typeface="Calibri" pitchFamily="34" charset="0"/>
              </a:rPr>
              <a:t>joy</a:t>
            </a:r>
            <a:r>
              <a:rPr lang="en-GB" sz="2800" dirty="0">
                <a:latin typeface="Calibri" pitchFamily="34" charset="0"/>
              </a:rPr>
              <a:t> and </a:t>
            </a:r>
            <a:r>
              <a:rPr lang="en-GB" sz="2800" dirty="0">
                <a:solidFill>
                  <a:srgbClr val="FF0000"/>
                </a:solidFill>
                <a:latin typeface="Calibri" pitchFamily="34" charset="0"/>
              </a:rPr>
              <a:t>enthusiasm</a:t>
            </a:r>
            <a:r>
              <a:rPr lang="en-GB" sz="2800" dirty="0">
                <a:latin typeface="Calibri" pitchFamily="34" charset="0"/>
              </a:rPr>
              <a:t> with which many enter higher education;</a:t>
            </a:r>
          </a:p>
          <a:p>
            <a:pPr>
              <a:lnSpc>
                <a:spcPct val="100000"/>
              </a:lnSpc>
            </a:pPr>
            <a:r>
              <a:rPr lang="en-GB" sz="2800" dirty="0">
                <a:latin typeface="Calibri" pitchFamily="34" charset="0"/>
              </a:rPr>
              <a:t>Push students into </a:t>
            </a:r>
            <a:r>
              <a:rPr lang="en-GB" sz="2800" dirty="0">
                <a:solidFill>
                  <a:srgbClr val="FF0000"/>
                </a:solidFill>
                <a:latin typeface="Calibri" pitchFamily="34" charset="0"/>
              </a:rPr>
              <a:t>strategic</a:t>
            </a:r>
            <a:r>
              <a:rPr lang="en-GB" sz="2800" dirty="0">
                <a:latin typeface="Calibri" pitchFamily="34" charset="0"/>
              </a:rPr>
              <a:t> behaviour (Kneale) through which they become progressively focused on modest outcomes? (‘Just tell me what I have got to do to pass: I can’t afford the time to go for a First’);</a:t>
            </a:r>
          </a:p>
          <a:p>
            <a:pPr>
              <a:lnSpc>
                <a:spcPct val="100000"/>
              </a:lnSpc>
            </a:pPr>
            <a:r>
              <a:rPr lang="en-GB" sz="2800" dirty="0">
                <a:latin typeface="Calibri" pitchFamily="34" charset="0"/>
              </a:rPr>
              <a:t>Fill them with </a:t>
            </a:r>
            <a:r>
              <a:rPr lang="en-GB" sz="2800" dirty="0">
                <a:solidFill>
                  <a:srgbClr val="FF0000"/>
                </a:solidFill>
                <a:latin typeface="Calibri" pitchFamily="34" charset="0"/>
              </a:rPr>
              <a:t>dissatisfaction</a:t>
            </a:r>
            <a:r>
              <a:rPr lang="en-GB" sz="2800" dirty="0">
                <a:latin typeface="Calibri" pitchFamily="34" charset="0"/>
              </a:rPr>
              <a:t> around their learning experiences, potentially driving them to grievances and litigation.</a:t>
            </a:r>
          </a:p>
        </p:txBody>
      </p:sp>
    </p:spTree>
    <p:extLst>
      <p:ext uri="{BB962C8B-B14F-4D97-AF65-F5344CB8AC3E}">
        <p14:creationId xmlns:p14="http://schemas.microsoft.com/office/powerpoint/2010/main" val="2075472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t>What is likely to annoy students in lectures?</a:t>
            </a:r>
          </a:p>
        </p:txBody>
      </p:sp>
      <p:sp>
        <p:nvSpPr>
          <p:cNvPr id="3" name="Content Placeholder 2"/>
          <p:cNvSpPr>
            <a:spLocks noGrp="1"/>
          </p:cNvSpPr>
          <p:nvPr>
            <p:ph idx="1"/>
          </p:nvPr>
        </p:nvSpPr>
        <p:spPr>
          <a:xfrm>
            <a:off x="538162" y="1123950"/>
            <a:ext cx="8605838" cy="4167163"/>
          </a:xfrm>
        </p:spPr>
        <p:txBody>
          <a:bodyPr/>
          <a:lstStyle/>
          <a:p>
            <a:r>
              <a:rPr lang="en-GB" sz="2600" dirty="0"/>
              <a:t>Staff who don’t appear to have done good preparation of content material;</a:t>
            </a:r>
          </a:p>
          <a:p>
            <a:r>
              <a:rPr lang="en-GB" sz="2600" dirty="0"/>
              <a:t>Material at the wrong level, that is too easy or goes right over their heads;</a:t>
            </a:r>
          </a:p>
          <a:p>
            <a:r>
              <a:rPr lang="en-GB" sz="2600" dirty="0"/>
              <a:t>Lecturers who seem jaded, unenthusiastic or uninterested in what they are teaching (or the level of students);</a:t>
            </a:r>
          </a:p>
          <a:p>
            <a:r>
              <a:rPr lang="en-GB" sz="2600" dirty="0"/>
              <a:t>Lecture formats that never change, and over-use Power Point;</a:t>
            </a:r>
          </a:p>
          <a:p>
            <a:r>
              <a:rPr lang="en-GB" sz="2600" dirty="0"/>
              <a:t>Lack of interaction between the lecturer and students;</a:t>
            </a:r>
          </a:p>
          <a:p>
            <a:r>
              <a:rPr lang="en-GB" sz="2600" dirty="0"/>
              <a:t>Issues around timing, particularly over-running and rushing at the end.</a:t>
            </a:r>
          </a:p>
          <a:p>
            <a:endParaRPr lang="en-GB" sz="2600" dirty="0"/>
          </a:p>
        </p:txBody>
      </p:sp>
    </p:spTree>
    <p:extLst>
      <p:ext uri="{BB962C8B-B14F-4D97-AF65-F5344CB8AC3E}">
        <p14:creationId xmlns:p14="http://schemas.microsoft.com/office/powerpoint/2010/main" val="8918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0977"/>
            <a:ext cx="8713788" cy="510909"/>
          </a:xfrm>
          <a:noFill/>
        </p:spPr>
        <p:txBody>
          <a:bodyPr wrap="square" rtlCol="0">
            <a:spAutoFit/>
          </a:bodyPr>
          <a:lstStyle/>
          <a:p>
            <a:pPr eaLnBrk="0" hangingPunct="0"/>
            <a:r>
              <a:rPr lang="en-GB" sz="3200" kern="1200" dirty="0">
                <a:solidFill>
                  <a:srgbClr val="008000"/>
                </a:solidFill>
                <a:latin typeface="Calibri" pitchFamily="34" charset="0"/>
                <a:ea typeface="+mn-ea"/>
                <a:cs typeface="+mn-cs"/>
              </a:rPr>
              <a:t>Instead, can we use large-group learning to:</a:t>
            </a:r>
          </a:p>
        </p:txBody>
      </p:sp>
      <p:sp>
        <p:nvSpPr>
          <p:cNvPr id="3" name="Content Placeholder 2"/>
          <p:cNvSpPr>
            <a:spLocks noGrp="1"/>
          </p:cNvSpPr>
          <p:nvPr>
            <p:ph idx="1"/>
          </p:nvPr>
        </p:nvSpPr>
        <p:spPr/>
        <p:txBody>
          <a:bodyPr/>
          <a:lstStyle/>
          <a:p>
            <a:pPr>
              <a:lnSpc>
                <a:spcPct val="100000"/>
              </a:lnSpc>
            </a:pPr>
            <a:r>
              <a:rPr lang="en-GB" sz="2800" dirty="0">
                <a:latin typeface="Calibri" pitchFamily="34" charset="0"/>
              </a:rPr>
              <a:t>Build each student’s </a:t>
            </a:r>
            <a:r>
              <a:rPr lang="en-GB" sz="2800" dirty="0">
                <a:solidFill>
                  <a:srgbClr val="FF0000"/>
                </a:solidFill>
                <a:latin typeface="Calibri" pitchFamily="34" charset="0"/>
              </a:rPr>
              <a:t>confidence</a:t>
            </a:r>
            <a:r>
              <a:rPr lang="en-GB" sz="2800" dirty="0">
                <a:latin typeface="Calibri" pitchFamily="34" charset="0"/>
              </a:rPr>
              <a:t> in what they can do, enabling them to have a genuine and positive measure of their capabilities;</a:t>
            </a:r>
          </a:p>
          <a:p>
            <a:pPr>
              <a:lnSpc>
                <a:spcPct val="100000"/>
              </a:lnSpc>
            </a:pPr>
            <a:r>
              <a:rPr lang="en-GB" sz="2800" dirty="0">
                <a:latin typeface="Calibri" pitchFamily="34" charset="0"/>
              </a:rPr>
              <a:t>Ensure that the disadvantages with which students enter a course of study are </a:t>
            </a:r>
            <a:r>
              <a:rPr lang="en-GB" sz="2800" dirty="0">
                <a:solidFill>
                  <a:srgbClr val="FF0000"/>
                </a:solidFill>
                <a:latin typeface="Calibri" pitchFamily="34" charset="0"/>
              </a:rPr>
              <a:t>addressed</a:t>
            </a:r>
            <a:r>
              <a:rPr lang="en-GB" sz="2800" dirty="0">
                <a:latin typeface="Calibri" pitchFamily="34" charset="0"/>
              </a:rPr>
              <a:t> and to some extent redressed during their academic careers;</a:t>
            </a:r>
          </a:p>
          <a:p>
            <a:pPr>
              <a:lnSpc>
                <a:spcPct val="100000"/>
              </a:lnSpc>
            </a:pPr>
            <a:r>
              <a:rPr lang="en-GB" sz="2800" dirty="0">
                <a:latin typeface="Calibri" pitchFamily="34" charset="0"/>
              </a:rPr>
              <a:t>Enable </a:t>
            </a:r>
            <a:r>
              <a:rPr lang="en-GB" sz="2800" dirty="0">
                <a:solidFill>
                  <a:srgbClr val="FF0000"/>
                </a:solidFill>
                <a:latin typeface="Calibri" pitchFamily="34" charset="0"/>
              </a:rPr>
              <a:t>intellectual</a:t>
            </a:r>
            <a:r>
              <a:rPr lang="en-GB" sz="2800" dirty="0">
                <a:latin typeface="Calibri" pitchFamily="34" charset="0"/>
              </a:rPr>
              <a:t> growth, so that graduates are changed for the good by the experience of studying;</a:t>
            </a:r>
          </a:p>
          <a:p>
            <a:pPr>
              <a:lnSpc>
                <a:spcPct val="100000"/>
              </a:lnSpc>
            </a:pPr>
            <a:r>
              <a:rPr lang="en-GB" sz="2800" dirty="0">
                <a:latin typeface="Calibri" pitchFamily="34" charset="0"/>
              </a:rPr>
              <a:t>Build the foundations for future </a:t>
            </a:r>
            <a:r>
              <a:rPr lang="en-GB" sz="2800" dirty="0">
                <a:solidFill>
                  <a:srgbClr val="FF0000"/>
                </a:solidFill>
                <a:latin typeface="Calibri" pitchFamily="34" charset="0"/>
              </a:rPr>
              <a:t>life</a:t>
            </a:r>
            <a:r>
              <a:rPr lang="en-GB" sz="2800" dirty="0">
                <a:latin typeface="Calibri" pitchFamily="34" charset="0"/>
              </a:rPr>
              <a:t> experiences including employment, social engagement and personal fulfilment.</a:t>
            </a:r>
          </a:p>
        </p:txBody>
      </p:sp>
    </p:spTree>
    <p:extLst>
      <p:ext uri="{BB962C8B-B14F-4D97-AF65-F5344CB8AC3E}">
        <p14:creationId xmlns:p14="http://schemas.microsoft.com/office/powerpoint/2010/main" val="132247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eaLnBrk="1" hangingPunct="1">
              <a:spcBef>
                <a:spcPct val="50000"/>
              </a:spcBef>
            </a:pPr>
            <a:r>
              <a:rPr lang="en-GB" sz="3600" dirty="0">
                <a:solidFill>
                  <a:srgbClr val="FFFF00"/>
                </a:solidFill>
                <a:effectLst>
                  <a:outerShdw blurRad="38100" dist="38100" dir="2700000" algn="tl">
                    <a:srgbClr val="000000">
                      <a:alpha val="43137"/>
                    </a:srgbClr>
                  </a:outerShdw>
                </a:effectLst>
                <a:latin typeface="Arial Rounded MT Bold"/>
              </a:rPr>
              <a:t>This slide has two purposes….</a:t>
            </a:r>
          </a:p>
          <a:p>
            <a:pPr eaLnBrk="1" hangingPunct="1">
              <a:spcBef>
                <a:spcPct val="50000"/>
              </a:spcBef>
            </a:pPr>
            <a:r>
              <a:rPr lang="en-GB" sz="3600" dirty="0">
                <a:solidFill>
                  <a:srgbClr val="FFFF00"/>
                </a:solidFill>
                <a:effectLst>
                  <a:outerShdw blurRad="38100" dist="38100" dir="2700000" algn="tl">
                    <a:srgbClr val="000000">
                      <a:alpha val="43137"/>
                    </a:srgbClr>
                  </a:outerShdw>
                </a:effectLst>
                <a:latin typeface="Arial Rounded MT Bold"/>
              </a:rPr>
              <a:t>To focus the data projector, when necessary, and…</a:t>
            </a:r>
          </a:p>
          <a:p>
            <a:pPr eaLnBrk="1" hangingPunct="1">
              <a:spcBef>
                <a:spcPct val="50000"/>
              </a:spcBef>
            </a:pPr>
            <a:r>
              <a:rPr lang="en-GB" sz="3600"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719725"/>
          </a:xfrm>
        </p:spPr>
        <p:txBody>
          <a:bodyPr/>
          <a:lstStyle/>
          <a:p>
            <a:r>
              <a:rPr lang="en-GB" b="1" dirty="0">
                <a:solidFill>
                  <a:schemeClr val="tx1"/>
                </a:solidFill>
              </a:rPr>
              <a:t>Task: </a:t>
            </a:r>
            <a:r>
              <a:rPr lang="en-GB" b="1" dirty="0"/>
              <a:t>agree, </a:t>
            </a:r>
            <a:r>
              <a:rPr lang="en-GB" b="1" dirty="0">
                <a:solidFill>
                  <a:srgbClr val="CC0000"/>
                </a:solidFill>
              </a:rPr>
              <a:t>disagree,</a:t>
            </a:r>
            <a:r>
              <a:rPr lang="en-GB" b="1" dirty="0"/>
              <a:t> </a:t>
            </a:r>
            <a:r>
              <a:rPr lang="en-GB" b="1" dirty="0">
                <a:solidFill>
                  <a:schemeClr val="tx1"/>
                </a:solidFill>
              </a:rPr>
              <a:t>or</a:t>
            </a:r>
            <a:r>
              <a:rPr lang="en-GB" b="1" dirty="0"/>
              <a:t> </a:t>
            </a:r>
            <a:r>
              <a:rPr lang="en-GB" b="1" dirty="0">
                <a:solidFill>
                  <a:srgbClr val="FF6600"/>
                </a:solidFill>
              </a:rPr>
              <a:t>don’t know</a:t>
            </a:r>
          </a:p>
        </p:txBody>
      </p:sp>
      <p:sp>
        <p:nvSpPr>
          <p:cNvPr id="3" name="Content Placeholder 2"/>
          <p:cNvSpPr>
            <a:spLocks noGrp="1"/>
          </p:cNvSpPr>
          <p:nvPr>
            <p:ph idx="1"/>
          </p:nvPr>
        </p:nvSpPr>
        <p:spPr>
          <a:xfrm>
            <a:off x="358777" y="908651"/>
            <a:ext cx="8605838" cy="4958752"/>
          </a:xfrm>
        </p:spPr>
        <p:txBody>
          <a:bodyPr/>
          <a:lstStyle/>
          <a:p>
            <a:pPr marL="0" indent="0">
              <a:buNone/>
            </a:pPr>
            <a:r>
              <a:rPr lang="en-GB" dirty="0"/>
              <a:t>I recently tweeted…</a:t>
            </a:r>
            <a:r>
              <a:rPr lang="en-GB" dirty="0" err="1"/>
              <a:t>twote</a:t>
            </a:r>
            <a:r>
              <a:rPr lang="en-GB" dirty="0"/>
              <a:t>? 	</a:t>
            </a:r>
            <a:r>
              <a:rPr lang="en-GB" dirty="0">
                <a:solidFill>
                  <a:srgbClr val="008000"/>
                </a:solidFill>
              </a:rPr>
              <a:t>(@</a:t>
            </a:r>
            <a:r>
              <a:rPr lang="en-GB" dirty="0" err="1">
                <a:solidFill>
                  <a:srgbClr val="008000"/>
                </a:solidFill>
              </a:rPr>
              <a:t>RacePhil</a:t>
            </a:r>
            <a:r>
              <a:rPr lang="en-GB" dirty="0">
                <a:solidFill>
                  <a:srgbClr val="008000"/>
                </a:solidFill>
              </a:rPr>
              <a:t>)</a:t>
            </a:r>
          </a:p>
          <a:p>
            <a:pPr marL="0" indent="0">
              <a:buNone/>
            </a:pPr>
            <a:r>
              <a:rPr lang="en-GB" dirty="0"/>
              <a:t>“word count = credit points:  I can think of no idea more stupid, banal and counter-educative that this! </a:t>
            </a:r>
            <a:r>
              <a:rPr lang="en-GB" dirty="0" err="1"/>
              <a:t>Wordspinning</a:t>
            </a:r>
            <a:r>
              <a:rPr lang="en-GB" dirty="0"/>
              <a:t> for a degree? Rubbish!”</a:t>
            </a:r>
          </a:p>
          <a:p>
            <a:r>
              <a:rPr lang="en-GB" dirty="0">
                <a:solidFill>
                  <a:srgbClr val="008000"/>
                </a:solidFill>
              </a:rPr>
              <a:t>If you agree, please raise two hands</a:t>
            </a:r>
          </a:p>
          <a:p>
            <a:r>
              <a:rPr lang="en-GB" dirty="0">
                <a:solidFill>
                  <a:srgbClr val="CC0000"/>
                </a:solidFill>
              </a:rPr>
              <a:t>If you disagree, please raise one hand</a:t>
            </a:r>
          </a:p>
          <a:p>
            <a:r>
              <a:rPr lang="en-GB" dirty="0">
                <a:solidFill>
                  <a:srgbClr val="FF6600"/>
                </a:solidFill>
              </a:rPr>
              <a:t>If you don’t know, please scratch your head.</a:t>
            </a:r>
          </a:p>
          <a:p>
            <a:pPr marL="0" indent="0">
              <a:buNone/>
            </a:pPr>
            <a:r>
              <a:rPr lang="en-GB" dirty="0"/>
              <a:t>Please also make your views known by ‘liking’ or ‘retweeting’ the Tweet, or by replying to it.</a:t>
            </a:r>
          </a:p>
        </p:txBody>
      </p:sp>
    </p:spTree>
    <p:extLst>
      <p:ext uri="{BB962C8B-B14F-4D97-AF65-F5344CB8AC3E}">
        <p14:creationId xmlns:p14="http://schemas.microsoft.com/office/powerpoint/2010/main" val="27545595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dirty="0">
                <a:solidFill>
                  <a:srgbClr val="008000"/>
                </a:solidFill>
              </a:rPr>
              <a:t>Evidence-based practice</a:t>
            </a:r>
          </a:p>
        </p:txBody>
      </p:sp>
      <p:sp>
        <p:nvSpPr>
          <p:cNvPr id="3" name="Content Placeholder 2"/>
          <p:cNvSpPr>
            <a:spLocks noGrp="1"/>
          </p:cNvSpPr>
          <p:nvPr>
            <p:ph idx="1"/>
          </p:nvPr>
        </p:nvSpPr>
        <p:spPr/>
        <p:txBody>
          <a:bodyPr/>
          <a:lstStyle/>
          <a:p>
            <a:r>
              <a:rPr lang="en-GB" dirty="0"/>
              <a:t>In the last decade, there’s been a great deal of evidence-based research in assessment, feedback, learning and teaching. I’d like to alert you to how some of this can help us enhance learning in the digital age.</a:t>
            </a:r>
          </a:p>
          <a:p>
            <a:r>
              <a:rPr lang="en-GB" dirty="0"/>
              <a:t>The next two slides show just some of the published evidence – a tip of the iceberg.</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extLst>
      <p:ext uri="{BB962C8B-B14F-4D97-AF65-F5344CB8AC3E}">
        <p14:creationId xmlns:p14="http://schemas.microsoft.com/office/powerpoint/2010/main" val="1710861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ndParaRPr>
          </a:p>
        </p:txBody>
      </p:sp>
    </p:spTree>
    <p:extLst>
      <p:ext uri="{BB962C8B-B14F-4D97-AF65-F5344CB8AC3E}">
        <p14:creationId xmlns:p14="http://schemas.microsoft.com/office/powerpoint/2010/main" val="309973700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a:t>
            </a:r>
            <a:r>
              <a:rPr lang="en-US" sz="2300" dirty="0" err="1"/>
              <a:t>Routledge</a:t>
            </a:r>
            <a:r>
              <a:rPr lang="en-US" sz="2300" dirty="0"/>
              <a:t>.</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 </a:t>
            </a:r>
            <a:r>
              <a:rPr lang="en-US" sz="2300" dirty="0"/>
              <a:t>Routledge</a:t>
            </a:r>
            <a:r>
              <a:rPr lang="en-US" sz="2300" dirty="0">
                <a:solidFill>
                  <a:srgbClr val="002060"/>
                </a:solidFill>
              </a:rPr>
              <a:t>. </a:t>
            </a:r>
            <a:r>
              <a:rPr lang="en-GB" sz="2400" dirty="0">
                <a:solidFill>
                  <a:srgbClr val="008000"/>
                </a:solidFill>
              </a:rPr>
              <a:t>(lots of bits free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514350" indent="-514350">
              <a:lnSpc>
                <a:spcPct val="100000"/>
              </a:lnSpc>
              <a:spcBef>
                <a:spcPts val="0"/>
              </a:spcBef>
              <a:buFont typeface="+mj-lt"/>
              <a:buAutoNum type="arabicPeriod" startAt="12"/>
            </a:pPr>
            <a:endParaRPr lang="en-US" sz="2300" dirty="0"/>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ndParaRPr>
          </a:p>
        </p:txBody>
      </p:sp>
    </p:spTree>
    <p:extLst>
      <p:ext uri="{BB962C8B-B14F-4D97-AF65-F5344CB8AC3E}">
        <p14:creationId xmlns:p14="http://schemas.microsoft.com/office/powerpoint/2010/main" val="24990799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50825" y="188913"/>
            <a:ext cx="8713788" cy="79174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t>Post-it exercise</a:t>
            </a:r>
          </a:p>
        </p:txBody>
      </p:sp>
      <p:sp>
        <p:nvSpPr>
          <p:cNvPr id="36868" name="Rectangle 3"/>
          <p:cNvSpPr>
            <a:spLocks noGrp="1" noChangeArrowheads="1"/>
          </p:cNvSpPr>
          <p:nvPr>
            <p:ph idx="1"/>
          </p:nvPr>
        </p:nvSpPr>
        <p:spPr>
          <a:xfrm>
            <a:off x="358775"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C00000"/>
                </a:solidFill>
              </a:rPr>
              <a:t>“</a:t>
            </a:r>
            <a:r>
              <a:rPr lang="en-GB" dirty="0">
                <a:solidFill>
                  <a:schemeClr val="accent6">
                    <a:lumMod val="60000"/>
                    <a:lumOff val="40000"/>
                  </a:schemeClr>
                </a:solidFill>
              </a:rPr>
              <a:t>getting students engaged in large-group contexts would be much better if only I </a:t>
            </a:r>
            <a:r>
              <a:rPr lang="en-GB" dirty="0">
                <a:solidFill>
                  <a:srgbClr val="C00000"/>
                </a:solidFill>
              </a:rPr>
              <a:t>…”</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extLst>
      <p:ext uri="{BB962C8B-B14F-4D97-AF65-F5344CB8AC3E}">
        <p14:creationId xmlns:p14="http://schemas.microsoft.com/office/powerpoint/2010/main" val="3298287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647799"/>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dirty="0">
                <a:solidFill>
                  <a:srgbClr val="008000"/>
                </a:solidFill>
              </a:rPr>
              <a:t>Things are changing fast</a:t>
            </a:r>
          </a:p>
        </p:txBody>
      </p:sp>
      <p:sp>
        <p:nvSpPr>
          <p:cNvPr id="3" name="Content Placeholder 2"/>
          <p:cNvSpPr>
            <a:spLocks noGrp="1"/>
          </p:cNvSpPr>
          <p:nvPr>
            <p:ph idx="1"/>
          </p:nvPr>
        </p:nvSpPr>
        <p:spPr>
          <a:xfrm>
            <a:off x="358775" y="836713"/>
            <a:ext cx="8605838" cy="5030688"/>
          </a:xfrm>
        </p:spPr>
        <p:txBody>
          <a:bodyPr/>
          <a:lstStyle/>
          <a:p>
            <a:pPr>
              <a:lnSpc>
                <a:spcPct val="100000"/>
              </a:lnSpc>
            </a:pPr>
            <a:r>
              <a:rPr lang="en-GB" dirty="0">
                <a:latin typeface="Calibri" pitchFamily="34" charset="0"/>
              </a:rPr>
              <a:t>Today’s session addresses head-on the question </a:t>
            </a:r>
            <a:r>
              <a:rPr lang="en-GB" dirty="0">
                <a:solidFill>
                  <a:srgbClr val="FF00FF"/>
                </a:solidFill>
                <a:latin typeface="Calibri" pitchFamily="34" charset="0"/>
              </a:rPr>
              <a:t>‘what are lectures for?’ </a:t>
            </a:r>
            <a:r>
              <a:rPr lang="en-GB" dirty="0">
                <a:latin typeface="Calibri" pitchFamily="34" charset="0"/>
              </a:rPr>
              <a:t>in an age where lecturing in the traditional sense is quite obsolete. </a:t>
            </a:r>
          </a:p>
          <a:p>
            <a:pPr>
              <a:lnSpc>
                <a:spcPct val="100000"/>
              </a:lnSpc>
            </a:pPr>
            <a:r>
              <a:rPr lang="en-GB" dirty="0">
                <a:latin typeface="Calibri" pitchFamily="34" charset="0"/>
              </a:rPr>
              <a:t>In the age of online resources, TED-talks and MOOCs, the role of staff in higher education is no longer ‘giving students content’, but is much more about helping them ‘navigate’ the available resources. supporting their learning with feedback, and assessing and accrediting their evidence of achievement.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dirty="0">
                <a:solidFill>
                  <a:srgbClr val="008000"/>
                </a:solidFill>
              </a:rPr>
              <a:t>So what can we do in lectures?</a:t>
            </a:r>
          </a:p>
        </p:txBody>
      </p:sp>
      <p:sp>
        <p:nvSpPr>
          <p:cNvPr id="3" name="Content Placeholder 2"/>
          <p:cNvSpPr>
            <a:spLocks noGrp="1"/>
          </p:cNvSpPr>
          <p:nvPr>
            <p:ph idx="1"/>
          </p:nvPr>
        </p:nvSpPr>
        <p:spPr/>
        <p:txBody>
          <a:bodyPr/>
          <a:lstStyle/>
          <a:p>
            <a:pPr>
              <a:lnSpc>
                <a:spcPct val="100000"/>
              </a:lnSpc>
            </a:pPr>
            <a:r>
              <a:rPr lang="en-GB" dirty="0"/>
              <a:t>We still meet students in lecture theatres and other large-group sessions, so what should we do? Four things:...</a:t>
            </a:r>
          </a:p>
          <a:p>
            <a:pPr>
              <a:lnSpc>
                <a:spcPct val="100000"/>
              </a:lnSpc>
            </a:pPr>
            <a:r>
              <a:rPr lang="en-GB" dirty="0"/>
              <a:t>We’ve got to </a:t>
            </a:r>
            <a:r>
              <a:rPr lang="en-GB" dirty="0">
                <a:solidFill>
                  <a:srgbClr val="FF00FF"/>
                </a:solidFill>
              </a:rPr>
              <a:t>inspire</a:t>
            </a:r>
            <a:r>
              <a:rPr lang="en-GB" dirty="0"/>
              <a:t> them, arouse their </a:t>
            </a:r>
            <a:r>
              <a:rPr lang="en-GB" dirty="0">
                <a:solidFill>
                  <a:srgbClr val="FF00FF"/>
                </a:solidFill>
              </a:rPr>
              <a:t>curiosity</a:t>
            </a:r>
            <a:r>
              <a:rPr lang="en-GB" dirty="0"/>
              <a:t>, get them </a:t>
            </a:r>
            <a:r>
              <a:rPr lang="en-GB" dirty="0">
                <a:solidFill>
                  <a:srgbClr val="FF00FF"/>
                </a:solidFill>
              </a:rPr>
              <a:t>thinking</a:t>
            </a:r>
            <a:r>
              <a:rPr lang="en-GB" dirty="0"/>
              <a:t>, and (above all) start </a:t>
            </a:r>
            <a:r>
              <a:rPr lang="en-GB" dirty="0">
                <a:solidFill>
                  <a:srgbClr val="FF00FF"/>
                </a:solidFill>
              </a:rPr>
              <a:t>making their learning happen</a:t>
            </a:r>
            <a:r>
              <a:rPr lang="en-GB" dirty="0"/>
              <a:t>, there and then while they’re with us. </a:t>
            </a:r>
          </a:p>
          <a:p>
            <a:pPr>
              <a:lnSpc>
                <a:spcPct val="100000"/>
              </a:lnSpc>
            </a:pPr>
            <a:endParaRPr lang="en-GB"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Where we’re at in 2017</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323528" y="3048000"/>
            <a:ext cx="6820240" cy="3810000"/>
          </a:xfrm>
          <a:noFill/>
        </p:spPr>
        <p:txBody>
          <a:bodyPr lIns="92075" tIns="46038" rIns="92075" bIns="46038" anchor="ctr"/>
          <a:lstStyle/>
          <a:p>
            <a:pPr lvl="3" algn="ctr">
              <a:buNone/>
            </a:pPr>
            <a:r>
              <a:rPr lang="en-GB" sz="3200" b="1" dirty="0"/>
              <a:t>Adjusting teaching to the digital age of online learning, MOOCs and social media to make learning happen, looking at the futility of continuing to try to give ‘lectures’ in historic ways.</a:t>
            </a:r>
            <a:endParaRPr lang="en-GB" sz="4800" b="1" dirty="0"/>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solidFill>
                  <a:srgbClr val="FFFFFF"/>
                </a:solidFill>
              </a:rPr>
              <a:t>Now is the decade of Universities’ </a:t>
            </a:r>
            <a:r>
              <a:rPr lang="en-GB" sz="4400" dirty="0" err="1">
                <a:solidFill>
                  <a:srgbClr val="FFFFFF"/>
                </a:solidFill>
              </a:rPr>
              <a:t>dis</a:t>
            </a:r>
            <a:r>
              <a:rPr lang="en-GB" sz="4400" dirty="0">
                <a:solidFill>
                  <a:srgbClr val="FFFFFF"/>
                </a:solidFill>
              </a:rPr>
              <a:t>-content!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a:endParaRPr lang="en-US" sz="2400" b="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a:endParaRPr lang="en-US" sz="2400" b="0" dirty="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000" dirty="0">
                <a:solidFill>
                  <a:schemeClr val="bg1"/>
                </a:solidFill>
                <a:latin typeface="Calibri" pitchFamily="34" charset="0"/>
              </a:rPr>
              <a:t>Born a Geordie</a:t>
            </a:r>
          </a:p>
          <a:p>
            <a:pPr>
              <a:lnSpc>
                <a:spcPct val="100000"/>
              </a:lnSpc>
              <a:spcBef>
                <a:spcPct val="30000"/>
              </a:spcBef>
              <a:buSzTx/>
              <a:buFont typeface="Wingdings" pitchFamily="2" charset="2"/>
              <a:buChar char="v"/>
            </a:pPr>
            <a:r>
              <a:rPr lang="en-GB" sz="20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0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0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0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000" dirty="0">
                <a:solidFill>
                  <a:srgbClr val="FFFF00"/>
                </a:solidFill>
                <a:latin typeface="Calibri" pitchFamily="34" charset="0"/>
              </a:rPr>
              <a:t>Then a lecturer and warden</a:t>
            </a:r>
          </a:p>
          <a:p>
            <a:pPr>
              <a:lnSpc>
                <a:spcPct val="100000"/>
              </a:lnSpc>
              <a:spcBef>
                <a:spcPct val="30000"/>
              </a:spcBef>
              <a:buSzTx/>
              <a:buFont typeface="Wingdings" pitchFamily="2" charset="2"/>
              <a:buChar char="v"/>
            </a:pPr>
            <a:r>
              <a:rPr lang="en-GB" sz="20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0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0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0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0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000" dirty="0">
                <a:solidFill>
                  <a:schemeClr val="bg1"/>
                </a:solidFill>
                <a:latin typeface="Calibri" pitchFamily="34" charset="0"/>
              </a:rPr>
              <a:t>And now ‘retired’! </a:t>
            </a:r>
          </a:p>
          <a:p>
            <a:pPr>
              <a:lnSpc>
                <a:spcPct val="100000"/>
              </a:lnSpc>
              <a:spcBef>
                <a:spcPct val="30000"/>
              </a:spcBef>
              <a:buSzTx/>
              <a:buFont typeface="Wingdings" pitchFamily="2" charset="2"/>
              <a:buChar char="v"/>
            </a:pPr>
            <a:r>
              <a:rPr lang="en-GB" sz="2000" dirty="0">
                <a:solidFill>
                  <a:srgbClr val="FFFF00"/>
                </a:solidFill>
                <a:latin typeface="Calibri" pitchFamily="34" charset="0"/>
              </a:rPr>
              <a:t>Still working with lecturers on teaching and assessment strategies</a:t>
            </a:r>
          </a:p>
          <a:p>
            <a:pPr>
              <a:lnSpc>
                <a:spcPct val="100000"/>
              </a:lnSpc>
              <a:spcBef>
                <a:spcPct val="30000"/>
              </a:spcBef>
              <a:buSzTx/>
              <a:buFont typeface="Wingdings" pitchFamily="2" charset="2"/>
              <a:buNone/>
            </a:pPr>
            <a:r>
              <a:rPr lang="en-GB" sz="20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000" dirty="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000" dirty="0">
                <a:solidFill>
                  <a:srgbClr val="FFCCFF"/>
                </a:solidFill>
                <a:latin typeface="Calibri" pitchFamily="34" charset="0"/>
              </a:rPr>
              <a:t>Emeritus Prof: Leeds</a:t>
            </a:r>
          </a:p>
          <a:p>
            <a:pPr>
              <a:lnSpc>
                <a:spcPct val="100000"/>
              </a:lnSpc>
              <a:spcBef>
                <a:spcPct val="30000"/>
              </a:spcBef>
              <a:buSzTx/>
              <a:buFont typeface="Wingdings" pitchFamily="2" charset="2"/>
              <a:buChar char="v"/>
            </a:pPr>
            <a:r>
              <a:rPr lang="en-GB" sz="2000" dirty="0">
                <a:solidFill>
                  <a:srgbClr val="FFCCFF"/>
                </a:solidFill>
                <a:latin typeface="Calibri" pitchFamily="34" charset="0"/>
              </a:rPr>
              <a:t>Based at Newcastle</a:t>
            </a:r>
          </a:p>
          <a:p>
            <a:pPr>
              <a:lnSpc>
                <a:spcPct val="100000"/>
              </a:lnSpc>
              <a:spcBef>
                <a:spcPct val="30000"/>
              </a:spcBef>
              <a:buSzTx/>
              <a:buFont typeface="Wingdings" pitchFamily="2" charset="2"/>
              <a:buChar char="v"/>
            </a:pPr>
            <a:r>
              <a:rPr lang="en-GB" sz="2000" dirty="0">
                <a:solidFill>
                  <a:srgbClr val="FFCCFF"/>
                </a:solidFill>
                <a:latin typeface="Calibri" pitchFamily="34" charset="0"/>
              </a:rPr>
              <a:t>And on trains</a:t>
            </a:r>
          </a:p>
          <a:p>
            <a:pPr>
              <a:lnSpc>
                <a:spcPct val="100000"/>
              </a:lnSpc>
              <a:spcBef>
                <a:spcPct val="30000"/>
              </a:spcBef>
              <a:buSzTx/>
              <a:buFont typeface="Wingdings" pitchFamily="2" charset="2"/>
              <a:buChar char="v"/>
            </a:pPr>
            <a:r>
              <a:rPr lang="en-GB" sz="2000" dirty="0">
                <a:solidFill>
                  <a:srgbClr val="FFCCFF"/>
                </a:solidFill>
                <a:latin typeface="Calibri" pitchFamily="34" charset="0"/>
              </a:rPr>
              <a:t>And still a Geordie.</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a:endParaRPr lang="en-US" sz="2400" b="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a:spcBef>
                <a:spcPct val="50000"/>
              </a:spcBef>
            </a:pPr>
            <a:endParaRPr lang="en-US" sz="2400" b="0" dirty="0">
              <a:solidFill>
                <a:srgbClr val="000000"/>
              </a:solidFill>
              <a:latin typeface="Tahoma" pitchFamily="34" charset="0"/>
            </a:endParaRPr>
          </a:p>
        </p:txBody>
      </p:sp>
      <p:sp>
        <p:nvSpPr>
          <p:cNvPr id="164878" name="Text Box 14"/>
          <p:cNvSpPr txBox="1">
            <a:spLocks noChangeArrowheads="1"/>
          </p:cNvSpPr>
          <p:nvPr/>
        </p:nvSpPr>
        <p:spPr bwMode="auto">
          <a:xfrm>
            <a:off x="1692275" y="5853113"/>
            <a:ext cx="5832475" cy="830997"/>
          </a:xfrm>
          <a:prstGeom prst="rect">
            <a:avLst/>
          </a:prstGeom>
          <a:noFill/>
          <a:ln w="12700">
            <a:noFill/>
            <a:miter lim="800000"/>
            <a:headEnd type="none" w="sm" len="sm"/>
            <a:tailEnd type="none" w="sm" len="sm"/>
          </a:ln>
        </p:spPr>
        <p:txBody>
          <a:bodyPr>
            <a:spAutoFit/>
          </a:bodyPr>
          <a:lstStyle/>
          <a:p>
            <a:pPr algn="ctr"/>
            <a:r>
              <a:rPr lang="en-GB" sz="2400" dirty="0">
                <a:solidFill>
                  <a:srgbClr val="FFFF00"/>
                </a:solidFill>
                <a:latin typeface="Calibri" pitchFamily="34" charset="0"/>
              </a:rPr>
              <a:t>And an expert…</a:t>
            </a:r>
          </a:p>
          <a:p>
            <a:pPr algn="ctr"/>
            <a:r>
              <a:rPr lang="en-GB" sz="2400" dirty="0">
                <a:solidFill>
                  <a:srgbClr val="FFFF00"/>
                </a:solidFill>
                <a:latin typeface="Calibri" pitchFamily="34" charset="0"/>
              </a:rPr>
              <a:t>on train routes and timetables!</a:t>
            </a:r>
          </a:p>
        </p:txBody>
      </p:sp>
      <p:sp>
        <p:nvSpPr>
          <p:cNvPr id="6154" name="AutoShape 16">
            <a:hlinkClick r:id="rId4" action="ppaction://hlinkpres?slideindex=1&amp;slidetitle=" highlightClick="1"/>
          </p:cNvPr>
          <p:cNvSpPr>
            <a:spLocks noChangeArrowheads="1"/>
          </p:cNvSpPr>
          <p:nvPr/>
        </p:nvSpPr>
        <p:spPr bwMode="auto">
          <a:xfrm>
            <a:off x="4859338" y="5373688"/>
            <a:ext cx="3889375" cy="719137"/>
          </a:xfrm>
          <a:prstGeom prst="actionButtonBlank">
            <a:avLst/>
          </a:prstGeom>
          <a:noFill/>
          <a:ln w="12700">
            <a:noFill/>
            <a:miter lim="800000"/>
            <a:headEnd type="none" w="sm" len="sm"/>
            <a:tailEnd type="none" w="sm" len="sm"/>
          </a:ln>
        </p:spPr>
        <p:txBody>
          <a:bodyPr wrap="none" anchor="ctr"/>
          <a:lstStyle/>
          <a:p>
            <a:pPr algn="ctr"/>
            <a:endParaRPr lang="en-US" sz="2400" b="0" dirty="0">
              <a:solidFill>
                <a:srgbClr val="000000"/>
              </a:solidFill>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a:t>Modern universities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sz="3000" dirty="0"/>
              <a:t>Recognising and accrediting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extLst>
      <p:ext uri="{BB962C8B-B14F-4D97-AF65-F5344CB8AC3E}">
        <p14:creationId xmlns:p14="http://schemas.microsoft.com/office/powerpoint/2010/main" val="3702408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itchFamily="34" charset="0"/>
              </a:rPr>
              <a:t>One of my main worries...</a:t>
            </a:r>
          </a:p>
        </p:txBody>
      </p:sp>
      <p:sp>
        <p:nvSpPr>
          <p:cNvPr id="3" name="Content Placeholder 2"/>
          <p:cNvSpPr>
            <a:spLocks noGrp="1"/>
          </p:cNvSpPr>
          <p:nvPr>
            <p:ph idx="1"/>
          </p:nvPr>
        </p:nvSpPr>
        <p:spPr/>
        <p:txBody>
          <a:bodyPr/>
          <a:lstStyle/>
          <a:p>
            <a:pPr>
              <a:buNone/>
            </a:pPr>
            <a:r>
              <a:rPr lang="en-GB" dirty="0"/>
              <a:t>We still tend to try to measure...</a:t>
            </a:r>
          </a:p>
          <a:p>
            <a:pPr>
              <a:buNone/>
            </a:pPr>
            <a:r>
              <a:rPr lang="en-GB" dirty="0"/>
              <a:t>	</a:t>
            </a:r>
            <a:r>
              <a:rPr lang="en-GB" dirty="0">
                <a:solidFill>
                  <a:srgbClr val="FF00FF"/>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FF"/>
                </a:solidFill>
              </a:rPr>
              <a:t>pens</a:t>
            </a:r>
            <a:r>
              <a:rPr lang="en-GB" dirty="0">
                <a:solidFill>
                  <a:srgbClr val="006600"/>
                </a:solidFill>
              </a:rPr>
              <a:t> in exams;</a:t>
            </a:r>
            <a:endParaRPr lang="en-GB" dirty="0">
              <a:solidFill>
                <a:srgbClr val="FF0000"/>
              </a:solidFill>
            </a:endParaRPr>
          </a:p>
          <a:p>
            <a:pPr>
              <a:buNone/>
            </a:pPr>
            <a:r>
              <a:rPr lang="en-GB" dirty="0">
                <a:solidFill>
                  <a:srgbClr val="006600"/>
                </a:solidFill>
              </a:rPr>
              <a:t>2.	what comes out of their </a:t>
            </a:r>
            <a:r>
              <a:rPr lang="en-GB" dirty="0">
                <a:solidFill>
                  <a:srgbClr val="FF00FF"/>
                </a:solidFill>
              </a:rPr>
              <a:t>keyboards</a:t>
            </a:r>
            <a:r>
              <a:rPr lang="en-GB" dirty="0">
                <a:solidFill>
                  <a:srgbClr val="006600"/>
                </a:solidFill>
              </a:rPr>
              <a:t> in essays and reports</a:t>
            </a:r>
            <a:r>
              <a:rPr lang="en-GB"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800" b="1" dirty="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Active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Concrete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Reflective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Abstract</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Conceptualisation</a:t>
            </a:r>
          </a:p>
        </p:txBody>
      </p:sp>
    </p:spTree>
    <p:extLst>
      <p:ext uri="{BB962C8B-B14F-4D97-AF65-F5344CB8AC3E}">
        <p14:creationId xmlns:p14="http://schemas.microsoft.com/office/powerpoint/2010/main" val="3904087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p:txBody>
          <a:bodyPr/>
          <a:lstStyle/>
          <a:p>
            <a:r>
              <a:rPr lang="en-GB" u="sng" dirty="0">
                <a:hlinkClick r:id="rId2"/>
              </a:rPr>
              <a:t>https://www.theguardian.com/education/2017/mar/12/no-evidence-to-back-idea-of-learning-styles?CMP=share_btn_tw</a:t>
            </a:r>
            <a:r>
              <a:rPr lang="en-GB" dirty="0"/>
              <a:t> </a:t>
            </a:r>
          </a:p>
          <a:p>
            <a:r>
              <a:rPr lang="en-GB" dirty="0"/>
              <a:t>(Link from my Tweet on March 13</a:t>
            </a:r>
            <a:r>
              <a:rPr lang="en-GB" baseline="30000" dirty="0"/>
              <a:t>th</a:t>
            </a:r>
            <a:r>
              <a:rPr lang="en-GB" dirty="0"/>
              <a:t> to a letter in the Guardian by prominent folk around the world of education)</a:t>
            </a:r>
          </a:p>
          <a:p>
            <a:r>
              <a:rPr lang="en-GB" dirty="0"/>
              <a:t>“No evidence to back idea of learning styles”</a:t>
            </a:r>
          </a:p>
          <a:p>
            <a:endParaRPr lang="en-GB" dirty="0"/>
          </a:p>
        </p:txBody>
      </p:sp>
    </p:spTree>
    <p:extLst>
      <p:ext uri="{BB962C8B-B14F-4D97-AF65-F5344CB8AC3E}">
        <p14:creationId xmlns:p14="http://schemas.microsoft.com/office/powerpoint/2010/main" val="168110493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now, it’s time to re-think:</a:t>
            </a:r>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a:t>How students </a:t>
            </a:r>
            <a:r>
              <a:rPr lang="en-GB" sz="2800" dirty="0">
                <a:solidFill>
                  <a:srgbClr val="FF0000"/>
                </a:solidFill>
              </a:rPr>
              <a:t>really</a:t>
            </a:r>
            <a:r>
              <a:rPr lang="en-GB" sz="2800" dirty="0"/>
              <a:t> learn – and how we can help make learning happen for them;</a:t>
            </a:r>
          </a:p>
          <a:p>
            <a:pPr>
              <a:lnSpc>
                <a:spcPct val="100000"/>
              </a:lnSpc>
              <a:buFont typeface="+mj-lt"/>
              <a:buAutoNum type="arabicPeriod"/>
            </a:pPr>
            <a:r>
              <a:rPr lang="en-GB" sz="2800" dirty="0"/>
              <a:t>How to make </a:t>
            </a:r>
            <a:r>
              <a:rPr lang="en-GB" sz="2800" dirty="0">
                <a:solidFill>
                  <a:srgbClr val="FF0000"/>
                </a:solidFill>
              </a:rPr>
              <a:t>feedback</a:t>
            </a:r>
            <a:r>
              <a:rPr lang="en-GB" sz="2800" dirty="0"/>
              <a:t> really work for students;</a:t>
            </a:r>
          </a:p>
          <a:p>
            <a:pPr>
              <a:lnSpc>
                <a:spcPct val="100000"/>
              </a:lnSpc>
              <a:buFont typeface="+mj-lt"/>
              <a:buAutoNum type="arabicPeriod"/>
            </a:pPr>
            <a:r>
              <a:rPr lang="en-GB" sz="2800" dirty="0"/>
              <a:t>How best to </a:t>
            </a:r>
            <a:r>
              <a:rPr lang="en-GB" sz="2800" dirty="0">
                <a:solidFill>
                  <a:srgbClr val="FF0000"/>
                </a:solidFill>
              </a:rPr>
              <a:t>measure</a:t>
            </a:r>
            <a:r>
              <a:rPr lang="en-GB" sz="2800" dirty="0"/>
              <a:t> and </a:t>
            </a:r>
            <a:r>
              <a:rPr lang="en-GB" sz="2800" dirty="0">
                <a:solidFill>
                  <a:srgbClr val="FF0000"/>
                </a:solidFill>
              </a:rPr>
              <a:t>accredit</a:t>
            </a:r>
            <a:r>
              <a:rPr lang="en-GB" sz="2800" dirty="0"/>
              <a:t> students’ achievement (not just more of the same old tired methods).</a:t>
            </a:r>
          </a:p>
          <a:p>
            <a:pPr>
              <a:lnSpc>
                <a:spcPct val="100000"/>
              </a:lnSpc>
              <a:buNone/>
            </a:pPr>
            <a:r>
              <a:rPr lang="en-GB" sz="2800" dirty="0"/>
              <a:t>	</a:t>
            </a:r>
          </a:p>
        </p:txBody>
      </p:sp>
    </p:spTree>
    <p:extLst>
      <p:ext uri="{BB962C8B-B14F-4D97-AF65-F5344CB8AC3E}">
        <p14:creationId xmlns:p14="http://schemas.microsoft.com/office/powerpoint/2010/main" val="321314368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20 years – ditching learning theories which don’t work!</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748218317"/>
      </p:ext>
    </p:extLst>
  </p:cSld>
  <p:clrMapOvr>
    <a:overrideClrMapping bg1="dk1" tx1="lt1" bg2="dk2" tx2="lt2" accent1="accent1" accent2="accent2" accent3="accent3" accent4="accent4" accent5="accent5" accent6="accent6" hlink="hlink" folHlink="folHlink"/>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00"/>
              </a:solidFill>
              <a:effectLst/>
              <a:uLnTx/>
              <a:uFillTx/>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marR="0" lvl="0" indent="-723900" algn="ctr" defTabSz="914400" eaLnBrk="0" fontAlgn="auto" latinLnBrk="0" hangingPunct="0">
              <a:lnSpc>
                <a:spcPct val="100000"/>
              </a:lnSpc>
              <a:spcBef>
                <a:spcPct val="20000"/>
              </a:spcBef>
              <a:spcAft>
                <a:spcPts val="0"/>
              </a:spcAft>
              <a:buClr>
                <a:srgbClr val="009999"/>
              </a:buClr>
              <a:buSzTx/>
              <a:buFont typeface="Wingdings" pitchFamily="2" charset="2"/>
              <a:buNone/>
              <a:tabLst/>
              <a:defRPr/>
            </a:pPr>
            <a:r>
              <a:rPr kumimoji="0" lang="en-GB" sz="2800" b="1" i="0" u="none" strike="noStrike" kern="0" cap="none" spc="0" normalizeH="0" baseline="0" noProof="0" dirty="0">
                <a:ln>
                  <a:noFill/>
                </a:ln>
                <a:solidFill>
                  <a:srgbClr val="000000"/>
                </a:solidFill>
                <a:effectLst/>
                <a:uLnTx/>
                <a:uFillTx/>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372902269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Tree>
    <p:extLst>
      <p:ext uri="{BB962C8B-B14F-4D97-AF65-F5344CB8AC3E}">
        <p14:creationId xmlns:p14="http://schemas.microsoft.com/office/powerpoint/2010/main" val="1587467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800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learning by </a:t>
            </a: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doing</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learning from </a:t>
            </a: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feedback</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wanting</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to learn</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needing</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to learn</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making</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a:t>
            </a: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sense</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Tree>
    <p:extLst>
      <p:ext uri="{BB962C8B-B14F-4D97-AF65-F5344CB8AC3E}">
        <p14:creationId xmlns:p14="http://schemas.microsoft.com/office/powerpoint/2010/main" val="12894147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337687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Calibri" pitchFamily="34" charset="0"/>
              </a:rPr>
              <a:t>Announcement about mobile phones and laptops...</a:t>
            </a:r>
          </a:p>
        </p:txBody>
      </p:sp>
      <p:sp>
        <p:nvSpPr>
          <p:cNvPr id="5" name="Content Placeholder 4"/>
          <p:cNvSpPr>
            <a:spLocks noGrp="1"/>
          </p:cNvSpPr>
          <p:nvPr>
            <p:ph idx="1"/>
          </p:nvPr>
        </p:nvSpPr>
        <p:spPr/>
        <p:txBody>
          <a:bodyPr/>
          <a:lstStyle/>
          <a:p>
            <a:r>
              <a:rPr lang="en-GB" sz="3600" i="1" dirty="0">
                <a:latin typeface="Calibri" pitchFamily="34" charset="0"/>
              </a:rPr>
              <a:t>Good afternoon 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hashtag  </a:t>
            </a:r>
            <a:r>
              <a:rPr lang="en-GB" sz="3600" i="1" dirty="0">
                <a:solidFill>
                  <a:srgbClr val="00B050"/>
                </a:solidFill>
                <a:latin typeface="Calibri" pitchFamily="34" charset="0"/>
              </a:rPr>
              <a:t>#</a:t>
            </a:r>
            <a:r>
              <a:rPr lang="en-GB" sz="3600" i="1" dirty="0" err="1">
                <a:solidFill>
                  <a:srgbClr val="00B050"/>
                </a:solidFill>
                <a:latin typeface="Calibri" pitchFamily="34" charset="0"/>
              </a:rPr>
              <a:t>philatdurham</a:t>
            </a:r>
            <a:r>
              <a:rPr lang="en-GB" sz="3600" i="1" dirty="0">
                <a:solidFill>
                  <a:srgbClr val="00B050"/>
                </a:solidFill>
                <a:latin typeface="Calibri" pitchFamily="34" charset="0"/>
              </a:rPr>
              <a:t> </a:t>
            </a:r>
            <a:r>
              <a:rPr lang="en-GB" sz="3600" i="1" dirty="0">
                <a:latin typeface="Calibri" pitchFamily="34" charset="0"/>
              </a:rPr>
              <a:t>Thanks</a:t>
            </a:r>
            <a:r>
              <a:rPr lang="en-GB" sz="3600" dirty="0">
                <a:latin typeface="Calibri" pitchFamily="34" charset="0"/>
              </a:rPr>
              <a:t>!</a:t>
            </a:r>
          </a:p>
          <a:p>
            <a:r>
              <a:rPr lang="en-GB" sz="3600" dirty="0"/>
              <a:t>Do join the Tweetchat at </a:t>
            </a:r>
            <a:r>
              <a:rPr lang="en-GB" sz="3600" dirty="0">
                <a:solidFill>
                  <a:srgbClr val="00B050"/>
                </a:solidFill>
              </a:rPr>
              <a:t>#</a:t>
            </a:r>
            <a:r>
              <a:rPr lang="en-GB" sz="3600" dirty="0" err="1">
                <a:solidFill>
                  <a:srgbClr val="00B050"/>
                </a:solidFill>
              </a:rPr>
              <a:t>LTHEchat</a:t>
            </a:r>
            <a:r>
              <a:rPr lang="en-GB" sz="3600" dirty="0">
                <a:solidFill>
                  <a:srgbClr val="00B050"/>
                </a:solidFill>
              </a:rPr>
              <a:t> </a:t>
            </a:r>
            <a:r>
              <a:rPr lang="en-GB" sz="3600" dirty="0"/>
              <a:t>on Wednesday evenings at 2000-2100.</a:t>
            </a:r>
            <a:endParaRPr lang="en-GB" sz="3600" dirty="0">
              <a:latin typeface="Calibri" pitchFamily="34" charset="0"/>
            </a:endParaRPr>
          </a:p>
          <a:p>
            <a:pPr>
              <a:buNone/>
            </a:pPr>
            <a:endParaRPr lang="en-GB" sz="3600" dirty="0">
              <a:latin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Active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Concrete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Reflective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Abstract</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641816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Active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Concrete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Reflective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Abstract</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0000"/>
                </a:solidFill>
                <a:effectLst/>
                <a:uLnTx/>
                <a:uFillTx/>
                <a:cs typeface="Arial" pitchFamily="34" charset="0"/>
              </a:rPr>
              <a:t>Conceptualisation</a:t>
            </a:r>
            <a:endParaRPr kumimoji="0" lang="en-US" sz="2400" b="1" i="0" u="none" strike="noStrike" kern="0" cap="none" spc="0" normalizeH="0" baseline="0" noProof="0" dirty="0">
              <a:ln>
                <a:noFill/>
              </a:ln>
              <a:solidFill>
                <a:srgbClr val="000000"/>
              </a:solidFill>
              <a:effectLst/>
              <a:uLnTx/>
              <a:uFillTx/>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Emotions?</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People?</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Engagement?</a:t>
            </a:r>
          </a:p>
        </p:txBody>
      </p:sp>
    </p:spTree>
    <p:extLst>
      <p:ext uri="{BB962C8B-B14F-4D97-AF65-F5344CB8AC3E}">
        <p14:creationId xmlns:p14="http://schemas.microsoft.com/office/powerpoint/2010/main" val="2049862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0"/>
            <a:ext cx="7759700" cy="1196752"/>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Is this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Verdana" pitchFamily="34" charset="0"/>
              </a:rPr>
              <a:t>- No!</a:t>
            </a:r>
            <a:r>
              <a:rPr kumimoji="0" lang="en-GB" sz="3200" b="0" i="0" u="none" strike="noStrike" kern="0" cap="none" spc="0" normalizeH="0" baseline="0" noProof="0" dirty="0">
                <a:ln>
                  <a:noFill/>
                </a:ln>
                <a:solidFill>
                  <a:srgbClr val="C00000"/>
                </a:solidFill>
                <a:effectLst/>
                <a:uLnTx/>
                <a:uFillTx/>
              </a:rPr>
              <a:t> </a:t>
            </a:r>
            <a:r>
              <a:rPr kumimoji="0" lang="en-GB" sz="2800" b="1" i="0" u="none" strike="noStrike" kern="0" cap="none" spc="0" normalizeH="0" baseline="0" noProof="0" dirty="0">
                <a:ln>
                  <a:noFill/>
                </a:ln>
                <a:solidFill>
                  <a:srgbClr val="C00000"/>
                </a:solidFill>
                <a:effectLst/>
                <a:uLnTx/>
                <a:uFillTx/>
                <a:latin typeface="Verdana" pitchFamily="34" charset="0"/>
              </a:rPr>
              <a:t>It’s not a cycle</a:t>
            </a:r>
          </a:p>
        </p:txBody>
      </p:sp>
    </p:spTree>
    <p:extLst>
      <p:ext uri="{BB962C8B-B14F-4D97-AF65-F5344CB8AC3E}">
        <p14:creationId xmlns:p14="http://schemas.microsoft.com/office/powerpoint/2010/main" val="2375608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US" sz="3600" b="1" dirty="0">
                <a:latin typeface="Calibri" panose="020F0502020204030204" pitchFamily="34" charset="0"/>
                <a:cs typeface="Calibri" panose="020F0502020204030204" pitchFamily="34" charset="0"/>
              </a:rPr>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128130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Ripples on a pond….</a:t>
            </a:r>
          </a:p>
        </p:txBody>
      </p:sp>
    </p:spTree>
    <p:extLst>
      <p:ext uri="{BB962C8B-B14F-4D97-AF65-F5344CB8AC3E}">
        <p14:creationId xmlns:p14="http://schemas.microsoft.com/office/powerpoint/2010/main" val="3148641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804885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Tree>
    <p:extLst>
      <p:ext uri="{BB962C8B-B14F-4D97-AF65-F5344CB8AC3E}">
        <p14:creationId xmlns:p14="http://schemas.microsoft.com/office/powerpoint/2010/main" val="4024319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extLst>
      <p:ext uri="{BB962C8B-B14F-4D97-AF65-F5344CB8AC3E}">
        <p14:creationId xmlns:p14="http://schemas.microsoft.com/office/powerpoint/2010/main" val="145013295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5: Think back to your own teaching</a:t>
            </a:r>
          </a:p>
        </p:txBody>
      </p:sp>
      <p:sp>
        <p:nvSpPr>
          <p:cNvPr id="3" name="Content Placeholder 2"/>
          <p:cNvSpPr>
            <a:spLocks noGrp="1"/>
          </p:cNvSpPr>
          <p:nvPr>
            <p:ph idx="1"/>
          </p:nvPr>
        </p:nvSpPr>
        <p:spPr/>
        <p:txBody>
          <a:bodyPr/>
          <a:lstStyle/>
          <a:p>
            <a:pPr>
              <a:lnSpc>
                <a:spcPct val="100000"/>
              </a:lnSpc>
            </a:pPr>
            <a:r>
              <a:rPr lang="en-GB" dirty="0"/>
              <a:t>Think of something you’ve taught for some time. Think back particularly to the </a:t>
            </a:r>
            <a:r>
              <a:rPr lang="en-GB" dirty="0">
                <a:solidFill>
                  <a:srgbClr val="FF0000"/>
                </a:solidFill>
              </a:rPr>
              <a:t>first</a:t>
            </a:r>
            <a:r>
              <a:rPr lang="en-GB" dirty="0"/>
              <a:t> time you taught it.</a:t>
            </a:r>
          </a:p>
          <a:p>
            <a:pPr>
              <a:lnSpc>
                <a:spcPct val="100000"/>
              </a:lnSpc>
            </a:pPr>
            <a:r>
              <a:rPr lang="en-GB" dirty="0"/>
              <a:t>To what extent did you find that you ‘had your head around it’ </a:t>
            </a:r>
            <a:r>
              <a:rPr lang="en-GB" dirty="0">
                <a:solidFill>
                  <a:srgbClr val="FF0000"/>
                </a:solidFill>
              </a:rPr>
              <a:t>much</a:t>
            </a:r>
            <a:r>
              <a:rPr lang="en-GB" dirty="0"/>
              <a:t> </a:t>
            </a:r>
            <a:r>
              <a:rPr lang="en-GB" dirty="0">
                <a:solidFill>
                  <a:srgbClr val="FF0000"/>
                </a:solidFill>
              </a:rPr>
              <a:t>better</a:t>
            </a:r>
            <a:r>
              <a:rPr lang="en-GB" dirty="0"/>
              <a:t> after teaching it for the first time?</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p:txBody>
      </p:sp>
    </p:spTree>
    <p:extLst>
      <p:ext uri="{BB962C8B-B14F-4D97-AF65-F5344CB8AC3E}">
        <p14:creationId xmlns:p14="http://schemas.microsoft.com/office/powerpoint/2010/main" val="14776666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8000"/>
                </a:solidFill>
                <a:effectLst/>
                <a:uLnTx/>
                <a:uFillTx/>
                <a:latin typeface="Calibri" pitchFamily="34" charset="0"/>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8602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FFFFFF"/>
                </a:solidFill>
                <a:effectLst/>
                <a:uLnTx/>
                <a:uFillTx/>
              </a:rPr>
              <a:t>Verbalising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Tree>
    <p:extLst>
      <p:ext uri="{BB962C8B-B14F-4D97-AF65-F5344CB8AC3E}">
        <p14:creationId xmlns:p14="http://schemas.microsoft.com/office/powerpoint/2010/main" val="9467994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on my website this evening: </a:t>
            </a:r>
            <a:r>
              <a:rPr lang="en-GB" dirty="0">
                <a:solidFill>
                  <a:srgbClr val="008000"/>
                </a:solidFill>
                <a:latin typeface="Calibri" pitchFamily="34" charset="0"/>
              </a:rPr>
              <a:t>(http://phil-race.co.uk/)</a:t>
            </a:r>
          </a:p>
          <a:p>
            <a:r>
              <a:rPr lang="en-GB" dirty="0">
                <a:latin typeface="Calibri" pitchFamily="34" charset="0"/>
              </a:rPr>
              <a:t>I won’t include pictures or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6: Now think about assessing</a:t>
            </a:r>
          </a:p>
        </p:txBody>
      </p:sp>
      <p:sp>
        <p:nvSpPr>
          <p:cNvPr id="3" name="Content Placeholder 2"/>
          <p:cNvSpPr>
            <a:spLocks noGrp="1"/>
          </p:cNvSpPr>
          <p:nvPr>
            <p:ph idx="1"/>
          </p:nvPr>
        </p:nvSpPr>
        <p:spPr/>
        <p:txBody>
          <a:bodyPr/>
          <a:lstStyle/>
          <a:p>
            <a:pPr>
              <a:lnSpc>
                <a:spcPct val="100000"/>
              </a:lnSpc>
            </a:pPr>
            <a:r>
              <a:rPr lang="en-GB" dirty="0"/>
              <a:t>Still thinking of the first time you taught that particular topic, think back to the first time you </a:t>
            </a:r>
            <a:r>
              <a:rPr lang="en-GB" dirty="0">
                <a:solidFill>
                  <a:srgbClr val="FF0000"/>
                </a:solidFill>
              </a:rPr>
              <a:t>measured </a:t>
            </a:r>
            <a:r>
              <a:rPr lang="en-GB" dirty="0"/>
              <a:t>students’ learning of the topic.</a:t>
            </a:r>
          </a:p>
          <a:p>
            <a:pPr>
              <a:lnSpc>
                <a:spcPct val="100000"/>
              </a:lnSpc>
            </a:pPr>
            <a:r>
              <a:rPr lang="en-GB" dirty="0"/>
              <a:t>To what extent did you find that after </a:t>
            </a:r>
            <a:r>
              <a:rPr lang="en-GB" dirty="0">
                <a:solidFill>
                  <a:srgbClr val="FF0000"/>
                </a:solidFill>
              </a:rPr>
              <a:t>assessing</a:t>
            </a:r>
            <a:r>
              <a:rPr lang="en-GB" dirty="0"/>
              <a:t> students work, you yourself had ‘made sense’ of the topic even more deeply?</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a:p>
            <a:pPr lvl="1">
              <a:lnSpc>
                <a:spcPct val="100000"/>
              </a:lnSpc>
            </a:pPr>
            <a:endParaRPr lang="en-GB" sz="3200" dirty="0"/>
          </a:p>
        </p:txBody>
      </p:sp>
    </p:spTree>
    <p:extLst>
      <p:ext uri="{BB962C8B-B14F-4D97-AF65-F5344CB8AC3E}">
        <p14:creationId xmlns:p14="http://schemas.microsoft.com/office/powerpoint/2010/main" val="2793354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CCFF33"/>
                </a:solidFill>
                <a:effectLst/>
                <a:uLnTx/>
                <a:uFillTx/>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3200" b="1" i="0" u="none" strike="noStrike" kern="0" cap="none" spc="0" normalizeH="0" baseline="0" noProof="0" dirty="0">
                <a:ln>
                  <a:noFill/>
                </a:ln>
                <a:solidFill>
                  <a:srgbClr val="000000"/>
                </a:solidFill>
                <a:effectLst/>
                <a:uLnTx/>
                <a:uFillTx/>
              </a:rPr>
              <a:t>Assessing</a:t>
            </a:r>
          </a:p>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2000" b="1" i="0" u="none" strike="noStrike" kern="0" cap="none" spc="0" normalizeH="0" baseline="0" noProof="0" dirty="0">
                <a:ln>
                  <a:noFill/>
                </a:ln>
                <a:solidFill>
                  <a:srgbClr val="000000"/>
                </a:solidFill>
                <a:effectLst/>
                <a:uLnTx/>
                <a:uFillTx/>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FFFFFF"/>
                </a:solidFill>
                <a:effectLst/>
                <a:uLnTx/>
                <a:uFillTx/>
              </a:rPr>
              <a:t>Verbalising</a:t>
            </a:r>
          </a:p>
        </p:txBody>
      </p:sp>
    </p:spTree>
    <p:extLst>
      <p:ext uri="{BB962C8B-B14F-4D97-AF65-F5344CB8AC3E}">
        <p14:creationId xmlns:p14="http://schemas.microsoft.com/office/powerpoint/2010/main" val="1644489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extLst>
      <p:ext uri="{BB962C8B-B14F-4D97-AF65-F5344CB8AC3E}">
        <p14:creationId xmlns:p14="http://schemas.microsoft.com/office/powerpoint/2010/main" val="213400240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00B050"/>
                </a:solidFill>
                <a:latin typeface="Calibri" pitchFamily="34" charset="0"/>
              </a:rPr>
              <a:t>Teaching – and research – and reflection:</a:t>
            </a:r>
            <a:br>
              <a:rPr lang="en-GB" sz="3200" b="1" dirty="0">
                <a:solidFill>
                  <a:srgbClr val="00B050"/>
                </a:solidFill>
                <a:latin typeface="Calibri" pitchFamily="34" charset="0"/>
              </a:rPr>
            </a:br>
            <a:r>
              <a:rPr lang="en-GB" sz="3200" b="1" dirty="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extLst>
      <p:ext uri="{BB962C8B-B14F-4D97-AF65-F5344CB8AC3E}">
        <p14:creationId xmlns:p14="http://schemas.microsoft.com/office/powerpoint/2010/main" val="340726094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latin typeface="Calibri" pitchFamily="34" charset="0"/>
              </a:rPr>
              <a:t>‘what’ 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extLst>
      <p:ext uri="{BB962C8B-B14F-4D97-AF65-F5344CB8AC3E}">
        <p14:creationId xmlns:p14="http://schemas.microsoft.com/office/powerpoint/2010/main" val="221420563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itchFamily="34" charset="0"/>
              </a:rPr>
              <a:t>Why? </a:t>
            </a:r>
            <a:r>
              <a:rPr kumimoji="0" lang="en-GB" sz="2800" b="1" i="0" u="none" strike="noStrike" kern="0" cap="none" spc="0" normalizeH="0" baseline="0" noProof="0" dirty="0">
                <a:ln>
                  <a:noFill/>
                </a:ln>
                <a:solidFill>
                  <a:srgbClr val="C00000"/>
                </a:solidFill>
                <a:effectLst/>
                <a:uLnTx/>
                <a:uFillTx/>
                <a:latin typeface="Calibri" pitchFamily="34" charset="0"/>
              </a:rPr>
              <a:t>(rationale)</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itchFamily="34" charset="0"/>
              </a:rPr>
              <a:t>What? </a:t>
            </a:r>
            <a:r>
              <a:rPr kumimoji="0" lang="en-GB" sz="1800" b="1" i="0" u="none" strike="noStrike" kern="0" cap="none" spc="0" normalizeH="0" baseline="0" noProof="0" dirty="0">
                <a:ln>
                  <a:noFill/>
                </a:ln>
                <a:solidFill>
                  <a:srgbClr val="C00000"/>
                </a:solidFill>
                <a:effectLst/>
                <a:uLnTx/>
                <a:uFillTx/>
                <a:latin typeface="Calibri" pitchFamily="34" charset="0"/>
              </a:rPr>
              <a:t>(content)</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itchFamily="34" charset="0"/>
              </a:rPr>
              <a:t>Who? </a:t>
            </a:r>
            <a:r>
              <a:rPr kumimoji="0" lang="en-GB" sz="2800" b="1" i="0" u="none" strike="noStrike" kern="0" cap="none" spc="0" normalizeH="0" baseline="0" noProof="0" dirty="0">
                <a:ln>
                  <a:noFill/>
                </a:ln>
                <a:solidFill>
                  <a:srgbClr val="C00000"/>
                </a:solidFill>
                <a:effectLst/>
                <a:uLnTx/>
                <a:uFillTx/>
                <a:latin typeface="Calibri" pitchFamily="34" charset="0"/>
              </a:rPr>
              <a:t>(people, you, me, them)</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itchFamily="34" charset="0"/>
              </a:rPr>
              <a:t>Where? </a:t>
            </a:r>
            <a:r>
              <a:rPr kumimoji="0" lang="en-GB" sz="2800" b="1" i="0" u="none" strike="noStrike" kern="0" cap="none" spc="0" normalizeH="0" baseline="0" noProof="0" dirty="0">
                <a:ln>
                  <a:noFill/>
                </a:ln>
                <a:solidFill>
                  <a:srgbClr val="C00000"/>
                </a:solidFill>
                <a:effectLst/>
                <a:uLnTx/>
                <a:uFillTx/>
                <a:latin typeface="Calibri" pitchFamily="34" charset="0"/>
              </a:rPr>
              <a:t>(locations)</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itchFamily="34" charset="0"/>
              </a:rPr>
              <a:t>When? </a:t>
            </a:r>
            <a:r>
              <a:rPr kumimoji="0" lang="en-GB" sz="2800" b="1" i="0" u="none" strike="noStrike" kern="0" cap="none" spc="0" normalizeH="0" baseline="0" noProof="0" dirty="0">
                <a:ln>
                  <a:noFill/>
                </a:ln>
                <a:solidFill>
                  <a:srgbClr val="C00000"/>
                </a:solidFill>
                <a:effectLst/>
                <a:uLnTx/>
                <a:uFillTx/>
                <a:latin typeface="Calibri" pitchFamily="34" charset="0"/>
              </a:rPr>
              <a:t>(times)</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itchFamily="34" charset="0"/>
              </a:rPr>
              <a:t>How? </a:t>
            </a:r>
            <a:r>
              <a:rPr kumimoji="0" lang="en-GB" sz="2800" b="1" i="0" u="none" strike="noStrike" kern="0" cap="none" spc="0" normalizeH="0" baseline="0" noProof="0" dirty="0">
                <a:ln>
                  <a:noFill/>
                </a:ln>
                <a:solidFill>
                  <a:srgbClr val="C00000"/>
                </a:solidFill>
                <a:effectLst/>
                <a:uLnTx/>
                <a:uFillTx/>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mn-lt"/>
              </a:rPr>
              <a:t>Which? </a:t>
            </a:r>
            <a:r>
              <a:rPr kumimoji="0" lang="en-GB" sz="2800" b="1" i="0" u="none" strike="noStrike" kern="0" cap="none" spc="0" normalizeH="0" baseline="0" noProof="0" dirty="0">
                <a:ln>
                  <a:noFill/>
                </a:ln>
                <a:solidFill>
                  <a:srgbClr val="C00000"/>
                </a:solidFill>
                <a:effectLst/>
                <a:uLnTx/>
                <a:uFillTx/>
                <a:latin typeface="+mn-lt"/>
              </a:rPr>
              <a:t>(decisions)</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mn-lt"/>
              </a:rPr>
              <a:t>So what? </a:t>
            </a:r>
            <a:r>
              <a:rPr kumimoji="0" lang="en-GB" sz="2800" b="1" i="0" u="none" strike="noStrike" kern="0" cap="none" spc="0" normalizeH="0" baseline="0" noProof="0" dirty="0">
                <a:ln>
                  <a:noFill/>
                </a:ln>
                <a:solidFill>
                  <a:srgbClr val="C00000"/>
                </a:solidFill>
                <a:effectLst/>
                <a:uLnTx/>
                <a:uFillTx/>
                <a:latin typeface="+mn-lt"/>
              </a:rPr>
              <a:t>(importance?)</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mn-lt"/>
              </a:rPr>
              <a:t>Wow? </a:t>
            </a:r>
            <a:r>
              <a:rPr kumimoji="0" lang="en-GB" sz="2800" b="1" i="0" u="none" strike="noStrike" kern="0" cap="none" spc="0" normalizeH="0" baseline="0" noProof="0" dirty="0">
                <a:ln>
                  <a:noFill/>
                </a:ln>
                <a:solidFill>
                  <a:srgbClr val="C00000"/>
                </a:solidFill>
                <a:effectLst/>
                <a:uLnTx/>
                <a:uFillTx/>
                <a:latin typeface="+mn-lt"/>
              </a:rPr>
              <a:t>(impact?)</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mn-lt"/>
              </a:rPr>
              <a:t>And the most powerful four-letter word in the English language...</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mn-lt"/>
              </a:rPr>
              <a:t>	????</a:t>
            </a:r>
          </a:p>
        </p:txBody>
      </p:sp>
      <p:sp>
        <p:nvSpPr>
          <p:cNvPr id="5" name="Title 1"/>
          <p:cNvSpPr txBox="1">
            <a:spLocks/>
          </p:cNvSpPr>
          <p:nvPr/>
        </p:nvSpPr>
        <p:spPr>
          <a:xfrm>
            <a:off x="0" y="1"/>
            <a:ext cx="9144000" cy="1124679"/>
          </a:xfrm>
          <a:prstGeom prst="rect">
            <a:avLst/>
          </a:prstGeom>
        </p:spPr>
        <p:txBody>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B050"/>
                </a:solidFill>
                <a:effectLst/>
                <a:uLnTx/>
                <a:uFillTx/>
                <a:latin typeface="Calibri" pitchFamily="34" charset="0"/>
              </a:rPr>
              <a:t>Teaching – and research – and reflection:</a:t>
            </a:r>
            <a:br>
              <a:rPr kumimoji="0" lang="en-GB" sz="3200" b="1" i="0" u="none" strike="noStrike" kern="0" cap="none" spc="0" normalizeH="0" baseline="0" noProof="0" dirty="0">
                <a:ln>
                  <a:noFill/>
                </a:ln>
                <a:solidFill>
                  <a:srgbClr val="00B050"/>
                </a:solidFill>
                <a:effectLst/>
                <a:uLnTx/>
                <a:uFillTx/>
                <a:latin typeface="Calibri" pitchFamily="34" charset="0"/>
              </a:rPr>
            </a:br>
            <a:r>
              <a:rPr kumimoji="0" lang="en-GB" sz="3200" b="1" i="0" u="none" strike="noStrike" kern="0" cap="none" spc="0" normalizeH="0" baseline="0" noProof="0" dirty="0">
                <a:ln>
                  <a:noFill/>
                </a:ln>
                <a:solidFill>
                  <a:srgbClr val="00B050"/>
                </a:solidFill>
                <a:effectLst/>
                <a:uLnTx/>
                <a:uFillTx/>
                <a:latin typeface="Calibri" pitchFamily="34" charset="0"/>
              </a:rPr>
              <a:t>the ten most important words</a:t>
            </a:r>
          </a:p>
        </p:txBody>
      </p:sp>
    </p:spTree>
    <p:extLst>
      <p:ext uri="{BB962C8B-B14F-4D97-AF65-F5344CB8AC3E}">
        <p14:creationId xmlns:p14="http://schemas.microsoft.com/office/powerpoint/2010/main" val="107036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D583A34-F902-4FC2-BCA9-AE262BC97A3E}" type="datetime2">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Wednesday, 31 May 2017</a:t>
            </a:fld>
            <a:endParaRPr kumimoji="0" lang="en-GB" sz="1800" b="0" i="0" u="none" strike="noStrike" kern="0" cap="none" spc="0" normalizeH="0" baseline="0" noProof="0" dirty="0">
              <a:ln>
                <a:noFill/>
              </a:ln>
              <a:solidFill>
                <a:srgbClr val="FFFFFF"/>
              </a:solidFill>
              <a:effectLst/>
              <a:uLnTx/>
              <a:uFillTx/>
            </a:endParaRPr>
          </a:p>
        </p:txBody>
      </p:sp>
      <p:sp>
        <p:nvSpPr>
          <p:cNvPr id="6" name="Rectangle 6"/>
          <p:cNvSpPr>
            <a:spLocks noGrp="1" noChangeArrowheads="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A740002-C61B-42CF-A46D-5E42B2B40B51}" type="slidenum">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GB" sz="1800" b="0" i="0" u="none" strike="noStrike" kern="0" cap="none" spc="0" normalizeH="0" baseline="0" noProof="0" dirty="0">
              <a:ln>
                <a:noFill/>
              </a:ln>
              <a:solidFill>
                <a:srgbClr val="FFFFFF"/>
              </a:solidFill>
              <a:effectLst/>
              <a:uLnTx/>
              <a:uFillTx/>
            </a:endParaRPr>
          </a:p>
        </p:txBody>
      </p:sp>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25611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3913597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What will I be expected to show for this?</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What does a good one look like, and a bad one?</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Some of the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tools we can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use in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face-to-face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contexts</a:t>
            </a:r>
          </a:p>
        </p:txBody>
      </p:sp>
    </p:spTree>
    <p:extLst>
      <p:ext uri="{BB962C8B-B14F-4D97-AF65-F5344CB8AC3E}">
        <p14:creationId xmlns:p14="http://schemas.microsoft.com/office/powerpoint/2010/main" val="67288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37"/>
            <a:ext cx="8748712" cy="1077913"/>
          </a:xfrm>
          <a:prstGeom prst="rect">
            <a:avLst/>
          </a:prstGeom>
          <a:solidFill>
            <a:schemeClr val="bg1"/>
          </a:solidFill>
          <a:ln w="9525">
            <a:noFill/>
            <a:miter lim="800000"/>
            <a:headEnd/>
            <a:tailEnd/>
          </a:ln>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a:ln>
                  <a:noFill/>
                </a:ln>
                <a:solidFill>
                  <a:srgbClr val="0000CC"/>
                </a:solidFill>
                <a:effectLst/>
                <a:uLnTx/>
                <a:uFillTx/>
                <a:latin typeface="Arial" charset="0"/>
              </a:rPr>
              <a:t>And he’ll learn to drink beer in boats</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a:ln>
                  <a:noFill/>
                </a:ln>
                <a:solidFill>
                  <a:srgbClr val="0000CC"/>
                </a:solidFill>
                <a:effectLst/>
                <a:uLnTx/>
                <a:uFillTx/>
                <a:latin typeface="Arial" charset="0"/>
              </a:rPr>
              <a:t>And you won’t see him for weeks!</a:t>
            </a:r>
          </a:p>
        </p:txBody>
      </p:sp>
      <p:sp>
        <p:nvSpPr>
          <p:cNvPr id="7" name="Rectangle 6"/>
          <p:cNvSpPr/>
          <p:nvPr/>
        </p:nvSpPr>
        <p:spPr>
          <a:xfrm>
            <a:off x="827094" y="6321437"/>
            <a:ext cx="5184775" cy="536575"/>
          </a:xfrm>
          <a:prstGeom prst="rect">
            <a:avLst/>
          </a:prstGeom>
          <a:solidFill>
            <a:schemeClr val="bg1"/>
          </a:solidFill>
        </p:spPr>
        <p:txBody>
          <a:bodyPr>
            <a:spAutoFit/>
          </a:bodyPr>
          <a:lstStyle/>
          <a:p>
            <a:pPr marL="533400" marR="0" lvl="0" indent="-533400" defTabSz="914400" eaLnBrk="1" fontAlgn="auto" latinLnBrk="0" hangingPunct="1">
              <a:lnSpc>
                <a:spcPct val="90000"/>
              </a:lnSpc>
              <a:spcBef>
                <a:spcPct val="35000"/>
              </a:spcBef>
              <a:spcAft>
                <a:spcPts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rPr>
              <a:t>(Australian proverb).</a:t>
            </a:r>
          </a:p>
        </p:txBody>
      </p:sp>
      <p:sp>
        <p:nvSpPr>
          <p:cNvPr id="9" name="TextBox 8"/>
          <p:cNvSpPr txBox="1"/>
          <p:nvPr/>
        </p:nvSpPr>
        <p:spPr>
          <a:xfrm>
            <a:off x="6" y="3500445"/>
            <a:ext cx="6156325" cy="3259354"/>
          </a:xfrm>
          <a:prstGeom prst="rect">
            <a:avLst/>
          </a:prstGeom>
          <a:solidFill>
            <a:schemeClr val="bg1"/>
          </a:solidFill>
          <a:ln>
            <a:solidFill>
              <a:schemeClr val="tx1"/>
            </a:solidFill>
          </a:ln>
        </p:spPr>
        <p:txBody>
          <a:bodyPr>
            <a:spAutoFit/>
          </a:bodyPr>
          <a:lstStyle/>
          <a:p>
            <a:pPr marL="533400" marR="0" lvl="0" indent="-533400" defTabSz="914400" eaLnBrk="1" fontAlgn="auto" latinLnBrk="0" hangingPunct="1">
              <a:lnSpc>
                <a:spcPct val="100000"/>
              </a:lnSpc>
              <a:spcBef>
                <a:spcPct val="35000"/>
              </a:spcBef>
              <a:spcAft>
                <a:spcPts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rPr>
              <a:t>	Make feedback </a:t>
            </a:r>
            <a:r>
              <a:rPr kumimoji="0" lang="en-GB" sz="2800" b="1" i="0" u="none" strike="noStrike" kern="0" cap="none" spc="0" normalizeH="0" baseline="0" noProof="0" dirty="0">
                <a:ln>
                  <a:noFill/>
                </a:ln>
                <a:solidFill>
                  <a:srgbClr val="FF0000"/>
                </a:solidFill>
                <a:effectLst/>
                <a:uLnTx/>
                <a:uFillTx/>
                <a:latin typeface="Arial"/>
              </a:rPr>
              <a:t>timely</a:t>
            </a:r>
            <a:r>
              <a:rPr kumimoji="0" lang="en-GB" sz="2800" b="1" i="0" u="none" strike="noStrike" kern="0" cap="none" spc="0" normalizeH="0" baseline="0" noProof="0" dirty="0">
                <a:ln>
                  <a:noFill/>
                </a:ln>
                <a:solidFill>
                  <a:srgbClr val="660066"/>
                </a:solidFill>
                <a:effectLst/>
                <a:uLnTx/>
                <a:uFillTx/>
                <a:latin typeface="Arial"/>
              </a:rPr>
              <a:t>, while it still matters to students, in time for them to use it towards further learning, or to receive further assistance.</a:t>
            </a:r>
          </a:p>
          <a:p>
            <a:pPr marL="533400" marR="0" lvl="0" indent="-533400" defTabSz="914400" eaLnBrk="1" fontAlgn="auto" latinLnBrk="0" hangingPunct="1">
              <a:lnSpc>
                <a:spcPct val="100000"/>
              </a:lnSpc>
              <a:spcBef>
                <a:spcPct val="35000"/>
              </a:spcBef>
              <a:spcAft>
                <a:spcPts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rPr>
              <a:t>	(Graham Gibbs)</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118656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extLst>
      <p:ext uri="{BB962C8B-B14F-4D97-AF65-F5344CB8AC3E}">
        <p14:creationId xmlns:p14="http://schemas.microsoft.com/office/powerpoint/2010/main" val="2810375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a:t>It’s not just me!</a:t>
            </a:r>
            <a:br>
              <a:rPr lang="en-GB" dirty="0"/>
            </a:br>
            <a:r>
              <a:rPr lang="en-GB" sz="3600" dirty="0">
                <a:solidFill>
                  <a:srgbClr val="C00000"/>
                </a:solidFill>
              </a:rPr>
              <a:t>Some recent thoughts on lectures</a:t>
            </a:r>
            <a:endParaRPr lang="en-GB" dirty="0">
              <a:solidFill>
                <a:srgbClr val="C00000"/>
              </a:solidFill>
            </a:endParaRPr>
          </a:p>
        </p:txBody>
      </p:sp>
      <p:sp>
        <p:nvSpPr>
          <p:cNvPr id="5" name="Subtitle 4"/>
          <p:cNvSpPr>
            <a:spLocks noGrp="1"/>
          </p:cNvSpPr>
          <p:nvPr>
            <p:ph type="subTitle" idx="1"/>
          </p:nvPr>
        </p:nvSpPr>
        <p:spPr>
          <a:xfrm>
            <a:off x="0" y="3789040"/>
            <a:ext cx="7003976" cy="2362200"/>
          </a:xfrm>
        </p:spPr>
        <p:txBody>
          <a:bodyPr/>
          <a:lstStyle/>
          <a:p>
            <a:r>
              <a:rPr lang="en-GB" sz="3600" b="1" dirty="0"/>
              <a:t>What the gurus (and others!) say</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FF00FF"/>
                </a:solidFill>
              </a:rPr>
              <a:t>But now...</a:t>
            </a:r>
          </a:p>
        </p:txBody>
      </p:sp>
      <p:sp>
        <p:nvSpPr>
          <p:cNvPr id="3" name="Content Placeholder 2"/>
          <p:cNvSpPr>
            <a:spLocks noGrp="1"/>
          </p:cNvSpPr>
          <p:nvPr>
            <p:ph idx="1"/>
          </p:nvPr>
        </p:nvSpPr>
        <p:spPr/>
        <p:txBody>
          <a:bodyPr/>
          <a:lstStyle/>
          <a:p>
            <a:r>
              <a:rPr lang="en-GB" dirty="0"/>
              <a:t>In our digital age, things have changed rather a lot. Many students don’t come with pens for a start – they do have </a:t>
            </a:r>
            <a:r>
              <a:rPr lang="en-GB" dirty="0" err="1"/>
              <a:t>smartphones</a:t>
            </a:r>
            <a:r>
              <a:rPr lang="en-GB" dirty="0"/>
              <a:t>, laptops and tablets. </a:t>
            </a:r>
          </a:p>
          <a:p>
            <a:r>
              <a:rPr lang="en-GB" dirty="0"/>
              <a:t>The amount of information around has grown exponentially. Students may see hundreds of screens of it per lecture by the time they’ve downloaded the slides, explored the </a:t>
            </a:r>
            <a:r>
              <a:rPr lang="en-GB" dirty="0" err="1"/>
              <a:t>weblinks</a:t>
            </a:r>
            <a:r>
              <a:rPr lang="en-GB" dirty="0"/>
              <a:t> and digested the </a:t>
            </a:r>
            <a:r>
              <a:rPr lang="en-GB" dirty="0" err="1"/>
              <a:t>ebooks</a:t>
            </a:r>
            <a:r>
              <a:rPr lang="en-GB" dirty="0"/>
              <a:t>. </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Sally Brown on lectures (2015)</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Many argue that the era of lectures has passed, that it is archaic to expect students to sit physically present in the same room as the lecturer, passively listening to and noting what is said, and thereby absorbing content.</a:t>
            </a:r>
          </a:p>
          <a:p>
            <a:pPr>
              <a:lnSpc>
                <a:spcPct val="100000"/>
              </a:lnSpc>
            </a:pPr>
            <a:r>
              <a:rPr lang="en-GB" sz="2800" dirty="0">
                <a:latin typeface="Calibri" pitchFamily="34" charset="0"/>
              </a:rPr>
              <a:t> If you sit at the back of the lecture theatre and watch what students are actually doing on their laptops and mobile devices, </a:t>
            </a:r>
            <a:r>
              <a:rPr lang="en-GB" sz="2800" dirty="0">
                <a:solidFill>
                  <a:schemeClr val="accent2">
                    <a:lumMod val="60000"/>
                    <a:lumOff val="40000"/>
                  </a:schemeClr>
                </a:solidFill>
                <a:latin typeface="Calibri" pitchFamily="34" charset="0"/>
              </a:rPr>
              <a:t>it is evident that few students nowadays simply sit and make traditional lecture notes with pens and paper.</a:t>
            </a:r>
            <a:r>
              <a:rPr lang="en-GB" sz="2800" dirty="0">
                <a:latin typeface="Calibri" pitchFamily="34" charset="0"/>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Ken Bain on lectures, 2004</a:t>
            </a:r>
          </a:p>
        </p:txBody>
      </p:sp>
      <p:sp>
        <p:nvSpPr>
          <p:cNvPr id="5" name="Content Placeholder 4"/>
          <p:cNvSpPr>
            <a:spLocks noGrp="1"/>
          </p:cNvSpPr>
          <p:nvPr>
            <p:ph idx="1"/>
          </p:nvPr>
        </p:nvSpPr>
        <p:spPr>
          <a:xfrm>
            <a:off x="358775" y="1066801"/>
            <a:ext cx="8605838" cy="4800600"/>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00000"/>
              </a:lnSpc>
            </a:pPr>
            <a:r>
              <a:rPr lang="en-GB" sz="2800" dirty="0">
                <a:latin typeface="Calibri" pitchFamily="34" charset="0"/>
              </a:rPr>
              <a:t>But lectures from highly effective teachers nearly always have the same five features of critical learning... </a:t>
            </a:r>
          </a:p>
          <a:p>
            <a:pPr>
              <a:lnSpc>
                <a:spcPct val="100000"/>
              </a:lnSpc>
            </a:pPr>
            <a:r>
              <a:rPr lang="en-GB" sz="2800" dirty="0">
                <a:latin typeface="Calibri" pitchFamily="34" charset="0"/>
              </a:rPr>
              <a:t>They begin with a question (sometimes embedded in a story), continue with some attempt to help student understand the significance of the question (connecting it to larger questions, raising it in provocative ways, noting its implications), stimulate students to engage the question critically, making an argument about how to answer that question (complete with evidence, reasoning and conclusion), and end with conclusions. (Bain, 2004, p.107).</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Diana </a:t>
            </a:r>
            <a:r>
              <a:rPr lang="en-GB" sz="3600" dirty="0" err="1">
                <a:solidFill>
                  <a:srgbClr val="008000"/>
                </a:solidFill>
                <a:latin typeface="Calibri" pitchFamily="34" charset="0"/>
              </a:rPr>
              <a:t>Laurillard</a:t>
            </a:r>
            <a:r>
              <a:rPr lang="en-GB" sz="3600" dirty="0">
                <a:solidFill>
                  <a:srgbClr val="008000"/>
                </a:solidFill>
                <a:latin typeface="Calibri" pitchFamily="34" charset="0"/>
              </a:rPr>
              <a:t>, 1993:</a:t>
            </a:r>
          </a:p>
        </p:txBody>
      </p:sp>
      <p:sp>
        <p:nvSpPr>
          <p:cNvPr id="5" name="Content Placeholder 4"/>
          <p:cNvSpPr>
            <a:spLocks noGrp="1"/>
          </p:cNvSpPr>
          <p:nvPr>
            <p:ph idx="1"/>
          </p:nvPr>
        </p:nvSpPr>
        <p:spPr/>
        <p:txBody>
          <a:bodyPr/>
          <a:lstStyle/>
          <a:p>
            <a:pPr>
              <a:lnSpc>
                <a:spcPct val="100000"/>
              </a:lnSpc>
            </a:pPr>
            <a:r>
              <a:rPr lang="en-GB" sz="2800" dirty="0"/>
              <a:t>Why aren’t lectures scrapped as a teaching method? If we forget the eight hundred years of university traditions that legitimises them, and imaging starting afresh with the problem of how best to get a large percentage of the population to understand difficult and complex ideas, I doubt that lectures will immediately spring to mind as the obvious solution.</a:t>
            </a:r>
          </a:p>
        </p:txBody>
      </p:sp>
    </p:spTree>
    <p:extLst>
      <p:ext uri="{BB962C8B-B14F-4D97-AF65-F5344CB8AC3E}">
        <p14:creationId xmlns:p14="http://schemas.microsoft.com/office/powerpoint/2010/main" val="7893019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Diana </a:t>
            </a:r>
            <a:r>
              <a:rPr lang="en-GB" sz="3600" dirty="0" err="1">
                <a:solidFill>
                  <a:srgbClr val="008000"/>
                </a:solidFill>
                <a:latin typeface="Calibri" pitchFamily="34" charset="0"/>
              </a:rPr>
              <a:t>Laurillard</a:t>
            </a:r>
            <a:r>
              <a:rPr lang="en-GB" sz="3600" dirty="0">
                <a:solidFill>
                  <a:srgbClr val="008000"/>
                </a:solidFill>
                <a:latin typeface="Calibri" pitchFamily="34" charset="0"/>
              </a:rPr>
              <a:t>, 1993: contd.</a:t>
            </a:r>
          </a:p>
        </p:txBody>
      </p:sp>
      <p:sp>
        <p:nvSpPr>
          <p:cNvPr id="5" name="Content Placeholder 4"/>
          <p:cNvSpPr>
            <a:spLocks noGrp="1"/>
          </p:cNvSpPr>
          <p:nvPr>
            <p:ph idx="1"/>
          </p:nvPr>
        </p:nvSpPr>
        <p:spPr/>
        <p:txBody>
          <a:bodyPr/>
          <a:lstStyle/>
          <a:p>
            <a:pPr>
              <a:lnSpc>
                <a:spcPct val="100000"/>
              </a:lnSpc>
            </a:pPr>
            <a:r>
              <a:rPr lang="en-GB" sz="2800" dirty="0"/>
              <a:t>Academics will always define the value of the ‘inspirational’ lecture as though this could clinch the argument. But how many inspirational lectures could you reasonably give in a week? How many could a student reasonably absorb? Inspirational lectures are likely to be occasional events. Academics as ‘students’ typically think little of the method.</a:t>
            </a:r>
          </a:p>
          <a:p>
            <a:pPr>
              <a:lnSpc>
                <a:spcPct val="100000"/>
              </a:lnSpc>
            </a:pPr>
            <a:r>
              <a:rPr lang="en-GB" sz="2800" dirty="0" err="1"/>
              <a:t>Laurillard</a:t>
            </a:r>
            <a:r>
              <a:rPr lang="en-GB" sz="2800" dirty="0"/>
              <a:t>, D. (1993) </a:t>
            </a:r>
            <a:r>
              <a:rPr lang="en-GB" sz="2800" i="1" dirty="0"/>
              <a:t>Rethinking university teaching, a framework for the effective use of educational technology, </a:t>
            </a:r>
            <a:r>
              <a:rPr lang="en-GB" sz="2800" dirty="0"/>
              <a:t>London: Routledge. </a:t>
            </a:r>
          </a:p>
        </p:txBody>
      </p:sp>
    </p:spTree>
    <p:extLst>
      <p:ext uri="{BB962C8B-B14F-4D97-AF65-F5344CB8AC3E}">
        <p14:creationId xmlns:p14="http://schemas.microsoft.com/office/powerpoint/2010/main" val="21389182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Diana </a:t>
            </a:r>
            <a:r>
              <a:rPr lang="en-GB" sz="3600" dirty="0" err="1">
                <a:solidFill>
                  <a:srgbClr val="008000"/>
                </a:solidFill>
                <a:latin typeface="Calibri" pitchFamily="34" charset="0"/>
              </a:rPr>
              <a:t>Laurillard</a:t>
            </a:r>
            <a:r>
              <a:rPr lang="en-GB" sz="3600" dirty="0">
                <a:solidFill>
                  <a:srgbClr val="008000"/>
                </a:solidFill>
                <a:latin typeface="Calibri" pitchFamily="34" charset="0"/>
              </a:rPr>
              <a:t>, 20 years on...</a:t>
            </a:r>
          </a:p>
        </p:txBody>
      </p:sp>
      <p:sp>
        <p:nvSpPr>
          <p:cNvPr id="5" name="Content Placeholder 4"/>
          <p:cNvSpPr>
            <a:spLocks noGrp="1"/>
          </p:cNvSpPr>
          <p:nvPr>
            <p:ph idx="1"/>
          </p:nvPr>
        </p:nvSpPr>
        <p:spPr/>
        <p:txBody>
          <a:bodyPr/>
          <a:lstStyle/>
          <a:p>
            <a:pPr>
              <a:lnSpc>
                <a:spcPct val="100000"/>
              </a:lnSpc>
            </a:pPr>
            <a:r>
              <a:rPr lang="en-GB" sz="2600" dirty="0"/>
              <a:t>No one has yet shown that we need to change our understanding of how students learn. There have been some wild statements from opinion-formers about technology revolutionising how students will learn in the 21</a:t>
            </a:r>
            <a:r>
              <a:rPr lang="en-GB" sz="2600" baseline="30000" dirty="0"/>
              <a:t>st</a:t>
            </a:r>
            <a:r>
              <a:rPr lang="en-GB" sz="2600" dirty="0"/>
              <a:t> Century, but the research-based fundamentals of what it takes to learn have not been challenges....</a:t>
            </a:r>
          </a:p>
          <a:p>
            <a:pPr>
              <a:lnSpc>
                <a:spcPct val="100000"/>
              </a:lnSpc>
            </a:pPr>
            <a:r>
              <a:rPr lang="en-GB" sz="2600" dirty="0" err="1"/>
              <a:t>Laurillard</a:t>
            </a:r>
            <a:r>
              <a:rPr lang="en-GB" sz="2600" dirty="0"/>
              <a:t>, D</a:t>
            </a:r>
            <a:r>
              <a:rPr lang="en-GB" sz="2600" dirty="0">
                <a:sym typeface="Wingdings" pitchFamily="2" charset="2"/>
              </a:rPr>
              <a:t>. (2013) in </a:t>
            </a:r>
            <a:r>
              <a:rPr lang="en-GB" sz="2600" dirty="0" err="1"/>
              <a:t>Beetham</a:t>
            </a:r>
            <a:r>
              <a:rPr lang="en-GB" sz="2600" dirty="0"/>
              <a:t>, H. and Sharpe, R. (Eds.) </a:t>
            </a:r>
            <a:r>
              <a:rPr lang="en-GB" sz="2600" i="1" dirty="0"/>
              <a:t>Rethinking pedagogy for a digital age (2</a:t>
            </a:r>
            <a:r>
              <a:rPr lang="en-GB" sz="2600" i="1" baseline="30000" dirty="0"/>
              <a:t>nd</a:t>
            </a:r>
            <a:r>
              <a:rPr lang="en-GB" sz="2600" i="1" dirty="0"/>
              <a:t> edition), </a:t>
            </a:r>
            <a:r>
              <a:rPr lang="en-GB" sz="2600" dirty="0"/>
              <a:t>London: </a:t>
            </a:r>
            <a:r>
              <a:rPr lang="en-GB" sz="2600" dirty="0" err="1"/>
              <a:t>Routledge</a:t>
            </a:r>
            <a:r>
              <a:rPr lang="en-GB" sz="2600" dirty="0"/>
              <a:t>: </a:t>
            </a:r>
            <a:r>
              <a:rPr lang="en-GB" sz="2600" dirty="0" err="1"/>
              <a:t>pp.xvi</a:t>
            </a:r>
            <a:r>
              <a:rPr lang="en-GB" sz="2600" dirty="0"/>
              <a:t>-xvii</a:t>
            </a:r>
          </a:p>
          <a:p>
            <a:pPr>
              <a:lnSpc>
                <a:spcPct val="100000"/>
              </a:lnSpc>
            </a:pPr>
            <a:endParaRPr lang="en-GB" sz="2600" dirty="0"/>
          </a:p>
        </p:txBody>
      </p:sp>
    </p:spTree>
    <p:extLst>
      <p:ext uri="{BB962C8B-B14F-4D97-AF65-F5344CB8AC3E}">
        <p14:creationId xmlns:p14="http://schemas.microsoft.com/office/powerpoint/2010/main" val="34956327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t>Disengaged students</a:t>
            </a:r>
          </a:p>
        </p:txBody>
      </p:sp>
      <p:sp>
        <p:nvSpPr>
          <p:cNvPr id="3" name="Content Placeholder 2"/>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GB" dirty="0"/>
              <a:t>Don’t live up to their potential and fail to achieve their very best;</a:t>
            </a:r>
          </a:p>
          <a:p>
            <a:r>
              <a:rPr lang="en-GB" dirty="0"/>
              <a:t>Make life more difficult for the staff who teach and support them;</a:t>
            </a:r>
          </a:p>
          <a:p>
            <a:r>
              <a:rPr lang="en-GB" dirty="0"/>
              <a:t>Drop out of higher education, thereby damaging their own prospects and institutions’ performance indicators;</a:t>
            </a:r>
          </a:p>
          <a:p>
            <a:pPr>
              <a:buNone/>
            </a:pPr>
            <a:r>
              <a:rPr lang="en-GB" dirty="0"/>
              <a:t>Institutions suffer both financially and in terms of their status and reputation from high attrition rates.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Attendance</a:t>
            </a:r>
          </a:p>
        </p:txBody>
      </p:sp>
      <p:sp>
        <p:nvSpPr>
          <p:cNvPr id="3" name="Content Placeholder 2"/>
          <p:cNvSpPr>
            <a:spLocks noGrp="1"/>
          </p:cNvSpPr>
          <p:nvPr>
            <p:ph idx="1"/>
          </p:nvPr>
        </p:nvSpPr>
        <p:spPr>
          <a:xfrm>
            <a:off x="538162" y="908720"/>
            <a:ext cx="8354318" cy="4670425"/>
          </a:xfrm>
        </p:spPr>
        <p:txBody>
          <a:bodyPr/>
          <a:lstStyle/>
          <a:p>
            <a:r>
              <a:rPr lang="en-GB" sz="2800" dirty="0"/>
              <a:t>There are strong correlations between student attrition / failure to achieve potential and student attendance;</a:t>
            </a:r>
          </a:p>
          <a:p>
            <a:r>
              <a:rPr lang="en-GB" sz="2800" dirty="0"/>
              <a:t>However, just being there isn’t enough: the key is engagement rather than physical presence;</a:t>
            </a:r>
          </a:p>
          <a:p>
            <a:r>
              <a:rPr lang="en-GB" sz="2800" dirty="0"/>
              <a:t>We need to think through the rationale for students wanting to be there, and some of the things we do to support students, e.g. providing materials on the VLE may not support attendance;</a:t>
            </a:r>
          </a:p>
          <a:p>
            <a:r>
              <a:rPr lang="en-GB" sz="2800" dirty="0"/>
              <a:t>It’s not easy, but we have to find ways to engage students while they are in class to make them feel it is worth the effort of turning up.</a:t>
            </a:r>
          </a:p>
        </p:txBody>
      </p:sp>
    </p:spTree>
    <p:extLst>
      <p:ext uri="{BB962C8B-B14F-4D97-AF65-F5344CB8AC3E}">
        <p14:creationId xmlns:p14="http://schemas.microsoft.com/office/powerpoint/2010/main" val="29150819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Grp="1" noChangeArrowheads="1"/>
          </p:cNvSpPr>
          <p:nvPr>
            <p:ph type="title"/>
          </p:nvPr>
        </p:nvSpPr>
        <p:spPr bwMode="auto">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 </a:t>
            </a:r>
          </a:p>
        </p:txBody>
      </p:sp>
      <p:sp>
        <p:nvSpPr>
          <p:cNvPr id="1441795" name="Rectangle 3"/>
          <p:cNvSpPr>
            <a:spLocks noGrp="1" noChangeArrowheads="1"/>
          </p:cNvSpPr>
          <p:nvPr>
            <p:ph idx="1"/>
          </p:nvPr>
        </p:nvSpPr>
        <p:spPr>
          <a:xfrm>
            <a:off x="0" y="620689"/>
            <a:ext cx="8964613" cy="5246712"/>
          </a:xfrm>
        </p:spPr>
        <p:txBody>
          <a:bodyPr/>
          <a:lstStyle/>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Start reasonably punctually. (Punctuality is about respect).</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Make good use of </a:t>
            </a:r>
            <a:r>
              <a:rPr lang="en-GB" sz="2600" dirty="0">
                <a:solidFill>
                  <a:srgbClr val="FF00FF"/>
                </a:solidFill>
                <a:latin typeface="Calibri" pitchFamily="34" charset="0"/>
                <a:cs typeface="Times New Roman" pitchFamily="18" charset="0"/>
              </a:rPr>
              <a:t>intended learning outcomes</a:t>
            </a:r>
            <a:r>
              <a:rPr lang="en-GB" sz="2600" dirty="0">
                <a:solidFill>
                  <a:srgbClr val="000000"/>
                </a:solidFill>
                <a:latin typeface="Calibri" pitchFamily="34" charset="0"/>
                <a:cs typeface="Times New Roman" pitchFamily="18" charset="0"/>
              </a:rPr>
              <a:t>. (Targets).</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Always link lectures to </a:t>
            </a:r>
            <a:r>
              <a:rPr lang="en-GB" sz="2600" dirty="0">
                <a:solidFill>
                  <a:srgbClr val="FF00FF"/>
                </a:solidFill>
                <a:latin typeface="Calibri" pitchFamily="34" charset="0"/>
                <a:cs typeface="Times New Roman" pitchFamily="18" charset="0"/>
              </a:rPr>
              <a:t>assessment</a:t>
            </a:r>
            <a:r>
              <a:rPr lang="en-GB" sz="2600" dirty="0">
                <a:solidFill>
                  <a:srgbClr val="000000"/>
                </a:solidFill>
                <a:latin typeface="Calibri" pitchFamily="34" charset="0"/>
                <a:cs typeface="Times New Roman" pitchFamily="18" charset="0"/>
              </a:rPr>
              <a:t>. (That’s what they need)</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Lecturers should be </a:t>
            </a:r>
            <a:r>
              <a:rPr lang="en-GB" sz="2600" dirty="0">
                <a:solidFill>
                  <a:srgbClr val="FF00FF"/>
                </a:solidFill>
                <a:latin typeface="Calibri" pitchFamily="34" charset="0"/>
                <a:cs typeface="Times New Roman" pitchFamily="18" charset="0"/>
              </a:rPr>
              <a:t>seen and heard</a:t>
            </a:r>
            <a:r>
              <a:rPr lang="en-GB" sz="2600" dirty="0">
                <a:solidFill>
                  <a:srgbClr val="000000"/>
                </a:solidFill>
                <a:latin typeface="Calibri" pitchFamily="34" charset="0"/>
                <a:cs typeface="Times New Roman" pitchFamily="18" charset="0"/>
              </a:rPr>
              <a:t>.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Don’t keep slides up </a:t>
            </a:r>
            <a:r>
              <a:rPr lang="en-GB" sz="2600" dirty="0">
                <a:solidFill>
                  <a:srgbClr val="FF00FF"/>
                </a:solidFill>
                <a:latin typeface="Calibri" pitchFamily="34" charset="0"/>
                <a:cs typeface="Times New Roman" pitchFamily="18" charset="0"/>
              </a:rPr>
              <a:t>too long</a:t>
            </a:r>
            <a:r>
              <a:rPr lang="en-GB" sz="2600" dirty="0">
                <a:solidFill>
                  <a:srgbClr val="000000"/>
                </a:solidFill>
                <a:latin typeface="Calibri" pitchFamily="34" charset="0"/>
                <a:cs typeface="Times New Roman" pitchFamily="18" charset="0"/>
              </a:rPr>
              <a:t>. (Use ‘B’)</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Avoid death by bullet point.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Try to cause the learners to </a:t>
            </a:r>
            <a:r>
              <a:rPr lang="en-GB" sz="2600" i="1" dirty="0">
                <a:solidFill>
                  <a:srgbClr val="FF00FF"/>
                </a:solidFill>
                <a:latin typeface="Calibri" pitchFamily="34" charset="0"/>
                <a:cs typeface="Times New Roman" pitchFamily="18" charset="0"/>
              </a:rPr>
              <a:t>like</a:t>
            </a:r>
            <a:r>
              <a:rPr lang="en-GB" sz="2600" dirty="0">
                <a:solidFill>
                  <a:srgbClr val="000000"/>
                </a:solidFill>
                <a:latin typeface="Calibri" pitchFamily="34" charset="0"/>
                <a:cs typeface="Times New Roman" pitchFamily="18" charset="0"/>
              </a:rPr>
              <a:t> you. (Smile).</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Think of what learners will be </a:t>
            </a:r>
            <a:r>
              <a:rPr lang="en-GB" sz="2600" i="1" dirty="0">
                <a:solidFill>
                  <a:srgbClr val="FF00FF"/>
                </a:solidFill>
                <a:latin typeface="Calibri" pitchFamily="34" charset="0"/>
                <a:cs typeface="Times New Roman" pitchFamily="18" charset="0"/>
              </a:rPr>
              <a:t>doing</a:t>
            </a:r>
            <a:r>
              <a:rPr lang="en-GB" sz="2600" dirty="0">
                <a:solidFill>
                  <a:srgbClr val="000000"/>
                </a:solidFill>
                <a:latin typeface="Calibri" pitchFamily="34" charset="0"/>
                <a:cs typeface="Times New Roman" pitchFamily="18" charset="0"/>
              </a:rPr>
              <a:t> during the lecture.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Get learners </a:t>
            </a:r>
            <a:r>
              <a:rPr lang="en-GB" sz="2600" dirty="0">
                <a:solidFill>
                  <a:srgbClr val="FF00FF"/>
                </a:solidFill>
                <a:latin typeface="Calibri" pitchFamily="34" charset="0"/>
                <a:cs typeface="Times New Roman" pitchFamily="18" charset="0"/>
              </a:rPr>
              <a:t>note-making</a:t>
            </a:r>
            <a:r>
              <a:rPr lang="en-GB" sz="2600" dirty="0">
                <a:solidFill>
                  <a:srgbClr val="000000"/>
                </a:solidFill>
                <a:latin typeface="Calibri" pitchFamily="34" charset="0"/>
                <a:cs typeface="Times New Roman" pitchFamily="18" charset="0"/>
              </a:rPr>
              <a:t>, not just note-taking.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Don’t put too much into that </a:t>
            </a:r>
            <a:r>
              <a:rPr lang="en-GB" sz="2600" dirty="0">
                <a:solidFill>
                  <a:srgbClr val="FF00FF"/>
                </a:solidFill>
                <a:latin typeface="Calibri" pitchFamily="34" charset="0"/>
                <a:cs typeface="Times New Roman" pitchFamily="18" charset="0"/>
              </a:rPr>
              <a:t>first</a:t>
            </a:r>
            <a:r>
              <a:rPr lang="en-GB" sz="2600" dirty="0">
                <a:solidFill>
                  <a:srgbClr val="000000"/>
                </a:solidFill>
                <a:latin typeface="Calibri" pitchFamily="34" charset="0"/>
                <a:cs typeface="Times New Roman" pitchFamily="18" charset="0"/>
              </a:rPr>
              <a:t> lecture. (No second chance to make the right first impression).</a:t>
            </a:r>
          </a:p>
        </p:txBody>
      </p:sp>
      <p:sp>
        <p:nvSpPr>
          <p:cNvPr id="4" name="TextBox 3"/>
          <p:cNvSpPr txBox="1"/>
          <p:nvPr/>
        </p:nvSpPr>
        <p:spPr>
          <a:xfrm>
            <a:off x="251520" y="0"/>
            <a:ext cx="8352928" cy="584775"/>
          </a:xfrm>
          <a:prstGeom prst="rect">
            <a:avLst/>
          </a:prstGeom>
          <a:noFill/>
        </p:spPr>
        <p:txBody>
          <a:bodyPr wrap="square" rtlCol="0">
            <a:spAutoFit/>
          </a:bodyPr>
          <a:lstStyle/>
          <a:p>
            <a:pPr algn="ctr"/>
            <a:r>
              <a:rPr lang="en-GB" sz="3200" dirty="0">
                <a:solidFill>
                  <a:srgbClr val="008000"/>
                </a:solidFill>
                <a:latin typeface="Calibri" pitchFamily="34" charset="0"/>
              </a:rPr>
              <a:t>Making Lectures </a:t>
            </a:r>
            <a:r>
              <a:rPr lang="en-GB" sz="3200" dirty="0" err="1">
                <a:solidFill>
                  <a:srgbClr val="008000"/>
                </a:solidFill>
                <a:latin typeface="Calibri" pitchFamily="34" charset="0"/>
              </a:rPr>
              <a:t>Unmissable</a:t>
            </a:r>
            <a:r>
              <a:rPr lang="en-GB" sz="3200" dirty="0">
                <a:solidFill>
                  <a:srgbClr val="008000"/>
                </a:solidFill>
                <a:latin typeface="Calibri" pitchFamily="34" charset="0"/>
              </a:rPr>
              <a:t> in our digital 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rPr>
              <a:t>Rationale</a:t>
            </a:r>
          </a:p>
        </p:txBody>
      </p:sp>
      <p:sp>
        <p:nvSpPr>
          <p:cNvPr id="3" name="Content Placeholder 2"/>
          <p:cNvSpPr>
            <a:spLocks noGrp="1"/>
          </p:cNvSpPr>
          <p:nvPr>
            <p:ph idx="1"/>
          </p:nvPr>
        </p:nvSpPr>
        <p:spPr>
          <a:xfrm>
            <a:off x="358775" y="980729"/>
            <a:ext cx="8605838" cy="4886672"/>
          </a:xfrm>
        </p:spPr>
        <p:txBody>
          <a:bodyPr/>
          <a:lstStyle/>
          <a:p>
            <a:r>
              <a:rPr lang="en-GB" dirty="0"/>
              <a:t>Large-group teaching is in some ways the most public and visible way students experience learning in Universities, and now that students are acting more like consumers, we need to ensure that they find it a good experience. Student feedback is becoming ever more important, not least in the new NSS, which contains statements on 'Student Voice' now. The data from the NSS will additionally feed into the Teaching Excellence Framework, so now is a good time to re-think how we approach large-group teaching such as lectures.</a:t>
            </a:r>
          </a:p>
        </p:txBody>
      </p:sp>
    </p:spTree>
    <p:extLst>
      <p:ext uri="{BB962C8B-B14F-4D97-AF65-F5344CB8AC3E}">
        <p14:creationId xmlns:p14="http://schemas.microsoft.com/office/powerpoint/2010/main" val="331100774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p:cNvSpPr>
            <a:spLocks noGrp="1" noChangeArrowheads="1"/>
          </p:cNvSpPr>
          <p:nvPr>
            <p:ph idx="1"/>
          </p:nvPr>
        </p:nvSpPr>
        <p:spPr>
          <a:xfrm>
            <a:off x="0" y="620689"/>
            <a:ext cx="8964613" cy="5246712"/>
          </a:xfrm>
        </p:spPr>
        <p:txBody>
          <a:bodyPr/>
          <a:lstStyle/>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Be kind to learners’ brains. (Concentration spans </a:t>
            </a:r>
            <a:r>
              <a:rPr lang="en-GB" sz="2600" dirty="0">
                <a:solidFill>
                  <a:srgbClr val="FF00FF"/>
                </a:solidFill>
                <a:latin typeface="Calibri" pitchFamily="34" charset="0"/>
                <a:cs typeface="Times New Roman" pitchFamily="18" charset="0"/>
              </a:rPr>
              <a:t>minutes</a:t>
            </a:r>
            <a:r>
              <a:rPr lang="en-GB" sz="2600" dirty="0">
                <a:solidFill>
                  <a:srgbClr val="000000"/>
                </a:solidFill>
                <a:latin typeface="Calibri" pitchFamily="34" charset="0"/>
                <a:cs typeface="Times New Roman" pitchFamily="18" charset="0"/>
              </a:rPr>
              <a:t>)</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Bring in some appropriate </a:t>
            </a:r>
            <a:r>
              <a:rPr lang="en-GB" sz="2600" dirty="0">
                <a:solidFill>
                  <a:srgbClr val="FF00FF"/>
                </a:solidFill>
                <a:latin typeface="Calibri" pitchFamily="34" charset="0"/>
                <a:cs typeface="Times New Roman" pitchFamily="18" charset="0"/>
              </a:rPr>
              <a:t>humour</a:t>
            </a:r>
            <a:r>
              <a:rPr lang="en-GB" sz="2600" dirty="0">
                <a:solidFill>
                  <a:srgbClr val="000000"/>
                </a:solidFill>
                <a:latin typeface="Calibri" pitchFamily="34" charset="0"/>
                <a:cs typeface="Times New Roman" pitchFamily="18" charset="0"/>
              </a:rPr>
              <a:t>.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But don’t use humour if it’s </a:t>
            </a:r>
            <a:r>
              <a:rPr lang="en-GB" sz="2600" dirty="0">
                <a:solidFill>
                  <a:srgbClr val="FF00FF"/>
                </a:solidFill>
                <a:latin typeface="Calibri" pitchFamily="34" charset="0"/>
                <a:cs typeface="Times New Roman" pitchFamily="18" charset="0"/>
              </a:rPr>
              <a:t>not</a:t>
            </a:r>
            <a:r>
              <a:rPr lang="en-GB" sz="2600" dirty="0">
                <a:solidFill>
                  <a:srgbClr val="000000"/>
                </a:solidFill>
                <a:latin typeface="Calibri" pitchFamily="34" charset="0"/>
                <a:cs typeface="Times New Roman" pitchFamily="18" charset="0"/>
              </a:rPr>
              <a:t> working!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Give learners something to take away.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Flag up related sessions.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Think twice about giving out handout copies of your PowerPoint slides.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Keep yourself tuned into </a:t>
            </a:r>
            <a:r>
              <a:rPr lang="en-GB" sz="2600" dirty="0">
                <a:solidFill>
                  <a:srgbClr val="FF00FF"/>
                </a:solidFill>
                <a:latin typeface="Times New Roman" panose="02020603050405020304" pitchFamily="18" charset="0"/>
                <a:cs typeface="Times New Roman" panose="02020603050405020304" pitchFamily="18" charset="0"/>
              </a:rPr>
              <a:t>WIIFM</a:t>
            </a:r>
            <a:r>
              <a:rPr lang="en-GB" sz="2600" dirty="0">
                <a:solidFill>
                  <a:srgbClr val="000000"/>
                </a:solidFill>
                <a:latin typeface="Calibri" pitchFamily="34" charset="0"/>
                <a:cs typeface="Times New Roman" pitchFamily="18" charset="0"/>
              </a:rPr>
              <a:t>.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Don’t be unkind to learners who missed your </a:t>
            </a:r>
            <a:r>
              <a:rPr lang="en-GB" sz="2600" i="1" dirty="0">
                <a:solidFill>
                  <a:srgbClr val="FF00FF"/>
                </a:solidFill>
                <a:latin typeface="Calibri" pitchFamily="34" charset="0"/>
                <a:cs typeface="Times New Roman" pitchFamily="18" charset="0"/>
              </a:rPr>
              <a:t>last</a:t>
            </a:r>
            <a:r>
              <a:rPr lang="en-GB" sz="2600" dirty="0">
                <a:solidFill>
                  <a:srgbClr val="000000"/>
                </a:solidFill>
                <a:latin typeface="Calibri" pitchFamily="34" charset="0"/>
                <a:cs typeface="Times New Roman" pitchFamily="18" charset="0"/>
              </a:rPr>
              <a:t> lecture.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Don’t over-run. (</a:t>
            </a:r>
            <a:r>
              <a:rPr lang="en-GB" sz="2600" i="1" dirty="0">
                <a:solidFill>
                  <a:srgbClr val="000000"/>
                </a:solidFill>
                <a:latin typeface="Calibri" pitchFamily="34" charset="0"/>
                <a:cs typeface="Times New Roman" pitchFamily="18" charset="0"/>
              </a:rPr>
              <a:t>You </a:t>
            </a:r>
            <a:r>
              <a:rPr lang="en-GB" sz="2600" dirty="0">
                <a:solidFill>
                  <a:srgbClr val="000000"/>
                </a:solidFill>
                <a:latin typeface="Calibri" pitchFamily="34" charset="0"/>
                <a:cs typeface="Times New Roman" pitchFamily="18" charset="0"/>
              </a:rPr>
              <a:t> might over-ru</a:t>
            </a:r>
            <a:r>
              <a:rPr lang="en-GB" sz="2600" dirty="0">
                <a:solidFill>
                  <a:srgbClr val="000000"/>
                </a:solidFill>
                <a:cs typeface="Times New Roman" pitchFamily="18" charset="0"/>
              </a:rPr>
              <a:t>n, but </a:t>
            </a:r>
            <a:r>
              <a:rPr lang="en-GB" sz="2600" i="1" dirty="0">
                <a:solidFill>
                  <a:srgbClr val="000000"/>
                </a:solidFill>
                <a:cs typeface="Times New Roman" pitchFamily="18" charset="0"/>
              </a:rPr>
              <a:t>they</a:t>
            </a:r>
            <a:r>
              <a:rPr lang="en-GB" sz="2600" dirty="0">
                <a:solidFill>
                  <a:srgbClr val="000000"/>
                </a:solidFill>
                <a:cs typeface="Times New Roman" pitchFamily="18" charset="0"/>
              </a:rPr>
              <a:t> won’t).</a:t>
            </a:r>
            <a:endParaRPr lang="en-GB" sz="2600" dirty="0">
              <a:solidFill>
                <a:srgbClr val="000000"/>
              </a:solidFill>
              <a:latin typeface="Calibri" pitchFamily="34" charset="0"/>
              <a:cs typeface="Times New Roman" pitchFamily="18" charset="0"/>
            </a:endParaRP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Pave the way towards your </a:t>
            </a:r>
            <a:r>
              <a:rPr lang="en-GB" sz="2600" dirty="0">
                <a:solidFill>
                  <a:srgbClr val="FF00FF"/>
                </a:solidFill>
                <a:latin typeface="Calibri" pitchFamily="34" charset="0"/>
                <a:cs typeface="Times New Roman" pitchFamily="18" charset="0"/>
              </a:rPr>
              <a:t>next</a:t>
            </a:r>
            <a:r>
              <a:rPr lang="en-GB" sz="2600" dirty="0">
                <a:solidFill>
                  <a:srgbClr val="000000"/>
                </a:solidFill>
                <a:latin typeface="Calibri" pitchFamily="34" charset="0"/>
                <a:cs typeface="Times New Roman" pitchFamily="18" charset="0"/>
              </a:rPr>
              <a:t> lecture. </a:t>
            </a:r>
          </a:p>
        </p:txBody>
      </p:sp>
      <p:sp>
        <p:nvSpPr>
          <p:cNvPr id="3" name="TextBox 2"/>
          <p:cNvSpPr txBox="1"/>
          <p:nvPr/>
        </p:nvSpPr>
        <p:spPr>
          <a:xfrm>
            <a:off x="251520" y="0"/>
            <a:ext cx="8352928" cy="584775"/>
          </a:xfrm>
          <a:prstGeom prst="rect">
            <a:avLst/>
          </a:prstGeom>
          <a:noFill/>
        </p:spPr>
        <p:txBody>
          <a:bodyPr wrap="square" rtlCol="0">
            <a:spAutoFit/>
          </a:bodyPr>
          <a:lstStyle/>
          <a:p>
            <a:pPr algn="ctr"/>
            <a:r>
              <a:rPr lang="en-GB" sz="3200" dirty="0">
                <a:solidFill>
                  <a:srgbClr val="008000"/>
                </a:solidFill>
                <a:latin typeface="Calibri" pitchFamily="34" charset="0"/>
              </a:rPr>
              <a:t>Making Lectures Unmissable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0977"/>
            <a:ext cx="8713788" cy="510909"/>
          </a:xfrm>
          <a:noFill/>
        </p:spPr>
        <p:txBody>
          <a:bodyPr wrap="square" rtlCol="0">
            <a:spAutoFit/>
          </a:bodyPr>
          <a:lstStyle/>
          <a:p>
            <a:pPr eaLnBrk="0" hangingPunct="0"/>
            <a:r>
              <a:rPr lang="en-GB" sz="3200" b="1" kern="1200" dirty="0">
                <a:latin typeface="Calibri" pitchFamily="34" charset="0"/>
                <a:ea typeface="+mn-ea"/>
                <a:cs typeface="+mn-cs"/>
              </a:rPr>
              <a:t>Lectures</a:t>
            </a:r>
          </a:p>
        </p:txBody>
      </p:sp>
      <p:sp>
        <p:nvSpPr>
          <p:cNvPr id="3" name="Content Placeholder 2"/>
          <p:cNvSpPr>
            <a:spLocks noGrp="1"/>
          </p:cNvSpPr>
          <p:nvPr>
            <p:ph idx="1"/>
          </p:nvPr>
        </p:nvSpPr>
        <p:spPr/>
        <p:txBody>
          <a:bodyPr/>
          <a:lstStyle/>
          <a:p>
            <a:r>
              <a:rPr lang="en-GB" dirty="0">
                <a:solidFill>
                  <a:srgbClr val="002060"/>
                </a:solidFill>
              </a:rPr>
              <a:t>Lectures were once useful, but now, when all can read, and books are so numerous, lectures are unnecessary.</a:t>
            </a:r>
          </a:p>
          <a:p>
            <a:r>
              <a:rPr lang="en-GB" dirty="0">
                <a:solidFill>
                  <a:srgbClr val="002060"/>
                </a:solidFill>
              </a:rPr>
              <a:t>(Samuel Johnson, 1709-1784)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z="3200" b="1" dirty="0"/>
              <a:t>Characteristics of excellent university teachers (Sally Brown)</a:t>
            </a:r>
          </a:p>
        </p:txBody>
      </p:sp>
      <p:sp>
        <p:nvSpPr>
          <p:cNvPr id="10243" name="Content Placeholder 2"/>
          <p:cNvSpPr>
            <a:spLocks noGrp="1"/>
          </p:cNvSpPr>
          <p:nvPr>
            <p:ph idx="1"/>
          </p:nvPr>
        </p:nvSpPr>
        <p:spPr>
          <a:xfrm>
            <a:off x="0" y="1196752"/>
            <a:ext cx="9144000" cy="4789488"/>
          </a:xfrm>
        </p:spPr>
        <p:txBody>
          <a:bodyPr/>
          <a:lstStyle/>
          <a:p>
            <a:pPr marL="514350" indent="-514350">
              <a:buFont typeface="+mj-lt"/>
              <a:buAutoNum type="alphaLcParenR"/>
            </a:pPr>
            <a:r>
              <a:rPr lang="en-GB" sz="2800" dirty="0"/>
              <a:t>Knows subject  material thoroughly</a:t>
            </a:r>
          </a:p>
          <a:p>
            <a:pPr marL="514350" indent="-514350">
              <a:buFont typeface="+mj-lt"/>
              <a:buAutoNum type="alphaLcParenR"/>
            </a:pPr>
            <a:r>
              <a:rPr lang="en-GB" sz="2800" dirty="0"/>
              <a:t>Adopts a scholarly approach to the practice of teaching</a:t>
            </a:r>
          </a:p>
          <a:p>
            <a:pPr marL="514350" indent="-514350">
              <a:buFont typeface="+mj-lt"/>
              <a:buAutoNum type="alphaLcParenR"/>
            </a:pPr>
            <a:r>
              <a:rPr lang="en-GB" sz="2800" dirty="0"/>
              <a:t>Is reflective and regularly reviews own practice</a:t>
            </a:r>
          </a:p>
          <a:p>
            <a:pPr marL="514350" indent="-514350">
              <a:buFont typeface="+mj-lt"/>
              <a:buAutoNum type="alphaLcParenR"/>
            </a:pPr>
            <a:r>
              <a:rPr lang="en-GB" sz="2800" dirty="0"/>
              <a:t>Is well organised and plans curriculum effectively</a:t>
            </a:r>
          </a:p>
          <a:p>
            <a:pPr marL="514350" indent="-514350">
              <a:buFont typeface="+mj-lt"/>
              <a:buAutoNum type="alphaLcParenR"/>
            </a:pPr>
            <a:r>
              <a:rPr lang="en-GB" sz="2800" dirty="0"/>
              <a:t>Is passionate about teaching</a:t>
            </a:r>
          </a:p>
          <a:p>
            <a:pPr marL="514350" indent="-514350">
              <a:buFont typeface="+mj-lt"/>
              <a:buAutoNum type="alphaLcParenR"/>
            </a:pPr>
            <a:r>
              <a:rPr lang="en-GB" sz="2800" dirty="0"/>
              <a:t>Has a student-centred orientation to teaching</a:t>
            </a:r>
          </a:p>
          <a:p>
            <a:pPr marL="514350" indent="-514350">
              <a:buFont typeface="+mj-lt"/>
              <a:buAutoNum type="alphaLcParenR"/>
            </a:pPr>
            <a:r>
              <a:rPr lang="en-GB" sz="2800" dirty="0"/>
              <a:t>Regularly reviews innovations in learning and teaching and tries out ones relevant to own context</a:t>
            </a:r>
          </a:p>
          <a:p>
            <a:pPr marL="514350" indent="-514350">
              <a:buFont typeface="+mj-lt"/>
              <a:buAutoNum type="alphaLcParenR"/>
            </a:pPr>
            <a:r>
              <a:rPr lang="en-GB" sz="2800" dirty="0"/>
              <a:t>Ensures that assessment practices are fit for purpose and contribute to learning</a:t>
            </a:r>
          </a:p>
          <a:p>
            <a:pPr marL="514350" indent="-514350">
              <a:buFont typeface="+mj-lt"/>
              <a:buAutoNum type="alphaLcParenR"/>
            </a:pPr>
            <a:r>
              <a:rPr lang="en-GB" sz="2800" dirty="0"/>
              <a:t>Demonstrates empathy and emotional intelligence</a:t>
            </a:r>
          </a:p>
          <a:p>
            <a:pPr marL="514350" indent="-514350">
              <a:buFont typeface="+mj-lt"/>
              <a:buAutoNum type="alphaLcParenR"/>
            </a:pPr>
            <a:endParaRPr lang="en-GB" sz="2800" dirty="0"/>
          </a:p>
        </p:txBody>
      </p:sp>
    </p:spTree>
    <p:extLst>
      <p:ext uri="{BB962C8B-B14F-4D97-AF65-F5344CB8AC3E}">
        <p14:creationId xmlns:p14="http://schemas.microsoft.com/office/powerpoint/2010/main" val="834193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dirty="0">
                <a:solidFill>
                  <a:srgbClr val="008000"/>
                </a:solidFill>
                <a:latin typeface="+mj-lt"/>
                <a:ea typeface="+mj-ea"/>
                <a:cs typeface="+mj-cs"/>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i="0" u="none" strike="noStrike" kern="0" cap="none" spc="0" normalizeH="0" baseline="0" noProof="0">
                <a:ln>
                  <a:noFill/>
                </a:ln>
                <a:solidFill>
                  <a:srgbClr val="0070C0"/>
                </a:solidFill>
                <a:effectLst/>
                <a:uLnTx/>
                <a:uFillTx/>
              </a:rPr>
              <a:t>1</a:t>
            </a: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i="0" u="none" strike="noStrike" kern="0" cap="none" spc="0" normalizeH="0" baseline="0" noProof="0">
                <a:ln>
                  <a:noFill/>
                </a:ln>
                <a:solidFill>
                  <a:srgbClr val="0070C0"/>
                </a:solidFill>
                <a:effectLst/>
                <a:uLnTx/>
                <a:uFillTx/>
              </a:rPr>
              <a:t>2</a:t>
            </a: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i="0" u="none" strike="noStrike" kern="0" cap="none" spc="0" normalizeH="0" baseline="0" noProof="0">
                <a:ln>
                  <a:noFill/>
                </a:ln>
                <a:solidFill>
                  <a:srgbClr val="0070C0"/>
                </a:solidFill>
                <a:effectLst/>
                <a:uLnTx/>
                <a:uFillTx/>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i="0" u="none" strike="noStrike" kern="0" cap="none" spc="0" normalizeH="0" baseline="0" noProof="0">
                <a:ln>
                  <a:noFill/>
                </a:ln>
                <a:solidFill>
                  <a:srgbClr val="0070C0"/>
                </a:solidFill>
                <a:effectLst/>
                <a:uLnTx/>
                <a:uFillTx/>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i="0" u="none" strike="noStrike" kern="0" cap="none" spc="0" normalizeH="0" baseline="0" noProof="0">
                <a:ln>
                  <a:noFill/>
                </a:ln>
                <a:solidFill>
                  <a:srgbClr val="0070C0"/>
                </a:solidFill>
                <a:effectLst/>
                <a:uLnTx/>
                <a:uFillTx/>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i="0" u="none" strike="noStrike" kern="0" cap="none" spc="0" normalizeH="0" baseline="0" noProof="0">
                <a:ln>
                  <a:noFill/>
                </a:ln>
                <a:solidFill>
                  <a:srgbClr val="0070C0"/>
                </a:solidFill>
                <a:effectLst/>
                <a:uLnTx/>
                <a:uFillTx/>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i="0" u="none" strike="noStrike" kern="0" cap="none" spc="0" normalizeH="0" baseline="0" noProof="0">
                <a:ln>
                  <a:noFill/>
                </a:ln>
                <a:solidFill>
                  <a:srgbClr val="0070C0"/>
                </a:solidFill>
                <a:effectLst/>
                <a:uLnTx/>
                <a:uFillTx/>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i="0" u="none" strike="noStrike" kern="0" cap="none" spc="0" normalizeH="0" baseline="0" noProof="0">
                <a:ln>
                  <a:noFill/>
                </a:ln>
                <a:solidFill>
                  <a:srgbClr val="0070C0"/>
                </a:solidFill>
                <a:effectLst/>
                <a:uLnTx/>
                <a:uFillTx/>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i="0" u="none" strike="noStrike" kern="0" cap="none" spc="0" normalizeH="0" baseline="0" noProof="0">
                <a:ln>
                  <a:noFill/>
                </a:ln>
                <a:solidFill>
                  <a:srgbClr val="0070C0"/>
                </a:solidFill>
                <a:effectLst/>
                <a:uLnTx/>
                <a:uFillTx/>
              </a:rPr>
              <a:t>7</a:t>
            </a:r>
          </a:p>
        </p:txBody>
      </p:sp>
    </p:spTree>
    <p:extLst>
      <p:ext uri="{BB962C8B-B14F-4D97-AF65-F5344CB8AC3E}">
        <p14:creationId xmlns:p14="http://schemas.microsoft.com/office/powerpoint/2010/main" val="25817159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dirty="0">
                <a:solidFill>
                  <a:srgbClr val="008000"/>
                </a:solidFill>
                <a:latin typeface="+mj-lt"/>
                <a:ea typeface="+mj-ea"/>
                <a:cs typeface="+mj-cs"/>
              </a:rPr>
              <a:t>Characteristics of excellent teachers: diamond-9</a:t>
            </a:r>
          </a:p>
        </p:txBody>
      </p:sp>
      <p:sp>
        <p:nvSpPr>
          <p:cNvPr id="3"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solidFill>
                  <a:srgbClr val="0070C0"/>
                </a:solidFill>
                <a:effectLst/>
                <a:uLnTx/>
                <a:uFillTx/>
              </a:rPr>
              <a:t>E,a,e,f</a:t>
            </a:r>
            <a:endParaRPr kumimoji="0" lang="en-GB" sz="1800" b="0" i="0" u="none" strike="noStrike" kern="0" cap="none" spc="0" normalizeH="0" baseline="0" noProof="0" dirty="0">
              <a:ln>
                <a:noFill/>
              </a:ln>
              <a:solidFill>
                <a:srgbClr val="0070C0"/>
              </a:solidFill>
              <a:effectLst/>
              <a:uLnTx/>
              <a:uFillTx/>
            </a:endParaRPr>
          </a:p>
        </p:txBody>
      </p:sp>
      <p:sp>
        <p:nvSpPr>
          <p:cNvPr id="4"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solidFill>
                  <a:srgbClr val="0070C0"/>
                </a:solidFill>
                <a:effectLst/>
                <a:uLnTx/>
                <a:uFillTx/>
              </a:rPr>
              <a:t>F,c,a,a</a:t>
            </a:r>
            <a:endParaRPr kumimoji="0" lang="en-GB" sz="1800" b="0" i="0" u="none" strike="noStrike" kern="0" cap="none" spc="0" normalizeH="0" baseline="0" noProof="0" dirty="0">
              <a:ln>
                <a:noFill/>
              </a:ln>
              <a:solidFill>
                <a:srgbClr val="0070C0"/>
              </a:solidFill>
              <a:effectLst/>
              <a:uLnTx/>
              <a:uFillTx/>
            </a:endParaRPr>
          </a:p>
        </p:txBody>
      </p:sp>
      <p:sp>
        <p:nvSpPr>
          <p:cNvPr id="5"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solidFill>
                  <a:srgbClr val="0070C0"/>
                </a:solidFill>
                <a:effectLst/>
                <a:uLnTx/>
                <a:uFillTx/>
              </a:rPr>
              <a:t>A,d,a,i</a:t>
            </a:r>
            <a:endParaRPr kumimoji="0" lang="en-GB" sz="1800" b="0" i="0" u="none" strike="noStrike" kern="0" cap="none" spc="0" normalizeH="0" baseline="0" noProof="0" dirty="0">
              <a:ln>
                <a:noFill/>
              </a:ln>
              <a:solidFill>
                <a:srgbClr val="0070C0"/>
              </a:solidFill>
              <a:effectLst/>
              <a:uLnTx/>
              <a:uFillTx/>
            </a:endParaRPr>
          </a:p>
        </p:txBody>
      </p:sp>
      <p:sp>
        <p:nvSpPr>
          <p:cNvPr id="6"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70C0"/>
              </a:solidFill>
              <a:effectLst/>
              <a:uLnTx/>
              <a:uFillTx/>
            </a:endParaRPr>
          </a:p>
        </p:txBody>
      </p:sp>
      <p:sp>
        <p:nvSpPr>
          <p:cNvPr id="7"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70C0"/>
              </a:solidFill>
              <a:effectLst/>
              <a:uLnTx/>
              <a:uFillTx/>
            </a:endParaRPr>
          </a:p>
        </p:txBody>
      </p:sp>
      <p:sp>
        <p:nvSpPr>
          <p:cNvPr id="8"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70C0"/>
              </a:solidFill>
              <a:effectLst/>
              <a:uLnTx/>
              <a:uFillTx/>
            </a:endParaRPr>
          </a:p>
        </p:txBody>
      </p:sp>
      <p:sp>
        <p:nvSpPr>
          <p:cNvPr id="9"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70C0"/>
              </a:solidFill>
              <a:effectLst/>
              <a:uLnTx/>
              <a:uFillTx/>
            </a:endParaRPr>
          </a:p>
        </p:txBody>
      </p:sp>
      <p:sp>
        <p:nvSpPr>
          <p:cNvPr id="10"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solidFill>
                  <a:srgbClr val="0070C0"/>
                </a:solidFill>
                <a:effectLst/>
                <a:uLnTx/>
                <a:uFillTx/>
              </a:rPr>
              <a:t>B,b,b,b,b</a:t>
            </a:r>
            <a:endParaRPr kumimoji="0" lang="en-GB" sz="1800" b="0" i="0" u="none" strike="noStrike" kern="0" cap="none" spc="0" normalizeH="0" baseline="0" noProof="0" dirty="0">
              <a:ln>
                <a:noFill/>
              </a:ln>
              <a:solidFill>
                <a:srgbClr val="0070C0"/>
              </a:solidFill>
              <a:effectLst/>
              <a:uLnTx/>
              <a:uFillTx/>
            </a:endParaRPr>
          </a:p>
        </p:txBody>
      </p:sp>
      <p:sp>
        <p:nvSpPr>
          <p:cNvPr id="13"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70C0"/>
              </a:solidFill>
              <a:effectLst/>
              <a:uLnTx/>
              <a:uFillTx/>
            </a:endParaRPr>
          </a:p>
        </p:txBody>
      </p:sp>
      <p:sp>
        <p:nvSpPr>
          <p:cNvPr id="11" name="TextBox 10"/>
          <p:cNvSpPr txBox="1"/>
          <p:nvPr/>
        </p:nvSpPr>
        <p:spPr>
          <a:xfrm>
            <a:off x="4084067" y="2690987"/>
            <a:ext cx="1128266" cy="523220"/>
          </a:xfrm>
          <a:prstGeom prst="rect">
            <a:avLst/>
          </a:prstGeom>
          <a:noFill/>
        </p:spPr>
        <p:txBody>
          <a:bodyPr wrap="square" rtlCol="0">
            <a:spAutoFit/>
          </a:bodyPr>
          <a:lstStyle/>
          <a:p>
            <a:r>
              <a:rPr lang="en-GB" dirty="0"/>
              <a:t>x2.5</a:t>
            </a:r>
          </a:p>
        </p:txBody>
      </p:sp>
      <p:sp>
        <p:nvSpPr>
          <p:cNvPr id="12" name="TextBox 11"/>
          <p:cNvSpPr txBox="1"/>
          <p:nvPr/>
        </p:nvSpPr>
        <p:spPr>
          <a:xfrm>
            <a:off x="755576" y="5632450"/>
            <a:ext cx="3060774" cy="954107"/>
          </a:xfrm>
          <a:prstGeom prst="rect">
            <a:avLst/>
          </a:prstGeom>
          <a:noFill/>
        </p:spPr>
        <p:txBody>
          <a:bodyPr wrap="square" rtlCol="0">
            <a:spAutoFit/>
          </a:bodyPr>
          <a:lstStyle/>
          <a:p>
            <a:r>
              <a:rPr lang="en-GB" dirty="0"/>
              <a:t>X=encouraging questions</a:t>
            </a:r>
          </a:p>
        </p:txBody>
      </p:sp>
    </p:spTree>
    <p:extLst>
      <p:ext uri="{BB962C8B-B14F-4D97-AF65-F5344CB8AC3E}">
        <p14:creationId xmlns:p14="http://schemas.microsoft.com/office/powerpoint/2010/main" val="2371030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a:lnSpc>
                <a:spcPct val="80000"/>
              </a:lnSpc>
            </a:pPr>
            <a:r>
              <a:rPr lang="en-US" sz="4400"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sz="4000" b="0"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algn="ctr"/>
            <a:endParaRPr lang="en-US" sz="2000"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sz="4000" b="0"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sz="4000" b="0"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4000" b="0"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rPr>
              <a:t>Wanting/</a:t>
            </a:r>
          </a:p>
          <a:p>
            <a:pPr algn="ctr"/>
            <a:r>
              <a:rPr lang="en-US"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a:spcBef>
                <a:spcPct val="50000"/>
              </a:spcBef>
            </a:pPr>
            <a:r>
              <a:rPr lang="en-GB" sz="3200" dirty="0">
                <a:solidFill>
                  <a:srgbClr val="FFFF00"/>
                </a:solidFill>
              </a:rPr>
              <a:t>Assessing</a:t>
            </a:r>
          </a:p>
          <a:p>
            <a:pPr algn="ctr">
              <a:spcBef>
                <a:spcPct val="50000"/>
              </a:spcBef>
            </a:pPr>
            <a:r>
              <a:rPr lang="en-GB" sz="2000"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algn="ctr"/>
            <a:r>
              <a:rPr lang="en-GB" sz="3600" dirty="0">
                <a:solidFill>
                  <a:srgbClr val="FFFFFF"/>
                </a:solidFill>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indent="-633413">
              <a:lnSpc>
                <a:spcPct val="90000"/>
              </a:lnSpc>
              <a:spcBef>
                <a:spcPct val="30000"/>
              </a:spcBef>
              <a:buClr>
                <a:srgbClr val="009900"/>
              </a:buClr>
              <a:buFont typeface="+mj-lt"/>
              <a:buAutoNum type="arabicPeriod"/>
            </a:pPr>
            <a:endParaRPr lang="en-GB" dirty="0">
              <a:solidFill>
                <a:srgbClr val="59178A"/>
              </a:solidFill>
              <a:latin typeface="Calibri"/>
            </a:endParaRPr>
          </a:p>
          <a:p>
            <a:pPr marL="633413" indent="-633413">
              <a:lnSpc>
                <a:spcPct val="90000"/>
              </a:lnSpc>
              <a:spcBef>
                <a:spcPct val="30000"/>
              </a:spcBef>
              <a:buClr>
                <a:srgbClr val="009900"/>
              </a:buClr>
              <a:buFont typeface="+mj-lt"/>
              <a:buAutoNum type="arabicPeriod"/>
            </a:pPr>
            <a:endParaRPr lang="en-GB" dirty="0">
              <a:solidFill>
                <a:srgbClr val="59178A"/>
              </a:solidFill>
              <a:latin typeface="Calibri"/>
            </a:endParaRPr>
          </a:p>
          <a:p>
            <a:pPr marL="633413" indent="-633413">
              <a:lnSpc>
                <a:spcPct val="90000"/>
              </a:lnSpc>
              <a:spcBef>
                <a:spcPct val="30000"/>
              </a:spcBef>
              <a:buClr>
                <a:srgbClr val="009900"/>
              </a:buClr>
              <a:buFont typeface="+mj-lt"/>
              <a:buAutoNum type="arabicPeriod"/>
            </a:pPr>
            <a:r>
              <a:rPr lang="en-GB" dirty="0">
                <a:solidFill>
                  <a:srgbClr val="59178A"/>
                </a:solidFill>
                <a:latin typeface="Calibri"/>
              </a:rPr>
              <a:t>Striving to enhance our students’ </a:t>
            </a:r>
            <a:r>
              <a:rPr lang="en-GB" dirty="0">
                <a:solidFill>
                  <a:srgbClr val="CC0000"/>
                </a:solidFill>
                <a:latin typeface="Calibri"/>
              </a:rPr>
              <a:t>want</a:t>
            </a:r>
            <a:r>
              <a:rPr lang="en-GB" dirty="0">
                <a:solidFill>
                  <a:srgbClr val="59178A"/>
                </a:solidFill>
                <a:latin typeface="Calibri"/>
              </a:rPr>
              <a:t> to learn;</a:t>
            </a:r>
          </a:p>
          <a:p>
            <a:pPr marL="633413" indent="-633413">
              <a:lnSpc>
                <a:spcPct val="90000"/>
              </a:lnSpc>
              <a:spcBef>
                <a:spcPct val="30000"/>
              </a:spcBef>
              <a:buClr>
                <a:srgbClr val="009900"/>
              </a:buClr>
              <a:buFont typeface="+mj-lt"/>
              <a:buAutoNum type="arabicPeriod"/>
            </a:pPr>
            <a:r>
              <a:rPr lang="en-GB" dirty="0">
                <a:solidFill>
                  <a:srgbClr val="59178A"/>
                </a:solidFill>
                <a:latin typeface="Calibri"/>
              </a:rPr>
              <a:t>Helping students to develop ownership of the </a:t>
            </a:r>
            <a:r>
              <a:rPr lang="en-GB" dirty="0">
                <a:solidFill>
                  <a:srgbClr val="CC0000"/>
                </a:solidFill>
                <a:latin typeface="Calibri"/>
              </a:rPr>
              <a:t>need</a:t>
            </a:r>
            <a:r>
              <a:rPr lang="en-GB" dirty="0">
                <a:solidFill>
                  <a:srgbClr val="59178A"/>
                </a:solidFill>
                <a:latin typeface="Calibri"/>
              </a:rPr>
              <a:t> to learn;</a:t>
            </a:r>
          </a:p>
          <a:p>
            <a:pPr marL="633413" indent="-633413">
              <a:lnSpc>
                <a:spcPct val="90000"/>
              </a:lnSpc>
              <a:spcBef>
                <a:spcPct val="30000"/>
              </a:spcBef>
              <a:buClr>
                <a:srgbClr val="009900"/>
              </a:buClr>
              <a:buFont typeface="+mj-lt"/>
              <a:buAutoNum type="arabicPeriod"/>
            </a:pPr>
            <a:r>
              <a:rPr lang="en-GB" dirty="0">
                <a:solidFill>
                  <a:srgbClr val="59178A"/>
                </a:solidFill>
                <a:latin typeface="Calibri"/>
              </a:rPr>
              <a:t>Keeping students learning by </a:t>
            </a:r>
            <a:r>
              <a:rPr lang="en-GB" dirty="0">
                <a:solidFill>
                  <a:srgbClr val="CC0000"/>
                </a:solidFill>
                <a:latin typeface="Calibri"/>
              </a:rPr>
              <a:t>doing</a:t>
            </a:r>
            <a:r>
              <a:rPr lang="en-GB" dirty="0">
                <a:solidFill>
                  <a:srgbClr val="59178A"/>
                </a:solidFill>
                <a:latin typeface="Calibri"/>
              </a:rPr>
              <a:t>, practice, trial-and-error, repetition;</a:t>
            </a:r>
          </a:p>
          <a:p>
            <a:pPr marL="633413" indent="-633413">
              <a:lnSpc>
                <a:spcPct val="90000"/>
              </a:lnSpc>
              <a:spcBef>
                <a:spcPct val="30000"/>
              </a:spcBef>
              <a:buClr>
                <a:srgbClr val="009900"/>
              </a:buClr>
              <a:buFont typeface="+mj-lt"/>
              <a:buAutoNum type="arabicPeriod"/>
            </a:pPr>
            <a:r>
              <a:rPr lang="en-GB" dirty="0">
                <a:solidFill>
                  <a:srgbClr val="59178A"/>
                </a:solidFill>
                <a:latin typeface="Calibri"/>
              </a:rPr>
              <a:t>Ensuring students get quick and useful </a:t>
            </a:r>
            <a:r>
              <a:rPr lang="en-GB" dirty="0">
                <a:solidFill>
                  <a:srgbClr val="CC0000"/>
                </a:solidFill>
                <a:latin typeface="Calibri"/>
              </a:rPr>
              <a:t>feedback</a:t>
            </a:r>
            <a:r>
              <a:rPr lang="en-GB" dirty="0">
                <a:solidFill>
                  <a:srgbClr val="59178A"/>
                </a:solidFill>
                <a:latin typeface="Calibri"/>
              </a:rPr>
              <a:t> – from us and from each other;</a:t>
            </a:r>
          </a:p>
          <a:p>
            <a:pPr marL="633413" indent="-633413">
              <a:lnSpc>
                <a:spcPct val="90000"/>
              </a:lnSpc>
              <a:spcBef>
                <a:spcPct val="30000"/>
              </a:spcBef>
              <a:buClr>
                <a:srgbClr val="009900"/>
              </a:buClr>
              <a:buFont typeface="+mj-lt"/>
              <a:buAutoNum type="arabicPeriod"/>
            </a:pPr>
            <a:r>
              <a:rPr lang="en-GB" dirty="0">
                <a:solidFill>
                  <a:srgbClr val="59178A"/>
                </a:solidFill>
                <a:latin typeface="Calibri"/>
              </a:rPr>
              <a:t>Helping students to </a:t>
            </a:r>
            <a:r>
              <a:rPr lang="en-GB" dirty="0">
                <a:solidFill>
                  <a:srgbClr val="CC0000"/>
                </a:solidFill>
                <a:latin typeface="Calibri"/>
              </a:rPr>
              <a:t>make sense</a:t>
            </a:r>
            <a:r>
              <a:rPr lang="en-GB" dirty="0">
                <a:solidFill>
                  <a:srgbClr val="59178A"/>
                </a:solidFill>
                <a:latin typeface="Calibri"/>
              </a:rPr>
              <a:t> of what they learn.</a:t>
            </a:r>
          </a:p>
          <a:p>
            <a:pPr marL="633413" indent="-633413">
              <a:lnSpc>
                <a:spcPct val="90000"/>
              </a:lnSpc>
              <a:spcBef>
                <a:spcPct val="30000"/>
              </a:spcBef>
              <a:buClr>
                <a:srgbClr val="009900"/>
              </a:buClr>
              <a:buFont typeface="+mj-lt"/>
              <a:buAutoNum type="arabicPeriod"/>
            </a:pPr>
            <a:r>
              <a:rPr lang="en-GB" dirty="0">
                <a:solidFill>
                  <a:srgbClr val="59178A"/>
                </a:solidFill>
                <a:latin typeface="Calibri"/>
              </a:rPr>
              <a:t>Getting students deepening their learning by </a:t>
            </a:r>
            <a:r>
              <a:rPr lang="en-GB" dirty="0">
                <a:solidFill>
                  <a:srgbClr val="FF0000"/>
                </a:solidFill>
                <a:latin typeface="Calibri"/>
              </a:rPr>
              <a:t>coaching</a:t>
            </a:r>
            <a:r>
              <a:rPr lang="en-GB" dirty="0">
                <a:solidFill>
                  <a:srgbClr val="59178A"/>
                </a:solidFill>
                <a:latin typeface="Calibri"/>
              </a:rPr>
              <a:t> other students, explaining things to each other.</a:t>
            </a:r>
          </a:p>
          <a:p>
            <a:pPr marL="633413" indent="-633413">
              <a:lnSpc>
                <a:spcPct val="90000"/>
              </a:lnSpc>
              <a:spcBef>
                <a:spcPct val="30000"/>
              </a:spcBef>
              <a:buClr>
                <a:srgbClr val="009900"/>
              </a:buClr>
              <a:buFont typeface="+mj-lt"/>
              <a:buAutoNum type="arabicPeriod"/>
            </a:pPr>
            <a:r>
              <a:rPr lang="en-GB" dirty="0">
                <a:solidFill>
                  <a:srgbClr val="59178A"/>
                </a:solidFill>
                <a:latin typeface="Calibri"/>
              </a:rPr>
              <a:t>Allowing students to further deepen their learning by </a:t>
            </a:r>
            <a:r>
              <a:rPr lang="en-GB" dirty="0">
                <a:solidFill>
                  <a:srgbClr val="FF0000"/>
                </a:solidFill>
                <a:latin typeface="Calibri"/>
              </a:rPr>
              <a:t>assessing</a:t>
            </a:r>
            <a:r>
              <a:rPr lang="en-GB" dirty="0">
                <a:solidFill>
                  <a:srgbClr val="59178A"/>
                </a:solidFill>
                <a:latin typeface="Calibri"/>
              </a:rPr>
              <a:t> their own learning, and assessing others’ learning – </a:t>
            </a:r>
            <a:r>
              <a:rPr lang="en-GB" dirty="0">
                <a:solidFill>
                  <a:srgbClr val="FF0000"/>
                </a:solidFill>
                <a:latin typeface="Calibri"/>
              </a:rPr>
              <a:t>making informed judgements</a:t>
            </a:r>
            <a:r>
              <a:rPr lang="en-GB" dirty="0">
                <a:solidFill>
                  <a:srgbClr val="59178A"/>
                </a:solidFill>
                <a:latin typeface="Calibri"/>
              </a:rPr>
              <a:t>.</a:t>
            </a:r>
          </a:p>
          <a:p>
            <a:pPr marL="633413" indent="-633413">
              <a:lnSpc>
                <a:spcPct val="90000"/>
              </a:lnSpc>
              <a:spcBef>
                <a:spcPct val="30000"/>
              </a:spcBef>
              <a:buClr>
                <a:srgbClr val="009900"/>
              </a:buClr>
              <a:buFont typeface="+mj-lt"/>
              <a:buAutoNum type="arabicPeriod"/>
            </a:pPr>
            <a:endParaRPr lang="en-GB" dirty="0">
              <a:solidFill>
                <a:srgbClr val="59178A"/>
              </a:solidFill>
              <a:latin typeface="Calibri"/>
            </a:endParaRPr>
          </a:p>
          <a:p>
            <a:pPr marL="633413" indent="-633413">
              <a:lnSpc>
                <a:spcPct val="90000"/>
              </a:lnSpc>
              <a:spcBef>
                <a:spcPct val="30000"/>
              </a:spcBef>
              <a:buClr>
                <a:srgbClr val="009900"/>
              </a:buClr>
              <a:buFont typeface="+mj-lt"/>
              <a:buAutoNum type="arabicPeriod"/>
            </a:pPr>
            <a:endParaRPr lang="en-GB" dirty="0">
              <a:solidFill>
                <a:srgbClr val="59178A"/>
              </a:solidFill>
              <a:latin typeface="Calibri"/>
            </a:endParaRPr>
          </a:p>
          <a:p>
            <a:pPr marL="633413" indent="-633413">
              <a:lnSpc>
                <a:spcPct val="90000"/>
              </a:lnSpc>
              <a:spcBef>
                <a:spcPct val="30000"/>
              </a:spcBef>
              <a:buClr>
                <a:srgbClr val="009900"/>
              </a:buClr>
              <a:buFont typeface="+mj-lt"/>
              <a:buAutoNum type="arabicPeriod"/>
            </a:pPr>
            <a:endParaRPr lang="en-GB" dirty="0">
              <a:solidFill>
                <a:srgbClr val="59178A"/>
              </a:solidFill>
              <a:latin typeface="Calibri"/>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dirty="0">
                <a:solidFill>
                  <a:srgbClr val="008000"/>
                </a:solidFill>
                <a:latin typeface="+mj-lt"/>
                <a:ea typeface="+mj-ea"/>
                <a:cs typeface="+mj-cs"/>
              </a:rPr>
              <a:t>We can make learning happen by: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t>Seven things we can try to do</a:t>
            </a:r>
          </a:p>
        </p:txBody>
      </p:sp>
      <p:sp>
        <p:nvSpPr>
          <p:cNvPr id="3" name="Content Placeholder 2"/>
          <p:cNvSpPr>
            <a:spLocks noGrp="1"/>
          </p:cNvSpPr>
          <p:nvPr>
            <p:ph idx="1"/>
          </p:nvPr>
        </p:nvSpPr>
        <p:spPr/>
        <p:txBody>
          <a:bodyPr/>
          <a:lstStyle/>
          <a:p>
            <a:pPr>
              <a:buNone/>
            </a:pPr>
            <a:r>
              <a:rPr lang="en-GB" sz="2800" dirty="0">
                <a:solidFill>
                  <a:srgbClr val="FF0000"/>
                </a:solidFill>
                <a:latin typeface="Calibri" pitchFamily="34" charset="0"/>
              </a:rPr>
              <a:t>Intent</a:t>
            </a:r>
            <a:r>
              <a:rPr lang="en-GB" sz="2800" dirty="0">
                <a:latin typeface="Calibri" pitchFamily="34" charset="0"/>
              </a:rPr>
              <a:t> – make the intended outcomes really clear. </a:t>
            </a:r>
          </a:p>
          <a:p>
            <a:pPr>
              <a:buNone/>
            </a:pPr>
            <a:r>
              <a:rPr lang="en-GB" sz="2800" dirty="0">
                <a:solidFill>
                  <a:srgbClr val="FF0000"/>
                </a:solidFill>
                <a:latin typeface="Calibri" pitchFamily="34" charset="0"/>
              </a:rPr>
              <a:t>Need</a:t>
            </a:r>
            <a:r>
              <a:rPr lang="en-GB" sz="2800" dirty="0">
                <a:latin typeface="Calibri" pitchFamily="34" charset="0"/>
              </a:rPr>
              <a:t> – find out what students think they need, and respond to this.	</a:t>
            </a:r>
          </a:p>
          <a:p>
            <a:pPr>
              <a:buNone/>
            </a:pPr>
            <a:r>
              <a:rPr lang="en-GB" sz="2800" dirty="0">
                <a:solidFill>
                  <a:srgbClr val="FF0000"/>
                </a:solidFill>
                <a:latin typeface="Calibri" pitchFamily="34" charset="0"/>
              </a:rPr>
              <a:t>Support</a:t>
            </a:r>
            <a:r>
              <a:rPr lang="en-GB" sz="2800" dirty="0">
                <a:latin typeface="Calibri" pitchFamily="34" charset="0"/>
              </a:rPr>
              <a:t> students in every way possible.</a:t>
            </a:r>
          </a:p>
          <a:p>
            <a:pPr>
              <a:buNone/>
            </a:pPr>
            <a:r>
              <a:rPr lang="en-GB" sz="2800" dirty="0">
                <a:solidFill>
                  <a:srgbClr val="FF0000"/>
                </a:solidFill>
                <a:latin typeface="Calibri" pitchFamily="34" charset="0"/>
              </a:rPr>
              <a:t>People</a:t>
            </a:r>
            <a:r>
              <a:rPr lang="en-GB" sz="2800" dirty="0">
                <a:latin typeface="Calibri" pitchFamily="34" charset="0"/>
              </a:rPr>
              <a:t>: students are people, they’re human, like us.</a:t>
            </a:r>
          </a:p>
          <a:p>
            <a:pPr>
              <a:buNone/>
            </a:pPr>
            <a:r>
              <a:rPr lang="en-GB" sz="2800" dirty="0">
                <a:solidFill>
                  <a:srgbClr val="FF0000"/>
                </a:solidFill>
                <a:latin typeface="Calibri" pitchFamily="34" charset="0"/>
              </a:rPr>
              <a:t>Interact</a:t>
            </a:r>
            <a:r>
              <a:rPr lang="en-GB" sz="2800" dirty="0">
                <a:latin typeface="Calibri" pitchFamily="34" charset="0"/>
              </a:rPr>
              <a:t> with students in large groups, small groups, online and one-to-one.</a:t>
            </a:r>
          </a:p>
          <a:p>
            <a:pPr>
              <a:buNone/>
            </a:pPr>
            <a:r>
              <a:rPr lang="en-GB" sz="2800" dirty="0">
                <a:solidFill>
                  <a:srgbClr val="FF0000"/>
                </a:solidFill>
                <a:latin typeface="Calibri" pitchFamily="34" charset="0"/>
              </a:rPr>
              <a:t>Remember</a:t>
            </a:r>
            <a:r>
              <a:rPr lang="en-GB" sz="2800" dirty="0">
                <a:latin typeface="Calibri" pitchFamily="34" charset="0"/>
              </a:rPr>
              <a:t> names, faces, what you said to each student last time, ...</a:t>
            </a:r>
          </a:p>
          <a:p>
            <a:pPr>
              <a:buNone/>
            </a:pPr>
            <a:r>
              <a:rPr lang="en-GB" sz="2800" dirty="0">
                <a:solidFill>
                  <a:srgbClr val="FF0000"/>
                </a:solidFill>
                <a:latin typeface="Calibri" pitchFamily="34" charset="0"/>
              </a:rPr>
              <a:t>Evidence</a:t>
            </a:r>
            <a:r>
              <a:rPr lang="en-GB" sz="2800" dirty="0">
                <a:latin typeface="Calibri" pitchFamily="34" charset="0"/>
              </a:rPr>
              <a:t>: keep students aware of the evidence which will lead to their success.</a:t>
            </a:r>
          </a:p>
        </p:txBody>
      </p:sp>
      <p:sp>
        <p:nvSpPr>
          <p:cNvPr id="4" name="Rectangle 3"/>
          <p:cNvSpPr/>
          <p:nvPr/>
        </p:nvSpPr>
        <p:spPr bwMode="auto">
          <a:xfrm>
            <a:off x="395420" y="1268700"/>
            <a:ext cx="288040" cy="4680650"/>
          </a:xfrm>
          <a:prstGeom prst="rect">
            <a:avLst/>
          </a:prstGeom>
          <a:solidFill>
            <a:srgbClr val="FFFF00">
              <a:alpha val="25098"/>
            </a:srgbClr>
          </a:solidFill>
          <a:ln w="63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eaLnBrk="1" hangingPunct="1"/>
            <a:endParaRPr lang="en-GB" sz="4000" b="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179512" y="0"/>
            <a:ext cx="7121393" cy="4221088"/>
          </a:xfrm>
          <a:noFill/>
        </p:spPr>
        <p:txBody>
          <a:bodyPr lIns="92075" tIns="46038" rIns="92075" bIns="46038"/>
          <a:lstStyle/>
          <a:p>
            <a:pPr algn="ctr"/>
            <a:br>
              <a:rPr lang="en-US" sz="3600" dirty="0">
                <a:solidFill>
                  <a:schemeClr val="tx1"/>
                </a:solidFill>
                <a:latin typeface="Calibri" pitchFamily="34" charset="0"/>
              </a:rPr>
            </a:br>
            <a:r>
              <a:rPr lang="en-US" sz="5400" dirty="0">
                <a:solidFill>
                  <a:schemeClr val="tx1"/>
                </a:solidFill>
                <a:latin typeface="Calibri" pitchFamily="34" charset="0"/>
              </a:rPr>
              <a:t>Seven practical things</a:t>
            </a:r>
            <a:br>
              <a:rPr lang="en-US" sz="4000" dirty="0">
                <a:solidFill>
                  <a:srgbClr val="FF0000"/>
                </a:solidFill>
                <a:latin typeface="Calibri" pitchFamily="34" charset="0"/>
              </a:rPr>
            </a:br>
            <a:r>
              <a:rPr lang="en-US" sz="4000" dirty="0">
                <a:solidFill>
                  <a:srgbClr val="FFFF00"/>
                </a:solidFill>
                <a:latin typeface="Calibri" pitchFamily="34" charset="0"/>
              </a:rPr>
              <a:t>you can do to make learning happen</a:t>
            </a:r>
            <a:br>
              <a:rPr lang="en-US" sz="4000" dirty="0">
                <a:solidFill>
                  <a:srgbClr val="FFFF00"/>
                </a:solidFill>
                <a:latin typeface="Calibri" pitchFamily="34" charset="0"/>
              </a:rPr>
            </a:br>
            <a:br>
              <a:rPr lang="en-GB" sz="3200" dirty="0">
                <a:solidFill>
                  <a:srgbClr val="008000"/>
                </a:solidFill>
                <a:latin typeface="Calibri" pitchFamily="34" charset="0"/>
              </a:rPr>
            </a:br>
            <a:r>
              <a:rPr lang="en-GB" sz="2400" dirty="0">
                <a:solidFill>
                  <a:srgbClr val="008000"/>
                </a:solidFill>
                <a:latin typeface="Calibri" pitchFamily="34" charset="0"/>
              </a:rPr>
              <a:t> </a:t>
            </a:r>
            <a:br>
              <a:rPr lang="en-GB" sz="2400" dirty="0">
                <a:solidFill>
                  <a:srgbClr val="008000"/>
                </a:solidFill>
                <a:latin typeface="Calibri" pitchFamily="34" charset="0"/>
              </a:rPr>
            </a:br>
            <a:endParaRPr lang="en-GB" sz="4400" b="1" dirty="0">
              <a:solidFill>
                <a:srgbClr val="008000"/>
              </a:solidFill>
              <a:latin typeface="Calibri"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00000"/>
              </a:solidFill>
              <a:effectLst/>
              <a:uLnTx/>
              <a:uFillTx/>
              <a:latin typeface="Calibri" pitchFamily="34" charset="0"/>
            </a:endParaRPr>
          </a:p>
        </p:txBody>
      </p:sp>
      <p:sp>
        <p:nvSpPr>
          <p:cNvPr id="6" name="Rectangle 8">
            <a:hlinkClick r:id="rId4" action="ppaction://hlinkpres?slideindex=1&amp;slidetitle="/>
          </p:cNvPr>
          <p:cNvSpPr>
            <a:spLocks noChangeArrowheads="1"/>
          </p:cNvSpPr>
          <p:nvPr/>
        </p:nvSpPr>
        <p:spPr bwMode="auto">
          <a:xfrm>
            <a:off x="251520" y="3645024"/>
            <a:ext cx="6912768" cy="2808312"/>
          </a:xfrm>
          <a:prstGeom prst="rect">
            <a:avLst/>
          </a:prstGeom>
          <a:solidFill>
            <a:schemeClr val="tx1"/>
          </a:solidFill>
          <a:ln w="12700">
            <a:noFill/>
            <a:miter lim="800000"/>
            <a:headEnd/>
            <a:tailEnd/>
          </a:ln>
        </p:spPr>
        <p:txBody>
          <a:bodyPr lIns="92075" tIns="46038" rIns="92075" bIns="46038" anchor="ctr"/>
          <a:lstStyle/>
          <a:p>
            <a:pPr marL="723900" marR="0" lvl="0" indent="-723900" algn="ctr" defTabSz="91440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3600" b="1" i="0" u="none" strike="noStrike" kern="0" cap="none" spc="0" normalizeH="0" baseline="0" noProof="0" dirty="0">
                <a:ln>
                  <a:noFill/>
                </a:ln>
                <a:solidFill>
                  <a:srgbClr val="000000"/>
                </a:solidFill>
                <a:effectLst/>
                <a:uLnTx/>
                <a:uFillTx/>
                <a:latin typeface="Calibri" pitchFamily="34" charset="0"/>
              </a:rPr>
              <a:t>Phil Race</a:t>
            </a:r>
          </a:p>
          <a:p>
            <a:pPr marL="723900" marR="0" lvl="0" indent="-723900" algn="ctr" defTabSz="914400" eaLnBrk="0" fontAlgn="base" latinLnBrk="0" hangingPunct="0">
              <a:lnSpc>
                <a:spcPct val="100000"/>
              </a:lnSpc>
              <a:spcBef>
                <a:spcPct val="20000"/>
              </a:spcBef>
              <a:spcAft>
                <a:spcPct val="0"/>
              </a:spcAft>
              <a:buClr>
                <a:srgbClr val="7E9CE8"/>
              </a:buClr>
              <a:buSzTx/>
              <a:buFontTx/>
              <a:buNone/>
              <a:tabLst/>
              <a:defRPr/>
            </a:pPr>
            <a:r>
              <a:rPr kumimoji="0" lang="en-GB" sz="1600" b="1" i="0" u="none" strike="noStrike" kern="0" cap="none" spc="0" normalizeH="0" baseline="0" noProof="0" dirty="0">
                <a:ln>
                  <a:noFill/>
                </a:ln>
                <a:solidFill>
                  <a:srgbClr val="000000"/>
                </a:solidFill>
                <a:effectLst/>
                <a:uLnTx/>
                <a:uFillTx/>
                <a:latin typeface="Calibri" pitchFamily="34" charset="0"/>
              </a:rPr>
              <a:t>BSc  PhD  PGCE  FCIPD  PFHEA   NTF</a:t>
            </a:r>
          </a:p>
          <a:p>
            <a:pPr marL="723900" marR="0" lvl="0" indent="-723900" algn="ctr" defTabSz="914400" eaLnBrk="0" fontAlgn="base" latinLnBrk="0" hangingPunct="0">
              <a:lnSpc>
                <a:spcPct val="100000"/>
              </a:lnSpc>
              <a:spcBef>
                <a:spcPct val="20000"/>
              </a:spcBef>
              <a:spcAft>
                <a:spcPct val="0"/>
              </a:spcAft>
              <a:buClr>
                <a:srgbClr val="7E9CE8"/>
              </a:buClr>
              <a:buSzTx/>
              <a:buFontTx/>
              <a:buNone/>
              <a:tabLst/>
              <a:defRPr/>
            </a:pPr>
            <a:r>
              <a:rPr kumimoji="0" lang="en-GB" sz="2400" b="1" i="0" u="none" strike="noStrike" kern="0" cap="none" spc="0" normalizeH="0" baseline="0" noProof="0" dirty="0">
                <a:ln>
                  <a:noFill/>
                </a:ln>
                <a:solidFill>
                  <a:srgbClr val="008000"/>
                </a:solidFill>
                <a:effectLst/>
                <a:uLnTx/>
                <a:uFillTx/>
                <a:latin typeface="Calibri" pitchFamily="34" charset="0"/>
              </a:rPr>
              <a:t>(from Newcastle-upon-Tyne)</a:t>
            </a:r>
            <a:endParaRPr kumimoji="0" lang="en-GB" sz="1600" b="1" i="0" u="none" strike="noStrike" kern="0" cap="none" spc="0" normalizeH="0" baseline="0" noProof="0" dirty="0">
              <a:ln>
                <a:noFill/>
              </a:ln>
              <a:solidFill>
                <a:srgbClr val="000000"/>
              </a:solidFill>
              <a:effectLst/>
              <a:uLnTx/>
              <a:uFillTx/>
              <a:latin typeface="Calibri" pitchFamily="34" charset="0"/>
            </a:endParaRPr>
          </a:p>
          <a:p>
            <a:pPr marL="0" marR="0" lvl="0" indent="0" algn="ctr" defTabSz="91440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2400" b="1" i="0" u="none" strike="noStrike" kern="0" cap="none" spc="0" normalizeH="0" baseline="0" noProof="0" dirty="0">
                <a:ln>
                  <a:noFill/>
                </a:ln>
                <a:solidFill>
                  <a:srgbClr val="002060"/>
                </a:solidFill>
                <a:effectLst/>
                <a:uLnTx/>
                <a:uFillTx/>
                <a:latin typeface="Calibri" pitchFamily="34" charset="0"/>
              </a:rPr>
              <a:t>Follow Phil on Twitter:   @RacePhil</a:t>
            </a:r>
            <a:r>
              <a:rPr kumimoji="0" lang="en-GB" sz="2000" b="1" i="0" u="none" strike="noStrike" kern="0" cap="none" spc="0" normalizeH="0" baseline="0" noProof="0" dirty="0">
                <a:ln>
                  <a:noFill/>
                </a:ln>
                <a:solidFill>
                  <a:srgbClr val="4F81BD"/>
                </a:solidFill>
                <a:effectLst/>
                <a:uLnTx/>
                <a:uFillTx/>
                <a:latin typeface="Calibri" pitchFamily="34" charset="0"/>
              </a:rPr>
              <a:t> </a:t>
            </a:r>
          </a:p>
          <a:p>
            <a:pPr marL="723900" marR="0" lvl="0" indent="-723900" algn="ctr" defTabSz="91440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0" cap="none" spc="0" normalizeH="0" baseline="0" noProof="0" dirty="0">
                <a:ln>
                  <a:noFill/>
                </a:ln>
                <a:solidFill>
                  <a:srgbClr val="000000"/>
                </a:solidFill>
                <a:effectLst/>
                <a:uLnTx/>
                <a:uFillTx/>
                <a:latin typeface="Calibri" pitchFamily="34" charset="0"/>
              </a:rPr>
              <a:t>Visiting Professor:  University of Plymouth and University Campus Suffolk</a:t>
            </a:r>
          </a:p>
          <a:p>
            <a:pPr marL="723900" marR="0" lvl="0" indent="-723900" algn="ctr" defTabSz="91440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0" cap="none" spc="0" normalizeH="0" baseline="0" noProof="0" dirty="0">
                <a:ln>
                  <a:noFill/>
                </a:ln>
                <a:solidFill>
                  <a:srgbClr val="000000"/>
                </a:solidFill>
                <a:effectLst/>
                <a:uLnTx/>
                <a:uFillTx/>
                <a:latin typeface="Calibri" pitchFamily="34" charset="0"/>
              </a:rPr>
              <a:t>Emeritus Professor, Leeds Beckett University</a:t>
            </a:r>
          </a:p>
        </p:txBody>
      </p:sp>
      <p:sp>
        <p:nvSpPr>
          <p:cNvPr id="7" name="Action Button: Custom 6">
            <a:hlinkClick r:id="rId5" action="ppaction://hlinkpres?slideindex=1&amp;slidetitle=Slide 1" highlightClick="1"/>
          </p:cNvPr>
          <p:cNvSpPr/>
          <p:nvPr/>
        </p:nvSpPr>
        <p:spPr>
          <a:xfrm>
            <a:off x="7164288" y="342900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4400" b="0" i="0" u="none" strike="noStrike" kern="0" cap="none" spc="0" normalizeH="0" baseline="0" noProof="0">
              <a:ln>
                <a:noFill/>
              </a:ln>
              <a:solidFill>
                <a:srgbClr val="FFFFFF"/>
              </a:solidFill>
              <a:effectLst/>
              <a:uLnTx/>
              <a:uFillTx/>
              <a:latin typeface="Calibri" pitchFamily="34" charset="0"/>
            </a:endParaRPr>
          </a:p>
        </p:txBody>
      </p:sp>
    </p:spTree>
    <p:extLst>
      <p:ext uri="{BB962C8B-B14F-4D97-AF65-F5344CB8AC3E}">
        <p14:creationId xmlns:p14="http://schemas.microsoft.com/office/powerpoint/2010/main" val="949375212"/>
      </p:ext>
    </p:extLst>
  </p:cSld>
  <p:clrMapOvr>
    <a:overrideClrMapping bg1="dk1" tx1="lt1" bg2="dk2" tx2="lt2" accent1="accent1" accent2="accent2" accent3="accent3" accent4="accent4" accent5="accent5" accent6="accent6" hlink="hlink" folHlink="folHlink"/>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3059832" y="1447800"/>
            <a:ext cx="3024336" cy="42134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rPr>
              <a:t>Seven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rPr>
              <a:t>practical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rPr>
              <a:t>things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rPr>
              <a:t>you can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rPr>
              <a:t>do</a:t>
            </a:r>
          </a:p>
        </p:txBody>
      </p:sp>
      <p:sp>
        <p:nvSpPr>
          <p:cNvPr id="15" name="Oval 14"/>
          <p:cNvSpPr>
            <a:spLocks noChangeArrowheads="1"/>
          </p:cNvSpPr>
          <p:nvPr/>
        </p:nvSpPr>
        <p:spPr bwMode="auto">
          <a:xfrm>
            <a:off x="2819400" y="1524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mn-lt"/>
              </a:rPr>
              <a:t>1 Capture your reflections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mn-lt"/>
            </a:endParaRPr>
          </a:p>
        </p:txBody>
      </p:sp>
      <p:sp>
        <p:nvSpPr>
          <p:cNvPr id="13" name="Oval 12"/>
          <p:cNvSpPr>
            <a:spLocks noChangeArrowheads="1"/>
          </p:cNvSpPr>
          <p:nvPr/>
        </p:nvSpPr>
        <p:spPr bwMode="auto">
          <a:xfrm>
            <a:off x="5486400" y="1371600"/>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mn-lt"/>
              </a:rPr>
              <a:t>2 Find out where your learners are at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mn-lt"/>
            </a:endParaRPr>
          </a:p>
        </p:txBody>
      </p:sp>
      <p:sp>
        <p:nvSpPr>
          <p:cNvPr id="4" name="Oval 3"/>
          <p:cNvSpPr>
            <a:spLocks noChangeArrowheads="1"/>
          </p:cNvSpPr>
          <p:nvPr/>
        </p:nvSpPr>
        <p:spPr bwMode="auto">
          <a:xfrm>
            <a:off x="5753100" y="3124200"/>
            <a:ext cx="3390900" cy="1641475"/>
          </a:xfrm>
          <a:prstGeom prst="ellipse">
            <a:avLst/>
          </a:prstGeom>
          <a:solidFill>
            <a:srgbClr val="FF0000"/>
          </a:solidFill>
          <a:ln w="57150" algn="ctr">
            <a:solidFill>
              <a:schemeClr val="tx1"/>
            </a:solidFill>
            <a:round/>
            <a:headEnd/>
            <a:tailEnd/>
          </a:ln>
        </p:spPr>
        <p:txBody>
          <a:bodyPr wrap="square" lIns="0" tIns="0" rIns="0" bIns="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mn-lt"/>
              </a:rPr>
              <a:t>3 Keep watching how others teach</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mn-lt"/>
            </a:endParaRPr>
          </a:p>
        </p:txBody>
      </p:sp>
      <p:sp>
        <p:nvSpPr>
          <p:cNvPr id="17" name="Oval 16"/>
          <p:cNvSpPr>
            <a:spLocks noChangeArrowheads="1"/>
          </p:cNvSpPr>
          <p:nvPr/>
        </p:nvSpPr>
        <p:spPr bwMode="auto">
          <a:xfrm>
            <a:off x="4648200" y="4800600"/>
            <a:ext cx="3452192" cy="1641475"/>
          </a:xfrm>
          <a:prstGeom prst="ellipse">
            <a:avLst/>
          </a:prstGeom>
          <a:solidFill>
            <a:schemeClr val="accent2">
              <a:lumMod val="40000"/>
              <a:lumOff val="60000"/>
            </a:schemeClr>
          </a:solidFill>
          <a:ln w="57150" algn="ctr">
            <a:solidFill>
              <a:schemeClr val="tx1"/>
            </a:solidFill>
            <a:round/>
            <a:headEnd/>
            <a:tailEnd/>
          </a:ln>
        </p:spPr>
        <p:txBody>
          <a:bodyPr wrap="square" lIns="0" tIns="0" rIns="0" bIns="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7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a:ln>
                  <a:noFill/>
                </a:ln>
                <a:solidFill>
                  <a:prstClr val="black"/>
                </a:solidFill>
                <a:effectLst/>
                <a:uLnTx/>
                <a:uFillTx/>
                <a:latin typeface="+mn-lt"/>
              </a:rPr>
              <a:t>4 Make students’ targets clear and interesting</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700" b="1" i="0" u="none" strike="noStrike" kern="0" cap="none" spc="0" normalizeH="0" baseline="0" noProof="0" dirty="0">
              <a:ln>
                <a:noFill/>
              </a:ln>
              <a:solidFill>
                <a:prstClr val="black"/>
              </a:solidFill>
              <a:effectLst/>
              <a:uLnTx/>
              <a:uFillTx/>
              <a:latin typeface="+mn-lt"/>
            </a:endParaRPr>
          </a:p>
        </p:txBody>
      </p:sp>
      <p:sp>
        <p:nvSpPr>
          <p:cNvPr id="16" name="Oval 15"/>
          <p:cNvSpPr>
            <a:spLocks noChangeArrowheads="1"/>
          </p:cNvSpPr>
          <p:nvPr/>
        </p:nvSpPr>
        <p:spPr bwMode="auto">
          <a:xfrm>
            <a:off x="1143000" y="4800600"/>
            <a:ext cx="3390900" cy="1641475"/>
          </a:xfrm>
          <a:prstGeom prst="ellipse">
            <a:avLst/>
          </a:prstGeom>
          <a:solidFill>
            <a:srgbClr val="66FFFF"/>
          </a:solidFill>
          <a:ln w="57150" algn="ctr">
            <a:solidFill>
              <a:schemeClr val="tx1"/>
            </a:solidFill>
            <a:round/>
            <a:headEnd/>
            <a:tailEnd/>
          </a:ln>
        </p:spPr>
        <p:txBody>
          <a:bodyPr wrap="square" lIns="0" tIns="0" rIns="0" bIns="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mn-lt"/>
              </a:rPr>
              <a:t>5 Get learners talking</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mn-lt"/>
            </a:endParaRPr>
          </a:p>
        </p:txBody>
      </p:sp>
      <p:sp>
        <p:nvSpPr>
          <p:cNvPr id="14" name="Oval 13"/>
          <p:cNvSpPr>
            <a:spLocks noChangeArrowheads="1"/>
          </p:cNvSpPr>
          <p:nvPr/>
        </p:nvSpPr>
        <p:spPr bwMode="auto">
          <a:xfrm>
            <a:off x="0" y="3124200"/>
            <a:ext cx="3390900" cy="1641475"/>
          </a:xfrm>
          <a:prstGeom prst="ellipse">
            <a:avLst/>
          </a:prstGeom>
          <a:solidFill>
            <a:schemeClr val="tx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mn-lt"/>
              </a:rPr>
              <a:t>6 Keep talking about links to assessment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mn-lt"/>
            </a:endParaRPr>
          </a:p>
        </p:txBody>
      </p:sp>
      <p:sp>
        <p:nvSpPr>
          <p:cNvPr id="12" name="Oval 11"/>
          <p:cNvSpPr>
            <a:spLocks noChangeArrowheads="1"/>
          </p:cNvSpPr>
          <p:nvPr/>
        </p:nvSpPr>
        <p:spPr bwMode="auto">
          <a:xfrm>
            <a:off x="228600" y="1371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mn-lt"/>
              </a:rPr>
              <a:t>7 Make good use of praise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370593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4" grpId="0" animBg="1"/>
      <p:bldP spid="17" grpId="0" animBg="1"/>
      <p:bldP spid="16" grpId="0" animBg="1"/>
      <p:bldP spid="14"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b="1" dirty="0">
                <a:latin typeface="Calibri" pitchFamily="34" charset="0"/>
              </a:rPr>
              <a:t>1 	Capture your reflections</a:t>
            </a:r>
          </a:p>
        </p:txBody>
      </p:sp>
      <p:sp>
        <p:nvSpPr>
          <p:cNvPr id="3" name="Content Placeholder 2"/>
          <p:cNvSpPr>
            <a:spLocks noGrp="1"/>
          </p:cNvSpPr>
          <p:nvPr>
            <p:ph idx="1"/>
          </p:nvPr>
        </p:nvSpPr>
        <p:spPr/>
        <p:txBody>
          <a:bodyPr/>
          <a:lstStyle/>
          <a:p>
            <a:pPr>
              <a:buNone/>
            </a:pPr>
            <a:r>
              <a:rPr lang="en-GB" dirty="0"/>
              <a:t>After every teaching session, give yourself five minutes to jot down the following:</a:t>
            </a:r>
          </a:p>
          <a:p>
            <a:pPr>
              <a:buFont typeface="+mj-lt"/>
              <a:buAutoNum type="arabicPeriod"/>
            </a:pPr>
            <a:r>
              <a:rPr lang="en-GB" dirty="0"/>
              <a:t>Date, time, place, title of session (to help you keep track of how your teaching develops).</a:t>
            </a:r>
          </a:p>
          <a:p>
            <a:pPr>
              <a:buFont typeface="+mj-lt"/>
              <a:buAutoNum type="arabicPeriod"/>
            </a:pPr>
            <a:r>
              <a:rPr lang="en-GB" dirty="0"/>
              <a:t>The thing that went </a:t>
            </a:r>
            <a:r>
              <a:rPr lang="en-GB" dirty="0">
                <a:solidFill>
                  <a:schemeClr val="accent6">
                    <a:lumMod val="60000"/>
                    <a:lumOff val="40000"/>
                  </a:schemeClr>
                </a:solidFill>
              </a:rPr>
              <a:t>best</a:t>
            </a:r>
            <a:r>
              <a:rPr lang="en-GB" dirty="0"/>
              <a:t> about this particular session, and that you’ll do again.</a:t>
            </a:r>
          </a:p>
          <a:p>
            <a:pPr>
              <a:buFont typeface="+mj-lt"/>
              <a:buAutoNum type="arabicPeriod"/>
            </a:pPr>
            <a:r>
              <a:rPr lang="en-GB" dirty="0"/>
              <a:t>One thing you would do </a:t>
            </a:r>
            <a:r>
              <a:rPr lang="en-GB" dirty="0">
                <a:solidFill>
                  <a:schemeClr val="accent6">
                    <a:lumMod val="60000"/>
                    <a:lumOff val="40000"/>
                  </a:schemeClr>
                </a:solidFill>
              </a:rPr>
              <a:t>differently</a:t>
            </a:r>
            <a:r>
              <a:rPr lang="en-GB" dirty="0"/>
              <a:t> if you were able to rewind the tape.</a:t>
            </a:r>
          </a:p>
          <a:p>
            <a:pPr>
              <a:buFont typeface="+mj-lt"/>
              <a:buAutoNum type="arabicPeriod"/>
            </a:pPr>
            <a:r>
              <a:rPr lang="en-GB" dirty="0"/>
              <a:t>Something </a:t>
            </a:r>
            <a:r>
              <a:rPr lang="en-GB" dirty="0">
                <a:solidFill>
                  <a:schemeClr val="accent6">
                    <a:lumMod val="60000"/>
                    <a:lumOff val="40000"/>
                  </a:schemeClr>
                </a:solidFill>
              </a:rPr>
              <a:t>else </a:t>
            </a:r>
            <a:r>
              <a:rPr lang="en-GB" dirty="0"/>
              <a:t>you may want to think about</a:t>
            </a:r>
            <a:r>
              <a:rPr lang="en-GB" dirty="0">
                <a:solidFill>
                  <a:schemeClr val="accent6">
                    <a:lumMod val="60000"/>
                    <a:lumOff val="40000"/>
                  </a:schemeClr>
                </a:solidFill>
              </a:rPr>
              <a:t> </a:t>
            </a:r>
            <a:r>
              <a:rPr lang="en-GB" dirty="0"/>
              <a:t>!</a:t>
            </a:r>
          </a:p>
        </p:txBody>
      </p:sp>
    </p:spTree>
    <p:extLst>
      <p:ext uri="{BB962C8B-B14F-4D97-AF65-F5344CB8AC3E}">
        <p14:creationId xmlns:p14="http://schemas.microsoft.com/office/powerpoint/2010/main" val="38566994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Oval 2"/>
          <p:cNvSpPr/>
          <p:nvPr/>
        </p:nvSpPr>
        <p:spPr>
          <a:xfrm>
            <a:off x="3048000" y="1981200"/>
            <a:ext cx="3048000" cy="2743200"/>
          </a:xfrm>
          <a:prstGeom prst="ellipse">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i="0" u="none" strike="noStrike" kern="0" cap="none" spc="0" normalizeH="0" baseline="0" noProof="0" dirty="0">
                <a:ln>
                  <a:noFill/>
                </a:ln>
                <a:solidFill>
                  <a:prstClr val="black"/>
                </a:solidFill>
                <a:effectLst/>
                <a:uLnTx/>
                <a:uFillTx/>
              </a:rPr>
              <a:t>National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i="0" u="none" strike="noStrike" kern="0" cap="none" spc="0" normalizeH="0" baseline="0" noProof="0" dirty="0">
                <a:ln>
                  <a:noFill/>
                </a:ln>
                <a:solidFill>
                  <a:prstClr val="black"/>
                </a:solidFill>
                <a:effectLst/>
                <a:uLnTx/>
                <a:uFillTx/>
              </a:rPr>
              <a:t>Student Survey: 2005 statements relevant to lectures</a:t>
            </a:r>
          </a:p>
        </p:txBody>
      </p:sp>
      <p:sp>
        <p:nvSpPr>
          <p:cNvPr id="5" name="Oval 4"/>
          <p:cNvSpPr/>
          <p:nvPr/>
        </p:nvSpPr>
        <p:spPr>
          <a:xfrm>
            <a:off x="3581400" y="381000"/>
            <a:ext cx="1981200" cy="1981200"/>
          </a:xfrm>
          <a:prstGeom prst="ellipse">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rPr>
              <a:t>1</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rPr>
              <a:t>Staff are good at explaining things</a:t>
            </a:r>
          </a:p>
        </p:txBody>
      </p:sp>
      <p:sp>
        <p:nvSpPr>
          <p:cNvPr id="10" name="Oval 9"/>
          <p:cNvSpPr/>
          <p:nvPr/>
        </p:nvSpPr>
        <p:spPr>
          <a:xfrm>
            <a:off x="1600200" y="1371600"/>
            <a:ext cx="1981200" cy="1981200"/>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rPr>
              <a:t>10</a:t>
            </a: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rPr>
              <a:t>I have</a:t>
            </a:r>
          </a:p>
          <a:p>
            <a:pPr marL="457200" marR="0" lvl="0" indent="-457200" algn="ctr" defTabSz="914400" eaLnBrk="1" fontAlgn="auto" latinLnBrk="0" hangingPunct="1">
              <a:lnSpc>
                <a:spcPts val="2000"/>
              </a:lnSpc>
              <a:spcBef>
                <a:spcPts val="0"/>
              </a:spcBef>
              <a:spcAft>
                <a:spcPts val="0"/>
              </a:spcAft>
              <a:buClrTx/>
              <a:buSzTx/>
              <a:buFontTx/>
              <a:buNone/>
              <a:tabLst/>
              <a:defRPr/>
            </a:pPr>
            <a:r>
              <a:rPr lang="en-GB" sz="1800" kern="0" dirty="0">
                <a:solidFill>
                  <a:prstClr val="black"/>
                </a:solidFill>
              </a:rPr>
              <a:t>r</a:t>
            </a:r>
            <a:r>
              <a:rPr kumimoji="0" lang="en-GB" sz="1800" i="0" u="none" strike="noStrike" kern="0" cap="none" spc="0" normalizeH="0" baseline="0" noProof="0" dirty="0" err="1">
                <a:ln>
                  <a:noFill/>
                </a:ln>
                <a:solidFill>
                  <a:prstClr val="black"/>
                </a:solidFill>
                <a:effectLst/>
                <a:uLnTx/>
                <a:uFillTx/>
              </a:rPr>
              <a:t>eceived</a:t>
            </a:r>
            <a:endParaRPr kumimoji="0" lang="en-GB" sz="1800" i="0" u="none" strike="noStrike" kern="0" cap="none" spc="0" normalizeH="0" baseline="0" noProof="0" dirty="0">
              <a:ln>
                <a:noFill/>
              </a:ln>
              <a:solidFill>
                <a:prstClr val="black"/>
              </a:solidFill>
              <a:effectLst/>
              <a:uLnTx/>
              <a:uFillTx/>
            </a:endParaRP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rPr>
              <a:t>sufficient</a:t>
            </a: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rPr>
              <a:t>support and</a:t>
            </a: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rPr>
              <a:t>advice with</a:t>
            </a: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rPr>
              <a:t>my studies</a:t>
            </a:r>
          </a:p>
        </p:txBody>
      </p:sp>
      <p:sp>
        <p:nvSpPr>
          <p:cNvPr id="11" name="Oval 10"/>
          <p:cNvSpPr/>
          <p:nvPr/>
        </p:nvSpPr>
        <p:spPr>
          <a:xfrm>
            <a:off x="5638800" y="1371600"/>
            <a:ext cx="1981200" cy="1981200"/>
          </a:xfrm>
          <a:prstGeom prst="ellipse">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rPr>
              <a:t>2</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rPr>
              <a:t>Staff have made the subject interesting</a:t>
            </a:r>
          </a:p>
        </p:txBody>
      </p:sp>
      <p:sp>
        <p:nvSpPr>
          <p:cNvPr id="12" name="Oval 11"/>
          <p:cNvSpPr/>
          <p:nvPr/>
        </p:nvSpPr>
        <p:spPr>
          <a:xfrm>
            <a:off x="1676400" y="3505200"/>
            <a:ext cx="1981200" cy="1981200"/>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rPr>
              <a:t>11</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rPr>
              <a:t>I have been able to contact staff when I needed to</a:t>
            </a:r>
          </a:p>
        </p:txBody>
      </p:sp>
      <p:sp>
        <p:nvSpPr>
          <p:cNvPr id="13" name="Oval 12"/>
          <p:cNvSpPr/>
          <p:nvPr/>
        </p:nvSpPr>
        <p:spPr>
          <a:xfrm>
            <a:off x="5562600" y="3581400"/>
            <a:ext cx="1981200" cy="1981200"/>
          </a:xfrm>
          <a:prstGeom prst="ellipse">
            <a:avLst/>
          </a:prstGeom>
          <a:solidFill>
            <a:srgbClr val="66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rPr>
              <a:t>3</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rPr>
              <a:t>Staff are enthusiastic about what they are teaching</a:t>
            </a:r>
          </a:p>
        </p:txBody>
      </p:sp>
      <p:sp>
        <p:nvSpPr>
          <p:cNvPr id="14" name="Oval 13"/>
          <p:cNvSpPr/>
          <p:nvPr/>
        </p:nvSpPr>
        <p:spPr>
          <a:xfrm>
            <a:off x="3581400" y="4419600"/>
            <a:ext cx="1981200" cy="19812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rPr>
              <a:t>4</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rPr>
              <a:t>The course is intellectually stimulating</a:t>
            </a:r>
          </a:p>
        </p:txBody>
      </p:sp>
    </p:spTree>
    <p:extLst>
      <p:ext uri="{BB962C8B-B14F-4D97-AF65-F5344CB8AC3E}">
        <p14:creationId xmlns:p14="http://schemas.microsoft.com/office/powerpoint/2010/main" val="33767546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2   Find out where your learners are at</a:t>
            </a:r>
          </a:p>
        </p:txBody>
      </p:sp>
      <p:sp>
        <p:nvSpPr>
          <p:cNvPr id="3" name="Content Placeholder 2"/>
          <p:cNvSpPr>
            <a:spLocks noGrp="1"/>
          </p:cNvSpPr>
          <p:nvPr>
            <p:ph idx="1"/>
          </p:nvPr>
        </p:nvSpPr>
        <p:spPr/>
        <p:txBody>
          <a:bodyPr/>
          <a:lstStyle/>
          <a:p>
            <a:pPr>
              <a:buNone/>
            </a:pPr>
            <a:r>
              <a:rPr lang="en-GB" dirty="0"/>
              <a:t>Try different ways at different sessions</a:t>
            </a:r>
          </a:p>
          <a:p>
            <a:r>
              <a:rPr lang="en-GB" dirty="0"/>
              <a:t>Chat to a few of them before you start.</a:t>
            </a:r>
          </a:p>
          <a:p>
            <a:r>
              <a:rPr lang="en-GB" dirty="0"/>
              <a:t>Use a ‘smiley-face’ round to find out about the mood.</a:t>
            </a:r>
          </a:p>
          <a:p>
            <a:r>
              <a:rPr lang="en-GB" dirty="0"/>
              <a:t>Use post-its for ‘so-and-so would be much better for me if only I ...’.</a:t>
            </a:r>
          </a:p>
          <a:p>
            <a:r>
              <a:rPr lang="en-GB" dirty="0"/>
              <a:t>Give them a quick quiz on last week’s session using show of hands, clickers, coloured cards, mobile phone apps, and so on.</a:t>
            </a:r>
          </a:p>
          <a:p>
            <a:endParaRPr lang="en-GB" dirty="0"/>
          </a:p>
        </p:txBody>
      </p:sp>
    </p:spTree>
    <p:extLst>
      <p:ext uri="{BB962C8B-B14F-4D97-AF65-F5344CB8AC3E}">
        <p14:creationId xmlns:p14="http://schemas.microsoft.com/office/powerpoint/2010/main" val="124643406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3 	Keep watching how others teach</a:t>
            </a:r>
          </a:p>
        </p:txBody>
      </p:sp>
      <p:sp>
        <p:nvSpPr>
          <p:cNvPr id="3" name="Content Placeholder 2"/>
          <p:cNvSpPr>
            <a:spLocks noGrp="1"/>
          </p:cNvSpPr>
          <p:nvPr>
            <p:ph idx="1"/>
          </p:nvPr>
        </p:nvSpPr>
        <p:spPr/>
        <p:txBody>
          <a:bodyPr/>
          <a:lstStyle/>
          <a:p>
            <a:pPr>
              <a:buNone/>
            </a:pPr>
            <a:r>
              <a:rPr lang="en-GB" dirty="0"/>
              <a:t>Make the most of peer-observation, for example by:</a:t>
            </a:r>
          </a:p>
          <a:p>
            <a:pPr>
              <a:buFont typeface="+mj-lt"/>
              <a:buAutoNum type="arabicPeriod"/>
            </a:pPr>
            <a:r>
              <a:rPr lang="en-GB" dirty="0"/>
              <a:t>Seeing things colleagues do, that work well, and which you could try out yourself.</a:t>
            </a:r>
          </a:p>
          <a:p>
            <a:pPr>
              <a:buFont typeface="+mj-lt"/>
              <a:buAutoNum type="arabicPeriod"/>
            </a:pPr>
            <a:r>
              <a:rPr lang="en-GB" dirty="0"/>
              <a:t>Watching things that don’t work, and which you can avoid yourself.</a:t>
            </a:r>
          </a:p>
          <a:p>
            <a:pPr>
              <a:buFont typeface="+mj-lt"/>
              <a:buAutoNum type="arabicPeriod"/>
            </a:pPr>
            <a:r>
              <a:rPr lang="en-GB" dirty="0"/>
              <a:t>Taking time to watch the </a:t>
            </a:r>
            <a:r>
              <a:rPr lang="en-GB" dirty="0">
                <a:solidFill>
                  <a:schemeClr val="accent6">
                    <a:lumMod val="60000"/>
                    <a:lumOff val="40000"/>
                  </a:schemeClr>
                </a:solidFill>
              </a:rPr>
              <a:t>students</a:t>
            </a:r>
            <a:r>
              <a:rPr lang="en-GB" dirty="0"/>
              <a:t>, and see what works for them, and what doesn’t.</a:t>
            </a:r>
          </a:p>
          <a:p>
            <a:pPr>
              <a:buFont typeface="+mj-lt"/>
              <a:buAutoNum type="arabicPeriod"/>
            </a:pPr>
            <a:r>
              <a:rPr lang="en-GB" dirty="0"/>
              <a:t>Benefit from an </a:t>
            </a:r>
            <a:r>
              <a:rPr lang="en-GB" dirty="0">
                <a:solidFill>
                  <a:schemeClr val="accent6">
                    <a:lumMod val="60000"/>
                    <a:lumOff val="40000"/>
                  </a:schemeClr>
                </a:solidFill>
              </a:rPr>
              <a:t>informal</a:t>
            </a:r>
            <a:r>
              <a:rPr lang="en-GB" dirty="0"/>
              <a:t> chat with the colleague observing your sessions.</a:t>
            </a:r>
          </a:p>
        </p:txBody>
      </p:sp>
    </p:spTree>
    <p:extLst>
      <p:ext uri="{BB962C8B-B14F-4D97-AF65-F5344CB8AC3E}">
        <p14:creationId xmlns:p14="http://schemas.microsoft.com/office/powerpoint/2010/main" val="1034699874"/>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4 	Make students’ targets clear and interesting</a:t>
            </a:r>
          </a:p>
        </p:txBody>
      </p:sp>
      <p:sp>
        <p:nvSpPr>
          <p:cNvPr id="3" name="Content Placeholder 2"/>
          <p:cNvSpPr>
            <a:spLocks noGrp="1"/>
          </p:cNvSpPr>
          <p:nvPr>
            <p:ph idx="1"/>
          </p:nvPr>
        </p:nvSpPr>
        <p:spPr/>
        <p:txBody>
          <a:bodyPr/>
          <a:lstStyle/>
          <a:p>
            <a:r>
              <a:rPr lang="en-GB" dirty="0"/>
              <a:t>Show intended outcomes of </a:t>
            </a:r>
            <a:r>
              <a:rPr lang="en-GB" dirty="0">
                <a:solidFill>
                  <a:srgbClr val="6B6BCF"/>
                </a:solidFill>
              </a:rPr>
              <a:t>this</a:t>
            </a:r>
            <a:r>
              <a:rPr lang="en-GB" dirty="0"/>
              <a:t> particular session on a slide.</a:t>
            </a:r>
          </a:p>
          <a:p>
            <a:r>
              <a:rPr lang="en-GB" dirty="0">
                <a:solidFill>
                  <a:srgbClr val="6B6BCF"/>
                </a:solidFill>
              </a:rPr>
              <a:t>Talk</a:t>
            </a:r>
            <a:r>
              <a:rPr lang="en-GB" dirty="0"/>
              <a:t> through them, adding tone-of-voice and body language to make them clearer to learners.</a:t>
            </a:r>
          </a:p>
          <a:p>
            <a:r>
              <a:rPr lang="en-GB" dirty="0"/>
              <a:t>At the end, show them again, asking:</a:t>
            </a:r>
          </a:p>
          <a:p>
            <a:pPr lvl="1"/>
            <a:r>
              <a:rPr lang="en-GB" dirty="0"/>
              <a:t>Raise two hands if you know you’ve achieved this one’;</a:t>
            </a:r>
          </a:p>
          <a:p>
            <a:pPr lvl="1"/>
            <a:r>
              <a:rPr lang="en-GB" dirty="0"/>
              <a:t>Raise one hand if you think you’ve partly achieved this one’;</a:t>
            </a:r>
          </a:p>
          <a:p>
            <a:pPr lvl="1"/>
            <a:r>
              <a:rPr lang="en-GB" dirty="0"/>
              <a:t>Raise no hands if you’re still at sea.</a:t>
            </a:r>
          </a:p>
          <a:p>
            <a:endParaRPr lang="en-GB" dirty="0"/>
          </a:p>
        </p:txBody>
      </p:sp>
    </p:spTree>
    <p:extLst>
      <p:ext uri="{BB962C8B-B14F-4D97-AF65-F5344CB8AC3E}">
        <p14:creationId xmlns:p14="http://schemas.microsoft.com/office/powerpoint/2010/main" val="2216526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5 	Get learners talking</a:t>
            </a:r>
          </a:p>
        </p:txBody>
      </p:sp>
      <p:sp>
        <p:nvSpPr>
          <p:cNvPr id="3" name="Content Placeholder 2"/>
          <p:cNvSpPr>
            <a:spLocks noGrp="1"/>
          </p:cNvSpPr>
          <p:nvPr>
            <p:ph idx="1"/>
          </p:nvPr>
        </p:nvSpPr>
        <p:spPr/>
        <p:txBody>
          <a:bodyPr/>
          <a:lstStyle/>
          <a:p>
            <a:r>
              <a:rPr lang="en-GB" dirty="0"/>
              <a:t>Get them talking to each other, rather than just listening to you or just watching you.</a:t>
            </a:r>
          </a:p>
          <a:p>
            <a:r>
              <a:rPr lang="en-GB" dirty="0"/>
              <a:t>Make it </a:t>
            </a:r>
            <a:r>
              <a:rPr lang="en-GB" dirty="0">
                <a:solidFill>
                  <a:srgbClr val="6B6BCF"/>
                </a:solidFill>
              </a:rPr>
              <a:t>comfortable</a:t>
            </a:r>
            <a:r>
              <a:rPr lang="en-GB" dirty="0"/>
              <a:t> for learners to talk.</a:t>
            </a:r>
          </a:p>
          <a:p>
            <a:r>
              <a:rPr lang="en-GB" dirty="0"/>
              <a:t>Putting things into their own words, orally’ is really good for helping them to crystallise their thinking.   </a:t>
            </a:r>
          </a:p>
        </p:txBody>
      </p:sp>
    </p:spTree>
    <p:extLst>
      <p:ext uri="{BB962C8B-B14F-4D97-AF65-F5344CB8AC3E}">
        <p14:creationId xmlns:p14="http://schemas.microsoft.com/office/powerpoint/2010/main" val="97225986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6 	Keep talking about links to assessment</a:t>
            </a:r>
          </a:p>
        </p:txBody>
      </p:sp>
      <p:sp>
        <p:nvSpPr>
          <p:cNvPr id="3" name="Content Placeholder 2"/>
          <p:cNvSpPr>
            <a:spLocks noGrp="1"/>
          </p:cNvSpPr>
          <p:nvPr>
            <p:ph idx="1"/>
          </p:nvPr>
        </p:nvSpPr>
        <p:spPr/>
        <p:txBody>
          <a:bodyPr/>
          <a:lstStyle/>
          <a:p>
            <a:r>
              <a:rPr lang="en-GB" dirty="0"/>
              <a:t>Clarify to learners what they’ll need to become able to do.</a:t>
            </a:r>
          </a:p>
          <a:p>
            <a:r>
              <a:rPr lang="en-GB" dirty="0"/>
              <a:t>Illustrate the </a:t>
            </a:r>
            <a:r>
              <a:rPr lang="en-GB" dirty="0">
                <a:solidFill>
                  <a:schemeClr val="accent6">
                    <a:lumMod val="60000"/>
                    <a:lumOff val="40000"/>
                  </a:schemeClr>
                </a:solidFill>
              </a:rPr>
              <a:t>range</a:t>
            </a:r>
            <a:r>
              <a:rPr lang="en-GB" dirty="0"/>
              <a:t> of evidence of achievement – ‘a good one’, ‘a poor one’, and ‘in-between one’, and one that’s really difficult to </a:t>
            </a:r>
            <a:r>
              <a:rPr lang="en-GB" dirty="0">
                <a:solidFill>
                  <a:srgbClr val="6B6BCF"/>
                </a:solidFill>
              </a:rPr>
              <a:t>judge</a:t>
            </a:r>
            <a:r>
              <a:rPr lang="en-GB" dirty="0"/>
              <a:t>.</a:t>
            </a:r>
          </a:p>
          <a:p>
            <a:r>
              <a:rPr lang="en-GB" dirty="0"/>
              <a:t>Use your </a:t>
            </a:r>
            <a:r>
              <a:rPr lang="en-GB" dirty="0">
                <a:solidFill>
                  <a:srgbClr val="6B6BCF"/>
                </a:solidFill>
              </a:rPr>
              <a:t>warm</a:t>
            </a:r>
            <a:r>
              <a:rPr lang="en-GB" dirty="0"/>
              <a:t> tone of voice, body-language, facial expression, gesture, and dialogue to help learners get a real grip on what they’re intended to </a:t>
            </a:r>
            <a:r>
              <a:rPr lang="en-GB" dirty="0">
                <a:solidFill>
                  <a:schemeClr val="accent6">
                    <a:lumMod val="60000"/>
                    <a:lumOff val="40000"/>
                  </a:schemeClr>
                </a:solidFill>
              </a:rPr>
              <a:t>show</a:t>
            </a:r>
            <a:r>
              <a:rPr lang="en-GB" dirty="0"/>
              <a:t> for their learning.</a:t>
            </a:r>
          </a:p>
          <a:p>
            <a:endParaRPr lang="en-GB" dirty="0"/>
          </a:p>
        </p:txBody>
      </p:sp>
    </p:spTree>
    <p:extLst>
      <p:ext uri="{BB962C8B-B14F-4D97-AF65-F5344CB8AC3E}">
        <p14:creationId xmlns:p14="http://schemas.microsoft.com/office/powerpoint/2010/main" val="422940851"/>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7 	Make good use of praise</a:t>
            </a:r>
          </a:p>
        </p:txBody>
      </p:sp>
      <p:sp>
        <p:nvSpPr>
          <p:cNvPr id="3" name="Content Placeholder 2"/>
          <p:cNvSpPr>
            <a:spLocks noGrp="1"/>
          </p:cNvSpPr>
          <p:nvPr>
            <p:ph idx="1"/>
          </p:nvPr>
        </p:nvSpPr>
        <p:spPr/>
        <p:txBody>
          <a:bodyPr/>
          <a:lstStyle/>
          <a:p>
            <a:r>
              <a:rPr lang="en-GB" dirty="0"/>
              <a:t>‘That’s a really good point, thanks’</a:t>
            </a:r>
          </a:p>
          <a:p>
            <a:r>
              <a:rPr lang="en-GB" dirty="0"/>
              <a:t>‘I really like what you’ve done here, keep doing this’</a:t>
            </a:r>
          </a:p>
          <a:p>
            <a:r>
              <a:rPr lang="en-GB" dirty="0"/>
              <a:t>‘The best thing about this is...’</a:t>
            </a:r>
          </a:p>
          <a:p>
            <a:r>
              <a:rPr lang="en-GB" dirty="0"/>
              <a:t>‘That’s a great step forward’</a:t>
            </a:r>
          </a:p>
          <a:p>
            <a:r>
              <a:rPr lang="en-GB" dirty="0"/>
              <a:t>‘That’s a really good answer’</a:t>
            </a:r>
          </a:p>
          <a:p>
            <a:r>
              <a:rPr lang="en-GB" dirty="0"/>
              <a:t>‘This is one of the best I’ve seen’</a:t>
            </a:r>
          </a:p>
          <a:p>
            <a:r>
              <a:rPr lang="en-GB" dirty="0"/>
              <a:t>‘That’s exactly what we’re looking for’</a:t>
            </a:r>
          </a:p>
        </p:txBody>
      </p:sp>
    </p:spTree>
    <p:extLst>
      <p:ext uri="{BB962C8B-B14F-4D97-AF65-F5344CB8AC3E}">
        <p14:creationId xmlns:p14="http://schemas.microsoft.com/office/powerpoint/2010/main" val="1032943176"/>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Oval 18"/>
          <p:cNvSpPr/>
          <p:nvPr/>
        </p:nvSpPr>
        <p:spPr>
          <a:xfrm>
            <a:off x="3059832" y="1447800"/>
            <a:ext cx="3024336" cy="421344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FFFF00"/>
                </a:solidFill>
                <a:effectLst/>
                <a:uLnTx/>
                <a:uFillTx/>
              </a:rPr>
              <a:t>Make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FFFF00"/>
                </a:solidFill>
                <a:effectLst/>
                <a:uLnTx/>
                <a:uFillTx/>
              </a:rPr>
              <a:t>Learning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FFFF00"/>
                </a:solidFill>
                <a:effectLst/>
                <a:uLnTx/>
                <a:uFillTx/>
              </a:rPr>
              <a:t>Happen</a:t>
            </a:r>
          </a:p>
        </p:txBody>
      </p:sp>
      <p:sp>
        <p:nvSpPr>
          <p:cNvPr id="15" name="Oval 14"/>
          <p:cNvSpPr>
            <a:spLocks noChangeArrowheads="1"/>
          </p:cNvSpPr>
          <p:nvPr/>
        </p:nvSpPr>
        <p:spPr bwMode="auto">
          <a:xfrm>
            <a:off x="2819400" y="152400"/>
            <a:ext cx="3390900" cy="1641475"/>
          </a:xfrm>
          <a:prstGeom prst="ellipse">
            <a:avLst/>
          </a:prstGeom>
          <a:solidFill>
            <a:srgbClr val="FFFF00"/>
          </a:solidFill>
          <a:ln w="57150" algn="ctr">
            <a:solidFill>
              <a:schemeClr val="bg1"/>
            </a:solidFill>
            <a:round/>
            <a:headEnd/>
            <a:tailEnd/>
          </a:ln>
        </p:spPr>
        <p:txBody>
          <a:bodyPr wrap="square" lIns="0" tIns="0" rIns="0" bIns="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mn-lt"/>
              </a:rPr>
              <a:t>1 Capture your reflections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mn-lt"/>
            </a:endParaRPr>
          </a:p>
        </p:txBody>
      </p:sp>
      <p:sp>
        <p:nvSpPr>
          <p:cNvPr id="13" name="Oval 12"/>
          <p:cNvSpPr>
            <a:spLocks noChangeArrowheads="1"/>
          </p:cNvSpPr>
          <p:nvPr/>
        </p:nvSpPr>
        <p:spPr bwMode="auto">
          <a:xfrm>
            <a:off x="5486400" y="1371600"/>
            <a:ext cx="3390900" cy="1641475"/>
          </a:xfrm>
          <a:prstGeom prst="ellipse">
            <a:avLst/>
          </a:prstGeom>
          <a:solidFill>
            <a:srgbClr val="FFC000"/>
          </a:solidFill>
          <a:ln w="57150" algn="ctr">
            <a:solidFill>
              <a:schemeClr val="bg1"/>
            </a:solidFill>
            <a:round/>
            <a:headEnd/>
            <a:tailEnd/>
          </a:ln>
        </p:spPr>
        <p:txBody>
          <a:bodyPr wrap="square" lIns="0" tIns="0" rIns="0" bIns="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mn-lt"/>
              </a:rPr>
              <a:t>2 Find out where your learners are at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mn-lt"/>
            </a:endParaRPr>
          </a:p>
        </p:txBody>
      </p:sp>
      <p:sp>
        <p:nvSpPr>
          <p:cNvPr id="4" name="Oval 3"/>
          <p:cNvSpPr>
            <a:spLocks noChangeArrowheads="1"/>
          </p:cNvSpPr>
          <p:nvPr/>
        </p:nvSpPr>
        <p:spPr bwMode="auto">
          <a:xfrm>
            <a:off x="5753100" y="3124200"/>
            <a:ext cx="3390900" cy="1641475"/>
          </a:xfrm>
          <a:prstGeom prst="ellipse">
            <a:avLst/>
          </a:prstGeom>
          <a:solidFill>
            <a:srgbClr val="FF0000"/>
          </a:solidFill>
          <a:ln w="57150" algn="ctr">
            <a:solidFill>
              <a:schemeClr val="bg1"/>
            </a:solidFill>
            <a:round/>
            <a:headEnd/>
            <a:tailEnd/>
          </a:ln>
        </p:spPr>
        <p:txBody>
          <a:bodyPr wrap="square" lIns="0" tIns="0" rIns="0" bIns="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mn-lt"/>
              </a:rPr>
              <a:t>3 Keep watching how others teach</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mn-lt"/>
            </a:endParaRPr>
          </a:p>
        </p:txBody>
      </p:sp>
      <p:sp>
        <p:nvSpPr>
          <p:cNvPr id="17" name="Oval 16"/>
          <p:cNvSpPr>
            <a:spLocks noChangeArrowheads="1"/>
          </p:cNvSpPr>
          <p:nvPr/>
        </p:nvSpPr>
        <p:spPr bwMode="auto">
          <a:xfrm>
            <a:off x="4648200" y="4800600"/>
            <a:ext cx="3452192" cy="1641475"/>
          </a:xfrm>
          <a:prstGeom prst="ellipse">
            <a:avLst/>
          </a:prstGeom>
          <a:solidFill>
            <a:srgbClr val="E6B9B8"/>
          </a:solidFill>
          <a:ln w="57150" algn="ctr">
            <a:solidFill>
              <a:schemeClr val="bg1"/>
            </a:solidFill>
            <a:round/>
            <a:headEnd/>
            <a:tailEnd/>
          </a:ln>
        </p:spPr>
        <p:txBody>
          <a:bodyPr wrap="square" lIns="0" tIns="0" rIns="0" bIns="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7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a:ln>
                  <a:noFill/>
                </a:ln>
                <a:solidFill>
                  <a:prstClr val="black"/>
                </a:solidFill>
                <a:effectLst/>
                <a:uLnTx/>
                <a:uFillTx/>
                <a:latin typeface="+mn-lt"/>
              </a:rPr>
              <a:t>4 Make students’ targets clear and interesting</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700" b="1" i="0" u="none" strike="noStrike" kern="0" cap="none" spc="0" normalizeH="0" baseline="0" noProof="0" dirty="0">
              <a:ln>
                <a:noFill/>
              </a:ln>
              <a:solidFill>
                <a:prstClr val="black"/>
              </a:solidFill>
              <a:effectLst/>
              <a:uLnTx/>
              <a:uFillTx/>
              <a:latin typeface="+mn-lt"/>
            </a:endParaRPr>
          </a:p>
        </p:txBody>
      </p:sp>
      <p:sp>
        <p:nvSpPr>
          <p:cNvPr id="16" name="Oval 15"/>
          <p:cNvSpPr>
            <a:spLocks noChangeArrowheads="1"/>
          </p:cNvSpPr>
          <p:nvPr/>
        </p:nvSpPr>
        <p:spPr bwMode="auto">
          <a:xfrm>
            <a:off x="1143000" y="4800600"/>
            <a:ext cx="3390900" cy="1641475"/>
          </a:xfrm>
          <a:prstGeom prst="ellipse">
            <a:avLst/>
          </a:prstGeom>
          <a:solidFill>
            <a:srgbClr val="66FFFF"/>
          </a:solidFill>
          <a:ln w="57150" algn="ctr">
            <a:solidFill>
              <a:schemeClr val="bg1"/>
            </a:solidFill>
            <a:round/>
            <a:headEnd/>
            <a:tailEnd/>
          </a:ln>
        </p:spPr>
        <p:txBody>
          <a:bodyPr wrap="square" lIns="0" tIns="0" rIns="0" bIns="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mn-lt"/>
              </a:rPr>
              <a:t>5 Get learners talking</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mn-lt"/>
            </a:endParaRPr>
          </a:p>
        </p:txBody>
      </p:sp>
      <p:sp>
        <p:nvSpPr>
          <p:cNvPr id="14" name="Oval 13"/>
          <p:cNvSpPr>
            <a:spLocks noChangeArrowheads="1"/>
          </p:cNvSpPr>
          <p:nvPr/>
        </p:nvSpPr>
        <p:spPr bwMode="auto">
          <a:xfrm>
            <a:off x="0" y="3124200"/>
            <a:ext cx="3390900" cy="1641475"/>
          </a:xfrm>
          <a:prstGeom prst="ellipse">
            <a:avLst/>
          </a:prstGeom>
          <a:solidFill>
            <a:schemeClr val="tx2">
              <a:lumMod val="60000"/>
              <a:lumOff val="40000"/>
            </a:schemeClr>
          </a:solidFill>
          <a:ln w="57150" algn="ctr">
            <a:solidFill>
              <a:schemeClr val="bg1"/>
            </a:solidFill>
            <a:round/>
            <a:headEnd/>
            <a:tailEnd/>
          </a:ln>
        </p:spPr>
        <p:txBody>
          <a:bodyPr wrap="square" lIns="0" tIns="0" rIns="0" bIns="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mn-lt"/>
              </a:rPr>
              <a:t>6 Keep talking about links to assessment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mn-lt"/>
            </a:endParaRPr>
          </a:p>
        </p:txBody>
      </p:sp>
      <p:sp>
        <p:nvSpPr>
          <p:cNvPr id="12" name="Oval 11"/>
          <p:cNvSpPr>
            <a:spLocks noChangeArrowheads="1"/>
          </p:cNvSpPr>
          <p:nvPr/>
        </p:nvSpPr>
        <p:spPr bwMode="auto">
          <a:xfrm>
            <a:off x="228600" y="1371600"/>
            <a:ext cx="3390900" cy="1641475"/>
          </a:xfrm>
          <a:prstGeom prst="ellipse">
            <a:avLst/>
          </a:prstGeom>
          <a:solidFill>
            <a:srgbClr val="92D050"/>
          </a:solidFill>
          <a:ln w="57150" algn="ctr">
            <a:solidFill>
              <a:schemeClr val="bg1"/>
            </a:solidFill>
            <a:round/>
            <a:headEnd/>
            <a:tailEnd/>
          </a:ln>
        </p:spPr>
        <p:txBody>
          <a:bodyPr wrap="square" lIns="0" tIns="0" rIns="0" bIns="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mn-lt"/>
              </a:rPr>
              <a:t>7 Make good use of praise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41843443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par>
                                <p:cTn id="8" presetID="9" presetClass="entr" presetSubtype="0" fill="hold" nodeType="withEffect">
                                  <p:stCondLst>
                                    <p:cond delay="0"/>
                                  </p:stCondLst>
                                  <p:iterate type="lt">
                                    <p:tmPct val="10000"/>
                                  </p:iterate>
                                  <p:childTnLst>
                                    <p:set>
                                      <p:cBhvr>
                                        <p:cTn id="9" dur="1" fill="hold">
                                          <p:stCondLst>
                                            <p:cond delay="0"/>
                                          </p:stCondLst>
                                        </p:cTn>
                                        <p:tgtEl>
                                          <p:spTgt spid="19">
                                            <p:txEl>
                                              <p:pRg st="1" end="1"/>
                                            </p:txEl>
                                          </p:spTgt>
                                        </p:tgtEl>
                                        <p:attrNameLst>
                                          <p:attrName>style.visibility</p:attrName>
                                        </p:attrNameLst>
                                      </p:cBhvr>
                                      <p:to>
                                        <p:strVal val="visible"/>
                                      </p:to>
                                    </p:set>
                                    <p:animEffect transition="in" filter="dissolve">
                                      <p:cBhvr>
                                        <p:cTn id="10" dur="500"/>
                                        <p:tgtEl>
                                          <p:spTgt spid="19">
                                            <p:txEl>
                                              <p:pRg st="1" end="1"/>
                                            </p:txEl>
                                          </p:spTgt>
                                        </p:tgtEl>
                                      </p:cBhvr>
                                    </p:animEffect>
                                  </p:childTnLst>
                                </p:cTn>
                              </p:par>
                              <p:par>
                                <p:cTn id="11" presetID="9" presetClass="entr" presetSubtype="0" fill="hold" nodeType="withEffect">
                                  <p:stCondLst>
                                    <p:cond delay="0"/>
                                  </p:stCondLst>
                                  <p:iterate type="lt">
                                    <p:tmPct val="10000"/>
                                  </p:iterate>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dissolve">
                                      <p:cBhvr>
                                        <p:cTn id="1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xfrm>
            <a:off x="0" y="0"/>
            <a:ext cx="9144000" cy="836613"/>
          </a:xfrm>
          <a:ln/>
        </p:spPr>
        <p:txBody>
          <a:bodyPr/>
          <a:lstStyle/>
          <a:p>
            <a:r>
              <a:rPr lang="en-GB" sz="3600" b="1" dirty="0">
                <a:solidFill>
                  <a:srgbClr val="FFFF00"/>
                </a:solidFill>
              </a:rPr>
              <a:t>Back to our intended outcomes…</a:t>
            </a:r>
          </a:p>
        </p:txBody>
      </p:sp>
      <p:sp>
        <p:nvSpPr>
          <p:cNvPr id="656387" name="Rectangle 3"/>
          <p:cNvSpPr>
            <a:spLocks noGrp="1" noChangeArrowheads="1"/>
          </p:cNvSpPr>
          <p:nvPr>
            <p:ph idx="1"/>
          </p:nvPr>
        </p:nvSpPr>
        <p:spPr>
          <a:xfrm>
            <a:off x="0" y="836613"/>
            <a:ext cx="9144000" cy="5616575"/>
          </a:xfrm>
        </p:spPr>
        <p:txBody>
          <a:bodyPr/>
          <a:lstStyle/>
          <a:p>
            <a:pPr>
              <a:lnSpc>
                <a:spcPct val="100000"/>
              </a:lnSpc>
              <a:spcBef>
                <a:spcPts val="600"/>
              </a:spcBef>
              <a:buClr>
                <a:srgbClr val="FFFF00"/>
              </a:buClr>
              <a:buFont typeface="Wingdings" pitchFamily="2" charset="2"/>
              <a:buNone/>
            </a:pPr>
            <a:r>
              <a:rPr lang="en-GB" dirty="0">
                <a:solidFill>
                  <a:srgbClr val="FFFF00"/>
                </a:solidFill>
              </a:rPr>
              <a:t>To what extent this afternoon have you:</a:t>
            </a:r>
          </a:p>
          <a:p>
            <a:pPr>
              <a:lnSpc>
                <a:spcPct val="100000"/>
              </a:lnSpc>
              <a:spcBef>
                <a:spcPts val="600"/>
              </a:spcBef>
              <a:buClr>
                <a:srgbClr val="FFFF00"/>
              </a:buClr>
              <a:buFont typeface="Wingdings" pitchFamily="2" charset="2"/>
              <a:buNone/>
            </a:pPr>
            <a:r>
              <a:rPr lang="en-GB" dirty="0"/>
              <a:t>	</a:t>
            </a:r>
            <a:r>
              <a:rPr lang="en-GB" dirty="0">
                <a:solidFill>
                  <a:srgbClr val="00FF00"/>
                </a:solidFill>
              </a:rPr>
              <a:t>two hands = very much,</a:t>
            </a:r>
            <a:r>
              <a:rPr lang="en-GB" dirty="0"/>
              <a:t> </a:t>
            </a:r>
          </a:p>
          <a:p>
            <a:pPr>
              <a:lnSpc>
                <a:spcPct val="100000"/>
              </a:lnSpc>
              <a:spcBef>
                <a:spcPts val="600"/>
              </a:spcBef>
              <a:buClr>
                <a:srgbClr val="FFFF00"/>
              </a:buClr>
              <a:buFont typeface="Wingdings" pitchFamily="2" charset="2"/>
              <a:buNone/>
            </a:pPr>
            <a:r>
              <a:rPr lang="en-GB" dirty="0">
                <a:solidFill>
                  <a:srgbClr val="FF9900"/>
                </a:solidFill>
              </a:rPr>
              <a:t>	one hand = somewhat</a:t>
            </a:r>
            <a:r>
              <a:rPr lang="en-GB" dirty="0"/>
              <a:t>,  </a:t>
            </a:r>
          </a:p>
          <a:p>
            <a:pPr>
              <a:lnSpc>
                <a:spcPct val="100000"/>
              </a:lnSpc>
              <a:spcBef>
                <a:spcPts val="600"/>
              </a:spcBef>
              <a:buClr>
                <a:srgbClr val="FFFF00"/>
              </a:buClr>
              <a:buFont typeface="Wingdings" pitchFamily="2" charset="2"/>
              <a:buNone/>
            </a:pPr>
            <a:r>
              <a:rPr lang="en-GB" dirty="0">
                <a:solidFill>
                  <a:srgbClr val="FF0066"/>
                </a:solidFill>
              </a:rPr>
              <a:t>	touch left ear = not a lot</a:t>
            </a:r>
            <a:endParaRPr lang="en-GB" dirty="0"/>
          </a:p>
          <a:p>
            <a:pPr>
              <a:buFont typeface="+mj-lt"/>
              <a:buAutoNum type="arabicPeriod"/>
            </a:pPr>
            <a:r>
              <a:rPr lang="en-GB" dirty="0">
                <a:solidFill>
                  <a:schemeClr val="bg1"/>
                </a:solidFill>
              </a:rPr>
              <a:t>Had some fun?</a:t>
            </a:r>
          </a:p>
          <a:p>
            <a:pPr>
              <a:buFont typeface="+mj-lt"/>
              <a:buAutoNum type="arabicPeriod"/>
            </a:pPr>
            <a:r>
              <a:rPr lang="en-GB" dirty="0">
                <a:solidFill>
                  <a:schemeClr val="bg1"/>
                </a:solidFill>
              </a:rPr>
              <a:t>Become better-able to get students engaged in large-group contexts?</a:t>
            </a:r>
          </a:p>
          <a:p>
            <a:pPr>
              <a:buFont typeface="+mj-lt"/>
              <a:buAutoNum type="arabicPeriod"/>
            </a:pPr>
            <a:r>
              <a:rPr lang="en-GB" dirty="0">
                <a:solidFill>
                  <a:schemeClr val="bg1"/>
                </a:solidFill>
              </a:rPr>
              <a:t>Worked out ways to address how students </a:t>
            </a:r>
            <a:r>
              <a:rPr lang="en-GB" i="1" dirty="0">
                <a:solidFill>
                  <a:schemeClr val="bg1"/>
                </a:solidFill>
              </a:rPr>
              <a:t>really</a:t>
            </a:r>
            <a:r>
              <a:rPr lang="en-GB" dirty="0">
                <a:solidFill>
                  <a:schemeClr val="bg1"/>
                </a:solidFill>
              </a:rPr>
              <a:t> learn?</a:t>
            </a:r>
          </a:p>
        </p:txBody>
      </p:sp>
    </p:spTree>
    <p:extLst>
      <p:ext uri="{BB962C8B-B14F-4D97-AF65-F5344CB8AC3E}">
        <p14:creationId xmlns:p14="http://schemas.microsoft.com/office/powerpoint/2010/main" val="149885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7"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a:p>
            <a:pPr algn="ctr">
              <a:lnSpc>
                <a:spcPct val="90000"/>
              </a:lnSpc>
              <a:buClr>
                <a:srgbClr val="FF3399"/>
              </a:buClr>
              <a:buSzPct val="75000"/>
              <a:buFont typeface="Monotype Sorts" pitchFamily="2" charset="2"/>
              <a:buNone/>
            </a:pPr>
            <a:r>
              <a:rPr lang="en-GB" sz="6600" dirty="0">
                <a:solidFill>
                  <a:srgbClr val="CCFFFF"/>
                </a:solidFill>
                <a:latin typeface="Calibri" pitchFamily="34" charset="0"/>
              </a:rPr>
              <a:t>Thank you…</a:t>
            </a:r>
          </a:p>
          <a:p>
            <a:pPr algn="ctr">
              <a:lnSpc>
                <a:spcPct val="90000"/>
              </a:lnSpc>
              <a:buClr>
                <a:srgbClr val="FF3399"/>
              </a:buClr>
              <a:buSzPct val="75000"/>
              <a:buFont typeface="Monotype Sorts" pitchFamily="2" charset="2"/>
              <a:buNone/>
            </a:pPr>
            <a:endParaRPr lang="en-GB" sz="4400" dirty="0">
              <a:solidFill>
                <a:srgbClr val="FFFF00"/>
              </a:solidFill>
              <a:latin typeface="Calibri" pitchFamily="34" charset="0"/>
            </a:endParaRPr>
          </a:p>
          <a:p>
            <a:pPr algn="ctr">
              <a:lnSpc>
                <a:spcPct val="90000"/>
              </a:lnSpc>
              <a:buClr>
                <a:srgbClr val="FF3399"/>
              </a:buClr>
              <a:buSzPct val="75000"/>
              <a:buFont typeface="Monotype Sorts" pitchFamily="2" charset="2"/>
              <a:buNone/>
            </a:pPr>
            <a:r>
              <a:rPr lang="en-GB" sz="4400" dirty="0">
                <a:solidFill>
                  <a:srgbClr val="FF66CC"/>
                </a:solidFill>
                <a:latin typeface="Calibri" pitchFamily="34" charset="0"/>
              </a:rPr>
              <a:t>http://phil-race.co.uk/</a:t>
            </a:r>
          </a:p>
          <a:p>
            <a:pPr algn="ctr">
              <a:lnSpc>
                <a:spcPct val="90000"/>
              </a:lnSpc>
              <a:buClr>
                <a:srgbClr val="FF3399"/>
              </a:buClr>
              <a:buSzPct val="75000"/>
              <a:buFont typeface="Monotype Sorts" pitchFamily="2" charset="2"/>
              <a:buNone/>
            </a:pPr>
            <a:endParaRPr lang="en-GB" sz="4400" dirty="0">
              <a:solidFill>
                <a:srgbClr val="00B0F0"/>
              </a:solidFill>
              <a:latin typeface="Calibri" pitchFamily="34" charset="0"/>
            </a:endParaRPr>
          </a:p>
          <a:p>
            <a:pPr algn="ctr">
              <a:lnSpc>
                <a:spcPct val="90000"/>
              </a:lnSpc>
              <a:buClr>
                <a:srgbClr val="FF3399"/>
              </a:buClr>
              <a:buSzPct val="75000"/>
              <a:buFont typeface="Monotype Sorts" pitchFamily="2" charset="2"/>
              <a:buNone/>
            </a:pPr>
            <a:r>
              <a:rPr lang="en-GB" sz="4400" dirty="0">
                <a:solidFill>
                  <a:srgbClr val="00B0F0"/>
                </a:solidFill>
                <a:latin typeface="Calibri" pitchFamily="34" charset="0"/>
              </a:rPr>
              <a:t>Follow Phil on Twitter</a:t>
            </a:r>
          </a:p>
          <a:p>
            <a:pPr algn="ctr">
              <a:lnSpc>
                <a:spcPct val="90000"/>
              </a:lnSpc>
              <a:buClr>
                <a:srgbClr val="FF3399"/>
              </a:buClr>
              <a:buSzPct val="75000"/>
              <a:buFont typeface="Monotype Sorts" pitchFamily="2" charset="2"/>
              <a:buNone/>
            </a:pPr>
            <a:r>
              <a:rPr lang="en-GB" sz="4400" dirty="0">
                <a:solidFill>
                  <a:srgbClr val="00B0F0"/>
                </a:solidFill>
                <a:latin typeface="Calibri" pitchFamily="34" charset="0"/>
              </a:rPr>
              <a:t>@RacePhil </a:t>
            </a:r>
          </a:p>
          <a:p>
            <a:pPr algn="ctr">
              <a:lnSpc>
                <a:spcPct val="90000"/>
              </a:lnSpc>
              <a:buClr>
                <a:srgbClr val="FF3399"/>
              </a:buClr>
              <a:buSzPct val="75000"/>
              <a:buFont typeface="Monotype Sorts" pitchFamily="2" charset="2"/>
              <a:buNone/>
            </a:pPr>
            <a:endParaRPr lang="en-GB" sz="4400" dirty="0">
              <a:solidFill>
                <a:srgbClr val="FF66CC"/>
              </a:solidFill>
              <a:latin typeface="Calibri" pitchFamily="34" charset="0"/>
            </a:endParaRPr>
          </a:p>
          <a:p>
            <a:pPr algn="ctr">
              <a:lnSpc>
                <a:spcPct val="90000"/>
              </a:lnSpc>
              <a:buClr>
                <a:srgbClr val="FF3399"/>
              </a:buClr>
              <a:buSzPct val="75000"/>
              <a:buFont typeface="Monotype Sorts" pitchFamily="2" charset="2"/>
              <a:buNone/>
            </a:pPr>
            <a:r>
              <a:rPr lang="en-GB" sz="4400" dirty="0">
                <a:solidFill>
                  <a:srgbClr val="CCCCFF"/>
                </a:solidFill>
                <a:latin typeface="Calibri" pitchFamily="34" charset="0"/>
              </a:rPr>
              <a:t>e-mail: </a:t>
            </a:r>
            <a:endParaRPr lang="en-GB" sz="4800" dirty="0">
              <a:solidFill>
                <a:srgbClr val="CCCCFF"/>
              </a:solidFill>
              <a:latin typeface="Calibri" pitchFamily="34" charset="0"/>
            </a:endParaRPr>
          </a:p>
          <a:p>
            <a:pPr algn="ctr">
              <a:lnSpc>
                <a:spcPct val="90000"/>
              </a:lnSpc>
              <a:buClr>
                <a:srgbClr val="FF3399"/>
              </a:buClr>
              <a:buSzPct val="75000"/>
              <a:buFont typeface="Monotype Sorts" pitchFamily="2" charset="2"/>
              <a:buNone/>
            </a:pPr>
            <a:r>
              <a:rPr lang="en-GB" sz="4400" dirty="0">
                <a:solidFill>
                  <a:srgbClr val="FFFF00"/>
                </a:solidFill>
                <a:latin typeface="Calibri" pitchFamily="34" charset="0"/>
              </a:rPr>
              <a:t>phil@phil-race.co.uk</a:t>
            </a:r>
          </a:p>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Oval 2"/>
          <p:cNvSpPr/>
          <p:nvPr/>
        </p:nvSpPr>
        <p:spPr>
          <a:xfrm>
            <a:off x="3048000" y="1981200"/>
            <a:ext cx="3048000" cy="2743200"/>
          </a:xfrm>
          <a:prstGeom prst="ellipse">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i="0" u="none" strike="noStrike" kern="0" cap="none" spc="0" normalizeH="0" baseline="0" noProof="0" dirty="0">
                <a:ln>
                  <a:noFill/>
                </a:ln>
                <a:solidFill>
                  <a:prstClr val="black"/>
                </a:solidFill>
                <a:effectLst/>
                <a:uLnTx/>
                <a:uFillTx/>
              </a:rPr>
              <a:t>National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i="0" u="none" strike="noStrike" kern="0" cap="none" spc="0" normalizeH="0" baseline="0" noProof="0" dirty="0">
                <a:ln>
                  <a:noFill/>
                </a:ln>
                <a:solidFill>
                  <a:prstClr val="black"/>
                </a:solidFill>
                <a:effectLst/>
                <a:uLnTx/>
                <a:uFillTx/>
              </a:rPr>
              <a:t>Student Survey: 2017 statements relevant to lectures</a:t>
            </a:r>
          </a:p>
        </p:txBody>
      </p:sp>
      <p:sp>
        <p:nvSpPr>
          <p:cNvPr id="5" name="Oval 4"/>
          <p:cNvSpPr/>
          <p:nvPr/>
        </p:nvSpPr>
        <p:spPr>
          <a:xfrm>
            <a:off x="3581400" y="381000"/>
            <a:ext cx="1981200" cy="1981200"/>
          </a:xfrm>
          <a:prstGeom prst="ellipse">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rPr>
              <a:t>1</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rPr>
              <a:t>Staff are good at explaining things</a:t>
            </a:r>
          </a:p>
        </p:txBody>
      </p:sp>
      <p:sp>
        <p:nvSpPr>
          <p:cNvPr id="10" name="Oval 9"/>
          <p:cNvSpPr/>
          <p:nvPr/>
        </p:nvSpPr>
        <p:spPr>
          <a:xfrm>
            <a:off x="1600200" y="1371600"/>
            <a:ext cx="1981200" cy="1981200"/>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457200" marR="0" lvl="0" indent="-457200" algn="ctr" defTabSz="914400" eaLnBrk="1" fontAlgn="auto" latinLnBrk="0" hangingPunct="1">
              <a:lnSpc>
                <a:spcPts val="2000"/>
              </a:lnSpc>
              <a:spcBef>
                <a:spcPts val="0"/>
              </a:spcBef>
              <a:spcAft>
                <a:spcPts val="0"/>
              </a:spcAft>
              <a:buClrTx/>
              <a:buSzTx/>
              <a:buFontTx/>
              <a:buNone/>
              <a:tabLst/>
              <a:defRPr/>
            </a:pPr>
            <a:r>
              <a:rPr lang="en-GB" sz="2000" kern="0" dirty="0">
                <a:solidFill>
                  <a:prstClr val="black"/>
                </a:solidFill>
              </a:rPr>
              <a:t>25</a:t>
            </a:r>
          </a:p>
          <a:p>
            <a:pPr marL="457200" marR="0" lvl="0" indent="-457200" algn="ctr" defTabSz="914400" eaLnBrk="1" fontAlgn="auto" latinLnBrk="0" hangingPunct="1">
              <a:lnSpc>
                <a:spcPts val="2000"/>
              </a:lnSpc>
              <a:spcBef>
                <a:spcPts val="0"/>
              </a:spcBef>
              <a:spcAft>
                <a:spcPts val="0"/>
              </a:spcAft>
              <a:buClrTx/>
              <a:buSzTx/>
              <a:buFontTx/>
              <a:buNone/>
              <a:tabLst/>
              <a:defRPr/>
            </a:pPr>
            <a:r>
              <a:rPr lang="en-GB" sz="2000" kern="0" dirty="0">
                <a:solidFill>
                  <a:prstClr val="black"/>
                </a:solidFill>
              </a:rPr>
              <a:t>I feel part </a:t>
            </a:r>
          </a:p>
          <a:p>
            <a:pPr marL="457200" marR="0" lvl="0" indent="-457200" algn="ctr" defTabSz="914400" eaLnBrk="1" fontAlgn="auto" latinLnBrk="0" hangingPunct="1">
              <a:lnSpc>
                <a:spcPts val="2000"/>
              </a:lnSpc>
              <a:spcBef>
                <a:spcPts val="0"/>
              </a:spcBef>
              <a:spcAft>
                <a:spcPts val="0"/>
              </a:spcAft>
              <a:buClrTx/>
              <a:buSzTx/>
              <a:buFontTx/>
              <a:buNone/>
              <a:tabLst/>
              <a:defRPr/>
            </a:pPr>
            <a:r>
              <a:rPr lang="en-GB" sz="2000" kern="0" dirty="0">
                <a:solidFill>
                  <a:prstClr val="black"/>
                </a:solidFill>
              </a:rPr>
              <a:t>of a</a:t>
            </a:r>
          </a:p>
          <a:p>
            <a:pPr marL="457200" marR="0" lvl="0" indent="-457200" algn="ctr" defTabSz="914400" eaLnBrk="1" fontAlgn="auto" latinLnBrk="0" hangingPunct="1">
              <a:lnSpc>
                <a:spcPts val="2000"/>
              </a:lnSpc>
              <a:spcBef>
                <a:spcPts val="0"/>
              </a:spcBef>
              <a:spcAft>
                <a:spcPts val="0"/>
              </a:spcAft>
              <a:buClrTx/>
              <a:buSzTx/>
              <a:buFontTx/>
              <a:buNone/>
              <a:tabLst/>
              <a:defRPr/>
            </a:pPr>
            <a:r>
              <a:rPr lang="en-GB" sz="2000" kern="0" dirty="0">
                <a:solidFill>
                  <a:prstClr val="black"/>
                </a:solidFill>
              </a:rPr>
              <a:t>community</a:t>
            </a:r>
          </a:p>
          <a:p>
            <a:pPr marL="457200" marR="0" lvl="0" indent="-457200" algn="ctr" defTabSz="914400" eaLnBrk="1" fontAlgn="auto" latinLnBrk="0" hangingPunct="1">
              <a:lnSpc>
                <a:spcPts val="2000"/>
              </a:lnSpc>
              <a:spcBef>
                <a:spcPts val="0"/>
              </a:spcBef>
              <a:spcAft>
                <a:spcPts val="0"/>
              </a:spcAft>
              <a:buClrTx/>
              <a:buSzTx/>
              <a:buFontTx/>
              <a:buNone/>
              <a:tabLst/>
              <a:defRPr/>
            </a:pPr>
            <a:r>
              <a:rPr lang="en-GB" sz="2000" kern="0" dirty="0">
                <a:solidFill>
                  <a:prstClr val="black"/>
                </a:solidFill>
              </a:rPr>
              <a:t>of staff </a:t>
            </a:r>
          </a:p>
          <a:p>
            <a:pPr marL="457200" marR="0" lvl="0" indent="-457200" algn="ctr" defTabSz="914400" eaLnBrk="1" fontAlgn="auto" latinLnBrk="0" hangingPunct="1">
              <a:lnSpc>
                <a:spcPts val="2000"/>
              </a:lnSpc>
              <a:spcBef>
                <a:spcPts val="0"/>
              </a:spcBef>
              <a:spcAft>
                <a:spcPts val="0"/>
              </a:spcAft>
              <a:buClrTx/>
              <a:buSzTx/>
              <a:buFontTx/>
              <a:buNone/>
              <a:tabLst/>
              <a:defRPr/>
            </a:pPr>
            <a:r>
              <a:rPr lang="en-GB" sz="2000" kern="0" dirty="0">
                <a:solidFill>
                  <a:prstClr val="black"/>
                </a:solidFill>
              </a:rPr>
              <a:t>and</a:t>
            </a:r>
          </a:p>
          <a:p>
            <a:pPr marL="457200" marR="0" lvl="0" indent="-457200" algn="ctr" defTabSz="914400" eaLnBrk="1" fontAlgn="auto" latinLnBrk="0" hangingPunct="1">
              <a:lnSpc>
                <a:spcPts val="2000"/>
              </a:lnSpc>
              <a:spcBef>
                <a:spcPts val="0"/>
              </a:spcBef>
              <a:spcAft>
                <a:spcPts val="0"/>
              </a:spcAft>
              <a:buClrTx/>
              <a:buSzTx/>
              <a:buFontTx/>
              <a:buNone/>
              <a:tabLst/>
              <a:defRPr/>
            </a:pPr>
            <a:r>
              <a:rPr lang="en-GB" sz="2000" kern="0" dirty="0">
                <a:solidFill>
                  <a:prstClr val="black"/>
                </a:solidFill>
              </a:rPr>
              <a:t>students</a:t>
            </a:r>
            <a:endParaRPr kumimoji="0" lang="en-GB" sz="2000" i="0" u="none" strike="noStrike" kern="0" cap="none" spc="0" normalizeH="0" baseline="0" noProof="0" dirty="0">
              <a:ln>
                <a:noFill/>
              </a:ln>
              <a:solidFill>
                <a:prstClr val="black"/>
              </a:solidFill>
              <a:effectLst/>
              <a:uLnTx/>
              <a:uFillTx/>
            </a:endParaRPr>
          </a:p>
        </p:txBody>
      </p:sp>
      <p:sp>
        <p:nvSpPr>
          <p:cNvPr id="11" name="Oval 10"/>
          <p:cNvSpPr/>
          <p:nvPr/>
        </p:nvSpPr>
        <p:spPr>
          <a:xfrm>
            <a:off x="5638800" y="1371600"/>
            <a:ext cx="1981200" cy="1981200"/>
          </a:xfrm>
          <a:prstGeom prst="ellipse">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rPr>
              <a:t>2</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rPr>
              <a:t>Staff have made the subject interesting</a:t>
            </a:r>
          </a:p>
        </p:txBody>
      </p:sp>
      <p:sp>
        <p:nvSpPr>
          <p:cNvPr id="12" name="Oval 11"/>
          <p:cNvSpPr/>
          <p:nvPr/>
        </p:nvSpPr>
        <p:spPr>
          <a:xfrm>
            <a:off x="1676400" y="3505200"/>
            <a:ext cx="1981200" cy="1981200"/>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lang="en-GB" sz="2000" kern="0" dirty="0">
                <a:solidFill>
                  <a:prstClr val="black"/>
                </a:solidFill>
              </a:rPr>
              <a:t>8</a:t>
            </a:r>
          </a:p>
          <a:p>
            <a:pPr marL="0" marR="0" lvl="0" indent="0" algn="ctr" defTabSz="914400" eaLnBrk="1" fontAlgn="auto" latinLnBrk="0" hangingPunct="1">
              <a:lnSpc>
                <a:spcPts val="2000"/>
              </a:lnSpc>
              <a:spcBef>
                <a:spcPts val="0"/>
              </a:spcBef>
              <a:spcAft>
                <a:spcPts val="0"/>
              </a:spcAft>
              <a:buClrTx/>
              <a:buSzTx/>
              <a:buFontTx/>
              <a:buNone/>
              <a:tabLst/>
              <a:defRPr/>
            </a:pPr>
            <a:r>
              <a:rPr lang="en-GB" sz="2000" kern="0" dirty="0">
                <a:solidFill>
                  <a:prstClr val="black"/>
                </a:solidFill>
              </a:rPr>
              <a:t>The criteria used in marking have been clear in advance</a:t>
            </a:r>
            <a:endParaRPr kumimoji="0" lang="en-GB" sz="2000" i="0" u="none" strike="noStrike" kern="0" cap="none" spc="0" normalizeH="0" baseline="0" noProof="0" dirty="0">
              <a:ln>
                <a:noFill/>
              </a:ln>
              <a:solidFill>
                <a:prstClr val="black"/>
              </a:solidFill>
              <a:effectLst/>
              <a:uLnTx/>
              <a:uFillTx/>
            </a:endParaRPr>
          </a:p>
        </p:txBody>
      </p:sp>
      <p:sp>
        <p:nvSpPr>
          <p:cNvPr id="13" name="Oval 12"/>
          <p:cNvSpPr/>
          <p:nvPr/>
        </p:nvSpPr>
        <p:spPr>
          <a:xfrm>
            <a:off x="5562600" y="3581400"/>
            <a:ext cx="1981200" cy="1981200"/>
          </a:xfrm>
          <a:prstGeom prst="ellipse">
            <a:avLst/>
          </a:prstGeom>
          <a:solidFill>
            <a:srgbClr val="66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1" fontAlgn="auto" hangingPunct="1">
              <a:lnSpc>
                <a:spcPts val="2000"/>
              </a:lnSpc>
              <a:spcBef>
                <a:spcPts val="0"/>
              </a:spcBef>
              <a:spcAft>
                <a:spcPts val="0"/>
              </a:spcAft>
            </a:pPr>
            <a:r>
              <a:rPr lang="en-GB" sz="2000" kern="0" dirty="0">
                <a:solidFill>
                  <a:prstClr val="black"/>
                </a:solidFill>
              </a:rPr>
              <a:t>3</a:t>
            </a:r>
          </a:p>
          <a:p>
            <a:pPr algn="ctr" eaLnBrk="1" fontAlgn="auto" hangingPunct="1">
              <a:lnSpc>
                <a:spcPts val="2000"/>
              </a:lnSpc>
              <a:spcBef>
                <a:spcPts val="0"/>
              </a:spcBef>
              <a:spcAft>
                <a:spcPts val="0"/>
              </a:spcAft>
            </a:pPr>
            <a:r>
              <a:rPr lang="en-GB" sz="2000" kern="0" dirty="0">
                <a:solidFill>
                  <a:prstClr val="black"/>
                </a:solidFill>
              </a:rPr>
              <a:t>The course is intellectually stimulating</a:t>
            </a:r>
          </a:p>
          <a:p>
            <a:pPr marL="0" marR="0" lvl="0" indent="0" algn="ctr" defTabSz="914400" eaLnBrk="1" fontAlgn="auto" latinLnBrk="0" hangingPunct="1">
              <a:lnSpc>
                <a:spcPts val="2000"/>
              </a:lnSpc>
              <a:spcBef>
                <a:spcPts val="0"/>
              </a:spcBef>
              <a:spcAft>
                <a:spcPts val="0"/>
              </a:spcAft>
              <a:buClrTx/>
              <a:buSzTx/>
              <a:buFontTx/>
              <a:buNone/>
              <a:tabLst/>
              <a:defRPr/>
            </a:pPr>
            <a:endParaRPr kumimoji="0" lang="en-GB" sz="2000" i="0" u="none" strike="noStrike" kern="0" cap="none" spc="0" normalizeH="0" baseline="0" noProof="0" dirty="0">
              <a:ln>
                <a:noFill/>
              </a:ln>
              <a:solidFill>
                <a:prstClr val="black"/>
              </a:solidFill>
              <a:effectLst/>
              <a:uLnTx/>
              <a:uFillTx/>
            </a:endParaRPr>
          </a:p>
        </p:txBody>
      </p:sp>
      <p:sp>
        <p:nvSpPr>
          <p:cNvPr id="14" name="Oval 13"/>
          <p:cNvSpPr/>
          <p:nvPr/>
        </p:nvSpPr>
        <p:spPr>
          <a:xfrm>
            <a:off x="3581400" y="4419600"/>
            <a:ext cx="1981200" cy="19812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endParaRPr lang="en-GB" sz="2000" kern="0" dirty="0">
              <a:solidFill>
                <a:prstClr val="black"/>
              </a:solidFill>
            </a:endParaRPr>
          </a:p>
          <a:p>
            <a:pPr marL="0" marR="0" lvl="0" indent="0" algn="ctr" defTabSz="914400" eaLnBrk="1" fontAlgn="auto" latinLnBrk="0" hangingPunct="1">
              <a:lnSpc>
                <a:spcPts val="2000"/>
              </a:lnSpc>
              <a:spcBef>
                <a:spcPts val="0"/>
              </a:spcBef>
              <a:spcAft>
                <a:spcPts val="0"/>
              </a:spcAft>
              <a:buClrTx/>
              <a:buSzTx/>
              <a:buFontTx/>
              <a:buNone/>
              <a:tabLst/>
              <a:defRPr/>
            </a:pPr>
            <a:r>
              <a:rPr lang="en-GB" sz="2000" kern="0" dirty="0">
                <a:solidFill>
                  <a:prstClr val="black"/>
                </a:solidFill>
              </a:rPr>
              <a:t>4</a:t>
            </a:r>
          </a:p>
          <a:p>
            <a:pPr algn="ctr" eaLnBrk="1" fontAlgn="auto" hangingPunct="1">
              <a:lnSpc>
                <a:spcPts val="2000"/>
              </a:lnSpc>
              <a:spcBef>
                <a:spcPts val="0"/>
              </a:spcBef>
              <a:spcAft>
                <a:spcPts val="0"/>
              </a:spcAft>
            </a:pPr>
            <a:r>
              <a:rPr lang="en-GB" sz="2000" kern="0" dirty="0">
                <a:solidFill>
                  <a:prstClr val="black"/>
                </a:solidFill>
              </a:rPr>
              <a:t>The course has challenged me to achieve my best work</a:t>
            </a:r>
          </a:p>
          <a:p>
            <a:pPr marL="0" marR="0" lvl="0" indent="0" algn="ctr" defTabSz="914400" eaLnBrk="1" fontAlgn="auto" latinLnBrk="0" hangingPunct="1">
              <a:lnSpc>
                <a:spcPts val="2000"/>
              </a:lnSpc>
              <a:spcBef>
                <a:spcPts val="0"/>
              </a:spcBef>
              <a:spcAft>
                <a:spcPts val="0"/>
              </a:spcAft>
              <a:buClrTx/>
              <a:buSzTx/>
              <a:buFontTx/>
              <a:buNone/>
              <a:tabLst/>
              <a:defRPr/>
            </a:pPr>
            <a:endParaRPr kumimoji="0" lang="en-GB" sz="200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409057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0.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0.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2.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4.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1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0.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1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1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0.xml><?xml version="1.0" encoding="utf-8"?>
<a:theme xmlns:a="http://schemas.openxmlformats.org/drawingml/2006/main" name="1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1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0.xml><?xml version="1.0" encoding="utf-8"?>
<a:theme xmlns:a="http://schemas.openxmlformats.org/drawingml/2006/main" name="1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1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3.xml><?xml version="1.0" encoding="utf-8"?>
<a:theme xmlns:a="http://schemas.openxmlformats.org/drawingml/2006/main" name="1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4.xml><?xml version="1.0" encoding="utf-8"?>
<a:theme xmlns:a="http://schemas.openxmlformats.org/drawingml/2006/main" name="3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65.xml><?xml version="1.0" encoding="utf-8"?>
<a:theme xmlns:a="http://schemas.openxmlformats.org/drawingml/2006/main" name="1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6.xml><?xml version="1.0" encoding="utf-8"?>
<a:theme xmlns:a="http://schemas.openxmlformats.org/drawingml/2006/main" name="1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1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8.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0.xml><?xml version="1.0" encoding="utf-8"?>
<a:theme xmlns:a="http://schemas.openxmlformats.org/drawingml/2006/main" name="161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1.xml><?xml version="1.0" encoding="utf-8"?>
<a:theme xmlns:a="http://schemas.openxmlformats.org/drawingml/2006/main" name="1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2.xml><?xml version="1.0" encoding="utf-8"?>
<a:theme xmlns:a="http://schemas.openxmlformats.org/drawingml/2006/main" name="163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3.xml><?xml version="1.0" encoding="utf-8"?>
<a:theme xmlns:a="http://schemas.openxmlformats.org/drawingml/2006/main" name="1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4.xml><?xml version="1.0" encoding="utf-8"?>
<a:theme xmlns:a="http://schemas.openxmlformats.org/drawingml/2006/main" name="16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5.xml><?xml version="1.0" encoding="utf-8"?>
<a:theme xmlns:a="http://schemas.openxmlformats.org/drawingml/2006/main" name="1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6.xml><?xml version="1.0" encoding="utf-8"?>
<a:theme xmlns:a="http://schemas.openxmlformats.org/drawingml/2006/main" name="167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7.xml><?xml version="1.0" encoding="utf-8"?>
<a:theme xmlns:a="http://schemas.openxmlformats.org/drawingml/2006/main" name="1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8.xml><?xml version="1.0" encoding="utf-8"?>
<a:theme xmlns:a="http://schemas.openxmlformats.org/drawingml/2006/main" name="169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9.xml><?xml version="1.0" encoding="utf-8"?>
<a:theme xmlns:a="http://schemas.openxmlformats.org/drawingml/2006/main" name="1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0.xml><?xml version="1.0" encoding="utf-8"?>
<a:theme xmlns:a="http://schemas.openxmlformats.org/drawingml/2006/main" name="171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1.xml><?xml version="1.0" encoding="utf-8"?>
<a:theme xmlns:a="http://schemas.openxmlformats.org/drawingml/2006/main" name="1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2.xml><?xml version="1.0" encoding="utf-8"?>
<a:theme xmlns:a="http://schemas.openxmlformats.org/drawingml/2006/main" name="173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4.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5.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7.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8.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9.xml><?xml version="1.0" encoding="utf-8"?>
<a:theme xmlns:a="http://schemas.openxmlformats.org/drawingml/2006/main" name="1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0.xml><?xml version="1.0" encoding="utf-8"?>
<a:theme xmlns:a="http://schemas.openxmlformats.org/drawingml/2006/main" name="1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1.xml><?xml version="1.0" encoding="utf-8"?>
<a:theme xmlns:a="http://schemas.openxmlformats.org/drawingml/2006/main" name="1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2.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3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ppt3B.tmp</Template>
  <TotalTime>0</TotalTime>
  <Words>4682</Words>
  <Application>Microsoft Office PowerPoint</Application>
  <PresentationFormat>On-screen Show (4:3)</PresentationFormat>
  <Paragraphs>651</Paragraphs>
  <Slides>88</Slides>
  <Notes>47</Notes>
  <HiddenSlides>0</HiddenSlides>
  <MMClips>1</MMClips>
  <ScaleCrop>false</ScaleCrop>
  <HeadingPairs>
    <vt:vector size="6" baseType="variant">
      <vt:variant>
        <vt:lpstr>Fonts Used</vt:lpstr>
      </vt:variant>
      <vt:variant>
        <vt:i4>13</vt:i4>
      </vt:variant>
      <vt:variant>
        <vt:lpstr>Theme</vt:lpstr>
      </vt:variant>
      <vt:variant>
        <vt:i4>192</vt:i4>
      </vt:variant>
      <vt:variant>
        <vt:lpstr>Slide Titles</vt:lpstr>
      </vt:variant>
      <vt:variant>
        <vt:i4>88</vt:i4>
      </vt:variant>
    </vt:vector>
  </HeadingPairs>
  <TitlesOfParts>
    <vt:vector size="293" baseType="lpstr">
      <vt:lpstr>Arial</vt:lpstr>
      <vt:lpstr>Arial Rounded MT Bold</vt:lpstr>
      <vt:lpstr>Calibri</vt:lpstr>
      <vt:lpstr>Comic Sans MS</vt:lpstr>
      <vt:lpstr>Creepy</vt:lpstr>
      <vt:lpstr>Monotype Sorts</vt:lpstr>
      <vt:lpstr>Old English Text MT</vt:lpstr>
      <vt:lpstr>Symbol</vt:lpstr>
      <vt:lpstr>Tahoma</vt:lpstr>
      <vt:lpstr>Times New Roman</vt:lpstr>
      <vt:lpstr>Trebuchet MS</vt:lpstr>
      <vt:lpstr>Verdana</vt:lpstr>
      <vt:lpstr>Wingdings</vt:lpstr>
      <vt:lpstr>4_Custom Design</vt:lpstr>
      <vt:lpstr>7_Custom Design</vt:lpstr>
      <vt:lpstr>8_Custom Design</vt:lpstr>
      <vt:lpstr>3_Custom Design</vt:lpstr>
      <vt:lpstr>5_Custom Design</vt:lpstr>
      <vt:lpstr>6_Custom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75_Custom Design</vt:lpstr>
      <vt:lpstr>33_Custom Design</vt:lpstr>
      <vt:lpstr>34_Custom Design</vt:lpstr>
      <vt:lpstr>35_Custom Design</vt:lpstr>
      <vt:lpstr>36_Custom Design</vt:lpstr>
      <vt:lpstr>37_Custom Design</vt:lpstr>
      <vt:lpstr>38_Custom Design</vt:lpstr>
      <vt:lpstr>39_Custom Design</vt:lpstr>
      <vt:lpstr>40_Custom Design</vt:lpstr>
      <vt:lpstr>41_Custom Design</vt:lpstr>
      <vt:lpstr>76_Custom Design</vt:lpstr>
      <vt:lpstr>42_Custom Design</vt:lpstr>
      <vt:lpstr>43_Custom Design</vt:lpstr>
      <vt:lpstr>44_Custom Design</vt:lpstr>
      <vt:lpstr>1_LeedsMet template</vt:lpstr>
      <vt:lpstr>45_Custom Design</vt:lpstr>
      <vt:lpstr>46_Custom Design</vt:lpstr>
      <vt:lpstr>47_Custom Design</vt:lpstr>
      <vt:lpstr>48_Custom Design</vt:lpstr>
      <vt:lpstr>49_Custom Design</vt:lpstr>
      <vt:lpstr>50_Custom Design</vt:lpstr>
      <vt:lpstr>51_Custom Design</vt:lpstr>
      <vt:lpstr>101_Custom Design</vt:lpstr>
      <vt:lpstr>Office Theme</vt:lpstr>
      <vt:lpstr>52_Custom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63_Custom Design</vt:lpstr>
      <vt:lpstr>64_Custom Design</vt:lpstr>
      <vt:lpstr>65_Custom Design</vt:lpstr>
      <vt:lpstr>66_Custom Design</vt:lpstr>
      <vt:lpstr>67_Custom Design</vt:lpstr>
      <vt:lpstr>68_Custom Design</vt:lpstr>
      <vt:lpstr>95_Custom Design</vt:lpstr>
      <vt:lpstr>69_Custom Design</vt:lpstr>
      <vt:lpstr>81_Custom Design</vt:lpstr>
      <vt:lpstr>91_Custom Design</vt:lpstr>
      <vt:lpstr>94_Custom Design</vt:lpstr>
      <vt:lpstr>Theme1</vt:lpstr>
      <vt:lpstr>70_Custom Design</vt:lpstr>
      <vt:lpstr>71_Custom Design</vt:lpstr>
      <vt:lpstr>72_Custom Design</vt:lpstr>
      <vt:lpstr>93_Custom Design</vt:lpstr>
      <vt:lpstr>102_Custom Design</vt:lpstr>
      <vt:lpstr>73_Custom Design</vt:lpstr>
      <vt:lpstr>74_Custom Design</vt:lpstr>
      <vt:lpstr>77_Custom Design</vt:lpstr>
      <vt:lpstr>78_Custom Design</vt:lpstr>
      <vt:lpstr>79_Custom Design</vt:lpstr>
      <vt:lpstr>80_Custom Design</vt:lpstr>
      <vt:lpstr>82_Custom Design</vt:lpstr>
      <vt:lpstr>83_Custom Design</vt:lpstr>
      <vt:lpstr>84_Custom Design</vt:lpstr>
      <vt:lpstr>85_Custom Design</vt:lpstr>
      <vt:lpstr>86_Custom Design</vt:lpstr>
      <vt:lpstr>87_Custom Design</vt:lpstr>
      <vt:lpstr>88_Custom Design</vt:lpstr>
      <vt:lpstr>3_Professional</vt:lpstr>
      <vt:lpstr>89_Custom Design</vt:lpstr>
      <vt:lpstr>92_Custom Design</vt:lpstr>
      <vt:lpstr>96_Custom Design</vt:lpstr>
      <vt:lpstr>97_Custom Design</vt:lpstr>
      <vt:lpstr>2_LeedsMet template</vt:lpstr>
      <vt:lpstr>3_LeedsMet template</vt:lpstr>
      <vt:lpstr>109_Custom Design</vt:lpstr>
      <vt:lpstr>98_Custom Design</vt:lpstr>
      <vt:lpstr>99_Custom Design</vt:lpstr>
      <vt:lpstr>100_Custom Design</vt:lpstr>
      <vt:lpstr>103_Custom Design</vt:lpstr>
      <vt:lpstr>104_Custom Design</vt:lpstr>
      <vt:lpstr>105_Custom Design</vt:lpstr>
      <vt:lpstr>106_Custom Design</vt:lpstr>
      <vt:lpstr>107_Custom Design</vt:lpstr>
      <vt:lpstr>108_Custom Design</vt:lpstr>
      <vt:lpstr>110_Custom Design</vt:lpstr>
      <vt:lpstr>111_Custom Design</vt:lpstr>
      <vt:lpstr>112_Custom Design</vt:lpstr>
      <vt:lpstr>113_Custom Design</vt:lpstr>
      <vt:lpstr>114_Custom Design</vt:lpstr>
      <vt:lpstr>115_Custom Design</vt:lpstr>
      <vt:lpstr>116_Custom Design</vt:lpstr>
      <vt:lpstr>118_Custom Design</vt:lpstr>
      <vt:lpstr>117_Custom Design</vt:lpstr>
      <vt:lpstr>119_Custom Design</vt:lpstr>
      <vt:lpstr>120_Custom Design</vt:lpstr>
      <vt:lpstr>136_Custom Design</vt:lpstr>
      <vt:lpstr>121_Custom Design</vt:lpstr>
      <vt:lpstr>122_Custom Design</vt:lpstr>
      <vt:lpstr>123_Custom Design</vt:lpstr>
      <vt:lpstr>124_Custom Design</vt:lpstr>
      <vt:lpstr>90_Custom Design</vt:lpstr>
      <vt:lpstr>126_Custom Design</vt:lpstr>
      <vt:lpstr>1_Theme1</vt:lpstr>
      <vt:lpstr>127_Custom Design</vt:lpstr>
      <vt:lpstr>2_Theme1</vt:lpstr>
      <vt:lpstr>128_Custom Design</vt:lpstr>
      <vt:lpstr>129_Custom Design</vt:lpstr>
      <vt:lpstr>130_Custom Design</vt:lpstr>
      <vt:lpstr>131_Custom Design</vt:lpstr>
      <vt:lpstr>132_Custom Design</vt:lpstr>
      <vt:lpstr>133_Custom Design</vt:lpstr>
      <vt:lpstr>134_Custom Design</vt:lpstr>
      <vt:lpstr>135_Custom Design</vt:lpstr>
      <vt:lpstr>137_Custom Design</vt:lpstr>
      <vt:lpstr>5_LeedsMet template</vt:lpstr>
      <vt:lpstr>138_Custom Design</vt:lpstr>
      <vt:lpstr>139_Custom Design</vt:lpstr>
      <vt:lpstr>140_Custom Design</vt:lpstr>
      <vt:lpstr>141_Custom Design</vt:lpstr>
      <vt:lpstr>142_Custom Design</vt:lpstr>
      <vt:lpstr>143_Custom Design</vt:lpstr>
      <vt:lpstr>144_Custom Design</vt:lpstr>
      <vt:lpstr>145_Custom Design</vt:lpstr>
      <vt:lpstr>146_Custom Design</vt:lpstr>
      <vt:lpstr>147_Custom Design</vt:lpstr>
      <vt:lpstr>148_Custom Design</vt:lpstr>
      <vt:lpstr>149_Custom Design</vt:lpstr>
      <vt:lpstr>150_Custom Design</vt:lpstr>
      <vt:lpstr>151_Custom Design</vt:lpstr>
      <vt:lpstr>152_Custom Design</vt:lpstr>
      <vt:lpstr>153_Custom Design</vt:lpstr>
      <vt:lpstr>154_Custom Design</vt:lpstr>
      <vt:lpstr>155_Custom Design</vt:lpstr>
      <vt:lpstr>156_Custom Design</vt:lpstr>
      <vt:lpstr>157_Custom Design</vt:lpstr>
      <vt:lpstr>3_Clouds</vt:lpstr>
      <vt:lpstr>158_Custom Design</vt:lpstr>
      <vt:lpstr>159_Custom Design</vt:lpstr>
      <vt:lpstr>160_Custom Design</vt:lpstr>
      <vt:lpstr>4_LeedsMet template</vt:lpstr>
      <vt:lpstr>1_Office Theme</vt:lpstr>
      <vt:lpstr>161_Custom Design</vt:lpstr>
      <vt:lpstr>162_Custom Design</vt:lpstr>
      <vt:lpstr>163_Custom Design</vt:lpstr>
      <vt:lpstr>164_Custom Design</vt:lpstr>
      <vt:lpstr>165_Custom Design</vt:lpstr>
      <vt:lpstr>166_Custom Design</vt:lpstr>
      <vt:lpstr>167_Custom Design</vt:lpstr>
      <vt:lpstr>168_Custom Design</vt:lpstr>
      <vt:lpstr>169_Custom Design</vt:lpstr>
      <vt:lpstr>170_Custom Design</vt:lpstr>
      <vt:lpstr>171_Custom Design</vt:lpstr>
      <vt:lpstr>172_Custom Design</vt:lpstr>
      <vt:lpstr>173_Custom Design</vt:lpstr>
      <vt:lpstr>2_Office Theme</vt:lpstr>
      <vt:lpstr>125_Custom Design</vt:lpstr>
      <vt:lpstr>174_Custom Design</vt:lpstr>
      <vt:lpstr>3_Office Theme</vt:lpstr>
      <vt:lpstr>175_Custom Design</vt:lpstr>
      <vt:lpstr>176_Custom Design</vt:lpstr>
      <vt:lpstr>177_Custom Design</vt:lpstr>
      <vt:lpstr>178_Custom Design</vt:lpstr>
      <vt:lpstr>179_Custom Design</vt:lpstr>
      <vt:lpstr>180_Custom Design</vt:lpstr>
      <vt:lpstr>Smarter Lectures – towards inspiration,  not boredom! University of Durham 31st May 2017  </vt:lpstr>
      <vt:lpstr>PowerPoint Presentation</vt:lpstr>
      <vt:lpstr> About Phil…</vt:lpstr>
      <vt:lpstr>Announcement about mobile phones and laptops...</vt:lpstr>
      <vt:lpstr>You will be able to download my main slides</vt:lpstr>
      <vt:lpstr>Thanks to students</vt:lpstr>
      <vt:lpstr>Rationale</vt:lpstr>
      <vt:lpstr>PowerPoint Presentation</vt:lpstr>
      <vt:lpstr>PowerPoint Presentation</vt:lpstr>
      <vt:lpstr>What are lectures for, in 2017?</vt:lpstr>
      <vt:lpstr>What words spring to your mind when you think of lectures?</vt:lpstr>
      <vt:lpstr>Lectures should be fun!</vt:lpstr>
      <vt:lpstr>Name labels…</vt:lpstr>
      <vt:lpstr>Getting to know each other</vt:lpstr>
      <vt:lpstr>Energising large groups...</vt:lpstr>
      <vt:lpstr>Intended learning outcomes</vt:lpstr>
      <vt:lpstr>So how do we avoid lectures which…</vt:lpstr>
      <vt:lpstr>What is likely to annoy students in lectures?</vt:lpstr>
      <vt:lpstr>Instead, can we use large-group learning to:</vt:lpstr>
      <vt:lpstr>Task: agree, disagree, or don’t know</vt:lpstr>
      <vt:lpstr>Evidence-based practice</vt:lpstr>
      <vt:lpstr>17 sources about assessment, feedback and learning in higher education</vt:lpstr>
      <vt:lpstr>PowerPoint Presentation</vt:lpstr>
      <vt:lpstr>PowerPoint Presentation</vt:lpstr>
      <vt:lpstr>Post-it exercise</vt:lpstr>
      <vt:lpstr>Things are changing fast</vt:lpstr>
      <vt:lpstr>So what can we do in lectures?</vt:lpstr>
      <vt:lpstr> Where we’re at in 2017 </vt:lpstr>
      <vt:lpstr>Now is the decade of Universities’ dis-content!</vt:lpstr>
      <vt:lpstr>Modern universities are moving away from being the guardians of content, (where everything was about ‘delivery’), towards foregrounding two major functions: </vt:lpstr>
      <vt:lpstr>One of my main worries...</vt:lpstr>
      <vt:lpstr>PowerPoint Presentation</vt:lpstr>
      <vt:lpstr>But what about learning styles?</vt:lpstr>
      <vt:lpstr>So now, it’s time to re-think:</vt:lpstr>
      <vt:lpstr> How students really learn </vt:lpstr>
      <vt:lpstr> How Students Really Learn ‘Ripples’ model of learning</vt:lpstr>
      <vt:lpstr>Five of the seven factors underpinning successful learning</vt:lpstr>
      <vt:lpstr>PowerPoint Presentation</vt:lpstr>
      <vt:lpstr>Traditional views...</vt:lpstr>
      <vt:lpstr>PowerPoint Presentation</vt:lpstr>
      <vt:lpstr>PowerPoint Presentation</vt:lpstr>
      <vt:lpstr>PowerPoint Presentation</vt:lpstr>
      <vt:lpstr>Ripples on a pond….</vt:lpstr>
      <vt:lpstr>PowerPoint Presentation</vt:lpstr>
      <vt:lpstr>PowerPoint Presentation</vt:lpstr>
      <vt:lpstr>PowerPoint Presentation</vt:lpstr>
      <vt:lpstr>But there are still two things missing</vt:lpstr>
      <vt:lpstr>5: Think back to your own teaching</vt:lpstr>
      <vt:lpstr>PowerPoint Presentation</vt:lpstr>
      <vt:lpstr>6: Now think about assessing</vt:lpstr>
      <vt:lpstr>PowerPoint Presentation</vt:lpstr>
      <vt:lpstr>Albert Einstein</vt:lpstr>
      <vt:lpstr>Teaching – and research – and reflection: the ten most important words</vt:lpstr>
      <vt:lpstr>‘what’ is getting ever less important</vt:lpstr>
      <vt:lpstr>PowerPoint Presentation</vt:lpstr>
      <vt:lpstr>Face-to-face communication</vt:lpstr>
      <vt:lpstr>Face-to-face one-to-one feedback activity</vt:lpstr>
      <vt:lpstr>PowerPoint Presentation</vt:lpstr>
      <vt:lpstr>Fishing for feedback?</vt:lpstr>
      <vt:lpstr>It’s not just me! Some recent thoughts on lectures</vt:lpstr>
      <vt:lpstr>But now...</vt:lpstr>
      <vt:lpstr>Sally Brown on lectures (2015)</vt:lpstr>
      <vt:lpstr>Ken Bain on lectures, 2004</vt:lpstr>
      <vt:lpstr>Diana Laurillard, 1993:</vt:lpstr>
      <vt:lpstr>Diana Laurillard, 1993: contd.</vt:lpstr>
      <vt:lpstr>Diana Laurillard, 20 years on...</vt:lpstr>
      <vt:lpstr>Disengaged students</vt:lpstr>
      <vt:lpstr>Attendance</vt:lpstr>
      <vt:lpstr> </vt:lpstr>
      <vt:lpstr>PowerPoint Presentation</vt:lpstr>
      <vt:lpstr>Lectures</vt:lpstr>
      <vt:lpstr>Characteristics of excellent university teachers (Sally Brown)</vt:lpstr>
      <vt:lpstr>PowerPoint Presentation</vt:lpstr>
      <vt:lpstr>PowerPoint Presentation</vt:lpstr>
      <vt:lpstr>PowerPoint Presentation</vt:lpstr>
      <vt:lpstr>Seven things we can try to do</vt:lpstr>
      <vt:lpstr> Seven practical things you can do to make learning happen    </vt:lpstr>
      <vt:lpstr>PowerPoint Presentation</vt:lpstr>
      <vt:lpstr>1  Capture your reflections</vt:lpstr>
      <vt:lpstr>2   Find out where your learners are at</vt:lpstr>
      <vt:lpstr>3  Keep watching how others teach</vt:lpstr>
      <vt:lpstr>4  Make students’ targets clear and interesting</vt:lpstr>
      <vt:lpstr>5  Get learners talking</vt:lpstr>
      <vt:lpstr>6  Keep talking about links to assessment</vt:lpstr>
      <vt:lpstr>7  Make good use of praise</vt:lpstr>
      <vt:lpstr>PowerPoint Presentation</vt:lpstr>
      <vt:lpstr>Back to our intended outcomes…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Active Learning</dc:title>
  <dc:creator/>
  <cp:lastModifiedBy/>
  <cp:revision>409</cp:revision>
  <dcterms:created xsi:type="dcterms:W3CDTF">1995-06-17T23:31:02Z</dcterms:created>
  <dcterms:modified xsi:type="dcterms:W3CDTF">2017-05-31T19:22:44Z</dcterms:modified>
</cp:coreProperties>
</file>