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theme/theme15.xml" ContentType="application/vnd.openxmlformats-officedocument.theme+xml"/>
  <Override PartName="/ppt/slideLayouts/slideLayout22.xml" ContentType="application/vnd.openxmlformats-officedocument.presentationml.slideLayout+xml"/>
  <Override PartName="/ppt/theme/theme16.xml" ContentType="application/vnd.openxmlformats-officedocument.theme+xml"/>
  <Override PartName="/ppt/slideLayouts/slideLayout23.xml" ContentType="application/vnd.openxmlformats-officedocument.presentationml.slideLayout+xml"/>
  <Override PartName="/ppt/theme/theme1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9.xml" ContentType="application/vnd.openxmlformats-officedocument.theme+xml"/>
  <Override PartName="/ppt/slideLayouts/slideLayout29.xml" ContentType="application/vnd.openxmlformats-officedocument.presentationml.slideLayout+xml"/>
  <Override PartName="/ppt/theme/theme20.xml" ContentType="application/vnd.openxmlformats-officedocument.theme+xml"/>
  <Override PartName="/ppt/slideLayouts/slideLayout30.xml" ContentType="application/vnd.openxmlformats-officedocument.presentationml.slideLayout+xml"/>
  <Override PartName="/ppt/theme/theme21.xml" ContentType="application/vnd.openxmlformats-officedocument.theme+xml"/>
  <Override PartName="/ppt/slideLayouts/slideLayout31.xml" ContentType="application/vnd.openxmlformats-officedocument.presentationml.slideLayout+xml"/>
  <Override PartName="/ppt/theme/theme22.xml" ContentType="application/vnd.openxmlformats-officedocument.theme+xml"/>
  <Override PartName="/ppt/slideLayouts/slideLayout32.xml" ContentType="application/vnd.openxmlformats-officedocument.presentationml.slideLayout+xml"/>
  <Override PartName="/ppt/theme/theme23.xml" ContentType="application/vnd.openxmlformats-officedocument.theme+xml"/>
  <Override PartName="/ppt/slideLayouts/slideLayout33.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4.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36.xml" ContentType="application/vnd.openxmlformats-officedocument.presentationml.slideLayout+xml"/>
  <Override PartName="/ppt/theme/theme38.xml" ContentType="application/vnd.openxmlformats-officedocument.theme+xml"/>
  <Override PartName="/ppt/slideLayouts/slideLayout37.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slideLayouts/slideLayout38.xml" ContentType="application/vnd.openxmlformats-officedocument.presentationml.slideLayout+xml"/>
  <Override PartName="/ppt/theme/theme43.xml" ContentType="application/vnd.openxmlformats-officedocument.theme+xml"/>
  <Override PartName="/ppt/slideLayouts/slideLayout39.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slideLayouts/slideLayout40.xml" ContentType="application/vnd.openxmlformats-officedocument.presentationml.slideLayout+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slideLayouts/slideLayout41.xml" ContentType="application/vnd.openxmlformats-officedocument.presentationml.slideLayout+xml"/>
  <Override PartName="/ppt/theme/theme102.xml" ContentType="application/vnd.openxmlformats-officedocument.theme+xml"/>
  <Override PartName="/ppt/slideLayouts/slideLayout42.xml" ContentType="application/vnd.openxmlformats-officedocument.presentationml.slideLayout+xml"/>
  <Override PartName="/ppt/theme/theme10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4.xml" ContentType="application/vnd.openxmlformats-officedocument.theme+xml"/>
  <Override PartName="/ppt/slideLayouts/slideLayout45.xml" ContentType="application/vnd.openxmlformats-officedocument.presentationml.slideLayout+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slideLayouts/slideLayout48.xml" ContentType="application/vnd.openxmlformats-officedocument.presentationml.slideLayout+xml"/>
  <Override PartName="/ppt/theme/theme119.xml" ContentType="application/vnd.openxmlformats-officedocument.theme+xml"/>
  <Override PartName="/ppt/slideLayouts/slideLayout49.xml" ContentType="application/vnd.openxmlformats-officedocument.presentationml.slideLayout+xml"/>
  <Override PartName="/ppt/theme/theme120.xml" ContentType="application/vnd.openxmlformats-officedocument.theme+xml"/>
  <Override PartName="/ppt/slideLayouts/slideLayout50.xml" ContentType="application/vnd.openxmlformats-officedocument.presentationml.slideLayout+xml"/>
  <Override PartName="/ppt/theme/theme121.xml" ContentType="application/vnd.openxmlformats-officedocument.theme+xml"/>
  <Override PartName="/ppt/slideLayouts/slideLayout51.xml" ContentType="application/vnd.openxmlformats-officedocument.presentationml.slideLayout+xml"/>
  <Override PartName="/ppt/theme/theme122.xml" ContentType="application/vnd.openxmlformats-officedocument.theme+xml"/>
  <Override PartName="/ppt/slideLayouts/slideLayout52.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6" r:id="rId39"/>
    <p:sldMasterId id="2147484749" r:id="rId40"/>
    <p:sldMasterId id="2147484753" r:id="rId41"/>
    <p:sldMasterId id="2147484755" r:id="rId42"/>
    <p:sldMasterId id="2147484762" r:id="rId43"/>
    <p:sldMasterId id="2147484766" r:id="rId44"/>
    <p:sldMasterId id="2147484768" r:id="rId45"/>
    <p:sldMasterId id="2147484770" r:id="rId46"/>
    <p:sldMasterId id="2147484772" r:id="rId47"/>
    <p:sldMasterId id="2147484778" r:id="rId48"/>
    <p:sldMasterId id="2147484780" r:id="rId49"/>
    <p:sldMasterId id="2147484793" r:id="rId50"/>
    <p:sldMasterId id="2147484797" r:id="rId51"/>
    <p:sldMasterId id="2147484799" r:id="rId52"/>
    <p:sldMasterId id="2147484802" r:id="rId53"/>
    <p:sldMasterId id="2147484804" r:id="rId54"/>
    <p:sldMasterId id="2147484806" r:id="rId55"/>
    <p:sldMasterId id="2147484808" r:id="rId56"/>
    <p:sldMasterId id="2147484811" r:id="rId57"/>
    <p:sldMasterId id="2147484815" r:id="rId58"/>
    <p:sldMasterId id="2147484817" r:id="rId59"/>
    <p:sldMasterId id="2147484819" r:id="rId60"/>
    <p:sldMasterId id="2147484821" r:id="rId61"/>
    <p:sldMasterId id="2147484823" r:id="rId62"/>
    <p:sldMasterId id="2147484825" r:id="rId63"/>
    <p:sldMasterId id="2147484827" r:id="rId64"/>
    <p:sldMasterId id="2147484829" r:id="rId65"/>
    <p:sldMasterId id="2147484831" r:id="rId66"/>
    <p:sldMasterId id="2147484833" r:id="rId67"/>
    <p:sldMasterId id="2147484835" r:id="rId68"/>
    <p:sldMasterId id="2147484837" r:id="rId69"/>
    <p:sldMasterId id="2147484839" r:id="rId70"/>
    <p:sldMasterId id="2147484841" r:id="rId71"/>
    <p:sldMasterId id="2147484845" r:id="rId72"/>
    <p:sldMasterId id="2147484848" r:id="rId73"/>
    <p:sldMasterId id="2147484850" r:id="rId74"/>
    <p:sldMasterId id="2147484853" r:id="rId75"/>
    <p:sldMasterId id="2147484855" r:id="rId76"/>
    <p:sldMasterId id="2147484857" r:id="rId77"/>
    <p:sldMasterId id="2147484864" r:id="rId78"/>
    <p:sldMasterId id="2147484866" r:id="rId79"/>
    <p:sldMasterId id="2147484868" r:id="rId80"/>
    <p:sldMasterId id="2147484870" r:id="rId81"/>
    <p:sldMasterId id="2147484872" r:id="rId82"/>
    <p:sldMasterId id="2147484876" r:id="rId83"/>
    <p:sldMasterId id="2147484878" r:id="rId84"/>
    <p:sldMasterId id="2147484880" r:id="rId85"/>
    <p:sldMasterId id="2147484888" r:id="rId86"/>
    <p:sldMasterId id="2147484895" r:id="rId87"/>
    <p:sldMasterId id="2147484903" r:id="rId88"/>
    <p:sldMasterId id="2147484905" r:id="rId89"/>
    <p:sldMasterId id="2147484907" r:id="rId90"/>
    <p:sldMasterId id="2147484909" r:id="rId91"/>
    <p:sldMasterId id="2147484911" r:id="rId92"/>
    <p:sldMasterId id="2147484913" r:id="rId93"/>
    <p:sldMasterId id="2147484915" r:id="rId94"/>
    <p:sldMasterId id="2147484933" r:id="rId95"/>
    <p:sldMasterId id="2147484935" r:id="rId96"/>
    <p:sldMasterId id="2147484938" r:id="rId97"/>
    <p:sldMasterId id="2147484940" r:id="rId98"/>
    <p:sldMasterId id="2147484942" r:id="rId99"/>
    <p:sldMasterId id="2147484945" r:id="rId100"/>
    <p:sldMasterId id="2147484947" r:id="rId101"/>
    <p:sldMasterId id="2147484949" r:id="rId102"/>
    <p:sldMasterId id="2147484951" r:id="rId103"/>
    <p:sldMasterId id="2147484953" r:id="rId104"/>
    <p:sldMasterId id="2147484960" r:id="rId105"/>
    <p:sldMasterId id="2147484962" r:id="rId106"/>
    <p:sldMasterId id="2147484964" r:id="rId107"/>
    <p:sldMasterId id="2147484975" r:id="rId108"/>
    <p:sldMasterId id="2147484977" r:id="rId109"/>
    <p:sldMasterId id="2147484983" r:id="rId110"/>
    <p:sldMasterId id="2147484985" r:id="rId111"/>
    <p:sldMasterId id="2147484987" r:id="rId112"/>
    <p:sldMasterId id="2147484989" r:id="rId113"/>
    <p:sldMasterId id="2147484995" r:id="rId114"/>
    <p:sldMasterId id="2147484998" r:id="rId115"/>
    <p:sldMasterId id="2147485000" r:id="rId116"/>
    <p:sldMasterId id="2147485002" r:id="rId117"/>
    <p:sldMasterId id="2147485004" r:id="rId118"/>
    <p:sldMasterId id="2147485006" r:id="rId119"/>
    <p:sldMasterId id="2147485031" r:id="rId120"/>
    <p:sldMasterId id="2147485033" r:id="rId121"/>
    <p:sldMasterId id="2147485035" r:id="rId122"/>
    <p:sldMasterId id="2147485038" r:id="rId123"/>
  </p:sldMasterIdLst>
  <p:notesMasterIdLst>
    <p:notesMasterId r:id="rId166"/>
  </p:notesMasterIdLst>
  <p:sldIdLst>
    <p:sldId id="757" r:id="rId124"/>
    <p:sldId id="877" r:id="rId125"/>
    <p:sldId id="878" r:id="rId126"/>
    <p:sldId id="886" r:id="rId127"/>
    <p:sldId id="879" r:id="rId128"/>
    <p:sldId id="873" r:id="rId129"/>
    <p:sldId id="884" r:id="rId130"/>
    <p:sldId id="882" r:id="rId131"/>
    <p:sldId id="883" r:id="rId132"/>
    <p:sldId id="881" r:id="rId133"/>
    <p:sldId id="758" r:id="rId134"/>
    <p:sldId id="828" r:id="rId135"/>
    <p:sldId id="871" r:id="rId136"/>
    <p:sldId id="872" r:id="rId137"/>
    <p:sldId id="834" r:id="rId138"/>
    <p:sldId id="836" r:id="rId139"/>
    <p:sldId id="876" r:id="rId140"/>
    <p:sldId id="759" r:id="rId141"/>
    <p:sldId id="760" r:id="rId142"/>
    <p:sldId id="761" r:id="rId143"/>
    <p:sldId id="762" r:id="rId144"/>
    <p:sldId id="763" r:id="rId145"/>
    <p:sldId id="764" r:id="rId146"/>
    <p:sldId id="765" r:id="rId147"/>
    <p:sldId id="766" r:id="rId148"/>
    <p:sldId id="767" r:id="rId149"/>
    <p:sldId id="768" r:id="rId150"/>
    <p:sldId id="769" r:id="rId151"/>
    <p:sldId id="770" r:id="rId152"/>
    <p:sldId id="771" r:id="rId153"/>
    <p:sldId id="772" r:id="rId154"/>
    <p:sldId id="773" r:id="rId155"/>
    <p:sldId id="774" r:id="rId156"/>
    <p:sldId id="885" r:id="rId157"/>
    <p:sldId id="775" r:id="rId158"/>
    <p:sldId id="776" r:id="rId159"/>
    <p:sldId id="777" r:id="rId160"/>
    <p:sldId id="778" r:id="rId161"/>
    <p:sldId id="779" r:id="rId162"/>
    <p:sldId id="780" r:id="rId163"/>
    <p:sldId id="874" r:id="rId164"/>
    <p:sldId id="502" r:id="rId165"/>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8000"/>
    <a:srgbClr val="CC0000"/>
    <a:srgbClr val="FF00FF"/>
    <a:srgbClr val="FF6699"/>
    <a:srgbClr val="FF3300"/>
    <a:srgbClr val="CCFFFF"/>
    <a:srgbClr val="FFFFFF"/>
    <a:srgbClr val="0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4" autoAdjust="0"/>
    <p:restoredTop sz="98239" autoAdjust="0"/>
  </p:normalViewPr>
  <p:slideViewPr>
    <p:cSldViewPr>
      <p:cViewPr varScale="1">
        <p:scale>
          <a:sx n="70" d="100"/>
          <a:sy n="70" d="100"/>
        </p:scale>
        <p:origin x="113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10.xml"/><Relationship Id="rId138" Type="http://schemas.openxmlformats.org/officeDocument/2006/relationships/slide" Target="slides/slide15.xml"/><Relationship Id="rId154" Type="http://schemas.openxmlformats.org/officeDocument/2006/relationships/slide" Target="slides/slide31.xml"/><Relationship Id="rId159" Type="http://schemas.openxmlformats.org/officeDocument/2006/relationships/slide" Target="slides/slide36.xml"/><Relationship Id="rId170"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 Target="slides/slide5.xml"/><Relationship Id="rId144" Type="http://schemas.openxmlformats.org/officeDocument/2006/relationships/slide" Target="slides/slide21.xml"/><Relationship Id="rId149" Type="http://schemas.openxmlformats.org/officeDocument/2006/relationships/slide" Target="slides/slide26.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37.xml"/><Relationship Id="rId165" Type="http://schemas.openxmlformats.org/officeDocument/2006/relationships/slide" Target="slides/slide4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 Target="slides/slide11.xml"/><Relationship Id="rId139" Type="http://schemas.openxmlformats.org/officeDocument/2006/relationships/slide" Target="slides/slide16.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27.xml"/><Relationship Id="rId155" Type="http://schemas.openxmlformats.org/officeDocument/2006/relationships/slide" Target="slides/slide3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 Target="slides/slide1.xml"/><Relationship Id="rId129" Type="http://schemas.openxmlformats.org/officeDocument/2006/relationships/slide" Target="slides/slide6.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7.xml"/><Relationship Id="rId145" Type="http://schemas.openxmlformats.org/officeDocument/2006/relationships/slide" Target="slides/slide22.xml"/><Relationship Id="rId161" Type="http://schemas.openxmlformats.org/officeDocument/2006/relationships/slide" Target="slides/slide38.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127" Type="http://schemas.openxmlformats.org/officeDocument/2006/relationships/slide" Target="slides/slide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30" Type="http://schemas.openxmlformats.org/officeDocument/2006/relationships/slide" Target="slides/slide7.xml"/><Relationship Id="rId135" Type="http://schemas.openxmlformats.org/officeDocument/2006/relationships/slide" Target="slides/slide12.xml"/><Relationship Id="rId143" Type="http://schemas.openxmlformats.org/officeDocument/2006/relationships/slide" Target="slides/slide20.xml"/><Relationship Id="rId148" Type="http://schemas.openxmlformats.org/officeDocument/2006/relationships/slide" Target="slides/slide25.xml"/><Relationship Id="rId151" Type="http://schemas.openxmlformats.org/officeDocument/2006/relationships/slide" Target="slides/slide28.xml"/><Relationship Id="rId156" Type="http://schemas.openxmlformats.org/officeDocument/2006/relationships/slide" Target="slides/slide33.xml"/><Relationship Id="rId164" Type="http://schemas.openxmlformats.org/officeDocument/2006/relationships/slide" Target="slides/slide41.xml"/><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 Target="slides/slide2.xml"/><Relationship Id="rId141" Type="http://schemas.openxmlformats.org/officeDocument/2006/relationships/slide" Target="slides/slide18.xml"/><Relationship Id="rId146" Type="http://schemas.openxmlformats.org/officeDocument/2006/relationships/slide" Target="slides/slide23.xml"/><Relationship Id="rId16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8.xml"/><Relationship Id="rId136" Type="http://schemas.openxmlformats.org/officeDocument/2006/relationships/slide" Target="slides/slide13.xml"/><Relationship Id="rId157" Type="http://schemas.openxmlformats.org/officeDocument/2006/relationships/slide" Target="slides/slide34.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3.xml"/><Relationship Id="rId147" Type="http://schemas.openxmlformats.org/officeDocument/2006/relationships/slide" Target="slides/slide24.xml"/><Relationship Id="rId16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9.xml"/><Relationship Id="rId163" Type="http://schemas.openxmlformats.org/officeDocument/2006/relationships/slide" Target="slides/slide4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14.xml"/><Relationship Id="rId158"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9.xml"/><Relationship Id="rId153"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a:defRPr/>
            </a:pPr>
            <a:fld id="{40358A32-C884-4DD0-97E7-301B1D069677}" type="slidenum">
              <a:rPr lang="en-GB" sz="1800" kern="0" smtClean="0">
                <a:solidFill>
                  <a:srgbClr val="000000"/>
                </a:solidFill>
                <a:latin typeface="Arial" pitchFamily="34" charset="0"/>
              </a:rPr>
              <a:pPr>
                <a:defRPr/>
              </a:pPr>
              <a:t>1</a:t>
            </a:fld>
            <a:endParaRPr lang="en-GB" sz="1800" ker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7521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F08E08-4E57-474C-8023-CF278F0D587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dirty="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7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z="1800" kern="0" smtClean="0">
                <a:solidFill>
                  <a:prstClr val="black"/>
                </a:solidFill>
              </a:rPr>
              <a:pPr>
                <a:defRPr/>
              </a:pPr>
              <a:t>18</a:t>
            </a:fld>
            <a:endParaRPr lang="en-GB" sz="1800" kern="0" dirty="0">
              <a:solidFill>
                <a:prstClr val="black"/>
              </a:solidFill>
            </a:endParaRPr>
          </a:p>
        </p:txBody>
      </p:sp>
    </p:spTree>
    <p:extLst>
      <p:ext uri="{BB962C8B-B14F-4D97-AF65-F5344CB8AC3E}">
        <p14:creationId xmlns:p14="http://schemas.microsoft.com/office/powerpoint/2010/main" val="299931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41</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63031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42</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99362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631C7F5-B5FB-403A-9831-632E0DA287B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dirty="0">
              <a:ln>
                <a:noFill/>
              </a:ln>
              <a:solidFill>
                <a:srgbClr val="000000"/>
              </a:solidFill>
              <a:effectLst/>
              <a:uLnTx/>
              <a:uFillTx/>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rgbClr val="000000"/>
                </a:solidFill>
                <a:effectLst/>
                <a:uLnTx/>
                <a:uFillTx/>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dirty="0">
                <a:ln>
                  <a:noFill/>
                </a:ln>
                <a:solidFill>
                  <a:srgbClr val="000000"/>
                </a:solidFill>
                <a:effectLst/>
                <a:uLnTx/>
                <a:uFillTx/>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2129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3592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415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79573F-6D8D-465D-A168-3A3B72D4BF9C}"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GB" sz="1800" b="0" i="0" u="none" strike="noStrike" kern="0" cap="none" spc="0" normalizeH="0" baseline="0" noProof="0" dirty="0">
              <a:ln>
                <a:noFill/>
              </a:ln>
              <a:solidFill>
                <a:srgbClr val="000000"/>
              </a:solidFill>
              <a:effectLst/>
              <a:uLnTx/>
              <a:uFillTx/>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7529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0C95F2-0D8D-4B98-8C69-7F85BD686F2C}" type="slidenum">
              <a:rPr kumimoji="0" lang="en-GB" sz="1800" b="0" i="0" u="none" strike="noStrike" kern="0" cap="none" spc="0" normalizeH="0" baseline="0" noProof="0" smtClean="0">
                <a:ln>
                  <a:noFill/>
                </a:ln>
                <a:solidFill>
                  <a:srgbClr val="000000"/>
                </a:solidFill>
                <a:effectLst/>
                <a:uLnTx/>
                <a:uFillTx/>
                <a:latin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dirty="0">
              <a:ln>
                <a:noFill/>
              </a:ln>
              <a:solidFill>
                <a:srgbClr val="000000"/>
              </a:solidFill>
              <a:effectLst/>
              <a:uLnTx/>
              <a:uFillTx/>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86382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dirty="0">
              <a:ln>
                <a:noFill/>
              </a:ln>
              <a:solidFill>
                <a:srgbClr val="000000"/>
              </a:solidFill>
              <a:effectLst/>
              <a:uLnTx/>
              <a:uFillTx/>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758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dirty="0">
              <a:ln>
                <a:noFill/>
              </a:ln>
              <a:solidFill>
                <a:srgbClr val="000000"/>
              </a:solidFill>
              <a:effectLst/>
              <a:uLnTx/>
              <a:uFillTx/>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194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05/06/2017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05/06/2017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05/06/2017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05/06/2017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92614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847120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087984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Monday, 05 June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298085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62929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05/06/2017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6/5/2017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kern="0" dirty="0">
              <a:solidFill>
                <a:srgbClr val="000000"/>
              </a:solidFill>
              <a:latin typeface="Calibri"/>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kern="0" dirty="0">
                <a:solidFill>
                  <a:srgbClr val="FF0000"/>
                </a:solidFill>
                <a:latin typeface="Calibri" pitchFamily="34" charset="0"/>
              </a:rPr>
              <a:t>http://phil-race.co.uk</a:t>
            </a:r>
            <a:r>
              <a:rPr lang="en-GB" sz="1400" kern="0" dirty="0">
                <a:solidFill>
                  <a:srgbClr val="FF0000"/>
                </a:solidFill>
                <a:latin typeface="Calibri" pitchFamily="34" charset="0"/>
              </a:rPr>
              <a:t>/</a:t>
            </a:r>
          </a:p>
          <a:p>
            <a:pPr fontAlgn="auto">
              <a:spcBef>
                <a:spcPts val="0"/>
              </a:spcBef>
              <a:spcAft>
                <a:spcPts val="0"/>
              </a:spcAft>
              <a:defRPr/>
            </a:pPr>
            <a:endParaRPr lang="en-GB" sz="1400" kern="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623371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091608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17446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800431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250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570643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7D60709-E805-4CC4-A975-0CAC5AD3B47B}" type="datetime2">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Monday, 05 June 2017</a:t>
            </a:fld>
            <a:endParaRPr kumimoji="0" lang="en-GB" sz="1800" b="0" i="0" u="none" strike="noStrike" kern="0" cap="none" spc="0" normalizeH="0" baseline="0" noProof="0">
              <a:ln>
                <a:noFill/>
              </a:ln>
              <a:solidFill>
                <a:srgbClr val="FFFFFF"/>
              </a:solidFill>
              <a:effectLst/>
              <a:uLnTx/>
              <a:uFillTx/>
            </a:endParaRPr>
          </a:p>
        </p:txBody>
      </p:sp>
      <p:sp>
        <p:nvSpPr>
          <p:cNvPr id="5" name="Rectangle 5"/>
          <p:cNvSpPr>
            <a:spLocks noGrp="1" noChangeArrowheads="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6" name="Rectangle 6"/>
          <p:cNvSpPr>
            <a:spLocks noGrp="1" noChangeArrowheads="1"/>
          </p:cNvSpPr>
          <p:nvPr>
            <p:ph type="sldNum" sz="quarter" idx="12"/>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5B5EF43A-4B75-4FB8-AD73-F058845931D7}"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094491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10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05/06/2017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marL="0" marR="0" lvl="0" indent="0" algn="ctr" defTabSz="914400" eaLnBrk="1" fontAlgn="auto" latinLnBrk="0" hangingPunct="1">
              <a:lnSpc>
                <a:spcPct val="100000"/>
              </a:lnSpc>
              <a:spcBef>
                <a:spcPts val="0"/>
              </a:spcBef>
              <a:spcAft>
                <a:spcPts val="0"/>
              </a:spcAft>
              <a:buClrTx/>
              <a:buSzTx/>
              <a:buFontTx/>
              <a:buNone/>
              <a:tabLst/>
              <a:defRPr/>
            </a:pPr>
            <a:fld id="{F3CF0AB6-600C-480C-A5E2-EE921F17FE8E}" type="datetime2">
              <a:rPr kumimoji="0" lang="en-GB" sz="1800" b="0" i="0" u="none" strike="noStrike" kern="0" cap="none" spc="0" normalizeH="0" baseline="0" noProof="0" smtClean="0">
                <a:ln>
                  <a:noFill/>
                </a:ln>
                <a:solidFill>
                  <a:srgbClr val="FFFF66"/>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Monday, 05 June 2017</a:t>
            </a:fld>
            <a:endParaRPr kumimoji="0" lang="en-GB" sz="1800" b="0" i="0" u="none" strike="noStrike" kern="0" cap="none" spc="0" normalizeH="0" baseline="0" noProof="0" dirty="0">
              <a:ln>
                <a:noFill/>
              </a:ln>
              <a:solidFill>
                <a:srgbClr val="FFFF66"/>
              </a:solidFill>
              <a:effectLst/>
              <a:uLnTx/>
              <a:uFillTx/>
            </a:endParaRPr>
          </a:p>
        </p:txBody>
      </p:sp>
    </p:spTree>
    <p:extLst>
      <p:ext uri="{BB962C8B-B14F-4D97-AF65-F5344CB8AC3E}">
        <p14:creationId xmlns:p14="http://schemas.microsoft.com/office/powerpoint/2010/main" val="34520212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6600FF"/>
              </a:solidFill>
              <a:effectLst/>
              <a:uLnTx/>
              <a:uFillTx/>
            </a:endParaRPr>
          </a:p>
        </p:txBody>
      </p:sp>
      <p:sp>
        <p:nvSpPr>
          <p:cNvPr id="6" name="Rectangle 18"/>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19"/>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70131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20473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05/06/2017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05/06/2017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05/06/2017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05/06/2017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2.xml"/><Relationship Id="rId1" Type="http://schemas.openxmlformats.org/officeDocument/2006/relationships/slideLayout" Target="../slideLayouts/slideLayout41.xm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theme" Target="../theme/theme10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0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3.xml"/></Relationships>
</file>

<file path=ppt/slideMasters/_rels/slideMaster114.xml.rels><?xml version="1.0" encoding="UTF-8" standalone="yes"?>
<Relationships xmlns="http://schemas.openxmlformats.org/package/2006/relationships"><Relationship Id="rId3" Type="http://schemas.openxmlformats.org/officeDocument/2006/relationships/theme" Target="../theme/theme11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1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5.xml"/></Relationships>
</file>

<file path=ppt/slideMasters/_rels/slideMaster11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6.xml"/></Relationships>
</file>

<file path=ppt/slideMasters/_rels/slideMaster1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7.xm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3.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19.xml"/><Relationship Id="rId1" Type="http://schemas.openxmlformats.org/officeDocument/2006/relationships/slideLayout" Target="../slideLayouts/slideLayout48.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49.xm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1.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2.xml"/><Relationship Id="rId1" Type="http://schemas.openxmlformats.org/officeDocument/2006/relationships/slideLayout" Target="../slideLayouts/slideLayout51.xm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3.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4.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36.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3.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39.xm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4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7.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2178889459"/>
      </p:ext>
    </p:extLst>
  </p:cSld>
  <p:clrMap bg1="dk1" tx1="lt1" bg2="dk2" tx2="lt2" accent1="accent1" accent2="accent2" accent3="accent3" accent4="accent4" accent5="accent5" accent6="accent6" hlink="hlink" folHlink="folHlink"/>
  <p:sldLayoutIdLst>
    <p:sldLayoutId id="21474849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sldLayoutIdLst>
    <p:sldLayoutId id="21474849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sldLayoutIdLst>
    <p:sldLayoutId id="2147484954" r:id="rId1"/>
    <p:sldLayoutId id="214748495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4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26" r:id="rId1"/>
    <p:sldLayoutId id="214748504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6103007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43396739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56990109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424529338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Monday, 05 June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214948975"/>
      </p:ext>
    </p:extLst>
  </p:cSld>
  <p:clrMap bg1="dk2" tx1="lt1" bg2="dk1" tx2="lt2" accent1="accent1" accent2="accent2" accent3="accent3" accent4="accent4" accent5="accent5" accent6="accent6" hlink="hlink" folHlink="folHlink"/>
  <p:sldLayoutIdLst>
    <p:sldLayoutId id="214748500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635493750"/>
      </p:ext>
    </p:extLst>
  </p:cSld>
  <p:clrMap bg1="lt1" tx1="dk1" bg2="lt2" tx2="dk2" accent1="accent1" accent2="accent2" accent3="accent3" accent4="accent4" accent5="accent5" accent6="accent6" hlink="hlink" folHlink="folHlink"/>
  <p:sldLayoutIdLst>
    <p:sldLayoutId id="214748503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2179458496"/>
      </p:ext>
    </p:extLst>
  </p:cSld>
  <p:clrMap bg1="lt1" tx1="dk1" bg2="lt2" tx2="dk2" accent1="accent1" accent2="accent2" accent3="accent3" accent4="accent4" accent5="accent5" accent6="accent6" hlink="hlink" folHlink="folHlink"/>
  <p:sldLayoutIdLst>
    <p:sldLayoutId id="21474850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endParaRPr lang="en-US" b="0" dirty="0">
              <a:solidFill>
                <a:srgbClr val="000000"/>
              </a:solidFill>
            </a:endParaRPr>
          </a:p>
        </p:txBody>
      </p:sp>
    </p:spTree>
    <p:extLst>
      <p:ext uri="{BB962C8B-B14F-4D97-AF65-F5344CB8AC3E}">
        <p14:creationId xmlns:p14="http://schemas.microsoft.com/office/powerpoint/2010/main" val="2879879539"/>
      </p:ext>
    </p:extLst>
  </p:cSld>
  <p:clrMap bg1="lt1" tx1="dk1" bg2="lt2" tx2="dk2" accent1="accent1" accent2="accent2" accent3="accent3" accent4="accent4" accent5="accent5" accent6="accent6" hlink="hlink" folHlink="folHlink"/>
  <p:sldLayoutIdLst>
    <p:sldLayoutId id="2147485036"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3060454101"/>
      </p:ext>
    </p:extLst>
  </p:cSld>
  <p:clrMap bg1="lt1" tx1="dk1" bg2="lt2" tx2="dk2" accent1="accent1" accent2="accent2" accent3="accent3" accent4="accent4" accent5="accent5" accent6="accent6" hlink="hlink" folHlink="folHlink"/>
  <p:sldLayoutIdLst>
    <p:sldLayoutId id="21474850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1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2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05/06/2017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6/5/2017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4.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3"/>
            <a:ext cx="6481762" cy="3096429"/>
          </a:xfrm>
          <a:noFill/>
        </p:spPr>
        <p:txBody>
          <a:bodyPr/>
          <a:lstStyle/>
          <a:p>
            <a:pPr algn="ctr">
              <a:defRPr/>
            </a:pPr>
            <a:r>
              <a:rPr lang="en-GB" sz="4400" dirty="0">
                <a:solidFill>
                  <a:schemeClr val="accent1">
                    <a:lumMod val="60000"/>
                    <a:lumOff val="40000"/>
                  </a:schemeClr>
                </a:solidFill>
              </a:rPr>
              <a:t>Reinventing Assessment</a:t>
            </a:r>
            <a:br>
              <a:rPr lang="en-GB" sz="4400" dirty="0">
                <a:solidFill>
                  <a:schemeClr val="accent1">
                    <a:lumMod val="60000"/>
                    <a:lumOff val="40000"/>
                  </a:schemeClr>
                </a:solidFill>
              </a:rPr>
            </a:br>
            <a:r>
              <a:rPr lang="en-GB" sz="4000" dirty="0">
                <a:solidFill>
                  <a:schemeClr val="accent1">
                    <a:lumMod val="60000"/>
                    <a:lumOff val="40000"/>
                  </a:schemeClr>
                </a:solidFill>
              </a:rPr>
              <a:t>Fifteen ideas </a:t>
            </a:r>
            <a:br>
              <a:rPr lang="en-GB" sz="4000" dirty="0">
                <a:solidFill>
                  <a:schemeClr val="accent1">
                    <a:lumMod val="60000"/>
                    <a:lumOff val="40000"/>
                  </a:schemeClr>
                </a:solidFill>
              </a:rPr>
            </a:br>
            <a:r>
              <a:rPr lang="en-GB" sz="3600" dirty="0">
                <a:solidFill>
                  <a:schemeClr val="accent1">
                    <a:lumMod val="60000"/>
                    <a:lumOff val="40000"/>
                  </a:schemeClr>
                </a:solidFill>
              </a:rPr>
              <a:t>for making assessment and feedback more effective, efficient and </a:t>
            </a:r>
            <a:r>
              <a:rPr lang="en-GB" sz="3600" dirty="0">
                <a:solidFill>
                  <a:schemeClr val="bg1"/>
                </a:solidFill>
                <a:highlight>
                  <a:srgbClr val="FFFF00"/>
                </a:highlight>
              </a:rPr>
              <a:t>manageable</a:t>
            </a:r>
            <a:r>
              <a:rPr lang="en-GB" sz="3600" dirty="0">
                <a:solidFill>
                  <a:schemeClr val="accent1">
                    <a:lumMod val="60000"/>
                    <a:lumOff val="40000"/>
                  </a:schemeClr>
                </a:solidFill>
              </a:rPr>
              <a:t> for us, and for students</a:t>
            </a:r>
            <a:endParaRPr lang="en-GB" sz="3200" dirty="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1"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fontAlgn="auto" hangingPunct="0">
              <a:spcBef>
                <a:spcPct val="20000"/>
              </a:spcBef>
              <a:spcAft>
                <a:spcPts val="0"/>
              </a:spcAft>
              <a:buClr>
                <a:srgbClr val="7E9CE8"/>
              </a:buClr>
              <a:buFont typeface="Wingdings" pitchFamily="2" charset="2"/>
              <a:buNone/>
              <a:defRPr/>
            </a:pPr>
            <a:r>
              <a:rPr lang="en-GB" sz="3200" b="1" kern="0" dirty="0">
                <a:solidFill>
                  <a:srgbClr val="000000"/>
                </a:solidFill>
                <a:latin typeface="Arial" pitchFamily="34" charset="0"/>
              </a:rPr>
              <a:t>Phil Race</a:t>
            </a:r>
          </a:p>
          <a:p>
            <a:pPr marL="723900" indent="-723900" algn="ctr" eaLnBrk="0" fontAlgn="auto" hangingPunct="0">
              <a:spcBef>
                <a:spcPct val="20000"/>
              </a:spcBef>
              <a:spcAft>
                <a:spcPts val="0"/>
              </a:spcAft>
              <a:buClr>
                <a:srgbClr val="7E9CE8"/>
              </a:buClr>
              <a:buFont typeface="Wingdings" pitchFamily="2" charset="2"/>
              <a:buNone/>
              <a:defRPr/>
            </a:pPr>
            <a:r>
              <a:rPr lang="en-GB" sz="2000" b="1" kern="0" dirty="0">
                <a:solidFill>
                  <a:srgbClr val="008000"/>
                </a:solidFill>
                <a:latin typeface="Arial" pitchFamily="34" charset="0"/>
              </a:rPr>
              <a:t>(from Newcastle-upon-Tyne)</a:t>
            </a:r>
          </a:p>
          <a:p>
            <a:pPr marL="723900" indent="-723900" algn="ctr" eaLnBrk="0" fontAlgn="auto" hangingPunct="0">
              <a:spcBef>
                <a:spcPct val="20000"/>
              </a:spcBef>
              <a:spcAft>
                <a:spcPts val="0"/>
              </a:spcAft>
              <a:buClr>
                <a:srgbClr val="7E9CE8"/>
              </a:buClr>
              <a:buFont typeface="Wingdings" pitchFamily="2" charset="2"/>
              <a:buNone/>
              <a:defRPr/>
            </a:pPr>
            <a:r>
              <a:rPr lang="en-GB" sz="1600" b="1" kern="0" dirty="0">
                <a:solidFill>
                  <a:srgbClr val="000000"/>
                </a:solidFill>
                <a:latin typeface="Arial" pitchFamily="34" charset="0"/>
              </a:rPr>
              <a:t>BSc  PhD  PGCE  FCIPD  PFHEA   NTF </a:t>
            </a:r>
          </a:p>
          <a:p>
            <a:pPr algn="ctr" eaLnBrk="0" fontAlgn="auto" hangingPunct="0">
              <a:lnSpc>
                <a:spcPct val="90000"/>
              </a:lnSpc>
              <a:spcBef>
                <a:spcPts val="0"/>
              </a:spcBef>
              <a:spcAft>
                <a:spcPts val="0"/>
              </a:spcAft>
              <a:buClr>
                <a:srgbClr val="FF3399"/>
              </a:buClr>
              <a:buSzPct val="75000"/>
              <a:buFont typeface="Monotype Sorts" pitchFamily="2" charset="2"/>
              <a:buNone/>
              <a:defRPr/>
            </a:pPr>
            <a:r>
              <a:rPr lang="en-GB" sz="2000" b="1" kern="0" dirty="0">
                <a:solidFill>
                  <a:srgbClr val="4F81BD"/>
                </a:solidFill>
                <a:latin typeface="Arial" charset="0"/>
              </a:rPr>
              <a:t>Follow Phil on Twitter: @RacePhil </a:t>
            </a:r>
            <a:endParaRPr lang="en-GB" sz="2000" b="1" kern="0" dirty="0">
              <a:solidFill>
                <a:srgbClr val="4F81BD"/>
              </a:solidFill>
              <a:latin typeface="Arial" pitchFamily="34" charset="0"/>
            </a:endParaRP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Visiting Professor:  Edge Hill University, and Plymouth University</a:t>
            </a: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4400" kern="0">
              <a:solidFill>
                <a:srgbClr val="FFFFFF"/>
              </a:solidFill>
            </a:endParaRPr>
          </a:p>
        </p:txBody>
      </p:sp>
      <p:sp>
        <p:nvSpPr>
          <p:cNvPr id="2" name="TextBox 1"/>
          <p:cNvSpPr txBox="1"/>
          <p:nvPr/>
        </p:nvSpPr>
        <p:spPr>
          <a:xfrm>
            <a:off x="539441" y="3674958"/>
            <a:ext cx="7811355" cy="584775"/>
          </a:xfrm>
          <a:prstGeom prst="rect">
            <a:avLst/>
          </a:prstGeom>
          <a:solidFill>
            <a:srgbClr val="CC0000"/>
          </a:solidFill>
        </p:spPr>
        <p:txBody>
          <a:bodyPr wrap="square" rtlCol="0">
            <a:spAutoFit/>
          </a:bodyPr>
          <a:lstStyle/>
          <a:p>
            <a:r>
              <a:rPr lang="en-GB" sz="3200" b="1" dirty="0">
                <a:latin typeface="Calibri" panose="020F0502020204030204" pitchFamily="34" charset="0"/>
                <a:cs typeface="Calibri" panose="020F0502020204030204" pitchFamily="34" charset="0"/>
              </a:rPr>
              <a:t>Solstice Conference, Edge Hill, 5</a:t>
            </a:r>
            <a:r>
              <a:rPr lang="en-GB" sz="3200" b="1" baseline="30000" dirty="0">
                <a:latin typeface="Calibri" panose="020F0502020204030204" pitchFamily="34" charset="0"/>
                <a:cs typeface="Calibri" panose="020F0502020204030204" pitchFamily="34" charset="0"/>
              </a:rPr>
              <a:t>th</a:t>
            </a:r>
            <a:r>
              <a:rPr lang="en-GB" sz="3200" b="1" dirty="0">
                <a:latin typeface="Calibri" panose="020F0502020204030204" pitchFamily="34" charset="0"/>
                <a:cs typeface="Calibri" panose="020F0502020204030204" pitchFamily="34" charset="0"/>
              </a:rPr>
              <a:t> June 2017</a:t>
            </a:r>
          </a:p>
        </p:txBody>
      </p:sp>
    </p:spTree>
    <p:extLst>
      <p:ext uri="{BB962C8B-B14F-4D97-AF65-F5344CB8AC3E}">
        <p14:creationId xmlns:p14="http://schemas.microsoft.com/office/powerpoint/2010/main" val="334318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spend most time doing?</a:t>
            </a:r>
          </a:p>
        </p:txBody>
      </p:sp>
      <p:sp>
        <p:nvSpPr>
          <p:cNvPr id="3" name="Content Placeholder 2"/>
          <p:cNvSpPr>
            <a:spLocks noGrp="1"/>
          </p:cNvSpPr>
          <p:nvPr>
            <p:ph idx="1"/>
          </p:nvPr>
        </p:nvSpPr>
        <p:spPr>
          <a:xfrm>
            <a:off x="358775" y="980661"/>
            <a:ext cx="8605838" cy="4886740"/>
          </a:xfrm>
        </p:spPr>
        <p:txBody>
          <a:bodyPr/>
          <a:lstStyle/>
          <a:p>
            <a:pPr>
              <a:buFont typeface="+mj-lt"/>
              <a:buAutoNum type="alphaUcPeriod"/>
            </a:pPr>
            <a:r>
              <a:rPr lang="en-GB" sz="3000" dirty="0"/>
              <a:t>Teaching students?</a:t>
            </a:r>
          </a:p>
          <a:p>
            <a:pPr>
              <a:buFont typeface="+mj-lt"/>
              <a:buAutoNum type="alphaUcPeriod"/>
            </a:pPr>
            <a:r>
              <a:rPr lang="en-GB" sz="3000" dirty="0"/>
              <a:t>Preparing to teach students? </a:t>
            </a:r>
          </a:p>
          <a:p>
            <a:pPr>
              <a:buFont typeface="+mj-lt"/>
              <a:buAutoNum type="alphaUcPeriod"/>
            </a:pPr>
            <a:r>
              <a:rPr lang="en-GB" sz="3000" dirty="0"/>
              <a:t>Assessing students’ work?</a:t>
            </a:r>
          </a:p>
          <a:p>
            <a:pPr>
              <a:buFont typeface="+mj-lt"/>
              <a:buAutoNum type="alphaUcPeriod"/>
            </a:pPr>
            <a:r>
              <a:rPr lang="en-GB" sz="3000" dirty="0"/>
              <a:t>Composing feedback for students?</a:t>
            </a:r>
          </a:p>
          <a:p>
            <a:pPr>
              <a:buFont typeface="+mj-lt"/>
              <a:buAutoNum type="alphaUcPeriod"/>
            </a:pPr>
            <a:r>
              <a:rPr lang="en-GB" sz="3000" dirty="0"/>
              <a:t>Giving students feedback?</a:t>
            </a:r>
          </a:p>
          <a:p>
            <a:pPr>
              <a:buFont typeface="+mj-lt"/>
              <a:buAutoNum type="alphaUcPeriod"/>
            </a:pPr>
            <a:r>
              <a:rPr lang="en-GB" sz="3000" dirty="0"/>
              <a:t>Task-avoidance tactics for all or the above?</a:t>
            </a:r>
          </a:p>
          <a:p>
            <a:pPr>
              <a:buFont typeface="+mj-lt"/>
              <a:buAutoNum type="alphaUcPeriod"/>
            </a:pPr>
            <a:r>
              <a:rPr lang="en-GB" sz="3000" dirty="0"/>
              <a:t>Thinking reflectively?</a:t>
            </a:r>
          </a:p>
          <a:p>
            <a:pPr marL="0" indent="0">
              <a:buNone/>
            </a:pPr>
            <a:r>
              <a:rPr lang="en-GB" sz="3000" dirty="0"/>
              <a:t>For the one you spend </a:t>
            </a:r>
            <a:r>
              <a:rPr lang="en-GB" sz="3000" dirty="0">
                <a:solidFill>
                  <a:srgbClr val="CC0000"/>
                </a:solidFill>
              </a:rPr>
              <a:t>most</a:t>
            </a:r>
            <a:r>
              <a:rPr lang="en-GB" sz="3000" dirty="0"/>
              <a:t> time on, </a:t>
            </a:r>
            <a:r>
              <a:rPr lang="en-GB" sz="3000" dirty="0">
                <a:solidFill>
                  <a:srgbClr val="CC0000"/>
                </a:solidFill>
              </a:rPr>
              <a:t>raise two hands </a:t>
            </a:r>
            <a:r>
              <a:rPr lang="en-GB" sz="3000" dirty="0"/>
              <a:t>when I say the letter, </a:t>
            </a:r>
            <a:r>
              <a:rPr lang="en-GB" sz="3000" dirty="0">
                <a:solidFill>
                  <a:srgbClr val="008000"/>
                </a:solidFill>
              </a:rPr>
              <a:t>next-most-on, raise one hand</a:t>
            </a:r>
            <a:r>
              <a:rPr lang="en-GB" sz="3000" dirty="0"/>
              <a:t> when I say that letter. </a:t>
            </a:r>
          </a:p>
          <a:p>
            <a:pPr marL="0" indent="0">
              <a:buNone/>
            </a:pPr>
            <a:endParaRPr lang="en-GB" sz="3000" dirty="0"/>
          </a:p>
        </p:txBody>
      </p:sp>
    </p:spTree>
    <p:extLst>
      <p:ext uri="{BB962C8B-B14F-4D97-AF65-F5344CB8AC3E}">
        <p14:creationId xmlns:p14="http://schemas.microsoft.com/office/powerpoint/2010/main" val="5930220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200" b="1" dirty="0"/>
              <a:t>Why re-invent assessment and feedback now?</a:t>
            </a:r>
          </a:p>
        </p:txBody>
      </p:sp>
      <p:sp>
        <p:nvSpPr>
          <p:cNvPr id="3" name="Content Placeholder 2"/>
          <p:cNvSpPr>
            <a:spLocks noGrp="1"/>
          </p:cNvSpPr>
          <p:nvPr>
            <p:ph idx="1"/>
          </p:nvPr>
        </p:nvSpPr>
        <p:spPr>
          <a:xfrm>
            <a:off x="304800" y="1115164"/>
            <a:ext cx="8605838" cy="4670425"/>
          </a:xfrm>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also the TEF.</a:t>
            </a:r>
          </a:p>
          <a:p>
            <a:pPr>
              <a:buFont typeface="+mj-lt"/>
              <a:buAutoNum type="arabicPeriod"/>
            </a:pPr>
            <a:r>
              <a:rPr lang="en-GB" sz="2600" dirty="0">
                <a:solidFill>
                  <a:schemeClr val="tx1"/>
                </a:solidFill>
              </a:rPr>
              <a:t>It is madness just to keep trying to do the same things better – we need to try something else.</a:t>
            </a:r>
          </a:p>
        </p:txBody>
      </p:sp>
    </p:spTree>
    <p:extLst>
      <p:ext uri="{BB962C8B-B14F-4D97-AF65-F5344CB8AC3E}">
        <p14:creationId xmlns:p14="http://schemas.microsoft.com/office/powerpoint/2010/main" val="21257603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3" descr="tango.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solidFill>
            <a:schemeClr val="bg1"/>
          </a:solidFill>
        </p:spPr>
        <p:txBody>
          <a:bodyPr/>
          <a:lstStyle/>
          <a:p>
            <a:r>
              <a:rPr lang="en-GB" b="1" dirty="0"/>
              <a:t>“It takes two to tango”</a:t>
            </a:r>
          </a:p>
        </p:txBody>
      </p:sp>
      <p:sp>
        <p:nvSpPr>
          <p:cNvPr id="3" name="Content Placeholder 2"/>
          <p:cNvSpPr>
            <a:spLocks noGrp="1"/>
          </p:cNvSpPr>
          <p:nvPr>
            <p:ph idx="1"/>
          </p:nvPr>
        </p:nvSpPr>
        <p:spPr>
          <a:solidFill>
            <a:schemeClr val="bg1"/>
          </a:solidFill>
        </p:spPr>
        <p:txBody>
          <a:bodyPr/>
          <a:lstStyle/>
          <a:p>
            <a:r>
              <a:rPr lang="en-GB" dirty="0"/>
              <a:t>To reinvent assessment and feedback, it’s of limited value just thinking of changing what we do, when we do it, how we do it, and why we do it.</a:t>
            </a:r>
          </a:p>
          <a:p>
            <a:r>
              <a:rPr lang="en-GB" dirty="0"/>
              <a:t>Students have to be involved throughout, and have ownership and trust in the changes that are made.</a:t>
            </a:r>
          </a:p>
          <a:p>
            <a:r>
              <a:rPr lang="en-GB" dirty="0"/>
              <a:t>It can be risky – but exciting – for both.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a:t>After participating in this session you should be better able to:</a:t>
            </a:r>
          </a:p>
          <a:p>
            <a:pPr lvl="0">
              <a:buFont typeface="+mj-lt"/>
              <a:buAutoNum type="arabicPeriod"/>
            </a:pPr>
            <a:r>
              <a:rPr lang="en-GB" sz="2800" dirty="0"/>
              <a:t>Make life better – for you and for students – by making assessment and feedback more manageable!</a:t>
            </a:r>
          </a:p>
          <a:p>
            <a:pPr>
              <a:buFont typeface="+mj-lt"/>
              <a:buAutoNum type="arabicPeriod"/>
            </a:pPr>
            <a:r>
              <a:rPr lang="en-GB" sz="2800" dirty="0"/>
              <a:t>Explore some ideas for making assessment and feedback work better for students, and for us.</a:t>
            </a:r>
          </a:p>
          <a:p>
            <a:pPr>
              <a:buFont typeface="+mj-lt"/>
              <a:buAutoNum type="arabicPeriod"/>
            </a:pPr>
            <a:r>
              <a:rPr lang="en-GB" sz="2800" dirty="0"/>
              <a:t>Involve students more in their own assessment.</a:t>
            </a:r>
          </a:p>
          <a:p>
            <a:pPr>
              <a:buFont typeface="+mj-lt"/>
              <a:buAutoNum type="arabicPeriod"/>
            </a:pPr>
            <a:endParaRPr lang="en-GB" sz="2800" dirty="0"/>
          </a:p>
        </p:txBody>
      </p:sp>
    </p:spTree>
    <p:extLst>
      <p:ext uri="{BB962C8B-B14F-4D97-AF65-F5344CB8AC3E}">
        <p14:creationId xmlns:p14="http://schemas.microsoft.com/office/powerpoint/2010/main" val="1583109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a:t>
            </a:r>
          </a:p>
        </p:txBody>
      </p:sp>
      <p:sp>
        <p:nvSpPr>
          <p:cNvPr id="3" name="Content Placeholder 2"/>
          <p:cNvSpPr>
            <a:spLocks noGrp="1"/>
          </p:cNvSpPr>
          <p:nvPr>
            <p:ph idx="1"/>
          </p:nvPr>
        </p:nvSpPr>
        <p:spPr/>
        <p:txBody>
          <a:bodyPr/>
          <a:lstStyle/>
          <a:p>
            <a:pPr>
              <a:buNone/>
            </a:pPr>
            <a:r>
              <a:rPr lang="en-GB" sz="2800" dirty="0"/>
              <a:t>Expanded discussion of many aspects of today’s ideas can be found at:</a:t>
            </a:r>
          </a:p>
          <a:p>
            <a:pPr>
              <a:buFont typeface="+mj-lt"/>
              <a:buAutoNum type="arabicPeriod"/>
            </a:pPr>
            <a:r>
              <a:rPr lang="en-GB" sz="2800" u="sng" dirty="0">
                <a:hlinkClick r:id="rId2"/>
              </a:rPr>
              <a:t>http://phil-race.co.uk/2016/10/feedback-digest-lthechat65/</a:t>
            </a:r>
            <a:r>
              <a:rPr lang="en-GB" sz="2800" dirty="0"/>
              <a:t> (Most of the stuff on feedback from my latest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(Most of the stuff on assessment from my latest two books!)</a:t>
            </a:r>
          </a:p>
          <a:p>
            <a:pPr marL="0" indent="0">
              <a:buNone/>
            </a:pPr>
            <a:r>
              <a:rPr lang="en-GB" sz="2800" dirty="0"/>
              <a:t>- And there’s a write-up of the 15 ideas, to follow, somewhere in SEDA’s in-tray or trash-can.</a:t>
            </a:r>
          </a:p>
          <a:p>
            <a:pPr>
              <a:buFont typeface="+mj-lt"/>
              <a:buAutoNum type="arabicPeriod"/>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39085599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583A34-F902-4FC2-BCA9-AE262BC97A3E}" type="datetime2">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Monday, 05 June 2017</a:t>
            </a:fld>
            <a:endParaRPr kumimoji="0" lang="en-GB" sz="1800" b="0" i="0" u="none" strike="noStrike" kern="0" cap="none" spc="0" normalizeH="0" baseline="0" noProof="0" dirty="0">
              <a:ln>
                <a:noFill/>
              </a:ln>
              <a:solidFill>
                <a:srgbClr val="FFFFFF"/>
              </a:solidFill>
              <a:effectLst/>
              <a:uLnTx/>
              <a:uFillTx/>
            </a:endParaRPr>
          </a:p>
        </p:txBody>
      </p:sp>
      <p:sp>
        <p:nvSpPr>
          <p:cNvPr id="6" name="Rectangle 6"/>
          <p:cNvSpPr>
            <a:spLocks noGrp="1" noChangeArrowheads="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740002-C61B-42CF-A46D-5E42B2B40B51}"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GB" sz="1800" b="0" i="0" u="none" strike="noStrike" kern="0" cap="none" spc="0" normalizeH="0" baseline="0" noProof="0" dirty="0">
              <a:ln>
                <a:noFill/>
              </a:ln>
              <a:solidFill>
                <a:srgbClr val="FFFFFF"/>
              </a:solidFill>
              <a:effectLst/>
              <a:uLnTx/>
              <a:uFillTx/>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91733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716420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will I be expected to show for this?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does a good one look like, and a bad one?</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Some of the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tools we can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use in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face-to-face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contexts</a:t>
            </a:r>
          </a:p>
        </p:txBody>
      </p:sp>
    </p:spTree>
    <p:extLst>
      <p:ext uri="{BB962C8B-B14F-4D97-AF65-F5344CB8AC3E}">
        <p14:creationId xmlns:p14="http://schemas.microsoft.com/office/powerpoint/2010/main" val="120017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37430528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val="33005391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36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rPr>
              <a:t>This slide has two purposes….</a:t>
            </a:r>
          </a:p>
          <a:p>
            <a:pPr marL="0" marR="0" lvl="0" indent="0" defTabSz="914400" eaLnBrk="1" fontAlgn="auto" latinLnBrk="0" hangingPunct="1">
              <a:lnSpc>
                <a:spcPct val="100000"/>
              </a:lnSpc>
              <a:spcBef>
                <a:spcPct val="50000"/>
              </a:spcBef>
              <a:spcAft>
                <a:spcPts val="0"/>
              </a:spcAft>
              <a:buClrTx/>
              <a:buSzTx/>
              <a:buFontTx/>
              <a:buNone/>
              <a:tabLst/>
              <a:defRPr/>
            </a:pPr>
            <a:r>
              <a:rPr kumimoji="0" lang="en-GB" sz="36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rPr>
              <a:t>To focus the data projector, when necessary, and…</a:t>
            </a:r>
          </a:p>
          <a:p>
            <a:pPr marL="0" marR="0" lvl="0" indent="0" defTabSz="914400" eaLnBrk="1" fontAlgn="auto" latinLnBrk="0" hangingPunct="1">
              <a:lnSpc>
                <a:spcPct val="100000"/>
              </a:lnSpc>
              <a:spcBef>
                <a:spcPct val="50000"/>
              </a:spcBef>
              <a:spcAft>
                <a:spcPts val="0"/>
              </a:spcAft>
              <a:buClrTx/>
              <a:buSzTx/>
              <a:buFontTx/>
              <a:buNone/>
              <a:tabLst/>
              <a:defRPr/>
            </a:pPr>
            <a:r>
              <a:rPr kumimoji="0" lang="en-GB" sz="36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Rounded MT Bold"/>
              </a:rPr>
              <a:t>...to persuade colleagues never to put this sort of detail onto a slide!</a:t>
            </a:r>
          </a:p>
        </p:txBody>
      </p:sp>
    </p:spTree>
    <p:extLst>
      <p:ext uri="{BB962C8B-B14F-4D97-AF65-F5344CB8AC3E}">
        <p14:creationId xmlns:p14="http://schemas.microsoft.com/office/powerpoint/2010/main" val="17962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80660"/>
            <a:ext cx="9396536" cy="4886755"/>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a:t>Always 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val="14068652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A	Design much shorter assessments</a:t>
            </a:r>
          </a:p>
        </p:txBody>
      </p:sp>
      <p:sp>
        <p:nvSpPr>
          <p:cNvPr id="3" name="Content Placeholder 2"/>
          <p:cNvSpPr>
            <a:spLocks noGrp="1"/>
          </p:cNvSpPr>
          <p:nvPr>
            <p:ph idx="1"/>
          </p:nvPr>
        </p:nvSpPr>
        <p:spPr>
          <a:xfrm>
            <a:off x="358777" y="908651"/>
            <a:ext cx="8605838" cy="4958752"/>
          </a:xfrm>
        </p:spPr>
        <p:txBody>
          <a:bodyPr/>
          <a:lstStyle/>
          <a:p>
            <a:r>
              <a:rPr lang="en-GB" sz="2800" dirty="0"/>
              <a:t>(e.g. a 300-word annotated bibliography instead of a 3000-word essay).</a:t>
            </a:r>
          </a:p>
          <a:p>
            <a:r>
              <a:rPr lang="en-GB" sz="2800" dirty="0"/>
              <a:t>We tend to keep using long assessments, because that’s what we’ve always done. As a result, we spend </a:t>
            </a:r>
            <a:r>
              <a:rPr lang="en-GB" sz="2800" dirty="0">
                <a:solidFill>
                  <a:srgbClr val="FF00FF"/>
                </a:solidFill>
              </a:rPr>
              <a:t>ages</a:t>
            </a:r>
            <a:r>
              <a:rPr lang="en-GB" sz="2800" dirty="0">
                <a:solidFill>
                  <a:srgbClr val="FF6699"/>
                </a:solidFill>
              </a:rPr>
              <a:t> </a:t>
            </a:r>
            <a:r>
              <a:rPr lang="en-GB" sz="2800" dirty="0">
                <a:solidFill>
                  <a:srgbClr val="FF00FF"/>
                </a:solidFill>
              </a:rPr>
              <a:t>marking</a:t>
            </a:r>
            <a:r>
              <a:rPr lang="en-GB" sz="2800" dirty="0"/>
              <a:t>, and too little time assessing.</a:t>
            </a:r>
          </a:p>
          <a:p>
            <a:r>
              <a:rPr lang="en-GB" sz="2800" dirty="0"/>
              <a:t>Students learn to ‘</a:t>
            </a:r>
            <a:r>
              <a:rPr lang="en-GB" sz="2800" dirty="0">
                <a:solidFill>
                  <a:srgbClr val="FF00FF"/>
                </a:solidFill>
              </a:rPr>
              <a:t>waffle</a:t>
            </a:r>
            <a:r>
              <a:rPr lang="en-GB" sz="2800" dirty="0"/>
              <a:t>’ with long assessments. A short assessment can be harder, and more intense. And we achieve better discrimination between best and worst.</a:t>
            </a:r>
          </a:p>
          <a:p>
            <a:r>
              <a:rPr lang="en-GB" sz="2800" dirty="0"/>
              <a:t>Shorter assessments are much, much </a:t>
            </a:r>
            <a:r>
              <a:rPr lang="en-GB" sz="2800" dirty="0">
                <a:solidFill>
                  <a:srgbClr val="FF00FF"/>
                </a:solidFill>
              </a:rPr>
              <a:t>faster</a:t>
            </a:r>
            <a:r>
              <a:rPr lang="en-GB" sz="2800" dirty="0"/>
              <a:t> to assess.</a:t>
            </a:r>
          </a:p>
          <a:p>
            <a:r>
              <a:rPr lang="en-GB" sz="2800" dirty="0"/>
              <a:t>Research shows we can actually assess short assessments much more </a:t>
            </a:r>
            <a:r>
              <a:rPr lang="en-GB" sz="2800" dirty="0">
                <a:solidFill>
                  <a:srgbClr val="FF00FF"/>
                </a:solidFill>
              </a:rPr>
              <a:t>reliably</a:t>
            </a:r>
            <a:r>
              <a:rPr lang="en-GB" sz="2800" dirty="0"/>
              <a:t>!</a:t>
            </a:r>
          </a:p>
          <a:p>
            <a:endParaRPr lang="en-GB" sz="2800" dirty="0"/>
          </a:p>
        </p:txBody>
      </p:sp>
    </p:spTree>
    <p:extLst>
      <p:ext uri="{BB962C8B-B14F-4D97-AF65-F5344CB8AC3E}">
        <p14:creationId xmlns:p14="http://schemas.microsoft.com/office/powerpoint/2010/main" val="11838367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B	Increase formative assessment and reduce summative assessment</a:t>
            </a:r>
          </a:p>
        </p:txBody>
      </p:sp>
      <p:sp>
        <p:nvSpPr>
          <p:cNvPr id="3" name="Content Placeholder 2"/>
          <p:cNvSpPr>
            <a:spLocks noGrp="1"/>
          </p:cNvSpPr>
          <p:nvPr>
            <p:ph idx="1"/>
          </p:nvPr>
        </p:nvSpPr>
        <p:spPr/>
        <p:txBody>
          <a:bodyPr/>
          <a:lstStyle/>
          <a:p>
            <a:r>
              <a:rPr lang="en-GB" sz="3000" dirty="0"/>
              <a:t>We know that students learn little or nothing from feedback on summative assessments.</a:t>
            </a:r>
          </a:p>
          <a:p>
            <a:r>
              <a:rPr lang="en-GB" sz="3000" dirty="0"/>
              <a:t>Some don’t even collect their marked work. </a:t>
            </a:r>
          </a:p>
          <a:p>
            <a:r>
              <a:rPr lang="en-GB" sz="3000" dirty="0"/>
              <a:t>Students often don’t learn from feedback on supposedly-formative assessments, as they’ve already moved on to the next task.</a:t>
            </a:r>
          </a:p>
          <a:p>
            <a:r>
              <a:rPr lang="en-GB" sz="3000" dirty="0"/>
              <a:t>Formative assessment can be a great learning experience. </a:t>
            </a:r>
          </a:p>
          <a:p>
            <a:r>
              <a:rPr lang="en-GB" sz="3000" dirty="0"/>
              <a:t>Students’ final results can benefit enormously from formative feedback. </a:t>
            </a:r>
          </a:p>
        </p:txBody>
      </p:sp>
    </p:spTree>
    <p:extLst>
      <p:ext uri="{BB962C8B-B14F-4D97-AF65-F5344CB8AC3E}">
        <p14:creationId xmlns:p14="http://schemas.microsoft.com/office/powerpoint/2010/main" val="35229823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C	Don’t just use essays</a:t>
            </a:r>
          </a:p>
        </p:txBody>
      </p:sp>
      <p:sp>
        <p:nvSpPr>
          <p:cNvPr id="3" name="Content Placeholder 2"/>
          <p:cNvSpPr>
            <a:spLocks noGrp="1"/>
          </p:cNvSpPr>
          <p:nvPr>
            <p:ph idx="1"/>
          </p:nvPr>
        </p:nvSpPr>
        <p:spPr>
          <a:xfrm>
            <a:off x="358777" y="980661"/>
            <a:ext cx="8605838" cy="4886742"/>
          </a:xfrm>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a:t>
            </a:r>
            <a:r>
              <a:rPr lang="en-GB" sz="2800" dirty="0">
                <a:solidFill>
                  <a:srgbClr val="FF00FF"/>
                </a:solidFill>
              </a:rPr>
              <a:t>not at all good </a:t>
            </a:r>
            <a:r>
              <a:rPr lang="en-GB" sz="2800" dirty="0"/>
              <a:t>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val="29262677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D	Make more use of oral feedback rather than written feedback</a:t>
            </a:r>
          </a:p>
        </p:txBody>
      </p:sp>
      <p:sp>
        <p:nvSpPr>
          <p:cNvPr id="3" name="Content Placeholder 2"/>
          <p:cNvSpPr>
            <a:spLocks noGrp="1"/>
          </p:cNvSpPr>
          <p:nvPr>
            <p:ph idx="1"/>
          </p:nvPr>
        </p:nvSpPr>
        <p:spPr/>
        <p:txBody>
          <a:bodyPr/>
          <a:lstStyle/>
          <a:p>
            <a:r>
              <a:rPr lang="en-GB" sz="3000" dirty="0"/>
              <a:t>Face-to-face feedback can make good use of tone of voice, encouraging facial gestures, speed of speech, repetition where needed, body language, and so on.</a:t>
            </a:r>
          </a:p>
          <a:p>
            <a:r>
              <a:rPr lang="en-GB" sz="3000" dirty="0"/>
              <a:t>Students in large groups can learn from oral feedback on other students’ triumphs and disasters (with due anonymity).</a:t>
            </a:r>
          </a:p>
          <a:p>
            <a:r>
              <a:rPr lang="en-GB" sz="3000" dirty="0"/>
              <a:t>Even one-to-one, oral feedback can be much more powerful than written.</a:t>
            </a:r>
          </a:p>
          <a:p>
            <a:r>
              <a:rPr lang="en-GB" sz="3000" dirty="0"/>
              <a:t>Oral feedback can be retained and reviewed if ‘packaged up’ in podcasts or audio files.</a:t>
            </a:r>
          </a:p>
        </p:txBody>
      </p:sp>
    </p:spTree>
    <p:extLst>
      <p:ext uri="{BB962C8B-B14F-4D97-AF65-F5344CB8AC3E}">
        <p14:creationId xmlns:p14="http://schemas.microsoft.com/office/powerpoint/2010/main" val="11713350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E	Speed up feedback so students still care about it when they receive it</a:t>
            </a:r>
          </a:p>
        </p:txBody>
      </p:sp>
      <p:sp>
        <p:nvSpPr>
          <p:cNvPr id="3" name="Content Placeholder 2"/>
          <p:cNvSpPr>
            <a:spLocks noGrp="1"/>
          </p:cNvSpPr>
          <p:nvPr>
            <p:ph idx="1"/>
          </p:nvPr>
        </p:nvSpPr>
        <p:spPr/>
        <p:txBody>
          <a:bodyPr/>
          <a:lstStyle/>
          <a:p>
            <a:r>
              <a:rPr lang="en-GB" sz="3000" dirty="0"/>
              <a:t>We’ve become preoccupied with the turn-around time for a batch of work for large groups of students.</a:t>
            </a:r>
          </a:p>
          <a:p>
            <a:r>
              <a:rPr lang="en-GB" sz="3000" dirty="0"/>
              <a:t>A lot of feedback can be given at the moment the work is submitted, before marking has even begun.</a:t>
            </a:r>
          </a:p>
          <a:p>
            <a:r>
              <a:rPr lang="en-GB" sz="3000" dirty="0"/>
              <a:t>Immediate feedback means that students still remember what they did – and what they had problems with.</a:t>
            </a:r>
          </a:p>
          <a:p>
            <a:r>
              <a:rPr lang="en-GB" sz="3000" dirty="0"/>
              <a:t>Ideally, give feedback within 24 hours of students doing the work?</a:t>
            </a:r>
          </a:p>
          <a:p>
            <a:endParaRPr lang="en-GB" sz="3000" dirty="0"/>
          </a:p>
        </p:txBody>
      </p:sp>
    </p:spTree>
    <p:extLst>
      <p:ext uri="{BB962C8B-B14F-4D97-AF65-F5344CB8AC3E}">
        <p14:creationId xmlns:p14="http://schemas.microsoft.com/office/powerpoint/2010/main" val="7010883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F	Get students giving feedback to each other, and sharing feedback</a:t>
            </a:r>
          </a:p>
        </p:txBody>
      </p:sp>
      <p:sp>
        <p:nvSpPr>
          <p:cNvPr id="3" name="Content Placeholder 2"/>
          <p:cNvSpPr>
            <a:spLocks noGrp="1"/>
          </p:cNvSpPr>
          <p:nvPr>
            <p:ph idx="1"/>
          </p:nvPr>
        </p:nvSpPr>
        <p:spPr/>
        <p:txBody>
          <a:bodyPr/>
          <a:lstStyle/>
          <a:p>
            <a:r>
              <a:rPr lang="en-GB" sz="3000" dirty="0"/>
              <a:t>Students learn a great deal from the process of explaining things to someone else.</a:t>
            </a:r>
          </a:p>
          <a:p>
            <a:r>
              <a:rPr lang="en-GB" sz="3000" dirty="0"/>
              <a:t>It’s often easier to learn from someone who has just mastered a concept than from someone who can’t remember the difficulties learning it.</a:t>
            </a:r>
          </a:p>
          <a:p>
            <a:r>
              <a:rPr lang="en-GB" sz="3000" dirty="0"/>
              <a:t>Students can benefit from much more feedback than we could give them.</a:t>
            </a:r>
          </a:p>
          <a:p>
            <a:r>
              <a:rPr lang="en-GB" sz="3000" dirty="0"/>
              <a:t>Students can learn much more from our feedback </a:t>
            </a:r>
            <a:r>
              <a:rPr lang="en-GB" sz="3000" dirty="0">
                <a:solidFill>
                  <a:srgbClr val="FF00FF"/>
                </a:solidFill>
              </a:rPr>
              <a:t>to their friends</a:t>
            </a:r>
            <a:r>
              <a:rPr lang="en-GB" sz="3000" dirty="0"/>
              <a:t>, than our feedback on their own work.</a:t>
            </a:r>
          </a:p>
        </p:txBody>
      </p:sp>
    </p:spTree>
    <p:extLst>
      <p:ext uri="{BB962C8B-B14F-4D97-AF65-F5344CB8AC3E}">
        <p14:creationId xmlns:p14="http://schemas.microsoft.com/office/powerpoint/2010/main" val="2440589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450850" indent="-450850" algn="l"/>
            <a:r>
              <a:rPr lang="en-GB" sz="3200" b="1" dirty="0"/>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sz="3000" dirty="0"/>
              <a:t>There should be no hidden agendas. </a:t>
            </a:r>
            <a:r>
              <a:rPr lang="en-GB" sz="3000" dirty="0">
                <a:solidFill>
                  <a:srgbClr val="FF00FF"/>
                </a:solidFill>
              </a:rPr>
              <a:t>Talk</a:t>
            </a:r>
            <a:r>
              <a:rPr lang="en-GB" sz="3000" dirty="0"/>
              <a:t> assessment every time you see whole groups of students.</a:t>
            </a:r>
          </a:p>
          <a:p>
            <a:r>
              <a:rPr lang="en-GB" sz="3000" dirty="0"/>
              <a:t>Try to avoid talking assessment to individual students seeking to ‘get ahead’.</a:t>
            </a:r>
          </a:p>
          <a:p>
            <a:r>
              <a:rPr lang="en-GB" sz="3000" dirty="0"/>
              <a:t>Make it clear how assessment criteria link to evidence of achievement of published learning outcomes.</a:t>
            </a:r>
          </a:p>
          <a:p>
            <a:r>
              <a:rPr lang="en-GB" sz="3000" dirty="0"/>
              <a:t>Give students safe practice at evidencing their achievement of assessment criteria.</a:t>
            </a:r>
          </a:p>
        </p:txBody>
      </p:sp>
    </p:spTree>
    <p:extLst>
      <p:ext uri="{BB962C8B-B14F-4D97-AF65-F5344CB8AC3E}">
        <p14:creationId xmlns:p14="http://schemas.microsoft.com/office/powerpoint/2010/main" val="15092907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H	Show students a range of evidence of achievement</a:t>
            </a:r>
          </a:p>
        </p:txBody>
      </p:sp>
      <p:sp>
        <p:nvSpPr>
          <p:cNvPr id="3" name="Content Placeholder 2"/>
          <p:cNvSpPr>
            <a:spLocks noGrp="1"/>
          </p:cNvSpPr>
          <p:nvPr>
            <p:ph idx="1"/>
          </p:nvPr>
        </p:nvSpPr>
        <p:spPr/>
        <p:txBody>
          <a:bodyPr/>
          <a:lstStyle/>
          <a:p>
            <a:r>
              <a:rPr lang="en-GB" sz="3000" dirty="0"/>
              <a:t>Don’t just show students </a:t>
            </a:r>
            <a:r>
              <a:rPr lang="en-GB" sz="3000" dirty="0">
                <a:solidFill>
                  <a:srgbClr val="FF00FF"/>
                </a:solidFill>
              </a:rPr>
              <a:t>exemplars</a:t>
            </a:r>
            <a:r>
              <a:rPr lang="en-GB" sz="3000" dirty="0"/>
              <a:t> of ‘excellent work’.</a:t>
            </a:r>
          </a:p>
          <a:p>
            <a:r>
              <a:rPr lang="en-GB" sz="3000" dirty="0"/>
              <a:t>Let them see what can easily go wrong, and can lose them marks.</a:t>
            </a:r>
          </a:p>
          <a:p>
            <a:r>
              <a:rPr lang="en-GB" sz="3000" dirty="0"/>
              <a:t>When students are aware of a range between ‘excellent’ and ‘poor’, they can strive to be even better than excellent.</a:t>
            </a:r>
          </a:p>
          <a:p>
            <a:r>
              <a:rPr lang="en-GB" sz="3000" dirty="0"/>
              <a:t>The tendency to simply imitate excellent work is diminished.</a:t>
            </a:r>
          </a:p>
          <a:p>
            <a:pPr>
              <a:buNone/>
            </a:pPr>
            <a:r>
              <a:rPr lang="en-GB" sz="3000" dirty="0"/>
              <a:t>	(See the work of Royce Sadler)</a:t>
            </a:r>
          </a:p>
        </p:txBody>
      </p:sp>
    </p:spTree>
    <p:extLst>
      <p:ext uri="{BB962C8B-B14F-4D97-AF65-F5344CB8AC3E}">
        <p14:creationId xmlns:p14="http://schemas.microsoft.com/office/powerpoint/2010/main" val="40747762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I	Get students themselves formulating evidence of achievement</a:t>
            </a:r>
          </a:p>
        </p:txBody>
      </p:sp>
      <p:sp>
        <p:nvSpPr>
          <p:cNvPr id="3" name="Content Placeholder 2"/>
          <p:cNvSpPr>
            <a:spLocks noGrp="1"/>
          </p:cNvSpPr>
          <p:nvPr>
            <p:ph idx="1"/>
          </p:nvPr>
        </p:nvSpPr>
        <p:spPr/>
        <p:txBody>
          <a:bodyPr/>
          <a:lstStyle/>
          <a:p>
            <a:r>
              <a:rPr lang="en-GB" sz="3000" dirty="0"/>
              <a:t>When students have a feeling of </a:t>
            </a:r>
            <a:r>
              <a:rPr lang="en-GB" sz="3000" dirty="0">
                <a:solidFill>
                  <a:srgbClr val="FF00FF"/>
                </a:solidFill>
              </a:rPr>
              <a:t>ownership</a:t>
            </a:r>
            <a:r>
              <a:rPr lang="en-GB" sz="3000" dirty="0"/>
              <a:t> of their targets, they put much more into achieving the targets.</a:t>
            </a:r>
          </a:p>
          <a:p>
            <a:r>
              <a:rPr lang="en-GB" sz="3000" dirty="0"/>
              <a:t>When students formulate ‘good’ evidence, we can praise their choices.</a:t>
            </a:r>
          </a:p>
          <a:p>
            <a:r>
              <a:rPr lang="en-GB" sz="3000" dirty="0"/>
              <a:t>When students formulate ‘poor’ evidence, we can point them in a better direction.</a:t>
            </a:r>
          </a:p>
          <a:p>
            <a:r>
              <a:rPr lang="en-GB" sz="3000" dirty="0"/>
              <a:t>We can adopt their targets, when they are better than the ones we first thought of!</a:t>
            </a:r>
          </a:p>
        </p:txBody>
      </p:sp>
    </p:spTree>
    <p:extLst>
      <p:ext uri="{BB962C8B-B14F-4D97-AF65-F5344CB8AC3E}">
        <p14:creationId xmlns:p14="http://schemas.microsoft.com/office/powerpoint/2010/main" val="30394230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000" dirty="0">
                <a:solidFill>
                  <a:schemeClr val="bg1"/>
                </a:solidFill>
                <a:latin typeface="Calibri" pitchFamily="34" charset="0"/>
              </a:rPr>
              <a:t>Born a Geordie</a:t>
            </a:r>
          </a:p>
          <a:p>
            <a:pPr>
              <a:lnSpc>
                <a:spcPct val="100000"/>
              </a:lnSpc>
              <a:spcBef>
                <a:spcPct val="30000"/>
              </a:spcBef>
              <a:buSzTx/>
              <a:buFont typeface="Wingdings" pitchFamily="2" charset="2"/>
              <a:buChar char="v"/>
            </a:pPr>
            <a:r>
              <a:rPr lang="en-GB" sz="20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0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0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0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Then a lecturer and warden</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0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000" dirty="0">
                <a:solidFill>
                  <a:schemeClr val="bg1"/>
                </a:solidFill>
                <a:latin typeface="Calibri" pitchFamily="34" charset="0"/>
              </a:rPr>
              <a:t>And now ‘retired’! </a:t>
            </a:r>
          </a:p>
          <a:p>
            <a:pPr>
              <a:lnSpc>
                <a:spcPct val="100000"/>
              </a:lnSpc>
              <a:spcBef>
                <a:spcPct val="30000"/>
              </a:spcBef>
              <a:buSzTx/>
              <a:buFont typeface="Wingdings" pitchFamily="2" charset="2"/>
              <a:buChar char="v"/>
            </a:pPr>
            <a:r>
              <a:rPr lang="en-GB" sz="2000" dirty="0">
                <a:solidFill>
                  <a:srgbClr val="FFFF00"/>
                </a:solidFill>
                <a:latin typeface="Calibri" pitchFamily="34" charset="0"/>
              </a:rPr>
              <a:t>Still working with lecturers on teaching and assessment strategies</a:t>
            </a:r>
          </a:p>
          <a:p>
            <a:pPr>
              <a:lnSpc>
                <a:spcPct val="100000"/>
              </a:lnSpc>
              <a:spcBef>
                <a:spcPct val="30000"/>
              </a:spcBef>
              <a:buSzTx/>
              <a:buFont typeface="Wingdings" pitchFamily="2" charset="2"/>
              <a:buNone/>
            </a:pPr>
            <a:r>
              <a:rPr lang="en-GB" sz="20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Visiting Prof: Edge Hill</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Based at Newcastle</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And on trains</a:t>
            </a:r>
          </a:p>
          <a:p>
            <a:pPr>
              <a:lnSpc>
                <a:spcPct val="100000"/>
              </a:lnSpc>
              <a:spcBef>
                <a:spcPct val="30000"/>
              </a:spcBef>
              <a:buSzTx/>
              <a:buFont typeface="Wingdings" pitchFamily="2" charset="2"/>
              <a:buChar char="v"/>
            </a:pPr>
            <a:r>
              <a:rPr lang="en-GB" sz="2000" dirty="0">
                <a:solidFill>
                  <a:srgbClr val="FFCCFF"/>
                </a:solidFill>
                <a:latin typeface="Calibri" pitchFamily="34" charset="0"/>
              </a:rPr>
              <a:t>And still a Geordie.</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ahoma" pitchFamily="34" charset="0"/>
            </a:endParaRPr>
          </a:p>
        </p:txBody>
      </p:sp>
      <p:sp>
        <p:nvSpPr>
          <p:cNvPr id="164878" name="Text Box 14"/>
          <p:cNvSpPr txBox="1">
            <a:spLocks noChangeArrowheads="1"/>
          </p:cNvSpPr>
          <p:nvPr/>
        </p:nvSpPr>
        <p:spPr bwMode="auto">
          <a:xfrm>
            <a:off x="1692275" y="5853113"/>
            <a:ext cx="5832475" cy="830997"/>
          </a:xfrm>
          <a:prstGeom prst="rect">
            <a:avLst/>
          </a:prstGeom>
          <a:noFill/>
          <a:ln w="12700">
            <a:noFill/>
            <a:miter lim="800000"/>
            <a:headEnd type="none" w="sm" len="sm"/>
            <a:tailEnd type="none" w="sm" len="sm"/>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00"/>
                </a:solidFill>
                <a:effectLst/>
                <a:uLnTx/>
                <a:uFillTx/>
                <a:latin typeface="Calibri" pitchFamily="34" charset="0"/>
              </a:rPr>
              <a:t>And an expert…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00"/>
                </a:solidFill>
                <a:effectLst/>
                <a:uLnTx/>
                <a:uFillTx/>
                <a:latin typeface="Calibri" pitchFamily="34" charset="0"/>
              </a:rPr>
              <a:t>on train routes and timetables!</a:t>
            </a:r>
          </a:p>
        </p:txBody>
      </p:sp>
    </p:spTree>
    <p:extLst>
      <p:ext uri="{BB962C8B-B14F-4D97-AF65-F5344CB8AC3E}">
        <p14:creationId xmlns:p14="http://schemas.microsoft.com/office/powerpoint/2010/main" val="206650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a:t>
            </a:r>
            <a:r>
              <a:rPr lang="en-GB" sz="3000" dirty="0">
                <a:solidFill>
                  <a:srgbClr val="FF00FF"/>
                </a:solidFill>
              </a:rPr>
              <a:t>‘making informed judgements’</a:t>
            </a:r>
            <a:r>
              <a:rPr lang="en-GB" sz="3000" dirty="0"/>
              <a:t>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val="25867887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sz="3000" dirty="0"/>
              <a:t>This can be less threatening than one-to-one feedback (oral or written), especially critical feedback, and can be much more manageable for us.</a:t>
            </a:r>
          </a:p>
          <a:p>
            <a:r>
              <a:rPr lang="en-GB" sz="3000" dirty="0"/>
              <a:t>Let students hear feedback on work that is better than theirs (retaining anonymity).</a:t>
            </a:r>
          </a:p>
          <a:p>
            <a:r>
              <a:rPr lang="en-GB" sz="3000" dirty="0"/>
              <a:t>Let students hear feedback on other students’ disasters (retaining anonymity).</a:t>
            </a:r>
          </a:p>
          <a:p>
            <a:r>
              <a:rPr lang="en-GB" sz="3000" dirty="0"/>
              <a:t>Allow students to see </a:t>
            </a:r>
            <a:r>
              <a:rPr lang="en-GB" sz="3000" dirty="0">
                <a:solidFill>
                  <a:srgbClr val="FF00FF"/>
                </a:solidFill>
              </a:rPr>
              <a:t>‘where they’re at’ </a:t>
            </a:r>
            <a:r>
              <a:rPr lang="en-GB" sz="3000" dirty="0"/>
              <a:t>compared to others in the cohort.</a:t>
            </a:r>
          </a:p>
        </p:txBody>
      </p:sp>
    </p:spTree>
    <p:extLst>
      <p:ext uri="{BB962C8B-B14F-4D97-AF65-F5344CB8AC3E}">
        <p14:creationId xmlns:p14="http://schemas.microsoft.com/office/powerpoint/2010/main" val="35045774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L	Use statement banks to speed up formulating useful feedback</a:t>
            </a:r>
          </a:p>
        </p:txBody>
      </p:sp>
      <p:sp>
        <p:nvSpPr>
          <p:cNvPr id="3" name="Content Placeholder 2"/>
          <p:cNvSpPr>
            <a:spLocks noGrp="1"/>
          </p:cNvSpPr>
          <p:nvPr>
            <p:ph idx="1"/>
          </p:nvPr>
        </p:nvSpPr>
        <p:spPr/>
        <p:txBody>
          <a:bodyPr/>
          <a:lstStyle/>
          <a:p>
            <a:r>
              <a:rPr lang="en-GB" sz="3000" dirty="0"/>
              <a:t>Especially with online feedback, compile a bank of useful feedback statements.</a:t>
            </a:r>
          </a:p>
          <a:p>
            <a:r>
              <a:rPr lang="en-GB" sz="3000" dirty="0"/>
              <a:t>Make sure that there are sufficient ‘praise’ comments, to counterbalance critical ones.</a:t>
            </a:r>
          </a:p>
          <a:p>
            <a:r>
              <a:rPr lang="en-GB" sz="3000" dirty="0"/>
              <a:t>Get students themselves to compose statements, so that they get a sharper idea of what is wanted in their work.</a:t>
            </a:r>
          </a:p>
          <a:p>
            <a:r>
              <a:rPr lang="en-GB" sz="3000"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val="25910022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M	Get students self-assessing, and give them feedback on their self-assessment.</a:t>
            </a:r>
          </a:p>
        </p:txBody>
      </p:sp>
      <p:sp>
        <p:nvSpPr>
          <p:cNvPr id="3" name="Content Placeholder 2"/>
          <p:cNvSpPr>
            <a:spLocks noGrp="1"/>
          </p:cNvSpPr>
          <p:nvPr>
            <p:ph idx="1"/>
          </p:nvPr>
        </p:nvSpPr>
        <p:spPr>
          <a:xfrm>
            <a:off x="358777" y="1412790"/>
            <a:ext cx="8605838" cy="4454609"/>
          </a:xfrm>
        </p:spPr>
        <p:txBody>
          <a:bodyPr/>
          <a:lstStyle/>
          <a:p>
            <a:r>
              <a:rPr lang="en-GB" sz="2800" dirty="0"/>
              <a:t>Turn self-assessment into a productive </a:t>
            </a:r>
            <a:r>
              <a:rPr lang="en-GB" sz="2800" dirty="0">
                <a:solidFill>
                  <a:srgbClr val="FF00FF"/>
                </a:solidFill>
              </a:rPr>
              <a:t>dialogue</a:t>
            </a:r>
            <a:r>
              <a:rPr lang="en-GB" sz="2800" dirty="0"/>
              <a:t> with us.</a:t>
            </a:r>
          </a:p>
          <a:p>
            <a:r>
              <a:rPr lang="en-GB" sz="2800" dirty="0"/>
              <a:t>Ask students what mark or grade </a:t>
            </a:r>
            <a:r>
              <a:rPr lang="en-GB" sz="2800" dirty="0">
                <a:solidFill>
                  <a:srgbClr val="FF00FF"/>
                </a:solidFill>
              </a:rPr>
              <a:t>they believe </a:t>
            </a:r>
            <a:r>
              <a:rPr lang="en-GB" sz="2800" dirty="0"/>
              <a:t>the work should be earning.</a:t>
            </a:r>
          </a:p>
          <a:p>
            <a:r>
              <a:rPr lang="en-GB" sz="2800" dirty="0"/>
              <a:t>Ask students what they think they did </a:t>
            </a:r>
            <a:r>
              <a:rPr lang="en-GB" sz="2800" dirty="0">
                <a:solidFill>
                  <a:srgbClr val="FF00FF"/>
                </a:solidFill>
              </a:rPr>
              <a:t>best</a:t>
            </a:r>
            <a:r>
              <a:rPr lang="en-GB" sz="2800" dirty="0"/>
              <a:t>, and praise them when indeed they did do this well.</a:t>
            </a:r>
          </a:p>
          <a:p>
            <a:r>
              <a:rPr lang="en-GB" sz="2800" dirty="0"/>
              <a:t>Ask students what they found the </a:t>
            </a:r>
            <a:r>
              <a:rPr lang="en-GB" sz="2800" dirty="0">
                <a:solidFill>
                  <a:srgbClr val="FF00FF"/>
                </a:solidFill>
              </a:rPr>
              <a:t>hardest</a:t>
            </a:r>
            <a:r>
              <a:rPr lang="en-GB" sz="2800" dirty="0"/>
              <a:t> part of the task, and praise them when they succeeded, and empathise when they didn’t.</a:t>
            </a:r>
          </a:p>
          <a:p>
            <a:r>
              <a:rPr lang="en-GB" sz="2800" dirty="0"/>
              <a:t>Ask students what they might </a:t>
            </a:r>
            <a:r>
              <a:rPr lang="en-GB" sz="2800" dirty="0">
                <a:solidFill>
                  <a:srgbClr val="FF00FF"/>
                </a:solidFill>
              </a:rPr>
              <a:t>change</a:t>
            </a:r>
            <a:r>
              <a:rPr lang="en-GB" sz="2800" dirty="0"/>
              <a:t> if they had another hour to do the task.</a:t>
            </a:r>
          </a:p>
        </p:txBody>
      </p:sp>
    </p:spTree>
    <p:extLst>
      <p:ext uri="{BB962C8B-B14F-4D97-AF65-F5344CB8AC3E}">
        <p14:creationId xmlns:p14="http://schemas.microsoft.com/office/powerpoint/2010/main" val="36749004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4"/>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7" y="1412778"/>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4726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N	Try to avoid ‘final language’ in feedback</a:t>
            </a:r>
          </a:p>
        </p:txBody>
      </p:sp>
      <p:sp>
        <p:nvSpPr>
          <p:cNvPr id="3" name="Content Placeholder 2"/>
          <p:cNvSpPr>
            <a:spLocks noGrp="1"/>
          </p:cNvSpPr>
          <p:nvPr>
            <p:ph idx="1"/>
          </p:nvPr>
        </p:nvSpPr>
        <p:spPr/>
        <p:txBody>
          <a:bodyPr/>
          <a:lstStyle/>
          <a:p>
            <a:r>
              <a:rPr lang="en-GB" sz="3000" dirty="0"/>
              <a:t>‘Final language’ includes words such as ‘excellent’, ‘good’, ‘poor’, ‘adequate’, ‘satisfactory’, and so on – it doesn’t give students ‘anywhere to go next’.</a:t>
            </a:r>
          </a:p>
          <a:p>
            <a:r>
              <a:rPr lang="en-GB" sz="3000" dirty="0"/>
              <a:t>It is better to say things such as:</a:t>
            </a:r>
          </a:p>
          <a:p>
            <a:pPr marL="1255713" lvl="1" indent="-542925"/>
            <a:r>
              <a:rPr lang="en-GB" sz="2600" dirty="0">
                <a:solidFill>
                  <a:srgbClr val="002060"/>
                </a:solidFill>
              </a:rPr>
              <a:t>‘I really like how you approached so-and-so’</a:t>
            </a:r>
          </a:p>
          <a:p>
            <a:pPr marL="1255713" lvl="1" indent="-542925"/>
            <a:r>
              <a:rPr lang="en-GB" sz="2600" dirty="0">
                <a:solidFill>
                  <a:srgbClr val="002060"/>
                </a:solidFill>
              </a:rPr>
              <a:t>‘It might have helped if you’d done such-and such’</a:t>
            </a:r>
          </a:p>
          <a:p>
            <a:pPr marL="1255713" lvl="1" indent="-542925"/>
            <a:r>
              <a:rPr lang="en-GB" sz="2600" dirty="0">
                <a:solidFill>
                  <a:srgbClr val="002060"/>
                </a:solidFill>
              </a:rPr>
              <a:t>‘One thing you did really well was so-and-so’</a:t>
            </a:r>
          </a:p>
          <a:p>
            <a:pPr marL="1255713" lvl="1" indent="-542925"/>
            <a:r>
              <a:rPr lang="en-GB" sz="2600" dirty="0">
                <a:solidFill>
                  <a:srgbClr val="002060"/>
                </a:solidFill>
              </a:rPr>
              <a:t>‘You probably know that such-and-such didn’t really work’</a:t>
            </a:r>
          </a:p>
        </p:txBody>
      </p:sp>
    </p:spTree>
    <p:extLst>
      <p:ext uri="{BB962C8B-B14F-4D97-AF65-F5344CB8AC3E}">
        <p14:creationId xmlns:p14="http://schemas.microsoft.com/office/powerpoint/2010/main" val="12523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val="25020948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p:spPr>
        <p:txBody>
          <a:bodyPr/>
          <a:lst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a:lstStyle>
          <a:p>
            <a:r>
              <a:rPr lang="en-GB" sz="2600" b="1" kern="0" dirty="0"/>
              <a:t>Fifteen ideas for making assessment and feedback more effective, efficient and manageable for us, and for students</a:t>
            </a:r>
            <a:endParaRPr lang="en-US" sz="2600" b="1" kern="0" dirty="0"/>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a:spcBef>
                <a:spcPts val="600"/>
              </a:spcBef>
              <a:buFont typeface="+mj-lt"/>
              <a:buAutoNum type="alphaUcPeriod"/>
            </a:pPr>
            <a:r>
              <a:rPr lang="en-GB" sz="2100" kern="0" dirty="0"/>
              <a:t>Design much shorter assessments.</a:t>
            </a:r>
          </a:p>
          <a:p>
            <a:pPr>
              <a:spcBef>
                <a:spcPts val="600"/>
              </a:spcBef>
              <a:buFont typeface="+mj-lt"/>
              <a:buAutoNum type="alphaUcPeriod"/>
            </a:pPr>
            <a:r>
              <a:rPr lang="en-GB" sz="2100" kern="0" dirty="0"/>
              <a:t>Increase formative assessment and reduce summative assessment.</a:t>
            </a:r>
          </a:p>
          <a:p>
            <a:pPr>
              <a:spcBef>
                <a:spcPts val="600"/>
              </a:spcBef>
              <a:buFont typeface="+mj-lt"/>
              <a:buAutoNum type="alphaUcPeriod"/>
            </a:pPr>
            <a:r>
              <a:rPr lang="en-GB" sz="2100" kern="0" dirty="0"/>
              <a:t>Don’t just use essays.</a:t>
            </a:r>
          </a:p>
          <a:p>
            <a:pPr>
              <a:spcBef>
                <a:spcPts val="600"/>
              </a:spcBef>
              <a:buFont typeface="+mj-lt"/>
              <a:buAutoNum type="alphaUcPeriod"/>
            </a:pPr>
            <a:r>
              <a:rPr lang="en-GB" sz="2100" kern="0" dirty="0"/>
              <a:t>Make more use of oral feedback rather than written feedback.</a:t>
            </a:r>
          </a:p>
          <a:p>
            <a:pPr>
              <a:spcBef>
                <a:spcPts val="600"/>
              </a:spcBef>
              <a:buFont typeface="+mj-lt"/>
              <a:buAutoNum type="alphaUcPeriod"/>
            </a:pPr>
            <a:r>
              <a:rPr lang="en-GB" sz="2100" kern="0" dirty="0"/>
              <a:t>Speed up feedback so students still care about it when they receive it.</a:t>
            </a:r>
          </a:p>
          <a:p>
            <a:pPr>
              <a:spcBef>
                <a:spcPts val="600"/>
              </a:spcBef>
              <a:buFont typeface="+mj-lt"/>
              <a:buAutoNum type="alphaUcPeriod"/>
            </a:pPr>
            <a:r>
              <a:rPr lang="en-GB" sz="2100" kern="0" dirty="0"/>
              <a:t>Get students giving feedback to each other, and sharing feedback.</a:t>
            </a:r>
          </a:p>
          <a:p>
            <a:pPr>
              <a:spcBef>
                <a:spcPts val="600"/>
              </a:spcBef>
              <a:buFont typeface="+mj-lt"/>
              <a:buAutoNum type="alphaUcPeriod"/>
            </a:pPr>
            <a:r>
              <a:rPr lang="en-GB" sz="2100" kern="0" dirty="0"/>
              <a:t>Let students right into the meaning of assessment criteria, by explaining and illustrating these in whole-group contexts such as lectures.</a:t>
            </a:r>
          </a:p>
          <a:p>
            <a:pPr>
              <a:spcBef>
                <a:spcPts val="600"/>
              </a:spcBef>
              <a:buFont typeface="+mj-lt"/>
              <a:buAutoNum type="alphaUcPeriod"/>
            </a:pPr>
            <a:r>
              <a:rPr lang="en-GB" sz="2100" kern="0" dirty="0"/>
              <a:t>Show students a range of evidence of achievement.</a:t>
            </a:r>
          </a:p>
          <a:p>
            <a:pPr>
              <a:spcBef>
                <a:spcPts val="600"/>
              </a:spcBef>
              <a:buFont typeface="+mj-lt"/>
              <a:buAutoNum type="alphaUcPeriod"/>
            </a:pPr>
            <a:r>
              <a:rPr lang="en-GB" sz="2100" kern="0" dirty="0"/>
              <a:t>Get students themselves formulating evidence of achievement.</a:t>
            </a:r>
          </a:p>
          <a:p>
            <a:pPr>
              <a:spcBef>
                <a:spcPts val="600"/>
              </a:spcBef>
              <a:buFont typeface="+mj-lt"/>
              <a:buAutoNum type="alphaUcPeriod"/>
            </a:pPr>
            <a:r>
              <a:rPr lang="en-GB" sz="2100" kern="0" dirty="0"/>
              <a:t>Get students themselves designing and applying assessment criteria.</a:t>
            </a:r>
          </a:p>
          <a:p>
            <a:pPr>
              <a:spcBef>
                <a:spcPts val="600"/>
              </a:spcBef>
              <a:buFont typeface="+mj-lt"/>
              <a:buAutoNum type="alphaUcPeriod"/>
            </a:pPr>
            <a:r>
              <a:rPr lang="en-GB" sz="2100" kern="0" dirty="0"/>
              <a:t>Make the most of feedback to students in small-group contexts, such as tutorials.</a:t>
            </a:r>
          </a:p>
          <a:p>
            <a:pPr>
              <a:spcBef>
                <a:spcPts val="600"/>
              </a:spcBef>
              <a:buFont typeface="+mj-lt"/>
              <a:buAutoNum type="alphaUcPeriod"/>
            </a:pPr>
            <a:r>
              <a:rPr lang="en-GB" sz="2100" kern="0" dirty="0"/>
              <a:t>Use statement banks to speed up formulating useful feedback.</a:t>
            </a:r>
          </a:p>
          <a:p>
            <a:pPr>
              <a:spcBef>
                <a:spcPts val="600"/>
              </a:spcBef>
              <a:buFont typeface="+mj-lt"/>
              <a:buAutoNum type="alphaUcPeriod"/>
            </a:pPr>
            <a:r>
              <a:rPr lang="en-GB" sz="2100" kern="0" dirty="0"/>
              <a:t>Get students self-assessing, and give them feedback on their self-assessment.</a:t>
            </a:r>
          </a:p>
          <a:p>
            <a:pPr>
              <a:spcBef>
                <a:spcPts val="600"/>
              </a:spcBef>
              <a:buFont typeface="+mj-lt"/>
              <a:buAutoNum type="alphaUcPeriod"/>
            </a:pPr>
            <a:r>
              <a:rPr lang="en-GB" sz="2100" kern="0" dirty="0"/>
              <a:t>Try to avoid ‘final language’ in feedback.</a:t>
            </a:r>
          </a:p>
          <a:p>
            <a:pPr>
              <a:spcBef>
                <a:spcPts val="600"/>
              </a:spcBef>
              <a:buFont typeface="+mj-lt"/>
              <a:buAutoNum type="alphaUcPeriod"/>
            </a:pPr>
            <a:r>
              <a:rPr lang="en-GB" sz="2100" kern="0" dirty="0"/>
              <a:t>Always make assignment design a team effort.</a:t>
            </a:r>
          </a:p>
          <a:p>
            <a:pPr>
              <a:buFont typeface="+mj-lt"/>
              <a:buAutoNum type="alphaUcPeriod"/>
            </a:pPr>
            <a:endParaRPr lang="en-GB" sz="2100" kern="0" dirty="0"/>
          </a:p>
          <a:p>
            <a:pPr>
              <a:buFont typeface="+mj-lt"/>
              <a:buAutoNum type="alphaUcPeriod"/>
            </a:pPr>
            <a:endParaRPr lang="en-GB" sz="2100" kern="0" dirty="0"/>
          </a:p>
        </p:txBody>
      </p:sp>
    </p:spTree>
    <p:extLst>
      <p:ext uri="{BB962C8B-B14F-4D97-AF65-F5344CB8AC3E}">
        <p14:creationId xmlns:p14="http://schemas.microsoft.com/office/powerpoint/2010/main" val="1327427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Now your turn to make some informed judgements</a:t>
            </a:r>
          </a:p>
        </p:txBody>
      </p:sp>
      <p:sp>
        <p:nvSpPr>
          <p:cNvPr id="3" name="Content Placeholder 2"/>
          <p:cNvSpPr>
            <a:spLocks noGrp="1"/>
          </p:cNvSpPr>
          <p:nvPr>
            <p:ph idx="1"/>
          </p:nvPr>
        </p:nvSpPr>
        <p:spPr/>
        <p:txBody>
          <a:bodyPr/>
          <a:lstStyle/>
          <a:p>
            <a:r>
              <a:rPr lang="en-GB" sz="3000" dirty="0"/>
              <a:t>Please get into twos or threes where you’re sitting.</a:t>
            </a:r>
          </a:p>
          <a:p>
            <a:r>
              <a:rPr lang="en-GB" sz="3000" dirty="0"/>
              <a:t>In a minute, I’ll show again the slide with all 15 ideas on it.</a:t>
            </a:r>
          </a:p>
          <a:p>
            <a:r>
              <a:rPr lang="en-GB" sz="3000" dirty="0"/>
              <a:t>In your group, </a:t>
            </a:r>
            <a:r>
              <a:rPr lang="en-GB" sz="3000" dirty="0">
                <a:solidFill>
                  <a:srgbClr val="CC0000"/>
                </a:solidFill>
              </a:rPr>
              <a:t>discuss and argue</a:t>
            </a:r>
            <a:r>
              <a:rPr lang="en-GB" sz="3000" dirty="0"/>
              <a:t>, arranging your top 9 in a ‘diamond 9’ pattern, just jotting down the relevant letters on a bit of paper.</a:t>
            </a:r>
          </a:p>
          <a:p>
            <a:r>
              <a:rPr lang="en-GB" sz="3000" dirty="0"/>
              <a:t>At any point, insert </a:t>
            </a:r>
            <a:r>
              <a:rPr lang="en-GB" sz="3000" dirty="0">
                <a:solidFill>
                  <a:srgbClr val="FF0000"/>
                </a:solidFill>
              </a:rPr>
              <a:t>one better choice</a:t>
            </a:r>
            <a:r>
              <a:rPr lang="en-GB" sz="3000" dirty="0"/>
              <a:t>, and place it in order among your top 9.</a:t>
            </a:r>
          </a:p>
          <a:p>
            <a:r>
              <a:rPr lang="en-GB" sz="3000" dirty="0"/>
              <a:t>Be ready to justify your top choices to the rest of us.</a:t>
            </a:r>
          </a:p>
          <a:p>
            <a:endParaRPr lang="en-GB" sz="3000" dirty="0"/>
          </a:p>
        </p:txBody>
      </p:sp>
    </p:spTree>
    <p:extLst>
      <p:ext uri="{BB962C8B-B14F-4D97-AF65-F5344CB8AC3E}">
        <p14:creationId xmlns:p14="http://schemas.microsoft.com/office/powerpoint/2010/main" val="5564848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p14="http://schemas.microsoft.com/office/powerpoint/2010/main" val="246897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1221071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Your results...</a:t>
            </a:r>
          </a:p>
        </p:txBody>
      </p:sp>
      <p:sp>
        <p:nvSpPr>
          <p:cNvPr id="5" name="Rectangle 3"/>
          <p:cNvSpPr>
            <a:spLocks noChangeArrowheads="1"/>
          </p:cNvSpPr>
          <p:nvPr/>
        </p:nvSpPr>
        <p:spPr bwMode="auto">
          <a:xfrm>
            <a:off x="3635870" y="1772770"/>
            <a:ext cx="2376330" cy="50407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6" name="Rectangle 4"/>
          <p:cNvSpPr>
            <a:spLocks noChangeArrowheads="1"/>
          </p:cNvSpPr>
          <p:nvPr/>
        </p:nvSpPr>
        <p:spPr bwMode="auto">
          <a:xfrm>
            <a:off x="1331550" y="2673350"/>
            <a:ext cx="2395902" cy="3956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7" name="Rectangle 5"/>
          <p:cNvSpPr>
            <a:spLocks noChangeArrowheads="1"/>
          </p:cNvSpPr>
          <p:nvPr/>
        </p:nvSpPr>
        <p:spPr bwMode="auto">
          <a:xfrm>
            <a:off x="5264152" y="2670540"/>
            <a:ext cx="2476288" cy="52351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Tree>
    <p:extLst>
      <p:ext uri="{BB962C8B-B14F-4D97-AF65-F5344CB8AC3E}">
        <p14:creationId xmlns:p14="http://schemas.microsoft.com/office/powerpoint/2010/main" val="18691929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336600"/>
                </a:solidFill>
                <a:latin typeface="+mn-lt"/>
              </a:rPr>
              <a:t>2 hands = very much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CC6600"/>
                </a:solidFill>
                <a:latin typeface="+mn-lt"/>
              </a:rPr>
              <a:t>one hand = somewhat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CC0000"/>
                </a:solidFill>
                <a:latin typeface="+mn-lt"/>
              </a:rPr>
              <a:t>touch left ear = no better</a:t>
            </a:r>
            <a:r>
              <a:rPr lang="en-GB" sz="2800" b="1" dirty="0">
                <a:solidFill>
                  <a:srgbClr val="660066"/>
                </a:solidFill>
                <a:latin typeface="+mn-lt"/>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making assessment and feedback more manageable?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Explore some ideas for making assessment and feedback work better for students, and for us?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Involve students more in their own assessment?</a:t>
            </a:r>
          </a:p>
          <a:p>
            <a:pPr marL="533400" lvl="0" indent="-533400" eaLnBrk="0" hangingPunct="0">
              <a:lnSpc>
                <a:spcPct val="90000"/>
              </a:lnSpc>
              <a:spcBef>
                <a:spcPct val="35000"/>
              </a:spcBef>
              <a:buClr>
                <a:srgbClr val="009900"/>
              </a:buClr>
              <a:buFont typeface="+mj-lt"/>
              <a:buAutoNum type="arabicPeriod"/>
            </a:pPr>
            <a:endParaRPr lang="en-GB" sz="2800" b="1" kern="0" dirty="0">
              <a:solidFill>
                <a:srgbClr val="660066"/>
              </a:solidFill>
              <a:latin typeface="Calibri"/>
            </a:endParaRPr>
          </a:p>
        </p:txBody>
      </p:sp>
    </p:spTree>
    <p:extLst>
      <p:ext uri="{BB962C8B-B14F-4D97-AF65-F5344CB8AC3E}">
        <p14:creationId xmlns:p14="http://schemas.microsoft.com/office/powerpoint/2010/main" val="2343621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mn-lt"/>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mn-lt"/>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mn-lt"/>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mn-lt"/>
                <a:hlinkClick r:id="rId3"/>
              </a:rPr>
              <a:t>http://phil-race.co.uk</a:t>
            </a:r>
            <a:r>
              <a:rPr lang="en-GB" sz="3600" b="1" dirty="0">
                <a:solidFill>
                  <a:srgbClr val="FF66CC"/>
                </a:solidFill>
                <a:latin typeface="+mn-lt"/>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mn-lt"/>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mn-lt"/>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mn-lt"/>
              </a:rPr>
              <a:t>@</a:t>
            </a:r>
            <a:r>
              <a:rPr lang="en-GB" sz="3600" b="1" dirty="0" err="1">
                <a:solidFill>
                  <a:srgbClr val="00B0F0"/>
                </a:solidFill>
                <a:latin typeface="+mn-lt"/>
              </a:rPr>
              <a:t>RacePhil</a:t>
            </a:r>
            <a:r>
              <a:rPr lang="en-GB" sz="3600" b="1" dirty="0">
                <a:solidFill>
                  <a:srgbClr val="00B0F0"/>
                </a:solidFill>
                <a:latin typeface="+mn-lt"/>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mn-lt"/>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mn-lt"/>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mn-lt"/>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mn-lt"/>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mn-lt"/>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on my website this evening: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32687279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tablets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afternoon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laptops.</a:t>
            </a:r>
          </a:p>
          <a:p>
            <a:pPr marL="900113" indent="-900113">
              <a:buNone/>
            </a:pPr>
            <a:r>
              <a:rPr lang="en-GB" sz="3600" i="1" dirty="0"/>
              <a:t>	</a:t>
            </a:r>
            <a:r>
              <a:rPr lang="en-GB" sz="2400" i="1" dirty="0">
                <a:solidFill>
                  <a:schemeClr val="tx1"/>
                </a:solidFill>
              </a:rPr>
              <a:t>(don’t exceed the stated dose if taking tablets).</a:t>
            </a:r>
            <a:endParaRPr lang="en-GB" sz="3600" dirty="0">
              <a:solidFill>
                <a:schemeClr val="tx1"/>
              </a:solidFill>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solstice2017</a:t>
            </a:r>
            <a:r>
              <a:rPr lang="en-GB" sz="3600" i="1" dirty="0">
                <a:latin typeface="Calibri" pitchFamily="34" charset="0"/>
              </a:rPr>
              <a:t> 	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a:t>
            </a:r>
            <a:endParaRPr lang="en-GB" sz="3600" dirty="0">
              <a:latin typeface="Calibri" pitchFamily="34" charset="0"/>
            </a:endParaRPr>
          </a:p>
        </p:txBody>
      </p:sp>
    </p:spTree>
    <p:extLst>
      <p:ext uri="{BB962C8B-B14F-4D97-AF65-F5344CB8AC3E}">
        <p14:creationId xmlns:p14="http://schemas.microsoft.com/office/powerpoint/2010/main" val="24836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737"/>
          </a:xfrm>
        </p:spPr>
        <p:txBody>
          <a:bodyPr/>
          <a:lstStyle/>
          <a:p>
            <a:r>
              <a:rPr lang="en-GB" dirty="0"/>
              <a:t>Reinventing Assessment and Feedback</a:t>
            </a:r>
          </a:p>
        </p:txBody>
      </p:sp>
      <p:sp>
        <p:nvSpPr>
          <p:cNvPr id="3" name="Content Placeholder 2"/>
          <p:cNvSpPr>
            <a:spLocks noGrp="1"/>
          </p:cNvSpPr>
          <p:nvPr>
            <p:ph idx="1"/>
          </p:nvPr>
        </p:nvSpPr>
        <p:spPr>
          <a:xfrm>
            <a:off x="358775" y="908651"/>
            <a:ext cx="8605838" cy="4958750"/>
          </a:xfrm>
        </p:spPr>
        <p:txBody>
          <a:bodyPr/>
          <a:lstStyle/>
          <a:p>
            <a:r>
              <a:rPr lang="en-GB" sz="2600" dirty="0"/>
              <a:t>Assessment and feedback take up ever more of staff time and energy, and are of course vital for students. Despite our best efforts, overall student satisfaction with assessment and feedback remains relatively low. Part of the problem is that we tend to keep on trying to use the processes which used to work well enough years ago, but don’t satisfy today’s student needs and expectations – and often student numbers are higher too.</a:t>
            </a:r>
          </a:p>
          <a:p>
            <a:r>
              <a:rPr lang="en-GB" sz="2600" dirty="0"/>
              <a:t>In this session, I will outline 15 ideas for making assessment and feedback more manageable for ourselves and for students, and which also make them more effective and efficient, and involve students themselves much more in the design of assessment and feedback.</a:t>
            </a:r>
          </a:p>
        </p:txBody>
      </p:sp>
    </p:spTree>
    <p:extLst>
      <p:ext uri="{BB962C8B-B14F-4D97-AF65-F5344CB8AC3E}">
        <p14:creationId xmlns:p14="http://schemas.microsoft.com/office/powerpoint/2010/main" val="13413169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a:ln w="57150">
            <a:solidFill>
              <a:srgbClr val="008000"/>
            </a:solidFill>
          </a:ln>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I recently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dirty="0">
                <a:solidFill>
                  <a:srgbClr val="993300"/>
                </a:solidFill>
              </a:rPr>
              <a:t>“word count = credit points: I can think of no idea more stupid, banal and counter-educative that this! </a:t>
            </a:r>
            <a:r>
              <a:rPr lang="en-GB" dirty="0" err="1">
                <a:solidFill>
                  <a:srgbClr val="993300"/>
                </a:solidFill>
              </a:rPr>
              <a:t>Wordspinning</a:t>
            </a:r>
            <a:r>
              <a:rPr lang="en-GB" dirty="0">
                <a:solidFill>
                  <a:srgbClr val="993300"/>
                </a:solidFill>
              </a:rPr>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23379568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Assessment needs re-inventing now, because</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extLst>
      <p:ext uri="{BB962C8B-B14F-4D97-AF65-F5344CB8AC3E}">
        <p14:creationId xmlns:p14="http://schemas.microsoft.com/office/powerpoint/2010/main" val="2868148308"/>
      </p:ext>
    </p:extLst>
  </p:cSld>
  <p:clrMapOvr>
    <a:masterClrMapping/>
  </p:clrMapOvr>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3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2925</Words>
  <Application>Microsoft Office PowerPoint</Application>
  <PresentationFormat>On-screen Show (4:3)</PresentationFormat>
  <Paragraphs>323</Paragraphs>
  <Slides>42</Slides>
  <Notes>13</Notes>
  <HiddenSlides>0</HiddenSlides>
  <MMClips>1</MMClips>
  <ScaleCrop>false</ScaleCrop>
  <HeadingPairs>
    <vt:vector size="6" baseType="variant">
      <vt:variant>
        <vt:lpstr>Fonts Used</vt:lpstr>
      </vt:variant>
      <vt:variant>
        <vt:i4>11</vt:i4>
      </vt:variant>
      <vt:variant>
        <vt:lpstr>Theme</vt:lpstr>
      </vt:variant>
      <vt:variant>
        <vt:i4>123</vt:i4>
      </vt:variant>
      <vt:variant>
        <vt:lpstr>Slide Titles</vt:lpstr>
      </vt:variant>
      <vt:variant>
        <vt:i4>42</vt:i4>
      </vt:variant>
    </vt:vector>
  </HeadingPairs>
  <TitlesOfParts>
    <vt:vector size="176" baseType="lpstr">
      <vt:lpstr>Arial</vt:lpstr>
      <vt:lpstr>Arial Rounded MT Bold</vt:lpstr>
      <vt:lpstr>Calibri</vt:lpstr>
      <vt:lpstr>Comic Sans MS</vt:lpstr>
      <vt:lpstr>Monotype Sorts</vt:lpstr>
      <vt:lpstr>Symbol</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44_Custom Design</vt:lpstr>
      <vt:lpstr>75_Custom Design</vt:lpstr>
      <vt:lpstr>101_Custom Design</vt:lpstr>
      <vt:lpstr>93_Custom Design</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6_LeedsMet template</vt:lpstr>
      <vt:lpstr>89_Custom Design</vt:lpstr>
      <vt:lpstr>120_Custom Design</vt:lpstr>
      <vt:lpstr>99_Custom Design</vt:lpstr>
      <vt:lpstr>53_Custom Design</vt:lpstr>
      <vt:lpstr>90_Custom Design</vt:lpstr>
      <vt:lpstr>121_Custom Design</vt:lpstr>
      <vt:lpstr>54_Custom Design</vt:lpstr>
      <vt:lpstr>126_Custom Design</vt:lpstr>
      <vt:lpstr>105_Custom Design</vt:lpstr>
      <vt:lpstr>91_Custom Design</vt:lpstr>
      <vt:lpstr>58_Custom Design</vt:lpstr>
      <vt:lpstr>103_Custom Design</vt:lpstr>
      <vt:lpstr>55_Custom Design</vt:lpstr>
      <vt:lpstr>100_Custom Design</vt:lpstr>
      <vt:lpstr>92_Custom Design</vt:lpstr>
      <vt:lpstr>70_Custom Design</vt:lpstr>
      <vt:lpstr>2_Clouds</vt:lpstr>
      <vt:lpstr>158_Custom Design</vt:lpstr>
      <vt:lpstr>56_Custom Design</vt:lpstr>
      <vt:lpstr>3_Professional</vt:lpstr>
      <vt:lpstr>129_Custom Design</vt:lpstr>
      <vt:lpstr>Reinventing Assessment Fifteen ideas  for making assessment and feedback more effective, efficient and manageable for us, and for students</vt:lpstr>
      <vt:lpstr>PowerPoint Presentation</vt:lpstr>
      <vt:lpstr> About Phil…</vt:lpstr>
      <vt:lpstr>Thanks to students</vt:lpstr>
      <vt:lpstr>You will be able to download my main slides</vt:lpstr>
      <vt:lpstr>Announcement about mobile phones, tablets and laptops...</vt:lpstr>
      <vt:lpstr>Reinventing Assessment and Feedback</vt:lpstr>
      <vt:lpstr>Task: agree, disagree, or don’t know</vt:lpstr>
      <vt:lpstr>Post-it exercise</vt:lpstr>
      <vt:lpstr>What do you spend most time doing?</vt:lpstr>
      <vt:lpstr>Why re-invent assessment and feedback now?</vt:lpstr>
      <vt:lpstr>“It takes two to tango”</vt:lpstr>
      <vt:lpstr>Intended learning outcomes</vt:lpstr>
      <vt:lpstr>Downloadable resource materials</vt:lpstr>
      <vt:lpstr>Face-to-face communication</vt:lpstr>
      <vt:lpstr>Face-to-face one-to-one feedback activity</vt:lpstr>
      <vt:lpstr>PowerPoint Presentation</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N Try to avoid ‘final language’ in feedback</vt:lpstr>
      <vt:lpstr>O Always make assessment design a team effort</vt:lpstr>
      <vt:lpstr>PowerPoint Presentation</vt:lpstr>
      <vt:lpstr>Now your turn to make some informed judgements</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2017-06-05T17:43:16Z</dcterms:modified>
</cp:coreProperties>
</file>