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47.xml" ContentType="application/vnd.openxmlformats-officedocument.presentationml.slideMaster+xml"/>
  <Override PartName="/ppt/slideMasters/slideMaster148.xml" ContentType="application/vnd.openxmlformats-officedocument.presentationml.slideMaster+xml"/>
  <Override PartName="/ppt/slideMasters/slideMaster14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4.xml" ContentType="application/vnd.openxmlformats-officedocument.theme+xml"/>
  <Override PartName="/ppt/slideLayouts/slideLayout39.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slideLayouts/slideLayout40.xml" ContentType="application/vnd.openxmlformats-officedocument.presentationml.slideLayout+xml"/>
  <Override PartName="/ppt/theme/theme39.xml" ContentType="application/vnd.openxmlformats-officedocument.theme+xml"/>
  <Override PartName="/ppt/slideLayouts/slideLayout41.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slideLayouts/slideLayout42.xml" ContentType="application/vnd.openxmlformats-officedocument.presentationml.slideLayout+xml"/>
  <Override PartName="/ppt/theme/theme44.xml" ContentType="application/vnd.openxmlformats-officedocument.theme+xml"/>
  <Override PartName="/ppt/slideLayouts/slideLayout43.xml" ContentType="application/vnd.openxmlformats-officedocument.presentationml.slideLayout+xml"/>
  <Override PartName="/ppt/theme/theme45.xml" ContentType="application/vnd.openxmlformats-officedocument.theme+xml"/>
  <Override PartName="/ppt/slideLayouts/slideLayout44.xml" ContentType="application/vnd.openxmlformats-officedocument.presentationml.slideLayout+xml"/>
  <Override PartName="/ppt/theme/theme46.xml" ContentType="application/vnd.openxmlformats-officedocument.theme+xml"/>
  <Override PartName="/ppt/slideLayouts/slideLayout45.xml" ContentType="application/vnd.openxmlformats-officedocument.presentationml.slideLayout+xml"/>
  <Override PartName="/ppt/theme/theme47.xml" ContentType="application/vnd.openxmlformats-officedocument.theme+xml"/>
  <Override PartName="/ppt/slideLayouts/slideLayout46.xml" ContentType="application/vnd.openxmlformats-officedocument.presentationml.slideLayout+xml"/>
  <Override PartName="/ppt/theme/theme48.xml" ContentType="application/vnd.openxmlformats-officedocument.theme+xml"/>
  <Override PartName="/ppt/slideLayouts/slideLayout47.xml" ContentType="application/vnd.openxmlformats-officedocument.presentationml.slideLayout+xml"/>
  <Override PartName="/ppt/theme/theme49.xml" ContentType="application/vnd.openxmlformats-officedocument.theme+xml"/>
  <Override PartName="/ppt/slideLayouts/slideLayout48.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49.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slideLayouts/slideLayout50.xml" ContentType="application/vnd.openxmlformats-officedocument.presentationml.slideLayout+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theme/theme130.xml" ContentType="application/vnd.openxmlformats-officedocument.theme+xml"/>
  <Override PartName="/ppt/slideLayouts/slideLayout51.xml" ContentType="application/vnd.openxmlformats-officedocument.presentationml.slideLayout+xml"/>
  <Override PartName="/ppt/theme/theme131.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3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33.xml" ContentType="application/vnd.openxmlformats-officedocument.theme+xml"/>
  <Override PartName="/ppt/slideLayouts/slideLayout57.xml" ContentType="application/vnd.openxmlformats-officedocument.presentationml.slideLayout+xml"/>
  <Override PartName="/ppt/theme/theme134.xml" ContentType="application/vnd.openxmlformats-officedocument.theme+xml"/>
  <Override PartName="/ppt/slideLayouts/slideLayout58.xml" ContentType="application/vnd.openxmlformats-officedocument.presentationml.slideLayout+xml"/>
  <Override PartName="/ppt/theme/theme135.xml" ContentType="application/vnd.openxmlformats-officedocument.theme+xml"/>
  <Override PartName="/ppt/slideLayouts/slideLayout59.xml" ContentType="application/vnd.openxmlformats-officedocument.presentationml.slideLayout+xml"/>
  <Override PartName="/ppt/theme/theme13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37.xml" ContentType="application/vnd.openxmlformats-officedocument.theme+xml"/>
  <Override PartName="/ppt/slideLayouts/slideLayout62.xml" ContentType="application/vnd.openxmlformats-officedocument.presentationml.slideLayout+xml"/>
  <Override PartName="/ppt/theme/theme138.xml" ContentType="application/vnd.openxmlformats-officedocument.theme+xml"/>
  <Override PartName="/ppt/slideLayouts/slideLayout63.xml" ContentType="application/vnd.openxmlformats-officedocument.presentationml.slideLayout+xml"/>
  <Override PartName="/ppt/theme/theme139.xml" ContentType="application/vnd.openxmlformats-officedocument.theme+xml"/>
  <Override PartName="/ppt/theme/theme140.xml" ContentType="application/vnd.openxmlformats-officedocument.theme+xml"/>
  <Override PartName="/ppt/slideLayouts/slideLayout64.xml" ContentType="application/vnd.openxmlformats-officedocument.presentationml.slideLayout+xml"/>
  <Override PartName="/ppt/theme/theme141.xml" ContentType="application/vnd.openxmlformats-officedocument.theme+xml"/>
  <Override PartName="/ppt/slideLayouts/slideLayout65.xml" ContentType="application/vnd.openxmlformats-officedocument.presentationml.slideLayout+xml"/>
  <Override PartName="/ppt/theme/theme142.xml" ContentType="application/vnd.openxmlformats-officedocument.theme+xml"/>
  <Override PartName="/ppt/theme/theme143.xml" ContentType="application/vnd.openxmlformats-officedocument.theme+xml"/>
  <Override PartName="/ppt/slideLayouts/slideLayout66.xml" ContentType="application/vnd.openxmlformats-officedocument.presentationml.slideLayout+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6" r:id="rId40"/>
    <p:sldMasterId id="2147484749" r:id="rId41"/>
    <p:sldMasterId id="2147484753" r:id="rId42"/>
    <p:sldMasterId id="2147484755" r:id="rId43"/>
    <p:sldMasterId id="2147484758" r:id="rId44"/>
    <p:sldMasterId id="2147484760" r:id="rId45"/>
    <p:sldMasterId id="2147484762" r:id="rId46"/>
    <p:sldMasterId id="2147484766" r:id="rId47"/>
    <p:sldMasterId id="2147484768" r:id="rId48"/>
    <p:sldMasterId id="2147484770" r:id="rId49"/>
    <p:sldMasterId id="2147484772" r:id="rId50"/>
    <p:sldMasterId id="2147484778" r:id="rId51"/>
    <p:sldMasterId id="2147484780" r:id="rId52"/>
    <p:sldMasterId id="2147484793" r:id="rId53"/>
    <p:sldMasterId id="2147484797" r:id="rId54"/>
    <p:sldMasterId id="2147484799" r:id="rId55"/>
    <p:sldMasterId id="2147484802" r:id="rId56"/>
    <p:sldMasterId id="2147484804" r:id="rId57"/>
    <p:sldMasterId id="2147484806" r:id="rId58"/>
    <p:sldMasterId id="2147484808" r:id="rId59"/>
    <p:sldMasterId id="2147484811" r:id="rId60"/>
    <p:sldMasterId id="2147484815" r:id="rId61"/>
    <p:sldMasterId id="2147484817" r:id="rId62"/>
    <p:sldMasterId id="2147484819" r:id="rId63"/>
    <p:sldMasterId id="2147484821" r:id="rId64"/>
    <p:sldMasterId id="2147484823" r:id="rId65"/>
    <p:sldMasterId id="2147484825" r:id="rId66"/>
    <p:sldMasterId id="2147484827" r:id="rId67"/>
    <p:sldMasterId id="2147484829" r:id="rId68"/>
    <p:sldMasterId id="2147484831" r:id="rId69"/>
    <p:sldMasterId id="2147484833" r:id="rId70"/>
    <p:sldMasterId id="2147484835" r:id="rId71"/>
    <p:sldMasterId id="2147484837" r:id="rId72"/>
    <p:sldMasterId id="2147484839" r:id="rId73"/>
    <p:sldMasterId id="2147484841" r:id="rId74"/>
    <p:sldMasterId id="2147484845" r:id="rId75"/>
    <p:sldMasterId id="2147484848" r:id="rId76"/>
    <p:sldMasterId id="2147484850" r:id="rId77"/>
    <p:sldMasterId id="2147484853" r:id="rId78"/>
    <p:sldMasterId id="2147484855" r:id="rId79"/>
    <p:sldMasterId id="2147484857" r:id="rId80"/>
    <p:sldMasterId id="2147484864" r:id="rId81"/>
    <p:sldMasterId id="2147484866" r:id="rId82"/>
    <p:sldMasterId id="2147484868" r:id="rId83"/>
    <p:sldMasterId id="2147484870" r:id="rId84"/>
    <p:sldMasterId id="2147484872" r:id="rId85"/>
    <p:sldMasterId id="2147484876" r:id="rId86"/>
    <p:sldMasterId id="2147484878" r:id="rId87"/>
    <p:sldMasterId id="2147484880" r:id="rId88"/>
    <p:sldMasterId id="2147484888" r:id="rId89"/>
    <p:sldMasterId id="2147484895" r:id="rId90"/>
    <p:sldMasterId id="2147484903" r:id="rId91"/>
    <p:sldMasterId id="2147484905" r:id="rId92"/>
    <p:sldMasterId id="2147484907" r:id="rId93"/>
    <p:sldMasterId id="2147484909" r:id="rId94"/>
    <p:sldMasterId id="2147484911" r:id="rId95"/>
    <p:sldMasterId id="2147484913" r:id="rId96"/>
    <p:sldMasterId id="2147484915" r:id="rId97"/>
    <p:sldMasterId id="2147484933" r:id="rId98"/>
    <p:sldMasterId id="2147484935" r:id="rId99"/>
    <p:sldMasterId id="2147484936" r:id="rId100"/>
    <p:sldMasterId id="2147484938" r:id="rId101"/>
    <p:sldMasterId id="2147484945" r:id="rId102"/>
    <p:sldMasterId id="2147484947" r:id="rId103"/>
    <p:sldMasterId id="2147484949" r:id="rId104"/>
    <p:sldMasterId id="2147484962" r:id="rId105"/>
    <p:sldMasterId id="2147484964" r:id="rId106"/>
    <p:sldMasterId id="2147484974" r:id="rId107"/>
    <p:sldMasterId id="2147484976" r:id="rId108"/>
    <p:sldMasterId id="2147484978" r:id="rId109"/>
    <p:sldMasterId id="2147484980" r:id="rId110"/>
    <p:sldMasterId id="2147484982" r:id="rId111"/>
    <p:sldMasterId id="2147484984" r:id="rId112"/>
    <p:sldMasterId id="2147484986" r:id="rId113"/>
    <p:sldMasterId id="2147484988" r:id="rId114"/>
    <p:sldMasterId id="2147484990" r:id="rId115"/>
    <p:sldMasterId id="2147484992" r:id="rId116"/>
    <p:sldMasterId id="2147484998" r:id="rId117"/>
    <p:sldMasterId id="2147485000" r:id="rId118"/>
    <p:sldMasterId id="2147485002" r:id="rId119"/>
    <p:sldMasterId id="2147485006" r:id="rId120"/>
    <p:sldMasterId id="2147485018" r:id="rId121"/>
    <p:sldMasterId id="2147485020" r:id="rId122"/>
    <p:sldMasterId id="2147485022" r:id="rId123"/>
    <p:sldMasterId id="2147485024" r:id="rId124"/>
    <p:sldMasterId id="2147485027" r:id="rId125"/>
    <p:sldMasterId id="2147485033" r:id="rId126"/>
    <p:sldMasterId id="2147485035" r:id="rId127"/>
    <p:sldMasterId id="2147485037" r:id="rId128"/>
    <p:sldMasterId id="2147485039" r:id="rId129"/>
    <p:sldMasterId id="2147485041" r:id="rId130"/>
    <p:sldMasterId id="2147485042" r:id="rId131"/>
    <p:sldMasterId id="2147485044" r:id="rId132"/>
    <p:sldMasterId id="2147485046" r:id="rId133"/>
    <p:sldMasterId id="2147485048" r:id="rId134"/>
    <p:sldMasterId id="2147485053" r:id="rId135"/>
    <p:sldMasterId id="2147485055" r:id="rId136"/>
    <p:sldMasterId id="2147485057" r:id="rId137"/>
    <p:sldMasterId id="2147485060" r:id="rId138"/>
    <p:sldMasterId id="2147485063" r:id="rId139"/>
    <p:sldMasterId id="2147485065" r:id="rId140"/>
    <p:sldMasterId id="2147485067" r:id="rId141"/>
    <p:sldMasterId id="2147485069" r:id="rId142"/>
    <p:sldMasterId id="2147485077" r:id="rId143"/>
    <p:sldMasterId id="2147485080" r:id="rId144"/>
    <p:sldMasterId id="2147485082" r:id="rId145"/>
    <p:sldMasterId id="2147485084" r:id="rId146"/>
    <p:sldMasterId id="2147485086" r:id="rId147"/>
    <p:sldMasterId id="2147485088" r:id="rId148"/>
    <p:sldMasterId id="2147485091" r:id="rId149"/>
  </p:sldMasterIdLst>
  <p:notesMasterIdLst>
    <p:notesMasterId r:id="rId217"/>
  </p:notesMasterIdLst>
  <p:sldIdLst>
    <p:sldId id="428" r:id="rId150"/>
    <p:sldId id="883" r:id="rId151"/>
    <p:sldId id="528" r:id="rId152"/>
    <p:sldId id="884" r:id="rId153"/>
    <p:sldId id="965" r:id="rId154"/>
    <p:sldId id="529" r:id="rId155"/>
    <p:sldId id="531" r:id="rId156"/>
    <p:sldId id="857" r:id="rId157"/>
    <p:sldId id="970" r:id="rId158"/>
    <p:sldId id="971" r:id="rId159"/>
    <p:sldId id="972" r:id="rId160"/>
    <p:sldId id="978" r:id="rId161"/>
    <p:sldId id="967" r:id="rId162"/>
    <p:sldId id="984" r:id="rId163"/>
    <p:sldId id="973" r:id="rId164"/>
    <p:sldId id="532" r:id="rId165"/>
    <p:sldId id="533" r:id="rId166"/>
    <p:sldId id="534" r:id="rId167"/>
    <p:sldId id="698" r:id="rId168"/>
    <p:sldId id="508" r:id="rId169"/>
    <p:sldId id="509" r:id="rId170"/>
    <p:sldId id="985" r:id="rId171"/>
    <p:sldId id="987" r:id="rId172"/>
    <p:sldId id="977" r:id="rId173"/>
    <p:sldId id="896" r:id="rId174"/>
    <p:sldId id="897" r:id="rId175"/>
    <p:sldId id="903" r:id="rId176"/>
    <p:sldId id="904" r:id="rId177"/>
    <p:sldId id="905" r:id="rId178"/>
    <p:sldId id="906" r:id="rId179"/>
    <p:sldId id="907" r:id="rId180"/>
    <p:sldId id="908" r:id="rId181"/>
    <p:sldId id="909" r:id="rId182"/>
    <p:sldId id="910" r:id="rId183"/>
    <p:sldId id="911" r:id="rId184"/>
    <p:sldId id="912" r:id="rId185"/>
    <p:sldId id="913" r:id="rId186"/>
    <p:sldId id="914" r:id="rId187"/>
    <p:sldId id="915" r:id="rId188"/>
    <p:sldId id="916" r:id="rId189"/>
    <p:sldId id="917" r:id="rId190"/>
    <p:sldId id="918" r:id="rId191"/>
    <p:sldId id="919" r:id="rId192"/>
    <p:sldId id="920" r:id="rId193"/>
    <p:sldId id="921" r:id="rId194"/>
    <p:sldId id="922" r:id="rId195"/>
    <p:sldId id="923" r:id="rId196"/>
    <p:sldId id="924" r:id="rId197"/>
    <p:sldId id="925" r:id="rId198"/>
    <p:sldId id="969" r:id="rId199"/>
    <p:sldId id="926" r:id="rId200"/>
    <p:sldId id="927" r:id="rId201"/>
    <p:sldId id="932" r:id="rId202"/>
    <p:sldId id="933" r:id="rId203"/>
    <p:sldId id="934" r:id="rId204"/>
    <p:sldId id="935" r:id="rId205"/>
    <p:sldId id="936" r:id="rId206"/>
    <p:sldId id="937" r:id="rId207"/>
    <p:sldId id="938" r:id="rId208"/>
    <p:sldId id="939" r:id="rId209"/>
    <p:sldId id="940" r:id="rId210"/>
    <p:sldId id="941" r:id="rId211"/>
    <p:sldId id="942" r:id="rId212"/>
    <p:sldId id="945" r:id="rId213"/>
    <p:sldId id="946" r:id="rId214"/>
    <p:sldId id="832" r:id="rId215"/>
    <p:sldId id="838" r:id="rId216"/>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C0000"/>
    <a:srgbClr val="008000"/>
    <a:srgbClr val="660066"/>
    <a:srgbClr val="FF3300"/>
    <a:srgbClr val="FF6699"/>
    <a:srgbClr val="CCFFFF"/>
    <a:srgbClr val="FFFFFF"/>
    <a:srgbClr val="000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118" autoAdjust="0"/>
    <p:restoredTop sz="98239" autoAdjust="0"/>
  </p:normalViewPr>
  <p:slideViewPr>
    <p:cSldViewPr>
      <p:cViewPr varScale="1">
        <p:scale>
          <a:sx n="70" d="100"/>
          <a:sy n="70" d="100"/>
        </p:scale>
        <p:origin x="1362"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0544"/>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 Target="slides/slide10.xml"/><Relationship Id="rId170" Type="http://schemas.openxmlformats.org/officeDocument/2006/relationships/slide" Target="slides/slide21.xml"/><Relationship Id="rId191" Type="http://schemas.openxmlformats.org/officeDocument/2006/relationships/slide" Target="slides/slide42.xml"/><Relationship Id="rId205" Type="http://schemas.openxmlformats.org/officeDocument/2006/relationships/slide" Target="slides/slide5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11.xml"/><Relationship Id="rId165" Type="http://schemas.openxmlformats.org/officeDocument/2006/relationships/slide" Target="slides/slide16.xml"/><Relationship Id="rId181" Type="http://schemas.openxmlformats.org/officeDocument/2006/relationships/slide" Target="slides/slide32.xml"/><Relationship Id="rId186" Type="http://schemas.openxmlformats.org/officeDocument/2006/relationships/slide" Target="slides/slide37.xml"/><Relationship Id="rId216" Type="http://schemas.openxmlformats.org/officeDocument/2006/relationships/slide" Target="slides/slide67.xml"/><Relationship Id="rId211" Type="http://schemas.openxmlformats.org/officeDocument/2006/relationships/slide" Target="slides/slide62.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Master" Target="slideMasters/slideMaster134.xml"/><Relationship Id="rId139" Type="http://schemas.openxmlformats.org/officeDocument/2006/relationships/slideMaster" Target="slideMasters/slideMaster1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1.xml"/><Relationship Id="rId155" Type="http://schemas.openxmlformats.org/officeDocument/2006/relationships/slide" Target="slides/slide6.xml"/><Relationship Id="rId171" Type="http://schemas.openxmlformats.org/officeDocument/2006/relationships/slide" Target="slides/slide22.xml"/><Relationship Id="rId176" Type="http://schemas.openxmlformats.org/officeDocument/2006/relationships/slide" Target="slides/slide27.xml"/><Relationship Id="rId192" Type="http://schemas.openxmlformats.org/officeDocument/2006/relationships/slide" Target="slides/slide43.xml"/><Relationship Id="rId197" Type="http://schemas.openxmlformats.org/officeDocument/2006/relationships/slide" Target="slides/slide48.xml"/><Relationship Id="rId206" Type="http://schemas.openxmlformats.org/officeDocument/2006/relationships/slide" Target="slides/slide57.xml"/><Relationship Id="rId201" Type="http://schemas.openxmlformats.org/officeDocument/2006/relationships/slide" Target="slides/slide52.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 Target="slides/slide12.xml"/><Relationship Id="rId166" Type="http://schemas.openxmlformats.org/officeDocument/2006/relationships/slide" Target="slides/slide17.xml"/><Relationship Id="rId182" Type="http://schemas.openxmlformats.org/officeDocument/2006/relationships/slide" Target="slides/slide33.xml"/><Relationship Id="rId187" Type="http://schemas.openxmlformats.org/officeDocument/2006/relationships/slide" Target="slides/slide38.xml"/><Relationship Id="rId21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63.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 Target="slides/slide2.xml"/><Relationship Id="rId156" Type="http://schemas.openxmlformats.org/officeDocument/2006/relationships/slide" Target="slides/slide7.xml"/><Relationship Id="rId177" Type="http://schemas.openxmlformats.org/officeDocument/2006/relationships/slide" Target="slides/slide28.xml"/><Relationship Id="rId198" Type="http://schemas.openxmlformats.org/officeDocument/2006/relationships/slide" Target="slides/slide49.xml"/><Relationship Id="rId172" Type="http://schemas.openxmlformats.org/officeDocument/2006/relationships/slide" Target="slides/slide23.xml"/><Relationship Id="rId193" Type="http://schemas.openxmlformats.org/officeDocument/2006/relationships/slide" Target="slides/slide44.xml"/><Relationship Id="rId202" Type="http://schemas.openxmlformats.org/officeDocument/2006/relationships/slide" Target="slides/slide53.xml"/><Relationship Id="rId207" Type="http://schemas.openxmlformats.org/officeDocument/2006/relationships/slide" Target="slides/slide5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 Target="slides/slide18.xml"/><Relationship Id="rId188" Type="http://schemas.openxmlformats.org/officeDocument/2006/relationships/slide" Target="slides/slide39.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13.xml"/><Relationship Id="rId183" Type="http://schemas.openxmlformats.org/officeDocument/2006/relationships/slide" Target="slides/slide34.xml"/><Relationship Id="rId213" Type="http://schemas.openxmlformats.org/officeDocument/2006/relationships/slide" Target="slides/slide64.xml"/><Relationship Id="rId218"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 Target="slides/slide8.xml"/><Relationship Id="rId178" Type="http://schemas.openxmlformats.org/officeDocument/2006/relationships/slide" Target="slides/slide29.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3.xml"/><Relationship Id="rId173" Type="http://schemas.openxmlformats.org/officeDocument/2006/relationships/slide" Target="slides/slide24.xml"/><Relationship Id="rId194" Type="http://schemas.openxmlformats.org/officeDocument/2006/relationships/slide" Target="slides/slide45.xml"/><Relationship Id="rId199" Type="http://schemas.openxmlformats.org/officeDocument/2006/relationships/slide" Target="slides/slide50.xml"/><Relationship Id="rId203" Type="http://schemas.openxmlformats.org/officeDocument/2006/relationships/slide" Target="slides/slide54.xml"/><Relationship Id="rId208" Type="http://schemas.openxmlformats.org/officeDocument/2006/relationships/slide" Target="slides/slide5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 Target="slides/slide19.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 Target="slides/slide14.xml"/><Relationship Id="rId184" Type="http://schemas.openxmlformats.org/officeDocument/2006/relationships/slide" Target="slides/slide35.xml"/><Relationship Id="rId189" Type="http://schemas.openxmlformats.org/officeDocument/2006/relationships/slide" Target="slides/slide40.xml"/><Relationship Id="rId219" Type="http://schemas.openxmlformats.org/officeDocument/2006/relationships/viewProps" Target="viewProps.xml"/><Relationship Id="rId3" Type="http://schemas.openxmlformats.org/officeDocument/2006/relationships/slideMaster" Target="slideMasters/slideMaster3.xml"/><Relationship Id="rId214" Type="http://schemas.openxmlformats.org/officeDocument/2006/relationships/slide" Target="slides/slide65.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 Target="slides/slide9.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 Target="slides/slide4.xml"/><Relationship Id="rId174" Type="http://schemas.openxmlformats.org/officeDocument/2006/relationships/slide" Target="slides/slide25.xml"/><Relationship Id="rId179" Type="http://schemas.openxmlformats.org/officeDocument/2006/relationships/slide" Target="slides/slide30.xml"/><Relationship Id="rId195" Type="http://schemas.openxmlformats.org/officeDocument/2006/relationships/slide" Target="slides/slide46.xml"/><Relationship Id="rId209" Type="http://schemas.openxmlformats.org/officeDocument/2006/relationships/slide" Target="slides/slide60.xml"/><Relationship Id="rId190" Type="http://schemas.openxmlformats.org/officeDocument/2006/relationships/slide" Target="slides/slide41.xml"/><Relationship Id="rId204" Type="http://schemas.openxmlformats.org/officeDocument/2006/relationships/slide" Target="slides/slide55.xml"/><Relationship Id="rId220"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 Target="slides/slide15.xml"/><Relationship Id="rId169" Type="http://schemas.openxmlformats.org/officeDocument/2006/relationships/slide" Target="slides/slide20.xml"/><Relationship Id="rId185"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31.xml"/><Relationship Id="rId210" Type="http://schemas.openxmlformats.org/officeDocument/2006/relationships/slide" Target="slides/slide61.xml"/><Relationship Id="rId215" Type="http://schemas.openxmlformats.org/officeDocument/2006/relationships/slide" Target="slides/slide66.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 Target="slides/slide5.xml"/><Relationship Id="rId175" Type="http://schemas.openxmlformats.org/officeDocument/2006/relationships/slide" Target="slides/slide26.xml"/><Relationship Id="rId196" Type="http://schemas.openxmlformats.org/officeDocument/2006/relationships/slide" Target="slides/slide47.xml"/><Relationship Id="rId200" Type="http://schemas.openxmlformats.org/officeDocument/2006/relationships/slide" Target="slides/slide51.xml"/><Relationship Id="rId16" Type="http://schemas.openxmlformats.org/officeDocument/2006/relationships/slideMaster" Target="slideMasters/slideMaster16.xml"/><Relationship Id="rId221" Type="http://schemas.openxmlformats.org/officeDocument/2006/relationships/tableStyles" Target="tableStyles.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GB" sz="1800" b="0" i="0" u="none" strike="noStrike" kern="0" cap="none" spc="0" normalizeH="0" baseline="0" noProof="0" dirty="0">
              <a:ln>
                <a:noFill/>
              </a:ln>
              <a:solidFill>
                <a:srgbClr val="000000"/>
              </a:solidFill>
              <a:effectLst/>
              <a:uLnTx/>
              <a:uFillTx/>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86603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GB" sz="1800" b="0" i="0" u="none" strike="noStrike" kern="0" cap="none" spc="0" normalizeH="0" baseline="0" noProof="0" dirty="0">
              <a:ln>
                <a:noFill/>
              </a:ln>
              <a:solidFill>
                <a:srgbClr val="000000"/>
              </a:solidFill>
              <a:effectLst/>
              <a:uLnTx/>
              <a:uFillTx/>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99331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24</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37955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25</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26</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27</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D754D35-949E-49C9-9925-7953605EEB7F}" type="slidenum">
              <a:rPr lang="en-GB">
                <a:solidFill>
                  <a:srgbClr val="000000"/>
                </a:solidFill>
              </a:rPr>
              <a:pPr/>
              <a:t>28</a:t>
            </a:fld>
            <a:endParaRPr lang="en-GB" dirty="0">
              <a:solidFill>
                <a:srgbClr val="000000"/>
              </a:solidFill>
            </a:endParaRPr>
          </a:p>
        </p:txBody>
      </p:sp>
      <p:sp>
        <p:nvSpPr>
          <p:cNvPr id="101379" name="Rectangle 2"/>
          <p:cNvSpPr>
            <a:spLocks noGrp="1" noRot="1" noChangeAspect="1" noChangeArrowheads="1" noTextEdit="1"/>
          </p:cNvSpPr>
          <p:nvPr>
            <p:ph type="sldImg"/>
          </p:nvPr>
        </p:nvSpPr>
        <p:spPr>
          <a:xfrm>
            <a:off x="1150938" y="692150"/>
            <a:ext cx="4556125" cy="3416300"/>
          </a:xfrm>
          <a:ln/>
        </p:spPr>
      </p:sp>
      <p:sp>
        <p:nvSpPr>
          <p:cNvPr id="10138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99B8CF4-A7CA-4938-A8F2-9198F3D86384}" type="slidenum">
              <a:rPr lang="en-GB">
                <a:solidFill>
                  <a:srgbClr val="000000"/>
                </a:solidFill>
              </a:rPr>
              <a:pPr/>
              <a:t>29</a:t>
            </a:fld>
            <a:endParaRPr lang="en-GB">
              <a:solidFill>
                <a:srgbClr val="000000"/>
              </a:solidFill>
            </a:endParaRPr>
          </a:p>
        </p:txBody>
      </p:sp>
      <p:sp>
        <p:nvSpPr>
          <p:cNvPr id="102403" name="Rectangle 2"/>
          <p:cNvSpPr>
            <a:spLocks noGrp="1" noRot="1" noChangeAspect="1" noChangeArrowheads="1" noTextEdit="1"/>
          </p:cNvSpPr>
          <p:nvPr>
            <p:ph type="sldImg"/>
          </p:nvPr>
        </p:nvSpPr>
        <p:spPr>
          <a:xfrm>
            <a:off x="1150938" y="692150"/>
            <a:ext cx="4556125" cy="3416300"/>
          </a:xfrm>
          <a:ln/>
        </p:spPr>
      </p:sp>
      <p:sp>
        <p:nvSpPr>
          <p:cNvPr id="1024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152640A-E6F7-49A6-9E46-AA378CE1C507}" type="slidenum">
              <a:rPr lang="en-GB">
                <a:solidFill>
                  <a:srgbClr val="000000"/>
                </a:solidFill>
              </a:rPr>
              <a:pPr/>
              <a:t>30</a:t>
            </a:fld>
            <a:endParaRPr lang="en-GB">
              <a:solidFill>
                <a:srgbClr val="000000"/>
              </a:solidFill>
            </a:endParaRPr>
          </a:p>
        </p:txBody>
      </p:sp>
      <p:sp>
        <p:nvSpPr>
          <p:cNvPr id="103427" name="Rectangle 2"/>
          <p:cNvSpPr>
            <a:spLocks noGrp="1" noRot="1" noChangeAspect="1" noChangeArrowheads="1" noTextEdit="1"/>
          </p:cNvSpPr>
          <p:nvPr>
            <p:ph type="sldImg"/>
          </p:nvPr>
        </p:nvSpPr>
        <p:spPr>
          <a:xfrm>
            <a:off x="1150938" y="692150"/>
            <a:ext cx="4556125" cy="3416300"/>
          </a:xfrm>
          <a:ln/>
        </p:spPr>
      </p:sp>
      <p:sp>
        <p:nvSpPr>
          <p:cNvPr id="1034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6742551-417C-4980-9303-F41F02AFFCC9}" type="slidenum">
              <a:rPr lang="en-GB">
                <a:solidFill>
                  <a:srgbClr val="000000"/>
                </a:solidFill>
              </a:rPr>
              <a:pPr/>
              <a:t>31</a:t>
            </a:fld>
            <a:endParaRPr lang="en-GB" dirty="0">
              <a:solidFill>
                <a:srgbClr val="000000"/>
              </a:solidFill>
            </a:endParaRPr>
          </a:p>
        </p:txBody>
      </p:sp>
      <p:sp>
        <p:nvSpPr>
          <p:cNvPr id="104451" name="Rectangle 2"/>
          <p:cNvSpPr>
            <a:spLocks noGrp="1" noRot="1" noChangeAspect="1" noChangeArrowheads="1" noTextEdit="1"/>
          </p:cNvSpPr>
          <p:nvPr>
            <p:ph type="sldImg"/>
          </p:nvPr>
        </p:nvSpPr>
        <p:spPr>
          <a:xfrm>
            <a:off x="1150938" y="692150"/>
            <a:ext cx="4556125" cy="3416300"/>
          </a:xfrm>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0C06ED0-764C-4176-B065-5F0F7C428217}" type="slidenum">
              <a:rPr lang="en-GB">
                <a:solidFill>
                  <a:srgbClr val="000000"/>
                </a:solidFill>
              </a:rPr>
              <a:pPr/>
              <a:t>32</a:t>
            </a:fld>
            <a:endParaRPr lang="en-GB">
              <a:solidFill>
                <a:srgbClr val="000000"/>
              </a:solidFill>
            </a:endParaRPr>
          </a:p>
        </p:txBody>
      </p:sp>
      <p:sp>
        <p:nvSpPr>
          <p:cNvPr id="105475" name="Rectangle 2"/>
          <p:cNvSpPr>
            <a:spLocks noGrp="1" noRot="1" noChangeAspect="1" noChangeArrowheads="1" noTextEdit="1"/>
          </p:cNvSpPr>
          <p:nvPr>
            <p:ph type="sldImg"/>
          </p:nvPr>
        </p:nvSpPr>
        <p:spPr>
          <a:xfrm>
            <a:off x="1150938" y="692150"/>
            <a:ext cx="4556125" cy="3416300"/>
          </a:xfrm>
          <a:ln/>
        </p:spPr>
      </p:sp>
      <p:sp>
        <p:nvSpPr>
          <p:cNvPr id="10547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9A608C6-A6B8-458F-874A-30CB5521CE8A}" type="slidenum">
              <a:rPr lang="en-GB" smtClean="0">
                <a:solidFill>
                  <a:srgbClr val="000000"/>
                </a:solidFill>
              </a:rPr>
              <a:pPr/>
              <a:t>33</a:t>
            </a:fld>
            <a:endParaRPr lang="en-GB">
              <a:solidFill>
                <a:srgbClr val="000000"/>
              </a:solidFill>
            </a:endParaRPr>
          </a:p>
        </p:txBody>
      </p:sp>
      <p:sp>
        <p:nvSpPr>
          <p:cNvPr id="106499" name="Rectangle 2"/>
          <p:cNvSpPr>
            <a:spLocks noGrp="1" noRot="1" noChangeAspect="1" noChangeArrowheads="1" noTextEdit="1"/>
          </p:cNvSpPr>
          <p:nvPr>
            <p:ph type="sldImg"/>
          </p:nvPr>
        </p:nvSpPr>
        <p:spPr>
          <a:xfrm>
            <a:off x="1150938" y="692150"/>
            <a:ext cx="4556125" cy="3416300"/>
          </a:xfrm>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83A244E-B1DC-4AA7-946E-6B7B270DE1A8}" type="slidenum">
              <a:rPr lang="en-GB" smtClean="0">
                <a:solidFill>
                  <a:srgbClr val="000000"/>
                </a:solidFill>
              </a:rPr>
              <a:pPr/>
              <a:t>34</a:t>
            </a:fld>
            <a:endParaRPr lang="en-GB">
              <a:solidFill>
                <a:srgbClr val="000000"/>
              </a:solidFill>
            </a:endParaRPr>
          </a:p>
        </p:txBody>
      </p:sp>
      <p:sp>
        <p:nvSpPr>
          <p:cNvPr id="107523" name="Rectangle 2"/>
          <p:cNvSpPr>
            <a:spLocks noGrp="1" noRot="1" noChangeAspect="1" noChangeArrowheads="1" noTextEdit="1"/>
          </p:cNvSpPr>
          <p:nvPr>
            <p:ph type="sldImg"/>
          </p:nvPr>
        </p:nvSpPr>
        <p:spPr>
          <a:xfrm>
            <a:off x="1150938" y="692150"/>
            <a:ext cx="4556125" cy="3416300"/>
          </a:xfrm>
          <a:ln/>
        </p:spPr>
      </p:sp>
      <p:sp>
        <p:nvSpPr>
          <p:cNvPr id="10752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35</a:t>
            </a:fld>
            <a:endParaRPr lang="en-GB">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765C581-D0AF-4A80-827E-87A8CCB98079}" type="slidenum">
              <a:rPr lang="en-GB">
                <a:solidFill>
                  <a:srgbClr val="000000"/>
                </a:solidFill>
              </a:rPr>
              <a:pPr/>
              <a:t>36</a:t>
            </a:fld>
            <a:endParaRPr lang="en-GB" dirty="0">
              <a:solidFill>
                <a:srgbClr val="000000"/>
              </a:solidFill>
            </a:endParaRPr>
          </a:p>
        </p:txBody>
      </p:sp>
      <p:sp>
        <p:nvSpPr>
          <p:cNvPr id="108547" name="Rectangle 2"/>
          <p:cNvSpPr>
            <a:spLocks noGrp="1" noRot="1" noChangeAspect="1" noChangeArrowheads="1" noTextEdit="1"/>
          </p:cNvSpPr>
          <p:nvPr>
            <p:ph type="sldImg"/>
          </p:nvPr>
        </p:nvSpPr>
        <p:spPr>
          <a:xfrm>
            <a:off x="1150938" y="692150"/>
            <a:ext cx="4556125" cy="3416300"/>
          </a:xfrm>
          <a:ln/>
        </p:spPr>
      </p:sp>
      <p:sp>
        <p:nvSpPr>
          <p:cNvPr id="10854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C96855A-D0C3-42A3-8F95-126AE0A28DED}" type="slidenum">
              <a:rPr lang="en-GB">
                <a:solidFill>
                  <a:srgbClr val="000000"/>
                </a:solidFill>
              </a:rPr>
              <a:pPr/>
              <a:t>37</a:t>
            </a:fld>
            <a:endParaRPr lang="en-GB" dirty="0">
              <a:solidFill>
                <a:srgbClr val="000000"/>
              </a:solidFill>
            </a:endParaRPr>
          </a:p>
        </p:txBody>
      </p:sp>
      <p:sp>
        <p:nvSpPr>
          <p:cNvPr id="109571" name="Rectangle 2"/>
          <p:cNvSpPr>
            <a:spLocks noGrp="1" noRot="1" noChangeAspect="1" noChangeArrowheads="1" noTextEdit="1"/>
          </p:cNvSpPr>
          <p:nvPr>
            <p:ph type="sldImg"/>
          </p:nvPr>
        </p:nvSpPr>
        <p:spPr>
          <a:xfrm>
            <a:off x="1150938" y="692150"/>
            <a:ext cx="4556125" cy="3416300"/>
          </a:xfrm>
          <a:ln/>
        </p:spPr>
      </p:sp>
      <p:sp>
        <p:nvSpPr>
          <p:cNvPr id="10957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894E8C0C-4E2D-4CE8-AED3-ACCDDCC1E615}" type="slidenum">
              <a:rPr lang="en-GB" smtClean="0">
                <a:solidFill>
                  <a:srgbClr val="000000"/>
                </a:solidFill>
                <a:latin typeface="Arial" pitchFamily="34" charset="0"/>
              </a:rPr>
              <a:pPr/>
              <a:t>38</a:t>
            </a:fld>
            <a:endParaRPr lang="en-GB">
              <a:solidFill>
                <a:srgbClr val="000000"/>
              </a:solidFill>
              <a:latin typeface="Arial" pitchFamily="34" charset="0"/>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E1716F8-0EF3-458C-8B2E-1381C0594EF1}" type="slidenum">
              <a:rPr lang="en-GB">
                <a:solidFill>
                  <a:srgbClr val="000000"/>
                </a:solidFill>
              </a:rPr>
              <a:pPr/>
              <a:t>39</a:t>
            </a:fld>
            <a:endParaRPr lang="en-GB" dirty="0">
              <a:solidFill>
                <a:srgbClr val="000000"/>
              </a:solidFill>
            </a:endParaRPr>
          </a:p>
        </p:txBody>
      </p:sp>
      <p:sp>
        <p:nvSpPr>
          <p:cNvPr id="111619" name="Rectangle 2"/>
          <p:cNvSpPr>
            <a:spLocks noGrp="1" noRot="1" noChangeAspect="1" noChangeArrowheads="1" noTextEdit="1"/>
          </p:cNvSpPr>
          <p:nvPr>
            <p:ph type="sldImg"/>
          </p:nvPr>
        </p:nvSpPr>
        <p:spPr>
          <a:xfrm>
            <a:off x="1150938" y="692150"/>
            <a:ext cx="4556125" cy="3416300"/>
          </a:xfrm>
          <a:ln/>
        </p:spPr>
      </p:sp>
      <p:sp>
        <p:nvSpPr>
          <p:cNvPr id="11162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1377EB8-04F6-4DE3-845B-6CF4ED51B959}" type="slidenum">
              <a:rPr lang="en-GB">
                <a:solidFill>
                  <a:srgbClr val="000000"/>
                </a:solidFill>
              </a:rPr>
              <a:pPr/>
              <a:t>40</a:t>
            </a:fld>
            <a:endParaRPr lang="en-GB" dirty="0">
              <a:solidFill>
                <a:srgbClr val="000000"/>
              </a:solidFill>
            </a:endParaRPr>
          </a:p>
        </p:txBody>
      </p:sp>
      <p:sp>
        <p:nvSpPr>
          <p:cNvPr id="112643" name="Rectangle 2"/>
          <p:cNvSpPr>
            <a:spLocks noGrp="1" noRot="1" noChangeAspect="1" noChangeArrowheads="1" noTextEdit="1"/>
          </p:cNvSpPr>
          <p:nvPr>
            <p:ph type="sldImg"/>
          </p:nvPr>
        </p:nvSpPr>
        <p:spPr>
          <a:xfrm>
            <a:off x="1150938" y="692150"/>
            <a:ext cx="4556125" cy="3416300"/>
          </a:xfrm>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309D733-715F-4CF3-A6C6-34EABCE89F3F}" type="slidenum">
              <a:rPr lang="en-GB" smtClean="0">
                <a:solidFill>
                  <a:srgbClr val="000000"/>
                </a:solidFill>
              </a:rPr>
              <a:pPr/>
              <a:t>41</a:t>
            </a:fld>
            <a:endParaRPr lang="en-GB">
              <a:solidFill>
                <a:srgbClr val="000000"/>
              </a:solidFill>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C6EFF59-285A-48AE-BC76-E078E6CD8A9A}" type="slidenum">
              <a:rPr lang="en-GB">
                <a:solidFill>
                  <a:srgbClr val="000000"/>
                </a:solidFill>
              </a:rPr>
              <a:pPr/>
              <a:t>42</a:t>
            </a:fld>
            <a:endParaRPr lang="en-GB">
              <a:solidFill>
                <a:srgbClr val="000000"/>
              </a:solidFill>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C7B3BD7-E2BB-4B31-A828-D7E9EEBB4047}" type="slidenum">
              <a:rPr lang="en-GB">
                <a:solidFill>
                  <a:srgbClr val="000000"/>
                </a:solidFill>
              </a:rPr>
              <a:pPr/>
              <a:t>43</a:t>
            </a:fld>
            <a:endParaRPr lang="en-GB" dirty="0">
              <a:solidFill>
                <a:srgbClr val="000000"/>
              </a:solidFill>
            </a:endParaRPr>
          </a:p>
        </p:txBody>
      </p:sp>
      <p:sp>
        <p:nvSpPr>
          <p:cNvPr id="115715" name="Rectangle 2"/>
          <p:cNvSpPr>
            <a:spLocks noGrp="1" noRot="1" noChangeAspect="1" noChangeArrowheads="1" noTextEdit="1"/>
          </p:cNvSpPr>
          <p:nvPr>
            <p:ph type="sldImg"/>
          </p:nvPr>
        </p:nvSpPr>
        <p:spPr>
          <a:xfrm>
            <a:off x="1150938" y="692150"/>
            <a:ext cx="4556125" cy="3416300"/>
          </a:xfrm>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2219B956-EC8B-4AD2-8704-6E4B4557154F}" type="slidenum">
              <a:rPr lang="en-GB">
                <a:solidFill>
                  <a:srgbClr val="000000"/>
                </a:solidFill>
              </a:rPr>
              <a:pPr/>
              <a:t>44</a:t>
            </a:fld>
            <a:endParaRPr lang="en-GB" dirty="0">
              <a:solidFill>
                <a:srgbClr val="000000"/>
              </a:solidFill>
            </a:endParaRPr>
          </a:p>
        </p:txBody>
      </p:sp>
      <p:sp>
        <p:nvSpPr>
          <p:cNvPr id="116739" name="Rectangle 2"/>
          <p:cNvSpPr>
            <a:spLocks noGrp="1" noRot="1" noChangeAspect="1" noChangeArrowheads="1" noTextEdit="1"/>
          </p:cNvSpPr>
          <p:nvPr>
            <p:ph type="sldImg"/>
          </p:nvPr>
        </p:nvSpPr>
        <p:spPr>
          <a:xfrm>
            <a:off x="1150938" y="692150"/>
            <a:ext cx="4556125" cy="3416300"/>
          </a:xfrm>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88757E5-A981-4945-8126-F351778C602B}" type="slidenum">
              <a:rPr lang="en-GB">
                <a:solidFill>
                  <a:srgbClr val="000000"/>
                </a:solidFill>
              </a:rPr>
              <a:pPr/>
              <a:t>45</a:t>
            </a:fld>
            <a:endParaRPr lang="en-GB" dirty="0">
              <a:solidFill>
                <a:srgbClr val="000000"/>
              </a:solidFill>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prstClr val="black"/>
                </a:solidFill>
              </a:rPr>
              <a:pPr>
                <a:defRPr/>
              </a:pPr>
              <a:t>48</a:t>
            </a:fld>
            <a:endParaRPr lang="en-GB"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705B441-2BD2-44DC-8A10-0E4A4408FD7E}" type="slidenum">
              <a:rPr lang="en-GB">
                <a:solidFill>
                  <a:srgbClr val="000000"/>
                </a:solidFill>
              </a:rPr>
              <a:pPr/>
              <a:t>49</a:t>
            </a:fld>
            <a:endParaRPr lang="en-GB" dirty="0">
              <a:solidFill>
                <a:srgbClr val="000000"/>
              </a:solidFill>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C9F89A7-5327-4499-9021-86204D377D94}" type="slidenum">
              <a:rPr lang="en-GB">
                <a:solidFill>
                  <a:srgbClr val="000000"/>
                </a:solidFill>
              </a:rPr>
              <a:pPr/>
              <a:t>51</a:t>
            </a:fld>
            <a:endParaRPr lang="en-GB" dirty="0">
              <a:solidFill>
                <a:srgbClr val="000000"/>
              </a:solidFill>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52</a:t>
            </a:fld>
            <a:endParaRPr lang="en-GB">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7736897-36D9-459B-9B8F-2D1EABC460FE}" type="slidenum">
              <a:rPr lang="en-GB">
                <a:solidFill>
                  <a:srgbClr val="000000"/>
                </a:solidFill>
              </a:rPr>
              <a:pPr/>
              <a:t>53</a:t>
            </a:fld>
            <a:endParaRPr lang="en-GB" dirty="0">
              <a:solidFill>
                <a:srgbClr val="000000"/>
              </a:solidFill>
            </a:endParaRPr>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5D961E3-7B4B-43BB-BE08-5DC36F955DF6}" type="slidenum">
              <a:rPr lang="en-GB">
                <a:solidFill>
                  <a:srgbClr val="000000"/>
                </a:solidFill>
              </a:rPr>
              <a:pPr/>
              <a:t>54</a:t>
            </a:fld>
            <a:endParaRPr lang="en-GB" dirty="0">
              <a:solidFill>
                <a:srgbClr val="000000"/>
              </a:solidFill>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4FD862F-5BEF-4858-9A1C-47876B8105AF}" type="slidenum">
              <a:rPr lang="en-GB">
                <a:solidFill>
                  <a:srgbClr val="000000"/>
                </a:solidFill>
              </a:rPr>
              <a:pPr/>
              <a:t>55</a:t>
            </a:fld>
            <a:endParaRPr lang="en-GB" dirty="0">
              <a:solidFill>
                <a:srgbClr val="000000"/>
              </a:solidFill>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0947455-07AF-4A96-B01A-3BC0DF8E37FF}" type="slidenum">
              <a:rPr lang="en-GB">
                <a:solidFill>
                  <a:srgbClr val="000000"/>
                </a:solidFill>
              </a:rPr>
              <a:pPr/>
              <a:t>56</a:t>
            </a:fld>
            <a:endParaRPr lang="en-GB" dirty="0">
              <a:solidFill>
                <a:srgbClr val="000000"/>
              </a:solidFill>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9880E15-F66C-43B7-9D4D-E4E4BE3FC131}" type="slidenum">
              <a:rPr lang="en-GB">
                <a:solidFill>
                  <a:srgbClr val="000000"/>
                </a:solidFill>
              </a:rPr>
              <a:pPr/>
              <a:t>57</a:t>
            </a:fld>
            <a:endParaRPr lang="en-GB" dirty="0">
              <a:solidFill>
                <a:srgbClr val="000000"/>
              </a:solidFill>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58</a:t>
            </a:fld>
            <a:endParaRPr lang="en-GB">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59</a:t>
            </a:fld>
            <a:endParaRPr lang="en-GB" dirty="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a:solidFill>
                  <a:srgbClr val="000000"/>
                </a:solidFill>
              </a:rPr>
              <a:pPr/>
              <a:t>60</a:t>
            </a:fld>
            <a:endParaRPr lang="en-GB" dirty="0">
              <a:solidFill>
                <a:srgbClr val="000000"/>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61</a:t>
            </a:fld>
            <a:endParaRPr lang="en-GB" dirty="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62</a:t>
            </a:fld>
            <a:endParaRPr lang="en-GB"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6</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63</a:t>
            </a:fld>
            <a:endParaRPr lang="en-US">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64</a:t>
            </a:fld>
            <a:endParaRPr lang="en-GB" dirty="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66</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67</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GB"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225423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17</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20</a:t>
            </a:fld>
            <a:endParaRPr lang="en-GB">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21</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09/06/2017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09/06/2017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09/06/2017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6/9/2017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09/06/2017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6/9/2017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6/9/2017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6/9/2017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7D60709-E805-4CC4-A975-0CAC5AD3B47B}" type="datetime2">
              <a:rPr kumimoji="0" lang="en-GB"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Friday, 09 June 2017</a:t>
            </a:fld>
            <a:endParaRPr kumimoji="0" lang="en-GB" sz="1800" b="0" i="0" u="none" strike="noStrike" kern="0" cap="none" spc="0" normalizeH="0" baseline="0" noProof="0">
              <a:ln>
                <a:noFill/>
              </a:ln>
              <a:solidFill>
                <a:srgbClr val="FFFFFF"/>
              </a:solidFill>
              <a:effectLst/>
              <a:uLnTx/>
              <a:uFillTx/>
            </a:endParaRPr>
          </a:p>
        </p:txBody>
      </p:sp>
      <p:sp>
        <p:nvSpPr>
          <p:cNvPr id="5" name="Rectangle 5"/>
          <p:cNvSpPr>
            <a:spLocks noGrp="1" noChangeArrowheads="1"/>
          </p:cNvSpPr>
          <p:nvPr>
            <p:ph type="ftr" sz="quarter" idx="11"/>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endParaRPr>
          </a:p>
        </p:txBody>
      </p:sp>
      <p:sp>
        <p:nvSpPr>
          <p:cNvPr id="6" name="Rectangle 6"/>
          <p:cNvSpPr>
            <a:spLocks noGrp="1" noChangeArrowheads="1"/>
          </p:cNvSpPr>
          <p:nvPr>
            <p:ph type="sldNum" sz="quarter" idx="12"/>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5B5EF43A-4B75-4FB8-AD73-F058845931D7}" type="slidenum">
              <a:rPr kumimoji="0" lang="en-GB"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1395492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Friday, 09 June 2017</a:t>
            </a:fld>
            <a:endParaRPr lang="en-GB" sz="1800" dirty="0">
              <a:solidFill>
                <a:srgbClr val="FFFF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09/06/2017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Friday, 09 June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6/9/2017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09/06/2017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EF6E7-49B2-4700-9ECE-A2D1306F8A12}" type="datetimeFigureOut">
              <a:rPr lang="en-GB" smtClean="0">
                <a:solidFill>
                  <a:prstClr val="white">
                    <a:tint val="75000"/>
                  </a:prstClr>
                </a:solidFill>
              </a:rPr>
              <a:pPr/>
              <a:t>09/06/2017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8ABC0AA4-78CB-43A0-B169-99C7583CFD9F}"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2534628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09/06/2017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712BFDB6-5EB2-4EAD-B635-5741753271E7}" type="datetime2">
              <a:rPr lang="en-GB" sz="1800" smtClean="0">
                <a:solidFill>
                  <a:srgbClr val="000000"/>
                </a:solidFill>
                <a:latin typeface="Arial"/>
                <a:cs typeface="Arial" pitchFamily="34" charset="0"/>
              </a:rPr>
              <a:pPr fontAlgn="auto">
                <a:spcBef>
                  <a:spcPts val="0"/>
                </a:spcBef>
                <a:spcAft>
                  <a:spcPts val="0"/>
                </a:spcAft>
              </a:pPr>
              <a:t>Friday, 09 June 2017</a:t>
            </a:fld>
            <a:endParaRPr lang="en-GB" sz="1800" dirty="0">
              <a:solidFill>
                <a:srgbClr val="000000"/>
              </a:solidFill>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GB" sz="1800" dirty="0">
              <a:solidFill>
                <a:srgbClr val="000000"/>
              </a:solidFill>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7F7E5A3-CF98-4D9F-9B34-F4AE9FD14BF6}" type="slidenum">
              <a:rPr lang="en-GB" sz="1800" smtClean="0">
                <a:solidFill>
                  <a:srgbClr val="000000"/>
                </a:solidFill>
                <a:latin typeface="Arial"/>
                <a:cs typeface="Arial" pitchFamily="34" charset="0"/>
              </a:rPr>
              <a:pPr fontAlgn="auto">
                <a:spcBef>
                  <a:spcPts val="0"/>
                </a:spcBef>
                <a:spcAft>
                  <a:spcPts val="0"/>
                </a:spcAft>
              </a:pPr>
              <a:t>‹#›</a:t>
            </a:fld>
            <a:endParaRPr lang="en-GB" sz="1800" dirty="0">
              <a:solidFill>
                <a:srgbClr val="000000"/>
              </a:solidFill>
              <a:latin typeface="Arial"/>
              <a:cs typeface="Arial"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6/9/2017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xfrm>
            <a:off x="468313" y="6381750"/>
            <a:ext cx="1522412" cy="304800"/>
          </a:xfrm>
          <a:prstGeom prst="rect">
            <a:avLst/>
          </a:prstGeom>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xfrm flipH="1">
            <a:off x="3851275" y="6165850"/>
            <a:ext cx="73025" cy="358775"/>
          </a:xfrm>
          <a:prstGeom prst="rect">
            <a:avLst/>
          </a:prstGeom>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xfrm>
            <a:off x="5867400" y="6308725"/>
            <a:ext cx="936625" cy="412750"/>
          </a:xfrm>
          <a:prstGeom prst="rect">
            <a:avLst/>
          </a:prstGeom>
          <a:ln/>
        </p:spPr>
        <p:txBody>
          <a:bodyPr/>
          <a:lstStyle>
            <a:lvl1pPr>
              <a:defRPr/>
            </a:lvl1pPr>
          </a:lstStyle>
          <a:p>
            <a:pPr>
              <a:defRPr/>
            </a:pPr>
            <a:endParaRPr lang="en-GB" alt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27625AB-FC97-490A-8656-5AA518A81A15}" type="datetimeFigureOut">
              <a:rPr kumimoji="0" lang="en-GB" sz="1800" b="0" i="0" u="none" strike="noStrike" kern="0" cap="none" spc="0" normalizeH="0" baseline="0" noProof="0" smtClean="0">
                <a:ln>
                  <a:noFill/>
                </a:ln>
                <a:solidFill>
                  <a:prstClr val="white">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09/06/2017</a:t>
            </a:fld>
            <a:endParaRPr kumimoji="0" lang="en-GB" sz="1800" b="0" i="0" u="none" strike="noStrike" kern="0" cap="none" spc="0" normalizeH="0" baseline="0" noProof="0">
              <a:ln>
                <a:noFill/>
              </a:ln>
              <a:solidFill>
                <a:prstClr val="white">
                  <a:tint val="75000"/>
                </a:prstClr>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tint val="75000"/>
                </a:prstClr>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7BDDB8-C93E-4FB8-B9AD-85962E08A833}" type="slidenum">
              <a:rPr kumimoji="0" lang="en-GB" sz="1800" b="0" i="0" u="none" strike="noStrike" kern="0" cap="none" spc="0" normalizeH="0" baseline="0" noProof="0" smtClean="0">
                <a:ln>
                  <a:noFill/>
                </a:ln>
                <a:solidFill>
                  <a:prstClr val="white">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a:ln>
                <a:noFill/>
              </a:ln>
              <a:solidFill>
                <a:prstClr val="white">
                  <a:tint val="75000"/>
                </a:prstClr>
              </a:solidFill>
              <a:effectLst/>
              <a:uLnTx/>
              <a:uFillTx/>
            </a:endParaRPr>
          </a:p>
        </p:txBody>
      </p:sp>
    </p:spTree>
    <p:extLst>
      <p:ext uri="{BB962C8B-B14F-4D97-AF65-F5344CB8AC3E}">
        <p14:creationId xmlns:p14="http://schemas.microsoft.com/office/powerpoint/2010/main" val="18655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09/06/2017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09/06/2017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09/06/2017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2" Type="http://schemas.openxmlformats.org/officeDocument/2006/relationships/theme" Target="../theme/theme117.xml"/><Relationship Id="rId1" Type="http://schemas.openxmlformats.org/officeDocument/2006/relationships/slideLayout" Target="../slideLayouts/slideLayout50.xm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0.xm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5.xml.rels><?xml version="1.0" encoding="UTF-8" standalone="yes"?>
<Relationships xmlns="http://schemas.openxmlformats.org/package/2006/relationships"><Relationship Id="rId1" Type="http://schemas.openxmlformats.org/officeDocument/2006/relationships/theme" Target="../theme/theme125.xm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1.xml"/><Relationship Id="rId1" Type="http://schemas.openxmlformats.org/officeDocument/2006/relationships/slideLayout" Target="../slideLayouts/slideLayout51.xml"/></Relationships>
</file>

<file path=ppt/slideMasters/_rels/slideMaster132.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hyperlink" Target="00%20main%20menu.ppt" TargetMode="External"/><Relationship Id="rId4" Type="http://schemas.openxmlformats.org/officeDocument/2006/relationships/theme" Target="../theme/theme132.xml"/></Relationships>
</file>

<file path=ppt/slideMasters/_rels/slideMaster133.xml.rels><?xml version="1.0" encoding="UTF-8" standalone="yes"?>
<Relationships xmlns="http://schemas.openxmlformats.org/package/2006/relationships"><Relationship Id="rId3" Type="http://schemas.openxmlformats.org/officeDocument/2006/relationships/theme" Target="../theme/theme13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4.xml"/><Relationship Id="rId1" Type="http://schemas.openxmlformats.org/officeDocument/2006/relationships/slideLayout" Target="../slideLayouts/slideLayout57.xm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5.xml"/><Relationship Id="rId1" Type="http://schemas.openxmlformats.org/officeDocument/2006/relationships/slideLayout" Target="../slideLayouts/slideLayout58.xml"/></Relationships>
</file>

<file path=ppt/slideMasters/_rels/slideMaster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6.xml"/><Relationship Id="rId1" Type="http://schemas.openxmlformats.org/officeDocument/2006/relationships/slideLayout" Target="../slideLayouts/slideLayout59.xml"/></Relationships>
</file>

<file path=ppt/slideMasters/_rels/slideMaster137.xml.rels><?xml version="1.0" encoding="UTF-8" standalone="yes"?>
<Relationships xmlns="http://schemas.openxmlformats.org/package/2006/relationships"><Relationship Id="rId3" Type="http://schemas.openxmlformats.org/officeDocument/2006/relationships/theme" Target="../theme/theme13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8.xml"/><Relationship Id="rId1" Type="http://schemas.openxmlformats.org/officeDocument/2006/relationships/slideLayout" Target="../slideLayouts/slideLayout62.xml"/></Relationships>
</file>

<file path=ppt/slideMasters/_rels/slideMaster13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9.xml"/><Relationship Id="rId1" Type="http://schemas.openxmlformats.org/officeDocument/2006/relationships/slideLayout" Target="../slideLayouts/slideLayout6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1.xml.rels><?xml version="1.0" encoding="UTF-8" standalone="yes"?>
<Relationships xmlns="http://schemas.openxmlformats.org/package/2006/relationships"><Relationship Id="rId2" Type="http://schemas.openxmlformats.org/officeDocument/2006/relationships/theme" Target="../theme/theme141.xml"/><Relationship Id="rId1" Type="http://schemas.openxmlformats.org/officeDocument/2006/relationships/slideLayout" Target="../slideLayouts/slideLayout64.xml"/></Relationships>
</file>

<file path=ppt/slideMasters/_rels/slideMaster14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2.xml"/><Relationship Id="rId1" Type="http://schemas.openxmlformats.org/officeDocument/2006/relationships/slideLayout" Target="../slideLayouts/slideLayout6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4.xml.rels><?xml version="1.0" encoding="UTF-8" standalone="yes"?>
<Relationships xmlns="http://schemas.openxmlformats.org/package/2006/relationships"><Relationship Id="rId2" Type="http://schemas.openxmlformats.org/officeDocument/2006/relationships/theme" Target="../theme/theme144.xml"/><Relationship Id="rId1" Type="http://schemas.openxmlformats.org/officeDocument/2006/relationships/slideLayout" Target="../slideLayouts/slideLayout66.xml"/></Relationships>
</file>

<file path=ppt/slideMasters/_rels/slideMaster14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5.xml"/></Relationships>
</file>

<file path=ppt/slideMasters/_rels/slideMaster14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4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49.xml.rels><?xml version="1.0" encoding="UTF-8" standalone="yes"?>
<Relationships xmlns="http://schemas.openxmlformats.org/package/2006/relationships"><Relationship Id="rId1" Type="http://schemas.openxmlformats.org/officeDocument/2006/relationships/theme" Target="../theme/theme149.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theme" Target="../theme/theme3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hyperlink" Target="00%20main%20menu.ppt" TargetMode="Externa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5.xml"/><Relationship Id="rId1" Type="http://schemas.openxmlformats.org/officeDocument/2006/relationships/slideLayout" Target="../slideLayouts/slideLayout3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0.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4.xml"/><Relationship Id="rId1" Type="http://schemas.openxmlformats.org/officeDocument/2006/relationships/slideLayout" Target="../slideLayouts/slideLayout42.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5.xml"/><Relationship Id="rId1" Type="http://schemas.openxmlformats.org/officeDocument/2006/relationships/slideLayout" Target="../slideLayouts/slideLayout43.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5.xm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0.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1.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2.xm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7EEF6E7-49B2-4700-9ECE-A2D1306F8A12}" type="datetimeFigureOut">
              <a:rPr lang="en-GB" smtClean="0">
                <a:solidFill>
                  <a:prstClr val="white">
                    <a:tint val="75000"/>
                  </a:prstClr>
                </a:solidFill>
                <a:latin typeface="Calibri"/>
              </a:rPr>
              <a:pPr defTabSz="457200" fontAlgn="auto">
                <a:spcBef>
                  <a:spcPts val="0"/>
                </a:spcBef>
                <a:spcAft>
                  <a:spcPts val="0"/>
                </a:spcAft>
              </a:pPr>
              <a:t>09/06/2017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ABC0AA4-78CB-43A0-B169-99C7583CFD9F}" type="slidenum">
              <a:rPr lang="en-GB" smtClean="0">
                <a:solidFill>
                  <a:prstClr val="white">
                    <a:tint val="75000"/>
                  </a:prstClr>
                </a:solidFill>
                <a:latin typeface="Calibri"/>
              </a:rPr>
              <a:pPr defTabSz="457200"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013362086"/>
      </p:ext>
    </p:extLst>
  </p:cSld>
  <p:clrMap bg1="dk1" tx1="lt1" bg2="dk2" tx2="lt2" accent1="accent1" accent2="accent2" accent3="accent3" accent4="accent4" accent5="accent5" accent6="accent6" hlink="hlink" folHlink="folHlink"/>
  <p:sldLayoutIdLst>
    <p:sldLayoutId id="21474849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6/9/2017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051" r:id="rId2"/>
    <p:sldLayoutId id="2147485052"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47" r:id="rId1"/>
    <p:sldLayoutId id="214748505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05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dirty="0">
                <a:solidFill>
                  <a:srgbClr val="000000"/>
                </a:solidFill>
              </a:rPr>
              <a:t>Leeds Metropolitan University</a:t>
            </a:r>
          </a:p>
          <a:p>
            <a:pPr>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5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5058" r:id="rId1"/>
    <p:sldLayoutId id="214748505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sldLayoutIdLst>
    <p:sldLayoutId id="214748506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7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09/06/2017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132665059"/>
      </p:ext>
    </p:extLst>
  </p:cSld>
  <p:clrMap bg1="dk1" tx1="lt1" bg2="dk2" tx2="lt2" accent1="accent1" accent2="accent2" accent3="accent3" accent4="accent4" accent5="accent5" accent6="accent6" hlink="hlink" folHlink="folHlink"/>
  <p:sldLayoutIdLst>
    <p:sldLayoutId id="21474850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6/9/2017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 id="214748509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09/06/2017</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6/9/2017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6/9/2017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7.xml"/><Relationship Id="rId1" Type="http://schemas.openxmlformats.org/officeDocument/2006/relationships/slideLayout" Target="../slideLayouts/slideLayout47.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57.xml"/><Relationship Id="rId4" Type="http://schemas.openxmlformats.org/officeDocument/2006/relationships/hyperlink" Target="Choices&#8230;.pp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3.xml"/><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8.xml"/><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9.xml"/><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1.xml"/><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3.xml"/><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4.xml"/><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7.xml"/><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3.xml"/></Relationships>
</file>

<file path=ppt/slides/_rels/slide6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9.xml"/><Relationship Id="rId1" Type="http://schemas.openxmlformats.org/officeDocument/2006/relationships/slideLayout" Target="../slideLayouts/slideLayout5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1.xml"/><Relationship Id="rId1" Type="http://schemas.openxmlformats.org/officeDocument/2006/relationships/slideLayout" Target="../slideLayouts/slideLayout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53.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980660"/>
            <a:ext cx="6697400" cy="2304320"/>
          </a:xfrm>
          <a:noFill/>
        </p:spPr>
        <p:txBody>
          <a:bodyPr/>
          <a:lstStyle/>
          <a:p>
            <a:pPr algn="ctr">
              <a:defRPr/>
            </a:pPr>
            <a:r>
              <a:rPr lang="en-US" dirty="0">
                <a:solidFill>
                  <a:srgbClr val="FFFF00"/>
                </a:solidFill>
                <a:latin typeface="+mn-lt"/>
              </a:rPr>
              <a:t>Learning Transitions</a:t>
            </a:r>
            <a:br>
              <a:rPr lang="en-US" dirty="0">
                <a:solidFill>
                  <a:srgbClr val="FFFF00"/>
                </a:solidFill>
                <a:latin typeface="+mn-lt"/>
              </a:rPr>
            </a:br>
            <a:r>
              <a:rPr lang="en-US" sz="3600" dirty="0">
                <a:solidFill>
                  <a:srgbClr val="FFFF00"/>
                </a:solidFill>
                <a:latin typeface="+mn-lt"/>
              </a:rPr>
              <a:t>– a fresh look at how students</a:t>
            </a:r>
            <a:br>
              <a:rPr lang="en-US" sz="3600" dirty="0">
                <a:solidFill>
                  <a:srgbClr val="FFFF00"/>
                </a:solidFill>
                <a:latin typeface="+mn-lt"/>
              </a:rPr>
            </a:br>
            <a:r>
              <a:rPr lang="en-US" sz="3600" dirty="0">
                <a:solidFill>
                  <a:srgbClr val="FFFF00"/>
                </a:solidFill>
                <a:latin typeface="+mn-lt"/>
              </a:rPr>
              <a:t> </a:t>
            </a:r>
            <a:r>
              <a:rPr lang="en-US" sz="3600" i="1" dirty="0">
                <a:solidFill>
                  <a:srgbClr val="FFFF00"/>
                </a:solidFill>
                <a:latin typeface="+mn-lt"/>
              </a:rPr>
              <a:t>really</a:t>
            </a:r>
            <a:r>
              <a:rPr lang="en-US" sz="3600" dirty="0">
                <a:solidFill>
                  <a:srgbClr val="FFFF00"/>
                </a:solidFill>
                <a:latin typeface="+mn-lt"/>
              </a:rPr>
              <a:t> learn</a:t>
            </a:r>
            <a:endParaRPr lang="en-GB" sz="4400" dirty="0">
              <a:solidFill>
                <a:srgbClr val="FFFF00"/>
              </a:solidFill>
              <a:latin typeface="+mn-lt"/>
            </a:endParaRPr>
          </a:p>
        </p:txBody>
      </p:sp>
      <p:sp>
        <p:nvSpPr>
          <p:cNvPr id="13315" name="Rectangle 3"/>
          <p:cNvSpPr>
            <a:spLocks noGrp="1" noChangeArrowheads="1"/>
          </p:cNvSpPr>
          <p:nvPr>
            <p:ph type="subTitle" idx="1"/>
          </p:nvPr>
        </p:nvSpPr>
        <p:spPr>
          <a:xfrm>
            <a:off x="611452" y="20831"/>
            <a:ext cx="6625390" cy="792110"/>
          </a:xfrm>
        </p:spPr>
        <p:txBody>
          <a:bodyPr/>
          <a:lstStyle/>
          <a:p>
            <a:pPr algn="ctr"/>
            <a:r>
              <a:rPr lang="en-GB" b="1" dirty="0"/>
              <a:t>Student Transitions Symposium</a:t>
            </a:r>
          </a:p>
          <a:p>
            <a:pPr algn="ctr"/>
            <a:r>
              <a:rPr lang="en-GB" b="1" dirty="0">
                <a:solidFill>
                  <a:srgbClr val="FF6699"/>
                </a:solidFill>
              </a:rPr>
              <a:t>University of Dundee</a:t>
            </a: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1007506" y="3425486"/>
            <a:ext cx="5905292" cy="646331"/>
          </a:xfrm>
          <a:prstGeom prst="rect">
            <a:avLst/>
          </a:prstGeom>
        </p:spPr>
        <p:txBody>
          <a:bodyPr wrap="square">
            <a:spAutoFit/>
          </a:bodyPr>
          <a:lstStyle/>
          <a:p>
            <a:pPr algn="ctr"/>
            <a:r>
              <a:rPr lang="en-GB" sz="3600" b="1" dirty="0">
                <a:latin typeface="Calibri" panose="020F0502020204030204" pitchFamily="34" charset="0"/>
              </a:rPr>
              <a:t>Friday 9</a:t>
            </a:r>
            <a:r>
              <a:rPr lang="en-GB" sz="3600" b="1" baseline="30000" dirty="0">
                <a:latin typeface="Calibri" panose="020F0502020204030204" pitchFamily="34" charset="0"/>
              </a:rPr>
              <a:t>th</a:t>
            </a:r>
            <a:r>
              <a:rPr lang="en-GB" sz="3600" b="1" dirty="0">
                <a:latin typeface="Calibri" panose="020F0502020204030204" pitchFamily="34" charset="0"/>
              </a:rPr>
              <a:t> June,</a:t>
            </a:r>
            <a:r>
              <a:rPr lang="en-GB" sz="3600" dirty="0">
                <a:latin typeface="Calibri" panose="020F0502020204030204" pitchFamily="34" charset="0"/>
              </a:rPr>
              <a:t> </a:t>
            </a:r>
            <a:r>
              <a:rPr lang="en-GB" sz="3600" b="1" dirty="0">
                <a:latin typeface="Calibri" panose="020F0502020204030204" pitchFamily="34" charset="0"/>
              </a:rPr>
              <a:t>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FFFF00"/>
                </a:solidFill>
                <a:effectLst/>
                <a:uLnTx/>
                <a:uFillTx/>
                <a:latin typeface="Calibri"/>
              </a:rPr>
              <a:t>In the exam room you’re on your own</a:t>
            </a:r>
          </a:p>
        </p:txBody>
      </p:sp>
    </p:spTree>
    <p:extLst>
      <p:ext uri="{BB962C8B-B14F-4D97-AF65-F5344CB8AC3E}">
        <p14:creationId xmlns:p14="http://schemas.microsoft.com/office/powerpoint/2010/main" val="63152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1884226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719725"/>
          </a:xfrm>
        </p:spPr>
        <p:txBody>
          <a:bodyPr/>
          <a:lstStyle/>
          <a:p>
            <a:r>
              <a:rPr lang="en-GB" b="1" dirty="0">
                <a:solidFill>
                  <a:schemeClr val="tx1"/>
                </a:solidFill>
              </a:rPr>
              <a:t>Task: </a:t>
            </a:r>
            <a:r>
              <a:rPr lang="en-GB" b="1" dirty="0"/>
              <a:t>agree, </a:t>
            </a:r>
            <a:r>
              <a:rPr lang="en-GB" b="1" dirty="0">
                <a:solidFill>
                  <a:srgbClr val="CC0000"/>
                </a:solidFill>
              </a:rPr>
              <a:t>disagree,</a:t>
            </a:r>
            <a:r>
              <a:rPr lang="en-GB" b="1" dirty="0"/>
              <a:t> </a:t>
            </a:r>
            <a:r>
              <a:rPr lang="en-GB" b="1" dirty="0">
                <a:solidFill>
                  <a:schemeClr val="tx1"/>
                </a:solidFill>
              </a:rPr>
              <a:t>or</a:t>
            </a:r>
            <a:r>
              <a:rPr lang="en-GB" b="1" dirty="0"/>
              <a:t> </a:t>
            </a:r>
            <a:r>
              <a:rPr lang="en-GB" b="1" dirty="0">
                <a:solidFill>
                  <a:srgbClr val="FF6600"/>
                </a:solidFill>
              </a:rPr>
              <a:t>don’t know</a:t>
            </a:r>
          </a:p>
        </p:txBody>
      </p:sp>
      <p:sp>
        <p:nvSpPr>
          <p:cNvPr id="3" name="Content Placeholder 2"/>
          <p:cNvSpPr>
            <a:spLocks noGrp="1"/>
          </p:cNvSpPr>
          <p:nvPr>
            <p:ph idx="1"/>
          </p:nvPr>
        </p:nvSpPr>
        <p:spPr>
          <a:xfrm>
            <a:off x="358777" y="908651"/>
            <a:ext cx="8605838" cy="4958752"/>
          </a:xfrm>
        </p:spPr>
        <p:txBody>
          <a:bodyPr/>
          <a:lstStyle/>
          <a:p>
            <a:pPr marL="0" indent="0">
              <a:buNone/>
            </a:pPr>
            <a:r>
              <a:rPr lang="en-GB" dirty="0"/>
              <a:t>Recently, I tweeted…</a:t>
            </a:r>
            <a:r>
              <a:rPr lang="en-GB" dirty="0" err="1"/>
              <a:t>twote</a:t>
            </a:r>
            <a:r>
              <a:rPr lang="en-GB" dirty="0"/>
              <a:t>? 	</a:t>
            </a:r>
            <a:r>
              <a:rPr lang="en-GB" dirty="0">
                <a:solidFill>
                  <a:srgbClr val="008000"/>
                </a:solidFill>
              </a:rPr>
              <a:t>(@</a:t>
            </a:r>
            <a:r>
              <a:rPr lang="en-GB" dirty="0" err="1">
                <a:solidFill>
                  <a:srgbClr val="008000"/>
                </a:solidFill>
              </a:rPr>
              <a:t>RacePhil</a:t>
            </a:r>
            <a:r>
              <a:rPr lang="en-GB" dirty="0">
                <a:solidFill>
                  <a:srgbClr val="008000"/>
                </a:solidFill>
              </a:rPr>
              <a:t>)</a:t>
            </a:r>
          </a:p>
          <a:p>
            <a:pPr marL="0" indent="0">
              <a:buNone/>
            </a:pPr>
            <a:r>
              <a:rPr lang="en-GB" sz="3600" dirty="0"/>
              <a:t>“word count = credit points:  I can think of no idea more stupid, banal and counter-educative that this! </a:t>
            </a:r>
            <a:r>
              <a:rPr lang="en-GB" sz="3600" dirty="0" err="1"/>
              <a:t>Wordspinning</a:t>
            </a:r>
            <a:r>
              <a:rPr lang="en-GB" sz="3600" dirty="0"/>
              <a:t> for a degree? Rubbish!”</a:t>
            </a:r>
          </a:p>
          <a:p>
            <a:r>
              <a:rPr lang="en-GB" dirty="0">
                <a:solidFill>
                  <a:srgbClr val="008000"/>
                </a:solidFill>
              </a:rPr>
              <a:t>If you agree, please raise two hands</a:t>
            </a:r>
          </a:p>
          <a:p>
            <a:r>
              <a:rPr lang="en-GB" dirty="0">
                <a:solidFill>
                  <a:srgbClr val="CC0000"/>
                </a:solidFill>
              </a:rPr>
              <a:t>If you disagree, please raise one hand</a:t>
            </a:r>
          </a:p>
          <a:p>
            <a:r>
              <a:rPr lang="en-GB" dirty="0">
                <a:solidFill>
                  <a:srgbClr val="FF6600"/>
                </a:solidFill>
              </a:rPr>
              <a:t>If you don’t know, please scratch your head.</a:t>
            </a:r>
          </a:p>
          <a:p>
            <a:pPr marL="0" indent="0">
              <a:buNone/>
            </a:pPr>
            <a:r>
              <a:rPr lang="en-GB" dirty="0"/>
              <a:t>Please also make your views known by ‘liking’ or ‘retweeting’ the Tweet, or by replying to it.</a:t>
            </a:r>
          </a:p>
        </p:txBody>
      </p:sp>
    </p:spTree>
    <p:extLst>
      <p:ext uri="{BB962C8B-B14F-4D97-AF65-F5344CB8AC3E}">
        <p14:creationId xmlns:p14="http://schemas.microsoft.com/office/powerpoint/2010/main" val="31614165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Some of Phil’s materials on feedback and assessment</a:t>
            </a:r>
          </a:p>
        </p:txBody>
      </p:sp>
      <p:sp>
        <p:nvSpPr>
          <p:cNvPr id="3" name="Content Placeholder 2"/>
          <p:cNvSpPr>
            <a:spLocks noGrp="1"/>
          </p:cNvSpPr>
          <p:nvPr>
            <p:ph idx="1"/>
          </p:nvPr>
        </p:nvSpPr>
        <p:spPr/>
        <p:txBody>
          <a:bodyPr/>
          <a:lstStyle/>
          <a:p>
            <a:pPr>
              <a:buNone/>
            </a:pPr>
            <a:r>
              <a:rPr lang="en-GB" sz="2800" dirty="0"/>
              <a:t>Expanded discussion of how the factors underpinning learning in this session link to feedback and assessment:</a:t>
            </a:r>
          </a:p>
          <a:p>
            <a:pPr>
              <a:buFont typeface="+mj-lt"/>
              <a:buAutoNum type="arabicPeriod"/>
            </a:pPr>
            <a:r>
              <a:rPr lang="en-GB" sz="2800" u="sng" dirty="0">
                <a:hlinkClick r:id="rId2"/>
              </a:rPr>
              <a:t>http://phil-race.co.uk/2016/10/feedback-digest-lthechat65/</a:t>
            </a:r>
            <a:r>
              <a:rPr lang="en-GB" sz="2800" dirty="0"/>
              <a:t>  (from my most recent two books)</a:t>
            </a:r>
          </a:p>
          <a:p>
            <a:pPr>
              <a:buFont typeface="+mj-lt"/>
              <a:buAutoNum type="arabicPeriod"/>
            </a:pPr>
            <a:r>
              <a:rPr lang="en-GB" sz="2800" u="sng" dirty="0">
                <a:hlinkClick r:id="rId3"/>
              </a:rPr>
              <a:t>http://phil-race.co.uk/2016/10/lthe-tweetchat-lthechat-wed-oct-19-8-00-9-00-pm/</a:t>
            </a:r>
            <a:r>
              <a:rPr lang="en-GB" sz="2800" dirty="0"/>
              <a:t> (extracts  on feedback)</a:t>
            </a:r>
          </a:p>
          <a:p>
            <a:pPr>
              <a:buFont typeface="+mj-lt"/>
              <a:buAutoNum type="arabicPeriod"/>
            </a:pPr>
            <a:r>
              <a:rPr lang="en-GB" sz="2800" u="sng" dirty="0">
                <a:hlinkClick r:id="rId4"/>
              </a:rPr>
              <a:t>http://phil-race.co.uk/2015/01/assessment-bits-new-editions/</a:t>
            </a:r>
            <a:r>
              <a:rPr lang="en-GB" sz="2800" dirty="0"/>
              <a:t>  (extracts on assessment)</a:t>
            </a:r>
          </a:p>
          <a:p>
            <a:pPr>
              <a:buFont typeface="+mj-lt"/>
              <a:buAutoNum type="arabicPeriod"/>
            </a:pPr>
            <a:endParaRPr lang="en-GB" sz="2800" u="sng" dirty="0">
              <a:hlinkClick r:id="rId5"/>
            </a:endParaRPr>
          </a:p>
          <a:p>
            <a:pPr>
              <a:buFont typeface="+mj-lt"/>
              <a:buAutoNum type="arabicPeriod"/>
            </a:pPr>
            <a:endParaRPr lang="en-GB" sz="2800" dirty="0"/>
          </a:p>
        </p:txBody>
      </p:sp>
    </p:spTree>
    <p:extLst>
      <p:ext uri="{BB962C8B-B14F-4D97-AF65-F5344CB8AC3E}">
        <p14:creationId xmlns:p14="http://schemas.microsoft.com/office/powerpoint/2010/main" val="36136021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Intended learning outcomes</a:t>
            </a:r>
          </a:p>
        </p:txBody>
      </p:sp>
      <p:sp>
        <p:nvSpPr>
          <p:cNvPr id="3" name="Content Placeholder 2"/>
          <p:cNvSpPr>
            <a:spLocks noGrp="1"/>
          </p:cNvSpPr>
          <p:nvPr>
            <p:ph idx="1"/>
          </p:nvPr>
        </p:nvSpPr>
        <p:spPr/>
        <p:txBody>
          <a:bodyPr/>
          <a:lstStyle/>
          <a:p>
            <a:r>
              <a:rPr lang="en-GB" dirty="0"/>
              <a:t>By the end of this workshop, I hope you’ll be better able to:</a:t>
            </a:r>
          </a:p>
          <a:p>
            <a:pPr>
              <a:buFont typeface="+mj-lt"/>
              <a:buAutoNum type="arabicPeriod"/>
            </a:pPr>
            <a:r>
              <a:rPr lang="en-GB" dirty="0"/>
              <a:t>Think of how students’ learning already is before they ever get to university;</a:t>
            </a:r>
          </a:p>
          <a:p>
            <a:pPr>
              <a:buFont typeface="+mj-lt"/>
              <a:buAutoNum type="arabicPeriod"/>
            </a:pPr>
            <a:r>
              <a:rPr lang="en-GB" dirty="0"/>
              <a:t>To address the transitions we need to help them achieve while they’re here.</a:t>
            </a:r>
          </a:p>
        </p:txBody>
      </p:sp>
    </p:spTree>
    <p:extLst>
      <p:ext uri="{BB962C8B-B14F-4D97-AF65-F5344CB8AC3E}">
        <p14:creationId xmlns:p14="http://schemas.microsoft.com/office/powerpoint/2010/main" val="9770066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0" y="0"/>
            <a:ext cx="6858000" cy="6858000"/>
          </a:xfrm>
          <a:prstGeom prst="rect">
            <a:avLst/>
          </a:prstGeom>
          <a:solidFill>
            <a:schemeClr val="tx1"/>
          </a:solidFill>
        </p:spPr>
      </p:pic>
    </p:spTree>
    <p:extLst>
      <p:ext uri="{BB962C8B-B14F-4D97-AF65-F5344CB8AC3E}">
        <p14:creationId xmlns:p14="http://schemas.microsoft.com/office/powerpoint/2010/main" val="754718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17 sources selected from the published evidence.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a:t>
            </a:r>
            <a:r>
              <a:rPr lang="en-US" sz="2300" dirty="0" err="1"/>
              <a:t>Routledge</a:t>
            </a:r>
            <a:r>
              <a:rPr lang="en-US" sz="2300" dirty="0"/>
              <a:t>.</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 </a:t>
            </a:r>
            <a:r>
              <a:rPr lang="en-US" sz="2300" dirty="0"/>
              <a:t>Routledge</a:t>
            </a:r>
            <a:r>
              <a:rPr lang="en-US" sz="2300" dirty="0">
                <a:solidFill>
                  <a:srgbClr val="002060"/>
                </a:solidFill>
              </a:rPr>
              <a:t>. </a:t>
            </a:r>
            <a:r>
              <a:rPr lang="en-GB" sz="2400" dirty="0">
                <a:solidFill>
                  <a:srgbClr val="008000"/>
                </a:solidFill>
              </a:rPr>
              <a:t>(lots of bits free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514350" indent="-514350">
              <a:lnSpc>
                <a:spcPct val="100000"/>
              </a:lnSpc>
              <a:spcBef>
                <a:spcPts val="0"/>
              </a:spcBef>
              <a:buFont typeface="+mj-lt"/>
              <a:buAutoNum type="arabicPeriod" startAt="12"/>
            </a:pPr>
            <a:endParaRPr lang="en-US" sz="2300" dirty="0"/>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Universities’ dis-content!</a:t>
            </a:r>
            <a:br>
              <a:rPr lang="en-GB" sz="4400" dirty="0">
                <a:solidFill>
                  <a:srgbClr val="FFFFFF"/>
                </a:solidFill>
              </a:rPr>
            </a:br>
            <a:r>
              <a:rPr lang="en-GB" sz="4400" dirty="0">
                <a:solidFill>
                  <a:srgbClr val="FF0000"/>
                </a:solidFill>
              </a:rPr>
              <a:t>Universities in transition</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871935"/>
          </a:xfrm>
        </p:spPr>
        <p:txBody>
          <a:bodyPr/>
          <a:lstStyle/>
          <a:p>
            <a:pPr algn="l">
              <a:lnSpc>
                <a:spcPct val="100000"/>
              </a:lnSpc>
            </a:pPr>
            <a:r>
              <a:rPr lang="en-GB" sz="2800" dirty="0"/>
              <a:t>Modern institutions are moving away from being the providers of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D583A34-F902-4FC2-BCA9-AE262BC97A3E}" type="datetime2">
              <a:rPr kumimoji="0" lang="en-GB"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Friday, 09 June 2017</a:t>
            </a:fld>
            <a:endParaRPr kumimoji="0" lang="en-GB" sz="1800" b="0" i="0" u="none" strike="noStrike" kern="0" cap="none" spc="0" normalizeH="0" baseline="0" noProof="0" dirty="0">
              <a:ln>
                <a:noFill/>
              </a:ln>
              <a:solidFill>
                <a:srgbClr val="FFFFFF"/>
              </a:solidFill>
              <a:effectLst/>
              <a:uLnTx/>
              <a:uFillTx/>
            </a:endParaRPr>
          </a:p>
        </p:txBody>
      </p:sp>
      <p:sp>
        <p:nvSpPr>
          <p:cNvPr id="6" name="Rectangle 6"/>
          <p:cNvSpPr>
            <a:spLocks noGrp="1" noChangeArrowheads="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A740002-C61B-42CF-A46D-5E42B2B40B51}" type="slidenum">
              <a:rPr kumimoji="0" lang="en-GB" sz="1800" b="0" i="0" u="none" strike="noStrike" kern="0" cap="none" spc="0" normalizeH="0" baseline="0" noProof="0">
                <a:ln>
                  <a:noFill/>
                </a:ln>
                <a:solidFill>
                  <a:srgbClr val="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GB" sz="1800" b="0" i="0" u="none" strike="noStrike" kern="0" cap="none" spc="0" normalizeH="0" baseline="0" noProof="0" dirty="0">
              <a:ln>
                <a:noFill/>
              </a:ln>
              <a:solidFill>
                <a:srgbClr val="FFFFFF"/>
              </a:solidFill>
              <a:effectLst/>
              <a:uLnTx/>
              <a:uFillTx/>
            </a:endParaRPr>
          </a:p>
        </p:txBody>
      </p:sp>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2249100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3525755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2488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20 years – ditching learning theories which don’t work!</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r>
              <a:rPr lang="en-GB" sz="5400" dirty="0">
                <a:solidFill>
                  <a:srgbClr val="008000"/>
                </a:solidFill>
                <a:latin typeface="Calibri" pitchFamily="34" charset="0"/>
              </a:rPr>
              <a:t>Seven factors underpinning successful learning</a:t>
            </a:r>
          </a:p>
        </p:txBody>
      </p:sp>
      <p:sp>
        <p:nvSpPr>
          <p:cNvPr id="34819" name="Rectangle 3"/>
          <p:cNvSpPr>
            <a:spLocks noGrp="1" noRot="1" noChangeArrowheads="1"/>
          </p:cNvSpPr>
          <p:nvPr>
            <p:ph type="subTitle" idx="1"/>
          </p:nvPr>
        </p:nvSpPr>
        <p:spPr>
          <a:xfrm>
            <a:off x="730250" y="3048000"/>
            <a:ext cx="6413518" cy="2508250"/>
          </a:xfrm>
          <a:noFill/>
        </p:spPr>
        <p:txBody>
          <a:bodyPr lIns="92075" tIns="46038" rIns="92075" bIns="46038" anchor="ctr"/>
          <a:lstStyle/>
          <a:p>
            <a:pPr algn="ctr" eaLnBrk="1" hangingPunct="1">
              <a:lnSpc>
                <a:spcPct val="75000"/>
              </a:lnSpc>
            </a:pPr>
            <a:r>
              <a:rPr lang="en-GB" sz="3600" b="1" dirty="0"/>
              <a:t>I’m going to ask you six questions about how </a:t>
            </a:r>
            <a:r>
              <a:rPr lang="en-GB" sz="3600" b="1" i="1" dirty="0">
                <a:solidFill>
                  <a:srgbClr val="FF0000"/>
                </a:solidFill>
              </a:rPr>
              <a:t>you</a:t>
            </a:r>
            <a:r>
              <a:rPr lang="en-GB" sz="3600" b="1" dirty="0"/>
              <a:t> learn…</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How you learn: the first four questions:</a:t>
            </a:r>
          </a:p>
        </p:txBody>
      </p:sp>
      <p:sp>
        <p:nvSpPr>
          <p:cNvPr id="184323" name="Rectangle 3"/>
          <p:cNvSpPr>
            <a:spLocks noGrp="1" noRot="1" noChangeArrowheads="1"/>
          </p:cNvSpPr>
          <p:nvPr>
            <p:ph idx="1"/>
          </p:nvPr>
        </p:nvSpPr>
        <p:spPr/>
        <p:txBody>
          <a:bodyPr/>
          <a:lstStyle/>
          <a:p>
            <a:pPr eaLnBrk="1" hangingPunct="1">
              <a:buFont typeface="Wingdings" pitchFamily="2" charset="2"/>
              <a:buNone/>
            </a:pPr>
            <a:r>
              <a:rPr lang="en-GB" dirty="0"/>
              <a:t>Please make a little grid with four boxes, with numbers 1-4 in the corners.</a:t>
            </a:r>
          </a:p>
        </p:txBody>
      </p:sp>
      <p:sp>
        <p:nvSpPr>
          <p:cNvPr id="184324" name="Rectangle 4"/>
          <p:cNvSpPr>
            <a:spLocks noChangeArrowheads="1"/>
          </p:cNvSpPr>
          <p:nvPr/>
        </p:nvSpPr>
        <p:spPr bwMode="auto">
          <a:xfrm>
            <a:off x="4067175" y="3284538"/>
            <a:ext cx="3889375" cy="2519362"/>
          </a:xfrm>
          <a:prstGeom prst="rect">
            <a:avLst/>
          </a:prstGeom>
          <a:solidFill>
            <a:srgbClr val="FFFF00"/>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anchor="ctr"/>
          <a:lstStyle/>
          <a:p>
            <a:pPr algn="ctr"/>
            <a:endParaRPr lang="en-US" dirty="0">
              <a:ln w="38100">
                <a:solidFill>
                  <a:srgbClr val="660066"/>
                </a:solidFill>
              </a:ln>
              <a:solidFill>
                <a:srgbClr val="000000"/>
              </a:solidFill>
              <a:latin typeface="Calibri" pitchFamily="34" charset="0"/>
            </a:endParaRPr>
          </a:p>
        </p:txBody>
      </p:sp>
      <p:sp>
        <p:nvSpPr>
          <p:cNvPr id="184329" name="Line 9"/>
          <p:cNvSpPr>
            <a:spLocks noChangeShapeType="1"/>
          </p:cNvSpPr>
          <p:nvPr/>
        </p:nvSpPr>
        <p:spPr bwMode="auto">
          <a:xfrm>
            <a:off x="5940425" y="3284538"/>
            <a:ext cx="0" cy="2519362"/>
          </a:xfrm>
          <a:prstGeom prst="line">
            <a:avLst/>
          </a:prstGeom>
          <a:noFill/>
          <a:ln w="57150">
            <a:solidFill>
              <a:schemeClr val="bg2"/>
            </a:solidFill>
            <a:round/>
            <a:headEnd/>
            <a:tailEnd/>
          </a:ln>
        </p:spPr>
        <p:txBody>
          <a:bodyPr lIns="90000" tIns="46800" rIns="90000" bIns="46800" anchor="ctr">
            <a:spAutoFit/>
          </a:bodyPr>
          <a:lstStyle/>
          <a:p>
            <a:endParaRPr lang="en-GB" dirty="0">
              <a:solidFill>
                <a:srgbClr val="000000"/>
              </a:solidFill>
            </a:endParaRPr>
          </a:p>
        </p:txBody>
      </p:sp>
      <p:sp>
        <p:nvSpPr>
          <p:cNvPr id="184330" name="Line 10"/>
          <p:cNvSpPr>
            <a:spLocks noChangeShapeType="1"/>
          </p:cNvSpPr>
          <p:nvPr/>
        </p:nvSpPr>
        <p:spPr bwMode="auto">
          <a:xfrm>
            <a:off x="4067175" y="4579938"/>
            <a:ext cx="3960813" cy="0"/>
          </a:xfrm>
          <a:prstGeom prst="line">
            <a:avLst/>
          </a:prstGeom>
          <a:noFill/>
          <a:ln w="57150">
            <a:solidFill>
              <a:schemeClr val="bg2"/>
            </a:solidFill>
            <a:round/>
            <a:headEnd/>
            <a:tailEnd/>
          </a:ln>
        </p:spPr>
        <p:txBody>
          <a:bodyPr lIns="90000" tIns="46800" rIns="90000" bIns="46800" anchor="ctr">
            <a:spAutoFit/>
          </a:bodyPr>
          <a:lstStyle/>
          <a:p>
            <a:endParaRPr lang="en-GB" dirty="0">
              <a:solidFill>
                <a:srgbClr val="000000"/>
              </a:solidFill>
            </a:endParaRPr>
          </a:p>
        </p:txBody>
      </p:sp>
      <p:sp>
        <p:nvSpPr>
          <p:cNvPr id="184331" name="Text Box 11"/>
          <p:cNvSpPr txBox="1">
            <a:spLocks noChangeArrowheads="1"/>
          </p:cNvSpPr>
          <p:nvPr/>
        </p:nvSpPr>
        <p:spPr bwMode="auto">
          <a:xfrm>
            <a:off x="4067175" y="3211513"/>
            <a:ext cx="576263" cy="710067"/>
          </a:xfrm>
          <a:prstGeom prst="rect">
            <a:avLst/>
          </a:prstGeom>
          <a:noFill/>
          <a:ln w="9525" algn="ctr">
            <a:noFill/>
            <a:miter lim="800000"/>
            <a:headEnd/>
            <a:tailEnd/>
          </a:ln>
        </p:spPr>
        <p:txBody>
          <a:bodyPr lIns="90000" tIns="46800" rIns="90000" bIns="46800">
            <a:spAutoFit/>
          </a:bodyPr>
          <a:lstStyle/>
          <a:p>
            <a:r>
              <a:rPr lang="en-GB" dirty="0">
                <a:solidFill>
                  <a:srgbClr val="000000"/>
                </a:solidFill>
                <a:latin typeface="Calibri" pitchFamily="34" charset="0"/>
              </a:rPr>
              <a:t>1</a:t>
            </a:r>
          </a:p>
        </p:txBody>
      </p:sp>
      <p:sp>
        <p:nvSpPr>
          <p:cNvPr id="184332" name="Text Box 12"/>
          <p:cNvSpPr txBox="1">
            <a:spLocks noChangeArrowheads="1"/>
          </p:cNvSpPr>
          <p:nvPr/>
        </p:nvSpPr>
        <p:spPr bwMode="auto">
          <a:xfrm>
            <a:off x="6011863" y="3284538"/>
            <a:ext cx="441444" cy="710067"/>
          </a:xfrm>
          <a:prstGeom prst="rect">
            <a:avLst/>
          </a:prstGeom>
          <a:noFill/>
          <a:ln w="9525" algn="ctr">
            <a:noFill/>
            <a:miter lim="800000"/>
            <a:headEnd/>
            <a:tailEnd/>
          </a:ln>
        </p:spPr>
        <p:txBody>
          <a:bodyPr wrap="none" lIns="90000" tIns="46800" rIns="90000" bIns="46800">
            <a:spAutoFit/>
          </a:bodyPr>
          <a:lstStyle/>
          <a:p>
            <a:r>
              <a:rPr lang="en-GB" dirty="0">
                <a:solidFill>
                  <a:srgbClr val="000000"/>
                </a:solidFill>
                <a:latin typeface="Calibri" pitchFamily="34" charset="0"/>
              </a:rPr>
              <a:t>2</a:t>
            </a:r>
          </a:p>
        </p:txBody>
      </p:sp>
      <p:sp>
        <p:nvSpPr>
          <p:cNvPr id="184333" name="Text Box 13"/>
          <p:cNvSpPr txBox="1">
            <a:spLocks noChangeArrowheads="1"/>
          </p:cNvSpPr>
          <p:nvPr/>
        </p:nvSpPr>
        <p:spPr bwMode="auto">
          <a:xfrm flipH="1">
            <a:off x="4067175" y="4548188"/>
            <a:ext cx="919163" cy="710067"/>
          </a:xfrm>
          <a:prstGeom prst="rect">
            <a:avLst/>
          </a:prstGeom>
          <a:noFill/>
          <a:ln w="9525" algn="ctr">
            <a:noFill/>
            <a:miter lim="800000"/>
            <a:headEnd/>
            <a:tailEnd/>
          </a:ln>
        </p:spPr>
        <p:txBody>
          <a:bodyPr lIns="90000" tIns="46800" rIns="90000" bIns="46800">
            <a:spAutoFit/>
          </a:bodyPr>
          <a:lstStyle/>
          <a:p>
            <a:r>
              <a:rPr lang="en-GB" dirty="0">
                <a:solidFill>
                  <a:srgbClr val="000000"/>
                </a:solidFill>
                <a:latin typeface="Calibri" pitchFamily="34" charset="0"/>
              </a:rPr>
              <a:t>3</a:t>
            </a:r>
          </a:p>
        </p:txBody>
      </p:sp>
      <p:sp>
        <p:nvSpPr>
          <p:cNvPr id="184334" name="Text Box 14"/>
          <p:cNvSpPr txBox="1">
            <a:spLocks noChangeArrowheads="1"/>
          </p:cNvSpPr>
          <p:nvPr/>
        </p:nvSpPr>
        <p:spPr bwMode="auto">
          <a:xfrm>
            <a:off x="6011863" y="4579938"/>
            <a:ext cx="441444" cy="710067"/>
          </a:xfrm>
          <a:prstGeom prst="rect">
            <a:avLst/>
          </a:prstGeom>
          <a:noFill/>
          <a:ln w="9525" algn="ctr">
            <a:noFill/>
            <a:miter lim="800000"/>
            <a:headEnd/>
            <a:tailEnd/>
          </a:ln>
        </p:spPr>
        <p:txBody>
          <a:bodyPr wrap="none" lIns="90000" tIns="46800" rIns="90000" bIns="46800">
            <a:spAutoFit/>
          </a:bodyPr>
          <a:lstStyle/>
          <a:p>
            <a:r>
              <a:rPr lang="en-GB" dirty="0">
                <a:solidFill>
                  <a:srgbClr val="000000"/>
                </a:solidFill>
                <a:latin typeface="Calibri" pitchFamily="34"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P spid="184324" grpId="0" animBg="1"/>
      <p:bldP spid="184329" grpId="0" animBg="1"/>
      <p:bldP spid="184330" grpId="0" animBg="1"/>
      <p:bldP spid="184331" grpId="0"/>
      <p:bldP spid="184332" grpId="0"/>
      <p:bldP spid="184333" grpId="0"/>
      <p:bldP spid="18433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0" y="1196753"/>
            <a:ext cx="9144000" cy="5661248"/>
          </a:xfrm>
          <a:prstGeom prst="rect">
            <a:avLst/>
          </a:prstGeom>
          <a:solidFill>
            <a:srgbClr val="FFFF66"/>
          </a:solidFill>
          <a:ln w="12700">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47107" name="Line 4"/>
          <p:cNvSpPr>
            <a:spLocks noChangeShapeType="1"/>
          </p:cNvSpPr>
          <p:nvPr/>
        </p:nvSpPr>
        <p:spPr bwMode="auto">
          <a:xfrm flipH="1">
            <a:off x="4572000" y="1268761"/>
            <a:ext cx="0" cy="5589240"/>
          </a:xfrm>
          <a:prstGeom prst="line">
            <a:avLst/>
          </a:prstGeom>
          <a:noFill/>
          <a:ln w="12700">
            <a:solidFill>
              <a:schemeClr val="tx1"/>
            </a:solidFill>
            <a:round/>
            <a:headEnd type="none" w="sm" len="sm"/>
            <a:tailEnd type="none" w="sm" len="sm"/>
          </a:ln>
        </p:spPr>
        <p:txBody>
          <a:bodyPr wrap="none" anchor="ctr"/>
          <a:lstStyle/>
          <a:p>
            <a:pPr eaLnBrk="0" hangingPunct="0"/>
            <a:endParaRPr lang="en-GB">
              <a:solidFill>
                <a:srgbClr val="000000"/>
              </a:solidFill>
            </a:endParaRPr>
          </a:p>
        </p:txBody>
      </p:sp>
      <p:sp>
        <p:nvSpPr>
          <p:cNvPr id="47108" name="Line 5"/>
          <p:cNvSpPr>
            <a:spLocks noChangeShapeType="1"/>
          </p:cNvSpPr>
          <p:nvPr/>
        </p:nvSpPr>
        <p:spPr bwMode="auto">
          <a:xfrm>
            <a:off x="0" y="4114800"/>
            <a:ext cx="9144000" cy="0"/>
          </a:xfrm>
          <a:prstGeom prst="line">
            <a:avLst/>
          </a:prstGeom>
          <a:noFill/>
          <a:ln w="12700">
            <a:solidFill>
              <a:schemeClr val="tx1"/>
            </a:solidFill>
            <a:round/>
            <a:headEnd type="none" w="sm" len="sm"/>
            <a:tailEnd type="none" w="sm" len="sm"/>
          </a:ln>
        </p:spPr>
        <p:txBody>
          <a:bodyPr wrap="none" anchor="ctr"/>
          <a:lstStyle/>
          <a:p>
            <a:pPr eaLnBrk="0" hangingPunct="0"/>
            <a:endParaRPr lang="en-GB">
              <a:solidFill>
                <a:srgbClr val="000000"/>
              </a:solidFill>
            </a:endParaRPr>
          </a:p>
        </p:txBody>
      </p:sp>
      <p:sp>
        <p:nvSpPr>
          <p:cNvPr id="47109" name="Rectangle 6"/>
          <p:cNvSpPr>
            <a:spLocks noChangeArrowheads="1"/>
          </p:cNvSpPr>
          <p:nvPr/>
        </p:nvSpPr>
        <p:spPr bwMode="auto">
          <a:xfrm>
            <a:off x="4643438" y="1484313"/>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2</a:t>
            </a:r>
          </a:p>
        </p:txBody>
      </p:sp>
      <p:sp>
        <p:nvSpPr>
          <p:cNvPr id="47110" name="Rectangle 7"/>
          <p:cNvSpPr>
            <a:spLocks noChangeArrowheads="1"/>
          </p:cNvSpPr>
          <p:nvPr/>
        </p:nvSpPr>
        <p:spPr bwMode="auto">
          <a:xfrm>
            <a:off x="179388" y="1557338"/>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1</a:t>
            </a:r>
          </a:p>
        </p:txBody>
      </p:sp>
      <p:sp>
        <p:nvSpPr>
          <p:cNvPr id="47111" name="Rectangle 8"/>
          <p:cNvSpPr>
            <a:spLocks noChangeArrowheads="1"/>
          </p:cNvSpPr>
          <p:nvPr/>
        </p:nvSpPr>
        <p:spPr bwMode="auto">
          <a:xfrm>
            <a:off x="0" y="4149725"/>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3</a:t>
            </a:r>
          </a:p>
        </p:txBody>
      </p:sp>
      <p:sp>
        <p:nvSpPr>
          <p:cNvPr id="36874" name="Text Box 10"/>
          <p:cNvSpPr txBox="1">
            <a:spLocks noChangeArrowheads="1"/>
          </p:cNvSpPr>
          <p:nvPr/>
        </p:nvSpPr>
        <p:spPr bwMode="auto">
          <a:xfrm>
            <a:off x="0" y="0"/>
            <a:ext cx="9144000" cy="1421928"/>
          </a:xfrm>
          <a:prstGeom prst="rect">
            <a:avLst/>
          </a:prstGeom>
          <a:solidFill>
            <a:srgbClr val="660066"/>
          </a:solidFill>
          <a:ln w="12700">
            <a:noFill/>
            <a:miter lim="800000"/>
            <a:headEnd/>
            <a:tailEnd/>
          </a:ln>
          <a:effectLst/>
        </p:spPr>
        <p:txBody>
          <a:bodyPr>
            <a:spAutoFit/>
          </a:bodyPr>
          <a:lstStyle/>
          <a:p>
            <a:pPr algn="ctr" eaLnBrk="0" hangingPunct="0">
              <a:lnSpc>
                <a:spcPct val="90000"/>
              </a:lnSpc>
              <a:defRPr/>
            </a:pPr>
            <a:r>
              <a:rPr lang="en-GB" sz="3200" b="1">
                <a:solidFill>
                  <a:srgbClr val="66FF33"/>
                </a:solidFill>
                <a:latin typeface="Calibri" pitchFamily="34" charset="0"/>
              </a:rPr>
              <a:t>Prepare to jot down your answers to the </a:t>
            </a:r>
          </a:p>
          <a:p>
            <a:pPr algn="ctr" eaLnBrk="0" hangingPunct="0">
              <a:lnSpc>
                <a:spcPct val="90000"/>
              </a:lnSpc>
              <a:defRPr/>
            </a:pPr>
            <a:r>
              <a:rPr lang="en-GB" sz="3200" b="1" i="1">
                <a:solidFill>
                  <a:srgbClr val="FFFF00"/>
                </a:solidFill>
                <a:effectLst>
                  <a:outerShdw blurRad="38100" dist="38100" dir="2700000" algn="tl">
                    <a:srgbClr val="000000"/>
                  </a:outerShdw>
                </a:effectLst>
                <a:latin typeface="Calibri" pitchFamily="34" charset="0"/>
              </a:rPr>
              <a:t>second</a:t>
            </a:r>
            <a:r>
              <a:rPr lang="en-GB" sz="3200" b="1">
                <a:solidFill>
                  <a:srgbClr val="66FF33"/>
                </a:solidFill>
                <a:latin typeface="Calibri" pitchFamily="34" charset="0"/>
              </a:rPr>
              <a:t> parts of each of four questions</a:t>
            </a:r>
          </a:p>
          <a:p>
            <a:pPr algn="ctr" eaLnBrk="0" hangingPunct="0">
              <a:lnSpc>
                <a:spcPct val="90000"/>
              </a:lnSpc>
              <a:defRPr/>
            </a:pPr>
            <a:r>
              <a:rPr lang="en-GB" sz="3200" b="1">
                <a:solidFill>
                  <a:srgbClr val="66FF33"/>
                </a:solidFill>
                <a:latin typeface="Calibri" pitchFamily="34" charset="0"/>
              </a:rPr>
              <a:t> – no more than six words or so.</a:t>
            </a:r>
          </a:p>
        </p:txBody>
      </p:sp>
      <p:sp>
        <p:nvSpPr>
          <p:cNvPr id="47113" name="AutoShape 11">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
        <p:nvSpPr>
          <p:cNvPr id="47114" name="Rectangle 9"/>
          <p:cNvSpPr>
            <a:spLocks noChangeArrowheads="1"/>
          </p:cNvSpPr>
          <p:nvPr/>
        </p:nvSpPr>
        <p:spPr bwMode="auto">
          <a:xfrm>
            <a:off x="4572000" y="4149725"/>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1: How do you learn well?</a:t>
            </a:r>
          </a:p>
        </p:txBody>
      </p:sp>
      <p:sp>
        <p:nvSpPr>
          <p:cNvPr id="38915" name="Rectangle 3"/>
          <p:cNvSpPr>
            <a:spLocks noGrp="1" noChangeArrowheads="1"/>
          </p:cNvSpPr>
          <p:nvPr>
            <p:ph idx="1"/>
          </p:nvPr>
        </p:nvSpPr>
        <p:spPr>
          <a:noFill/>
        </p:spPr>
        <p:txBody>
          <a:bodyPr/>
          <a:lstStyle/>
          <a:p>
            <a:pPr eaLnBrk="1" hangingPunct="1">
              <a:lnSpc>
                <a:spcPct val="100000"/>
              </a:lnSpc>
              <a:spcBef>
                <a:spcPct val="30000"/>
              </a:spcBef>
            </a:pPr>
            <a:r>
              <a:rPr lang="en-GB" sz="3400" dirty="0"/>
              <a:t>Think (don’t write anything yet) of something that you’re good at, something that you know you do well.</a:t>
            </a:r>
          </a:p>
          <a:p>
            <a:pPr eaLnBrk="1" hangingPunct="1">
              <a:lnSpc>
                <a:spcPct val="100000"/>
              </a:lnSpc>
              <a:spcBef>
                <a:spcPct val="30000"/>
              </a:spcBef>
            </a:pPr>
            <a:r>
              <a:rPr lang="en-GB" sz="3400" dirty="0">
                <a:solidFill>
                  <a:srgbClr val="FF0000"/>
                </a:solidFill>
              </a:rPr>
              <a:t>How did you become good at it?  </a:t>
            </a:r>
            <a:r>
              <a:rPr lang="en-GB" sz="3400" dirty="0"/>
              <a:t>Write a few words in box 1.</a:t>
            </a:r>
          </a:p>
        </p:txBody>
      </p:sp>
      <p:sp>
        <p:nvSpPr>
          <p:cNvPr id="4813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Most people’s views...</a:t>
            </a:r>
          </a:p>
        </p:txBody>
      </p:sp>
      <p:sp>
        <p:nvSpPr>
          <p:cNvPr id="40963" name="Rectangle 3"/>
          <p:cNvSpPr>
            <a:spLocks noChangeArrowheads="1"/>
          </p:cNvSpPr>
          <p:nvPr/>
        </p:nvSpPr>
        <p:spPr bwMode="auto">
          <a:xfrm>
            <a:off x="755650" y="1196975"/>
            <a:ext cx="7861300" cy="3368675"/>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practice</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trial and error</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having a go</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repetition</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experimenting</a:t>
            </a:r>
          </a:p>
        </p:txBody>
      </p:sp>
      <p:sp>
        <p:nvSpPr>
          <p:cNvPr id="4915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The first quote on experiential learning?</a:t>
            </a:r>
          </a:p>
        </p:txBody>
      </p:sp>
      <p:sp>
        <p:nvSpPr>
          <p:cNvPr id="43011" name="Rectangle 3"/>
          <p:cNvSpPr>
            <a:spLocks noGrp="1" noChangeArrowheads="1"/>
          </p:cNvSpPr>
          <p:nvPr>
            <p:ph idx="1"/>
          </p:nvPr>
        </p:nvSpPr>
        <p:spPr>
          <a:noFill/>
        </p:spPr>
        <p:txBody>
          <a:bodyPr/>
          <a:lstStyle/>
          <a:p>
            <a:pPr eaLnBrk="1" hangingPunct="1">
              <a:spcBef>
                <a:spcPct val="30000"/>
              </a:spcBef>
              <a:buFont typeface="Wingdings" pitchFamily="2" charset="2"/>
              <a:buNone/>
            </a:pPr>
            <a:r>
              <a:rPr lang="en-GB" sz="3400" dirty="0"/>
              <a:t>“One must learn by </a:t>
            </a:r>
            <a:r>
              <a:rPr lang="en-GB" sz="3400" dirty="0">
                <a:solidFill>
                  <a:srgbClr val="FF0000"/>
                </a:solidFill>
              </a:rPr>
              <a:t>doing</a:t>
            </a:r>
            <a:r>
              <a:rPr lang="en-GB" sz="3400" dirty="0"/>
              <a:t> the thing; though you think you know it, you have no certainty until you try”.</a:t>
            </a:r>
          </a:p>
          <a:p>
            <a:pPr eaLnBrk="1" hangingPunct="1">
              <a:spcBef>
                <a:spcPct val="30000"/>
              </a:spcBef>
              <a:buFont typeface="Wingdings" pitchFamily="2" charset="2"/>
              <a:buNone/>
            </a:pPr>
            <a:r>
              <a:rPr lang="en-GB" sz="3400" dirty="0"/>
              <a:t>	(Sophocles, 495-406 BC)</a:t>
            </a:r>
          </a:p>
          <a:p>
            <a:pPr eaLnBrk="1" hangingPunct="1">
              <a:spcBef>
                <a:spcPct val="30000"/>
              </a:spcBef>
              <a:buFont typeface="Wingdings" pitchFamily="2" charset="2"/>
              <a:buNone/>
            </a:pPr>
            <a:endParaRPr lang="en-GB" sz="3400" dirty="0"/>
          </a:p>
        </p:txBody>
      </p:sp>
      <p:sp>
        <p:nvSpPr>
          <p:cNvPr id="5018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What’s an expert?</a:t>
            </a:r>
          </a:p>
        </p:txBody>
      </p:sp>
      <p:sp>
        <p:nvSpPr>
          <p:cNvPr id="47107" name="Rectangle 3"/>
          <p:cNvSpPr>
            <a:spLocks noGrp="1" noChangeArrowheads="1"/>
          </p:cNvSpPr>
          <p:nvPr>
            <p:ph idx="1"/>
          </p:nvPr>
        </p:nvSpPr>
        <p:spPr>
          <a:xfrm>
            <a:off x="358775" y="1201738"/>
            <a:ext cx="8605838" cy="4138612"/>
          </a:xfrm>
          <a:noFill/>
        </p:spPr>
        <p:txBody>
          <a:bodyPr lIns="92075" tIns="46038" rIns="92075" bIns="46038"/>
          <a:lstStyle/>
          <a:p>
            <a:pPr eaLnBrk="1" hangingPunct="1">
              <a:spcBef>
                <a:spcPct val="0"/>
              </a:spcBef>
              <a:buFont typeface="Wingdings" pitchFamily="2" charset="2"/>
              <a:buNone/>
            </a:pPr>
            <a:r>
              <a:rPr lang="en-GB" sz="2800" dirty="0"/>
              <a:t>	An expert is a man who has made all the mistakes, </a:t>
            </a:r>
          </a:p>
          <a:p>
            <a:pPr eaLnBrk="1" hangingPunct="1">
              <a:spcBef>
                <a:spcPct val="0"/>
              </a:spcBef>
              <a:buFont typeface="Wingdings" pitchFamily="2" charset="2"/>
              <a:buNone/>
            </a:pPr>
            <a:r>
              <a:rPr lang="en-GB" sz="2800" dirty="0"/>
              <a:t>	which can be made,</a:t>
            </a:r>
          </a:p>
          <a:p>
            <a:pPr eaLnBrk="1" hangingPunct="1">
              <a:spcBef>
                <a:spcPct val="0"/>
              </a:spcBef>
              <a:buFont typeface="Wingdings" pitchFamily="2" charset="2"/>
              <a:buNone/>
            </a:pPr>
            <a:r>
              <a:rPr lang="en-GB" sz="2800" dirty="0"/>
              <a:t>	in a very narrow field.</a:t>
            </a:r>
          </a:p>
          <a:p>
            <a:pPr eaLnBrk="1" hangingPunct="1">
              <a:spcBef>
                <a:spcPct val="0"/>
              </a:spcBef>
              <a:buFont typeface="Wingdings" pitchFamily="2" charset="2"/>
              <a:buNone/>
            </a:pPr>
            <a:r>
              <a:rPr lang="en-GB" sz="2800" dirty="0"/>
              <a:t>	(</a:t>
            </a:r>
            <a:r>
              <a:rPr lang="en-GB" sz="2800" dirty="0" err="1"/>
              <a:t>Niels</a:t>
            </a:r>
            <a:r>
              <a:rPr lang="en-GB" sz="2800" dirty="0"/>
              <a:t> Bohr, 1885-1962)</a:t>
            </a:r>
          </a:p>
          <a:p>
            <a:pPr eaLnBrk="1" hangingPunct="1">
              <a:spcBef>
                <a:spcPct val="0"/>
              </a:spcBef>
              <a:buFont typeface="Wingdings" pitchFamily="2" charset="2"/>
              <a:buNone/>
            </a:pPr>
            <a:endParaRPr lang="en-GB" sz="2800" dirty="0"/>
          </a:p>
          <a:p>
            <a:pPr eaLnBrk="1" hangingPunct="1">
              <a:spcBef>
                <a:spcPct val="0"/>
              </a:spcBef>
              <a:buFont typeface="Wingdings" pitchFamily="2" charset="2"/>
              <a:buNone/>
            </a:pPr>
            <a:r>
              <a:rPr lang="en-GB" sz="2800" dirty="0"/>
              <a:t>Therefore we need to allow learners to make mistakes, and help them to gain feedback in a constructive environment, to help them towards becoming experts.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sometimes we really need teachers…</a:t>
            </a:r>
          </a:p>
        </p:txBody>
      </p:sp>
      <p:sp>
        <p:nvSpPr>
          <p:cNvPr id="52227" name="Rectangle 3"/>
          <p:cNvSpPr>
            <a:spLocks noGrp="1" noChangeArrowheads="1"/>
          </p:cNvSpPr>
          <p:nvPr>
            <p:ph idx="1"/>
          </p:nvPr>
        </p:nvSpPr>
        <p:spPr/>
        <p:txBody>
          <a:bodyPr/>
          <a:lstStyle/>
          <a:p>
            <a:pPr eaLnBrk="1" hangingPunct="1"/>
            <a:r>
              <a:rPr lang="en-GB"/>
              <a:t>Someone who already knows;</a:t>
            </a:r>
          </a:p>
          <a:p>
            <a:pPr eaLnBrk="1" hangingPunct="1"/>
            <a:r>
              <a:rPr lang="en-GB"/>
              <a:t>Someone who has already learned by getting it wrong at first;</a:t>
            </a:r>
          </a:p>
          <a:p>
            <a:pPr eaLnBrk="1" hangingPunct="1"/>
            <a:r>
              <a:rPr lang="en-GB"/>
              <a:t>And can help us to do the same…</a:t>
            </a:r>
          </a:p>
          <a:p>
            <a:pPr eaLnBrk="1" hangingPunct="1"/>
            <a:r>
              <a:rPr lang="en-GB"/>
              <a:t>Sometimes without saying a word…</a:t>
            </a:r>
          </a:p>
        </p:txBody>
      </p:sp>
      <p:sp>
        <p:nvSpPr>
          <p:cNvPr id="52228"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52229" name="AutoShape 9">
            <a:hlinkClick r:id="rId4"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Next to feelings</a:t>
            </a:r>
          </a:p>
        </p:txBody>
      </p:sp>
      <p:sp>
        <p:nvSpPr>
          <p:cNvPr id="3" name="Content Placeholder 2"/>
          <p:cNvSpPr>
            <a:spLocks noGrp="1"/>
          </p:cNvSpPr>
          <p:nvPr>
            <p:ph idx="1"/>
          </p:nvPr>
        </p:nvSpPr>
        <p:spPr/>
        <p:txBody>
          <a:bodyPr/>
          <a:lstStyle/>
          <a:p>
            <a:r>
              <a:rPr lang="en-GB" dirty="0"/>
              <a:t>The educational psychologists got it wrong last century.</a:t>
            </a:r>
          </a:p>
          <a:p>
            <a:r>
              <a:rPr lang="en-GB" dirty="0"/>
              <a:t>They went into cognition, </a:t>
            </a:r>
            <a:r>
              <a:rPr lang="en-GB" dirty="0" err="1"/>
              <a:t>metacognition</a:t>
            </a:r>
            <a:r>
              <a:rPr lang="en-GB" dirty="0"/>
              <a:t>, memory and that sort of stuff.</a:t>
            </a:r>
          </a:p>
          <a:p>
            <a:r>
              <a:rPr lang="en-GB" dirty="0"/>
              <a:t>Interesting, but dull.</a:t>
            </a:r>
          </a:p>
          <a:p>
            <a:r>
              <a:rPr lang="en-GB" dirty="0"/>
              <a:t>Much more important: </a:t>
            </a:r>
            <a:r>
              <a:rPr lang="en-GB" dirty="0">
                <a:solidFill>
                  <a:srgbClr val="FF0000"/>
                </a:solidFill>
              </a:rPr>
              <a:t>feelings</a:t>
            </a:r>
            <a:r>
              <a:rPr lang="en-GB" dirty="0"/>
              <a:t>.</a:t>
            </a:r>
          </a:p>
          <a:p>
            <a:r>
              <a:rPr lang="en-GB" dirty="0"/>
              <a:t>Professor Alan Mortiboys gets right into this with his lifechanging work on emotional intelligence.</a:t>
            </a:r>
          </a:p>
          <a:p>
            <a:r>
              <a:rPr lang="en-GB" dirty="0"/>
              <a:t>Meanwhile....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2: What makes you feel good?</a:t>
            </a:r>
          </a:p>
        </p:txBody>
      </p:sp>
      <p:sp>
        <p:nvSpPr>
          <p:cNvPr id="51203" name="Rectangle 3"/>
          <p:cNvSpPr>
            <a:spLocks noGrp="1" noChangeArrowheads="1"/>
          </p:cNvSpPr>
          <p:nvPr>
            <p:ph idx="1"/>
          </p:nvPr>
        </p:nvSpPr>
        <p:spPr>
          <a:noFill/>
        </p:spPr>
        <p:txBody>
          <a:bodyPr/>
          <a:lstStyle/>
          <a:p>
            <a:pPr eaLnBrk="1" hangingPunct="1"/>
            <a:r>
              <a:rPr lang="en-GB" dirty="0"/>
              <a:t>Think of something about yourself that you </a:t>
            </a:r>
            <a:r>
              <a:rPr lang="en-GB" dirty="0">
                <a:solidFill>
                  <a:srgbClr val="CC0000"/>
                </a:solidFill>
              </a:rPr>
              <a:t>feel</a:t>
            </a:r>
            <a:r>
              <a:rPr lang="en-GB" dirty="0"/>
              <a:t> good about.</a:t>
            </a:r>
          </a:p>
          <a:p>
            <a:pPr eaLnBrk="1" hangingPunct="1"/>
            <a:r>
              <a:rPr lang="en-GB" dirty="0"/>
              <a:t>How can you justify feeling good about this? </a:t>
            </a:r>
            <a:r>
              <a:rPr lang="en-GB" dirty="0">
                <a:solidFill>
                  <a:srgbClr val="CC0000"/>
                </a:solidFill>
              </a:rPr>
              <a:t>What’s your evidence to support this feeling?</a:t>
            </a:r>
            <a:r>
              <a:rPr lang="en-GB" dirty="0"/>
              <a:t> Write a few words in box 2.</a:t>
            </a:r>
          </a:p>
        </p:txBody>
      </p:sp>
      <p:sp>
        <p:nvSpPr>
          <p:cNvPr id="5325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Most people’s views...</a:t>
            </a:r>
          </a:p>
        </p:txBody>
      </p:sp>
      <p:sp>
        <p:nvSpPr>
          <p:cNvPr id="53251" name="Rectangle 3"/>
          <p:cNvSpPr>
            <a:spLocks noChangeArrowheads="1"/>
          </p:cNvSpPr>
          <p:nvPr/>
        </p:nvSpPr>
        <p:spPr bwMode="auto">
          <a:xfrm>
            <a:off x="755650" y="1341438"/>
            <a:ext cx="7861300" cy="3224212"/>
          </a:xfrm>
          <a:prstGeom prst="rect">
            <a:avLst/>
          </a:prstGeom>
          <a:noFill/>
          <a:ln w="12700" algn="ctr">
            <a:noFill/>
            <a:miter lim="800000"/>
            <a:headEnd/>
            <a:tailEnd/>
          </a:ln>
        </p:spPr>
        <p:txBody>
          <a:bodyPr lIns="92075" tIns="46038" rIns="92075" bIns="46038"/>
          <a:lstStyle/>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feedback</a:t>
            </a:r>
          </a:p>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other people’s reactions</a:t>
            </a:r>
          </a:p>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praise</a:t>
            </a:r>
          </a:p>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gaining confidence</a:t>
            </a:r>
          </a:p>
          <a:p>
            <a:pPr marL="900113" indent="-900113"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seeing the results</a:t>
            </a:r>
          </a:p>
        </p:txBody>
      </p:sp>
      <p:sp>
        <p:nvSpPr>
          <p:cNvPr id="54276"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eaLnBrk="0" hangingPunct="0"/>
            <a:r>
              <a:rPr lang="en-GB" sz="3200" b="1">
                <a:solidFill>
                  <a:srgbClr val="0000CC"/>
                </a:solidFill>
                <a:latin typeface="Arial"/>
              </a:rPr>
              <a:t>And he’ll learn to drink beer in boats</a:t>
            </a:r>
          </a:p>
          <a:p>
            <a:pPr eaLnBrk="0" hangingPunct="0"/>
            <a:r>
              <a:rPr lang="en-GB" sz="3200" b="1">
                <a:solidFill>
                  <a:srgbClr val="0000CC"/>
                </a:solidFill>
                <a:latin typeface="Arial"/>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800" b="1" kern="0" dirty="0">
                <a:solidFill>
                  <a:srgbClr val="660066"/>
                </a:solidFill>
                <a:latin typeface="Arial"/>
              </a:rPr>
              <a:t>	Make feedback </a:t>
            </a:r>
            <a:r>
              <a:rPr lang="en-GB" sz="2800" b="1" kern="0" dirty="0">
                <a:solidFill>
                  <a:srgbClr val="FF0000"/>
                </a:solidFill>
                <a:latin typeface="Arial"/>
              </a:rPr>
              <a:t>timely</a:t>
            </a:r>
            <a:r>
              <a:rPr lang="en-GB" sz="28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800" b="1" kern="0" dirty="0">
                <a:solidFill>
                  <a:srgbClr val="660066"/>
                </a:solidFill>
                <a:latin typeface="Arial"/>
              </a:rPr>
              <a:t>	(Graham Gibbs)</a:t>
            </a:r>
          </a:p>
          <a:p>
            <a:pPr algn="ctr" eaLnBrk="0" hangingPunct="0">
              <a:defRPr/>
            </a:pPr>
            <a:endParaRPr lang="en-GB" sz="28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3: What can go wrong?</a:t>
            </a:r>
          </a:p>
        </p:txBody>
      </p:sp>
      <p:sp>
        <p:nvSpPr>
          <p:cNvPr id="55299" name="Rectangle 3"/>
          <p:cNvSpPr>
            <a:spLocks noGrp="1" noChangeArrowheads="1"/>
          </p:cNvSpPr>
          <p:nvPr>
            <p:ph idx="1"/>
          </p:nvPr>
        </p:nvSpPr>
        <p:spPr>
          <a:noFill/>
        </p:spPr>
        <p:txBody>
          <a:bodyPr/>
          <a:lstStyle/>
          <a:p>
            <a:pPr eaLnBrk="1" hangingPunct="1"/>
            <a:r>
              <a:rPr lang="en-GB" dirty="0"/>
              <a:t>Think of something that you’re </a:t>
            </a:r>
            <a:r>
              <a:rPr lang="en-GB" dirty="0">
                <a:solidFill>
                  <a:srgbClr val="FF0000"/>
                </a:solidFill>
              </a:rPr>
              <a:t>not</a:t>
            </a:r>
            <a:r>
              <a:rPr lang="en-GB" dirty="0"/>
              <a:t> good at, perhaps as a result of a bad learning experience.</a:t>
            </a:r>
          </a:p>
          <a:p>
            <a:r>
              <a:rPr lang="en-GB" dirty="0">
                <a:solidFill>
                  <a:srgbClr val="FF0000"/>
                </a:solidFill>
              </a:rPr>
              <a:t>What went wrong, and whose (if anyone’s) fault may it have been?    </a:t>
            </a:r>
            <a:r>
              <a:rPr lang="en-GB" dirty="0"/>
              <a:t>Write a few words in box 3.</a:t>
            </a:r>
          </a:p>
        </p:txBody>
      </p:sp>
      <p:sp>
        <p:nvSpPr>
          <p:cNvPr id="5632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Most people’s views...</a:t>
            </a:r>
          </a:p>
        </p:txBody>
      </p:sp>
      <p:sp>
        <p:nvSpPr>
          <p:cNvPr id="57347" name="Rectangle 3"/>
          <p:cNvSpPr>
            <a:spLocks noChangeArrowheads="1"/>
          </p:cNvSpPr>
          <p:nvPr/>
        </p:nvSpPr>
        <p:spPr bwMode="auto">
          <a:xfrm>
            <a:off x="755650" y="1341438"/>
            <a:ext cx="7861300" cy="3810000"/>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did not really want to learn it</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could not see the point</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bad teaching</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could not make sense of it</a:t>
            </a:r>
          </a:p>
        </p:txBody>
      </p:sp>
      <p:sp>
        <p:nvSpPr>
          <p:cNvPr id="5734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p:txBody>
          <a:bodyPr/>
          <a:lstStyle/>
          <a:p>
            <a:pPr>
              <a:defRPr/>
            </a:pPr>
            <a:r>
              <a:rPr lang="en-GB" dirty="0"/>
              <a:t>Is there anyone there?</a:t>
            </a:r>
          </a:p>
        </p:txBody>
      </p:sp>
      <p:sp>
        <p:nvSpPr>
          <p:cNvPr id="58371" name="Rectangle 3"/>
          <p:cNvSpPr>
            <a:spLocks noGrp="1" noChangeArrowheads="1"/>
          </p:cNvSpPr>
          <p:nvPr>
            <p:ph type="subTitle" idx="1"/>
          </p:nvPr>
        </p:nvSpPr>
        <p:spPr>
          <a:xfrm>
            <a:off x="849313" y="3933056"/>
            <a:ext cx="6248400" cy="1478732"/>
          </a:xfrm>
        </p:spPr>
        <p:txBody>
          <a:bodyPr/>
          <a:lstStyle/>
          <a:p>
            <a:r>
              <a:rPr lang="en-GB" sz="3600" b="1" dirty="0"/>
              <a:t>What station are you broadcasting 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6600" b="1" dirty="0">
                <a:latin typeface="Cambria" pitchFamily="18" charset="0"/>
              </a:rPr>
              <a:t>Try WIIFM</a:t>
            </a:r>
          </a:p>
        </p:txBody>
      </p:sp>
      <p:sp>
        <p:nvSpPr>
          <p:cNvPr id="259075" name="Rectangle 3"/>
          <p:cNvSpPr>
            <a:spLocks noGrp="1" noChangeArrowheads="1"/>
          </p:cNvSpPr>
          <p:nvPr>
            <p:ph idx="1"/>
          </p:nvPr>
        </p:nvSpPr>
        <p:spPr/>
        <p:txBody>
          <a:bodyPr/>
          <a:lstStyle/>
          <a:p>
            <a:pPr>
              <a:buNone/>
              <a:defRPr/>
            </a:pPr>
            <a:r>
              <a:rPr lang="en-GB" sz="4000" dirty="0">
                <a:solidFill>
                  <a:srgbClr val="FF0000"/>
                </a:solidFill>
              </a:rPr>
              <a:t>What’s in it for me?</a:t>
            </a:r>
          </a:p>
          <a:p>
            <a:pPr>
              <a:defRPr/>
            </a:pPr>
            <a:r>
              <a:rPr lang="en-GB" dirty="0"/>
              <a:t>Consciously address the </a:t>
            </a:r>
            <a:r>
              <a:rPr lang="en-GB" dirty="0">
                <a:solidFill>
                  <a:srgbClr val="FF0000"/>
                </a:solidFill>
              </a:rPr>
              <a:t>‘so what’ </a:t>
            </a:r>
            <a:r>
              <a:rPr lang="en-GB" dirty="0"/>
              <a:t>in learners’ minds;</a:t>
            </a:r>
          </a:p>
          <a:p>
            <a:pPr>
              <a:defRPr/>
            </a:pPr>
            <a:r>
              <a:rPr lang="en-GB" dirty="0"/>
              <a:t>Or indeed the </a:t>
            </a:r>
            <a:r>
              <a:rPr lang="en-GB" dirty="0">
                <a:solidFill>
                  <a:srgbClr val="FF0000"/>
                </a:solidFill>
              </a:rPr>
              <a:t>‘wtf’?</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Learners learn far more readily if they are continuously aware of the </a:t>
            </a:r>
            <a:r>
              <a:rPr lang="en-GB" dirty="0">
                <a:solidFill>
                  <a:srgbClr val="FF0000"/>
                </a:solidFill>
              </a:rPr>
              <a:t>benefits</a:t>
            </a:r>
            <a:r>
              <a:rPr lang="en-GB" dirty="0"/>
              <a:t> for them of putting energy into their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4: And if there isn’t a ‘want’?</a:t>
            </a:r>
          </a:p>
        </p:txBody>
      </p:sp>
      <p:sp>
        <p:nvSpPr>
          <p:cNvPr id="59395" name="Rectangle 3"/>
          <p:cNvSpPr>
            <a:spLocks noGrp="1" noChangeArrowheads="1"/>
          </p:cNvSpPr>
          <p:nvPr>
            <p:ph idx="1"/>
          </p:nvPr>
        </p:nvSpPr>
        <p:spPr>
          <a:xfrm>
            <a:off x="358775" y="1196975"/>
            <a:ext cx="8389805" cy="4670425"/>
          </a:xfrm>
          <a:noFill/>
        </p:spPr>
        <p:txBody>
          <a:bodyPr/>
          <a:lstStyle/>
          <a:p>
            <a:pPr eaLnBrk="1" hangingPunct="1"/>
            <a:r>
              <a:rPr lang="en-GB" dirty="0"/>
              <a:t>Think of something that you did learn successfully, but at the time you didn’t </a:t>
            </a:r>
            <a:r>
              <a:rPr lang="en-GB" dirty="0">
                <a:solidFill>
                  <a:srgbClr val="FF0000"/>
                </a:solidFill>
              </a:rPr>
              <a:t>want</a:t>
            </a:r>
            <a:r>
              <a:rPr lang="en-GB" dirty="0"/>
              <a:t> to learn it.</a:t>
            </a:r>
          </a:p>
          <a:p>
            <a:pPr eaLnBrk="1" hangingPunct="1"/>
            <a:r>
              <a:rPr lang="en-GB" dirty="0">
                <a:solidFill>
                  <a:srgbClr val="FF0000"/>
                </a:solidFill>
              </a:rPr>
              <a:t>What kept you going</a:t>
            </a:r>
            <a:r>
              <a:rPr lang="en-GB" dirty="0"/>
              <a:t>, so that you did indeed succeed in learning it?   Jot a few words in box 4.     </a:t>
            </a:r>
          </a:p>
        </p:txBody>
      </p:sp>
      <p:sp>
        <p:nvSpPr>
          <p:cNvPr id="6042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Most people’s views...</a:t>
            </a:r>
          </a:p>
        </p:txBody>
      </p:sp>
      <p:sp>
        <p:nvSpPr>
          <p:cNvPr id="61443" name="Rectangle 3"/>
          <p:cNvSpPr>
            <a:spLocks noChangeArrowheads="1"/>
          </p:cNvSpPr>
          <p:nvPr/>
        </p:nvSpPr>
        <p:spPr bwMode="auto">
          <a:xfrm>
            <a:off x="755650" y="1268413"/>
            <a:ext cx="7861300" cy="4395787"/>
          </a:xfrm>
          <a:prstGeom prst="rect">
            <a:avLst/>
          </a:prstGeom>
          <a:noFill/>
          <a:ln w="12700">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strong support and encouragement</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did not want to be seen </a:t>
            </a:r>
            <a:r>
              <a:rPr lang="en-US" b="1" i="1" dirty="0">
                <a:solidFill>
                  <a:srgbClr val="000000"/>
                </a:solidFill>
                <a:latin typeface="Tahoma" pitchFamily="34" charset="0"/>
              </a:rPr>
              <a:t>not</a:t>
            </a:r>
            <a:r>
              <a:rPr lang="en-US" b="1" dirty="0">
                <a:solidFill>
                  <a:srgbClr val="000000"/>
                </a:solidFill>
                <a:latin typeface="Tahoma" pitchFamily="34" charset="0"/>
              </a:rPr>
              <a:t> able to do it</a:t>
            </a:r>
          </a:p>
          <a:p>
            <a:pPr marL="749300" indent="-749300" eaLnBrk="0" hangingPunct="0">
              <a:lnSpc>
                <a:spcPct val="90000"/>
              </a:lnSpc>
              <a:spcBef>
                <a:spcPct val="30000"/>
              </a:spcBef>
              <a:buClr>
                <a:srgbClr val="FF3399"/>
              </a:buClr>
              <a:buFont typeface="Monotype Sorts" pitchFamily="2" charset="2"/>
              <a:buChar char="]"/>
            </a:pPr>
            <a:r>
              <a:rPr lang="en-US" b="1" dirty="0">
                <a:solidFill>
                  <a:srgbClr val="000000"/>
                </a:solidFill>
                <a:latin typeface="Tahoma" pitchFamily="34" charset="0"/>
              </a:rPr>
              <a:t>needed to do it for what I wanted next</a:t>
            </a:r>
          </a:p>
        </p:txBody>
      </p:sp>
      <p:sp>
        <p:nvSpPr>
          <p:cNvPr id="6144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a:t>learning by </a:t>
            </a:r>
            <a:r>
              <a:rPr lang="en-GB" sz="3600" dirty="0">
                <a:solidFill>
                  <a:srgbClr val="FF0000"/>
                </a:solidFill>
              </a:rPr>
              <a:t>doing</a:t>
            </a:r>
          </a:p>
          <a:p>
            <a:pPr eaLnBrk="1" hangingPunct="1">
              <a:lnSpc>
                <a:spcPct val="100000"/>
              </a:lnSpc>
            </a:pPr>
            <a:r>
              <a:rPr lang="en-GB" sz="3600" dirty="0"/>
              <a:t>learning from </a:t>
            </a:r>
            <a:r>
              <a:rPr lang="en-GB" sz="3600" dirty="0">
                <a:solidFill>
                  <a:srgbClr val="FF0000"/>
                </a:solidFill>
              </a:rPr>
              <a:t>feedback</a:t>
            </a:r>
          </a:p>
          <a:p>
            <a:pPr eaLnBrk="1" hangingPunct="1">
              <a:lnSpc>
                <a:spcPct val="100000"/>
              </a:lnSpc>
            </a:pPr>
            <a:r>
              <a:rPr lang="en-GB" sz="3600" dirty="0">
                <a:solidFill>
                  <a:srgbClr val="FF0000"/>
                </a:solidFill>
              </a:rPr>
              <a:t>wanting</a:t>
            </a:r>
            <a:r>
              <a:rPr lang="en-GB" sz="3600" dirty="0"/>
              <a:t> to learn</a:t>
            </a:r>
          </a:p>
          <a:p>
            <a:pPr eaLnBrk="1" hangingPunct="1">
              <a:lnSpc>
                <a:spcPct val="100000"/>
              </a:lnSpc>
            </a:pPr>
            <a:r>
              <a:rPr lang="en-GB" sz="3600" dirty="0">
                <a:solidFill>
                  <a:srgbClr val="FF0000"/>
                </a:solidFill>
              </a:rPr>
              <a:t>needing</a:t>
            </a:r>
            <a:r>
              <a:rPr lang="en-GB" sz="3600" dirty="0"/>
              <a:t> to learn</a:t>
            </a:r>
          </a:p>
          <a:p>
            <a:pPr eaLnBrk="1" hangingPunct="1">
              <a:lnSpc>
                <a:spcPct val="100000"/>
              </a:lnSpc>
            </a:pPr>
            <a:r>
              <a:rPr lang="en-GB" sz="3600" dirty="0">
                <a:solidFill>
                  <a:srgbClr val="FF0000"/>
                </a:solidFill>
              </a:rPr>
              <a:t>...</a:t>
            </a:r>
            <a:endParaRPr lang="en-GB" sz="36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914399"/>
          </a:xfrm>
        </p:spPr>
        <p:txBody>
          <a:bodyPr/>
          <a:lstStyle/>
          <a:p>
            <a:pPr algn="l"/>
            <a:r>
              <a:rPr lang="en-GB" sz="3200" b="1" dirty="0">
                <a:solidFill>
                  <a:schemeClr val="accent2"/>
                </a:solidFill>
              </a:rPr>
              <a:t>‘Do you </a:t>
            </a:r>
            <a:r>
              <a:rPr lang="en-GB" sz="3200" b="1" dirty="0">
                <a:solidFill>
                  <a:srgbClr val="FF0000"/>
                </a:solidFill>
              </a:rPr>
              <a:t>understand</a:t>
            </a:r>
            <a:r>
              <a:rPr lang="en-GB" sz="3200" b="1" dirty="0">
                <a:solidFill>
                  <a:schemeClr val="accent2"/>
                </a:solidFill>
              </a:rPr>
              <a:t>?’ lecturer asks student.</a:t>
            </a:r>
            <a:endParaRPr lang="en-US" sz="3200" b="1" dirty="0"/>
          </a:p>
        </p:txBody>
      </p:sp>
      <p:sp>
        <p:nvSpPr>
          <p:cNvPr id="3" name="Content Placeholder 2"/>
          <p:cNvSpPr>
            <a:spLocks noGrp="1"/>
          </p:cNvSpPr>
          <p:nvPr>
            <p:ph idx="1"/>
          </p:nvPr>
        </p:nvSpPr>
        <p:spPr>
          <a:xfrm>
            <a:off x="228600" y="838200"/>
            <a:ext cx="8915400" cy="5638799"/>
          </a:xfrm>
        </p:spPr>
        <p:txBody>
          <a:bodyPr/>
          <a:lstStyle/>
          <a:p>
            <a:pPr marL="171450" indent="-171450">
              <a:lnSpc>
                <a:spcPct val="100000"/>
              </a:lnSpc>
              <a:buNone/>
            </a:pPr>
            <a:r>
              <a:rPr lang="en-GB" sz="2000" dirty="0">
                <a:solidFill>
                  <a:srgbClr val="006600"/>
                </a:solidFill>
              </a:rPr>
              <a:t>‘Understand </a:t>
            </a:r>
            <a:r>
              <a:rPr lang="en-GB" sz="2000" dirty="0">
                <a:solidFill>
                  <a:srgbClr val="FF0000"/>
                </a:solidFill>
              </a:rPr>
              <a:t>what</a:t>
            </a:r>
            <a:r>
              <a:rPr lang="en-GB" sz="2000" dirty="0">
                <a:solidFill>
                  <a:srgbClr val="006600"/>
                </a:solidFill>
              </a:rPr>
              <a:t>?’ </a:t>
            </a:r>
            <a:r>
              <a:rPr lang="en-GB" sz="2000" dirty="0">
                <a:solidFill>
                  <a:schemeClr val="accent2"/>
                </a:solidFill>
              </a:rPr>
              <a:t>thinks student. </a:t>
            </a:r>
          </a:p>
          <a:p>
            <a:pPr marL="171450" indent="-171450">
              <a:lnSpc>
                <a:spcPct val="100000"/>
              </a:lnSpc>
              <a:buNone/>
            </a:pPr>
            <a:r>
              <a:rPr lang="en-GB" sz="2000" dirty="0">
                <a:solidFill>
                  <a:srgbClr val="006600"/>
                </a:solidFill>
              </a:rPr>
              <a:t>‘</a:t>
            </a:r>
            <a:r>
              <a:rPr lang="en-GB" sz="2000" dirty="0">
                <a:solidFill>
                  <a:srgbClr val="FF0000"/>
                </a:solidFill>
              </a:rPr>
              <a:t>What</a:t>
            </a:r>
            <a:r>
              <a:rPr lang="en-GB" sz="2000" dirty="0">
                <a:solidFill>
                  <a:srgbClr val="006600"/>
                </a:solidFill>
              </a:rPr>
              <a:t> am I supposed to understand?’ </a:t>
            </a:r>
          </a:p>
          <a:p>
            <a:pPr marL="171450" indent="-171450">
              <a:lnSpc>
                <a:spcPct val="100000"/>
              </a:lnSpc>
              <a:buNone/>
            </a:pPr>
            <a:r>
              <a:rPr lang="en-GB" sz="2000" dirty="0">
                <a:solidFill>
                  <a:srgbClr val="006600"/>
                </a:solidFill>
              </a:rPr>
              <a:t>‘What will he/she think of me if I say “</a:t>
            </a:r>
            <a:r>
              <a:rPr lang="en-GB" sz="2000" dirty="0">
                <a:solidFill>
                  <a:srgbClr val="FF0000"/>
                </a:solidFill>
              </a:rPr>
              <a:t>no</a:t>
            </a:r>
            <a:r>
              <a:rPr lang="en-GB" sz="2000" dirty="0">
                <a:solidFill>
                  <a:srgbClr val="006600"/>
                </a:solidFill>
              </a:rPr>
              <a:t>”?’ </a:t>
            </a:r>
          </a:p>
          <a:p>
            <a:pPr marL="171450" indent="-171450">
              <a:lnSpc>
                <a:spcPct val="100000"/>
              </a:lnSpc>
              <a:buNone/>
            </a:pPr>
            <a:r>
              <a:rPr lang="en-GB" sz="2000" dirty="0">
                <a:solidFill>
                  <a:srgbClr val="006600"/>
                </a:solidFill>
              </a:rPr>
              <a:t>‘If I say “</a:t>
            </a:r>
            <a:r>
              <a:rPr lang="en-GB" sz="2000" dirty="0">
                <a:solidFill>
                  <a:srgbClr val="FF0000"/>
                </a:solidFill>
              </a:rPr>
              <a:t>yes</a:t>
            </a:r>
            <a:r>
              <a:rPr lang="en-GB" sz="2000" dirty="0">
                <a:solidFill>
                  <a:srgbClr val="006600"/>
                </a:solidFill>
              </a:rPr>
              <a:t>” will he/she ask me a difficult question to catch me out?’ </a:t>
            </a:r>
          </a:p>
          <a:p>
            <a:pPr marL="171450" indent="-171450">
              <a:lnSpc>
                <a:spcPct val="100000"/>
              </a:lnSpc>
              <a:buNone/>
            </a:pPr>
            <a:r>
              <a:rPr lang="en-GB" sz="2000" dirty="0">
                <a:solidFill>
                  <a:srgbClr val="006600"/>
                </a:solidFill>
              </a:rPr>
              <a:t>‘</a:t>
            </a:r>
            <a:r>
              <a:rPr lang="en-GB" sz="2000" dirty="0">
                <a:solidFill>
                  <a:srgbClr val="FF0000"/>
                </a:solidFill>
              </a:rPr>
              <a:t>Why</a:t>
            </a:r>
            <a:r>
              <a:rPr lang="en-GB" sz="2000" dirty="0">
                <a:solidFill>
                  <a:srgbClr val="006600"/>
                </a:solidFill>
              </a:rPr>
              <a:t> am I being asked this anyway?’ </a:t>
            </a:r>
          </a:p>
          <a:p>
            <a:pPr marL="171450" indent="-171450">
              <a:lnSpc>
                <a:spcPct val="100000"/>
              </a:lnSpc>
              <a:buNone/>
            </a:pPr>
            <a:r>
              <a:rPr lang="en-GB" sz="2000" dirty="0">
                <a:solidFill>
                  <a:srgbClr val="006600"/>
                </a:solidFill>
              </a:rPr>
              <a:t>‘Is it going to be </a:t>
            </a:r>
            <a:r>
              <a:rPr lang="en-GB" sz="2000" dirty="0">
                <a:solidFill>
                  <a:srgbClr val="FF0000"/>
                </a:solidFill>
              </a:rPr>
              <a:t>important</a:t>
            </a:r>
            <a:r>
              <a:rPr lang="en-GB" sz="2000" dirty="0">
                <a:solidFill>
                  <a:srgbClr val="006600"/>
                </a:solidFill>
              </a:rPr>
              <a:t> for me to understand this?’. </a:t>
            </a:r>
          </a:p>
          <a:p>
            <a:pPr marL="171450" indent="-171450">
              <a:lnSpc>
                <a:spcPct val="100000"/>
              </a:lnSpc>
              <a:buNone/>
            </a:pPr>
            <a:r>
              <a:rPr lang="en-GB" sz="2000" dirty="0">
                <a:solidFill>
                  <a:srgbClr val="006600"/>
                </a:solidFill>
              </a:rPr>
              <a:t>‘How will I </a:t>
            </a:r>
            <a:r>
              <a:rPr lang="en-GB" sz="2000" dirty="0">
                <a:solidFill>
                  <a:srgbClr val="FF0000"/>
                </a:solidFill>
              </a:rPr>
              <a:t>know</a:t>
            </a:r>
            <a:r>
              <a:rPr lang="en-GB" sz="2000" dirty="0">
                <a:solidFill>
                  <a:srgbClr val="006600"/>
                </a:solidFill>
              </a:rPr>
              <a:t> when I understand it?’. </a:t>
            </a:r>
          </a:p>
          <a:p>
            <a:pPr marL="171450" indent="-171450">
              <a:lnSpc>
                <a:spcPct val="100000"/>
              </a:lnSpc>
              <a:buNone/>
            </a:pPr>
            <a:r>
              <a:rPr lang="en-GB" sz="2000" dirty="0">
                <a:solidFill>
                  <a:srgbClr val="006600"/>
                </a:solidFill>
              </a:rPr>
              <a:t>‘What will I be able to </a:t>
            </a:r>
            <a:r>
              <a:rPr lang="en-GB" sz="2000" dirty="0">
                <a:solidFill>
                  <a:srgbClr val="FF0000"/>
                </a:solidFill>
              </a:rPr>
              <a:t>do</a:t>
            </a:r>
            <a:r>
              <a:rPr lang="en-GB" sz="2000" dirty="0">
                <a:solidFill>
                  <a:srgbClr val="006600"/>
                </a:solidFill>
              </a:rPr>
              <a:t> when I understand it?’.</a:t>
            </a:r>
          </a:p>
          <a:p>
            <a:pPr marL="171450" indent="-171450">
              <a:lnSpc>
                <a:spcPct val="100000"/>
              </a:lnSpc>
              <a:buNone/>
            </a:pPr>
            <a:r>
              <a:rPr lang="en-GB" sz="2000" dirty="0">
                <a:solidFill>
                  <a:srgbClr val="006600"/>
                </a:solidFill>
              </a:rPr>
              <a:t>‘How will I be able to </a:t>
            </a:r>
            <a:r>
              <a:rPr lang="en-GB" sz="2000" dirty="0">
                <a:solidFill>
                  <a:srgbClr val="FF0000"/>
                </a:solidFill>
              </a:rPr>
              <a:t>demonstrate</a:t>
            </a:r>
            <a:r>
              <a:rPr lang="en-GB" sz="2000" dirty="0">
                <a:solidFill>
                  <a:srgbClr val="006600"/>
                </a:solidFill>
              </a:rPr>
              <a:t> my understanding of it?’. </a:t>
            </a:r>
          </a:p>
          <a:p>
            <a:pPr marL="171450" indent="-171450">
              <a:lnSpc>
                <a:spcPct val="100000"/>
              </a:lnSpc>
              <a:buNone/>
            </a:pPr>
            <a:r>
              <a:rPr lang="en-GB" sz="2000" dirty="0">
                <a:solidFill>
                  <a:srgbClr val="006600"/>
                </a:solidFill>
              </a:rPr>
              <a:t>‘Do I </a:t>
            </a:r>
            <a:r>
              <a:rPr lang="en-GB" sz="2000" dirty="0">
                <a:solidFill>
                  <a:srgbClr val="FF0000"/>
                </a:solidFill>
              </a:rPr>
              <a:t>actually</a:t>
            </a:r>
            <a:r>
              <a:rPr lang="en-GB" sz="2000" dirty="0">
                <a:solidFill>
                  <a:srgbClr val="006600"/>
                </a:solidFill>
              </a:rPr>
              <a:t> have to understand it, or will it be enough simply to demonstrate my understanding of it, by doing something I can do, even when I don’t understand it?’. </a:t>
            </a:r>
          </a:p>
          <a:p>
            <a:pPr marL="171450" indent="-171450">
              <a:lnSpc>
                <a:spcPct val="100000"/>
              </a:lnSpc>
              <a:buNone/>
            </a:pPr>
            <a:r>
              <a:rPr lang="en-GB" sz="2000" dirty="0">
                <a:solidFill>
                  <a:srgbClr val="006600"/>
                </a:solidFill>
              </a:rPr>
              <a:t>‘Does </a:t>
            </a:r>
            <a:r>
              <a:rPr lang="en-GB" sz="2000" dirty="0">
                <a:solidFill>
                  <a:srgbClr val="FF0000"/>
                </a:solidFill>
              </a:rPr>
              <a:t>he/she</a:t>
            </a:r>
            <a:r>
              <a:rPr lang="en-GB" sz="2000" dirty="0">
                <a:solidFill>
                  <a:srgbClr val="006600"/>
                </a:solidFill>
              </a:rPr>
              <a:t> understand it, anyway?’</a:t>
            </a:r>
          </a:p>
          <a:p>
            <a:pPr marL="171450" indent="-171450">
              <a:lnSpc>
                <a:spcPct val="100000"/>
              </a:lnSpc>
              <a:buNone/>
            </a:pPr>
            <a:r>
              <a:rPr lang="en-GB" sz="2000" dirty="0">
                <a:solidFill>
                  <a:schemeClr val="accent2"/>
                </a:solidFill>
              </a:rPr>
              <a:t>‘</a:t>
            </a:r>
            <a:r>
              <a:rPr lang="en-GB" sz="2000" dirty="0" err="1">
                <a:solidFill>
                  <a:schemeClr val="accent2"/>
                </a:solidFill>
              </a:rPr>
              <a:t>Mmmm</a:t>
            </a:r>
            <a:r>
              <a:rPr lang="en-GB" sz="2000" dirty="0">
                <a:solidFill>
                  <a:schemeClr val="accent2"/>
                </a:solidFill>
              </a:rPr>
              <a:t>’ replies student (as soon as possible after all that thinking). … continued…</a:t>
            </a:r>
          </a:p>
          <a:p>
            <a:pPr>
              <a:lnSpc>
                <a:spcPct val="100000"/>
              </a:lnSpc>
              <a:buNone/>
            </a:pP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5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09600"/>
            <a:ext cx="8605838" cy="5257801"/>
          </a:xfrm>
        </p:spPr>
        <p:txBody>
          <a:bodyPr/>
          <a:lstStyle/>
          <a:p>
            <a:pPr>
              <a:lnSpc>
                <a:spcPct val="100000"/>
              </a:lnSpc>
              <a:buNone/>
            </a:pPr>
            <a:r>
              <a:rPr lang="en-GB" sz="2200" dirty="0"/>
              <a:t>‘So you don’t understand it then?’ alleges lecturer.</a:t>
            </a:r>
          </a:p>
          <a:p>
            <a:pPr>
              <a:lnSpc>
                <a:spcPct val="100000"/>
              </a:lnSpc>
              <a:buNone/>
            </a:pPr>
            <a:r>
              <a:rPr lang="en-GB" sz="2200" dirty="0">
                <a:solidFill>
                  <a:srgbClr val="006600"/>
                </a:solidFill>
              </a:rPr>
              <a:t>‘Well, …’ replies student.</a:t>
            </a:r>
          </a:p>
          <a:p>
            <a:pPr>
              <a:lnSpc>
                <a:spcPct val="100000"/>
              </a:lnSpc>
              <a:buNone/>
            </a:pPr>
            <a:r>
              <a:rPr lang="en-GB" sz="2200" dirty="0"/>
              <a:t>‘So you understand it well?’ smiles lecturer.</a:t>
            </a:r>
          </a:p>
          <a:p>
            <a:pPr>
              <a:lnSpc>
                <a:spcPct val="100000"/>
              </a:lnSpc>
              <a:buNone/>
            </a:pPr>
            <a:r>
              <a:rPr lang="en-GB" sz="2200" dirty="0">
                <a:solidFill>
                  <a:srgbClr val="006600"/>
                </a:solidFill>
              </a:rPr>
              <a:t>‘Just about’ replies student.</a:t>
            </a:r>
          </a:p>
          <a:p>
            <a:pPr>
              <a:lnSpc>
                <a:spcPct val="100000"/>
              </a:lnSpc>
              <a:buNone/>
            </a:pPr>
            <a:r>
              <a:rPr lang="en-GB" sz="2200" dirty="0"/>
              <a:t>‘Ah, good’ says lecturer. ‘I made myself clear then?’</a:t>
            </a:r>
          </a:p>
          <a:p>
            <a:pPr>
              <a:lnSpc>
                <a:spcPct val="100000"/>
              </a:lnSpc>
              <a:buNone/>
            </a:pPr>
            <a:r>
              <a:rPr lang="en-GB" sz="2200" dirty="0">
                <a:solidFill>
                  <a:srgbClr val="006600"/>
                </a:solidFill>
              </a:rPr>
              <a:t>‘Of course’ replies student.</a:t>
            </a:r>
          </a:p>
          <a:p>
            <a:pPr>
              <a:lnSpc>
                <a:spcPct val="100000"/>
              </a:lnSpc>
              <a:buNone/>
            </a:pPr>
            <a:endParaRPr lang="en-GB" sz="2200" dirty="0">
              <a:solidFill>
                <a:srgbClr val="006600"/>
              </a:solidFill>
            </a:endParaRPr>
          </a:p>
          <a:p>
            <a:pPr>
              <a:lnSpc>
                <a:spcPct val="100000"/>
              </a:lnSpc>
              <a:buNone/>
            </a:pPr>
            <a:r>
              <a:rPr lang="en-GB" sz="2200" dirty="0">
                <a:solidFill>
                  <a:srgbClr val="C00000"/>
                </a:solidFill>
              </a:rPr>
              <a:t>[Because of things like this, the word ‘understand’ is best avoided in intended learning outcomes – and in life in general, except to get people </a:t>
            </a:r>
            <a:r>
              <a:rPr lang="en-GB" sz="2200">
                <a:solidFill>
                  <a:srgbClr val="C00000"/>
                </a:solidFill>
              </a:rPr>
              <a:t>thinking].</a:t>
            </a:r>
            <a:endParaRPr lang="en-GB" sz="22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1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1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10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10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100"/>
                                  </p:iterate>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a:lnSpc>
                <a:spcPct val="85000"/>
              </a:lnSpc>
              <a:defRPr sz="3600" b="1">
                <a:solidFill>
                  <a:srgbClr val="008000"/>
                </a:solidFill>
                <a:latin typeface="Calibri" panose="020F0502020204030204" pitchFamily="34" charset="0"/>
                <a:ea typeface="+mj-ea"/>
                <a:cs typeface="Calibri" panose="020F0502020204030204" pitchFamily="34" charset="0"/>
              </a:defRPr>
            </a:lvl1pPr>
            <a:lvl2pPr algn="ctr">
              <a:lnSpc>
                <a:spcPct val="85000"/>
              </a:lnSpc>
              <a:defRPr>
                <a:solidFill>
                  <a:srgbClr val="008000"/>
                </a:solidFill>
                <a:latin typeface="Arial Rounded MT Bold" pitchFamily="34" charset="0"/>
              </a:defRPr>
            </a:lvl2pPr>
            <a:lvl3pPr algn="ctr">
              <a:lnSpc>
                <a:spcPct val="85000"/>
              </a:lnSpc>
              <a:defRPr>
                <a:solidFill>
                  <a:srgbClr val="008000"/>
                </a:solidFill>
                <a:latin typeface="Arial Rounded MT Bold" pitchFamily="34" charset="0"/>
              </a:defRPr>
            </a:lvl3pPr>
            <a:lvl4pPr algn="ctr">
              <a:lnSpc>
                <a:spcPct val="85000"/>
              </a:lnSpc>
              <a:defRPr>
                <a:solidFill>
                  <a:srgbClr val="008000"/>
                </a:solidFill>
                <a:latin typeface="Arial Rounded MT Bold" pitchFamily="34" charset="0"/>
              </a:defRPr>
            </a:lvl4pPr>
            <a:lvl5pPr algn="ctr">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a:spcBef>
                <a:spcPct val="35000"/>
              </a:spcBef>
              <a:buClr>
                <a:srgbClr val="009900"/>
              </a:buClr>
              <a:buFont typeface="Wingdings" pitchFamily="2" charset="2"/>
              <a:buChar char="v"/>
              <a:defRPr/>
            </a:pPr>
            <a:r>
              <a:rPr lang="en-GB" b="1" kern="0" dirty="0">
                <a:solidFill>
                  <a:srgbClr val="660066"/>
                </a:solidFill>
                <a:latin typeface="Calibri" pitchFamily="34" charset="0"/>
                <a:cs typeface="Arial" pitchFamily="34" charset="0"/>
              </a:rPr>
              <a:t>learning by </a:t>
            </a:r>
            <a:r>
              <a:rPr lang="en-GB" b="1" kern="0" dirty="0">
                <a:solidFill>
                  <a:srgbClr val="FF0000"/>
                </a:solidFill>
                <a:latin typeface="Calibri" pitchFamily="34" charset="0"/>
                <a:cs typeface="Arial" pitchFamily="34" charset="0"/>
              </a:rPr>
              <a:t>doing</a:t>
            </a:r>
          </a:p>
          <a:p>
            <a:pPr marL="533400" indent="-533400">
              <a:spcBef>
                <a:spcPct val="35000"/>
              </a:spcBef>
              <a:buClr>
                <a:srgbClr val="009900"/>
              </a:buClr>
              <a:buFont typeface="Wingdings" pitchFamily="2" charset="2"/>
              <a:buChar char="v"/>
              <a:defRPr/>
            </a:pPr>
            <a:r>
              <a:rPr lang="en-GB" b="1" kern="0" dirty="0">
                <a:solidFill>
                  <a:srgbClr val="660066"/>
                </a:solidFill>
                <a:latin typeface="Calibri" pitchFamily="34" charset="0"/>
                <a:cs typeface="Arial" pitchFamily="34" charset="0"/>
              </a:rPr>
              <a:t>learning from </a:t>
            </a:r>
            <a:r>
              <a:rPr lang="en-GB" b="1" kern="0" dirty="0">
                <a:solidFill>
                  <a:srgbClr val="FF0000"/>
                </a:solidFill>
                <a:latin typeface="Calibri" pitchFamily="34" charset="0"/>
                <a:cs typeface="Arial" pitchFamily="34" charset="0"/>
              </a:rPr>
              <a:t>feedback</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wanting</a:t>
            </a:r>
            <a:r>
              <a:rPr lang="en-GB" b="1" kern="0" dirty="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needing</a:t>
            </a:r>
            <a:r>
              <a:rPr lang="en-GB" b="1" kern="0" dirty="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making</a:t>
            </a:r>
            <a:r>
              <a:rPr lang="en-GB" b="1" kern="0" dirty="0">
                <a:solidFill>
                  <a:srgbClr val="660066"/>
                </a:solidFill>
                <a:latin typeface="Calibri" pitchFamily="34" charset="0"/>
                <a:cs typeface="Arial" pitchFamily="34" charset="0"/>
              </a:rPr>
              <a:t> </a:t>
            </a:r>
            <a:r>
              <a:rPr lang="en-GB" b="1" kern="0" dirty="0">
                <a:solidFill>
                  <a:srgbClr val="FF0000"/>
                </a:solidFill>
                <a:latin typeface="Calibri" pitchFamily="34" charset="0"/>
                <a:cs typeface="Arial" pitchFamily="34" charset="0"/>
              </a:rPr>
              <a:t>sense</a:t>
            </a:r>
            <a:r>
              <a:rPr lang="en-GB" b="1" kern="0" dirty="0">
                <a:solidFill>
                  <a:srgbClr val="660066"/>
                </a:solidFill>
                <a:latin typeface="Calibri" pitchFamily="34" charset="0"/>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a:latin typeface="Old English Text MT" pitchFamily="66" charset="0"/>
              </a:rPr>
              <a:t>active experimentation</a:t>
            </a:r>
          </a:p>
          <a:p>
            <a:pPr marL="812800" indent="-812800" eaLnBrk="1" hangingPunct="1">
              <a:buFont typeface="Wingdings" pitchFamily="2" charset="2"/>
              <a:buAutoNum type="alphaUcPeriod"/>
            </a:pPr>
            <a:r>
              <a:rPr lang="en-US" sz="4400" dirty="0">
                <a:latin typeface="Old English Text MT" pitchFamily="66" charset="0"/>
              </a:rPr>
              <a:t>concrete experience</a:t>
            </a:r>
          </a:p>
          <a:p>
            <a:pPr marL="812800" indent="-812800" eaLnBrk="1" hangingPunct="1">
              <a:buFont typeface="Wingdings" pitchFamily="2" charset="2"/>
              <a:buAutoNum type="alphaUcPeriod"/>
            </a:pPr>
            <a:r>
              <a:rPr lang="en-US" sz="4400" dirty="0">
                <a:latin typeface="Old English Text MT" pitchFamily="66" charset="0"/>
              </a:rPr>
              <a:t>reflective observation</a:t>
            </a:r>
          </a:p>
          <a:p>
            <a:pPr marL="812800" indent="-812800" eaLnBrk="1" hangingPunct="1">
              <a:buFont typeface="Wingdings" pitchFamily="2" charset="2"/>
              <a:buAutoNum type="alphaUcPeriod"/>
            </a:pPr>
            <a:r>
              <a:rPr lang="en-US" sz="4400" dirty="0">
                <a:latin typeface="Old English Text MT" pitchFamily="66" charset="0"/>
              </a:rPr>
              <a:t>abstract conceptualisation</a:t>
            </a:r>
            <a:endParaRPr lang="en-GB" sz="4400" dirty="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Intentions</a:t>
            </a:r>
          </a:p>
        </p:txBody>
      </p:sp>
      <p:sp>
        <p:nvSpPr>
          <p:cNvPr id="3" name="Content Placeholder 2"/>
          <p:cNvSpPr>
            <a:spLocks noGrp="1"/>
          </p:cNvSpPr>
          <p:nvPr>
            <p:ph idx="1"/>
          </p:nvPr>
        </p:nvSpPr>
        <p:spPr/>
        <p:txBody>
          <a:bodyPr/>
          <a:lstStyle/>
          <a:p>
            <a:r>
              <a:rPr lang="en-GB" dirty="0"/>
              <a:t>In this interactive session, we’ll explore </a:t>
            </a:r>
            <a:r>
              <a:rPr lang="en-GB" dirty="0">
                <a:solidFill>
                  <a:srgbClr val="CC0000"/>
                </a:solidFill>
              </a:rPr>
              <a:t>six questions</a:t>
            </a:r>
            <a:r>
              <a:rPr lang="en-GB" dirty="0"/>
              <a:t> I’ve asked countless people in the last 30 years, about how they learn well or badly, and draw out </a:t>
            </a:r>
            <a:r>
              <a:rPr lang="en-GB" dirty="0">
                <a:solidFill>
                  <a:srgbClr val="008000"/>
                </a:solidFill>
              </a:rPr>
              <a:t>seven factors </a:t>
            </a:r>
            <a:r>
              <a:rPr lang="en-GB" dirty="0"/>
              <a:t>which underpin successful learning. </a:t>
            </a:r>
          </a:p>
          <a:p>
            <a:r>
              <a:rPr lang="en-GB" dirty="0"/>
              <a:t>My claim is that the best way of making learning happen is to address these factors purposefully in every kind of learning context we design for students, and in assessment and feedback too.</a:t>
            </a:r>
          </a:p>
          <a:p>
            <a:endParaRPr lang="en-GB"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p:txBody>
          <a:bodyPr/>
          <a:lstStyle/>
          <a:p>
            <a:r>
              <a:rPr lang="en-GB" u="sng" dirty="0">
                <a:hlinkClick r:id="rId2"/>
              </a:rPr>
              <a:t>https://www.theguardian.com/education/2017/mar/12/no-evidence-to-back-idea-of-learning-styles?CMP=share_btn_tw</a:t>
            </a:r>
            <a:r>
              <a:rPr lang="en-GB" dirty="0"/>
              <a:t> </a:t>
            </a:r>
          </a:p>
          <a:p>
            <a:r>
              <a:rPr lang="en-GB" dirty="0"/>
              <a:t>(Link from my Tweet on March 13</a:t>
            </a:r>
            <a:r>
              <a:rPr lang="en-GB" baseline="30000" dirty="0"/>
              <a:t>th</a:t>
            </a:r>
            <a:r>
              <a:rPr lang="en-GB" dirty="0"/>
              <a:t> to a letter in the Guardian by prominent folk around the world of education)</a:t>
            </a:r>
          </a:p>
          <a:p>
            <a:r>
              <a:rPr lang="en-GB" dirty="0"/>
              <a:t>“No evidence to back idea of learning styles”</a:t>
            </a:r>
          </a:p>
          <a:p>
            <a:endParaRPr lang="en-GB" dirty="0"/>
          </a:p>
        </p:txBody>
      </p:sp>
    </p:spTree>
    <p:extLst>
      <p:ext uri="{BB962C8B-B14F-4D97-AF65-F5344CB8AC3E}">
        <p14:creationId xmlns:p14="http://schemas.microsoft.com/office/powerpoint/2010/main" val="246099569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endParaRPr lang="en-US" dirty="0">
              <a:solidFill>
                <a:srgbClr val="000000"/>
              </a:solidFill>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Active</a:t>
            </a:r>
          </a:p>
          <a:p>
            <a:pPr algn="ctr" eaLnBrk="0" hangingPunct="0">
              <a:lnSpc>
                <a:spcPct val="80000"/>
              </a:lnSpc>
            </a:pPr>
            <a:r>
              <a:rPr lang="en-US" sz="2400" b="1" dirty="0">
                <a:solidFill>
                  <a:srgbClr val="000000"/>
                </a:solidFill>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Concrete</a:t>
            </a:r>
          </a:p>
          <a:p>
            <a:pPr algn="ctr" eaLnBrk="0" hangingPunct="0">
              <a:lnSpc>
                <a:spcPct val="80000"/>
              </a:lnSpc>
            </a:pPr>
            <a:r>
              <a:rPr lang="en-US" sz="2400" b="1" dirty="0">
                <a:solidFill>
                  <a:srgbClr val="000000"/>
                </a:solidFill>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Reflective</a:t>
            </a:r>
          </a:p>
          <a:p>
            <a:pPr algn="ctr" eaLnBrk="0" hangingPunct="0">
              <a:lnSpc>
                <a:spcPct val="80000"/>
              </a:lnSpc>
            </a:pPr>
            <a:r>
              <a:rPr lang="en-US" sz="2400" b="1" dirty="0">
                <a:solidFill>
                  <a:srgbClr val="000000"/>
                </a:solidFill>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Abstract</a:t>
            </a:r>
          </a:p>
          <a:p>
            <a:pPr algn="ctr" eaLnBrk="0" hangingPunct="0">
              <a:lnSpc>
                <a:spcPct val="80000"/>
              </a:lnSpc>
            </a:pPr>
            <a:r>
              <a:rPr lang="en-US" sz="2400" b="1" dirty="0" err="1">
                <a:solidFill>
                  <a:srgbClr val="000000"/>
                </a:solidFill>
                <a:cs typeface="Arial" pitchFamily="34" charset="0"/>
              </a:rPr>
              <a:t>Conceptualisation</a:t>
            </a:r>
            <a:endParaRPr lang="en-US" sz="2400" b="1" dirty="0">
              <a:solidFill>
                <a:srgbClr val="000000"/>
              </a:solidFill>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Emotions?</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People?</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algn="ctr" eaLnBrk="0" hangingPunct="0">
              <a:lnSpc>
                <a:spcPct val="80000"/>
              </a:lnSpc>
            </a:pPr>
            <a:r>
              <a:rPr lang="en-US" sz="2800" b="1" dirty="0">
                <a:solidFill>
                  <a:srgbClr val="FFFF00"/>
                </a:solidFill>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Engagement?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44550" y="0"/>
            <a:ext cx="7759700" cy="1196752"/>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Is this a cycle?</a:t>
            </a:r>
          </a:p>
        </p:txBody>
      </p:sp>
      <p:sp>
        <p:nvSpPr>
          <p:cNvPr id="68611"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Making sense</a:t>
            </a:r>
          </a:p>
        </p:txBody>
      </p:sp>
      <p:sp>
        <p:nvSpPr>
          <p:cNvPr id="8" name="TextBox 7"/>
          <p:cNvSpPr txBox="1"/>
          <p:nvPr/>
        </p:nvSpPr>
        <p:spPr>
          <a:xfrm>
            <a:off x="4000496" y="1071546"/>
            <a:ext cx="4786346" cy="584775"/>
          </a:xfrm>
          <a:prstGeom prst="rect">
            <a:avLst/>
          </a:prstGeom>
          <a:noFill/>
        </p:spPr>
        <p:txBody>
          <a:bodyPr wrap="square" rtlCol="0">
            <a:spAutoFit/>
          </a:bodyPr>
          <a:lstStyle/>
          <a:p>
            <a:pPr eaLnBrk="0" hangingPunct="0"/>
            <a:r>
              <a:rPr lang="en-GB" sz="2800" b="1" dirty="0">
                <a:solidFill>
                  <a:srgbClr val="C00000"/>
                </a:solidFill>
                <a:latin typeface="Verdana" pitchFamily="34" charset="0"/>
              </a:rPr>
              <a:t>- No!</a:t>
            </a:r>
            <a:r>
              <a:rPr lang="en-GB" sz="3200" dirty="0">
                <a:solidFill>
                  <a:srgbClr val="C00000"/>
                </a:solidFill>
              </a:rPr>
              <a:t> </a:t>
            </a:r>
            <a:r>
              <a:rPr lang="en-GB" sz="2800" b="1" dirty="0">
                <a:solidFill>
                  <a:srgbClr val="C00000"/>
                </a:solidFill>
                <a:latin typeface="Verdana" pitchFamily="34" charset="0"/>
              </a:rPr>
              <a:t>It’s not a cycle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US" sz="3600" b="1" dirty="0">
                <a:latin typeface="Calibri" panose="020F0502020204030204" pitchFamily="34" charset="0"/>
                <a:cs typeface="Calibri" panose="020F0502020204030204" pitchFamily="34" charset="0"/>
              </a:rPr>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5: Think back to your own teaching</a:t>
            </a:r>
          </a:p>
        </p:txBody>
      </p:sp>
      <p:sp>
        <p:nvSpPr>
          <p:cNvPr id="3" name="Content Placeholder 2"/>
          <p:cNvSpPr>
            <a:spLocks noGrp="1"/>
          </p:cNvSpPr>
          <p:nvPr>
            <p:ph idx="1"/>
          </p:nvPr>
        </p:nvSpPr>
        <p:spPr/>
        <p:txBody>
          <a:bodyPr/>
          <a:lstStyle/>
          <a:p>
            <a:pPr>
              <a:lnSpc>
                <a:spcPct val="100000"/>
              </a:lnSpc>
            </a:pPr>
            <a:r>
              <a:rPr lang="en-GB" dirty="0"/>
              <a:t>Think of something you’ve taught for some time. Think back particularly to the </a:t>
            </a:r>
            <a:r>
              <a:rPr lang="en-GB" dirty="0">
                <a:solidFill>
                  <a:srgbClr val="FF0000"/>
                </a:solidFill>
              </a:rPr>
              <a:t>first</a:t>
            </a:r>
            <a:r>
              <a:rPr lang="en-GB" dirty="0"/>
              <a:t> time you taught it.</a:t>
            </a:r>
          </a:p>
          <a:p>
            <a:pPr>
              <a:lnSpc>
                <a:spcPct val="100000"/>
              </a:lnSpc>
            </a:pPr>
            <a:r>
              <a:rPr lang="en-GB" dirty="0"/>
              <a:t>To what extent did you find that you ‘had your head around it’ </a:t>
            </a:r>
            <a:r>
              <a:rPr lang="en-GB" dirty="0">
                <a:solidFill>
                  <a:srgbClr val="FF0000"/>
                </a:solidFill>
              </a:rPr>
              <a:t>much</a:t>
            </a:r>
            <a:r>
              <a:rPr lang="en-GB" dirty="0"/>
              <a:t> </a:t>
            </a:r>
            <a:r>
              <a:rPr lang="en-GB" dirty="0">
                <a:solidFill>
                  <a:srgbClr val="FF0000"/>
                </a:solidFill>
              </a:rPr>
              <a:t>better</a:t>
            </a:r>
            <a:r>
              <a:rPr lang="en-GB" dirty="0"/>
              <a:t> after teaching it for the first time?</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up on my website by lunchtime tomorrow</a:t>
            </a:r>
            <a:r>
              <a:rPr lang="en-GB" dirty="0">
                <a:solidFill>
                  <a:srgbClr val="C00000"/>
                </a:solidFill>
                <a:latin typeface="Calibri" pitchFamily="34" charset="0"/>
              </a:rPr>
              <a:t>:</a:t>
            </a:r>
            <a:r>
              <a:rPr lang="en-GB" dirty="0">
                <a:latin typeface="Calibri" pitchFamily="34" charset="0"/>
              </a:rPr>
              <a:t>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dirty="0">
                <a:solidFill>
                  <a:srgbClr val="008000"/>
                </a:solidFill>
                <a:latin typeface="Calibri" pitchFamily="34" charset="0"/>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8602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eaLnBrk="0" hangingPunct="0"/>
            <a:r>
              <a:rPr lang="en-GB" sz="2800" b="1" dirty="0">
                <a:solidFill>
                  <a:srgbClr val="FFFFFF"/>
                </a:solidFill>
              </a:rPr>
              <a:t>Verbalising</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6: Now think about assessing</a:t>
            </a:r>
          </a:p>
        </p:txBody>
      </p:sp>
      <p:sp>
        <p:nvSpPr>
          <p:cNvPr id="3" name="Content Placeholder 2"/>
          <p:cNvSpPr>
            <a:spLocks noGrp="1"/>
          </p:cNvSpPr>
          <p:nvPr>
            <p:ph idx="1"/>
          </p:nvPr>
        </p:nvSpPr>
        <p:spPr/>
        <p:txBody>
          <a:bodyPr/>
          <a:lstStyle/>
          <a:p>
            <a:pPr>
              <a:lnSpc>
                <a:spcPct val="100000"/>
              </a:lnSpc>
            </a:pPr>
            <a:r>
              <a:rPr lang="en-GB" dirty="0"/>
              <a:t>Still thinking of the first time you taught that particular topic, think back to the first time you </a:t>
            </a:r>
            <a:r>
              <a:rPr lang="en-GB" dirty="0">
                <a:solidFill>
                  <a:srgbClr val="FF0000"/>
                </a:solidFill>
              </a:rPr>
              <a:t>measured </a:t>
            </a:r>
            <a:r>
              <a:rPr lang="en-GB" dirty="0"/>
              <a:t>students’ learning of the topic.</a:t>
            </a:r>
          </a:p>
          <a:p>
            <a:pPr>
              <a:lnSpc>
                <a:spcPct val="100000"/>
              </a:lnSpc>
            </a:pPr>
            <a:r>
              <a:rPr lang="en-GB" dirty="0"/>
              <a:t>To what extent did you find that after </a:t>
            </a:r>
            <a:r>
              <a:rPr lang="en-GB" dirty="0">
                <a:solidFill>
                  <a:srgbClr val="FF0000"/>
                </a:solidFill>
              </a:rPr>
              <a:t>assessing</a:t>
            </a:r>
            <a:r>
              <a:rPr lang="en-GB" dirty="0"/>
              <a:t> students work, you yourself had ‘made sense’ of the topic even more deeply?</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a:p>
            <a:pPr lvl="1">
              <a:lnSpc>
                <a:spcPct val="100000"/>
              </a:lnSpc>
            </a:pPr>
            <a:endParaRPr lang="en-GB"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000000"/>
                </a:solidFill>
              </a:rPr>
              <a:t>Assessing</a:t>
            </a:r>
          </a:p>
          <a:p>
            <a:pPr algn="ctr" eaLnBrk="0" hangingPunct="0">
              <a:spcBef>
                <a:spcPct val="50000"/>
              </a:spcBef>
            </a:pPr>
            <a:r>
              <a:rPr lang="en-GB" sz="2000" b="1" dirty="0">
                <a:solidFill>
                  <a:srgbClr val="000000"/>
                </a:solidFill>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eaLnBrk="0" hangingPunct="0"/>
            <a:r>
              <a:rPr lang="en-GB" sz="2800" b="1" dirty="0">
                <a:solidFill>
                  <a:srgbClr val="FFFFFF"/>
                </a:solidFill>
              </a:rPr>
              <a:t>Verbalising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8"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The guru Royce Sadler</a:t>
            </a:r>
            <a:br>
              <a:rPr lang="en-GB" sz="3600" b="1" dirty="0">
                <a:latin typeface="Calibri" panose="020F0502020204030204" pitchFamily="34" charset="0"/>
                <a:cs typeface="Calibri" panose="020F0502020204030204" pitchFamily="34" charset="0"/>
              </a:rPr>
            </a:br>
            <a:endParaRPr lang="en-GB" sz="3600" b="1" dirty="0">
              <a:latin typeface="Calibri" panose="020F0502020204030204" pitchFamily="34" charset="0"/>
              <a:cs typeface="Calibri" panose="020F0502020204030204" pitchFamily="34" charset="0"/>
            </a:endParaRPr>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algn="ctr" eaLnBrk="0" hangingPunct="0"/>
            <a:r>
              <a:rPr lang="en-GB" sz="3600" b="1" dirty="0">
                <a:solidFill>
                  <a:srgbClr val="FFFFFF"/>
                </a:solidFill>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Striving to enhance our students’ </a:t>
            </a:r>
            <a:r>
              <a:rPr lang="en-GB" sz="2800" b="1" dirty="0">
                <a:solidFill>
                  <a:srgbClr val="CC0000"/>
                </a:solidFill>
                <a:latin typeface="Calibri"/>
              </a:rPr>
              <a:t>want</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Helping students to develop ownership of the </a:t>
            </a:r>
            <a:r>
              <a:rPr lang="en-GB" sz="2800" b="1" dirty="0">
                <a:solidFill>
                  <a:srgbClr val="CC0000"/>
                </a:solidFill>
                <a:latin typeface="Calibri"/>
              </a:rPr>
              <a:t>need</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Keeping students learning by </a:t>
            </a:r>
            <a:r>
              <a:rPr lang="en-GB" sz="2800" b="1" dirty="0">
                <a:solidFill>
                  <a:srgbClr val="CC0000"/>
                </a:solidFill>
                <a:latin typeface="Calibri"/>
              </a:rPr>
              <a:t>doing</a:t>
            </a:r>
            <a:r>
              <a:rPr lang="en-GB" sz="2800" b="1" dirty="0">
                <a:solidFill>
                  <a:srgbClr val="59178A"/>
                </a:solidFill>
                <a:latin typeface="Calibri"/>
              </a:rPr>
              <a:t>, practice, trial-and-error, repetition;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Ensuring students get quick and useful </a:t>
            </a:r>
            <a:r>
              <a:rPr lang="en-GB" sz="2800" b="1" dirty="0">
                <a:solidFill>
                  <a:srgbClr val="CC0000"/>
                </a:solidFill>
                <a:latin typeface="Calibri"/>
              </a:rPr>
              <a:t>feedback</a:t>
            </a:r>
            <a:r>
              <a:rPr lang="en-GB" sz="2800" b="1" dirty="0">
                <a:solidFill>
                  <a:srgbClr val="59178A"/>
                </a:solidFill>
                <a:latin typeface="Calibri"/>
              </a:rPr>
              <a:t> – from us and from each other;</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Helping students to </a:t>
            </a:r>
            <a:r>
              <a:rPr lang="en-GB" sz="2800" b="1" dirty="0">
                <a:solidFill>
                  <a:srgbClr val="CC0000"/>
                </a:solidFill>
                <a:latin typeface="Calibri"/>
              </a:rPr>
              <a:t>make sense</a:t>
            </a:r>
            <a:r>
              <a:rPr lang="en-GB" sz="2800" b="1" dirty="0">
                <a:solidFill>
                  <a:srgbClr val="59178A"/>
                </a:solidFill>
                <a:latin typeface="Calibri"/>
              </a:rPr>
              <a:t> of what they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Getting students deepening their learning by </a:t>
            </a:r>
            <a:r>
              <a:rPr lang="en-GB" sz="2800" b="1" dirty="0">
                <a:solidFill>
                  <a:srgbClr val="FF0000"/>
                </a:solidFill>
                <a:latin typeface="Calibri"/>
              </a:rPr>
              <a:t>verbalising</a:t>
            </a:r>
            <a:r>
              <a:rPr lang="en-GB" sz="2800" b="1" dirty="0">
                <a:solidFill>
                  <a:srgbClr val="59178A"/>
                </a:solidFill>
                <a:latin typeface="Calibri"/>
              </a:rPr>
              <a:t>, explaining things to each other, and to us.</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Allowing students to further deepen their learning by </a:t>
            </a:r>
            <a:r>
              <a:rPr lang="en-GB" sz="2800" b="1" dirty="0">
                <a:solidFill>
                  <a:srgbClr val="FF0000"/>
                </a:solidFill>
                <a:latin typeface="Calibri"/>
              </a:rPr>
              <a:t>assessing</a:t>
            </a:r>
            <a:r>
              <a:rPr lang="en-GB" sz="2800" b="1" dirty="0">
                <a:solidFill>
                  <a:srgbClr val="59178A"/>
                </a:solidFill>
                <a:latin typeface="Calibri"/>
              </a:rPr>
              <a:t> their own learning, and assessing others’ learning – </a:t>
            </a:r>
            <a:r>
              <a:rPr lang="en-GB" sz="2800" b="1" dirty="0">
                <a:solidFill>
                  <a:srgbClr val="FF0000"/>
                </a:solidFill>
                <a:latin typeface="Calibri"/>
              </a:rPr>
              <a:t>making informed judgements</a:t>
            </a:r>
            <a:r>
              <a:rPr lang="en-GB" sz="2800" b="1" dirty="0">
                <a:solidFill>
                  <a:srgbClr val="59178A"/>
                </a:solidFill>
                <a:latin typeface="Calibri"/>
              </a:rPr>
              <a:t>.</a:t>
            </a: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We can make learning happen by: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Seven things we can try to do</a:t>
            </a:r>
          </a:p>
        </p:txBody>
      </p:sp>
      <p:sp>
        <p:nvSpPr>
          <p:cNvPr id="3" name="Content Placeholder 2"/>
          <p:cNvSpPr>
            <a:spLocks noGrp="1"/>
          </p:cNvSpPr>
          <p:nvPr>
            <p:ph idx="1"/>
          </p:nvPr>
        </p:nvSpPr>
        <p:spPr/>
        <p:txBody>
          <a:bodyPr/>
          <a:lstStyle/>
          <a:p>
            <a:pPr>
              <a:buNone/>
            </a:pPr>
            <a:r>
              <a:rPr lang="en-GB" sz="2800" dirty="0">
                <a:solidFill>
                  <a:srgbClr val="FF0000"/>
                </a:solidFill>
                <a:latin typeface="Calibri" pitchFamily="34" charset="0"/>
              </a:rPr>
              <a:t>Intent</a:t>
            </a:r>
            <a:r>
              <a:rPr lang="en-GB" sz="2800" dirty="0">
                <a:latin typeface="Calibri" pitchFamily="34" charset="0"/>
              </a:rPr>
              <a:t> – make the intended outcomes really clear. </a:t>
            </a:r>
          </a:p>
          <a:p>
            <a:pPr>
              <a:buNone/>
            </a:pPr>
            <a:r>
              <a:rPr lang="en-GB" sz="2800" dirty="0">
                <a:solidFill>
                  <a:srgbClr val="FF0000"/>
                </a:solidFill>
                <a:latin typeface="Calibri" pitchFamily="34" charset="0"/>
              </a:rPr>
              <a:t>Need</a:t>
            </a:r>
            <a:r>
              <a:rPr lang="en-GB" sz="2800" dirty="0">
                <a:latin typeface="Calibri" pitchFamily="34" charset="0"/>
              </a:rPr>
              <a:t> – find out what students think they need, and respond to this.	</a:t>
            </a:r>
          </a:p>
          <a:p>
            <a:pPr>
              <a:buNone/>
            </a:pPr>
            <a:r>
              <a:rPr lang="en-GB" sz="2800" dirty="0">
                <a:solidFill>
                  <a:srgbClr val="FF0000"/>
                </a:solidFill>
                <a:latin typeface="Calibri" pitchFamily="34" charset="0"/>
              </a:rPr>
              <a:t>Support</a:t>
            </a:r>
            <a:r>
              <a:rPr lang="en-GB" sz="2800" dirty="0">
                <a:latin typeface="Calibri" pitchFamily="34" charset="0"/>
              </a:rPr>
              <a:t> students in every way possible.</a:t>
            </a:r>
          </a:p>
          <a:p>
            <a:pPr>
              <a:buNone/>
            </a:pPr>
            <a:r>
              <a:rPr lang="en-GB" sz="2800" dirty="0">
                <a:solidFill>
                  <a:srgbClr val="FF0000"/>
                </a:solidFill>
                <a:latin typeface="Calibri" pitchFamily="34" charset="0"/>
              </a:rPr>
              <a:t>People</a:t>
            </a:r>
            <a:r>
              <a:rPr lang="en-GB" sz="2800" dirty="0">
                <a:latin typeface="Calibri" pitchFamily="34" charset="0"/>
              </a:rPr>
              <a:t>: students are people, they’re human, like us.</a:t>
            </a:r>
          </a:p>
          <a:p>
            <a:pPr>
              <a:buNone/>
            </a:pPr>
            <a:r>
              <a:rPr lang="en-GB" sz="2800" dirty="0">
                <a:solidFill>
                  <a:srgbClr val="FF0000"/>
                </a:solidFill>
                <a:latin typeface="Calibri" pitchFamily="34" charset="0"/>
              </a:rPr>
              <a:t>Interact</a:t>
            </a:r>
            <a:r>
              <a:rPr lang="en-GB" sz="2800" dirty="0">
                <a:latin typeface="Calibri" pitchFamily="34" charset="0"/>
              </a:rPr>
              <a:t> with students in large groups, small groups, online and one-to-one.</a:t>
            </a:r>
          </a:p>
          <a:p>
            <a:pPr>
              <a:buNone/>
            </a:pPr>
            <a:r>
              <a:rPr lang="en-GB" sz="2800" dirty="0">
                <a:solidFill>
                  <a:srgbClr val="FF0000"/>
                </a:solidFill>
                <a:latin typeface="Calibri" pitchFamily="34" charset="0"/>
              </a:rPr>
              <a:t>Remember</a:t>
            </a:r>
            <a:r>
              <a:rPr lang="en-GB" sz="2800" dirty="0">
                <a:latin typeface="Calibri" pitchFamily="34" charset="0"/>
              </a:rPr>
              <a:t> names, faces, what you said to each student last time, ...</a:t>
            </a:r>
          </a:p>
          <a:p>
            <a:pPr>
              <a:buNone/>
            </a:pPr>
            <a:r>
              <a:rPr lang="en-GB" sz="2800" dirty="0">
                <a:solidFill>
                  <a:srgbClr val="FF0000"/>
                </a:solidFill>
                <a:latin typeface="Calibri" pitchFamily="34" charset="0"/>
              </a:rPr>
              <a:t>Evidence</a:t>
            </a:r>
            <a:r>
              <a:rPr lang="en-GB" sz="2800" dirty="0">
                <a:latin typeface="Calibri" pitchFamily="34" charset="0"/>
              </a:rPr>
              <a:t>: keep students aware of the evidence which will lead to their success.</a:t>
            </a:r>
          </a:p>
        </p:txBody>
      </p:sp>
      <p:sp>
        <p:nvSpPr>
          <p:cNvPr id="4" name="Rectangle 3"/>
          <p:cNvSpPr/>
          <p:nvPr/>
        </p:nvSpPr>
        <p:spPr bwMode="auto">
          <a:xfrm>
            <a:off x="395420" y="1268700"/>
            <a:ext cx="288040" cy="4680650"/>
          </a:xfrm>
          <a:prstGeom prst="rect">
            <a:avLst/>
          </a:prstGeom>
          <a:solidFill>
            <a:srgbClr val="FFFF00">
              <a:alpha val="25098"/>
            </a:srgbClr>
          </a:solidFill>
          <a:ln w="63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Do you now feel better able to:</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336600"/>
                </a:solidFill>
                <a:latin typeface="Calibri"/>
              </a:rPr>
              <a:t>2 hands = very much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6600"/>
                </a:solidFill>
                <a:latin typeface="Calibri"/>
              </a:rPr>
              <a:t>one hand = somewhat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0000"/>
                </a:solidFill>
                <a:latin typeface="Calibri"/>
              </a:rPr>
              <a:t>touch left ear = no better</a:t>
            </a:r>
            <a:r>
              <a:rPr lang="en-GB" sz="2800" b="1" dirty="0">
                <a:solidFill>
                  <a:srgbClr val="660066"/>
                </a:solidFill>
                <a:latin typeface="Calibri"/>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Think of how students’ learning already is before they ever get to university?</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Address the transitions we need to help them achieve while they’re here?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54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Website: </a:t>
            </a: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  @RacePhil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t>
            </a:r>
            <a:r>
              <a:rPr lang="en-GB" sz="3600" i="1" dirty="0"/>
              <a:t>morning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hashtag </a:t>
            </a:r>
            <a:r>
              <a:rPr lang="en-GB" sz="3600" i="1" dirty="0">
                <a:solidFill>
                  <a:srgbClr val="00B050"/>
                </a:solidFill>
                <a:latin typeface="Calibri" pitchFamily="34" charset="0"/>
              </a:rPr>
              <a:t>#</a:t>
            </a:r>
            <a:r>
              <a:rPr lang="en-GB" sz="3600" i="1" dirty="0" err="1">
                <a:solidFill>
                  <a:srgbClr val="00B050"/>
                </a:solidFill>
                <a:latin typeface="Calibri" pitchFamily="34" charset="0"/>
              </a:rPr>
              <a:t>uodtransitions</a:t>
            </a:r>
            <a:endParaRPr lang="en-GB" sz="3600" i="1" dirty="0">
              <a:solidFill>
                <a:srgbClr val="00B050"/>
              </a:solidFill>
              <a:latin typeface="Calibri" pitchFamily="34" charset="0"/>
            </a:endParaRPr>
          </a:p>
          <a:p>
            <a:r>
              <a:rPr lang="en-GB" sz="3600" i="1" dirty="0">
                <a:solidFill>
                  <a:srgbClr val="00B050"/>
                </a:solidFill>
              </a:rPr>
              <a:t>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r>
              <a:rPr lang="en-GB" sz="3600" dirty="0">
                <a:solidFill>
                  <a:schemeClr val="tx1"/>
                </a:solidFill>
              </a:rPr>
              <a:t>(Sally’s hosting it next week on ‘Challenges’, except she’s on a train from London, so I’ll be helping!!!)</a:t>
            </a:r>
            <a:endParaRPr lang="en-GB" sz="3600"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76580"/>
            <a:ext cx="9144000" cy="6304840"/>
          </a:xfrm>
          <a:prstGeom prst="rect">
            <a:avLst/>
          </a:prstGeom>
        </p:spPr>
      </p:pic>
    </p:spTree>
    <p:extLst>
      <p:ext uri="{BB962C8B-B14F-4D97-AF65-F5344CB8AC3E}">
        <p14:creationId xmlns:p14="http://schemas.microsoft.com/office/powerpoint/2010/main" val="280105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FFFF00"/>
                </a:solidFill>
                <a:effectLst/>
                <a:uLnTx/>
                <a:uFillTx/>
                <a:latin typeface="Calibri"/>
              </a:rPr>
              <a:t>The read-write industry</a:t>
            </a:r>
          </a:p>
        </p:txBody>
      </p:sp>
    </p:spTree>
    <p:extLst>
      <p:ext uri="{BB962C8B-B14F-4D97-AF65-F5344CB8AC3E}">
        <p14:creationId xmlns:p14="http://schemas.microsoft.com/office/powerpoint/2010/main" val="2488965328"/>
      </p:ext>
    </p:extLst>
  </p:cSld>
  <p:clrMapOvr>
    <a:masterClrMapping/>
  </p:clrMapOvr>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118.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6.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2.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5.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2835</Words>
  <Application>Microsoft Office PowerPoint</Application>
  <PresentationFormat>On-screen Show (4:3)</PresentationFormat>
  <Paragraphs>450</Paragraphs>
  <Slides>67</Slides>
  <Notes>53</Notes>
  <HiddenSlides>0</HiddenSlides>
  <MMClips>1</MMClips>
  <ScaleCrop>false</ScaleCrop>
  <HeadingPairs>
    <vt:vector size="6" baseType="variant">
      <vt:variant>
        <vt:lpstr>Fonts Used</vt:lpstr>
      </vt:variant>
      <vt:variant>
        <vt:i4>13</vt:i4>
      </vt:variant>
      <vt:variant>
        <vt:lpstr>Theme</vt:lpstr>
      </vt:variant>
      <vt:variant>
        <vt:i4>149</vt:i4>
      </vt:variant>
      <vt:variant>
        <vt:lpstr>Slide Titles</vt:lpstr>
      </vt:variant>
      <vt:variant>
        <vt:i4>67</vt:i4>
      </vt:variant>
    </vt:vector>
  </HeadingPairs>
  <TitlesOfParts>
    <vt:vector size="229" baseType="lpstr">
      <vt:lpstr>Arial</vt:lpstr>
      <vt:lpstr>Arial Rounded MT Bold</vt:lpstr>
      <vt:lpstr>Calibri</vt:lpstr>
      <vt:lpstr>Calibri Light</vt:lpstr>
      <vt:lpstr>Cambria</vt:lpstr>
      <vt:lpstr>Comic Sans MS</vt:lpstr>
      <vt:lpstr>Monotype Sorts</vt:lpstr>
      <vt:lpstr>Old English Text MT</vt:lpstr>
      <vt:lpstr>Tahoma</vt:lpstr>
      <vt:lpstr>Times New Roman</vt:lpstr>
      <vt:lpstr>Trebuchet MS</vt:lpstr>
      <vt:lpstr>Verdana</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6_Office Theme</vt:lpstr>
      <vt:lpstr>99_Custom Design</vt:lpstr>
      <vt:lpstr>63_Custom Design</vt:lpstr>
      <vt:lpstr>64_Custom Design</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4_LeedsMet template</vt:lpstr>
      <vt:lpstr>70_Custom Design</vt:lpstr>
      <vt:lpstr>109_Custom Design</vt:lpstr>
      <vt:lpstr>92_Custom Design</vt:lpstr>
      <vt:lpstr>100_Custom Design</vt:lpstr>
      <vt:lpstr>1_LeedsMet template</vt:lpstr>
      <vt:lpstr>71_Custom Design</vt:lpstr>
      <vt:lpstr>72_Custom Design</vt:lpstr>
      <vt:lpstr>74_Custom Design</vt:lpstr>
      <vt:lpstr>103_Custom Design</vt:lpstr>
      <vt:lpstr>Office Theme</vt:lpstr>
      <vt:lpstr>104_Custom Design</vt:lpstr>
      <vt:lpstr>107_Custom Design</vt:lpstr>
      <vt:lpstr>10_Office Theme</vt:lpstr>
      <vt:lpstr>110_Custom Design</vt:lpstr>
      <vt:lpstr>111_Custom Design</vt:lpstr>
      <vt:lpstr>108_Custom Design</vt:lpstr>
      <vt:lpstr>112_Custom Design</vt:lpstr>
      <vt:lpstr>3_Theme1</vt:lpstr>
      <vt:lpstr>Learning Transitions – a fresh look at how students  really learn</vt:lpstr>
      <vt:lpstr>PowerPoint Presentation</vt:lpstr>
      <vt:lpstr> About Phil…</vt:lpstr>
      <vt:lpstr>Thanks to students</vt:lpstr>
      <vt:lpstr>Intentions</vt:lpstr>
      <vt:lpstr>You will be able to download my main slides</vt:lpstr>
      <vt:lpstr>Announcement about mobile phones and laptops...</vt:lpstr>
      <vt:lpstr>PowerPoint Presentation</vt:lpstr>
      <vt:lpstr>PowerPoint Presentation</vt:lpstr>
      <vt:lpstr>PowerPoint Presentation</vt:lpstr>
      <vt:lpstr>PowerPoint Presentation</vt:lpstr>
      <vt:lpstr>Task: agree, disagree, or don’t know</vt:lpstr>
      <vt:lpstr>Some of Phil’s materials on feedback and assessment</vt:lpstr>
      <vt:lpstr>Intended learning outcomes</vt:lpstr>
      <vt:lpstr>PowerPoint Presentation</vt:lpstr>
      <vt:lpstr>Evidence-based practice</vt:lpstr>
      <vt:lpstr>17 sources about assessment, feedback and learning in higher education</vt:lpstr>
      <vt:lpstr>PowerPoint Presentation</vt:lpstr>
      <vt:lpstr>PowerPoint Presentation</vt:lpstr>
      <vt:lpstr>Now is the decade of  Universities’ dis-content! Universities in transition</vt:lpstr>
      <vt:lpstr>Modern institutions are moving away from being the providers of content, (where everything was about ‘delivery’), towards foregrounding two major functions: </vt:lpstr>
      <vt:lpstr>Face-to-face communication</vt:lpstr>
      <vt:lpstr>Face-to-face one-to-one feedback activity</vt:lpstr>
      <vt:lpstr>PowerPoint Presentation</vt:lpstr>
      <vt:lpstr> How students really learn </vt:lpstr>
      <vt:lpstr> How Students Really Learn ‘Ripples’ model of learning</vt:lpstr>
      <vt:lpstr>Seven factors underpinning successful learning</vt:lpstr>
      <vt:lpstr>How you learn: the first four questions:</vt:lpstr>
      <vt:lpstr>PowerPoint Presentation</vt:lpstr>
      <vt:lpstr>1: How do you learn well?</vt:lpstr>
      <vt:lpstr>Most people’s views...</vt:lpstr>
      <vt:lpstr>The first quote on experiential learning?</vt:lpstr>
      <vt:lpstr>What’s an expert?</vt:lpstr>
      <vt:lpstr>But sometimes we really need teachers…</vt:lpstr>
      <vt:lpstr>Next to feelings</vt:lpstr>
      <vt:lpstr>2: What makes you feel good?</vt:lpstr>
      <vt:lpstr>PowerPoint Presentation</vt:lpstr>
      <vt:lpstr>Fishing for feedback?</vt:lpstr>
      <vt:lpstr>3: What can go wrong?</vt:lpstr>
      <vt:lpstr>PowerPoint Presentation</vt:lpstr>
      <vt:lpstr>Is there anyone there?</vt:lpstr>
      <vt:lpstr>Try WIIFM</vt:lpstr>
      <vt:lpstr>4: And if there isn’t a ‘want’?</vt:lpstr>
      <vt:lpstr>PowerPoint Presentation</vt:lpstr>
      <vt:lpstr>Five of the seven factors underpinning successful learning</vt:lpstr>
      <vt:lpstr>‘Do you understand?’ lecturer asks student.</vt:lpstr>
      <vt:lpstr>PowerPoint Presentation</vt:lpstr>
      <vt:lpstr>PowerPoint Presentation</vt:lpstr>
      <vt:lpstr>Traditional views...</vt:lpstr>
      <vt:lpstr>But what about learning styles?</vt:lpstr>
      <vt:lpstr>PowerPoint Presentation</vt:lpstr>
      <vt:lpstr>PowerPoint Presentation</vt:lpstr>
      <vt:lpstr>PowerPoint Presentation</vt:lpstr>
      <vt:lpstr>Ripples on a pond….</vt:lpstr>
      <vt:lpstr>PowerPoint Presentation</vt:lpstr>
      <vt:lpstr>PowerPoint Presentation</vt:lpstr>
      <vt:lpstr>PowerPoint Presentation</vt:lpstr>
      <vt:lpstr>But there are still two things missing</vt:lpstr>
      <vt:lpstr>5: Think back to your own teaching</vt:lpstr>
      <vt:lpstr>PowerPoint Presentation</vt:lpstr>
      <vt:lpstr>6: Now think about assessing</vt:lpstr>
      <vt:lpstr>PowerPoint Presentation</vt:lpstr>
      <vt:lpstr>The guru Royce Sadler </vt:lpstr>
      <vt:lpstr>PowerPoint Presentation</vt:lpstr>
      <vt:lpstr>Seven things we can try to do</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2017-06-09T11:57:45Z</dcterms:modified>
</cp:coreProperties>
</file>