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theme/theme15.xml" ContentType="application/vnd.openxmlformats-officedocument.theme+xml"/>
  <Override PartName="/ppt/slideLayouts/slideLayout22.xml" ContentType="application/vnd.openxmlformats-officedocument.presentationml.slideLayout+xml"/>
  <Override PartName="/ppt/theme/theme16.xml" ContentType="application/vnd.openxmlformats-officedocument.theme+xml"/>
  <Override PartName="/ppt/slideLayouts/slideLayout23.xml" ContentType="application/vnd.openxmlformats-officedocument.presentationml.slideLayout+xml"/>
  <Override PartName="/ppt/theme/theme1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9.xml" ContentType="application/vnd.openxmlformats-officedocument.theme+xml"/>
  <Override PartName="/ppt/slideLayouts/slideLayout29.xml" ContentType="application/vnd.openxmlformats-officedocument.presentationml.slideLayout+xml"/>
  <Override PartName="/ppt/theme/theme20.xml" ContentType="application/vnd.openxmlformats-officedocument.theme+xml"/>
  <Override PartName="/ppt/slideLayouts/slideLayout30.xml" ContentType="application/vnd.openxmlformats-officedocument.presentationml.slideLayout+xml"/>
  <Override PartName="/ppt/theme/theme21.xml" ContentType="application/vnd.openxmlformats-officedocument.theme+xml"/>
  <Override PartName="/ppt/slideLayouts/slideLayout31.xml" ContentType="application/vnd.openxmlformats-officedocument.presentationml.slideLayout+xml"/>
  <Override PartName="/ppt/theme/theme22.xml" ContentType="application/vnd.openxmlformats-officedocument.theme+xml"/>
  <Override PartName="/ppt/slideLayouts/slideLayout32.xml" ContentType="application/vnd.openxmlformats-officedocument.presentationml.slideLayout+xml"/>
  <Override PartName="/ppt/theme/theme23.xml" ContentType="application/vnd.openxmlformats-officedocument.theme+xml"/>
  <Override PartName="/ppt/slideLayouts/slideLayout33.xml" ContentType="application/vnd.openxmlformats-officedocument.presentationml.slideLayout+xml"/>
  <Override PartName="/ppt/theme/theme24.xml" ContentType="application/vnd.openxmlformats-officedocument.theme+xml"/>
  <Override PartName="/ppt/slideLayouts/slideLayout34.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5.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slideLayouts/slideLayout36.xml" ContentType="application/vnd.openxmlformats-officedocument.presentationml.slideLayout+xml"/>
  <Override PartName="/ppt/theme/theme32.xml" ContentType="application/vnd.openxmlformats-officedocument.theme+xml"/>
  <Override PartName="/ppt/slideLayouts/slideLayout37.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slideLayouts/slideLayout38.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slideLayouts/slideLayout39.xml" ContentType="application/vnd.openxmlformats-officedocument.presentationml.slideLayout+xml"/>
  <Override PartName="/ppt/theme/theme42.xml" ContentType="application/vnd.openxmlformats-officedocument.theme+xml"/>
  <Override PartName="/ppt/slideLayouts/slideLayout40.xml" ContentType="application/vnd.openxmlformats-officedocument.presentationml.slideLayout+xml"/>
  <Override PartName="/ppt/theme/theme43.xml" ContentType="application/vnd.openxmlformats-officedocument.theme+xml"/>
  <Override PartName="/ppt/slideLayouts/slideLayout41.xml" ContentType="application/vnd.openxmlformats-officedocument.presentationml.slideLayout+xml"/>
  <Override PartName="/ppt/theme/theme44.xml" ContentType="application/vnd.openxmlformats-officedocument.theme+xml"/>
  <Override PartName="/ppt/slideLayouts/slideLayout42.xml" ContentType="application/vnd.openxmlformats-officedocument.presentationml.slideLayout+xml"/>
  <Override PartName="/ppt/theme/theme45.xml" ContentType="application/vnd.openxmlformats-officedocument.theme+xml"/>
  <Override PartName="/ppt/slideLayouts/slideLayout43.xml" ContentType="application/vnd.openxmlformats-officedocument.presentationml.slideLayout+xml"/>
  <Override PartName="/ppt/theme/theme46.xml" ContentType="application/vnd.openxmlformats-officedocument.theme+xml"/>
  <Override PartName="/ppt/slideLayouts/slideLayout44.xml" ContentType="application/vnd.openxmlformats-officedocument.presentationml.slideLayout+xml"/>
  <Override PartName="/ppt/theme/theme47.xml" ContentType="application/vnd.openxmlformats-officedocument.theme+xml"/>
  <Override PartName="/ppt/slideLayouts/slideLayout45.xml" ContentType="application/vnd.openxmlformats-officedocument.presentationml.slideLayout+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slideLayouts/slideLayout46.xml" ContentType="application/vnd.openxmlformats-officedocument.presentationml.slideLayout+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slideLayouts/slideLayout47.xml" ContentType="application/vnd.openxmlformats-officedocument.presentationml.slideLayout+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slideLayouts/slideLayout48.xml" ContentType="application/vnd.openxmlformats-officedocument.presentationml.slideLayout+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slideLayouts/slideLayout49.xml" ContentType="application/vnd.openxmlformats-officedocument.presentationml.slideLayout+xml"/>
  <Override PartName="/ppt/theme/theme73.xml" ContentType="application/vnd.openxmlformats-officedocument.theme+xml"/>
  <Override PartName="/ppt/slideLayouts/slideLayout50.xml" ContentType="application/vnd.openxmlformats-officedocument.presentationml.slideLayout+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slideLayouts/slideLayout51.xml" ContentType="application/vnd.openxmlformats-officedocument.presentationml.slideLayout+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slideLayouts/slideLayout52.xml" ContentType="application/vnd.openxmlformats-officedocument.presentationml.slideLayout+xml"/>
  <Override PartName="/ppt/theme/theme8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7.xml" ContentType="application/vnd.openxmlformats-officedocument.theme+xml"/>
  <Override PartName="/ppt/slideLayouts/slideLayout58.xml" ContentType="application/vnd.openxmlformats-officedocument.presentationml.slideLayout+xml"/>
  <Override PartName="/ppt/theme/theme88.xml" ContentType="application/vnd.openxmlformats-officedocument.theme+xml"/>
  <Override PartName="/ppt/slideLayouts/slideLayout59.xml" ContentType="application/vnd.openxmlformats-officedocument.presentationml.slideLayout+xml"/>
  <Override PartName="/ppt/theme/theme89.xml" ContentType="application/vnd.openxmlformats-officedocument.theme+xml"/>
  <Override PartName="/ppt/slideLayouts/slideLayout60.xml" ContentType="application/vnd.openxmlformats-officedocument.presentationml.slideLayout+xml"/>
  <Override PartName="/ppt/theme/theme9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1.xml" ContentType="application/vnd.openxmlformats-officedocument.theme+xml"/>
  <Override PartName="/ppt/slideLayouts/slideLayout63.xml" ContentType="application/vnd.openxmlformats-officedocument.presentationml.slideLayout+xml"/>
  <Override PartName="/ppt/theme/theme92.xml" ContentType="application/vnd.openxmlformats-officedocument.theme+xml"/>
  <Override PartName="/ppt/slideLayouts/slideLayout64.xml" ContentType="application/vnd.openxmlformats-officedocument.presentationml.slideLayout+xml"/>
  <Override PartName="/ppt/theme/theme93.xml" ContentType="application/vnd.openxmlformats-officedocument.theme+xml"/>
  <Override PartName="/ppt/theme/theme94.xml" ContentType="application/vnd.openxmlformats-officedocument.theme+xml"/>
  <Override PartName="/ppt/slideLayouts/slideLayout65.xml" ContentType="application/vnd.openxmlformats-officedocument.presentationml.slideLayout+xml"/>
  <Override PartName="/ppt/theme/theme95.xml" ContentType="application/vnd.openxmlformats-officedocument.theme+xml"/>
  <Override PartName="/ppt/theme/theme96.xml" ContentType="application/vnd.openxmlformats-officedocument.theme+xml"/>
  <Override PartName="/ppt/slideLayouts/slideLayout66.xml" ContentType="application/vnd.openxmlformats-officedocument.presentationml.slideLayout+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slideLayouts/slideLayout67.xml" ContentType="application/vnd.openxmlformats-officedocument.presentationml.slideLayout+xml"/>
  <Override PartName="/ppt/theme/theme104.xml" ContentType="application/vnd.openxmlformats-officedocument.theme+xml"/>
  <Override PartName="/ppt/slideLayouts/slideLayout68.xml" ContentType="application/vnd.openxmlformats-officedocument.presentationml.slideLayout+xml"/>
  <Override PartName="/ppt/theme/theme105.xml" ContentType="application/vnd.openxmlformats-officedocument.theme+xml"/>
  <Override PartName="/ppt/slideLayouts/slideLayout69.xml" ContentType="application/vnd.openxmlformats-officedocument.presentationml.slideLayout+xml"/>
  <Override PartName="/ppt/theme/theme106.xml" ContentType="application/vnd.openxmlformats-officedocument.theme+xml"/>
  <Override PartName="/ppt/slideLayouts/slideLayout70.xml" ContentType="application/vnd.openxmlformats-officedocument.presentationml.slideLayout+xml"/>
  <Override PartName="/ppt/theme/theme107.xml" ContentType="application/vnd.openxmlformats-officedocument.theme+xml"/>
  <Override PartName="/ppt/slideLayouts/slideLayout71.xml" ContentType="application/vnd.openxmlformats-officedocument.presentationml.slideLayout+xml"/>
  <Override PartName="/ppt/theme/theme108.xml" ContentType="application/vnd.openxmlformats-officedocument.theme+xml"/>
  <Override PartName="/ppt/slideLayouts/slideLayout72.xml" ContentType="application/vnd.openxmlformats-officedocument.presentationml.slideLayout+xml"/>
  <Override PartName="/ppt/theme/theme109.xml" ContentType="application/vnd.openxmlformats-officedocument.theme+xml"/>
  <Override PartName="/ppt/slideLayouts/slideLayout73.xml" ContentType="application/vnd.openxmlformats-officedocument.presentationml.slideLayout+xml"/>
  <Override PartName="/ppt/theme/theme110.xml" ContentType="application/vnd.openxmlformats-officedocument.theme+xml"/>
  <Override PartName="/ppt/slideLayouts/slideLayout74.xml" ContentType="application/vnd.openxmlformats-officedocument.presentationml.slideLayout+xml"/>
  <Override PartName="/ppt/theme/theme111.xml" ContentType="application/vnd.openxmlformats-officedocument.theme+xml"/>
  <Override PartName="/ppt/slideLayouts/slideLayout75.xml" ContentType="application/vnd.openxmlformats-officedocument.presentationml.slideLayout+xml"/>
  <Override PartName="/ppt/theme/theme112.xml" ContentType="application/vnd.openxmlformats-officedocument.theme+xml"/>
  <Override PartName="/ppt/slideLayouts/slideLayout76.xml" ContentType="application/vnd.openxmlformats-officedocument.presentationml.slideLayout+xml"/>
  <Override PartName="/ppt/theme/theme113.xml" ContentType="application/vnd.openxmlformats-officedocument.theme+xml"/>
  <Override PartName="/ppt/theme/theme114.xml" ContentType="application/vnd.openxmlformats-officedocument.theme+xml"/>
  <Override PartName="/ppt/slideLayouts/slideLayout77.xml" ContentType="application/vnd.openxmlformats-officedocument.presentationml.slideLayout+xml"/>
  <Override PartName="/ppt/theme/theme115.xml" ContentType="application/vnd.openxmlformats-officedocument.theme+xml"/>
  <Override PartName="/ppt/slideLayouts/slideLayout78.xml" ContentType="application/vnd.openxmlformats-officedocument.presentationml.slideLayout+xml"/>
  <Override PartName="/ppt/theme/theme116.xml" ContentType="application/vnd.openxmlformats-officedocument.theme+xml"/>
  <Override PartName="/ppt/slideLayouts/slideLayout79.xml" ContentType="application/vnd.openxmlformats-officedocument.presentationml.slideLayout+xml"/>
  <Override PartName="/ppt/theme/theme117.xml" ContentType="application/vnd.openxmlformats-officedocument.theme+xml"/>
  <Override PartName="/ppt/slideLayouts/slideLayout80.xml" ContentType="application/vnd.openxmlformats-officedocument.presentationml.slideLayout+xml"/>
  <Override PartName="/ppt/theme/theme118.xml" ContentType="application/vnd.openxmlformats-officedocument.theme+xml"/>
  <Override PartName="/ppt/slideLayouts/slideLayout81.xml" ContentType="application/vnd.openxmlformats-officedocument.presentationml.slideLayout+xml"/>
  <Override PartName="/ppt/theme/theme119.xml" ContentType="application/vnd.openxmlformats-officedocument.theme+xml"/>
  <Override PartName="/ppt/slideLayouts/slideLayout82.xml" ContentType="application/vnd.openxmlformats-officedocument.presentationml.slideLayout+xml"/>
  <Override PartName="/ppt/theme/theme120.xml" ContentType="application/vnd.openxmlformats-officedocument.theme+xml"/>
  <Override PartName="/ppt/slideLayouts/slideLayout83.xml" ContentType="application/vnd.openxmlformats-officedocument.presentationml.slideLayout+xml"/>
  <Override PartName="/ppt/theme/theme121.xml" ContentType="application/vnd.openxmlformats-officedocument.theme+xml"/>
  <Override PartName="/ppt/slideLayouts/slideLayout84.xml" ContentType="application/vnd.openxmlformats-officedocument.presentationml.slideLayout+xml"/>
  <Override PartName="/ppt/theme/theme122.xml" ContentType="application/vnd.openxmlformats-officedocument.theme+xml"/>
  <Override PartName="/ppt/slideLayouts/slideLayout85.xml" ContentType="application/vnd.openxmlformats-officedocument.presentationml.slideLayout+xml"/>
  <Override PartName="/ppt/theme/theme123.xml" ContentType="application/vnd.openxmlformats-officedocument.theme+xml"/>
  <Override PartName="/ppt/slideLayouts/slideLayout86.xml" ContentType="application/vnd.openxmlformats-officedocument.presentationml.slideLayout+xml"/>
  <Override PartName="/ppt/theme/theme124.xml" ContentType="application/vnd.openxmlformats-officedocument.theme+xml"/>
  <Override PartName="/ppt/slideLayouts/slideLayout87.xml" ContentType="application/vnd.openxmlformats-officedocument.presentationml.slideLayout+xml"/>
  <Override PartName="/ppt/theme/theme125.xml" ContentType="application/vnd.openxmlformats-officedocument.theme+xml"/>
  <Override PartName="/ppt/theme/theme126.xml" ContentType="application/vnd.openxmlformats-officedocument.theme+xml"/>
  <Override PartName="/ppt/slideLayouts/slideLayout88.xml" ContentType="application/vnd.openxmlformats-officedocument.presentationml.slideLayout+xml"/>
  <Override PartName="/ppt/theme/theme127.xml" ContentType="application/vnd.openxmlformats-officedocument.theme+xml"/>
  <Override PartName="/ppt/slideLayouts/slideLayout89.xml" ContentType="application/vnd.openxmlformats-officedocument.presentationml.slideLayout+xml"/>
  <Override PartName="/ppt/theme/theme128.xml" ContentType="application/vnd.openxmlformats-officedocument.theme+xml"/>
  <Override PartName="/ppt/slideLayouts/slideLayout90.xml" ContentType="application/vnd.openxmlformats-officedocument.presentationml.slideLayout+xml"/>
  <Override PartName="/ppt/theme/theme129.xml" ContentType="application/vnd.openxmlformats-officedocument.theme+xml"/>
  <Override PartName="/ppt/slideLayouts/slideLayout91.xml" ContentType="application/vnd.openxmlformats-officedocument.presentationml.slideLayout+xml"/>
  <Override PartName="/ppt/theme/theme130.xml" ContentType="application/vnd.openxmlformats-officedocument.theme+xml"/>
  <Override PartName="/ppt/slideLayouts/slideLayout92.xml" ContentType="application/vnd.openxmlformats-officedocument.presentationml.slideLayout+xml"/>
  <Override PartName="/ppt/theme/theme131.xml" ContentType="application/vnd.openxmlformats-officedocument.theme+xml"/>
  <Override PartName="/ppt/slideLayouts/slideLayout93.xml" ContentType="application/vnd.openxmlformats-officedocument.presentationml.slideLayout+xml"/>
  <Override PartName="/ppt/theme/theme132.xml" ContentType="application/vnd.openxmlformats-officedocument.theme+xml"/>
  <Override PartName="/ppt/slideLayouts/slideLayout94.xml" ContentType="application/vnd.openxmlformats-officedocument.presentationml.slideLayout+xml"/>
  <Override PartName="/ppt/theme/theme133.xml" ContentType="application/vnd.openxmlformats-officedocument.theme+xml"/>
  <Override PartName="/ppt/slideLayouts/slideLayout95.xml" ContentType="application/vnd.openxmlformats-officedocument.presentationml.slideLayout+xml"/>
  <Override PartName="/ppt/theme/theme134.xml" ContentType="application/vnd.openxmlformats-officedocument.theme+xml"/>
  <Override PartName="/ppt/slideLayouts/slideLayout96.xml" ContentType="application/vnd.openxmlformats-officedocument.presentationml.slideLayout+xml"/>
  <Override PartName="/ppt/theme/theme135.xml" ContentType="application/vnd.openxmlformats-officedocument.theme+xml"/>
  <Override PartName="/ppt/slideLayouts/slideLayout97.xml" ContentType="application/vnd.openxmlformats-officedocument.presentationml.slideLayout+xml"/>
  <Override PartName="/ppt/theme/theme136.xml" ContentType="application/vnd.openxmlformats-officedocument.theme+xml"/>
  <Override PartName="/ppt/slideLayouts/slideLayout98.xml" ContentType="application/vnd.openxmlformats-officedocument.presentationml.slideLayout+xml"/>
  <Override PartName="/ppt/theme/theme137.xml" ContentType="application/vnd.openxmlformats-officedocument.theme+xml"/>
  <Override PartName="/ppt/slideLayouts/slideLayout99.xml" ContentType="application/vnd.openxmlformats-officedocument.presentationml.slideLayout+xml"/>
  <Override PartName="/ppt/theme/theme138.xml" ContentType="application/vnd.openxmlformats-officedocument.theme+xml"/>
  <Override PartName="/ppt/slideLayouts/slideLayout100.xml" ContentType="application/vnd.openxmlformats-officedocument.presentationml.slideLayout+xml"/>
  <Override PartName="/ppt/theme/theme139.xml" ContentType="application/vnd.openxmlformats-officedocument.theme+xml"/>
  <Override PartName="/ppt/slideLayouts/slideLayout101.xml" ContentType="application/vnd.openxmlformats-officedocument.presentationml.slideLayout+xml"/>
  <Override PartName="/ppt/theme/theme140.xml" ContentType="application/vnd.openxmlformats-officedocument.theme+xml"/>
  <Override PartName="/ppt/slideLayouts/slideLayout102.xml" ContentType="application/vnd.openxmlformats-officedocument.presentationml.slideLayout+xml"/>
  <Override PartName="/ppt/theme/theme141.xml" ContentType="application/vnd.openxmlformats-officedocument.theme+xml"/>
  <Override PartName="/ppt/slideLayouts/slideLayout103.xml" ContentType="application/vnd.openxmlformats-officedocument.presentationml.slideLayout+xml"/>
  <Override PartName="/ppt/theme/theme142.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43.xml" ContentType="application/vnd.openxmlformats-officedocument.theme+xml"/>
  <Override PartName="/ppt/slideLayouts/slideLayout106.xml" ContentType="application/vnd.openxmlformats-officedocument.presentationml.slideLayout+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slideLayouts/slideLayout107.xml" ContentType="application/vnd.openxmlformats-officedocument.presentationml.slideLayout+xml"/>
  <Override PartName="/ppt/theme/theme147.xml" ContentType="application/vnd.openxmlformats-officedocument.theme+xml"/>
  <Override PartName="/ppt/slideLayouts/slideLayout108.xml" ContentType="application/vnd.openxmlformats-officedocument.presentationml.slideLayout+xml"/>
  <Override PartName="/ppt/theme/theme148.xml" ContentType="application/vnd.openxmlformats-officedocument.theme+xml"/>
  <Override PartName="/ppt/slideLayouts/slideLayout109.xml" ContentType="application/vnd.openxmlformats-officedocument.presentationml.slideLayout+xml"/>
  <Override PartName="/ppt/theme/theme149.xml" ContentType="application/vnd.openxmlformats-officedocument.theme+xml"/>
  <Override PartName="/ppt/slideLayouts/slideLayout110.xml" ContentType="application/vnd.openxmlformats-officedocument.presentationml.slideLayout+xml"/>
  <Override PartName="/ppt/theme/theme150.xml" ContentType="application/vnd.openxmlformats-officedocument.theme+xml"/>
  <Override PartName="/ppt/slideLayouts/slideLayout111.xml" ContentType="application/vnd.openxmlformats-officedocument.presentationml.slideLayout+xml"/>
  <Override PartName="/ppt/theme/theme151.xml" ContentType="application/vnd.openxmlformats-officedocument.theme+xml"/>
  <Override PartName="/ppt/slideLayouts/slideLayout112.xml" ContentType="application/vnd.openxmlformats-officedocument.presentationml.slideLayout+xml"/>
  <Override PartName="/ppt/theme/theme152.xml" ContentType="application/vnd.openxmlformats-officedocument.theme+xml"/>
  <Override PartName="/ppt/theme/theme153.xml" ContentType="application/vnd.openxmlformats-officedocument.theme+xml"/>
  <Override PartName="/ppt/slideLayouts/slideLayout113.xml" ContentType="application/vnd.openxmlformats-officedocument.presentationml.slideLayout+xml"/>
  <Override PartName="/ppt/theme/theme154.xml" ContentType="application/vnd.openxmlformats-officedocument.theme+xml"/>
  <Override PartName="/ppt/slideLayouts/slideLayout114.xml" ContentType="application/vnd.openxmlformats-officedocument.presentationml.slideLayout+xml"/>
  <Override PartName="/ppt/theme/theme155.xml" ContentType="application/vnd.openxmlformats-officedocument.theme+xml"/>
  <Override PartName="/ppt/theme/theme15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7" r:id="rId31"/>
    <p:sldMasterId id="2147484719" r:id="rId32"/>
    <p:sldMasterId id="2147484723" r:id="rId33"/>
    <p:sldMasterId id="2147484728" r:id="rId34"/>
    <p:sldMasterId id="2147484730" r:id="rId35"/>
    <p:sldMasterId id="2147484739" r:id="rId36"/>
    <p:sldMasterId id="2147484741" r:id="rId37"/>
    <p:sldMasterId id="2147484746" r:id="rId38"/>
    <p:sldMasterId id="2147484749" r:id="rId39"/>
    <p:sldMasterId id="2147484753" r:id="rId40"/>
    <p:sldMasterId id="2147484755" r:id="rId41"/>
    <p:sldMasterId id="2147484758" r:id="rId42"/>
    <p:sldMasterId id="2147484760" r:id="rId43"/>
    <p:sldMasterId id="2147484762" r:id="rId44"/>
    <p:sldMasterId id="2147484766" r:id="rId45"/>
    <p:sldMasterId id="2147484768" r:id="rId46"/>
    <p:sldMasterId id="2147484770" r:id="rId47"/>
    <p:sldMasterId id="2147484772" r:id="rId48"/>
    <p:sldMasterId id="2147484780" r:id="rId49"/>
    <p:sldMasterId id="2147484799" r:id="rId50"/>
    <p:sldMasterId id="2147484802" r:id="rId51"/>
    <p:sldMasterId id="2147484806" r:id="rId52"/>
    <p:sldMasterId id="2147484817" r:id="rId53"/>
    <p:sldMasterId id="2147484821" r:id="rId54"/>
    <p:sldMasterId id="2147484825" r:id="rId55"/>
    <p:sldMasterId id="2147484845" r:id="rId56"/>
    <p:sldMasterId id="2147484850" r:id="rId57"/>
    <p:sldMasterId id="2147484853" r:id="rId58"/>
    <p:sldMasterId id="2147484855" r:id="rId59"/>
    <p:sldMasterId id="2147484857" r:id="rId60"/>
    <p:sldMasterId id="2147484864" r:id="rId61"/>
    <p:sldMasterId id="2147484876" r:id="rId62"/>
    <p:sldMasterId id="2147484878" r:id="rId63"/>
    <p:sldMasterId id="2147484880" r:id="rId64"/>
    <p:sldMasterId id="2147484888" r:id="rId65"/>
    <p:sldMasterId id="2147484895" r:id="rId66"/>
    <p:sldMasterId id="2147484903" r:id="rId67"/>
    <p:sldMasterId id="2147484905" r:id="rId68"/>
    <p:sldMasterId id="2147484935" r:id="rId69"/>
    <p:sldMasterId id="2147484938" r:id="rId70"/>
    <p:sldMasterId id="2147484945" r:id="rId71"/>
    <p:sldMasterId id="2147484947" r:id="rId72"/>
    <p:sldMasterId id="2147484949" r:id="rId73"/>
    <p:sldMasterId id="2147484962" r:id="rId74"/>
    <p:sldMasterId id="2147484964" r:id="rId75"/>
    <p:sldMasterId id="2147484974" r:id="rId76"/>
    <p:sldMasterId id="2147484976" r:id="rId77"/>
    <p:sldMasterId id="2147485000" r:id="rId78"/>
    <p:sldMasterId id="2147485002" r:id="rId79"/>
    <p:sldMasterId id="2147485006" r:id="rId80"/>
    <p:sldMasterId id="2147485018" r:id="rId81"/>
    <p:sldMasterId id="2147485022" r:id="rId82"/>
    <p:sldMasterId id="2147485024" r:id="rId83"/>
    <p:sldMasterId id="2147485041" r:id="rId84"/>
    <p:sldMasterId id="2147485042" r:id="rId85"/>
    <p:sldMasterId id="2147485044" r:id="rId86"/>
    <p:sldMasterId id="2147485046" r:id="rId87"/>
    <p:sldMasterId id="2147485048" r:id="rId88"/>
    <p:sldMasterId id="2147485053" r:id="rId89"/>
    <p:sldMasterId id="2147485055" r:id="rId90"/>
    <p:sldMasterId id="2147485057" r:id="rId91"/>
    <p:sldMasterId id="2147485060" r:id="rId92"/>
    <p:sldMasterId id="2147485063" r:id="rId93"/>
    <p:sldMasterId id="2147485065" r:id="rId94"/>
    <p:sldMasterId id="2147485067" r:id="rId95"/>
    <p:sldMasterId id="2147485069" r:id="rId96"/>
    <p:sldMasterId id="2147485073" r:id="rId97"/>
    <p:sldMasterId id="2147485077" r:id="rId98"/>
    <p:sldMasterId id="2147485082" r:id="rId99"/>
    <p:sldMasterId id="2147485084" r:id="rId100"/>
    <p:sldMasterId id="2147485086" r:id="rId101"/>
    <p:sldMasterId id="2147485088" r:id="rId102"/>
    <p:sldMasterId id="2147485091" r:id="rId103"/>
    <p:sldMasterId id="2147485094" r:id="rId104"/>
    <p:sldMasterId id="2147485098" r:id="rId105"/>
    <p:sldMasterId id="2147485100" r:id="rId106"/>
    <p:sldMasterId id="2147485102" r:id="rId107"/>
    <p:sldMasterId id="2147485104" r:id="rId108"/>
    <p:sldMasterId id="2147485106" r:id="rId109"/>
    <p:sldMasterId id="2147485108" r:id="rId110"/>
    <p:sldMasterId id="2147485110" r:id="rId111"/>
    <p:sldMasterId id="2147485112" r:id="rId112"/>
    <p:sldMasterId id="2147485114" r:id="rId113"/>
    <p:sldMasterId id="2147485116" r:id="rId114"/>
    <p:sldMasterId id="2147485118" r:id="rId115"/>
    <p:sldMasterId id="2147485120" r:id="rId116"/>
    <p:sldMasterId id="2147485122" r:id="rId117"/>
    <p:sldMasterId id="2147485124" r:id="rId118"/>
    <p:sldMasterId id="2147485126" r:id="rId119"/>
    <p:sldMasterId id="2147485128" r:id="rId120"/>
    <p:sldMasterId id="2147485130" r:id="rId121"/>
    <p:sldMasterId id="2147485132" r:id="rId122"/>
    <p:sldMasterId id="2147485134" r:id="rId123"/>
    <p:sldMasterId id="2147485136" r:id="rId124"/>
    <p:sldMasterId id="2147485138" r:id="rId125"/>
    <p:sldMasterId id="2147485140" r:id="rId126"/>
    <p:sldMasterId id="2147485144" r:id="rId127"/>
    <p:sldMasterId id="2147485146" r:id="rId128"/>
    <p:sldMasterId id="2147485148" r:id="rId129"/>
    <p:sldMasterId id="2147485150" r:id="rId130"/>
    <p:sldMasterId id="2147485154" r:id="rId131"/>
    <p:sldMasterId id="2147485156" r:id="rId132"/>
    <p:sldMasterId id="2147485158" r:id="rId133"/>
    <p:sldMasterId id="2147485160" r:id="rId134"/>
    <p:sldMasterId id="2147485162" r:id="rId135"/>
    <p:sldMasterId id="2147485165" r:id="rId136"/>
    <p:sldMasterId id="2147485167" r:id="rId137"/>
    <p:sldMasterId id="2147485169" r:id="rId138"/>
    <p:sldMasterId id="2147485175" r:id="rId139"/>
    <p:sldMasterId id="2147485177" r:id="rId140"/>
    <p:sldMasterId id="2147485179" r:id="rId141"/>
    <p:sldMasterId id="2147485181" r:id="rId142"/>
    <p:sldMasterId id="2147485183" r:id="rId143"/>
    <p:sldMasterId id="2147485185" r:id="rId144"/>
    <p:sldMasterId id="2147485188" r:id="rId145"/>
    <p:sldMasterId id="2147485189" r:id="rId146"/>
    <p:sldMasterId id="2147485202" r:id="rId147"/>
    <p:sldMasterId id="2147485204" r:id="rId148"/>
    <p:sldMasterId id="2147485206" r:id="rId149"/>
    <p:sldMasterId id="2147485208" r:id="rId150"/>
    <p:sldMasterId id="2147485210" r:id="rId151"/>
    <p:sldMasterId id="2147485212" r:id="rId152"/>
    <p:sldMasterId id="2147485214" r:id="rId153"/>
    <p:sldMasterId id="2147485216" r:id="rId154"/>
    <p:sldMasterId id="2147485218" r:id="rId155"/>
  </p:sldMasterIdLst>
  <p:notesMasterIdLst>
    <p:notesMasterId r:id="rId293"/>
  </p:notesMasterIdLst>
  <p:sldIdLst>
    <p:sldId id="428" r:id="rId156"/>
    <p:sldId id="883" r:id="rId157"/>
    <p:sldId id="528" r:id="rId158"/>
    <p:sldId id="884" r:id="rId159"/>
    <p:sldId id="988" r:id="rId160"/>
    <p:sldId id="529" r:id="rId161"/>
    <p:sldId id="531" r:id="rId162"/>
    <p:sldId id="997" r:id="rId163"/>
    <p:sldId id="998" r:id="rId164"/>
    <p:sldId id="978" r:id="rId165"/>
    <p:sldId id="967" r:id="rId166"/>
    <p:sldId id="984" r:id="rId167"/>
    <p:sldId id="532" r:id="rId168"/>
    <p:sldId id="533" r:id="rId169"/>
    <p:sldId id="534" r:id="rId170"/>
    <p:sldId id="698" r:id="rId171"/>
    <p:sldId id="508" r:id="rId172"/>
    <p:sldId id="509" r:id="rId173"/>
    <p:sldId id="989" r:id="rId174"/>
    <p:sldId id="991" r:id="rId175"/>
    <p:sldId id="977" r:id="rId176"/>
    <p:sldId id="1078" r:id="rId177"/>
    <p:sldId id="896" r:id="rId178"/>
    <p:sldId id="965" r:id="rId179"/>
    <p:sldId id="897" r:id="rId180"/>
    <p:sldId id="903" r:id="rId181"/>
    <p:sldId id="904" r:id="rId182"/>
    <p:sldId id="905" r:id="rId183"/>
    <p:sldId id="906" r:id="rId184"/>
    <p:sldId id="907" r:id="rId185"/>
    <p:sldId id="908" r:id="rId186"/>
    <p:sldId id="909" r:id="rId187"/>
    <p:sldId id="910" r:id="rId188"/>
    <p:sldId id="911" r:id="rId189"/>
    <p:sldId id="912" r:id="rId190"/>
    <p:sldId id="913" r:id="rId191"/>
    <p:sldId id="914" r:id="rId192"/>
    <p:sldId id="915" r:id="rId193"/>
    <p:sldId id="916" r:id="rId194"/>
    <p:sldId id="917" r:id="rId195"/>
    <p:sldId id="918" r:id="rId196"/>
    <p:sldId id="919" r:id="rId197"/>
    <p:sldId id="920" r:id="rId198"/>
    <p:sldId id="921" r:id="rId199"/>
    <p:sldId id="922" r:id="rId200"/>
    <p:sldId id="923" r:id="rId201"/>
    <p:sldId id="924" r:id="rId202"/>
    <p:sldId id="925" r:id="rId203"/>
    <p:sldId id="969" r:id="rId204"/>
    <p:sldId id="926" r:id="rId205"/>
    <p:sldId id="927" r:id="rId206"/>
    <p:sldId id="932" r:id="rId207"/>
    <p:sldId id="933" r:id="rId208"/>
    <p:sldId id="934" r:id="rId209"/>
    <p:sldId id="935" r:id="rId210"/>
    <p:sldId id="936" r:id="rId211"/>
    <p:sldId id="937" r:id="rId212"/>
    <p:sldId id="938" r:id="rId213"/>
    <p:sldId id="939" r:id="rId214"/>
    <p:sldId id="940" r:id="rId215"/>
    <p:sldId id="941" r:id="rId216"/>
    <p:sldId id="942" r:id="rId217"/>
    <p:sldId id="945" r:id="rId218"/>
    <p:sldId id="1072" r:id="rId219"/>
    <p:sldId id="1073" r:id="rId220"/>
    <p:sldId id="1074" r:id="rId221"/>
    <p:sldId id="1075" r:id="rId222"/>
    <p:sldId id="992" r:id="rId223"/>
    <p:sldId id="993" r:id="rId224"/>
    <p:sldId id="994" r:id="rId225"/>
    <p:sldId id="995" r:id="rId226"/>
    <p:sldId id="996" r:id="rId227"/>
    <p:sldId id="999" r:id="rId228"/>
    <p:sldId id="1000" r:id="rId229"/>
    <p:sldId id="1001" r:id="rId230"/>
    <p:sldId id="1003" r:id="rId231"/>
    <p:sldId id="1004" r:id="rId232"/>
    <p:sldId id="1005" r:id="rId233"/>
    <p:sldId id="1006" r:id="rId234"/>
    <p:sldId id="1007" r:id="rId235"/>
    <p:sldId id="1008" r:id="rId236"/>
    <p:sldId id="1009" r:id="rId237"/>
    <p:sldId id="1010" r:id="rId238"/>
    <p:sldId id="1011" r:id="rId239"/>
    <p:sldId id="1012" r:id="rId240"/>
    <p:sldId id="1013" r:id="rId241"/>
    <p:sldId id="1014" r:id="rId242"/>
    <p:sldId id="1015" r:id="rId243"/>
    <p:sldId id="1016" r:id="rId244"/>
    <p:sldId id="1017" r:id="rId245"/>
    <p:sldId id="1027" r:id="rId246"/>
    <p:sldId id="1080" r:id="rId247"/>
    <p:sldId id="1029" r:id="rId248"/>
    <p:sldId id="1030" r:id="rId249"/>
    <p:sldId id="1038" r:id="rId250"/>
    <p:sldId id="1079" r:id="rId251"/>
    <p:sldId id="1039" r:id="rId252"/>
    <p:sldId id="1040" r:id="rId253"/>
    <p:sldId id="1041" r:id="rId254"/>
    <p:sldId id="1042" r:id="rId255"/>
    <p:sldId id="1043" r:id="rId256"/>
    <p:sldId id="1044" r:id="rId257"/>
    <p:sldId id="1045" r:id="rId258"/>
    <p:sldId id="1046" r:id="rId259"/>
    <p:sldId id="1047" r:id="rId260"/>
    <p:sldId id="1048" r:id="rId261"/>
    <p:sldId id="1049" r:id="rId262"/>
    <p:sldId id="1050" r:id="rId263"/>
    <p:sldId id="1051" r:id="rId264"/>
    <p:sldId id="1052" r:id="rId265"/>
    <p:sldId id="1053" r:id="rId266"/>
    <p:sldId id="1054" r:id="rId267"/>
    <p:sldId id="1055" r:id="rId268"/>
    <p:sldId id="1056" r:id="rId269"/>
    <p:sldId id="1057" r:id="rId270"/>
    <p:sldId id="1058" r:id="rId271"/>
    <p:sldId id="1059" r:id="rId272"/>
    <p:sldId id="1060" r:id="rId273"/>
    <p:sldId id="1061" r:id="rId274"/>
    <p:sldId id="1062" r:id="rId275"/>
    <p:sldId id="1063" r:id="rId276"/>
    <p:sldId id="1064" r:id="rId277"/>
    <p:sldId id="1081" r:id="rId278"/>
    <p:sldId id="1082" r:id="rId279"/>
    <p:sldId id="1083" r:id="rId280"/>
    <p:sldId id="1084" r:id="rId281"/>
    <p:sldId id="1085" r:id="rId282"/>
    <p:sldId id="1086" r:id="rId283"/>
    <p:sldId id="1088" r:id="rId284"/>
    <p:sldId id="1089" r:id="rId285"/>
    <p:sldId id="1065" r:id="rId286"/>
    <p:sldId id="1066" r:id="rId287"/>
    <p:sldId id="1067" r:id="rId288"/>
    <p:sldId id="1068" r:id="rId289"/>
    <p:sldId id="1069" r:id="rId290"/>
    <p:sldId id="1070" r:id="rId291"/>
    <p:sldId id="1071" r:id="rId292"/>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008000"/>
    <a:srgbClr val="000000"/>
    <a:srgbClr val="660066"/>
    <a:srgbClr val="FF6600"/>
    <a:srgbClr val="CC0000"/>
    <a:srgbClr val="FF3300"/>
    <a:srgbClr val="CCFFFF"/>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55" autoAdjust="0"/>
    <p:restoredTop sz="98239" autoAdjust="0"/>
  </p:normalViewPr>
  <p:slideViewPr>
    <p:cSldViewPr>
      <p:cViewPr varScale="1">
        <p:scale>
          <a:sx n="70" d="100"/>
          <a:sy n="70" d="100"/>
        </p:scale>
        <p:origin x="1068"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41952"/>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4.xml"/><Relationship Id="rId170" Type="http://schemas.openxmlformats.org/officeDocument/2006/relationships/slide" Target="slides/slide15.xml"/><Relationship Id="rId191" Type="http://schemas.openxmlformats.org/officeDocument/2006/relationships/slide" Target="slides/slide36.xml"/><Relationship Id="rId205" Type="http://schemas.openxmlformats.org/officeDocument/2006/relationships/slide" Target="slides/slide50.xml"/><Relationship Id="rId226" Type="http://schemas.openxmlformats.org/officeDocument/2006/relationships/slide" Target="slides/slide71.xml"/><Relationship Id="rId247" Type="http://schemas.openxmlformats.org/officeDocument/2006/relationships/slide" Target="slides/slide92.xml"/><Relationship Id="rId107" Type="http://schemas.openxmlformats.org/officeDocument/2006/relationships/slideMaster" Target="slideMasters/slideMaster107.xml"/><Relationship Id="rId268" Type="http://schemas.openxmlformats.org/officeDocument/2006/relationships/slide" Target="slides/slide113.xml"/><Relationship Id="rId289" Type="http://schemas.openxmlformats.org/officeDocument/2006/relationships/slide" Target="slides/slide13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5.xml"/><Relationship Id="rId181" Type="http://schemas.openxmlformats.org/officeDocument/2006/relationships/slide" Target="slides/slide26.xml"/><Relationship Id="rId216" Type="http://schemas.openxmlformats.org/officeDocument/2006/relationships/slide" Target="slides/slide61.xml"/><Relationship Id="rId237" Type="http://schemas.openxmlformats.org/officeDocument/2006/relationships/slide" Target="slides/slide82.xml"/><Relationship Id="rId258" Type="http://schemas.openxmlformats.org/officeDocument/2006/relationships/slide" Target="slides/slide103.xml"/><Relationship Id="rId279" Type="http://schemas.openxmlformats.org/officeDocument/2006/relationships/slide" Target="slides/slide124.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290" Type="http://schemas.openxmlformats.org/officeDocument/2006/relationships/slide" Target="slides/slide135.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 Target="slides/slide16.xml"/><Relationship Id="rId192" Type="http://schemas.openxmlformats.org/officeDocument/2006/relationships/slide" Target="slides/slide37.xml"/><Relationship Id="rId206" Type="http://schemas.openxmlformats.org/officeDocument/2006/relationships/slide" Target="slides/slide51.xml"/><Relationship Id="rId227" Type="http://schemas.openxmlformats.org/officeDocument/2006/relationships/slide" Target="slides/slide72.xml"/><Relationship Id="rId248" Type="http://schemas.openxmlformats.org/officeDocument/2006/relationships/slide" Target="slides/slide93.xml"/><Relationship Id="rId269" Type="http://schemas.openxmlformats.org/officeDocument/2006/relationships/slide" Target="slides/slide114.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slide" Target="slides/slide125.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 Target="slides/slide6.xml"/><Relationship Id="rId182" Type="http://schemas.openxmlformats.org/officeDocument/2006/relationships/slide" Target="slides/slide27.xml"/><Relationship Id="rId217" Type="http://schemas.openxmlformats.org/officeDocument/2006/relationships/slide" Target="slides/slide62.xml"/><Relationship Id="rId6" Type="http://schemas.openxmlformats.org/officeDocument/2006/relationships/slideMaster" Target="slideMasters/slideMaster6.xml"/><Relationship Id="rId238" Type="http://schemas.openxmlformats.org/officeDocument/2006/relationships/slide" Target="slides/slide83.xml"/><Relationship Id="rId259" Type="http://schemas.openxmlformats.org/officeDocument/2006/relationships/slide" Target="slides/slide104.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115.xml"/><Relationship Id="rId291" Type="http://schemas.openxmlformats.org/officeDocument/2006/relationships/slide" Target="slides/slide136.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Master" Target="slideMasters/slideMaster151.xml"/><Relationship Id="rId172" Type="http://schemas.openxmlformats.org/officeDocument/2006/relationships/slide" Target="slides/slide17.xml"/><Relationship Id="rId193" Type="http://schemas.openxmlformats.org/officeDocument/2006/relationships/slide" Target="slides/slide38.xml"/><Relationship Id="rId207" Type="http://schemas.openxmlformats.org/officeDocument/2006/relationships/slide" Target="slides/slide52.xml"/><Relationship Id="rId228" Type="http://schemas.openxmlformats.org/officeDocument/2006/relationships/slide" Target="slides/slide73.xml"/><Relationship Id="rId249" Type="http://schemas.openxmlformats.org/officeDocument/2006/relationships/slide" Target="slides/slide94.xml"/><Relationship Id="rId13" Type="http://schemas.openxmlformats.org/officeDocument/2006/relationships/slideMaster" Target="slideMasters/slideMaster13.xml"/><Relationship Id="rId109" Type="http://schemas.openxmlformats.org/officeDocument/2006/relationships/slideMaster" Target="slideMasters/slideMaster109.xml"/><Relationship Id="rId260" Type="http://schemas.openxmlformats.org/officeDocument/2006/relationships/slide" Target="slides/slide105.xml"/><Relationship Id="rId281" Type="http://schemas.openxmlformats.org/officeDocument/2006/relationships/slide" Target="slides/slide126.xml"/><Relationship Id="rId34" Type="http://schemas.openxmlformats.org/officeDocument/2006/relationships/slideMaster" Target="slideMasters/slideMaster34.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20" Type="http://schemas.openxmlformats.org/officeDocument/2006/relationships/slideMaster" Target="slideMasters/slideMaster120.xml"/><Relationship Id="rId141" Type="http://schemas.openxmlformats.org/officeDocument/2006/relationships/slideMaster" Target="slideMasters/slideMaster14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7.xml"/><Relationship Id="rId183" Type="http://schemas.openxmlformats.org/officeDocument/2006/relationships/slide" Target="slides/slide28.xml"/><Relationship Id="rId213" Type="http://schemas.openxmlformats.org/officeDocument/2006/relationships/slide" Target="slides/slide58.xml"/><Relationship Id="rId218" Type="http://schemas.openxmlformats.org/officeDocument/2006/relationships/slide" Target="slides/slide63.xml"/><Relationship Id="rId234" Type="http://schemas.openxmlformats.org/officeDocument/2006/relationships/slide" Target="slides/slide79.xml"/><Relationship Id="rId239"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95.xml"/><Relationship Id="rId255" Type="http://schemas.openxmlformats.org/officeDocument/2006/relationships/slide" Target="slides/slide100.xml"/><Relationship Id="rId271" Type="http://schemas.openxmlformats.org/officeDocument/2006/relationships/slide" Target="slides/slide116.xml"/><Relationship Id="rId276" Type="http://schemas.openxmlformats.org/officeDocument/2006/relationships/slide" Target="slides/slide121.xml"/><Relationship Id="rId292" Type="http://schemas.openxmlformats.org/officeDocument/2006/relationships/slide" Target="slides/slide137.xml"/><Relationship Id="rId297" Type="http://schemas.openxmlformats.org/officeDocument/2006/relationships/tableStyles" Target="tableStyles.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2.xml"/><Relationship Id="rId178" Type="http://schemas.openxmlformats.org/officeDocument/2006/relationships/slide" Target="slides/slide23.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18.xml"/><Relationship Id="rId194" Type="http://schemas.openxmlformats.org/officeDocument/2006/relationships/slide" Target="slides/slide39.xml"/><Relationship Id="rId199" Type="http://schemas.openxmlformats.org/officeDocument/2006/relationships/slide" Target="slides/slide44.xml"/><Relationship Id="rId203" Type="http://schemas.openxmlformats.org/officeDocument/2006/relationships/slide" Target="slides/slide48.xml"/><Relationship Id="rId208" Type="http://schemas.openxmlformats.org/officeDocument/2006/relationships/slide" Target="slides/slide53.xml"/><Relationship Id="rId229" Type="http://schemas.openxmlformats.org/officeDocument/2006/relationships/slide" Target="slides/slide74.xml"/><Relationship Id="rId19" Type="http://schemas.openxmlformats.org/officeDocument/2006/relationships/slideMaster" Target="slideMasters/slideMaster19.xml"/><Relationship Id="rId224" Type="http://schemas.openxmlformats.org/officeDocument/2006/relationships/slide" Target="slides/slide69.xml"/><Relationship Id="rId240" Type="http://schemas.openxmlformats.org/officeDocument/2006/relationships/slide" Target="slides/slide85.xml"/><Relationship Id="rId245" Type="http://schemas.openxmlformats.org/officeDocument/2006/relationships/slide" Target="slides/slide90.xml"/><Relationship Id="rId261" Type="http://schemas.openxmlformats.org/officeDocument/2006/relationships/slide" Target="slides/slide106.xml"/><Relationship Id="rId266" Type="http://schemas.openxmlformats.org/officeDocument/2006/relationships/slide" Target="slides/slide111.xml"/><Relationship Id="rId287" Type="http://schemas.openxmlformats.org/officeDocument/2006/relationships/slide" Target="slides/slide132.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13.xml"/><Relationship Id="rId282" Type="http://schemas.openxmlformats.org/officeDocument/2006/relationships/slide" Target="slides/slide127.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8.xml"/><Relationship Id="rId184" Type="http://schemas.openxmlformats.org/officeDocument/2006/relationships/slide" Target="slides/slide29.xml"/><Relationship Id="rId189" Type="http://schemas.openxmlformats.org/officeDocument/2006/relationships/slide" Target="slides/slide34.xml"/><Relationship Id="rId219" Type="http://schemas.openxmlformats.org/officeDocument/2006/relationships/slide" Target="slides/slide64.xml"/><Relationship Id="rId3" Type="http://schemas.openxmlformats.org/officeDocument/2006/relationships/slideMaster" Target="slideMasters/slideMaster3.xml"/><Relationship Id="rId214" Type="http://schemas.openxmlformats.org/officeDocument/2006/relationships/slide" Target="slides/slide59.xml"/><Relationship Id="rId230" Type="http://schemas.openxmlformats.org/officeDocument/2006/relationships/slide" Target="slides/slide75.xml"/><Relationship Id="rId235" Type="http://schemas.openxmlformats.org/officeDocument/2006/relationships/slide" Target="slides/slide80.xml"/><Relationship Id="rId251" Type="http://schemas.openxmlformats.org/officeDocument/2006/relationships/slide" Target="slides/slide96.xml"/><Relationship Id="rId256" Type="http://schemas.openxmlformats.org/officeDocument/2006/relationships/slide" Target="slides/slide101.xml"/><Relationship Id="rId277" Type="http://schemas.openxmlformats.org/officeDocument/2006/relationships/slide" Target="slides/slide122.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3.xml"/><Relationship Id="rId272" Type="http://schemas.openxmlformats.org/officeDocument/2006/relationships/slide" Target="slides/slide117.xml"/><Relationship Id="rId293"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19.xml"/><Relationship Id="rId179" Type="http://schemas.openxmlformats.org/officeDocument/2006/relationships/slide" Target="slides/slide24.xml"/><Relationship Id="rId195" Type="http://schemas.openxmlformats.org/officeDocument/2006/relationships/slide" Target="slides/slide40.xml"/><Relationship Id="rId209" Type="http://schemas.openxmlformats.org/officeDocument/2006/relationships/slide" Target="slides/slide54.xml"/><Relationship Id="rId190" Type="http://schemas.openxmlformats.org/officeDocument/2006/relationships/slide" Target="slides/slide35.xml"/><Relationship Id="rId204" Type="http://schemas.openxmlformats.org/officeDocument/2006/relationships/slide" Target="slides/slide49.xml"/><Relationship Id="rId220" Type="http://schemas.openxmlformats.org/officeDocument/2006/relationships/slide" Target="slides/slide65.xml"/><Relationship Id="rId225" Type="http://schemas.openxmlformats.org/officeDocument/2006/relationships/slide" Target="slides/slide70.xml"/><Relationship Id="rId241" Type="http://schemas.openxmlformats.org/officeDocument/2006/relationships/slide" Target="slides/slide86.xml"/><Relationship Id="rId246" Type="http://schemas.openxmlformats.org/officeDocument/2006/relationships/slide" Target="slides/slide91.xml"/><Relationship Id="rId267" Type="http://schemas.openxmlformats.org/officeDocument/2006/relationships/slide" Target="slides/slide112.xml"/><Relationship Id="rId288" Type="http://schemas.openxmlformats.org/officeDocument/2006/relationships/slide" Target="slides/slide133.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107.xml"/><Relationship Id="rId283" Type="http://schemas.openxmlformats.org/officeDocument/2006/relationships/slide" Target="slides/slide12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 Target="slides/slide9.xml"/><Relationship Id="rId169" Type="http://schemas.openxmlformats.org/officeDocument/2006/relationships/slide" Target="slides/slide14.xml"/><Relationship Id="rId185"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25.xml"/><Relationship Id="rId210" Type="http://schemas.openxmlformats.org/officeDocument/2006/relationships/slide" Target="slides/slide55.xml"/><Relationship Id="rId215" Type="http://schemas.openxmlformats.org/officeDocument/2006/relationships/slide" Target="slides/slide60.xml"/><Relationship Id="rId236" Type="http://schemas.openxmlformats.org/officeDocument/2006/relationships/slide" Target="slides/slide81.xml"/><Relationship Id="rId257" Type="http://schemas.openxmlformats.org/officeDocument/2006/relationships/slide" Target="slides/slide102.xml"/><Relationship Id="rId278" Type="http://schemas.openxmlformats.org/officeDocument/2006/relationships/slide" Target="slides/slide123.xml"/><Relationship Id="rId26" Type="http://schemas.openxmlformats.org/officeDocument/2006/relationships/slideMaster" Target="slideMasters/slideMaster26.xml"/><Relationship Id="rId231" Type="http://schemas.openxmlformats.org/officeDocument/2006/relationships/slide" Target="slides/slide76.xml"/><Relationship Id="rId252" Type="http://schemas.openxmlformats.org/officeDocument/2006/relationships/slide" Target="slides/slide97.xml"/><Relationship Id="rId273" Type="http://schemas.openxmlformats.org/officeDocument/2006/relationships/slide" Target="slides/slide118.xml"/><Relationship Id="rId294" Type="http://schemas.openxmlformats.org/officeDocument/2006/relationships/presProps" Target="presProps.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20.xml"/><Relationship Id="rId196" Type="http://schemas.openxmlformats.org/officeDocument/2006/relationships/slide" Target="slides/slide41.xml"/><Relationship Id="rId200" Type="http://schemas.openxmlformats.org/officeDocument/2006/relationships/slide" Target="slides/slide45.xml"/><Relationship Id="rId16" Type="http://schemas.openxmlformats.org/officeDocument/2006/relationships/slideMaster" Target="slideMasters/slideMaster16.xml"/><Relationship Id="rId221" Type="http://schemas.openxmlformats.org/officeDocument/2006/relationships/slide" Target="slides/slide66.xml"/><Relationship Id="rId242" Type="http://schemas.openxmlformats.org/officeDocument/2006/relationships/slide" Target="slides/slide87.xml"/><Relationship Id="rId263" Type="http://schemas.openxmlformats.org/officeDocument/2006/relationships/slide" Target="slides/slide108.xml"/><Relationship Id="rId284" Type="http://schemas.openxmlformats.org/officeDocument/2006/relationships/slide" Target="slides/slide129.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 Target="slides/slide10.xml"/><Relationship Id="rId186" Type="http://schemas.openxmlformats.org/officeDocument/2006/relationships/slide" Target="slides/slide31.xml"/><Relationship Id="rId211" Type="http://schemas.openxmlformats.org/officeDocument/2006/relationships/slide" Target="slides/slide56.xml"/><Relationship Id="rId232" Type="http://schemas.openxmlformats.org/officeDocument/2006/relationships/slide" Target="slides/slide77.xml"/><Relationship Id="rId253" Type="http://schemas.openxmlformats.org/officeDocument/2006/relationships/slide" Target="slides/slide98.xml"/><Relationship Id="rId274" Type="http://schemas.openxmlformats.org/officeDocument/2006/relationships/slide" Target="slides/slide119.xml"/><Relationship Id="rId295" Type="http://schemas.openxmlformats.org/officeDocument/2006/relationships/viewProps" Target="viewProps.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 Target="slides/slide21.xml"/><Relationship Id="rId197" Type="http://schemas.openxmlformats.org/officeDocument/2006/relationships/slide" Target="slides/slide42.xml"/><Relationship Id="rId201" Type="http://schemas.openxmlformats.org/officeDocument/2006/relationships/slide" Target="slides/slide46.xml"/><Relationship Id="rId222" Type="http://schemas.openxmlformats.org/officeDocument/2006/relationships/slide" Target="slides/slide67.xml"/><Relationship Id="rId243" Type="http://schemas.openxmlformats.org/officeDocument/2006/relationships/slide" Target="slides/slide88.xml"/><Relationship Id="rId264" Type="http://schemas.openxmlformats.org/officeDocument/2006/relationships/slide" Target="slides/slide109.xml"/><Relationship Id="rId285" Type="http://schemas.openxmlformats.org/officeDocument/2006/relationships/slide" Target="slides/slide130.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 Target="slides/slide11.xml"/><Relationship Id="rId187" Type="http://schemas.openxmlformats.org/officeDocument/2006/relationships/slide" Target="slides/slide32.xml"/><Relationship Id="rId1" Type="http://schemas.openxmlformats.org/officeDocument/2006/relationships/slideMaster" Target="slideMasters/slideMaster1.xml"/><Relationship Id="rId212" Type="http://schemas.openxmlformats.org/officeDocument/2006/relationships/slide" Target="slides/slide57.xml"/><Relationship Id="rId233" Type="http://schemas.openxmlformats.org/officeDocument/2006/relationships/slide" Target="slides/slide78.xml"/><Relationship Id="rId254" Type="http://schemas.openxmlformats.org/officeDocument/2006/relationships/slide" Target="slides/slide99.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120.xml"/><Relationship Id="rId296" Type="http://schemas.openxmlformats.org/officeDocument/2006/relationships/theme" Target="theme/theme1.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 Target="slides/slide1.xml"/><Relationship Id="rId177" Type="http://schemas.openxmlformats.org/officeDocument/2006/relationships/slide" Target="slides/slide22.xml"/><Relationship Id="rId198" Type="http://schemas.openxmlformats.org/officeDocument/2006/relationships/slide" Target="slides/slide43.xml"/><Relationship Id="rId202" Type="http://schemas.openxmlformats.org/officeDocument/2006/relationships/slide" Target="slides/slide47.xml"/><Relationship Id="rId223" Type="http://schemas.openxmlformats.org/officeDocument/2006/relationships/slide" Target="slides/slide68.xml"/><Relationship Id="rId244" Type="http://schemas.openxmlformats.org/officeDocument/2006/relationships/slide" Target="slides/slide89.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110.xml"/><Relationship Id="rId286" Type="http://schemas.openxmlformats.org/officeDocument/2006/relationships/slide" Target="slides/slide131.xml"/><Relationship Id="rId50" Type="http://schemas.openxmlformats.org/officeDocument/2006/relationships/slideMaster" Target="slideMasters/slideMaster50.xml"/><Relationship Id="rId104" Type="http://schemas.openxmlformats.org/officeDocument/2006/relationships/slideMaster" Target="slideMasters/slideMaster104.xml"/><Relationship Id="rId125" Type="http://schemas.openxmlformats.org/officeDocument/2006/relationships/slideMaster" Target="slideMasters/slideMaster125.xml"/><Relationship Id="rId146" Type="http://schemas.openxmlformats.org/officeDocument/2006/relationships/slideMaster" Target="slideMasters/slideMaster146.xml"/><Relationship Id="rId167" Type="http://schemas.openxmlformats.org/officeDocument/2006/relationships/slide" Target="slides/slide12.xml"/><Relationship Id="rId18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GB" sz="1800" b="0" i="0" u="none" strike="noStrike" kern="0" cap="none" spc="0" normalizeH="0" baseline="0" noProof="0" dirty="0">
              <a:ln>
                <a:noFill/>
              </a:ln>
              <a:solidFill>
                <a:srgbClr val="000000"/>
              </a:solidFill>
              <a:effectLst/>
              <a:uLnTx/>
              <a:uFillTx/>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220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GB" sz="1800" b="0" i="0" u="none" strike="noStrike" kern="0" cap="none" spc="0" normalizeH="0" baseline="0" noProof="0" dirty="0">
              <a:ln>
                <a:noFill/>
              </a:ln>
              <a:solidFill>
                <a:srgbClr val="000000"/>
              </a:solidFill>
              <a:effectLst/>
              <a:uLnTx/>
              <a:uFillTx/>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1606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21</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37955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23</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25</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26</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D754D35-949E-49C9-9925-7953605EEB7F}" type="slidenum">
              <a:rPr lang="en-GB">
                <a:solidFill>
                  <a:srgbClr val="000000"/>
                </a:solidFill>
              </a:rPr>
              <a:pPr/>
              <a:t>27</a:t>
            </a:fld>
            <a:endParaRPr lang="en-GB" dirty="0">
              <a:solidFill>
                <a:srgbClr val="000000"/>
              </a:solidFill>
            </a:endParaRPr>
          </a:p>
        </p:txBody>
      </p:sp>
      <p:sp>
        <p:nvSpPr>
          <p:cNvPr id="101379" name="Rectangle 2"/>
          <p:cNvSpPr>
            <a:spLocks noGrp="1" noRot="1" noChangeAspect="1" noChangeArrowheads="1" noTextEdit="1"/>
          </p:cNvSpPr>
          <p:nvPr>
            <p:ph type="sldImg"/>
          </p:nvPr>
        </p:nvSpPr>
        <p:spPr>
          <a:xfrm>
            <a:off x="1150938" y="692150"/>
            <a:ext cx="4556125" cy="3416300"/>
          </a:xfrm>
          <a:ln/>
        </p:spPr>
      </p:sp>
      <p:sp>
        <p:nvSpPr>
          <p:cNvPr id="1013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99B8CF4-A7CA-4938-A8F2-9198F3D86384}" type="slidenum">
              <a:rPr lang="en-GB">
                <a:solidFill>
                  <a:srgbClr val="000000"/>
                </a:solidFill>
              </a:rPr>
              <a:pPr/>
              <a:t>28</a:t>
            </a:fld>
            <a:endParaRPr lang="en-GB">
              <a:solidFill>
                <a:srgbClr val="000000"/>
              </a:solidFill>
            </a:endParaRPr>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152640A-E6F7-49A6-9E46-AA378CE1C507}" type="slidenum">
              <a:rPr lang="en-GB">
                <a:solidFill>
                  <a:srgbClr val="000000"/>
                </a:solidFill>
              </a:rPr>
              <a:pPr/>
              <a:t>29</a:t>
            </a:fld>
            <a:endParaRPr lang="en-GB">
              <a:solidFill>
                <a:srgbClr val="000000"/>
              </a:solidFill>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6742551-417C-4980-9303-F41F02AFFCC9}" type="slidenum">
              <a:rPr lang="en-GB">
                <a:solidFill>
                  <a:srgbClr val="000000"/>
                </a:solidFill>
              </a:rPr>
              <a:pPr/>
              <a:t>30</a:t>
            </a:fld>
            <a:endParaRPr lang="en-GB" dirty="0">
              <a:solidFill>
                <a:srgbClr val="000000"/>
              </a:solidFill>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0C06ED0-764C-4176-B065-5F0F7C428217}" type="slidenum">
              <a:rPr lang="en-GB">
                <a:solidFill>
                  <a:srgbClr val="000000"/>
                </a:solidFill>
              </a:rPr>
              <a:pPr/>
              <a:t>31</a:t>
            </a:fld>
            <a:endParaRPr lang="en-GB">
              <a:solidFill>
                <a:srgbClr val="000000"/>
              </a:solidFill>
            </a:endParaRPr>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9A608C6-A6B8-458F-874A-30CB5521CE8A}" type="slidenum">
              <a:rPr lang="en-GB" smtClean="0">
                <a:solidFill>
                  <a:srgbClr val="000000"/>
                </a:solidFill>
              </a:rPr>
              <a:pPr/>
              <a:t>32</a:t>
            </a:fld>
            <a:endParaRPr lang="en-GB">
              <a:solidFill>
                <a:srgbClr val="000000"/>
              </a:solidFill>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83A244E-B1DC-4AA7-946E-6B7B270DE1A8}" type="slidenum">
              <a:rPr lang="en-GB" smtClean="0">
                <a:solidFill>
                  <a:srgbClr val="000000"/>
                </a:solidFill>
              </a:rPr>
              <a:pPr/>
              <a:t>33</a:t>
            </a:fld>
            <a:endParaRPr lang="en-GB">
              <a:solidFill>
                <a:srgbClr val="000000"/>
              </a:solidFill>
            </a:endParaRPr>
          </a:p>
        </p:txBody>
      </p:sp>
      <p:sp>
        <p:nvSpPr>
          <p:cNvPr id="107523" name="Rectangle 2"/>
          <p:cNvSpPr>
            <a:spLocks noGrp="1" noRot="1" noChangeAspect="1" noChangeArrowheads="1" noTextEdit="1"/>
          </p:cNvSpPr>
          <p:nvPr>
            <p:ph type="sldImg"/>
          </p:nvPr>
        </p:nvSpPr>
        <p:spPr>
          <a:xfrm>
            <a:off x="1150938" y="692150"/>
            <a:ext cx="4556125" cy="3416300"/>
          </a:xfrm>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34</a:t>
            </a:fld>
            <a:endParaRPr lang="en-GB">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765C581-D0AF-4A80-827E-87A8CCB98079}" type="slidenum">
              <a:rPr lang="en-GB">
                <a:solidFill>
                  <a:srgbClr val="000000"/>
                </a:solidFill>
              </a:rPr>
              <a:pPr/>
              <a:t>35</a:t>
            </a:fld>
            <a:endParaRPr lang="en-GB" dirty="0">
              <a:solidFill>
                <a:srgbClr val="000000"/>
              </a:solidFill>
            </a:endParaRPr>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C96855A-D0C3-42A3-8F95-126AE0A28DED}" type="slidenum">
              <a:rPr lang="en-GB">
                <a:solidFill>
                  <a:srgbClr val="000000"/>
                </a:solidFill>
              </a:rPr>
              <a:pPr/>
              <a:t>36</a:t>
            </a:fld>
            <a:endParaRPr lang="en-GB" dirty="0">
              <a:solidFill>
                <a:srgbClr val="000000"/>
              </a:solidFill>
            </a:endParaRPr>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94E8C0C-4E2D-4CE8-AED3-ACCDDCC1E615}" type="slidenum">
              <a:rPr lang="en-GB" smtClean="0">
                <a:solidFill>
                  <a:srgbClr val="000000"/>
                </a:solidFill>
                <a:latin typeface="Arial" pitchFamily="34" charset="0"/>
              </a:rPr>
              <a:pPr/>
              <a:t>37</a:t>
            </a:fld>
            <a:endParaRPr lang="en-GB">
              <a:solidFill>
                <a:srgbClr val="000000"/>
              </a:solidFill>
              <a:latin typeface="Arial" pitchFamily="34"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E1716F8-0EF3-458C-8B2E-1381C0594EF1}" type="slidenum">
              <a:rPr lang="en-GB">
                <a:solidFill>
                  <a:srgbClr val="000000"/>
                </a:solidFill>
              </a:rPr>
              <a:pPr/>
              <a:t>38</a:t>
            </a:fld>
            <a:endParaRPr lang="en-GB" dirty="0">
              <a:solidFill>
                <a:srgbClr val="000000"/>
              </a:solidFill>
            </a:endParaRPr>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1377EB8-04F6-4DE3-845B-6CF4ED51B959}" type="slidenum">
              <a:rPr lang="en-GB">
                <a:solidFill>
                  <a:srgbClr val="000000"/>
                </a:solidFill>
              </a:rPr>
              <a:pPr/>
              <a:t>39</a:t>
            </a:fld>
            <a:endParaRPr lang="en-GB" dirty="0">
              <a:solidFill>
                <a:srgbClr val="000000"/>
              </a:solidFill>
            </a:endParaRPr>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40</a:t>
            </a:fld>
            <a:endParaRPr lang="en-GB">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C6EFF59-285A-48AE-BC76-E078E6CD8A9A}" type="slidenum">
              <a:rPr lang="en-GB">
                <a:solidFill>
                  <a:srgbClr val="000000"/>
                </a:solidFill>
              </a:rPr>
              <a:pPr/>
              <a:t>41</a:t>
            </a:fld>
            <a:endParaRPr lang="en-GB">
              <a:solidFill>
                <a:srgbClr val="000000"/>
              </a:solidFill>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C7B3BD7-E2BB-4B31-A828-D7E9EEBB4047}" type="slidenum">
              <a:rPr lang="en-GB">
                <a:solidFill>
                  <a:srgbClr val="000000"/>
                </a:solidFill>
              </a:rPr>
              <a:pPr/>
              <a:t>42</a:t>
            </a:fld>
            <a:endParaRPr lang="en-GB" dirty="0">
              <a:solidFill>
                <a:srgbClr val="000000"/>
              </a:solidFill>
            </a:endParaRPr>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219B956-EC8B-4AD2-8704-6E4B4557154F}" type="slidenum">
              <a:rPr lang="en-GB">
                <a:solidFill>
                  <a:srgbClr val="000000"/>
                </a:solidFill>
              </a:rPr>
              <a:pPr/>
              <a:t>43</a:t>
            </a:fld>
            <a:endParaRPr lang="en-GB" dirty="0">
              <a:solidFill>
                <a:srgbClr val="000000"/>
              </a:solidFill>
            </a:endParaRPr>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44</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47</a:t>
            </a:fld>
            <a:endParaRPr lang="en-GB"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705B441-2BD2-44DC-8A10-0E4A4408FD7E}" type="slidenum">
              <a:rPr lang="en-GB">
                <a:solidFill>
                  <a:srgbClr val="000000"/>
                </a:solidFill>
              </a:rPr>
              <a:pPr/>
              <a:t>48</a:t>
            </a:fld>
            <a:endParaRPr lang="en-GB" dirty="0">
              <a:solidFill>
                <a:srgbClr val="000000"/>
              </a:solidFill>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9F89A7-5327-4499-9021-86204D377D94}" type="slidenum">
              <a:rPr lang="en-GB">
                <a:solidFill>
                  <a:srgbClr val="000000"/>
                </a:solidFill>
              </a:rPr>
              <a:pPr/>
              <a:t>50</a:t>
            </a:fld>
            <a:endParaRPr lang="en-GB" dirty="0">
              <a:solidFill>
                <a:srgbClr val="000000"/>
              </a:solidFill>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51</a:t>
            </a:fld>
            <a:endParaRPr lang="en-GB">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7736897-36D9-459B-9B8F-2D1EABC460FE}" type="slidenum">
              <a:rPr lang="en-GB">
                <a:solidFill>
                  <a:srgbClr val="000000"/>
                </a:solidFill>
              </a:rPr>
              <a:pPr/>
              <a:t>52</a:t>
            </a:fld>
            <a:endParaRPr lang="en-GB" dirty="0">
              <a:solidFill>
                <a:srgbClr val="000000"/>
              </a:solidFill>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53</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54</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55</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56</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57</a:t>
            </a:fld>
            <a:endParaRPr lang="en-GB">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58</a:t>
            </a:fld>
            <a:endParaRPr lang="en-GB" dirty="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59</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60</a:t>
            </a:fld>
            <a:endParaRPr lang="en-GB" dirty="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61</a:t>
            </a:fld>
            <a:endParaRPr lang="en-GB"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62</a:t>
            </a:fld>
            <a:endParaRPr lang="en-US">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63</a:t>
            </a:fld>
            <a:endParaRPr lang="en-GB" dirty="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260181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8007301-76D3-4B7A-BC11-58C77780AB35}"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601035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A9BFA2-5A1B-4478-BD73-FE75D672A80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67</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8291251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5A4F13-278D-41A4-A970-619E721755B9}"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69</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605051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5A4F13-278D-41A4-A970-619E721755B9}"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70</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363396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BB85436-79B7-4A40-9472-CC1F85078964}"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88</a:t>
            </a:fld>
            <a:endParaRPr kumimoji="0" lang="en-GB" sz="1800" b="0" i="0" u="none" strike="noStrike" kern="0" cap="none" spc="0" normalizeH="0" baseline="0" noProof="0">
              <a:ln>
                <a:noFill/>
              </a:ln>
              <a:solidFill>
                <a:srgbClr val="000000"/>
              </a:solidFill>
              <a:effectLst/>
              <a:uLnTx/>
              <a:uFillTx/>
            </a:endParaRPr>
          </a:p>
        </p:txBody>
      </p:sp>
      <p:sp>
        <p:nvSpPr>
          <p:cNvPr id="1442818" name="Rectangle 2"/>
          <p:cNvSpPr>
            <a:spLocks noGrp="1" noRot="1" noChangeAspect="1" noChangeArrowheads="1" noTextEdit="1"/>
          </p:cNvSpPr>
          <p:nvPr>
            <p:ph type="sldImg"/>
          </p:nvPr>
        </p:nvSpPr>
        <p:spPr>
          <a:xfrm>
            <a:off x="1150938" y="692150"/>
            <a:ext cx="4556125" cy="3416300"/>
          </a:xfrm>
          <a:ln/>
        </p:spPr>
      </p:sp>
      <p:sp>
        <p:nvSpPr>
          <p:cNvPr id="14428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4811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C21F242-1178-45BC-9221-60C1FB4A5378}"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89</a:t>
            </a:fld>
            <a:endParaRPr kumimoji="0" lang="en-GB" sz="1800" b="0" i="0" u="none" strike="noStrike" kern="0" cap="none" spc="0" normalizeH="0" baseline="0" noProof="0">
              <a:ln>
                <a:noFill/>
              </a:ln>
              <a:solidFill>
                <a:srgbClr val="000000"/>
              </a:solidFill>
              <a:effectLst/>
              <a:uLnTx/>
              <a:uFillTx/>
            </a:endParaRPr>
          </a:p>
        </p:txBody>
      </p:sp>
      <p:sp>
        <p:nvSpPr>
          <p:cNvPr id="1444866" name="Rectangle 2"/>
          <p:cNvSpPr>
            <a:spLocks noGrp="1" noRot="1" noChangeAspect="1" noChangeArrowheads="1" noTextEdit="1"/>
          </p:cNvSpPr>
          <p:nvPr>
            <p:ph type="sldImg"/>
          </p:nvPr>
        </p:nvSpPr>
        <p:spPr>
          <a:xfrm>
            <a:off x="1150938" y="692150"/>
            <a:ext cx="4556125" cy="3416300"/>
          </a:xfrm>
          <a:ln/>
        </p:spPr>
      </p:sp>
      <p:sp>
        <p:nvSpPr>
          <p:cNvPr id="14448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885806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95</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425167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23E4F52-9BD2-4DAC-85C5-31B83D562F1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6733967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79573F-6D8D-465D-A168-3A3B72D4BF9C}"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97</a:t>
            </a:fld>
            <a:endParaRPr kumimoji="0" lang="en-GB" sz="1800" b="0" i="0" u="none" strike="noStrike" kern="0" cap="none" spc="0" normalizeH="0" baseline="0" noProof="0" dirty="0">
              <a:ln>
                <a:noFill/>
              </a:ln>
              <a:solidFill>
                <a:srgbClr val="000000"/>
              </a:solidFill>
              <a:effectLst/>
              <a:uLnTx/>
              <a:uFillTx/>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4186338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98</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5798889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99</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477679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AC049EE-53FC-4187-915D-6A743F5D43C1}" type="slidenum">
              <a:rPr kumimoji="0" 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104</a:t>
            </a:fld>
            <a:endParaRPr kumimoji="0" lang="en-GB" sz="1800" b="0" i="0" u="none" strike="noStrike" kern="0" cap="none" spc="0" normalizeH="0" baseline="0" noProof="0">
              <a:ln>
                <a:noFill/>
              </a:ln>
              <a:solidFill>
                <a:sysClr val="windowText" lastClr="000000"/>
              </a:solidFill>
              <a:effectLst/>
              <a:uLnTx/>
              <a:uFillTx/>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927024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106</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6666524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107</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41875584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590887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1997368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112</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5910826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113</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8549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14</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C0103D-919D-404D-A765-59DD853BCAE5}"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115</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9267101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a:p>
        </p:txBody>
      </p:sp>
      <p:sp>
        <p:nvSpPr>
          <p:cNvPr id="1638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6500610-4C3D-433C-BB56-A44C31D81AFA}"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116</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1335594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a:p>
        </p:txBody>
      </p:sp>
      <p:sp>
        <p:nvSpPr>
          <p:cNvPr id="17412"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C018982-451B-4ED8-8DD7-1EF53E18BC97}"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117</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33875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a:p>
        </p:txBody>
      </p:sp>
      <p:sp>
        <p:nvSpPr>
          <p:cNvPr id="18436"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F0C2FB1-3332-467E-A316-FE6BB714E276}"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118</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6229481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a:p>
        </p:txBody>
      </p:sp>
      <p:sp>
        <p:nvSpPr>
          <p:cNvPr id="19460"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F333903-7CF4-46AA-B7A8-3695113B36EF}"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119</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4166543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a:p>
        </p:txBody>
      </p:sp>
      <p:sp>
        <p:nvSpPr>
          <p:cNvPr id="20484"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95359B2-8AC9-42D9-B61A-4DA82FFF98F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120</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6760053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2B719C4-A0D8-4247-9919-18D5348E69B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5898174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9978689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F516FE5-762C-46A8-9742-8BC77C01C0C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123</a:t>
            </a:fld>
            <a:endParaRPr kumimoji="0" lang="en-GB" sz="1800" b="0" i="0" u="none" strike="noStrike" kern="0" cap="none" spc="0" normalizeH="0" baseline="0" noProof="0">
              <a:ln>
                <a:noFill/>
              </a:ln>
              <a:solidFill>
                <a:srgbClr val="000000"/>
              </a:solidFill>
              <a:effectLst/>
              <a:uLnTx/>
              <a:uFillTx/>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4603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254B70-C7F1-47CB-AA41-A4E341294039}"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124</a:t>
            </a:fld>
            <a:endParaRPr kumimoji="0" lang="en-GB" sz="1800" b="0" i="0" u="none" strike="noStrike" kern="0" cap="none" spc="0" normalizeH="0" baseline="0" noProof="0">
              <a:ln>
                <a:noFill/>
              </a:ln>
              <a:solidFill>
                <a:srgbClr val="000000"/>
              </a:solidFill>
              <a:effectLst/>
              <a:uLnTx/>
              <a:uFillTx/>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219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17</a:t>
            </a:fld>
            <a:endParaRPr lang="en-GB">
              <a:solidFill>
                <a:srgbClr val="000000"/>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5DAF0CB-A590-4800-9562-FD29FD27160C}"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125</a:t>
            </a:fld>
            <a:endParaRPr kumimoji="0" lang="en-GB" sz="1800" b="0" i="0" u="none" strike="noStrike" kern="0" cap="none" spc="0" normalizeH="0" baseline="0" noProof="0">
              <a:ln>
                <a:noFill/>
              </a:ln>
              <a:solidFill>
                <a:srgbClr val="000000"/>
              </a:solidFill>
              <a:effectLst/>
              <a:uLnTx/>
              <a:uFillTx/>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8328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B3B56A6-F5E6-4AEC-9203-77DDD3124074}"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126</a:t>
            </a:fld>
            <a:endParaRPr kumimoji="0" lang="en-GB" sz="1800" b="0" i="0" u="none" strike="noStrike" kern="0" cap="none" spc="0" normalizeH="0" baseline="0" noProof="0">
              <a:ln>
                <a:noFill/>
              </a:ln>
              <a:solidFill>
                <a:srgbClr val="000000"/>
              </a:solidFill>
              <a:effectLst/>
              <a:uLnTx/>
              <a:uFillTx/>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6453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EDE9FCF-9A89-4647-80F4-A8BD16F83A52}"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127</a:t>
            </a:fld>
            <a:endParaRPr kumimoji="0" lang="en-GB" sz="1800" b="0" i="0" u="none" strike="noStrike" kern="0" cap="none" spc="0" normalizeH="0" baseline="0" noProof="0">
              <a:ln>
                <a:noFill/>
              </a:ln>
              <a:solidFill>
                <a:srgbClr val="000000"/>
              </a:solidFill>
              <a:effectLst/>
              <a:uLnTx/>
              <a:uFillTx/>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37720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631CF9B-09E2-44A1-81AA-B5DE7CC01C72}"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128</a:t>
            </a:fld>
            <a:endParaRPr kumimoji="0" lang="en-GB" sz="1800" b="0" i="0" u="none" strike="noStrike" kern="0" cap="none" spc="0" normalizeH="0" baseline="0" noProof="0">
              <a:ln>
                <a:noFill/>
              </a:ln>
              <a:solidFill>
                <a:srgbClr val="000000"/>
              </a:solidFill>
              <a:effectLst/>
              <a:uLnTx/>
              <a:uFillTx/>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88447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E7902E9-6B73-4BAF-A35B-F2A8EBE17FC3}"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129</a:t>
            </a:fld>
            <a:endParaRPr kumimoji="0" lang="en-GB" sz="1800" b="0" i="0" u="none" strike="noStrike" kern="0" cap="none" spc="0" normalizeH="0" baseline="0" noProof="0">
              <a:ln>
                <a:noFill/>
              </a:ln>
              <a:solidFill>
                <a:srgbClr val="000000"/>
              </a:solidFill>
              <a:effectLst/>
              <a:uLnTx/>
              <a:uFillTx/>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50180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6F7AE84-F142-4C8F-B419-5C8BABE5B49C}"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130</a:t>
            </a:fld>
            <a:endParaRPr kumimoji="0" lang="en-GB" sz="1800" b="0" i="0" u="none" strike="noStrike" kern="0" cap="none" spc="0" normalizeH="0" baseline="0" noProof="0">
              <a:ln>
                <a:noFill/>
              </a:ln>
              <a:solidFill>
                <a:srgbClr val="000000"/>
              </a:solidFill>
              <a:effectLst/>
              <a:uLnTx/>
              <a:uFillTx/>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85908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E102470-1571-4297-98E9-97B71B911597}" type="slidenum">
              <a:rPr kumimoji="0" lang="en-GB" sz="1800" b="0" i="0" u="none" strike="noStrike" kern="0" cap="none" spc="0" normalizeH="0" baseline="0" noProof="0" smtClean="0">
                <a:ln>
                  <a:noFill/>
                </a:ln>
                <a:solidFill>
                  <a:srgbClr val="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131</a:t>
            </a:fld>
            <a:endParaRPr kumimoji="0" lang="en-GB" sz="1800" b="0" i="0" u="none" strike="noStrike" kern="0" cap="none" spc="0" normalizeH="0" baseline="0" noProof="0">
              <a:ln>
                <a:noFill/>
              </a:ln>
              <a:solidFill>
                <a:srgbClr val="000000"/>
              </a:solidFill>
              <a:effectLst/>
              <a:uLnTx/>
              <a:uFillTx/>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1429521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7EB679-7535-4499-998C-2E4C9FDB76D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132</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3889707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7EB679-7535-4499-998C-2E4C9FDB76D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133</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7401876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7EB679-7535-4499-998C-2E4C9FDB76D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134</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689120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18</a:t>
            </a:fld>
            <a:endParaRPr lang="en-US">
              <a:solidFill>
                <a:srgbClr val="000000"/>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7EB679-7535-4499-998C-2E4C9FDB76D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135</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4150494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23D98E-C04C-4AA4-A211-4ABB68A5FCF3}"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137</a:t>
            </a:fld>
            <a:endParaRPr kumimoji="0" lang="en-GB" sz="1800" b="0" i="0" u="none" strike="noStrike" kern="0" cap="none" spc="0" normalizeH="0" baseline="0" noProof="0">
              <a:ln>
                <a:noFill/>
              </a:ln>
              <a:solidFill>
                <a:srgbClr val="000000"/>
              </a:solidFill>
              <a:effectLst/>
              <a:uLnTx/>
              <a:uFillTx/>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0398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21/06/2017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21/06/2017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marL="0" marR="0" lvl="0" indent="0" defTabSz="914400" eaLnBrk="0" fontAlgn="base" latinLnBrk="0" hangingPunct="0">
              <a:lnSpc>
                <a:spcPct val="100000"/>
              </a:lnSpc>
              <a:spcBef>
                <a:spcPct val="0"/>
              </a:spcBef>
              <a:spcAft>
                <a:spcPct val="0"/>
              </a:spcAft>
              <a:buClrTx/>
              <a:buSzTx/>
              <a:buFontTx/>
              <a:buNone/>
              <a:tabLst/>
              <a:defRPr/>
            </a:pPr>
            <a:fld id="{E6511B73-0B99-4D99-B072-BFAD491D3E7A}" type="datetimeFigureOut">
              <a:rPr kumimoji="0" lang="en-GB" sz="1800" b="1" i="0" u="none" strike="noStrike" kern="0" cap="none" spc="0" normalizeH="0" baseline="0" noProof="0">
                <a:ln>
                  <a:noFill/>
                </a:ln>
                <a:solidFill>
                  <a:sysClr val="windowText" lastClr="000000"/>
                </a:solidFill>
                <a:effectLst/>
                <a:uLnTx/>
                <a:uFillTx/>
                <a:latin typeface="Times New Roman" pitchFamily="18" charset="0"/>
              </a:rPr>
              <a:pPr marL="0" marR="0" lvl="0" indent="0" defTabSz="914400" eaLnBrk="0" fontAlgn="base" latinLnBrk="0" hangingPunct="0">
                <a:lnSpc>
                  <a:spcPct val="100000"/>
                </a:lnSpc>
                <a:spcBef>
                  <a:spcPct val="0"/>
                </a:spcBef>
                <a:spcAft>
                  <a:spcPct val="0"/>
                </a:spcAft>
                <a:buClrTx/>
                <a:buSzTx/>
                <a:buFontTx/>
                <a:buNone/>
                <a:tabLst/>
                <a:defRPr/>
              </a:pPr>
              <a:t>21/06/2017</a:t>
            </a:fld>
            <a:endParaRPr kumimoji="0" lang="en-GB" sz="1800" b="1" i="0" u="none" strike="noStrike" kern="0" cap="none" spc="0" normalizeH="0" baseline="0" noProof="0">
              <a:ln>
                <a:noFill/>
              </a:ln>
              <a:solidFill>
                <a:sysClr val="windowText" lastClr="000000"/>
              </a:solidFill>
              <a:effectLst/>
              <a:uLnTx/>
              <a:uFillTx/>
              <a:latin typeface="Times New Roman" pitchFamily="18" charset="0"/>
            </a:endParaRP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Times New Roman" pitchFamily="18" charset="0"/>
            </a:endParaRP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marL="0" marR="0" lvl="0" indent="0" defTabSz="914400" eaLnBrk="0" fontAlgn="base" latinLnBrk="0" hangingPunct="0">
              <a:lnSpc>
                <a:spcPct val="100000"/>
              </a:lnSpc>
              <a:spcBef>
                <a:spcPct val="0"/>
              </a:spcBef>
              <a:spcAft>
                <a:spcPct val="0"/>
              </a:spcAft>
              <a:buClrTx/>
              <a:buSzTx/>
              <a:buFontTx/>
              <a:buNone/>
              <a:tabLst/>
              <a:defRPr/>
            </a:pPr>
            <a:fld id="{D0218A5D-6146-4E4D-9301-8B7E496CFCC2}" type="slidenum">
              <a:rPr kumimoji="0" lang="en-GB" sz="1800" b="1" i="0" u="none" strike="noStrike" kern="0" cap="none" spc="0" normalizeH="0" baseline="0" noProof="0">
                <a:ln>
                  <a:noFill/>
                </a:ln>
                <a:solidFill>
                  <a:sysClr val="windowText" lastClr="000000"/>
                </a:solidFill>
                <a:effectLst/>
                <a:uLnTx/>
                <a:uFillTx/>
                <a:latin typeface="Times New Roman" pitchFamily="18" charset="0"/>
              </a:rPr>
              <a:pPr marL="0" marR="0" lvl="0" indent="0" defTabSz="914400" eaLnBrk="0" fontAlgn="base" latinLnBrk="0" hangingPunct="0">
                <a:lnSpc>
                  <a:spcPct val="100000"/>
                </a:lnSpc>
                <a:spcBef>
                  <a:spcPct val="0"/>
                </a:spcBef>
                <a:spcAft>
                  <a:spcPct val="0"/>
                </a:spcAft>
                <a:buClrTx/>
                <a:buSzTx/>
                <a:buFontTx/>
                <a:buNone/>
                <a:tabLst/>
                <a:defRPr/>
              </a:pPr>
              <a:t>‹#›</a:t>
            </a:fld>
            <a:endParaRPr kumimoji="0" lang="en-GB" sz="1800" b="1" i="0" u="none" strike="noStrike" kern="0" cap="none" spc="0" normalizeH="0" baseline="0" noProof="0">
              <a:ln>
                <a:noFill/>
              </a:ln>
              <a:solidFill>
                <a:sysClr val="windowText" lastClr="000000"/>
              </a:solidFill>
              <a:effectLst/>
              <a:uLnTx/>
              <a:uFillTx/>
              <a:latin typeface="Times New Roman" pitchFamily="18" charset="0"/>
            </a:endParaRPr>
          </a:p>
        </p:txBody>
      </p:sp>
    </p:spTree>
    <p:extLst>
      <p:ext uri="{BB962C8B-B14F-4D97-AF65-F5344CB8AC3E}">
        <p14:creationId xmlns:p14="http://schemas.microsoft.com/office/powerpoint/2010/main" val="21649281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4997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marL="0" marR="0" lvl="0" indent="0" algn="ctr" defTabSz="914400" eaLnBrk="0" fontAlgn="auto" latinLnBrk="0" hangingPunct="0">
              <a:lnSpc>
                <a:spcPct val="100000"/>
              </a:lnSpc>
              <a:spcBef>
                <a:spcPts val="0"/>
              </a:spcBef>
              <a:spcAft>
                <a:spcPts val="0"/>
              </a:spcAft>
              <a:buClrTx/>
              <a:buSzTx/>
              <a:buFontTx/>
              <a:buNone/>
              <a:tabLst/>
              <a:defRPr/>
            </a:pPr>
            <a:fld id="{15D6DB75-0499-49DE-A5F6-2F76A0DD07EC}" type="datetime2">
              <a:rPr kumimoji="0" lang="en-GB" sz="2400" b="0" i="0" u="none" strike="noStrike" kern="0" cap="none" spc="0" normalizeH="0" baseline="0" noProof="0">
                <a:ln>
                  <a:noFill/>
                </a:ln>
                <a:solidFill>
                  <a:srgbClr val="FFFFFF"/>
                </a:solidFill>
                <a:effectLst/>
                <a:uLnTx/>
                <a:uFillTx/>
                <a:latin typeface="Tahoma" pitchFamily="34" charset="0"/>
              </a:rPr>
              <a:pPr marL="0" marR="0" lvl="0" indent="0" algn="ctr" defTabSz="914400" eaLnBrk="0" fontAlgn="auto" latinLnBrk="0" hangingPunct="0">
                <a:lnSpc>
                  <a:spcPct val="100000"/>
                </a:lnSpc>
                <a:spcBef>
                  <a:spcPts val="0"/>
                </a:spcBef>
                <a:spcAft>
                  <a:spcPts val="0"/>
                </a:spcAft>
                <a:buClrTx/>
                <a:buSzTx/>
                <a:buFontTx/>
                <a:buNone/>
                <a:tabLst/>
                <a:defRPr/>
              </a:pPr>
              <a:t>Wednesday, 21 June 2017</a:t>
            </a:fld>
            <a:endParaRPr kumimoji="0" lang="en-GB" sz="2400" b="0" i="0" u="none" strike="noStrike" kern="0" cap="none" spc="0" normalizeH="0" baseline="0" noProof="0">
              <a:ln>
                <a:noFill/>
              </a:ln>
              <a:solidFill>
                <a:srgbClr val="FFFFFF"/>
              </a:solidFill>
              <a:effectLst/>
              <a:uLnTx/>
              <a:uFillTx/>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marL="0" marR="0" lvl="0" indent="0" algn="ctr" defTabSz="914400" eaLnBrk="0" fontAlgn="auto" latinLnBrk="0" hangingPunct="0">
              <a:lnSpc>
                <a:spcPct val="100000"/>
              </a:lnSpc>
              <a:spcBef>
                <a:spcPts val="0"/>
              </a:spcBef>
              <a:spcAft>
                <a:spcPts val="0"/>
              </a:spcAft>
              <a:buClrTx/>
              <a:buSzTx/>
              <a:buFontTx/>
              <a:buNone/>
              <a:tabLst/>
              <a:defRPr/>
            </a:pPr>
            <a:fld id="{5AD808E0-68C8-4DE2-8472-D3274C1776DA}" type="slidenum">
              <a:rPr kumimoji="0" lang="en-GB" sz="2400" b="0" i="0" u="none" strike="noStrike" kern="0" cap="none" spc="0" normalizeH="0" baseline="0" noProof="0">
                <a:ln>
                  <a:noFill/>
                </a:ln>
                <a:solidFill>
                  <a:srgbClr val="FFFFFF"/>
                </a:solidFill>
                <a:effectLst/>
                <a:uLnTx/>
                <a:uFillTx/>
                <a:latin typeface="Tahoma" pitchFamily="34" charset="0"/>
              </a:rPr>
              <a:pPr marL="0" marR="0" lvl="0" indent="0" algn="ctr" defTabSz="914400" eaLnBrk="0" fontAlgn="auto" latinLnBrk="0" hangingPunct="0">
                <a:lnSpc>
                  <a:spcPct val="100000"/>
                </a:lnSpc>
                <a:spcBef>
                  <a:spcPts val="0"/>
                </a:spcBef>
                <a:spcAft>
                  <a:spcPts val="0"/>
                </a:spcAft>
                <a:buClrTx/>
                <a:buSzTx/>
                <a:buFontTx/>
                <a:buNone/>
                <a:tabLst/>
                <a:defRPr/>
              </a:pPr>
              <a:t>‹#›</a:t>
            </a:fld>
            <a:endParaRPr kumimoji="0" lang="en-GB" sz="2400" b="0" i="0" u="none" strike="noStrike" kern="0" cap="none" spc="0" normalizeH="0" baseline="0" noProof="0">
              <a:ln>
                <a:noFill/>
              </a:ln>
              <a:solidFill>
                <a:srgbClr val="FFFFFF"/>
              </a:solidFill>
              <a:effectLst/>
              <a:uLnTx/>
              <a:uFillTx/>
              <a:latin typeface="Tahoma" pitchFamily="34" charset="0"/>
            </a:endParaRPr>
          </a:p>
        </p:txBody>
      </p:sp>
    </p:spTree>
    <p:extLst>
      <p:ext uri="{BB962C8B-B14F-4D97-AF65-F5344CB8AC3E}">
        <p14:creationId xmlns:p14="http://schemas.microsoft.com/office/powerpoint/2010/main" val="35587444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240877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743808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70488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951438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a:ln>
                <a:noFill/>
              </a:ln>
              <a:solidFill>
                <a:srgbClr val="000000"/>
              </a:solidFill>
              <a:effectLst/>
              <a:uLnTx/>
              <a:uFillTx/>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000000"/>
              </a:solidFill>
              <a:effectLst/>
              <a:uLnTx/>
              <a:uFillTx/>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a:ln>
                <a:noFill/>
              </a:ln>
              <a:solidFill>
                <a:srgbClr val="000000"/>
              </a:solidFill>
              <a:effectLst/>
              <a:uLnTx/>
              <a:uFillTx/>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000000"/>
              </a:solidFill>
              <a:effectLst/>
              <a:uLnTx/>
              <a:uFillTx/>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000000"/>
              </a:solidFill>
              <a:effectLst/>
              <a:uLnTx/>
              <a:uFillTx/>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000000"/>
              </a:solidFill>
              <a:effectLst/>
              <a:uLnTx/>
              <a:uFillTx/>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0000"/>
                </a:solidFill>
                <a:effectLst/>
                <a:uLnTx/>
                <a:uFillTx/>
                <a:latin typeface="Arial Rounded MT Bold"/>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5036459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158318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09239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21/06/2017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638812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090033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150053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3692941"/>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99918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6/21/2017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6/21/2017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6/21/2017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6/21/2017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21/06/2017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6/21/2017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21 June 2017</a:t>
            </a:fld>
            <a:endParaRPr lang="en-GB" sz="1800" dirty="0">
              <a:solidFill>
                <a:srgbClr val="FFFF66"/>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21/06/2017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26674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843509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6/21/2017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54608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21/06/2017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5991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837435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21/06/2017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Wednesday, 21 June 2017</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4A896-AEBC-45F7-BDDF-664620CF3620}" type="datetimeFigureOut">
              <a:rPr lang="en-GB" smtClean="0">
                <a:solidFill>
                  <a:prstClr val="black">
                    <a:tint val="75000"/>
                  </a:prstClr>
                </a:solidFill>
              </a:rPr>
              <a:pPr/>
              <a:t>21/06/2017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751200B-38BD-4771-859B-8F134E21364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b="1"/>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b="1"/>
            </a:lvl1pPr>
          </a:lstStyle>
          <a:p>
            <a:r>
              <a:rPr lang="en-GB"/>
              <a:t>Click to edit Master subtitle style</a:t>
            </a:r>
          </a:p>
        </p:txBody>
      </p:sp>
      <p:sp>
        <p:nvSpPr>
          <p:cNvPr id="5" name="Rectangle 5"/>
          <p:cNvSpPr>
            <a:spLocks noGrp="1" noChangeArrowheads="1"/>
          </p:cNvSpPr>
          <p:nvPr>
            <p:ph type="ftr" sz="quarter" idx="11"/>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932160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423108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40462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21/06/2017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510785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922421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952515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335564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744143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58327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280996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431991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4" name="TextBox 43"/>
          <p:cNvSpPr txBox="1"/>
          <p:nvPr/>
        </p:nvSpPr>
        <p:spPr>
          <a:xfrm>
            <a:off x="3500438"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0000"/>
                </a:solidFill>
                <a:effectLst/>
                <a:uLnTx/>
                <a:uFillTx/>
                <a:latin typeface="Calibri" pitchFamily="34" charset="0"/>
              </a:rPr>
              <a:t>http://phil-race.co.uk</a:t>
            </a:r>
            <a:r>
              <a:rPr kumimoji="0" lang="en-GB" sz="1400" b="0" i="0" u="none" strike="noStrike" kern="0" cap="none" spc="0" normalizeH="0" baseline="0" noProof="0" dirty="0">
                <a:ln>
                  <a:noFill/>
                </a:ln>
                <a:solidFill>
                  <a:srgbClr val="FF0000"/>
                </a:solidFill>
                <a:effectLst/>
                <a:uLnTx/>
                <a:uFillTx/>
                <a:latin typeface="Calibri"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0000"/>
              </a:solidFill>
              <a:effectLst/>
              <a:uLnTx/>
              <a:uFillTx/>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9957053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66795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21/06/2017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186756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970180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375480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13013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767561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183993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134261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480107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831132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9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21/06/2017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7065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916599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903980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589167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21/06/2017</a:t>
            </a:fld>
            <a:endParaRPr kumimoji="0" lang="en-GB" alt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9575625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641446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lIns="68580" tIns="34290" rIns="68580" bIns="34290"/>
          <a:lstStyle>
            <a:lvl1pPr>
              <a:defRPr/>
            </a:lvl1pPr>
          </a:lstStyle>
          <a:p>
            <a:pPr marL="0" marR="0" lvl="0" indent="0" defTabSz="685800" eaLnBrk="1" fontAlgn="auto" latinLnBrk="0" hangingPunct="1">
              <a:lnSpc>
                <a:spcPct val="100000"/>
              </a:lnSpc>
              <a:spcBef>
                <a:spcPts val="0"/>
              </a:spcBef>
              <a:spcAft>
                <a:spcPts val="0"/>
              </a:spcAft>
              <a:buClrTx/>
              <a:buSzTx/>
              <a:buFontTx/>
              <a:buNone/>
              <a:tabLst/>
              <a:defRPr/>
            </a:pPr>
            <a:fld id="{8EDF7B6F-2004-4788-9F05-B9AC607002D6}" type="datetime2">
              <a:rPr kumimoji="0" lang="en-US" sz="1400" b="0" i="0" u="none" strike="noStrike" kern="0" cap="none" spc="0" normalizeH="0" baseline="0" noProof="0" smtClean="0">
                <a:ln>
                  <a:noFill/>
                </a:ln>
                <a:solidFill>
                  <a:srgbClr val="000000"/>
                </a:solidFill>
                <a:effectLst/>
                <a:uLnTx/>
                <a:uFillTx/>
                <a:latin typeface="Arial"/>
              </a:rPr>
              <a:pPr marL="0" marR="0" lvl="0" indent="0" defTabSz="685800" eaLnBrk="1" fontAlgn="auto" latinLnBrk="0" hangingPunct="1">
                <a:lnSpc>
                  <a:spcPct val="100000"/>
                </a:lnSpc>
                <a:spcBef>
                  <a:spcPts val="0"/>
                </a:spcBef>
                <a:spcAft>
                  <a:spcPts val="0"/>
                </a:spcAft>
                <a:buClrTx/>
                <a:buSzTx/>
                <a:buFontTx/>
                <a:buNone/>
                <a:tabLst/>
                <a:defRPr/>
              </a:pPr>
              <a:t>Wednesday, June 21, 2017</a:t>
            </a:fld>
            <a:endParaRPr kumimoji="0" lang="en-GB" sz="1400" b="0" i="0" u="none" strike="noStrike" kern="0" cap="none" spc="0" normalizeH="0" baseline="0" noProof="0">
              <a:ln>
                <a:noFill/>
              </a:ln>
              <a:solidFill>
                <a:srgbClr val="000000"/>
              </a:solidFill>
              <a:effectLst/>
              <a:uLnTx/>
              <a:uFillTx/>
              <a:latin typeface="Arial"/>
            </a:endParaRPr>
          </a:p>
        </p:txBody>
      </p:sp>
      <p:sp>
        <p:nvSpPr>
          <p:cNvPr id="6" name="Footer Placeholder 5"/>
          <p:cNvSpPr>
            <a:spLocks noGrp="1" noChangeArrowheads="1"/>
          </p:cNvSpPr>
          <p:nvPr>
            <p:ph type="ftr" sz="quarter" idx="11"/>
          </p:nvPr>
        </p:nvSpPr>
        <p:spPr>
          <a:xfrm>
            <a:off x="3511551" y="6330953"/>
            <a:ext cx="2882900" cy="442913"/>
          </a:xfrm>
          <a:prstGeom prst="rect">
            <a:avLst/>
          </a:prstGeom>
          <a:ln/>
        </p:spPr>
        <p:txBody>
          <a:bodyPr lIns="68580" tIns="34290" rIns="68580" bIns="34290"/>
          <a:lstStyle>
            <a:lvl1pPr>
              <a:defRPr/>
            </a:lvl1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lIns="68580" tIns="34290" rIns="68580" bIns="34290"/>
          <a:lstStyle>
            <a:lvl1pPr>
              <a:defRPr/>
            </a:lvl1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16343412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814285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195940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1DC8AE-B192-402A-B14F-F0E519CCB1CE}" type="datetimeFigureOut">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6/21/2017</a:t>
            </a:fld>
            <a:endParaRPr kumimoji="0" lang="en-US" sz="1800" b="0" i="0" u="none" strike="noStrike" kern="0" cap="none" spc="0" normalizeH="0" baseline="0" noProof="0">
              <a:ln>
                <a:noFill/>
              </a:ln>
              <a:solidFill>
                <a:prstClr val="black">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EBAEE5-C1FE-4140-965B-64058E2C0C83}"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3712671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04.xml"/><Relationship Id="rId1" Type="http://schemas.openxmlformats.org/officeDocument/2006/relationships/slideLayout" Target="../slideLayouts/slideLayout67.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05.xml"/><Relationship Id="rId1" Type="http://schemas.openxmlformats.org/officeDocument/2006/relationships/slideLayout" Target="../slideLayouts/slideLayout68.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6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7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8.xml"/><Relationship Id="rId1" Type="http://schemas.openxmlformats.org/officeDocument/2006/relationships/slideLayout" Target="../slideLayouts/slideLayout7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7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0.xml"/><Relationship Id="rId1" Type="http://schemas.openxmlformats.org/officeDocument/2006/relationships/slideLayout" Target="../slideLayouts/slideLayout7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1.xml"/><Relationship Id="rId1" Type="http://schemas.openxmlformats.org/officeDocument/2006/relationships/slideLayout" Target="../slideLayouts/slideLayout7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2.xml"/><Relationship Id="rId1" Type="http://schemas.openxmlformats.org/officeDocument/2006/relationships/slideLayout" Target="../slideLayouts/slideLayout7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3.xml"/><Relationship Id="rId1" Type="http://schemas.openxmlformats.org/officeDocument/2006/relationships/slideLayout" Target="../slideLayouts/slideLayout7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5.xml"/><Relationship Id="rId1" Type="http://schemas.openxmlformats.org/officeDocument/2006/relationships/slideLayout" Target="../slideLayouts/slideLayout7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6.xml"/><Relationship Id="rId1" Type="http://schemas.openxmlformats.org/officeDocument/2006/relationships/slideLayout" Target="../slideLayouts/slideLayout78.xm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7.xml"/><Relationship Id="rId1" Type="http://schemas.openxmlformats.org/officeDocument/2006/relationships/slideLayout" Target="../slideLayouts/slideLayout7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8.xml"/><Relationship Id="rId1" Type="http://schemas.openxmlformats.org/officeDocument/2006/relationships/slideLayout" Target="../slideLayouts/slideLayout8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9.xml"/><Relationship Id="rId1" Type="http://schemas.openxmlformats.org/officeDocument/2006/relationships/slideLayout" Target="../slideLayouts/slideLayout8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8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1.xml"/><Relationship Id="rId1" Type="http://schemas.openxmlformats.org/officeDocument/2006/relationships/slideLayout" Target="../slideLayouts/slideLayout8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2.xml"/><Relationship Id="rId1" Type="http://schemas.openxmlformats.org/officeDocument/2006/relationships/slideLayout" Target="../slideLayouts/slideLayout8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meta.ppt#-1,1,Metacognition " TargetMode="External"/><Relationship Id="rId2" Type="http://schemas.openxmlformats.org/officeDocument/2006/relationships/theme" Target="../theme/theme123.xml"/><Relationship Id="rId1" Type="http://schemas.openxmlformats.org/officeDocument/2006/relationships/slideLayout" Target="../slideLayouts/slideLayout8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meta.ppt#-1,1,Metacognition " TargetMode="External"/><Relationship Id="rId2" Type="http://schemas.openxmlformats.org/officeDocument/2006/relationships/theme" Target="../theme/theme124.xml"/><Relationship Id="rId1" Type="http://schemas.openxmlformats.org/officeDocument/2006/relationships/slideLayout" Target="../slideLayouts/slideLayout8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5.xml"/><Relationship Id="rId1" Type="http://schemas.openxmlformats.org/officeDocument/2006/relationships/slideLayout" Target="../slideLayouts/slideLayout8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7.xml"/><Relationship Id="rId1" Type="http://schemas.openxmlformats.org/officeDocument/2006/relationships/slideLayout" Target="../slideLayouts/slideLayout8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8.xml"/><Relationship Id="rId1" Type="http://schemas.openxmlformats.org/officeDocument/2006/relationships/slideLayout" Target="../slideLayouts/slideLayout8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9.xml"/><Relationship Id="rId1" Type="http://schemas.openxmlformats.org/officeDocument/2006/relationships/slideLayout" Target="../slideLayouts/slideLayout9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9.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0.xml"/><Relationship Id="rId1" Type="http://schemas.openxmlformats.org/officeDocument/2006/relationships/slideLayout" Target="../slideLayouts/slideLayout9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1.xml"/><Relationship Id="rId1" Type="http://schemas.openxmlformats.org/officeDocument/2006/relationships/slideLayout" Target="../slideLayouts/slideLayout9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2.xml"/><Relationship Id="rId1" Type="http://schemas.openxmlformats.org/officeDocument/2006/relationships/slideLayout" Target="../slideLayouts/slideLayout9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3.xml.rels><?xml version="1.0" encoding="UTF-8" standalone="yes"?>
<Relationships xmlns="http://schemas.openxmlformats.org/package/2006/relationships"><Relationship Id="rId2" Type="http://schemas.openxmlformats.org/officeDocument/2006/relationships/theme" Target="../theme/theme133.xml"/><Relationship Id="rId1" Type="http://schemas.openxmlformats.org/officeDocument/2006/relationships/slideLayout" Target="../slideLayouts/slideLayout94.xml"/></Relationships>
</file>

<file path=ppt/slideMasters/_rels/slideMaster1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4.xml"/><Relationship Id="rId1" Type="http://schemas.openxmlformats.org/officeDocument/2006/relationships/slideLayout" Target="../slideLayouts/slideLayout9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5.xml"/><Relationship Id="rId1" Type="http://schemas.openxmlformats.org/officeDocument/2006/relationships/slideLayout" Target="../slideLayouts/slideLayout9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97.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7.xml"/><Relationship Id="rId1" Type="http://schemas.openxmlformats.org/officeDocument/2006/relationships/slideLayout" Target="../slideLayouts/slideLayout9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8.xml.rels><?xml version="1.0" encoding="UTF-8" standalone="yes"?>
<Relationships xmlns="http://schemas.openxmlformats.org/package/2006/relationships"><Relationship Id="rId2" Type="http://schemas.openxmlformats.org/officeDocument/2006/relationships/theme" Target="../theme/theme138.xml"/><Relationship Id="rId1" Type="http://schemas.openxmlformats.org/officeDocument/2006/relationships/slideLayout" Target="../slideLayouts/slideLayout99.xml"/></Relationships>
</file>

<file path=ppt/slideMasters/_rels/slideMaster139.xml.rels><?xml version="1.0" encoding="UTF-8" standalone="yes"?>
<Relationships xmlns="http://schemas.openxmlformats.org/package/2006/relationships"><Relationship Id="rId2" Type="http://schemas.openxmlformats.org/officeDocument/2006/relationships/theme" Target="../theme/theme139.xml"/><Relationship Id="rId1" Type="http://schemas.openxmlformats.org/officeDocument/2006/relationships/slideLayout" Target="../slideLayouts/slideLayout10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0.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0.xml"/><Relationship Id="rId1" Type="http://schemas.openxmlformats.org/officeDocument/2006/relationships/slideLayout" Target="../slideLayouts/slideLayout10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1.xml"/><Relationship Id="rId1" Type="http://schemas.openxmlformats.org/officeDocument/2006/relationships/slideLayout" Target="../slideLayouts/slideLayout10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2.xml"/><Relationship Id="rId1" Type="http://schemas.openxmlformats.org/officeDocument/2006/relationships/slideLayout" Target="../slideLayouts/slideLayout10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3.xml.rels><?xml version="1.0" encoding="UTF-8" standalone="yes"?>
<Relationships xmlns="http://schemas.openxmlformats.org/package/2006/relationships"><Relationship Id="rId3" Type="http://schemas.openxmlformats.org/officeDocument/2006/relationships/theme" Target="../theme/theme14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4.xml"/><Relationship Id="rId1" Type="http://schemas.openxmlformats.org/officeDocument/2006/relationships/slideLayout" Target="../slideLayouts/slideLayout10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5.xml.rels><?xml version="1.0" encoding="UTF-8" standalone="yes"?>
<Relationships xmlns="http://schemas.openxmlformats.org/package/2006/relationships"><Relationship Id="rId1" Type="http://schemas.openxmlformats.org/officeDocument/2006/relationships/theme" Target="../theme/theme145.xml"/></Relationships>
</file>

<file path=ppt/slideMasters/_rels/slideMaster14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2" Type="http://schemas.openxmlformats.org/officeDocument/2006/relationships/theme" Target="../theme/theme147.xml"/><Relationship Id="rId1" Type="http://schemas.openxmlformats.org/officeDocument/2006/relationships/slideLayout" Target="../slideLayouts/slideLayout10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8.xml"/><Relationship Id="rId1" Type="http://schemas.openxmlformats.org/officeDocument/2006/relationships/slideLayout" Target="../slideLayouts/slideLayout10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9.xml"/><Relationship Id="rId1" Type="http://schemas.openxmlformats.org/officeDocument/2006/relationships/slideLayout" Target="../slideLayouts/slideLayout10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1.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0.xml"/><Relationship Id="rId1" Type="http://schemas.openxmlformats.org/officeDocument/2006/relationships/slideLayout" Target="../slideLayouts/slideLayout11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1.xml"/><Relationship Id="rId1" Type="http://schemas.openxmlformats.org/officeDocument/2006/relationships/slideLayout" Target="../slideLayouts/slideLayout1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2.xml"/><Relationship Id="rId1" Type="http://schemas.openxmlformats.org/officeDocument/2006/relationships/slideLayout" Target="../slideLayouts/slideLayout11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4.xml"/><Relationship Id="rId1" Type="http://schemas.openxmlformats.org/officeDocument/2006/relationships/slideLayout" Target="../slideLayouts/slideLayout11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5.xml"/><Relationship Id="rId1" Type="http://schemas.openxmlformats.org/officeDocument/2006/relationships/slideLayout" Target="../slideLayouts/slideLayout11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3.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5.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2.xml"/><Relationship Id="rId1" Type="http://schemas.openxmlformats.org/officeDocument/2006/relationships/slideLayout" Target="../slideLayouts/slideLayout36.xml"/></Relationships>
</file>

<file path=ppt/slideMasters/_rels/slideMaster3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3.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6.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7.xml"/><Relationship Id="rId1" Type="http://schemas.openxmlformats.org/officeDocument/2006/relationships/slideLayout" Target="../slideLayouts/slideLayout38.xml"/></Relationships>
</file>

<file path=ppt/slideMasters/_rels/slideMaster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2.xml"/><Relationship Id="rId1" Type="http://schemas.openxmlformats.org/officeDocument/2006/relationships/slideLayout" Target="../slideLayouts/slideLayout39.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3.xml"/><Relationship Id="rId1" Type="http://schemas.openxmlformats.org/officeDocument/2006/relationships/slideLayout" Target="../slideLayouts/slideLayout40.xm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4.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5.xml"/><Relationship Id="rId1" Type="http://schemas.openxmlformats.org/officeDocument/2006/relationships/slideLayout" Target="../slideLayouts/slideLayout42.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0.xml"/><Relationship Id="rId1" Type="http://schemas.openxmlformats.org/officeDocument/2006/relationships/slideLayout" Target="../slideLayouts/slideLayout46.xm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3.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6.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3.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4.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1.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5.xml"/><Relationship Id="rId1" Type="http://schemas.openxmlformats.org/officeDocument/2006/relationships/slideLayout" Target="../slideLayouts/slideLayout52.xml"/></Relationships>
</file>

<file path=ppt/slideMasters/_rels/slideMaster86.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hyperlink" Target="00%20main%20menu.ppt" TargetMode="External"/><Relationship Id="rId4" Type="http://schemas.openxmlformats.org/officeDocument/2006/relationships/theme" Target="../theme/theme86.xml"/></Relationships>
</file>

<file path=ppt/slideMasters/_rels/slideMaster87.xml.rels><?xml version="1.0" encoding="UTF-8" standalone="yes"?>
<Relationships xmlns="http://schemas.openxmlformats.org/package/2006/relationships"><Relationship Id="rId3" Type="http://schemas.openxmlformats.org/officeDocument/2006/relationships/theme" Target="../theme/theme8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8.xml"/><Relationship Id="rId1" Type="http://schemas.openxmlformats.org/officeDocument/2006/relationships/slideLayout" Target="../slideLayouts/slideLayout58.xm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9.xml"/><Relationship Id="rId1"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_rels/slideMaster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0.xml"/><Relationship Id="rId1" Type="http://schemas.openxmlformats.org/officeDocument/2006/relationships/slideLayout" Target="../slideLayouts/slideLayout60.xml"/></Relationships>
</file>

<file path=ppt/slideMasters/_rels/slideMaster91.xml.rels><?xml version="1.0" encoding="UTF-8" standalone="yes"?>
<Relationships xmlns="http://schemas.openxmlformats.org/package/2006/relationships"><Relationship Id="rId3" Type="http://schemas.openxmlformats.org/officeDocument/2006/relationships/theme" Target="../theme/theme9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2.xml"/><Relationship Id="rId1" Type="http://schemas.openxmlformats.org/officeDocument/2006/relationships/slideLayout" Target="../slideLayouts/slideLayout63.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3.xml"/><Relationship Id="rId1" Type="http://schemas.openxmlformats.org/officeDocument/2006/relationships/slideLayout" Target="../slideLayouts/slideLayout6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2" Type="http://schemas.openxmlformats.org/officeDocument/2006/relationships/theme" Target="../theme/theme95.xml"/><Relationship Id="rId1" Type="http://schemas.openxmlformats.org/officeDocument/2006/relationships/slideLayout" Target="../slideLayouts/slideLayout65.xm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2" Type="http://schemas.openxmlformats.org/officeDocument/2006/relationships/theme" Target="../theme/theme97.xml"/><Relationship Id="rId1" Type="http://schemas.openxmlformats.org/officeDocument/2006/relationships/slideLayout" Target="../slideLayouts/slideLayout66.xm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6/21/2017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21 June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595437184"/>
      </p:ext>
    </p:extLst>
  </p:cSld>
  <p:clrMap bg1="dk2" tx1="lt1" bg2="dk1" tx2="lt2" accent1="accent1" accent2="accent2" accent3="accent3" accent4="accent4" accent5="accent5" accent6="accent6" hlink="hlink" folHlink="folHlink"/>
  <p:sldLayoutIdLst>
    <p:sldLayoutId id="214748509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034190187"/>
      </p:ext>
    </p:extLst>
  </p:cSld>
  <p:clrMap bg1="lt1" tx1="dk1" bg2="lt2" tx2="dk2" accent1="accent1" accent2="accent2" accent3="accent3" accent4="accent4" accent5="accent5" accent6="accent6" hlink="hlink" folHlink="folHlink"/>
  <p:sldLayoutIdLst>
    <p:sldLayoutId id="214748509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923815506"/>
      </p:ext>
    </p:extLst>
  </p:cSld>
  <p:clrMap bg1="lt1" tx1="dk1" bg2="lt2" tx2="dk2" accent1="accent1" accent2="accent2" accent3="accent3" accent4="accent4" accent5="accent5" accent6="accent6" hlink="hlink" folHlink="folHlink"/>
  <p:sldLayoutIdLst>
    <p:sldLayoutId id="21474851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921774499"/>
      </p:ext>
    </p:extLst>
  </p:cSld>
  <p:clrMap bg1="lt1" tx1="dk1" bg2="lt2" tx2="dk2" accent1="accent1" accent2="accent2" accent3="accent3" accent4="accent4" accent5="accent5" accent6="accent6" hlink="hlink" folHlink="folHlink"/>
  <p:sldLayoutIdLst>
    <p:sldLayoutId id="214748510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401445541"/>
      </p:ext>
    </p:extLst>
  </p:cSld>
  <p:clrMap bg1="lt1" tx1="dk1" bg2="lt2" tx2="dk2" accent1="accent1" accent2="accent2" accent3="accent3" accent4="accent4" accent5="accent5" accent6="accent6" hlink="hlink" folHlink="folHlink"/>
  <p:sldLayoutIdLst>
    <p:sldLayoutId id="21474851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507919323"/>
      </p:ext>
    </p:extLst>
  </p:cSld>
  <p:clrMap bg1="lt1" tx1="dk1" bg2="lt2" tx2="dk2" accent1="accent1" accent2="accent2" accent3="accent3" accent4="accent4" accent5="accent5" accent6="accent6" hlink="hlink" folHlink="folHlink"/>
  <p:sldLayoutIdLst>
    <p:sldLayoutId id="21474851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1560030078"/>
      </p:ext>
    </p:extLst>
  </p:cSld>
  <p:clrMap bg1="lt1" tx1="dk1" bg2="lt2" tx2="dk2" accent1="accent1" accent2="accent2" accent3="accent3" accent4="accent4" accent5="accent5" accent6="accent6" hlink="hlink" folHlink="folHlink"/>
  <p:sldLayoutIdLst>
    <p:sldLayoutId id="214748510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1529899098"/>
      </p:ext>
    </p:extLst>
  </p:cSld>
  <p:clrMap bg1="lt1" tx1="dk1" bg2="lt2" tx2="dk2" accent1="accent1" accent2="accent2" accent3="accent3" accent4="accent4" accent5="accent5" accent6="accent6" hlink="hlink" folHlink="folHlink"/>
  <p:sldLayoutIdLst>
    <p:sldLayoutId id="214748511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850140935"/>
      </p:ext>
    </p:extLst>
  </p:cSld>
  <p:clrMap bg1="lt1" tx1="dk1" bg2="lt2" tx2="dk2" accent1="accent1" accent2="accent2" accent3="accent3" accent4="accent4" accent5="accent5" accent6="accent6" hlink="hlink" folHlink="folHlink"/>
  <p:sldLayoutIdLst>
    <p:sldLayoutId id="214748511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506581961"/>
      </p:ext>
    </p:extLst>
  </p:cSld>
  <p:clrMap bg1="lt1" tx1="dk1" bg2="lt2" tx2="dk2" accent1="accent1" accent2="accent2" accent3="accent3" accent4="accent4" accent5="accent5" accent6="accent6" hlink="hlink" folHlink="folHlink"/>
  <p:sldLayoutIdLst>
    <p:sldLayoutId id="214748511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73190654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82247419"/>
      </p:ext>
    </p:extLst>
  </p:cSld>
  <p:clrMap bg1="lt1" tx1="dk1" bg2="lt2" tx2="dk2" accent1="accent1" accent2="accent2" accent3="accent3" accent4="accent4" accent5="accent5" accent6="accent6" hlink="hlink" folHlink="folHlink"/>
  <p:sldLayoutIdLst>
    <p:sldLayoutId id="214748511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r>
              <a:rPr lang="en-GB" altLang="en-US" b="0" dirty="0">
                <a:solidFill>
                  <a:srgbClr val="000000"/>
                </a:solidFill>
              </a:rPr>
              <a:t>Leeds Metropolitan University</a:t>
            </a:r>
          </a:p>
          <a:p>
            <a:pPr eaLnBrk="1" hangingPunct="1">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extLst>
      <p:ext uri="{BB962C8B-B14F-4D97-AF65-F5344CB8AC3E}">
        <p14:creationId xmlns:p14="http://schemas.microsoft.com/office/powerpoint/2010/main" val="988306180"/>
      </p:ext>
    </p:extLst>
  </p:cSld>
  <p:clrMap bg1="lt1" tx1="dk1" bg2="lt2" tx2="dk2" accent1="accent1" accent2="accent2" accent3="accent3" accent4="accent4" accent5="accent5" accent6="accent6" hlink="hlink" folHlink="folHlink"/>
  <p:sldLayoutIdLst>
    <p:sldLayoutId id="214748512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345943543"/>
      </p:ext>
    </p:extLst>
  </p:cSld>
  <p:clrMap bg1="lt1" tx1="dk1" bg2="lt2" tx2="dk2" accent1="accent1" accent2="accent2" accent3="accent3" accent4="accent4" accent5="accent5" accent6="accent6" hlink="hlink" folHlink="folHlink"/>
  <p:sldLayoutIdLst>
    <p:sldLayoutId id="214748512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026777982"/>
      </p:ext>
    </p:extLst>
  </p:cSld>
  <p:clrMap bg1="lt1" tx1="dk1" bg2="lt2" tx2="dk2" accent1="accent1" accent2="accent2" accent3="accent3" accent4="accent4" accent5="accent5" accent6="accent6" hlink="hlink" folHlink="folHlink"/>
  <p:sldLayoutIdLst>
    <p:sldLayoutId id="214748512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52260521"/>
      </p:ext>
    </p:extLst>
  </p:cSld>
  <p:clrMap bg1="lt1" tx1="dk1" bg2="lt2" tx2="dk2" accent1="accent1" accent2="accent2" accent3="accent3" accent4="accent4" accent5="accent5" accent6="accent6" hlink="hlink" folHlink="folHlink"/>
  <p:sldLayoutIdLst>
    <p:sldLayoutId id="21474851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2855035670"/>
      </p:ext>
    </p:extLst>
  </p:cSld>
  <p:clrMap bg1="lt1" tx1="dk1" bg2="lt2" tx2="dk2" accent1="accent1" accent2="accent2" accent3="accent3" accent4="accent4" accent5="accent5" accent6="accent6" hlink="hlink" folHlink="folHlink"/>
  <p:sldLayoutIdLst>
    <p:sldLayoutId id="21474851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4013005445"/>
      </p:ext>
    </p:extLst>
  </p:cSld>
  <p:clrMap bg1="lt1" tx1="dk1" bg2="lt2" tx2="dk2" accent1="accent1" accent2="accent2" accent3="accent3" accent4="accent4" accent5="accent5" accent6="accent6" hlink="hlink" folHlink="folHlink"/>
  <p:sldLayoutIdLst>
    <p:sldLayoutId id="214748513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664382558"/>
      </p:ext>
    </p:extLst>
  </p:cSld>
  <p:clrMap bg1="lt1" tx1="dk1" bg2="lt2" tx2="dk2" accent1="accent1" accent2="accent2" accent3="accent3" accent4="accent4" accent5="accent5" accent6="accent6" hlink="hlink" folHlink="folHlink"/>
  <p:sldLayoutIdLst>
    <p:sldLayoutId id="214748513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5"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7"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5"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32016410"/>
      </p:ext>
    </p:extLst>
  </p:cSld>
  <p:clrMap bg1="lt1" tx1="dk1" bg2="lt2" tx2="dk2" accent1="accent1" accent2="accent2" accent3="accent3" accent4="accent4" accent5="accent5" accent6="accent6" hlink="hlink" folHlink="folHlink"/>
  <p:sldLayoutIdLst>
    <p:sldLayoutId id="2147485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5"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7"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5"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726969852"/>
      </p:ext>
    </p:extLst>
  </p:cSld>
  <p:clrMap bg1="lt1" tx1="dk1" bg2="lt2" tx2="dk2" accent1="accent1" accent2="accent2" accent3="accent3" accent4="accent4" accent5="accent5" accent6="accent6" hlink="hlink" folHlink="folHlink"/>
  <p:sldLayoutIdLst>
    <p:sldLayoutId id="21474851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3017604893"/>
      </p:ext>
    </p:extLst>
  </p:cSld>
  <p:clrMap bg1="lt1" tx1="dk1" bg2="lt2" tx2="dk2" accent1="accent1" accent2="accent2" accent3="accent3" accent4="accent4" accent5="accent5" accent6="accent6" hlink="hlink" folHlink="folHlink"/>
  <p:sldLayoutIdLst>
    <p:sldLayoutId id="21474851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94813973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16837131"/>
      </p:ext>
    </p:extLst>
  </p:cSld>
  <p:clrMap bg1="lt1" tx1="dk1" bg2="lt2" tx2="dk2" accent1="accent1" accent2="accent2" accent3="accent3" accent4="accent4" accent5="accent5" accent6="accent6" hlink="hlink" folHlink="folHlink"/>
  <p:sldLayoutIdLst>
    <p:sldLayoutId id="214748514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779873609"/>
      </p:ext>
    </p:extLst>
  </p:cSld>
  <p:clrMap bg1="lt1" tx1="dk1" bg2="lt2" tx2="dk2" accent1="accent1" accent2="accent2" accent3="accent3" accent4="accent4" accent5="accent5" accent6="accent6" hlink="hlink" folHlink="folHlink"/>
  <p:sldLayoutIdLst>
    <p:sldLayoutId id="21474851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647889366"/>
      </p:ext>
    </p:extLst>
  </p:cSld>
  <p:clrMap bg1="lt1" tx1="dk1" bg2="lt2" tx2="dk2" accent1="accent1" accent2="accent2" accent3="accent3" accent4="accent4" accent5="accent5" accent6="accent6" hlink="hlink" folHlink="folHlink"/>
  <p:sldLayoutIdLst>
    <p:sldLayoutId id="214748514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4415655"/>
      </p:ext>
    </p:extLst>
  </p:cSld>
  <p:clrMap bg1="lt1" tx1="dk1" bg2="lt2" tx2="dk2" accent1="accent1" accent2="accent2" accent3="accent3" accent4="accent4" accent5="accent5" accent6="accent6" hlink="hlink" folHlink="folHlink"/>
  <p:sldLayoutIdLst>
    <p:sldLayoutId id="21474851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750551568"/>
      </p:ext>
    </p:extLst>
  </p:cSld>
  <p:clrMap bg1="lt1" tx1="dk1" bg2="lt2" tx2="dk2" accent1="accent1" accent2="accent2" accent3="accent3" accent4="accent4" accent5="accent5" accent6="accent6" hlink="hlink" folHlink="folHlink"/>
  <p:sldLayoutIdLst>
    <p:sldLayoutId id="214748515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2883067742"/>
      </p:ext>
    </p:extLst>
  </p:cSld>
  <p:clrMap bg1="lt1" tx1="dk1" bg2="lt2" tx2="dk2" accent1="accent1" accent2="accent2" accent3="accent3" accent4="accent4" accent5="accent5" accent6="accent6" hlink="hlink" folHlink="folHlink"/>
  <p:sldLayoutIdLst>
    <p:sldLayoutId id="214748515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21/06/2017</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extLst>
      <p:ext uri="{BB962C8B-B14F-4D97-AF65-F5344CB8AC3E}">
        <p14:creationId xmlns:p14="http://schemas.microsoft.com/office/powerpoint/2010/main" val="2776514769"/>
      </p:ext>
    </p:extLst>
  </p:cSld>
  <p:clrMap bg1="lt1" tx1="dk1" bg2="lt2" tx2="dk2" accent1="accent1" accent2="accent2" accent3="accent3" accent4="accent4" accent5="accent5" accent6="accent6" hlink="hlink" folHlink="folHlink"/>
  <p:sldLayoutIdLst>
    <p:sldLayoutId id="2147485159"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1403252340"/>
      </p:ext>
    </p:extLst>
  </p:cSld>
  <p:clrMap bg1="lt1" tx1="dk1" bg2="lt2" tx2="dk2" accent1="accent1" accent2="accent2" accent3="accent3" accent4="accent4" accent5="accent5" accent6="accent6" hlink="hlink" folHlink="folHlink"/>
  <p:sldLayoutIdLst>
    <p:sldLayoutId id="21474851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68580" tIns="34290" rIns="68580" bIns="3429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5" y="5805488"/>
            <a:ext cx="7775575" cy="346249"/>
          </a:xfrm>
          <a:prstGeom prst="rect">
            <a:avLst/>
          </a:prstGeom>
          <a:noFill/>
          <a:ln w="9525">
            <a:noFill/>
            <a:miter lim="800000"/>
            <a:headEnd/>
            <a:tailEnd/>
          </a:ln>
          <a:effectLst/>
        </p:spPr>
        <p:txBody>
          <a:bodyPr lIns="68580" tIns="34290" rIns="68580" bIns="34290">
            <a:spAutoFit/>
          </a:bodyPr>
          <a:lstStyle/>
          <a:p>
            <a:pPr algn="ctr" defTabSz="685800" eaLnBrk="0" fontAlgn="auto" hangingPunct="0">
              <a:spcBef>
                <a:spcPct val="50000"/>
              </a:spcBef>
              <a:spcAft>
                <a:spcPts val="0"/>
              </a:spcAft>
              <a:defRPr/>
            </a:pPr>
            <a:endParaRPr lang="en-US" sz="18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7"/>
            <a:ext cx="1071562" cy="1071563"/>
          </a:xfrm>
          <a:prstGeom prst="ellipse">
            <a:avLst/>
          </a:prstGeom>
          <a:solidFill>
            <a:srgbClr val="33CC33"/>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1"/>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9" name="Oval 7"/>
          <p:cNvSpPr>
            <a:spLocks noChangeArrowheads="1"/>
          </p:cNvSpPr>
          <p:nvPr/>
        </p:nvSpPr>
        <p:spPr bwMode="auto">
          <a:xfrm>
            <a:off x="8332790" y="6049963"/>
            <a:ext cx="568325" cy="577851"/>
          </a:xfrm>
          <a:prstGeom prst="ellipse">
            <a:avLst/>
          </a:prstGeom>
          <a:solidFill>
            <a:srgbClr val="FF99FF"/>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0" name="Oval 8"/>
          <p:cNvSpPr>
            <a:spLocks noChangeArrowheads="1"/>
          </p:cNvSpPr>
          <p:nvPr/>
        </p:nvSpPr>
        <p:spPr bwMode="auto">
          <a:xfrm>
            <a:off x="8421690" y="6138863"/>
            <a:ext cx="403225" cy="411163"/>
          </a:xfrm>
          <a:prstGeom prst="ellipse">
            <a:avLst/>
          </a:prstGeom>
          <a:solidFill>
            <a:srgbClr val="FF3300"/>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1" name="Oval 9"/>
          <p:cNvSpPr>
            <a:spLocks noChangeArrowheads="1"/>
          </p:cNvSpPr>
          <p:nvPr/>
        </p:nvSpPr>
        <p:spPr bwMode="auto">
          <a:xfrm>
            <a:off x="8505827" y="6221415"/>
            <a:ext cx="231775" cy="230187"/>
          </a:xfrm>
          <a:prstGeom prst="ellipse">
            <a:avLst/>
          </a:prstGeom>
          <a:solidFill>
            <a:srgbClr val="FFFF66"/>
          </a:solidFill>
          <a:ln w="50800">
            <a:noFill/>
            <a:round/>
            <a:headEnd/>
            <a:tailEnd/>
          </a:ln>
        </p:spPr>
        <p:txBody>
          <a:bodyPr wrap="none" lIns="69056" tIns="34529" rIns="69056" bIns="34529" anchor="ctr"/>
          <a:lstStyle/>
          <a:p>
            <a:pPr algn="ctr" defTabSz="685800" eaLnBrk="0" fontAlgn="auto" hangingPunct="0">
              <a:spcBef>
                <a:spcPts val="0"/>
              </a:spcBef>
              <a:spcAft>
                <a:spcPts val="0"/>
              </a:spcAft>
              <a:defRPr/>
            </a:pPr>
            <a:endParaRPr lang="en-US" sz="2100" b="1" dirty="0">
              <a:solidFill>
                <a:srgbClr val="000000"/>
              </a:solidFill>
              <a:latin typeface="Calibri"/>
            </a:endParaRPr>
          </a:p>
        </p:txBody>
      </p:sp>
      <p:sp>
        <p:nvSpPr>
          <p:cNvPr id="12" name="TextBox 11"/>
          <p:cNvSpPr txBox="1"/>
          <p:nvPr/>
        </p:nvSpPr>
        <p:spPr>
          <a:xfrm>
            <a:off x="3500440" y="6550027"/>
            <a:ext cx="2643187" cy="238527"/>
          </a:xfrm>
          <a:prstGeom prst="rect">
            <a:avLst/>
          </a:prstGeom>
          <a:noFill/>
        </p:spPr>
        <p:txBody>
          <a:bodyPr lIns="68580" tIns="34290" rIns="68580" bIns="34290">
            <a:spAutoFit/>
          </a:bodyPr>
          <a:lstStyle/>
          <a:p>
            <a:pPr algn="ctr" defTabSz="685800" eaLnBrk="0" fontAlgn="auto" hangingPunct="0">
              <a:spcBef>
                <a:spcPts val="0"/>
              </a:spcBef>
              <a:spcAft>
                <a:spcPts val="0"/>
              </a:spcAft>
              <a:defRPr/>
            </a:pPr>
            <a:r>
              <a:rPr lang="en-GB" sz="11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5" y="1"/>
            <a:ext cx="1042987"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5" y="5815015"/>
            <a:ext cx="1042987" cy="1042987"/>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Tree>
    <p:extLst>
      <p:ext uri="{BB962C8B-B14F-4D97-AF65-F5344CB8AC3E}">
        <p14:creationId xmlns:p14="http://schemas.microsoft.com/office/powerpoint/2010/main" val="312171757"/>
      </p:ext>
    </p:extLst>
  </p:cSld>
  <p:clrMap bg1="lt1" tx1="dk1" bg2="lt2" tx2="dk2" accent1="accent1" accent2="accent2" accent3="accent3" accent4="accent4" accent5="accent5" accent6="accent6" hlink="hlink" folHlink="folHlink"/>
  <p:sldLayoutIdLst>
    <p:sldLayoutId id="21474851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3000">
          <a:solidFill>
            <a:srgbClr val="008000"/>
          </a:solidFill>
          <a:latin typeface="+mj-lt"/>
          <a:ea typeface="+mj-ea"/>
          <a:cs typeface="+mj-cs"/>
        </a:defRPr>
      </a:lvl1pPr>
      <a:lvl2pPr algn="ctr" rtl="0" eaLnBrk="0" fontAlgn="base" hangingPunct="0">
        <a:lnSpc>
          <a:spcPct val="85000"/>
        </a:lnSpc>
        <a:spcBef>
          <a:spcPct val="0"/>
        </a:spcBef>
        <a:spcAft>
          <a:spcPct val="0"/>
        </a:spcAft>
        <a:defRPr sz="3000">
          <a:solidFill>
            <a:srgbClr val="008000"/>
          </a:solidFill>
          <a:latin typeface="Arial Rounded MT Bold" pitchFamily="34" charset="0"/>
        </a:defRPr>
      </a:lvl2pPr>
      <a:lvl3pPr algn="ctr" rtl="0" eaLnBrk="0" fontAlgn="base" hangingPunct="0">
        <a:lnSpc>
          <a:spcPct val="85000"/>
        </a:lnSpc>
        <a:spcBef>
          <a:spcPct val="0"/>
        </a:spcBef>
        <a:spcAft>
          <a:spcPct val="0"/>
        </a:spcAft>
        <a:defRPr sz="3000">
          <a:solidFill>
            <a:srgbClr val="008000"/>
          </a:solidFill>
          <a:latin typeface="Arial Rounded MT Bold" pitchFamily="34" charset="0"/>
        </a:defRPr>
      </a:lvl3pPr>
      <a:lvl4pPr algn="ctr" rtl="0" eaLnBrk="0" fontAlgn="base" hangingPunct="0">
        <a:lnSpc>
          <a:spcPct val="85000"/>
        </a:lnSpc>
        <a:spcBef>
          <a:spcPct val="0"/>
        </a:spcBef>
        <a:spcAft>
          <a:spcPct val="0"/>
        </a:spcAft>
        <a:defRPr sz="3000">
          <a:solidFill>
            <a:srgbClr val="008000"/>
          </a:solidFill>
          <a:latin typeface="Arial Rounded MT Bold" pitchFamily="34" charset="0"/>
        </a:defRPr>
      </a:lvl4pPr>
      <a:lvl5pPr algn="ctr" rtl="0" eaLnBrk="0" fontAlgn="base" hangingPunct="0">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0" fontAlgn="base" hangingPunct="0">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0" fontAlgn="base" hangingPunct="0">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675088050"/>
      </p:ext>
    </p:extLst>
  </p:cSld>
  <p:clrMap bg1="lt1" tx1="dk1" bg2="lt2" tx2="dk2" accent1="accent1" accent2="accent2" accent3="accent3" accent4="accent4" accent5="accent5" accent6="accent6" hlink="hlink" folHlink="folHlink"/>
  <p:sldLayoutIdLst>
    <p:sldLayoutId id="214748516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75127768"/>
      </p:ext>
    </p:extLst>
  </p:cSld>
  <p:clrMap bg1="lt1" tx1="dk1" bg2="lt2" tx2="dk2" accent1="accent1" accent2="accent2" accent3="accent3" accent4="accent4" accent5="accent5" accent6="accent6" hlink="hlink" folHlink="folHlink"/>
  <p:sldLayoutIdLst>
    <p:sldLayoutId id="214748516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6/21/2017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7963061"/>
      </p:ext>
    </p:extLst>
  </p:cSld>
  <p:clrMap bg1="lt1" tx1="dk1" bg2="lt2" tx2="dk2" accent1="accent1" accent2="accent2" accent3="accent3" accent4="accent4" accent5="accent5" accent6="accent6" hlink="hlink" folHlink="folHlink"/>
  <p:sldLayoutIdLst>
    <p:sldLayoutId id="21474851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4407284C-37D9-4014-AD1E-EF70E4265F38}" type="datetimeFigureOut">
              <a:rPr lang="en-GB"/>
              <a:pPr>
                <a:defRPr/>
              </a:pPr>
              <a:t>21/06/2017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49C35B27-9199-4CB6-A459-4ED999EA447D}" type="slidenum">
              <a:rPr lang="en-GB"/>
              <a:pPr>
                <a:defRPr/>
              </a:pPr>
              <a:t>‹#›</a:t>
            </a:fld>
            <a:endParaRPr lang="en-GB"/>
          </a:p>
        </p:txBody>
      </p:sp>
    </p:spTree>
    <p:extLst>
      <p:ext uri="{BB962C8B-B14F-4D97-AF65-F5344CB8AC3E}">
        <p14:creationId xmlns:p14="http://schemas.microsoft.com/office/powerpoint/2010/main" val="139729995"/>
      </p:ext>
    </p:extLst>
  </p:cSld>
  <p:clrMap bg1="lt1" tx1="dk1" bg2="lt2" tx2="dk2" accent1="accent1" accent2="accent2" accent3="accent3" accent4="accent4" accent5="accent5" accent6="accent6" hlink="hlink" folHlink="folHlink"/>
  <p:sldLayoutIdLst>
    <p:sldLayoutId id="214748517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4233931014"/>
      </p:ext>
    </p:extLst>
  </p:cSld>
  <p:clrMap bg1="lt1" tx1="dk1" bg2="lt2" tx2="dk2" accent1="accent1" accent2="accent2" accent3="accent3" accent4="accent4" accent5="accent5" accent6="accent6" hlink="hlink" folHlink="folHlink"/>
  <p:sldLayoutIdLst>
    <p:sldLayoutId id="214748517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200249483"/>
      </p:ext>
    </p:extLst>
  </p:cSld>
  <p:clrMap bg1="dk1" tx1="lt1" bg2="dk2" tx2="lt2" accent1="accent1" accent2="accent2" accent3="accent3" accent4="accent4" accent5="accent5" accent6="accent6" hlink="hlink" folHlink="folHlink"/>
  <p:sldLayoutIdLst>
    <p:sldLayoutId id="214748518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1658631581"/>
      </p:ext>
    </p:extLst>
  </p:cSld>
  <p:clrMap bg1="lt1" tx1="dk1" bg2="lt2" tx2="dk2" accent1="accent1" accent2="accent2" accent3="accent3" accent4="accent4" accent5="accent5" accent6="accent6" hlink="hlink" folHlink="folHlink"/>
  <p:sldLayoutIdLst>
    <p:sldLayoutId id="21474851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042080692"/>
      </p:ext>
    </p:extLst>
  </p:cSld>
  <p:clrMap bg1="lt1" tx1="dk1" bg2="lt2" tx2="dk2" accent1="accent1" accent2="accent2" accent3="accent3" accent4="accent4" accent5="accent5" accent6="accent6" hlink="hlink" folHlink="folHlink"/>
  <p:sldLayoutIdLst>
    <p:sldLayoutId id="2147485184" r:id="rId1"/>
    <p:sldLayoutId id="214748518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852301878"/>
      </p:ext>
    </p:extLst>
  </p:cSld>
  <p:clrMap bg1="lt1" tx1="dk1" bg2="lt2" tx2="dk2" accent1="accent1" accent2="accent2" accent3="accent3" accent4="accent4" accent5="accent5" accent6="accent6" hlink="hlink" folHlink="folHlink"/>
  <p:sldLayoutIdLst>
    <p:sldLayoutId id="214748518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6/21/2017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51434832"/>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344527460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l" eaLnBrk="1" hangingPunct="1">
              <a:defRPr/>
            </a:pPr>
            <a:endParaRPr lang="en-GB" sz="400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grpSp>
    </p:spTree>
    <p:extLst>
      <p:ext uri="{BB962C8B-B14F-4D97-AF65-F5344CB8AC3E}">
        <p14:creationId xmlns:p14="http://schemas.microsoft.com/office/powerpoint/2010/main" val="1836051400"/>
      </p:ext>
    </p:extLst>
  </p:cSld>
  <p:clrMap bg1="lt1" tx1="dk1" bg2="lt2" tx2="dk2" accent1="accent1" accent2="accent2" accent3="accent3" accent4="accent4" accent5="accent5" accent6="accent6" hlink="hlink" folHlink="folHlink"/>
  <p:sldLayoutIdLst>
    <p:sldLayoutId id="214748520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1180027084"/>
      </p:ext>
    </p:extLst>
  </p:cSld>
  <p:clrMap bg1="lt1" tx1="dk1" bg2="lt2" tx2="dk2" accent1="accent1" accent2="accent2" accent3="accent3" accent4="accent4" accent5="accent5" accent6="accent6" hlink="hlink" folHlink="folHlink"/>
  <p:sldLayoutIdLst>
    <p:sldLayoutId id="21474852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807237959"/>
      </p:ext>
    </p:extLst>
  </p:cSld>
  <p:clrMap bg1="lt1" tx1="dk1" bg2="lt2" tx2="dk2" accent1="accent1" accent2="accent2" accent3="accent3" accent4="accent4" accent5="accent5" accent6="accent6" hlink="hlink" folHlink="folHlink"/>
  <p:sldLayoutIdLst>
    <p:sldLayoutId id="21474852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1959522970"/>
      </p:ext>
    </p:extLst>
  </p:cSld>
  <p:clrMap bg1="lt1" tx1="dk1" bg2="lt2" tx2="dk2" accent1="accent1" accent2="accent2" accent3="accent3" accent4="accent4" accent5="accent5" accent6="accent6" hlink="hlink" folHlink="folHlink"/>
  <p:sldLayoutIdLst>
    <p:sldLayoutId id="214748520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626365853"/>
      </p:ext>
    </p:extLst>
  </p:cSld>
  <p:clrMap bg1="lt1" tx1="dk1" bg2="lt2" tx2="dk2" accent1="accent1" accent2="accent2" accent3="accent3" accent4="accent4" accent5="accent5" accent6="accent6" hlink="hlink" folHlink="folHlink"/>
  <p:sldLayoutIdLst>
    <p:sldLayoutId id="214748521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890654479"/>
      </p:ext>
    </p:extLst>
  </p:cSld>
  <p:clrMap bg1="lt1" tx1="dk1" bg2="lt2" tx2="dk2" accent1="accent1" accent2="accent2" accent3="accent3" accent4="accent4" accent5="accent5" accent6="accent6" hlink="hlink" folHlink="folHlink"/>
  <p:sldLayoutIdLst>
    <p:sldLayoutId id="214748521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172211468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713922713"/>
      </p:ext>
    </p:extLst>
  </p:cSld>
  <p:clrMap bg1="lt1" tx1="dk1" bg2="lt2" tx2="dk2" accent1="accent1" accent2="accent2" accent3="accent3" accent4="accent4" accent5="accent5" accent6="accent6" hlink="hlink" folHlink="folHlink"/>
  <p:sldLayoutIdLst>
    <p:sldLayoutId id="214748521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89119630"/>
      </p:ext>
    </p:extLst>
  </p:cSld>
  <p:clrMap bg1="lt1" tx1="dk1" bg2="lt2" tx2="dk2" accent1="accent1" accent2="accent2" accent3="accent3" accent4="accent4" accent5="accent5" accent6="accent6" hlink="hlink" folHlink="folHlink"/>
  <p:sldLayoutIdLst>
    <p:sldLayoutId id="214748521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6/21/2017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21/06/2017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1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16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7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51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1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051" r:id="rId2"/>
    <p:sldLayoutId id="2147485052"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47" r:id="rId1"/>
    <p:sldLayoutId id="214748505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0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6/21/2017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dirty="0">
                <a:solidFill>
                  <a:srgbClr val="000000"/>
                </a:solidFill>
              </a:rPr>
              <a:t>Leeds Metropolitan University</a:t>
            </a:r>
          </a:p>
          <a:p>
            <a:pPr>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5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sldLayoutIdLst>
    <p:sldLayoutId id="214748506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6/21/2017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FA4A896-AEBC-45F7-BDDF-664620CF3620}" type="datetimeFigureOut">
              <a:rPr lang="en-GB" smtClean="0">
                <a:solidFill>
                  <a:prstClr val="black">
                    <a:tint val="75000"/>
                  </a:prstClr>
                </a:solidFill>
                <a:latin typeface="Calibri"/>
              </a:rPr>
              <a:pPr fontAlgn="auto">
                <a:spcBef>
                  <a:spcPts val="0"/>
                </a:spcBef>
                <a:spcAft>
                  <a:spcPts val="0"/>
                </a:spcAft>
              </a:pPr>
              <a:t>21/06/2017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751200B-38BD-4771-859B-8F134E21364B}"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2" Type="http://schemas.openxmlformats.org/officeDocument/2006/relationships/hyperlink" Target="http://rer.sagepub.com/cgi/reprint/83/1/70?ijkey=x/CimNd6vjZWI&amp;keytype=ref&amp;siteid=sprer" TargetMode="External"/><Relationship Id="rId1" Type="http://schemas.openxmlformats.org/officeDocument/2006/relationships/slideLayout" Target="../slideLayouts/slideLayout9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4.xml"/><Relationship Id="rId1" Type="http://schemas.openxmlformats.org/officeDocument/2006/relationships/slideLayout" Target="../slideLayouts/slideLayout6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5.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s://phil-race.co.uk/2017/05/lectures-and-learning/" TargetMode="External"/><Relationship Id="rId4" Type="http://schemas.openxmlformats.org/officeDocument/2006/relationships/hyperlink" Target="http://phil-race.co.uk/2015/01/assessment-bits-new-editions/"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70.xml"/><Relationship Id="rId1" Type="http://schemas.openxmlformats.org/officeDocument/2006/relationships/slideLayout" Target="../slideLayouts/slideLayout5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4.xml"/></Relationships>
</file>

<file path=ppt/slides/_rels/slide1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86.xml"/><Relationship Id="rId1" Type="http://schemas.openxmlformats.org/officeDocument/2006/relationships/slideLayout" Target="../slideLayouts/slideLayout10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9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94.xml"/></Relationships>
</file>

<file path=ppt/slides/_rels/slide134.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89.xml"/><Relationship Id="rId1" Type="http://schemas.openxmlformats.org/officeDocument/2006/relationships/slideLayout" Target="../slideLayouts/slideLayout94.xml"/></Relationships>
</file>

<file path=ppt/slides/_rels/slide135.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90.xml"/><Relationship Id="rId1" Type="http://schemas.openxmlformats.org/officeDocument/2006/relationships/slideLayout" Target="../slideLayouts/slideLayout94.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37.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91.xm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7.xml"/><Relationship Id="rId1" Type="http://schemas.openxmlformats.org/officeDocument/2006/relationships/slideLayout" Target="../slideLayouts/slideLayout44.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s.cmu.edu/~rgs/alice26a.gif" TargetMode="Externa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58.xml"/><Relationship Id="rId4" Type="http://schemas.openxmlformats.org/officeDocument/2006/relationships/hyperlink" Target="Choices&#8230;.pp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3.xml"/><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7.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9.xml"/><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1.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4.xml"/></Relationships>
</file>

<file path=ppt/slides/_rels/slide66.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106.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9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9.xml"/><Relationship Id="rId1" Type="http://schemas.openxmlformats.org/officeDocument/2006/relationships/slideLayout" Target="../slideLayouts/slideLayout6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980660"/>
            <a:ext cx="6697400" cy="2304320"/>
          </a:xfrm>
          <a:noFill/>
        </p:spPr>
        <p:txBody>
          <a:bodyPr/>
          <a:lstStyle/>
          <a:p>
            <a:pPr algn="ctr">
              <a:defRPr/>
            </a:pPr>
            <a:r>
              <a:rPr lang="en-GB" dirty="0">
                <a:solidFill>
                  <a:srgbClr val="FFFF00"/>
                </a:solidFill>
                <a:latin typeface="+mn-lt"/>
              </a:rPr>
              <a:t>Learning, feedback, assessment and large group teaching</a:t>
            </a:r>
          </a:p>
        </p:txBody>
      </p:sp>
      <p:sp>
        <p:nvSpPr>
          <p:cNvPr id="13315" name="Rectangle 3"/>
          <p:cNvSpPr>
            <a:spLocks noGrp="1" noChangeArrowheads="1"/>
          </p:cNvSpPr>
          <p:nvPr>
            <p:ph type="subTitle" idx="1"/>
          </p:nvPr>
        </p:nvSpPr>
        <p:spPr>
          <a:xfrm>
            <a:off x="611452" y="20831"/>
            <a:ext cx="6625390" cy="792110"/>
          </a:xfrm>
        </p:spPr>
        <p:txBody>
          <a:bodyPr/>
          <a:lstStyle/>
          <a:p>
            <a:pPr algn="ctr"/>
            <a:r>
              <a:rPr lang="en-GB" b="1" dirty="0"/>
              <a:t>Newcastle University Business School</a:t>
            </a: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1007506" y="3425486"/>
            <a:ext cx="5905292" cy="523220"/>
          </a:xfrm>
          <a:prstGeom prst="rect">
            <a:avLst/>
          </a:prstGeom>
        </p:spPr>
        <p:txBody>
          <a:bodyPr wrap="square">
            <a:spAutoFit/>
          </a:bodyPr>
          <a:lstStyle/>
          <a:p>
            <a:pPr algn="ctr"/>
            <a:r>
              <a:rPr lang="en-GB" sz="2800" b="1" dirty="0">
                <a:solidFill>
                  <a:srgbClr val="92D050"/>
                </a:solidFill>
                <a:latin typeface="Calibri" panose="020F0502020204030204" pitchFamily="34" charset="0"/>
              </a:rPr>
              <a:t>Wednesday 21</a:t>
            </a:r>
            <a:r>
              <a:rPr lang="en-GB" sz="2800" b="1" baseline="30000" dirty="0">
                <a:solidFill>
                  <a:srgbClr val="92D050"/>
                </a:solidFill>
                <a:latin typeface="Calibri" panose="020F0502020204030204" pitchFamily="34" charset="0"/>
              </a:rPr>
              <a:t>st</a:t>
            </a:r>
            <a:r>
              <a:rPr lang="en-GB" sz="2800" b="1" dirty="0">
                <a:solidFill>
                  <a:srgbClr val="92D050"/>
                </a:solidFill>
                <a:latin typeface="Calibri" panose="020F0502020204030204" pitchFamily="34" charset="0"/>
              </a:rPr>
              <a:t> June,</a:t>
            </a:r>
            <a:r>
              <a:rPr lang="en-GB" sz="2800" dirty="0">
                <a:solidFill>
                  <a:srgbClr val="92D050"/>
                </a:solidFill>
                <a:latin typeface="Calibri" panose="020F0502020204030204" pitchFamily="34" charset="0"/>
              </a:rPr>
              <a:t> </a:t>
            </a:r>
            <a:r>
              <a:rPr lang="en-GB" sz="2800" b="1" dirty="0">
                <a:solidFill>
                  <a:srgbClr val="92D050"/>
                </a:solidFill>
                <a:latin typeface="Calibri" panose="020F0502020204030204" pitchFamily="34" charset="0"/>
              </a:rPr>
              <a:t>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719725"/>
          </a:xfrm>
        </p:spPr>
        <p:txBody>
          <a:bodyPr/>
          <a:lstStyle/>
          <a:p>
            <a:r>
              <a:rPr lang="en-GB" b="1" dirty="0">
                <a:solidFill>
                  <a:schemeClr val="tx1"/>
                </a:solidFill>
              </a:rPr>
              <a:t>Task: </a:t>
            </a:r>
            <a:r>
              <a:rPr lang="en-GB" b="1" dirty="0"/>
              <a:t>agree, </a:t>
            </a:r>
            <a:r>
              <a:rPr lang="en-GB" b="1" dirty="0">
                <a:solidFill>
                  <a:srgbClr val="CC0000"/>
                </a:solidFill>
              </a:rPr>
              <a:t>disagree,</a:t>
            </a:r>
            <a:r>
              <a:rPr lang="en-GB" b="1" dirty="0"/>
              <a:t> </a:t>
            </a:r>
            <a:r>
              <a:rPr lang="en-GB" b="1" dirty="0">
                <a:solidFill>
                  <a:schemeClr val="tx1"/>
                </a:solidFill>
              </a:rPr>
              <a:t>or</a:t>
            </a:r>
            <a:r>
              <a:rPr lang="en-GB" b="1" dirty="0"/>
              <a:t> </a:t>
            </a:r>
            <a:r>
              <a:rPr lang="en-GB" b="1" dirty="0">
                <a:solidFill>
                  <a:srgbClr val="FF6600"/>
                </a:solidFill>
              </a:rPr>
              <a:t>don’t know</a:t>
            </a:r>
          </a:p>
        </p:txBody>
      </p:sp>
      <p:sp>
        <p:nvSpPr>
          <p:cNvPr id="3" name="Content Placeholder 2"/>
          <p:cNvSpPr>
            <a:spLocks noGrp="1"/>
          </p:cNvSpPr>
          <p:nvPr>
            <p:ph idx="1"/>
          </p:nvPr>
        </p:nvSpPr>
        <p:spPr>
          <a:xfrm>
            <a:off x="358777" y="908651"/>
            <a:ext cx="8605838" cy="4958752"/>
          </a:xfrm>
        </p:spPr>
        <p:txBody>
          <a:bodyPr/>
          <a:lstStyle/>
          <a:p>
            <a:pPr marL="0" indent="0">
              <a:buNone/>
            </a:pPr>
            <a:r>
              <a:rPr lang="en-GB" dirty="0"/>
              <a:t>Recently, I tweeted…</a:t>
            </a:r>
            <a:r>
              <a:rPr lang="en-GB" dirty="0" err="1"/>
              <a:t>twote</a:t>
            </a:r>
            <a:r>
              <a:rPr lang="en-GB" dirty="0"/>
              <a:t>? 	</a:t>
            </a:r>
            <a:r>
              <a:rPr lang="en-GB" dirty="0">
                <a:solidFill>
                  <a:srgbClr val="008000"/>
                </a:solidFill>
              </a:rPr>
              <a:t>(@</a:t>
            </a:r>
            <a:r>
              <a:rPr lang="en-GB" dirty="0" err="1">
                <a:solidFill>
                  <a:srgbClr val="008000"/>
                </a:solidFill>
              </a:rPr>
              <a:t>RacePhil</a:t>
            </a:r>
            <a:r>
              <a:rPr lang="en-GB" dirty="0">
                <a:solidFill>
                  <a:srgbClr val="008000"/>
                </a:solidFill>
              </a:rPr>
              <a:t>)</a:t>
            </a:r>
          </a:p>
          <a:p>
            <a:pPr marL="0" indent="0">
              <a:buNone/>
            </a:pPr>
            <a:r>
              <a:rPr lang="en-GB" sz="3600" dirty="0">
                <a:solidFill>
                  <a:srgbClr val="000000"/>
                </a:solidFill>
                <a:highlight>
                  <a:srgbClr val="FFFF00"/>
                </a:highlight>
              </a:rPr>
              <a:t>“word count = credit points:  I can think of no idea more stupid, banal and counter-educative that this! </a:t>
            </a:r>
            <a:r>
              <a:rPr lang="en-GB" sz="3600" dirty="0" err="1">
                <a:solidFill>
                  <a:srgbClr val="000000"/>
                </a:solidFill>
                <a:highlight>
                  <a:srgbClr val="FFFF00"/>
                </a:highlight>
              </a:rPr>
              <a:t>Wordspinning</a:t>
            </a:r>
            <a:r>
              <a:rPr lang="en-GB" sz="3600" dirty="0">
                <a:solidFill>
                  <a:srgbClr val="000000"/>
                </a:solidFill>
                <a:highlight>
                  <a:srgbClr val="FFFF00"/>
                </a:highlight>
              </a:rPr>
              <a:t> for a degree? Rubbish!”</a:t>
            </a:r>
          </a:p>
          <a:p>
            <a:r>
              <a:rPr lang="en-GB" dirty="0">
                <a:solidFill>
                  <a:srgbClr val="008000"/>
                </a:solidFill>
              </a:rPr>
              <a:t>If you agree, please raise two hands</a:t>
            </a:r>
          </a:p>
          <a:p>
            <a:r>
              <a:rPr lang="en-GB" dirty="0">
                <a:solidFill>
                  <a:srgbClr val="CC0000"/>
                </a:solidFill>
              </a:rPr>
              <a:t>If you disagree, please raise one hand</a:t>
            </a:r>
          </a:p>
          <a:p>
            <a:r>
              <a:rPr lang="en-GB" dirty="0">
                <a:solidFill>
                  <a:srgbClr val="FF6600"/>
                </a:solidFill>
              </a:rPr>
              <a:t>If you don’t know, please scratch your head.</a:t>
            </a:r>
          </a:p>
          <a:p>
            <a:pPr marL="0" indent="0">
              <a:buNone/>
            </a:pPr>
            <a:r>
              <a:rPr lang="en-GB" dirty="0"/>
              <a:t>Please also make your views known by ‘liking’ or ‘retweeting’ the Tweet, or by replying to it.</a:t>
            </a:r>
          </a:p>
        </p:txBody>
      </p:sp>
    </p:spTree>
    <p:extLst>
      <p:ext uri="{BB962C8B-B14F-4D97-AF65-F5344CB8AC3E}">
        <p14:creationId xmlns:p14="http://schemas.microsoft.com/office/powerpoint/2010/main" val="3161416518"/>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2400" b="1" dirty="0">
                <a:solidFill>
                  <a:schemeClr val="tx1"/>
                </a:solidFill>
              </a:rPr>
              <a:t>Evans, C. (2013) Making Sense of Assessment Feedback in Higher Education </a:t>
            </a:r>
            <a:br>
              <a:rPr lang="en-GB" sz="2400" b="1" dirty="0">
                <a:solidFill>
                  <a:schemeClr val="tx1"/>
                </a:solidFill>
              </a:rPr>
            </a:br>
            <a:r>
              <a:rPr lang="en-GB" sz="2400" i="1" dirty="0">
                <a:solidFill>
                  <a:schemeClr val="tx1"/>
                </a:solidFill>
              </a:rPr>
              <a:t>Review of Educational Research Vol. 83, No. 1, pp. 70–120</a:t>
            </a:r>
            <a:endParaRPr lang="en-US" sz="2400" b="1" dirty="0">
              <a:solidFill>
                <a:schemeClr val="tx1"/>
              </a:solidFill>
            </a:endParaRPr>
          </a:p>
        </p:txBody>
      </p:sp>
      <p:sp>
        <p:nvSpPr>
          <p:cNvPr id="5" name="Content Placeholder 4"/>
          <p:cNvSpPr>
            <a:spLocks noGrp="1"/>
          </p:cNvSpPr>
          <p:nvPr>
            <p:ph idx="1"/>
          </p:nvPr>
        </p:nvSpPr>
        <p:spPr>
          <a:xfrm>
            <a:off x="457200" y="1196690"/>
            <a:ext cx="8605838" cy="4546423"/>
          </a:xfrm>
        </p:spPr>
        <p:txBody>
          <a:bodyPr>
            <a:noAutofit/>
          </a:bodyPr>
          <a:lstStyle/>
          <a:p>
            <a:pPr marL="0" indent="0">
              <a:buNone/>
            </a:pPr>
            <a:r>
              <a:rPr lang="en-GB" dirty="0"/>
              <a:t>‘A fundamental requirement of HE is to facilitate high-quality feedback exchanges. However, there is much more we need to know about a host of contributory factors to allow us to develop such quality. In order for students to make the most of these feedback exchanges, we need to know more about the development of self- and co-regulation mechanisms and how best to promote student self-judgment skills (</a:t>
            </a:r>
            <a:r>
              <a:rPr lang="en-GB" dirty="0" err="1"/>
              <a:t>Boud</a:t>
            </a:r>
            <a:r>
              <a:rPr lang="en-GB" dirty="0"/>
              <a:t> &amp; Lawson, 2011)’.</a:t>
            </a:r>
          </a:p>
          <a:p>
            <a:pPr marL="0" indent="0">
              <a:buNone/>
            </a:pPr>
            <a:endParaRPr lang="en-GB" dirty="0"/>
          </a:p>
          <a:p>
            <a:pPr marL="0" indent="0">
              <a:buNone/>
            </a:pPr>
            <a:r>
              <a:rPr lang="en-GB" dirty="0"/>
              <a:t> </a:t>
            </a:r>
            <a:endParaRPr lang="en-US" dirty="0"/>
          </a:p>
        </p:txBody>
      </p:sp>
      <p:sp>
        <p:nvSpPr>
          <p:cNvPr id="6" name="Rectangle 1"/>
          <p:cNvSpPr>
            <a:spLocks noChangeArrowheads="1"/>
          </p:cNvSpPr>
          <p:nvPr/>
        </p:nvSpPr>
        <p:spPr bwMode="auto">
          <a:xfrm>
            <a:off x="0" y="5908705"/>
            <a:ext cx="914400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1155CC"/>
                </a:solidFill>
                <a:effectLst/>
                <a:uLnTx/>
                <a:uFillTx/>
                <a:latin typeface="Arial" panose="020B0604020202020204" pitchFamily="34" charset="0"/>
                <a:cs typeface="Arial" panose="020B0604020202020204" pitchFamily="34" charset="0"/>
                <a:hlinkClick r:id="rId2"/>
              </a:rPr>
              <a:t>http://</a:t>
            </a:r>
            <a:r>
              <a:rPr kumimoji="0" lang="en-US" altLang="en-US" sz="2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hlinkClick r:id="rId2"/>
              </a:rPr>
              <a:t>rer.sagepub.com/cgi/reprint/83/1/70?ijkey=x/CimNd6vjZWI&amp;keytype=ref&amp;siteid=sprer</a:t>
            </a:r>
            <a:r>
              <a:rPr kumimoji="0" lang="en-US" altLang="en-US" sz="1600" b="1" i="0" u="none" strike="noStrike" kern="0" cap="none" spc="0" normalizeH="0" baseline="0" noProof="0" dirty="0">
                <a:ln>
                  <a:noFill/>
                </a:ln>
                <a:solidFill>
                  <a:schemeClr val="tx1"/>
                </a:solidFill>
                <a:effectLst/>
                <a:uLnTx/>
                <a:uFillTx/>
              </a:rPr>
              <a:t> </a:t>
            </a:r>
            <a:endParaRPr kumimoji="0" lang="en-US" altLang="en-US" sz="4800" b="1" i="0" u="none" strike="noStrike" kern="0" cap="none" spc="0" normalizeH="0" baseline="0" noProof="0" dirty="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089509158"/>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
            <a:ext cx="8713788" cy="764630"/>
          </a:xfrm>
        </p:spPr>
        <p:txBody>
          <a:bodyPr/>
          <a:lstStyle/>
          <a:p>
            <a:r>
              <a:rPr lang="en-GB" b="1" dirty="0"/>
              <a:t>A marked improvement: HEA, 2012</a:t>
            </a:r>
          </a:p>
        </p:txBody>
      </p:sp>
      <p:sp>
        <p:nvSpPr>
          <p:cNvPr id="5" name="Content Placeholder 4"/>
          <p:cNvSpPr>
            <a:spLocks noGrp="1"/>
          </p:cNvSpPr>
          <p:nvPr>
            <p:ph sz="half" idx="1"/>
          </p:nvPr>
        </p:nvSpPr>
        <p:spPr>
          <a:xfrm>
            <a:off x="251400" y="620610"/>
            <a:ext cx="4392610" cy="5976742"/>
          </a:xfrm>
        </p:spPr>
        <p:txBody>
          <a:bodyPr/>
          <a:lstStyle/>
          <a:p>
            <a:pPr marL="0" indent="0">
              <a:lnSpc>
                <a:spcPct val="100000"/>
              </a:lnSpc>
              <a:spcBef>
                <a:spcPts val="0"/>
              </a:spcBef>
              <a:buNone/>
            </a:pPr>
            <a:r>
              <a:rPr lang="en-US" sz="2400" dirty="0"/>
              <a:t>This publication was developed through collaborative working and writing involving a group of experts in the field of higher education (including 7 NTFs):</a:t>
            </a:r>
          </a:p>
          <a:p>
            <a:pPr marL="0" indent="0">
              <a:lnSpc>
                <a:spcPct val="100000"/>
              </a:lnSpc>
              <a:spcBef>
                <a:spcPts val="0"/>
              </a:spcBef>
              <a:buNone/>
            </a:pPr>
            <a:r>
              <a:rPr lang="en-US" sz="2400" dirty="0"/>
              <a:t> </a:t>
            </a:r>
          </a:p>
          <a:p>
            <a:pPr marL="601266" indent="-601266">
              <a:lnSpc>
                <a:spcPct val="100000"/>
              </a:lnSpc>
              <a:spcBef>
                <a:spcPts val="0"/>
              </a:spcBef>
              <a:buNone/>
            </a:pPr>
            <a:r>
              <a:rPr lang="en-US" sz="2400" dirty="0">
                <a:solidFill>
                  <a:srgbClr val="00B050"/>
                </a:solidFill>
              </a:rPr>
              <a:t>Dr Simon Ball </a:t>
            </a:r>
            <a:r>
              <a:rPr lang="en-US" sz="2400" dirty="0"/>
              <a:t>(JISC </a:t>
            </a:r>
            <a:r>
              <a:rPr lang="en-US" sz="2400" dirty="0" err="1"/>
              <a:t>TechDis</a:t>
            </a:r>
            <a:r>
              <a:rPr lang="en-US" sz="2400" dirty="0"/>
              <a:t>), </a:t>
            </a:r>
          </a:p>
          <a:p>
            <a:pPr marL="601266" indent="-601266">
              <a:lnSpc>
                <a:spcPct val="100000"/>
              </a:lnSpc>
              <a:spcBef>
                <a:spcPts val="0"/>
              </a:spcBef>
              <a:buNone/>
            </a:pPr>
            <a:r>
              <a:rPr lang="en-US" sz="2400" dirty="0">
                <a:solidFill>
                  <a:srgbClr val="00B050"/>
                </a:solidFill>
              </a:rPr>
              <a:t>Carolyn Bew </a:t>
            </a:r>
            <a:r>
              <a:rPr lang="en-US" sz="2400" dirty="0"/>
              <a:t>(Higher Education Academy), </a:t>
            </a:r>
          </a:p>
          <a:p>
            <a:pPr marL="601266" indent="-601266">
              <a:lnSpc>
                <a:spcPct val="100000"/>
              </a:lnSpc>
              <a:spcBef>
                <a:spcPts val="0"/>
              </a:spcBef>
              <a:buNone/>
            </a:pPr>
            <a:r>
              <a:rPr lang="en-US" sz="2400" dirty="0">
                <a:solidFill>
                  <a:srgbClr val="00B050"/>
                </a:solidFill>
              </a:rPr>
              <a:t>Professor Sue </a:t>
            </a:r>
            <a:r>
              <a:rPr lang="en-US" sz="2400" dirty="0" err="1">
                <a:solidFill>
                  <a:srgbClr val="00B050"/>
                </a:solidFill>
              </a:rPr>
              <a:t>Bloxham</a:t>
            </a:r>
            <a:r>
              <a:rPr lang="en-US" sz="2400" dirty="0">
                <a:solidFill>
                  <a:srgbClr val="00B050"/>
                </a:solidFill>
              </a:rPr>
              <a:t> NTF </a:t>
            </a:r>
            <a:r>
              <a:rPr lang="en-US" sz="2400" dirty="0"/>
              <a:t>(University of </a:t>
            </a:r>
            <a:r>
              <a:rPr lang="en-US" sz="2400" dirty="0" err="1"/>
              <a:t>Cumbria</a:t>
            </a:r>
            <a:r>
              <a:rPr lang="en-US" sz="2400" dirty="0"/>
              <a:t>), </a:t>
            </a:r>
          </a:p>
          <a:p>
            <a:pPr marL="601266" indent="-601266">
              <a:lnSpc>
                <a:spcPct val="100000"/>
              </a:lnSpc>
              <a:spcBef>
                <a:spcPts val="0"/>
              </a:spcBef>
              <a:buNone/>
            </a:pPr>
            <a:r>
              <a:rPr lang="en-US" sz="2400" dirty="0">
                <a:solidFill>
                  <a:srgbClr val="00B050"/>
                </a:solidFill>
              </a:rPr>
              <a:t>Professor Sally Brown NTF </a:t>
            </a:r>
            <a:r>
              <a:rPr lang="en-US" sz="2400" dirty="0"/>
              <a:t>(Independent Consultant), </a:t>
            </a:r>
          </a:p>
          <a:p>
            <a:pPr marL="601266" indent="-601266">
              <a:lnSpc>
                <a:spcPct val="100000"/>
              </a:lnSpc>
              <a:spcBef>
                <a:spcPts val="0"/>
              </a:spcBef>
              <a:buNone/>
            </a:pPr>
            <a:r>
              <a:rPr lang="en-US" sz="2400" dirty="0">
                <a:solidFill>
                  <a:srgbClr val="00B050"/>
                </a:solidFill>
              </a:rPr>
              <a:t>Dr Paul </a:t>
            </a:r>
            <a:r>
              <a:rPr lang="en-US" sz="2400" dirty="0" err="1">
                <a:solidFill>
                  <a:srgbClr val="00B050"/>
                </a:solidFill>
              </a:rPr>
              <a:t>Kleiman</a:t>
            </a:r>
            <a:r>
              <a:rPr lang="en-US" sz="2400" dirty="0">
                <a:solidFill>
                  <a:srgbClr val="00B050"/>
                </a:solidFill>
              </a:rPr>
              <a:t> </a:t>
            </a:r>
            <a:r>
              <a:rPr lang="en-US" sz="2400" dirty="0"/>
              <a:t>(Higher Education Academy), </a:t>
            </a:r>
          </a:p>
          <a:p>
            <a:pPr marL="601266" indent="-601266">
              <a:lnSpc>
                <a:spcPct val="100000"/>
              </a:lnSpc>
              <a:spcBef>
                <a:spcPts val="0"/>
              </a:spcBef>
              <a:buNone/>
            </a:pPr>
            <a:r>
              <a:rPr lang="en-US" sz="2400" dirty="0">
                <a:solidFill>
                  <a:srgbClr val="00B050"/>
                </a:solidFill>
              </a:rPr>
              <a:t>Dr Helen May </a:t>
            </a:r>
            <a:r>
              <a:rPr lang="en-US" sz="2400" dirty="0"/>
              <a:t>(Higher Education Academy), </a:t>
            </a:r>
          </a:p>
          <a:p>
            <a:pPr marL="0" indent="0">
              <a:lnSpc>
                <a:spcPct val="100000"/>
              </a:lnSpc>
              <a:spcBef>
                <a:spcPts val="0"/>
              </a:spcBef>
              <a:buNone/>
            </a:pPr>
            <a:r>
              <a:rPr lang="en-US" sz="2400" dirty="0"/>
              <a:t> </a:t>
            </a:r>
          </a:p>
        </p:txBody>
      </p:sp>
      <p:sp>
        <p:nvSpPr>
          <p:cNvPr id="6" name="Content Placeholder 5"/>
          <p:cNvSpPr>
            <a:spLocks noGrp="1"/>
          </p:cNvSpPr>
          <p:nvPr>
            <p:ph sz="half" idx="2"/>
          </p:nvPr>
        </p:nvSpPr>
        <p:spPr>
          <a:xfrm>
            <a:off x="4572000" y="620610"/>
            <a:ext cx="4572000" cy="5832726"/>
          </a:xfrm>
        </p:spPr>
        <p:txBody>
          <a:bodyPr/>
          <a:lstStyle/>
          <a:p>
            <a:pPr marL="469106" indent="-469106">
              <a:lnSpc>
                <a:spcPct val="100000"/>
              </a:lnSpc>
              <a:spcBef>
                <a:spcPts val="0"/>
              </a:spcBef>
              <a:buNone/>
            </a:pPr>
            <a:r>
              <a:rPr lang="en-US" sz="2400" dirty="0">
                <a:solidFill>
                  <a:srgbClr val="00B050"/>
                </a:solidFill>
              </a:rPr>
              <a:t>Professor Liz McDowell NTF </a:t>
            </a:r>
            <a:r>
              <a:rPr lang="en-US" sz="2400" dirty="0"/>
              <a:t>(Northumbria University), </a:t>
            </a:r>
          </a:p>
          <a:p>
            <a:pPr marL="469106" indent="-469106">
              <a:lnSpc>
                <a:spcPct val="100000"/>
              </a:lnSpc>
              <a:spcBef>
                <a:spcPts val="0"/>
              </a:spcBef>
              <a:buNone/>
            </a:pPr>
            <a:r>
              <a:rPr lang="en-US" sz="2400" dirty="0">
                <a:solidFill>
                  <a:srgbClr val="00B050"/>
                </a:solidFill>
              </a:rPr>
              <a:t>Dr Erica Morris </a:t>
            </a:r>
            <a:r>
              <a:rPr lang="en-US" sz="2400" dirty="0"/>
              <a:t>(Higher Education Academy), </a:t>
            </a:r>
          </a:p>
          <a:p>
            <a:pPr marL="469106" indent="-469106">
              <a:lnSpc>
                <a:spcPct val="100000"/>
              </a:lnSpc>
              <a:spcBef>
                <a:spcPts val="0"/>
              </a:spcBef>
              <a:buNone/>
            </a:pPr>
            <a:r>
              <a:rPr lang="en-US" sz="2400" dirty="0">
                <a:solidFill>
                  <a:srgbClr val="00B050"/>
                </a:solidFill>
              </a:rPr>
              <a:t>Professor Susan Orr NTF </a:t>
            </a:r>
            <a:r>
              <a:rPr lang="en-US" sz="2400" dirty="0"/>
              <a:t>(Sheffield Hallam University), </a:t>
            </a:r>
          </a:p>
          <a:p>
            <a:pPr marL="469106" indent="-469106">
              <a:lnSpc>
                <a:spcPct val="100000"/>
              </a:lnSpc>
              <a:spcBef>
                <a:spcPts val="0"/>
              </a:spcBef>
              <a:buNone/>
            </a:pPr>
            <a:r>
              <a:rPr lang="en-US" sz="2400" dirty="0">
                <a:solidFill>
                  <a:srgbClr val="00B050"/>
                </a:solidFill>
              </a:rPr>
              <a:t>Elaine Payne </a:t>
            </a:r>
            <a:r>
              <a:rPr lang="en-US" sz="2400" dirty="0"/>
              <a:t>(Higher Education Academy), </a:t>
            </a:r>
          </a:p>
          <a:p>
            <a:pPr marL="469106" indent="-469106">
              <a:lnSpc>
                <a:spcPct val="100000"/>
              </a:lnSpc>
              <a:spcBef>
                <a:spcPts val="0"/>
              </a:spcBef>
              <a:buNone/>
            </a:pPr>
            <a:r>
              <a:rPr lang="en-US" sz="2400" dirty="0">
                <a:solidFill>
                  <a:srgbClr val="00B050"/>
                </a:solidFill>
              </a:rPr>
              <a:t>Professor Margaret Price NTF </a:t>
            </a:r>
            <a:r>
              <a:rPr lang="en-US" sz="2400" dirty="0"/>
              <a:t>(Oxford Brookes University), </a:t>
            </a:r>
          </a:p>
          <a:p>
            <a:pPr marL="469106" indent="-469106">
              <a:lnSpc>
                <a:spcPct val="100000"/>
              </a:lnSpc>
              <a:spcBef>
                <a:spcPts val="0"/>
              </a:spcBef>
              <a:buNone/>
            </a:pPr>
            <a:r>
              <a:rPr lang="en-US" sz="2400" dirty="0">
                <a:solidFill>
                  <a:srgbClr val="00B050"/>
                </a:solidFill>
              </a:rPr>
              <a:t>Professor Chris Rust NTF  </a:t>
            </a:r>
            <a:r>
              <a:rPr lang="en-US" sz="2400" dirty="0"/>
              <a:t>(Oxford Brookes University), </a:t>
            </a:r>
          </a:p>
          <a:p>
            <a:pPr marL="469106" indent="-469106">
              <a:lnSpc>
                <a:spcPct val="100000"/>
              </a:lnSpc>
              <a:spcBef>
                <a:spcPts val="0"/>
              </a:spcBef>
              <a:buNone/>
            </a:pPr>
            <a:r>
              <a:rPr lang="en-US" sz="2400" dirty="0">
                <a:solidFill>
                  <a:srgbClr val="00B050"/>
                </a:solidFill>
              </a:rPr>
              <a:t>Professor Brenda Smith </a:t>
            </a:r>
            <a:r>
              <a:rPr lang="en-US" sz="2400" dirty="0"/>
              <a:t>(Independent Consultant) </a:t>
            </a:r>
          </a:p>
          <a:p>
            <a:pPr marL="469106" indent="-469106">
              <a:lnSpc>
                <a:spcPct val="100000"/>
              </a:lnSpc>
              <a:spcBef>
                <a:spcPts val="0"/>
              </a:spcBef>
              <a:buNone/>
            </a:pPr>
            <a:r>
              <a:rPr lang="en-US" sz="2400" dirty="0">
                <a:solidFill>
                  <a:srgbClr val="00B050"/>
                </a:solidFill>
              </a:rPr>
              <a:t>Judith Waterfield NTF </a:t>
            </a:r>
            <a:r>
              <a:rPr lang="en-US" sz="2400" dirty="0"/>
              <a:t>(Independent Consultant).</a:t>
            </a:r>
            <a:endParaRPr lang="en-GB" sz="2400" dirty="0"/>
          </a:p>
          <a:p>
            <a:pPr>
              <a:spcBef>
                <a:spcPts val="0"/>
              </a:spcBef>
            </a:pPr>
            <a:endParaRPr lang="en-GB" sz="2400" dirty="0"/>
          </a:p>
        </p:txBody>
      </p:sp>
    </p:spTree>
    <p:extLst>
      <p:ext uri="{BB962C8B-B14F-4D97-AF65-F5344CB8AC3E}">
        <p14:creationId xmlns:p14="http://schemas.microsoft.com/office/powerpoint/2010/main" val="23290460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(HEA, 2012, p.9) </a:t>
            </a:r>
          </a:p>
          <a:p>
            <a:endParaRPr lang="en-GB" dirty="0">
              <a:solidFill>
                <a:schemeClr val="accent2">
                  <a:lumMod val="50000"/>
                </a:schemeClr>
              </a:solidFill>
            </a:endParaRPr>
          </a:p>
        </p:txBody>
      </p:sp>
    </p:spTree>
    <p:extLst>
      <p:ext uri="{BB962C8B-B14F-4D97-AF65-F5344CB8AC3E}">
        <p14:creationId xmlns:p14="http://schemas.microsoft.com/office/powerpoint/2010/main" val="3140564008"/>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Marks get in the way</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imperatives of summative assessment </a:t>
            </a:r>
            <a:r>
              <a:rPr lang="en-GB" dirty="0">
                <a:solidFill>
                  <a:schemeClr val="accent6">
                    <a:lumMod val="60000"/>
                    <a:lumOff val="40000"/>
                  </a:schemeClr>
                </a:solidFill>
              </a:rPr>
              <a:t>necessarily limit the use of assessment methods that have demonstrable value for learning</a:t>
            </a:r>
            <a:r>
              <a:rPr lang="en-GB" dirty="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a:solidFill>
                <a:schemeClr val="accent2">
                  <a:lumMod val="50000"/>
                </a:schemeClr>
              </a:solidFill>
            </a:endParaRPr>
          </a:p>
        </p:txBody>
      </p:sp>
    </p:spTree>
    <p:extLst>
      <p:ext uri="{BB962C8B-B14F-4D97-AF65-F5344CB8AC3E}">
        <p14:creationId xmlns:p14="http://schemas.microsoft.com/office/powerpoint/2010/main" val="2240059773"/>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25291713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2060"/>
                </a:solidFill>
              </a:rPr>
              <a:t>Assessment and feedback</a:t>
            </a:r>
          </a:p>
          <a:p>
            <a:r>
              <a:rPr lang="en-GB" sz="2800" dirty="0">
                <a:solidFill>
                  <a:srgbClr val="002060"/>
                </a:solidFill>
              </a:rPr>
              <a:t>The criteria used in marking have been clear in advance </a:t>
            </a:r>
          </a:p>
          <a:p>
            <a:r>
              <a:rPr lang="en-GB" sz="2800" dirty="0">
                <a:solidFill>
                  <a:srgbClr val="002060"/>
                </a:solidFill>
              </a:rPr>
              <a:t>Marking and assessment have been fair</a:t>
            </a:r>
          </a:p>
          <a:p>
            <a:r>
              <a:rPr lang="en-GB" sz="2800" dirty="0">
                <a:solidFill>
                  <a:srgbClr val="002060"/>
                </a:solidFill>
              </a:rPr>
              <a:t>Feedback on my work has been timely</a:t>
            </a:r>
          </a:p>
          <a:p>
            <a:r>
              <a:rPr lang="en-GB" sz="2800" dirty="0">
                <a:solidFill>
                  <a:srgbClr val="002060"/>
                </a:solidFill>
              </a:rPr>
              <a:t>I have received helpful comments on my work</a:t>
            </a:r>
          </a:p>
          <a:p>
            <a:pPr>
              <a:buNone/>
            </a:pPr>
            <a:r>
              <a:rPr lang="en-GB" sz="2800" dirty="0">
                <a:solidFill>
                  <a:srgbClr val="002060"/>
                </a:solidFill>
              </a:rPr>
              <a:t>Student voice</a:t>
            </a:r>
          </a:p>
          <a:p>
            <a:pPr lvl="0"/>
            <a:r>
              <a:rPr lang="en-GB" sz="2800" dirty="0">
                <a:solidFill>
                  <a:srgbClr val="002060"/>
                </a:solidFill>
              </a:rPr>
              <a:t>I have had the right opportunities to provide feedback on my course</a:t>
            </a:r>
          </a:p>
          <a:p>
            <a:pPr lvl="0"/>
            <a:r>
              <a:rPr lang="en-GB" sz="2800" dirty="0">
                <a:solidFill>
                  <a:srgbClr val="002060"/>
                </a:solidFill>
              </a:rPr>
              <a:t>Staff value students’ views and opinions about the course</a:t>
            </a:r>
          </a:p>
          <a:p>
            <a:pPr lvl="0"/>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3285541232"/>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6910441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chemeClr val="bg1"/>
                </a:solidFill>
                <a:effectLst/>
                <a:uLnTx/>
                <a:uFillTx/>
              </a:rPr>
              <a:t>Some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chemeClr val="bg1"/>
                </a:solidFill>
                <a:effectLst/>
                <a:uLnTx/>
                <a:uFillTx/>
              </a:rPr>
              <a:t>assessment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chemeClr val="bg1"/>
                </a:solidFill>
                <a:effectLst/>
                <a:uLnTx/>
                <a:uFillTx/>
              </a:rPr>
              <a:t>issues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chemeClr val="bg1"/>
                </a:solidFill>
                <a:effectLst/>
                <a:uLnTx/>
                <a:uFillTx/>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chemeClr val="bg1"/>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Calibri"/>
              </a:rPr>
              <a:t>Validity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chemeClr val="bg1"/>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Calibri"/>
              </a:rPr>
              <a:t>Is assessment broken?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chemeClr val="bg1"/>
              </a:solidFill>
              <a:effectLst/>
              <a:uLnTx/>
              <a:uFillTx/>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chemeClr val="bg1"/>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Calibri"/>
              </a:rPr>
              <a:t>What students think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chemeClr val="bg1"/>
              </a:solidFill>
              <a:effectLst/>
              <a:uLnTx/>
              <a:uFillTx/>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Assessment as learning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Drives most learning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Whodunit?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Fairness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9954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a:solidFill>
                  <a:srgbClr val="FF3300"/>
                </a:solidFill>
              </a:rPr>
              <a:t>Sadler, D. R. (2010). </a:t>
            </a:r>
            <a:r>
              <a:rPr lang="en-GB" sz="2400" b="1" dirty="0"/>
              <a:t>Beyond feedback: Developing student capability in complex appraisal. </a:t>
            </a:r>
            <a:r>
              <a:rPr lang="en-GB" sz="2400" b="1" i="1" dirty="0"/>
              <a:t>Assessment &amp; Evaluation in Higher Education, 35</a:t>
            </a:r>
            <a:r>
              <a:rPr lang="en-GB" sz="2400" b="1" dirty="0"/>
              <a:t>(5), 535-550.</a:t>
            </a:r>
            <a:br>
              <a:rPr lang="en-GB" sz="2400" b="1" dirty="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a:t>Students need to be exposed to, and gain experience in </a:t>
            </a:r>
            <a:r>
              <a:rPr lang="en-GB" dirty="0">
                <a:solidFill>
                  <a:schemeClr val="accent6">
                    <a:lumMod val="40000"/>
                    <a:lumOff val="60000"/>
                  </a:schemeClr>
                </a:solidFill>
              </a:rPr>
              <a:t>making judgements </a:t>
            </a:r>
            <a:r>
              <a:rPr lang="en-GB" dirty="0"/>
              <a:t>about a variety of works of </a:t>
            </a:r>
            <a:r>
              <a:rPr lang="en-GB" dirty="0">
                <a:solidFill>
                  <a:schemeClr val="accent6">
                    <a:lumMod val="40000"/>
                    <a:lumOff val="60000"/>
                  </a:schemeClr>
                </a:solidFill>
              </a:rPr>
              <a:t>different</a:t>
            </a:r>
            <a:r>
              <a:rPr lang="en-GB" dirty="0"/>
              <a:t> quality…They need planned rather than random exposure to exemplars, and experience in making judgements about quality. They need to create verbalised rationales and accounts of how various works could have been </a:t>
            </a:r>
            <a:r>
              <a:rPr lang="en-GB" dirty="0">
                <a:solidFill>
                  <a:schemeClr val="accent6">
                    <a:lumMod val="40000"/>
                    <a:lumOff val="60000"/>
                  </a:schemeClr>
                </a:solidFill>
              </a:rPr>
              <a:t>done</a:t>
            </a:r>
            <a:r>
              <a:rPr lang="en-GB" dirty="0">
                <a:solidFill>
                  <a:srgbClr val="FF3300"/>
                </a:solidFill>
              </a:rPr>
              <a:t> </a:t>
            </a:r>
            <a:r>
              <a:rPr lang="en-GB" dirty="0">
                <a:solidFill>
                  <a:schemeClr val="accent6">
                    <a:lumMod val="40000"/>
                    <a:lumOff val="60000"/>
                  </a:schemeClr>
                </a:solidFill>
              </a:rPr>
              <a:t>better</a:t>
            </a:r>
            <a:r>
              <a:rPr lang="en-GB" dirty="0"/>
              <a:t>. ...</a:t>
            </a:r>
          </a:p>
        </p:txBody>
      </p:sp>
    </p:spTree>
    <p:extLst>
      <p:ext uri="{BB962C8B-B14F-4D97-AF65-F5344CB8AC3E}">
        <p14:creationId xmlns:p14="http://schemas.microsoft.com/office/powerpoint/2010/main" val="40493004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Finally, they need to engage in </a:t>
            </a:r>
            <a:r>
              <a:rPr lang="en-GB" dirty="0">
                <a:solidFill>
                  <a:schemeClr val="accent6">
                    <a:lumMod val="40000"/>
                    <a:lumOff val="60000"/>
                  </a:schemeClr>
                </a:solidFill>
              </a:rPr>
              <a:t>evaluative conversations</a:t>
            </a:r>
            <a:r>
              <a:rPr lang="en-GB" dirty="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FF3300"/>
                </a:solidFill>
                <a:effectLst/>
                <a:uLnTx/>
                <a:uFillTx/>
                <a:latin typeface="+mj-lt"/>
                <a:ea typeface="+mj-ea"/>
                <a:cs typeface="+mj-cs"/>
              </a:rPr>
              <a:t>Sadler, D. R. (2010). </a:t>
            </a:r>
            <a:r>
              <a:rPr kumimoji="0" lang="en-GB" sz="2400" b="1" i="0" u="none" strike="noStrike" kern="0" cap="none" spc="0" normalizeH="0" baseline="0" noProof="0" dirty="0">
                <a:ln>
                  <a:noFill/>
                </a:ln>
                <a:solidFill>
                  <a:srgbClr val="008000"/>
                </a:solidFill>
                <a:effectLst/>
                <a:uLnTx/>
                <a:uFillTx/>
                <a:latin typeface="+mj-lt"/>
                <a:ea typeface="+mj-ea"/>
                <a:cs typeface="+mj-cs"/>
              </a:rPr>
              <a:t>Beyond feedback: Developing student capability in complex appraisal. </a:t>
            </a:r>
            <a:r>
              <a:rPr kumimoji="0" lang="en-GB" sz="2400" b="1" i="1" u="none" strike="noStrike" kern="0" cap="none" spc="0" normalizeH="0" baseline="0" noProof="0" dirty="0">
                <a:ln>
                  <a:noFill/>
                </a:ln>
                <a:solidFill>
                  <a:srgbClr val="008000"/>
                </a:solidFill>
                <a:effectLst/>
                <a:uLnTx/>
                <a:uFillTx/>
                <a:latin typeface="+mj-lt"/>
                <a:ea typeface="+mj-ea"/>
                <a:cs typeface="+mj-cs"/>
              </a:rPr>
              <a:t>Assessment &amp; Evaluation in Higher Education, 35</a:t>
            </a:r>
            <a:r>
              <a:rPr kumimoji="0" lang="en-GB" sz="2400" b="1" i="0" u="none" strike="noStrike" kern="0" cap="none" spc="0" normalizeH="0" baseline="0" noProof="0" dirty="0">
                <a:ln>
                  <a:noFill/>
                </a:ln>
                <a:solidFill>
                  <a:srgbClr val="008000"/>
                </a:solidFill>
                <a:effectLst/>
                <a:uLnTx/>
                <a:uFillTx/>
                <a:latin typeface="+mj-lt"/>
                <a:ea typeface="+mj-ea"/>
                <a:cs typeface="+mj-cs"/>
              </a:rPr>
              <a:t>(5), 535-550.</a:t>
            </a:r>
            <a:br>
              <a:rPr kumimoji="0" lang="en-GB" sz="2400" b="1" i="0" u="none" strike="noStrike" kern="0" cap="none" spc="0" normalizeH="0" baseline="0" noProof="0" dirty="0">
                <a:ln>
                  <a:noFill/>
                </a:ln>
                <a:solidFill>
                  <a:srgbClr val="008000"/>
                </a:solidFill>
                <a:effectLst/>
                <a:uLnTx/>
                <a:uFillTx/>
                <a:latin typeface="+mj-lt"/>
                <a:ea typeface="+mj-ea"/>
                <a:cs typeface="+mj-cs"/>
              </a:rPr>
            </a:br>
            <a:endParaRPr kumimoji="0" lang="en-GB" sz="2400" b="1" i="0" u="none" strike="noStrike" kern="0" cap="none" spc="0" normalizeH="0" baseline="0" noProof="0" dirty="0">
              <a:ln>
                <a:noFill/>
              </a:ln>
              <a:solidFill>
                <a:srgbClr val="008000"/>
              </a:solidFill>
              <a:effectLst/>
              <a:uLnTx/>
              <a:uFillTx/>
              <a:latin typeface="+mj-lt"/>
              <a:ea typeface="+mj-ea"/>
              <a:cs typeface="+mj-cs"/>
            </a:endParaRPr>
          </a:p>
        </p:txBody>
      </p:sp>
    </p:spTree>
    <p:extLst>
      <p:ext uri="{BB962C8B-B14F-4D97-AF65-F5344CB8AC3E}">
        <p14:creationId xmlns:p14="http://schemas.microsoft.com/office/powerpoint/2010/main" val="24039806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Some of Phil’s materials on feedback, assessment, and lecturing</a:t>
            </a:r>
          </a:p>
        </p:txBody>
      </p:sp>
      <p:sp>
        <p:nvSpPr>
          <p:cNvPr id="3" name="Content Placeholder 2"/>
          <p:cNvSpPr>
            <a:spLocks noGrp="1"/>
          </p:cNvSpPr>
          <p:nvPr>
            <p:ph idx="1"/>
          </p:nvPr>
        </p:nvSpPr>
        <p:spPr/>
        <p:txBody>
          <a:bodyPr/>
          <a:lstStyle/>
          <a:p>
            <a:pPr>
              <a:buNone/>
            </a:pPr>
            <a:r>
              <a:rPr lang="en-GB" sz="2800" dirty="0"/>
              <a:t>Expanded discussion of how the factors underpinning learning in this session link to feedback, assessment and large-group teaching:</a:t>
            </a:r>
          </a:p>
          <a:p>
            <a:pPr>
              <a:buFont typeface="+mj-lt"/>
              <a:buAutoNum type="arabicPeriod"/>
            </a:pPr>
            <a:r>
              <a:rPr lang="en-GB" sz="2800" u="sng" dirty="0">
                <a:hlinkClick r:id="rId2"/>
              </a:rPr>
              <a:t>http://phil-race.co.uk/2016/10/feedback-digest-lthechat65/</a:t>
            </a:r>
            <a:r>
              <a:rPr lang="en-GB" sz="2800" dirty="0"/>
              <a:t>  (from my most recent two books)</a:t>
            </a:r>
          </a:p>
          <a:p>
            <a:pPr>
              <a:buFont typeface="+mj-lt"/>
              <a:buAutoNum type="arabicPeriod"/>
            </a:pPr>
            <a:r>
              <a:rPr lang="en-GB" sz="2800" u="sng" dirty="0">
                <a:hlinkClick r:id="rId3"/>
              </a:rPr>
              <a:t>http://phil-race.co.uk/2016/10/lthe-tweetchat-lthechat-wed-oct-19-8-00-9-00-pm/</a:t>
            </a:r>
            <a:r>
              <a:rPr lang="en-GB" sz="2800" dirty="0"/>
              <a:t> (extracts  on feedback)</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https://phil-race.co.uk/2017/05/lectures-and-learning/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3613602196"/>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rPr>
              <a:t>Some feedback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Written, printed,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on-screen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Language of feedback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National Student Survey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Timing: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24-hours!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Feed-forward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Efficiency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Face to face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oral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824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319542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154713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extLst>
      <p:ext uri="{BB962C8B-B14F-4D97-AF65-F5344CB8AC3E}">
        <p14:creationId xmlns:p14="http://schemas.microsoft.com/office/powerpoint/2010/main" val="417439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a:t>
            </a:r>
            <a:r>
              <a:rPr lang="en-GB" sz="3600" dirty="0" err="1">
                <a:solidFill>
                  <a:srgbClr val="008000"/>
                </a:solidFill>
                <a:latin typeface="Calibri" pitchFamily="34" charset="0"/>
              </a:rPr>
              <a:t>Wiliam</a:t>
            </a:r>
            <a:r>
              <a:rPr lang="en-GB" sz="3600" dirty="0">
                <a:solidFill>
                  <a:srgbClr val="008000"/>
                </a:solidFill>
                <a:latin typeface="Calibri" pitchFamily="34" charset="0"/>
              </a:rPr>
              <a:t> on feedback April 2014 (online)</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extLst>
      <p:ext uri="{BB962C8B-B14F-4D97-AF65-F5344CB8AC3E}">
        <p14:creationId xmlns:p14="http://schemas.microsoft.com/office/powerpoint/2010/main" val="202648874"/>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FFFF"/>
                </a:solidFill>
                <a:effectLst/>
                <a:uLnTx/>
                <a:uFillTx/>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4400" b="1" i="0" u="none" strike="noStrike" kern="0" cap="none" spc="0" normalizeH="0" baseline="0" noProof="0">
                <a:ln>
                  <a:noFill/>
                </a:ln>
                <a:solidFill>
                  <a:srgbClr val="CCFF33"/>
                </a:solidFill>
                <a:effectLst/>
                <a:uLnTx/>
                <a:uFillTx/>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000000"/>
              </a:solidFill>
              <a:effectLst/>
              <a:uLnTx/>
              <a:uFillTx/>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200"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201"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202"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cs typeface="Arial" charset="0"/>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cs typeface="Arial" charset="0"/>
              </a:rPr>
              <a:t>Needing</a:t>
            </a:r>
          </a:p>
        </p:txBody>
      </p:sp>
      <p:sp>
        <p:nvSpPr>
          <p:cNvPr id="8203" name="Rectangle 10"/>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FFFF"/>
                </a:solidFill>
                <a:effectLst/>
                <a:uLnTx/>
                <a:uFillTx/>
                <a:cs typeface="Arial" charset="0"/>
              </a:rPr>
              <a:t>Doing</a:t>
            </a:r>
          </a:p>
        </p:txBody>
      </p:sp>
      <p:sp>
        <p:nvSpPr>
          <p:cNvPr id="8204" name="Rectangle 11"/>
          <p:cNvSpPr>
            <a:spLocks noChangeArrowheads="1"/>
          </p:cNvSpPr>
          <p:nvPr/>
        </p:nvSpPr>
        <p:spPr bwMode="auto">
          <a:xfrm>
            <a:off x="3505200" y="6065850"/>
            <a:ext cx="2514600" cy="585787"/>
          </a:xfrm>
          <a:prstGeom prst="rect">
            <a:avLst/>
          </a:prstGeom>
          <a:noFill/>
          <a:ln w="9525">
            <a:noFill/>
            <a:miter lim="800000"/>
            <a:headEnd/>
            <a:tailEnd/>
          </a:ln>
        </p:spPr>
        <p:txBody>
          <a:bodyPr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0000"/>
                </a:solidFill>
                <a:effectLst/>
                <a:uLnTx/>
                <a:uFillTx/>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3200" b="1" i="0" u="none" strike="noStrike" kern="0" cap="none" spc="0" normalizeH="0" baseline="0" noProof="0">
                <a:ln>
                  <a:noFill/>
                </a:ln>
                <a:solidFill>
                  <a:srgbClr val="FFFF00"/>
                </a:solidFill>
                <a:effectLst/>
                <a:uLnTx/>
                <a:uFillTx/>
                <a:cs typeface="Arial" charset="0"/>
              </a:rPr>
              <a:t>Assessing</a:t>
            </a:r>
          </a:p>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2000" b="1" i="0" u="none" strike="noStrike" kern="0" cap="none" spc="0" normalizeH="0" baseline="0" noProof="0">
                <a:ln>
                  <a:noFill/>
                </a:ln>
                <a:solidFill>
                  <a:srgbClr val="FFFF00"/>
                </a:solidFill>
                <a:effectLst/>
                <a:uLnTx/>
                <a:uFillTx/>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207" name="Rectangle 17"/>
          <p:cNvSpPr>
            <a:spLocks noChangeArrowheads="1"/>
          </p:cNvSpPr>
          <p:nvPr/>
        </p:nvSpPr>
        <p:spPr bwMode="auto">
          <a:xfrm>
            <a:off x="2987677" y="5157800"/>
            <a:ext cx="2795588" cy="585787"/>
          </a:xfrm>
          <a:prstGeom prst="rect">
            <a:avLst/>
          </a:prstGeom>
          <a:noFill/>
          <a:ln w="9525">
            <a:noFill/>
            <a:miter lim="800000"/>
            <a:headEnd/>
            <a:tailEnd/>
          </a:ln>
        </p:spPr>
        <p:txBody>
          <a:bodyPr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0000"/>
                </a:solidFill>
                <a:effectLst/>
                <a:uLnTx/>
                <a:uFillTx/>
                <a:cs typeface="Arial" charset="0"/>
              </a:rPr>
              <a:t>Making sense</a:t>
            </a:r>
          </a:p>
        </p:txBody>
      </p:sp>
      <p:sp>
        <p:nvSpPr>
          <p:cNvPr id="8208" name="Text Box 12"/>
          <p:cNvSpPr txBox="1">
            <a:spLocks noChangeArrowheads="1"/>
          </p:cNvSpPr>
          <p:nvPr/>
        </p:nvSpPr>
        <p:spPr bwMode="auto">
          <a:xfrm>
            <a:off x="714375" y="142876"/>
            <a:ext cx="7494588" cy="708025"/>
          </a:xfrm>
          <a:prstGeom prst="rect">
            <a:avLst/>
          </a:prstGeom>
          <a:no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FFFFFF"/>
                </a:solidFill>
                <a:effectLst/>
                <a:uLnTx/>
                <a:uFillTx/>
                <a:cs typeface="Arial" charset="0"/>
              </a:rPr>
              <a:t>Coaching,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FFFFFF"/>
                </a:solidFill>
                <a:effectLst/>
                <a:uLnTx/>
                <a:uFillTx/>
                <a:cs typeface="Arial" charset="0"/>
              </a:rPr>
              <a:t>explaining, teaching</a:t>
            </a:r>
          </a:p>
        </p:txBody>
      </p:sp>
      <p:sp>
        <p:nvSpPr>
          <p:cNvPr id="18" name="Text Box 12"/>
          <p:cNvSpPr txBox="1">
            <a:spLocks noChangeArrowheads="1"/>
          </p:cNvSpPr>
          <p:nvPr/>
        </p:nvSpPr>
        <p:spPr bwMode="auto">
          <a:xfrm>
            <a:off x="0" y="0"/>
            <a:ext cx="9144000" cy="7306616"/>
          </a:xfrm>
          <a:prstGeom prst="rect">
            <a:avLst/>
          </a:prstGeom>
          <a:solidFill>
            <a:srgbClr val="FFFFCC">
              <a:alpha val="81176"/>
            </a:srgbClr>
          </a:solidFill>
          <a:ln w="9525">
            <a:noFill/>
            <a:miter lim="800000"/>
            <a:headEnd/>
            <a:tailEnd/>
          </a:ln>
        </p:spPr>
        <p:txBody>
          <a:bodyPr>
            <a:spAutoFit/>
          </a:bodyPr>
          <a:lstStyle/>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Motivates students – helps them to </a:t>
            </a:r>
            <a:r>
              <a:rPr kumimoji="0" lang="en-GB" sz="2800" b="1" i="0" u="none" strike="noStrike" kern="0" cap="none" spc="0" normalizeH="0" baseline="0" noProof="0" dirty="0">
                <a:ln>
                  <a:noFill/>
                </a:ln>
                <a:solidFill>
                  <a:srgbClr val="CC0000"/>
                </a:solidFill>
                <a:effectLst/>
                <a:uLnTx/>
                <a:uFillTx/>
                <a:latin typeface="Calibri" pitchFamily="34" charset="0"/>
              </a:rPr>
              <a:t>want</a:t>
            </a:r>
            <a:r>
              <a:rPr kumimoji="0" lang="en-GB" sz="2800" b="1" i="0" u="none" strike="noStrike" kern="0" cap="none" spc="0" normalizeH="0" baseline="0" noProof="0" dirty="0">
                <a:ln>
                  <a:noFill/>
                </a:ln>
                <a:solidFill>
                  <a:srgbClr val="660066"/>
                </a:solidFill>
                <a:effectLst/>
                <a:uLnTx/>
                <a:uFillTx/>
                <a:latin typeface="Calibri" pitchFamily="34" charset="0"/>
              </a:rPr>
              <a:t> to learn;</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students to identify what they </a:t>
            </a:r>
            <a:r>
              <a:rPr kumimoji="0" lang="en-GB" sz="2800" b="1" i="0" u="none" strike="noStrike" kern="0" cap="none" spc="0" normalizeH="0" baseline="0" noProof="0" dirty="0">
                <a:ln>
                  <a:noFill/>
                </a:ln>
                <a:solidFill>
                  <a:srgbClr val="CC0000"/>
                </a:solidFill>
                <a:effectLst/>
                <a:uLnTx/>
                <a:uFillTx/>
                <a:latin typeface="Calibri" pitchFamily="34" charset="0"/>
              </a:rPr>
              <a:t>need</a:t>
            </a:r>
            <a:r>
              <a:rPr kumimoji="0" lang="en-GB" sz="2800" b="1" i="0" u="none" strike="noStrike" kern="0" cap="none" spc="0" normalizeH="0" baseline="0" noProof="0" dirty="0">
                <a:ln>
                  <a:noFill/>
                </a:ln>
                <a:solidFill>
                  <a:srgbClr val="660066"/>
                </a:solidFill>
                <a:effectLst/>
                <a:uLnTx/>
                <a:uFillTx/>
                <a:latin typeface="Calibri" pitchFamily="34" charset="0"/>
              </a:rPr>
              <a:t> to do next;</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students to </a:t>
            </a:r>
            <a:r>
              <a:rPr kumimoji="0" lang="en-GB" sz="2800" b="1" i="0" u="none" strike="noStrike" kern="0" cap="none" spc="0" normalizeH="0" baseline="0" noProof="0" dirty="0">
                <a:ln>
                  <a:noFill/>
                </a:ln>
                <a:solidFill>
                  <a:srgbClr val="CC0000"/>
                </a:solidFill>
                <a:effectLst/>
                <a:uLnTx/>
                <a:uFillTx/>
                <a:latin typeface="Calibri" pitchFamily="34" charset="0"/>
              </a:rPr>
              <a:t>take action</a:t>
            </a:r>
            <a:r>
              <a:rPr kumimoji="0" lang="en-GB" sz="2800" b="1" i="0" u="none" strike="noStrike" kern="0" cap="none" spc="0" normalizeH="0" baseline="0" noProof="0" dirty="0">
                <a:ln>
                  <a:noFill/>
                </a:ln>
                <a:solidFill>
                  <a:srgbClr val="660066"/>
                </a:solidFill>
                <a:effectLst/>
                <a:uLnTx/>
                <a:uFillTx/>
                <a:latin typeface="Calibri" pitchFamily="34" charset="0"/>
              </a:rPr>
              <a:t> to improve their learning;</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students to </a:t>
            </a:r>
            <a:r>
              <a:rPr kumimoji="0" lang="en-GB" sz="2800" b="1" i="0" u="none" strike="noStrike" kern="0" cap="none" spc="0" normalizeH="0" baseline="0" noProof="0" dirty="0">
                <a:ln>
                  <a:noFill/>
                </a:ln>
                <a:solidFill>
                  <a:srgbClr val="CC0000"/>
                </a:solidFill>
                <a:effectLst/>
                <a:uLnTx/>
                <a:uFillTx/>
                <a:latin typeface="Calibri" pitchFamily="34" charset="0"/>
              </a:rPr>
              <a:t>make sense</a:t>
            </a:r>
            <a:r>
              <a:rPr kumimoji="0" lang="en-GB" sz="2800" b="1" i="0" u="none" strike="noStrike" kern="0" cap="none" spc="0" normalizeH="0" baseline="0" noProof="0" dirty="0">
                <a:ln>
                  <a:noFill/>
                </a:ln>
                <a:solidFill>
                  <a:srgbClr val="660066"/>
                </a:solidFill>
                <a:effectLst/>
                <a:uLnTx/>
                <a:uFillTx/>
                <a:latin typeface="Calibri" pitchFamily="34" charset="0"/>
              </a:rPr>
              <a:t> of what they are learning;</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them to further make sense of their learning by </a:t>
            </a:r>
            <a:r>
              <a:rPr kumimoji="0" lang="en-GB" sz="2800" b="1" i="0" u="none" strike="noStrike" kern="0" cap="none" spc="0" normalizeH="0" baseline="0" noProof="0" dirty="0">
                <a:ln>
                  <a:noFill/>
                </a:ln>
                <a:solidFill>
                  <a:srgbClr val="CC0000"/>
                </a:solidFill>
                <a:effectLst/>
                <a:uLnTx/>
                <a:uFillTx/>
                <a:latin typeface="Calibri" pitchFamily="34" charset="0"/>
              </a:rPr>
              <a:t>engaging in real dialogue</a:t>
            </a:r>
            <a:r>
              <a:rPr kumimoji="0" lang="en-GB" sz="2800" b="1" i="0" u="none" strike="noStrike" kern="0" cap="none" spc="0" normalizeH="0" baseline="0" noProof="0" dirty="0">
                <a:ln>
                  <a:noFill/>
                </a:ln>
                <a:solidFill>
                  <a:srgbClr val="660066"/>
                </a:solidFill>
                <a:effectLst/>
                <a:uLnTx/>
                <a:uFillTx/>
                <a:latin typeface="Calibri" pitchFamily="34" charset="0"/>
              </a:rPr>
              <a:t> with tutors and peers;</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them to </a:t>
            </a:r>
            <a:r>
              <a:rPr kumimoji="0" lang="en-GB" sz="2800" b="1" i="0" u="none" strike="noStrike" kern="0" cap="none" spc="0" normalizeH="0" baseline="0" noProof="0" dirty="0">
                <a:ln>
                  <a:noFill/>
                </a:ln>
                <a:solidFill>
                  <a:srgbClr val="CC0000"/>
                </a:solidFill>
                <a:effectLst/>
                <a:uLnTx/>
                <a:uFillTx/>
                <a:latin typeface="Calibri" pitchFamily="34" charset="0"/>
              </a:rPr>
              <a:t>make informed judgements </a:t>
            </a:r>
            <a:r>
              <a:rPr kumimoji="0" lang="en-GB" sz="2800" b="1" i="0" u="none" strike="noStrike" kern="0" cap="none" spc="0" normalizeH="0" baseline="0" noProof="0" dirty="0">
                <a:ln>
                  <a:noFill/>
                </a:ln>
                <a:solidFill>
                  <a:srgbClr val="660066"/>
                </a:solidFill>
                <a:effectLst/>
                <a:uLnTx/>
                <a:uFillTx/>
                <a:latin typeface="Calibri" pitchFamily="34" charset="0"/>
              </a:rPr>
              <a:t>on their own work, and each others’ work:</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them to reflect on their past work in ways they can use to improve their future work.</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p:txBody>
      </p:sp>
      <p:sp>
        <p:nvSpPr>
          <p:cNvPr id="8210" name="Rectangle 2"/>
          <p:cNvSpPr>
            <a:spLocks noChangeArrowheads="1"/>
          </p:cNvSpPr>
          <p:nvPr/>
        </p:nvSpPr>
        <p:spPr bwMode="auto">
          <a:xfrm>
            <a:off x="0" y="12"/>
            <a:ext cx="9144000" cy="836613"/>
          </a:xfrm>
          <a:prstGeom prst="rect">
            <a:avLst/>
          </a:prstGeom>
          <a:solidFill>
            <a:srgbClr val="000000">
              <a:alpha val="58038"/>
            </a:srgbClr>
          </a:solidFill>
          <a:ln w="9525" algn="ctr">
            <a:noFill/>
            <a:miter lim="800000"/>
            <a:headEnd/>
            <a:tailEnd/>
          </a:ln>
        </p:spPr>
        <p:txBody>
          <a:bodyPr anchor="ct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3200" b="1" i="0" u="none" strike="noStrike" kern="0" cap="none" spc="0" normalizeH="0" baseline="0" noProof="0">
                <a:ln>
                  <a:noFill/>
                </a:ln>
                <a:solidFill>
                  <a:srgbClr val="FFFF66"/>
                </a:solidFill>
                <a:effectLst/>
                <a:uLnTx/>
                <a:uFillTx/>
              </a:rPr>
              <a:t>Feedback (including feed forward) works well when it:</a:t>
            </a:r>
            <a:endParaRPr kumimoji="0" lang="en-US" sz="3200" b="1" i="0" u="none" strike="noStrike" kern="0" cap="none" spc="0" normalizeH="0" baseline="0" noProof="0">
              <a:ln>
                <a:noFill/>
              </a:ln>
              <a:solidFill>
                <a:srgbClr val="FFFFFF"/>
              </a:solidFill>
              <a:effectLst/>
              <a:uLnTx/>
              <a:uFillTx/>
              <a:cs typeface="Arial" charset="0"/>
            </a:endParaRPr>
          </a:p>
        </p:txBody>
      </p:sp>
    </p:spTree>
    <p:extLst>
      <p:ext uri="{BB962C8B-B14F-4D97-AF65-F5344CB8AC3E}">
        <p14:creationId xmlns:p14="http://schemas.microsoft.com/office/powerpoint/2010/main" val="614673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600" b="1"/>
              <a:t>How to get feedback to a large group of students within 24 hours</a:t>
            </a:r>
            <a:endParaRPr lang="en-US" sz="3600" b="1"/>
          </a:p>
        </p:txBody>
      </p:sp>
      <p:sp>
        <p:nvSpPr>
          <p:cNvPr id="6147" name="Content Placeholder 4"/>
          <p:cNvSpPr>
            <a:spLocks noGrp="1"/>
          </p:cNvSpPr>
          <p:nvPr>
            <p:ph idx="1"/>
          </p:nvPr>
        </p:nvSpPr>
        <p:spPr/>
        <p:txBody>
          <a:bodyPr/>
          <a:lstStyle/>
          <a:p>
            <a:pPr eaLnBrk="1" hangingPunct="1">
              <a:lnSpc>
                <a:spcPct val="100000"/>
              </a:lnSpc>
            </a:pPr>
            <a:r>
              <a:rPr lang="en-GB" sz="2800" dirty="0"/>
              <a:t>There are serious reservations about written feedback, but we can make even this work much better than it did.</a:t>
            </a:r>
          </a:p>
          <a:p>
            <a:pPr eaLnBrk="1" hangingPunct="1">
              <a:lnSpc>
                <a:spcPct val="100000"/>
              </a:lnSpc>
            </a:pPr>
            <a:r>
              <a:rPr lang="en-GB" sz="2800" dirty="0"/>
              <a:t>The next few slides are about a way of giving students feedback on their work within 24 hours of them doing it.</a:t>
            </a:r>
          </a:p>
          <a:p>
            <a:pPr eaLnBrk="1" hangingPunct="1">
              <a:lnSpc>
                <a:spcPct val="100000"/>
              </a:lnSpc>
            </a:pPr>
            <a:r>
              <a:rPr lang="en-GB" sz="2800" dirty="0"/>
              <a:t>There are three or more </a:t>
            </a:r>
            <a:r>
              <a:rPr lang="en-GB" sz="2800" dirty="0">
                <a:solidFill>
                  <a:srgbClr val="CC0000"/>
                </a:solidFill>
              </a:rPr>
              <a:t>‘yes, but...’</a:t>
            </a:r>
            <a:r>
              <a:rPr lang="en-GB" sz="2800" dirty="0"/>
              <a:t>s with this idea, but please hold these for around four minutes.</a:t>
            </a:r>
          </a:p>
          <a:p>
            <a:pPr eaLnBrk="1" hangingPunct="1">
              <a:lnSpc>
                <a:spcPct val="100000"/>
              </a:lnSpc>
            </a:pPr>
            <a:endParaRPr lang="en-US" sz="2800" dirty="0"/>
          </a:p>
        </p:txBody>
      </p:sp>
    </p:spTree>
    <p:extLst>
      <p:ext uri="{BB962C8B-B14F-4D97-AF65-F5344CB8AC3E}">
        <p14:creationId xmlns:p14="http://schemas.microsoft.com/office/powerpoint/2010/main" val="1803300788"/>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dirty="0"/>
              <a:t>E.g. next Tuesday’s 10-11 lecture,</a:t>
            </a:r>
          </a:p>
          <a:p>
            <a:pPr eaLnBrk="1" hangingPunct="1">
              <a:lnSpc>
                <a:spcPct val="100000"/>
              </a:lnSpc>
            </a:pPr>
            <a:r>
              <a:rPr lang="en-GB" dirty="0"/>
              <a:t> Deadline = 1003.</a:t>
            </a:r>
          </a:p>
          <a:p>
            <a:pPr eaLnBrk="1" hangingPunct="1">
              <a:lnSpc>
                <a:spcPct val="100000"/>
              </a:lnSpc>
            </a:pPr>
            <a:r>
              <a:rPr lang="en-GB" dirty="0"/>
              <a:t>Let them pile up all their work at the front.</a:t>
            </a:r>
          </a:p>
          <a:p>
            <a:pPr eaLnBrk="1" hangingPunct="1">
              <a:lnSpc>
                <a:spcPct val="100000"/>
              </a:lnSpc>
            </a:pPr>
            <a:r>
              <a:rPr lang="en-GB" dirty="0"/>
              <a:t>At 1003, hand out to everyone a coloured sheet, containing numbered points. </a:t>
            </a:r>
          </a:p>
          <a:p>
            <a:pPr eaLnBrk="1" hangingPunct="1">
              <a:lnSpc>
                <a:spcPct val="100000"/>
              </a:lnSpc>
            </a:pPr>
            <a:r>
              <a:rPr lang="en-GB" dirty="0"/>
              <a:t>(so you can say in feedback ‘</a:t>
            </a:r>
            <a:r>
              <a:rPr lang="en-GB" dirty="0">
                <a:solidFill>
                  <a:srgbClr val="008000"/>
                </a:solidFill>
              </a:rPr>
              <a:t>please see point 3, blue sheet</a:t>
            </a:r>
            <a:r>
              <a:rPr lang="en-GB" dirty="0"/>
              <a:t>’ and so on).</a:t>
            </a:r>
          </a:p>
          <a:p>
            <a:pPr eaLnBrk="1" hangingPunct="1">
              <a:lnSpc>
                <a:spcPct val="100000"/>
              </a:lnSpc>
            </a:pPr>
            <a:endParaRPr lang="en-GB" dirty="0"/>
          </a:p>
        </p:txBody>
      </p:sp>
    </p:spTree>
    <p:extLst>
      <p:ext uri="{BB962C8B-B14F-4D97-AF65-F5344CB8AC3E}">
        <p14:creationId xmlns:p14="http://schemas.microsoft.com/office/powerpoint/2010/main" val="2746180919"/>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dirty="0">
                <a:ea typeface="+mn-ea"/>
                <a:cs typeface="+mn-cs"/>
              </a:rPr>
              <a:t>Likely mistakes</a:t>
            </a:r>
          </a:p>
          <a:p>
            <a:pPr marL="533400" lvl="1" indent="-533400" eaLnBrk="1" hangingPunct="1">
              <a:lnSpc>
                <a:spcPct val="100000"/>
              </a:lnSpc>
              <a:defRPr/>
            </a:pPr>
            <a:r>
              <a:rPr lang="en-GB" dirty="0">
                <a:ea typeface="+mn-ea"/>
                <a:cs typeface="+mn-cs"/>
              </a:rPr>
              <a:t>Features of a good answer</a:t>
            </a:r>
          </a:p>
          <a:p>
            <a:pPr marL="533400" lvl="1" indent="-533400" eaLnBrk="1" hangingPunct="1">
              <a:lnSpc>
                <a:spcPct val="100000"/>
              </a:lnSpc>
              <a:defRPr/>
            </a:pPr>
            <a:r>
              <a:rPr lang="en-GB" dirty="0">
                <a:ea typeface="+mn-ea"/>
                <a:cs typeface="+mn-cs"/>
              </a:rPr>
              <a:t>Frequently needed explanations</a:t>
            </a:r>
          </a:p>
          <a:p>
            <a:pPr marL="533400" lvl="1" indent="-533400" eaLnBrk="1" hangingPunct="1">
              <a:lnSpc>
                <a:spcPct val="100000"/>
              </a:lnSpc>
              <a:defRPr/>
            </a:pPr>
            <a:r>
              <a:rPr lang="en-GB"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dirty="0">
                <a:ea typeface="+mn-ea"/>
                <a:cs typeface="+mn-cs"/>
              </a:rPr>
              <a:t>Let the students study this for 3 minutes until 1006 – it goes rather quiet!</a:t>
            </a:r>
          </a:p>
          <a:p>
            <a:pPr eaLnBrk="1" hangingPunct="1">
              <a:lnSpc>
                <a:spcPct val="100000"/>
              </a:lnSpc>
              <a:defRPr/>
            </a:pPr>
            <a:endParaRPr lang="en-GB" sz="2800" dirty="0"/>
          </a:p>
        </p:txBody>
      </p:sp>
    </p:spTree>
    <p:extLst>
      <p:ext uri="{BB962C8B-B14F-4D97-AF65-F5344CB8AC3E}">
        <p14:creationId xmlns:p14="http://schemas.microsoft.com/office/powerpoint/2010/main" val="2683339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a:t>At 1006...</a:t>
            </a:r>
          </a:p>
        </p:txBody>
      </p:sp>
      <p:sp>
        <p:nvSpPr>
          <p:cNvPr id="9219" name="Content Placeholder 2"/>
          <p:cNvSpPr>
            <a:spLocks noGrp="1"/>
          </p:cNvSpPr>
          <p:nvPr>
            <p:ph idx="1"/>
          </p:nvPr>
        </p:nvSpPr>
        <p:spPr/>
        <p:txBody>
          <a:bodyPr/>
          <a:lstStyle/>
          <a:p>
            <a:pPr eaLnBrk="1" hangingPunct="1"/>
            <a:r>
              <a:rPr lang="en-GB" sz="2800" dirty="0"/>
              <a:t>Go into face-to-face </a:t>
            </a:r>
            <a:r>
              <a:rPr lang="en-GB" sz="2800" dirty="0">
                <a:solidFill>
                  <a:srgbClr val="FF0000"/>
                </a:solidFill>
              </a:rPr>
              <a:t>oral</a:t>
            </a:r>
            <a:r>
              <a:rPr lang="en-GB" sz="2800" dirty="0"/>
              <a:t> mode, until 1009....</a:t>
            </a:r>
          </a:p>
          <a:p>
            <a:pPr eaLnBrk="1" hangingPunct="1"/>
            <a:r>
              <a:rPr lang="en-GB" sz="2800" dirty="0"/>
              <a:t>Spend a few minutes de-briefing the whole group and talking them through </a:t>
            </a:r>
            <a:r>
              <a:rPr lang="en-GB" sz="2800" dirty="0">
                <a:solidFill>
                  <a:srgbClr val="FF0000"/>
                </a:solidFill>
              </a:rPr>
              <a:t>one</a:t>
            </a:r>
            <a:r>
              <a:rPr lang="en-GB" sz="2800" dirty="0"/>
              <a:t> point on the handout…</a:t>
            </a:r>
          </a:p>
          <a:p>
            <a:pPr eaLnBrk="1" hangingPunct="1"/>
            <a:r>
              <a:rPr lang="en-GB" sz="2800" dirty="0"/>
              <a:t>	…</a:t>
            </a:r>
            <a:r>
              <a:rPr lang="en-GB" sz="2800" dirty="0">
                <a:solidFill>
                  <a:srgbClr val="008000"/>
                </a:solidFill>
              </a:rPr>
              <a:t>adding tone-of-voice, facial expression, body language, emphasis, and so on to the feedback.</a:t>
            </a:r>
          </a:p>
        </p:txBody>
      </p:sp>
    </p:spTree>
    <p:extLst>
      <p:ext uri="{BB962C8B-B14F-4D97-AF65-F5344CB8AC3E}">
        <p14:creationId xmlns:p14="http://schemas.microsoft.com/office/powerpoint/2010/main" val="9657232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Intended learning outcomes</a:t>
            </a:r>
          </a:p>
        </p:txBody>
      </p:sp>
      <p:sp>
        <p:nvSpPr>
          <p:cNvPr id="3" name="Content Placeholder 2"/>
          <p:cNvSpPr>
            <a:spLocks noGrp="1"/>
          </p:cNvSpPr>
          <p:nvPr>
            <p:ph idx="1"/>
          </p:nvPr>
        </p:nvSpPr>
        <p:spPr/>
        <p:txBody>
          <a:bodyPr/>
          <a:lstStyle/>
          <a:p>
            <a:pPr marL="0" indent="0">
              <a:buNone/>
            </a:pPr>
            <a:r>
              <a:rPr lang="en-GB" dirty="0"/>
              <a:t>By the end of this session, I hope you’ll be better able to:</a:t>
            </a:r>
          </a:p>
          <a:p>
            <a:pPr>
              <a:buFont typeface="+mj-lt"/>
              <a:buAutoNum type="arabicPeriod"/>
            </a:pPr>
            <a:r>
              <a:rPr lang="en-GB" dirty="0"/>
              <a:t>Address how students </a:t>
            </a:r>
            <a:r>
              <a:rPr lang="en-GB" i="1" dirty="0">
                <a:solidFill>
                  <a:srgbClr val="FF6699"/>
                </a:solidFill>
              </a:rPr>
              <a:t>really</a:t>
            </a:r>
            <a:r>
              <a:rPr lang="en-GB" dirty="0"/>
              <a:t> learn;</a:t>
            </a:r>
          </a:p>
          <a:p>
            <a:pPr>
              <a:buFont typeface="+mj-lt"/>
              <a:buAutoNum type="arabicPeriod"/>
            </a:pPr>
            <a:r>
              <a:rPr lang="en-GB" dirty="0"/>
              <a:t>Make </a:t>
            </a:r>
            <a:r>
              <a:rPr lang="en-GB" dirty="0">
                <a:solidFill>
                  <a:srgbClr val="FF6699"/>
                </a:solidFill>
              </a:rPr>
              <a:t>assessment</a:t>
            </a:r>
            <a:r>
              <a:rPr lang="en-GB" dirty="0"/>
              <a:t> and </a:t>
            </a:r>
            <a:r>
              <a:rPr lang="en-GB" dirty="0">
                <a:solidFill>
                  <a:srgbClr val="FF6699"/>
                </a:solidFill>
              </a:rPr>
              <a:t>feedback</a:t>
            </a:r>
            <a:r>
              <a:rPr lang="en-GB" dirty="0"/>
              <a:t> work better for your students – and for you;</a:t>
            </a:r>
          </a:p>
          <a:p>
            <a:pPr>
              <a:buFont typeface="+mj-lt"/>
              <a:buAutoNum type="arabicPeriod"/>
            </a:pPr>
            <a:r>
              <a:rPr lang="en-GB" dirty="0"/>
              <a:t>Get students </a:t>
            </a:r>
            <a:r>
              <a:rPr lang="en-GB" dirty="0">
                <a:solidFill>
                  <a:srgbClr val="FF6699"/>
                </a:solidFill>
              </a:rPr>
              <a:t>engaged</a:t>
            </a:r>
            <a:r>
              <a:rPr lang="en-GB" dirty="0"/>
              <a:t> in large-group contexts.</a:t>
            </a:r>
          </a:p>
        </p:txBody>
      </p:sp>
    </p:spTree>
    <p:extLst>
      <p:ext uri="{BB962C8B-B14F-4D97-AF65-F5344CB8AC3E}">
        <p14:creationId xmlns:p14="http://schemas.microsoft.com/office/powerpoint/2010/main" val="977006669"/>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a:t>The rationale...</a:t>
            </a:r>
          </a:p>
        </p:txBody>
      </p:sp>
      <p:sp>
        <p:nvSpPr>
          <p:cNvPr id="10243" name="Content Placeholder 2"/>
          <p:cNvSpPr>
            <a:spLocks noGrp="1"/>
          </p:cNvSpPr>
          <p:nvPr>
            <p:ph idx="1"/>
          </p:nvPr>
        </p:nvSpPr>
        <p:spPr/>
        <p:txBody>
          <a:bodyPr/>
          <a:lstStyle/>
          <a:p>
            <a:pPr eaLnBrk="1" hangingPunct="1">
              <a:lnSpc>
                <a:spcPct val="100000"/>
              </a:lnSpc>
            </a:pPr>
            <a:r>
              <a:rPr lang="en-GB" dirty="0"/>
              <a:t>Since </a:t>
            </a:r>
            <a:r>
              <a:rPr lang="en-GB" dirty="0">
                <a:solidFill>
                  <a:srgbClr val="FF0000"/>
                </a:solidFill>
              </a:rPr>
              <a:t>most of the students will still have been doing the work in the last 24 hours </a:t>
            </a:r>
            <a:r>
              <a:rPr lang="en-GB" dirty="0"/>
              <a:t>before handing it in, you’re giving them feedback while they still remember what they were doing.</a:t>
            </a:r>
          </a:p>
          <a:p>
            <a:pPr eaLnBrk="1" hangingPunct="1">
              <a:lnSpc>
                <a:spcPct val="100000"/>
              </a:lnSpc>
            </a:pPr>
            <a:r>
              <a:rPr lang="en-GB" dirty="0"/>
              <a:t>They know what they didn’t do.</a:t>
            </a:r>
          </a:p>
          <a:p>
            <a:pPr eaLnBrk="1" hangingPunct="1">
              <a:lnSpc>
                <a:spcPct val="100000"/>
              </a:lnSpc>
            </a:pPr>
            <a:r>
              <a:rPr lang="en-GB" dirty="0"/>
              <a:t>They know what they missed out because they couldn’t understand it.</a:t>
            </a:r>
          </a:p>
          <a:p>
            <a:pPr eaLnBrk="1" hangingPunct="1">
              <a:lnSpc>
                <a:spcPct val="100000"/>
              </a:lnSpc>
            </a:pPr>
            <a:endParaRPr lang="en-GB" dirty="0"/>
          </a:p>
          <a:p>
            <a:pPr eaLnBrk="1" hangingPunct="1">
              <a:lnSpc>
                <a:spcPct val="100000"/>
              </a:lnSpc>
            </a:pPr>
            <a:endParaRPr lang="en-GB" dirty="0"/>
          </a:p>
        </p:txBody>
      </p:sp>
    </p:spTree>
    <p:extLst>
      <p:ext uri="{BB962C8B-B14F-4D97-AF65-F5344CB8AC3E}">
        <p14:creationId xmlns:p14="http://schemas.microsoft.com/office/powerpoint/2010/main" val="99514893"/>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800" dirty="0"/>
              <a:t>You waste far less writing the </a:t>
            </a:r>
            <a:r>
              <a:rPr lang="en-GB" sz="2800" dirty="0">
                <a:solidFill>
                  <a:srgbClr val="FF0000"/>
                </a:solidFill>
              </a:rPr>
              <a:t>same old things </a:t>
            </a:r>
            <a:r>
              <a:rPr lang="en-GB" sz="2800" dirty="0"/>
              <a:t>on one piece of work after another, regarding frequently occurring mistakes;</a:t>
            </a:r>
          </a:p>
          <a:p>
            <a:pPr eaLnBrk="1" hangingPunct="1">
              <a:lnSpc>
                <a:spcPct val="100000"/>
              </a:lnSpc>
            </a:pPr>
            <a:r>
              <a:rPr lang="en-GB" sz="2800" dirty="0"/>
              <a:t>Instead, you need just to write ‘</a:t>
            </a:r>
            <a:r>
              <a:rPr lang="en-GB" sz="2800" dirty="0">
                <a:solidFill>
                  <a:srgbClr val="008000"/>
                </a:solidFill>
              </a:rPr>
              <a:t>please see point 4, blue sheet</a:t>
            </a:r>
            <a:r>
              <a:rPr lang="en-GB" sz="2800" dirty="0"/>
              <a:t>’ (which takes seconds).</a:t>
            </a:r>
          </a:p>
          <a:p>
            <a:pPr eaLnBrk="1" hangingPunct="1">
              <a:lnSpc>
                <a:spcPct val="100000"/>
              </a:lnSpc>
            </a:pPr>
            <a:r>
              <a:rPr lang="en-GB" sz="2800" dirty="0"/>
              <a:t>You can now make your comments relate more to each individual piece of work;</a:t>
            </a:r>
          </a:p>
          <a:p>
            <a:pPr eaLnBrk="1" hangingPunct="1">
              <a:lnSpc>
                <a:spcPct val="100000"/>
              </a:lnSpc>
            </a:pPr>
            <a:r>
              <a:rPr lang="en-GB" sz="2800" dirty="0"/>
              <a:t>This means when students get their marked work back with feedback, they are more likely to use it, as it’s personal to them.</a:t>
            </a:r>
          </a:p>
          <a:p>
            <a:pPr eaLnBrk="1" hangingPunct="1">
              <a:lnSpc>
                <a:spcPct val="100000"/>
              </a:lnSpc>
            </a:pPr>
            <a:endParaRPr lang="en-GB" sz="2800" dirty="0"/>
          </a:p>
        </p:txBody>
      </p:sp>
    </p:spTree>
    <p:extLst>
      <p:ext uri="{BB962C8B-B14F-4D97-AF65-F5344CB8AC3E}">
        <p14:creationId xmlns:p14="http://schemas.microsoft.com/office/powerpoint/2010/main" val="2391164975"/>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rPr>
              <a:t>Summary: providing feedback within 24 hours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rPr>
              <a:t> </a:t>
            </a:r>
          </a:p>
        </p:txBody>
      </p:sp>
      <p:sp>
        <p:nvSpPr>
          <p:cNvPr id="2" name="Oval 1"/>
          <p:cNvSpPr>
            <a:spLocks noChangeArrowheads="1"/>
          </p:cNvSpPr>
          <p:nvPr/>
        </p:nvSpPr>
        <p:spPr bwMode="auto">
          <a:xfrm>
            <a:off x="5753100" y="3124206"/>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Calibri"/>
              </a:rPr>
              <a:t>Hand out ‘blue sheet’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a:rPr>
              <a:t> </a:t>
            </a:r>
          </a:p>
        </p:txBody>
      </p:sp>
      <p:sp>
        <p:nvSpPr>
          <p:cNvPr id="4" name="Oval 3"/>
          <p:cNvSpPr>
            <a:spLocks noChangeArrowheads="1"/>
          </p:cNvSpPr>
          <p:nvPr/>
        </p:nvSpPr>
        <p:spPr bwMode="auto">
          <a:xfrm>
            <a:off x="228600" y="1371612"/>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a:rPr>
              <a:t>Prepare ‘blue sheet’ with anticipated</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a:rPr>
              <a:t>generic feedback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600" b="1" i="0" u="none" strike="noStrike" kern="0" cap="none" spc="0" normalizeH="0" baseline="0" noProof="0" dirty="0">
                <a:ln>
                  <a:noFill/>
                </a:ln>
                <a:solidFill>
                  <a:prstClr val="white"/>
                </a:solidFill>
                <a:effectLst/>
                <a:uLnTx/>
                <a:uFillTx/>
                <a:latin typeface="Calibri"/>
              </a:rPr>
              <a:t>Collect students’ work at start of lecture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prstClr val="white"/>
              </a:solidFill>
              <a:effectLst/>
              <a:uLnTx/>
              <a:uFillTx/>
              <a:latin typeface="Calibri"/>
            </a:endParaRPr>
          </a:p>
        </p:txBody>
      </p:sp>
      <p:sp>
        <p:nvSpPr>
          <p:cNvPr id="6" name="Oval 5"/>
          <p:cNvSpPr>
            <a:spLocks noChangeArrowheads="1"/>
          </p:cNvSpPr>
          <p:nvPr/>
        </p:nvSpPr>
        <p:spPr bwMode="auto">
          <a:xfrm>
            <a:off x="0" y="3124206"/>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rPr>
              <a:t>Take away work to mark in a third of the time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600" b="1" i="0" u="none" strike="noStrike" kern="0" cap="none" spc="0" normalizeH="0" baseline="0" noProof="0" dirty="0">
                <a:ln>
                  <a:noFill/>
                </a:ln>
                <a:solidFill>
                  <a:prstClr val="black"/>
                </a:solidFill>
                <a:effectLst/>
                <a:uLnTx/>
                <a:uFillTx/>
                <a:latin typeface="Calibri"/>
              </a:rPr>
              <a:t>Set </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600" b="1" i="0" u="none" strike="noStrike" kern="0" cap="none" spc="0" normalizeH="0" baseline="0" noProof="0" dirty="0">
                <a:ln>
                  <a:noFill/>
                </a:ln>
                <a:solidFill>
                  <a:prstClr val="black"/>
                </a:solidFill>
                <a:effectLst/>
                <a:uLnTx/>
                <a:uFillTx/>
                <a:latin typeface="Calibri"/>
              </a:rPr>
              <a:t>hand-in deadline to be at lecture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prstClr val="black"/>
              </a:solidFill>
              <a:effectLst/>
              <a:uLnTx/>
              <a:uFillTx/>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600" b="1" i="0" u="none" strike="noStrike" kern="0" cap="none" spc="0" normalizeH="0" baseline="0" noProof="0" dirty="0">
                <a:ln>
                  <a:noFill/>
                </a:ln>
                <a:solidFill>
                  <a:prstClr val="black"/>
                </a:solidFill>
                <a:effectLst/>
                <a:uLnTx/>
                <a:uFillTx/>
                <a:latin typeface="Calibri"/>
              </a:rPr>
              <a:t>Talk class through one important point, then resume lecture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prstClr val="black"/>
              </a:solidFill>
              <a:effectLst/>
              <a:uLnTx/>
              <a:uFillTx/>
              <a:latin typeface="Calibri"/>
            </a:endParaRPr>
          </a:p>
        </p:txBody>
      </p:sp>
      <p:sp>
        <p:nvSpPr>
          <p:cNvPr id="9" name="Oval 8"/>
          <p:cNvSpPr>
            <a:spLocks noChangeArrowheads="1"/>
          </p:cNvSpPr>
          <p:nvPr/>
        </p:nvSpPr>
        <p:spPr bwMode="auto">
          <a:xfrm>
            <a:off x="4648200" y="4800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rPr>
              <a:t>Let students read blue sheet for short while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6257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3250E62-AEFB-4DA1-8618-FF43FB1DCA0A}" type="datetime2">
              <a:rPr kumimoji="0" lang="en-US"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Wednesday, June 21, 2017</a:t>
            </a:fld>
            <a:endParaRPr kumimoji="0" lang="en-GB" sz="1800" b="0" i="0" u="none" strike="noStrike" kern="0" cap="none" spc="0" normalizeH="0" baseline="0" noProof="0">
              <a:ln>
                <a:noFill/>
              </a:ln>
              <a:solidFill>
                <a:srgbClr val="FFFFFF"/>
              </a:solidFill>
              <a:effectLst/>
              <a:uLnTx/>
              <a:uFillTx/>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292ADCE-322B-4869-B47E-2AA8AF94DFCB}" type="slidenum">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123</a:t>
            </a:fld>
            <a:endParaRPr kumimoji="0" lang="en-GB"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4914124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extLst>
      <p:ext uri="{BB962C8B-B14F-4D97-AF65-F5344CB8AC3E}">
        <p14:creationId xmlns:p14="http://schemas.microsoft.com/office/powerpoint/2010/main" val="189448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extLst>
      <p:ext uri="{BB962C8B-B14F-4D97-AF65-F5344CB8AC3E}">
        <p14:creationId xmlns:p14="http://schemas.microsoft.com/office/powerpoint/2010/main" val="334289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extLst>
      <p:ext uri="{BB962C8B-B14F-4D97-AF65-F5344CB8AC3E}">
        <p14:creationId xmlns:p14="http://schemas.microsoft.com/office/powerpoint/2010/main" val="414969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extLst>
      <p:ext uri="{BB962C8B-B14F-4D97-AF65-F5344CB8AC3E}">
        <p14:creationId xmlns:p14="http://schemas.microsoft.com/office/powerpoint/2010/main" val="157158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extLst>
      <p:ext uri="{BB962C8B-B14F-4D97-AF65-F5344CB8AC3E}">
        <p14:creationId xmlns:p14="http://schemas.microsoft.com/office/powerpoint/2010/main" val="341884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extLst>
      <p:ext uri="{BB962C8B-B14F-4D97-AF65-F5344CB8AC3E}">
        <p14:creationId xmlns:p14="http://schemas.microsoft.com/office/powerpoint/2010/main" val="7165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extLst>
      <p:ext uri="{BB962C8B-B14F-4D97-AF65-F5344CB8AC3E}">
        <p14:creationId xmlns:p14="http://schemas.microsoft.com/office/powerpoint/2010/main" val="41528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rPr>
              <a:t>Wanting/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FFFF"/>
                </a:solidFill>
                <a:effectLst/>
                <a:uLnTx/>
                <a:uFillTx/>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0000"/>
                </a:solidFill>
                <a:effectLst/>
                <a:uLnTx/>
                <a:uFillTx/>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0000"/>
                </a:solidFill>
                <a:effectLst/>
                <a:uLnTx/>
                <a:uFillTx/>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178A"/>
              </a:solidFill>
              <a:effectLst/>
              <a:uLnTx/>
              <a:uFillTx/>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defTabSz="914400" eaLnBrk="1" fontAlgn="auto" latinLnBrk="0" hangingPunct="1">
              <a:lnSpc>
                <a:spcPct val="90000"/>
              </a:lnSpc>
              <a:spcBef>
                <a:spcPct val="35000"/>
              </a:spcBef>
              <a:spcAft>
                <a:spcPts val="0"/>
              </a:spcAft>
              <a:buClr>
                <a:srgbClr val="009900"/>
              </a:buClr>
              <a:buSzTx/>
              <a:buFont typeface="Wingdings" pitchFamily="2" charset="2"/>
              <a:buNone/>
              <a:tabLst/>
              <a:defRPr/>
            </a:pPr>
            <a:r>
              <a:rPr kumimoji="0" lang="en-GB" sz="2400" b="1" i="0" u="none" strike="noStrike" kern="0" cap="none" spc="0" normalizeH="0" baseline="0" noProof="0" dirty="0">
                <a:ln>
                  <a:noFill/>
                </a:ln>
                <a:solidFill>
                  <a:srgbClr val="660066"/>
                </a:solidFill>
                <a:effectLst/>
                <a:uLnTx/>
                <a:uFillTx/>
                <a:latin typeface="+mn-lt"/>
              </a:rPr>
              <a:t>Do you now feel better able to:</a:t>
            </a:r>
          </a:p>
          <a:p>
            <a:pPr marL="723900" marR="0" lvl="0" indent="-723900" defTabSz="914400" eaLnBrk="1" fontAlgn="auto" latinLnBrk="0" hangingPunct="1">
              <a:lnSpc>
                <a:spcPct val="90000"/>
              </a:lnSpc>
              <a:spcBef>
                <a:spcPct val="35000"/>
              </a:spcBef>
              <a:spcAft>
                <a:spcPts val="0"/>
              </a:spcAft>
              <a:buClr>
                <a:srgbClr val="009900"/>
              </a:buClr>
              <a:buSzTx/>
              <a:buFont typeface="Wingdings" pitchFamily="2" charset="2"/>
              <a:buNone/>
              <a:tabLst/>
              <a:defRPr/>
            </a:pPr>
            <a:r>
              <a:rPr kumimoji="0" lang="en-GB" sz="2400" b="1" i="0" u="none" strike="noStrike" kern="0" cap="none" spc="0" normalizeH="0" baseline="0" noProof="0" dirty="0">
                <a:ln>
                  <a:noFill/>
                </a:ln>
                <a:solidFill>
                  <a:srgbClr val="660066"/>
                </a:solidFill>
                <a:effectLst/>
                <a:uLnTx/>
                <a:uFillTx/>
                <a:latin typeface="+mn-lt"/>
              </a:rPr>
              <a:t>	</a:t>
            </a:r>
            <a:r>
              <a:rPr kumimoji="0" lang="en-GB" sz="2400" b="1" i="0" u="none" strike="noStrike" kern="0" cap="none" spc="0" normalizeH="0" baseline="0" noProof="0" dirty="0">
                <a:ln>
                  <a:noFill/>
                </a:ln>
                <a:solidFill>
                  <a:srgbClr val="336600"/>
                </a:solidFill>
                <a:effectLst/>
                <a:uLnTx/>
                <a:uFillTx/>
                <a:latin typeface="+mn-lt"/>
              </a:rPr>
              <a:t>2 hands = very much better</a:t>
            </a:r>
            <a:r>
              <a:rPr kumimoji="0" lang="en-GB" sz="2400" b="1" i="0" u="none" strike="noStrike" kern="0" cap="none" spc="0" normalizeH="0" baseline="0" noProof="0" dirty="0">
                <a:ln>
                  <a:noFill/>
                </a:ln>
                <a:solidFill>
                  <a:srgbClr val="660066"/>
                </a:solidFill>
                <a:effectLst/>
                <a:uLnTx/>
                <a:uFillTx/>
                <a:latin typeface="+mn-lt"/>
              </a:rPr>
              <a:t>,  </a:t>
            </a:r>
          </a:p>
          <a:p>
            <a:pPr marL="723900" marR="0" lvl="0" indent="-723900" defTabSz="914400" eaLnBrk="1" fontAlgn="auto" latinLnBrk="0" hangingPunct="1">
              <a:lnSpc>
                <a:spcPct val="90000"/>
              </a:lnSpc>
              <a:spcBef>
                <a:spcPct val="35000"/>
              </a:spcBef>
              <a:spcAft>
                <a:spcPts val="0"/>
              </a:spcAft>
              <a:buClr>
                <a:srgbClr val="009900"/>
              </a:buClr>
              <a:buSzTx/>
              <a:buFont typeface="Wingdings" pitchFamily="2" charset="2"/>
              <a:buNone/>
              <a:tabLst/>
              <a:defRPr/>
            </a:pPr>
            <a:r>
              <a:rPr kumimoji="0" lang="en-GB" sz="2400" b="1" i="0" u="none" strike="noStrike" kern="0" cap="none" spc="0" normalizeH="0" baseline="0" noProof="0" dirty="0">
                <a:ln>
                  <a:noFill/>
                </a:ln>
                <a:solidFill>
                  <a:srgbClr val="660066"/>
                </a:solidFill>
                <a:effectLst/>
                <a:uLnTx/>
                <a:uFillTx/>
                <a:latin typeface="+mn-lt"/>
              </a:rPr>
              <a:t>	</a:t>
            </a:r>
            <a:r>
              <a:rPr kumimoji="0" lang="en-GB" sz="2400" b="1" i="0" u="none" strike="noStrike" kern="0" cap="none" spc="0" normalizeH="0" baseline="0" noProof="0" dirty="0">
                <a:ln>
                  <a:noFill/>
                </a:ln>
                <a:solidFill>
                  <a:srgbClr val="CC6600"/>
                </a:solidFill>
                <a:effectLst/>
                <a:uLnTx/>
                <a:uFillTx/>
                <a:latin typeface="+mn-lt"/>
              </a:rPr>
              <a:t>one hand = somewhat  better</a:t>
            </a:r>
            <a:r>
              <a:rPr kumimoji="0" lang="en-GB" sz="2400" b="1" i="0" u="none" strike="noStrike" kern="0" cap="none" spc="0" normalizeH="0" baseline="0" noProof="0" dirty="0">
                <a:ln>
                  <a:noFill/>
                </a:ln>
                <a:solidFill>
                  <a:srgbClr val="660066"/>
                </a:solidFill>
                <a:effectLst/>
                <a:uLnTx/>
                <a:uFillTx/>
                <a:latin typeface="+mn-lt"/>
              </a:rPr>
              <a:t>, </a:t>
            </a:r>
          </a:p>
          <a:p>
            <a:pPr marL="723900" marR="0" lvl="0" indent="-723900" defTabSz="914400" eaLnBrk="1" fontAlgn="auto" latinLnBrk="0" hangingPunct="1">
              <a:lnSpc>
                <a:spcPct val="90000"/>
              </a:lnSpc>
              <a:spcBef>
                <a:spcPct val="35000"/>
              </a:spcBef>
              <a:spcAft>
                <a:spcPts val="0"/>
              </a:spcAft>
              <a:buClr>
                <a:srgbClr val="009900"/>
              </a:buClr>
              <a:buSzTx/>
              <a:buFont typeface="Wingdings" pitchFamily="2" charset="2"/>
              <a:buNone/>
              <a:tabLst/>
              <a:defRPr/>
            </a:pPr>
            <a:r>
              <a:rPr kumimoji="0" lang="en-GB" sz="2400" b="1" i="0" u="none" strike="noStrike" kern="0" cap="none" spc="0" normalizeH="0" baseline="0" noProof="0" dirty="0">
                <a:ln>
                  <a:noFill/>
                </a:ln>
                <a:solidFill>
                  <a:srgbClr val="660066"/>
                </a:solidFill>
                <a:effectLst/>
                <a:uLnTx/>
                <a:uFillTx/>
                <a:latin typeface="+mn-lt"/>
              </a:rPr>
              <a:t>	</a:t>
            </a:r>
            <a:r>
              <a:rPr kumimoji="0" lang="en-GB" sz="2400" b="1" i="0" u="none" strike="noStrike" kern="0" cap="none" spc="0" normalizeH="0" baseline="0" noProof="0" dirty="0">
                <a:ln>
                  <a:noFill/>
                </a:ln>
                <a:solidFill>
                  <a:srgbClr val="CC0000"/>
                </a:solidFill>
                <a:effectLst/>
                <a:uLnTx/>
                <a:uFillTx/>
                <a:latin typeface="+mn-lt"/>
              </a:rPr>
              <a:t>touch left ear = no better</a:t>
            </a:r>
            <a:r>
              <a:rPr kumimoji="0" lang="en-GB" sz="2400" b="1" i="0" u="none" strike="noStrike" kern="0" cap="none" spc="0" normalizeH="0" baseline="0" noProof="0" dirty="0">
                <a:ln>
                  <a:noFill/>
                </a:ln>
                <a:solidFill>
                  <a:srgbClr val="660066"/>
                </a:solidFill>
                <a:effectLst/>
                <a:uLnTx/>
                <a:uFillTx/>
                <a:latin typeface="+mn-lt"/>
              </a:rPr>
              <a:t>...</a:t>
            </a:r>
            <a:endParaRPr kumimoji="0" lang="en-US" sz="2800" b="1" i="0" u="none" strike="noStrike" kern="0" cap="none" spc="0" normalizeH="0" baseline="0" noProof="0" dirty="0">
              <a:ln>
                <a:noFill/>
              </a:ln>
              <a:solidFill>
                <a:srgbClr val="660066"/>
              </a:solidFill>
              <a:effectLst/>
              <a:uLnTx/>
              <a:uFillTx/>
              <a:latin typeface="Calibri"/>
            </a:endParaRPr>
          </a:p>
          <a:p>
            <a:pPr marL="533400" marR="0" lvl="0" indent="-533400" defTabSz="914400" eaLnBrk="0" fontAlgn="auto" latinLnBrk="0" hangingPunct="0">
              <a:lnSpc>
                <a:spcPct val="90000"/>
              </a:lnSpc>
              <a:spcBef>
                <a:spcPct val="35000"/>
              </a:spcBef>
              <a:spcAft>
                <a:spcPts val="0"/>
              </a:spcAft>
              <a:buClr>
                <a:srgbClr val="009900"/>
              </a:buClr>
              <a:buSzTx/>
              <a:buFont typeface="+mj-lt"/>
              <a:buAutoNum type="arabicPeriod"/>
              <a:tabLst/>
              <a:defRPr/>
            </a:pPr>
            <a:r>
              <a:rPr lang="en-GB" sz="2800" b="1" kern="0" dirty="0">
                <a:solidFill>
                  <a:srgbClr val="660066"/>
                </a:solidFill>
                <a:latin typeface="Calibri"/>
              </a:rPr>
              <a:t>Address how students really learn?</a:t>
            </a:r>
          </a:p>
          <a:p>
            <a:pPr marL="533400" marR="0" lvl="0" indent="-533400" defTabSz="914400" eaLnBrk="0" fontAlgn="auto" latinLnBrk="0" hangingPunct="0">
              <a:lnSpc>
                <a:spcPct val="90000"/>
              </a:lnSpc>
              <a:spcBef>
                <a:spcPct val="35000"/>
              </a:spcBef>
              <a:spcAft>
                <a:spcPts val="0"/>
              </a:spcAft>
              <a:buClr>
                <a:srgbClr val="009900"/>
              </a:buClr>
              <a:buSzTx/>
              <a:buFont typeface="+mj-lt"/>
              <a:buAutoNum type="arabicPeriod"/>
              <a:tabLst/>
              <a:defRPr/>
            </a:pPr>
            <a:r>
              <a:rPr lang="en-GB" sz="2800" b="1" kern="0" dirty="0">
                <a:solidFill>
                  <a:srgbClr val="660066"/>
                </a:solidFill>
                <a:latin typeface="Calibri"/>
              </a:rPr>
              <a:t>Make assessment and feedback work better for your students – and for you?</a:t>
            </a:r>
          </a:p>
          <a:p>
            <a:pPr marL="533400" marR="0" lvl="0" indent="-533400" defTabSz="914400" eaLnBrk="0" fontAlgn="auto" latinLnBrk="0" hangingPunct="0">
              <a:lnSpc>
                <a:spcPct val="90000"/>
              </a:lnSpc>
              <a:spcBef>
                <a:spcPct val="35000"/>
              </a:spcBef>
              <a:spcAft>
                <a:spcPts val="0"/>
              </a:spcAft>
              <a:buClr>
                <a:srgbClr val="009900"/>
              </a:buClr>
              <a:buSzTx/>
              <a:buFont typeface="+mj-lt"/>
              <a:buAutoNum type="arabicPeriod"/>
              <a:tabLst/>
              <a:defRPr/>
            </a:pPr>
            <a:r>
              <a:rPr lang="en-GB" sz="2800" b="1" kern="0" dirty="0">
                <a:solidFill>
                  <a:srgbClr val="660066"/>
                </a:solidFill>
                <a:latin typeface="Calibri"/>
              </a:rPr>
              <a:t>Get students engaged in large-group contexts?</a:t>
            </a:r>
          </a:p>
          <a:p>
            <a:pPr marL="533400" marR="0" lvl="0" indent="-533400" defTabSz="914400" eaLnBrk="0" fontAlgn="auto" latinLnBrk="0" hangingPunct="0">
              <a:lnSpc>
                <a:spcPct val="90000"/>
              </a:lnSpc>
              <a:spcBef>
                <a:spcPct val="35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660066"/>
              </a:solidFill>
              <a:effectLst/>
              <a:uLnTx/>
              <a:uFillTx/>
              <a:latin typeface="Calibri"/>
            </a:endParaRPr>
          </a:p>
        </p:txBody>
      </p:sp>
    </p:spTree>
    <p:extLst>
      <p:ext uri="{BB962C8B-B14F-4D97-AF65-F5344CB8AC3E}">
        <p14:creationId xmlns:p14="http://schemas.microsoft.com/office/powerpoint/2010/main" val="3111889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a:t>Assessment Reform Group (1999) </a:t>
            </a:r>
            <a:r>
              <a:rPr lang="en-GB" sz="2000" i="1" dirty="0"/>
              <a:t>Assessment for Learning : Beyond the black box, </a:t>
            </a:r>
            <a:r>
              <a:rPr lang="en-GB" sz="2000" dirty="0"/>
              <a:t>Cambridge UK, University of Cambridge School of Education.</a:t>
            </a:r>
            <a:r>
              <a:rPr lang="en-GB" sz="2000" dirty="0">
                <a:cs typeface="Times New Roman" pitchFamily="18" charset="0"/>
              </a:rPr>
              <a:t>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a:cs typeface="Times New Roman" pitchFamily="18" charset="0"/>
              </a:rPr>
              <a:t>Brown, S. Rust, C. &amp; Gibbs, G. (1994) </a:t>
            </a:r>
            <a:r>
              <a:rPr lang="en-GB" sz="2000" i="1" dirty="0">
                <a:cs typeface="Times New Roman" pitchFamily="18" charset="0"/>
              </a:rPr>
              <a:t>Strategies for Diversifying Assessment,</a:t>
            </a:r>
            <a:r>
              <a:rPr lang="en-GB" sz="2000" dirty="0">
                <a:cs typeface="Times New Roman" pitchFamily="18" charset="0"/>
              </a:rPr>
              <a:t> Oxford: Oxford Centre for Staff Development. </a:t>
            </a:r>
          </a:p>
          <a:p>
            <a:pPr marL="609600" indent="-609600" eaLnBrk="1" hangingPunct="1">
              <a:buFont typeface="Wingdings" pitchFamily="2" charset="2"/>
              <a:buNone/>
              <a:defRPr/>
            </a:pPr>
            <a:r>
              <a:rPr lang="en-GB" sz="2000" dirty="0"/>
              <a:t>Boud, D. (1995) </a:t>
            </a:r>
            <a:r>
              <a:rPr lang="en-GB" sz="2000" i="1" dirty="0"/>
              <a:t>Enhancing learning through self-assessment,</a:t>
            </a:r>
            <a:r>
              <a:rPr lang="en-GB" sz="2000" dirty="0"/>
              <a:t> London: Routledge.</a:t>
            </a:r>
          </a:p>
          <a:p>
            <a:pPr marL="609600" indent="-609600" eaLnBrk="1" hangingPunct="1">
              <a:buNone/>
              <a:defRPr/>
            </a:pPr>
            <a:r>
              <a:rPr lang="en-GB" sz="2000" dirty="0" err="1"/>
              <a:t>Boud</a:t>
            </a:r>
            <a:r>
              <a:rPr lang="en-GB" sz="2000" dirty="0"/>
              <a:t>, D. and Associates (2010) </a:t>
            </a:r>
            <a:r>
              <a:rPr lang="en-GB" sz="2000" i="1" dirty="0"/>
              <a:t>Assessment 2020: seven propositions for assessment reform in higher education </a:t>
            </a:r>
            <a:r>
              <a:rPr lang="en-GB" sz="2000" dirty="0"/>
              <a:t>Sydney: Australian Learning and Teaching Council.</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Font typeface="Wingdings" pitchFamily="2" charset="2"/>
              <a:buNone/>
              <a:defRPr/>
            </a:pPr>
            <a:r>
              <a:rPr lang="en-GB" sz="2000" dirty="0"/>
              <a:t>Brown, S. and Knight, P. (1994) </a:t>
            </a:r>
            <a:r>
              <a:rPr lang="en-GB" sz="2000" i="1" dirty="0"/>
              <a:t>Assessing Learners in Higher Education</a:t>
            </a:r>
            <a:r>
              <a:rPr lang="en-GB" sz="2000" dirty="0"/>
              <a:t>, London: Kogan Page.</a:t>
            </a:r>
            <a:endParaRPr lang="en-US" sz="2000" dirty="0"/>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1974048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pPr eaLnBrk="1" hangingPunct="1">
              <a:buNone/>
              <a:defRPr/>
            </a:pPr>
            <a:r>
              <a:rPr lang="en-GB" sz="2000" dirty="0"/>
              <a:t>Brown, S. (2015) </a:t>
            </a:r>
            <a:r>
              <a:rPr lang="en-GB" sz="2000" i="1" dirty="0"/>
              <a:t>Learning, teaching and assessment in higher education: global perspectives, </a:t>
            </a:r>
            <a:r>
              <a:rPr lang="en-GB" sz="2000" dirty="0"/>
              <a:t>London: Palgrave-</a:t>
            </a:r>
            <a:r>
              <a:rPr lang="en-GB" sz="2000" dirty="0" err="1"/>
              <a:t>MacMillan</a:t>
            </a:r>
            <a:r>
              <a:rPr lang="en-GB" sz="2000" dirty="0"/>
              <a:t>.</a:t>
            </a:r>
          </a:p>
          <a:p>
            <a:pPr eaLnBrk="1" hangingPunct="1">
              <a:buFont typeface="Wingdings" pitchFamily="2" charset="2"/>
              <a:buNone/>
              <a:defRPr/>
            </a:pPr>
            <a:r>
              <a:rPr lang="en-US" sz="2000" dirty="0"/>
              <a:t>Carless, D., Joughin,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extLst>
      <p:ext uri="{BB962C8B-B14F-4D97-AF65-F5344CB8AC3E}">
        <p14:creationId xmlns:p14="http://schemas.microsoft.com/office/powerpoint/2010/main" val="4960264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None/>
              <a:defRPr/>
            </a:pPr>
            <a:r>
              <a:rPr lang="en-GB" sz="2000" dirty="0"/>
              <a:t>Higher Education Academy (2012) </a:t>
            </a:r>
            <a:r>
              <a:rPr lang="en-GB" sz="2000" i="1" dirty="0"/>
              <a:t>A marked improvement; transforming assessment in higher education</a:t>
            </a:r>
            <a:r>
              <a:rPr lang="en-GB" sz="2000" dirty="0"/>
              <a:t>, York: HEA.</a:t>
            </a:r>
          </a:p>
          <a:p>
            <a:pPr marL="609600" indent="-609600" eaLnBrk="1" hangingPunct="1">
              <a:buNone/>
              <a:defRPr/>
            </a:pPr>
            <a:r>
              <a:rPr lang="en-GB" sz="2000" dirty="0" err="1"/>
              <a:t>Hounsell</a:t>
            </a:r>
            <a:r>
              <a:rPr lang="en-GB" sz="2000" dirty="0"/>
              <a:t>, D. (2008). The trouble with feedback: New challenges, emerging strategies, </a:t>
            </a:r>
            <a:r>
              <a:rPr lang="en-GB" sz="2000" i="1" dirty="0"/>
              <a:t>Interchange, Spring</a:t>
            </a:r>
            <a:r>
              <a:rPr lang="en-GB" sz="2000" dirty="0"/>
              <a:t>, Accessed at </a:t>
            </a:r>
            <a:r>
              <a:rPr lang="en-GB" sz="2000" dirty="0">
                <a:hlinkClick r:id="rId3"/>
              </a:rPr>
              <a:t>www.tla.ed.ac.uk/interchange</a:t>
            </a:r>
            <a:r>
              <a:rPr lang="en-GB" sz="2000" dirty="0"/>
              <a:t>.</a:t>
            </a:r>
          </a:p>
          <a:p>
            <a:pPr marL="609600" indent="-609600" eaLnBrk="1" hangingPunct="1">
              <a:buFont typeface="Wingdings" pitchFamily="2" charset="2"/>
              <a:buNone/>
              <a:defRPr/>
            </a:pPr>
            <a:r>
              <a:rPr lang="en-GB" sz="2000" dirty="0"/>
              <a:t>Knight, P. and Yorke, M. (2003) </a:t>
            </a:r>
            <a:r>
              <a:rPr lang="en-GB" sz="2000" i="1" dirty="0"/>
              <a:t>Assessment, learning and employability</a:t>
            </a:r>
            <a:r>
              <a:rPr lang="en-GB" sz="2000" dirty="0"/>
              <a:t> Maidenhead, UK: SRHE/Open University Press.</a:t>
            </a:r>
          </a:p>
          <a:p>
            <a:pPr eaLnBrk="1" hangingPunct="1">
              <a:buFont typeface="Wingdings" pitchFamily="2" charset="2"/>
              <a:buNone/>
              <a:defRPr/>
            </a:pPr>
            <a:r>
              <a:rPr lang="en-GB" sz="2000" dirty="0"/>
              <a:t>Mentkowski, M. and associates (2000) p.82 </a:t>
            </a:r>
            <a:r>
              <a:rPr lang="en-GB" sz="2000" i="1" dirty="0"/>
              <a:t>Learning that lasts: integrating learning development and performance in college and beyond,</a:t>
            </a:r>
            <a:r>
              <a:rPr lang="en-GB" sz="2000" dirty="0"/>
              <a:t> San Francisco: </a:t>
            </a:r>
            <a:r>
              <a:rPr lang="en-GB" sz="2000" dirty="0" err="1"/>
              <a:t>Jossey</a:t>
            </a:r>
            <a:r>
              <a:rPr lang="en-GB" sz="2000" dirty="0"/>
              <a:t>-Bass.</a:t>
            </a:r>
          </a:p>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endParaRPr lang="en-US" sz="2000" dirty="0"/>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extLst>
      <p:ext uri="{BB962C8B-B14F-4D97-AF65-F5344CB8AC3E}">
        <p14:creationId xmlns:p14="http://schemas.microsoft.com/office/powerpoint/2010/main" val="19527328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NUS (2010) </a:t>
            </a:r>
            <a:r>
              <a:rPr lang="en-GB" sz="2000" i="1" dirty="0"/>
              <a:t>NUS Charter on Assessment and Feedback,</a:t>
            </a:r>
            <a:r>
              <a:rPr lang="en-GB" sz="2000" dirty="0"/>
              <a:t> </a:t>
            </a:r>
            <a:r>
              <a:rPr lang="en-GB" sz="2000" u="sng" dirty="0">
                <a:hlinkClick r:id="rId3"/>
              </a:rPr>
              <a:t>http://www.nusconnect.org.uk/asset/news/6010/FeedbackCharter-toview.pdf</a:t>
            </a:r>
            <a:r>
              <a:rPr lang="en-GB" sz="2000" dirty="0"/>
              <a:t>).</a:t>
            </a:r>
          </a:p>
          <a:p>
            <a:pPr eaLnBrk="1" hangingPunct="1">
              <a:buNone/>
              <a:defRPr/>
            </a:pPr>
            <a:r>
              <a:rPr lang="en-GB" sz="2000" dirty="0"/>
              <a:t>PASS project Bradford </a:t>
            </a:r>
            <a:r>
              <a:rPr lang="en-GB" sz="2000" dirty="0">
                <a:hlinkClick r:id="rId4"/>
              </a:rPr>
              <a:t>http://www.pass.brad.ac.uk/</a:t>
            </a:r>
            <a:r>
              <a:rPr lang="en-GB" sz="2000" dirty="0"/>
              <a:t> Accessed November 2013</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pPr>
            <a:r>
              <a:rPr lang="en-GB" sz="2000" dirty="0"/>
              <a:t>QAA (2013) UK Quality Code for Higher Education: Part B: Assuring and enhancing academic quality, accessed at </a:t>
            </a:r>
            <a:r>
              <a:rPr lang="en-GB" sz="2000" u="sng" dirty="0" err="1">
                <a:hlinkClick r:id="rId5"/>
              </a:rPr>
              <a:t>www.qaa.ac.uk</a:t>
            </a:r>
            <a:r>
              <a:rPr lang="en-GB" sz="2000" dirty="0"/>
              <a:t> (June 2014)</a:t>
            </a:r>
          </a:p>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endParaRPr lang="en-GB" sz="2000" dirty="0"/>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17607132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t>Stefani</a:t>
            </a:r>
            <a:r>
              <a:rPr lang="en-GB" sz="2000" dirty="0"/>
              <a:t>, L. and Carroll, J. (2001) </a:t>
            </a:r>
            <a:r>
              <a:rPr lang="en-GB" sz="2000" i="1" dirty="0"/>
              <a:t>A Briefing on Plagiarism </a:t>
            </a:r>
            <a:r>
              <a:rPr lang="en-GB" sz="2000" dirty="0"/>
              <a:t>http://www.ltsn.ac.uk/application.asp?app=resources.asp&amp;process=full_record&amp;section=generic&amp;id=10</a:t>
            </a:r>
          </a:p>
          <a:p>
            <a:pPr>
              <a:buNone/>
            </a:pPr>
            <a:r>
              <a:rPr lang="en-GB" sz="2000" dirty="0"/>
              <a:t>Sadler, D. R. (2010a). Beyond feedback: Developing student capability in complex appraisal. </a:t>
            </a:r>
            <a:r>
              <a:rPr lang="en-GB" sz="2000" i="1" dirty="0"/>
              <a:t>Assessment &amp; Evaluation in Higher Education, 35</a:t>
            </a:r>
            <a:r>
              <a:rPr lang="en-GB" sz="2000" dirty="0"/>
              <a:t>(5), 535-550.</a:t>
            </a:r>
          </a:p>
          <a:p>
            <a:pPr>
              <a:buNone/>
            </a:pPr>
            <a:r>
              <a:rPr lang="en-AU" sz="2000" dirty="0"/>
              <a:t>Sadler, D. R. (2010b) Fidelity as a precondition for integrity in grading academic achievement. </a:t>
            </a:r>
            <a:r>
              <a:rPr lang="en-AU" sz="2000" i="1" dirty="0"/>
              <a:t>Assessment and Evaluation in Higher Education</a:t>
            </a:r>
            <a:r>
              <a:rPr lang="en-AU" sz="2000" dirty="0"/>
              <a:t>, 35, 727‑743.</a:t>
            </a:r>
            <a:endParaRPr lang="en-GB" sz="2000" dirty="0"/>
          </a:p>
          <a:p>
            <a:pPr>
              <a:buNone/>
            </a:pPr>
            <a:r>
              <a:rPr lang="en-GB" sz="2000" dirty="0"/>
              <a:t>Sadler, D. R. (2010c). Assessment in higher education. In P. Peterson, E. Baker, &amp; B. </a:t>
            </a:r>
            <a:r>
              <a:rPr lang="en-GB" sz="2000" dirty="0" err="1"/>
              <a:t>McGaw</a:t>
            </a:r>
            <a:r>
              <a:rPr lang="en-GB" sz="2000" dirty="0"/>
              <a:t> (</a:t>
            </a:r>
            <a:r>
              <a:rPr lang="en-GB" sz="2000" dirty="0" err="1"/>
              <a:t>eds</a:t>
            </a:r>
            <a:r>
              <a:rPr lang="en-GB" sz="2000" dirty="0"/>
              <a:t>). </a:t>
            </a:r>
            <a:r>
              <a:rPr lang="en-GB" sz="2000" i="1" dirty="0"/>
              <a:t>International </a:t>
            </a:r>
            <a:r>
              <a:rPr lang="en-GB" sz="2000" i="1" dirty="0" err="1"/>
              <a:t>encyclopedia</a:t>
            </a:r>
            <a:r>
              <a:rPr lang="en-GB" sz="2000" i="1" dirty="0"/>
              <a:t> of education. </a:t>
            </a:r>
            <a:r>
              <a:rPr lang="en-GB" sz="2000" dirty="0"/>
              <a:t>Vol. 3, 249‑255. Oxford: Elsevier. </a:t>
            </a:r>
          </a:p>
          <a:p>
            <a:pPr>
              <a:buNone/>
            </a:pPr>
            <a:r>
              <a:rPr lang="en-GB" sz="2000" dirty="0"/>
              <a:t>Sadler, D. R. (2013b). Opening up feedback: Teaching learners to see. In Merry, S., Price, M., </a:t>
            </a:r>
            <a:r>
              <a:rPr lang="en-GB" sz="2000" dirty="0" err="1"/>
              <a:t>Carless</a:t>
            </a:r>
            <a:r>
              <a:rPr lang="en-GB" sz="2000" dirty="0"/>
              <a:t>, D., &amp; </a:t>
            </a:r>
            <a:r>
              <a:rPr lang="en-GB" sz="2000" dirty="0" err="1"/>
              <a:t>Taras</a:t>
            </a:r>
            <a:r>
              <a:rPr lang="en-GB" sz="2000" dirty="0"/>
              <a:t>, M. (Eds.) </a:t>
            </a:r>
            <a:r>
              <a:rPr lang="en-GB" sz="2000" i="1" dirty="0" err="1"/>
              <a:t>Reconceptualising</a:t>
            </a:r>
            <a:r>
              <a:rPr lang="en-GB" sz="2000" i="1" dirty="0"/>
              <a:t> feedback in higher education: Developing </a:t>
            </a:r>
            <a:r>
              <a:rPr lang="en-GB" sz="2000" dirty="0"/>
              <a:t>Yorke, M. (1999) </a:t>
            </a:r>
            <a:r>
              <a:rPr lang="en-GB" sz="2000" i="1" dirty="0"/>
              <a:t>Leaving Early: Undergraduate Non-completion in Higher Education,</a:t>
            </a:r>
            <a:r>
              <a:rPr lang="en-GB" sz="2000" dirty="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extLst>
      <p:ext uri="{BB962C8B-B14F-4D97-AF65-F5344CB8AC3E}">
        <p14:creationId xmlns:p14="http://schemas.microsoft.com/office/powerpoint/2010/main" val="1752774969"/>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600" b="1" i="0" u="none" strike="noStrike" kern="0" cap="none" spc="0" normalizeH="0" baseline="0" noProof="0" dirty="0">
              <a:ln>
                <a:noFill/>
              </a:ln>
              <a:solidFill>
                <a:srgbClr val="CCFFFF"/>
              </a:solidFill>
              <a:effectLst/>
              <a:uLnTx/>
              <a:uFillTx/>
              <a:latin typeface="Arial" charset="0"/>
            </a:endParaRPr>
          </a:p>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r>
              <a:rPr kumimoji="0" lang="en-GB" sz="5400" b="1" i="0" u="none" strike="noStrike" kern="0" cap="none" spc="0" normalizeH="0" baseline="0" noProof="0" dirty="0">
                <a:ln>
                  <a:noFill/>
                </a:ln>
                <a:solidFill>
                  <a:srgbClr val="CCFFFF"/>
                </a:solidFill>
                <a:effectLst/>
                <a:uLnTx/>
                <a:uFillTx/>
                <a:latin typeface="Arial" charset="0"/>
              </a:rPr>
              <a:t>Thank you…</a:t>
            </a:r>
          </a:p>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600" b="1" i="0" u="none" strike="noStrike" kern="0" cap="none" spc="0" normalizeH="0" baseline="0" noProof="0" dirty="0">
              <a:ln>
                <a:noFill/>
              </a:ln>
              <a:solidFill>
                <a:srgbClr val="FFFF00"/>
              </a:solidFill>
              <a:effectLst/>
              <a:uLnTx/>
              <a:uFillTx/>
              <a:latin typeface="Arial" charset="0"/>
            </a:endParaRPr>
          </a:p>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r>
              <a:rPr kumimoji="0" lang="en-GB" sz="3600" b="1" i="0" u="none" strike="noStrike" kern="0" cap="none" spc="0" normalizeH="0" baseline="0" noProof="0" dirty="0">
                <a:ln>
                  <a:noFill/>
                </a:ln>
                <a:solidFill>
                  <a:srgbClr val="FF66CC"/>
                </a:solidFill>
                <a:effectLst/>
                <a:uLnTx/>
                <a:uFillTx/>
                <a:latin typeface="Arial" charset="0"/>
                <a:hlinkClick r:id="rId3"/>
              </a:rPr>
              <a:t>http://phil-race.co.uk</a:t>
            </a:r>
            <a:r>
              <a:rPr kumimoji="0" lang="en-GB" sz="3600" b="1" i="0" u="none" strike="noStrike" kern="0" cap="none" spc="0" normalizeH="0" baseline="0" noProof="0" dirty="0">
                <a:ln>
                  <a:noFill/>
                </a:ln>
                <a:solidFill>
                  <a:srgbClr val="FF66CC"/>
                </a:solidFill>
                <a:effectLst/>
                <a:uLnTx/>
                <a:uFillTx/>
                <a:latin typeface="Arial" charset="0"/>
              </a:rPr>
              <a:t>   </a:t>
            </a:r>
          </a:p>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600" b="1" i="0" u="none" strike="noStrike" kern="0" cap="none" spc="0" normalizeH="0" baseline="0" noProof="0" dirty="0">
              <a:ln>
                <a:noFill/>
              </a:ln>
              <a:solidFill>
                <a:srgbClr val="00B0F0"/>
              </a:solidFill>
              <a:effectLst/>
              <a:uLnTx/>
              <a:uFillTx/>
              <a:latin typeface="Arial" charset="0"/>
            </a:endParaRPr>
          </a:p>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r>
              <a:rPr kumimoji="0" lang="en-GB" sz="3600" b="1" i="0" u="none" strike="noStrike" kern="0" cap="none" spc="0" normalizeH="0" baseline="0" noProof="0" dirty="0">
                <a:ln>
                  <a:noFill/>
                </a:ln>
                <a:solidFill>
                  <a:srgbClr val="00B0F0"/>
                </a:solidFill>
                <a:effectLst/>
                <a:uLnTx/>
                <a:uFillTx/>
                <a:latin typeface="Arial" charset="0"/>
              </a:rPr>
              <a:t>Follow Phil on Twitter</a:t>
            </a:r>
          </a:p>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r>
              <a:rPr kumimoji="0" lang="en-GB" sz="3600" b="1" i="0" u="none" strike="noStrike" kern="0" cap="none" spc="0" normalizeH="0" baseline="0" noProof="0" dirty="0">
                <a:ln>
                  <a:noFill/>
                </a:ln>
                <a:solidFill>
                  <a:srgbClr val="00B0F0"/>
                </a:solidFill>
                <a:effectLst/>
                <a:uLnTx/>
                <a:uFillTx/>
                <a:latin typeface="Arial" charset="0"/>
              </a:rPr>
              <a:t>@</a:t>
            </a:r>
            <a:r>
              <a:rPr kumimoji="0" lang="en-GB" sz="3600" b="1" i="0" u="none" strike="noStrike" kern="0" cap="none" spc="0" normalizeH="0" baseline="0" noProof="0" dirty="0" err="1">
                <a:ln>
                  <a:noFill/>
                </a:ln>
                <a:solidFill>
                  <a:srgbClr val="00B0F0"/>
                </a:solidFill>
                <a:effectLst/>
                <a:uLnTx/>
                <a:uFillTx/>
                <a:latin typeface="Arial" charset="0"/>
              </a:rPr>
              <a:t>RacePhil</a:t>
            </a:r>
            <a:r>
              <a:rPr kumimoji="0" lang="en-GB" sz="3600" b="1" i="0" u="none" strike="noStrike" kern="0" cap="none" spc="0" normalizeH="0" baseline="0" noProof="0" dirty="0">
                <a:ln>
                  <a:noFill/>
                </a:ln>
                <a:solidFill>
                  <a:srgbClr val="00B0F0"/>
                </a:solidFill>
                <a:effectLst/>
                <a:uLnTx/>
                <a:uFillTx/>
                <a:latin typeface="Arial" charset="0"/>
              </a:rPr>
              <a:t> </a:t>
            </a:r>
          </a:p>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600" b="1" i="0" u="none" strike="noStrike" kern="0" cap="none" spc="0" normalizeH="0" baseline="0" noProof="0" dirty="0">
              <a:ln>
                <a:noFill/>
              </a:ln>
              <a:solidFill>
                <a:srgbClr val="FF66CC"/>
              </a:solidFill>
              <a:effectLst/>
              <a:uLnTx/>
              <a:uFillTx/>
              <a:latin typeface="Arial" charset="0"/>
            </a:endParaRPr>
          </a:p>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r>
              <a:rPr kumimoji="0" lang="en-GB" sz="3600" b="1" i="0" u="none" strike="noStrike" kern="0" cap="none" spc="0" normalizeH="0" baseline="0" noProof="0" dirty="0">
                <a:ln>
                  <a:noFill/>
                </a:ln>
                <a:solidFill>
                  <a:srgbClr val="CCCCFF"/>
                </a:solidFill>
                <a:effectLst/>
                <a:uLnTx/>
                <a:uFillTx/>
                <a:latin typeface="Arial" charset="0"/>
              </a:rPr>
              <a:t>e-mail: </a:t>
            </a:r>
          </a:p>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1800" b="1" i="0" u="none" strike="noStrike" kern="0" cap="none" spc="0" normalizeH="0" baseline="0" noProof="0" dirty="0">
              <a:ln>
                <a:noFill/>
              </a:ln>
              <a:solidFill>
                <a:srgbClr val="CCCCFF"/>
              </a:solidFill>
              <a:effectLst/>
              <a:uLnTx/>
              <a:uFillTx/>
              <a:latin typeface="Arial" charset="0"/>
            </a:endParaRPr>
          </a:p>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r>
              <a:rPr kumimoji="0" lang="en-GB" sz="3600" b="1" i="0" u="none" strike="noStrike" kern="0" cap="none" spc="0" normalizeH="0" baseline="0" noProof="0" dirty="0">
                <a:ln>
                  <a:noFill/>
                </a:ln>
                <a:solidFill>
                  <a:srgbClr val="FFFF00"/>
                </a:solidFill>
                <a:effectLst/>
                <a:uLnTx/>
                <a:uFillTx/>
                <a:latin typeface="Arial" charset="0"/>
              </a:rPr>
              <a:t>phil@phil-race.co.uk</a:t>
            </a:r>
          </a:p>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600" b="1" i="0" u="none" strike="noStrike" kern="0" cap="none" spc="0" normalizeH="0" baseline="0" noProof="0" dirty="0">
              <a:ln>
                <a:noFill/>
              </a:ln>
              <a:solidFill>
                <a:srgbClr val="CCFFFF"/>
              </a:solidFill>
              <a:effectLst/>
              <a:uLnTx/>
              <a:uFillTx/>
              <a:latin typeface="Arial" charset="0"/>
            </a:endParaRPr>
          </a:p>
          <a:p>
            <a:pPr marL="0" marR="0" lvl="0" indent="0" algn="ctr" defTabSz="914400" eaLnBrk="0" fontAlgn="auto" latinLnBrk="0" hangingPunct="0">
              <a:lnSpc>
                <a:spcPct val="90000"/>
              </a:lnSpc>
              <a:spcBef>
                <a:spcPts val="0"/>
              </a:spcBef>
              <a:spcAft>
                <a:spcPts val="0"/>
              </a:spcAft>
              <a:buClr>
                <a:srgbClr val="FF3399"/>
              </a:buClr>
              <a:buSzPct val="75000"/>
              <a:buFont typeface="Monotype Sorts" pitchFamily="2" charset="2"/>
              <a:buNone/>
              <a:tabLst/>
              <a:defRPr/>
            </a:pPr>
            <a:endParaRPr kumimoji="0" lang="en-GB" sz="3600" b="1" i="0" u="none" strike="noStrike" kern="0" cap="none" spc="0" normalizeH="0" baseline="0" noProof="0" dirty="0">
              <a:ln>
                <a:noFill/>
              </a:ln>
              <a:solidFill>
                <a:srgbClr val="CCFFFF"/>
              </a:solidFill>
              <a:effectLst/>
              <a:uLnTx/>
              <a:uFillTx/>
              <a:latin typeface="Arial" charset="0"/>
            </a:endParaRPr>
          </a:p>
        </p:txBody>
      </p:sp>
    </p:spTree>
    <p:extLst>
      <p:ext uri="{BB962C8B-B14F-4D97-AF65-F5344CB8AC3E}">
        <p14:creationId xmlns:p14="http://schemas.microsoft.com/office/powerpoint/2010/main" val="130120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a:t>Routledge</a:t>
            </a:r>
            <a:r>
              <a:rPr lang="en-US" sz="2300" dirty="0">
                <a:solidFill>
                  <a:srgbClr val="002060"/>
                </a:solidFill>
              </a:rPr>
              <a:t>. </a:t>
            </a:r>
            <a:r>
              <a:rPr lang="en-GB" sz="2400" dirty="0">
                <a:solidFill>
                  <a:srgbClr val="008000"/>
                </a:solidFill>
              </a:rPr>
              <a:t>(lots of bits free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514350" indent="-514350">
              <a:lnSpc>
                <a:spcPct val="100000"/>
              </a:lnSpc>
              <a:spcBef>
                <a:spcPts val="0"/>
              </a:spcBef>
              <a:buFont typeface="+mj-lt"/>
              <a:buAutoNum type="arabicPeriod" startAt="12"/>
            </a:pPr>
            <a:endParaRPr lang="en-US" sz="2300" dirty="0"/>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br>
              <a:rPr lang="en-GB" sz="4400" dirty="0">
                <a:solidFill>
                  <a:srgbClr val="FFFFFF"/>
                </a:solidFill>
              </a:rPr>
            </a:br>
            <a:r>
              <a:rPr lang="en-GB" sz="4400" dirty="0">
                <a:solidFill>
                  <a:srgbClr val="FF0000"/>
                </a:solidFill>
              </a:rPr>
              <a:t>Universities in transition</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871935"/>
          </a:xfrm>
        </p:spPr>
        <p:txBody>
          <a:bodyPr/>
          <a:lstStyle/>
          <a:p>
            <a:pPr algn="l">
              <a:lnSpc>
                <a:spcPct val="100000"/>
              </a:lnSpc>
            </a:pPr>
            <a:r>
              <a:rPr lang="en-GB" sz="2800" dirty="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62513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603130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2488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800" b="1" dirty="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Concrete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Reflective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Abstract</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Conceptualisation</a:t>
            </a:r>
          </a:p>
        </p:txBody>
      </p:sp>
    </p:spTree>
    <p:extLst>
      <p:ext uri="{BB962C8B-B14F-4D97-AF65-F5344CB8AC3E}">
        <p14:creationId xmlns:p14="http://schemas.microsoft.com/office/powerpoint/2010/main" val="3109832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20-odd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Intentions</a:t>
            </a:r>
          </a:p>
        </p:txBody>
      </p:sp>
      <p:sp>
        <p:nvSpPr>
          <p:cNvPr id="3" name="Content Placeholder 2"/>
          <p:cNvSpPr>
            <a:spLocks noGrp="1"/>
          </p:cNvSpPr>
          <p:nvPr>
            <p:ph idx="1"/>
          </p:nvPr>
        </p:nvSpPr>
        <p:spPr/>
        <p:txBody>
          <a:bodyPr/>
          <a:lstStyle/>
          <a:p>
            <a:r>
              <a:rPr lang="en-GB" dirty="0"/>
              <a:t>To continue this interactive session, we’ll explore </a:t>
            </a:r>
            <a:r>
              <a:rPr lang="en-GB" dirty="0">
                <a:solidFill>
                  <a:srgbClr val="CC0000"/>
                </a:solidFill>
              </a:rPr>
              <a:t>six questions</a:t>
            </a:r>
            <a:r>
              <a:rPr lang="en-GB" dirty="0"/>
              <a:t> I’ve asked countless people in the last 30 years, about how they learn well or badly, and draw out </a:t>
            </a:r>
            <a:r>
              <a:rPr lang="en-GB" dirty="0">
                <a:solidFill>
                  <a:srgbClr val="008000"/>
                </a:solidFill>
              </a:rPr>
              <a:t>seven factors </a:t>
            </a:r>
            <a:r>
              <a:rPr lang="en-GB" dirty="0"/>
              <a:t>which underpin successful learning. </a:t>
            </a:r>
          </a:p>
          <a:p>
            <a:r>
              <a:rPr lang="en-GB" dirty="0"/>
              <a:t>My claim is that the best way of making learning happen is to address these factors purposefully in every kind of learning context we design for students, and in assessment and feedback too.</a:t>
            </a:r>
          </a:p>
          <a:p>
            <a:endParaRPr lang="en-GB"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r>
              <a:rPr lang="en-GB" sz="5400" dirty="0">
                <a:solidFill>
                  <a:srgbClr val="008000"/>
                </a:solidFill>
                <a:latin typeface="Calibri" pitchFamily="34" charset="0"/>
              </a:rPr>
              <a:t>Seven factors underpinning successful learning</a:t>
            </a:r>
          </a:p>
        </p:txBody>
      </p:sp>
      <p:sp>
        <p:nvSpPr>
          <p:cNvPr id="34819" name="Rectangle 3"/>
          <p:cNvSpPr>
            <a:spLocks noGrp="1" noRot="1" noChangeArrowheads="1"/>
          </p:cNvSpPr>
          <p:nvPr>
            <p:ph type="subTitle" idx="1"/>
          </p:nvPr>
        </p:nvSpPr>
        <p:spPr>
          <a:xfrm>
            <a:off x="730250" y="3048000"/>
            <a:ext cx="6413518" cy="2508250"/>
          </a:xfrm>
          <a:noFill/>
        </p:spPr>
        <p:txBody>
          <a:bodyPr lIns="92075" tIns="46038" rIns="92075" bIns="46038" anchor="ctr"/>
          <a:lstStyle/>
          <a:p>
            <a:pPr algn="ctr" eaLnBrk="1" hangingPunct="1">
              <a:lnSpc>
                <a:spcPct val="75000"/>
              </a:lnSpc>
            </a:pPr>
            <a:r>
              <a:rPr lang="en-GB" sz="3600" b="1" dirty="0"/>
              <a:t>I’m going to ask you six questions about how </a:t>
            </a:r>
            <a:r>
              <a:rPr lang="en-GB" sz="3600" b="1" i="1" dirty="0">
                <a:solidFill>
                  <a:srgbClr val="FF0000"/>
                </a:solidFill>
              </a:rPr>
              <a:t>you</a:t>
            </a:r>
            <a:r>
              <a:rPr lang="en-GB" sz="3600" b="1" dirty="0"/>
              <a:t> learn…</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How you learn: the first four questions:</a:t>
            </a:r>
          </a:p>
        </p:txBody>
      </p:sp>
      <p:sp>
        <p:nvSpPr>
          <p:cNvPr id="184323" name="Rectangle 3"/>
          <p:cNvSpPr>
            <a:spLocks noGrp="1" noRot="1" noChangeArrowheads="1"/>
          </p:cNvSpPr>
          <p:nvPr>
            <p:ph idx="1"/>
          </p:nvPr>
        </p:nvSpPr>
        <p:spPr/>
        <p:txBody>
          <a:bodyPr/>
          <a:lstStyle/>
          <a:p>
            <a:pPr eaLnBrk="1" hangingPunct="1">
              <a:buFont typeface="Wingdings" pitchFamily="2" charset="2"/>
              <a:buNone/>
            </a:pPr>
            <a:r>
              <a:rPr lang="en-GB" dirty="0"/>
              <a:t>Please make a little grid with four boxes, with numbers 1-4 in the corners.</a:t>
            </a:r>
          </a:p>
        </p:txBody>
      </p:sp>
      <p:sp>
        <p:nvSpPr>
          <p:cNvPr id="184324" name="Rectangle 4"/>
          <p:cNvSpPr>
            <a:spLocks noChangeArrowheads="1"/>
          </p:cNvSpPr>
          <p:nvPr/>
        </p:nvSpPr>
        <p:spPr bwMode="auto">
          <a:xfrm>
            <a:off x="4067175" y="3284538"/>
            <a:ext cx="3889375" cy="2519362"/>
          </a:xfrm>
          <a:prstGeom prst="rect">
            <a:avLst/>
          </a:prstGeom>
          <a:solidFill>
            <a:srgbClr val="FFFF00"/>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algn="ctr"/>
            <a:endParaRPr lang="en-US" dirty="0">
              <a:ln w="38100">
                <a:solidFill>
                  <a:srgbClr val="660066"/>
                </a:solidFill>
              </a:ln>
              <a:solidFill>
                <a:srgbClr val="000000"/>
              </a:solidFill>
              <a:latin typeface="Calibri" pitchFamily="34" charset="0"/>
            </a:endParaRPr>
          </a:p>
        </p:txBody>
      </p:sp>
      <p:sp>
        <p:nvSpPr>
          <p:cNvPr id="184329" name="Line 9"/>
          <p:cNvSpPr>
            <a:spLocks noChangeShapeType="1"/>
          </p:cNvSpPr>
          <p:nvPr/>
        </p:nvSpPr>
        <p:spPr bwMode="auto">
          <a:xfrm>
            <a:off x="5940425" y="3284538"/>
            <a:ext cx="0" cy="2519362"/>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0" name="Line 10"/>
          <p:cNvSpPr>
            <a:spLocks noChangeShapeType="1"/>
          </p:cNvSpPr>
          <p:nvPr/>
        </p:nvSpPr>
        <p:spPr bwMode="auto">
          <a:xfrm>
            <a:off x="4067175" y="4579938"/>
            <a:ext cx="3960813" cy="0"/>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1" name="Text Box 11"/>
          <p:cNvSpPr txBox="1">
            <a:spLocks noChangeArrowheads="1"/>
          </p:cNvSpPr>
          <p:nvPr/>
        </p:nvSpPr>
        <p:spPr bwMode="auto">
          <a:xfrm>
            <a:off x="4067175" y="3211513"/>
            <a:ext cx="5762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1</a:t>
            </a:r>
          </a:p>
        </p:txBody>
      </p:sp>
      <p:sp>
        <p:nvSpPr>
          <p:cNvPr id="184332" name="Text Box 12"/>
          <p:cNvSpPr txBox="1">
            <a:spLocks noChangeArrowheads="1"/>
          </p:cNvSpPr>
          <p:nvPr/>
        </p:nvSpPr>
        <p:spPr bwMode="auto">
          <a:xfrm>
            <a:off x="6011863" y="32845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2</a:t>
            </a:r>
          </a:p>
        </p:txBody>
      </p:sp>
      <p:sp>
        <p:nvSpPr>
          <p:cNvPr id="184333" name="Text Box 13"/>
          <p:cNvSpPr txBox="1">
            <a:spLocks noChangeArrowheads="1"/>
          </p:cNvSpPr>
          <p:nvPr/>
        </p:nvSpPr>
        <p:spPr bwMode="auto">
          <a:xfrm flipH="1">
            <a:off x="4067175" y="4548188"/>
            <a:ext cx="9191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3</a:t>
            </a:r>
          </a:p>
        </p:txBody>
      </p:sp>
      <p:sp>
        <p:nvSpPr>
          <p:cNvPr id="184334" name="Text Box 14"/>
          <p:cNvSpPr txBox="1">
            <a:spLocks noChangeArrowheads="1"/>
          </p:cNvSpPr>
          <p:nvPr/>
        </p:nvSpPr>
        <p:spPr bwMode="auto">
          <a:xfrm>
            <a:off x="6011863" y="45799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P spid="184324" grpId="0" animBg="1"/>
      <p:bldP spid="184329" grpId="0" animBg="1"/>
      <p:bldP spid="184330" grpId="0" animBg="1"/>
      <p:bldP spid="184331" grpId="0"/>
      <p:bldP spid="184332" grpId="0"/>
      <p:bldP spid="184333" grpId="0"/>
      <p:bldP spid="18433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1196753"/>
            <a:ext cx="9144000" cy="5661248"/>
          </a:xfrm>
          <a:prstGeom prst="rect">
            <a:avLst/>
          </a:prstGeom>
          <a:solidFill>
            <a:srgbClr val="FFFF66"/>
          </a:solidFill>
          <a:ln w="12700">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7107" name="Line 4"/>
          <p:cNvSpPr>
            <a:spLocks noChangeShapeType="1"/>
          </p:cNvSpPr>
          <p:nvPr/>
        </p:nvSpPr>
        <p:spPr bwMode="auto">
          <a:xfrm flipH="1">
            <a:off x="4572000" y="1268761"/>
            <a:ext cx="0" cy="558924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8" name="Line 5"/>
          <p:cNvSpPr>
            <a:spLocks noChangeShapeType="1"/>
          </p:cNvSpPr>
          <p:nvPr/>
        </p:nvSpPr>
        <p:spPr bwMode="auto">
          <a:xfrm>
            <a:off x="0" y="4114800"/>
            <a:ext cx="9144000" cy="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9" name="Rectangle 6"/>
          <p:cNvSpPr>
            <a:spLocks noChangeArrowheads="1"/>
          </p:cNvSpPr>
          <p:nvPr/>
        </p:nvSpPr>
        <p:spPr bwMode="auto">
          <a:xfrm>
            <a:off x="4643438" y="1484313"/>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2</a:t>
            </a:r>
          </a:p>
        </p:txBody>
      </p:sp>
      <p:sp>
        <p:nvSpPr>
          <p:cNvPr id="47110" name="Rectangle 7"/>
          <p:cNvSpPr>
            <a:spLocks noChangeArrowheads="1"/>
          </p:cNvSpPr>
          <p:nvPr/>
        </p:nvSpPr>
        <p:spPr bwMode="auto">
          <a:xfrm>
            <a:off x="179388" y="1557338"/>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1</a:t>
            </a:r>
          </a:p>
        </p:txBody>
      </p:sp>
      <p:sp>
        <p:nvSpPr>
          <p:cNvPr id="47111" name="Rectangle 8"/>
          <p:cNvSpPr>
            <a:spLocks noChangeArrowheads="1"/>
          </p:cNvSpPr>
          <p:nvPr/>
        </p:nvSpPr>
        <p:spPr bwMode="auto">
          <a:xfrm>
            <a:off x="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3</a:t>
            </a:r>
          </a:p>
        </p:txBody>
      </p:sp>
      <p:sp>
        <p:nvSpPr>
          <p:cNvPr id="36874" name="Text Box 10"/>
          <p:cNvSpPr txBox="1">
            <a:spLocks noChangeArrowheads="1"/>
          </p:cNvSpPr>
          <p:nvPr/>
        </p:nvSpPr>
        <p:spPr bwMode="auto">
          <a:xfrm>
            <a:off x="0" y="0"/>
            <a:ext cx="9144000" cy="1421928"/>
          </a:xfrm>
          <a:prstGeom prst="rect">
            <a:avLst/>
          </a:prstGeom>
          <a:solidFill>
            <a:srgbClr val="660066"/>
          </a:solidFill>
          <a:ln w="12700">
            <a:noFill/>
            <a:miter lim="800000"/>
            <a:headEnd/>
            <a:tailEnd/>
          </a:ln>
          <a:effectLst/>
        </p:spPr>
        <p:txBody>
          <a:bodyPr>
            <a:spAutoFit/>
          </a:bodyPr>
          <a:lstStyle/>
          <a:p>
            <a:pPr algn="ctr" eaLnBrk="0" hangingPunct="0">
              <a:lnSpc>
                <a:spcPct val="90000"/>
              </a:lnSpc>
              <a:defRPr/>
            </a:pPr>
            <a:r>
              <a:rPr lang="en-GB" sz="3200" b="1">
                <a:solidFill>
                  <a:srgbClr val="66FF33"/>
                </a:solidFill>
                <a:latin typeface="Calibri" pitchFamily="34" charset="0"/>
              </a:rPr>
              <a:t>Prepare to jot down your answers to the </a:t>
            </a:r>
          </a:p>
          <a:p>
            <a:pPr algn="ctr" eaLnBrk="0" hangingPunct="0">
              <a:lnSpc>
                <a:spcPct val="90000"/>
              </a:lnSpc>
              <a:defRPr/>
            </a:pPr>
            <a:r>
              <a:rPr lang="en-GB" sz="3200" b="1" i="1">
                <a:solidFill>
                  <a:srgbClr val="FFFF00"/>
                </a:solidFill>
                <a:effectLst>
                  <a:outerShdw blurRad="38100" dist="38100" dir="2700000" algn="tl">
                    <a:srgbClr val="000000"/>
                  </a:outerShdw>
                </a:effectLst>
                <a:latin typeface="Calibri" pitchFamily="34" charset="0"/>
              </a:rPr>
              <a:t>second</a:t>
            </a:r>
            <a:r>
              <a:rPr lang="en-GB" sz="3200" b="1">
                <a:solidFill>
                  <a:srgbClr val="66FF33"/>
                </a:solidFill>
                <a:latin typeface="Calibri" pitchFamily="34" charset="0"/>
              </a:rPr>
              <a:t> parts of each of four questions</a:t>
            </a:r>
          </a:p>
          <a:p>
            <a:pPr algn="ctr" eaLnBrk="0" hangingPunct="0">
              <a:lnSpc>
                <a:spcPct val="90000"/>
              </a:lnSpc>
              <a:defRPr/>
            </a:pPr>
            <a:r>
              <a:rPr lang="en-GB" sz="3200" b="1">
                <a:solidFill>
                  <a:srgbClr val="66FF33"/>
                </a:solidFill>
                <a:latin typeface="Calibri" pitchFamily="34" charset="0"/>
              </a:rPr>
              <a:t> – no more than six words or so.</a:t>
            </a:r>
          </a:p>
        </p:txBody>
      </p:sp>
      <p:sp>
        <p:nvSpPr>
          <p:cNvPr id="47113" name="AutoShape 11">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
        <p:nvSpPr>
          <p:cNvPr id="47114" name="Rectangle 9"/>
          <p:cNvSpPr>
            <a:spLocks noChangeArrowheads="1"/>
          </p:cNvSpPr>
          <p:nvPr/>
        </p:nvSpPr>
        <p:spPr bwMode="auto">
          <a:xfrm>
            <a:off x="457200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1: How do you learn well?</a:t>
            </a:r>
          </a:p>
        </p:txBody>
      </p:sp>
      <p:sp>
        <p:nvSpPr>
          <p:cNvPr id="38915" name="Rectangle 3"/>
          <p:cNvSpPr>
            <a:spLocks noGrp="1" noChangeArrowheads="1"/>
          </p:cNvSpPr>
          <p:nvPr>
            <p:ph idx="1"/>
          </p:nvPr>
        </p:nvSpPr>
        <p:spPr>
          <a:noFill/>
        </p:spPr>
        <p:txBody>
          <a:bodyPr/>
          <a:lstStyle/>
          <a:p>
            <a:pPr eaLnBrk="1" hangingPunct="1">
              <a:lnSpc>
                <a:spcPct val="100000"/>
              </a:lnSpc>
              <a:spcBef>
                <a:spcPct val="30000"/>
              </a:spcBef>
            </a:pPr>
            <a:r>
              <a:rPr lang="en-GB" sz="3400" dirty="0"/>
              <a:t>Think (don’t write anything yet) of something that you’re good at, something that you know you do well.</a:t>
            </a:r>
          </a:p>
          <a:p>
            <a:pPr eaLnBrk="1" hangingPunct="1">
              <a:lnSpc>
                <a:spcPct val="100000"/>
              </a:lnSpc>
              <a:spcBef>
                <a:spcPct val="30000"/>
              </a:spcBef>
            </a:pPr>
            <a:r>
              <a:rPr lang="en-GB" sz="3400" dirty="0">
                <a:solidFill>
                  <a:srgbClr val="FF0000"/>
                </a:solidFill>
              </a:rPr>
              <a:t>How did you become good at it?  </a:t>
            </a:r>
            <a:r>
              <a:rPr lang="en-GB" sz="3400" dirty="0"/>
              <a:t>Write a few words in box 1.</a:t>
            </a:r>
          </a:p>
        </p:txBody>
      </p:sp>
      <p:sp>
        <p:nvSpPr>
          <p:cNvPr id="4813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Most people’s views...</a:t>
            </a:r>
          </a:p>
        </p:txBody>
      </p:sp>
      <p:sp>
        <p:nvSpPr>
          <p:cNvPr id="40963" name="Rectangle 3"/>
          <p:cNvSpPr>
            <a:spLocks noChangeArrowheads="1"/>
          </p:cNvSpPr>
          <p:nvPr/>
        </p:nvSpPr>
        <p:spPr bwMode="auto">
          <a:xfrm>
            <a:off x="755650" y="1196975"/>
            <a:ext cx="7861300" cy="3368675"/>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practice</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trial and error</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having a go</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repetition</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experimenting</a:t>
            </a:r>
          </a:p>
        </p:txBody>
      </p:sp>
      <p:sp>
        <p:nvSpPr>
          <p:cNvPr id="4915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The first quote on experiential learning?</a:t>
            </a:r>
          </a:p>
        </p:txBody>
      </p:sp>
      <p:sp>
        <p:nvSpPr>
          <p:cNvPr id="43011"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sz="3400" dirty="0"/>
              <a:t>“One must learn by </a:t>
            </a:r>
            <a:r>
              <a:rPr lang="en-GB" sz="3400" dirty="0">
                <a:solidFill>
                  <a:srgbClr val="FF0000"/>
                </a:solidFill>
              </a:rPr>
              <a:t>doing</a:t>
            </a:r>
            <a:r>
              <a:rPr lang="en-GB" sz="3400" dirty="0"/>
              <a:t> the thing; though you think you know it, you have no certainty until you try”.</a:t>
            </a:r>
          </a:p>
          <a:p>
            <a:pPr eaLnBrk="1" hangingPunct="1">
              <a:spcBef>
                <a:spcPct val="30000"/>
              </a:spcBef>
              <a:buFont typeface="Wingdings" pitchFamily="2" charset="2"/>
              <a:buNone/>
            </a:pPr>
            <a:r>
              <a:rPr lang="en-GB" sz="3400" dirty="0"/>
              <a:t>	(Sophocles, 495-406 BC)</a:t>
            </a:r>
          </a:p>
          <a:p>
            <a:pPr eaLnBrk="1" hangingPunct="1">
              <a:spcBef>
                <a:spcPct val="30000"/>
              </a:spcBef>
              <a:buFont typeface="Wingdings" pitchFamily="2" charset="2"/>
              <a:buNone/>
            </a:pPr>
            <a:endParaRPr lang="en-GB" sz="3400" dirty="0"/>
          </a:p>
        </p:txBody>
      </p:sp>
      <p:sp>
        <p:nvSpPr>
          <p:cNvPr id="5018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What’s an expert?</a:t>
            </a:r>
          </a:p>
        </p:txBody>
      </p:sp>
      <p:sp>
        <p:nvSpPr>
          <p:cNvPr id="47107" name="Rectangle 3"/>
          <p:cNvSpPr>
            <a:spLocks noGrp="1" noChangeArrowheads="1"/>
          </p:cNvSpPr>
          <p:nvPr>
            <p:ph idx="1"/>
          </p:nvPr>
        </p:nvSpPr>
        <p:spPr>
          <a:xfrm>
            <a:off x="358775" y="1201738"/>
            <a:ext cx="8605838" cy="4138612"/>
          </a:xfrm>
          <a:noFill/>
        </p:spPr>
        <p:txBody>
          <a:bodyPr lIns="92075" tIns="46038" rIns="92075" bIns="46038"/>
          <a:lstStyle/>
          <a:p>
            <a:pPr eaLnBrk="1" hangingPunct="1">
              <a:spcBef>
                <a:spcPct val="0"/>
              </a:spcBef>
              <a:buFont typeface="Wingdings" pitchFamily="2" charset="2"/>
              <a:buNone/>
            </a:pPr>
            <a:r>
              <a:rPr lang="en-GB" sz="2800" dirty="0"/>
              <a:t>	An expert is a man who has made all the mistakes, </a:t>
            </a:r>
          </a:p>
          <a:p>
            <a:pPr eaLnBrk="1" hangingPunct="1">
              <a:spcBef>
                <a:spcPct val="0"/>
              </a:spcBef>
              <a:buFont typeface="Wingdings" pitchFamily="2" charset="2"/>
              <a:buNone/>
            </a:pPr>
            <a:r>
              <a:rPr lang="en-GB" sz="2800" dirty="0"/>
              <a:t>	which can be made,</a:t>
            </a:r>
          </a:p>
          <a:p>
            <a:pPr eaLnBrk="1" hangingPunct="1">
              <a:spcBef>
                <a:spcPct val="0"/>
              </a:spcBef>
              <a:buFont typeface="Wingdings" pitchFamily="2" charset="2"/>
              <a:buNone/>
            </a:pPr>
            <a:r>
              <a:rPr lang="en-GB" sz="2800" dirty="0"/>
              <a:t>	in a very narrow field.</a:t>
            </a:r>
          </a:p>
          <a:p>
            <a:pPr eaLnBrk="1" hangingPunct="1">
              <a:spcBef>
                <a:spcPct val="0"/>
              </a:spcBef>
              <a:buFont typeface="Wingdings" pitchFamily="2" charset="2"/>
              <a:buNone/>
            </a:pPr>
            <a:r>
              <a:rPr lang="en-GB" sz="2800" dirty="0"/>
              <a:t>	(</a:t>
            </a:r>
            <a:r>
              <a:rPr lang="en-GB" sz="2800" dirty="0" err="1"/>
              <a:t>Niels</a:t>
            </a:r>
            <a:r>
              <a:rPr lang="en-GB" sz="2800" dirty="0"/>
              <a:t> Bohr, 1885-1962)</a:t>
            </a:r>
          </a:p>
          <a:p>
            <a:pPr eaLnBrk="1" hangingPunct="1">
              <a:spcBef>
                <a:spcPct val="0"/>
              </a:spcBef>
              <a:buFont typeface="Wingdings" pitchFamily="2" charset="2"/>
              <a:buNone/>
            </a:pPr>
            <a:endParaRPr lang="en-GB" sz="2800" dirty="0"/>
          </a:p>
          <a:p>
            <a:pPr eaLnBrk="1" hangingPunct="1">
              <a:spcBef>
                <a:spcPct val="0"/>
              </a:spcBef>
              <a:buFont typeface="Wingdings" pitchFamily="2" charset="2"/>
              <a:buNone/>
            </a:pPr>
            <a:r>
              <a:rPr lang="en-GB" sz="2800" dirty="0"/>
              <a:t>Therefore we need to allow learners to make mistakes, and help them to gain feedback in a constructive environment, to help them towards becoming experts.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sometimes we really need teachers…</a:t>
            </a:r>
          </a:p>
        </p:txBody>
      </p:sp>
      <p:sp>
        <p:nvSpPr>
          <p:cNvPr id="52227" name="Rectangle 3"/>
          <p:cNvSpPr>
            <a:spLocks noGrp="1" noChangeArrowheads="1"/>
          </p:cNvSpPr>
          <p:nvPr>
            <p:ph idx="1"/>
          </p:nvPr>
        </p:nvSpPr>
        <p:spPr/>
        <p:txBody>
          <a:bodyPr/>
          <a:lstStyle/>
          <a:p>
            <a:pPr eaLnBrk="1" hangingPunct="1"/>
            <a:r>
              <a:rPr lang="en-GB"/>
              <a:t>Someone who already knows;</a:t>
            </a:r>
          </a:p>
          <a:p>
            <a:pPr eaLnBrk="1" hangingPunct="1"/>
            <a:r>
              <a:rPr lang="en-GB"/>
              <a:t>Someone who has already learned by getting it wrong at first;</a:t>
            </a:r>
          </a:p>
          <a:p>
            <a:pPr eaLnBrk="1" hangingPunct="1"/>
            <a:r>
              <a:rPr lang="en-GB"/>
              <a:t>And can help us to do the same…</a:t>
            </a:r>
          </a:p>
          <a:p>
            <a:pPr eaLnBrk="1" hangingPunct="1"/>
            <a:r>
              <a:rPr lang="en-GB"/>
              <a:t>Sometimes without saying a word…</a:t>
            </a:r>
          </a:p>
        </p:txBody>
      </p:sp>
      <p:sp>
        <p:nvSpPr>
          <p:cNvPr id="52228"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52229" name="AutoShape 9">
            <a:hlinkClick r:id="rId4"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Next to feelings</a:t>
            </a:r>
          </a:p>
        </p:txBody>
      </p:sp>
      <p:sp>
        <p:nvSpPr>
          <p:cNvPr id="3" name="Content Placeholder 2"/>
          <p:cNvSpPr>
            <a:spLocks noGrp="1"/>
          </p:cNvSpPr>
          <p:nvPr>
            <p:ph idx="1"/>
          </p:nvPr>
        </p:nvSpPr>
        <p:spPr/>
        <p:txBody>
          <a:bodyPr/>
          <a:lstStyle/>
          <a:p>
            <a:r>
              <a:rPr lang="en-GB" dirty="0"/>
              <a:t>The educational psychologists got it wrong last century.</a:t>
            </a:r>
          </a:p>
          <a:p>
            <a:r>
              <a:rPr lang="en-GB" dirty="0"/>
              <a:t>They went into cognition, </a:t>
            </a:r>
            <a:r>
              <a:rPr lang="en-GB" dirty="0" err="1"/>
              <a:t>metacognition</a:t>
            </a:r>
            <a:r>
              <a:rPr lang="en-GB" dirty="0"/>
              <a:t>, memory and that sort of stuff.</a:t>
            </a:r>
          </a:p>
          <a:p>
            <a:r>
              <a:rPr lang="en-GB" dirty="0"/>
              <a:t>Interesting, but dull.</a:t>
            </a:r>
          </a:p>
          <a:p>
            <a:r>
              <a:rPr lang="en-GB" dirty="0"/>
              <a:t>Much more important: </a:t>
            </a:r>
            <a:r>
              <a:rPr lang="en-GB" dirty="0">
                <a:solidFill>
                  <a:srgbClr val="FF0000"/>
                </a:solidFill>
              </a:rPr>
              <a:t>feelings</a:t>
            </a:r>
            <a:r>
              <a:rPr lang="en-GB" dirty="0"/>
              <a:t>.</a:t>
            </a:r>
          </a:p>
          <a:p>
            <a:r>
              <a:rPr lang="en-GB" dirty="0"/>
              <a:t>Professor Alan Mortiboys gets right into this with his lifechanging work on emotional intelligence.</a:t>
            </a:r>
          </a:p>
          <a:p>
            <a:r>
              <a:rPr lang="en-GB" dirty="0"/>
              <a:t>Meanwhile....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2: What makes you feel good?</a:t>
            </a:r>
          </a:p>
        </p:txBody>
      </p:sp>
      <p:sp>
        <p:nvSpPr>
          <p:cNvPr id="51203" name="Rectangle 3"/>
          <p:cNvSpPr>
            <a:spLocks noGrp="1" noChangeArrowheads="1"/>
          </p:cNvSpPr>
          <p:nvPr>
            <p:ph idx="1"/>
          </p:nvPr>
        </p:nvSpPr>
        <p:spPr>
          <a:noFill/>
        </p:spPr>
        <p:txBody>
          <a:bodyPr/>
          <a:lstStyle/>
          <a:p>
            <a:pPr eaLnBrk="1" hangingPunct="1"/>
            <a:r>
              <a:rPr lang="en-GB" dirty="0"/>
              <a:t>Think of something about yourself that you </a:t>
            </a:r>
            <a:r>
              <a:rPr lang="en-GB" dirty="0">
                <a:solidFill>
                  <a:srgbClr val="CC0000"/>
                </a:solidFill>
              </a:rPr>
              <a:t>feel</a:t>
            </a:r>
            <a:r>
              <a:rPr lang="en-GB" dirty="0"/>
              <a:t> good about.</a:t>
            </a:r>
          </a:p>
          <a:p>
            <a:pPr eaLnBrk="1" hangingPunct="1"/>
            <a:r>
              <a:rPr lang="en-GB" dirty="0"/>
              <a:t>How can you justify feeling good about this? </a:t>
            </a:r>
            <a:r>
              <a:rPr lang="en-GB" dirty="0">
                <a:solidFill>
                  <a:srgbClr val="CC0000"/>
                </a:solidFill>
              </a:rPr>
              <a:t>What’s your evidence to support this feeling?</a:t>
            </a:r>
            <a:r>
              <a:rPr lang="en-GB" dirty="0"/>
              <a:t> Write a few words in box 2.</a:t>
            </a:r>
          </a:p>
        </p:txBody>
      </p:sp>
      <p:sp>
        <p:nvSpPr>
          <p:cNvPr id="5325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Most people’s views...</a:t>
            </a:r>
          </a:p>
        </p:txBody>
      </p:sp>
      <p:sp>
        <p:nvSpPr>
          <p:cNvPr id="53251" name="Rectangle 3"/>
          <p:cNvSpPr>
            <a:spLocks noChangeArrowheads="1"/>
          </p:cNvSpPr>
          <p:nvPr/>
        </p:nvSpPr>
        <p:spPr bwMode="auto">
          <a:xfrm>
            <a:off x="755650" y="1341438"/>
            <a:ext cx="7861300" cy="3224212"/>
          </a:xfrm>
          <a:prstGeom prst="rect">
            <a:avLst/>
          </a:prstGeom>
          <a:noFill/>
          <a:ln w="12700" algn="ctr">
            <a:noFill/>
            <a:miter lim="800000"/>
            <a:headEnd/>
            <a:tailEnd/>
          </a:ln>
        </p:spPr>
        <p:txBody>
          <a:bodyPr lIns="92075" tIns="46038" rIns="92075" bIns="46038"/>
          <a:lstStyle/>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feedback</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other people’s reactions</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praise</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gaining confidence</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seeing the results</a:t>
            </a:r>
          </a:p>
        </p:txBody>
      </p:sp>
      <p:sp>
        <p:nvSpPr>
          <p:cNvPr id="54276"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eaLnBrk="0" hangingPunct="0"/>
            <a:r>
              <a:rPr lang="en-GB" sz="3200" b="1">
                <a:solidFill>
                  <a:srgbClr val="0000CC"/>
                </a:solidFill>
                <a:latin typeface="Arial"/>
              </a:rPr>
              <a:t>And he’ll learn to drink beer in boats</a:t>
            </a:r>
          </a:p>
          <a:p>
            <a:pPr eaLnBrk="0" hangingPunct="0"/>
            <a:r>
              <a:rPr lang="en-GB" sz="3200" b="1">
                <a:solidFill>
                  <a:srgbClr val="0000CC"/>
                </a:solidFill>
                <a:latin typeface="Arial"/>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3: What can go wrong?</a:t>
            </a:r>
          </a:p>
        </p:txBody>
      </p:sp>
      <p:sp>
        <p:nvSpPr>
          <p:cNvPr id="55299" name="Rectangle 3"/>
          <p:cNvSpPr>
            <a:spLocks noGrp="1" noChangeArrowheads="1"/>
          </p:cNvSpPr>
          <p:nvPr>
            <p:ph idx="1"/>
          </p:nvPr>
        </p:nvSpPr>
        <p:spPr>
          <a:noFill/>
        </p:spPr>
        <p:txBody>
          <a:bodyPr/>
          <a:lstStyle/>
          <a:p>
            <a:pPr eaLnBrk="1" hangingPunct="1"/>
            <a:r>
              <a:rPr lang="en-GB" dirty="0"/>
              <a:t>Think of something that you’re </a:t>
            </a:r>
            <a:r>
              <a:rPr lang="en-GB" dirty="0">
                <a:solidFill>
                  <a:srgbClr val="FF0000"/>
                </a:solidFill>
              </a:rPr>
              <a:t>not</a:t>
            </a:r>
            <a:r>
              <a:rPr lang="en-GB" dirty="0"/>
              <a:t> good at, perhaps as a result of a bad learning experience.</a:t>
            </a:r>
          </a:p>
          <a:p>
            <a:r>
              <a:rPr lang="en-GB" dirty="0">
                <a:solidFill>
                  <a:srgbClr val="FF0000"/>
                </a:solidFill>
              </a:rPr>
              <a:t>What went wrong, and whose (if anyone’s) fault may it have been?    </a:t>
            </a:r>
            <a:r>
              <a:rPr lang="en-GB" dirty="0"/>
              <a:t>Write a few words in box 3.</a:t>
            </a:r>
          </a:p>
        </p:txBody>
      </p:sp>
      <p:sp>
        <p:nvSpPr>
          <p:cNvPr id="5632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57347" name="Rectangle 3"/>
          <p:cNvSpPr>
            <a:spLocks noChangeArrowheads="1"/>
          </p:cNvSpPr>
          <p:nvPr/>
        </p:nvSpPr>
        <p:spPr bwMode="auto">
          <a:xfrm>
            <a:off x="755650" y="1341438"/>
            <a:ext cx="7861300" cy="3810000"/>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did not really want to learn it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could not see the point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bad teaching</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could not make sense of it</a:t>
            </a:r>
          </a:p>
        </p:txBody>
      </p:sp>
      <p:sp>
        <p:nvSpPr>
          <p:cNvPr id="5734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p:txBody>
          <a:bodyPr/>
          <a:lstStyle/>
          <a:p>
            <a:pPr>
              <a:defRPr/>
            </a:pPr>
            <a:r>
              <a:rPr lang="en-GB" dirty="0"/>
              <a:t>Is there anyone there?</a:t>
            </a:r>
          </a:p>
        </p:txBody>
      </p:sp>
      <p:sp>
        <p:nvSpPr>
          <p:cNvPr id="58371" name="Rectangle 3"/>
          <p:cNvSpPr>
            <a:spLocks noGrp="1" noChangeArrowheads="1"/>
          </p:cNvSpPr>
          <p:nvPr>
            <p:ph type="subTitle" idx="1"/>
          </p:nvPr>
        </p:nvSpPr>
        <p:spPr>
          <a:xfrm>
            <a:off x="849313" y="3933056"/>
            <a:ext cx="6248400" cy="1478732"/>
          </a:xfrm>
        </p:spPr>
        <p:txBody>
          <a:bodyPr/>
          <a:lstStyle/>
          <a:p>
            <a:r>
              <a:rPr lang="en-GB" sz="3600" b="1" dirty="0"/>
              <a:t>What station are you broadcasting 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6600" b="1" dirty="0">
                <a:latin typeface="Cambria" pitchFamily="18" charset="0"/>
              </a:rPr>
              <a:t>Try WIIFM</a:t>
            </a:r>
          </a:p>
        </p:txBody>
      </p:sp>
      <p:sp>
        <p:nvSpPr>
          <p:cNvPr id="259075" name="Rectangle 3"/>
          <p:cNvSpPr>
            <a:spLocks noGrp="1" noChangeArrowheads="1"/>
          </p:cNvSpPr>
          <p:nvPr>
            <p:ph idx="1"/>
          </p:nvPr>
        </p:nvSpPr>
        <p:spPr/>
        <p:txBody>
          <a:bodyPr/>
          <a:lstStyle/>
          <a:p>
            <a:pPr>
              <a:buNone/>
              <a:defRPr/>
            </a:pPr>
            <a:r>
              <a:rPr lang="en-GB" sz="4000" dirty="0">
                <a:solidFill>
                  <a:srgbClr val="FF0000"/>
                </a:solidFill>
              </a:rPr>
              <a:t>What’s in it for me?</a:t>
            </a:r>
          </a:p>
          <a:p>
            <a:pPr>
              <a:defRPr/>
            </a:pPr>
            <a:r>
              <a:rPr lang="en-GB" dirty="0"/>
              <a:t>Consciously address the </a:t>
            </a:r>
            <a:r>
              <a:rPr lang="en-GB" dirty="0">
                <a:solidFill>
                  <a:srgbClr val="FF0000"/>
                </a:solidFill>
              </a:rPr>
              <a:t>‘so what’ </a:t>
            </a:r>
            <a:r>
              <a:rPr lang="en-GB" dirty="0"/>
              <a:t>in learners’ minds;</a:t>
            </a:r>
          </a:p>
          <a:p>
            <a:pPr>
              <a:defRPr/>
            </a:pPr>
            <a:r>
              <a:rPr lang="en-GB" dirty="0"/>
              <a:t>Or indeed the </a:t>
            </a:r>
            <a:r>
              <a:rPr lang="en-GB" dirty="0">
                <a:solidFill>
                  <a:srgbClr val="FF0000"/>
                </a:solidFill>
              </a:rPr>
              <a:t>‘wtf’?</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Learners learn far more readily if they are continuously aware of the </a:t>
            </a:r>
            <a:r>
              <a:rPr lang="en-GB" dirty="0">
                <a:solidFill>
                  <a:srgbClr val="FF0000"/>
                </a:solidFill>
              </a:rPr>
              <a:t>benefits</a:t>
            </a:r>
            <a:r>
              <a:rPr lang="en-GB" dirty="0"/>
              <a:t> for them of putting energy into their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4: And if there isn’t a ‘want’?</a:t>
            </a:r>
          </a:p>
        </p:txBody>
      </p:sp>
      <p:sp>
        <p:nvSpPr>
          <p:cNvPr id="59395" name="Rectangle 3"/>
          <p:cNvSpPr>
            <a:spLocks noGrp="1" noChangeArrowheads="1"/>
          </p:cNvSpPr>
          <p:nvPr>
            <p:ph idx="1"/>
          </p:nvPr>
        </p:nvSpPr>
        <p:spPr>
          <a:xfrm>
            <a:off x="358775" y="1196975"/>
            <a:ext cx="8389805" cy="4670425"/>
          </a:xfrm>
          <a:noFill/>
        </p:spPr>
        <p:txBody>
          <a:bodyPr/>
          <a:lstStyle/>
          <a:p>
            <a:pPr eaLnBrk="1" hangingPunct="1"/>
            <a:r>
              <a:rPr lang="en-GB" dirty="0"/>
              <a:t>Think of something that you did learn successfully, but at the time you didn’t </a:t>
            </a:r>
            <a:r>
              <a:rPr lang="en-GB" dirty="0">
                <a:solidFill>
                  <a:srgbClr val="FF0000"/>
                </a:solidFill>
              </a:rPr>
              <a:t>want</a:t>
            </a:r>
            <a:r>
              <a:rPr lang="en-GB" dirty="0"/>
              <a:t> to learn it.</a:t>
            </a:r>
          </a:p>
          <a:p>
            <a:pPr eaLnBrk="1" hangingPunct="1"/>
            <a:r>
              <a:rPr lang="en-GB" dirty="0">
                <a:solidFill>
                  <a:srgbClr val="FF0000"/>
                </a:solidFill>
              </a:rPr>
              <a:t>What kept you going</a:t>
            </a:r>
            <a:r>
              <a:rPr lang="en-GB" dirty="0"/>
              <a:t>, so that you did indeed succeed in learning it?   Jot a few words in box 4.     </a:t>
            </a:r>
          </a:p>
        </p:txBody>
      </p:sp>
      <p:sp>
        <p:nvSpPr>
          <p:cNvPr id="6042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61443" name="Rectangle 3"/>
          <p:cNvSpPr>
            <a:spLocks noChangeArrowheads="1"/>
          </p:cNvSpPr>
          <p:nvPr/>
        </p:nvSpPr>
        <p:spPr bwMode="auto">
          <a:xfrm>
            <a:off x="755650" y="1268413"/>
            <a:ext cx="7861300" cy="4395787"/>
          </a:xfrm>
          <a:prstGeom prst="rect">
            <a:avLst/>
          </a:prstGeom>
          <a:noFill/>
          <a:ln w="12700">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strong support and encouragement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did not want to be seen </a:t>
            </a:r>
            <a:r>
              <a:rPr lang="en-US" b="1" i="1" dirty="0">
                <a:solidFill>
                  <a:srgbClr val="000000"/>
                </a:solidFill>
                <a:latin typeface="Tahoma" pitchFamily="34" charset="0"/>
              </a:rPr>
              <a:t>not</a:t>
            </a:r>
            <a:r>
              <a:rPr lang="en-US" b="1" dirty="0">
                <a:solidFill>
                  <a:srgbClr val="000000"/>
                </a:solidFill>
                <a:latin typeface="Tahoma" pitchFamily="34" charset="0"/>
              </a:rPr>
              <a:t> able to do it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needed to do it for what I wanted next</a:t>
            </a:r>
          </a:p>
        </p:txBody>
      </p:sp>
      <p:sp>
        <p:nvSpPr>
          <p:cNvPr id="6144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914399"/>
          </a:xfrm>
        </p:spPr>
        <p:txBody>
          <a:bodyPr/>
          <a:lstStyle/>
          <a:p>
            <a:pPr algn="l"/>
            <a:r>
              <a:rPr lang="en-GB" sz="3200" b="1" dirty="0">
                <a:solidFill>
                  <a:schemeClr val="accent2"/>
                </a:solidFill>
              </a:rPr>
              <a:t>‘Do you </a:t>
            </a:r>
            <a:r>
              <a:rPr lang="en-GB" sz="3200" b="1" dirty="0">
                <a:solidFill>
                  <a:srgbClr val="FF0000"/>
                </a:solidFill>
              </a:rPr>
              <a:t>understand</a:t>
            </a:r>
            <a:r>
              <a:rPr lang="en-GB" sz="3200" b="1" dirty="0">
                <a:solidFill>
                  <a:schemeClr val="accent2"/>
                </a:solidFill>
              </a:rPr>
              <a:t>?’ lecturer asks student.</a:t>
            </a:r>
            <a:endParaRPr lang="en-US" sz="3200" b="1" dirty="0"/>
          </a:p>
        </p:txBody>
      </p:sp>
      <p:sp>
        <p:nvSpPr>
          <p:cNvPr id="3" name="Content Placeholder 2"/>
          <p:cNvSpPr>
            <a:spLocks noGrp="1"/>
          </p:cNvSpPr>
          <p:nvPr>
            <p:ph idx="1"/>
          </p:nvPr>
        </p:nvSpPr>
        <p:spPr>
          <a:xfrm>
            <a:off x="228600" y="838200"/>
            <a:ext cx="8915400" cy="5638799"/>
          </a:xfrm>
        </p:spPr>
        <p:txBody>
          <a:bodyPr/>
          <a:lstStyle/>
          <a:p>
            <a:pPr marL="171450" indent="-171450">
              <a:lnSpc>
                <a:spcPct val="100000"/>
              </a:lnSpc>
              <a:buNone/>
            </a:pPr>
            <a:r>
              <a:rPr lang="en-GB" sz="2000" dirty="0">
                <a:solidFill>
                  <a:srgbClr val="006600"/>
                </a:solidFill>
              </a:rPr>
              <a:t>‘Understand </a:t>
            </a:r>
            <a:r>
              <a:rPr lang="en-GB" sz="2000" dirty="0">
                <a:solidFill>
                  <a:srgbClr val="FF0000"/>
                </a:solidFill>
              </a:rPr>
              <a:t>what</a:t>
            </a:r>
            <a:r>
              <a:rPr lang="en-GB" sz="2000" dirty="0">
                <a:solidFill>
                  <a:srgbClr val="006600"/>
                </a:solidFill>
              </a:rPr>
              <a:t>?’ </a:t>
            </a:r>
            <a:r>
              <a:rPr lang="en-GB" sz="2000" dirty="0">
                <a:solidFill>
                  <a:schemeClr val="accent2"/>
                </a:solidFill>
              </a:rPr>
              <a:t>thinks student. </a:t>
            </a:r>
          </a:p>
          <a:p>
            <a:pPr marL="171450" indent="-171450">
              <a:lnSpc>
                <a:spcPct val="100000"/>
              </a:lnSpc>
              <a:buNone/>
            </a:pPr>
            <a:r>
              <a:rPr lang="en-GB" sz="2000" dirty="0">
                <a:solidFill>
                  <a:srgbClr val="006600"/>
                </a:solidFill>
              </a:rPr>
              <a:t>‘</a:t>
            </a:r>
            <a:r>
              <a:rPr lang="en-GB" sz="2000" dirty="0">
                <a:solidFill>
                  <a:srgbClr val="FF0000"/>
                </a:solidFill>
              </a:rPr>
              <a:t>What</a:t>
            </a:r>
            <a:r>
              <a:rPr lang="en-GB" sz="2000" dirty="0">
                <a:solidFill>
                  <a:srgbClr val="006600"/>
                </a:solidFill>
              </a:rPr>
              <a:t> am I supposed to understand?’ </a:t>
            </a:r>
          </a:p>
          <a:p>
            <a:pPr marL="171450" indent="-171450">
              <a:lnSpc>
                <a:spcPct val="100000"/>
              </a:lnSpc>
              <a:buNone/>
            </a:pPr>
            <a:r>
              <a:rPr lang="en-GB" sz="2000" dirty="0">
                <a:solidFill>
                  <a:srgbClr val="006600"/>
                </a:solidFill>
              </a:rPr>
              <a:t>‘What will he/she think of me if I say “</a:t>
            </a:r>
            <a:r>
              <a:rPr lang="en-GB" sz="2000" dirty="0">
                <a:solidFill>
                  <a:srgbClr val="FF0000"/>
                </a:solidFill>
              </a:rPr>
              <a:t>no</a:t>
            </a:r>
            <a:r>
              <a:rPr lang="en-GB" sz="2000" dirty="0">
                <a:solidFill>
                  <a:srgbClr val="006600"/>
                </a:solidFill>
              </a:rPr>
              <a:t>”?’ </a:t>
            </a:r>
          </a:p>
          <a:p>
            <a:pPr marL="171450" indent="-171450">
              <a:lnSpc>
                <a:spcPct val="100000"/>
              </a:lnSpc>
              <a:buNone/>
            </a:pPr>
            <a:r>
              <a:rPr lang="en-GB" sz="2000" dirty="0">
                <a:solidFill>
                  <a:srgbClr val="006600"/>
                </a:solidFill>
              </a:rPr>
              <a:t>‘If I say “</a:t>
            </a:r>
            <a:r>
              <a:rPr lang="en-GB" sz="2000" dirty="0">
                <a:solidFill>
                  <a:srgbClr val="FF0000"/>
                </a:solidFill>
              </a:rPr>
              <a:t>yes</a:t>
            </a:r>
            <a:r>
              <a:rPr lang="en-GB" sz="2000" dirty="0">
                <a:solidFill>
                  <a:srgbClr val="006600"/>
                </a:solidFill>
              </a:rPr>
              <a:t>” will he/she ask me a difficult question to catch me out?’ </a:t>
            </a:r>
          </a:p>
          <a:p>
            <a:pPr marL="171450" indent="-171450">
              <a:lnSpc>
                <a:spcPct val="100000"/>
              </a:lnSpc>
              <a:buNone/>
            </a:pPr>
            <a:r>
              <a:rPr lang="en-GB" sz="2000" dirty="0">
                <a:solidFill>
                  <a:srgbClr val="006600"/>
                </a:solidFill>
              </a:rPr>
              <a:t>‘</a:t>
            </a:r>
            <a:r>
              <a:rPr lang="en-GB" sz="2000" dirty="0">
                <a:solidFill>
                  <a:srgbClr val="FF0000"/>
                </a:solidFill>
              </a:rPr>
              <a:t>Why</a:t>
            </a:r>
            <a:r>
              <a:rPr lang="en-GB" sz="2000" dirty="0">
                <a:solidFill>
                  <a:srgbClr val="006600"/>
                </a:solidFill>
              </a:rPr>
              <a:t> am I being asked this anyway?’ </a:t>
            </a:r>
          </a:p>
          <a:p>
            <a:pPr marL="171450" indent="-171450">
              <a:lnSpc>
                <a:spcPct val="100000"/>
              </a:lnSpc>
              <a:buNone/>
            </a:pPr>
            <a:r>
              <a:rPr lang="en-GB" sz="2000" dirty="0">
                <a:solidFill>
                  <a:srgbClr val="006600"/>
                </a:solidFill>
              </a:rPr>
              <a:t>‘Is it going to be </a:t>
            </a:r>
            <a:r>
              <a:rPr lang="en-GB" sz="2000" dirty="0">
                <a:solidFill>
                  <a:srgbClr val="FF0000"/>
                </a:solidFill>
              </a:rPr>
              <a:t>important</a:t>
            </a:r>
            <a:r>
              <a:rPr lang="en-GB" sz="2000" dirty="0">
                <a:solidFill>
                  <a:srgbClr val="006600"/>
                </a:solidFill>
              </a:rPr>
              <a:t> for me to understand this?’. </a:t>
            </a:r>
          </a:p>
          <a:p>
            <a:pPr marL="171450" indent="-171450">
              <a:lnSpc>
                <a:spcPct val="100000"/>
              </a:lnSpc>
              <a:buNone/>
            </a:pPr>
            <a:r>
              <a:rPr lang="en-GB" sz="2000" dirty="0">
                <a:solidFill>
                  <a:srgbClr val="006600"/>
                </a:solidFill>
              </a:rPr>
              <a:t>‘How will I </a:t>
            </a:r>
            <a:r>
              <a:rPr lang="en-GB" sz="2000" dirty="0">
                <a:solidFill>
                  <a:srgbClr val="FF0000"/>
                </a:solidFill>
              </a:rPr>
              <a:t>know</a:t>
            </a:r>
            <a:r>
              <a:rPr lang="en-GB" sz="2000" dirty="0">
                <a:solidFill>
                  <a:srgbClr val="006600"/>
                </a:solidFill>
              </a:rPr>
              <a:t> when I understand it?’. </a:t>
            </a:r>
          </a:p>
          <a:p>
            <a:pPr marL="171450" indent="-171450">
              <a:lnSpc>
                <a:spcPct val="100000"/>
              </a:lnSpc>
              <a:buNone/>
            </a:pPr>
            <a:r>
              <a:rPr lang="en-GB" sz="2000" dirty="0">
                <a:solidFill>
                  <a:srgbClr val="006600"/>
                </a:solidFill>
              </a:rPr>
              <a:t>‘What will I be able to </a:t>
            </a:r>
            <a:r>
              <a:rPr lang="en-GB" sz="2000" dirty="0">
                <a:solidFill>
                  <a:srgbClr val="FF0000"/>
                </a:solidFill>
              </a:rPr>
              <a:t>do</a:t>
            </a:r>
            <a:r>
              <a:rPr lang="en-GB" sz="2000" dirty="0">
                <a:solidFill>
                  <a:srgbClr val="006600"/>
                </a:solidFill>
              </a:rPr>
              <a:t> when I understand it?’.</a:t>
            </a:r>
          </a:p>
          <a:p>
            <a:pPr marL="171450" indent="-171450">
              <a:lnSpc>
                <a:spcPct val="100000"/>
              </a:lnSpc>
              <a:buNone/>
            </a:pPr>
            <a:r>
              <a:rPr lang="en-GB" sz="2000" dirty="0">
                <a:solidFill>
                  <a:srgbClr val="006600"/>
                </a:solidFill>
              </a:rPr>
              <a:t>‘How will I be able to </a:t>
            </a:r>
            <a:r>
              <a:rPr lang="en-GB" sz="2000" dirty="0">
                <a:solidFill>
                  <a:srgbClr val="FF0000"/>
                </a:solidFill>
              </a:rPr>
              <a:t>demonstrate</a:t>
            </a:r>
            <a:r>
              <a:rPr lang="en-GB" sz="2000" dirty="0">
                <a:solidFill>
                  <a:srgbClr val="006600"/>
                </a:solidFill>
              </a:rPr>
              <a:t> my understanding of it?’. </a:t>
            </a:r>
          </a:p>
          <a:p>
            <a:pPr marL="171450" indent="-171450">
              <a:lnSpc>
                <a:spcPct val="100000"/>
              </a:lnSpc>
              <a:buNone/>
            </a:pPr>
            <a:r>
              <a:rPr lang="en-GB" sz="2000" dirty="0">
                <a:solidFill>
                  <a:srgbClr val="006600"/>
                </a:solidFill>
              </a:rPr>
              <a:t>‘Do I </a:t>
            </a:r>
            <a:r>
              <a:rPr lang="en-GB" sz="2000" dirty="0">
                <a:solidFill>
                  <a:srgbClr val="FF0000"/>
                </a:solidFill>
              </a:rPr>
              <a:t>actually</a:t>
            </a:r>
            <a:r>
              <a:rPr lang="en-GB" sz="2000" dirty="0">
                <a:solidFill>
                  <a:srgbClr val="006600"/>
                </a:solidFill>
              </a:rPr>
              <a:t> have to understand it, or will it be enough simply to demonstrate my understanding of it, by doing something I can do, even when I don’t understand it?’. </a:t>
            </a:r>
          </a:p>
          <a:p>
            <a:pPr marL="171450" indent="-171450">
              <a:lnSpc>
                <a:spcPct val="100000"/>
              </a:lnSpc>
              <a:buNone/>
            </a:pPr>
            <a:r>
              <a:rPr lang="en-GB" sz="2000" dirty="0">
                <a:solidFill>
                  <a:srgbClr val="006600"/>
                </a:solidFill>
              </a:rPr>
              <a:t>‘Does </a:t>
            </a:r>
            <a:r>
              <a:rPr lang="en-GB" sz="2000" dirty="0">
                <a:solidFill>
                  <a:srgbClr val="FF0000"/>
                </a:solidFill>
              </a:rPr>
              <a:t>he/she</a:t>
            </a:r>
            <a:r>
              <a:rPr lang="en-GB" sz="2000" dirty="0">
                <a:solidFill>
                  <a:srgbClr val="006600"/>
                </a:solidFill>
              </a:rPr>
              <a:t> understand it, anyway?’</a:t>
            </a:r>
          </a:p>
          <a:p>
            <a:pPr marL="171450" indent="-171450">
              <a:lnSpc>
                <a:spcPct val="100000"/>
              </a:lnSpc>
              <a:buNone/>
            </a:pPr>
            <a:r>
              <a:rPr lang="en-GB" sz="2000" dirty="0">
                <a:solidFill>
                  <a:schemeClr val="accent2"/>
                </a:solidFill>
              </a:rPr>
              <a:t>‘</a:t>
            </a:r>
            <a:r>
              <a:rPr lang="en-GB" sz="2000" dirty="0" err="1">
                <a:solidFill>
                  <a:schemeClr val="accent2"/>
                </a:solidFill>
              </a:rPr>
              <a:t>Mmmm</a:t>
            </a:r>
            <a:r>
              <a:rPr lang="en-GB" sz="2000" dirty="0">
                <a:solidFill>
                  <a:schemeClr val="accent2"/>
                </a:solidFill>
              </a:rPr>
              <a:t>’ replies student (as soon as possible after all that thinking). … continued…</a:t>
            </a:r>
          </a:p>
          <a:p>
            <a:pPr>
              <a:lnSpc>
                <a:spcPct val="100000"/>
              </a:lnSpc>
              <a:buNone/>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5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09600"/>
            <a:ext cx="8605838" cy="5257801"/>
          </a:xfrm>
        </p:spPr>
        <p:txBody>
          <a:bodyPr/>
          <a:lstStyle/>
          <a:p>
            <a:pPr>
              <a:lnSpc>
                <a:spcPct val="100000"/>
              </a:lnSpc>
              <a:buNone/>
            </a:pPr>
            <a:r>
              <a:rPr lang="en-GB" sz="2200" dirty="0"/>
              <a:t>‘So you don’t understand it then?’ alleges lecturer.</a:t>
            </a:r>
          </a:p>
          <a:p>
            <a:pPr>
              <a:lnSpc>
                <a:spcPct val="100000"/>
              </a:lnSpc>
              <a:buNone/>
            </a:pPr>
            <a:r>
              <a:rPr lang="en-GB" sz="2200" dirty="0">
                <a:solidFill>
                  <a:srgbClr val="006600"/>
                </a:solidFill>
              </a:rPr>
              <a:t>‘Well, …’ replies student.</a:t>
            </a:r>
          </a:p>
          <a:p>
            <a:pPr>
              <a:lnSpc>
                <a:spcPct val="100000"/>
              </a:lnSpc>
              <a:buNone/>
            </a:pPr>
            <a:r>
              <a:rPr lang="en-GB" sz="2200" dirty="0"/>
              <a:t>‘So you understand it well?’ smiles lecturer.</a:t>
            </a:r>
          </a:p>
          <a:p>
            <a:pPr>
              <a:lnSpc>
                <a:spcPct val="100000"/>
              </a:lnSpc>
              <a:buNone/>
            </a:pPr>
            <a:r>
              <a:rPr lang="en-GB" sz="2200" dirty="0">
                <a:solidFill>
                  <a:srgbClr val="006600"/>
                </a:solidFill>
              </a:rPr>
              <a:t>‘Just about’ replies student.</a:t>
            </a:r>
          </a:p>
          <a:p>
            <a:pPr>
              <a:lnSpc>
                <a:spcPct val="100000"/>
              </a:lnSpc>
              <a:buNone/>
            </a:pPr>
            <a:r>
              <a:rPr lang="en-GB" sz="2200" dirty="0"/>
              <a:t>‘Ah, good’ says lecturer. ‘I made myself clear then?’</a:t>
            </a:r>
          </a:p>
          <a:p>
            <a:pPr>
              <a:lnSpc>
                <a:spcPct val="100000"/>
              </a:lnSpc>
              <a:buNone/>
            </a:pPr>
            <a:r>
              <a:rPr lang="en-GB" sz="2200" dirty="0">
                <a:solidFill>
                  <a:srgbClr val="006600"/>
                </a:solidFill>
              </a:rPr>
              <a:t>‘Of course’ replies student.</a:t>
            </a:r>
          </a:p>
          <a:p>
            <a:pPr>
              <a:lnSpc>
                <a:spcPct val="100000"/>
              </a:lnSpc>
              <a:buNone/>
            </a:pPr>
            <a:endParaRPr lang="en-GB" sz="2200" dirty="0">
              <a:solidFill>
                <a:srgbClr val="006600"/>
              </a:solidFill>
            </a:endParaRPr>
          </a:p>
          <a:p>
            <a:pPr>
              <a:lnSpc>
                <a:spcPct val="100000"/>
              </a:lnSpc>
              <a:buNone/>
            </a:pPr>
            <a:r>
              <a:rPr lang="en-GB" sz="2400" dirty="0">
                <a:solidFill>
                  <a:srgbClr val="C00000"/>
                </a:solidFill>
              </a:rPr>
              <a:t>[Because of things like this, the word ‘understand’ is best avoided in intended learning outcomes – and in life in general, except to get people thinking].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10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800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by </a:t>
            </a:r>
            <a:r>
              <a:rPr lang="en-GB" b="1" kern="0" dirty="0">
                <a:solidFill>
                  <a:srgbClr val="FF0000"/>
                </a:solidFill>
                <a:latin typeface="Calibri" pitchFamily="34" charset="0"/>
                <a:cs typeface="Arial" pitchFamily="34" charset="0"/>
              </a:rPr>
              <a:t>doing</a:t>
            </a:r>
          </a:p>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from </a:t>
            </a:r>
            <a:r>
              <a:rPr lang="en-GB" b="1" kern="0" dirty="0">
                <a:solidFill>
                  <a:srgbClr val="FF0000"/>
                </a:solidFill>
                <a:latin typeface="Calibri" pitchFamily="34" charset="0"/>
                <a:cs typeface="Arial" pitchFamily="34" charset="0"/>
              </a:rPr>
              <a:t>feedback</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wanting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needing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making</a:t>
            </a:r>
            <a:r>
              <a:rPr lang="en-GB" b="1" kern="0" dirty="0">
                <a:solidFill>
                  <a:srgbClr val="660066"/>
                </a:solidFill>
                <a:latin typeface="Calibri" pitchFamily="34" charset="0"/>
                <a:cs typeface="Arial" pitchFamily="34" charset="0"/>
              </a:rPr>
              <a:t> </a:t>
            </a:r>
            <a:r>
              <a:rPr lang="en-GB" b="1" kern="0" dirty="0">
                <a:solidFill>
                  <a:srgbClr val="FF0000"/>
                </a:solidFill>
                <a:latin typeface="Calibri" pitchFamily="34" charset="0"/>
                <a:cs typeface="Arial" pitchFamily="34" charset="0"/>
              </a:rPr>
              <a:t>sense</a:t>
            </a:r>
            <a:r>
              <a:rPr lang="en-GB" b="1" kern="0" dirty="0">
                <a:solidFill>
                  <a:srgbClr val="660066"/>
                </a:solidFill>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p:txBody>
          <a:bodyPr/>
          <a:lstStyle/>
          <a:p>
            <a:r>
              <a:rPr lang="en-GB" u="sng" dirty="0">
                <a:hlinkClick r:id="rId2"/>
              </a:rPr>
              <a:t>https://www.theguardian.com/education/2017/mar/12/no-evidence-to-back-idea-of-learning-styles?CMP=share_btn_tw</a:t>
            </a:r>
            <a:r>
              <a:rPr lang="en-GB" dirty="0"/>
              <a:t> </a:t>
            </a:r>
          </a:p>
          <a:p>
            <a:r>
              <a:rPr lang="en-GB" dirty="0"/>
              <a:t>(Link from my Tweet on March 13</a:t>
            </a:r>
            <a:r>
              <a:rPr lang="en-GB" baseline="30000" dirty="0"/>
              <a:t>th</a:t>
            </a:r>
            <a:r>
              <a:rPr lang="en-GB" dirty="0"/>
              <a:t> to a letter in the Guardian by prominent folk around the world of education)</a:t>
            </a:r>
          </a:p>
          <a:p>
            <a:r>
              <a:rPr lang="en-GB" dirty="0">
                <a:solidFill>
                  <a:srgbClr val="008000"/>
                </a:solidFill>
              </a:rPr>
              <a:t>“No evidence to back idea of learning styles”</a:t>
            </a:r>
          </a:p>
          <a:p>
            <a:endParaRPr lang="en-GB" dirty="0"/>
          </a:p>
        </p:txBody>
      </p:sp>
    </p:spTree>
    <p:extLst>
      <p:ext uri="{BB962C8B-B14F-4D97-AF65-F5344CB8AC3E}">
        <p14:creationId xmlns:p14="http://schemas.microsoft.com/office/powerpoint/2010/main" val="24609956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srgbClr val="008000"/>
                </a:solidFill>
              </a:rPr>
              <a:t>This interactive session aims to provide opportunities to explore:</a:t>
            </a:r>
          </a:p>
        </p:txBody>
      </p:sp>
      <p:sp>
        <p:nvSpPr>
          <p:cNvPr id="3" name="Content Placeholder 2"/>
          <p:cNvSpPr>
            <a:spLocks noGrp="1"/>
          </p:cNvSpPr>
          <p:nvPr>
            <p:ph idx="1"/>
          </p:nvPr>
        </p:nvSpPr>
        <p:spPr/>
        <p:txBody>
          <a:bodyPr/>
          <a:lstStyle/>
          <a:p>
            <a:r>
              <a:rPr lang="en-GB" dirty="0"/>
              <a:t>How students </a:t>
            </a:r>
            <a:r>
              <a:rPr lang="en-GB" i="1" dirty="0">
                <a:solidFill>
                  <a:srgbClr val="FF6699"/>
                </a:solidFill>
              </a:rPr>
              <a:t>really</a:t>
            </a:r>
            <a:r>
              <a:rPr lang="en-GB" dirty="0"/>
              <a:t> learn</a:t>
            </a:r>
          </a:p>
          <a:p>
            <a:r>
              <a:rPr lang="en-GB" dirty="0"/>
              <a:t>The factors underpinning successful learning</a:t>
            </a:r>
          </a:p>
          <a:p>
            <a:r>
              <a:rPr lang="en-GB" dirty="0"/>
              <a:t>Designing assessment and feedback to enhance learning</a:t>
            </a:r>
          </a:p>
          <a:p>
            <a:pPr marL="0" indent="0">
              <a:buNone/>
            </a:pPr>
            <a:r>
              <a:rPr lang="en-GB" sz="2800" dirty="0"/>
              <a:t>As well as discussions on challenges in learning such as:</a:t>
            </a:r>
          </a:p>
          <a:p>
            <a:r>
              <a:rPr lang="en-GB" sz="2800" dirty="0">
                <a:solidFill>
                  <a:srgbClr val="000000"/>
                </a:solidFill>
              </a:rPr>
              <a:t>Lecturing in the digital age</a:t>
            </a:r>
          </a:p>
          <a:p>
            <a:r>
              <a:rPr lang="en-GB" sz="2800" dirty="0">
                <a:solidFill>
                  <a:srgbClr val="000000"/>
                </a:solidFill>
              </a:rPr>
              <a:t>Fostering good academic conduct</a:t>
            </a:r>
          </a:p>
          <a:p>
            <a:r>
              <a:rPr lang="en-GB" sz="2800" dirty="0">
                <a:solidFill>
                  <a:srgbClr val="000000"/>
                </a:solidFill>
              </a:rPr>
              <a:t>Motivating and engaging students, when many have numerous competing pressures on their time</a:t>
            </a:r>
          </a:p>
          <a:p>
            <a:endParaRPr lang="en-GB" dirty="0"/>
          </a:p>
        </p:txBody>
      </p:sp>
    </p:spTree>
    <p:extLst>
      <p:ext uri="{BB962C8B-B14F-4D97-AF65-F5344CB8AC3E}">
        <p14:creationId xmlns:p14="http://schemas.microsoft.com/office/powerpoint/2010/main" val="427936153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dirty="0">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Active</a:t>
            </a:r>
          </a:p>
          <a:p>
            <a:pPr algn="ctr" eaLnBrk="0" hangingPunct="0">
              <a:lnSpc>
                <a:spcPct val="80000"/>
              </a:lnSpc>
            </a:pPr>
            <a:r>
              <a:rPr lang="en-US" sz="2400" b="1" dirty="0">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Concrete</a:t>
            </a:r>
          </a:p>
          <a:p>
            <a:pPr algn="ctr" eaLnBrk="0" hangingPunct="0">
              <a:lnSpc>
                <a:spcPct val="80000"/>
              </a:lnSpc>
            </a:pPr>
            <a:r>
              <a:rPr lang="en-US" sz="2400" b="1" dirty="0">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Reflective</a:t>
            </a:r>
          </a:p>
          <a:p>
            <a:pPr algn="ctr" eaLnBrk="0" hangingPunct="0">
              <a:lnSpc>
                <a:spcPct val="80000"/>
              </a:lnSpc>
            </a:pPr>
            <a:r>
              <a:rPr lang="en-US" sz="2400" b="1" dirty="0">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Abstract</a:t>
            </a:r>
          </a:p>
          <a:p>
            <a:pPr algn="ctr" eaLnBrk="0" hangingPunct="0">
              <a:lnSpc>
                <a:spcPct val="80000"/>
              </a:lnSpc>
            </a:pPr>
            <a:r>
              <a:rPr lang="en-US" sz="2400" b="1" dirty="0" err="1">
                <a:solidFill>
                  <a:srgbClr val="000000"/>
                </a:solidFill>
                <a:cs typeface="Arial" pitchFamily="34" charset="0"/>
              </a:rPr>
              <a:t>Conceptualisation</a:t>
            </a:r>
            <a:endParaRPr lang="en-US" sz="2400" b="1" dirty="0">
              <a:solidFill>
                <a:srgbClr val="000000"/>
              </a:solidFill>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eaLnBrk="0" hangingPunct="0">
              <a:lnSpc>
                <a:spcPct val="80000"/>
              </a:lnSpc>
            </a:pPr>
            <a:r>
              <a:rPr lang="en-US" sz="2800" b="1" dirty="0">
                <a:solidFill>
                  <a:srgbClr val="FFFF00"/>
                </a:solidFill>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Is this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eaLnBrk="0" hangingPunct="0"/>
            <a:r>
              <a:rPr lang="en-GB" sz="2800" b="1" dirty="0">
                <a:solidFill>
                  <a:srgbClr val="C00000"/>
                </a:solidFill>
                <a:latin typeface="Verdana" pitchFamily="34" charset="0"/>
              </a:rPr>
              <a:t>- No!</a:t>
            </a:r>
            <a:r>
              <a:rPr lang="en-GB" sz="3200" dirty="0">
                <a:solidFill>
                  <a:srgbClr val="C00000"/>
                </a:solidFill>
              </a:rPr>
              <a:t> </a:t>
            </a:r>
            <a:r>
              <a:rPr lang="en-GB" sz="2800" b="1" dirty="0">
                <a:solidFill>
                  <a:srgbClr val="C00000"/>
                </a:solidFill>
                <a:latin typeface="Verdana" pitchFamily="34" charset="0"/>
              </a:rPr>
              <a:t>It’s not a cycle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3600" b="1" dirty="0">
                <a:latin typeface="Calibri" panose="020F0502020204030204" pitchFamily="34" charset="0"/>
                <a:cs typeface="Calibri" panose="020F0502020204030204" pitchFamily="34" charset="0"/>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5: Think back to your own teaching</a:t>
            </a:r>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dirty="0">
                <a:solidFill>
                  <a:srgbClr val="008000"/>
                </a:solidFill>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up on my website by lunchtime tomorrow</a:t>
            </a:r>
            <a:r>
              <a:rPr lang="en-GB" dirty="0">
                <a:solidFill>
                  <a:srgbClr val="C00000"/>
                </a:solidFill>
                <a:latin typeface="Calibri" pitchFamily="34" charset="0"/>
              </a:rPr>
              <a:t>:</a:t>
            </a:r>
            <a:r>
              <a:rPr lang="en-GB" dirty="0">
                <a:latin typeface="Calibri" pitchFamily="34" charset="0"/>
              </a:rPr>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6: Now think about assessing</a:t>
            </a:r>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a:p>
            <a:pPr lvl="1">
              <a:lnSpc>
                <a:spcPct val="100000"/>
              </a:lnSpc>
            </a:pPr>
            <a:endParaRPr lang="en-GB"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000000"/>
                </a:solidFill>
              </a:rPr>
              <a:t>Assessing</a:t>
            </a:r>
          </a:p>
          <a:p>
            <a:pPr algn="ctr" eaLnBrk="0" hangingPunct="0">
              <a:spcBef>
                <a:spcPct val="50000"/>
              </a:spcBef>
            </a:pPr>
            <a:r>
              <a:rPr lang="en-GB" sz="2000" b="1" dirty="0">
                <a:solidFill>
                  <a:srgbClr val="0000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The guru Royce Sadler</a:t>
            </a:r>
            <a:br>
              <a:rPr lang="en-GB" sz="3600" b="1" dirty="0">
                <a:latin typeface="Calibri" panose="020F0502020204030204" pitchFamily="34" charset="0"/>
                <a:cs typeface="Calibri" panose="020F0502020204030204" pitchFamily="34" charset="0"/>
              </a:rPr>
            </a:br>
            <a:endParaRPr lang="en-GB" sz="3600" b="1" dirty="0">
              <a:latin typeface="Calibri" panose="020F0502020204030204" pitchFamily="34" charset="0"/>
              <a:cs typeface="Calibri" panose="020F0502020204030204" pitchFamily="34" charset="0"/>
            </a:endParaRPr>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7" grpId="1" build="p">
        <p:tmplLst>
          <p:tmpl lvl="1">
            <p:tnLst>
              <p:par>
                <p:cTn presetID="1" presetClass="entr" presetSubtype="0" fill="hold" nodeType="clickEffect">
                  <p:stCondLst>
                    <p:cond delay="0"/>
                  </p:stCondLst>
                  <p:childTnLst>
                    <p:set>
                      <p:cBhvr>
                        <p:cTn dur="1" fill="hold">
                          <p:stCondLst>
                            <p:cond delay="0"/>
                          </p:stCondLst>
                        </p:cTn>
                        <p:tgtEl>
                          <p:spTgt spid="266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66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66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66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6627"/>
                        </p:tgtEl>
                        <p:attrNameLst>
                          <p:attrName>style.visibility</p:attrName>
                        </p:attrNameLst>
                      </p:cBhvr>
                      <p:to>
                        <p:strVal val="visible"/>
                      </p:to>
                    </p:set>
                  </p:childTnLst>
                </p:cTn>
              </p:par>
            </p:tnLst>
          </p:tmpl>
        </p:tmplLst>
      </p:b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algn="ctr" eaLnBrk="0" hangingPunct="0"/>
            <a:r>
              <a:rPr lang="en-GB" sz="3600" b="1" dirty="0">
                <a:solidFill>
                  <a:srgbClr val="FFFFFF"/>
                </a:solidFill>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Striving to enhance our students’ </a:t>
            </a:r>
            <a:r>
              <a:rPr lang="en-GB" sz="2800" b="1" dirty="0">
                <a:solidFill>
                  <a:srgbClr val="CC0000"/>
                </a:solidFill>
                <a:latin typeface="Calibri"/>
              </a:rPr>
              <a:t>want</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develop ownership of the </a:t>
            </a:r>
            <a:r>
              <a:rPr lang="en-GB" sz="2800" b="1" dirty="0">
                <a:solidFill>
                  <a:srgbClr val="CC0000"/>
                </a:solidFill>
                <a:latin typeface="Calibri"/>
              </a:rPr>
              <a:t>need</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Keeping students learning by </a:t>
            </a:r>
            <a:r>
              <a:rPr lang="en-GB" sz="2800" b="1" dirty="0">
                <a:solidFill>
                  <a:srgbClr val="CC0000"/>
                </a:solidFill>
                <a:latin typeface="Calibri"/>
              </a:rPr>
              <a:t>doing</a:t>
            </a:r>
            <a:r>
              <a:rPr lang="en-GB" sz="2800" b="1" dirty="0">
                <a:solidFill>
                  <a:srgbClr val="59178A"/>
                </a:solidFill>
                <a:latin typeface="Calibri"/>
              </a:rPr>
              <a:t>, practice, trial-and-error, repetition;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Ensuring students get quick and useful </a:t>
            </a:r>
            <a:r>
              <a:rPr lang="en-GB" sz="2800" b="1" dirty="0">
                <a:solidFill>
                  <a:srgbClr val="CC0000"/>
                </a:solidFill>
                <a:latin typeface="Calibri"/>
              </a:rPr>
              <a:t>feedback</a:t>
            </a:r>
            <a:r>
              <a:rPr lang="en-GB" sz="2800" b="1" dirty="0">
                <a:solidFill>
                  <a:srgbClr val="59178A"/>
                </a:solidFill>
                <a:latin typeface="Calibri"/>
              </a:rPr>
              <a:t> – from us and from each other;</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a:t>
            </a:r>
            <a:r>
              <a:rPr lang="en-GB" sz="2800" b="1" dirty="0">
                <a:solidFill>
                  <a:srgbClr val="CC0000"/>
                </a:solidFill>
                <a:latin typeface="Calibri"/>
              </a:rPr>
              <a:t>make sense</a:t>
            </a:r>
            <a:r>
              <a:rPr lang="en-GB" sz="2800" b="1" dirty="0">
                <a:solidFill>
                  <a:srgbClr val="59178A"/>
                </a:solidFill>
                <a:latin typeface="Calibri"/>
              </a:rPr>
              <a:t> of what they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Getting students deepening their learning by </a:t>
            </a:r>
            <a:r>
              <a:rPr lang="en-GB" sz="2800" b="1" dirty="0">
                <a:solidFill>
                  <a:srgbClr val="FF0000"/>
                </a:solidFill>
                <a:latin typeface="Calibri"/>
              </a:rPr>
              <a:t>verbalising</a:t>
            </a:r>
            <a:r>
              <a:rPr lang="en-GB" sz="2800" b="1" dirty="0">
                <a:solidFill>
                  <a:srgbClr val="59178A"/>
                </a:solidFill>
                <a:latin typeface="Calibri"/>
              </a:rPr>
              <a:t>, explaining things to each other, and to us.</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Allowing students to further deepen their learning by </a:t>
            </a:r>
            <a:r>
              <a:rPr lang="en-GB" sz="2800" b="1" dirty="0">
                <a:solidFill>
                  <a:srgbClr val="FF0000"/>
                </a:solidFill>
                <a:latin typeface="Calibri"/>
              </a:rPr>
              <a:t>assessing</a:t>
            </a:r>
            <a:r>
              <a:rPr lang="en-GB" sz="2800" b="1" dirty="0">
                <a:solidFill>
                  <a:srgbClr val="59178A"/>
                </a:solidFill>
                <a:latin typeface="Calibri"/>
              </a:rPr>
              <a:t> their own learning, and assessing others’ learning – </a:t>
            </a:r>
            <a:r>
              <a:rPr lang="en-GB" sz="2800" b="1" dirty="0">
                <a:solidFill>
                  <a:srgbClr val="FF0000"/>
                </a:solidFill>
                <a:latin typeface="Calibri"/>
              </a:rPr>
              <a:t>making informed judgements</a:t>
            </a:r>
            <a:r>
              <a:rPr lang="en-GB" sz="2800" b="1" dirty="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We can make learning happen by: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extLst>
      <p:ext uri="{BB962C8B-B14F-4D97-AF65-F5344CB8AC3E}">
        <p14:creationId xmlns:p14="http://schemas.microsoft.com/office/powerpoint/2010/main" val="14674699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00B050"/>
                </a:solidFill>
                <a:latin typeface="Calibri" pitchFamily="34" charset="0"/>
              </a:rPr>
              <a:t>Teaching – and research – and reflection:</a:t>
            </a:r>
            <a:br>
              <a:rPr lang="en-GB" sz="3200" b="1" dirty="0">
                <a:solidFill>
                  <a:srgbClr val="00B050"/>
                </a:solidFill>
                <a:latin typeface="Calibri" pitchFamily="34" charset="0"/>
              </a:rPr>
            </a:br>
            <a:r>
              <a:rPr lang="en-GB" sz="3200" b="1" dirty="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390741397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latin typeface="Calibri" pitchFamily="34" charset="0"/>
              </a:rPr>
              <a:t>‘what’ 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extLst>
      <p:ext uri="{BB962C8B-B14F-4D97-AF65-F5344CB8AC3E}">
        <p14:creationId xmlns:p14="http://schemas.microsoft.com/office/powerpoint/2010/main" val="250353957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itchFamily="34" charset="0"/>
              </a:rPr>
              <a:t>Why? </a:t>
            </a:r>
            <a:r>
              <a:rPr kumimoji="0" lang="en-GB" sz="2800" b="1" i="0" u="none" strike="noStrike" kern="0" cap="none" spc="0" normalizeH="0" baseline="0" noProof="0" dirty="0">
                <a:ln>
                  <a:noFill/>
                </a:ln>
                <a:solidFill>
                  <a:srgbClr val="C00000"/>
                </a:solidFill>
                <a:effectLst/>
                <a:uLnTx/>
                <a:uFillTx/>
                <a:latin typeface="Calibri" pitchFamily="34" charset="0"/>
              </a:rPr>
              <a:t>(rationale)</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itchFamily="34" charset="0"/>
              </a:rPr>
              <a:t>What? </a:t>
            </a:r>
            <a:r>
              <a:rPr kumimoji="0" lang="en-GB" sz="1800" b="1" i="0" u="none" strike="noStrike" kern="0" cap="none" spc="0" normalizeH="0" baseline="0" noProof="0" dirty="0">
                <a:ln>
                  <a:noFill/>
                </a:ln>
                <a:solidFill>
                  <a:srgbClr val="C00000"/>
                </a:solidFill>
                <a:effectLst/>
                <a:uLnTx/>
                <a:uFillTx/>
                <a:latin typeface="Calibri" pitchFamily="34" charset="0"/>
              </a:rPr>
              <a:t>(content)</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itchFamily="34" charset="0"/>
              </a:rPr>
              <a:t>Who? </a:t>
            </a:r>
            <a:r>
              <a:rPr kumimoji="0" lang="en-GB" sz="2800" b="1" i="0" u="none" strike="noStrike" kern="0" cap="none" spc="0" normalizeH="0" baseline="0" noProof="0" dirty="0">
                <a:ln>
                  <a:noFill/>
                </a:ln>
                <a:solidFill>
                  <a:srgbClr val="C00000"/>
                </a:solidFill>
                <a:effectLst/>
                <a:uLnTx/>
                <a:uFillTx/>
                <a:latin typeface="Calibri" pitchFamily="34" charset="0"/>
              </a:rPr>
              <a:t>(people, you, me, them)</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itchFamily="34" charset="0"/>
              </a:rPr>
              <a:t>Where? </a:t>
            </a:r>
            <a:r>
              <a:rPr kumimoji="0" lang="en-GB" sz="2800" b="1" i="0" u="none" strike="noStrike" kern="0" cap="none" spc="0" normalizeH="0" baseline="0" noProof="0" dirty="0">
                <a:ln>
                  <a:noFill/>
                </a:ln>
                <a:solidFill>
                  <a:srgbClr val="C00000"/>
                </a:solidFill>
                <a:effectLst/>
                <a:uLnTx/>
                <a:uFillTx/>
                <a:latin typeface="Calibri" pitchFamily="34" charset="0"/>
              </a:rPr>
              <a:t>(locations)</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itchFamily="34" charset="0"/>
              </a:rPr>
              <a:t>When? </a:t>
            </a:r>
            <a:r>
              <a:rPr kumimoji="0" lang="en-GB" sz="2800" b="1" i="0" u="none" strike="noStrike" kern="0" cap="none" spc="0" normalizeH="0" baseline="0" noProof="0" dirty="0">
                <a:ln>
                  <a:noFill/>
                </a:ln>
                <a:solidFill>
                  <a:srgbClr val="C00000"/>
                </a:solidFill>
                <a:effectLst/>
                <a:uLnTx/>
                <a:uFillTx/>
                <a:latin typeface="Calibri" pitchFamily="34" charset="0"/>
              </a:rPr>
              <a:t>(times)</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itchFamily="34" charset="0"/>
              </a:rPr>
              <a:t>How? </a:t>
            </a:r>
            <a:r>
              <a:rPr kumimoji="0" lang="en-GB" sz="2800" b="1" i="0" u="none" strike="noStrike" kern="0" cap="none" spc="0" normalizeH="0" baseline="0" noProof="0" dirty="0">
                <a:ln>
                  <a:noFill/>
                </a:ln>
                <a:solidFill>
                  <a:srgbClr val="C00000"/>
                </a:solidFill>
                <a:effectLst/>
                <a:uLnTx/>
                <a:uFillTx/>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mn-lt"/>
              </a:rPr>
              <a:t>Which? </a:t>
            </a:r>
            <a:r>
              <a:rPr kumimoji="0" lang="en-GB" sz="2800" b="1" i="0" u="none" strike="noStrike" kern="0" cap="none" spc="0" normalizeH="0" baseline="0" noProof="0" dirty="0">
                <a:ln>
                  <a:noFill/>
                </a:ln>
                <a:solidFill>
                  <a:srgbClr val="C00000"/>
                </a:solidFill>
                <a:effectLst/>
                <a:uLnTx/>
                <a:uFillTx/>
                <a:latin typeface="+mn-lt"/>
              </a:rPr>
              <a:t>(decisions)</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mn-lt"/>
              </a:rPr>
              <a:t>So what? </a:t>
            </a:r>
            <a:r>
              <a:rPr kumimoji="0" lang="en-GB" sz="2800" b="1" i="0" u="none" strike="noStrike" kern="0" cap="none" spc="0" normalizeH="0" baseline="0" noProof="0" dirty="0">
                <a:ln>
                  <a:noFill/>
                </a:ln>
                <a:solidFill>
                  <a:srgbClr val="C00000"/>
                </a:solidFill>
                <a:effectLst/>
                <a:uLnTx/>
                <a:uFillTx/>
                <a:latin typeface="+mn-lt"/>
              </a:rPr>
              <a:t>(importance?)</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mn-lt"/>
              </a:rPr>
              <a:t>Wow? </a:t>
            </a:r>
            <a:r>
              <a:rPr kumimoji="0" lang="en-GB" sz="2800" b="1" i="0" u="none" strike="noStrike" kern="0" cap="none" spc="0" normalizeH="0" baseline="0" noProof="0" dirty="0">
                <a:ln>
                  <a:noFill/>
                </a:ln>
                <a:solidFill>
                  <a:srgbClr val="C00000"/>
                </a:solidFill>
                <a:effectLst/>
                <a:uLnTx/>
                <a:uFillTx/>
                <a:latin typeface="+mn-lt"/>
              </a:rPr>
              <a:t>(impact?)</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mn-lt"/>
              </a:rPr>
              <a:t>And the most powerful four-letter word in the English language...</a:t>
            </a:r>
          </a:p>
          <a:p>
            <a:pPr marL="533400" marR="0" lvl="0" indent="-533400" defTabSz="914400" eaLnBrk="1" fontAlgn="auto" latinLnBrk="0" hangingPunct="1">
              <a:lnSpc>
                <a:spcPct val="90000"/>
              </a:lnSpc>
              <a:spcBef>
                <a:spcPct val="35000"/>
              </a:spcBef>
              <a:spcAft>
                <a:spcPts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mn-lt"/>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B050"/>
                </a:solidFill>
                <a:effectLst/>
                <a:uLnTx/>
                <a:uFillTx/>
                <a:latin typeface="Calibri" pitchFamily="34" charset="0"/>
              </a:rPr>
              <a:t>Teaching – and research – and reflection:</a:t>
            </a:r>
            <a:br>
              <a:rPr kumimoji="0" lang="en-GB" sz="3200" b="1" i="0" u="none" strike="noStrike" kern="0" cap="none" spc="0" normalizeH="0" baseline="0" noProof="0" dirty="0">
                <a:ln>
                  <a:noFill/>
                </a:ln>
                <a:solidFill>
                  <a:srgbClr val="00B050"/>
                </a:solidFill>
                <a:effectLst/>
                <a:uLnTx/>
                <a:uFillTx/>
                <a:latin typeface="Calibri" pitchFamily="34" charset="0"/>
              </a:rPr>
            </a:br>
            <a:r>
              <a:rPr kumimoji="0" lang="en-GB" sz="3200" b="1" i="0" u="none" strike="noStrike" kern="0" cap="none" spc="0" normalizeH="0" baseline="0" noProof="0" dirty="0">
                <a:ln>
                  <a:noFill/>
                </a:ln>
                <a:solidFill>
                  <a:srgbClr val="00B050"/>
                </a:solidFill>
                <a:effectLst/>
                <a:uLnTx/>
                <a:uFillTx/>
                <a:latin typeface="Calibri" pitchFamily="34" charset="0"/>
              </a:rPr>
              <a:t>the ten most important words</a:t>
            </a:r>
          </a:p>
        </p:txBody>
      </p:sp>
    </p:spTree>
    <p:extLst>
      <p:ext uri="{BB962C8B-B14F-4D97-AF65-F5344CB8AC3E}">
        <p14:creationId xmlns:p14="http://schemas.microsoft.com/office/powerpoint/2010/main" val="2186817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So what else can we do in lectures?</a:t>
            </a:r>
          </a:p>
        </p:txBody>
      </p:sp>
      <p:sp>
        <p:nvSpPr>
          <p:cNvPr id="3" name="Content Placeholder 2"/>
          <p:cNvSpPr>
            <a:spLocks noGrp="1"/>
          </p:cNvSpPr>
          <p:nvPr>
            <p:ph idx="1"/>
          </p:nvPr>
        </p:nvSpPr>
        <p:spPr>
          <a:xfrm>
            <a:off x="358775" y="980729"/>
            <a:ext cx="8605838" cy="4886672"/>
          </a:xfrm>
        </p:spPr>
        <p:txBody>
          <a:bodyPr/>
          <a:lstStyle/>
          <a:p>
            <a:r>
              <a:rPr lang="en-GB" dirty="0"/>
              <a:t>Large-group teaching is in some ways the most public and visible way students experience learning in Universities, and now that students are acting more like consumers, we need to ensure that they find it a good experience. </a:t>
            </a:r>
          </a:p>
        </p:txBody>
      </p:sp>
    </p:spTree>
    <p:extLst>
      <p:ext uri="{BB962C8B-B14F-4D97-AF65-F5344CB8AC3E}">
        <p14:creationId xmlns:p14="http://schemas.microsoft.com/office/powerpoint/2010/main" val="97783814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val 2"/>
          <p:cNvSpPr/>
          <p:nvPr/>
        </p:nvSpPr>
        <p:spPr>
          <a:xfrm>
            <a:off x="3048000" y="1981200"/>
            <a:ext cx="30480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rPr>
              <a:t>National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rPr>
              <a:t>Student Survey: 2005 statements relevant to lectures</a:t>
            </a:r>
          </a:p>
        </p:txBody>
      </p:sp>
      <p:sp>
        <p:nvSpPr>
          <p:cNvPr id="5" name="Oval 4"/>
          <p:cNvSpPr/>
          <p:nvPr/>
        </p:nvSpPr>
        <p:spPr>
          <a:xfrm>
            <a:off x="3581400" y="381000"/>
            <a:ext cx="1981200" cy="1981200"/>
          </a:xfrm>
          <a:prstGeom prst="ellipse">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1</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Staff are good at explaining things</a:t>
            </a:r>
          </a:p>
        </p:txBody>
      </p:sp>
      <p:sp>
        <p:nvSpPr>
          <p:cNvPr id="10" name="Oval 9"/>
          <p:cNvSpPr/>
          <p:nvPr/>
        </p:nvSpPr>
        <p:spPr>
          <a:xfrm>
            <a:off x="1600200" y="1371600"/>
            <a:ext cx="1981200" cy="1981200"/>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10</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I have</a:t>
            </a:r>
          </a:p>
          <a:p>
            <a:pPr marL="457200" marR="0" lvl="0" indent="-457200" algn="ctr" defTabSz="914400" eaLnBrk="1" fontAlgn="auto" latinLnBrk="0" hangingPunct="1">
              <a:lnSpc>
                <a:spcPts val="2000"/>
              </a:lnSpc>
              <a:spcBef>
                <a:spcPts val="0"/>
              </a:spcBef>
              <a:spcAft>
                <a:spcPts val="0"/>
              </a:spcAft>
              <a:buClrTx/>
              <a:buSzTx/>
              <a:buFontTx/>
              <a:buNone/>
              <a:tabLst/>
              <a:defRPr/>
            </a:pPr>
            <a:r>
              <a:rPr lang="en-GB" sz="1800" b="1" kern="0" dirty="0">
                <a:solidFill>
                  <a:prstClr val="black"/>
                </a:solidFill>
              </a:rPr>
              <a:t>r</a:t>
            </a:r>
            <a:r>
              <a:rPr kumimoji="0" lang="en-GB" sz="1800" b="1" i="0" u="none" strike="noStrike" kern="0" cap="none" spc="0" normalizeH="0" baseline="0" noProof="0" dirty="0" err="1">
                <a:ln>
                  <a:noFill/>
                </a:ln>
                <a:solidFill>
                  <a:prstClr val="black"/>
                </a:solidFill>
                <a:effectLst/>
                <a:uLnTx/>
                <a:uFillTx/>
              </a:rPr>
              <a:t>eceived</a:t>
            </a:r>
            <a:endParaRPr kumimoji="0" lang="en-GB" sz="1800" b="1" i="0" u="none" strike="noStrike" kern="0" cap="none" spc="0" normalizeH="0" baseline="0" noProof="0" dirty="0">
              <a:ln>
                <a:noFill/>
              </a:ln>
              <a:solidFill>
                <a:prstClr val="black"/>
              </a:solidFill>
              <a:effectLst/>
              <a:uLnTx/>
              <a:uFillTx/>
            </a:endParaRP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sufficient</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support and</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advice with</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my studies</a:t>
            </a:r>
          </a:p>
        </p:txBody>
      </p:sp>
      <p:sp>
        <p:nvSpPr>
          <p:cNvPr id="11" name="Oval 10"/>
          <p:cNvSpPr/>
          <p:nvPr/>
        </p:nvSpPr>
        <p:spPr>
          <a:xfrm>
            <a:off x="5638800" y="1371600"/>
            <a:ext cx="1981200" cy="1981200"/>
          </a:xfrm>
          <a:prstGeom prst="ellipse">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2</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Staff have made the subject interesting</a:t>
            </a:r>
          </a:p>
        </p:txBody>
      </p:sp>
      <p:sp>
        <p:nvSpPr>
          <p:cNvPr id="12" name="Oval 11"/>
          <p:cNvSpPr/>
          <p:nvPr/>
        </p:nvSpPr>
        <p:spPr>
          <a:xfrm>
            <a:off x="1676400" y="3505200"/>
            <a:ext cx="1981200" cy="1981200"/>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11</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I have been able to contact staff when I needed to</a:t>
            </a:r>
          </a:p>
        </p:txBody>
      </p:sp>
      <p:sp>
        <p:nvSpPr>
          <p:cNvPr id="13" name="Oval 12"/>
          <p:cNvSpPr/>
          <p:nvPr/>
        </p:nvSpPr>
        <p:spPr>
          <a:xfrm>
            <a:off x="5562600" y="3581400"/>
            <a:ext cx="1981200" cy="1981200"/>
          </a:xfrm>
          <a:prstGeom prst="ellipse">
            <a:avLst/>
          </a:prstGeom>
          <a:solidFill>
            <a:srgbClr val="66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3</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Staff are enthusiastic about what they are teaching</a:t>
            </a:r>
          </a:p>
        </p:txBody>
      </p:sp>
      <p:sp>
        <p:nvSpPr>
          <p:cNvPr id="14" name="Oval 13"/>
          <p:cNvSpPr/>
          <p:nvPr/>
        </p:nvSpPr>
        <p:spPr>
          <a:xfrm>
            <a:off x="3581400" y="4419600"/>
            <a:ext cx="1981200" cy="19812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4</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The course is intellectually stimulating</a:t>
            </a:r>
          </a:p>
        </p:txBody>
      </p:sp>
    </p:spTree>
    <p:extLst>
      <p:ext uri="{BB962C8B-B14F-4D97-AF65-F5344CB8AC3E}">
        <p14:creationId xmlns:p14="http://schemas.microsoft.com/office/powerpoint/2010/main" val="10702456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day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err="1">
                <a:solidFill>
                  <a:srgbClr val="00B050"/>
                </a:solidFill>
                <a:latin typeface="Calibri" pitchFamily="34" charset="0"/>
              </a:rPr>
              <a:t>philatnubs</a:t>
            </a:r>
            <a:r>
              <a:rPr lang="en-GB" sz="3600" i="1" dirty="0">
                <a:solidFill>
                  <a:srgbClr val="00B050"/>
                </a:solidFill>
              </a:rPr>
              <a:t>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latin typeface="Calibri"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val 2"/>
          <p:cNvSpPr/>
          <p:nvPr/>
        </p:nvSpPr>
        <p:spPr>
          <a:xfrm>
            <a:off x="3048000" y="1981200"/>
            <a:ext cx="30480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rPr>
              <a:t>National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rPr>
              <a:t>Student Survey: 2017 statements relevant to lectures</a:t>
            </a:r>
          </a:p>
        </p:txBody>
      </p:sp>
      <p:sp>
        <p:nvSpPr>
          <p:cNvPr id="5" name="Oval 4"/>
          <p:cNvSpPr/>
          <p:nvPr/>
        </p:nvSpPr>
        <p:spPr>
          <a:xfrm>
            <a:off x="3581400" y="381000"/>
            <a:ext cx="1981200" cy="1981200"/>
          </a:xfrm>
          <a:prstGeom prst="ellipse">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1</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Staff are good at explaining things</a:t>
            </a:r>
          </a:p>
        </p:txBody>
      </p:sp>
      <p:sp>
        <p:nvSpPr>
          <p:cNvPr id="10" name="Oval 9"/>
          <p:cNvSpPr/>
          <p:nvPr/>
        </p:nvSpPr>
        <p:spPr>
          <a:xfrm>
            <a:off x="1600200" y="1371600"/>
            <a:ext cx="1981200" cy="1981200"/>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25</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I feel part </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of a</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community</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of staff </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and</a:t>
            </a:r>
          </a:p>
          <a:p>
            <a:pPr marL="457200" marR="0" lvl="0" indent="-45720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students</a:t>
            </a:r>
          </a:p>
        </p:txBody>
      </p:sp>
      <p:sp>
        <p:nvSpPr>
          <p:cNvPr id="11" name="Oval 10"/>
          <p:cNvSpPr/>
          <p:nvPr/>
        </p:nvSpPr>
        <p:spPr>
          <a:xfrm>
            <a:off x="5638800" y="1371600"/>
            <a:ext cx="1981200" cy="1981200"/>
          </a:xfrm>
          <a:prstGeom prst="ellipse">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2</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Staff have made the subject interesting</a:t>
            </a:r>
          </a:p>
        </p:txBody>
      </p:sp>
      <p:sp>
        <p:nvSpPr>
          <p:cNvPr id="12" name="Oval 11"/>
          <p:cNvSpPr/>
          <p:nvPr/>
        </p:nvSpPr>
        <p:spPr>
          <a:xfrm>
            <a:off x="1676400" y="3505200"/>
            <a:ext cx="1981200" cy="1981200"/>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8</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The criteria used in marking have been clear in advance</a:t>
            </a:r>
          </a:p>
        </p:txBody>
      </p:sp>
      <p:sp>
        <p:nvSpPr>
          <p:cNvPr id="13" name="Oval 12"/>
          <p:cNvSpPr/>
          <p:nvPr/>
        </p:nvSpPr>
        <p:spPr>
          <a:xfrm>
            <a:off x="5562600" y="3581400"/>
            <a:ext cx="1981200" cy="1981200"/>
          </a:xfrm>
          <a:prstGeom prst="ellipse">
            <a:avLst/>
          </a:prstGeom>
          <a:solidFill>
            <a:srgbClr val="66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3</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The course is intellectually stimulating</a:t>
            </a:r>
          </a:p>
          <a:p>
            <a:pPr marL="0" marR="0" lvl="0" indent="0" algn="ctr" defTabSz="914400" eaLnBrk="1" fontAlgn="auto" latinLnBrk="0" hangingPunct="1">
              <a:lnSpc>
                <a:spcPts val="2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endParaRPr>
          </a:p>
        </p:txBody>
      </p:sp>
      <p:sp>
        <p:nvSpPr>
          <p:cNvPr id="14" name="Oval 13"/>
          <p:cNvSpPr/>
          <p:nvPr/>
        </p:nvSpPr>
        <p:spPr>
          <a:xfrm>
            <a:off x="3581400" y="4419600"/>
            <a:ext cx="1981200" cy="19812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ts val="2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4</a:t>
            </a:r>
          </a:p>
          <a:p>
            <a:pPr marL="0" marR="0" lvl="0" indent="0" algn="ctr" defTabSz="91440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The course has challenged me to achieve my best work</a:t>
            </a:r>
          </a:p>
          <a:p>
            <a:pPr marL="0" marR="0" lvl="0" indent="0" algn="ctr" defTabSz="914400" eaLnBrk="1" fontAlgn="auto" latinLnBrk="0" hangingPunct="1">
              <a:lnSpc>
                <a:spcPts val="2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5505528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solidFill>
                  <a:srgbClr val="008000"/>
                </a:solidFill>
              </a:rPr>
              <a:t>What are lectures for, in 2017?</a:t>
            </a:r>
          </a:p>
        </p:txBody>
      </p:sp>
      <p:sp>
        <p:nvSpPr>
          <p:cNvPr id="3" name="Content Placeholder 2"/>
          <p:cNvSpPr>
            <a:spLocks noGrp="1"/>
          </p:cNvSpPr>
          <p:nvPr>
            <p:ph idx="1"/>
          </p:nvPr>
        </p:nvSpPr>
        <p:spPr/>
        <p:txBody>
          <a:bodyPr/>
          <a:lstStyle/>
          <a:p>
            <a:r>
              <a:rPr lang="en-GB" dirty="0"/>
              <a:t>Nowadays, we don't need lectures simply to give students information, as so much is available to them online worldwide, but we do need to help them to </a:t>
            </a:r>
            <a:r>
              <a:rPr lang="en-GB" dirty="0">
                <a:solidFill>
                  <a:srgbClr val="FF6699"/>
                </a:solidFill>
              </a:rPr>
              <a:t>negotiate</a:t>
            </a:r>
            <a:r>
              <a:rPr lang="en-GB" dirty="0"/>
              <a:t> the sea of available information so that their learning is focused and successful.</a:t>
            </a:r>
          </a:p>
        </p:txBody>
      </p:sp>
    </p:spTree>
    <p:extLst>
      <p:ext uri="{BB962C8B-B14F-4D97-AF65-F5344CB8AC3E}">
        <p14:creationId xmlns:p14="http://schemas.microsoft.com/office/powerpoint/2010/main" val="310763211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8000"/>
                </a:solidFill>
              </a:rPr>
              <a:t>Lectures should be fun!</a:t>
            </a:r>
          </a:p>
        </p:txBody>
      </p:sp>
      <p:sp>
        <p:nvSpPr>
          <p:cNvPr id="3" name="Content Placeholder 2"/>
          <p:cNvSpPr>
            <a:spLocks noGrp="1"/>
          </p:cNvSpPr>
          <p:nvPr>
            <p:ph idx="1"/>
          </p:nvPr>
        </p:nvSpPr>
        <p:spPr/>
        <p:txBody>
          <a:bodyPr/>
          <a:lstStyle/>
          <a:p>
            <a:r>
              <a:rPr lang="en-GB" dirty="0"/>
              <a:t>They should be fun for us.</a:t>
            </a:r>
          </a:p>
          <a:p>
            <a:r>
              <a:rPr lang="en-GB" dirty="0"/>
              <a:t>They should be fun for students.</a:t>
            </a:r>
          </a:p>
          <a:p>
            <a:r>
              <a:rPr lang="en-GB" dirty="0"/>
              <a:t>There are lots of good reasons to get a large group of students together in the same room at the same time.</a:t>
            </a:r>
          </a:p>
          <a:p>
            <a:r>
              <a:rPr lang="en-GB" dirty="0"/>
              <a:t>One of them is </a:t>
            </a:r>
            <a:r>
              <a:rPr lang="en-GB" dirty="0">
                <a:solidFill>
                  <a:srgbClr val="00B050"/>
                </a:solidFill>
              </a:rPr>
              <a:t>not</a:t>
            </a:r>
            <a:r>
              <a:rPr lang="en-GB" dirty="0"/>
              <a:t> ‘to give them lots of stuff’ however.</a:t>
            </a:r>
          </a:p>
        </p:txBody>
      </p:sp>
    </p:spTree>
    <p:extLst>
      <p:ext uri="{BB962C8B-B14F-4D97-AF65-F5344CB8AC3E}">
        <p14:creationId xmlns:p14="http://schemas.microsoft.com/office/powerpoint/2010/main" val="245697513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b="1" kern="1200" dirty="0">
                <a:latin typeface="Calibri" pitchFamily="34" charset="0"/>
                <a:ea typeface="+mn-ea"/>
                <a:cs typeface="+mn-cs"/>
              </a:rPr>
              <a:t>So how do we avoid lectures which…</a:t>
            </a:r>
          </a:p>
        </p:txBody>
      </p:sp>
      <p:sp>
        <p:nvSpPr>
          <p:cNvPr id="3" name="Content Placeholder 2"/>
          <p:cNvSpPr>
            <a:spLocks noGrp="1"/>
          </p:cNvSpPr>
          <p:nvPr>
            <p:ph idx="1"/>
          </p:nvPr>
        </p:nvSpPr>
        <p:spPr/>
        <p:txBody>
          <a:bodyPr/>
          <a:lstStyle/>
          <a:p>
            <a:pPr>
              <a:lnSpc>
                <a:spcPct val="100000"/>
              </a:lnSpc>
            </a:pPr>
            <a:r>
              <a:rPr lang="en-GB" sz="2800" dirty="0">
                <a:latin typeface="Calibri" pitchFamily="34" charset="0"/>
              </a:rPr>
              <a:t>Strip out all the </a:t>
            </a:r>
            <a:r>
              <a:rPr lang="en-GB" sz="2800" dirty="0">
                <a:solidFill>
                  <a:srgbClr val="FF0000"/>
                </a:solidFill>
                <a:latin typeface="Calibri" pitchFamily="34" charset="0"/>
              </a:rPr>
              <a:t>joy</a:t>
            </a:r>
            <a:r>
              <a:rPr lang="en-GB" sz="2800" dirty="0">
                <a:latin typeface="Calibri" pitchFamily="34" charset="0"/>
              </a:rPr>
              <a:t> and </a:t>
            </a:r>
            <a:r>
              <a:rPr lang="en-GB" sz="2800" dirty="0">
                <a:solidFill>
                  <a:srgbClr val="FF0000"/>
                </a:solidFill>
                <a:latin typeface="Calibri" pitchFamily="34" charset="0"/>
              </a:rPr>
              <a:t>enthusiasm</a:t>
            </a:r>
            <a:r>
              <a:rPr lang="en-GB" sz="2800" dirty="0">
                <a:latin typeface="Calibri" pitchFamily="34" charset="0"/>
              </a:rPr>
              <a:t> with which many enter higher education;</a:t>
            </a:r>
          </a:p>
          <a:p>
            <a:pPr>
              <a:lnSpc>
                <a:spcPct val="100000"/>
              </a:lnSpc>
            </a:pPr>
            <a:r>
              <a:rPr lang="en-GB" sz="2800" dirty="0">
                <a:latin typeface="Calibri" pitchFamily="34" charset="0"/>
              </a:rPr>
              <a:t>Push students into </a:t>
            </a:r>
            <a:r>
              <a:rPr lang="en-GB" sz="2800" dirty="0">
                <a:solidFill>
                  <a:srgbClr val="FF0000"/>
                </a:solidFill>
                <a:latin typeface="Calibri" pitchFamily="34" charset="0"/>
              </a:rPr>
              <a:t>strategic</a:t>
            </a:r>
            <a:r>
              <a:rPr lang="en-GB" sz="2800" dirty="0">
                <a:latin typeface="Calibri" pitchFamily="34" charset="0"/>
              </a:rPr>
              <a:t> behaviour (Kneale) through which they become progressively focused on modest outcomes? (‘Just tell me what I have got to do to pass: I can’t afford the time to go for a First’);</a:t>
            </a:r>
          </a:p>
          <a:p>
            <a:pPr>
              <a:lnSpc>
                <a:spcPct val="100000"/>
              </a:lnSpc>
            </a:pPr>
            <a:r>
              <a:rPr lang="en-GB" sz="2800" dirty="0">
                <a:latin typeface="Calibri" pitchFamily="34" charset="0"/>
              </a:rPr>
              <a:t>Fill them with </a:t>
            </a:r>
            <a:r>
              <a:rPr lang="en-GB" sz="2800" dirty="0">
                <a:solidFill>
                  <a:srgbClr val="FF0000"/>
                </a:solidFill>
                <a:latin typeface="Calibri" pitchFamily="34" charset="0"/>
              </a:rPr>
              <a:t>dissatisfaction</a:t>
            </a:r>
            <a:r>
              <a:rPr lang="en-GB" sz="2800" dirty="0">
                <a:latin typeface="Calibri" pitchFamily="34" charset="0"/>
              </a:rPr>
              <a:t> around their learning experiences, potentially driving them to grievances and litigation.</a:t>
            </a:r>
          </a:p>
        </p:txBody>
      </p:sp>
    </p:spTree>
    <p:extLst>
      <p:ext uri="{BB962C8B-B14F-4D97-AF65-F5344CB8AC3E}">
        <p14:creationId xmlns:p14="http://schemas.microsoft.com/office/powerpoint/2010/main" val="3208528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t>What is likely to annoy students in lectures?</a:t>
            </a:r>
          </a:p>
        </p:txBody>
      </p:sp>
      <p:sp>
        <p:nvSpPr>
          <p:cNvPr id="3" name="Content Placeholder 2"/>
          <p:cNvSpPr>
            <a:spLocks noGrp="1"/>
          </p:cNvSpPr>
          <p:nvPr>
            <p:ph idx="1"/>
          </p:nvPr>
        </p:nvSpPr>
        <p:spPr>
          <a:xfrm>
            <a:off x="538163" y="1123950"/>
            <a:ext cx="8282428" cy="4167163"/>
          </a:xfrm>
        </p:spPr>
        <p:txBody>
          <a:bodyPr/>
          <a:lstStyle/>
          <a:p>
            <a:r>
              <a:rPr lang="en-GB" sz="2600" dirty="0"/>
              <a:t>Staff who don’t appear to have done good preparation of content material;</a:t>
            </a:r>
          </a:p>
          <a:p>
            <a:r>
              <a:rPr lang="en-GB" sz="2600" dirty="0"/>
              <a:t>Material at the wrong level, that is too easy or goes right over their heads;</a:t>
            </a:r>
          </a:p>
          <a:p>
            <a:r>
              <a:rPr lang="en-GB" sz="2600" dirty="0"/>
              <a:t>Lecturers who seem jaded, unenthusiastic or uninterested in what they are teaching (or the level of students);</a:t>
            </a:r>
          </a:p>
          <a:p>
            <a:r>
              <a:rPr lang="en-GB" sz="2600" dirty="0"/>
              <a:t>Lecture formats that never change, and over-use Power Point;</a:t>
            </a:r>
          </a:p>
          <a:p>
            <a:r>
              <a:rPr lang="en-GB" sz="2600" dirty="0"/>
              <a:t>Lack of interaction between the lecturer and students;</a:t>
            </a:r>
          </a:p>
          <a:p>
            <a:r>
              <a:rPr lang="en-GB" sz="2600" dirty="0"/>
              <a:t>Issues around timing, particularly over-running and rushing at the end.</a:t>
            </a:r>
          </a:p>
          <a:p>
            <a:endParaRPr lang="en-GB" sz="2600" dirty="0"/>
          </a:p>
        </p:txBody>
      </p:sp>
    </p:spTree>
    <p:extLst>
      <p:ext uri="{BB962C8B-B14F-4D97-AF65-F5344CB8AC3E}">
        <p14:creationId xmlns:p14="http://schemas.microsoft.com/office/powerpoint/2010/main" val="28997903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kern="1200" dirty="0">
                <a:solidFill>
                  <a:srgbClr val="008000"/>
                </a:solidFill>
                <a:latin typeface="Calibri" pitchFamily="34" charset="0"/>
                <a:ea typeface="+mn-ea"/>
                <a:cs typeface="+mn-cs"/>
              </a:rPr>
              <a:t>Instead, can we use large-group learning to:</a:t>
            </a:r>
          </a:p>
        </p:txBody>
      </p:sp>
      <p:sp>
        <p:nvSpPr>
          <p:cNvPr id="3" name="Content Placeholder 2"/>
          <p:cNvSpPr>
            <a:spLocks noGrp="1"/>
          </p:cNvSpPr>
          <p:nvPr>
            <p:ph idx="1"/>
          </p:nvPr>
        </p:nvSpPr>
        <p:spPr/>
        <p:txBody>
          <a:bodyPr/>
          <a:lstStyle/>
          <a:p>
            <a:pPr>
              <a:lnSpc>
                <a:spcPct val="100000"/>
              </a:lnSpc>
            </a:pPr>
            <a:r>
              <a:rPr lang="en-GB" sz="2800" dirty="0">
                <a:latin typeface="Calibri" pitchFamily="34" charset="0"/>
              </a:rPr>
              <a:t>Build each student’s </a:t>
            </a:r>
            <a:r>
              <a:rPr lang="en-GB" sz="2800" dirty="0">
                <a:solidFill>
                  <a:srgbClr val="FF0000"/>
                </a:solidFill>
                <a:latin typeface="Calibri" pitchFamily="34" charset="0"/>
              </a:rPr>
              <a:t>confidence</a:t>
            </a:r>
            <a:r>
              <a:rPr lang="en-GB" sz="2800" dirty="0">
                <a:latin typeface="Calibri" pitchFamily="34" charset="0"/>
              </a:rPr>
              <a:t> in what they can do, enabling them to have a genuine and positive measure of their capabilities;</a:t>
            </a:r>
          </a:p>
          <a:p>
            <a:pPr>
              <a:lnSpc>
                <a:spcPct val="100000"/>
              </a:lnSpc>
            </a:pPr>
            <a:r>
              <a:rPr lang="en-GB" sz="2800" dirty="0">
                <a:latin typeface="Calibri" pitchFamily="34" charset="0"/>
              </a:rPr>
              <a:t>Ensure that the disadvantages with which students enter a course of study are </a:t>
            </a:r>
            <a:r>
              <a:rPr lang="en-GB" sz="2800" dirty="0">
                <a:solidFill>
                  <a:srgbClr val="FF0000"/>
                </a:solidFill>
                <a:latin typeface="Calibri" pitchFamily="34" charset="0"/>
              </a:rPr>
              <a:t>addressed</a:t>
            </a:r>
            <a:r>
              <a:rPr lang="en-GB" sz="2800" dirty="0">
                <a:latin typeface="Calibri" pitchFamily="34" charset="0"/>
              </a:rPr>
              <a:t> and to some extent redressed during their academic careers;</a:t>
            </a:r>
          </a:p>
          <a:p>
            <a:pPr>
              <a:lnSpc>
                <a:spcPct val="100000"/>
              </a:lnSpc>
            </a:pPr>
            <a:r>
              <a:rPr lang="en-GB" sz="2800" dirty="0">
                <a:latin typeface="Calibri" pitchFamily="34" charset="0"/>
              </a:rPr>
              <a:t>Enable </a:t>
            </a:r>
            <a:r>
              <a:rPr lang="en-GB" sz="2800" dirty="0">
                <a:solidFill>
                  <a:srgbClr val="FF0000"/>
                </a:solidFill>
                <a:latin typeface="Calibri" pitchFamily="34" charset="0"/>
              </a:rPr>
              <a:t>intellectual</a:t>
            </a:r>
            <a:r>
              <a:rPr lang="en-GB" sz="2800" dirty="0">
                <a:latin typeface="Calibri" pitchFamily="34" charset="0"/>
              </a:rPr>
              <a:t> growth, so that graduates are changed for the good by the experience of studying;</a:t>
            </a:r>
          </a:p>
          <a:p>
            <a:pPr>
              <a:lnSpc>
                <a:spcPct val="100000"/>
              </a:lnSpc>
            </a:pPr>
            <a:r>
              <a:rPr lang="en-GB" sz="2800" dirty="0">
                <a:latin typeface="Calibri" pitchFamily="34" charset="0"/>
              </a:rPr>
              <a:t>Build the foundations for future </a:t>
            </a:r>
            <a:r>
              <a:rPr lang="en-GB" sz="2800" dirty="0">
                <a:solidFill>
                  <a:srgbClr val="FF0000"/>
                </a:solidFill>
                <a:latin typeface="Calibri" pitchFamily="34" charset="0"/>
              </a:rPr>
              <a:t>life</a:t>
            </a:r>
            <a:r>
              <a:rPr lang="en-GB" sz="2800" dirty="0">
                <a:latin typeface="Calibri" pitchFamily="34" charset="0"/>
              </a:rPr>
              <a:t> experiences including employment, social engagement and personal fulfilment.</a:t>
            </a:r>
          </a:p>
        </p:txBody>
      </p:sp>
    </p:spTree>
    <p:extLst>
      <p:ext uri="{BB962C8B-B14F-4D97-AF65-F5344CB8AC3E}">
        <p14:creationId xmlns:p14="http://schemas.microsoft.com/office/powerpoint/2010/main" val="30195058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dirty="0">
                <a:solidFill>
                  <a:srgbClr val="008000"/>
                </a:solidFill>
              </a:rPr>
              <a:t>So what can we do in lectures?</a:t>
            </a:r>
          </a:p>
        </p:txBody>
      </p:sp>
      <p:sp>
        <p:nvSpPr>
          <p:cNvPr id="3" name="Content Placeholder 2"/>
          <p:cNvSpPr>
            <a:spLocks noGrp="1"/>
          </p:cNvSpPr>
          <p:nvPr>
            <p:ph idx="1"/>
          </p:nvPr>
        </p:nvSpPr>
        <p:spPr/>
        <p:txBody>
          <a:bodyPr/>
          <a:lstStyle/>
          <a:p>
            <a:pPr>
              <a:lnSpc>
                <a:spcPct val="100000"/>
              </a:lnSpc>
            </a:pPr>
            <a:r>
              <a:rPr lang="en-GB" dirty="0"/>
              <a:t>We still meet students in lecture theatres and other large-group sessions, so what should we do? Four things:...</a:t>
            </a:r>
          </a:p>
          <a:p>
            <a:pPr>
              <a:lnSpc>
                <a:spcPct val="100000"/>
              </a:lnSpc>
            </a:pPr>
            <a:r>
              <a:rPr lang="en-GB" dirty="0"/>
              <a:t>We’ve got to </a:t>
            </a:r>
            <a:r>
              <a:rPr lang="en-GB" dirty="0">
                <a:solidFill>
                  <a:srgbClr val="FF00FF"/>
                </a:solidFill>
              </a:rPr>
              <a:t>inspire</a:t>
            </a:r>
            <a:r>
              <a:rPr lang="en-GB" dirty="0"/>
              <a:t> them, arouse their </a:t>
            </a:r>
            <a:r>
              <a:rPr lang="en-GB" dirty="0">
                <a:solidFill>
                  <a:srgbClr val="FF00FF"/>
                </a:solidFill>
              </a:rPr>
              <a:t>curiosity</a:t>
            </a:r>
            <a:r>
              <a:rPr lang="en-GB" dirty="0"/>
              <a:t>, get them </a:t>
            </a:r>
            <a:r>
              <a:rPr lang="en-GB" dirty="0">
                <a:solidFill>
                  <a:srgbClr val="FF00FF"/>
                </a:solidFill>
              </a:rPr>
              <a:t>thinking</a:t>
            </a:r>
            <a:r>
              <a:rPr lang="en-GB" dirty="0"/>
              <a:t>, and (above all) start </a:t>
            </a:r>
            <a:r>
              <a:rPr lang="en-GB" dirty="0">
                <a:solidFill>
                  <a:srgbClr val="FF00FF"/>
                </a:solidFill>
              </a:rPr>
              <a:t>making their learning happen</a:t>
            </a:r>
            <a:r>
              <a:rPr lang="en-GB" dirty="0"/>
              <a:t>, there and then while they’re with us. </a:t>
            </a:r>
          </a:p>
          <a:p>
            <a:pPr>
              <a:lnSpc>
                <a:spcPct val="100000"/>
              </a:lnSpc>
            </a:pPr>
            <a:endParaRPr lang="en-GB" dirty="0"/>
          </a:p>
        </p:txBody>
      </p:sp>
    </p:spTree>
    <p:extLst>
      <p:ext uri="{BB962C8B-B14F-4D97-AF65-F5344CB8AC3E}">
        <p14:creationId xmlns:p14="http://schemas.microsoft.com/office/powerpoint/2010/main" val="49684716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a:t>It’s not just me!</a:t>
            </a:r>
            <a:br>
              <a:rPr lang="en-GB" dirty="0"/>
            </a:br>
            <a:r>
              <a:rPr lang="en-GB" sz="3600" dirty="0">
                <a:solidFill>
                  <a:srgbClr val="C00000"/>
                </a:solidFill>
              </a:rPr>
              <a:t>Some recent thoughts on lectures</a:t>
            </a:r>
            <a:endParaRPr lang="en-GB" dirty="0">
              <a:solidFill>
                <a:srgbClr val="C00000"/>
              </a:solidFill>
            </a:endParaRPr>
          </a:p>
        </p:txBody>
      </p:sp>
      <p:sp>
        <p:nvSpPr>
          <p:cNvPr id="5" name="Subtitle 4"/>
          <p:cNvSpPr>
            <a:spLocks noGrp="1"/>
          </p:cNvSpPr>
          <p:nvPr>
            <p:ph type="subTitle" idx="1"/>
          </p:nvPr>
        </p:nvSpPr>
        <p:spPr>
          <a:xfrm>
            <a:off x="0" y="3789040"/>
            <a:ext cx="7003976" cy="2362200"/>
          </a:xfrm>
        </p:spPr>
        <p:txBody>
          <a:bodyPr/>
          <a:lstStyle/>
          <a:p>
            <a:r>
              <a:rPr lang="en-GB" sz="3600" b="1" dirty="0"/>
              <a:t>What the gurus (and others!) say</a:t>
            </a:r>
          </a:p>
        </p:txBody>
      </p:sp>
    </p:spTree>
    <p:extLst>
      <p:ext uri="{BB962C8B-B14F-4D97-AF65-F5344CB8AC3E}">
        <p14:creationId xmlns:p14="http://schemas.microsoft.com/office/powerpoint/2010/main" val="301784446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FF00FF"/>
                </a:solidFill>
              </a:rPr>
              <a:t>How it used to be</a:t>
            </a:r>
          </a:p>
        </p:txBody>
      </p:sp>
      <p:sp>
        <p:nvSpPr>
          <p:cNvPr id="3" name="Content Placeholder 2"/>
          <p:cNvSpPr>
            <a:spLocks noGrp="1"/>
          </p:cNvSpPr>
          <p:nvPr>
            <p:ph idx="1"/>
          </p:nvPr>
        </p:nvSpPr>
        <p:spPr>
          <a:xfrm>
            <a:off x="358775" y="1052737"/>
            <a:ext cx="8605838" cy="4814664"/>
          </a:xfrm>
        </p:spPr>
        <p:txBody>
          <a:bodyPr/>
          <a:lstStyle/>
          <a:p>
            <a:r>
              <a:rPr lang="en-GB" sz="2400" dirty="0">
                <a:latin typeface="Courier New" pitchFamily="49" charset="0"/>
                <a:cs typeface="Courier New" pitchFamily="49" charset="0"/>
              </a:rPr>
              <a:t>Once, lecturers imagined that students would be honoured to sit for hours at a time, looking at them and listening to them, and writing down everything they said and everything they wrote on the blackboard. In some lectures, students could come out with up to four handwritten pages of notes. </a:t>
            </a:r>
          </a:p>
          <a:p>
            <a:r>
              <a:rPr lang="en-GB" sz="2400" dirty="0">
                <a:latin typeface="Courier New" pitchFamily="49" charset="0"/>
                <a:cs typeface="Courier New" pitchFamily="49" charset="0"/>
              </a:rPr>
              <a:t>If they did just that, and gave bits of it back in exams, they got degrees. In seminars then, nothing much happened most of the time. </a:t>
            </a:r>
          </a:p>
          <a:p>
            <a:r>
              <a:rPr lang="en-GB" sz="2400" dirty="0">
                <a:latin typeface="Courier New" pitchFamily="49" charset="0"/>
                <a:cs typeface="Courier New" pitchFamily="49" charset="0"/>
              </a:rPr>
              <a:t>Perhaps it was thus when our recent Minister of Education was a student?</a:t>
            </a:r>
          </a:p>
        </p:txBody>
      </p:sp>
    </p:spTree>
    <p:extLst>
      <p:ext uri="{BB962C8B-B14F-4D97-AF65-F5344CB8AC3E}">
        <p14:creationId xmlns:p14="http://schemas.microsoft.com/office/powerpoint/2010/main" val="351988540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FF00FF"/>
                </a:solidFill>
              </a:rPr>
              <a:t>But now...</a:t>
            </a:r>
          </a:p>
        </p:txBody>
      </p:sp>
      <p:sp>
        <p:nvSpPr>
          <p:cNvPr id="3" name="Content Placeholder 2"/>
          <p:cNvSpPr>
            <a:spLocks noGrp="1"/>
          </p:cNvSpPr>
          <p:nvPr>
            <p:ph idx="1"/>
          </p:nvPr>
        </p:nvSpPr>
        <p:spPr/>
        <p:txBody>
          <a:bodyPr/>
          <a:lstStyle/>
          <a:p>
            <a:r>
              <a:rPr lang="en-GB" dirty="0"/>
              <a:t>In our digital age, things have changed rather a lot. Many students don’t come with pens for a start – they do have </a:t>
            </a:r>
            <a:r>
              <a:rPr lang="en-GB" dirty="0" err="1"/>
              <a:t>smartphones</a:t>
            </a:r>
            <a:r>
              <a:rPr lang="en-GB" dirty="0"/>
              <a:t>, laptops and tablets. </a:t>
            </a:r>
          </a:p>
          <a:p>
            <a:r>
              <a:rPr lang="en-GB" dirty="0"/>
              <a:t>The amount of information around has grown exponentially. Students may see hundreds of screens of it per lecture by the time they’ve downloaded the slides, explored the </a:t>
            </a:r>
            <a:r>
              <a:rPr lang="en-GB" dirty="0" err="1"/>
              <a:t>weblinks</a:t>
            </a:r>
            <a:r>
              <a:rPr lang="en-GB" dirty="0"/>
              <a:t> and digested the </a:t>
            </a:r>
            <a:r>
              <a:rPr lang="en-GB" dirty="0" err="1"/>
              <a:t>ebooks</a:t>
            </a:r>
            <a:r>
              <a:rPr lang="en-GB" dirty="0"/>
              <a:t>. </a:t>
            </a:r>
          </a:p>
        </p:txBody>
      </p:sp>
    </p:spTree>
    <p:extLst>
      <p:ext uri="{BB962C8B-B14F-4D97-AF65-F5344CB8AC3E}">
        <p14:creationId xmlns:p14="http://schemas.microsoft.com/office/powerpoint/2010/main" val="9990333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50"/>
                </a:solidFill>
                <a:latin typeface="Calibri" pitchFamily="34" charset="0"/>
              </a:rPr>
              <a:t>Getting to know each other</a:t>
            </a:r>
          </a:p>
        </p:txBody>
      </p:sp>
      <p:sp>
        <p:nvSpPr>
          <p:cNvPr id="3" name="Content Placeholder 2"/>
          <p:cNvSpPr>
            <a:spLocks noGrp="1"/>
          </p:cNvSpPr>
          <p:nvPr>
            <p:ph idx="1"/>
          </p:nvPr>
        </p:nvSpPr>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800" dirty="0">
                <a:solidFill>
                  <a:srgbClr val="990000"/>
                </a:solidFill>
                <a:latin typeface="Creepy" pitchFamily="82" charset="0"/>
              </a:rPr>
              <a:t>		</a:t>
            </a:r>
            <a:r>
              <a:rPr lang="en-GB" sz="48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1978234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Sally Brown on lectures (2015)</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Many argue that the era of lectures has passed, that it is archaic to expect students to sit physically present in the same room as the lecturer, passively listening to and noting what is said, and thereby absorbing content.</a:t>
            </a:r>
          </a:p>
          <a:p>
            <a:pPr>
              <a:lnSpc>
                <a:spcPct val="100000"/>
              </a:lnSpc>
            </a:pPr>
            <a:r>
              <a:rPr lang="en-GB" sz="2800" dirty="0">
                <a:latin typeface="Calibri" pitchFamily="34" charset="0"/>
              </a:rPr>
              <a:t> If you sit at the back of the lecture theatre and watch what students are actually doing on their laptops and mobile devices, </a:t>
            </a:r>
            <a:r>
              <a:rPr lang="en-GB" sz="2800" dirty="0">
                <a:solidFill>
                  <a:schemeClr val="accent2">
                    <a:lumMod val="60000"/>
                    <a:lumOff val="40000"/>
                  </a:schemeClr>
                </a:solidFill>
                <a:latin typeface="Calibri" pitchFamily="34" charset="0"/>
              </a:rPr>
              <a:t>it is evident that few students nowadays simply sit and make traditional lecture notes with pens and paper.</a:t>
            </a:r>
            <a:r>
              <a:rPr lang="en-GB" sz="2800" dirty="0">
                <a:latin typeface="Calibri" pitchFamily="34" charset="0"/>
              </a:rPr>
              <a:t> </a:t>
            </a:r>
          </a:p>
        </p:txBody>
      </p:sp>
    </p:spTree>
    <p:extLst>
      <p:ext uri="{BB962C8B-B14F-4D97-AF65-F5344CB8AC3E}">
        <p14:creationId xmlns:p14="http://schemas.microsoft.com/office/powerpoint/2010/main" val="27605839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Ken Bain on lectures, 2004</a:t>
            </a:r>
          </a:p>
        </p:txBody>
      </p:sp>
      <p:sp>
        <p:nvSpPr>
          <p:cNvPr id="5" name="Content Placeholder 4"/>
          <p:cNvSpPr>
            <a:spLocks noGrp="1"/>
          </p:cNvSpPr>
          <p:nvPr>
            <p:ph idx="1"/>
          </p:nvPr>
        </p:nvSpPr>
        <p:spPr>
          <a:xfrm>
            <a:off x="358775" y="1066801"/>
            <a:ext cx="8605838" cy="480060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00000"/>
              </a:lnSpc>
            </a:pPr>
            <a:r>
              <a:rPr lang="en-GB" sz="2800" dirty="0">
                <a:latin typeface="Calibri" pitchFamily="34" charset="0"/>
              </a:rPr>
              <a:t>But lectures from highly effective teachers nearly always have the same five features of critical learning... </a:t>
            </a:r>
          </a:p>
          <a:p>
            <a:pPr>
              <a:lnSpc>
                <a:spcPct val="100000"/>
              </a:lnSpc>
            </a:pPr>
            <a:r>
              <a:rPr lang="en-GB" sz="2800" dirty="0">
                <a:latin typeface="Calibri" pitchFamily="34" charset="0"/>
              </a:rPr>
              <a:t>They begin with a question (sometimes embedded in a story), continue with some attempt to help student understand the significance of the question (connecting it to larger questions, raising it in provocative ways, noting its implications), stimulate students to engage the question critically, making an argument about how to answer that question (complete with evidence, reasoning and conclusion), and end with conclusions. (Bain, 2004, p.107).</a:t>
            </a:r>
          </a:p>
        </p:txBody>
      </p:sp>
    </p:spTree>
    <p:extLst>
      <p:ext uri="{BB962C8B-B14F-4D97-AF65-F5344CB8AC3E}">
        <p14:creationId xmlns:p14="http://schemas.microsoft.com/office/powerpoint/2010/main" val="687060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Diana </a:t>
            </a:r>
            <a:r>
              <a:rPr lang="en-GB" sz="3600" dirty="0" err="1">
                <a:solidFill>
                  <a:srgbClr val="008000"/>
                </a:solidFill>
                <a:latin typeface="Calibri" pitchFamily="34" charset="0"/>
              </a:rPr>
              <a:t>Laurillard</a:t>
            </a:r>
            <a:r>
              <a:rPr lang="en-GB" sz="3600" dirty="0">
                <a:solidFill>
                  <a:srgbClr val="008000"/>
                </a:solidFill>
                <a:latin typeface="Calibri" pitchFamily="34" charset="0"/>
              </a:rPr>
              <a:t>, 1993:</a:t>
            </a:r>
          </a:p>
        </p:txBody>
      </p:sp>
      <p:sp>
        <p:nvSpPr>
          <p:cNvPr id="5" name="Content Placeholder 4"/>
          <p:cNvSpPr>
            <a:spLocks noGrp="1"/>
          </p:cNvSpPr>
          <p:nvPr>
            <p:ph idx="1"/>
          </p:nvPr>
        </p:nvSpPr>
        <p:spPr/>
        <p:txBody>
          <a:bodyPr/>
          <a:lstStyle/>
          <a:p>
            <a:pPr>
              <a:lnSpc>
                <a:spcPct val="100000"/>
              </a:lnSpc>
            </a:pPr>
            <a:r>
              <a:rPr lang="en-GB" sz="2800" dirty="0"/>
              <a:t>Why aren’t lectures scrapped as a teaching method? If we forget the eight hundred years of university traditions that legitimises them, and imaging starting afresh with the problem of how best to get a large percentage of the population to understand difficult and complex ideas, I doubt that lectures will immediately spring to mind as the obvious solution.</a:t>
            </a:r>
          </a:p>
        </p:txBody>
      </p:sp>
    </p:spTree>
    <p:extLst>
      <p:ext uri="{BB962C8B-B14F-4D97-AF65-F5344CB8AC3E}">
        <p14:creationId xmlns:p14="http://schemas.microsoft.com/office/powerpoint/2010/main" val="21960789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Diana </a:t>
            </a:r>
            <a:r>
              <a:rPr lang="en-GB" sz="3600" dirty="0" err="1">
                <a:solidFill>
                  <a:srgbClr val="008000"/>
                </a:solidFill>
                <a:latin typeface="Calibri" pitchFamily="34" charset="0"/>
              </a:rPr>
              <a:t>Laurillard</a:t>
            </a:r>
            <a:r>
              <a:rPr lang="en-GB" sz="3600" dirty="0">
                <a:solidFill>
                  <a:srgbClr val="008000"/>
                </a:solidFill>
                <a:latin typeface="Calibri" pitchFamily="34" charset="0"/>
              </a:rPr>
              <a:t>, 1993: contd.</a:t>
            </a:r>
          </a:p>
        </p:txBody>
      </p:sp>
      <p:sp>
        <p:nvSpPr>
          <p:cNvPr id="5" name="Content Placeholder 4"/>
          <p:cNvSpPr>
            <a:spLocks noGrp="1"/>
          </p:cNvSpPr>
          <p:nvPr>
            <p:ph idx="1"/>
          </p:nvPr>
        </p:nvSpPr>
        <p:spPr/>
        <p:txBody>
          <a:bodyPr/>
          <a:lstStyle/>
          <a:p>
            <a:pPr>
              <a:lnSpc>
                <a:spcPct val="100000"/>
              </a:lnSpc>
            </a:pPr>
            <a:r>
              <a:rPr lang="en-GB" sz="2800" dirty="0"/>
              <a:t>Academics will always define the value of the ‘inspirational’ lecture as though this could clinch the argument. But how many inspirational lectures could you reasonably give in a week? How many could a student reasonably absorb? Inspirational lectures are likely to be occasional events. Academics as ‘students’ typically think little of the method.</a:t>
            </a:r>
          </a:p>
          <a:p>
            <a:pPr>
              <a:lnSpc>
                <a:spcPct val="100000"/>
              </a:lnSpc>
            </a:pPr>
            <a:r>
              <a:rPr lang="en-GB" sz="2800" dirty="0" err="1"/>
              <a:t>Laurillard</a:t>
            </a:r>
            <a:r>
              <a:rPr lang="en-GB" sz="2800" dirty="0"/>
              <a:t>, D. (1993) </a:t>
            </a:r>
            <a:r>
              <a:rPr lang="en-GB" sz="2800" i="1" dirty="0"/>
              <a:t>Rethinking university teaching, a framework for the effective use of educational technology, </a:t>
            </a:r>
            <a:r>
              <a:rPr lang="en-GB" sz="2800" dirty="0"/>
              <a:t>London: Routledge. </a:t>
            </a:r>
          </a:p>
        </p:txBody>
      </p:sp>
    </p:spTree>
    <p:extLst>
      <p:ext uri="{BB962C8B-B14F-4D97-AF65-F5344CB8AC3E}">
        <p14:creationId xmlns:p14="http://schemas.microsoft.com/office/powerpoint/2010/main" val="1222280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Diana </a:t>
            </a:r>
            <a:r>
              <a:rPr lang="en-GB" sz="3600" dirty="0" err="1">
                <a:solidFill>
                  <a:srgbClr val="008000"/>
                </a:solidFill>
                <a:latin typeface="Calibri" pitchFamily="34" charset="0"/>
              </a:rPr>
              <a:t>Laurillard</a:t>
            </a:r>
            <a:r>
              <a:rPr lang="en-GB" sz="3600" dirty="0">
                <a:solidFill>
                  <a:srgbClr val="008000"/>
                </a:solidFill>
                <a:latin typeface="Calibri" pitchFamily="34" charset="0"/>
              </a:rPr>
              <a:t>, 20 years on...</a:t>
            </a:r>
          </a:p>
        </p:txBody>
      </p:sp>
      <p:sp>
        <p:nvSpPr>
          <p:cNvPr id="5" name="Content Placeholder 4"/>
          <p:cNvSpPr>
            <a:spLocks noGrp="1"/>
          </p:cNvSpPr>
          <p:nvPr>
            <p:ph idx="1"/>
          </p:nvPr>
        </p:nvSpPr>
        <p:spPr/>
        <p:txBody>
          <a:bodyPr/>
          <a:lstStyle/>
          <a:p>
            <a:pPr>
              <a:lnSpc>
                <a:spcPct val="100000"/>
              </a:lnSpc>
            </a:pPr>
            <a:r>
              <a:rPr lang="en-GB" sz="2600" dirty="0"/>
              <a:t>No one has yet shown that we need to change our understanding of how students learn. There have been some wild statements from opinion-formers about technology revolutionising how students will learn in the 21</a:t>
            </a:r>
            <a:r>
              <a:rPr lang="en-GB" sz="2600" baseline="30000" dirty="0"/>
              <a:t>st</a:t>
            </a:r>
            <a:r>
              <a:rPr lang="en-GB" sz="2600" dirty="0"/>
              <a:t> Century, but the research-based fundamentals of what it takes to learn have not been challenges....</a:t>
            </a:r>
          </a:p>
          <a:p>
            <a:pPr>
              <a:lnSpc>
                <a:spcPct val="100000"/>
              </a:lnSpc>
            </a:pPr>
            <a:r>
              <a:rPr lang="en-GB" sz="2600" dirty="0" err="1"/>
              <a:t>Laurillard</a:t>
            </a:r>
            <a:r>
              <a:rPr lang="en-GB" sz="2600" dirty="0"/>
              <a:t>, D</a:t>
            </a:r>
            <a:r>
              <a:rPr lang="en-GB" sz="2600" dirty="0">
                <a:sym typeface="Wingdings" pitchFamily="2" charset="2"/>
              </a:rPr>
              <a:t>. (2013) in </a:t>
            </a:r>
            <a:r>
              <a:rPr lang="en-GB" sz="2600" dirty="0" err="1"/>
              <a:t>Beetham</a:t>
            </a:r>
            <a:r>
              <a:rPr lang="en-GB" sz="2600" dirty="0"/>
              <a:t>, H. and Sharpe, R. (Eds.) </a:t>
            </a:r>
            <a:r>
              <a:rPr lang="en-GB" sz="2600" i="1" dirty="0"/>
              <a:t>Rethinking pedagogy for a digital age (2</a:t>
            </a:r>
            <a:r>
              <a:rPr lang="en-GB" sz="2600" i="1" baseline="30000" dirty="0"/>
              <a:t>nd</a:t>
            </a:r>
            <a:r>
              <a:rPr lang="en-GB" sz="2600" i="1" dirty="0"/>
              <a:t> edition), </a:t>
            </a:r>
            <a:r>
              <a:rPr lang="en-GB" sz="2600" dirty="0"/>
              <a:t>London: </a:t>
            </a:r>
            <a:r>
              <a:rPr lang="en-GB" sz="2600" dirty="0" err="1"/>
              <a:t>Routledge</a:t>
            </a:r>
            <a:r>
              <a:rPr lang="en-GB" sz="2600" dirty="0"/>
              <a:t>: </a:t>
            </a:r>
            <a:r>
              <a:rPr lang="en-GB" sz="2600" dirty="0" err="1"/>
              <a:t>pp.xvi</a:t>
            </a:r>
            <a:r>
              <a:rPr lang="en-GB" sz="2600" dirty="0"/>
              <a:t>-xvii</a:t>
            </a:r>
          </a:p>
          <a:p>
            <a:pPr>
              <a:lnSpc>
                <a:spcPct val="100000"/>
              </a:lnSpc>
            </a:pPr>
            <a:endParaRPr lang="en-GB" sz="2600" dirty="0"/>
          </a:p>
        </p:txBody>
      </p:sp>
    </p:spTree>
    <p:extLst>
      <p:ext uri="{BB962C8B-B14F-4D97-AF65-F5344CB8AC3E}">
        <p14:creationId xmlns:p14="http://schemas.microsoft.com/office/powerpoint/2010/main" val="41580324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Information overload...</a:t>
            </a:r>
          </a:p>
        </p:txBody>
      </p:sp>
      <p:sp>
        <p:nvSpPr>
          <p:cNvPr id="5" name="Content Placeholder 4"/>
          <p:cNvSpPr>
            <a:spLocks noGrp="1"/>
          </p:cNvSpPr>
          <p:nvPr>
            <p:ph idx="1"/>
          </p:nvPr>
        </p:nvSpPr>
        <p:spPr>
          <a:xfrm>
            <a:off x="0" y="980728"/>
            <a:ext cx="8964613" cy="467042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00000"/>
              </a:lnSpc>
            </a:pPr>
            <a:r>
              <a:rPr lang="en-GB" sz="2600" dirty="0">
                <a:latin typeface="Calibri" pitchFamily="34" charset="0"/>
              </a:rPr>
              <a:t>A respected Swiss scientist, Conrad </a:t>
            </a:r>
            <a:r>
              <a:rPr lang="en-GB" sz="2600" dirty="0" err="1">
                <a:latin typeface="Calibri" pitchFamily="34" charset="0"/>
              </a:rPr>
              <a:t>Gessner</a:t>
            </a:r>
            <a:r>
              <a:rPr lang="en-GB" sz="2600" dirty="0">
                <a:latin typeface="Calibri" pitchFamily="34" charset="0"/>
              </a:rPr>
              <a:t>, might have been the first to raise the alarm about the effects of information overload. In a landmark book, he described how the modern world overwhelmed people with data and that this overabundance was both "confusing and harmful" to the mind.</a:t>
            </a:r>
          </a:p>
          <a:p>
            <a:pPr>
              <a:lnSpc>
                <a:spcPct val="100000"/>
              </a:lnSpc>
            </a:pPr>
            <a:r>
              <a:rPr lang="en-GB" sz="2600" dirty="0">
                <a:latin typeface="Calibri" pitchFamily="34" charset="0"/>
              </a:rPr>
              <a:t>It's worth noting that </a:t>
            </a:r>
            <a:r>
              <a:rPr lang="en-GB" sz="2600" dirty="0" err="1">
                <a:latin typeface="Calibri" pitchFamily="34" charset="0"/>
              </a:rPr>
              <a:t>Gessner</a:t>
            </a:r>
            <a:r>
              <a:rPr lang="en-GB" sz="2600" dirty="0">
                <a:latin typeface="Calibri" pitchFamily="34" charset="0"/>
              </a:rPr>
              <a:t>, for his part, never once used e-mail and was completely ignorant about computers. </a:t>
            </a:r>
          </a:p>
          <a:p>
            <a:pPr>
              <a:lnSpc>
                <a:spcPct val="100000"/>
              </a:lnSpc>
            </a:pPr>
            <a:r>
              <a:rPr lang="en-GB" sz="2600" dirty="0">
                <a:latin typeface="Calibri" pitchFamily="34" charset="0"/>
              </a:rPr>
              <a:t>That's not because he was a technophobe but because he </a:t>
            </a:r>
            <a:r>
              <a:rPr lang="en-GB" sz="2600" dirty="0">
                <a:solidFill>
                  <a:srgbClr val="FF00FF"/>
                </a:solidFill>
                <a:latin typeface="Calibri" pitchFamily="34" charset="0"/>
              </a:rPr>
              <a:t>died in 1565</a:t>
            </a:r>
            <a:r>
              <a:rPr lang="en-GB" sz="2600" dirty="0">
                <a:latin typeface="Calibri" pitchFamily="34" charset="0"/>
              </a:rPr>
              <a:t>. His warnings referred to the seemingly unmanageable flood of information unleashed by the printing press.</a:t>
            </a:r>
          </a:p>
          <a:p>
            <a:pPr>
              <a:lnSpc>
                <a:spcPct val="100000"/>
              </a:lnSpc>
            </a:pPr>
            <a:endParaRPr lang="en-GB" sz="2600" dirty="0">
              <a:latin typeface="Calibri" pitchFamily="34" charset="0"/>
            </a:endParaRPr>
          </a:p>
        </p:txBody>
      </p:sp>
    </p:spTree>
    <p:extLst>
      <p:ext uri="{BB962C8B-B14F-4D97-AF65-F5344CB8AC3E}">
        <p14:creationId xmlns:p14="http://schemas.microsoft.com/office/powerpoint/2010/main" val="24808801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t>Disengaged students</a:t>
            </a:r>
          </a:p>
        </p:txBody>
      </p:sp>
      <p:sp>
        <p:nvSpPr>
          <p:cNvPr id="3" name="Content Placeholder 2"/>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GB" dirty="0"/>
              <a:t>Don’t live up to their potential and fail to achieve their very best;</a:t>
            </a:r>
          </a:p>
          <a:p>
            <a:r>
              <a:rPr lang="en-GB" dirty="0"/>
              <a:t>Make life more difficult for the staff who teach and support them;</a:t>
            </a:r>
          </a:p>
          <a:p>
            <a:r>
              <a:rPr lang="en-GB" dirty="0"/>
              <a:t>Drop out of higher education, thereby damaging their own prospects and institutions’ performance indicators;</a:t>
            </a:r>
          </a:p>
          <a:p>
            <a:pPr>
              <a:buNone/>
            </a:pPr>
            <a:r>
              <a:rPr lang="en-GB" dirty="0"/>
              <a:t>Institutions suffer both financially and in terms of their status and reputation from high attrition rates. </a:t>
            </a:r>
          </a:p>
        </p:txBody>
      </p:sp>
    </p:spTree>
    <p:extLst>
      <p:ext uri="{BB962C8B-B14F-4D97-AF65-F5344CB8AC3E}">
        <p14:creationId xmlns:p14="http://schemas.microsoft.com/office/powerpoint/2010/main" val="25820718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Attendance</a:t>
            </a:r>
          </a:p>
        </p:txBody>
      </p:sp>
      <p:sp>
        <p:nvSpPr>
          <p:cNvPr id="3" name="Content Placeholder 2"/>
          <p:cNvSpPr>
            <a:spLocks noGrp="1"/>
          </p:cNvSpPr>
          <p:nvPr>
            <p:ph idx="1"/>
          </p:nvPr>
        </p:nvSpPr>
        <p:spPr>
          <a:xfrm>
            <a:off x="538162" y="908720"/>
            <a:ext cx="8354318" cy="4670425"/>
          </a:xfrm>
        </p:spPr>
        <p:txBody>
          <a:bodyPr/>
          <a:lstStyle/>
          <a:p>
            <a:r>
              <a:rPr lang="en-GB" sz="2800" dirty="0"/>
              <a:t>There are strong correlations between student attrition / failure to achieve potential and student attendance;</a:t>
            </a:r>
          </a:p>
          <a:p>
            <a:r>
              <a:rPr lang="en-GB" sz="2800" dirty="0"/>
              <a:t>However, just being there isn’t enough: the key is engagement rather than physical presence;</a:t>
            </a:r>
          </a:p>
          <a:p>
            <a:r>
              <a:rPr lang="en-GB" sz="2800" dirty="0"/>
              <a:t>We need to think through the rationale for students wanting to be there, and some of the things we do to support students, e.g. providing materials on the VLE may not support attendance;</a:t>
            </a:r>
          </a:p>
          <a:p>
            <a:r>
              <a:rPr lang="en-GB" sz="2800" dirty="0"/>
              <a:t>It’s not easy, but we have to find ways to engage students while they are in class to make them feel it is worth the effort of turning up.</a:t>
            </a:r>
          </a:p>
        </p:txBody>
      </p:sp>
    </p:spTree>
    <p:extLst>
      <p:ext uri="{BB962C8B-B14F-4D97-AF65-F5344CB8AC3E}">
        <p14:creationId xmlns:p14="http://schemas.microsoft.com/office/powerpoint/2010/main" val="22966735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 </a:t>
            </a:r>
          </a:p>
        </p:txBody>
      </p:sp>
      <p:sp>
        <p:nvSpPr>
          <p:cNvPr id="1441795" name="Rectangle 3"/>
          <p:cNvSpPr>
            <a:spLocks noGrp="1" noChangeArrowheads="1"/>
          </p:cNvSpPr>
          <p:nvPr>
            <p:ph idx="1"/>
          </p:nvPr>
        </p:nvSpPr>
        <p:spPr>
          <a:xfrm>
            <a:off x="0" y="620689"/>
            <a:ext cx="8964613" cy="5246712"/>
          </a:xfrm>
        </p:spPr>
        <p:txBody>
          <a:bodyPr/>
          <a:lstStyle/>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Start reasonably punctually. (Punctuality is about respect).</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Make good use of </a:t>
            </a:r>
            <a:r>
              <a:rPr lang="en-GB" sz="2600" dirty="0">
                <a:solidFill>
                  <a:srgbClr val="FF00FF"/>
                </a:solidFill>
                <a:latin typeface="Calibri" pitchFamily="34" charset="0"/>
                <a:cs typeface="Times New Roman" pitchFamily="18" charset="0"/>
              </a:rPr>
              <a:t>intended learning outcomes</a:t>
            </a:r>
            <a:r>
              <a:rPr lang="en-GB" sz="2600" dirty="0">
                <a:solidFill>
                  <a:srgbClr val="000000"/>
                </a:solidFill>
                <a:latin typeface="Calibri" pitchFamily="34" charset="0"/>
                <a:cs typeface="Times New Roman" pitchFamily="18" charset="0"/>
              </a:rPr>
              <a:t>. (Targets).</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Always link lectures to </a:t>
            </a:r>
            <a:r>
              <a:rPr lang="en-GB" sz="2600" dirty="0">
                <a:solidFill>
                  <a:srgbClr val="FF00FF"/>
                </a:solidFill>
                <a:latin typeface="Calibri" pitchFamily="34" charset="0"/>
                <a:cs typeface="Times New Roman" pitchFamily="18" charset="0"/>
              </a:rPr>
              <a:t>assessment</a:t>
            </a:r>
            <a:r>
              <a:rPr lang="en-GB" sz="2600" dirty="0">
                <a:solidFill>
                  <a:srgbClr val="000000"/>
                </a:solidFill>
                <a:latin typeface="Calibri" pitchFamily="34" charset="0"/>
                <a:cs typeface="Times New Roman" pitchFamily="18" charset="0"/>
              </a:rPr>
              <a:t>. (That’s what they need)</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Lecturers should be </a:t>
            </a:r>
            <a:r>
              <a:rPr lang="en-GB" sz="2600" dirty="0">
                <a:solidFill>
                  <a:srgbClr val="FF00FF"/>
                </a:solidFill>
                <a:latin typeface="Calibri" pitchFamily="34" charset="0"/>
                <a:cs typeface="Times New Roman" pitchFamily="18" charset="0"/>
              </a:rPr>
              <a:t>seen and heard</a:t>
            </a:r>
            <a:r>
              <a:rPr lang="en-GB" sz="2600" dirty="0">
                <a:solidFill>
                  <a:srgbClr val="000000"/>
                </a:solidFill>
                <a:latin typeface="Calibri" pitchFamily="34" charset="0"/>
                <a:cs typeface="Times New Roman" pitchFamily="18" charset="0"/>
              </a:rPr>
              <a:t>.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Don’t keep slides up </a:t>
            </a:r>
            <a:r>
              <a:rPr lang="en-GB" sz="2600" dirty="0">
                <a:solidFill>
                  <a:srgbClr val="FF00FF"/>
                </a:solidFill>
                <a:latin typeface="Calibri" pitchFamily="34" charset="0"/>
                <a:cs typeface="Times New Roman" pitchFamily="18" charset="0"/>
              </a:rPr>
              <a:t>too long</a:t>
            </a:r>
            <a:r>
              <a:rPr lang="en-GB" sz="2600" dirty="0">
                <a:solidFill>
                  <a:srgbClr val="000000"/>
                </a:solidFill>
                <a:latin typeface="Calibri" pitchFamily="34" charset="0"/>
                <a:cs typeface="Times New Roman" pitchFamily="18" charset="0"/>
              </a:rPr>
              <a:t>. (Use ‘B’)</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Avoid death by bullet point.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Try to cause the learners to </a:t>
            </a:r>
            <a:r>
              <a:rPr lang="en-GB" sz="2600" i="1" dirty="0">
                <a:solidFill>
                  <a:srgbClr val="FF00FF"/>
                </a:solidFill>
                <a:latin typeface="Calibri" pitchFamily="34" charset="0"/>
                <a:cs typeface="Times New Roman" pitchFamily="18" charset="0"/>
              </a:rPr>
              <a:t>like</a:t>
            </a:r>
            <a:r>
              <a:rPr lang="en-GB" sz="2600" dirty="0">
                <a:solidFill>
                  <a:srgbClr val="000000"/>
                </a:solidFill>
                <a:latin typeface="Calibri" pitchFamily="34" charset="0"/>
                <a:cs typeface="Times New Roman" pitchFamily="18" charset="0"/>
              </a:rPr>
              <a:t> you. (Smile).</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Think of what learners will be </a:t>
            </a:r>
            <a:r>
              <a:rPr lang="en-GB" sz="2600" i="1" dirty="0">
                <a:solidFill>
                  <a:srgbClr val="FF00FF"/>
                </a:solidFill>
                <a:latin typeface="Calibri" pitchFamily="34" charset="0"/>
                <a:cs typeface="Times New Roman" pitchFamily="18" charset="0"/>
              </a:rPr>
              <a:t>doing</a:t>
            </a:r>
            <a:r>
              <a:rPr lang="en-GB" sz="2600" dirty="0">
                <a:solidFill>
                  <a:srgbClr val="000000"/>
                </a:solidFill>
                <a:latin typeface="Calibri" pitchFamily="34" charset="0"/>
                <a:cs typeface="Times New Roman" pitchFamily="18" charset="0"/>
              </a:rPr>
              <a:t> during the lecture.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Get learners </a:t>
            </a:r>
            <a:r>
              <a:rPr lang="en-GB" sz="2600" dirty="0">
                <a:solidFill>
                  <a:srgbClr val="FF00FF"/>
                </a:solidFill>
                <a:latin typeface="Calibri" pitchFamily="34" charset="0"/>
                <a:cs typeface="Times New Roman" pitchFamily="18" charset="0"/>
              </a:rPr>
              <a:t>note-making</a:t>
            </a:r>
            <a:r>
              <a:rPr lang="en-GB" sz="2600" dirty="0">
                <a:solidFill>
                  <a:srgbClr val="000000"/>
                </a:solidFill>
                <a:latin typeface="Calibri" pitchFamily="34" charset="0"/>
                <a:cs typeface="Times New Roman" pitchFamily="18" charset="0"/>
              </a:rPr>
              <a:t>, not just note-taking.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Don’t put too much into that </a:t>
            </a:r>
            <a:r>
              <a:rPr lang="en-GB" sz="2600" dirty="0">
                <a:solidFill>
                  <a:srgbClr val="FF00FF"/>
                </a:solidFill>
                <a:latin typeface="Calibri" pitchFamily="34" charset="0"/>
                <a:cs typeface="Times New Roman" pitchFamily="18" charset="0"/>
              </a:rPr>
              <a:t>first</a:t>
            </a:r>
            <a:r>
              <a:rPr lang="en-GB" sz="2600" dirty="0">
                <a:solidFill>
                  <a:srgbClr val="000000"/>
                </a:solidFill>
                <a:latin typeface="Calibri" pitchFamily="34" charset="0"/>
                <a:cs typeface="Times New Roman" pitchFamily="18" charset="0"/>
              </a:rPr>
              <a:t> lecture. (No second chance to make the right first impression).</a:t>
            </a:r>
          </a:p>
        </p:txBody>
      </p:sp>
      <p:sp>
        <p:nvSpPr>
          <p:cNvPr id="4" name="TextBox 3"/>
          <p:cNvSpPr txBox="1"/>
          <p:nvPr/>
        </p:nvSpPr>
        <p:spPr>
          <a:xfrm>
            <a:off x="251520" y="0"/>
            <a:ext cx="8352928"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pitchFamily="34" charset="0"/>
              </a:rPr>
              <a:t>Making Lectures Unmissable in our digital age</a:t>
            </a:r>
          </a:p>
        </p:txBody>
      </p:sp>
    </p:spTree>
    <p:extLst>
      <p:ext uri="{BB962C8B-B14F-4D97-AF65-F5344CB8AC3E}">
        <p14:creationId xmlns:p14="http://schemas.microsoft.com/office/powerpoint/2010/main" val="21046853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ChangeArrowheads="1"/>
          </p:cNvSpPr>
          <p:nvPr>
            <p:ph idx="1"/>
          </p:nvPr>
        </p:nvSpPr>
        <p:spPr>
          <a:xfrm>
            <a:off x="0" y="620689"/>
            <a:ext cx="8964613" cy="5246712"/>
          </a:xfrm>
        </p:spPr>
        <p:txBody>
          <a:bodyPr/>
          <a:lstStyle/>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Be kind to learners’ brains. (Concentration spans </a:t>
            </a:r>
            <a:r>
              <a:rPr lang="en-GB" sz="2600" dirty="0">
                <a:solidFill>
                  <a:srgbClr val="FF00FF"/>
                </a:solidFill>
                <a:latin typeface="Calibri" pitchFamily="34" charset="0"/>
                <a:cs typeface="Times New Roman" pitchFamily="18" charset="0"/>
              </a:rPr>
              <a:t>minutes</a:t>
            </a:r>
            <a:r>
              <a:rPr lang="en-GB" sz="2600" dirty="0">
                <a:solidFill>
                  <a:srgbClr val="000000"/>
                </a:solidFill>
                <a:latin typeface="Calibri" pitchFamily="34" charset="0"/>
                <a:cs typeface="Times New Roman" pitchFamily="18" charset="0"/>
              </a:rPr>
              <a:t>)</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Bring in some appropriate </a:t>
            </a:r>
            <a:r>
              <a:rPr lang="en-GB" sz="2600" dirty="0">
                <a:solidFill>
                  <a:srgbClr val="FF00FF"/>
                </a:solidFill>
                <a:latin typeface="Calibri" pitchFamily="34" charset="0"/>
                <a:cs typeface="Times New Roman" pitchFamily="18" charset="0"/>
              </a:rPr>
              <a:t>humour</a:t>
            </a:r>
            <a:r>
              <a:rPr lang="en-GB" sz="2600" dirty="0">
                <a:solidFill>
                  <a:srgbClr val="000000"/>
                </a:solidFill>
                <a:latin typeface="Calibri" pitchFamily="34" charset="0"/>
                <a:cs typeface="Times New Roman" pitchFamily="18" charset="0"/>
              </a:rPr>
              <a:t>.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But don’t use humour if it’s </a:t>
            </a:r>
            <a:r>
              <a:rPr lang="en-GB" sz="2600" dirty="0">
                <a:solidFill>
                  <a:srgbClr val="FF00FF"/>
                </a:solidFill>
                <a:latin typeface="Calibri" pitchFamily="34" charset="0"/>
                <a:cs typeface="Times New Roman" pitchFamily="18" charset="0"/>
              </a:rPr>
              <a:t>not</a:t>
            </a:r>
            <a:r>
              <a:rPr lang="en-GB" sz="2600" dirty="0">
                <a:solidFill>
                  <a:srgbClr val="000000"/>
                </a:solidFill>
                <a:latin typeface="Calibri" pitchFamily="34" charset="0"/>
                <a:cs typeface="Times New Roman" pitchFamily="18" charset="0"/>
              </a:rPr>
              <a:t> working!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Give learners something to take away.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Flag up related sessions.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Think twice about giving out handout copies of your PowerPoint slides.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Keep yourself tuned into </a:t>
            </a:r>
            <a:r>
              <a:rPr lang="en-GB" sz="2600" dirty="0">
                <a:solidFill>
                  <a:srgbClr val="FF00FF"/>
                </a:solidFill>
                <a:latin typeface="Times New Roman" panose="02020603050405020304" pitchFamily="18" charset="0"/>
                <a:cs typeface="Times New Roman" panose="02020603050405020304" pitchFamily="18" charset="0"/>
              </a:rPr>
              <a:t>WIIFM</a:t>
            </a:r>
            <a:r>
              <a:rPr lang="en-GB" sz="2600" dirty="0">
                <a:solidFill>
                  <a:srgbClr val="000000"/>
                </a:solidFill>
                <a:latin typeface="Calibri" pitchFamily="34" charset="0"/>
                <a:cs typeface="Times New Roman" pitchFamily="18" charset="0"/>
              </a:rPr>
              <a:t>.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Don’t be unkind to learners who missed your </a:t>
            </a:r>
            <a:r>
              <a:rPr lang="en-GB" sz="2600" i="1" dirty="0">
                <a:solidFill>
                  <a:srgbClr val="FF00FF"/>
                </a:solidFill>
                <a:latin typeface="Calibri" pitchFamily="34" charset="0"/>
                <a:cs typeface="Times New Roman" pitchFamily="18" charset="0"/>
              </a:rPr>
              <a:t>last</a:t>
            </a:r>
            <a:r>
              <a:rPr lang="en-GB" sz="2600" dirty="0">
                <a:solidFill>
                  <a:srgbClr val="000000"/>
                </a:solidFill>
                <a:latin typeface="Calibri" pitchFamily="34" charset="0"/>
                <a:cs typeface="Times New Roman" pitchFamily="18" charset="0"/>
              </a:rPr>
              <a:t> lecture.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Don’t over-run. (</a:t>
            </a:r>
            <a:r>
              <a:rPr lang="en-GB" sz="2600" i="1" dirty="0">
                <a:solidFill>
                  <a:srgbClr val="000000"/>
                </a:solidFill>
                <a:latin typeface="Calibri" pitchFamily="34" charset="0"/>
                <a:cs typeface="Times New Roman" pitchFamily="18" charset="0"/>
              </a:rPr>
              <a:t>You </a:t>
            </a:r>
            <a:r>
              <a:rPr lang="en-GB" sz="2600" dirty="0">
                <a:solidFill>
                  <a:srgbClr val="000000"/>
                </a:solidFill>
                <a:latin typeface="Calibri" pitchFamily="34" charset="0"/>
                <a:cs typeface="Times New Roman" pitchFamily="18" charset="0"/>
              </a:rPr>
              <a:t>might over-ru</a:t>
            </a:r>
            <a:r>
              <a:rPr lang="en-GB" sz="2600" dirty="0">
                <a:solidFill>
                  <a:srgbClr val="000000"/>
                </a:solidFill>
                <a:cs typeface="Times New Roman" pitchFamily="18" charset="0"/>
              </a:rPr>
              <a:t>n, but </a:t>
            </a:r>
            <a:r>
              <a:rPr lang="en-GB" sz="2600" i="1" dirty="0">
                <a:solidFill>
                  <a:srgbClr val="000000"/>
                </a:solidFill>
                <a:cs typeface="Times New Roman" pitchFamily="18" charset="0"/>
              </a:rPr>
              <a:t>they</a:t>
            </a:r>
            <a:r>
              <a:rPr lang="en-GB" sz="2600" dirty="0">
                <a:solidFill>
                  <a:srgbClr val="000000"/>
                </a:solidFill>
                <a:cs typeface="Times New Roman" pitchFamily="18" charset="0"/>
              </a:rPr>
              <a:t> won’t).</a:t>
            </a:r>
            <a:endParaRPr lang="en-GB" sz="2600" dirty="0">
              <a:solidFill>
                <a:srgbClr val="000000"/>
              </a:solidFill>
              <a:latin typeface="Calibri" pitchFamily="34" charset="0"/>
              <a:cs typeface="Times New Roman" pitchFamily="18" charset="0"/>
            </a:endParaRP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Pave the way towards your </a:t>
            </a:r>
            <a:r>
              <a:rPr lang="en-GB" sz="2600" dirty="0">
                <a:solidFill>
                  <a:srgbClr val="FF00FF"/>
                </a:solidFill>
                <a:latin typeface="Calibri" pitchFamily="34" charset="0"/>
                <a:cs typeface="Times New Roman" pitchFamily="18" charset="0"/>
              </a:rPr>
              <a:t>next</a:t>
            </a:r>
            <a:r>
              <a:rPr lang="en-GB" sz="2600" dirty="0">
                <a:solidFill>
                  <a:srgbClr val="000000"/>
                </a:solidFill>
                <a:latin typeface="Calibri" pitchFamily="34" charset="0"/>
                <a:cs typeface="Times New Roman" pitchFamily="18" charset="0"/>
              </a:rPr>
              <a:t> lecture. </a:t>
            </a:r>
          </a:p>
        </p:txBody>
      </p:sp>
      <p:sp>
        <p:nvSpPr>
          <p:cNvPr id="3" name="TextBox 2"/>
          <p:cNvSpPr txBox="1"/>
          <p:nvPr/>
        </p:nvSpPr>
        <p:spPr>
          <a:xfrm>
            <a:off x="251520" y="0"/>
            <a:ext cx="8352928"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pitchFamily="34" charset="0"/>
              </a:rPr>
              <a:t>Making Lectures Unmissable</a:t>
            </a:r>
          </a:p>
        </p:txBody>
      </p:sp>
    </p:spTree>
    <p:extLst>
      <p:ext uri="{BB962C8B-B14F-4D97-AF65-F5344CB8AC3E}">
        <p14:creationId xmlns:p14="http://schemas.microsoft.com/office/powerpoint/2010/main" val="26026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000" b="1" dirty="0">
                <a:solidFill>
                  <a:srgbClr val="00B050"/>
                </a:solidFill>
              </a:rPr>
              <a:t>Name labels…</a:t>
            </a:r>
          </a:p>
        </p:txBody>
      </p:sp>
      <p:sp>
        <p:nvSpPr>
          <p:cNvPr id="4099" name="Rectangle 3"/>
          <p:cNvSpPr>
            <a:spLocks noGrp="1" noChangeArrowheads="1"/>
          </p:cNvSpPr>
          <p:nvPr>
            <p:ph type="body" idx="1"/>
          </p:nvPr>
        </p:nvSpPr>
        <p:spPr/>
        <p:txBody>
          <a:bodyPr/>
          <a:lstStyle/>
          <a:p>
            <a:r>
              <a:rPr lang="en-GB" sz="3200" dirty="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4101" name="Text Box 5"/>
          <p:cNvSpPr txBox="1">
            <a:spLocks noChangeArrowheads="1"/>
          </p:cNvSpPr>
          <p:nvPr/>
        </p:nvSpPr>
        <p:spPr bwMode="auto">
          <a:xfrm>
            <a:off x="6992938" y="2908300"/>
            <a:ext cx="1107552" cy="579438"/>
          </a:xfrm>
          <a:prstGeom prst="rect">
            <a:avLst/>
          </a:prstGeom>
          <a:noFill/>
          <a:ln w="12700">
            <a:noFill/>
            <a:miter lim="800000"/>
            <a:headEnd type="none" w="sm" len="sm"/>
            <a:tailEnd type="none" w="sm" len="sm"/>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993300"/>
                </a:solidFill>
                <a:effectLst/>
                <a:uLnTx/>
                <a:uFillTx/>
                <a:sym typeface="Symbol" pitchFamily="18" charset="2"/>
              </a:rPr>
              <a:t></a:t>
            </a:r>
            <a:r>
              <a:rPr kumimoji="0" lang="en-GB" sz="3200" b="1" i="0" u="none" strike="noStrike" kern="0" cap="none" spc="0" normalizeH="0" baseline="0" noProof="0" dirty="0">
                <a:ln>
                  <a:noFill/>
                </a:ln>
                <a:solidFill>
                  <a:srgbClr val="FF0000"/>
                </a:solidFill>
                <a:effectLst/>
                <a:uLnTx/>
                <a:uFillTx/>
                <a:sym typeface="Symbol" pitchFamily="18" charset="2"/>
              </a:rPr>
              <a:t>A</a:t>
            </a:r>
            <a:r>
              <a:rPr kumimoji="0" lang="en-GB" sz="3200" b="1" i="0" u="none" strike="noStrike" kern="0" cap="none" spc="0" normalizeH="0" baseline="0" noProof="0" dirty="0">
                <a:ln>
                  <a:noFill/>
                </a:ln>
                <a:solidFill>
                  <a:srgbClr val="0000CC"/>
                </a:solidFill>
                <a:effectLst/>
                <a:uLnTx/>
                <a:uFillTx/>
                <a:sym typeface="Symbol" pitchFamily="18" charset="2"/>
              </a:rPr>
              <a:t>3</a:t>
            </a:r>
            <a:endParaRPr kumimoji="0" lang="en-GB" sz="3200" b="1" i="0" u="none" strike="noStrike" kern="0" cap="none" spc="0" normalizeH="0" baseline="0" noProof="0" dirty="0">
              <a:ln>
                <a:noFill/>
              </a:ln>
              <a:solidFill>
                <a:srgbClr val="0000CC"/>
              </a:solidFill>
              <a:effectLst/>
              <a:uLnTx/>
              <a:uFillTx/>
            </a:endParaRPr>
          </a:p>
        </p:txBody>
      </p:sp>
      <p:sp>
        <p:nvSpPr>
          <p:cNvPr id="4102" name="Text Box 6"/>
          <p:cNvSpPr txBox="1">
            <a:spLocks noChangeArrowheads="1"/>
          </p:cNvSpPr>
          <p:nvPr/>
        </p:nvSpPr>
        <p:spPr bwMode="auto">
          <a:xfrm>
            <a:off x="5580069" y="3213108"/>
            <a:ext cx="1879041" cy="1323439"/>
          </a:xfrm>
          <a:prstGeom prst="rect">
            <a:avLst/>
          </a:prstGeom>
          <a:noFill/>
          <a:ln w="12700">
            <a:noFill/>
            <a:miter lim="800000"/>
            <a:headEnd type="none" w="sm" len="sm"/>
            <a:tailEnd type="none" w="sm" len="sm"/>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0" b="0" i="0" u="none" strike="noStrike" kern="0" cap="none" spc="0" normalizeH="0" baseline="0" noProof="0">
                <a:ln>
                  <a:noFill/>
                </a:ln>
                <a:solidFill>
                  <a:srgbClr val="000000"/>
                </a:solidFill>
                <a:effectLst/>
                <a:uLnTx/>
                <a:uFillTx/>
              </a:rPr>
              <a:t>Phil</a:t>
            </a:r>
          </a:p>
        </p:txBody>
      </p:sp>
    </p:spTree>
    <p:extLst>
      <p:ext uri="{BB962C8B-B14F-4D97-AF65-F5344CB8AC3E}">
        <p14:creationId xmlns:p14="http://schemas.microsoft.com/office/powerpoint/2010/main" val="34066566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b="1" kern="1200" dirty="0">
                <a:latin typeface="Calibri" pitchFamily="34" charset="0"/>
                <a:ea typeface="+mn-ea"/>
                <a:cs typeface="+mn-cs"/>
              </a:rPr>
              <a:t>Lectures</a:t>
            </a:r>
          </a:p>
        </p:txBody>
      </p:sp>
      <p:sp>
        <p:nvSpPr>
          <p:cNvPr id="3" name="Content Placeholder 2"/>
          <p:cNvSpPr>
            <a:spLocks noGrp="1"/>
          </p:cNvSpPr>
          <p:nvPr>
            <p:ph idx="1"/>
          </p:nvPr>
        </p:nvSpPr>
        <p:spPr/>
        <p:txBody>
          <a:bodyPr/>
          <a:lstStyle/>
          <a:p>
            <a:r>
              <a:rPr lang="en-GB" dirty="0">
                <a:solidFill>
                  <a:srgbClr val="002060"/>
                </a:solidFill>
              </a:rPr>
              <a:t>Lectures were once useful, but now, when all can read, and books are so numerous, lectures are unnecessary.</a:t>
            </a:r>
          </a:p>
          <a:p>
            <a:r>
              <a:rPr lang="en-GB" dirty="0">
                <a:solidFill>
                  <a:srgbClr val="002060"/>
                </a:solidFill>
              </a:rPr>
              <a:t>(Samuel Johnson, 1709-1784)</a:t>
            </a:r>
          </a:p>
        </p:txBody>
      </p:sp>
    </p:spTree>
    <p:extLst>
      <p:ext uri="{BB962C8B-B14F-4D97-AF65-F5344CB8AC3E}">
        <p14:creationId xmlns:p14="http://schemas.microsoft.com/office/powerpoint/2010/main" val="3999041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z="3200" b="1" dirty="0"/>
              <a:t>Characteristics of excellent university teachers (Sally Brown)</a:t>
            </a:r>
          </a:p>
        </p:txBody>
      </p:sp>
      <p:sp>
        <p:nvSpPr>
          <p:cNvPr id="10243" name="Content Placeholder 2"/>
          <p:cNvSpPr>
            <a:spLocks noGrp="1"/>
          </p:cNvSpPr>
          <p:nvPr>
            <p:ph idx="1"/>
          </p:nvPr>
        </p:nvSpPr>
        <p:spPr>
          <a:xfrm>
            <a:off x="0" y="1196752"/>
            <a:ext cx="9144000" cy="4789488"/>
          </a:xfrm>
        </p:spPr>
        <p:txBody>
          <a:bodyPr/>
          <a:lstStyle/>
          <a:p>
            <a:pPr marL="514350" indent="-514350">
              <a:buFont typeface="+mj-lt"/>
              <a:buAutoNum type="alphaLcParenR"/>
            </a:pPr>
            <a:r>
              <a:rPr lang="en-GB" sz="2800" dirty="0"/>
              <a:t>Knows subject  material thoroughly</a:t>
            </a:r>
          </a:p>
          <a:p>
            <a:pPr marL="514350" indent="-514350">
              <a:buFont typeface="+mj-lt"/>
              <a:buAutoNum type="alphaLcParenR"/>
            </a:pPr>
            <a:r>
              <a:rPr lang="en-GB" sz="2800" dirty="0"/>
              <a:t>Adopts a scholarly approach to the practice of teaching</a:t>
            </a:r>
          </a:p>
          <a:p>
            <a:pPr marL="514350" indent="-514350">
              <a:buFont typeface="+mj-lt"/>
              <a:buAutoNum type="alphaLcParenR"/>
            </a:pPr>
            <a:r>
              <a:rPr lang="en-GB" sz="2800" dirty="0"/>
              <a:t>Is reflective and regularly reviews own practice</a:t>
            </a:r>
          </a:p>
          <a:p>
            <a:pPr marL="514350" indent="-514350">
              <a:buFont typeface="+mj-lt"/>
              <a:buAutoNum type="alphaLcParenR"/>
            </a:pPr>
            <a:r>
              <a:rPr lang="en-GB" sz="2800" dirty="0"/>
              <a:t>Is well organised and plans curriculum effectively</a:t>
            </a:r>
          </a:p>
          <a:p>
            <a:pPr marL="514350" indent="-514350">
              <a:buFont typeface="+mj-lt"/>
              <a:buAutoNum type="alphaLcParenR"/>
            </a:pPr>
            <a:r>
              <a:rPr lang="en-GB" sz="2800" dirty="0"/>
              <a:t>Is passionate about teaching</a:t>
            </a:r>
          </a:p>
          <a:p>
            <a:pPr marL="514350" indent="-514350">
              <a:buFont typeface="+mj-lt"/>
              <a:buAutoNum type="alphaLcParenR"/>
            </a:pPr>
            <a:r>
              <a:rPr lang="en-GB" sz="2800" dirty="0"/>
              <a:t>Has a student-centred orientation to teaching</a:t>
            </a:r>
          </a:p>
          <a:p>
            <a:pPr marL="514350" indent="-514350">
              <a:buFont typeface="+mj-lt"/>
              <a:buAutoNum type="alphaLcParenR"/>
            </a:pPr>
            <a:r>
              <a:rPr lang="en-GB" sz="2800" dirty="0"/>
              <a:t>Regularly reviews innovations in learning and teaching and tries out ones relevant to own context</a:t>
            </a:r>
          </a:p>
          <a:p>
            <a:pPr marL="514350" indent="-514350">
              <a:buFont typeface="+mj-lt"/>
              <a:buAutoNum type="alphaLcParenR"/>
            </a:pPr>
            <a:r>
              <a:rPr lang="en-GB" sz="2800" dirty="0"/>
              <a:t>Ensures that assessment practices are fit for purpose and contribute to learning</a:t>
            </a:r>
          </a:p>
          <a:p>
            <a:pPr marL="514350" indent="-514350">
              <a:buFont typeface="+mj-lt"/>
              <a:buAutoNum type="alphaLcParenR"/>
            </a:pPr>
            <a:r>
              <a:rPr lang="en-GB" sz="2800" dirty="0"/>
              <a:t>Demonstrates empathy and emotional intelligence</a:t>
            </a:r>
          </a:p>
          <a:p>
            <a:pPr marL="514350" indent="-514350">
              <a:buFont typeface="+mj-lt"/>
              <a:buAutoNum type="alphaLcParenR"/>
            </a:pPr>
            <a:endParaRPr lang="en-GB" sz="2800" dirty="0"/>
          </a:p>
        </p:txBody>
      </p:sp>
    </p:spTree>
    <p:extLst>
      <p:ext uri="{BB962C8B-B14F-4D97-AF65-F5344CB8AC3E}">
        <p14:creationId xmlns:p14="http://schemas.microsoft.com/office/powerpoint/2010/main" val="3538584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mj-lt"/>
                <a:ea typeface="+mj-ea"/>
                <a:cs typeface="+mj-cs"/>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rPr>
              <a:t>7</a:t>
            </a:r>
          </a:p>
        </p:txBody>
      </p:sp>
    </p:spTree>
    <p:extLst>
      <p:ext uri="{BB962C8B-B14F-4D97-AF65-F5344CB8AC3E}">
        <p14:creationId xmlns:p14="http://schemas.microsoft.com/office/powerpoint/2010/main" val="19273940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8000"/>
                </a:solidFill>
                <a:effectLst/>
                <a:uLnTx/>
                <a:uFillTx/>
                <a:latin typeface="+mj-lt"/>
                <a:ea typeface="+mj-ea"/>
                <a:cs typeface="+mj-cs"/>
              </a:rPr>
              <a:t>Your results this morning.</a:t>
            </a:r>
            <a:r>
              <a:rPr kumimoji="0" lang="en-GB" sz="3600" b="1" i="0" u="none" strike="noStrike" kern="0" cap="none" spc="0" normalizeH="0" noProof="0" dirty="0">
                <a:ln>
                  <a:noFill/>
                </a:ln>
                <a:solidFill>
                  <a:srgbClr val="008000"/>
                </a:solidFill>
                <a:effectLst/>
                <a:uLnTx/>
                <a:uFillTx/>
                <a:latin typeface="+mj-lt"/>
                <a:ea typeface="+mj-ea"/>
                <a:cs typeface="+mj-cs"/>
              </a:rPr>
              <a:t> (In the afternoon, we did something else!)</a:t>
            </a:r>
            <a:endParaRPr kumimoji="0" lang="en-GB" sz="3600" b="1" i="0" u="none" strike="noStrike" kern="0" cap="none" spc="0" normalizeH="0" baseline="0" noProof="0" dirty="0">
              <a:ln>
                <a:noFill/>
              </a:ln>
              <a:solidFill>
                <a:srgbClr val="008000"/>
              </a:solidFill>
              <a:effectLst/>
              <a:uLnTx/>
              <a:uFillTx/>
              <a:latin typeface="+mj-lt"/>
              <a:ea typeface="+mj-ea"/>
              <a:cs typeface="+mj-cs"/>
            </a:endParaRPr>
          </a:p>
        </p:txBody>
      </p:sp>
      <p:sp>
        <p:nvSpPr>
          <p:cNvPr id="3" name="Rectangle 3"/>
          <p:cNvSpPr>
            <a:spLocks noChangeArrowheads="1"/>
          </p:cNvSpPr>
          <p:nvPr/>
        </p:nvSpPr>
        <p:spPr bwMode="auto">
          <a:xfrm>
            <a:off x="3296795" y="203200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70C0"/>
                </a:solidFill>
                <a:effectLst/>
                <a:uLnTx/>
                <a:uFillTx/>
              </a:rPr>
              <a:t>E,F,E,E</a:t>
            </a:r>
          </a:p>
        </p:txBody>
      </p:sp>
      <p:sp>
        <p:nvSpPr>
          <p:cNvPr id="4"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70C0"/>
                </a:solidFill>
                <a:effectLst/>
                <a:uLnTx/>
                <a:uFillTx/>
              </a:rPr>
              <a:t>I,E,F,D,</a:t>
            </a:r>
          </a:p>
        </p:txBody>
      </p:sp>
      <p:sp>
        <p:nvSpPr>
          <p:cNvPr id="5"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70C0"/>
                </a:solidFill>
                <a:effectLst/>
                <a:uLnTx/>
                <a:uFillTx/>
              </a:rPr>
              <a:t>F,I,A,A,</a:t>
            </a:r>
          </a:p>
        </p:txBody>
      </p:sp>
      <p:sp>
        <p:nvSpPr>
          <p:cNvPr id="6"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70C0"/>
              </a:solidFill>
              <a:effectLst/>
              <a:uLnTx/>
              <a:uFillTx/>
            </a:endParaRPr>
          </a:p>
        </p:txBody>
      </p:sp>
      <p:sp>
        <p:nvSpPr>
          <p:cNvPr id="7"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70C0"/>
              </a:solidFill>
              <a:effectLst/>
              <a:uLnTx/>
              <a:uFillTx/>
            </a:endParaRPr>
          </a:p>
        </p:txBody>
      </p:sp>
      <p:sp>
        <p:nvSpPr>
          <p:cNvPr id="8"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70C0"/>
              </a:solidFill>
              <a:effectLst/>
              <a:uLnTx/>
              <a:uFillTx/>
            </a:endParaRPr>
          </a:p>
        </p:txBody>
      </p:sp>
      <p:sp>
        <p:nvSpPr>
          <p:cNvPr id="9"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70C0"/>
              </a:solidFill>
              <a:effectLst/>
              <a:uLnTx/>
              <a:uFillTx/>
            </a:endParaRPr>
          </a:p>
        </p:txBody>
      </p:sp>
      <p:sp>
        <p:nvSpPr>
          <p:cNvPr id="10"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70C0"/>
                </a:solidFill>
                <a:effectLst/>
                <a:uLnTx/>
                <a:uFillTx/>
              </a:rPr>
              <a:t>B,A,G,C</a:t>
            </a:r>
          </a:p>
        </p:txBody>
      </p:sp>
      <p:sp>
        <p:nvSpPr>
          <p:cNvPr id="13"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70C0"/>
              </a:solidFill>
              <a:effectLst/>
              <a:uLnTx/>
              <a:uFillTx/>
            </a:endParaRPr>
          </a:p>
        </p:txBody>
      </p:sp>
    </p:spTree>
    <p:extLst>
      <p:ext uri="{BB962C8B-B14F-4D97-AF65-F5344CB8AC3E}">
        <p14:creationId xmlns:p14="http://schemas.microsoft.com/office/powerpoint/2010/main" val="42905243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dirty="0">
                <a:solidFill>
                  <a:srgbClr val="008000"/>
                </a:solidFill>
              </a:rPr>
              <a:t>Disruptive Technology?</a:t>
            </a:r>
          </a:p>
        </p:txBody>
      </p:sp>
      <p:sp>
        <p:nvSpPr>
          <p:cNvPr id="3" name="Content Placeholder 2"/>
          <p:cNvSpPr>
            <a:spLocks noGrp="1"/>
          </p:cNvSpPr>
          <p:nvPr>
            <p:ph idx="1"/>
          </p:nvPr>
        </p:nvSpPr>
        <p:spPr>
          <a:xfrm>
            <a:off x="358775" y="764704"/>
            <a:ext cx="8605838" cy="6093296"/>
          </a:xfrm>
        </p:spPr>
        <p:txBody>
          <a:bodyPr/>
          <a:lstStyle/>
          <a:p>
            <a:pPr>
              <a:lnSpc>
                <a:spcPct val="100000"/>
              </a:lnSpc>
              <a:buNone/>
            </a:pPr>
            <a:r>
              <a:rPr lang="en-US" sz="2400" dirty="0"/>
              <a:t>“A </a:t>
            </a:r>
            <a:r>
              <a:rPr lang="en-US" sz="2400" dirty="0">
                <a:solidFill>
                  <a:srgbClr val="FF0000"/>
                </a:solidFill>
              </a:rPr>
              <a:t>disruptive technology </a:t>
            </a:r>
            <a:r>
              <a:rPr lang="en-US" sz="2400" dirty="0"/>
              <a:t>is an innovation providing a product or service that is so compelling that everyone rapidly abandons their current way of doing things and flocks to what is new”. </a:t>
            </a:r>
          </a:p>
          <a:p>
            <a:pPr>
              <a:lnSpc>
                <a:spcPct val="100000"/>
              </a:lnSpc>
              <a:buNone/>
            </a:pPr>
            <a:r>
              <a:rPr lang="en-US" sz="2400" dirty="0"/>
              <a:t>Previous ones included…</a:t>
            </a:r>
          </a:p>
          <a:p>
            <a:pPr>
              <a:lnSpc>
                <a:spcPct val="100000"/>
              </a:lnSpc>
            </a:pPr>
            <a:r>
              <a:rPr lang="en-US" sz="2400" dirty="0"/>
              <a:t>Chalk?</a:t>
            </a:r>
          </a:p>
          <a:p>
            <a:pPr>
              <a:lnSpc>
                <a:spcPct val="100000"/>
              </a:lnSpc>
            </a:pPr>
            <a:r>
              <a:rPr lang="en-US" sz="2400" dirty="0"/>
              <a:t>Print?</a:t>
            </a:r>
          </a:p>
          <a:p>
            <a:pPr>
              <a:lnSpc>
                <a:spcPct val="100000"/>
              </a:lnSpc>
            </a:pPr>
            <a:r>
              <a:rPr lang="en-US" sz="2400" dirty="0"/>
              <a:t>The Biro?</a:t>
            </a:r>
          </a:p>
          <a:p>
            <a:pPr>
              <a:lnSpc>
                <a:spcPct val="100000"/>
              </a:lnSpc>
            </a:pPr>
            <a:r>
              <a:rPr lang="en-US" sz="2400" dirty="0"/>
              <a:t>Slides? </a:t>
            </a:r>
          </a:p>
          <a:p>
            <a:pPr>
              <a:lnSpc>
                <a:spcPct val="100000"/>
              </a:lnSpc>
            </a:pPr>
            <a:r>
              <a:rPr lang="en-US" sz="2400" dirty="0"/>
              <a:t>The OHP?</a:t>
            </a:r>
          </a:p>
          <a:p>
            <a:pPr>
              <a:lnSpc>
                <a:spcPct val="100000"/>
              </a:lnSpc>
            </a:pPr>
            <a:r>
              <a:rPr lang="en-US" sz="2400" dirty="0"/>
              <a:t>Handouts?</a:t>
            </a:r>
          </a:p>
          <a:p>
            <a:pPr>
              <a:lnSpc>
                <a:spcPct val="100000"/>
              </a:lnSpc>
            </a:pPr>
            <a:r>
              <a:rPr lang="en-US" sz="2400" dirty="0"/>
              <a:t>PowerPoint?</a:t>
            </a:r>
          </a:p>
          <a:p>
            <a:pPr>
              <a:lnSpc>
                <a:spcPct val="100000"/>
              </a:lnSpc>
            </a:pPr>
            <a:r>
              <a:rPr lang="en-US" sz="2400" dirty="0"/>
              <a:t>MOOCs?</a:t>
            </a:r>
            <a:endParaRPr lang="en-GB" sz="2400" dirty="0"/>
          </a:p>
        </p:txBody>
      </p:sp>
      <p:sp>
        <p:nvSpPr>
          <p:cNvPr id="5" name="TextBox 4"/>
          <p:cNvSpPr txBox="1"/>
          <p:nvPr/>
        </p:nvSpPr>
        <p:spPr>
          <a:xfrm>
            <a:off x="4067944" y="4581128"/>
            <a:ext cx="4320480"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000000"/>
                </a:solidFill>
                <a:effectLst/>
                <a:uLnTx/>
                <a:uFillTx/>
                <a:latin typeface="Calibri"/>
              </a:rPr>
              <a:t>Bíró</a:t>
            </a:r>
            <a:r>
              <a:rPr kumimoji="0" lang="en-GB" sz="2400" b="0" i="0" u="none" strike="noStrike" kern="0" cap="none" spc="0" normalizeH="0" baseline="0" noProof="0" dirty="0">
                <a:ln>
                  <a:noFill/>
                </a:ln>
                <a:solidFill>
                  <a:srgbClr val="000000"/>
                </a:solidFill>
                <a:effectLst/>
                <a:uLnTx/>
                <a:uFillTx/>
                <a:latin typeface="Calibri"/>
              </a:rPr>
              <a:t> </a:t>
            </a:r>
            <a:r>
              <a:rPr kumimoji="0" lang="en-GB" sz="2400" b="0" i="0" u="none" strike="noStrike" kern="0" cap="none" spc="0" normalizeH="0" baseline="0" noProof="0" dirty="0" err="1">
                <a:ln>
                  <a:noFill/>
                </a:ln>
                <a:solidFill>
                  <a:srgbClr val="000000"/>
                </a:solidFill>
                <a:effectLst/>
                <a:uLnTx/>
                <a:uFillTx/>
                <a:latin typeface="Calibri"/>
              </a:rPr>
              <a:t>László</a:t>
            </a:r>
            <a:r>
              <a:rPr kumimoji="0" lang="en-GB" sz="2400" b="0" i="0" u="none" strike="noStrike" kern="0" cap="none" spc="0" normalizeH="0" baseline="0" noProof="0" dirty="0">
                <a:ln>
                  <a:noFill/>
                </a:ln>
                <a:solidFill>
                  <a:srgbClr val="000000"/>
                </a:solidFill>
                <a:effectLst/>
                <a:uLnTx/>
                <a:uFillTx/>
                <a:latin typeface="Calibri"/>
              </a:rPr>
              <a:t> </a:t>
            </a:r>
            <a:r>
              <a:rPr kumimoji="0" lang="en-GB" sz="2400" b="0" i="0" u="none" strike="noStrike" kern="0" cap="none" spc="0" normalizeH="0" baseline="0" noProof="0" dirty="0" err="1">
                <a:ln>
                  <a:noFill/>
                </a:ln>
                <a:solidFill>
                  <a:srgbClr val="000000"/>
                </a:solidFill>
                <a:effectLst/>
                <a:uLnTx/>
                <a:uFillTx/>
                <a:latin typeface="Calibri"/>
              </a:rPr>
              <a:t>József</a:t>
            </a:r>
            <a:endParaRPr kumimoji="0" lang="en-GB" sz="2400" b="0" i="0" u="none" strike="noStrike" kern="0" cap="none" spc="0" normalizeH="0" baseline="0" noProof="0" dirty="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 (surname placed first per Hungarian convention) (29 September 1899 – 24 October 1985) was the inventor of the modern ballpoint pen.</a:t>
            </a:r>
          </a:p>
        </p:txBody>
      </p:sp>
    </p:spTree>
    <p:extLst>
      <p:ext uri="{BB962C8B-B14F-4D97-AF65-F5344CB8AC3E}">
        <p14:creationId xmlns:p14="http://schemas.microsoft.com/office/powerpoint/2010/main" val="2241291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CCFF33"/>
                </a:solidFill>
                <a:effectLst/>
                <a:uLnTx/>
                <a:uFillTx/>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Wanting/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3200" b="0" i="0" u="none" strike="noStrike" kern="0" cap="none" spc="0" normalizeH="0" baseline="0" noProof="0" dirty="0">
                <a:ln>
                  <a:noFill/>
                </a:ln>
                <a:solidFill>
                  <a:srgbClr val="FFFF00"/>
                </a:solidFill>
                <a:effectLst/>
                <a:uLnTx/>
                <a:uFillTx/>
              </a:rPr>
              <a:t>Assessing</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2000" b="0" i="0" u="none" strike="noStrike" kern="0" cap="none" spc="0" normalizeH="0" baseline="0" noProof="0" dirty="0">
                <a:ln>
                  <a:noFill/>
                </a:ln>
                <a:solidFill>
                  <a:srgbClr val="FFFF00"/>
                </a:solidFill>
                <a:effectLst/>
                <a:uLnTx/>
                <a:uFillTx/>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FFFFFF"/>
                </a:solidFill>
                <a:effectLst/>
                <a:uLnTx/>
                <a:uFillTx/>
              </a:rPr>
              <a:t>Verbalising</a:t>
            </a:r>
          </a:p>
        </p:txBody>
      </p:sp>
      <p:sp>
        <p:nvSpPr>
          <p:cNvPr id="26" name="Text Box 12"/>
          <p:cNvSpPr txBox="1">
            <a:spLocks noChangeArrowheads="1"/>
          </p:cNvSpPr>
          <p:nvPr/>
        </p:nvSpPr>
        <p:spPr bwMode="auto">
          <a:xfrm>
            <a:off x="0" y="0"/>
            <a:ext cx="9144000" cy="7802136"/>
          </a:xfrm>
          <a:prstGeom prst="rect">
            <a:avLst/>
          </a:prstGeom>
          <a:solidFill>
            <a:srgbClr val="FFFFCC">
              <a:alpha val="94118"/>
            </a:srgbClr>
          </a:solidFill>
          <a:ln w="9525">
            <a:noFill/>
            <a:miter lim="800000"/>
            <a:headEnd/>
            <a:tailEnd/>
          </a:ln>
        </p:spPr>
        <p:txBody>
          <a:bodyPr wrap="square">
            <a:spAutoFit/>
          </a:bodyPr>
          <a:lstStyle/>
          <a:p>
            <a:pPr marL="633413" marR="0" lvl="0" indent="-633413" defTabSz="914400" eaLnBrk="1" fontAlgn="auto" latinLnBrk="0" hangingPunct="1">
              <a:lnSpc>
                <a:spcPct val="90000"/>
              </a:lnSpc>
              <a:spcBef>
                <a:spcPct val="30000"/>
              </a:spcBef>
              <a:spcAft>
                <a:spcPts val="0"/>
              </a:spcAft>
              <a:buClr>
                <a:srgbClr val="009900"/>
              </a:buClr>
              <a:buSzTx/>
              <a:buFont typeface="+mj-lt"/>
              <a:buAutoNum type="arabicPeriod"/>
              <a:tabLst/>
              <a:defRPr/>
            </a:pPr>
            <a:endParaRPr kumimoji="0" lang="en-GB" sz="1800" b="0" i="0" u="none" strike="noStrike" kern="0" cap="none" spc="0" normalizeH="0" baseline="0" noProof="0" dirty="0">
              <a:ln>
                <a:noFill/>
              </a:ln>
              <a:solidFill>
                <a:srgbClr val="59178A"/>
              </a:solidFill>
              <a:effectLst/>
              <a:uLnTx/>
              <a:uFillTx/>
              <a:latin typeface="Calibri"/>
            </a:endParaRPr>
          </a:p>
          <a:p>
            <a:pPr marL="633413" marR="0" lvl="0" indent="-633413" defTabSz="914400" eaLnBrk="1" fontAlgn="auto" latinLnBrk="0" hangingPunct="1">
              <a:lnSpc>
                <a:spcPct val="90000"/>
              </a:lnSpc>
              <a:spcBef>
                <a:spcPct val="30000"/>
              </a:spcBef>
              <a:spcAft>
                <a:spcPts val="0"/>
              </a:spcAft>
              <a:buClr>
                <a:srgbClr val="009900"/>
              </a:buClr>
              <a:buSzTx/>
              <a:buFont typeface="+mj-lt"/>
              <a:buAutoNum type="arabicPeriod"/>
              <a:tabLst/>
              <a:defRPr/>
            </a:pPr>
            <a:endParaRPr kumimoji="0" lang="en-GB" sz="1800" b="0" i="0" u="none" strike="noStrike" kern="0" cap="none" spc="0" normalizeH="0" baseline="0" noProof="0" dirty="0">
              <a:ln>
                <a:noFill/>
              </a:ln>
              <a:solidFill>
                <a:srgbClr val="59178A"/>
              </a:solidFill>
              <a:effectLst/>
              <a:uLnTx/>
              <a:uFillTx/>
              <a:latin typeface="Calibri"/>
            </a:endParaRPr>
          </a:p>
          <a:p>
            <a:pPr marL="633413" marR="0" lvl="0" indent="-633413" defTabSz="914400" eaLnBrk="1" fontAlgn="auto" latinLnBrk="0" hangingPunct="1">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Striving to enhance our students’ </a:t>
            </a:r>
            <a:r>
              <a:rPr kumimoji="0" lang="en-GB" sz="2800" b="1" i="0" u="none" strike="noStrike" kern="0" cap="none" spc="0" normalizeH="0" baseline="0" noProof="0" dirty="0">
                <a:ln>
                  <a:noFill/>
                </a:ln>
                <a:solidFill>
                  <a:srgbClr val="CC0000"/>
                </a:solidFill>
                <a:effectLst/>
                <a:uLnTx/>
                <a:uFillTx/>
                <a:latin typeface="Calibri"/>
              </a:rPr>
              <a:t>want</a:t>
            </a:r>
            <a:r>
              <a:rPr kumimoji="0" lang="en-GB" sz="2800" b="1" i="0" u="none" strike="noStrike" kern="0" cap="none" spc="0" normalizeH="0" baseline="0" noProof="0" dirty="0">
                <a:ln>
                  <a:noFill/>
                </a:ln>
                <a:solidFill>
                  <a:srgbClr val="59178A"/>
                </a:solidFill>
                <a:effectLst/>
                <a:uLnTx/>
                <a:uFillTx/>
                <a:latin typeface="Calibri"/>
              </a:rPr>
              <a:t> to learn;</a:t>
            </a:r>
          </a:p>
          <a:p>
            <a:pPr marL="633413" marR="0" lvl="0" indent="-633413" defTabSz="914400" eaLnBrk="1" fontAlgn="auto" latinLnBrk="0" hangingPunct="1">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Helping students to develop ownership of the </a:t>
            </a:r>
            <a:r>
              <a:rPr kumimoji="0" lang="en-GB" sz="2800" b="1" i="0" u="none" strike="noStrike" kern="0" cap="none" spc="0" normalizeH="0" baseline="0" noProof="0" dirty="0">
                <a:ln>
                  <a:noFill/>
                </a:ln>
                <a:solidFill>
                  <a:srgbClr val="CC0000"/>
                </a:solidFill>
                <a:effectLst/>
                <a:uLnTx/>
                <a:uFillTx/>
                <a:latin typeface="Calibri"/>
              </a:rPr>
              <a:t>need</a:t>
            </a:r>
            <a:r>
              <a:rPr kumimoji="0" lang="en-GB" sz="2800" b="1" i="0" u="none" strike="noStrike" kern="0" cap="none" spc="0" normalizeH="0" baseline="0" noProof="0" dirty="0">
                <a:ln>
                  <a:noFill/>
                </a:ln>
                <a:solidFill>
                  <a:srgbClr val="59178A"/>
                </a:solidFill>
                <a:effectLst/>
                <a:uLnTx/>
                <a:uFillTx/>
                <a:latin typeface="Calibri"/>
              </a:rPr>
              <a:t> to learn;</a:t>
            </a:r>
          </a:p>
          <a:p>
            <a:pPr marL="633413" marR="0" lvl="0" indent="-633413" defTabSz="914400" eaLnBrk="1" fontAlgn="auto" latinLnBrk="0" hangingPunct="1">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Keeping students learning by </a:t>
            </a:r>
            <a:r>
              <a:rPr kumimoji="0" lang="en-GB" sz="2800" b="1" i="0" u="none" strike="noStrike" kern="0" cap="none" spc="0" normalizeH="0" baseline="0" noProof="0" dirty="0">
                <a:ln>
                  <a:noFill/>
                </a:ln>
                <a:solidFill>
                  <a:srgbClr val="CC0000"/>
                </a:solidFill>
                <a:effectLst/>
                <a:uLnTx/>
                <a:uFillTx/>
                <a:latin typeface="Calibri"/>
              </a:rPr>
              <a:t>doing</a:t>
            </a:r>
            <a:r>
              <a:rPr kumimoji="0" lang="en-GB" sz="2800" b="1" i="0" u="none" strike="noStrike" kern="0" cap="none" spc="0" normalizeH="0" baseline="0" noProof="0" dirty="0">
                <a:ln>
                  <a:noFill/>
                </a:ln>
                <a:solidFill>
                  <a:srgbClr val="59178A"/>
                </a:solidFill>
                <a:effectLst/>
                <a:uLnTx/>
                <a:uFillTx/>
                <a:latin typeface="Calibri"/>
              </a:rPr>
              <a:t>, practice, trial-and-error, repetition;</a:t>
            </a:r>
          </a:p>
          <a:p>
            <a:pPr marL="633413" marR="0" lvl="0" indent="-633413" defTabSz="914400" eaLnBrk="1" fontAlgn="auto" latinLnBrk="0" hangingPunct="1">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Ensuring students get quick and useful </a:t>
            </a:r>
            <a:r>
              <a:rPr kumimoji="0" lang="en-GB" sz="2800" b="1" i="0" u="none" strike="noStrike" kern="0" cap="none" spc="0" normalizeH="0" baseline="0" noProof="0" dirty="0">
                <a:ln>
                  <a:noFill/>
                </a:ln>
                <a:solidFill>
                  <a:srgbClr val="CC0000"/>
                </a:solidFill>
                <a:effectLst/>
                <a:uLnTx/>
                <a:uFillTx/>
                <a:latin typeface="Calibri"/>
              </a:rPr>
              <a:t>feedback</a:t>
            </a:r>
            <a:r>
              <a:rPr kumimoji="0" lang="en-GB" sz="2800" b="1" i="0" u="none" strike="noStrike" kern="0" cap="none" spc="0" normalizeH="0" baseline="0" noProof="0" dirty="0">
                <a:ln>
                  <a:noFill/>
                </a:ln>
                <a:solidFill>
                  <a:srgbClr val="59178A"/>
                </a:solidFill>
                <a:effectLst/>
                <a:uLnTx/>
                <a:uFillTx/>
                <a:latin typeface="Calibri"/>
              </a:rPr>
              <a:t> – from us and from each other;</a:t>
            </a:r>
          </a:p>
          <a:p>
            <a:pPr marL="633413" marR="0" lvl="0" indent="-633413" defTabSz="914400" eaLnBrk="1" fontAlgn="auto" latinLnBrk="0" hangingPunct="1">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Helping students to </a:t>
            </a:r>
            <a:r>
              <a:rPr kumimoji="0" lang="en-GB" sz="2800" b="1" i="0" u="none" strike="noStrike" kern="0" cap="none" spc="0" normalizeH="0" baseline="0" noProof="0" dirty="0">
                <a:ln>
                  <a:noFill/>
                </a:ln>
                <a:solidFill>
                  <a:srgbClr val="CC0000"/>
                </a:solidFill>
                <a:effectLst/>
                <a:uLnTx/>
                <a:uFillTx/>
                <a:latin typeface="Calibri"/>
              </a:rPr>
              <a:t>make sense</a:t>
            </a:r>
            <a:r>
              <a:rPr kumimoji="0" lang="en-GB" sz="2800" b="1" i="0" u="none" strike="noStrike" kern="0" cap="none" spc="0" normalizeH="0" baseline="0" noProof="0" dirty="0">
                <a:ln>
                  <a:noFill/>
                </a:ln>
                <a:solidFill>
                  <a:srgbClr val="59178A"/>
                </a:solidFill>
                <a:effectLst/>
                <a:uLnTx/>
                <a:uFillTx/>
                <a:latin typeface="Calibri"/>
              </a:rPr>
              <a:t> of what they learn.</a:t>
            </a:r>
          </a:p>
          <a:p>
            <a:pPr marL="633413" marR="0" lvl="0" indent="-633413" defTabSz="914400" eaLnBrk="1" fontAlgn="auto" latinLnBrk="0" hangingPunct="1">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Getting students deepening their learning by </a:t>
            </a:r>
            <a:r>
              <a:rPr kumimoji="0" lang="en-GB" sz="2800" b="1" i="0" u="none" strike="noStrike" kern="0" cap="none" spc="0" normalizeH="0" baseline="0" noProof="0" dirty="0">
                <a:ln>
                  <a:noFill/>
                </a:ln>
                <a:solidFill>
                  <a:srgbClr val="FF0000"/>
                </a:solidFill>
                <a:effectLst/>
                <a:uLnTx/>
                <a:uFillTx/>
                <a:latin typeface="Calibri"/>
              </a:rPr>
              <a:t>coaching</a:t>
            </a:r>
            <a:r>
              <a:rPr kumimoji="0" lang="en-GB" sz="2800" b="1" i="0" u="none" strike="noStrike" kern="0" cap="none" spc="0" normalizeH="0" baseline="0" noProof="0" dirty="0">
                <a:ln>
                  <a:noFill/>
                </a:ln>
                <a:solidFill>
                  <a:srgbClr val="59178A"/>
                </a:solidFill>
                <a:effectLst/>
                <a:uLnTx/>
                <a:uFillTx/>
                <a:latin typeface="Calibri"/>
              </a:rPr>
              <a:t> other students, explaining things to each other.</a:t>
            </a:r>
          </a:p>
          <a:p>
            <a:pPr marL="633413" marR="0" lvl="0" indent="-633413" defTabSz="914400" eaLnBrk="1" fontAlgn="auto" latinLnBrk="0" hangingPunct="1">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Allowing students to further deepen their learning by </a:t>
            </a:r>
            <a:r>
              <a:rPr kumimoji="0" lang="en-GB" sz="2800" b="1" i="0" u="none" strike="noStrike" kern="0" cap="none" spc="0" normalizeH="0" baseline="0" noProof="0" dirty="0">
                <a:ln>
                  <a:noFill/>
                </a:ln>
                <a:solidFill>
                  <a:srgbClr val="FF0000"/>
                </a:solidFill>
                <a:effectLst/>
                <a:uLnTx/>
                <a:uFillTx/>
                <a:latin typeface="Calibri"/>
              </a:rPr>
              <a:t>assessing</a:t>
            </a:r>
            <a:r>
              <a:rPr kumimoji="0" lang="en-GB" sz="2800" b="1" i="0" u="none" strike="noStrike" kern="0" cap="none" spc="0" normalizeH="0" baseline="0" noProof="0" dirty="0">
                <a:ln>
                  <a:noFill/>
                </a:ln>
                <a:solidFill>
                  <a:srgbClr val="59178A"/>
                </a:solidFill>
                <a:effectLst/>
                <a:uLnTx/>
                <a:uFillTx/>
                <a:latin typeface="Calibri"/>
              </a:rPr>
              <a:t> their own learning, and assessing others’ learning – </a:t>
            </a:r>
            <a:r>
              <a:rPr kumimoji="0" lang="en-GB" sz="2800" b="1" i="0" u="none" strike="noStrike" kern="0" cap="none" spc="0" normalizeH="0" baseline="0" noProof="0" dirty="0">
                <a:ln>
                  <a:noFill/>
                </a:ln>
                <a:solidFill>
                  <a:srgbClr val="FF0000"/>
                </a:solidFill>
                <a:effectLst/>
                <a:uLnTx/>
                <a:uFillTx/>
                <a:latin typeface="Calibri"/>
              </a:rPr>
              <a:t>making informed judgements</a:t>
            </a:r>
            <a:r>
              <a:rPr kumimoji="0" lang="en-GB" sz="2800" b="1" i="0" u="none" strike="noStrike" kern="0" cap="none" spc="0" normalizeH="0" baseline="0" noProof="0" dirty="0">
                <a:ln>
                  <a:noFill/>
                </a:ln>
                <a:solidFill>
                  <a:srgbClr val="59178A"/>
                </a:solidFill>
                <a:effectLst/>
                <a:uLnTx/>
                <a:uFillTx/>
                <a:latin typeface="Calibri"/>
              </a:rPr>
              <a:t>.</a:t>
            </a:r>
          </a:p>
          <a:p>
            <a:pPr marL="633413" marR="0" lvl="0" indent="-633413" defTabSz="914400" eaLnBrk="1" fontAlgn="auto" latinLnBrk="0" hangingPunct="1">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1" fontAlgn="auto" latinLnBrk="0" hangingPunct="1">
              <a:lnSpc>
                <a:spcPct val="90000"/>
              </a:lnSpc>
              <a:spcBef>
                <a:spcPct val="30000"/>
              </a:spcBef>
              <a:spcAft>
                <a:spcPts val="0"/>
              </a:spcAft>
              <a:buClr>
                <a:srgbClr val="009900"/>
              </a:buClr>
              <a:buSzTx/>
              <a:buFont typeface="+mj-lt"/>
              <a:buAutoNum type="arabicPeriod"/>
              <a:tabLst/>
              <a:defRPr/>
            </a:pPr>
            <a:endParaRPr kumimoji="0" lang="en-GB" sz="1800" b="0" i="0" u="none" strike="noStrike" kern="0" cap="none" spc="0" normalizeH="0" baseline="0" noProof="0" dirty="0">
              <a:ln>
                <a:noFill/>
              </a:ln>
              <a:solidFill>
                <a:srgbClr val="59178A"/>
              </a:solidFill>
              <a:effectLst/>
              <a:uLnTx/>
              <a:uFillTx/>
              <a:latin typeface="Calibri"/>
            </a:endParaRPr>
          </a:p>
          <a:p>
            <a:pPr marL="633413" marR="0" lvl="0" indent="-633413" defTabSz="914400" eaLnBrk="1" fontAlgn="auto" latinLnBrk="0" hangingPunct="1">
              <a:lnSpc>
                <a:spcPct val="90000"/>
              </a:lnSpc>
              <a:spcBef>
                <a:spcPct val="30000"/>
              </a:spcBef>
              <a:spcAft>
                <a:spcPts val="0"/>
              </a:spcAft>
              <a:buClr>
                <a:srgbClr val="009900"/>
              </a:buClr>
              <a:buSzTx/>
              <a:buFont typeface="+mj-lt"/>
              <a:buAutoNum type="arabicPeriod"/>
              <a:tabLst/>
              <a:defRPr/>
            </a:pPr>
            <a:endParaRPr kumimoji="0" lang="en-GB" sz="1800" b="0" i="0" u="none" strike="noStrike" kern="0" cap="none" spc="0" normalizeH="0" baseline="0" noProof="0" dirty="0">
              <a:ln>
                <a:noFill/>
              </a:ln>
              <a:solidFill>
                <a:srgbClr val="59178A"/>
              </a:solidFill>
              <a:effectLst/>
              <a:uLnTx/>
              <a:uFillTx/>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8000"/>
                </a:solidFill>
                <a:effectLst/>
                <a:uLnTx/>
                <a:uFillTx/>
                <a:latin typeface="+mj-lt"/>
                <a:ea typeface="+mj-ea"/>
                <a:cs typeface="+mj-cs"/>
              </a:rPr>
              <a:t>A reminder of the seven factors underpinning</a:t>
            </a:r>
            <a:r>
              <a:rPr kumimoji="0" lang="en-US" sz="3200" b="1" i="0" u="none" strike="noStrike" kern="0" cap="none" spc="0" normalizeH="0" noProof="0" dirty="0">
                <a:ln>
                  <a:noFill/>
                </a:ln>
                <a:solidFill>
                  <a:srgbClr val="008000"/>
                </a:solidFill>
                <a:effectLst/>
                <a:uLnTx/>
                <a:uFillTx/>
                <a:latin typeface="+mj-lt"/>
                <a:ea typeface="+mj-ea"/>
                <a:cs typeface="+mj-cs"/>
              </a:rPr>
              <a:t> learning</a:t>
            </a:r>
            <a:endParaRPr kumimoji="0" lang="en-US" sz="3200" b="1" i="0" u="none" strike="noStrike" kern="0" cap="none" spc="0" normalizeH="0" baseline="0" noProof="0" dirty="0">
              <a:ln>
                <a:noFill/>
              </a:ln>
              <a:solidFill>
                <a:srgbClr val="008000"/>
              </a:solidFill>
              <a:effectLst/>
              <a:uLnTx/>
              <a:uFillTx/>
              <a:latin typeface="+mj-lt"/>
              <a:ea typeface="+mj-ea"/>
              <a:cs typeface="+mj-cs"/>
            </a:endParaRPr>
          </a:p>
        </p:txBody>
      </p:sp>
    </p:spTree>
    <p:extLst>
      <p:ext uri="{BB962C8B-B14F-4D97-AF65-F5344CB8AC3E}">
        <p14:creationId xmlns:p14="http://schemas.microsoft.com/office/powerpoint/2010/main" val="1474340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631"/>
            <a:ext cx="7772400" cy="2835832"/>
          </a:xfrm>
        </p:spPr>
        <p:txBody>
          <a:bodyPr/>
          <a:lstStyle/>
          <a:p>
            <a:r>
              <a:rPr lang="en-GB" sz="5400" dirty="0"/>
              <a:t>Making assessment and feedback work for students</a:t>
            </a:r>
          </a:p>
        </p:txBody>
      </p:sp>
      <p:sp>
        <p:nvSpPr>
          <p:cNvPr id="3" name="Subtitle 2"/>
          <p:cNvSpPr>
            <a:spLocks noGrp="1"/>
          </p:cNvSpPr>
          <p:nvPr>
            <p:ph type="subTitle" idx="1"/>
          </p:nvPr>
        </p:nvSpPr>
        <p:spPr/>
        <p:txBody>
          <a:bodyPr/>
          <a:lstStyle/>
          <a:p>
            <a:r>
              <a:rPr lang="en-GB" b="1" dirty="0"/>
              <a:t>And making them more manageable for us at the same time!</a:t>
            </a:r>
          </a:p>
        </p:txBody>
      </p:sp>
    </p:spTree>
    <p:extLst>
      <p:ext uri="{BB962C8B-B14F-4D97-AF65-F5344CB8AC3E}">
        <p14:creationId xmlns:p14="http://schemas.microsoft.com/office/powerpoint/2010/main" val="12429802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50825" y="188913"/>
            <a:ext cx="8713788" cy="791747"/>
          </a:xfrm>
        </p:spPr>
        <p:txBody>
          <a:bodyPr/>
          <a:lstStyle/>
          <a:p>
            <a:r>
              <a:rPr lang="en-GB" b="1" dirty="0"/>
              <a:t>Post-it exercise</a:t>
            </a:r>
          </a:p>
        </p:txBody>
      </p:sp>
      <p:sp>
        <p:nvSpPr>
          <p:cNvPr id="36868" name="Rectangle 3"/>
          <p:cNvSpPr>
            <a:spLocks noGrp="1" noChangeArrowheads="1"/>
          </p:cNvSpPr>
          <p:nvPr>
            <p:ph idx="1"/>
          </p:nvPr>
        </p:nvSpPr>
        <p:spPr>
          <a:xfrm>
            <a:off x="358775"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C00000"/>
                </a:solidFill>
              </a:rPr>
              <a:t>“</a:t>
            </a:r>
            <a:r>
              <a:rPr lang="en-GB" dirty="0">
                <a:solidFill>
                  <a:schemeClr val="accent6">
                    <a:lumMod val="60000"/>
                    <a:lumOff val="40000"/>
                  </a:schemeClr>
                </a:solidFill>
              </a:rPr>
              <a:t>making assessment and feedback work more effectively and efficiently for myself and my students would be much better if only I </a:t>
            </a:r>
            <a:r>
              <a:rPr lang="en-GB" dirty="0">
                <a:solidFill>
                  <a:srgbClr val="C00000"/>
                </a:solidFill>
              </a:rPr>
              <a:t>…”</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extLst>
      <p:ext uri="{BB962C8B-B14F-4D97-AF65-F5344CB8AC3E}">
        <p14:creationId xmlns:p14="http://schemas.microsoft.com/office/powerpoint/2010/main" val="137389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177842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26574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4.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1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1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1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6.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6.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8.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8699</Words>
  <Application>Microsoft Office PowerPoint</Application>
  <PresentationFormat>On-screen Show (4:3)</PresentationFormat>
  <Paragraphs>1002</Paragraphs>
  <Slides>137</Slides>
  <Notes>91</Notes>
  <HiddenSlides>0</HiddenSlides>
  <MMClips>1</MMClips>
  <ScaleCrop>false</ScaleCrop>
  <HeadingPairs>
    <vt:vector size="6" baseType="variant">
      <vt:variant>
        <vt:lpstr>Fonts Used</vt:lpstr>
      </vt:variant>
      <vt:variant>
        <vt:i4>15</vt:i4>
      </vt:variant>
      <vt:variant>
        <vt:lpstr>Theme</vt:lpstr>
      </vt:variant>
      <vt:variant>
        <vt:i4>155</vt:i4>
      </vt:variant>
      <vt:variant>
        <vt:lpstr>Slide Titles</vt:lpstr>
      </vt:variant>
      <vt:variant>
        <vt:i4>137</vt:i4>
      </vt:variant>
    </vt:vector>
  </HeadingPairs>
  <TitlesOfParts>
    <vt:vector size="307" baseType="lpstr">
      <vt:lpstr>Arial</vt:lpstr>
      <vt:lpstr>Arial Rounded MT Bold</vt:lpstr>
      <vt:lpstr>Calibri</vt:lpstr>
      <vt:lpstr>Cambria</vt:lpstr>
      <vt:lpstr>Comic Sans MS</vt:lpstr>
      <vt:lpstr>Courier New</vt:lpstr>
      <vt:lpstr>Creepy</vt:lpstr>
      <vt:lpstr>Monotype Sorts</vt:lpstr>
      <vt:lpstr>Old English Text MT</vt:lpstr>
      <vt:lpstr>Symbol</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13_Custom Design</vt:lpstr>
      <vt:lpstr>97_Custom Design</vt:lpstr>
      <vt:lpstr>3_Custom Design</vt:lpstr>
      <vt:lpstr>15_Custom Design</vt:lpstr>
      <vt:lpstr>19_Custom Design</vt:lpstr>
      <vt:lpstr>98_Custom Design</vt:lpstr>
      <vt:lpstr>23_Custom Design</vt:lpstr>
      <vt:lpstr>102_Custom Design</vt:lpstr>
      <vt:lpstr>85_Custom Design</vt:lpstr>
      <vt:lpstr>1_Theme1</vt:lpstr>
      <vt:lpstr>32_Custom Design</vt:lpstr>
      <vt:lpstr>33_Custom Design</vt:lpstr>
      <vt:lpstr>34_Custom Design</vt:lpstr>
      <vt:lpstr>50_Custom Design</vt:lpstr>
      <vt:lpstr>78_Custom Design</vt:lpstr>
      <vt:lpstr>39_Custom Design</vt:lpstr>
      <vt:lpstr>86_Custom Design</vt:lpstr>
      <vt:lpstr>47_Custom Design</vt:lpstr>
      <vt:lpstr>40_Custom Design</vt:lpstr>
      <vt:lpstr>41_Custom Design</vt:lpstr>
      <vt:lpstr>80_Custom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99_Custom Design</vt:lpstr>
      <vt:lpstr>63_Custom Design</vt:lpstr>
      <vt:lpstr>64_Custom Design</vt:lpstr>
      <vt:lpstr>126_Custom Design</vt:lpstr>
      <vt:lpstr>90_Custom Design</vt:lpstr>
      <vt:lpstr>91_Custom Design</vt:lpstr>
      <vt:lpstr>69_Custom Design</vt:lpstr>
      <vt:lpstr>4_LeedsMet template</vt:lpstr>
      <vt:lpstr>70_Custom Design</vt:lpstr>
      <vt:lpstr>109_Custom Design</vt:lpstr>
      <vt:lpstr>92_Custom Design</vt:lpstr>
      <vt:lpstr>100_Custom Design</vt:lpstr>
      <vt:lpstr>1_LeedsMet template</vt:lpstr>
      <vt:lpstr>71_Custom Design</vt:lpstr>
      <vt:lpstr>72_Custom Design</vt:lpstr>
      <vt:lpstr>74_Custom Design</vt:lpstr>
      <vt:lpstr>103_Custom Design</vt:lpstr>
      <vt:lpstr>Office Theme</vt:lpstr>
      <vt:lpstr>104_Custom Design</vt:lpstr>
      <vt:lpstr>3_Office Theme</vt:lpstr>
      <vt:lpstr>107_Custom Design</vt:lpstr>
      <vt:lpstr>110_Custom Design</vt:lpstr>
      <vt:lpstr>111_Custom Design</vt:lpstr>
      <vt:lpstr>108_Custom Design</vt:lpstr>
      <vt:lpstr>112_Custom Design</vt:lpstr>
      <vt:lpstr>3_Theme1</vt:lpstr>
      <vt:lpstr>2_Clouds</vt:lpstr>
      <vt:lpstr>115_Custom Design</vt:lpstr>
      <vt:lpstr>131_Custom Design</vt:lpstr>
      <vt:lpstr>132_Custom Design</vt:lpstr>
      <vt:lpstr>176_Custom Design</vt:lpstr>
      <vt:lpstr>179_Custom Design</vt:lpstr>
      <vt:lpstr>178_Custom Design</vt:lpstr>
      <vt:lpstr>128_Custom Design</vt:lpstr>
      <vt:lpstr>129_Custom Design</vt:lpstr>
      <vt:lpstr>174_Custom Design</vt:lpstr>
      <vt:lpstr>119_Custom Design</vt:lpstr>
      <vt:lpstr>121_Custom Design</vt:lpstr>
      <vt:lpstr>5_LeedsMet template</vt:lpstr>
      <vt:lpstr>122_Custom Design</vt:lpstr>
      <vt:lpstr>123_Custom Design</vt:lpstr>
      <vt:lpstr>124_Custom Design</vt:lpstr>
      <vt:lpstr>180_Custom Design</vt:lpstr>
      <vt:lpstr>130_Custom Design</vt:lpstr>
      <vt:lpstr>133_Custom Design</vt:lpstr>
      <vt:lpstr>134_Custom Design</vt:lpstr>
      <vt:lpstr>135_Custom Design</vt:lpstr>
      <vt:lpstr>136_Custom Design</vt:lpstr>
      <vt:lpstr>137_Custom Design</vt:lpstr>
      <vt:lpstr>175_Custom Design</vt:lpstr>
      <vt:lpstr>177_Custom Design</vt:lpstr>
      <vt:lpstr>181_Custom Design</vt:lpstr>
      <vt:lpstr>138_Custom Design</vt:lpstr>
      <vt:lpstr>139_Custom Design</vt:lpstr>
      <vt:lpstr>140_Custom Design</vt:lpstr>
      <vt:lpstr>6_LeedsMet template</vt:lpstr>
      <vt:lpstr>141_Custom Design</vt:lpstr>
      <vt:lpstr>142_Custom Design</vt:lpstr>
      <vt:lpstr>143_Custom Design</vt:lpstr>
      <vt:lpstr>22_Custom Design</vt:lpstr>
      <vt:lpstr>7_Office Theme</vt:lpstr>
      <vt:lpstr>8_Office Theme</vt:lpstr>
      <vt:lpstr>7_Custom Design</vt:lpstr>
      <vt:lpstr>45_Custom Design</vt:lpstr>
      <vt:lpstr>77_Custom Design</vt:lpstr>
      <vt:lpstr>76_Custom Design</vt:lpstr>
      <vt:lpstr>87_Custom Design</vt:lpstr>
      <vt:lpstr>2_Theme1</vt:lpstr>
      <vt:lpstr>8_Custom Design</vt:lpstr>
      <vt:lpstr>7_LeedsMet template</vt:lpstr>
      <vt:lpstr>106_Custom Design</vt:lpstr>
      <vt:lpstr>117_Custom Design</vt:lpstr>
      <vt:lpstr>118_Custom Design</vt:lpstr>
      <vt:lpstr>127_Custom Design</vt:lpstr>
      <vt:lpstr>144_Custom Design</vt:lpstr>
      <vt:lpstr>145_Custom Design</vt:lpstr>
      <vt:lpstr>146_Custom Design</vt:lpstr>
      <vt:lpstr>147_Custom Design</vt:lpstr>
      <vt:lpstr>Learning, feedback, assessment and large group teaching</vt:lpstr>
      <vt:lpstr>PowerPoint Presentation</vt:lpstr>
      <vt:lpstr> About Phil…</vt:lpstr>
      <vt:lpstr>Thanks to students</vt:lpstr>
      <vt:lpstr>This interactive session aims to provide opportunities to explore:</vt:lpstr>
      <vt:lpstr>You will be able to download my main slides</vt:lpstr>
      <vt:lpstr>Announcement about mobile phones and laptops...</vt:lpstr>
      <vt:lpstr>Getting to know each other</vt:lpstr>
      <vt:lpstr>Name labels…</vt:lpstr>
      <vt:lpstr>Task: agree, disagree, or don’t know</vt:lpstr>
      <vt:lpstr>Some of Phil’s materials on feedback, assessment, and lecturing</vt:lpstr>
      <vt:lpstr>Intended learning outcomes</vt:lpstr>
      <vt:lpstr>Evidence-based practice</vt:lpstr>
      <vt:lpstr>17 sources about assessment, feedback and learning in higher education</vt:lpstr>
      <vt:lpstr>PowerPoint Presentation</vt:lpstr>
      <vt:lpstr>PowerPoint Presentation</vt:lpstr>
      <vt:lpstr>Now is the decade of  Universities’ dis-content! Universities in transition</vt:lpstr>
      <vt:lpstr>Modern institutions are moving away from being the providers of content, (where everything was about ‘delivery’), towards foregrounding two major functions: </vt:lpstr>
      <vt:lpstr>Face-to-face communication</vt:lpstr>
      <vt:lpstr>Face-to-face one-to-one feedback activity</vt:lpstr>
      <vt:lpstr>PowerPoint Presentation</vt:lpstr>
      <vt:lpstr>PowerPoint Presentation</vt:lpstr>
      <vt:lpstr> How students really learn </vt:lpstr>
      <vt:lpstr>Intentions</vt:lpstr>
      <vt:lpstr> How Students Really Learn ‘Ripples’ model of learning</vt:lpstr>
      <vt:lpstr>Seven factors underpinning successful learning</vt:lpstr>
      <vt:lpstr>How you learn: the first four questions:</vt:lpstr>
      <vt:lpstr>PowerPoint Presentation</vt:lpstr>
      <vt:lpstr>1: How do you learn well?</vt:lpstr>
      <vt:lpstr>Most people’s views...</vt:lpstr>
      <vt:lpstr>The first quote on experiential learning?</vt:lpstr>
      <vt:lpstr>What’s an expert?</vt:lpstr>
      <vt:lpstr>But sometimes we really need teachers…</vt:lpstr>
      <vt:lpstr>Next to feelings</vt:lpstr>
      <vt:lpstr>2: What makes you feel good?</vt:lpstr>
      <vt:lpstr>PowerPoint Presentation</vt:lpstr>
      <vt:lpstr>Fishing for feedback?</vt:lpstr>
      <vt:lpstr>3: What can go wrong?</vt:lpstr>
      <vt:lpstr>PowerPoint Presentation</vt:lpstr>
      <vt:lpstr>Is there anyone there?</vt:lpstr>
      <vt:lpstr>Try WIIFM</vt:lpstr>
      <vt:lpstr>4: And if there isn’t a ‘want’?</vt:lpstr>
      <vt:lpstr>PowerPoint Presentation</vt:lpstr>
      <vt:lpstr>Five of the seven factors underpinning successful learning</vt:lpstr>
      <vt:lpstr>‘Do you understand?’ lecturer asks student.</vt:lpstr>
      <vt:lpstr>PowerPoint Presentation</vt:lpstr>
      <vt:lpstr>PowerPoint Presentation</vt:lpstr>
      <vt:lpstr>Traditional views...</vt:lpstr>
      <vt:lpstr>But what about learning styles?</vt:lpstr>
      <vt:lpstr>PowerPoint Presentation</vt:lpstr>
      <vt:lpstr>PowerPoint Presentation</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The guru Royce Sadler </vt:lpstr>
      <vt:lpstr>PowerPoint Presentation</vt:lpstr>
      <vt:lpstr>Albert Einstein</vt:lpstr>
      <vt:lpstr>Teaching – and research – and reflection: the ten most important words</vt:lpstr>
      <vt:lpstr>‘what’ is getting ever less important</vt:lpstr>
      <vt:lpstr>PowerPoint Presentation</vt:lpstr>
      <vt:lpstr>So what else can we do in lectures?</vt:lpstr>
      <vt:lpstr>PowerPoint Presentation</vt:lpstr>
      <vt:lpstr>PowerPoint Presentation</vt:lpstr>
      <vt:lpstr>What are lectures for, in 2017?</vt:lpstr>
      <vt:lpstr>Lectures should be fun!</vt:lpstr>
      <vt:lpstr>So how do we avoid lectures which…</vt:lpstr>
      <vt:lpstr>What is likely to annoy students in lectures?</vt:lpstr>
      <vt:lpstr>Instead, can we use large-group learning to:</vt:lpstr>
      <vt:lpstr>So what can we do in lectures?</vt:lpstr>
      <vt:lpstr>It’s not just me! Some recent thoughts on lectures</vt:lpstr>
      <vt:lpstr>How it used to be</vt:lpstr>
      <vt:lpstr>But now...</vt:lpstr>
      <vt:lpstr>Sally Brown on lectures (2015)</vt:lpstr>
      <vt:lpstr>Ken Bain on lectures, 2004</vt:lpstr>
      <vt:lpstr>Diana Laurillard, 1993:</vt:lpstr>
      <vt:lpstr>Diana Laurillard, 1993: contd.</vt:lpstr>
      <vt:lpstr>Diana Laurillard, 20 years on...</vt:lpstr>
      <vt:lpstr>Information overload...</vt:lpstr>
      <vt:lpstr>Disengaged students</vt:lpstr>
      <vt:lpstr>Attendance</vt:lpstr>
      <vt:lpstr> </vt:lpstr>
      <vt:lpstr>PowerPoint Presentation</vt:lpstr>
      <vt:lpstr>Lectures</vt:lpstr>
      <vt:lpstr>Characteristics of excellent university teachers (Sally Brown)</vt:lpstr>
      <vt:lpstr>PowerPoint Presentation</vt:lpstr>
      <vt:lpstr>PowerPoint Presentation</vt:lpstr>
      <vt:lpstr>Disruptive Technology?</vt:lpstr>
      <vt:lpstr>PowerPoint Presentation</vt:lpstr>
      <vt:lpstr>Making assessment and feedback work for students</vt:lpstr>
      <vt:lpstr>Post-it exercise</vt:lpstr>
      <vt:lpstr>Boud et al 2010: ‘Assessment 2020’</vt:lpstr>
      <vt:lpstr>Boud et al, 2010</vt:lpstr>
      <vt:lpstr>Evans, C. (2013) Making Sense of Assessment Feedback in Higher Education  Review of Educational Research Vol. 83, No. 1, pp. 70–120</vt:lpstr>
      <vt:lpstr>A marked improvement: HEA, 2012</vt:lpstr>
      <vt:lpstr>More formative, less summative</vt:lpstr>
      <vt:lpstr>Marks get in the way</vt:lpstr>
      <vt:lpstr>The NSS Assessment and Feedback Agenda (2005-16)</vt:lpstr>
      <vt:lpstr>The new NSS statements (2017)</vt:lpstr>
      <vt:lpstr>PowerPoint Presentation</vt:lpstr>
      <vt:lpstr>PowerPoint Presentation</vt:lpstr>
      <vt:lpstr>Sadler, D. R. (2010). Beyond feedback: Developing student capability in complex appraisal. Assessment &amp; Evaluation in Higher Education, 35(5), 535-550. </vt:lpstr>
      <vt:lpstr>PowerPoint Presentation</vt:lpstr>
      <vt:lpstr>PowerPoint Presentation</vt:lpstr>
      <vt:lpstr>What’s wrong with feedback?</vt:lpstr>
      <vt:lpstr>But what’s really wrong with feedback?</vt:lpstr>
      <vt:lpstr>Royce Sadler on feedback:</vt:lpstr>
      <vt:lpstr>Dylan Wiliam on feedback April 2014 (online)</vt:lpstr>
      <vt:lpstr>PowerPoint Presentation</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PowerPoint Presentation</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PowerPoint Presentation</vt:lpstr>
      <vt:lpstr>Useful references: 1</vt:lpstr>
      <vt:lpstr>Useful references: 2</vt:lpstr>
      <vt:lpstr>Useful references: 3</vt:lpstr>
      <vt:lpstr>Useful references: 4</vt:lpstr>
      <vt:lpstr>Useful references: 5</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2017-06-21T18:18:42Z</dcterms:modified>
</cp:coreProperties>
</file>